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7" r:id="rId22"/>
    <p:sldId id="340" r:id="rId23"/>
    <p:sldId id="341" r:id="rId24"/>
    <p:sldId id="339" r:id="rId25"/>
    <p:sldId id="342" r:id="rId26"/>
    <p:sldId id="344" r:id="rId27"/>
    <p:sldId id="345" r:id="rId28"/>
    <p:sldId id="346" r:id="rId29"/>
    <p:sldId id="343" r:id="rId30"/>
    <p:sldId id="338" r:id="rId31"/>
    <p:sldId id="333" r:id="rId32"/>
    <p:sldId id="334" r:id="rId33"/>
    <p:sldId id="335" r:id="rId34"/>
    <p:sldId id="336" r:id="rId3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172">
          <p15:clr>
            <a:srgbClr val="A4A3A4"/>
          </p15:clr>
        </p15:guide>
        <p15:guide id="3" pos="6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248" y="72"/>
      </p:cViewPr>
      <p:guideLst>
        <p:guide orient="horz" pos="4110"/>
        <p:guide pos="172"/>
        <p:guide pos="60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640D-6193-4E8C-B346-09DA2937228F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B064-F960-4768-8D9E-0850082A94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6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640D-6193-4E8C-B346-09DA2937228F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B064-F960-4768-8D9E-0850082A94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37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640D-6193-4E8C-B346-09DA2937228F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B064-F960-4768-8D9E-0850082A942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-20638" y="620713"/>
            <a:ext cx="10014198" cy="433387"/>
            <a:chOff x="-20638" y="620713"/>
            <a:chExt cx="9164638" cy="433387"/>
          </a:xfrm>
        </p:grpSpPr>
        <p:cxnSp>
          <p:nvCxnSpPr>
            <p:cNvPr id="8" name="직선 연결선 7"/>
            <p:cNvCxnSpPr/>
            <p:nvPr userDrawn="1"/>
          </p:nvCxnSpPr>
          <p:spPr>
            <a:xfrm>
              <a:off x="-20638" y="1052513"/>
              <a:ext cx="2339976" cy="0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 userDrawn="1"/>
          </p:nvCxnSpPr>
          <p:spPr>
            <a:xfrm>
              <a:off x="2320925" y="1052513"/>
              <a:ext cx="2339975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 userDrawn="1"/>
          </p:nvCxnSpPr>
          <p:spPr>
            <a:xfrm>
              <a:off x="4572000" y="1054100"/>
              <a:ext cx="2339975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6804025" y="1052513"/>
              <a:ext cx="2339975" cy="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"/>
            <p:cNvSpPr txBox="1">
              <a:spLocks noChangeArrowheads="1"/>
            </p:cNvSpPr>
            <p:nvPr userDrawn="1"/>
          </p:nvSpPr>
          <p:spPr bwMode="auto">
            <a:xfrm>
              <a:off x="684213" y="620713"/>
              <a:ext cx="244792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028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-22358" y="1052513"/>
            <a:ext cx="2534974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514336" y="1052513"/>
            <a:ext cx="2534973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953001" y="1054100"/>
            <a:ext cx="2534973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7371028" y="1052513"/>
            <a:ext cx="2534973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741231" y="620713"/>
            <a:ext cx="2651919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endParaRPr lang="ko-KR" altLang="en-US" b="1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71728" y="1268760"/>
            <a:ext cx="9361793" cy="5235378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n"/>
              <a:defRPr sz="2000" b="1">
                <a:latin typeface="+mn-ea"/>
                <a:ea typeface="+mn-ea"/>
              </a:defRPr>
            </a:lvl1pPr>
            <a:lvl2pPr marL="447675" indent="-180975">
              <a:lnSpc>
                <a:spcPct val="100000"/>
              </a:lnSpc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lnSpc>
                <a:spcPct val="100000"/>
              </a:lnSpc>
              <a:spcAft>
                <a:spcPts val="300"/>
              </a:spcAft>
              <a:buClr>
                <a:schemeClr val="tx1"/>
              </a:buClr>
              <a:defRPr sz="1600"/>
            </a:lvl3pPr>
            <a:lvl4pPr marL="809625" indent="-180975">
              <a:lnSpc>
                <a:spcPct val="100000"/>
              </a:lnSpc>
              <a:spcAft>
                <a:spcPts val="300"/>
              </a:spcAft>
              <a:buSzPct val="96000"/>
              <a:defRPr sz="1100"/>
            </a:lvl4pPr>
            <a:lvl5pPr marL="990600" indent="-180975">
              <a:lnSpc>
                <a:spcPct val="100000"/>
              </a:lnSpc>
              <a:defRPr sz="11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0"/>
          </p:nvPr>
        </p:nvSpPr>
        <p:spPr>
          <a:xfrm>
            <a:off x="8776097" y="6503988"/>
            <a:ext cx="906330" cy="3540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ko-KR"/>
              <a:t>Page </a:t>
            </a:r>
            <a:fld id="{447B8B62-71B9-40E5-A160-175C11A1FB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640D-6193-4E8C-B346-09DA2937228F}" type="datetimeFigureOut">
              <a:rPr lang="ko-KR" altLang="en-US" smtClean="0"/>
              <a:t>2018-09-05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B064-F960-4768-8D9E-0850082A94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27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42950" y="213043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b="1" dirty="0"/>
              <a:t>네트워크의 기초 용어와 </a:t>
            </a:r>
            <a:r>
              <a:rPr lang="ko-KR" altLang="en-US" b="1" dirty="0" smtClean="0"/>
              <a:t>기능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/ </a:t>
            </a:r>
            <a:r>
              <a:rPr lang="ko-KR" altLang="en-US" b="1" dirty="0" smtClean="0"/>
              <a:t>네트워크 보안 개요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163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네트워크의 정의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지역적으로 분산된 위치에서 컴퓨터 시스템 간에 데이터 통신을 하기 위한 하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 err="1"/>
              <a:t>드웨어</a:t>
            </a:r>
            <a:r>
              <a:rPr lang="ko-KR" altLang="en-US" dirty="0"/>
              <a:t> 및 소프트웨어의 집합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endParaRPr lang="en-US" altLang="ko-KR" dirty="0"/>
          </a:p>
          <a:p>
            <a:pPr>
              <a:defRPr/>
            </a:pPr>
            <a:r>
              <a:rPr lang="ko-KR" altLang="en-US" dirty="0"/>
              <a:t>모스와 전신기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1800</a:t>
            </a:r>
            <a:r>
              <a:rPr lang="ko-KR" altLang="en-US" dirty="0"/>
              <a:t>년경 </a:t>
            </a:r>
            <a:r>
              <a:rPr lang="ko-KR" altLang="en-US" dirty="0" err="1"/>
              <a:t>볼타가</a:t>
            </a:r>
            <a:r>
              <a:rPr lang="ko-KR" altLang="en-US" dirty="0"/>
              <a:t> 최초로 전지를 발명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이후 전선을 통해 신호를 보내는 방법을 연구하기 시작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ko-KR" altLang="en-US" dirty="0"/>
              <a:t>  했고</a:t>
            </a:r>
            <a:r>
              <a:rPr lang="en-US" altLang="ko-KR" dirty="0"/>
              <a:t>, </a:t>
            </a:r>
            <a:r>
              <a:rPr lang="ko-KR" altLang="en-US" dirty="0"/>
              <a:t>모스가 처음 실질적인 성과를 냄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en-US" altLang="ko-KR" dirty="0"/>
              <a:t>1832</a:t>
            </a:r>
            <a:r>
              <a:rPr lang="ko-KR" altLang="en-US" dirty="0"/>
              <a:t>년 알파벳 문자에 점과 대시를 사용하여 모스 부호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ko-KR" altLang="en-US" dirty="0"/>
              <a:t>  </a:t>
            </a:r>
            <a:r>
              <a:rPr lang="ko-KR" altLang="en-US" dirty="0" err="1"/>
              <a:t>를</a:t>
            </a:r>
            <a:r>
              <a:rPr lang="ko-KR" altLang="en-US" dirty="0"/>
              <a:t> 발명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1843</a:t>
            </a:r>
            <a:r>
              <a:rPr lang="ko-KR" altLang="en-US" dirty="0"/>
              <a:t>년 워싱턴에서 볼티모어까지 전신기 선을 가설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1844</a:t>
            </a:r>
            <a:r>
              <a:rPr lang="ko-KR" altLang="en-US" dirty="0"/>
              <a:t>년 첫 번째 공식 메시지는 </a:t>
            </a:r>
            <a:r>
              <a:rPr lang="en-US" altLang="ko-KR" dirty="0"/>
              <a:t>‘</a:t>
            </a:r>
            <a:r>
              <a:rPr lang="ko-KR" altLang="en-US" dirty="0"/>
              <a:t>하나임이 행하신 일이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어찌 그리 </a:t>
            </a:r>
            <a:r>
              <a:rPr lang="ko-KR" altLang="en-US" dirty="0" err="1"/>
              <a:t>크뇨</a:t>
            </a:r>
            <a:r>
              <a:rPr lang="en-US" altLang="ko-KR" dirty="0"/>
              <a:t>(</a:t>
            </a:r>
            <a:r>
              <a:rPr lang="ko-KR" altLang="en-US" dirty="0"/>
              <a:t>민수기 </a:t>
            </a:r>
            <a:r>
              <a:rPr lang="en-US" altLang="ko-KR" dirty="0"/>
              <a:t>23:23)’</a:t>
            </a:r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79FEC0F4-4DEA-451A-965D-1211A80887E6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10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pic>
        <p:nvPicPr>
          <p:cNvPr id="11270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35" y="3268663"/>
            <a:ext cx="23114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유선통신의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182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 err="1"/>
              <a:t>벨의</a:t>
            </a:r>
            <a:r>
              <a:rPr lang="ko-KR" altLang="en-US" dirty="0"/>
              <a:t> 전화기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1876</a:t>
            </a:r>
            <a:r>
              <a:rPr lang="ko-KR" altLang="en-US" dirty="0"/>
              <a:t>년 알렉산더 그레이엄 </a:t>
            </a:r>
            <a:r>
              <a:rPr lang="ko-KR" altLang="en-US" dirty="0" err="1"/>
              <a:t>벨이</a:t>
            </a:r>
            <a:r>
              <a:rPr lang="ko-KR" altLang="en-US" dirty="0"/>
              <a:t> 전화기를 개발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1876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미국 특허청에 전화를 특허로 등록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1877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 상자 모양의 첫 전화기가 등장</a:t>
            </a:r>
            <a:r>
              <a:rPr lang="en-US" altLang="ko-KR" dirty="0"/>
              <a:t>(</a:t>
            </a:r>
            <a:r>
              <a:rPr lang="ko-KR" altLang="en-US" dirty="0"/>
              <a:t>일대일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통신만 가능</a:t>
            </a:r>
            <a:r>
              <a:rPr lang="en-US" altLang="ko-KR" dirty="0"/>
              <a:t>)</a:t>
            </a:r>
          </a:p>
          <a:p>
            <a:pPr lvl="1">
              <a:defRPr/>
            </a:pPr>
            <a:r>
              <a:rPr lang="en-US" altLang="ko-KR" dirty="0"/>
              <a:t>1878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28</a:t>
            </a:r>
            <a:r>
              <a:rPr lang="ko-KR" altLang="en-US" dirty="0"/>
              <a:t>일 코네티컷의 </a:t>
            </a:r>
            <a:r>
              <a:rPr lang="ko-KR" altLang="en-US" dirty="0" err="1"/>
              <a:t>뉴헤이븐에서</a:t>
            </a:r>
            <a:r>
              <a:rPr lang="ko-KR" altLang="en-US" dirty="0"/>
              <a:t> 처음으로 교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ko-KR" altLang="en-US" dirty="0"/>
              <a:t>  환기가 설치되어 사용자의 전화가 중앙의 교환수를 거쳐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연결됨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ko-KR" altLang="en-US" dirty="0"/>
              <a:t>우리나라는 </a:t>
            </a:r>
            <a:r>
              <a:rPr lang="en-US" altLang="ko-KR" dirty="0"/>
              <a:t>1896</a:t>
            </a:r>
            <a:r>
              <a:rPr lang="ko-KR" altLang="en-US" dirty="0"/>
              <a:t>년 궁내부 전화가 전화기의 효시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1902</a:t>
            </a:r>
            <a:r>
              <a:rPr lang="ko-KR" altLang="en-US" dirty="0"/>
              <a:t>년에는 서울과 인천 사이에 전화가 개설</a:t>
            </a: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0785F436-2A9B-44FB-9CE6-E6F5F19A2B85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11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pic>
        <p:nvPicPr>
          <p:cNvPr id="12294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27" y="1700213"/>
            <a:ext cx="2263246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유선통신의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22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전자기파의 발견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1864</a:t>
            </a:r>
            <a:r>
              <a:rPr lang="ko-KR" altLang="en-US" dirty="0"/>
              <a:t>년 제임스 클럭 맥스웰이 전자기파가 대기중으로 전파된다고 처음 예측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전자기장의 기초 방정식인 </a:t>
            </a:r>
            <a:r>
              <a:rPr lang="ko-KR" altLang="en-US" dirty="0" err="1"/>
              <a:t>맥스웰방정식</a:t>
            </a:r>
            <a:r>
              <a:rPr lang="en-US" altLang="ko-KR" dirty="0"/>
              <a:t>(</a:t>
            </a:r>
            <a:r>
              <a:rPr lang="ko-KR" altLang="en-US" dirty="0"/>
              <a:t>전자기방정식</a:t>
            </a:r>
            <a:r>
              <a:rPr lang="en-US" altLang="ko-KR" dirty="0"/>
              <a:t>)</a:t>
            </a:r>
            <a:r>
              <a:rPr lang="ko-KR" altLang="en-US" dirty="0"/>
              <a:t>을 도출하여 전자기파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의 존재를 증명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전자기파의 전파 속도가 광속도와 같고</a:t>
            </a:r>
            <a:r>
              <a:rPr lang="en-US" altLang="ko-KR" dirty="0"/>
              <a:t>, </a:t>
            </a:r>
            <a:r>
              <a:rPr lang="ko-KR" altLang="en-US" dirty="0"/>
              <a:t>횡파라는 사실을 밝힘으로써 빛의 전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 err="1"/>
              <a:t>자기파설에</a:t>
            </a:r>
            <a:r>
              <a:rPr lang="ko-KR" altLang="en-US" dirty="0"/>
              <a:t> 대한 기초를 세움</a:t>
            </a:r>
            <a:r>
              <a:rPr lang="en-US" altLang="ko-KR" dirty="0"/>
              <a:t>.</a:t>
            </a:r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A610E494-7A29-4DD3-B8D4-DD80C0A48E0A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12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pic>
        <p:nvPicPr>
          <p:cNvPr id="13318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3835401"/>
            <a:ext cx="22701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무</a:t>
            </a:r>
            <a:r>
              <a:rPr lang="ko-KR" altLang="en-US" dirty="0"/>
              <a:t>선</a:t>
            </a:r>
            <a:r>
              <a:rPr lang="ko-KR" altLang="en-US" dirty="0" smtClean="0"/>
              <a:t>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661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전파 이용의 시작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1888</a:t>
            </a:r>
            <a:r>
              <a:rPr lang="ko-KR" altLang="en-US" dirty="0"/>
              <a:t>년 하인리히 </a:t>
            </a:r>
            <a:r>
              <a:rPr lang="ko-KR" altLang="en-US" dirty="0" err="1"/>
              <a:t>루돌프</a:t>
            </a:r>
            <a:r>
              <a:rPr lang="ko-KR" altLang="en-US" dirty="0"/>
              <a:t> 헤르츠가 실험을 통해 라디오파를 주고받음으로써 전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파의 존재가 실제로 입증됨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ko-KR" altLang="en-US" dirty="0" err="1"/>
              <a:t>굴리엘모</a:t>
            </a:r>
            <a:r>
              <a:rPr lang="ko-KR" altLang="en-US" dirty="0"/>
              <a:t> </a:t>
            </a:r>
            <a:r>
              <a:rPr lang="ko-KR" altLang="en-US" dirty="0" err="1"/>
              <a:t>마르코니는</a:t>
            </a:r>
            <a:r>
              <a:rPr lang="ko-KR" altLang="en-US" dirty="0"/>
              <a:t> 전자기파를 실제 통신에 이용할 수 있는 형태로 만듦</a:t>
            </a:r>
            <a:endParaRPr lang="en-US" altLang="ko-KR" dirty="0"/>
          </a:p>
          <a:p>
            <a:pPr lvl="1">
              <a:defRPr/>
            </a:pPr>
            <a:r>
              <a:rPr lang="ko-KR" altLang="en-US" dirty="0" err="1"/>
              <a:t>마르코니는</a:t>
            </a:r>
            <a:r>
              <a:rPr lang="ko-KR" altLang="en-US" dirty="0"/>
              <a:t> 무선 전신을 발전시킨 공로로 </a:t>
            </a:r>
            <a:r>
              <a:rPr lang="en-US" altLang="ko-KR" dirty="0"/>
              <a:t>1909</a:t>
            </a:r>
            <a:r>
              <a:rPr lang="ko-KR" altLang="en-US" dirty="0"/>
              <a:t>년 노벨 물리학상을 수상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1922</a:t>
            </a:r>
            <a:r>
              <a:rPr lang="ko-KR" altLang="en-US" dirty="0"/>
              <a:t>년 영국방송공사</a:t>
            </a:r>
            <a:r>
              <a:rPr lang="en-US" altLang="ko-KR" dirty="0"/>
              <a:t>(BBC)</a:t>
            </a:r>
            <a:r>
              <a:rPr lang="ko-KR" altLang="en-US" dirty="0"/>
              <a:t>가 세계 최초로 음성 뉴스를 무선 방송으로 전송</a:t>
            </a: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14340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CE1CEEEE-F868-43F7-92C5-86B0D0400238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13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pic>
        <p:nvPicPr>
          <p:cNvPr id="14342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70" y="3860800"/>
            <a:ext cx="1857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68" y="3898900"/>
            <a:ext cx="21050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무</a:t>
            </a:r>
            <a:r>
              <a:rPr lang="ko-KR" altLang="en-US" dirty="0"/>
              <a:t>선</a:t>
            </a:r>
            <a:r>
              <a:rPr lang="ko-KR" altLang="en-US" dirty="0" smtClean="0"/>
              <a:t>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068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모뎀의 개발과 네트워크의 시작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벨 </a:t>
            </a:r>
            <a:r>
              <a:rPr lang="ko-KR" altLang="en-US" dirty="0" err="1"/>
              <a:t>텔레폰</a:t>
            </a:r>
            <a:r>
              <a:rPr lang="ko-KR" altLang="en-US" dirty="0"/>
              <a:t> 연구소의 조지 </a:t>
            </a:r>
            <a:r>
              <a:rPr lang="ko-KR" altLang="en-US" dirty="0" err="1"/>
              <a:t>스티비츠가</a:t>
            </a:r>
            <a:r>
              <a:rPr lang="ko-KR" altLang="en-US" dirty="0"/>
              <a:t> 전화 교환 회로를 </a:t>
            </a:r>
            <a:r>
              <a:rPr lang="en-US" altLang="ko-KR" dirty="0"/>
              <a:t>‘</a:t>
            </a:r>
            <a:r>
              <a:rPr lang="ko-KR" altLang="en-US" dirty="0"/>
              <a:t>산술 기기</a:t>
            </a:r>
            <a:r>
              <a:rPr lang="en-US" altLang="ko-KR" dirty="0"/>
              <a:t>＇</a:t>
            </a:r>
            <a:r>
              <a:rPr lang="ko-KR" altLang="en-US" dirty="0"/>
              <a:t>로 </a:t>
            </a:r>
            <a:r>
              <a:rPr lang="ko-KR" altLang="en-US" dirty="0" err="1"/>
              <a:t>발전시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킨 </a:t>
            </a:r>
            <a:r>
              <a:rPr lang="en-US" altLang="ko-KR" dirty="0"/>
              <a:t>‘</a:t>
            </a:r>
            <a:r>
              <a:rPr lang="ko-KR" altLang="en-US" dirty="0"/>
              <a:t>모델</a:t>
            </a:r>
            <a:r>
              <a:rPr lang="en-US" altLang="ko-KR" dirty="0"/>
              <a:t>-K’ </a:t>
            </a:r>
            <a:r>
              <a:rPr lang="ko-KR" altLang="en-US" dirty="0"/>
              <a:t>기기를 개발했고</a:t>
            </a:r>
            <a:r>
              <a:rPr lang="en-US" altLang="ko-KR" dirty="0"/>
              <a:t>, </a:t>
            </a:r>
            <a:r>
              <a:rPr lang="ko-KR" altLang="en-US" dirty="0"/>
              <a:t>후에 </a:t>
            </a:r>
            <a:r>
              <a:rPr lang="en-US" altLang="ko-KR" dirty="0"/>
              <a:t>CNC</a:t>
            </a:r>
            <a:r>
              <a:rPr lang="ko-KR" altLang="en-US" dirty="0"/>
              <a:t>로 발전</a:t>
            </a:r>
            <a:endParaRPr lang="en-US" altLang="ko-KR" dirty="0"/>
          </a:p>
          <a:p>
            <a:pPr lvl="1">
              <a:defRPr/>
            </a:pPr>
            <a:r>
              <a:rPr lang="ko-KR" altLang="en-US" dirty="0" err="1"/>
              <a:t>스티비치는</a:t>
            </a:r>
            <a:r>
              <a:rPr lang="ko-KR" altLang="en-US" dirty="0"/>
              <a:t> </a:t>
            </a:r>
            <a:r>
              <a:rPr lang="en-US" altLang="ko-KR" dirty="0"/>
              <a:t>1940</a:t>
            </a:r>
            <a:r>
              <a:rPr lang="ko-KR" altLang="en-US" dirty="0"/>
              <a:t>년 뉴욕의 </a:t>
            </a:r>
            <a:r>
              <a:rPr lang="en-US" altLang="ko-KR" dirty="0"/>
              <a:t>CNC</a:t>
            </a:r>
            <a:r>
              <a:rPr lang="ko-KR" altLang="en-US" dirty="0"/>
              <a:t>와 전화선으로 연결해 데이터를 입력하는 과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정을 시연했는데</a:t>
            </a:r>
            <a:r>
              <a:rPr lang="en-US" altLang="ko-KR" dirty="0"/>
              <a:t>, </a:t>
            </a:r>
            <a:r>
              <a:rPr lang="ko-KR" altLang="en-US" dirty="0"/>
              <a:t>이는 네트워크 컴퓨팅의 효시로 기록됨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en-US" altLang="ko-KR" dirty="0"/>
              <a:t>1958</a:t>
            </a:r>
            <a:r>
              <a:rPr lang="ko-KR" altLang="en-US" dirty="0"/>
              <a:t>년 벨 연구소에서 최초의 </a:t>
            </a:r>
            <a:r>
              <a:rPr lang="ko-KR" altLang="en-US" dirty="0" err="1"/>
              <a:t>상업용</a:t>
            </a:r>
            <a:r>
              <a:rPr lang="ko-KR" altLang="en-US" dirty="0"/>
              <a:t> 모뎀인 </a:t>
            </a:r>
            <a:r>
              <a:rPr lang="ko-KR" altLang="en-US" dirty="0" err="1"/>
              <a:t>데이터폰을</a:t>
            </a:r>
            <a:r>
              <a:rPr lang="ko-KR" altLang="en-US" dirty="0"/>
              <a:t> 개발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미국 국방부는 군사 작전 수행을 위한 고성능 컴퓨터를 개발하려는 목적으로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1965</a:t>
            </a:r>
            <a:r>
              <a:rPr lang="ko-KR" altLang="en-US" dirty="0"/>
              <a:t>년 세계 최초의 컴퓨터 네트워크 개발에 착수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이때 개발을 시작한 네트워크는 </a:t>
            </a:r>
            <a:r>
              <a:rPr lang="en-US" altLang="ko-KR" dirty="0"/>
              <a:t>1969</a:t>
            </a:r>
            <a:r>
              <a:rPr lang="ko-KR" altLang="en-US" dirty="0"/>
              <a:t>년 오늘날 인터넷의 모태가 된 사상 최초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의 대단위 컴퓨터 네트워크인 </a:t>
            </a:r>
            <a:r>
              <a:rPr lang="en-US" altLang="ko-KR" dirty="0" smtClean="0"/>
              <a:t>ARPANET</a:t>
            </a:r>
            <a:r>
              <a:rPr lang="ko-KR" altLang="en-US" dirty="0"/>
              <a:t>의 탄생으로 이어짐</a:t>
            </a:r>
            <a:r>
              <a:rPr lang="en-US" altLang="ko-KR" dirty="0"/>
              <a:t>.</a:t>
            </a:r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B130981C-C3F5-4078-BB9D-9FB808BD6AC9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14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컴퓨터통신의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988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장거리 컴퓨터 통신과 인터넷의 시작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1965</a:t>
            </a:r>
            <a:r>
              <a:rPr lang="ko-KR" altLang="en-US" dirty="0"/>
              <a:t>년 </a:t>
            </a:r>
            <a:r>
              <a:rPr lang="en-US" altLang="ko-KR" dirty="0"/>
              <a:t>ARPA</a:t>
            </a:r>
            <a:r>
              <a:rPr lang="ko-KR" altLang="en-US" dirty="0"/>
              <a:t>는 </a:t>
            </a:r>
            <a:r>
              <a:rPr lang="en-US" altLang="ko-KR" dirty="0" smtClean="0"/>
              <a:t>MIT</a:t>
            </a:r>
            <a:r>
              <a:rPr lang="ko-KR" altLang="en-US" dirty="0" smtClean="0"/>
              <a:t> </a:t>
            </a:r>
            <a:r>
              <a:rPr lang="ko-KR" altLang="en-US" dirty="0"/>
              <a:t>링컨 연구소의 </a:t>
            </a:r>
            <a:r>
              <a:rPr lang="en-US" altLang="ko-KR" dirty="0"/>
              <a:t>TX-2</a:t>
            </a:r>
            <a:r>
              <a:rPr lang="ko-KR" altLang="en-US" dirty="0"/>
              <a:t>와 캘리포니아 </a:t>
            </a:r>
            <a:r>
              <a:rPr lang="ko-KR" altLang="en-US" dirty="0" err="1"/>
              <a:t>산타모니카</a:t>
            </a:r>
            <a:r>
              <a:rPr lang="ko-KR" altLang="en-US" dirty="0"/>
              <a:t> </a:t>
            </a:r>
            <a:r>
              <a:rPr lang="en-US" altLang="ko-KR" dirty="0"/>
              <a:t>SDC</a:t>
            </a:r>
            <a:r>
              <a:rPr lang="ko-KR" altLang="en-US" dirty="0"/>
              <a:t>의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Q-32</a:t>
            </a:r>
            <a:r>
              <a:rPr lang="ko-KR" altLang="en-US" dirty="0"/>
              <a:t> 컴퓨터와 전화선으로 직접 통신하는 장거리 데이터 통신을 최초로 시도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프로토콜 </a:t>
            </a:r>
            <a:r>
              <a:rPr lang="en-US" altLang="ko-KR" dirty="0"/>
              <a:t>: </a:t>
            </a:r>
            <a:r>
              <a:rPr lang="ko-KR" altLang="en-US" dirty="0"/>
              <a:t>컴퓨터와 컴퓨터 사이에서 메시지를 전달하는 과정</a:t>
            </a:r>
            <a:r>
              <a:rPr lang="en-US" altLang="ko-KR" dirty="0"/>
              <a:t>(</a:t>
            </a:r>
            <a:r>
              <a:rPr lang="ko-KR" altLang="en-US" dirty="0"/>
              <a:t>톰 </a:t>
            </a:r>
            <a:r>
              <a:rPr lang="ko-KR" altLang="en-US" dirty="0" err="1"/>
              <a:t>마릴</a:t>
            </a:r>
            <a:r>
              <a:rPr lang="en-US" altLang="ko-KR" dirty="0"/>
              <a:t>)</a:t>
            </a:r>
          </a:p>
          <a:p>
            <a:pPr lvl="1">
              <a:defRPr/>
            </a:pPr>
            <a:r>
              <a:rPr lang="en-US" altLang="ko-KR" dirty="0"/>
              <a:t>1967</a:t>
            </a:r>
            <a:r>
              <a:rPr lang="ko-KR" altLang="en-US" dirty="0"/>
              <a:t>년 </a:t>
            </a:r>
            <a:r>
              <a:rPr lang="en-US" altLang="ko-KR" dirty="0"/>
              <a:t>ARPA</a:t>
            </a:r>
            <a:r>
              <a:rPr lang="ko-KR" altLang="en-US" dirty="0"/>
              <a:t>는 </a:t>
            </a:r>
            <a:r>
              <a:rPr lang="en-US" altLang="ko-KR" dirty="0"/>
              <a:t>ACM</a:t>
            </a:r>
            <a:r>
              <a:rPr lang="ko-KR" altLang="en-US" dirty="0"/>
              <a:t>에서 각 호스트를 </a:t>
            </a:r>
            <a:r>
              <a:rPr lang="en-US" altLang="ko-KR" dirty="0"/>
              <a:t>IMP</a:t>
            </a:r>
            <a:r>
              <a:rPr lang="ko-KR" altLang="en-US" dirty="0"/>
              <a:t>라는 특정 컴퓨터에 연결하고</a:t>
            </a:r>
            <a:r>
              <a:rPr lang="en-US" altLang="ko-KR" dirty="0"/>
              <a:t>, IMP</a:t>
            </a:r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서로 연결하는 </a:t>
            </a:r>
            <a:r>
              <a:rPr lang="en-US" altLang="ko-KR" dirty="0"/>
              <a:t>ARPANET</a:t>
            </a:r>
            <a:r>
              <a:rPr lang="ko-KR" altLang="en-US" dirty="0"/>
              <a:t>을 제안</a:t>
            </a:r>
            <a:r>
              <a:rPr lang="en-US" altLang="ko-KR" dirty="0"/>
              <a:t>(</a:t>
            </a:r>
            <a:r>
              <a:rPr lang="ko-KR" altLang="en-US" dirty="0"/>
              <a:t>현재의 라우터와 개념이 유사</a:t>
            </a:r>
            <a:r>
              <a:rPr lang="en-US" altLang="ko-KR" dirty="0"/>
              <a:t>)</a:t>
            </a:r>
          </a:p>
          <a:p>
            <a:pPr lvl="1">
              <a:defRPr/>
            </a:pPr>
            <a:r>
              <a:rPr lang="en-US" altLang="ko-KR" dirty="0"/>
              <a:t>1969</a:t>
            </a:r>
            <a:r>
              <a:rPr lang="ko-KR" altLang="en-US" dirty="0"/>
              <a:t>년 네 개의 노드</a:t>
            </a:r>
            <a:r>
              <a:rPr lang="en-US" altLang="ko-KR" dirty="0"/>
              <a:t>(UCLA, USCB, SRI, UU)</a:t>
            </a:r>
            <a:r>
              <a:rPr lang="ko-KR" altLang="en-US" dirty="0"/>
              <a:t>를 네트워크로 구성하고 </a:t>
            </a:r>
            <a:r>
              <a:rPr lang="en-US" altLang="ko-KR" dirty="0"/>
              <a:t>NCP</a:t>
            </a:r>
            <a:r>
              <a:rPr lang="ko-KR" altLang="en-US" dirty="0"/>
              <a:t>라는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프로토콜을 호스트 간 통신에 사용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1971</a:t>
            </a:r>
            <a:r>
              <a:rPr lang="ko-KR" altLang="en-US" dirty="0"/>
              <a:t>년 레이 </a:t>
            </a:r>
            <a:r>
              <a:rPr lang="ko-KR" altLang="en-US" dirty="0" err="1"/>
              <a:t>톰린슨이</a:t>
            </a:r>
            <a:r>
              <a:rPr lang="ko-KR" altLang="en-US" dirty="0"/>
              <a:t> 전자 메일 프로그램을 발명</a:t>
            </a: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AEB88F13-172D-4F20-88BD-6BF328802110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15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sp>
        <p:nvSpPr>
          <p:cNvPr id="7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컴퓨터통신의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41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장거리 컴퓨터 통신과 인터넷의 시작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1972</a:t>
            </a:r>
            <a:r>
              <a:rPr lang="ko-KR" altLang="en-US" dirty="0"/>
              <a:t>년 </a:t>
            </a:r>
            <a:r>
              <a:rPr lang="ko-KR" altLang="en-US" dirty="0" err="1"/>
              <a:t>빈트</a:t>
            </a:r>
            <a:r>
              <a:rPr lang="ko-KR" altLang="en-US" dirty="0"/>
              <a:t> </a:t>
            </a:r>
            <a:r>
              <a:rPr lang="ko-KR" altLang="en-US" dirty="0" err="1"/>
              <a:t>서프와</a:t>
            </a:r>
            <a:r>
              <a:rPr lang="ko-KR" altLang="en-US" dirty="0"/>
              <a:t> 로버트 칸이 게이트웨이를 개발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1973</a:t>
            </a:r>
            <a:r>
              <a:rPr lang="ko-KR" altLang="en-US" dirty="0"/>
              <a:t>년 </a:t>
            </a:r>
            <a:r>
              <a:rPr lang="ko-KR" altLang="en-US" dirty="0" err="1"/>
              <a:t>빈트</a:t>
            </a:r>
            <a:r>
              <a:rPr lang="ko-KR" altLang="en-US" dirty="0"/>
              <a:t> </a:t>
            </a:r>
            <a:r>
              <a:rPr lang="ko-KR" altLang="en-US" dirty="0" err="1"/>
              <a:t>서프는</a:t>
            </a:r>
            <a:r>
              <a:rPr lang="ko-KR" altLang="en-US" dirty="0"/>
              <a:t> 로버트 칸과 함께 </a:t>
            </a:r>
            <a:r>
              <a:rPr lang="en-US" altLang="ko-KR" dirty="0"/>
              <a:t>TCP/IP </a:t>
            </a:r>
            <a:r>
              <a:rPr lang="ko-KR" altLang="en-US" dirty="0"/>
              <a:t>프로토콜과 인터넷 구조를 설계</a:t>
            </a: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sz="1400" dirty="0"/>
          </a:p>
          <a:p>
            <a:pPr lvl="1">
              <a:defRPr/>
            </a:pPr>
            <a:r>
              <a:rPr lang="ko-KR" altLang="en-US" dirty="0"/>
              <a:t>호스트 컴퓨터와 터미널로 구성된 네트워크는 </a:t>
            </a:r>
            <a:r>
              <a:rPr lang="en-US" altLang="ko-KR" dirty="0"/>
              <a:t>IBM</a:t>
            </a:r>
            <a:r>
              <a:rPr lang="ko-KR" altLang="en-US" dirty="0"/>
              <a:t>의 </a:t>
            </a:r>
            <a:r>
              <a:rPr lang="en-US" altLang="ko-KR" dirty="0"/>
              <a:t>SNA </a:t>
            </a:r>
            <a:r>
              <a:rPr lang="ko-KR" altLang="en-US" dirty="0"/>
              <a:t>망이 최초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1974</a:t>
            </a:r>
            <a:r>
              <a:rPr lang="ko-KR" altLang="en-US" dirty="0"/>
              <a:t>년 제록스가 이더넷을 개발</a:t>
            </a:r>
            <a:r>
              <a:rPr lang="en-US" altLang="ko-KR" dirty="0"/>
              <a:t>(</a:t>
            </a:r>
            <a:r>
              <a:rPr lang="ko-KR" altLang="en-US" dirty="0"/>
              <a:t>오늘날의 클라이언트</a:t>
            </a:r>
            <a:r>
              <a:rPr lang="en-US" altLang="ko-KR" dirty="0"/>
              <a:t>-</a:t>
            </a:r>
            <a:r>
              <a:rPr lang="ko-KR" altLang="en-US" dirty="0"/>
              <a:t>서버 구조로 전환</a:t>
            </a:r>
            <a:r>
              <a:rPr lang="en-US" altLang="ko-KR" dirty="0"/>
              <a:t>)</a:t>
            </a:r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6126A08A-5AC9-4F82-B903-948CEAE8AA63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16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pic>
        <p:nvPicPr>
          <p:cNvPr id="17414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92" y="2636838"/>
            <a:ext cx="17748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56" y="2636838"/>
            <a:ext cx="20224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컴퓨터통신의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192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장거리 컴퓨터 통신과 인터넷의 시작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1979</a:t>
            </a:r>
            <a:r>
              <a:rPr lang="ko-KR" altLang="en-US" dirty="0"/>
              <a:t>년 유즈넷 탄생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1981</a:t>
            </a:r>
            <a:r>
              <a:rPr lang="ko-KR" altLang="en-US" dirty="0"/>
              <a:t>년 유닉스 운영체제에 </a:t>
            </a:r>
            <a:r>
              <a:rPr lang="en-US" altLang="ko-KR" dirty="0"/>
              <a:t>TCP/IP</a:t>
            </a:r>
            <a:r>
              <a:rPr lang="ko-KR" altLang="en-US" dirty="0"/>
              <a:t>가 포함되어 배포되었고</a:t>
            </a:r>
            <a:r>
              <a:rPr lang="en-US" altLang="ko-KR" dirty="0"/>
              <a:t>, TCP/IP</a:t>
            </a:r>
            <a:r>
              <a:rPr lang="ko-KR" altLang="en-US" dirty="0"/>
              <a:t>가 </a:t>
            </a:r>
            <a:r>
              <a:rPr lang="en-US" altLang="ko-KR" dirty="0"/>
              <a:t>ARPANET</a:t>
            </a:r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의 공식 프로토콜이 됨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en-US" altLang="ko-KR" dirty="0"/>
              <a:t>1983</a:t>
            </a:r>
            <a:r>
              <a:rPr lang="ko-KR" altLang="en-US" dirty="0"/>
              <a:t>년 군사용 </a:t>
            </a:r>
            <a:r>
              <a:rPr lang="en-US" altLang="ko-KR" dirty="0"/>
              <a:t>MILNET</a:t>
            </a:r>
            <a:r>
              <a:rPr lang="ko-KR" altLang="en-US" dirty="0"/>
              <a:t>과 군사용이 아닌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ARPANET</a:t>
            </a:r>
            <a:r>
              <a:rPr lang="ko-KR" altLang="en-US" dirty="0"/>
              <a:t>으로 분리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1983</a:t>
            </a:r>
            <a:r>
              <a:rPr lang="ko-KR" altLang="en-US" dirty="0"/>
              <a:t>년 존 </a:t>
            </a:r>
            <a:r>
              <a:rPr lang="ko-KR" altLang="en-US" dirty="0" err="1"/>
              <a:t>포스텔이</a:t>
            </a:r>
            <a:r>
              <a:rPr lang="ko-KR" altLang="en-US" dirty="0"/>
              <a:t> 도메인이름 시스템 개발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1984</a:t>
            </a:r>
            <a:r>
              <a:rPr lang="ko-KR" altLang="en-US" dirty="0"/>
              <a:t>년 </a:t>
            </a:r>
            <a:r>
              <a:rPr lang="en-US" altLang="ko-KR" dirty="0"/>
              <a:t>DNS</a:t>
            </a:r>
            <a:r>
              <a:rPr lang="ko-KR" altLang="en-US" dirty="0"/>
              <a:t>가 구성되어 네트워크가 폭발적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으로 확장됨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en-US" altLang="ko-KR" dirty="0"/>
              <a:t>1990</a:t>
            </a:r>
            <a:r>
              <a:rPr lang="ko-KR" altLang="en-US" dirty="0"/>
              <a:t>년 </a:t>
            </a:r>
            <a:r>
              <a:rPr lang="en-US" altLang="ko-KR" dirty="0"/>
              <a:t>ARPANET</a:t>
            </a:r>
            <a:r>
              <a:rPr lang="ko-KR" altLang="en-US" dirty="0"/>
              <a:t>이 해체되고 </a:t>
            </a:r>
            <a:r>
              <a:rPr lang="en-US" altLang="ko-KR" dirty="0"/>
              <a:t>NSFNET</a:t>
            </a:r>
            <a:r>
              <a:rPr lang="ko-KR" altLang="en-US" dirty="0"/>
              <a:t>이 만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 err="1"/>
              <a:t>들어짐</a:t>
            </a:r>
            <a:r>
              <a:rPr lang="en-US" altLang="ko-KR" dirty="0"/>
              <a:t>.</a:t>
            </a:r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071CDB97-822D-47C2-A0CE-9A47F9E7D357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17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pic>
        <p:nvPicPr>
          <p:cNvPr id="1843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78" y="2913063"/>
            <a:ext cx="357544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컴퓨터통신의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177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장거리 컴퓨터 통신과 인터넷의 시작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1989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ko-KR" altLang="en-US" dirty="0" err="1"/>
              <a:t>버너스</a:t>
            </a:r>
            <a:r>
              <a:rPr lang="en-US" altLang="ko-KR" dirty="0"/>
              <a:t>-</a:t>
            </a:r>
            <a:r>
              <a:rPr lang="ko-KR" altLang="en-US" dirty="0"/>
              <a:t>리가 웹 개념을 제안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1990</a:t>
            </a:r>
            <a:r>
              <a:rPr lang="ko-KR" altLang="en-US" dirty="0"/>
              <a:t>년 동료 로버트 </a:t>
            </a:r>
            <a:r>
              <a:rPr lang="ko-KR" altLang="en-US" dirty="0" err="1"/>
              <a:t>카이유와</a:t>
            </a:r>
            <a:r>
              <a:rPr lang="ko-KR" altLang="en-US" dirty="0"/>
              <a:t> 개정된 개념을 소개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ko-KR" dirty="0"/>
              <a:t>→</a:t>
            </a:r>
            <a:r>
              <a:rPr lang="en-US" altLang="ko-KR" dirty="0"/>
              <a:t> </a:t>
            </a:r>
            <a:r>
              <a:rPr lang="ko-KR" altLang="en-US" dirty="0"/>
              <a:t>서로 다른 컴퓨터끼리 정보를 공유하고 서로 링크하여 찾기 쉬운 </a:t>
            </a:r>
            <a:r>
              <a:rPr lang="ko-KR" altLang="en-US" dirty="0" err="1"/>
              <a:t>하이퍼텍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    </a:t>
            </a:r>
            <a:r>
              <a:rPr lang="ko-KR" altLang="en-US" dirty="0" err="1"/>
              <a:t>스트</a:t>
            </a:r>
            <a:r>
              <a:rPr lang="ko-KR" altLang="en-US" dirty="0"/>
              <a:t> 형태의 서비스를 도입하자는 것</a:t>
            </a: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7564E520-F735-48C1-923F-75174311709D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18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sp>
        <p:nvSpPr>
          <p:cNvPr id="8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컴퓨터통신의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133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국내 인터넷의 역사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1982</a:t>
            </a:r>
            <a:r>
              <a:rPr lang="ko-KR" altLang="en-US" dirty="0"/>
              <a:t>년 서울대학교와 </a:t>
            </a:r>
            <a:r>
              <a:rPr lang="en-US" altLang="ko-KR" dirty="0"/>
              <a:t>KIET(</a:t>
            </a:r>
            <a:r>
              <a:rPr lang="ko-KR" altLang="en-US" dirty="0"/>
              <a:t>전자통신연구소의 전신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en-US" altLang="ko-KR" dirty="0"/>
              <a:t>TCP/IP</a:t>
            </a:r>
            <a:r>
              <a:rPr lang="ko-KR" altLang="en-US" dirty="0"/>
              <a:t>로 </a:t>
            </a:r>
            <a:r>
              <a:rPr lang="en-US" altLang="ko-KR" dirty="0"/>
              <a:t>SDN </a:t>
            </a:r>
            <a:r>
              <a:rPr lang="ko-KR" altLang="en-US" dirty="0"/>
              <a:t>시작</a:t>
            </a:r>
          </a:p>
          <a:p>
            <a:pPr lvl="1">
              <a:defRPr/>
            </a:pPr>
            <a:r>
              <a:rPr lang="en-US" altLang="ko-KR" dirty="0"/>
              <a:t>1983</a:t>
            </a:r>
            <a:r>
              <a:rPr lang="ko-KR" altLang="en-US" dirty="0"/>
              <a:t>년 미국으로 </a:t>
            </a:r>
            <a:r>
              <a:rPr lang="en-US" altLang="ko-KR" dirty="0"/>
              <a:t>UUCP </a:t>
            </a:r>
            <a:r>
              <a:rPr lang="ko-KR" altLang="en-US" dirty="0"/>
              <a:t>다이얼 </a:t>
            </a:r>
            <a:r>
              <a:rPr lang="ko-KR" altLang="en-US" dirty="0" smtClean="0"/>
              <a:t>업</a:t>
            </a:r>
            <a:r>
              <a:rPr lang="en-US" altLang="ko-KR" dirty="0" smtClean="0"/>
              <a:t>(Dial-Up) </a:t>
            </a:r>
            <a:r>
              <a:rPr lang="ko-KR" altLang="en-US" dirty="0"/>
              <a:t>연결</a:t>
            </a:r>
          </a:p>
          <a:p>
            <a:pPr lvl="1">
              <a:defRPr/>
            </a:pPr>
            <a:r>
              <a:rPr lang="en-US" altLang="ko-KR" dirty="0"/>
              <a:t>1984</a:t>
            </a:r>
            <a:r>
              <a:rPr lang="ko-KR" altLang="en-US" dirty="0"/>
              <a:t>년 유럽으로 </a:t>
            </a:r>
            <a:r>
              <a:rPr lang="en-US" altLang="ko-KR" dirty="0"/>
              <a:t>X.25</a:t>
            </a:r>
            <a:r>
              <a:rPr lang="ko-KR" altLang="en-US" dirty="0"/>
              <a:t>를 이용한 </a:t>
            </a:r>
            <a:r>
              <a:rPr lang="en-US" altLang="ko-KR" dirty="0"/>
              <a:t>UUCP </a:t>
            </a:r>
            <a:r>
              <a:rPr lang="ko-KR" altLang="en-US" dirty="0"/>
              <a:t>연결</a:t>
            </a:r>
          </a:p>
          <a:p>
            <a:pPr lvl="1">
              <a:defRPr/>
            </a:pPr>
            <a:r>
              <a:rPr lang="en-US" altLang="ko-KR" dirty="0"/>
              <a:t>1987</a:t>
            </a:r>
            <a:r>
              <a:rPr lang="ko-KR" altLang="en-US" dirty="0"/>
              <a:t>년 교육 연구 전산망 추진 위원회 구성</a:t>
            </a:r>
          </a:p>
          <a:p>
            <a:pPr lvl="1">
              <a:defRPr/>
            </a:pPr>
            <a:r>
              <a:rPr lang="en-US" altLang="ko-KR" dirty="0"/>
              <a:t>1988</a:t>
            </a:r>
            <a:r>
              <a:rPr lang="ko-KR" altLang="en-US" dirty="0"/>
              <a:t>년 연구 전산망 기본 계획 확정</a:t>
            </a:r>
            <a:r>
              <a:rPr lang="en-US" altLang="ko-KR" dirty="0"/>
              <a:t>, </a:t>
            </a:r>
            <a:r>
              <a:rPr lang="ko-KR" altLang="en-US" dirty="0"/>
              <a:t>교육망을 </a:t>
            </a:r>
            <a:r>
              <a:rPr lang="en-US" altLang="ko-KR" dirty="0"/>
              <a:t>BITNET</a:t>
            </a:r>
            <a:r>
              <a:rPr lang="ko-KR" altLang="en-US" dirty="0"/>
              <a:t>과 연결</a:t>
            </a:r>
          </a:p>
          <a:p>
            <a:pPr lvl="1">
              <a:defRPr/>
            </a:pPr>
            <a:r>
              <a:rPr lang="en-US" altLang="ko-KR" dirty="0"/>
              <a:t>1990</a:t>
            </a:r>
            <a:r>
              <a:rPr lang="ko-KR" altLang="en-US" dirty="0"/>
              <a:t>년 </a:t>
            </a:r>
            <a:r>
              <a:rPr lang="en-US" altLang="ko-KR" dirty="0"/>
              <a:t>HANA/SDN</a:t>
            </a:r>
            <a:r>
              <a:rPr lang="ko-KR" altLang="en-US" dirty="0"/>
              <a:t>이 </a:t>
            </a:r>
            <a:r>
              <a:rPr lang="en-US" altLang="ko-KR" dirty="0"/>
              <a:t>56Kbps</a:t>
            </a:r>
            <a:r>
              <a:rPr lang="ko-KR" altLang="en-US" dirty="0"/>
              <a:t>로 인터넷에 연결</a:t>
            </a:r>
          </a:p>
          <a:p>
            <a:pPr lvl="1">
              <a:defRPr/>
            </a:pPr>
            <a:r>
              <a:rPr lang="en-US" altLang="ko-KR" dirty="0"/>
              <a:t>1991</a:t>
            </a:r>
            <a:r>
              <a:rPr lang="ko-KR" altLang="en-US" dirty="0"/>
              <a:t>년 연구 전산망이 </a:t>
            </a:r>
            <a:r>
              <a:rPr lang="en-US" altLang="ko-KR" dirty="0"/>
              <a:t>56Kbps</a:t>
            </a:r>
            <a:r>
              <a:rPr lang="ko-KR" altLang="en-US" dirty="0"/>
              <a:t>로 인터넷에 연결</a:t>
            </a:r>
          </a:p>
          <a:p>
            <a:pPr lvl="1">
              <a:defRPr/>
            </a:pPr>
            <a:r>
              <a:rPr lang="en-US" altLang="ko-KR" dirty="0"/>
              <a:t>1993</a:t>
            </a:r>
            <a:r>
              <a:rPr lang="ko-KR" altLang="en-US" dirty="0"/>
              <a:t>년 </a:t>
            </a:r>
            <a:r>
              <a:rPr lang="en-US" altLang="ko-KR" dirty="0"/>
              <a:t>HANA/SDN</a:t>
            </a:r>
            <a:r>
              <a:rPr lang="ko-KR" altLang="en-US" dirty="0"/>
              <a:t>이 </a:t>
            </a:r>
            <a:r>
              <a:rPr lang="en-US" altLang="ko-KR" dirty="0"/>
              <a:t>56Kbps</a:t>
            </a:r>
            <a:r>
              <a:rPr lang="ko-KR" altLang="en-US" dirty="0"/>
              <a:t>에서 </a:t>
            </a:r>
            <a:r>
              <a:rPr lang="en-US" altLang="ko-KR" dirty="0"/>
              <a:t>256Kbps</a:t>
            </a:r>
            <a:r>
              <a:rPr lang="ko-KR" altLang="en-US" dirty="0"/>
              <a:t>로 확충</a:t>
            </a:r>
          </a:p>
          <a:p>
            <a:pPr lvl="1">
              <a:defRPr/>
            </a:pPr>
            <a:r>
              <a:rPr lang="en-US" altLang="ko-KR" dirty="0"/>
              <a:t>1994</a:t>
            </a:r>
            <a:r>
              <a:rPr lang="ko-KR" altLang="en-US" dirty="0"/>
              <a:t>년 한국통신</a:t>
            </a:r>
            <a:r>
              <a:rPr lang="en-US" altLang="ko-KR" dirty="0"/>
              <a:t>, </a:t>
            </a:r>
            <a:r>
              <a:rPr lang="ko-KR" altLang="en-US" dirty="0"/>
              <a:t>데이콤에서 인터넷 상용 서비스 시작</a:t>
            </a:r>
          </a:p>
          <a:p>
            <a:pPr lvl="1">
              <a:defRPr/>
            </a:pPr>
            <a:r>
              <a:rPr lang="en-US" altLang="ko-KR" dirty="0"/>
              <a:t>1995</a:t>
            </a:r>
            <a:r>
              <a:rPr lang="ko-KR" altLang="en-US" dirty="0"/>
              <a:t>년 </a:t>
            </a:r>
            <a:r>
              <a:rPr lang="en-US" altLang="ko-KR" dirty="0"/>
              <a:t>INET, </a:t>
            </a:r>
            <a:r>
              <a:rPr lang="ko-KR" altLang="en-US" dirty="0" err="1"/>
              <a:t>나우콤에서</a:t>
            </a:r>
            <a:r>
              <a:rPr lang="ko-KR" altLang="en-US" dirty="0"/>
              <a:t> 인터넷 상용 서비스 시작</a:t>
            </a: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12B6EB02-8F91-41D0-8BF2-FFFFE32227B0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19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컴퓨터통신의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062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D76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01_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D76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네트워크 관련 기초 용어</a:t>
            </a:r>
          </a:p>
        </p:txBody>
      </p:sp>
      <p:sp>
        <p:nvSpPr>
          <p:cNvPr id="12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네트워크 기초 용어</a:t>
            </a:r>
          </a:p>
          <a:p>
            <a:pPr marL="539750" marR="0" lvl="1" indent="-2667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시스템</a:t>
            </a:r>
            <a:r>
              <a:rPr kumimoji="0" lang="en-US" altLang="ko-KR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인터페이스</a:t>
            </a:r>
            <a:r>
              <a:rPr kumimoji="0" lang="en-US" altLang="ko-KR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전송 매체</a:t>
            </a:r>
            <a:r>
              <a:rPr kumimoji="0" lang="en-US" altLang="ko-KR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프로토콜</a:t>
            </a:r>
            <a:r>
              <a:rPr kumimoji="0" lang="en-US" altLang="ko-KR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네트워크</a:t>
            </a:r>
            <a:r>
              <a:rPr kumimoji="0" lang="en-US" altLang="ko-KR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인터넷</a:t>
            </a:r>
            <a:r>
              <a:rPr kumimoji="0" lang="en-US" altLang="ko-KR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표준화</a:t>
            </a:r>
          </a:p>
          <a:p>
            <a:pPr marL="539750" marR="0" lvl="1" indent="-2667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네트워크</a:t>
            </a:r>
            <a:r>
              <a:rPr kumimoji="0" lang="en-US" altLang="ko-KR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전송 매체로 서로 연결된 시스템의 모음 </a:t>
            </a:r>
          </a:p>
          <a:p>
            <a:pPr marL="539750" marR="0" lvl="1" indent="-2667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ko-KR" altLang="en-US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rcRect b="8616"/>
          <a:stretch/>
        </p:blipFill>
        <p:spPr>
          <a:xfrm>
            <a:off x="2216696" y="2487722"/>
            <a:ext cx="5324475" cy="35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2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국내 인터넷의 역사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1995</a:t>
            </a:r>
            <a:r>
              <a:rPr lang="ko-KR" altLang="en-US" dirty="0"/>
              <a:t>년 초고속 정보통신망 구축 사업 시작</a:t>
            </a:r>
          </a:p>
          <a:p>
            <a:pPr lvl="1">
              <a:defRPr/>
            </a:pPr>
            <a:r>
              <a:rPr lang="en-US" altLang="ko-KR" dirty="0"/>
              <a:t>1996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천 대 이상의 호스트 컴퓨터가 연결됨</a:t>
            </a:r>
          </a:p>
          <a:p>
            <a:pPr lvl="1">
              <a:defRPr/>
            </a:pPr>
            <a:r>
              <a:rPr lang="en-US" altLang="ko-KR" dirty="0"/>
              <a:t>1997</a:t>
            </a:r>
            <a:r>
              <a:rPr lang="ko-KR" altLang="en-US" dirty="0"/>
              <a:t>년 한국인터넷협회 설립</a:t>
            </a:r>
          </a:p>
          <a:p>
            <a:pPr lvl="1">
              <a:defRPr/>
            </a:pPr>
            <a:r>
              <a:rPr lang="en-US" altLang="ko-KR" dirty="0"/>
              <a:t>1998</a:t>
            </a:r>
            <a:r>
              <a:rPr lang="ko-KR" altLang="en-US" dirty="0"/>
              <a:t>년 초고속 정보통신망 구축 사업 </a:t>
            </a:r>
            <a:r>
              <a:rPr lang="en-US" altLang="ko-KR" dirty="0"/>
              <a:t>1</a:t>
            </a:r>
            <a:r>
              <a:rPr lang="ko-KR" altLang="en-US" dirty="0"/>
              <a:t>단계 완료</a:t>
            </a:r>
          </a:p>
          <a:p>
            <a:pPr lvl="1">
              <a:defRPr/>
            </a:pPr>
            <a:r>
              <a:rPr lang="en-US" altLang="ko-KR" dirty="0"/>
              <a:t>2000</a:t>
            </a:r>
            <a:r>
              <a:rPr lang="ko-KR" altLang="en-US" dirty="0"/>
              <a:t>년 초고속망 구축 기술로 각종 서비스가 이루어짐</a:t>
            </a:r>
            <a:r>
              <a:rPr lang="en-US" altLang="ko-KR" dirty="0"/>
              <a:t>(</a:t>
            </a:r>
            <a:r>
              <a:rPr lang="ko-KR" altLang="en-US" dirty="0"/>
              <a:t>하나로</a:t>
            </a:r>
            <a:r>
              <a:rPr lang="en-US" altLang="ko-KR" dirty="0"/>
              <a:t>, </a:t>
            </a:r>
            <a:r>
              <a:rPr lang="ko-KR" altLang="en-US" dirty="0" err="1"/>
              <a:t>두루넷</a:t>
            </a:r>
            <a:r>
              <a:rPr lang="en-US" altLang="ko-KR" dirty="0"/>
              <a:t>, </a:t>
            </a:r>
            <a:r>
              <a:rPr lang="ko-KR" altLang="en-US" dirty="0" err="1"/>
              <a:t>드림라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인</a:t>
            </a:r>
            <a:r>
              <a:rPr lang="en-US" altLang="ko-KR" dirty="0"/>
              <a:t>, </a:t>
            </a:r>
            <a:r>
              <a:rPr lang="ko-KR" altLang="en-US" dirty="0"/>
              <a:t>신비로 등</a:t>
            </a:r>
            <a:r>
              <a:rPr lang="en-US" altLang="ko-KR" dirty="0"/>
              <a:t>)</a:t>
            </a:r>
          </a:p>
          <a:p>
            <a:pPr lvl="1">
              <a:defRPr/>
            </a:pPr>
            <a:r>
              <a:rPr lang="en-US" altLang="ko-KR" dirty="0"/>
              <a:t>2001</a:t>
            </a:r>
            <a:r>
              <a:rPr lang="ko-KR" altLang="en-US" dirty="0"/>
              <a:t>년 초고속 광전송망 구축</a:t>
            </a:r>
            <a:r>
              <a:rPr lang="en-US" altLang="ko-KR" dirty="0"/>
              <a:t>(155Mbps~40Gbps)</a:t>
            </a:r>
          </a:p>
          <a:p>
            <a:pPr lvl="1">
              <a:defRPr/>
            </a:pPr>
            <a:r>
              <a:rPr lang="en-US" altLang="ko-KR" dirty="0"/>
              <a:t>2002</a:t>
            </a:r>
            <a:r>
              <a:rPr lang="ko-KR" altLang="en-US" dirty="0"/>
              <a:t>년 서울대</a:t>
            </a:r>
            <a:r>
              <a:rPr lang="en-US" altLang="ko-KR" dirty="0"/>
              <a:t>, </a:t>
            </a:r>
            <a:r>
              <a:rPr lang="ko-KR" altLang="en-US" dirty="0"/>
              <a:t>한국전자통신연구원</a:t>
            </a:r>
            <a:r>
              <a:rPr lang="en-US" altLang="ko-KR" dirty="0"/>
              <a:t>ETRI </a:t>
            </a:r>
            <a:r>
              <a:rPr lang="ko-KR" altLang="en-US" dirty="0"/>
              <a:t>등이 참여한 </a:t>
            </a:r>
            <a:r>
              <a:rPr lang="en-US" altLang="ko-KR" dirty="0"/>
              <a:t>IPv6 </a:t>
            </a:r>
            <a:r>
              <a:rPr lang="ko-KR" altLang="en-US" dirty="0"/>
              <a:t>활성화를 위한 </a:t>
            </a:r>
            <a:r>
              <a:rPr lang="ko-KR" altLang="en-US" dirty="0" err="1"/>
              <a:t>프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 err="1"/>
              <a:t>로젝트</a:t>
            </a:r>
            <a:r>
              <a:rPr lang="ko-KR" altLang="en-US" dirty="0"/>
              <a:t> 시작</a:t>
            </a:r>
          </a:p>
          <a:p>
            <a:pPr lvl="1">
              <a:defRPr/>
            </a:pPr>
            <a:r>
              <a:rPr lang="en-US" altLang="ko-KR" dirty="0"/>
              <a:t>2004</a:t>
            </a:r>
            <a:r>
              <a:rPr lang="ko-KR" altLang="en-US" dirty="0"/>
              <a:t>년 한국 인터넷 이용자 수 </a:t>
            </a:r>
            <a:r>
              <a:rPr lang="en-US" altLang="ko-KR" dirty="0"/>
              <a:t>3</a:t>
            </a:r>
            <a:r>
              <a:rPr lang="ko-KR" altLang="en-US" dirty="0"/>
              <a:t>천만 명 돌파</a:t>
            </a:r>
          </a:p>
          <a:p>
            <a:pPr lvl="1">
              <a:defRPr/>
            </a:pPr>
            <a:r>
              <a:rPr lang="en-US" altLang="ko-KR" dirty="0"/>
              <a:t>2005</a:t>
            </a:r>
            <a:r>
              <a:rPr lang="ko-KR" altLang="en-US" dirty="0"/>
              <a:t>년 한국 </a:t>
            </a:r>
            <a:r>
              <a:rPr lang="en-US" altLang="ko-KR" dirty="0"/>
              <a:t>IPv6 </a:t>
            </a:r>
            <a:r>
              <a:rPr lang="ko-KR" altLang="en-US" dirty="0"/>
              <a:t>주소 보유율 세계 </a:t>
            </a:r>
            <a:r>
              <a:rPr lang="en-US" altLang="ko-KR" dirty="0"/>
              <a:t>3</a:t>
            </a:r>
            <a:r>
              <a:rPr lang="ko-KR" altLang="en-US" dirty="0"/>
              <a:t>위로 평가</a:t>
            </a:r>
          </a:p>
          <a:p>
            <a:pPr lvl="1">
              <a:defRPr/>
            </a:pPr>
            <a:r>
              <a:rPr lang="en-US" altLang="ko-KR" dirty="0"/>
              <a:t>2012</a:t>
            </a:r>
            <a:r>
              <a:rPr lang="ko-KR" altLang="en-US" dirty="0"/>
              <a:t>년 한국 인터넷 속도 세계 </a:t>
            </a:r>
            <a:r>
              <a:rPr lang="en-US" altLang="ko-KR" dirty="0"/>
              <a:t>1</a:t>
            </a:r>
            <a:r>
              <a:rPr lang="ko-KR" altLang="en-US" dirty="0"/>
              <a:t>위로 평가</a:t>
            </a: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4CA8DBDB-2520-42DF-ABC9-17A9FB0CE697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20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03_</a:t>
            </a:r>
            <a:r>
              <a:rPr lang="ko-KR" altLang="en-US" dirty="0"/>
              <a:t>네트워크의 </a:t>
            </a:r>
            <a:r>
              <a:rPr lang="ko-KR" altLang="en-US" dirty="0" smtClean="0"/>
              <a:t>역사</a:t>
            </a:r>
            <a:r>
              <a:rPr lang="en-US" altLang="ko-KR" dirty="0"/>
              <a:t> </a:t>
            </a:r>
            <a:r>
              <a:rPr lang="en-US" altLang="ko-KR" dirty="0" smtClean="0"/>
              <a:t>_ </a:t>
            </a:r>
            <a:r>
              <a:rPr lang="ko-KR" altLang="en-US" dirty="0" smtClean="0"/>
              <a:t>컴퓨터통신의 시작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0408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04_</a:t>
            </a:r>
            <a:r>
              <a:rPr lang="ko-KR" altLang="en-US" dirty="0"/>
              <a:t>네트워크 주소의 표현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7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주소와 이름</a:t>
            </a:r>
          </a:p>
          <a:p>
            <a:pPr lvl="1"/>
            <a:r>
              <a:rPr lang="en-US" altLang="ko-KR" dirty="0"/>
              <a:t>IP </a:t>
            </a:r>
            <a:r>
              <a:rPr lang="ko-KR" altLang="en-US" dirty="0"/>
              <a:t>주소</a:t>
            </a:r>
          </a:p>
          <a:p>
            <a:pPr lvl="2"/>
            <a:r>
              <a:rPr lang="en-US" altLang="ko-KR" dirty="0"/>
              <a:t>IPv4 </a:t>
            </a:r>
            <a:r>
              <a:rPr lang="ko-KR" altLang="en-US" dirty="0"/>
              <a:t>프로토콜에서 사용</a:t>
            </a:r>
          </a:p>
          <a:p>
            <a:pPr lvl="2"/>
            <a:r>
              <a:rPr lang="en-US" altLang="ko-KR" dirty="0"/>
              <a:t>32 </a:t>
            </a:r>
            <a:r>
              <a:rPr lang="ko-KR" altLang="en-US" dirty="0"/>
              <a:t>비트 크기의 주소 체계</a:t>
            </a:r>
          </a:p>
          <a:p>
            <a:pPr lvl="2"/>
            <a:r>
              <a:rPr lang="en-US" altLang="ko-KR" dirty="0"/>
              <a:t>IPv6</a:t>
            </a:r>
            <a:r>
              <a:rPr lang="ko-KR" altLang="en-US" dirty="0"/>
              <a:t>에서는 </a:t>
            </a:r>
            <a:r>
              <a:rPr lang="en-US" altLang="ko-KR" dirty="0"/>
              <a:t>128 </a:t>
            </a:r>
            <a:r>
              <a:rPr lang="ko-KR" altLang="en-US" dirty="0"/>
              <a:t>비트 주소 체계로 확장</a:t>
            </a:r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211.223.201.30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b="20092"/>
          <a:stretch/>
        </p:blipFill>
        <p:spPr>
          <a:xfrm>
            <a:off x="755576" y="3501009"/>
            <a:ext cx="7800975" cy="11645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5446884"/>
            <a:ext cx="4236514" cy="88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5572444"/>
            <a:ext cx="3155266" cy="7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29" y="1628800"/>
            <a:ext cx="3330921" cy="67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noProof="0" dirty="0" smtClean="0"/>
              <a:t>#.TEST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6694" y="1340768"/>
            <a:ext cx="934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ko-KR" b="1" dirty="0" smtClean="0"/>
              <a:t>1. </a:t>
            </a:r>
            <a:r>
              <a:rPr lang="ko-KR" altLang="en-US" b="1" dirty="0" smtClean="0"/>
              <a:t>다음</a:t>
            </a:r>
            <a:r>
              <a:rPr lang="en-US" altLang="ko-KR" b="1" dirty="0" smtClean="0"/>
              <a:t> 10</a:t>
            </a:r>
            <a:r>
              <a:rPr lang="ko-KR" altLang="en-US" b="1" dirty="0" smtClean="0"/>
              <a:t>진수를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진수</a:t>
            </a:r>
            <a:r>
              <a:rPr lang="en-US" altLang="ko-KR" b="1" dirty="0" smtClean="0"/>
              <a:t>, 8</a:t>
            </a:r>
            <a:r>
              <a:rPr lang="ko-KR" altLang="en-US" b="1" dirty="0" smtClean="0"/>
              <a:t>진수</a:t>
            </a:r>
            <a:r>
              <a:rPr lang="en-US" altLang="ko-KR" b="1" dirty="0" smtClean="0"/>
              <a:t>, 16</a:t>
            </a:r>
            <a:r>
              <a:rPr lang="ko-KR" altLang="en-US" b="1" dirty="0" smtClean="0"/>
              <a:t>진수로 바꿔보아라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18400"/>
              </p:ext>
            </p:extLst>
          </p:nvPr>
        </p:nvGraphicFramePr>
        <p:xfrm>
          <a:off x="488504" y="1844824"/>
          <a:ext cx="8568952" cy="576064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63500" indent="0" algn="just" fontAlgn="base" latinLnBrk="1">
                        <a:lnSpc>
                          <a:spcPct val="1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892</a:t>
                      </a:r>
                      <a:r>
                        <a:rPr lang="en-US" sz="2000" kern="0" spc="0" baseline="-2500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(10</a:t>
                      </a:r>
                      <a:r>
                        <a:rPr lang="en-US" sz="2000" kern="0" spc="0" baseline="-2500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)</a:t>
                      </a:r>
                      <a:r>
                        <a:rPr lang="en-US" sz="2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  </a:t>
                      </a:r>
                      <a:r>
                        <a:rPr lang="en-US" sz="2000" kern="0" spc="0" dirty="0" smtClean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⇒</a:t>
                      </a:r>
                      <a:endParaRPr lang="en-US" sz="1800" kern="0" spc="-2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86694" y="3159177"/>
            <a:ext cx="934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ko-KR" b="1" dirty="0"/>
              <a:t>2. </a:t>
            </a:r>
            <a:r>
              <a:rPr lang="en-US" altLang="ko-KR" b="1" dirty="0" smtClean="0"/>
              <a:t>2</a:t>
            </a:r>
            <a:r>
              <a:rPr lang="ko-KR" altLang="en-US" b="1" dirty="0"/>
              <a:t>진수 </a:t>
            </a:r>
            <a:r>
              <a:rPr lang="en-US" altLang="ko-KR" b="1" dirty="0"/>
              <a:t>1000101.1011</a:t>
            </a:r>
            <a:r>
              <a:rPr lang="en-US" altLang="ko-KR" sz="2000" b="1" kern="0" spc="-20" baseline="-25000" dirty="0">
                <a:solidFill>
                  <a:srgbClr val="000000"/>
                </a:solidFill>
                <a:latin typeface="돋움"/>
              </a:rPr>
              <a:t>(2)</a:t>
            </a:r>
            <a:r>
              <a:rPr lang="ko-KR" altLang="en-US" b="1" dirty="0"/>
              <a:t>를 </a:t>
            </a:r>
            <a:r>
              <a:rPr lang="en-US" altLang="ko-KR" b="1" dirty="0"/>
              <a:t>10</a:t>
            </a:r>
            <a:r>
              <a:rPr lang="ko-KR" altLang="en-US" b="1" dirty="0"/>
              <a:t>진수로 변환하여라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13082"/>
              </p:ext>
            </p:extLst>
          </p:nvPr>
        </p:nvGraphicFramePr>
        <p:xfrm>
          <a:off x="286694" y="3789040"/>
          <a:ext cx="9346256" cy="576064"/>
        </p:xfrm>
        <a:graphic>
          <a:graphicData uri="http://schemas.openxmlformats.org/drawingml/2006/table">
            <a:tbl>
              <a:tblPr/>
              <a:tblGrid>
                <a:gridCol w="934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63500" indent="0" algn="just" fontAlgn="base" latinLnBrk="1">
                        <a:lnSpc>
                          <a:spcPct val="1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1000101.1011</a:t>
                      </a:r>
                      <a:r>
                        <a:rPr lang="en-US" sz="2000" kern="0" spc="-20" baseline="-25000" dirty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(2</a:t>
                      </a:r>
                      <a:r>
                        <a:rPr lang="en-US" sz="2000" kern="0" spc="-20" baseline="-25000" dirty="0" smtClean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)</a:t>
                      </a:r>
                      <a:r>
                        <a:rPr lang="en-US" sz="2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</a:t>
                      </a:r>
                      <a:r>
                        <a:rPr lang="en-US" sz="2000" kern="0" spc="0" dirty="0" smtClean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⇒</a:t>
                      </a:r>
                      <a:endParaRPr lang="en-US" sz="1800" kern="0" spc="-2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86694" y="4800940"/>
            <a:ext cx="934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ko-KR" b="1" dirty="0" smtClean="0"/>
              <a:t>3. 16</a:t>
            </a:r>
            <a:r>
              <a:rPr lang="ko-KR" altLang="en-US" b="1" dirty="0" smtClean="0"/>
              <a:t>진수 </a:t>
            </a:r>
            <a:r>
              <a:rPr lang="en-US" altLang="ko-KR" b="1" dirty="0" smtClean="0"/>
              <a:t>A91</a:t>
            </a:r>
            <a:r>
              <a:rPr lang="en-US" altLang="ko-KR" b="1" kern="0" spc="-20" baseline="-25000" dirty="0" smtClean="0">
                <a:solidFill>
                  <a:srgbClr val="000000"/>
                </a:solidFill>
                <a:latin typeface="돋움"/>
              </a:rPr>
              <a:t>(16)</a:t>
            </a:r>
            <a:r>
              <a:rPr lang="ko-KR" altLang="en-US" b="1" dirty="0" smtClean="0"/>
              <a:t>를 </a:t>
            </a:r>
            <a:r>
              <a:rPr lang="en-US" altLang="ko-KR" b="1" dirty="0"/>
              <a:t>10</a:t>
            </a:r>
            <a:r>
              <a:rPr lang="ko-KR" altLang="en-US" b="1" dirty="0" smtClean="0"/>
              <a:t>진수</a:t>
            </a:r>
            <a:r>
              <a:rPr lang="en-US" altLang="ko-KR" b="1" dirty="0" smtClean="0"/>
              <a:t>, 8</a:t>
            </a:r>
            <a:r>
              <a:rPr lang="ko-KR" altLang="en-US" b="1" dirty="0" smtClean="0"/>
              <a:t>진수</a:t>
            </a:r>
            <a:r>
              <a:rPr lang="en-US" altLang="ko-KR" b="1" dirty="0" smtClean="0"/>
              <a:t>, 2</a:t>
            </a:r>
            <a:r>
              <a:rPr lang="ko-KR" altLang="en-US" b="1" dirty="0" smtClean="0"/>
              <a:t>진수로 </a:t>
            </a:r>
            <a:r>
              <a:rPr lang="ko-KR" altLang="en-US" b="1" dirty="0"/>
              <a:t>변환하여라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33356"/>
              </p:ext>
            </p:extLst>
          </p:nvPr>
        </p:nvGraphicFramePr>
        <p:xfrm>
          <a:off x="286694" y="5430804"/>
          <a:ext cx="9346256" cy="576064"/>
        </p:xfrm>
        <a:graphic>
          <a:graphicData uri="http://schemas.openxmlformats.org/drawingml/2006/table">
            <a:tbl>
              <a:tblPr/>
              <a:tblGrid>
                <a:gridCol w="934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63500" indent="0" algn="just" fontAlgn="base" latinLnBrk="1">
                        <a:lnSpc>
                          <a:spcPct val="1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 dirty="0" smtClean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A91</a:t>
                      </a:r>
                      <a:r>
                        <a:rPr lang="en-US" sz="2000" kern="0" spc="-20" baseline="-25000" dirty="0" smtClean="0">
                          <a:solidFill>
                            <a:srgbClr val="000000"/>
                          </a:solidFill>
                          <a:effectLst/>
                          <a:latin typeface="돋움"/>
                        </a:rPr>
                        <a:t>(16)</a:t>
                      </a:r>
                      <a:r>
                        <a:rPr lang="en-US" sz="2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 </a:t>
                      </a:r>
                      <a:r>
                        <a:rPr lang="en-US" sz="2000" kern="0" spc="0" dirty="0" smtClean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⇒</a:t>
                      </a:r>
                      <a:endParaRPr lang="en-US" sz="1800" kern="0" spc="-2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69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noProof="0" dirty="0" smtClean="0"/>
              <a:t>#.TEST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494723" y="1412777"/>
            <a:ext cx="8382000" cy="514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spcAft>
                <a:spcPct val="40000"/>
              </a:spcAft>
              <a:buClr>
                <a:srgbClr val="0000FF"/>
              </a:buClr>
              <a:buFont typeface="Wingdings" pitchFamily="2" charset="2"/>
              <a:buNone/>
            </a:pPr>
            <a:endParaRPr lang="ko-KR" altLang="en-US" spc="-100" dirty="0">
              <a:solidFill>
                <a:srgbClr val="CC33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55600" lvl="1" indent="-165100" algn="just" fontAlgn="ctr">
              <a:spcBef>
                <a:spcPct val="20000"/>
              </a:spcBef>
              <a:spcAft>
                <a:spcPct val="200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/>
              <a:t>정수부분과 </a:t>
            </a:r>
            <a:r>
              <a:rPr lang="ko-KR" altLang="en-US" sz="1800" spc="-100" dirty="0"/>
              <a:t>소수부분으로 나누어 변환</a:t>
            </a:r>
          </a:p>
          <a:p>
            <a:pPr marL="355600" lvl="1" indent="-165100" algn="just" fontAlgn="ctr">
              <a:spcBef>
                <a:spcPct val="20000"/>
              </a:spcBef>
              <a:spcAft>
                <a:spcPct val="200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/>
              <a:t>정수부분은 </a:t>
            </a:r>
            <a:r>
              <a:rPr lang="en-US" altLang="ko-KR" sz="1800" spc="-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sz="1800" spc="-100" dirty="0"/>
              <a:t>로 나누고</a:t>
            </a:r>
            <a:r>
              <a:rPr lang="en-US" altLang="ko-KR" sz="1800" spc="-100" dirty="0"/>
              <a:t>, </a:t>
            </a:r>
            <a:r>
              <a:rPr lang="ko-KR" altLang="en-US" sz="1800" spc="-100" dirty="0"/>
              <a:t>소수부분은 </a:t>
            </a:r>
            <a:r>
              <a:rPr lang="en-US" altLang="ko-KR" sz="1800" spc="-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sz="1800" spc="-100" dirty="0"/>
              <a:t>를 곱한다</a:t>
            </a:r>
            <a:r>
              <a:rPr lang="en-US" altLang="ko-KR" sz="1800" spc="-100" dirty="0"/>
              <a:t>.</a:t>
            </a:r>
          </a:p>
          <a:p>
            <a:pPr marL="355600" lvl="1" indent="-165100" algn="just" fontAlgn="ctr">
              <a:spcBef>
                <a:spcPct val="20000"/>
              </a:spcBef>
              <a:spcAft>
                <a:spcPct val="200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sz="1800" spc="-100" dirty="0"/>
              <a:t>진수 </a:t>
            </a:r>
            <a:r>
              <a:rPr lang="en-US" altLang="ko-KR" sz="1800" spc="-100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ko-KR" altLang="en-US" sz="1800" spc="-100" dirty="0" smtClean="0">
                <a:latin typeface="Times New Roman" pitchFamily="18" charset="0"/>
                <a:cs typeface="Times New Roman" pitchFamily="18" charset="0"/>
              </a:rPr>
              <a:t>.6875</a:t>
            </a:r>
            <a:r>
              <a:rPr lang="ko-KR" altLang="en-US" sz="1800" spc="-100" dirty="0"/>
              <a:t>를 </a:t>
            </a:r>
            <a:r>
              <a:rPr lang="ko-KR" altLang="en-US" sz="1800" spc="-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sz="1800" spc="-100" dirty="0"/>
              <a:t>진수로 </a:t>
            </a:r>
            <a:r>
              <a:rPr lang="ko-KR" altLang="en-US" sz="1800" spc="-100" dirty="0" smtClean="0"/>
              <a:t>변환</a:t>
            </a:r>
            <a:endParaRPr lang="ko-KR" altLang="en-US" sz="1800" spc="-100" dirty="0"/>
          </a:p>
        </p:txBody>
      </p:sp>
      <p:graphicFrame>
        <p:nvGraphicFramePr>
          <p:cNvPr id="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57499"/>
              </p:ext>
            </p:extLst>
          </p:nvPr>
        </p:nvGraphicFramePr>
        <p:xfrm>
          <a:off x="3076892" y="6147527"/>
          <a:ext cx="322560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3" imgW="1612800" imgH="215640" progId="Equation.DSMT4">
                  <p:embed/>
                </p:oleObj>
              </mc:Choice>
              <mc:Fallback>
                <p:oleObj name="Equation" r:id="rId3" imgW="1612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892" y="6147527"/>
                        <a:ext cx="3225600" cy="43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855086" y="3145591"/>
            <a:ext cx="7345362" cy="2952750"/>
          </a:xfrm>
          <a:prstGeom prst="roundRect">
            <a:avLst>
              <a:gd name="adj" fmla="val 432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236102"/>
              </p:ext>
            </p:extLst>
          </p:nvPr>
        </p:nvGraphicFramePr>
        <p:xfrm>
          <a:off x="1009123" y="3266439"/>
          <a:ext cx="7056784" cy="275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Visio" r:id="rId5" imgW="4807549" imgH="1875292" progId="Visio.Drawing.11">
                  <p:embed/>
                </p:oleObj>
              </mc:Choice>
              <mc:Fallback>
                <p:oleObj name="Visio" r:id="rId5" imgW="4807549" imgH="1875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9123" y="3266439"/>
                        <a:ext cx="7056784" cy="2752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9"/>
          <p:cNvSpPr txBox="1"/>
          <p:nvPr/>
        </p:nvSpPr>
        <p:spPr>
          <a:xfrm>
            <a:off x="474096" y="1269265"/>
            <a:ext cx="3127315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-2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진수 변환</a:t>
            </a:r>
          </a:p>
        </p:txBody>
      </p:sp>
    </p:spTree>
    <p:extLst>
      <p:ext uri="{BB962C8B-B14F-4D97-AF65-F5344CB8AC3E}">
        <p14:creationId xmlns:p14="http://schemas.microsoft.com/office/powerpoint/2010/main" val="1915156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912462"/>
            <a:ext cx="9328204" cy="411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04_</a:t>
            </a:r>
            <a:r>
              <a:rPr lang="ko-KR" altLang="en-US" dirty="0"/>
              <a:t>네트워크 주소의 표현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2909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IP Class </a:t>
            </a:r>
            <a:r>
              <a:rPr lang="ko-KR" altLang="en-US" dirty="0" smtClean="0"/>
              <a:t>개념</a:t>
            </a:r>
            <a:endParaRPr lang="ko-KR" altLang="en-US" dirty="0"/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smtClean="0"/>
              <a:t>주소를 보고 네트워크와 호스트주소를 구분할 때 사용</a:t>
            </a:r>
            <a:endParaRPr lang="en-US" altLang="ko-KR" dirty="0" smtClean="0"/>
          </a:p>
          <a:p>
            <a:pPr lvl="1"/>
            <a:r>
              <a:rPr lang="en-US" altLang="ko-KR" dirty="0"/>
              <a:t>IP Address</a:t>
            </a:r>
            <a:r>
              <a:rPr lang="ko-KR" altLang="en-US" dirty="0"/>
              <a:t>는 </a:t>
            </a:r>
            <a:r>
              <a:rPr lang="en-US" altLang="ko-KR" dirty="0"/>
              <a:t>5</a:t>
            </a:r>
            <a:r>
              <a:rPr lang="ko-KR" altLang="en-US" dirty="0"/>
              <a:t>가지의 </a:t>
            </a:r>
            <a:r>
              <a:rPr lang="en-US" altLang="ko-KR" dirty="0"/>
              <a:t>class</a:t>
            </a:r>
            <a:r>
              <a:rPr lang="ko-KR" altLang="en-US" dirty="0"/>
              <a:t>로 </a:t>
            </a:r>
            <a:r>
              <a:rPr lang="ko-KR" altLang="en-US" dirty="0" smtClean="0"/>
              <a:t>나눠집니다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네트워크의 호스트 수로 구분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04_</a:t>
            </a:r>
            <a:r>
              <a:rPr lang="ko-KR" altLang="en-US" dirty="0"/>
              <a:t>네트워크 주소의 표현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463750"/>
            <a:ext cx="639040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 descr="IPv4, IPv6 Addressi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9" y="3717032"/>
            <a:ext cx="4391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04_</a:t>
            </a:r>
            <a:r>
              <a:rPr lang="ko-KR" altLang="en-US" dirty="0"/>
              <a:t>네트워크 주소의 표현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9" y="1824512"/>
            <a:ext cx="39624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05161" y="1340768"/>
            <a:ext cx="9327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클래스 </a:t>
            </a:r>
            <a:r>
              <a:rPr lang="en-US" altLang="ko-KR" sz="1400" dirty="0"/>
              <a:t>A</a:t>
            </a:r>
            <a:r>
              <a:rPr lang="ko-KR" altLang="en-US" sz="1400" dirty="0"/>
              <a:t>는 처음 </a:t>
            </a:r>
            <a:r>
              <a:rPr lang="en-US" altLang="ko-KR" sz="1400" dirty="0"/>
              <a:t>8</a:t>
            </a:r>
            <a:r>
              <a:rPr lang="ko-KR" altLang="en-US" sz="1400" dirty="0"/>
              <a:t>개의 비트가 네트워크 주소고</a:t>
            </a:r>
            <a:r>
              <a:rPr lang="en-US" altLang="ko-KR" sz="1400" dirty="0"/>
              <a:t>, 24</a:t>
            </a:r>
            <a:r>
              <a:rPr lang="ko-KR" altLang="en-US" sz="1400" dirty="0"/>
              <a:t>개의 비트가 호스트 주소인데 첫 번째 비트가 ‘</a:t>
            </a:r>
            <a:r>
              <a:rPr lang="en-US" altLang="ko-KR" sz="1400" dirty="0"/>
              <a:t>0’</a:t>
            </a:r>
            <a:r>
              <a:rPr lang="ko-KR" altLang="en-US" sz="1400" dirty="0"/>
              <a:t>이다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737798"/>
            <a:ext cx="4606636" cy="149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05161" y="3235821"/>
            <a:ext cx="9327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이런 클래스 </a:t>
            </a:r>
            <a:r>
              <a:rPr lang="en-US" altLang="ko-KR" sz="1400" dirty="0"/>
              <a:t>A</a:t>
            </a:r>
            <a:r>
              <a:rPr lang="ko-KR" altLang="en-US" sz="1400" dirty="0"/>
              <a:t>로 나타낼 수 있는 네트워크 주소는 다음과 같이 </a:t>
            </a:r>
            <a:r>
              <a:rPr lang="en-US" altLang="ko-KR" sz="1400" dirty="0"/>
              <a:t>0.×.×.×~127.×.×.×</a:t>
            </a:r>
            <a:r>
              <a:rPr lang="ko-KR" altLang="en-US" sz="1400" dirty="0"/>
              <a:t>가 되는데</a:t>
            </a:r>
            <a:r>
              <a:rPr lang="en-US" altLang="ko-KR" sz="1400" dirty="0"/>
              <a:t>, </a:t>
            </a:r>
            <a:r>
              <a:rPr lang="ko-KR" altLang="en-US" sz="1400" dirty="0"/>
              <a:t>이 중 </a:t>
            </a:r>
            <a:r>
              <a:rPr lang="en-US" altLang="ko-KR" sz="1400" dirty="0"/>
              <a:t>127.×.×.×</a:t>
            </a:r>
            <a:r>
              <a:rPr lang="ko-KR" altLang="en-US" sz="1400" dirty="0"/>
              <a:t>는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다른 </a:t>
            </a:r>
            <a:r>
              <a:rPr lang="ko-KR" altLang="en-US" sz="1400" dirty="0"/>
              <a:t>용도로 예약되어 있으므로 사용할 수 없다</a:t>
            </a:r>
            <a:r>
              <a:rPr lang="en-US" altLang="ko-KR" sz="1400" dirty="0" smtClean="0"/>
              <a:t>. (</a:t>
            </a:r>
            <a:r>
              <a:rPr lang="en-US" altLang="ko-KR" sz="1400" dirty="0"/>
              <a:t>loopback address</a:t>
            </a:r>
            <a:r>
              <a:rPr lang="en-US" altLang="ko-KR" sz="1400" dirty="0" smtClean="0"/>
              <a:t>, </a:t>
            </a:r>
            <a:r>
              <a:rPr lang="ko-KR" altLang="en-US" sz="1400" dirty="0" err="1"/>
              <a:t>루프백</a:t>
            </a:r>
            <a:r>
              <a:rPr lang="ko-KR" altLang="en-US" sz="1400" dirty="0"/>
              <a:t> 주소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0" name="아래쪽 화살표 9"/>
          <p:cNvSpPr/>
          <p:nvPr/>
        </p:nvSpPr>
        <p:spPr>
          <a:xfrm rot="18407987">
            <a:off x="4272437" y="2304628"/>
            <a:ext cx="695250" cy="54803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933056"/>
            <a:ext cx="4752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05161" y="6216848"/>
            <a:ext cx="9327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각 네트워크마다 나타낼 수 있는 호스트 주소는 </a:t>
            </a:r>
            <a:r>
              <a:rPr lang="en-US" altLang="ko-KR" sz="1400" dirty="0"/>
              <a:t>×.0.0.0~×.255.255.255</a:t>
            </a:r>
            <a:r>
              <a:rPr lang="ko-KR" altLang="en-US" sz="1400" dirty="0"/>
              <a:t>가 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8007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04_</a:t>
            </a:r>
            <a:r>
              <a:rPr lang="ko-KR" altLang="en-US" dirty="0"/>
              <a:t>네트워크 주소의 표현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5161" y="1340768"/>
            <a:ext cx="9327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클래스 </a:t>
            </a:r>
            <a:r>
              <a:rPr lang="en-US" altLang="ko-KR" sz="1400" dirty="0"/>
              <a:t>B</a:t>
            </a:r>
            <a:r>
              <a:rPr lang="ko-KR" altLang="en-US" sz="1400" dirty="0"/>
              <a:t>는 처음 </a:t>
            </a:r>
            <a:r>
              <a:rPr lang="en-US" altLang="ko-KR" sz="1400" dirty="0"/>
              <a:t>16</a:t>
            </a:r>
            <a:r>
              <a:rPr lang="ko-KR" altLang="en-US" sz="1400" dirty="0"/>
              <a:t>개의 비트가 네트워크 주소고</a:t>
            </a:r>
            <a:r>
              <a:rPr lang="en-US" altLang="ko-KR" sz="1400" dirty="0"/>
              <a:t>, 16</a:t>
            </a:r>
            <a:r>
              <a:rPr lang="ko-KR" altLang="en-US" sz="1400" dirty="0"/>
              <a:t>개의 비트가 호스트 주소인데 처음 두 비트가 ‘</a:t>
            </a:r>
            <a:r>
              <a:rPr lang="en-US" altLang="ko-KR" sz="1400" dirty="0"/>
              <a:t>10’</a:t>
            </a:r>
            <a:r>
              <a:rPr lang="ko-KR" altLang="en-US" sz="1400" dirty="0"/>
              <a:t>이다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1" y="1772816"/>
            <a:ext cx="3962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3429000"/>
            <a:ext cx="48482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05161" y="3107223"/>
            <a:ext cx="9327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클래스 </a:t>
            </a:r>
            <a:r>
              <a:rPr lang="en-US" altLang="ko-KR" sz="1400" dirty="0"/>
              <a:t>B</a:t>
            </a:r>
            <a:r>
              <a:rPr lang="ko-KR" altLang="en-US" sz="1400" dirty="0"/>
              <a:t>로 나타낼 수 있는 네트워크 주소는 </a:t>
            </a:r>
            <a:r>
              <a:rPr lang="en-US" altLang="ko-KR" sz="1400" dirty="0"/>
              <a:t>128.0.×.×~191.255.×.×</a:t>
            </a:r>
            <a:r>
              <a:rPr lang="ko-KR" altLang="en-US" sz="1400" dirty="0"/>
              <a:t>가 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0435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04_</a:t>
            </a:r>
            <a:r>
              <a:rPr lang="ko-KR" altLang="en-US" dirty="0"/>
              <a:t>네트워크 주소의 표현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5161" y="1340768"/>
            <a:ext cx="9327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클래스 </a:t>
            </a:r>
            <a:r>
              <a:rPr lang="en-US" altLang="ko-KR" sz="1400" dirty="0"/>
              <a:t>C</a:t>
            </a:r>
            <a:r>
              <a:rPr lang="ko-KR" altLang="en-US" sz="1400" dirty="0"/>
              <a:t>는 처음 </a:t>
            </a:r>
            <a:r>
              <a:rPr lang="en-US" altLang="ko-KR" sz="1400" dirty="0"/>
              <a:t>24</a:t>
            </a:r>
            <a:r>
              <a:rPr lang="ko-KR" altLang="en-US" sz="1400" dirty="0"/>
              <a:t>개의 비트가 네트워크 주소고</a:t>
            </a:r>
            <a:r>
              <a:rPr lang="en-US" altLang="ko-KR" sz="1400" dirty="0"/>
              <a:t>, 8</a:t>
            </a:r>
            <a:r>
              <a:rPr lang="ko-KR" altLang="en-US" sz="1400" dirty="0"/>
              <a:t>개의 비트가 호스트 주소인데 처음 세 비트가 ‘</a:t>
            </a:r>
            <a:r>
              <a:rPr lang="en-US" altLang="ko-KR" sz="1400" dirty="0"/>
              <a:t>110’</a:t>
            </a:r>
            <a:r>
              <a:rPr lang="ko-KR" altLang="en-US" sz="1400" dirty="0"/>
              <a:t>이다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5" y="1844824"/>
            <a:ext cx="3943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3284984"/>
            <a:ext cx="48577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05161" y="2629241"/>
            <a:ext cx="9327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클래스 </a:t>
            </a:r>
            <a:r>
              <a:rPr lang="en-US" altLang="ko-KR" sz="1400" dirty="0"/>
              <a:t>C</a:t>
            </a:r>
            <a:r>
              <a:rPr lang="ko-KR" altLang="en-US" sz="1400" dirty="0"/>
              <a:t>로 나타낼 수 있는 네트워크 주소는 </a:t>
            </a:r>
            <a:r>
              <a:rPr lang="en-US" altLang="ko-KR" sz="1400" dirty="0"/>
              <a:t>192.0.0.×~223.255.255.×</a:t>
            </a:r>
            <a:r>
              <a:rPr lang="ko-KR" altLang="en-US" sz="1400" dirty="0"/>
              <a:t>가 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8" name="직사각형 7"/>
          <p:cNvSpPr/>
          <p:nvPr/>
        </p:nvSpPr>
        <p:spPr>
          <a:xfrm>
            <a:off x="305161" y="5330877"/>
            <a:ext cx="9327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그리고 각 네트워크마다 나타낼 수 있는 호스트 주소는 </a:t>
            </a:r>
            <a:r>
              <a:rPr lang="en-US" altLang="ko-KR" sz="1400" dirty="0"/>
              <a:t>×.×.×.0~×.×.×.255</a:t>
            </a:r>
            <a:r>
              <a:rPr lang="ko-KR" altLang="en-US" sz="1400" dirty="0"/>
              <a:t>가 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34066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04_</a:t>
            </a:r>
            <a:r>
              <a:rPr lang="ko-KR" altLang="en-US" dirty="0"/>
              <a:t>네트워크 주소의 표현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916832"/>
            <a:ext cx="8620887" cy="373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57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D76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01_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D76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네트워크 관련 기초 용어</a:t>
            </a:r>
          </a:p>
        </p:txBody>
      </p:sp>
      <p:sp>
        <p:nvSpPr>
          <p:cNvPr id="7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네트워크 기초 용어</a:t>
            </a:r>
          </a:p>
          <a:p>
            <a:pPr lvl="1"/>
            <a:r>
              <a:rPr lang="ko-KR" altLang="en-US" dirty="0"/>
              <a:t>시스템</a:t>
            </a:r>
          </a:p>
          <a:p>
            <a:pPr lvl="2"/>
            <a:r>
              <a:rPr lang="ko-KR" altLang="en-US" dirty="0"/>
              <a:t>내부 규칙에 따라 능동적으로 동작하는 대상</a:t>
            </a:r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컴퓨터</a:t>
            </a:r>
            <a:r>
              <a:rPr lang="en-US" altLang="ko-KR" dirty="0"/>
              <a:t>, </a:t>
            </a:r>
            <a:r>
              <a:rPr lang="ko-KR" altLang="en-US" dirty="0"/>
              <a:t>자동차</a:t>
            </a:r>
            <a:r>
              <a:rPr lang="en-US" altLang="ko-KR" dirty="0"/>
              <a:t>, </a:t>
            </a:r>
            <a:r>
              <a:rPr lang="ko-KR" altLang="en-US" dirty="0"/>
              <a:t>커피 자판기</a:t>
            </a:r>
            <a:r>
              <a:rPr lang="en-US" altLang="ko-KR" dirty="0"/>
              <a:t>, </a:t>
            </a:r>
            <a:r>
              <a:rPr lang="ko-KR" altLang="en-US" dirty="0"/>
              <a:t>마이크로 프로세서</a:t>
            </a:r>
            <a:r>
              <a:rPr lang="en-US" altLang="ko-KR" dirty="0"/>
              <a:t>, </a:t>
            </a:r>
            <a:r>
              <a:rPr lang="ko-KR" altLang="en-US" dirty="0"/>
              <a:t>운영체제</a:t>
            </a:r>
            <a:r>
              <a:rPr lang="en-US" altLang="ko-KR" dirty="0"/>
              <a:t>, </a:t>
            </a:r>
            <a:r>
              <a:rPr lang="ko-KR" altLang="en-US" dirty="0"/>
              <a:t>프로세스</a:t>
            </a:r>
            <a:endParaRPr lang="en-US" altLang="ko-KR" dirty="0"/>
          </a:p>
          <a:p>
            <a:pPr lvl="2"/>
            <a:endParaRPr lang="ko-KR" altLang="en-US" dirty="0"/>
          </a:p>
          <a:p>
            <a:pPr lvl="1"/>
            <a:r>
              <a:rPr lang="ko-KR" altLang="en-US" dirty="0"/>
              <a:t>인터페이스</a:t>
            </a:r>
          </a:p>
          <a:p>
            <a:pPr lvl="2"/>
            <a:r>
              <a:rPr lang="ko-KR" altLang="en-US" dirty="0"/>
              <a:t>시스템과 전송 매체의 연결 지점에 대한 규격</a:t>
            </a:r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RS-232C, USB</a:t>
            </a:r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전송매체</a:t>
            </a:r>
          </a:p>
          <a:p>
            <a:pPr lvl="2"/>
            <a:r>
              <a:rPr lang="ko-KR" altLang="en-US" dirty="0"/>
              <a:t>시스템끼리 데이터를 전달하기 위한 물리적인 전송 수단</a:t>
            </a:r>
            <a:endParaRPr lang="en-US" altLang="ko-KR" dirty="0"/>
          </a:p>
          <a:p>
            <a:pPr lvl="2"/>
            <a:endParaRPr lang="ko-KR" altLang="en-US" dirty="0"/>
          </a:p>
          <a:p>
            <a:pPr lvl="1"/>
            <a:r>
              <a:rPr lang="ko-KR" altLang="en-US" dirty="0"/>
              <a:t>프로토콜</a:t>
            </a:r>
          </a:p>
          <a:p>
            <a:pPr lvl="2"/>
            <a:r>
              <a:rPr lang="ko-KR" altLang="en-US" dirty="0"/>
              <a:t>전송 매체를 통해 데이터를 교환할 때의 임의의 통신 규칙</a:t>
            </a:r>
          </a:p>
        </p:txBody>
      </p:sp>
    </p:spTree>
    <p:extLst>
      <p:ext uri="{BB962C8B-B14F-4D97-AF65-F5344CB8AC3E}">
        <p14:creationId xmlns:p14="http://schemas.microsoft.com/office/powerpoint/2010/main" val="1478899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04_</a:t>
            </a:r>
            <a:r>
              <a:rPr lang="ko-KR" altLang="en-US" dirty="0"/>
              <a:t>네트워크 주소의 표현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86694" y="1760294"/>
            <a:ext cx="8843064" cy="536463"/>
            <a:chOff x="560512" y="1817196"/>
            <a:chExt cx="8103397" cy="4226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53"/>
            <a:stretch/>
          </p:blipFill>
          <p:spPr bwMode="auto">
            <a:xfrm>
              <a:off x="6152772" y="1817196"/>
              <a:ext cx="2511137" cy="422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1866603"/>
              <a:ext cx="47339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033120" y="1843862"/>
                  <a:ext cx="674470" cy="3637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32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3120" y="1843862"/>
                  <a:ext cx="674470" cy="36373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직사각형 5"/>
          <p:cNvSpPr/>
          <p:nvPr/>
        </p:nvSpPr>
        <p:spPr>
          <a:xfrm>
            <a:off x="286694" y="2714674"/>
            <a:ext cx="934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ko-KR" dirty="0" smtClean="0">
                <a:solidFill>
                  <a:srgbClr val="FF0000"/>
                </a:solidFill>
              </a:rPr>
              <a:t>IPv6</a:t>
            </a:r>
            <a:r>
              <a:rPr lang="ko-KR" altLang="en-US" dirty="0" smtClean="0">
                <a:solidFill>
                  <a:srgbClr val="FF0000"/>
                </a:solidFill>
              </a:rPr>
              <a:t>에서는 </a:t>
            </a:r>
            <a:r>
              <a:rPr lang="en-US" altLang="ko-KR" dirty="0" smtClean="0">
                <a:solidFill>
                  <a:srgbClr val="FF0000"/>
                </a:solidFill>
              </a:rPr>
              <a:t>128 </a:t>
            </a:r>
            <a:r>
              <a:rPr lang="ko-KR" altLang="en-US" dirty="0" smtClean="0">
                <a:solidFill>
                  <a:srgbClr val="FF0000"/>
                </a:solidFill>
              </a:rPr>
              <a:t>비트 주소 체계로 확장  → </a:t>
            </a:r>
            <a:r>
              <a:rPr lang="en-US" altLang="ko-KR" dirty="0">
                <a:solidFill>
                  <a:srgbClr val="FF0000"/>
                </a:solidFill>
              </a:rPr>
              <a:t>16</a:t>
            </a:r>
            <a:r>
              <a:rPr lang="ko-KR" altLang="en-US" dirty="0">
                <a:solidFill>
                  <a:srgbClr val="FF0000"/>
                </a:solidFill>
              </a:rPr>
              <a:t>비트의 숫자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개를 콜론</a:t>
            </a:r>
            <a:r>
              <a:rPr lang="en-US" altLang="ko-KR" dirty="0">
                <a:solidFill>
                  <a:srgbClr val="FF0000"/>
                </a:solidFill>
              </a:rPr>
              <a:t>(:)</a:t>
            </a:r>
            <a:r>
              <a:rPr lang="ko-KR" altLang="en-US" dirty="0">
                <a:solidFill>
                  <a:srgbClr val="FF0000"/>
                </a:solidFill>
              </a:rPr>
              <a:t>으로 </a:t>
            </a:r>
            <a:r>
              <a:rPr lang="ko-KR" altLang="en-US" dirty="0" smtClean="0">
                <a:solidFill>
                  <a:srgbClr val="FF0000"/>
                </a:solidFill>
              </a:rPr>
              <a:t>구분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62453"/>
          <a:stretch/>
        </p:blipFill>
        <p:spPr bwMode="auto">
          <a:xfrm>
            <a:off x="1122176" y="3356992"/>
            <a:ext cx="1782866" cy="53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597" y="3394391"/>
                <a:ext cx="964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7" y="3394391"/>
                <a:ext cx="96408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곱셈 기호 6"/>
          <p:cNvSpPr/>
          <p:nvPr/>
        </p:nvSpPr>
        <p:spPr>
          <a:xfrm>
            <a:off x="2992096" y="3430268"/>
            <a:ext cx="360040" cy="389909"/>
          </a:xfrm>
          <a:prstGeom prst="mathMultipl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62453"/>
          <a:stretch/>
        </p:blipFill>
        <p:spPr bwMode="auto">
          <a:xfrm>
            <a:off x="3373662" y="3356992"/>
            <a:ext cx="1782866" cy="53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곱셈 기호 14"/>
          <p:cNvSpPr/>
          <p:nvPr/>
        </p:nvSpPr>
        <p:spPr>
          <a:xfrm>
            <a:off x="5742782" y="3430268"/>
            <a:ext cx="360040" cy="389909"/>
          </a:xfrm>
          <a:prstGeom prst="mathMultipl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62453"/>
          <a:stretch/>
        </p:blipFill>
        <p:spPr bwMode="auto">
          <a:xfrm>
            <a:off x="5625148" y="3356992"/>
            <a:ext cx="1782866" cy="53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62453"/>
          <a:stretch/>
        </p:blipFill>
        <p:spPr bwMode="auto">
          <a:xfrm>
            <a:off x="7876634" y="3356992"/>
            <a:ext cx="1782866" cy="53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곱셈 기호 17"/>
          <p:cNvSpPr/>
          <p:nvPr/>
        </p:nvSpPr>
        <p:spPr>
          <a:xfrm>
            <a:off x="5226141" y="3430268"/>
            <a:ext cx="360040" cy="389909"/>
          </a:xfrm>
          <a:prstGeom prst="mathMultipl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곱셈 기호 18"/>
          <p:cNvSpPr/>
          <p:nvPr/>
        </p:nvSpPr>
        <p:spPr>
          <a:xfrm>
            <a:off x="7512141" y="3430268"/>
            <a:ext cx="360040" cy="389909"/>
          </a:xfrm>
          <a:prstGeom prst="mathMultipl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8"/>
          <a:stretch/>
        </p:blipFill>
        <p:spPr bwMode="auto">
          <a:xfrm>
            <a:off x="2430414" y="4293096"/>
            <a:ext cx="6984776" cy="208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189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정보 보안의 </a:t>
            </a:r>
            <a:r>
              <a:rPr lang="en-US" altLang="ko-KR" dirty="0"/>
              <a:t>3</a:t>
            </a:r>
            <a:r>
              <a:rPr lang="ko-KR" altLang="en-US" dirty="0"/>
              <a:t>요소와 추가 요소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기밀성</a:t>
            </a:r>
            <a:r>
              <a:rPr lang="en-US" altLang="ko-KR" dirty="0"/>
              <a:t>(Confidentiality)</a:t>
            </a:r>
          </a:p>
          <a:p>
            <a:pPr lvl="1">
              <a:defRPr/>
            </a:pPr>
            <a:r>
              <a:rPr lang="ko-KR" altLang="en-US" dirty="0"/>
              <a:t>무결성</a:t>
            </a:r>
            <a:r>
              <a:rPr lang="en-US" altLang="ko-KR" dirty="0"/>
              <a:t>(Integrity) </a:t>
            </a:r>
          </a:p>
          <a:p>
            <a:pPr lvl="1">
              <a:defRPr/>
            </a:pPr>
            <a:r>
              <a:rPr lang="ko-KR" altLang="en-US" dirty="0"/>
              <a:t>가용성</a:t>
            </a:r>
            <a:r>
              <a:rPr lang="en-US" altLang="ko-KR" dirty="0"/>
              <a:t>(Availability)</a:t>
            </a:r>
          </a:p>
          <a:p>
            <a:pPr lvl="1">
              <a:defRPr/>
            </a:pPr>
            <a:r>
              <a:rPr lang="ko-KR" altLang="en-US" dirty="0"/>
              <a:t>서버 인증</a:t>
            </a:r>
            <a:r>
              <a:rPr lang="en-US" altLang="ko-KR" dirty="0"/>
              <a:t>(Server Authentication)</a:t>
            </a:r>
            <a:r>
              <a:rPr lang="ko-KR" altLang="en-US" dirty="0"/>
              <a:t> 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클라이언트 인증</a:t>
            </a:r>
            <a:r>
              <a:rPr lang="en-US" altLang="ko-KR" dirty="0"/>
              <a:t>(Client Authentication)</a:t>
            </a:r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A8D49639-0EA4-4DBC-BF28-6C50632153F0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31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05_</a:t>
            </a:r>
            <a:r>
              <a:rPr lang="ko-KR" altLang="en-US" dirty="0" smtClean="0"/>
              <a:t>네트워크 보안</a:t>
            </a:r>
            <a:r>
              <a:rPr lang="en-US" altLang="ko-KR" dirty="0" smtClean="0"/>
              <a:t> _ </a:t>
            </a:r>
            <a:r>
              <a:rPr lang="ko-KR" altLang="en-US" dirty="0" smtClean="0"/>
              <a:t>정보보안과 네트워크 보안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0404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기밀성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허락되지 않은 사용자 또는 객체가 정보의 내용을 알 수 없도록 하는 것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프라이버시 </a:t>
            </a:r>
            <a:r>
              <a:rPr lang="ko-KR" altLang="en-US" dirty="0" err="1"/>
              <a:t>보호와도</a:t>
            </a:r>
            <a:r>
              <a:rPr lang="ko-KR" altLang="en-US" dirty="0"/>
              <a:t> 밀접한 관계가 있음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ko-KR" altLang="en-US" dirty="0"/>
              <a:t>네트워크 보안 측면에서 기밀성은 </a:t>
            </a:r>
            <a:r>
              <a:rPr lang="en-US" altLang="ko-KR" dirty="0"/>
              <a:t>‘</a:t>
            </a:r>
            <a:r>
              <a:rPr lang="ko-KR" altLang="en-US" dirty="0"/>
              <a:t>시스템 간 안전한 데이터 전송</a:t>
            </a:r>
            <a:r>
              <a:rPr lang="en-US" altLang="ko-KR" dirty="0"/>
              <a:t>’</a:t>
            </a:r>
            <a:r>
              <a:rPr lang="ko-KR" altLang="en-US" dirty="0"/>
              <a:t>과 관련이 있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음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ko-KR" altLang="en-US" dirty="0" err="1"/>
              <a:t>스니핑</a:t>
            </a:r>
            <a:r>
              <a:rPr lang="en-US" altLang="ko-KR" dirty="0"/>
              <a:t>(Sniffing)</a:t>
            </a:r>
            <a:r>
              <a:rPr lang="ko-KR" altLang="en-US" dirty="0"/>
              <a:t>은 기밀성을 해치는 가장 일반적인 공격 형태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통신의 암호화가 가장 일반적인 보안 대책</a:t>
            </a:r>
            <a:endParaRPr lang="en-US" altLang="ko-KR" dirty="0"/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DDA1F7DA-EEA0-45C5-9293-B4E3405988A9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32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05_</a:t>
            </a:r>
            <a:r>
              <a:rPr lang="ko-KR" altLang="en-US" dirty="0" smtClean="0"/>
              <a:t>네트워크 보안</a:t>
            </a:r>
            <a:r>
              <a:rPr lang="en-US" altLang="ko-KR" dirty="0" smtClean="0"/>
              <a:t> _ </a:t>
            </a:r>
            <a:r>
              <a:rPr lang="ko-KR" altLang="en-US" dirty="0"/>
              <a:t>네트워크 보안의 요소</a:t>
            </a:r>
          </a:p>
        </p:txBody>
      </p:sp>
    </p:spTree>
    <p:extLst>
      <p:ext uri="{BB962C8B-B14F-4D97-AF65-F5344CB8AC3E}">
        <p14:creationId xmlns:p14="http://schemas.microsoft.com/office/powerpoint/2010/main" val="693683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무결성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허락되지 않은 사용자 또는 객체가 정보를 함부로 수정할 수 없도록 하는 것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네트워크에서의 무결성은 </a:t>
            </a:r>
            <a:r>
              <a:rPr lang="en-US" altLang="ko-KR" dirty="0"/>
              <a:t>‘</a:t>
            </a:r>
            <a:r>
              <a:rPr lang="ko-KR" altLang="en-US" dirty="0"/>
              <a:t>클라이언트와 서버 간의 데이터가 변조되지 않고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전송되는가</a:t>
            </a:r>
            <a:r>
              <a:rPr lang="en-US" altLang="ko-KR" dirty="0"/>
              <a:t>＇</a:t>
            </a:r>
            <a:r>
              <a:rPr lang="ko-KR" altLang="en-US" dirty="0"/>
              <a:t>와 관련이 있음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ko-KR" altLang="en-US" dirty="0"/>
              <a:t>중간에 유효한 다른 연결을 빼앗는 세션 </a:t>
            </a:r>
            <a:r>
              <a:rPr lang="ko-KR" altLang="en-US" dirty="0" err="1"/>
              <a:t>하이재킹</a:t>
            </a:r>
            <a:r>
              <a:rPr lang="en-US" altLang="ko-KR" dirty="0"/>
              <a:t>, </a:t>
            </a:r>
            <a:r>
              <a:rPr lang="ko-KR" altLang="en-US" dirty="0"/>
              <a:t>두 시스템 간의 데이터를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중간에 변조하는 </a:t>
            </a:r>
            <a:r>
              <a:rPr lang="en-US" altLang="ko-KR" dirty="0"/>
              <a:t>MITM </a:t>
            </a:r>
            <a:r>
              <a:rPr lang="ko-KR" altLang="en-US" dirty="0"/>
              <a:t>공격은 무결성을 해치는 대표적인 공격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통신의 암호화가 가장 일반적인 보안 대책</a:t>
            </a:r>
            <a:r>
              <a:rPr lang="en-US" altLang="ko-KR" dirty="0"/>
              <a:t>(PKI</a:t>
            </a:r>
            <a:r>
              <a:rPr lang="ko-KR" altLang="en-US" dirty="0"/>
              <a:t>와 밀접한 관련이 있음</a:t>
            </a:r>
            <a:r>
              <a:rPr lang="en-US" altLang="ko-KR" dirty="0"/>
              <a:t>)</a:t>
            </a:r>
          </a:p>
          <a:p>
            <a:pPr lvl="1">
              <a:defRPr/>
            </a:pPr>
            <a:endParaRPr lang="en-US" altLang="ko-KR" dirty="0"/>
          </a:p>
          <a:p>
            <a:pPr>
              <a:defRPr/>
            </a:pPr>
            <a:r>
              <a:rPr lang="ko-KR" altLang="en-US" dirty="0"/>
              <a:t>가용성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허락된 사용자 또는 객체가 정보에 접근하려고 할 때 </a:t>
            </a:r>
            <a:r>
              <a:rPr lang="ko-KR" altLang="en-US" dirty="0" err="1"/>
              <a:t>방해받지</a:t>
            </a:r>
            <a:r>
              <a:rPr lang="ko-KR" altLang="en-US" dirty="0"/>
              <a:t> 않도록 하는 것</a:t>
            </a:r>
            <a:endParaRPr lang="en-US" altLang="ko-KR" dirty="0"/>
          </a:p>
          <a:p>
            <a:pPr lvl="1">
              <a:defRPr/>
            </a:pPr>
            <a:r>
              <a:rPr lang="en-US" altLang="ko-KR" dirty="0" err="1"/>
              <a:t>DoS</a:t>
            </a:r>
            <a:r>
              <a:rPr lang="ko-KR" altLang="en-US" dirty="0"/>
              <a:t>가 가용성을 해치는 대표적인 공격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9C0BC969-42F0-4B82-8A32-EAF85AEF9935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33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05_</a:t>
            </a:r>
            <a:r>
              <a:rPr lang="ko-KR" altLang="en-US" dirty="0" smtClean="0"/>
              <a:t>네트워크 보안</a:t>
            </a:r>
            <a:r>
              <a:rPr lang="en-US" altLang="ko-KR" dirty="0" smtClean="0"/>
              <a:t> _ </a:t>
            </a:r>
            <a:r>
              <a:rPr lang="ko-KR" altLang="en-US" dirty="0"/>
              <a:t>네트워크 보안의 요소</a:t>
            </a:r>
          </a:p>
        </p:txBody>
      </p:sp>
    </p:spTree>
    <p:extLst>
      <p:ext uri="{BB962C8B-B14F-4D97-AF65-F5344CB8AC3E}">
        <p14:creationId xmlns:p14="http://schemas.microsoft.com/office/powerpoint/2010/main" val="3767046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1727" y="1268414"/>
            <a:ext cx="9362546" cy="5235575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서버 인증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‘</a:t>
            </a:r>
            <a:r>
              <a:rPr lang="ko-KR" altLang="en-US" dirty="0"/>
              <a:t>클라이언트가 올바른 서버로 접속하는가</a:t>
            </a:r>
            <a:r>
              <a:rPr lang="en-US" altLang="ko-KR" dirty="0"/>
              <a:t>＇</a:t>
            </a:r>
            <a:r>
              <a:rPr lang="ko-KR" altLang="en-US" dirty="0"/>
              <a:t>를 의미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서버 인증으로 생기는 문제는 무척 다양하며</a:t>
            </a:r>
            <a:r>
              <a:rPr lang="en-US" altLang="ko-KR" dirty="0"/>
              <a:t>, </a:t>
            </a:r>
            <a:r>
              <a:rPr lang="ko-KR" altLang="en-US" dirty="0"/>
              <a:t>일반적으로 </a:t>
            </a:r>
            <a:r>
              <a:rPr lang="en-US" altLang="ko-KR" dirty="0"/>
              <a:t>DNS </a:t>
            </a:r>
            <a:r>
              <a:rPr lang="ko-KR" altLang="en-US" dirty="0" err="1"/>
              <a:t>스푸핑이나</a:t>
            </a:r>
            <a:r>
              <a:rPr lang="ko-KR" altLang="en-US" dirty="0"/>
              <a:t> 서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버 </a:t>
            </a:r>
            <a:r>
              <a:rPr lang="ko-KR" altLang="en-US" dirty="0" err="1"/>
              <a:t>파밍</a:t>
            </a:r>
            <a:r>
              <a:rPr lang="ko-KR" altLang="en-US" dirty="0"/>
              <a:t> 등이 있음</a:t>
            </a:r>
            <a:r>
              <a:rPr lang="en-US" altLang="ko-KR" dirty="0"/>
              <a:t>.</a:t>
            </a:r>
          </a:p>
          <a:p>
            <a:pPr lvl="1">
              <a:defRPr/>
            </a:pPr>
            <a:r>
              <a:rPr lang="en-US" altLang="ko-KR" dirty="0"/>
              <a:t>SSL(HTTPS)</a:t>
            </a:r>
            <a:r>
              <a:rPr lang="ko-KR" altLang="en-US" dirty="0"/>
              <a:t>을 통해 서버 인증을 하지만</a:t>
            </a:r>
            <a:r>
              <a:rPr lang="en-US" altLang="ko-KR" dirty="0"/>
              <a:t>, </a:t>
            </a:r>
            <a:r>
              <a:rPr lang="ko-KR" altLang="en-US" dirty="0"/>
              <a:t>경고를 보여주고 사용자에게 선택을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en-US" altLang="ko-KR" dirty="0"/>
              <a:t>  </a:t>
            </a:r>
            <a:r>
              <a:rPr lang="ko-KR" altLang="en-US" dirty="0"/>
              <a:t>하게 하는 것이 일반적이며 강제적인 서버 인증은 흔치 않음</a:t>
            </a:r>
            <a:r>
              <a:rPr lang="en-US" altLang="ko-KR" dirty="0"/>
              <a:t>.</a:t>
            </a:r>
          </a:p>
          <a:p>
            <a:pPr marL="266700" lvl="1" indent="0">
              <a:buFont typeface="Wingdings" pitchFamily="2" charset="2"/>
              <a:buNone/>
              <a:defRPr/>
            </a:pPr>
            <a:endParaRPr lang="en-US" altLang="ko-KR" dirty="0"/>
          </a:p>
          <a:p>
            <a:pPr>
              <a:defRPr/>
            </a:pPr>
            <a:r>
              <a:rPr lang="ko-KR" altLang="en-US" dirty="0"/>
              <a:t>클라이언트 인증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‘</a:t>
            </a:r>
            <a:r>
              <a:rPr lang="ko-KR" altLang="en-US" dirty="0"/>
              <a:t>올바른 클라이언트가 접속을 시도하는가</a:t>
            </a:r>
            <a:r>
              <a:rPr lang="en-US" altLang="ko-KR" dirty="0"/>
              <a:t>＇</a:t>
            </a:r>
            <a:r>
              <a:rPr lang="ko-KR" altLang="en-US" dirty="0"/>
              <a:t>를 의미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웹 사이트에 접근할 때 사용하는 아이디와 패스워드가 대표적인 클라이언트 </a:t>
            </a:r>
            <a:endParaRPr lang="en-US" altLang="ko-KR" dirty="0"/>
          </a:p>
          <a:p>
            <a:pPr marL="266700" lvl="1" indent="0">
              <a:buFont typeface="Wingdings" pitchFamily="2" charset="2"/>
              <a:buNone/>
              <a:defRPr/>
            </a:pPr>
            <a:r>
              <a:rPr lang="ko-KR" altLang="en-US" dirty="0"/>
              <a:t>  인증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클라이언트 인증과 관련된 해킹은 </a:t>
            </a:r>
            <a:r>
              <a:rPr lang="ko-KR" altLang="en-US" dirty="0" err="1"/>
              <a:t>스푸핑</a:t>
            </a:r>
            <a:r>
              <a:rPr lang="en-US" altLang="ko-KR" dirty="0"/>
              <a:t>, </a:t>
            </a:r>
            <a:r>
              <a:rPr lang="ko-KR" altLang="en-US" dirty="0"/>
              <a:t>세션 </a:t>
            </a:r>
            <a:r>
              <a:rPr lang="ko-KR" altLang="en-US" dirty="0" err="1"/>
              <a:t>하이재킹</a:t>
            </a:r>
            <a:r>
              <a:rPr lang="en-US" altLang="ko-KR" dirty="0"/>
              <a:t>, </a:t>
            </a:r>
            <a:r>
              <a:rPr lang="ko-KR" altLang="en-US" dirty="0"/>
              <a:t>피싱 등이 있음</a:t>
            </a:r>
            <a:r>
              <a:rPr lang="en-US" altLang="ko-KR" dirty="0"/>
              <a:t>.</a:t>
            </a:r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>
                <a:solidFill>
                  <a:srgbClr val="898989"/>
                </a:solidFill>
                <a:ea typeface="맑은 고딕" pitchFamily="50" charset="-127"/>
              </a:rPr>
              <a:t>Page </a:t>
            </a:r>
            <a:fld id="{0357772E-0063-4362-B254-E04CB6AC0055}" type="slidenum">
              <a:rPr kumimoji="0" lang="ko-KR" altLang="en-US">
                <a:solidFill>
                  <a:srgbClr val="898989"/>
                </a:solidFill>
                <a:ea typeface="맑은 고딕" pitchFamily="50" charset="-127"/>
              </a:rPr>
              <a:pPr/>
              <a:t>34</a:t>
            </a:fld>
            <a:endParaRPr kumimoji="0" lang="ko-KR" altLang="en-US">
              <a:solidFill>
                <a:srgbClr val="898989"/>
              </a:solidFill>
              <a:ea typeface="맑은 고딕" pitchFamily="50" charset="-127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 smtClean="0"/>
              <a:t>05_</a:t>
            </a:r>
            <a:r>
              <a:rPr lang="ko-KR" altLang="en-US" dirty="0" smtClean="0"/>
              <a:t>네트워크 보안</a:t>
            </a:r>
            <a:r>
              <a:rPr lang="en-US" altLang="ko-KR" dirty="0" smtClean="0"/>
              <a:t> _ </a:t>
            </a:r>
            <a:r>
              <a:rPr lang="ko-KR" altLang="en-US" dirty="0"/>
              <a:t>네트워크 보안의 요소</a:t>
            </a:r>
          </a:p>
        </p:txBody>
      </p:sp>
    </p:spTree>
    <p:extLst>
      <p:ext uri="{BB962C8B-B14F-4D97-AF65-F5344CB8AC3E}">
        <p14:creationId xmlns:p14="http://schemas.microsoft.com/office/powerpoint/2010/main" val="144007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D76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01_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D76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네트워크 관련 기초 용어</a:t>
            </a:r>
          </a:p>
        </p:txBody>
      </p:sp>
      <p:sp>
        <p:nvSpPr>
          <p:cNvPr id="3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ko-KR" altLang="en-US" dirty="0" smtClean="0"/>
              <a:t>네트워크</a:t>
            </a:r>
            <a:endParaRPr lang="ko-KR" altLang="en-US" dirty="0"/>
          </a:p>
          <a:p>
            <a:pPr lvl="2"/>
            <a:r>
              <a:rPr lang="ko-KR" altLang="en-US" dirty="0"/>
              <a:t>프로토콜을 사용하여 데이터를 교환하는 시스템의 집합을 통칭</a:t>
            </a:r>
          </a:p>
          <a:p>
            <a:pPr lvl="1"/>
            <a:endParaRPr lang="ko-KR" altLang="en-US" dirty="0"/>
          </a:p>
          <a:p>
            <a:pPr lvl="1"/>
            <a:r>
              <a:rPr lang="ko-KR" altLang="en-US" dirty="0"/>
              <a:t>인터넷</a:t>
            </a:r>
          </a:p>
          <a:p>
            <a:pPr lvl="2"/>
            <a:r>
              <a:rPr lang="ko-KR" altLang="en-US" dirty="0"/>
              <a:t>전세계의 네트워크가 유기적으로 연결되어 동작하는 통합 네트워크</a:t>
            </a:r>
          </a:p>
          <a:p>
            <a:pPr lvl="2"/>
            <a:r>
              <a:rPr lang="ko-KR" altLang="en-US" dirty="0"/>
              <a:t>공통 기능</a:t>
            </a:r>
            <a:r>
              <a:rPr lang="en-US" altLang="ko-KR" dirty="0"/>
              <a:t>: IP(Internet Protocol)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표준화</a:t>
            </a:r>
          </a:p>
          <a:p>
            <a:pPr lvl="2"/>
            <a:r>
              <a:rPr lang="ko-KR" altLang="en-US" dirty="0"/>
              <a:t>서로 다른 시스템이 상호 연동해 </a:t>
            </a:r>
            <a:br>
              <a:rPr lang="ko-KR" altLang="en-US" dirty="0"/>
            </a:br>
            <a:r>
              <a:rPr lang="ko-KR" altLang="en-US" dirty="0"/>
              <a:t>동작하기 위한 통일된 연동 형식</a:t>
            </a:r>
          </a:p>
        </p:txBody>
      </p:sp>
    </p:spTree>
    <p:extLst>
      <p:ext uri="{BB962C8B-B14F-4D97-AF65-F5344CB8AC3E}">
        <p14:creationId xmlns:p14="http://schemas.microsoft.com/office/powerpoint/2010/main" val="311221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D76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01_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D76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네트워크 관련 기초 용어</a:t>
            </a:r>
          </a:p>
        </p:txBody>
      </p:sp>
      <p:sp>
        <p:nvSpPr>
          <p:cNvPr id="3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시스템 기초 용어</a:t>
            </a:r>
          </a:p>
          <a:p>
            <a:pPr lvl="1"/>
            <a:r>
              <a:rPr lang="ko-KR" altLang="en-US" dirty="0"/>
              <a:t>시스템의 구분</a:t>
            </a:r>
          </a:p>
          <a:p>
            <a:pPr lvl="2"/>
            <a:r>
              <a:rPr lang="ko-KR" altLang="en-US" dirty="0" err="1"/>
              <a:t>노드</a:t>
            </a:r>
            <a:r>
              <a:rPr lang="en-US" altLang="ko-KR" dirty="0"/>
              <a:t>: </a:t>
            </a:r>
            <a:r>
              <a:rPr lang="ko-KR" altLang="en-US" dirty="0"/>
              <a:t>인터넷에 연결된 시스템의 가장 일반적인 용어</a:t>
            </a:r>
          </a:p>
          <a:p>
            <a:pPr lvl="2"/>
            <a:r>
              <a:rPr lang="ko-KR" altLang="en-US" dirty="0"/>
              <a:t>호스트</a:t>
            </a:r>
            <a:r>
              <a:rPr lang="en-US" altLang="ko-KR" dirty="0"/>
              <a:t>: </a:t>
            </a:r>
            <a:r>
              <a:rPr lang="ko-KR" altLang="en-US" dirty="0"/>
              <a:t>컴퓨팅 기능이 있는 시스템</a:t>
            </a:r>
          </a:p>
          <a:p>
            <a:pPr lvl="2"/>
            <a:r>
              <a:rPr lang="ko-KR" altLang="en-US" dirty="0"/>
              <a:t>클라이언트</a:t>
            </a:r>
            <a:r>
              <a:rPr lang="en-US" altLang="ko-KR" dirty="0"/>
              <a:t>: </a:t>
            </a:r>
            <a:r>
              <a:rPr lang="ko-KR" altLang="en-US" dirty="0"/>
              <a:t>서비스를 요청하는 시스템</a:t>
            </a:r>
          </a:p>
          <a:p>
            <a:pPr lvl="2"/>
            <a:r>
              <a:rPr lang="ko-KR" altLang="en-US" dirty="0"/>
              <a:t>서버</a:t>
            </a:r>
            <a:r>
              <a:rPr lang="en-US" altLang="ko-KR" dirty="0"/>
              <a:t>: </a:t>
            </a:r>
            <a:r>
              <a:rPr lang="ko-KR" altLang="en-US" dirty="0"/>
              <a:t>서비스를 제공하는 시스템</a:t>
            </a:r>
            <a:endParaRPr lang="en-US" altLang="ko-KR" dirty="0"/>
          </a:p>
          <a:p>
            <a:pPr lvl="2"/>
            <a:endParaRPr lang="ko-KR" altLang="en-US" dirty="0"/>
          </a:p>
          <a:p>
            <a:pPr lvl="1"/>
            <a:r>
              <a:rPr lang="ko-KR" altLang="en-US" dirty="0"/>
              <a:t>클라이언트와 </a:t>
            </a:r>
            <a:r>
              <a:rPr lang="ko-KR" altLang="en-US" dirty="0" smtClean="0"/>
              <a:t>서버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-4423" b="7705"/>
          <a:stretch/>
        </p:blipFill>
        <p:spPr>
          <a:xfrm>
            <a:off x="4376936" y="3928290"/>
            <a:ext cx="4586808" cy="25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/>
              <a:t>02_</a:t>
            </a:r>
            <a:r>
              <a:rPr lang="ko-KR" altLang="en-US" dirty="0"/>
              <a:t>네트워크의 기능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3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계층 모델</a:t>
            </a:r>
          </a:p>
          <a:p>
            <a:pPr lvl="1"/>
            <a:r>
              <a:rPr lang="en-US" altLang="ko-KR" dirty="0"/>
              <a:t>ISO</a:t>
            </a:r>
            <a:r>
              <a:rPr lang="ko-KR" altLang="en-US" dirty="0"/>
              <a:t>의 </a:t>
            </a:r>
            <a:r>
              <a:rPr lang="en-US" altLang="ko-KR" dirty="0"/>
              <a:t>OSI(Open System Interconnection) 7</a:t>
            </a:r>
            <a:r>
              <a:rPr lang="ko-KR" altLang="en-US" dirty="0"/>
              <a:t>계층 모델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5289"/>
          <a:stretch/>
        </p:blipFill>
        <p:spPr>
          <a:xfrm>
            <a:off x="704528" y="2204864"/>
            <a:ext cx="2325216" cy="4022497"/>
          </a:xfrm>
          <a:prstGeom prst="rect">
            <a:avLst/>
          </a:prstGeom>
        </p:spPr>
      </p:pic>
      <p:sp>
        <p:nvSpPr>
          <p:cNvPr id="6" name="내용 개체 틀 1"/>
          <p:cNvSpPr txBox="1">
            <a:spLocks/>
          </p:cNvSpPr>
          <p:nvPr/>
        </p:nvSpPr>
        <p:spPr bwMode="auto">
          <a:xfrm>
            <a:off x="3029744" y="2204864"/>
            <a:ext cx="6603206" cy="402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marR="0" lvl="1" indent="-182563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OSI 7</a:t>
            </a:r>
            <a:r>
              <a:rPr kumimoji="0" lang="ko-KR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계층 모델의 계층별 기능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물리 계층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물리적으로 데이터를 전송하는 역할을 수행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데이터 링크 계층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물리적 전송 오류를 해결 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오류 감지 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/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재전송 기능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네트워크 계층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올바른 전송 경로를 선택 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혼잡 제어 포함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전송 계층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송수신 프로세스 사이의 연결 기능을 지원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세션 계층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대화 개념을 지원하는 상위의 논리적 연결을 지원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표현 계층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데이터의 표현 방법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압축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전송되는 데이터의 양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암호화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전송되는 데이터의 의미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응용 계층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: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다양한 응용 환경을 지원</a:t>
            </a:r>
          </a:p>
          <a:p>
            <a:pPr marL="720725" marR="0" lvl="2" indent="-185738" algn="l" defTabSz="914400" rtl="0" eaLnBrk="0" fontAlgn="base" latinLnBrk="1" hangingPunct="0">
              <a:lnSpc>
                <a:spcPts val="24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6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/>
              <a:t>02_</a:t>
            </a:r>
            <a:r>
              <a:rPr lang="ko-KR" altLang="en-US" dirty="0"/>
              <a:t>네트워크의 기능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3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ko-KR" altLang="en-US" dirty="0"/>
              <a:t>프로토콜과 인터페이스 </a:t>
            </a:r>
            <a:endParaRPr lang="en-US" altLang="ko-KR" dirty="0"/>
          </a:p>
          <a:p>
            <a:pPr lvl="2"/>
            <a:r>
              <a:rPr lang="ko-KR" altLang="en-US" dirty="0"/>
              <a:t>프로토콜</a:t>
            </a:r>
            <a:r>
              <a:rPr lang="en-US" altLang="ko-KR" dirty="0"/>
              <a:t>: </a:t>
            </a:r>
            <a:r>
              <a:rPr lang="ko-KR" altLang="en-US" dirty="0"/>
              <a:t>서로 다른 호스트에 위치한 동일 계층끼리의 통신 규칙</a:t>
            </a:r>
          </a:p>
          <a:p>
            <a:pPr lvl="2"/>
            <a:r>
              <a:rPr lang="ko-KR" altLang="en-US" dirty="0"/>
              <a:t>인터페이스</a:t>
            </a:r>
            <a:r>
              <a:rPr lang="en-US" altLang="ko-KR" dirty="0"/>
              <a:t>: </a:t>
            </a:r>
            <a:r>
              <a:rPr lang="ko-KR" altLang="en-US" dirty="0"/>
              <a:t>같은 호스트에 위치한 </a:t>
            </a:r>
            <a:r>
              <a:rPr lang="ko-KR" altLang="en-US" dirty="0" err="1"/>
              <a:t>상하위</a:t>
            </a:r>
            <a:r>
              <a:rPr lang="ko-KR" altLang="en-US" dirty="0"/>
              <a:t> 계층 사이의 규칙</a:t>
            </a:r>
          </a:p>
          <a:p>
            <a:pPr lvl="2"/>
            <a:r>
              <a:rPr lang="ko-KR" altLang="en-US" dirty="0"/>
              <a:t>서비스</a:t>
            </a:r>
            <a:r>
              <a:rPr lang="en-US" altLang="ko-KR" dirty="0"/>
              <a:t>: </a:t>
            </a:r>
            <a:r>
              <a:rPr lang="ko-KR" altLang="en-US" dirty="0"/>
              <a:t>하위 계층이 상위 계층에 제공하는 인터페이스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10764"/>
          <a:stretch/>
        </p:blipFill>
        <p:spPr>
          <a:xfrm>
            <a:off x="1762125" y="3140968"/>
            <a:ext cx="6381750" cy="30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5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/>
              <a:t>02_</a:t>
            </a:r>
            <a:r>
              <a:rPr lang="ko-KR" altLang="en-US" dirty="0"/>
              <a:t>네트워크의 기능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4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프로토콜</a:t>
            </a:r>
          </a:p>
          <a:p>
            <a:pPr lvl="1"/>
            <a:r>
              <a:rPr lang="ko-KR" altLang="en-US" dirty="0"/>
              <a:t>프로토콜 예 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b="7075"/>
          <a:stretch/>
        </p:blipFill>
        <p:spPr>
          <a:xfrm>
            <a:off x="1856656" y="2132856"/>
            <a:ext cx="5654774" cy="40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2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 bwMode="auto">
          <a:xfrm>
            <a:off x="227013" y="82550"/>
            <a:ext cx="7559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191D76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lvl="0"/>
            <a:r>
              <a:rPr lang="en-US" altLang="ko-KR" dirty="0"/>
              <a:t>02_</a:t>
            </a:r>
            <a:r>
              <a:rPr lang="ko-KR" altLang="en-US" dirty="0"/>
              <a:t>네트워크의 기능</a:t>
            </a: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191D76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3" name="내용 개체 틀 4"/>
          <p:cNvSpPr txBox="1">
            <a:spLocks/>
          </p:cNvSpPr>
          <p:nvPr/>
        </p:nvSpPr>
        <p:spPr bwMode="auto">
          <a:xfrm>
            <a:off x="273050" y="1142669"/>
            <a:ext cx="9359900" cy="53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>
                <a:srgbClr val="5A8DDC"/>
              </a:buClr>
              <a:buSzTx/>
              <a:buFont typeface="Wingdings" pitchFamily="2" charset="2"/>
              <a:buChar char="v"/>
              <a:tabLst/>
              <a:defRPr sz="22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 sz="19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725" marR="0" indent="-185738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100"/>
              </a:spcAft>
              <a:buClr>
                <a:srgbClr val="ADB9AD"/>
              </a:buClr>
              <a:buSzTx/>
              <a:buFontTx/>
              <a:buChar char="•"/>
              <a:tabLst/>
              <a:defRPr sz="17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898525" indent="-1778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−"/>
              <a:tabLst>
                <a:tab pos="898525" algn="l"/>
              </a:tabLst>
              <a:defRPr sz="1400" b="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프로토콜에 대한 이해</a:t>
            </a:r>
            <a:endParaRPr lang="ko-KR" altLang="en-US" dirty="0"/>
          </a:p>
          <a:p>
            <a:pPr lvl="1"/>
            <a:r>
              <a:rPr lang="ko-KR" altLang="en-US" dirty="0"/>
              <a:t>본래 의미는 외교에서 의례 또는 의정서</a:t>
            </a:r>
          </a:p>
          <a:p>
            <a:pPr lvl="1"/>
            <a:r>
              <a:rPr lang="ko-KR" altLang="en-US" dirty="0" err="1"/>
              <a:t>톰</a:t>
            </a:r>
            <a:r>
              <a:rPr lang="ko-KR" altLang="en-US" dirty="0"/>
              <a:t> </a:t>
            </a:r>
            <a:r>
              <a:rPr lang="ko-KR" altLang="en-US" dirty="0" err="1"/>
              <a:t>마릴이</a:t>
            </a:r>
            <a:r>
              <a:rPr lang="ko-KR" altLang="en-US" dirty="0"/>
              <a:t> ‘컴퓨터와 컴퓨터 사이에서 메시지를 전달하는 과정’이라 정의</a:t>
            </a:r>
          </a:p>
        </p:txBody>
      </p:sp>
      <p:pic>
        <p:nvPicPr>
          <p:cNvPr id="4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3"/>
          <a:stretch/>
        </p:blipFill>
        <p:spPr bwMode="auto">
          <a:xfrm>
            <a:off x="1352600" y="2996952"/>
            <a:ext cx="7449154" cy="32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0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1866</Words>
  <Application>Microsoft Office PowerPoint</Application>
  <PresentationFormat>A4 용지(210x297mm)</PresentationFormat>
  <Paragraphs>288</Paragraphs>
  <Slides>34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47" baseType="lpstr">
      <vt:lpstr>HY견고딕</vt:lpstr>
      <vt:lpstr>HY헤드라인M</vt:lpstr>
      <vt:lpstr>굴림</vt:lpstr>
      <vt:lpstr>돋움</vt:lpstr>
      <vt:lpstr>맑은 고딕</vt:lpstr>
      <vt:lpstr>한양신명조</vt:lpstr>
      <vt:lpstr>Arial</vt:lpstr>
      <vt:lpstr>Cambria Math</vt:lpstr>
      <vt:lpstr>Times New Roman</vt:lpstr>
      <vt:lpstr>Wingdings</vt:lpstr>
      <vt:lpstr>Office 테마</vt:lpstr>
      <vt:lpstr>Equation</vt:lpstr>
      <vt:lpstr>Visio</vt:lpstr>
      <vt:lpstr>네트워크의 기초 용어와 기능 / 네트워크 보안 개요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알쏭달쏭 DHCP 서버 교과서</dc:title>
  <dc:creator>Windows 사용자</dc:creator>
  <cp:lastModifiedBy>Admin</cp:lastModifiedBy>
  <cp:revision>104</cp:revision>
  <dcterms:created xsi:type="dcterms:W3CDTF">2018-03-18T13:35:34Z</dcterms:created>
  <dcterms:modified xsi:type="dcterms:W3CDTF">2018-09-05T06:47:08Z</dcterms:modified>
</cp:coreProperties>
</file>