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256" r:id="rId2"/>
    <p:sldId id="491" r:id="rId3"/>
    <p:sldId id="492" r:id="rId4"/>
    <p:sldId id="493" r:id="rId5"/>
    <p:sldId id="494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517" r:id="rId29"/>
    <p:sldId id="518" r:id="rId30"/>
    <p:sldId id="519" r:id="rId31"/>
    <p:sldId id="520" r:id="rId32"/>
    <p:sldId id="521" r:id="rId33"/>
    <p:sldId id="522" r:id="rId34"/>
    <p:sldId id="523" r:id="rId35"/>
    <p:sldId id="524" r:id="rId36"/>
    <p:sldId id="525" r:id="rId37"/>
    <p:sldId id="526" r:id="rId38"/>
    <p:sldId id="527" r:id="rId39"/>
    <p:sldId id="528" r:id="rId40"/>
    <p:sldId id="529" r:id="rId41"/>
    <p:sldId id="530" r:id="rId42"/>
    <p:sldId id="531" r:id="rId43"/>
    <p:sldId id="532" r:id="rId44"/>
    <p:sldId id="533" r:id="rId45"/>
    <p:sldId id="534" r:id="rId46"/>
    <p:sldId id="535" r:id="rId47"/>
    <p:sldId id="536" r:id="rId48"/>
    <p:sldId id="537" r:id="rId49"/>
    <p:sldId id="538" r:id="rId50"/>
    <p:sldId id="539" r:id="rId51"/>
    <p:sldId id="540" r:id="rId52"/>
    <p:sldId id="541" r:id="rId53"/>
    <p:sldId id="542" r:id="rId54"/>
    <p:sldId id="543" r:id="rId55"/>
    <p:sldId id="544" r:id="rId56"/>
    <p:sldId id="545" r:id="rId57"/>
    <p:sldId id="546" r:id="rId58"/>
    <p:sldId id="547" r:id="rId59"/>
    <p:sldId id="548" r:id="rId60"/>
    <p:sldId id="549" r:id="rId61"/>
    <p:sldId id="550" r:id="rId62"/>
    <p:sldId id="551" r:id="rId63"/>
    <p:sldId id="552" r:id="rId64"/>
    <p:sldId id="553" r:id="rId65"/>
    <p:sldId id="554" r:id="rId66"/>
    <p:sldId id="555" r:id="rId67"/>
    <p:sldId id="556" r:id="rId68"/>
    <p:sldId id="557" r:id="rId69"/>
    <p:sldId id="558" r:id="rId70"/>
    <p:sldId id="559" r:id="rId71"/>
    <p:sldId id="560" r:id="rId72"/>
    <p:sldId id="561" r:id="rId73"/>
    <p:sldId id="562" r:id="rId74"/>
    <p:sldId id="563" r:id="rId75"/>
    <p:sldId id="564" r:id="rId76"/>
    <p:sldId id="565" r:id="rId77"/>
    <p:sldId id="566" r:id="rId78"/>
    <p:sldId id="567" r:id="rId79"/>
    <p:sldId id="568" r:id="rId80"/>
    <p:sldId id="569" r:id="rId81"/>
    <p:sldId id="570" r:id="rId82"/>
    <p:sldId id="571" r:id="rId83"/>
    <p:sldId id="572" r:id="rId84"/>
    <p:sldId id="573" r:id="rId85"/>
    <p:sldId id="574" r:id="rId86"/>
    <p:sldId id="575" r:id="rId87"/>
    <p:sldId id="576" r:id="rId88"/>
    <p:sldId id="577" r:id="rId89"/>
    <p:sldId id="578" r:id="rId90"/>
    <p:sldId id="579" r:id="rId91"/>
    <p:sldId id="580" r:id="rId92"/>
    <p:sldId id="396" r:id="rId9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1FF"/>
    <a:srgbClr val="97E1FF"/>
    <a:srgbClr val="00A4E6"/>
    <a:srgbClr val="5BD0FF"/>
    <a:srgbClr val="29C2FF"/>
    <a:srgbClr val="11BBFF"/>
    <a:srgbClr val="21C0FF"/>
    <a:srgbClr val="ABE7FF"/>
    <a:srgbClr val="B7EAFF"/>
    <a:srgbClr val="75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 autoAdjust="0"/>
    <p:restoredTop sz="94213" autoAdjust="0"/>
  </p:normalViewPr>
  <p:slideViewPr>
    <p:cSldViewPr>
      <p:cViewPr>
        <p:scale>
          <a:sx n="50" d="100"/>
          <a:sy n="50" d="100"/>
        </p:scale>
        <p:origin x="-1868" y="-348"/>
      </p:cViewPr>
      <p:guideLst>
        <p:guide orient="horz" pos="119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52"/>
    </p:cViewPr>
  </p:sorterViewPr>
  <p:notesViewPr>
    <p:cSldViewPr>
      <p:cViewPr varScale="1">
        <p:scale>
          <a:sx n="92" d="100"/>
          <a:sy n="92" d="100"/>
        </p:scale>
        <p:origin x="-37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39FFA-0F1A-413B-9BFE-941741C2D487}" type="datetimeFigureOut">
              <a:rPr lang="ko-KR" altLang="en-US" smtClean="0"/>
              <a:pPr/>
              <a:t>2018-09-09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8097-7531-4C06-8889-FE1FF84836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32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4C1B5-EB92-45E6-AFCD-6AAB73579DF8}" type="datetimeFigureOut">
              <a:rPr lang="ko-KR" altLang="en-US" smtClean="0"/>
              <a:pPr/>
              <a:t>2018-09-09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137B9-5383-4519-A69D-AA54E0B9CE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05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137B9-5383-4519-A69D-AA54E0B9CE3B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18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6"/>
          <p:cNvSpPr/>
          <p:nvPr userDrawn="1"/>
        </p:nvSpPr>
        <p:spPr>
          <a:xfrm>
            <a:off x="0" y="5022962"/>
            <a:ext cx="9144000" cy="1835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0" name="제목 13"/>
          <p:cNvSpPr>
            <a:spLocks noGrp="1"/>
          </p:cNvSpPr>
          <p:nvPr>
            <p:ph type="title"/>
          </p:nvPr>
        </p:nvSpPr>
        <p:spPr>
          <a:xfrm>
            <a:off x="323528" y="5301208"/>
            <a:ext cx="8229600" cy="1319660"/>
          </a:xfrm>
        </p:spPr>
        <p:txBody>
          <a:bodyPr/>
          <a:lstStyle>
            <a:lvl1pPr algn="l">
              <a:defRPr sz="3600" b="0">
                <a:solidFill>
                  <a:schemeClr val="bg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pic>
        <p:nvPicPr>
          <p:cNvPr id="11" name="Picture 2" descr="C:\Users\지니\Desktop\캡처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1263"/>
            <a:ext cx="4614859" cy="463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645024"/>
            <a:ext cx="4283968" cy="12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김현용\Desktop\제호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1" y="686386"/>
            <a:ext cx="1905001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지니\Desktop\캡처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42" y="4568353"/>
            <a:ext cx="2093402" cy="20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 userDrawn="1"/>
        </p:nvSpPr>
        <p:spPr>
          <a:xfrm>
            <a:off x="-1" y="6163792"/>
            <a:ext cx="9144001" cy="694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9" name="직사각형 10"/>
          <p:cNvSpPr/>
          <p:nvPr userDrawn="1"/>
        </p:nvSpPr>
        <p:spPr>
          <a:xfrm>
            <a:off x="0" y="6091238"/>
            <a:ext cx="9144000" cy="72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25326"/>
            <a:ext cx="2573597" cy="75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9141" y="485909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612452" y="981075"/>
            <a:ext cx="7991475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 smtClean="0">
                <a:latin typeface="HY견고딕" pitchFamily="18" charset="-127"/>
                <a:ea typeface="HY견고딕" pitchFamily="18" charset="-127"/>
              </a:rPr>
              <a:t>IT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800" baseline="0" dirty="0" err="1" smtClean="0">
                <a:latin typeface="HY견고딕" pitchFamily="18" charset="-127"/>
                <a:ea typeface="HY견고딕" pitchFamily="18" charset="-127"/>
              </a:rPr>
              <a:t>CookBook</a:t>
            </a:r>
            <a:r>
              <a:rPr kumimoji="0" lang="en-US" altLang="ko-KR" sz="1800" baseline="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800" baseline="0" dirty="0" smtClean="0">
                <a:latin typeface="HY견고딕" pitchFamily="18" charset="-127"/>
                <a:ea typeface="HY견고딕" pitchFamily="18" charset="-127"/>
              </a:rPr>
              <a:t>네트워크 개론</a:t>
            </a:r>
            <a:r>
              <a:rPr kumimoji="0" lang="en-US" altLang="ko-KR" sz="1400" baseline="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1400" baseline="0" dirty="0" smtClean="0">
                <a:latin typeface="HY견고딕" pitchFamily="18" charset="-127"/>
                <a:ea typeface="HY견고딕" pitchFamily="18" charset="-127"/>
              </a:rPr>
              <a:t>쉽게 배우는 네트워크의 기본 원리</a:t>
            </a:r>
            <a:r>
              <a:rPr kumimoji="0" lang="en-US" altLang="ko-KR" sz="1400" baseline="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400" baseline="0" dirty="0" smtClean="0">
                <a:latin typeface="HY견고딕" pitchFamily="18" charset="-127"/>
                <a:ea typeface="HY견고딕" pitchFamily="18" charset="-127"/>
              </a:rPr>
              <a:t>개정판</a:t>
            </a:r>
            <a:r>
              <a:rPr kumimoji="0" lang="en-US" altLang="ko-KR" sz="1400" baseline="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kumimoji="0" lang="de-DE" altLang="ko-KR" sz="14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2453" y="1700213"/>
            <a:ext cx="799147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[</a:t>
            </a:r>
            <a:r>
              <a:rPr kumimoji="0"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pitchFamily="50" charset="-127"/>
              </a:rPr>
              <a:t>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</a:t>
            </a:r>
            <a:r>
              <a:rPr kumimoji="0" lang="ko-KR" altLang="en-US" sz="1000" dirty="0" err="1" smtClean="0">
                <a:ea typeface="맑은 고딕" pitchFamily="50" charset="-127"/>
              </a:rPr>
              <a:t>한빛아카데미</a:t>
            </a:r>
            <a:r>
              <a:rPr kumimoji="0" lang="ko-KR" altLang="en-US" sz="1000" dirty="0" smtClean="0">
                <a:ea typeface="맑은 고딕" pitchFamily="50" charset="-127"/>
              </a:rPr>
              <a:t>㈜</a:t>
            </a:r>
            <a:r>
              <a:rPr kumimoji="0" lang="ko-KR" altLang="en-US" sz="1000" dirty="0">
                <a:ea typeface="맑은 고딕" pitchFamily="50" charset="-127"/>
              </a:rPr>
              <a:t>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</a:t>
            </a:r>
            <a:r>
              <a:rPr kumimoji="0" lang="ko-KR" altLang="en-US" sz="1000" u="sng" dirty="0" smtClean="0">
                <a:solidFill>
                  <a:srgbClr val="222222"/>
                </a:solidFill>
                <a:ea typeface="맑은 고딕" pitchFamily="50" charset="-127"/>
              </a:rPr>
              <a:t>징역</a:t>
            </a:r>
            <a:r>
              <a:rPr kumimoji="0" lang="en-US" altLang="ko-KR" sz="1000" u="sng" dirty="0" smtClean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755576" y="768921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목차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51323"/>
            <a:ext cx="7615014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+mj-lt"/>
              <a:buAutoNum type="arabicPeriod"/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11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9141" y="485909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목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11560" y="762422"/>
            <a:ext cx="408569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</a:t>
            </a:r>
          </a:p>
        </p:txBody>
      </p:sp>
      <p:sp>
        <p:nvSpPr>
          <p:cNvPr id="11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755576" y="1844824"/>
            <a:ext cx="7704856" cy="4104456"/>
          </a:xfrm>
        </p:spPr>
        <p:txBody>
          <a:bodyPr/>
          <a:lstStyle>
            <a:lvl1pPr marL="457200" indent="-457200">
              <a:lnSpc>
                <a:spcPct val="200000"/>
              </a:lnSpc>
              <a:buFont typeface="Arial" pitchFamily="34" charset="0"/>
              <a:buChar char="•"/>
              <a:defRPr sz="1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7" name="모서리가 둥근 직사각형 8"/>
          <p:cNvSpPr/>
          <p:nvPr userDrawn="1"/>
        </p:nvSpPr>
        <p:spPr>
          <a:xfrm>
            <a:off x="323528" y="404813"/>
            <a:ext cx="8497887" cy="6048375"/>
          </a:xfrm>
          <a:prstGeom prst="roundRect">
            <a:avLst>
              <a:gd name="adj" fmla="val 5013"/>
            </a:avLst>
          </a:prstGeom>
          <a:noFill/>
          <a:ln w="539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6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9141" y="485909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섹션 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20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12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85909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132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756084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21" name="직선 연결선 20"/>
          <p:cNvCxnSpPr/>
          <p:nvPr userDrawn="1"/>
        </p:nvCxnSpPr>
        <p:spPr>
          <a:xfrm>
            <a:off x="2124744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 userDrawn="1"/>
        </p:nvCxnSpPr>
        <p:spPr>
          <a:xfrm>
            <a:off x="4464496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 userDrawn="1"/>
        </p:nvCxnSpPr>
        <p:spPr>
          <a:xfrm>
            <a:off x="6804248" y="908051"/>
            <a:ext cx="2339752" cy="0"/>
          </a:xfrm>
          <a:prstGeom prst="line">
            <a:avLst/>
          </a:prstGeom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 userDrawn="1"/>
        </p:nvCxnSpPr>
        <p:spPr>
          <a:xfrm>
            <a:off x="0" y="908051"/>
            <a:ext cx="2339752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2"/>
          <p:cNvSpPr>
            <a:spLocks noGrp="1"/>
          </p:cNvSpPr>
          <p:nvPr>
            <p:ph idx="10"/>
          </p:nvPr>
        </p:nvSpPr>
        <p:spPr>
          <a:xfrm>
            <a:off x="4644008" y="1196752"/>
            <a:ext cx="3924944" cy="5400600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14" name="그림 29" descr="쿡북로고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85909"/>
            <a:ext cx="12160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712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51520" y="1600200"/>
            <a:ext cx="8712968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3486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15819"/>
            <a:ext cx="2133600" cy="25328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52DD98C4-AD35-4759-9571-E1AA62A00DA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ctrTitle"/>
          </p:nvPr>
        </p:nvSpPr>
        <p:spPr>
          <a:xfrm>
            <a:off x="179512" y="5157192"/>
            <a:ext cx="8352606" cy="1080120"/>
          </a:xfrm>
        </p:spPr>
        <p:txBody>
          <a:bodyPr/>
          <a:lstStyle/>
          <a:p>
            <a:pPr eaLnBrk="1" hangingPunct="1"/>
            <a:r>
              <a:rPr lang="ko-KR" altLang="en-US" sz="4000" dirty="0" smtClean="0"/>
              <a:t>이전 과정 복습</a:t>
            </a:r>
            <a:endParaRPr lang="ko-KR" altLang="en-US" dirty="0" smtClean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" y="404664"/>
            <a:ext cx="9106629" cy="459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" y="12725"/>
            <a:ext cx="9140404" cy="684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02455"/>
            <a:ext cx="4227754" cy="198658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3600" dirty="0" smtClean="0"/>
              <a:t>OSI</a:t>
            </a:r>
            <a:r>
              <a:rPr lang="ko-KR" altLang="en-US" sz="3600" dirty="0" smtClean="0"/>
              <a:t>참조모델</a:t>
            </a:r>
            <a:r>
              <a:rPr lang="en-US" altLang="ko-KR" sz="3600" dirty="0" smtClean="0"/>
              <a:t>,</a:t>
            </a:r>
          </a:p>
          <a:p>
            <a:r>
              <a:rPr lang="en-US" altLang="ko-KR" sz="3600" dirty="0" smtClean="0"/>
              <a:t>TCP/IP</a:t>
            </a:r>
            <a:r>
              <a:rPr lang="ko-KR" altLang="en-US" sz="3600" dirty="0" smtClean="0"/>
              <a:t>프로토콜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02. OSI </a:t>
            </a:r>
            <a:r>
              <a:rPr lang="ko-KR" altLang="en-US" dirty="0"/>
              <a:t>참조 모델의 데이터 전송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74414"/>
            <a:ext cx="7704856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35848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9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02. OSI </a:t>
            </a:r>
            <a:r>
              <a:rPr lang="ko-KR" altLang="en-US" dirty="0"/>
              <a:t>참조 모델의 데이터 전송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0" dirty="0" err="1" smtClean="0"/>
              <a:t>송신측</a:t>
            </a:r>
            <a:r>
              <a:rPr lang="ko-KR" altLang="en-US" b="0" dirty="0" smtClean="0"/>
              <a:t> </a:t>
            </a:r>
            <a:r>
              <a:rPr lang="ko-KR" altLang="en-US" b="0" dirty="0"/>
              <a:t>시스템에서 수신 측 시스템으로 데이터를 전송하는 도중에 많은 중간 </a:t>
            </a:r>
            <a:r>
              <a:rPr lang="ko-KR" altLang="en-US" b="0" dirty="0" err="1"/>
              <a:t>노드를</a:t>
            </a:r>
            <a:r>
              <a:rPr lang="ko-KR" altLang="en-US" b="0" dirty="0"/>
              <a:t> 거친다</a:t>
            </a:r>
            <a:r>
              <a:rPr lang="en-US" altLang="ko-KR" b="0" dirty="0" smtClean="0"/>
              <a:t>.</a:t>
            </a:r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r>
              <a:rPr lang="ko-KR" altLang="en-US" b="0" dirty="0"/>
              <a:t>실제 네트워크 프로토콜은 </a:t>
            </a:r>
            <a:r>
              <a:rPr lang="en-US" altLang="ko-KR" b="0" dirty="0"/>
              <a:t>OSI </a:t>
            </a:r>
            <a:r>
              <a:rPr lang="ko-KR" altLang="en-US" b="0" dirty="0"/>
              <a:t>참조 모델의 </a:t>
            </a:r>
            <a:r>
              <a:rPr lang="en-US" altLang="ko-KR" b="0" dirty="0"/>
              <a:t>7</a:t>
            </a:r>
            <a:r>
              <a:rPr lang="ko-KR" altLang="en-US" b="0" dirty="0"/>
              <a:t>계층을 모두 사용하지 않고</a:t>
            </a:r>
            <a:r>
              <a:rPr lang="en-US" altLang="ko-KR" b="0" dirty="0"/>
              <a:t>, </a:t>
            </a:r>
            <a:r>
              <a:rPr lang="ko-KR" altLang="en-US" b="0" dirty="0"/>
              <a:t>처음 </a:t>
            </a:r>
            <a:r>
              <a:rPr lang="ko-KR" altLang="en-US" b="0" dirty="0" smtClean="0"/>
              <a:t>세 계층</a:t>
            </a:r>
            <a:r>
              <a:rPr lang="en-US" altLang="ko-KR" b="0" dirty="0"/>
              <a:t>(</a:t>
            </a:r>
            <a:r>
              <a:rPr lang="ko-KR" altLang="en-US" b="0" dirty="0"/>
              <a:t>물리 계층</a:t>
            </a:r>
            <a:r>
              <a:rPr lang="en-US" altLang="ko-KR" b="0" dirty="0"/>
              <a:t>, </a:t>
            </a:r>
            <a:r>
              <a:rPr lang="ko-KR" altLang="en-US" b="0" dirty="0"/>
              <a:t>데이터 링크 계층</a:t>
            </a:r>
            <a:r>
              <a:rPr lang="en-US" altLang="ko-KR" b="0" dirty="0"/>
              <a:t>, </a:t>
            </a:r>
            <a:r>
              <a:rPr lang="ko-KR" altLang="en-US" b="0" dirty="0"/>
              <a:t>네트워크 계층</a:t>
            </a:r>
            <a:r>
              <a:rPr lang="en-US" altLang="ko-KR" b="0" dirty="0"/>
              <a:t>)</a:t>
            </a:r>
            <a:r>
              <a:rPr lang="ko-KR" altLang="en-US" b="0" dirty="0"/>
              <a:t>만 </a:t>
            </a:r>
            <a:r>
              <a:rPr lang="ko-KR" altLang="en-US" b="0" dirty="0" smtClean="0"/>
              <a:t>사용한다</a:t>
            </a:r>
            <a:r>
              <a:rPr lang="en-US" altLang="ko-KR" b="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02. OSI </a:t>
            </a:r>
            <a:r>
              <a:rPr lang="ko-KR" altLang="en-US" dirty="0"/>
              <a:t>참조 모델의 데이터 전송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3902"/>
            <a:ext cx="7776864" cy="52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7" y="6070081"/>
            <a:ext cx="1164051" cy="39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4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/>
              <a:t>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96944" cy="540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0" dirty="0"/>
              <a:t>계층 </a:t>
            </a:r>
            <a:r>
              <a:rPr lang="en-US" altLang="ko-KR" b="0" dirty="0"/>
              <a:t>7</a:t>
            </a:r>
            <a:r>
              <a:rPr lang="ko-KR" altLang="en-US" b="0" dirty="0"/>
              <a:t>개는 서로 독립적이므로 어느 한 계층의 변경이 다른 </a:t>
            </a:r>
            <a:r>
              <a:rPr lang="ko-KR" altLang="en-US" b="0" dirty="0" smtClean="0"/>
              <a:t>계층에는 </a:t>
            </a:r>
            <a:r>
              <a:rPr lang="ko-KR" altLang="en-US" b="0" dirty="0"/>
              <a:t>영향을 미치지 않는다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r>
              <a:rPr lang="ko-KR" altLang="en-US" b="0" dirty="0" smtClean="0"/>
              <a:t>기능에 </a:t>
            </a:r>
            <a:r>
              <a:rPr lang="ko-KR" altLang="en-US" b="0" dirty="0"/>
              <a:t>필요한 몇 개의 계층만 표준화하면 정상적으로 </a:t>
            </a:r>
            <a:r>
              <a:rPr lang="ko-KR" altLang="en-US" b="0" dirty="0" smtClean="0"/>
              <a:t>통신할 </a:t>
            </a:r>
            <a:r>
              <a:rPr lang="ko-KR" altLang="en-US" b="0" dirty="0"/>
              <a:t>수 있다</a:t>
            </a:r>
            <a:r>
              <a:rPr lang="en-US" altLang="ko-KR" b="0" dirty="0" smtClean="0"/>
              <a:t>.</a:t>
            </a: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4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28" y="5949280"/>
            <a:ext cx="144016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 </a:t>
            </a:r>
            <a:r>
              <a:rPr lang="en-US" altLang="ko-KR" dirty="0" smtClean="0"/>
              <a:t>: </a:t>
            </a:r>
            <a:r>
              <a:rPr lang="ko-KR" altLang="en-US" dirty="0"/>
              <a:t>물리 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3312368"/>
          </a:xfrm>
        </p:spPr>
        <p:txBody>
          <a:bodyPr/>
          <a:lstStyle/>
          <a:p>
            <a:r>
              <a:rPr lang="ko-KR" altLang="en-US" b="0" dirty="0"/>
              <a:t>물리 계층</a:t>
            </a:r>
            <a:r>
              <a:rPr lang="en-US" altLang="ko-KR" b="0" dirty="0"/>
              <a:t>(Physical Layer</a:t>
            </a:r>
            <a:r>
              <a:rPr lang="en-US" altLang="ko-KR" b="0" dirty="0" smtClean="0"/>
              <a:t>)</a:t>
            </a:r>
            <a:endParaRPr lang="en-US" altLang="ko-KR" b="0" dirty="0"/>
          </a:p>
          <a:p>
            <a:pPr lvl="1"/>
            <a:r>
              <a:rPr lang="ko-KR" altLang="en-US" b="0" dirty="0" smtClean="0"/>
              <a:t>두 </a:t>
            </a:r>
            <a:r>
              <a:rPr lang="ko-KR" altLang="en-US" b="0" dirty="0"/>
              <a:t>시스템 간에 데이터를 전송하려고 링크를 활성화하고 </a:t>
            </a:r>
            <a:r>
              <a:rPr lang="ko-KR" altLang="en-US" b="0" dirty="0" smtClean="0"/>
              <a:t>관리하는 </a:t>
            </a:r>
            <a:r>
              <a:rPr lang="ko-KR" altLang="en-US" b="0" dirty="0"/>
              <a:t>전기적</a:t>
            </a:r>
            <a:r>
              <a:rPr lang="en-US" altLang="ko-KR" b="0" dirty="0"/>
              <a:t>·</a:t>
            </a:r>
            <a:r>
              <a:rPr lang="ko-KR" altLang="en-US" b="0" dirty="0"/>
              <a:t>기계적</a:t>
            </a:r>
            <a:r>
              <a:rPr lang="en-US" altLang="ko-KR" b="0" dirty="0"/>
              <a:t>·</a:t>
            </a:r>
            <a:r>
              <a:rPr lang="ko-KR" altLang="en-US" b="0" dirty="0"/>
              <a:t>절차적</a:t>
            </a:r>
            <a:r>
              <a:rPr lang="en-US" altLang="ko-KR" b="0" dirty="0"/>
              <a:t>·</a:t>
            </a:r>
            <a:r>
              <a:rPr lang="ko-KR" altLang="en-US" b="0" dirty="0"/>
              <a:t>기능적 특성 등을 정의한다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또한 </a:t>
            </a:r>
            <a:r>
              <a:rPr lang="ko-KR" altLang="en-US" b="0" dirty="0"/>
              <a:t>물리 계층은 허브</a:t>
            </a:r>
            <a:r>
              <a:rPr lang="en-US" altLang="ko-KR" b="0" dirty="0"/>
              <a:t>, </a:t>
            </a:r>
            <a:r>
              <a:rPr lang="ko-KR" altLang="en-US" b="0" dirty="0" err="1" smtClean="0"/>
              <a:t>라우터</a:t>
            </a:r>
            <a:r>
              <a:rPr lang="en-US" altLang="ko-KR" b="0" dirty="0"/>
              <a:t>, </a:t>
            </a:r>
            <a:r>
              <a:rPr lang="ko-KR" altLang="en-US" b="0" dirty="0"/>
              <a:t>네트워크 카드</a:t>
            </a:r>
            <a:r>
              <a:rPr lang="en-US" altLang="ko-KR" b="0" dirty="0"/>
              <a:t>, </a:t>
            </a:r>
            <a:r>
              <a:rPr lang="ko-KR" altLang="en-US" b="0" dirty="0"/>
              <a:t>케이블 등 전송매체를 통해 비트</a:t>
            </a:r>
            <a:r>
              <a:rPr lang="en-US" altLang="ko-KR" b="0" dirty="0"/>
              <a:t>(bit)</a:t>
            </a:r>
            <a:r>
              <a:rPr lang="ko-KR" altLang="en-US" b="0" dirty="0"/>
              <a:t>를 전송한다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en-US" altLang="ko-KR" dirty="0"/>
              <a:t>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/>
              <a:t>계층 중 물리 계층은 최하위 계층인 첫 번째 계층으로</a:t>
            </a:r>
            <a:r>
              <a:rPr lang="en-US" altLang="ko-KR" dirty="0"/>
              <a:t>, </a:t>
            </a:r>
            <a:r>
              <a:rPr lang="ko-KR" altLang="en-US" dirty="0"/>
              <a:t>상위 계층에서 </a:t>
            </a:r>
            <a:r>
              <a:rPr lang="ko-KR" altLang="en-US" dirty="0" smtClean="0"/>
              <a:t>전송된 </a:t>
            </a:r>
            <a:r>
              <a:rPr lang="ko-KR" altLang="en-US" dirty="0"/>
              <a:t>데이터를 물리매체를 통해 다른 시스템에 전기적 신호로 전송한다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LAN </a:t>
            </a:r>
            <a:r>
              <a:rPr lang="ko-KR" altLang="en-US" dirty="0"/>
              <a:t>카드</a:t>
            </a:r>
            <a:r>
              <a:rPr lang="en-US" altLang="ko-KR" dirty="0"/>
              <a:t>, </a:t>
            </a:r>
            <a:r>
              <a:rPr lang="ko-KR" altLang="en-US" dirty="0" smtClean="0"/>
              <a:t>케이블</a:t>
            </a:r>
            <a:r>
              <a:rPr lang="en-US" altLang="ko-KR" dirty="0"/>
              <a:t>, </a:t>
            </a:r>
            <a:r>
              <a:rPr lang="ko-KR" altLang="en-US" dirty="0"/>
              <a:t>허브</a:t>
            </a:r>
            <a:r>
              <a:rPr lang="en-US" altLang="ko-KR" dirty="0"/>
              <a:t>, </a:t>
            </a:r>
            <a:r>
              <a:rPr lang="ko-KR" altLang="en-US" dirty="0" err="1"/>
              <a:t>라우터</a:t>
            </a:r>
            <a:r>
              <a:rPr lang="ko-KR" altLang="en-US" dirty="0"/>
              <a:t> 등 물리적인 것과 데이터 전송에 사용하는 전압 등 기본적인 것이 </a:t>
            </a:r>
            <a:r>
              <a:rPr lang="ko-KR" altLang="en-US" dirty="0" smtClean="0"/>
              <a:t>물리계층에 </a:t>
            </a:r>
            <a:r>
              <a:rPr lang="ko-KR" altLang="en-US" dirty="0"/>
              <a:t>속한다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293096"/>
            <a:ext cx="684076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51537"/>
            <a:ext cx="129614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</a:t>
            </a:r>
            <a:r>
              <a:rPr lang="en-US" altLang="ko-KR" dirty="0"/>
              <a:t> : </a:t>
            </a:r>
            <a:r>
              <a:rPr lang="ko-KR" altLang="en-US" dirty="0"/>
              <a:t>물리 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0" dirty="0"/>
              <a:t>송신 측의 물리 계층은 데이터 링크 계층에서 </a:t>
            </a:r>
            <a:r>
              <a:rPr lang="en-US" altLang="ko-KR" b="0" dirty="0"/>
              <a:t>0</a:t>
            </a:r>
            <a:r>
              <a:rPr lang="ko-KR" altLang="en-US" b="0" dirty="0"/>
              <a:t>과 </a:t>
            </a:r>
            <a:r>
              <a:rPr lang="en-US" altLang="ko-KR" b="0" dirty="0"/>
              <a:t>1</a:t>
            </a:r>
            <a:r>
              <a:rPr lang="ko-KR" altLang="en-US" b="0" dirty="0"/>
              <a:t>로 구성된 </a:t>
            </a:r>
            <a:r>
              <a:rPr lang="ko-KR" altLang="en-US" b="0" dirty="0" smtClean="0"/>
              <a:t>비트열의 </a:t>
            </a:r>
            <a:r>
              <a:rPr lang="ko-KR" altLang="en-US" b="0" dirty="0"/>
              <a:t>데이터</a:t>
            </a:r>
            <a:r>
              <a:rPr lang="en-US" altLang="ko-KR" b="0" dirty="0"/>
              <a:t>(</a:t>
            </a:r>
            <a:r>
              <a:rPr lang="ko-KR" altLang="en-US" b="0" dirty="0"/>
              <a:t>프레임</a:t>
            </a:r>
            <a:r>
              <a:rPr lang="en-US" altLang="ko-KR" b="0" dirty="0"/>
              <a:t>)</a:t>
            </a:r>
            <a:r>
              <a:rPr lang="ko-KR" altLang="en-US" b="0" dirty="0"/>
              <a:t>를 받아 전기적 신호로 변환한 후 전송매체를 통하여 수신 측에 보낸다</a:t>
            </a:r>
            <a:r>
              <a:rPr lang="en-US" altLang="ko-KR" b="0" dirty="0" smtClean="0"/>
              <a:t>.</a:t>
            </a:r>
          </a:p>
          <a:p>
            <a:pPr>
              <a:lnSpc>
                <a:spcPct val="100000"/>
              </a:lnSpc>
            </a:pPr>
            <a:endParaRPr lang="en-US" altLang="ko-KR" b="0" dirty="0"/>
          </a:p>
          <a:p>
            <a:pPr>
              <a:lnSpc>
                <a:spcPct val="100000"/>
              </a:lnSpc>
            </a:pPr>
            <a:r>
              <a:rPr lang="ko-KR" altLang="en-US" b="0" dirty="0" smtClean="0"/>
              <a:t>수신 </a:t>
            </a:r>
            <a:r>
              <a:rPr lang="ko-KR" altLang="en-US" b="0" dirty="0"/>
              <a:t>측의 물리 계층은 송신 측에서 받은 전기 신호를 </a:t>
            </a:r>
            <a:r>
              <a:rPr lang="en-US" altLang="ko-KR" b="0" dirty="0"/>
              <a:t>0</a:t>
            </a:r>
            <a:r>
              <a:rPr lang="ko-KR" altLang="en-US" b="0" dirty="0"/>
              <a:t>과 </a:t>
            </a:r>
            <a:r>
              <a:rPr lang="en-US" altLang="ko-KR" b="0" dirty="0"/>
              <a:t>1</a:t>
            </a:r>
            <a:r>
              <a:rPr lang="ko-KR" altLang="en-US" b="0" dirty="0"/>
              <a:t>로 구성된 </a:t>
            </a:r>
            <a:r>
              <a:rPr lang="ko-KR" altLang="en-US" b="0" dirty="0" err="1"/>
              <a:t>비트열로</a:t>
            </a:r>
            <a:r>
              <a:rPr lang="ko-KR" altLang="en-US" b="0" dirty="0"/>
              <a:t> </a:t>
            </a:r>
            <a:r>
              <a:rPr lang="ko-KR" altLang="en-US" b="0" dirty="0" smtClean="0"/>
              <a:t>복원하여 </a:t>
            </a:r>
            <a:r>
              <a:rPr lang="ko-KR" altLang="en-US" b="0" dirty="0"/>
              <a:t>수신 측의 데이터 링크 계층에 </a:t>
            </a:r>
            <a:r>
              <a:rPr lang="ko-KR" altLang="en-US" b="0" dirty="0" smtClean="0"/>
              <a:t>전송한다</a:t>
            </a:r>
            <a:r>
              <a:rPr lang="en-US" altLang="ko-KR" b="0" dirty="0" smtClean="0"/>
              <a:t>.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02" y="3203736"/>
            <a:ext cx="6465550" cy="355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02" y="6460457"/>
            <a:ext cx="96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 </a:t>
            </a:r>
            <a:r>
              <a:rPr lang="en-US" altLang="ko-KR" dirty="0"/>
              <a:t>: </a:t>
            </a:r>
            <a:r>
              <a:rPr lang="ko-KR" altLang="en-US" dirty="0"/>
              <a:t>데이터 링크 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데이터 링크 계층</a:t>
            </a:r>
            <a:r>
              <a:rPr lang="en-US" altLang="ko-KR" b="0" dirty="0"/>
              <a:t>(Data Link Layer</a:t>
            </a:r>
            <a:r>
              <a:rPr lang="en-US" altLang="ko-KR" b="0" dirty="0" smtClean="0"/>
              <a:t>)</a:t>
            </a:r>
            <a:endParaRPr lang="en-US" altLang="ko-KR" b="0" dirty="0"/>
          </a:p>
          <a:p>
            <a:pPr lvl="1"/>
            <a:r>
              <a:rPr lang="ko-KR" altLang="en-US" b="0" dirty="0" smtClean="0"/>
              <a:t>물리적 </a:t>
            </a:r>
            <a:r>
              <a:rPr lang="ko-KR" altLang="en-US" b="0" dirty="0"/>
              <a:t>링크를 이용하여 신뢰성 있는 데이터를 </a:t>
            </a:r>
            <a:r>
              <a:rPr lang="ko-KR" altLang="en-US" b="0" dirty="0" smtClean="0"/>
              <a:t>전송하는 </a:t>
            </a:r>
            <a:r>
              <a:rPr lang="ko-KR" altLang="en-US" b="0" dirty="0"/>
              <a:t>계층으로</a:t>
            </a:r>
            <a:r>
              <a:rPr lang="en-US" altLang="ko-KR" b="0" dirty="0"/>
              <a:t>, </a:t>
            </a:r>
            <a:r>
              <a:rPr lang="ko-KR" altLang="en-US" b="0" dirty="0"/>
              <a:t>네트워크를 통해 데이터를 전송할 때 </a:t>
            </a:r>
            <a:r>
              <a:rPr lang="ko-KR" altLang="en-US" b="0" dirty="0" err="1"/>
              <a:t>전송로</a:t>
            </a:r>
            <a:r>
              <a:rPr lang="ko-KR" altLang="en-US" b="0" dirty="0"/>
              <a:t> 역할을 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데이터 링크 계층에서는 </a:t>
            </a:r>
            <a:r>
              <a:rPr lang="ko-KR" altLang="en-US" b="0" dirty="0" err="1" smtClean="0"/>
              <a:t>비트를</a:t>
            </a:r>
            <a:r>
              <a:rPr lang="ko-KR" altLang="en-US" b="0" dirty="0" smtClean="0"/>
              <a:t> </a:t>
            </a:r>
            <a:r>
              <a:rPr lang="ko-KR" altLang="en-US" b="0" dirty="0"/>
              <a:t>프레임이라는 논리적 단위로 구성하는데</a:t>
            </a:r>
            <a:r>
              <a:rPr lang="en-US" altLang="ko-KR" b="0" dirty="0"/>
              <a:t>, </a:t>
            </a:r>
            <a:r>
              <a:rPr lang="ko-KR" altLang="en-US" b="0" dirty="0"/>
              <a:t>전송하려는 데이터에 </a:t>
            </a:r>
            <a:r>
              <a:rPr lang="ko-KR" altLang="en-US" b="0" dirty="0" smtClean="0"/>
              <a:t>인접하는 </a:t>
            </a:r>
            <a:r>
              <a:rPr lang="ko-KR" altLang="en-US" b="0" dirty="0" err="1"/>
              <a:t>노드</a:t>
            </a:r>
            <a:r>
              <a:rPr lang="en-US" altLang="ko-KR" b="0" dirty="0"/>
              <a:t>(</a:t>
            </a:r>
            <a:r>
              <a:rPr lang="ko-KR" altLang="en-US" b="0" dirty="0"/>
              <a:t>시스템</a:t>
            </a:r>
            <a:r>
              <a:rPr lang="en-US" altLang="ko-KR" b="0" dirty="0"/>
              <a:t>)</a:t>
            </a:r>
            <a:r>
              <a:rPr lang="ko-KR" altLang="en-US" b="0" dirty="0"/>
              <a:t>의 주소가 더해진다</a:t>
            </a:r>
            <a:r>
              <a:rPr lang="en-US" altLang="ko-KR" b="0" dirty="0"/>
              <a:t>. </a:t>
            </a:r>
            <a:r>
              <a:rPr lang="ko-KR" altLang="en-US" b="0" dirty="0" smtClean="0"/>
              <a:t> </a:t>
            </a:r>
            <a:r>
              <a:rPr lang="ko-KR" altLang="en-US" b="0" dirty="0"/>
              <a:t>주소는 최종 수신지의 주소가 아니라 </a:t>
            </a:r>
            <a:r>
              <a:rPr lang="ko-KR" altLang="en-US" b="0" dirty="0" smtClean="0"/>
              <a:t>전송되는 </a:t>
            </a:r>
            <a:r>
              <a:rPr lang="ko-KR" altLang="en-US" b="0" dirty="0"/>
              <a:t>다음 </a:t>
            </a:r>
            <a:r>
              <a:rPr lang="ko-KR" altLang="en-US" b="0" dirty="0" err="1"/>
              <a:t>노드의</a:t>
            </a:r>
            <a:r>
              <a:rPr lang="ko-KR" altLang="en-US" b="0" dirty="0"/>
              <a:t> 주소가 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en-US" altLang="ko-KR" dirty="0"/>
              <a:t>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/>
              <a:t>계층 중 데이터 링크 계층은 하위 계층인 두 번째 계층으로</a:t>
            </a:r>
            <a:r>
              <a:rPr lang="en-US" altLang="ko-KR" dirty="0"/>
              <a:t>, </a:t>
            </a:r>
            <a:r>
              <a:rPr lang="ko-KR" altLang="en-US" dirty="0"/>
              <a:t>물리 </a:t>
            </a:r>
            <a:r>
              <a:rPr lang="ko-KR" altLang="en-US" dirty="0" smtClean="0"/>
              <a:t>계층의 바로 </a:t>
            </a:r>
            <a:r>
              <a:rPr lang="ko-KR" altLang="en-US" dirty="0"/>
              <a:t>위에 위치한다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시스템 </a:t>
            </a:r>
            <a:r>
              <a:rPr lang="ko-KR" altLang="en-US" dirty="0"/>
              <a:t>간에 오류 없이 데이터를 전송하려고 네트워크 계층에서 </a:t>
            </a:r>
            <a:r>
              <a:rPr lang="ko-KR" altLang="en-US" dirty="0" smtClean="0"/>
              <a:t>받은 </a:t>
            </a:r>
            <a:r>
              <a:rPr lang="ko-KR" altLang="en-US" dirty="0"/>
              <a:t>데이터 </a:t>
            </a:r>
            <a:r>
              <a:rPr lang="ko-KR" altLang="en-US" dirty="0" smtClean="0"/>
              <a:t>단위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 err="1"/>
              <a:t>패킷</a:t>
            </a:r>
            <a:r>
              <a:rPr lang="en-US" altLang="ko-KR" dirty="0"/>
              <a:t>)</a:t>
            </a:r>
            <a:r>
              <a:rPr lang="ko-KR" altLang="en-US" dirty="0"/>
              <a:t>를 프레임으로 구성하여 물리 계층으로 전송한다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5400600" cy="219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021288"/>
            <a:ext cx="108012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</a:t>
            </a:r>
            <a:r>
              <a:rPr lang="en-US" altLang="ko-KR" dirty="0"/>
              <a:t>: </a:t>
            </a:r>
            <a:r>
              <a:rPr lang="ko-KR" altLang="en-US" dirty="0"/>
              <a:t>데이터 링크 계층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2426"/>
            <a:ext cx="7867654" cy="538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7272"/>
            <a:ext cx="108012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0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</a:t>
            </a:r>
            <a:r>
              <a:rPr lang="en-US" altLang="ko-KR" dirty="0"/>
              <a:t>: </a:t>
            </a:r>
            <a:r>
              <a:rPr lang="ko-KR" altLang="en-US" dirty="0"/>
              <a:t>데이터 링크 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0" dirty="0"/>
              <a:t>물리 주소 </a:t>
            </a:r>
            <a:r>
              <a:rPr lang="en-US" altLang="ko-KR" b="0" dirty="0"/>
              <a:t>14</a:t>
            </a:r>
            <a:r>
              <a:rPr lang="ko-KR" altLang="en-US" b="0" dirty="0"/>
              <a:t>인 </a:t>
            </a:r>
            <a:r>
              <a:rPr lang="ko-KR" altLang="en-US" b="0" dirty="0" err="1"/>
              <a:t>노드가</a:t>
            </a:r>
            <a:r>
              <a:rPr lang="ko-KR" altLang="en-US" b="0" dirty="0"/>
              <a:t> 물리 주소 </a:t>
            </a:r>
            <a:r>
              <a:rPr lang="en-US" altLang="ko-KR" b="0" dirty="0"/>
              <a:t>93</a:t>
            </a:r>
            <a:r>
              <a:rPr lang="ko-KR" altLang="en-US" b="0" dirty="0"/>
              <a:t>인 </a:t>
            </a:r>
            <a:r>
              <a:rPr lang="ko-KR" altLang="en-US" b="0" dirty="0" err="1"/>
              <a:t>노드로</a:t>
            </a:r>
            <a:r>
              <a:rPr lang="ko-KR" altLang="en-US" b="0" dirty="0"/>
              <a:t> 프레임을 보내고 </a:t>
            </a:r>
            <a:r>
              <a:rPr lang="ko-KR" altLang="en-US" b="0" dirty="0" err="1" smtClean="0"/>
              <a:t>두노드는</a:t>
            </a:r>
            <a:r>
              <a:rPr lang="ko-KR" altLang="en-US" b="0" dirty="0" smtClean="0"/>
              <a:t> </a:t>
            </a:r>
            <a:r>
              <a:rPr lang="ko-KR" altLang="en-US" b="0" dirty="0"/>
              <a:t>링크로 연결되어 있다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r>
              <a:rPr lang="ko-KR" altLang="en-US" b="0" dirty="0" smtClean="0"/>
              <a:t>이 </a:t>
            </a:r>
            <a:r>
              <a:rPr lang="ko-KR" altLang="en-US" b="0" dirty="0"/>
              <a:t>프레임은 헤더에 물리 주소가 있는데</a:t>
            </a:r>
            <a:r>
              <a:rPr lang="en-US" altLang="ko-KR" b="0" dirty="0"/>
              <a:t>, </a:t>
            </a:r>
            <a:r>
              <a:rPr lang="ko-KR" altLang="en-US" b="0" dirty="0"/>
              <a:t>여기서는 이 </a:t>
            </a:r>
            <a:r>
              <a:rPr lang="ko-KR" altLang="en-US" b="0" dirty="0" smtClean="0"/>
              <a:t>주소들만 </a:t>
            </a:r>
            <a:r>
              <a:rPr lang="ko-KR" altLang="en-US" b="0" dirty="0"/>
              <a:t>필요하다</a:t>
            </a:r>
            <a:r>
              <a:rPr lang="en-US" altLang="ko-KR" b="0" dirty="0"/>
              <a:t>. </a:t>
            </a:r>
            <a:r>
              <a:rPr lang="ko-KR" altLang="en-US" b="0" dirty="0"/>
              <a:t>헤더의 끝에는 필요한 정보가 들어 있고</a:t>
            </a:r>
            <a:r>
              <a:rPr lang="en-US" altLang="ko-KR" b="0" dirty="0"/>
              <a:t>, </a:t>
            </a:r>
            <a:r>
              <a:rPr lang="ko-KR" altLang="en-US" b="0" dirty="0"/>
              <a:t>트레일러에는 오류를 </a:t>
            </a:r>
            <a:r>
              <a:rPr lang="ko-KR" altLang="en-US" b="0" dirty="0" smtClean="0"/>
              <a:t>검출하는 특별한 </a:t>
            </a:r>
            <a:r>
              <a:rPr lang="ko-KR" altLang="en-US" b="0" dirty="0"/>
              <a:t>비트들이 있다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12" y="3299656"/>
            <a:ext cx="6192688" cy="328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12" y="6214880"/>
            <a:ext cx="123058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90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</a:t>
            </a:r>
            <a:r>
              <a:rPr lang="en-US" altLang="ko-KR" dirty="0" smtClean="0"/>
              <a:t>: </a:t>
            </a:r>
            <a:r>
              <a:rPr lang="ko-KR" altLang="en-US" dirty="0" smtClean="0"/>
              <a:t>네트워크 계층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네트워크 계층</a:t>
            </a:r>
            <a:r>
              <a:rPr lang="en-US" altLang="ko-KR" b="0" dirty="0"/>
              <a:t>(Network Layer</a:t>
            </a:r>
            <a:r>
              <a:rPr lang="en-US" altLang="ko-KR" b="0" dirty="0" smtClean="0"/>
              <a:t>)</a:t>
            </a:r>
            <a:endParaRPr lang="en-US" altLang="ko-KR" b="0" dirty="0"/>
          </a:p>
          <a:p>
            <a:pPr lvl="1"/>
            <a:r>
              <a:rPr lang="ko-KR" altLang="en-US" b="0" dirty="0" smtClean="0"/>
              <a:t>상위 </a:t>
            </a:r>
            <a:r>
              <a:rPr lang="ko-KR" altLang="en-US" b="0" dirty="0"/>
              <a:t>계층에 연결하는 데 필요한 데이터 전송과 </a:t>
            </a:r>
            <a:r>
              <a:rPr lang="ko-KR" altLang="en-US" b="0" dirty="0" smtClean="0"/>
              <a:t>경로선택 </a:t>
            </a:r>
            <a:r>
              <a:rPr lang="ko-KR" altLang="en-US" b="0" dirty="0"/>
              <a:t>기능을 제공하고</a:t>
            </a:r>
            <a:r>
              <a:rPr lang="en-US" altLang="ko-KR" b="0" dirty="0"/>
              <a:t>, </a:t>
            </a:r>
            <a:r>
              <a:rPr lang="ko-KR" altLang="en-US" b="0" dirty="0" err="1"/>
              <a:t>라우팅</a:t>
            </a:r>
            <a:r>
              <a:rPr lang="ko-KR" altLang="en-US" b="0" dirty="0"/>
              <a:t> 프로토콜을 사용하여 최적의 경로를 선택한다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b="0" dirty="0" smtClean="0"/>
              <a:t>데이터를 전송할 </a:t>
            </a:r>
            <a:r>
              <a:rPr lang="ko-KR" altLang="en-US" b="0" dirty="0"/>
              <a:t>수신 측의 주소를 찾고 수신된 데이터의 주소를 확인하여 내 것이면 전송 </a:t>
            </a:r>
            <a:r>
              <a:rPr lang="ko-KR" altLang="en-US" b="0" dirty="0" smtClean="0"/>
              <a:t>계층으로 </a:t>
            </a:r>
            <a:r>
              <a:rPr lang="ko-KR" altLang="en-US" b="0" dirty="0"/>
              <a:t>전송한다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네트워크 </a:t>
            </a:r>
            <a:r>
              <a:rPr lang="ko-KR" altLang="en-US" b="0" dirty="0"/>
              <a:t>계층은 데이터를 </a:t>
            </a:r>
            <a:r>
              <a:rPr lang="ko-KR" altLang="en-US" b="0" dirty="0" err="1"/>
              <a:t>패킷</a:t>
            </a:r>
            <a:r>
              <a:rPr lang="ko-KR" altLang="en-US" b="0" dirty="0"/>
              <a:t> 단위로 분할하여 전송한 후 재결합한다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en-US" altLang="ko-KR" dirty="0"/>
              <a:t>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/>
              <a:t>계층 중 네트워크 계층은 세 번째 계층으로</a:t>
            </a:r>
            <a:r>
              <a:rPr lang="en-US" altLang="ko-KR" dirty="0"/>
              <a:t>, </a:t>
            </a:r>
            <a:r>
              <a:rPr lang="ko-KR" altLang="en-US" dirty="0" err="1"/>
              <a:t>패킷을</a:t>
            </a:r>
            <a:r>
              <a:rPr lang="ko-KR" altLang="en-US" dirty="0"/>
              <a:t> 송신 측에서 수신 </a:t>
            </a:r>
            <a:r>
              <a:rPr lang="ko-KR" altLang="en-US" dirty="0" smtClean="0"/>
              <a:t>측으로 </a:t>
            </a:r>
            <a:r>
              <a:rPr lang="ko-KR" altLang="en-US" dirty="0"/>
              <a:t>전송한다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전송 </a:t>
            </a:r>
            <a:r>
              <a:rPr lang="ko-KR" altLang="en-US" dirty="0"/>
              <a:t>개체 사이에 안정적으로 전송할 수 있도록 서비스를 제공한다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66823"/>
            <a:ext cx="6048672" cy="238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21288"/>
            <a:ext cx="144016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1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910170" y="1628800"/>
            <a:ext cx="7056438" cy="4752528"/>
          </a:xfrm>
        </p:spPr>
        <p:txBody>
          <a:bodyPr/>
          <a:lstStyle/>
          <a:p>
            <a:r>
              <a:rPr lang="en-US" altLang="ko-KR" sz="2800" dirty="0" smtClean="0"/>
              <a:t>OSI </a:t>
            </a:r>
            <a:r>
              <a:rPr lang="ko-KR" altLang="en-US" sz="2800" dirty="0"/>
              <a:t>참조 모델의 개요</a:t>
            </a:r>
          </a:p>
          <a:p>
            <a:r>
              <a:rPr lang="en-US" altLang="ko-KR" sz="2800" dirty="0" smtClean="0"/>
              <a:t>OSI </a:t>
            </a:r>
            <a:r>
              <a:rPr lang="ko-KR" altLang="en-US" sz="2800" dirty="0"/>
              <a:t>참조 모델의 데이터 전송</a:t>
            </a:r>
          </a:p>
          <a:p>
            <a:r>
              <a:rPr lang="en-US" altLang="ko-KR" sz="2800" dirty="0" smtClean="0"/>
              <a:t>OSI </a:t>
            </a:r>
            <a:r>
              <a:rPr lang="ko-KR" altLang="en-US" sz="2800" dirty="0"/>
              <a:t>참조 모델 </a:t>
            </a:r>
            <a:r>
              <a:rPr lang="en-US" altLang="ko-KR" sz="2800" dirty="0"/>
              <a:t>7</a:t>
            </a:r>
            <a:r>
              <a:rPr lang="ko-KR" altLang="en-US" sz="2800" dirty="0"/>
              <a:t>계층</a:t>
            </a:r>
          </a:p>
          <a:p>
            <a:r>
              <a:rPr lang="ko-KR" altLang="en-US" sz="2800" dirty="0" smtClean="0"/>
              <a:t>인터넷 모델</a:t>
            </a:r>
            <a:endParaRPr lang="en-US" altLang="ko-KR" sz="2800" dirty="0" smtClean="0"/>
          </a:p>
          <a:p>
            <a:r>
              <a:rPr lang="en-US" altLang="ko-KR" sz="2800" dirty="0" smtClean="0"/>
              <a:t>TCP/IP</a:t>
            </a:r>
            <a:endParaRPr lang="ko-KR" altLang="en-US" sz="28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28"/>
            <a:ext cx="1460624" cy="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</a:t>
            </a:r>
            <a:r>
              <a:rPr lang="en-US" altLang="ko-KR" dirty="0"/>
              <a:t>: </a:t>
            </a:r>
            <a:r>
              <a:rPr lang="ko-KR" altLang="en-US" dirty="0"/>
              <a:t>네트워크 계층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46638"/>
            <a:ext cx="8136904" cy="550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77272"/>
            <a:ext cx="115212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</a:t>
            </a:r>
            <a:r>
              <a:rPr lang="en-US" altLang="ko-KR" dirty="0"/>
              <a:t>: </a:t>
            </a:r>
            <a:r>
              <a:rPr lang="ko-KR" altLang="en-US" dirty="0" smtClean="0"/>
              <a:t>전</a:t>
            </a:r>
            <a:r>
              <a:rPr lang="ko-KR" altLang="en-US" dirty="0"/>
              <a:t>송</a:t>
            </a:r>
            <a:r>
              <a:rPr lang="ko-KR" altLang="en-US" dirty="0" smtClean="0"/>
              <a:t> </a:t>
            </a:r>
            <a:r>
              <a:rPr lang="ko-KR" altLang="en-US" dirty="0"/>
              <a:t>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전송 계층</a:t>
            </a:r>
            <a:r>
              <a:rPr lang="en-US" altLang="ko-KR" b="0" dirty="0"/>
              <a:t>(Transport Layer</a:t>
            </a:r>
            <a:r>
              <a:rPr lang="en-US" altLang="ko-KR" b="0" dirty="0" smtClean="0"/>
              <a:t>)</a:t>
            </a:r>
            <a:endParaRPr lang="en-US" altLang="ko-KR" b="0" dirty="0"/>
          </a:p>
          <a:p>
            <a:pPr lvl="1"/>
            <a:r>
              <a:rPr lang="ko-KR" altLang="en-US" b="0" dirty="0" smtClean="0"/>
              <a:t>프로토콜</a:t>
            </a:r>
            <a:r>
              <a:rPr lang="en-US" altLang="ko-KR" b="0" dirty="0"/>
              <a:t>(TCP, UDP)</a:t>
            </a:r>
            <a:r>
              <a:rPr lang="ko-KR" altLang="en-US" b="0" dirty="0"/>
              <a:t>과 관련된 계층으로 오류 복구와 </a:t>
            </a:r>
            <a:r>
              <a:rPr lang="ko-KR" altLang="en-US" b="0" dirty="0" smtClean="0"/>
              <a:t>흐름 </a:t>
            </a:r>
            <a:r>
              <a:rPr lang="ko-KR" altLang="en-US" b="0" dirty="0"/>
              <a:t>제어 등을 담당하며</a:t>
            </a:r>
            <a:r>
              <a:rPr lang="en-US" altLang="ko-KR" b="0" dirty="0"/>
              <a:t>, </a:t>
            </a:r>
            <a:r>
              <a:rPr lang="ko-KR" altLang="en-US" b="0" dirty="0"/>
              <a:t>두 시스템 간에 신뢰성 있는 데이터를 전송한다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또한 </a:t>
            </a:r>
            <a:r>
              <a:rPr lang="ko-KR" altLang="en-US" b="0" dirty="0"/>
              <a:t>네트워크 </a:t>
            </a:r>
            <a:r>
              <a:rPr lang="ko-KR" altLang="en-US" b="0" dirty="0" smtClean="0"/>
              <a:t>계층에서 </a:t>
            </a:r>
            <a:r>
              <a:rPr lang="ko-KR" altLang="en-US" b="0" dirty="0"/>
              <a:t>온 데이터를 세션 계층의 어느 애플리케이션에 보낼 것인지 판독하고</a:t>
            </a:r>
            <a:r>
              <a:rPr lang="en-US" altLang="ko-KR" b="0" dirty="0"/>
              <a:t>, </a:t>
            </a:r>
            <a:r>
              <a:rPr lang="ko-KR" altLang="en-US" b="0" dirty="0"/>
              <a:t>네트워크 </a:t>
            </a:r>
            <a:r>
              <a:rPr lang="ko-KR" altLang="en-US" b="0" dirty="0" smtClean="0"/>
              <a:t>계층으로 </a:t>
            </a:r>
            <a:r>
              <a:rPr lang="ko-KR" altLang="en-US" b="0" dirty="0"/>
              <a:t>전송할 경로를 선택한다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en-US" altLang="ko-KR" dirty="0" smtClean="0"/>
              <a:t>OSI </a:t>
            </a:r>
            <a:r>
              <a:rPr lang="ko-KR" altLang="en-US" dirty="0" smtClean="0"/>
              <a:t>참조 모델 </a:t>
            </a:r>
            <a:r>
              <a:rPr lang="en-US" altLang="ko-KR" dirty="0" smtClean="0"/>
              <a:t>7</a:t>
            </a:r>
            <a:r>
              <a:rPr lang="ko-KR" altLang="en-US" dirty="0"/>
              <a:t>계층 중 전송 계층은 네 번째 계층으로 시스템 종단 간에 투명한 데이터 를 양방향으로 전송하는 계층이다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</a:t>
            </a:r>
            <a:r>
              <a:rPr lang="ko-KR" altLang="en-US" dirty="0"/>
              <a:t>계층에서 전송한 데이터와 실제 </a:t>
            </a:r>
            <a:r>
              <a:rPr lang="ko-KR" altLang="en-US" dirty="0" smtClean="0"/>
              <a:t>운영체제의 프로그램이 </a:t>
            </a:r>
            <a:r>
              <a:rPr lang="ko-KR" altLang="en-US" dirty="0"/>
              <a:t>연결되는 통신 경로라고 할 수 있다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576064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89240"/>
            <a:ext cx="151216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1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 </a:t>
            </a:r>
            <a:r>
              <a:rPr lang="en-US" altLang="ko-KR" dirty="0"/>
              <a:t>: </a:t>
            </a:r>
            <a:r>
              <a:rPr lang="ko-KR" altLang="en-US" dirty="0"/>
              <a:t>전송 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8" y="1252662"/>
            <a:ext cx="8004956" cy="498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8" y="5905277"/>
            <a:ext cx="116419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 </a:t>
            </a:r>
            <a:r>
              <a:rPr lang="en-US" altLang="ko-KR" dirty="0"/>
              <a:t>: </a:t>
            </a:r>
            <a:r>
              <a:rPr lang="ko-KR" altLang="en-US" dirty="0" smtClean="0"/>
              <a:t>세션 </a:t>
            </a:r>
            <a:r>
              <a:rPr lang="ko-KR" altLang="en-US" dirty="0"/>
              <a:t>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세션 계층</a:t>
            </a:r>
            <a:r>
              <a:rPr lang="en-US" altLang="ko-KR" b="0" dirty="0"/>
              <a:t>(Session Layer</a:t>
            </a:r>
            <a:r>
              <a:rPr lang="en-US" altLang="ko-KR" b="0" dirty="0" smtClean="0"/>
              <a:t>)</a:t>
            </a:r>
            <a:endParaRPr lang="en-US" altLang="ko-KR" b="0" dirty="0"/>
          </a:p>
          <a:p>
            <a:pPr lvl="1"/>
            <a:r>
              <a:rPr lang="ko-KR" altLang="en-US" b="0" dirty="0" smtClean="0"/>
              <a:t>응용 </a:t>
            </a:r>
            <a:r>
              <a:rPr lang="ko-KR" altLang="en-US" b="0" dirty="0"/>
              <a:t>프로그램 계층 간의 통신을 제어하는 구조를 </a:t>
            </a:r>
            <a:r>
              <a:rPr lang="ko-KR" altLang="en-US" b="0" dirty="0" smtClean="0"/>
              <a:t>제공하려고 </a:t>
            </a:r>
            <a:r>
              <a:rPr lang="ko-KR" altLang="en-US" b="0" dirty="0"/>
              <a:t>응용 프로그램 계층 사이의 접속을 설정</a:t>
            </a:r>
            <a:r>
              <a:rPr lang="en-US" altLang="ko-KR" b="0" dirty="0"/>
              <a:t>·</a:t>
            </a:r>
            <a:r>
              <a:rPr lang="ko-KR" altLang="en-US" b="0" dirty="0"/>
              <a:t>유지</a:t>
            </a:r>
            <a:r>
              <a:rPr lang="en-US" altLang="ko-KR" b="0" dirty="0"/>
              <a:t>·</a:t>
            </a:r>
            <a:r>
              <a:rPr lang="ko-KR" altLang="en-US" b="0" dirty="0"/>
              <a:t>종료시켜주는 역할을 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또한 사용자와 </a:t>
            </a:r>
            <a:r>
              <a:rPr lang="ko-KR" altLang="en-US" b="0" dirty="0"/>
              <a:t>전송 계층 간의 인터페이스 역할을 하며</a:t>
            </a:r>
            <a:r>
              <a:rPr lang="en-US" altLang="ko-KR" b="0" dirty="0"/>
              <a:t>, LAN </a:t>
            </a:r>
            <a:r>
              <a:rPr lang="ko-KR" altLang="en-US" b="0" dirty="0"/>
              <a:t>사용자가 서버에 접속할 때 이를 </a:t>
            </a:r>
            <a:r>
              <a:rPr lang="ko-KR" altLang="en-US" b="0" dirty="0" smtClean="0"/>
              <a:t>관리하는 </a:t>
            </a:r>
            <a:r>
              <a:rPr lang="ko-KR" altLang="en-US" b="0" dirty="0"/>
              <a:t>기능도 수행한다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dirty="0"/>
              <a:t>세션 계층은 </a:t>
            </a:r>
            <a:r>
              <a:rPr lang="en-US" altLang="ko-KR" dirty="0"/>
              <a:t>OSI </a:t>
            </a:r>
            <a:r>
              <a:rPr lang="ko-KR" altLang="en-US" dirty="0"/>
              <a:t>참조 모델의 상위 계층인 다섯 번째 계층으로</a:t>
            </a:r>
            <a:r>
              <a:rPr lang="en-US" altLang="ko-KR" dirty="0"/>
              <a:t>, </a:t>
            </a:r>
            <a:r>
              <a:rPr lang="ko-KR" altLang="en-US" dirty="0"/>
              <a:t>통신장치 간의 설정을 </a:t>
            </a:r>
            <a:r>
              <a:rPr lang="ko-KR" altLang="en-US" dirty="0" smtClean="0"/>
              <a:t>유지하고 </a:t>
            </a:r>
            <a:r>
              <a:rPr lang="ko-KR" altLang="en-US" dirty="0"/>
              <a:t>동기화하는 역할을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51" y="3717032"/>
            <a:ext cx="5839877" cy="228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51" y="5229200"/>
            <a:ext cx="123136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5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 </a:t>
            </a:r>
            <a:r>
              <a:rPr lang="en-US" altLang="ko-KR" dirty="0"/>
              <a:t>: </a:t>
            </a:r>
            <a:r>
              <a:rPr lang="ko-KR" altLang="en-US" dirty="0"/>
              <a:t>세션 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0" dirty="0"/>
              <a:t>세션 계층에서는 데이터의 단위</a:t>
            </a:r>
            <a:r>
              <a:rPr lang="en-US" altLang="ko-KR" b="0" dirty="0"/>
              <a:t>(</a:t>
            </a:r>
            <a:r>
              <a:rPr lang="ko-KR" altLang="en-US" b="0" dirty="0"/>
              <a:t>메시지</a:t>
            </a:r>
            <a:r>
              <a:rPr lang="en-US" altLang="ko-KR" b="0" dirty="0"/>
              <a:t>)</a:t>
            </a:r>
            <a:r>
              <a:rPr lang="ko-KR" altLang="en-US" b="0" dirty="0"/>
              <a:t>를 전송 계층으로 전송할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순서를 결정하고</a:t>
            </a:r>
            <a:r>
              <a:rPr lang="en-US" altLang="ko-KR" b="0" dirty="0"/>
              <a:t>, </a:t>
            </a:r>
            <a:r>
              <a:rPr lang="ko-KR" altLang="en-US" b="0" dirty="0"/>
              <a:t>데이터를 점검 및 복구하는 동기 </a:t>
            </a:r>
            <a:r>
              <a:rPr lang="ko-KR" altLang="en-US" b="0" dirty="0" smtClean="0"/>
              <a:t>위치</a:t>
            </a:r>
            <a:r>
              <a:rPr lang="en-US" altLang="ko-KR" b="0" dirty="0" smtClean="0"/>
              <a:t>(Synchronization </a:t>
            </a:r>
            <a:r>
              <a:rPr lang="en-US" altLang="ko-KR" b="0" dirty="0"/>
              <a:t>Point)</a:t>
            </a:r>
            <a:r>
              <a:rPr lang="ko-KR" altLang="en-US" b="0" dirty="0"/>
              <a:t>를 제공한다</a:t>
            </a:r>
            <a:r>
              <a:rPr lang="en-US" altLang="ko-KR" b="0" dirty="0"/>
              <a:t>.</a:t>
            </a:r>
          </a:p>
          <a:p>
            <a:pPr lvl="1"/>
            <a:r>
              <a:rPr lang="ko-KR" altLang="en-US" b="0" dirty="0" smtClean="0"/>
              <a:t>또한 </a:t>
            </a:r>
            <a:r>
              <a:rPr lang="ko-KR" altLang="en-US" b="0" dirty="0"/>
              <a:t>세션을 종료할 필요가 있으면 종료할 적절한 시간을 수신자에게 알려준다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8" y="2708920"/>
            <a:ext cx="6840936" cy="370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8" y="6087930"/>
            <a:ext cx="12243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 </a:t>
            </a:r>
            <a:r>
              <a:rPr lang="en-US" altLang="ko-KR" dirty="0"/>
              <a:t>: </a:t>
            </a:r>
            <a:r>
              <a:rPr lang="ko-KR" altLang="en-US" dirty="0"/>
              <a:t>세션 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NetBIOS</a:t>
            </a:r>
          </a:p>
          <a:p>
            <a:pPr lvl="1"/>
            <a:r>
              <a:rPr lang="ko-KR" altLang="en-US" b="0" dirty="0"/>
              <a:t>네트워크에 있는 시스템 간에 지속적으로 통신하려고 세션 유지 및 오류 감지와 복구 등을 </a:t>
            </a:r>
            <a:r>
              <a:rPr lang="ko-KR" altLang="en-US" b="0" dirty="0" smtClean="0"/>
              <a:t>처리한다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7708"/>
            <a:ext cx="5904656" cy="395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56461"/>
            <a:ext cx="151216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6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 </a:t>
            </a:r>
            <a:r>
              <a:rPr lang="en-US" altLang="ko-KR" dirty="0"/>
              <a:t>: </a:t>
            </a:r>
            <a:r>
              <a:rPr lang="ko-KR" altLang="en-US" dirty="0" smtClean="0"/>
              <a:t>표현 </a:t>
            </a:r>
            <a:r>
              <a:rPr lang="ko-KR" altLang="en-US" dirty="0"/>
              <a:t>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표현 계층</a:t>
            </a:r>
            <a:r>
              <a:rPr lang="en-US" altLang="ko-KR" b="0" dirty="0"/>
              <a:t>(Presentation Layer</a:t>
            </a:r>
            <a:r>
              <a:rPr lang="en-US" altLang="ko-KR" b="0" dirty="0" smtClean="0"/>
              <a:t>)</a:t>
            </a:r>
            <a:endParaRPr lang="en-US" altLang="ko-KR" b="0" dirty="0"/>
          </a:p>
          <a:p>
            <a:pPr lvl="1"/>
            <a:r>
              <a:rPr lang="ko-KR" altLang="en-US" b="0" dirty="0" smtClean="0"/>
              <a:t>데이터 </a:t>
            </a:r>
            <a:r>
              <a:rPr lang="ko-KR" altLang="en-US" b="0" dirty="0"/>
              <a:t>표현 차이를 해결하려고 서로 다른 </a:t>
            </a:r>
            <a:r>
              <a:rPr lang="ko-KR" altLang="en-US" b="0" dirty="0" smtClean="0"/>
              <a:t>형식으로 변환하거나 </a:t>
            </a:r>
            <a:r>
              <a:rPr lang="ko-KR" altLang="en-US" b="0" dirty="0"/>
              <a:t>공통 형식을 제공하는 계층이다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송신 </a:t>
            </a:r>
            <a:r>
              <a:rPr lang="ko-KR" altLang="en-US" b="0" dirty="0"/>
              <a:t>측에서는 수신 측에 맞는 형태로 </a:t>
            </a:r>
            <a:r>
              <a:rPr lang="ko-KR" altLang="en-US" b="0" dirty="0" smtClean="0"/>
              <a:t>변환</a:t>
            </a:r>
            <a:r>
              <a:rPr lang="en-US" altLang="ko-KR" b="0" dirty="0" smtClean="0"/>
              <a:t>(</a:t>
            </a:r>
            <a:r>
              <a:rPr lang="en-US" altLang="ko-KR" b="0" dirty="0"/>
              <a:t>ASCII</a:t>
            </a:r>
            <a:r>
              <a:rPr lang="ko-KR" altLang="en-US" b="0" dirty="0"/>
              <a:t>코드 → </a:t>
            </a:r>
            <a:r>
              <a:rPr lang="en-US" altLang="ko-KR" b="0" dirty="0"/>
              <a:t>EBCDIC)</a:t>
            </a:r>
            <a:r>
              <a:rPr lang="ko-KR" altLang="en-US" b="0" dirty="0"/>
              <a:t>하고</a:t>
            </a:r>
            <a:r>
              <a:rPr lang="en-US" altLang="ko-KR" b="0" dirty="0"/>
              <a:t>, </a:t>
            </a:r>
            <a:r>
              <a:rPr lang="ko-KR" altLang="en-US" b="0" dirty="0"/>
              <a:t>수신 측에서는 응용 계층에 맞는 형태로 변환한다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또한 그래픽 </a:t>
            </a:r>
            <a:r>
              <a:rPr lang="ko-KR" altLang="en-US" b="0" dirty="0"/>
              <a:t>정보는 </a:t>
            </a:r>
            <a:r>
              <a:rPr lang="en-US" altLang="ko-KR" b="0" dirty="0"/>
              <a:t>JPEG </a:t>
            </a:r>
            <a:r>
              <a:rPr lang="ko-KR" altLang="en-US" b="0" dirty="0"/>
              <a:t>형태로</a:t>
            </a:r>
            <a:r>
              <a:rPr lang="en-US" altLang="ko-KR" b="0" dirty="0"/>
              <a:t>, </a:t>
            </a:r>
            <a:r>
              <a:rPr lang="ko-KR" altLang="en-US" b="0" dirty="0"/>
              <a:t>동영상은 </a:t>
            </a:r>
            <a:r>
              <a:rPr lang="en-US" altLang="ko-KR" b="0" dirty="0"/>
              <a:t>MPEG </a:t>
            </a:r>
            <a:r>
              <a:rPr lang="ko-KR" altLang="en-US" b="0" dirty="0"/>
              <a:t>형태로 변환하여 송수신하는 기능과 </a:t>
            </a:r>
            <a:r>
              <a:rPr lang="ko-KR" altLang="en-US" b="0" dirty="0" smtClean="0"/>
              <a:t>데이터압축 </a:t>
            </a:r>
            <a:r>
              <a:rPr lang="ko-KR" altLang="en-US" b="0" dirty="0"/>
              <a:t>및 암호화 기능 등을 제공한다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dirty="0"/>
              <a:t>표현 계층은 </a:t>
            </a:r>
            <a:r>
              <a:rPr lang="en-US" altLang="ko-KR" dirty="0"/>
              <a:t>OSI </a:t>
            </a:r>
            <a:r>
              <a:rPr lang="ko-KR" altLang="en-US" dirty="0"/>
              <a:t>참조 모델의 상위 계층인 여섯 번째 계층으로</a:t>
            </a:r>
            <a:r>
              <a:rPr lang="en-US" altLang="ko-KR" dirty="0"/>
              <a:t>, </a:t>
            </a:r>
            <a:r>
              <a:rPr lang="ko-KR" altLang="en-US" dirty="0"/>
              <a:t>송신 측과 수신 측 </a:t>
            </a:r>
            <a:r>
              <a:rPr lang="ko-KR" altLang="en-US" dirty="0" smtClean="0"/>
              <a:t>사이에서 </a:t>
            </a:r>
            <a:r>
              <a:rPr lang="ko-KR" altLang="en-US" dirty="0"/>
              <a:t>표준화된 데이터 형식을 규정한다</a:t>
            </a:r>
            <a:r>
              <a:rPr lang="en-US" altLang="ko-KR" dirty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71" y="4149948"/>
            <a:ext cx="5730257" cy="20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71" y="5846762"/>
            <a:ext cx="119375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 </a:t>
            </a:r>
            <a:r>
              <a:rPr lang="en-US" altLang="ko-KR" dirty="0"/>
              <a:t>: </a:t>
            </a:r>
            <a:r>
              <a:rPr lang="ko-KR" altLang="en-US" dirty="0"/>
              <a:t>표현 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r>
              <a:rPr lang="ko-KR" altLang="en-US" b="0" dirty="0"/>
              <a:t>표현 계층과 응용 계층</a:t>
            </a:r>
            <a:r>
              <a:rPr lang="en-US" altLang="ko-KR" b="0" dirty="0"/>
              <a:t>, </a:t>
            </a:r>
            <a:r>
              <a:rPr lang="ko-KR" altLang="en-US" b="0" dirty="0"/>
              <a:t>세션 계층 간의 관계를 보여준다</a:t>
            </a:r>
            <a:r>
              <a:rPr lang="en-US" altLang="ko-KR" b="0" dirty="0"/>
              <a:t>. </a:t>
            </a:r>
            <a:r>
              <a:rPr lang="ko-KR" altLang="en-US" b="0" dirty="0"/>
              <a:t>표현 계층의 </a:t>
            </a:r>
            <a:r>
              <a:rPr lang="ko-KR" altLang="en-US" b="0" dirty="0" smtClean="0"/>
              <a:t>헤더에는 </a:t>
            </a:r>
            <a:r>
              <a:rPr lang="ko-KR" altLang="en-US" b="0" dirty="0"/>
              <a:t>전송되는 데이터 유형과 전송 길이 등 정보가 포함된다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11395"/>
            <a:ext cx="7704856" cy="421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00" y="5640040"/>
            <a:ext cx="96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 </a:t>
            </a:r>
            <a:r>
              <a:rPr lang="en-US" altLang="ko-KR" dirty="0"/>
              <a:t>: </a:t>
            </a:r>
            <a:r>
              <a:rPr lang="ko-KR" altLang="en-US" dirty="0" smtClean="0"/>
              <a:t>응용 </a:t>
            </a:r>
            <a:r>
              <a:rPr lang="ko-KR" altLang="en-US" dirty="0"/>
              <a:t>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응용 계층</a:t>
            </a:r>
            <a:r>
              <a:rPr lang="en-US" altLang="ko-KR" b="0" dirty="0"/>
              <a:t>(Application Layer</a:t>
            </a:r>
            <a:r>
              <a:rPr lang="en-US" altLang="ko-KR" b="0" dirty="0" smtClean="0"/>
              <a:t>)</a:t>
            </a:r>
            <a:endParaRPr lang="en-US" altLang="ko-KR" b="0" dirty="0"/>
          </a:p>
          <a:p>
            <a:pPr lvl="1"/>
            <a:r>
              <a:rPr lang="ko-KR" altLang="en-US" b="0" dirty="0" smtClean="0"/>
              <a:t>파일 </a:t>
            </a:r>
            <a:r>
              <a:rPr lang="ko-KR" altLang="en-US" b="0" dirty="0"/>
              <a:t>전송</a:t>
            </a:r>
            <a:r>
              <a:rPr lang="en-US" altLang="ko-KR" b="0" dirty="0"/>
              <a:t>, </a:t>
            </a:r>
            <a:r>
              <a:rPr lang="ko-KR" altLang="en-US" b="0" dirty="0"/>
              <a:t>데이터베이스</a:t>
            </a:r>
            <a:r>
              <a:rPr lang="en-US" altLang="ko-KR" b="0" dirty="0"/>
              <a:t>, </a:t>
            </a:r>
            <a:r>
              <a:rPr lang="ko-KR" altLang="en-US" b="0" dirty="0"/>
              <a:t>원격 접속</a:t>
            </a:r>
            <a:r>
              <a:rPr lang="en-US" altLang="ko-KR" b="0" dirty="0"/>
              <a:t>, </a:t>
            </a:r>
            <a:r>
              <a:rPr lang="ko-KR" altLang="en-US" b="0" dirty="0" err="1"/>
              <a:t>이메일</a:t>
            </a:r>
            <a:r>
              <a:rPr lang="ko-KR" altLang="en-US" b="0" dirty="0"/>
              <a:t> 전송 등 </a:t>
            </a:r>
            <a:r>
              <a:rPr lang="ko-KR" altLang="en-US" b="0" dirty="0" smtClean="0"/>
              <a:t>응용 </a:t>
            </a:r>
            <a:r>
              <a:rPr lang="ko-KR" altLang="en-US" b="0" dirty="0"/>
              <a:t>서비스를 네트워크에 접속시키는 역할을 하며</a:t>
            </a:r>
            <a:r>
              <a:rPr lang="en-US" altLang="ko-KR" b="0" dirty="0"/>
              <a:t>, </a:t>
            </a:r>
            <a:r>
              <a:rPr lang="ko-KR" altLang="en-US" b="0" dirty="0"/>
              <a:t>여러 가지 서비스를 제공한다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사용자에게 </a:t>
            </a:r>
            <a:r>
              <a:rPr lang="ko-KR" altLang="en-US" b="0" dirty="0"/>
              <a:t>정보를 </a:t>
            </a:r>
            <a:r>
              <a:rPr lang="ko-KR" altLang="en-US" b="0" dirty="0" smtClean="0"/>
              <a:t>입력 받아 </a:t>
            </a:r>
            <a:r>
              <a:rPr lang="ko-KR" altLang="en-US" b="0" dirty="0"/>
              <a:t>하위 계층으로 전달하고</a:t>
            </a:r>
            <a:r>
              <a:rPr lang="en-US" altLang="ko-KR" b="0" dirty="0"/>
              <a:t>, </a:t>
            </a:r>
            <a:r>
              <a:rPr lang="ko-KR" altLang="en-US" b="0" dirty="0"/>
              <a:t>하위 계층에서 전송한 데이터를 </a:t>
            </a:r>
            <a:r>
              <a:rPr lang="ko-KR" altLang="en-US" b="0" dirty="0" smtClean="0"/>
              <a:t>사</a:t>
            </a:r>
            <a:r>
              <a:rPr lang="ko-KR" altLang="en-US" dirty="0" smtClean="0"/>
              <a:t>용자에게 </a:t>
            </a:r>
            <a:r>
              <a:rPr lang="ko-KR" altLang="en-US" dirty="0"/>
              <a:t>전달한다</a:t>
            </a:r>
            <a:endParaRPr lang="en-US" altLang="ko-KR" b="0" dirty="0" smtClean="0"/>
          </a:p>
          <a:p>
            <a:pPr lvl="1"/>
            <a:r>
              <a:rPr lang="ko-KR" altLang="en-US" dirty="0"/>
              <a:t>응용 계층은 </a:t>
            </a:r>
            <a:r>
              <a:rPr lang="en-US" altLang="ko-KR" dirty="0"/>
              <a:t>OSI </a:t>
            </a:r>
            <a:r>
              <a:rPr lang="ko-KR" altLang="en-US" dirty="0"/>
              <a:t>참조 모델의 최상위 계층인 일곱 번째 계층으로</a:t>
            </a:r>
            <a:r>
              <a:rPr lang="en-US" altLang="ko-KR" dirty="0"/>
              <a:t>, </a:t>
            </a:r>
            <a:r>
              <a:rPr lang="ko-KR" altLang="en-US" dirty="0"/>
              <a:t>실제로 통신의 최종 </a:t>
            </a:r>
            <a:r>
              <a:rPr lang="ko-KR" altLang="en-US" dirty="0" smtClean="0"/>
              <a:t>목적에 </a:t>
            </a:r>
            <a:r>
              <a:rPr lang="ko-KR" altLang="en-US" dirty="0"/>
              <a:t>해당하는 가장 중요한 계층이다</a:t>
            </a:r>
            <a:r>
              <a:rPr lang="en-US" altLang="ko-KR" dirty="0" smtClean="0"/>
              <a:t>.</a:t>
            </a:r>
            <a:r>
              <a:rPr lang="en-US" altLang="ko-KR" b="0" dirty="0" smtClean="0"/>
              <a:t>.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56884"/>
            <a:ext cx="5622365" cy="216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83" y="5339361"/>
            <a:ext cx="1164051" cy="39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03. OSI </a:t>
            </a:r>
            <a:r>
              <a:rPr lang="ko-KR" altLang="en-US" dirty="0"/>
              <a:t>참조 모델 </a:t>
            </a:r>
            <a:r>
              <a:rPr lang="en-US" altLang="ko-KR" dirty="0"/>
              <a:t>7</a:t>
            </a:r>
            <a:r>
              <a:rPr lang="ko-KR" altLang="en-US" dirty="0" smtClean="0"/>
              <a:t>계층 </a:t>
            </a:r>
            <a:r>
              <a:rPr lang="en-US" altLang="ko-KR" dirty="0"/>
              <a:t>: </a:t>
            </a:r>
            <a:r>
              <a:rPr lang="ko-KR" altLang="en-US" dirty="0"/>
              <a:t>응용 계층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r>
              <a:rPr lang="ko-KR" altLang="en-US" b="0" dirty="0"/>
              <a:t>응용 계층과 사용자</a:t>
            </a:r>
            <a:r>
              <a:rPr lang="en-US" altLang="ko-KR" b="0" dirty="0"/>
              <a:t>(</a:t>
            </a:r>
            <a:r>
              <a:rPr lang="ko-KR" altLang="en-US" b="0" dirty="0"/>
              <a:t>사람 또는 소프트웨어</a:t>
            </a:r>
            <a:r>
              <a:rPr lang="en-US" altLang="ko-KR" b="0" dirty="0"/>
              <a:t>), </a:t>
            </a:r>
            <a:r>
              <a:rPr lang="ko-KR" altLang="en-US" b="0" dirty="0"/>
              <a:t>표현 계층 간의 관계를 </a:t>
            </a:r>
            <a:r>
              <a:rPr lang="ko-KR" altLang="en-US" b="0" dirty="0" smtClean="0"/>
              <a:t>보여준다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2"/>
            <a:r>
              <a:rPr lang="ko-KR" altLang="en-US" b="0" dirty="0" smtClean="0"/>
              <a:t>응용 </a:t>
            </a:r>
            <a:r>
              <a:rPr lang="ko-KR" altLang="en-US" b="0" dirty="0"/>
              <a:t>계층에서는 헤더와 트레일러가 추가되지 않았다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22396"/>
            <a:ext cx="7356573" cy="402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53422"/>
            <a:ext cx="122021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4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OSI </a:t>
            </a:r>
            <a:r>
              <a:rPr lang="ko-KR" altLang="en-US" sz="2800" dirty="0"/>
              <a:t>참조 모델의 기본 개념을 이해한다</a:t>
            </a:r>
            <a:r>
              <a:rPr lang="en-US" altLang="ko-KR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OSI </a:t>
            </a:r>
            <a:r>
              <a:rPr lang="ko-KR" altLang="en-US" sz="2800" dirty="0"/>
              <a:t>참조 모델의 계층 구조를 학습한다</a:t>
            </a:r>
            <a:r>
              <a:rPr lang="en-US" altLang="ko-KR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OSI </a:t>
            </a:r>
            <a:r>
              <a:rPr lang="ko-KR" altLang="en-US" sz="2800" dirty="0"/>
              <a:t>참조 모델과 인터넷 모델의 특징을 알아본다</a:t>
            </a:r>
            <a:r>
              <a:rPr lang="en-US" altLang="ko-KR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TCP/IP</a:t>
            </a:r>
            <a:r>
              <a:rPr lang="ko-KR" altLang="en-US" sz="2800" dirty="0" smtClean="0"/>
              <a:t>에 대하여 알아 본다</a:t>
            </a:r>
            <a:r>
              <a:rPr lang="en-US" altLang="ko-KR" sz="2800" dirty="0" smtClean="0"/>
              <a:t>.</a:t>
            </a:r>
            <a:endParaRPr lang="en-US" altLang="ko-KR" sz="28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32" y="501328"/>
            <a:ext cx="1460624" cy="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1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04. </a:t>
            </a:r>
            <a:r>
              <a:rPr lang="ko-KR" altLang="en-US" dirty="0" smtClean="0"/>
              <a:t>인터넷 모델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0" dirty="0"/>
              <a:t>인터넷 모델은 </a:t>
            </a:r>
            <a:r>
              <a:rPr lang="ko-KR" altLang="en-US" b="0" dirty="0" err="1" smtClean="0"/>
              <a:t>계층네</a:t>
            </a:r>
            <a:r>
              <a:rPr lang="ko-KR" altLang="en-US" b="0" dirty="0" smtClean="0"/>
              <a:t> </a:t>
            </a:r>
            <a:r>
              <a:rPr lang="ko-KR" altLang="en-US" b="0" dirty="0"/>
              <a:t>개로 구성되어 있는데</a:t>
            </a:r>
            <a:r>
              <a:rPr lang="en-US" altLang="ko-KR" b="0" dirty="0"/>
              <a:t>, </a:t>
            </a:r>
            <a:r>
              <a:rPr lang="ko-KR" altLang="en-US" b="0" dirty="0"/>
              <a:t>하위 계층 세 개는 </a:t>
            </a:r>
            <a:r>
              <a:rPr lang="en-US" altLang="ko-KR" b="0" dirty="0"/>
              <a:t>OSI </a:t>
            </a:r>
            <a:r>
              <a:rPr lang="ko-KR" altLang="en-US" b="0" dirty="0"/>
              <a:t>참조 모델의 하위 </a:t>
            </a:r>
            <a:r>
              <a:rPr lang="en-US" altLang="ko-KR" b="0" dirty="0"/>
              <a:t>4</a:t>
            </a:r>
            <a:r>
              <a:rPr lang="ko-KR" altLang="en-US" b="0" dirty="0"/>
              <a:t>계층</a:t>
            </a:r>
            <a:r>
              <a:rPr lang="en-US" altLang="ko-KR" b="0" dirty="0"/>
              <a:t>(</a:t>
            </a:r>
            <a:r>
              <a:rPr lang="ko-KR" altLang="en-US" b="0" dirty="0"/>
              <a:t>물리 계층</a:t>
            </a:r>
            <a:r>
              <a:rPr lang="en-US" altLang="ko-KR" b="0" dirty="0"/>
              <a:t>, </a:t>
            </a:r>
            <a:r>
              <a:rPr lang="ko-KR" altLang="en-US" b="0" dirty="0" smtClean="0"/>
              <a:t>데이터 </a:t>
            </a:r>
            <a:r>
              <a:rPr lang="ko-KR" altLang="en-US" b="0" dirty="0"/>
              <a:t>링크 계층</a:t>
            </a:r>
            <a:r>
              <a:rPr lang="en-US" altLang="ko-KR" b="0" dirty="0"/>
              <a:t>, </a:t>
            </a:r>
            <a:r>
              <a:rPr lang="ko-KR" altLang="en-US" b="0" dirty="0"/>
              <a:t>네트워크 계층</a:t>
            </a:r>
            <a:r>
              <a:rPr lang="en-US" altLang="ko-KR" b="0" dirty="0"/>
              <a:t>, </a:t>
            </a:r>
            <a:r>
              <a:rPr lang="ko-KR" altLang="en-US" b="0" dirty="0"/>
              <a:t>전송 계층</a:t>
            </a:r>
            <a:r>
              <a:rPr lang="en-US" altLang="ko-KR" b="0" dirty="0"/>
              <a:t>)</a:t>
            </a:r>
            <a:r>
              <a:rPr lang="ko-KR" altLang="en-US" b="0" dirty="0"/>
              <a:t>과 일치한다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r>
              <a:rPr lang="ko-KR" altLang="en-US" b="0" dirty="0" smtClean="0"/>
              <a:t>인터넷 </a:t>
            </a:r>
            <a:r>
              <a:rPr lang="ko-KR" altLang="en-US" b="0" dirty="0"/>
              <a:t>모델의 응용 </a:t>
            </a:r>
            <a:r>
              <a:rPr lang="ko-KR" altLang="en-US" b="0" dirty="0" smtClean="0"/>
              <a:t>계층에서는 </a:t>
            </a:r>
            <a:r>
              <a:rPr lang="en-US" altLang="ko-KR" b="0" dirty="0" smtClean="0"/>
              <a:t>OSI </a:t>
            </a:r>
            <a:r>
              <a:rPr lang="ko-KR" altLang="en-US" b="0" dirty="0"/>
              <a:t>참조 모델의 최상위 </a:t>
            </a:r>
            <a:r>
              <a:rPr lang="en-US" altLang="ko-KR" b="0" dirty="0"/>
              <a:t>3</a:t>
            </a:r>
            <a:r>
              <a:rPr lang="ko-KR" altLang="en-US" b="0" dirty="0"/>
              <a:t>계층</a:t>
            </a:r>
            <a:r>
              <a:rPr lang="en-US" altLang="ko-KR" b="0" dirty="0"/>
              <a:t>(</a:t>
            </a:r>
            <a:r>
              <a:rPr lang="ko-KR" altLang="en-US" b="0" dirty="0"/>
              <a:t>세션 계층</a:t>
            </a:r>
            <a:r>
              <a:rPr lang="en-US" altLang="ko-KR" b="0" dirty="0"/>
              <a:t>, </a:t>
            </a:r>
            <a:r>
              <a:rPr lang="ko-KR" altLang="en-US" b="0" dirty="0"/>
              <a:t>표현 계층</a:t>
            </a:r>
            <a:r>
              <a:rPr lang="en-US" altLang="ko-KR" b="0" dirty="0"/>
              <a:t>, </a:t>
            </a:r>
            <a:r>
              <a:rPr lang="ko-KR" altLang="en-US" b="0" dirty="0"/>
              <a:t>응용 계층</a:t>
            </a:r>
            <a:r>
              <a:rPr lang="en-US" altLang="ko-KR" b="0" dirty="0"/>
              <a:t>)</a:t>
            </a:r>
            <a:r>
              <a:rPr lang="ko-KR" altLang="en-US" b="0" dirty="0"/>
              <a:t>의 역할을 담당한다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9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04. </a:t>
            </a:r>
            <a:r>
              <a:rPr lang="ko-KR" altLang="en-US" dirty="0"/>
              <a:t>인터넷 모델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53930"/>
            <a:ext cx="7056784" cy="543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40" y="6203231"/>
            <a:ext cx="96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04. </a:t>
            </a:r>
            <a:r>
              <a:rPr lang="ko-KR" altLang="en-US" dirty="0"/>
              <a:t>인터넷 </a:t>
            </a:r>
            <a:r>
              <a:rPr lang="ko-KR" altLang="en-US" dirty="0" smtClean="0"/>
              <a:t>모델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응용계층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응용 계층</a:t>
            </a:r>
          </a:p>
          <a:p>
            <a:pPr lvl="1"/>
            <a:r>
              <a:rPr lang="ko-KR" altLang="en-US" b="0" dirty="0"/>
              <a:t>인터넷 모델의 응용 계층에 포함되어 있는 프로토콜 일곱 개와 프로그램은 원격으로 </a:t>
            </a:r>
            <a:r>
              <a:rPr lang="ko-KR" altLang="en-US" b="0" dirty="0" smtClean="0"/>
              <a:t>컴퓨터 </a:t>
            </a:r>
            <a:r>
              <a:rPr lang="ko-KR" altLang="en-US" b="0" dirty="0"/>
              <a:t>자원에 접속하는 데 사용한다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응용 </a:t>
            </a:r>
            <a:r>
              <a:rPr lang="ko-KR" altLang="en-US" b="0" dirty="0"/>
              <a:t>프로그램들로 제공되는 서비스는 표현 계층과 </a:t>
            </a:r>
            <a:r>
              <a:rPr lang="ko-KR" altLang="en-US" b="0" dirty="0" smtClean="0"/>
              <a:t>세션 </a:t>
            </a:r>
            <a:r>
              <a:rPr lang="ko-KR" altLang="en-US" b="0" dirty="0"/>
              <a:t>계층에서 정의하고 있다</a:t>
            </a:r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56" y="3068960"/>
            <a:ext cx="693903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24" y="5884143"/>
            <a:ext cx="96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04. </a:t>
            </a:r>
            <a:r>
              <a:rPr lang="ko-KR" altLang="en-US" dirty="0"/>
              <a:t>인터넷 </a:t>
            </a:r>
            <a:r>
              <a:rPr lang="ko-KR" altLang="en-US" dirty="0" smtClean="0"/>
              <a:t>모델 </a:t>
            </a:r>
            <a:r>
              <a:rPr lang="en-US" altLang="ko-KR" dirty="0"/>
              <a:t>: </a:t>
            </a:r>
            <a:r>
              <a:rPr lang="ko-KR" altLang="en-US" dirty="0" smtClean="0"/>
              <a:t>응용 계층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b="0" dirty="0"/>
              <a:t>SMTP</a:t>
            </a:r>
            <a:r>
              <a:rPr lang="ko-KR" altLang="en-US" b="0" dirty="0"/>
              <a:t>를 사용한 응용 계층의 예를 살펴보자</a:t>
            </a:r>
            <a:r>
              <a:rPr lang="en-US" altLang="ko-KR" b="0" dirty="0"/>
              <a:t>. </a:t>
            </a:r>
            <a:r>
              <a:rPr lang="ko-KR" altLang="en-US" b="0" dirty="0" smtClean="0"/>
              <a:t>송신 </a:t>
            </a:r>
            <a:r>
              <a:rPr lang="ko-KR" altLang="en-US" b="0" dirty="0"/>
              <a:t>측</a:t>
            </a:r>
            <a:r>
              <a:rPr lang="en-US" altLang="ko-KR" b="0" dirty="0"/>
              <a:t>(1)</a:t>
            </a:r>
            <a:r>
              <a:rPr lang="ko-KR" altLang="en-US" b="0" dirty="0"/>
              <a:t>에서 </a:t>
            </a:r>
            <a:r>
              <a:rPr lang="ko-KR" altLang="en-US" b="0" dirty="0" err="1"/>
              <a:t>이메일을</a:t>
            </a:r>
            <a:r>
              <a:rPr lang="ko-KR" altLang="en-US" b="0" dirty="0"/>
              <a:t> 보내면</a:t>
            </a:r>
            <a:r>
              <a:rPr lang="en-US" altLang="ko-KR" b="0" dirty="0"/>
              <a:t>, </a:t>
            </a:r>
            <a:r>
              <a:rPr lang="ko-KR" altLang="en-US" b="0" dirty="0"/>
              <a:t>메일 </a:t>
            </a:r>
            <a:r>
              <a:rPr lang="ko-KR" altLang="en-US" b="0" dirty="0" smtClean="0"/>
              <a:t>서버</a:t>
            </a:r>
            <a:r>
              <a:rPr lang="en-US" altLang="ko-KR" b="0" dirty="0" smtClean="0"/>
              <a:t>(</a:t>
            </a:r>
            <a:r>
              <a:rPr lang="en-US" altLang="ko-KR" b="0" dirty="0"/>
              <a:t>2)</a:t>
            </a:r>
            <a:r>
              <a:rPr lang="ko-KR" altLang="en-US" b="0" dirty="0"/>
              <a:t>를 거쳐 수신 측</a:t>
            </a:r>
            <a:r>
              <a:rPr lang="en-US" altLang="ko-KR" b="0" dirty="0"/>
              <a:t>(3)</a:t>
            </a:r>
            <a:r>
              <a:rPr lang="ko-KR" altLang="en-US" b="0" dirty="0"/>
              <a:t>에 </a:t>
            </a:r>
            <a:r>
              <a:rPr lang="ko-KR" altLang="en-US" b="0" dirty="0" err="1"/>
              <a:t>이메일을</a:t>
            </a:r>
            <a:r>
              <a:rPr lang="ko-KR" altLang="en-US" b="0" dirty="0"/>
              <a:t> 전송한다</a:t>
            </a:r>
            <a:r>
              <a:rPr lang="en-US" altLang="ko-KR" b="0" dirty="0"/>
              <a:t>. </a:t>
            </a:r>
            <a:r>
              <a:rPr lang="ko-KR" altLang="en-US" b="0" dirty="0" smtClean="0"/>
              <a:t>응용 </a:t>
            </a:r>
            <a:r>
              <a:rPr lang="ko-KR" altLang="en-US" b="0" dirty="0"/>
              <a:t>계층에서는 네트워크 접근 수단을 </a:t>
            </a:r>
            <a:r>
              <a:rPr lang="ko-KR" altLang="en-US" b="0" dirty="0" smtClean="0"/>
              <a:t>제공한다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97744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84" y="4699744"/>
            <a:ext cx="96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04. </a:t>
            </a:r>
            <a:r>
              <a:rPr lang="ko-KR" altLang="en-US" dirty="0"/>
              <a:t>인터넷 </a:t>
            </a:r>
            <a:r>
              <a:rPr lang="ko-KR" altLang="en-US" dirty="0" smtClean="0"/>
              <a:t>모델 </a:t>
            </a:r>
            <a:r>
              <a:rPr lang="en-US" altLang="ko-KR" dirty="0"/>
              <a:t>: </a:t>
            </a:r>
            <a:r>
              <a:rPr lang="ko-KR" altLang="en-US" dirty="0" smtClean="0"/>
              <a:t>전송 계층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전송 계층</a:t>
            </a:r>
          </a:p>
          <a:p>
            <a:pPr lvl="1"/>
            <a:r>
              <a:rPr lang="ko-KR" altLang="en-US" b="0" dirty="0"/>
              <a:t>인터넷 모델의 전송 계층에는 </a:t>
            </a:r>
            <a:r>
              <a:rPr lang="en-US" altLang="ko-KR" b="0" dirty="0"/>
              <a:t>TCP</a:t>
            </a:r>
            <a:r>
              <a:rPr lang="ko-KR" altLang="en-US" b="0" dirty="0"/>
              <a:t>와 </a:t>
            </a:r>
            <a:r>
              <a:rPr lang="en-US" altLang="ko-KR" b="0" dirty="0"/>
              <a:t>UDP </a:t>
            </a:r>
            <a:r>
              <a:rPr lang="ko-KR" altLang="en-US" b="0" dirty="0"/>
              <a:t>프로토콜이 두 개 있다</a:t>
            </a:r>
            <a:r>
              <a:rPr lang="en-US" altLang="ko-KR" b="0" dirty="0" smtClean="0"/>
              <a:t>.</a:t>
            </a:r>
          </a:p>
          <a:p>
            <a:pPr lvl="2"/>
            <a:r>
              <a:rPr lang="en-US" altLang="ko-KR" b="0" dirty="0" smtClean="0"/>
              <a:t>TCP(Transmission </a:t>
            </a:r>
            <a:r>
              <a:rPr lang="en-US" altLang="ko-KR" b="0" dirty="0"/>
              <a:t>Control Protocol : </a:t>
            </a:r>
            <a:r>
              <a:rPr lang="ko-KR" altLang="en-US" b="0" dirty="0"/>
              <a:t>전송 제어 프로토콜</a:t>
            </a:r>
            <a:r>
              <a:rPr lang="en-US" altLang="ko-KR" b="0" dirty="0"/>
              <a:t>)</a:t>
            </a:r>
            <a:r>
              <a:rPr lang="ko-KR" altLang="en-US" b="0" dirty="0"/>
              <a:t>는 </a:t>
            </a:r>
            <a:r>
              <a:rPr lang="ko-KR" altLang="en-US" b="0" dirty="0" err="1"/>
              <a:t>송신지에서</a:t>
            </a:r>
            <a:r>
              <a:rPr lang="ko-KR" altLang="en-US" b="0" dirty="0"/>
              <a:t> </a:t>
            </a:r>
            <a:r>
              <a:rPr lang="ko-KR" altLang="en-US" b="0" dirty="0" err="1" smtClean="0"/>
              <a:t>수신지까지문자</a:t>
            </a:r>
            <a:r>
              <a:rPr lang="ko-KR" altLang="en-US" b="0" dirty="0" smtClean="0"/>
              <a:t> </a:t>
            </a:r>
            <a:r>
              <a:rPr lang="ko-KR" altLang="en-US" b="0" dirty="0" err="1"/>
              <a:t>스트림을</a:t>
            </a:r>
            <a:r>
              <a:rPr lang="ko-KR" altLang="en-US" b="0" dirty="0"/>
              <a:t> 전송하는데</a:t>
            </a:r>
            <a:r>
              <a:rPr lang="en-US" altLang="ko-KR" b="0" dirty="0"/>
              <a:t>, </a:t>
            </a:r>
            <a:r>
              <a:rPr lang="ko-KR" altLang="en-US" b="0" dirty="0"/>
              <a:t>두 응용 계층이 서로 대화하는 것을 허용하는 신뢰성 있는 </a:t>
            </a:r>
            <a:r>
              <a:rPr lang="ko-KR" altLang="en-US" b="0" dirty="0" smtClean="0"/>
              <a:t>프로토콜이다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3"/>
            <a:r>
              <a:rPr lang="en-US" altLang="ko-KR" b="0" dirty="0" smtClean="0"/>
              <a:t>TCP</a:t>
            </a:r>
            <a:r>
              <a:rPr lang="ko-KR" altLang="en-US" b="0" dirty="0"/>
              <a:t>의 성능은 </a:t>
            </a:r>
            <a:r>
              <a:rPr lang="en-US" altLang="ko-KR" b="0" dirty="0"/>
              <a:t>OSI </a:t>
            </a:r>
            <a:r>
              <a:rPr lang="ko-KR" altLang="en-US" b="0" dirty="0"/>
              <a:t>참조 모델의 전송 계층보다 뛰어나다</a:t>
            </a:r>
            <a:r>
              <a:rPr lang="en-US" altLang="ko-KR" b="0" dirty="0" smtClean="0"/>
              <a:t>.	</a:t>
            </a:r>
          </a:p>
          <a:p>
            <a:pPr lvl="2"/>
            <a:r>
              <a:rPr lang="en-US" altLang="ko-KR" dirty="0" smtClean="0"/>
              <a:t>UDP(User Datagram Protocol : </a:t>
            </a:r>
            <a:r>
              <a:rPr lang="ko-KR" altLang="en-US" dirty="0" smtClean="0"/>
              <a:t>사용자 </a:t>
            </a:r>
            <a:r>
              <a:rPr lang="ko-KR" altLang="en-US" dirty="0" err="1" smtClean="0"/>
              <a:t>데이터그램</a:t>
            </a:r>
            <a:r>
              <a:rPr lang="ko-KR" altLang="en-US" dirty="0" smtClean="0"/>
              <a:t> 프로토콜</a:t>
            </a:r>
            <a:r>
              <a:rPr lang="en-US" altLang="ko-KR" dirty="0" smtClean="0"/>
              <a:t>)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OSI </a:t>
            </a:r>
            <a:r>
              <a:rPr lang="ko-KR" altLang="en-US" dirty="0"/>
              <a:t>참조 모델에서 정의하는 전송 계층의 일부 역할을 무시하는 단순한 전송 프로토콜이다</a:t>
            </a:r>
            <a:r>
              <a:rPr lang="en-US" altLang="ko-KR" dirty="0" smtClean="0"/>
              <a:t>.</a:t>
            </a:r>
          </a:p>
          <a:p>
            <a:pPr lvl="3"/>
            <a:r>
              <a:rPr lang="en-US" altLang="ko-KR" dirty="0" smtClean="0"/>
              <a:t> </a:t>
            </a:r>
            <a:r>
              <a:rPr lang="en-US" altLang="ko-KR" dirty="0"/>
              <a:t>UDP</a:t>
            </a:r>
            <a:r>
              <a:rPr lang="ko-KR" altLang="en-US" dirty="0"/>
              <a:t>는 </a:t>
            </a:r>
            <a:r>
              <a:rPr lang="en-US" altLang="ko-KR" dirty="0"/>
              <a:t>TCP</a:t>
            </a:r>
            <a:r>
              <a:rPr lang="ko-KR" altLang="en-US" dirty="0"/>
              <a:t>에 </a:t>
            </a:r>
            <a:r>
              <a:rPr lang="ko-KR" altLang="en-US" dirty="0" smtClean="0"/>
              <a:t>비해 </a:t>
            </a:r>
            <a:r>
              <a:rPr lang="ko-KR" altLang="en-US" dirty="0"/>
              <a:t>신뢰성이 낮으며</a:t>
            </a:r>
            <a:r>
              <a:rPr lang="en-US" altLang="ko-KR" dirty="0"/>
              <a:t>, </a:t>
            </a:r>
            <a:r>
              <a:rPr lang="ko-KR" altLang="en-US" dirty="0"/>
              <a:t>흐름 제어 및 오류 검출 등의 기능이 없어 </a:t>
            </a:r>
            <a:r>
              <a:rPr lang="ko-KR" altLang="en-US" dirty="0" err="1"/>
              <a:t>패킷을</a:t>
            </a:r>
            <a:r>
              <a:rPr lang="ko-KR" altLang="en-US" dirty="0"/>
              <a:t> 빠르게 </a:t>
            </a:r>
            <a:r>
              <a:rPr lang="ko-KR" altLang="en-US" dirty="0" err="1" smtClean="0"/>
              <a:t>전송해야하는</a:t>
            </a:r>
            <a:r>
              <a:rPr lang="ko-KR" altLang="en-US" dirty="0" smtClean="0"/>
              <a:t> </a:t>
            </a:r>
            <a:r>
              <a:rPr lang="ko-KR" altLang="en-US" dirty="0"/>
              <a:t>응용 계층에서 사용한다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815435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4" y="5789072"/>
            <a:ext cx="1058228" cy="3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7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04. </a:t>
            </a:r>
            <a:r>
              <a:rPr lang="ko-KR" altLang="en-US" dirty="0"/>
              <a:t>인터넷 </a:t>
            </a:r>
            <a:r>
              <a:rPr lang="ko-KR" altLang="en-US" dirty="0" smtClean="0"/>
              <a:t>모델 </a:t>
            </a:r>
            <a:r>
              <a:rPr lang="en-US" altLang="ko-KR" dirty="0"/>
              <a:t>: </a:t>
            </a:r>
            <a:r>
              <a:rPr lang="ko-KR" altLang="en-US" dirty="0" smtClean="0"/>
              <a:t>전송 계층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b="0" dirty="0"/>
              <a:t>TCP</a:t>
            </a:r>
            <a:r>
              <a:rPr lang="ko-KR" altLang="en-US" b="0" dirty="0"/>
              <a:t>를 사용한 전송 계층의 예를 살펴보자</a:t>
            </a:r>
            <a:r>
              <a:rPr lang="en-US" altLang="ko-KR" b="0" dirty="0"/>
              <a:t>. </a:t>
            </a:r>
            <a:r>
              <a:rPr lang="ko-KR" altLang="en-US" b="0" dirty="0"/>
              <a:t>송신 측에서 데이터</a:t>
            </a:r>
            <a:r>
              <a:rPr lang="en-US" altLang="ko-KR" b="0" dirty="0"/>
              <a:t>(01001100)</a:t>
            </a:r>
            <a:r>
              <a:rPr lang="ko-KR" altLang="en-US" b="0" dirty="0"/>
              <a:t>를 보내면</a:t>
            </a:r>
            <a:r>
              <a:rPr lang="en-US" altLang="ko-KR" b="0" dirty="0" smtClean="0"/>
              <a:t>, TCP</a:t>
            </a:r>
            <a:r>
              <a:rPr lang="ko-KR" altLang="en-US" b="0" dirty="0"/>
              <a:t>의 포트 번호 </a:t>
            </a:r>
            <a:r>
              <a:rPr lang="en-US" altLang="ko-KR" b="0" dirty="0"/>
              <a:t>80</a:t>
            </a:r>
            <a:r>
              <a:rPr lang="ko-KR" altLang="en-US" b="0" dirty="0"/>
              <a:t>번을 이용하여 수신 측으로 데이터를 안전하게 전송한다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전송 계층에서는 </a:t>
            </a:r>
            <a:r>
              <a:rPr lang="ko-KR" altLang="en-US" b="0" dirty="0" err="1"/>
              <a:t>송신지에서</a:t>
            </a:r>
            <a:r>
              <a:rPr lang="ko-KR" altLang="en-US" b="0" dirty="0"/>
              <a:t> </a:t>
            </a:r>
            <a:r>
              <a:rPr lang="ko-KR" altLang="en-US" b="0" dirty="0" err="1"/>
              <a:t>수신지까지</a:t>
            </a:r>
            <a:r>
              <a:rPr lang="ko-KR" altLang="en-US" b="0" dirty="0"/>
              <a:t> 메시지 전송 기능을 제공한다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6" y="3140968"/>
            <a:ext cx="799147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2" y="5097884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04. </a:t>
            </a:r>
            <a:r>
              <a:rPr lang="ko-KR" altLang="en-US" dirty="0"/>
              <a:t>인터넷 </a:t>
            </a:r>
            <a:r>
              <a:rPr lang="ko-KR" altLang="en-US" dirty="0" smtClean="0"/>
              <a:t>모델 </a:t>
            </a:r>
            <a:r>
              <a:rPr lang="en-US" altLang="ko-KR" dirty="0"/>
              <a:t>: </a:t>
            </a:r>
            <a:r>
              <a:rPr lang="ko-KR" altLang="en-US" dirty="0" smtClean="0"/>
              <a:t>인터넷 계층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인터넷 계층</a:t>
            </a:r>
          </a:p>
          <a:p>
            <a:pPr lvl="1"/>
            <a:r>
              <a:rPr lang="ko-KR" altLang="en-US" b="0" dirty="0"/>
              <a:t>인터넷 모델의 인터넷 계층은 </a:t>
            </a:r>
            <a:r>
              <a:rPr lang="en-US" altLang="ko-KR" b="0" dirty="0"/>
              <a:t>OSI </a:t>
            </a:r>
            <a:r>
              <a:rPr lang="ko-KR" altLang="en-US" b="0" dirty="0"/>
              <a:t>참조 모델의 네트워크 계층과 비슷하여 ‘네트워크 계층</a:t>
            </a:r>
            <a:r>
              <a:rPr lang="ko-KR" altLang="en-US" b="0" dirty="0" smtClean="0"/>
              <a:t>’이라고도 </a:t>
            </a:r>
            <a:r>
              <a:rPr lang="ko-KR" altLang="en-US" b="0" dirty="0"/>
              <a:t>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인터넷 </a:t>
            </a:r>
            <a:r>
              <a:rPr lang="ko-KR" altLang="en-US" b="0" dirty="0"/>
              <a:t>계층은 몇 가지 프로토콜을 포함하는데</a:t>
            </a:r>
            <a:r>
              <a:rPr lang="en-US" altLang="ko-KR" b="0" dirty="0"/>
              <a:t>, </a:t>
            </a:r>
            <a:r>
              <a:rPr lang="ko-KR" altLang="en-US" b="0" dirty="0"/>
              <a:t>가장 중요한 </a:t>
            </a:r>
            <a:r>
              <a:rPr lang="ko-KR" altLang="en-US" b="0" dirty="0" smtClean="0"/>
              <a:t>프로토콜인 </a:t>
            </a:r>
            <a:r>
              <a:rPr lang="en-US" altLang="ko-KR" b="0" dirty="0" smtClean="0"/>
              <a:t>IP(Internet </a:t>
            </a:r>
            <a:r>
              <a:rPr lang="en-US" altLang="ko-KR" b="0" dirty="0"/>
              <a:t>Protocol : </a:t>
            </a:r>
            <a:r>
              <a:rPr lang="ko-KR" altLang="en-US" b="0" dirty="0"/>
              <a:t>인터넷 프로토콜</a:t>
            </a:r>
            <a:r>
              <a:rPr lang="en-US" altLang="ko-KR" b="0" dirty="0"/>
              <a:t>)</a:t>
            </a:r>
            <a:r>
              <a:rPr lang="ko-KR" altLang="en-US" b="0" dirty="0"/>
              <a:t>는 </a:t>
            </a:r>
            <a:r>
              <a:rPr lang="en-US" altLang="ko-KR" b="0" dirty="0"/>
              <a:t>IP </a:t>
            </a:r>
            <a:r>
              <a:rPr lang="ko-KR" altLang="en-US" b="0" dirty="0" err="1"/>
              <a:t>데이터그램이라는</a:t>
            </a:r>
            <a:r>
              <a:rPr lang="ko-KR" altLang="en-US" b="0" dirty="0"/>
              <a:t> </a:t>
            </a:r>
            <a:r>
              <a:rPr lang="ko-KR" altLang="en-US" b="0" dirty="0" err="1"/>
              <a:t>패킷을</a:t>
            </a:r>
            <a:r>
              <a:rPr lang="ko-KR" altLang="en-US" b="0" dirty="0"/>
              <a:t> 만들고</a:t>
            </a:r>
            <a:r>
              <a:rPr lang="en-US" altLang="ko-KR" b="0" dirty="0"/>
              <a:t>, </a:t>
            </a:r>
            <a:r>
              <a:rPr lang="ko-KR" altLang="en-US" b="0" dirty="0" smtClean="0"/>
              <a:t>수신지에 </a:t>
            </a:r>
            <a:r>
              <a:rPr lang="ko-KR" altLang="en-US" b="0" dirty="0"/>
              <a:t>해당 </a:t>
            </a:r>
            <a:r>
              <a:rPr lang="ko-KR" altLang="en-US" b="0" dirty="0" err="1"/>
              <a:t>패킷을</a:t>
            </a:r>
            <a:r>
              <a:rPr lang="ko-KR" altLang="en-US" b="0" dirty="0"/>
              <a:t> 전송한다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1"/>
            <a:ext cx="7844074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8" y="5733256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9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04. </a:t>
            </a:r>
            <a:r>
              <a:rPr lang="ko-KR" altLang="en-US" dirty="0"/>
              <a:t>인터넷 </a:t>
            </a:r>
            <a:r>
              <a:rPr lang="ko-KR" altLang="en-US" dirty="0" smtClean="0"/>
              <a:t>모델 </a:t>
            </a:r>
            <a:r>
              <a:rPr lang="en-US" altLang="ko-KR" dirty="0"/>
              <a:t>: </a:t>
            </a:r>
            <a:r>
              <a:rPr lang="ko-KR" altLang="en-US" dirty="0" smtClean="0"/>
              <a:t>인터넷 계층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IP</a:t>
            </a:r>
            <a:r>
              <a:rPr lang="ko-KR" altLang="en-US" b="0" dirty="0"/>
              <a:t>를 사용한 인터넷 계층의 예를 살펴보자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err="1" smtClean="0"/>
              <a:t>송신지에서</a:t>
            </a:r>
            <a:r>
              <a:rPr lang="ko-KR" altLang="en-US" b="0" dirty="0" smtClean="0"/>
              <a:t> </a:t>
            </a:r>
            <a:r>
              <a:rPr lang="en-US" altLang="ko-KR" b="0" dirty="0"/>
              <a:t>IP(163.152.19.114)</a:t>
            </a:r>
            <a:r>
              <a:rPr lang="ko-KR" altLang="en-US" b="0" dirty="0"/>
              <a:t>를 </a:t>
            </a:r>
            <a:r>
              <a:rPr lang="ko-KR" altLang="en-US" b="0" dirty="0" smtClean="0"/>
              <a:t>사용하여 </a:t>
            </a:r>
            <a:r>
              <a:rPr lang="ko-KR" altLang="en-US" b="0" dirty="0"/>
              <a:t>데이터</a:t>
            </a:r>
            <a:r>
              <a:rPr lang="en-US" altLang="ko-KR" b="0" dirty="0"/>
              <a:t>(01001100)</a:t>
            </a:r>
            <a:r>
              <a:rPr lang="ko-KR" altLang="en-US" b="0" dirty="0"/>
              <a:t>를 보내면</a:t>
            </a:r>
            <a:r>
              <a:rPr lang="en-US" altLang="ko-KR" b="0" dirty="0"/>
              <a:t>, </a:t>
            </a:r>
            <a:r>
              <a:rPr lang="ko-KR" altLang="en-US" b="0" dirty="0"/>
              <a:t>그 주소를 찾아가는 경로를 설정</a:t>
            </a:r>
            <a:r>
              <a:rPr lang="en-US" altLang="ko-KR" b="0" dirty="0"/>
              <a:t>(</a:t>
            </a:r>
            <a:r>
              <a:rPr lang="ko-KR" altLang="en-US" b="0" dirty="0" err="1"/>
              <a:t>라우팅</a:t>
            </a:r>
            <a:r>
              <a:rPr lang="en-US" altLang="ko-KR" b="0" dirty="0"/>
              <a:t>)</a:t>
            </a:r>
            <a:r>
              <a:rPr lang="ko-KR" altLang="en-US" b="0" dirty="0"/>
              <a:t>하고</a:t>
            </a:r>
            <a:r>
              <a:rPr lang="en-US" altLang="ko-KR" b="0" dirty="0"/>
              <a:t>, </a:t>
            </a:r>
            <a:r>
              <a:rPr lang="ko-KR" altLang="en-US" b="0" dirty="0" smtClean="0"/>
              <a:t>수신지</a:t>
            </a:r>
            <a:r>
              <a:rPr lang="en-US" altLang="ko-KR" b="0" dirty="0" smtClean="0"/>
              <a:t>(</a:t>
            </a:r>
            <a:r>
              <a:rPr lang="en-US" altLang="ko-KR" b="0" dirty="0"/>
              <a:t>163.152.19.114)</a:t>
            </a:r>
            <a:r>
              <a:rPr lang="ko-KR" altLang="en-US" b="0" dirty="0"/>
              <a:t>로 데이터를 전송한다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인터넷 </a:t>
            </a:r>
            <a:r>
              <a:rPr lang="ko-KR" altLang="en-US" b="0" dirty="0"/>
              <a:t>계층에서는 </a:t>
            </a:r>
            <a:r>
              <a:rPr lang="ko-KR" altLang="en-US" b="0" dirty="0" err="1"/>
              <a:t>송신지에서</a:t>
            </a:r>
            <a:r>
              <a:rPr lang="ko-KR" altLang="en-US" b="0" dirty="0"/>
              <a:t> </a:t>
            </a:r>
            <a:r>
              <a:rPr lang="ko-KR" altLang="en-US" b="0" dirty="0" err="1"/>
              <a:t>수신지까지</a:t>
            </a:r>
            <a:r>
              <a:rPr lang="ko-KR" altLang="en-US" b="0" dirty="0"/>
              <a:t> </a:t>
            </a:r>
            <a:r>
              <a:rPr lang="ko-KR" altLang="en-US" b="0" dirty="0" smtClean="0"/>
              <a:t>논리적 </a:t>
            </a:r>
            <a:r>
              <a:rPr lang="ko-KR" altLang="en-US" b="0" dirty="0"/>
              <a:t>링크를 설정</a:t>
            </a:r>
            <a:r>
              <a:rPr lang="en-US" altLang="ko-KR" b="0" dirty="0"/>
              <a:t>·</a:t>
            </a:r>
            <a:r>
              <a:rPr lang="ko-KR" altLang="en-US" b="0" dirty="0" err="1"/>
              <a:t>라우팅하는</a:t>
            </a:r>
            <a:r>
              <a:rPr lang="ko-KR" altLang="en-US" b="0" dirty="0"/>
              <a:t> 기능을 제공한다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22476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44" y="4774034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5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04. </a:t>
            </a:r>
            <a:r>
              <a:rPr lang="ko-KR" altLang="en-US" dirty="0"/>
              <a:t>인터넷 </a:t>
            </a:r>
            <a:r>
              <a:rPr lang="ko-KR" altLang="en-US" dirty="0" smtClean="0"/>
              <a:t>모델 </a:t>
            </a:r>
            <a:r>
              <a:rPr lang="en-US" altLang="ko-KR" dirty="0"/>
              <a:t>: </a:t>
            </a:r>
            <a:r>
              <a:rPr lang="ko-KR" altLang="en-US" dirty="0" smtClean="0"/>
              <a:t>네트워크 접속계층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네트워크 접속 계층</a:t>
            </a:r>
          </a:p>
          <a:p>
            <a:pPr lvl="1"/>
            <a:r>
              <a:rPr lang="ko-KR" altLang="en-US" b="0" dirty="0"/>
              <a:t>인터넷 모델은 대부분 하나의 네트워크나 다른 네트워크의 </a:t>
            </a:r>
            <a:r>
              <a:rPr lang="ko-KR" altLang="en-US" b="0" dirty="0" err="1"/>
              <a:t>송신지에서</a:t>
            </a:r>
            <a:r>
              <a:rPr lang="ko-KR" altLang="en-US" b="0" dirty="0"/>
              <a:t> </a:t>
            </a:r>
            <a:r>
              <a:rPr lang="ko-KR" altLang="en-US" b="0" dirty="0" err="1"/>
              <a:t>수신지까지</a:t>
            </a:r>
            <a:r>
              <a:rPr lang="ko-KR" altLang="en-US" b="0" dirty="0"/>
              <a:t> </a:t>
            </a:r>
            <a:r>
              <a:rPr lang="ko-KR" altLang="en-US" b="0" dirty="0" smtClean="0"/>
              <a:t>데이터를 </a:t>
            </a:r>
            <a:r>
              <a:rPr lang="ko-KR" altLang="en-US" b="0" dirty="0"/>
              <a:t>주고받는데</a:t>
            </a:r>
            <a:r>
              <a:rPr lang="en-US" altLang="ko-KR" b="0" dirty="0"/>
              <a:t>, </a:t>
            </a:r>
            <a:r>
              <a:rPr lang="ko-KR" altLang="en-US" b="0" dirty="0"/>
              <a:t>물리 계층과 데이터 링크 계층에서 하는 일은 </a:t>
            </a:r>
            <a:r>
              <a:rPr lang="en-US" altLang="ko-KR" b="0" dirty="0"/>
              <a:t>LAN</a:t>
            </a:r>
            <a:r>
              <a:rPr lang="ko-KR" altLang="en-US" b="0" dirty="0"/>
              <a:t>과 </a:t>
            </a:r>
            <a:r>
              <a:rPr lang="en-US" altLang="ko-KR" b="0" dirty="0"/>
              <a:t>WAN</a:t>
            </a:r>
            <a:r>
              <a:rPr lang="ko-KR" altLang="en-US" b="0" dirty="0"/>
              <a:t>을 </a:t>
            </a:r>
            <a:r>
              <a:rPr lang="ko-KR" altLang="en-US" b="0" dirty="0" smtClean="0"/>
              <a:t>연결하여 인터넷을 </a:t>
            </a:r>
            <a:r>
              <a:rPr lang="ko-KR" altLang="en-US" b="0" dirty="0"/>
              <a:t>구성하는 </a:t>
            </a:r>
            <a:r>
              <a:rPr lang="ko-KR" altLang="en-US" b="0" dirty="0" smtClean="0"/>
              <a:t>것이다</a:t>
            </a:r>
            <a:r>
              <a:rPr lang="en-US" altLang="ko-KR" b="0" dirty="0" smtClean="0"/>
              <a:t>.</a:t>
            </a:r>
            <a:endParaRPr lang="ko-KR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66484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7898135" cy="20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2" y="3874492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6" y="6042496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5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0" dirty="0"/>
              <a:t>네트워크는 서로 다른 기종의 컴퓨터로 구성되어 있어 각 </a:t>
            </a:r>
            <a:r>
              <a:rPr lang="ko-KR" altLang="en-US" b="0" dirty="0" smtClean="0"/>
              <a:t>네트워크 </a:t>
            </a:r>
            <a:r>
              <a:rPr lang="ko-KR" altLang="en-US" b="0" dirty="0"/>
              <a:t>간에 공통으로 사용할 수 있는 프로토콜의 </a:t>
            </a:r>
            <a:r>
              <a:rPr lang="ko-KR" altLang="en-US" b="0" dirty="0" smtClean="0"/>
              <a:t>필요성이 </a:t>
            </a:r>
            <a:r>
              <a:rPr lang="ko-KR" altLang="en-US" b="0" dirty="0"/>
              <a:t>대두되었다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r>
              <a:rPr lang="ko-KR" altLang="en-US" b="0" dirty="0" smtClean="0"/>
              <a:t>이에 따라 인터넷에서 </a:t>
            </a:r>
            <a:r>
              <a:rPr lang="ko-KR" altLang="en-US" b="0" dirty="0"/>
              <a:t>컴퓨터 간의 통신이 가능하도록 표준화하여 채택한 통신규약이 바로 </a:t>
            </a:r>
            <a:r>
              <a:rPr lang="en-US" altLang="ko-KR" b="0" dirty="0" smtClean="0"/>
              <a:t>TCP/IP</a:t>
            </a:r>
            <a:r>
              <a:rPr lang="ko-KR" altLang="en-US" b="0" dirty="0" smtClean="0"/>
              <a:t>이다</a:t>
            </a:r>
            <a:r>
              <a:rPr lang="en-US" altLang="ko-KR" b="0" dirty="0" smtClean="0"/>
              <a:t>.</a:t>
            </a:r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r>
              <a:rPr lang="ko-KR" altLang="en-US" b="0" dirty="0" smtClean="0"/>
              <a:t>네트워크와 </a:t>
            </a:r>
            <a:r>
              <a:rPr lang="ko-KR" altLang="en-US" b="0" dirty="0"/>
              <a:t>네트워크를 연결하는 데 사용하는 프로토콜인 </a:t>
            </a:r>
            <a:r>
              <a:rPr lang="en-US" altLang="ko-KR" b="0" dirty="0"/>
              <a:t>TCP/IP</a:t>
            </a:r>
            <a:r>
              <a:rPr lang="ko-KR" altLang="en-US" b="0" dirty="0"/>
              <a:t>는 ‘전송 제어 </a:t>
            </a:r>
            <a:r>
              <a:rPr lang="ko-KR" altLang="en-US" b="0" dirty="0" smtClean="0"/>
              <a:t>프로토콜 </a:t>
            </a:r>
            <a:r>
              <a:rPr lang="en-US" altLang="ko-KR" b="0" dirty="0" smtClean="0"/>
              <a:t>(</a:t>
            </a:r>
            <a:r>
              <a:rPr lang="en-US" altLang="ko-KR" b="0" dirty="0"/>
              <a:t>TCP, Transmission Control Protocol)’</a:t>
            </a:r>
            <a:r>
              <a:rPr lang="ko-KR" altLang="en-US" b="0" dirty="0"/>
              <a:t>과 ‘인터넷 프로토콜</a:t>
            </a:r>
            <a:r>
              <a:rPr lang="en-US" altLang="ko-KR" b="0" dirty="0"/>
              <a:t>(IP, Internet Protocol)’</a:t>
            </a:r>
            <a:r>
              <a:rPr lang="ko-KR" altLang="en-US" b="0" dirty="0" smtClean="0"/>
              <a:t>을 의미한다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r>
              <a:rPr lang="ko-KR" altLang="en-US" b="0" dirty="0" smtClean="0"/>
              <a:t>인터넷에서 </a:t>
            </a:r>
            <a:r>
              <a:rPr lang="ko-KR" altLang="en-US" b="0" dirty="0"/>
              <a:t>사용하는 응용 프로그램은 대부분 이 </a:t>
            </a:r>
            <a:r>
              <a:rPr lang="en-US" altLang="ko-KR" b="0" dirty="0"/>
              <a:t>TCP/IP </a:t>
            </a:r>
            <a:r>
              <a:rPr lang="ko-KR" altLang="en-US" b="0" dirty="0"/>
              <a:t>프로토콜을 </a:t>
            </a:r>
            <a:r>
              <a:rPr lang="ko-KR" altLang="en-US" b="0" dirty="0" smtClean="0"/>
              <a:t>이용하여 데이터를 </a:t>
            </a:r>
            <a:r>
              <a:rPr lang="ko-KR" altLang="en-US" b="0" dirty="0"/>
              <a:t>교환한다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1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01. OSI </a:t>
            </a:r>
            <a:r>
              <a:rPr lang="ko-KR" altLang="en-US" dirty="0"/>
              <a:t>참조 모델의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16561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2200" b="0" dirty="0"/>
              <a:t>통신 기술의 도입과 통신 기능의 확장을 쉽게 하려고 </a:t>
            </a:r>
            <a:r>
              <a:rPr lang="ko-KR" altLang="en-US" sz="2200" b="0" dirty="0" smtClean="0"/>
              <a:t>프로</a:t>
            </a:r>
            <a:endParaRPr lang="en-US" altLang="ko-KR" sz="2200" b="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b="0" dirty="0" smtClean="0"/>
              <a:t>    </a:t>
            </a:r>
            <a:r>
              <a:rPr lang="ko-KR" altLang="en-US" sz="2200" b="0" dirty="0" smtClean="0"/>
              <a:t>콜을 몇 </a:t>
            </a:r>
            <a:r>
              <a:rPr lang="ko-KR" altLang="en-US" sz="2200" b="0" dirty="0"/>
              <a:t>개의 계층으로 </a:t>
            </a:r>
            <a:r>
              <a:rPr lang="ko-KR" altLang="en-US" sz="2200" b="0" dirty="0" smtClean="0"/>
              <a:t>나누는 </a:t>
            </a:r>
            <a:r>
              <a:rPr lang="ko-KR" altLang="en-US" sz="2200" b="0" dirty="0"/>
              <a:t>것을 ‘계층화’라 하고</a:t>
            </a:r>
            <a:r>
              <a:rPr lang="en-US" altLang="ko-KR" sz="2200" b="0" dirty="0"/>
              <a:t>, </a:t>
            </a:r>
            <a:r>
              <a:rPr lang="ko-KR" altLang="en-US" sz="2200" b="0" dirty="0"/>
              <a:t>통신 </a:t>
            </a:r>
            <a:endParaRPr lang="en-US" altLang="ko-KR" sz="2200" b="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b="0" dirty="0"/>
              <a:t> </a:t>
            </a:r>
            <a:r>
              <a:rPr lang="en-US" altLang="ko-KR" sz="2200" b="0" dirty="0" smtClean="0"/>
              <a:t>   </a:t>
            </a:r>
            <a:r>
              <a:rPr lang="ko-KR" altLang="en-US" sz="2200" b="0" dirty="0" smtClean="0"/>
              <a:t>기능을 </a:t>
            </a:r>
            <a:r>
              <a:rPr lang="en-US" altLang="ko-KR" sz="2200" b="0" dirty="0" smtClean="0"/>
              <a:t>7</a:t>
            </a:r>
            <a:r>
              <a:rPr lang="ko-KR" altLang="en-US" sz="2200" b="0" dirty="0"/>
              <a:t>계층으로 분류하여 각 계층마다 프로토콜을 </a:t>
            </a:r>
            <a:r>
              <a:rPr lang="ko-KR" altLang="en-US" sz="2200" b="0" dirty="0" smtClean="0"/>
              <a:t>규정한 </a:t>
            </a:r>
            <a:endParaRPr lang="en-US" altLang="ko-KR" sz="2200" b="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200" b="0" dirty="0"/>
              <a:t> </a:t>
            </a:r>
            <a:r>
              <a:rPr lang="en-US" altLang="ko-KR" sz="2200" b="0" dirty="0" smtClean="0"/>
              <a:t>   </a:t>
            </a:r>
            <a:r>
              <a:rPr lang="ko-KR" altLang="en-US" sz="2200" b="0" dirty="0" smtClean="0"/>
              <a:t>규격을 ‘</a:t>
            </a:r>
            <a:r>
              <a:rPr lang="en-US" altLang="ko-KR" sz="2200" b="0" dirty="0"/>
              <a:t>OSI(Open System Interconnection)’ </a:t>
            </a:r>
            <a:r>
              <a:rPr lang="ko-KR" altLang="en-US" sz="2200" b="0" dirty="0"/>
              <a:t>모델이라고 한다</a:t>
            </a:r>
            <a:r>
              <a:rPr lang="en-US" altLang="ko-KR" sz="2200" b="0" dirty="0" smtClean="0"/>
              <a:t>.</a:t>
            </a:r>
          </a:p>
          <a:p>
            <a:pPr>
              <a:lnSpc>
                <a:spcPct val="100000"/>
              </a:lnSpc>
            </a:pP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2" y="2764035"/>
            <a:ext cx="8107914" cy="36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8" y="5986338"/>
            <a:ext cx="96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b="0" dirty="0"/>
              <a:t>TCP/IP </a:t>
            </a:r>
            <a:r>
              <a:rPr lang="ko-KR" altLang="en-US" b="0" dirty="0"/>
              <a:t>프로토콜은 네트워크 접속 계층</a:t>
            </a:r>
            <a:r>
              <a:rPr lang="en-US" altLang="ko-KR" b="0" dirty="0"/>
              <a:t>, </a:t>
            </a:r>
            <a:r>
              <a:rPr lang="ko-KR" altLang="en-US" b="0" dirty="0"/>
              <a:t>네트워크 계층</a:t>
            </a:r>
            <a:r>
              <a:rPr lang="en-US" altLang="ko-KR" b="0" dirty="0"/>
              <a:t>, </a:t>
            </a:r>
            <a:r>
              <a:rPr lang="ko-KR" altLang="en-US" b="0" dirty="0"/>
              <a:t>전송 계층</a:t>
            </a:r>
            <a:r>
              <a:rPr lang="en-US" altLang="ko-KR" b="0" dirty="0"/>
              <a:t>, </a:t>
            </a:r>
            <a:r>
              <a:rPr lang="ko-KR" altLang="en-US" b="0" dirty="0"/>
              <a:t>응용 계층으로 </a:t>
            </a:r>
            <a:r>
              <a:rPr lang="ko-KR" altLang="en-US" b="0" dirty="0" smtClean="0"/>
              <a:t>구분된다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4991100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 bwMode="auto">
          <a:xfrm>
            <a:off x="539552" y="184745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mtClean="0"/>
              <a:t>05. TCP/IP</a:t>
            </a:r>
            <a:endParaRPr kumimoji="0"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6099919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네트워크 접속 계층</a:t>
            </a:r>
          </a:p>
          <a:p>
            <a:pPr lvl="1"/>
            <a:r>
              <a:rPr lang="en-US" altLang="ko-KR" b="0" dirty="0"/>
              <a:t>TCP/IP</a:t>
            </a:r>
            <a:r>
              <a:rPr lang="ko-KR" altLang="en-US" b="0" dirty="0"/>
              <a:t>에서는 하위 계층인 물리 계층과 데이터 링크 계층을 특별히 정의하지 않았으며</a:t>
            </a:r>
            <a:r>
              <a:rPr lang="en-US" altLang="ko-KR" b="0" dirty="0"/>
              <a:t>, </a:t>
            </a:r>
            <a:r>
              <a:rPr lang="ko-KR" altLang="en-US" b="0" dirty="0" smtClean="0"/>
              <a:t>단지 모든 표준 및 임의 네트워크를 지원할 수 있도록 하고 있다</a:t>
            </a:r>
            <a:r>
              <a:rPr lang="en-US" altLang="ko-KR" b="0" dirty="0" smtClean="0"/>
              <a:t>. </a:t>
            </a:r>
          </a:p>
          <a:p>
            <a:pPr lvl="1"/>
            <a:r>
              <a:rPr lang="ko-KR" altLang="en-US" dirty="0"/>
              <a:t>데이터 링크 계층의 역할을 하는 </a:t>
            </a:r>
            <a:r>
              <a:rPr lang="en-US" altLang="ko-KR" dirty="0"/>
              <a:t>TCP/IP </a:t>
            </a:r>
            <a:r>
              <a:rPr lang="ko-KR" altLang="en-US" dirty="0"/>
              <a:t>프로토콜에는 </a:t>
            </a:r>
            <a:r>
              <a:rPr lang="ko-KR" altLang="en-US" dirty="0" err="1"/>
              <a:t>이더넷</a:t>
            </a:r>
            <a:r>
              <a:rPr lang="en-US" altLang="ko-KR" dirty="0"/>
              <a:t>, </a:t>
            </a:r>
            <a:r>
              <a:rPr lang="en-US" altLang="ko-KR" dirty="0" smtClean="0"/>
              <a:t>802.11x, MAC/LLC</a:t>
            </a:r>
            <a:r>
              <a:rPr lang="en-US" altLang="ko-KR" dirty="0"/>
              <a:t>, SLIP, PPP </a:t>
            </a:r>
            <a:r>
              <a:rPr lang="ko-KR" altLang="en-US" dirty="0"/>
              <a:t>등이 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네트워크 접속 계층의 송신 측 컴퓨터에서는 상위 계층에서 전달받은 </a:t>
            </a:r>
            <a:r>
              <a:rPr lang="ko-KR" altLang="en-US" dirty="0" err="1"/>
              <a:t>패킷에</a:t>
            </a:r>
            <a:r>
              <a:rPr lang="ko-KR" altLang="en-US" dirty="0"/>
              <a:t> 물리적 </a:t>
            </a:r>
            <a:r>
              <a:rPr lang="ko-KR" altLang="en-US" dirty="0" smtClean="0"/>
              <a:t>주소인 </a:t>
            </a:r>
            <a:r>
              <a:rPr lang="en-US" altLang="ko-KR" dirty="0"/>
              <a:t>MAC </a:t>
            </a:r>
            <a:r>
              <a:rPr lang="ko-KR" altLang="en-US" dirty="0"/>
              <a:t>주소 정보가 있는 헤더를 추가하여 프레임을 만든 후 그 프레임을 하위 계층인 </a:t>
            </a:r>
            <a:r>
              <a:rPr lang="ko-KR" altLang="en-US" dirty="0" smtClean="0"/>
              <a:t>물리 </a:t>
            </a:r>
            <a:r>
              <a:rPr lang="ko-KR" altLang="en-US" dirty="0"/>
              <a:t>계층에 전달한다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수신 </a:t>
            </a:r>
            <a:r>
              <a:rPr lang="ko-KR" altLang="en-US" dirty="0"/>
              <a:t>측 컴퓨터에서는 데이터 링크 계층에서 추가한 헤더를 </a:t>
            </a:r>
            <a:r>
              <a:rPr lang="ko-KR" altLang="en-US" dirty="0" smtClean="0"/>
              <a:t>제거하여 상위 </a:t>
            </a:r>
            <a:r>
              <a:rPr lang="ko-KR" altLang="en-US" dirty="0"/>
              <a:t>계층인 네트워크 계층으로 전달한다</a:t>
            </a:r>
            <a:r>
              <a:rPr lang="en-US" altLang="ko-KR" dirty="0"/>
              <a:t>.</a:t>
            </a:r>
            <a:r>
              <a:rPr lang="ko-KR" altLang="en-US" b="0" dirty="0" smtClean="0"/>
              <a:t> 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2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80920" cy="5400600"/>
          </a:xfrm>
        </p:spPr>
        <p:txBody>
          <a:bodyPr/>
          <a:lstStyle/>
          <a:p>
            <a:r>
              <a:rPr lang="ko-KR" altLang="en-US" b="0" dirty="0"/>
              <a:t>네트워크 계층</a:t>
            </a:r>
          </a:p>
          <a:p>
            <a:pPr lvl="1"/>
            <a:r>
              <a:rPr lang="ko-KR" altLang="en-US" b="0" dirty="0"/>
              <a:t>네트워크 계층</a:t>
            </a:r>
            <a:r>
              <a:rPr lang="en-US" altLang="ko-KR" b="0" dirty="0"/>
              <a:t>(Network Layer)</a:t>
            </a:r>
            <a:r>
              <a:rPr lang="ko-KR" altLang="en-US" b="0" dirty="0"/>
              <a:t>은 ‘인터넷 계층’이라고도 하며</a:t>
            </a:r>
            <a:r>
              <a:rPr lang="en-US" altLang="ko-KR" b="0" dirty="0"/>
              <a:t>, </a:t>
            </a:r>
            <a:r>
              <a:rPr lang="ko-KR" altLang="en-US" b="0" dirty="0"/>
              <a:t>네트워크의 </a:t>
            </a:r>
            <a:r>
              <a:rPr lang="ko-KR" altLang="en-US" b="0" dirty="0" err="1"/>
              <a:t>패킷</a:t>
            </a:r>
            <a:r>
              <a:rPr lang="ko-KR" altLang="en-US" b="0" dirty="0"/>
              <a:t> 전송을 </a:t>
            </a:r>
            <a:r>
              <a:rPr lang="ko-KR" altLang="en-US" b="0" dirty="0" smtClean="0"/>
              <a:t>제어한다</a:t>
            </a:r>
            <a:r>
              <a:rPr lang="en-US" altLang="ko-KR" b="0" dirty="0"/>
              <a:t>. </a:t>
            </a:r>
            <a:r>
              <a:rPr lang="ko-KR" altLang="en-US" b="0" dirty="0"/>
              <a:t>데이터를 전송할 때 경로는 네트워크 계층에서 선택하는데</a:t>
            </a:r>
            <a:r>
              <a:rPr lang="en-US" altLang="ko-KR" b="0" dirty="0"/>
              <a:t>, TCP/IP </a:t>
            </a:r>
            <a:r>
              <a:rPr lang="ko-KR" altLang="en-US" b="0" dirty="0" smtClean="0"/>
              <a:t>프로토콜에는 </a:t>
            </a:r>
            <a:r>
              <a:rPr lang="en-US" altLang="ko-KR" b="0" dirty="0" smtClean="0"/>
              <a:t>IP</a:t>
            </a:r>
            <a:r>
              <a:rPr lang="ko-KR" altLang="en-US" b="0" dirty="0"/>
              <a:t>와 </a:t>
            </a:r>
            <a:r>
              <a:rPr lang="en-US" altLang="ko-KR" b="0" dirty="0"/>
              <a:t>ARP, ICMP, IGMP</a:t>
            </a:r>
            <a:r>
              <a:rPr lang="ko-KR" altLang="en-US" b="0" dirty="0"/>
              <a:t>가 있다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en-US" altLang="ko-KR" b="0" dirty="0" smtClean="0"/>
              <a:t>TCP/IP</a:t>
            </a:r>
            <a:r>
              <a:rPr lang="ko-KR" altLang="en-US" b="0" dirty="0"/>
              <a:t>에서 가장 중요한 프로토콜 중 하나인 </a:t>
            </a:r>
            <a:r>
              <a:rPr lang="en-US" altLang="ko-KR" b="0" dirty="0"/>
              <a:t>IP</a:t>
            </a:r>
            <a:r>
              <a:rPr lang="ko-KR" altLang="en-US" b="0" dirty="0"/>
              <a:t>는 네트워크의 주소 체계를 관리하고</a:t>
            </a:r>
            <a:r>
              <a:rPr lang="en-US" altLang="ko-KR" b="0" dirty="0"/>
              <a:t>, </a:t>
            </a:r>
            <a:r>
              <a:rPr lang="ko-KR" altLang="en-US" b="0" dirty="0" err="1" smtClean="0"/>
              <a:t>데이터그램을</a:t>
            </a:r>
            <a:r>
              <a:rPr lang="ko-KR" altLang="en-US" b="0" dirty="0" smtClean="0"/>
              <a:t> 정</a:t>
            </a:r>
            <a:r>
              <a:rPr lang="ko-KR" altLang="en-US" dirty="0"/>
              <a:t>의하며</a:t>
            </a:r>
            <a:r>
              <a:rPr lang="en-US" altLang="ko-KR" dirty="0"/>
              <a:t>, </a:t>
            </a:r>
            <a:r>
              <a:rPr lang="ko-KR" altLang="en-US" dirty="0"/>
              <a:t>전송에 필요한 경로를 결정한다</a:t>
            </a:r>
            <a:r>
              <a:rPr lang="en-US" altLang="ko-KR" dirty="0"/>
              <a:t>.</a:t>
            </a:r>
            <a:endParaRPr lang="ko-KR" altLang="en-US" dirty="0"/>
          </a:p>
          <a:p>
            <a:pPr lvl="1"/>
            <a:r>
              <a:rPr lang="ko-KR" altLang="en-US" dirty="0" smtClean="0"/>
              <a:t>네트워크 </a:t>
            </a:r>
            <a:r>
              <a:rPr lang="ko-KR" altLang="en-US" dirty="0"/>
              <a:t>계층의 송신 측 컴퓨터에서는 상위 계층에서 전달받은 </a:t>
            </a:r>
            <a:r>
              <a:rPr lang="ko-KR" altLang="en-US" dirty="0" err="1"/>
              <a:t>패킷에</a:t>
            </a:r>
            <a:r>
              <a:rPr lang="ko-KR" altLang="en-US" dirty="0"/>
              <a:t> 논리적 주소인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주소를 </a:t>
            </a:r>
            <a:r>
              <a:rPr lang="ko-KR" altLang="en-US" dirty="0"/>
              <a:t>포함하는 헤더를 추가하여 하위 계층인 데이터 링크 계층으로 전달한다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수신 </a:t>
            </a:r>
            <a:r>
              <a:rPr lang="ko-KR" altLang="en-US" dirty="0"/>
              <a:t>측 </a:t>
            </a:r>
            <a:r>
              <a:rPr lang="ko-KR" altLang="en-US" dirty="0" smtClean="0"/>
              <a:t>컴퓨터에서는 </a:t>
            </a:r>
            <a:r>
              <a:rPr lang="ko-KR" altLang="en-US" dirty="0"/>
              <a:t>하위 계층에서 전달받은 </a:t>
            </a:r>
            <a:r>
              <a:rPr lang="ko-KR" altLang="en-US" dirty="0" err="1"/>
              <a:t>패킷의</a:t>
            </a:r>
            <a:r>
              <a:rPr lang="ko-KR" altLang="en-US" dirty="0"/>
              <a:t> 헤더 정보를 확인한 후 송신 측 컴퓨터의 </a:t>
            </a:r>
            <a:r>
              <a:rPr lang="ko-KR" altLang="en-US" dirty="0" smtClean="0"/>
              <a:t>네트워크 </a:t>
            </a:r>
            <a:r>
              <a:rPr lang="ko-KR" altLang="en-US" dirty="0"/>
              <a:t>계층에서 추가한 헤더를 제거하여 상위 계층인 전송 계층으로 전달한다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7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8418"/>
            <a:ext cx="8337925" cy="43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2" y="5174084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9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전송 계층</a:t>
            </a:r>
          </a:p>
          <a:p>
            <a:pPr lvl="1"/>
            <a:r>
              <a:rPr lang="ko-KR" altLang="en-US" b="0" dirty="0"/>
              <a:t>전송 계층</a:t>
            </a:r>
            <a:r>
              <a:rPr lang="en-US" altLang="ko-KR" b="0" dirty="0"/>
              <a:t>(Transport Layer)</a:t>
            </a:r>
            <a:r>
              <a:rPr lang="ko-KR" altLang="en-US" b="0" dirty="0"/>
              <a:t>은 상위 계층에서 볼 때 두 호스트 간의 데이터 전송을 </a:t>
            </a:r>
            <a:r>
              <a:rPr lang="ko-KR" altLang="en-US" b="0" dirty="0" smtClean="0"/>
              <a:t>담당하는 </a:t>
            </a:r>
            <a:r>
              <a:rPr lang="ko-KR" altLang="en-US" b="0" dirty="0"/>
              <a:t>계층으로</a:t>
            </a:r>
            <a:r>
              <a:rPr lang="en-US" altLang="ko-KR" b="0" dirty="0"/>
              <a:t>, TCP</a:t>
            </a:r>
            <a:r>
              <a:rPr lang="ko-KR" altLang="en-US" b="0" dirty="0"/>
              <a:t>와 </a:t>
            </a:r>
            <a:r>
              <a:rPr lang="en-US" altLang="ko-KR" b="0" dirty="0"/>
              <a:t>UDP </a:t>
            </a:r>
            <a:r>
              <a:rPr lang="ko-KR" altLang="en-US" b="0" dirty="0"/>
              <a:t>프로토콜을 사용한다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b="0" dirty="0" smtClean="0"/>
              <a:t>전송 </a:t>
            </a:r>
            <a:r>
              <a:rPr lang="ko-KR" altLang="en-US" b="0" dirty="0"/>
              <a:t>계층의 역할은 네트워크 양단의 송수신 호스트 간에 신뢰성 있는 전송 기능을 </a:t>
            </a:r>
            <a:r>
              <a:rPr lang="ko-KR" altLang="en-US" b="0" dirty="0" smtClean="0"/>
              <a:t>제공하는 </a:t>
            </a:r>
            <a:r>
              <a:rPr lang="ko-KR" altLang="en-US" b="0" dirty="0"/>
              <a:t>것으로</a:t>
            </a:r>
            <a:r>
              <a:rPr lang="en-US" altLang="ko-KR" b="0" dirty="0"/>
              <a:t>, OSI </a:t>
            </a:r>
            <a:r>
              <a:rPr lang="ko-KR" altLang="en-US" b="0" dirty="0"/>
              <a:t>참조 모델에서는 세션 계층의 일부와 전송 계층에 해당한다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en-US" altLang="ko-KR" b="0" dirty="0" smtClean="0"/>
              <a:t>TCP/IP</a:t>
            </a:r>
            <a:r>
              <a:rPr lang="ko-KR" altLang="en-US" dirty="0"/>
              <a:t>에는 시스템의 논리 주소와 포트가 있어 각 상위 계층의 프로세스를 연결하여 </a:t>
            </a:r>
            <a:r>
              <a:rPr lang="ko-KR" altLang="en-US" dirty="0" smtClean="0"/>
              <a:t>통신한다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</a:t>
            </a:r>
            <a:r>
              <a:rPr lang="ko-KR" altLang="en-US" dirty="0"/>
              <a:t>는 전송되는 </a:t>
            </a:r>
            <a:r>
              <a:rPr lang="ko-KR" altLang="en-US" dirty="0" err="1"/>
              <a:t>패킷에</a:t>
            </a:r>
            <a:r>
              <a:rPr lang="ko-KR" altLang="en-US" dirty="0"/>
              <a:t> 오류와 중복이 없게 하고</a:t>
            </a:r>
            <a:r>
              <a:rPr lang="en-US" altLang="ko-KR" dirty="0"/>
              <a:t>, </a:t>
            </a:r>
            <a:r>
              <a:rPr lang="ko-KR" altLang="en-US" dirty="0"/>
              <a:t>보낸 순서대로 상대편이 받을 </a:t>
            </a:r>
            <a:r>
              <a:rPr lang="ko-KR" altLang="en-US" dirty="0" err="1" smtClean="0"/>
              <a:t>수있도록</a:t>
            </a:r>
            <a:r>
              <a:rPr lang="ko-KR" altLang="en-US" dirty="0" smtClean="0"/>
              <a:t> </a:t>
            </a:r>
            <a:r>
              <a:rPr lang="ko-KR" altLang="en-US" dirty="0"/>
              <a:t>신뢰성 있는 데이터 전송을 보장하는 프로토콜이다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신뢰성이 </a:t>
            </a:r>
            <a:r>
              <a:rPr lang="ko-KR" altLang="en-US" dirty="0"/>
              <a:t>있는 만큼 헤더의 </a:t>
            </a:r>
            <a:r>
              <a:rPr lang="ko-KR" altLang="en-US" dirty="0" smtClean="0"/>
              <a:t>오류코드에 </a:t>
            </a:r>
            <a:r>
              <a:rPr lang="ko-KR" altLang="en-US" dirty="0"/>
              <a:t>대응할 수 있는 각종 정보가 들어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81" y="4653136"/>
            <a:ext cx="577397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08" y="5957788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1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응용 계층</a:t>
            </a:r>
          </a:p>
          <a:p>
            <a:pPr lvl="1"/>
            <a:r>
              <a:rPr lang="en-US" altLang="ko-KR" b="0" dirty="0"/>
              <a:t>TCP/IP </a:t>
            </a:r>
            <a:r>
              <a:rPr lang="ko-KR" altLang="en-US" b="0" dirty="0"/>
              <a:t>프로토콜의 범위는 응용 계층</a:t>
            </a:r>
            <a:r>
              <a:rPr lang="en-US" altLang="ko-KR" b="0" dirty="0"/>
              <a:t>(Application Layer)</a:t>
            </a:r>
            <a:r>
              <a:rPr lang="ko-KR" altLang="en-US" b="0" dirty="0"/>
              <a:t>의 프로토콜까지 포함하는데</a:t>
            </a:r>
            <a:r>
              <a:rPr lang="en-US" altLang="ko-KR" b="0" dirty="0"/>
              <a:t>, </a:t>
            </a:r>
            <a:r>
              <a:rPr lang="ko-KR" altLang="en-US" b="0" dirty="0" smtClean="0"/>
              <a:t>해당 </a:t>
            </a:r>
            <a:r>
              <a:rPr lang="ko-KR" altLang="en-US" b="0" dirty="0"/>
              <a:t>프로토콜에는 </a:t>
            </a:r>
            <a:r>
              <a:rPr lang="en-US" altLang="ko-KR" b="0" dirty="0"/>
              <a:t>FTP(</a:t>
            </a:r>
            <a:r>
              <a:rPr lang="ko-KR" altLang="en-US" b="0" dirty="0"/>
              <a:t>파일 전송</a:t>
            </a:r>
            <a:r>
              <a:rPr lang="en-US" altLang="ko-KR" b="0" dirty="0"/>
              <a:t>), SMTP(</a:t>
            </a:r>
            <a:r>
              <a:rPr lang="ko-KR" altLang="en-US" b="0" dirty="0" err="1"/>
              <a:t>이메일</a:t>
            </a:r>
            <a:r>
              <a:rPr lang="en-US" altLang="ko-KR" b="0" dirty="0"/>
              <a:t>), SNMP(Simple Network </a:t>
            </a:r>
            <a:r>
              <a:rPr lang="en-US" altLang="ko-KR" b="0" dirty="0" err="1" smtClean="0"/>
              <a:t>ManagementProtocol</a:t>
            </a:r>
            <a:r>
              <a:rPr lang="en-US" altLang="ko-KR" b="0" dirty="0" smtClean="0"/>
              <a:t> </a:t>
            </a:r>
            <a:r>
              <a:rPr lang="en-US" altLang="ko-KR" b="0" dirty="0"/>
              <a:t>: </a:t>
            </a:r>
            <a:r>
              <a:rPr lang="ko-KR" altLang="en-US" b="0" dirty="0"/>
              <a:t>네트워크 관리</a:t>
            </a:r>
            <a:r>
              <a:rPr lang="en-US" altLang="ko-KR" b="0" dirty="0"/>
              <a:t>) </a:t>
            </a:r>
            <a:r>
              <a:rPr lang="ko-KR" altLang="en-US" b="0" dirty="0"/>
              <a:t>등이 있다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en-US" altLang="ko-KR" b="0" dirty="0" smtClean="0"/>
              <a:t>TCP/IP </a:t>
            </a:r>
            <a:r>
              <a:rPr lang="ko-KR" altLang="en-US" b="0" dirty="0"/>
              <a:t>프로토콜을 이용한 응용 프로그램 중에서 사용자가 직접 사용하는 인터넷 메일 </a:t>
            </a:r>
            <a:r>
              <a:rPr lang="ko-KR" altLang="en-US" b="0" dirty="0" smtClean="0"/>
              <a:t>프로그램</a:t>
            </a:r>
            <a:r>
              <a:rPr lang="en-US" altLang="ko-KR" b="0" dirty="0"/>
              <a:t>(</a:t>
            </a:r>
            <a:r>
              <a:rPr lang="ko-KR" altLang="en-US" b="0" dirty="0" err="1"/>
              <a:t>아웃룩</a:t>
            </a:r>
            <a:r>
              <a:rPr lang="ko-KR" altLang="en-US" b="0" dirty="0"/>
              <a:t> </a:t>
            </a:r>
            <a:r>
              <a:rPr lang="ko-KR" altLang="en-US" b="0" dirty="0" err="1"/>
              <a:t>익스프레스</a:t>
            </a:r>
            <a:r>
              <a:rPr lang="en-US" altLang="ko-KR" b="0" dirty="0"/>
              <a:t>)</a:t>
            </a:r>
            <a:r>
              <a:rPr lang="ko-KR" altLang="en-US" b="0" dirty="0"/>
              <a:t>이나 </a:t>
            </a:r>
            <a:r>
              <a:rPr lang="ko-KR" altLang="en-US" b="0" dirty="0" err="1"/>
              <a:t>웹브라우저</a:t>
            </a:r>
            <a:r>
              <a:rPr lang="en-US" altLang="ko-KR" b="0" dirty="0"/>
              <a:t>(</a:t>
            </a:r>
            <a:r>
              <a:rPr lang="ko-KR" altLang="en-US" b="0" dirty="0"/>
              <a:t>인터넷 </a:t>
            </a:r>
            <a:r>
              <a:rPr lang="ko-KR" altLang="en-US" b="0" dirty="0" err="1"/>
              <a:t>익스플로러</a:t>
            </a:r>
            <a:r>
              <a:rPr lang="en-US" altLang="ko-KR" b="0" dirty="0"/>
              <a:t>) </a:t>
            </a:r>
            <a:r>
              <a:rPr lang="ko-KR" altLang="en-US" b="0" dirty="0"/>
              <a:t>등을 응용 계층으로 </a:t>
            </a:r>
            <a:r>
              <a:rPr lang="ko-KR" altLang="en-US" b="0" dirty="0" smtClean="0"/>
              <a:t>분류할 </a:t>
            </a:r>
            <a:r>
              <a:rPr lang="ko-KR" altLang="en-US" b="0" dirty="0"/>
              <a:t>수 있다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1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TCP/IP </a:t>
            </a:r>
            <a:r>
              <a:rPr lang="ko-KR" altLang="en-US" b="0" dirty="0"/>
              <a:t>주소의 </a:t>
            </a:r>
            <a:r>
              <a:rPr lang="ko-KR" altLang="en-US" b="0" dirty="0" smtClean="0"/>
              <a:t>구조</a:t>
            </a:r>
            <a:endParaRPr lang="en-US" altLang="ko-KR" b="0" dirty="0" smtClean="0"/>
          </a:p>
          <a:p>
            <a:pPr lvl="1"/>
            <a:r>
              <a:rPr lang="ko-KR" altLang="en-US" dirty="0"/>
              <a:t>물리 주소</a:t>
            </a:r>
          </a:p>
          <a:p>
            <a:pPr lvl="2"/>
            <a:r>
              <a:rPr lang="ko-KR" altLang="en-US" dirty="0"/>
              <a:t>물리 주소</a:t>
            </a:r>
            <a:r>
              <a:rPr lang="en-US" altLang="ko-KR" dirty="0"/>
              <a:t>(MAC </a:t>
            </a:r>
            <a:r>
              <a:rPr lang="ko-KR" altLang="en-US" dirty="0"/>
              <a:t>주소</a:t>
            </a:r>
            <a:r>
              <a:rPr lang="en-US" altLang="ko-KR" dirty="0"/>
              <a:t>)</a:t>
            </a:r>
            <a:r>
              <a:rPr lang="ko-KR" altLang="en-US" dirty="0"/>
              <a:t>는 링크 주소 또는 통신망에서 정의된 </a:t>
            </a:r>
            <a:r>
              <a:rPr lang="ko-KR" altLang="en-US" dirty="0" err="1"/>
              <a:t>노드의</a:t>
            </a:r>
            <a:r>
              <a:rPr lang="ko-KR" altLang="en-US" dirty="0"/>
              <a:t> 주소</a:t>
            </a:r>
            <a:r>
              <a:rPr lang="en-US" altLang="ko-KR" dirty="0"/>
              <a:t>, </a:t>
            </a:r>
            <a:r>
              <a:rPr lang="ko-KR" altLang="en-US" dirty="0" err="1"/>
              <a:t>이더넷</a:t>
            </a:r>
            <a:r>
              <a:rPr lang="ko-KR" altLang="en-US" dirty="0"/>
              <a:t> </a:t>
            </a:r>
            <a:r>
              <a:rPr lang="ko-KR" altLang="en-US" dirty="0" smtClean="0"/>
              <a:t>네트워크인터페이스 </a:t>
            </a:r>
            <a:r>
              <a:rPr lang="ko-KR" altLang="en-US" dirty="0"/>
              <a:t>카드</a:t>
            </a:r>
            <a:r>
              <a:rPr lang="en-US" altLang="ko-KR" dirty="0"/>
              <a:t>(NIC) 6</a:t>
            </a:r>
            <a:r>
              <a:rPr lang="ko-KR" altLang="en-US" dirty="0"/>
              <a:t>바이트</a:t>
            </a:r>
            <a:r>
              <a:rPr lang="en-US" altLang="ko-KR" dirty="0"/>
              <a:t>(48</a:t>
            </a:r>
            <a:r>
              <a:rPr lang="ko-KR" altLang="en-US" dirty="0"/>
              <a:t>비트</a:t>
            </a:r>
            <a:r>
              <a:rPr lang="en-US" altLang="ko-KR" dirty="0"/>
              <a:t>) </a:t>
            </a:r>
            <a:r>
              <a:rPr lang="ko-KR" altLang="en-US" dirty="0"/>
              <a:t>주소 등을 말한다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/>
              <a:t>인터넷 주소</a:t>
            </a:r>
          </a:p>
          <a:p>
            <a:pPr lvl="2"/>
            <a:r>
              <a:rPr lang="ko-KR" altLang="en-US" dirty="0"/>
              <a:t>인터넷에서는 기존 물리 주소와는 별도로 각 호스트를 식별할 수 있는 유일한 주소를 </a:t>
            </a:r>
            <a:r>
              <a:rPr lang="ko-KR" altLang="en-US" dirty="0" smtClean="0"/>
              <a:t>지정해야 </a:t>
            </a:r>
            <a:r>
              <a:rPr lang="ko-KR" altLang="en-US" dirty="0"/>
              <a:t>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/>
              <a:t>포트 주소</a:t>
            </a:r>
            <a:endParaRPr lang="en-US" altLang="ko-KR" dirty="0" smtClean="0"/>
          </a:p>
          <a:p>
            <a:pPr lvl="2"/>
            <a:r>
              <a:rPr lang="ko-KR" altLang="en-US" dirty="0"/>
              <a:t>수신지 컴퓨터까지 전송하려면 </a:t>
            </a:r>
            <a:r>
              <a:rPr lang="en-US" altLang="ko-KR" dirty="0"/>
              <a:t>IP </a:t>
            </a:r>
            <a:r>
              <a:rPr lang="ko-KR" altLang="en-US" dirty="0"/>
              <a:t>주소와 물리 주소가 필요하다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인터넷 </a:t>
            </a:r>
            <a:r>
              <a:rPr lang="ko-KR" altLang="en-US" dirty="0"/>
              <a:t>통신의 최종 목적은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한 </a:t>
            </a:r>
            <a:r>
              <a:rPr lang="ko-KR" altLang="en-US" dirty="0"/>
              <a:t>프로세스가 다른 프로세스와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통신할 </a:t>
            </a:r>
            <a:r>
              <a:rPr lang="ko-KR" altLang="en-US" dirty="0"/>
              <a:t>수 있도록 하는 것이다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69" y="4212778"/>
            <a:ext cx="4999531" cy="231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12" y="6194350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48211"/>
            <a:ext cx="7200800" cy="540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54354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5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0" dirty="0"/>
              <a:t>인터넷에 연결된 모든 컴퓨터에는 고유의 주소가 부여되는데</a:t>
            </a:r>
            <a:r>
              <a:rPr lang="en-US" altLang="ko-KR" b="0" dirty="0"/>
              <a:t>, </a:t>
            </a:r>
            <a:r>
              <a:rPr lang="ko-KR" altLang="en-US" b="0" dirty="0"/>
              <a:t>이를 ‘</a:t>
            </a:r>
            <a:r>
              <a:rPr lang="en-US" altLang="ko-KR" b="0" dirty="0"/>
              <a:t>IP </a:t>
            </a:r>
            <a:r>
              <a:rPr lang="ko-KR" altLang="en-US" b="0" dirty="0"/>
              <a:t>주소’라고 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현재 </a:t>
            </a:r>
            <a:r>
              <a:rPr lang="ko-KR" altLang="en-US" b="0" dirty="0"/>
              <a:t>사용하는 </a:t>
            </a:r>
            <a:r>
              <a:rPr lang="en-US" altLang="ko-KR" b="0" dirty="0"/>
              <a:t>IP </a:t>
            </a:r>
            <a:r>
              <a:rPr lang="ko-KR" altLang="en-US" b="0" dirty="0"/>
              <a:t>주소 체계는 </a:t>
            </a:r>
            <a:r>
              <a:rPr lang="en-US" altLang="ko-KR" b="0" dirty="0"/>
              <a:t>IP Ver. 4</a:t>
            </a:r>
            <a:r>
              <a:rPr lang="ko-KR" altLang="en-US" b="0" dirty="0"/>
              <a:t>이다</a:t>
            </a:r>
            <a:r>
              <a:rPr lang="en-US" altLang="ko-KR" b="0" dirty="0"/>
              <a:t>.</a:t>
            </a:r>
          </a:p>
          <a:p>
            <a:pPr lvl="1"/>
            <a:r>
              <a:rPr lang="en-US" altLang="ko-KR" b="0" dirty="0"/>
              <a:t>IP </a:t>
            </a:r>
            <a:r>
              <a:rPr lang="ko-KR" altLang="en-US" b="0" dirty="0"/>
              <a:t>주소는 </a:t>
            </a:r>
            <a:r>
              <a:rPr lang="en-US" altLang="ko-KR" b="0" dirty="0"/>
              <a:t>8</a:t>
            </a:r>
            <a:r>
              <a:rPr lang="ko-KR" altLang="en-US" b="0" dirty="0"/>
              <a:t>비트 크기의 필드 네 개를 모아서 구성한 </a:t>
            </a:r>
            <a:r>
              <a:rPr lang="en-US" altLang="ko-KR" b="0" dirty="0"/>
              <a:t>32</a:t>
            </a:r>
            <a:r>
              <a:rPr lang="ko-KR" altLang="en-US" b="0" dirty="0"/>
              <a:t>비트</a:t>
            </a:r>
            <a:r>
              <a:rPr lang="en-US" altLang="ko-KR" b="0" dirty="0"/>
              <a:t>(4</a:t>
            </a:r>
            <a:r>
              <a:rPr lang="ko-KR" altLang="en-US" b="0" dirty="0"/>
              <a:t>바이트</a:t>
            </a:r>
            <a:r>
              <a:rPr lang="en-US" altLang="ko-KR" b="0" dirty="0"/>
              <a:t>) </a:t>
            </a:r>
            <a:r>
              <a:rPr lang="ko-KR" altLang="en-US" b="0" dirty="0"/>
              <a:t>논리 주소다</a:t>
            </a:r>
            <a:r>
              <a:rPr lang="en-US" altLang="ko-KR" b="0" dirty="0"/>
              <a:t>.</a:t>
            </a:r>
          </a:p>
          <a:p>
            <a:pPr lvl="1"/>
            <a:r>
              <a:rPr lang="en-US" altLang="ko-KR" b="0" dirty="0"/>
              <a:t>×××.×××.×××.×××, </a:t>
            </a:r>
            <a:r>
              <a:rPr lang="ko-KR" altLang="en-US" b="0" dirty="0"/>
              <a:t>즉 </a:t>
            </a:r>
            <a:r>
              <a:rPr lang="en-US" altLang="ko-KR" b="0" dirty="0"/>
              <a:t>163.152.19.114</a:t>
            </a:r>
            <a:r>
              <a:rPr lang="ko-KR" altLang="en-US" b="0" dirty="0"/>
              <a:t>처럼 </a:t>
            </a:r>
            <a:r>
              <a:rPr lang="en-US" altLang="ko-KR" b="0" dirty="0"/>
              <a:t>.(</a:t>
            </a:r>
            <a:r>
              <a:rPr lang="ko-KR" altLang="en-US" b="0" dirty="0"/>
              <a:t>점</a:t>
            </a:r>
            <a:r>
              <a:rPr lang="en-US" altLang="ko-KR" b="0" dirty="0"/>
              <a:t>)</a:t>
            </a:r>
            <a:r>
              <a:rPr lang="ko-KR" altLang="en-US" b="0" dirty="0"/>
              <a:t>으로 구분한 </a:t>
            </a:r>
            <a:r>
              <a:rPr lang="en-US" altLang="ko-KR" b="0" dirty="0"/>
              <a:t>10</a:t>
            </a:r>
            <a:r>
              <a:rPr lang="ko-KR" altLang="en-US" b="0" dirty="0"/>
              <a:t>진수 </a:t>
            </a:r>
            <a:r>
              <a:rPr lang="ko-KR" altLang="en-US" b="0" dirty="0" smtClean="0"/>
              <a:t>형태 네 </a:t>
            </a:r>
            <a:r>
              <a:rPr lang="ko-KR" altLang="en-US" b="0" dirty="0"/>
              <a:t>개로 구성된다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한 </a:t>
            </a:r>
            <a:r>
              <a:rPr lang="ko-KR" altLang="en-US" b="0" dirty="0"/>
              <a:t>바이트가 가질 수 있는 </a:t>
            </a:r>
            <a:r>
              <a:rPr lang="en-US" altLang="ko-KR" b="0" dirty="0"/>
              <a:t>10</a:t>
            </a:r>
            <a:r>
              <a:rPr lang="ko-KR" altLang="en-US" b="0" dirty="0"/>
              <a:t>진수는 </a:t>
            </a:r>
            <a:r>
              <a:rPr lang="en-US" altLang="ko-KR" b="0" dirty="0"/>
              <a:t>0~255</a:t>
            </a:r>
            <a:r>
              <a:rPr lang="ko-KR" altLang="en-US" b="0" dirty="0"/>
              <a:t>이므로</a:t>
            </a:r>
            <a:r>
              <a:rPr lang="en-US" altLang="ko-KR" b="0" dirty="0"/>
              <a:t>, IP </a:t>
            </a:r>
            <a:r>
              <a:rPr lang="ko-KR" altLang="en-US" b="0" dirty="0"/>
              <a:t>주소의 </a:t>
            </a:r>
            <a:r>
              <a:rPr lang="ko-KR" altLang="en-US" b="0" dirty="0" smtClean="0"/>
              <a:t>값은 </a:t>
            </a:r>
            <a:r>
              <a:rPr lang="en-US" altLang="ko-KR" b="0" dirty="0" smtClean="0"/>
              <a:t>0.0.0.0</a:t>
            </a:r>
            <a:r>
              <a:rPr lang="ko-KR" altLang="en-US" b="0" dirty="0"/>
              <a:t>에서 </a:t>
            </a:r>
            <a:r>
              <a:rPr lang="en-US" altLang="ko-KR" b="0" dirty="0"/>
              <a:t>255.255.255.255</a:t>
            </a:r>
            <a:r>
              <a:rPr lang="ko-KR" altLang="en-US" b="0" dirty="0"/>
              <a:t>까지다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15020"/>
            <a:ext cx="6048671" cy="243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88" y="6025506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4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80920" cy="540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0" dirty="0"/>
              <a:t>일반 우편 주소를 시</a:t>
            </a:r>
            <a:r>
              <a:rPr lang="en-US" altLang="ko-KR" b="0" dirty="0"/>
              <a:t>, </a:t>
            </a:r>
            <a:r>
              <a:rPr lang="ko-KR" altLang="en-US" b="0" dirty="0"/>
              <a:t>동</a:t>
            </a:r>
            <a:r>
              <a:rPr lang="en-US" altLang="ko-KR" b="0" dirty="0"/>
              <a:t>, </a:t>
            </a:r>
            <a:r>
              <a:rPr lang="ko-KR" altLang="en-US" b="0" dirty="0"/>
              <a:t>번지 등으로 구분하는 것처럼 </a:t>
            </a:r>
            <a:r>
              <a:rPr lang="en-US" altLang="ko-KR" b="0" dirty="0"/>
              <a:t>IP </a:t>
            </a:r>
            <a:r>
              <a:rPr lang="ko-KR" altLang="en-US" b="0" dirty="0"/>
              <a:t>주소도 네트워크 주소</a:t>
            </a:r>
            <a:r>
              <a:rPr lang="en-US" altLang="ko-KR" b="0" dirty="0"/>
              <a:t>(Net ID</a:t>
            </a:r>
            <a:r>
              <a:rPr lang="en-US" altLang="ko-KR" b="0" dirty="0" smtClean="0"/>
              <a:t>)</a:t>
            </a:r>
            <a:r>
              <a:rPr lang="ko-KR" altLang="en-US" b="0" dirty="0" smtClean="0"/>
              <a:t>와 </a:t>
            </a:r>
            <a:r>
              <a:rPr lang="ko-KR" altLang="en-US" b="0" dirty="0"/>
              <a:t>호스트 주소</a:t>
            </a:r>
            <a:r>
              <a:rPr lang="en-US" altLang="ko-KR" b="0" dirty="0"/>
              <a:t>(Host ID)</a:t>
            </a:r>
            <a:r>
              <a:rPr lang="ko-KR" altLang="en-US" b="0" dirty="0"/>
              <a:t>로 구분한다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dirty="0"/>
              <a:t>네트워크 주소는 전체 네트워크를 좀 더 작은 네트워크로 분할하여 각 호스트가 속한 </a:t>
            </a:r>
            <a:r>
              <a:rPr lang="ko-KR" altLang="en-US" dirty="0" smtClean="0"/>
              <a:t>네트워크를 </a:t>
            </a:r>
            <a:r>
              <a:rPr lang="ko-KR" altLang="en-US" dirty="0"/>
              <a:t>대표한다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</a:t>
            </a:r>
            <a:r>
              <a:rPr lang="ko-KR" altLang="en-US" dirty="0"/>
              <a:t>주소는 </a:t>
            </a:r>
            <a:r>
              <a:rPr lang="en-US" altLang="ko-KR" dirty="0"/>
              <a:t>8</a:t>
            </a:r>
            <a:r>
              <a:rPr lang="ko-KR" altLang="en-US" dirty="0"/>
              <a:t>비트</a:t>
            </a:r>
            <a:r>
              <a:rPr lang="en-US" altLang="ko-KR" dirty="0"/>
              <a:t>, 16</a:t>
            </a:r>
            <a:r>
              <a:rPr lang="ko-KR" altLang="en-US" dirty="0"/>
              <a:t>비트</a:t>
            </a:r>
            <a:r>
              <a:rPr lang="en-US" altLang="ko-KR" dirty="0"/>
              <a:t>, 24</a:t>
            </a:r>
            <a:r>
              <a:rPr lang="ko-KR" altLang="en-US" dirty="0"/>
              <a:t>비트 크기로 분류한다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호스트 주소는 네트워크 주소로 표현하는 네트워크 내부에서 각 호스트의 주소를 </a:t>
            </a:r>
            <a:r>
              <a:rPr lang="ko-KR" altLang="en-US" dirty="0" smtClean="0"/>
              <a:t>표현하는 </a:t>
            </a:r>
            <a:r>
              <a:rPr lang="ko-KR" altLang="en-US" dirty="0"/>
              <a:t>역할을 하며</a:t>
            </a:r>
            <a:r>
              <a:rPr lang="en-US" altLang="ko-KR" dirty="0"/>
              <a:t>, </a:t>
            </a:r>
            <a:r>
              <a:rPr lang="ko-KR" altLang="en-US" dirty="0"/>
              <a:t>전체 </a:t>
            </a:r>
            <a:r>
              <a:rPr lang="en-US" altLang="ko-KR" dirty="0"/>
              <a:t>32</a:t>
            </a:r>
            <a:r>
              <a:rPr lang="ko-KR" altLang="en-US" dirty="0"/>
              <a:t>비트에서 네트워크 주소를 제외한 나머지에 해당한다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39" y="4025866"/>
            <a:ext cx="5740821" cy="164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63393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7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01. OSI </a:t>
            </a:r>
            <a:r>
              <a:rPr lang="ko-KR" altLang="en-US" dirty="0"/>
              <a:t>참조 모델의 개요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102102" cy="493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25758"/>
            <a:ext cx="96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1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IP </a:t>
            </a:r>
            <a:r>
              <a:rPr lang="ko-KR" altLang="en-US" b="0" dirty="0"/>
              <a:t>주소 체계</a:t>
            </a:r>
          </a:p>
          <a:p>
            <a:pPr lvl="1"/>
            <a:r>
              <a:rPr lang="en-US" altLang="ko-KR" b="0" dirty="0"/>
              <a:t>IP </a:t>
            </a:r>
            <a:r>
              <a:rPr lang="ko-KR" altLang="en-US" b="0" dirty="0"/>
              <a:t>주소를 효율적으로 배정하려고 클래스라는 개념을 도입했다</a:t>
            </a:r>
            <a:r>
              <a:rPr lang="en-US" altLang="ko-KR" b="0" dirty="0"/>
              <a:t>. </a:t>
            </a:r>
            <a:r>
              <a:rPr lang="ko-KR" altLang="en-US" b="0" dirty="0"/>
              <a:t>클래스에는 </a:t>
            </a:r>
            <a:r>
              <a:rPr lang="en-US" altLang="ko-KR" b="0" dirty="0"/>
              <a:t>A, B, C, </a:t>
            </a:r>
            <a:r>
              <a:rPr lang="en-US" altLang="ko-KR" b="0" dirty="0" smtClean="0"/>
              <a:t>D,E </a:t>
            </a:r>
            <a:r>
              <a:rPr lang="ko-KR" altLang="en-US" b="0" dirty="0"/>
              <a:t>다섯 종류가 있다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이 </a:t>
            </a:r>
            <a:r>
              <a:rPr lang="ko-KR" altLang="en-US" b="0" dirty="0"/>
              <a:t>중 </a:t>
            </a:r>
            <a:r>
              <a:rPr lang="en-US" altLang="ko-KR" b="0" dirty="0"/>
              <a:t>D </a:t>
            </a:r>
            <a:r>
              <a:rPr lang="ko-KR" altLang="en-US" b="0" dirty="0"/>
              <a:t>클래스는 </a:t>
            </a:r>
            <a:r>
              <a:rPr lang="en-US" altLang="ko-KR" b="0" dirty="0"/>
              <a:t>IP </a:t>
            </a:r>
            <a:r>
              <a:rPr lang="ko-KR" altLang="en-US" b="0" dirty="0"/>
              <a:t>멀티 캐스팅용으로</a:t>
            </a:r>
            <a:r>
              <a:rPr lang="en-US" altLang="ko-KR" b="0" dirty="0"/>
              <a:t>, E </a:t>
            </a:r>
            <a:r>
              <a:rPr lang="ko-KR" altLang="en-US" b="0" dirty="0"/>
              <a:t>클래스는 자원을 </a:t>
            </a:r>
            <a:r>
              <a:rPr lang="ko-KR" altLang="en-US" b="0" dirty="0" smtClean="0"/>
              <a:t>확보하려고 </a:t>
            </a:r>
            <a:r>
              <a:rPr lang="ko-KR" altLang="en-US" b="0" dirty="0"/>
              <a:t>예비용으로 </a:t>
            </a:r>
            <a:r>
              <a:rPr lang="ko-KR" altLang="en-US" b="0" dirty="0" smtClean="0"/>
              <a:t>분류해 </a:t>
            </a:r>
            <a:r>
              <a:rPr lang="ko-KR" altLang="en-US" dirty="0"/>
              <a:t>놓았기 때문에 실제 사용하는 것은 </a:t>
            </a:r>
            <a:r>
              <a:rPr lang="en-US" altLang="ko-KR" dirty="0"/>
              <a:t>A, B, C </a:t>
            </a:r>
            <a:r>
              <a:rPr lang="ko-KR" altLang="en-US" dirty="0"/>
              <a:t>클래스 세 종류뿐이다</a:t>
            </a:r>
            <a:r>
              <a:rPr lang="en-US" altLang="ko-KR" dirty="0"/>
              <a:t>.</a:t>
            </a:r>
            <a:endParaRPr lang="ko-KR" altLang="en-US" dirty="0"/>
          </a:p>
          <a:p>
            <a:pPr lvl="1"/>
            <a:r>
              <a:rPr lang="ko-KR" altLang="en-US" dirty="0" smtClean="0"/>
              <a:t>클래스는 </a:t>
            </a:r>
            <a:r>
              <a:rPr lang="en-US" altLang="ko-KR" dirty="0"/>
              <a:t>IP </a:t>
            </a:r>
            <a:r>
              <a:rPr lang="ko-KR" altLang="en-US" dirty="0"/>
              <a:t>주소의 맨 처음 바이트의 시작 </a:t>
            </a:r>
            <a:r>
              <a:rPr lang="en-US" altLang="ko-KR" dirty="0"/>
              <a:t>1</a:t>
            </a:r>
            <a:r>
              <a:rPr lang="ko-KR" altLang="en-US" dirty="0"/>
              <a:t>비트가 </a:t>
            </a:r>
            <a:r>
              <a:rPr lang="en-US" altLang="ko-KR" dirty="0"/>
              <a:t>0</a:t>
            </a:r>
            <a:r>
              <a:rPr lang="ko-KR" altLang="en-US" dirty="0"/>
              <a:t>으로 시작하면 </a:t>
            </a:r>
            <a:r>
              <a:rPr lang="en-US" altLang="ko-KR" dirty="0"/>
              <a:t>A </a:t>
            </a:r>
            <a:r>
              <a:rPr lang="ko-KR" altLang="en-US" dirty="0"/>
              <a:t>클래스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시작 </a:t>
            </a:r>
            <a:r>
              <a:rPr lang="en-US" altLang="ko-KR" dirty="0"/>
              <a:t>2</a:t>
            </a:r>
            <a:r>
              <a:rPr lang="ko-KR" altLang="en-US" dirty="0" smtClean="0"/>
              <a:t>비트가 </a:t>
            </a:r>
            <a:r>
              <a:rPr lang="en-US" altLang="ko-KR" dirty="0"/>
              <a:t>10</a:t>
            </a:r>
            <a:r>
              <a:rPr lang="ko-KR" altLang="en-US" dirty="0"/>
              <a:t>으로 시작하면 </a:t>
            </a:r>
            <a:r>
              <a:rPr lang="en-US" altLang="ko-KR" dirty="0" smtClean="0"/>
              <a:t>B </a:t>
            </a:r>
            <a:r>
              <a:rPr lang="ko-KR" altLang="en-US" dirty="0"/>
              <a:t>클래스</a:t>
            </a:r>
            <a:r>
              <a:rPr lang="en-US" altLang="ko-KR" dirty="0"/>
              <a:t>, </a:t>
            </a:r>
            <a:r>
              <a:rPr lang="ko-KR" altLang="en-US" dirty="0" smtClean="0"/>
              <a:t>시작 </a:t>
            </a:r>
            <a:r>
              <a:rPr lang="en-US" altLang="ko-KR" dirty="0"/>
              <a:t>3</a:t>
            </a:r>
            <a:r>
              <a:rPr lang="ko-KR" altLang="en-US" dirty="0"/>
              <a:t>비트가 </a:t>
            </a:r>
            <a:r>
              <a:rPr lang="en-US" altLang="ko-KR" dirty="0"/>
              <a:t>110</a:t>
            </a:r>
            <a:r>
              <a:rPr lang="ko-KR" altLang="en-US" dirty="0"/>
              <a:t>으로 시작하면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 </a:t>
            </a:r>
            <a:r>
              <a:rPr lang="ko-KR" altLang="en-US" dirty="0"/>
              <a:t>클래스</a:t>
            </a:r>
            <a:r>
              <a:rPr lang="en-US" altLang="ko-KR" dirty="0"/>
              <a:t>, </a:t>
            </a:r>
            <a:r>
              <a:rPr lang="ko-KR" altLang="en-US" dirty="0" smtClean="0"/>
              <a:t>시작 </a:t>
            </a:r>
            <a:r>
              <a:rPr lang="en-US" altLang="ko-KR" dirty="0"/>
              <a:t>4</a:t>
            </a:r>
            <a:r>
              <a:rPr lang="ko-KR" altLang="en-US" dirty="0" smtClean="0"/>
              <a:t>비트가 </a:t>
            </a:r>
            <a:r>
              <a:rPr lang="en-US" altLang="ko-KR" dirty="0"/>
              <a:t>1110</a:t>
            </a:r>
            <a:r>
              <a:rPr lang="ko-KR" altLang="en-US" dirty="0"/>
              <a:t>으로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시작하면 </a:t>
            </a:r>
            <a:r>
              <a:rPr lang="en-US" altLang="ko-KR" dirty="0"/>
              <a:t>D </a:t>
            </a:r>
            <a:r>
              <a:rPr lang="ko-KR" altLang="en-US" dirty="0"/>
              <a:t>클래스</a:t>
            </a:r>
            <a:r>
              <a:rPr lang="en-US" altLang="ko-KR" dirty="0"/>
              <a:t>, </a:t>
            </a:r>
            <a:r>
              <a:rPr lang="ko-KR" altLang="en-US" dirty="0" smtClean="0"/>
              <a:t>시작 </a:t>
            </a:r>
            <a:r>
              <a:rPr lang="en-US" altLang="ko-KR" dirty="0"/>
              <a:t>4</a:t>
            </a:r>
            <a:r>
              <a:rPr lang="ko-KR" altLang="en-US" dirty="0"/>
              <a:t>비트가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1111</a:t>
            </a:r>
            <a:r>
              <a:rPr lang="ko-KR" altLang="en-US" dirty="0"/>
              <a:t>로 시작하면 </a:t>
            </a:r>
            <a:r>
              <a:rPr lang="en-US" altLang="ko-KR" dirty="0"/>
              <a:t>E </a:t>
            </a:r>
            <a:r>
              <a:rPr lang="ko-KR" altLang="en-US" dirty="0"/>
              <a:t>클래스로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분류한다</a:t>
            </a:r>
            <a:r>
              <a:rPr lang="en-US" altLang="ko-KR" dirty="0"/>
              <a:t>.</a:t>
            </a:r>
            <a:r>
              <a:rPr lang="ko-KR" altLang="en-US" b="0" dirty="0" smtClean="0"/>
              <a:t> </a:t>
            </a:r>
            <a:endParaRPr lang="en-US" altLang="ko-KR" b="0" dirty="0" smtClean="0"/>
          </a:p>
          <a:p>
            <a:pPr lvl="1"/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64" y="3645024"/>
            <a:ext cx="4390544" cy="291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10980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6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A </a:t>
            </a:r>
            <a:r>
              <a:rPr lang="ko-KR" altLang="en-US" b="0" dirty="0"/>
              <a:t>클래스</a:t>
            </a:r>
          </a:p>
          <a:p>
            <a:pPr lvl="1"/>
            <a:r>
              <a:rPr lang="en-US" altLang="ko-KR" b="0" dirty="0" smtClean="0"/>
              <a:t>A </a:t>
            </a:r>
            <a:r>
              <a:rPr lang="ko-KR" altLang="en-US" b="0" dirty="0"/>
              <a:t>클래스는 네트워크 주소로 </a:t>
            </a:r>
            <a:r>
              <a:rPr lang="en-US" altLang="ko-KR" b="0" dirty="0"/>
              <a:t>8</a:t>
            </a:r>
            <a:r>
              <a:rPr lang="ko-KR" altLang="en-US" b="0" dirty="0"/>
              <a:t>비트</a:t>
            </a:r>
            <a:r>
              <a:rPr lang="en-US" altLang="ko-KR" b="0" dirty="0"/>
              <a:t>, </a:t>
            </a:r>
            <a:r>
              <a:rPr lang="ko-KR" altLang="en-US" b="0" dirty="0"/>
              <a:t>호스트 주소로 </a:t>
            </a:r>
            <a:r>
              <a:rPr lang="en-US" altLang="ko-KR" b="0" dirty="0"/>
              <a:t>24</a:t>
            </a:r>
            <a:r>
              <a:rPr lang="ko-KR" altLang="en-US" b="0" dirty="0" err="1"/>
              <a:t>비트를</a:t>
            </a:r>
            <a:r>
              <a:rPr lang="ko-KR" altLang="en-US" b="0" dirty="0"/>
              <a:t> 사용한다</a:t>
            </a:r>
            <a:r>
              <a:rPr lang="en-US" altLang="ko-KR" b="0" dirty="0"/>
              <a:t>. [</a:t>
            </a:r>
            <a:r>
              <a:rPr lang="ko-KR" altLang="en-US" b="0" dirty="0"/>
              <a:t>그림 </a:t>
            </a:r>
            <a:r>
              <a:rPr lang="en-US" altLang="ko-KR" b="0" dirty="0"/>
              <a:t>5-10]</a:t>
            </a:r>
            <a:r>
              <a:rPr lang="ko-KR" altLang="en-US" b="0" dirty="0"/>
              <a:t>을 </a:t>
            </a:r>
            <a:r>
              <a:rPr lang="ko-KR" altLang="en-US" b="0" dirty="0" smtClean="0"/>
              <a:t>보면 </a:t>
            </a:r>
            <a:r>
              <a:rPr lang="ko-KR" altLang="en-US" b="0" dirty="0"/>
              <a:t>네트워크 주소의 가장 왼쪽에 해당하는 비트는 </a:t>
            </a:r>
            <a:r>
              <a:rPr lang="en-US" altLang="ko-KR" b="0" dirty="0"/>
              <a:t>0</a:t>
            </a:r>
            <a:r>
              <a:rPr lang="ko-KR" altLang="en-US" b="0" dirty="0"/>
              <a:t>으로 고정되어 있는데</a:t>
            </a:r>
            <a:r>
              <a:rPr lang="en-US" altLang="ko-KR" b="0" dirty="0"/>
              <a:t>, </a:t>
            </a:r>
            <a:r>
              <a:rPr lang="ko-KR" altLang="en-US" b="0" dirty="0"/>
              <a:t>이것이 </a:t>
            </a:r>
            <a:r>
              <a:rPr lang="en-US" altLang="ko-KR" b="0" dirty="0"/>
              <a:t>A </a:t>
            </a:r>
            <a:r>
              <a:rPr lang="ko-KR" altLang="en-US" b="0" dirty="0" smtClean="0"/>
              <a:t>클래스를 </a:t>
            </a:r>
            <a:r>
              <a:rPr lang="ko-KR" altLang="en-US" b="0" dirty="0"/>
              <a:t>구분하는 데 사용하는 </a:t>
            </a:r>
            <a:r>
              <a:rPr lang="ko-KR" altLang="en-US" b="0" dirty="0" err="1"/>
              <a:t>식별자다</a:t>
            </a:r>
            <a:r>
              <a:rPr lang="en-US" altLang="ko-KR" b="0" dirty="0"/>
              <a:t>.</a:t>
            </a:r>
          </a:p>
          <a:p>
            <a:pPr lvl="1"/>
            <a:r>
              <a:rPr lang="ko-KR" altLang="en-US" b="0" dirty="0"/>
              <a:t>첫 번째 바이트의 첫 비트가 </a:t>
            </a:r>
            <a:r>
              <a:rPr lang="en-US" altLang="ko-KR" b="0" dirty="0"/>
              <a:t>0</a:t>
            </a:r>
            <a:r>
              <a:rPr lang="ko-KR" altLang="en-US" b="0" dirty="0"/>
              <a:t>으로 시작하기 때문에 맨 처음 숫자는 </a:t>
            </a:r>
            <a:r>
              <a:rPr lang="en-US" altLang="ko-KR" b="0" dirty="0"/>
              <a:t>0~127</a:t>
            </a:r>
            <a:r>
              <a:rPr lang="ko-KR" altLang="en-US" b="0" dirty="0"/>
              <a:t>로 시작하며</a:t>
            </a:r>
            <a:r>
              <a:rPr lang="en-US" altLang="ko-KR" b="0" dirty="0"/>
              <a:t>, </a:t>
            </a:r>
            <a:r>
              <a:rPr lang="ko-KR" altLang="en-US" b="0" dirty="0" smtClean="0"/>
              <a:t>범위는 </a:t>
            </a:r>
            <a:r>
              <a:rPr lang="en-US" altLang="ko-KR" b="0" dirty="0"/>
              <a:t>0.0.0.0</a:t>
            </a:r>
            <a:r>
              <a:rPr lang="ko-KR" altLang="en-US" b="0" dirty="0"/>
              <a:t>에서 </a:t>
            </a:r>
            <a:r>
              <a:rPr lang="en-US" altLang="ko-KR" b="0" dirty="0"/>
              <a:t>127.255.255.255</a:t>
            </a:r>
            <a:r>
              <a:rPr lang="ko-KR" altLang="en-US" b="0" dirty="0"/>
              <a:t>까지가 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하지만 </a:t>
            </a:r>
            <a:r>
              <a:rPr lang="en-US" altLang="ko-KR" b="0" dirty="0"/>
              <a:t>0.0.0.0</a:t>
            </a:r>
            <a:r>
              <a:rPr lang="ko-KR" altLang="en-US" b="0" dirty="0"/>
              <a:t>은 사용하지 않는 </a:t>
            </a:r>
            <a:r>
              <a:rPr lang="ko-KR" altLang="en-US" b="0" dirty="0" smtClean="0"/>
              <a:t>주소이고</a:t>
            </a:r>
            <a:r>
              <a:rPr lang="en-US" altLang="ko-KR" b="0" dirty="0"/>
              <a:t>, 127.×.×.×</a:t>
            </a:r>
            <a:r>
              <a:rPr lang="ko-KR" altLang="en-US" b="0" dirty="0"/>
              <a:t>는 시스템 </a:t>
            </a:r>
            <a:r>
              <a:rPr lang="ko-KR" altLang="en-US" b="0" dirty="0" err="1"/>
              <a:t>루프백</a:t>
            </a:r>
            <a:r>
              <a:rPr lang="ko-KR" altLang="en-US" b="0" dirty="0"/>
              <a:t> 주소</a:t>
            </a:r>
            <a:r>
              <a:rPr lang="en-US" altLang="ko-KR" b="0" dirty="0"/>
              <a:t>(</a:t>
            </a:r>
            <a:r>
              <a:rPr lang="ko-KR" altLang="en-US" b="0" dirty="0"/>
              <a:t>가상으로 할당한 인터넷 주소</a:t>
            </a:r>
            <a:r>
              <a:rPr lang="en-US" altLang="ko-KR" b="0" dirty="0"/>
              <a:t>)</a:t>
            </a:r>
            <a:r>
              <a:rPr lang="ko-KR" altLang="en-US" b="0" dirty="0"/>
              <a:t>라서 사용하지 </a:t>
            </a:r>
            <a:r>
              <a:rPr lang="ko-KR" altLang="en-US" b="0" dirty="0" smtClean="0"/>
              <a:t>않는다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따라서 실제로 </a:t>
            </a:r>
            <a:r>
              <a:rPr lang="ko-KR" altLang="en-US" b="0" dirty="0"/>
              <a:t>사용하는 주소는 </a:t>
            </a:r>
            <a:r>
              <a:rPr lang="en-US" altLang="ko-KR" b="0" dirty="0"/>
              <a:t>1~126</a:t>
            </a:r>
            <a:r>
              <a:rPr lang="ko-KR" altLang="en-US" b="0" dirty="0"/>
              <a:t>까지로</a:t>
            </a:r>
            <a:r>
              <a:rPr lang="en-US" altLang="ko-KR" b="0" dirty="0"/>
              <a:t>, 1.0.0.0~126.255.255.255</a:t>
            </a:r>
            <a:r>
              <a:rPr lang="ko-KR" altLang="en-US" b="0" dirty="0"/>
              <a:t>가 된다</a:t>
            </a:r>
            <a:r>
              <a:rPr lang="en-US" altLang="ko-KR" b="0" dirty="0" smtClean="0"/>
              <a:t>.</a:t>
            </a:r>
          </a:p>
          <a:p>
            <a:pPr lvl="2"/>
            <a:r>
              <a:rPr lang="ko-KR" altLang="en-US" dirty="0" smtClean="0"/>
              <a:t>가장 </a:t>
            </a:r>
            <a:r>
              <a:rPr lang="ko-KR" altLang="en-US" dirty="0"/>
              <a:t>왼쪽 비트가 </a:t>
            </a:r>
            <a:r>
              <a:rPr lang="en-US" altLang="ko-KR" dirty="0"/>
              <a:t>0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첫 번째 </a:t>
            </a:r>
            <a:r>
              <a:rPr lang="ko-KR" altLang="en-US" dirty="0" err="1"/>
              <a:t>옥텟이</a:t>
            </a:r>
            <a:r>
              <a:rPr lang="ko-KR" altLang="en-US" dirty="0"/>
              <a:t> </a:t>
            </a:r>
            <a:r>
              <a:rPr lang="en-US" altLang="ko-KR" dirty="0"/>
              <a:t>Net ID(7</a:t>
            </a:r>
            <a:r>
              <a:rPr lang="ko-KR" altLang="en-US" dirty="0"/>
              <a:t>비트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 smtClean="0"/>
              <a:t>27=128 </a:t>
            </a:r>
            <a:r>
              <a:rPr lang="ko-KR" altLang="en-US" dirty="0"/>
              <a:t>중 </a:t>
            </a:r>
            <a:r>
              <a:rPr lang="en-US" altLang="ko-KR" dirty="0"/>
              <a:t>126</a:t>
            </a:r>
            <a:r>
              <a:rPr lang="ko-KR" altLang="en-US" dirty="0"/>
              <a:t>개 사용</a:t>
            </a:r>
            <a:r>
              <a:rPr lang="en-US" altLang="ko-KR" dirty="0"/>
              <a:t>(</a:t>
            </a:r>
            <a:r>
              <a:rPr lang="ko-KR" altLang="en-US" dirty="0"/>
              <a:t>두 개는 특수 목적에 사용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 smtClean="0"/>
              <a:t>224=16,777,216 </a:t>
            </a:r>
            <a:r>
              <a:rPr lang="ko-KR" altLang="en-US" dirty="0"/>
              <a:t>중 호스트 </a:t>
            </a:r>
            <a:r>
              <a:rPr lang="en-US" altLang="ko-KR" dirty="0"/>
              <a:t>16,777,214</a:t>
            </a:r>
            <a:r>
              <a:rPr lang="ko-KR" altLang="en-US" dirty="0"/>
              <a:t>개 사용</a:t>
            </a:r>
            <a:r>
              <a:rPr lang="en-US" altLang="ko-KR" dirty="0"/>
              <a:t>(Host ID</a:t>
            </a:r>
            <a:r>
              <a:rPr lang="ko-KR" altLang="en-US" dirty="0"/>
              <a:t>가 모두 </a:t>
            </a:r>
            <a:r>
              <a:rPr lang="en-US" altLang="ko-KR" dirty="0"/>
              <a:t>0</a:t>
            </a:r>
            <a:r>
              <a:rPr lang="ko-KR" altLang="en-US" dirty="0"/>
              <a:t>인 것과 모두 </a:t>
            </a:r>
            <a:r>
              <a:rPr lang="en-US" altLang="ko-KR" dirty="0"/>
              <a:t>1</a:t>
            </a:r>
            <a:r>
              <a:rPr lang="ko-KR" altLang="en-US" dirty="0"/>
              <a:t>인 </a:t>
            </a:r>
            <a:r>
              <a:rPr lang="ko-KR" altLang="en-US" dirty="0" smtClean="0"/>
              <a:t>것은 특별한 </a:t>
            </a:r>
            <a:r>
              <a:rPr lang="ko-KR" altLang="en-US" dirty="0"/>
              <a:t>의미가 있는 주소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dirty="0" smtClean="0"/>
              <a:t>대형 </a:t>
            </a:r>
            <a:r>
              <a:rPr lang="ko-KR" altLang="en-US" dirty="0"/>
              <a:t>기관 및 기업에서 사용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5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en-US" altLang="ko-KR" b="0" dirty="0"/>
              <a:t>B </a:t>
            </a:r>
            <a:r>
              <a:rPr lang="ko-KR" altLang="en-US" b="0" dirty="0"/>
              <a:t>클래스</a:t>
            </a:r>
          </a:p>
          <a:p>
            <a:pPr lvl="1"/>
            <a:r>
              <a:rPr lang="en-US" altLang="ko-KR" b="0" dirty="0"/>
              <a:t>B </a:t>
            </a:r>
            <a:r>
              <a:rPr lang="ko-KR" altLang="en-US" b="0" dirty="0"/>
              <a:t>클래스를 구분하는 데 사용하는 </a:t>
            </a:r>
            <a:r>
              <a:rPr lang="ko-KR" altLang="en-US" b="0" dirty="0" err="1"/>
              <a:t>식별자는</a:t>
            </a:r>
            <a:r>
              <a:rPr lang="ko-KR" altLang="en-US" b="0" dirty="0"/>
              <a:t> </a:t>
            </a:r>
            <a:r>
              <a:rPr lang="en-US" altLang="ko-KR" b="0" dirty="0"/>
              <a:t>10</a:t>
            </a:r>
            <a:r>
              <a:rPr lang="ko-KR" altLang="en-US" b="0" dirty="0"/>
              <a:t>으로 시작한다</a:t>
            </a:r>
            <a:r>
              <a:rPr lang="en-US" altLang="ko-KR" b="0" dirty="0"/>
              <a:t>. </a:t>
            </a:r>
            <a:r>
              <a:rPr lang="ko-KR" altLang="en-US" b="0" dirty="0"/>
              <a:t>네트워크 주소에 </a:t>
            </a:r>
            <a:r>
              <a:rPr lang="en-US" altLang="ko-KR" b="0" dirty="0"/>
              <a:t>16</a:t>
            </a:r>
            <a:r>
              <a:rPr lang="ko-KR" altLang="en-US" b="0" dirty="0"/>
              <a:t>비트</a:t>
            </a:r>
            <a:r>
              <a:rPr lang="en-US" altLang="ko-KR" b="0" dirty="0"/>
              <a:t>, </a:t>
            </a:r>
            <a:r>
              <a:rPr lang="ko-KR" altLang="en-US" b="0" dirty="0" smtClean="0"/>
              <a:t>호스트 </a:t>
            </a:r>
            <a:r>
              <a:rPr lang="ko-KR" altLang="en-US" b="0" dirty="0"/>
              <a:t>주소에 </a:t>
            </a:r>
            <a:r>
              <a:rPr lang="en-US" altLang="ko-KR" b="0" dirty="0"/>
              <a:t>16</a:t>
            </a:r>
            <a:r>
              <a:rPr lang="ko-KR" altLang="en-US" b="0" dirty="0" err="1"/>
              <a:t>비트를</a:t>
            </a:r>
            <a:r>
              <a:rPr lang="ko-KR" altLang="en-US" b="0" dirty="0"/>
              <a:t> 배정하는 클래스다</a:t>
            </a:r>
            <a:r>
              <a:rPr lang="en-US" altLang="ko-KR" b="0" dirty="0"/>
              <a:t>.</a:t>
            </a:r>
          </a:p>
          <a:p>
            <a:pPr lvl="1"/>
            <a:r>
              <a:rPr lang="en-US" altLang="ko-KR" b="0" dirty="0" smtClean="0"/>
              <a:t>IP </a:t>
            </a:r>
            <a:r>
              <a:rPr lang="ko-KR" altLang="en-US" b="0" dirty="0"/>
              <a:t>주소의 시작이 </a:t>
            </a:r>
            <a:r>
              <a:rPr lang="en-US" altLang="ko-KR" b="0" dirty="0"/>
              <a:t>128~191</a:t>
            </a:r>
            <a:r>
              <a:rPr lang="ko-KR" altLang="en-US" b="0" dirty="0"/>
              <a:t>로 시작하고</a:t>
            </a:r>
            <a:r>
              <a:rPr lang="en-US" altLang="ko-KR" b="0" dirty="0"/>
              <a:t>, </a:t>
            </a:r>
            <a:r>
              <a:rPr lang="ko-KR" altLang="en-US" b="0" dirty="0"/>
              <a:t>기본 네트워크 마스크는 </a:t>
            </a:r>
            <a:r>
              <a:rPr lang="en-US" altLang="ko-KR" b="0" dirty="0"/>
              <a:t>255.255.0.0</a:t>
            </a:r>
            <a:r>
              <a:rPr lang="ko-KR" altLang="en-US" b="0" dirty="0"/>
              <a:t>이다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b="0" dirty="0" smtClean="0"/>
              <a:t>네트워크 </a:t>
            </a:r>
            <a:r>
              <a:rPr lang="ko-KR" altLang="en-US" b="0" dirty="0"/>
              <a:t>주소는 </a:t>
            </a:r>
            <a:r>
              <a:rPr lang="en-US" altLang="ko-KR" b="0" dirty="0"/>
              <a:t>128.0.0.0~191.255.0.0</a:t>
            </a:r>
            <a:r>
              <a:rPr lang="ko-KR" altLang="en-US" b="0" dirty="0"/>
              <a:t>까지고</a:t>
            </a:r>
            <a:r>
              <a:rPr lang="en-US" altLang="ko-KR" b="0" dirty="0"/>
              <a:t>, </a:t>
            </a:r>
            <a:r>
              <a:rPr lang="ko-KR" altLang="en-US" b="0" dirty="0"/>
              <a:t>호스트 주소는 </a:t>
            </a:r>
            <a:r>
              <a:rPr lang="en-US" altLang="ko-KR" b="0" dirty="0"/>
              <a:t>2</a:t>
            </a:r>
            <a:r>
              <a:rPr lang="ko-KR" altLang="en-US" b="0" dirty="0"/>
              <a:t>바이트로 호스트 </a:t>
            </a:r>
            <a:r>
              <a:rPr lang="en-US" altLang="ko-KR" b="0" dirty="0"/>
              <a:t>65,534</a:t>
            </a:r>
            <a:r>
              <a:rPr lang="ko-KR" altLang="en-US" b="0" dirty="0" smtClean="0"/>
              <a:t>개를 </a:t>
            </a:r>
            <a:r>
              <a:rPr lang="ko-KR" altLang="en-US" b="0" dirty="0"/>
              <a:t>구성할 수 있다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이것은 </a:t>
            </a:r>
            <a:r>
              <a:rPr lang="en-US" altLang="ko-KR" b="0" dirty="0"/>
              <a:t>A </a:t>
            </a:r>
            <a:r>
              <a:rPr lang="ko-KR" altLang="en-US" b="0" dirty="0"/>
              <a:t>클래스와 동일하게 네트워크 주소</a:t>
            </a:r>
            <a:r>
              <a:rPr lang="en-US" altLang="ko-KR" b="0" dirty="0"/>
              <a:t>(0.0)</a:t>
            </a:r>
            <a:r>
              <a:rPr lang="ko-KR" altLang="en-US" b="0" dirty="0"/>
              <a:t>와 </a:t>
            </a:r>
            <a:r>
              <a:rPr lang="ko-KR" altLang="en-US" b="0" dirty="0" err="1"/>
              <a:t>브로드캐스트</a:t>
            </a:r>
            <a:r>
              <a:rPr lang="ko-KR" altLang="en-US" b="0" dirty="0"/>
              <a:t> </a:t>
            </a:r>
            <a:r>
              <a:rPr lang="ko-KR" altLang="en-US" b="0" dirty="0" smtClean="0"/>
              <a:t>주소</a:t>
            </a:r>
            <a:r>
              <a:rPr lang="en-US" altLang="ko-KR" b="0" dirty="0" smtClean="0"/>
              <a:t>(</a:t>
            </a:r>
            <a:r>
              <a:rPr lang="en-US" altLang="ko-KR" b="0" dirty="0"/>
              <a:t>255.255)</a:t>
            </a:r>
            <a:r>
              <a:rPr lang="ko-KR" altLang="en-US" b="0" dirty="0"/>
              <a:t>를 제외한 호스트의 수다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en-US" altLang="ko-KR" b="0" dirty="0" smtClean="0"/>
              <a:t>IP </a:t>
            </a:r>
            <a:r>
              <a:rPr lang="ko-KR" altLang="en-US" b="0" dirty="0"/>
              <a:t>주소가 </a:t>
            </a:r>
            <a:r>
              <a:rPr lang="en-US" altLang="ko-KR" b="0" dirty="0"/>
              <a:t>128.1.1.1</a:t>
            </a:r>
            <a:r>
              <a:rPr lang="ko-KR" altLang="en-US" b="0" dirty="0"/>
              <a:t>인 호스트는 </a:t>
            </a:r>
            <a:r>
              <a:rPr lang="en-US" altLang="ko-KR" b="0" dirty="0"/>
              <a:t>128.1.0.0 </a:t>
            </a:r>
            <a:r>
              <a:rPr lang="ko-KR" altLang="en-US" b="0" dirty="0" smtClean="0"/>
              <a:t>네트워크에 </a:t>
            </a:r>
            <a:r>
              <a:rPr lang="ko-KR" altLang="en-US" b="0" dirty="0"/>
              <a:t>속하며</a:t>
            </a:r>
            <a:r>
              <a:rPr lang="en-US" altLang="ko-KR" b="0" dirty="0"/>
              <a:t>, </a:t>
            </a:r>
            <a:r>
              <a:rPr lang="ko-KR" altLang="en-US" b="0" dirty="0"/>
              <a:t>호스트 주소는 </a:t>
            </a:r>
            <a:r>
              <a:rPr lang="en-US" altLang="ko-KR" b="0" dirty="0"/>
              <a:t>1.1</a:t>
            </a:r>
            <a:r>
              <a:rPr lang="ko-KR" altLang="en-US" b="0" dirty="0"/>
              <a:t>이다</a:t>
            </a:r>
            <a:r>
              <a:rPr lang="en-US" altLang="ko-KR" b="0" dirty="0" smtClean="0"/>
              <a:t>.</a:t>
            </a:r>
          </a:p>
          <a:p>
            <a:pPr lvl="2"/>
            <a:r>
              <a:rPr lang="ko-KR" altLang="en-US" dirty="0" smtClean="0"/>
              <a:t>가장 </a:t>
            </a:r>
            <a:r>
              <a:rPr lang="ko-KR" altLang="en-US" dirty="0"/>
              <a:t>왼쪽 </a:t>
            </a:r>
            <a:r>
              <a:rPr lang="en-US" altLang="ko-KR" dirty="0"/>
              <a:t>2</a:t>
            </a:r>
            <a:r>
              <a:rPr lang="ko-KR" altLang="en-US" dirty="0"/>
              <a:t>비트가 </a:t>
            </a:r>
            <a:r>
              <a:rPr lang="en-US" altLang="ko-KR" dirty="0"/>
              <a:t>10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 err="1"/>
              <a:t>옥텟이</a:t>
            </a:r>
            <a:r>
              <a:rPr lang="ko-KR" altLang="en-US" dirty="0"/>
              <a:t> 두 개인 </a:t>
            </a:r>
            <a:r>
              <a:rPr lang="en-US" altLang="ko-KR" dirty="0"/>
              <a:t>Net ID(14</a:t>
            </a:r>
            <a:r>
              <a:rPr lang="ko-KR" altLang="en-US" dirty="0"/>
              <a:t>비트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 smtClean="0"/>
              <a:t>214=16,384</a:t>
            </a:r>
            <a:r>
              <a:rPr lang="ko-KR" altLang="en-US" dirty="0"/>
              <a:t>개 사용 가능</a:t>
            </a:r>
          </a:p>
          <a:p>
            <a:pPr lvl="2"/>
            <a:r>
              <a:rPr lang="en-US" altLang="ko-KR" dirty="0" smtClean="0"/>
              <a:t>Host </a:t>
            </a:r>
            <a:r>
              <a:rPr lang="en-US" altLang="ko-KR" dirty="0"/>
              <a:t>ID</a:t>
            </a:r>
            <a:r>
              <a:rPr lang="ko-KR" altLang="en-US" dirty="0"/>
              <a:t>로 </a:t>
            </a:r>
            <a:r>
              <a:rPr lang="en-US" altLang="ko-KR" dirty="0"/>
              <a:t>16</a:t>
            </a:r>
            <a:r>
              <a:rPr lang="ko-KR" altLang="en-US" dirty="0"/>
              <a:t>비트 사용</a:t>
            </a:r>
          </a:p>
          <a:p>
            <a:pPr lvl="2"/>
            <a:r>
              <a:rPr lang="en-US" altLang="ko-KR" dirty="0" smtClean="0"/>
              <a:t>216=65,536</a:t>
            </a:r>
            <a:r>
              <a:rPr lang="ko-KR" altLang="en-US" dirty="0"/>
              <a:t>개 중 호스트</a:t>
            </a:r>
            <a:r>
              <a:rPr lang="en-US" altLang="ko-KR" dirty="0"/>
              <a:t>(</a:t>
            </a:r>
            <a:r>
              <a:rPr lang="ko-KR" altLang="en-US" dirty="0" err="1"/>
              <a:t>라우터</a:t>
            </a:r>
            <a:r>
              <a:rPr lang="en-US" altLang="ko-KR" dirty="0"/>
              <a:t>) 65,534</a:t>
            </a:r>
            <a:r>
              <a:rPr lang="ko-KR" altLang="en-US" dirty="0"/>
              <a:t>개 사용 가능</a:t>
            </a:r>
            <a:r>
              <a:rPr lang="en-US" altLang="ko-KR" dirty="0"/>
              <a:t>(</a:t>
            </a:r>
            <a:r>
              <a:rPr lang="ko-KR" altLang="en-US" dirty="0"/>
              <a:t>두 개는 특별한 주소</a:t>
            </a:r>
            <a:r>
              <a:rPr lang="en-US" altLang="ko-KR" dirty="0"/>
              <a:t>)</a:t>
            </a:r>
          </a:p>
          <a:p>
            <a:pPr lvl="2"/>
            <a:r>
              <a:rPr lang="ko-KR" altLang="en-US" dirty="0" smtClean="0"/>
              <a:t>중형 </a:t>
            </a:r>
            <a:r>
              <a:rPr lang="ko-KR" altLang="en-US" dirty="0"/>
              <a:t>기관 및 기업에서 사용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8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96944" cy="5400600"/>
          </a:xfrm>
        </p:spPr>
        <p:txBody>
          <a:bodyPr/>
          <a:lstStyle/>
          <a:p>
            <a:r>
              <a:rPr lang="en-US" altLang="ko-KR" b="0" dirty="0"/>
              <a:t>C </a:t>
            </a:r>
            <a:r>
              <a:rPr lang="ko-KR" altLang="en-US" b="0" dirty="0"/>
              <a:t>클래스</a:t>
            </a:r>
          </a:p>
          <a:p>
            <a:pPr lvl="1"/>
            <a:r>
              <a:rPr lang="ko-KR" altLang="en-US" b="0" dirty="0"/>
              <a:t>소규모 네트워크에서 가장 많이 사용하는 클래스로 </a:t>
            </a:r>
            <a:r>
              <a:rPr lang="en-US" altLang="ko-KR" b="0" dirty="0"/>
              <a:t>C </a:t>
            </a:r>
            <a:r>
              <a:rPr lang="ko-KR" altLang="en-US" b="0" dirty="0"/>
              <a:t>클래스를 구분하는 데 사용하는 </a:t>
            </a:r>
            <a:r>
              <a:rPr lang="ko-KR" altLang="en-US" b="0" dirty="0" err="1" smtClean="0"/>
              <a:t>식별자는</a:t>
            </a:r>
            <a:r>
              <a:rPr lang="ko-KR" altLang="en-US" b="0" dirty="0" smtClean="0"/>
              <a:t> </a:t>
            </a:r>
            <a:r>
              <a:rPr lang="en-US" altLang="ko-KR" b="0" dirty="0"/>
              <a:t>110</a:t>
            </a:r>
            <a:r>
              <a:rPr lang="ko-KR" altLang="en-US" b="0" dirty="0"/>
              <a:t>으로 시작한다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b="0" dirty="0" smtClean="0"/>
              <a:t>호스트 </a:t>
            </a:r>
            <a:r>
              <a:rPr lang="ko-KR" altLang="en-US" b="0" dirty="0"/>
              <a:t>배정에 총 </a:t>
            </a:r>
            <a:r>
              <a:rPr lang="en-US" altLang="ko-KR" b="0" dirty="0"/>
              <a:t>8</a:t>
            </a:r>
            <a:r>
              <a:rPr lang="ko-KR" altLang="en-US" b="0" dirty="0" err="1"/>
              <a:t>비트를</a:t>
            </a:r>
            <a:r>
              <a:rPr lang="ko-KR" altLang="en-US" b="0" dirty="0"/>
              <a:t> 사용할 수 있으므로 호스트를 최대 </a:t>
            </a:r>
            <a:r>
              <a:rPr lang="en-US" altLang="ko-KR" b="0" dirty="0" smtClean="0"/>
              <a:t>254</a:t>
            </a:r>
            <a:r>
              <a:rPr lang="ko-KR" altLang="en-US" b="0" dirty="0" smtClean="0"/>
              <a:t>개 </a:t>
            </a:r>
            <a:r>
              <a:rPr lang="ko-KR" altLang="en-US" b="0" dirty="0"/>
              <a:t>사용할 수 있다</a:t>
            </a:r>
            <a:r>
              <a:rPr lang="en-US" altLang="ko-KR" b="0" dirty="0"/>
              <a:t>.</a:t>
            </a:r>
          </a:p>
          <a:p>
            <a:pPr lvl="1"/>
            <a:r>
              <a:rPr lang="en-US" altLang="ko-KR" b="0" dirty="0"/>
              <a:t>IP </a:t>
            </a:r>
            <a:r>
              <a:rPr lang="ko-KR" altLang="en-US" b="0" dirty="0"/>
              <a:t>주소의 시작이 </a:t>
            </a:r>
            <a:r>
              <a:rPr lang="en-US" altLang="ko-KR" b="0" dirty="0"/>
              <a:t>192~223</a:t>
            </a:r>
            <a:r>
              <a:rPr lang="ko-KR" altLang="en-US" b="0" dirty="0"/>
              <a:t>으로 시작하며</a:t>
            </a:r>
            <a:r>
              <a:rPr lang="en-US" altLang="ko-KR" b="0" dirty="0"/>
              <a:t>, </a:t>
            </a:r>
            <a:r>
              <a:rPr lang="ko-KR" altLang="en-US" b="0" dirty="0"/>
              <a:t>기본 네트워크 마스크는 </a:t>
            </a:r>
            <a:r>
              <a:rPr lang="en-US" altLang="ko-KR" b="0" dirty="0"/>
              <a:t>255.255.255.0</a:t>
            </a:r>
            <a:r>
              <a:rPr lang="ko-KR" altLang="en-US" b="0" dirty="0" smtClean="0"/>
              <a:t>이다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b="0" dirty="0" smtClean="0"/>
              <a:t>네트워크 </a:t>
            </a:r>
            <a:r>
              <a:rPr lang="ko-KR" altLang="en-US" b="0" dirty="0"/>
              <a:t>주소는 </a:t>
            </a:r>
            <a:r>
              <a:rPr lang="en-US" altLang="ko-KR" b="0" dirty="0"/>
              <a:t>192.0.0.0~223.255.255.0</a:t>
            </a:r>
            <a:r>
              <a:rPr lang="ko-KR" altLang="en-US" b="0" dirty="0"/>
              <a:t>까지고</a:t>
            </a:r>
            <a:r>
              <a:rPr lang="en-US" altLang="ko-KR" b="0" dirty="0"/>
              <a:t>, </a:t>
            </a:r>
            <a:r>
              <a:rPr lang="ko-KR" altLang="en-US" b="0" dirty="0"/>
              <a:t>호스트 주소는 </a:t>
            </a:r>
            <a:r>
              <a:rPr lang="en-US" altLang="ko-KR" b="0" dirty="0"/>
              <a:t>1</a:t>
            </a:r>
            <a:r>
              <a:rPr lang="ko-KR" altLang="en-US" b="0" dirty="0"/>
              <a:t>바이트로 </a:t>
            </a:r>
            <a:r>
              <a:rPr lang="ko-KR" altLang="en-US" b="0" dirty="0" smtClean="0"/>
              <a:t>호스트 </a:t>
            </a:r>
            <a:r>
              <a:rPr lang="ko-KR" altLang="en-US" b="0" dirty="0"/>
              <a:t>주소는 </a:t>
            </a:r>
            <a:r>
              <a:rPr lang="en-US" altLang="ko-KR" dirty="0"/>
              <a:t>254</a:t>
            </a:r>
            <a:r>
              <a:rPr lang="ko-KR" altLang="en-US" dirty="0"/>
              <a:t>개 사용할 수 있다</a:t>
            </a:r>
            <a:r>
              <a:rPr lang="en-US" altLang="ko-KR" dirty="0"/>
              <a:t>(0, 255 </a:t>
            </a:r>
            <a:r>
              <a:rPr lang="ko-KR" altLang="en-US" dirty="0"/>
              <a:t>제외</a:t>
            </a:r>
            <a:r>
              <a:rPr lang="en-US" altLang="ko-KR" dirty="0" smtClean="0"/>
              <a:t>).</a:t>
            </a:r>
          </a:p>
          <a:p>
            <a:pPr lvl="1"/>
            <a:r>
              <a:rPr lang="en-US" altLang="ko-KR" dirty="0" smtClean="0"/>
              <a:t>IP </a:t>
            </a:r>
            <a:r>
              <a:rPr lang="ko-KR" altLang="en-US" dirty="0"/>
              <a:t>주소가 </a:t>
            </a:r>
            <a:r>
              <a:rPr lang="en-US" altLang="ko-KR" dirty="0"/>
              <a:t>200.100.100.100</a:t>
            </a:r>
            <a:r>
              <a:rPr lang="ko-KR" altLang="en-US" dirty="0"/>
              <a:t>인 </a:t>
            </a:r>
            <a:r>
              <a:rPr lang="ko-KR" altLang="en-US" dirty="0" smtClean="0"/>
              <a:t>호스트는 </a:t>
            </a:r>
            <a:r>
              <a:rPr lang="en-US" altLang="ko-KR" dirty="0" smtClean="0"/>
              <a:t>200.100.100 </a:t>
            </a:r>
            <a:r>
              <a:rPr lang="ko-KR" altLang="en-US" dirty="0"/>
              <a:t>네트워크에 속하며</a:t>
            </a:r>
            <a:r>
              <a:rPr lang="en-US" altLang="ko-KR" dirty="0"/>
              <a:t>, </a:t>
            </a:r>
            <a:r>
              <a:rPr lang="ko-KR" altLang="en-US" dirty="0"/>
              <a:t>호스트 주소는 </a:t>
            </a:r>
            <a:r>
              <a:rPr lang="en-US" altLang="ko-KR" dirty="0"/>
              <a:t>100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dirty="0" smtClean="0"/>
              <a:t>가장 </a:t>
            </a:r>
            <a:r>
              <a:rPr lang="ko-KR" altLang="en-US" dirty="0"/>
              <a:t>왼쪽 </a:t>
            </a:r>
            <a:r>
              <a:rPr lang="en-US" altLang="ko-KR" dirty="0"/>
              <a:t>3</a:t>
            </a:r>
            <a:r>
              <a:rPr lang="ko-KR" altLang="en-US" dirty="0"/>
              <a:t>비트가 </a:t>
            </a:r>
            <a:r>
              <a:rPr lang="en-US" altLang="ko-KR" dirty="0"/>
              <a:t>110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 err="1"/>
              <a:t>옥텟이</a:t>
            </a:r>
            <a:r>
              <a:rPr lang="ko-KR" altLang="en-US" dirty="0"/>
              <a:t> 세 개인 </a:t>
            </a:r>
            <a:r>
              <a:rPr lang="en-US" altLang="ko-KR" dirty="0"/>
              <a:t>Net ID(21</a:t>
            </a:r>
            <a:r>
              <a:rPr lang="ko-KR" altLang="en-US" dirty="0"/>
              <a:t>비트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 smtClean="0"/>
              <a:t>221</a:t>
            </a:r>
            <a:r>
              <a:rPr lang="en-US" altLang="ko-KR" dirty="0"/>
              <a:t>=</a:t>
            </a:r>
            <a:r>
              <a:rPr lang="ko-KR" altLang="en-US" dirty="0"/>
              <a:t>네트워크를 </a:t>
            </a:r>
            <a:r>
              <a:rPr lang="en-US" altLang="ko-KR" dirty="0"/>
              <a:t>2,097,152</a:t>
            </a:r>
            <a:r>
              <a:rPr lang="ko-KR" altLang="en-US" dirty="0"/>
              <a:t>개 가질 수 있음</a:t>
            </a:r>
          </a:p>
          <a:p>
            <a:pPr lvl="2"/>
            <a:r>
              <a:rPr lang="en-US" altLang="ko-KR" dirty="0" smtClean="0"/>
              <a:t>Host </a:t>
            </a:r>
            <a:r>
              <a:rPr lang="en-US" altLang="ko-KR" dirty="0"/>
              <a:t>ID</a:t>
            </a:r>
            <a:r>
              <a:rPr lang="ko-KR" altLang="en-US" dirty="0"/>
              <a:t>로 </a:t>
            </a:r>
            <a:r>
              <a:rPr lang="en-US" altLang="ko-KR" dirty="0"/>
              <a:t>8</a:t>
            </a:r>
            <a:r>
              <a:rPr lang="ko-KR" altLang="en-US" dirty="0"/>
              <a:t>비트 사용</a:t>
            </a:r>
            <a:r>
              <a:rPr lang="en-US" altLang="ko-KR" dirty="0"/>
              <a:t>(28=256)</a:t>
            </a:r>
          </a:p>
          <a:p>
            <a:pPr lvl="2"/>
            <a:r>
              <a:rPr lang="ko-KR" altLang="en-US" dirty="0" smtClean="0"/>
              <a:t>호스트</a:t>
            </a:r>
            <a:r>
              <a:rPr lang="en-US" altLang="ko-KR" dirty="0"/>
              <a:t>(</a:t>
            </a:r>
            <a:r>
              <a:rPr lang="ko-KR" altLang="en-US" dirty="0" err="1"/>
              <a:t>라우터</a:t>
            </a:r>
            <a:r>
              <a:rPr lang="en-US" altLang="ko-KR" dirty="0"/>
              <a:t>)</a:t>
            </a:r>
            <a:r>
              <a:rPr lang="ko-KR" altLang="en-US" dirty="0"/>
              <a:t>를 </a:t>
            </a:r>
            <a:r>
              <a:rPr lang="en-US" altLang="ko-KR" dirty="0"/>
              <a:t>254</a:t>
            </a:r>
            <a:r>
              <a:rPr lang="ko-KR" altLang="en-US" dirty="0"/>
              <a:t>개 가질 수 있음</a:t>
            </a:r>
          </a:p>
          <a:p>
            <a:pPr lvl="2"/>
            <a:r>
              <a:rPr lang="ko-KR" altLang="en-US" dirty="0" smtClean="0"/>
              <a:t>소규모 </a:t>
            </a:r>
            <a:r>
              <a:rPr lang="ko-KR" altLang="en-US" dirty="0"/>
              <a:t>기관에서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8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54088"/>
            <a:ext cx="773316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49143"/>
            <a:ext cx="144016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D </a:t>
            </a:r>
            <a:r>
              <a:rPr lang="ko-KR" altLang="en-US" b="0" dirty="0"/>
              <a:t>클래스</a:t>
            </a:r>
          </a:p>
          <a:p>
            <a:pPr lvl="1"/>
            <a:r>
              <a:rPr lang="en-US" altLang="ko-KR" b="0" dirty="0"/>
              <a:t>D </a:t>
            </a:r>
            <a:r>
              <a:rPr lang="ko-KR" altLang="en-US" b="0" dirty="0"/>
              <a:t>클래스 </a:t>
            </a:r>
            <a:r>
              <a:rPr lang="en-US" altLang="ko-KR" b="0" dirty="0"/>
              <a:t>IP </a:t>
            </a:r>
            <a:r>
              <a:rPr lang="ko-KR" altLang="en-US" b="0" dirty="0"/>
              <a:t>주소는 </a:t>
            </a:r>
            <a:r>
              <a:rPr lang="en-US" altLang="ko-KR" b="0" dirty="0"/>
              <a:t>224~239</a:t>
            </a:r>
            <a:r>
              <a:rPr lang="ko-KR" altLang="en-US" b="0" dirty="0"/>
              <a:t>까지로 시작하며</a:t>
            </a:r>
            <a:r>
              <a:rPr lang="en-US" altLang="ko-KR" b="0" dirty="0"/>
              <a:t>, </a:t>
            </a:r>
            <a:r>
              <a:rPr lang="ko-KR" altLang="en-US" b="0" dirty="0"/>
              <a:t>멀티캐스트</a:t>
            </a:r>
            <a:r>
              <a:rPr lang="en-US" altLang="ko-KR" b="0" dirty="0"/>
              <a:t>(</a:t>
            </a:r>
            <a:r>
              <a:rPr lang="ko-KR" altLang="en-US" b="0" dirty="0"/>
              <a:t>데이터 수신 대상이 </a:t>
            </a:r>
            <a:r>
              <a:rPr lang="ko-KR" altLang="en-US" b="0" dirty="0" smtClean="0"/>
              <a:t>네트워크에 </a:t>
            </a:r>
            <a:r>
              <a:rPr lang="ko-KR" altLang="en-US" b="0" dirty="0"/>
              <a:t>연결된 일부 컴퓨터</a:t>
            </a:r>
            <a:r>
              <a:rPr lang="en-US" altLang="ko-KR" b="0" dirty="0"/>
              <a:t>) </a:t>
            </a:r>
            <a:r>
              <a:rPr lang="ko-KR" altLang="en-US" b="0" dirty="0"/>
              <a:t>용도로 사용한다</a:t>
            </a:r>
            <a:r>
              <a:rPr lang="en-US" altLang="ko-KR" b="0" dirty="0" smtClean="0"/>
              <a:t>.</a:t>
            </a:r>
            <a:endParaRPr lang="en-US" altLang="ko-KR" dirty="0" smtClean="0"/>
          </a:p>
          <a:p>
            <a:r>
              <a:rPr lang="en-US" altLang="ko-KR" b="0" dirty="0"/>
              <a:t>E </a:t>
            </a:r>
            <a:r>
              <a:rPr lang="ko-KR" altLang="en-US" b="0" dirty="0"/>
              <a:t>클래스</a:t>
            </a:r>
          </a:p>
          <a:p>
            <a:pPr lvl="1"/>
            <a:r>
              <a:rPr lang="en-US" altLang="ko-KR" b="0" dirty="0"/>
              <a:t>E </a:t>
            </a:r>
            <a:r>
              <a:rPr lang="ko-KR" altLang="en-US" b="0" dirty="0"/>
              <a:t>클래스 </a:t>
            </a:r>
            <a:r>
              <a:rPr lang="en-US" altLang="ko-KR" b="0" dirty="0"/>
              <a:t>IP </a:t>
            </a:r>
            <a:r>
              <a:rPr lang="ko-KR" altLang="en-US" b="0" dirty="0"/>
              <a:t>주소는 </a:t>
            </a:r>
            <a:r>
              <a:rPr lang="en-US" altLang="ko-KR" b="0" dirty="0"/>
              <a:t>240~255</a:t>
            </a:r>
            <a:r>
              <a:rPr lang="ko-KR" altLang="en-US" b="0" dirty="0"/>
              <a:t>까지로 시작하며</a:t>
            </a:r>
            <a:r>
              <a:rPr lang="en-US" altLang="ko-KR" b="0" dirty="0"/>
              <a:t>, </a:t>
            </a:r>
            <a:r>
              <a:rPr lang="ko-KR" altLang="en-US" b="0" dirty="0"/>
              <a:t>미래에 사용하려고 남겨놓은 주소다</a:t>
            </a:r>
            <a:r>
              <a:rPr lang="en-US" altLang="ko-KR" b="0" dirty="0"/>
              <a:t>.</a:t>
            </a:r>
          </a:p>
          <a:p>
            <a:pPr lvl="1"/>
            <a:r>
              <a:rPr lang="en-US" altLang="ko-KR" b="0" dirty="0"/>
              <a:t>255.255.255.255</a:t>
            </a:r>
            <a:r>
              <a:rPr lang="ko-KR" altLang="en-US" b="0" dirty="0"/>
              <a:t>는 전체 컴퓨터에 대한 </a:t>
            </a:r>
            <a:r>
              <a:rPr lang="ko-KR" altLang="en-US" b="0" dirty="0" err="1"/>
              <a:t>브로드캐스트</a:t>
            </a:r>
            <a:r>
              <a:rPr lang="en-US" altLang="ko-KR" b="0" dirty="0"/>
              <a:t>(</a:t>
            </a:r>
            <a:r>
              <a:rPr lang="ko-KR" altLang="en-US" b="0" dirty="0"/>
              <a:t>네트워크에 연결된 전체 </a:t>
            </a:r>
            <a:r>
              <a:rPr lang="ko-KR" altLang="en-US" b="0" dirty="0" smtClean="0"/>
              <a:t>컴퓨터를 수신 </a:t>
            </a:r>
            <a:r>
              <a:rPr lang="ko-KR" altLang="en-US" b="0" dirty="0"/>
              <a:t>대상으로 하는</a:t>
            </a:r>
            <a:r>
              <a:rPr lang="en-US" altLang="ko-KR" b="0" dirty="0"/>
              <a:t>) </a:t>
            </a:r>
            <a:r>
              <a:rPr lang="ko-KR" altLang="en-US" b="0" dirty="0"/>
              <a:t>주소로 사용한다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4" y="3861048"/>
            <a:ext cx="4333875" cy="22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29" y="3861048"/>
            <a:ext cx="3952875" cy="224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4" y="5601543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16" y="5614243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2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8532"/>
            <a:ext cx="7168266" cy="424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4034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9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IP </a:t>
            </a:r>
            <a:r>
              <a:rPr lang="ko-KR" altLang="en-US" b="0" dirty="0"/>
              <a:t>프로토콜</a:t>
            </a:r>
          </a:p>
          <a:p>
            <a:pPr lvl="1"/>
            <a:r>
              <a:rPr lang="en-US" altLang="ko-KR" b="0" dirty="0"/>
              <a:t>IP</a:t>
            </a:r>
            <a:r>
              <a:rPr lang="ko-KR" altLang="en-US" b="0" dirty="0"/>
              <a:t>는 </a:t>
            </a:r>
            <a:r>
              <a:rPr lang="en-US" altLang="ko-KR" b="0" dirty="0"/>
              <a:t>TCP/IP </a:t>
            </a:r>
            <a:r>
              <a:rPr lang="ko-KR" altLang="en-US" b="0" dirty="0"/>
              <a:t>프로토콜 계층의 네트워크 계층에서 사용하는 프로토콜이다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en-US" altLang="ko-KR" b="0" dirty="0" smtClean="0"/>
              <a:t>TCP</a:t>
            </a:r>
            <a:r>
              <a:rPr lang="ko-KR" altLang="en-US" b="0" dirty="0"/>
              <a:t>는 </a:t>
            </a:r>
            <a:r>
              <a:rPr lang="ko-KR" altLang="en-US" b="0" dirty="0" smtClean="0"/>
              <a:t>오류가 </a:t>
            </a:r>
            <a:r>
              <a:rPr lang="ko-KR" altLang="en-US" b="0" dirty="0"/>
              <a:t>발생하면 해당 정보를 재전송할 수 있는 신뢰성 있는 연결 지향형 프로토콜인 반면</a:t>
            </a:r>
            <a:r>
              <a:rPr lang="en-US" altLang="ko-KR" b="0" dirty="0"/>
              <a:t>, </a:t>
            </a:r>
            <a:r>
              <a:rPr lang="en-US" altLang="ko-KR" b="0" dirty="0" smtClean="0"/>
              <a:t>IP</a:t>
            </a:r>
            <a:r>
              <a:rPr lang="ko-KR" altLang="en-US" b="0" dirty="0" smtClean="0"/>
              <a:t>는 </a:t>
            </a:r>
            <a:r>
              <a:rPr lang="ko-KR" altLang="en-US" b="0" dirty="0"/>
              <a:t>간단한 오류 검사 기능만 있어 신뢰성이 보장되지 않는 </a:t>
            </a:r>
            <a:r>
              <a:rPr lang="ko-KR" altLang="en-US" b="0" dirty="0" err="1"/>
              <a:t>비연결형</a:t>
            </a:r>
            <a:r>
              <a:rPr lang="ko-KR" altLang="en-US" b="0" dirty="0"/>
              <a:t> </a:t>
            </a:r>
            <a:r>
              <a:rPr lang="ko-KR" altLang="en-US" b="0" dirty="0" err="1"/>
              <a:t>데이터그램</a:t>
            </a:r>
            <a:r>
              <a:rPr lang="ko-KR" altLang="en-US" b="0" dirty="0"/>
              <a:t> </a:t>
            </a:r>
            <a:r>
              <a:rPr lang="ko-KR" altLang="en-US" b="0" dirty="0" smtClean="0"/>
              <a:t>프로토콜이다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즉</a:t>
            </a:r>
            <a:r>
              <a:rPr lang="en-US" altLang="ko-KR" b="0" dirty="0"/>
              <a:t>, IP</a:t>
            </a:r>
            <a:r>
              <a:rPr lang="ko-KR" altLang="en-US" b="0" dirty="0"/>
              <a:t>는 </a:t>
            </a:r>
            <a:r>
              <a:rPr lang="ko-KR" altLang="en-US" b="0" dirty="0" err="1"/>
              <a:t>패킷을</a:t>
            </a:r>
            <a:r>
              <a:rPr lang="ko-KR" altLang="en-US" b="0" dirty="0"/>
              <a:t> </a:t>
            </a:r>
            <a:r>
              <a:rPr lang="ko-KR" altLang="en-US" b="0" dirty="0" err="1"/>
              <a:t>수신지까지</a:t>
            </a:r>
            <a:r>
              <a:rPr lang="ko-KR" altLang="en-US" b="0" dirty="0"/>
              <a:t> 최선을 다해 전송하지만</a:t>
            </a:r>
            <a:r>
              <a:rPr lang="en-US" altLang="ko-KR" b="0" dirty="0"/>
              <a:t>, </a:t>
            </a:r>
            <a:r>
              <a:rPr lang="ko-KR" altLang="en-US" b="0" dirty="0"/>
              <a:t>전송 완료까지는 보장하지 </a:t>
            </a:r>
            <a:r>
              <a:rPr lang="ko-KR" altLang="en-US" b="0" dirty="0" smtClean="0"/>
              <a:t>않는다</a:t>
            </a:r>
            <a:r>
              <a:rPr lang="en-US" altLang="ko-KR" b="0" dirty="0" smtClean="0"/>
              <a:t>.</a:t>
            </a:r>
          </a:p>
          <a:p>
            <a:r>
              <a:rPr lang="ko-KR" altLang="en-US" b="0" dirty="0" err="1"/>
              <a:t>연결형</a:t>
            </a:r>
            <a:r>
              <a:rPr lang="en-US" altLang="ko-KR" b="0" dirty="0"/>
              <a:t>(Connection-Oriented) </a:t>
            </a:r>
            <a:r>
              <a:rPr lang="ko-KR" altLang="en-US" b="0" dirty="0"/>
              <a:t>서비스</a:t>
            </a:r>
          </a:p>
          <a:p>
            <a:pPr lvl="1"/>
            <a:r>
              <a:rPr lang="ko-KR" altLang="en-US" b="0" dirty="0"/>
              <a:t>송수신자 사이에 논리적 연결을 확립하고 데이터를 전송하는 방법이다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dirty="0" err="1"/>
              <a:t>연결형은</a:t>
            </a:r>
            <a:r>
              <a:rPr lang="ko-KR" altLang="en-US" dirty="0"/>
              <a:t> 전송 계층에 해당되는 기능으로</a:t>
            </a:r>
            <a:r>
              <a:rPr lang="en-US" altLang="ko-KR" dirty="0"/>
              <a:t>, </a:t>
            </a:r>
            <a:r>
              <a:rPr lang="ko-KR" altLang="en-US" dirty="0"/>
              <a:t>앞에서 살펴본 </a:t>
            </a:r>
            <a:r>
              <a:rPr lang="en-US" altLang="ko-KR" dirty="0"/>
              <a:t>TCP</a:t>
            </a:r>
            <a:r>
              <a:rPr lang="ko-KR" altLang="en-US" dirty="0"/>
              <a:t>의 방식이다</a:t>
            </a:r>
            <a:r>
              <a:rPr lang="en-US" altLang="ko-KR" dirty="0" smtClean="0"/>
              <a:t>.</a:t>
            </a:r>
          </a:p>
          <a:p>
            <a:r>
              <a:rPr lang="ko-KR" altLang="en-US" b="0" dirty="0" err="1"/>
              <a:t>비연결형</a:t>
            </a:r>
            <a:r>
              <a:rPr lang="en-US" altLang="ko-KR" b="0" dirty="0"/>
              <a:t>(Connectionless) </a:t>
            </a:r>
            <a:r>
              <a:rPr lang="ko-KR" altLang="en-US" b="0" dirty="0"/>
              <a:t>서비스</a:t>
            </a:r>
          </a:p>
          <a:p>
            <a:pPr lvl="1"/>
            <a:r>
              <a:rPr lang="ko-KR" altLang="en-US" b="0" dirty="0"/>
              <a:t>송수신자 간에 논리적인 연결을 확립하지 않은 채 데이터를 전송하는 방법이다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dirty="0" err="1"/>
              <a:t>비연결형</a:t>
            </a:r>
            <a:r>
              <a:rPr lang="ko-KR" altLang="en-US" dirty="0"/>
              <a:t> 서비스는 </a:t>
            </a:r>
            <a:r>
              <a:rPr lang="en-US" altLang="ko-KR" dirty="0"/>
              <a:t>UDP </a:t>
            </a:r>
            <a:r>
              <a:rPr lang="ko-KR" altLang="en-US" dirty="0"/>
              <a:t>방식이며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신뢰성 </a:t>
            </a:r>
            <a:r>
              <a:rPr lang="ko-KR" altLang="en-US" dirty="0"/>
              <a:t>있는 데이터 전송을 할 수 없어 상위 계층인 </a:t>
            </a:r>
            <a:r>
              <a:rPr lang="en-US" altLang="ko-KR" dirty="0"/>
              <a:t>TCP </a:t>
            </a:r>
            <a:r>
              <a:rPr lang="ko-KR" altLang="en-US" dirty="0"/>
              <a:t>등에서 신뢰성을 보장해야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7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0" dirty="0"/>
              <a:t>네트워크에서 송신 </a:t>
            </a:r>
            <a:r>
              <a:rPr lang="ko-KR" altLang="en-US" b="0" dirty="0" smtClean="0"/>
              <a:t>측이 동일한 </a:t>
            </a:r>
            <a:r>
              <a:rPr lang="ko-KR" altLang="en-US" b="0" dirty="0"/>
              <a:t>수신 측으로 전송하는 </a:t>
            </a:r>
            <a:r>
              <a:rPr lang="ko-KR" altLang="en-US" b="0" dirty="0" err="1"/>
              <a:t>데이터그램이</a:t>
            </a:r>
            <a:r>
              <a:rPr lang="ko-KR" altLang="en-US" b="0" dirty="0"/>
              <a:t> 다양한 경로를 통해 도착할 수 있음을 </a:t>
            </a:r>
            <a:r>
              <a:rPr lang="ko-KR" altLang="en-US" b="0" dirty="0" smtClean="0"/>
              <a:t>보여준다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전송 </a:t>
            </a:r>
            <a:r>
              <a:rPr lang="ko-KR" altLang="en-US" b="0" dirty="0"/>
              <a:t>경로는 매번 달라진다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70" y="2389597"/>
            <a:ext cx="6614814" cy="37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20" y="5733256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0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 err="1"/>
              <a:t>데이터그램의</a:t>
            </a:r>
            <a:r>
              <a:rPr lang="ko-KR" altLang="en-US" b="0" dirty="0"/>
              <a:t> 구조</a:t>
            </a:r>
          </a:p>
          <a:p>
            <a:pPr lvl="1"/>
            <a:r>
              <a:rPr lang="en-US" altLang="ko-KR" b="0" dirty="0"/>
              <a:t>IP </a:t>
            </a:r>
            <a:r>
              <a:rPr lang="ko-KR" altLang="en-US" b="0" dirty="0"/>
              <a:t>계층의 </a:t>
            </a:r>
            <a:r>
              <a:rPr lang="ko-KR" altLang="en-US" b="0" dirty="0" err="1"/>
              <a:t>패킷을</a:t>
            </a:r>
            <a:r>
              <a:rPr lang="ko-KR" altLang="en-US" b="0" dirty="0"/>
              <a:t> ‘</a:t>
            </a:r>
            <a:r>
              <a:rPr lang="ko-KR" altLang="en-US" b="0" dirty="0" err="1"/>
              <a:t>데이터그램</a:t>
            </a:r>
            <a:r>
              <a:rPr lang="en-US" altLang="ko-KR" b="0" dirty="0"/>
              <a:t>(Datagram)’</a:t>
            </a:r>
            <a:r>
              <a:rPr lang="ko-KR" altLang="en-US" b="0" dirty="0"/>
              <a:t>이라고 한다</a:t>
            </a:r>
            <a:r>
              <a:rPr lang="en-US" altLang="ko-KR" b="0" dirty="0"/>
              <a:t>. </a:t>
            </a:r>
            <a:r>
              <a:rPr lang="ko-KR" altLang="en-US" b="0" dirty="0"/>
              <a:t>이 </a:t>
            </a:r>
            <a:r>
              <a:rPr lang="ko-KR" altLang="en-US" b="0" dirty="0" err="1"/>
              <a:t>데이터그램은</a:t>
            </a:r>
            <a:r>
              <a:rPr lang="ko-KR" altLang="en-US" b="0" dirty="0"/>
              <a:t> 가변 길이이며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헤더와 </a:t>
            </a:r>
            <a:r>
              <a:rPr lang="ko-KR" altLang="en-US" b="0" dirty="0"/>
              <a:t>데이터 부분으로 구성된다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b="0" dirty="0" err="1" smtClean="0"/>
              <a:t>데이터그램의</a:t>
            </a:r>
            <a:r>
              <a:rPr lang="ko-KR" altLang="en-US" b="0" dirty="0" smtClean="0"/>
              <a:t> </a:t>
            </a:r>
            <a:r>
              <a:rPr lang="ko-KR" altLang="en-US" b="0" dirty="0"/>
              <a:t>헤더는 크기가 </a:t>
            </a:r>
            <a:r>
              <a:rPr lang="en-US" altLang="ko-KR" b="0" dirty="0"/>
              <a:t>20~60</a:t>
            </a:r>
            <a:r>
              <a:rPr lang="ko-KR" altLang="en-US" b="0" dirty="0"/>
              <a:t>바이트고</a:t>
            </a:r>
            <a:r>
              <a:rPr lang="en-US" altLang="ko-KR" b="0" dirty="0"/>
              <a:t>, </a:t>
            </a:r>
            <a:r>
              <a:rPr lang="ko-KR" altLang="en-US" b="0" dirty="0" err="1" smtClean="0"/>
              <a:t>패킷을</a:t>
            </a:r>
            <a:r>
              <a:rPr lang="ko-KR" altLang="en-US" b="0" dirty="0" smtClean="0"/>
              <a:t> 전달하는 </a:t>
            </a:r>
            <a:r>
              <a:rPr lang="ko-KR" altLang="en-US" b="0" dirty="0"/>
              <a:t>데 필요한 모든 정보를 포함한다</a:t>
            </a:r>
            <a:r>
              <a:rPr lang="en-US" altLang="ko-KR" b="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56" y="2852936"/>
            <a:ext cx="5869461" cy="375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36" y="6249812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02. OSI </a:t>
            </a:r>
            <a:r>
              <a:rPr lang="ko-KR" altLang="en-US" dirty="0"/>
              <a:t>참조 모델의 데이터 전송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b="0" dirty="0"/>
              <a:t>OSI </a:t>
            </a:r>
            <a:r>
              <a:rPr lang="ko-KR" altLang="en-US" b="0" dirty="0"/>
              <a:t>참조 모델은 각각 특정 기능을 수행하는 서로 다른 계층 </a:t>
            </a:r>
            <a:r>
              <a:rPr lang="en-US" altLang="ko-KR" b="0" dirty="0" smtClean="0"/>
              <a:t>7</a:t>
            </a:r>
            <a:r>
              <a:rPr lang="ko-KR" altLang="en-US" b="0" dirty="0" smtClean="0"/>
              <a:t>개를 </a:t>
            </a:r>
            <a:r>
              <a:rPr lang="ko-KR" altLang="en-US" b="0" dirty="0"/>
              <a:t>말한다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r>
              <a:rPr lang="ko-KR" altLang="en-US" b="0" dirty="0" smtClean="0"/>
              <a:t>물리 </a:t>
            </a:r>
            <a:r>
              <a:rPr lang="ko-KR" altLang="en-US" b="0" dirty="0"/>
              <a:t>계층</a:t>
            </a:r>
            <a:r>
              <a:rPr lang="en-US" altLang="ko-KR" b="0" dirty="0"/>
              <a:t>(1</a:t>
            </a:r>
            <a:r>
              <a:rPr lang="ko-KR" altLang="en-US" b="0" dirty="0"/>
              <a:t>계층</a:t>
            </a:r>
            <a:r>
              <a:rPr lang="en-US" altLang="ko-KR" b="0" dirty="0"/>
              <a:t>), </a:t>
            </a:r>
            <a:r>
              <a:rPr lang="ko-KR" altLang="en-US" b="0" dirty="0"/>
              <a:t>데이터 링크 계층</a:t>
            </a:r>
            <a:r>
              <a:rPr lang="en-US" altLang="ko-KR" b="0" dirty="0"/>
              <a:t>(2</a:t>
            </a:r>
            <a:r>
              <a:rPr lang="ko-KR" altLang="en-US" b="0" dirty="0"/>
              <a:t>계층</a:t>
            </a:r>
            <a:r>
              <a:rPr lang="en-US" altLang="ko-KR" b="0" dirty="0"/>
              <a:t>), </a:t>
            </a:r>
            <a:r>
              <a:rPr lang="ko-KR" altLang="en-US" b="0" dirty="0"/>
              <a:t>네트워크 계층</a:t>
            </a:r>
            <a:r>
              <a:rPr lang="en-US" altLang="ko-KR" b="0" dirty="0"/>
              <a:t>(3</a:t>
            </a:r>
            <a:r>
              <a:rPr lang="ko-KR" altLang="en-US" b="0" dirty="0"/>
              <a:t>계층</a:t>
            </a:r>
            <a:r>
              <a:rPr lang="en-US" altLang="ko-KR" b="0" dirty="0"/>
              <a:t>), </a:t>
            </a:r>
            <a:r>
              <a:rPr lang="ko-KR" altLang="en-US" b="0" dirty="0"/>
              <a:t>전송 </a:t>
            </a:r>
            <a:r>
              <a:rPr lang="ko-KR" altLang="en-US" b="0" dirty="0" smtClean="0"/>
              <a:t>계층</a:t>
            </a:r>
            <a:r>
              <a:rPr lang="en-US" altLang="ko-KR" b="0" dirty="0"/>
              <a:t>(4</a:t>
            </a:r>
            <a:r>
              <a:rPr lang="ko-KR" altLang="en-US" b="0" dirty="0"/>
              <a:t>계층</a:t>
            </a:r>
            <a:r>
              <a:rPr lang="en-US" altLang="ko-KR" b="0" dirty="0"/>
              <a:t>), </a:t>
            </a:r>
            <a:r>
              <a:rPr lang="ko-KR" altLang="en-US" b="0" dirty="0"/>
              <a:t>세션 계층</a:t>
            </a:r>
            <a:r>
              <a:rPr lang="en-US" altLang="ko-KR" b="0" dirty="0"/>
              <a:t>(5</a:t>
            </a:r>
            <a:r>
              <a:rPr lang="ko-KR" altLang="en-US" b="0" dirty="0"/>
              <a:t>계층</a:t>
            </a:r>
            <a:r>
              <a:rPr lang="en-US" altLang="ko-KR" b="0" dirty="0"/>
              <a:t>), </a:t>
            </a:r>
            <a:r>
              <a:rPr lang="ko-KR" altLang="en-US" b="0" dirty="0"/>
              <a:t>표현 계층</a:t>
            </a:r>
            <a:r>
              <a:rPr lang="en-US" altLang="ko-KR" b="0" dirty="0"/>
              <a:t>(6</a:t>
            </a:r>
            <a:r>
              <a:rPr lang="ko-KR" altLang="en-US" b="0" dirty="0"/>
              <a:t>계층</a:t>
            </a:r>
            <a:r>
              <a:rPr lang="en-US" altLang="ko-KR" b="0" dirty="0"/>
              <a:t>), </a:t>
            </a:r>
            <a:r>
              <a:rPr lang="ko-KR" altLang="en-US" b="0" dirty="0"/>
              <a:t>응용 계층</a:t>
            </a:r>
            <a:r>
              <a:rPr lang="en-US" altLang="ko-KR" b="0" dirty="0"/>
              <a:t>(7</a:t>
            </a:r>
            <a:r>
              <a:rPr lang="ko-KR" altLang="en-US" b="0" dirty="0"/>
              <a:t>계층</a:t>
            </a:r>
            <a:r>
              <a:rPr lang="en-US" altLang="ko-KR" b="0" dirty="0"/>
              <a:t>)</a:t>
            </a:r>
            <a:r>
              <a:rPr lang="ko-KR" altLang="en-US" b="0" dirty="0"/>
              <a:t>으로 구성된다</a:t>
            </a:r>
            <a:r>
              <a:rPr lang="en-US" altLang="ko-KR" b="0" dirty="0"/>
              <a:t>.</a:t>
            </a:r>
          </a:p>
          <a:p>
            <a:pPr lvl="1"/>
            <a:r>
              <a:rPr lang="ko-KR" altLang="en-US" b="0" dirty="0"/>
              <a:t>각 계층은 헤더와 데이터 단위</a:t>
            </a:r>
            <a:r>
              <a:rPr lang="en-US" altLang="ko-KR" b="0" dirty="0"/>
              <a:t>(Data Unit </a:t>
            </a:r>
            <a:r>
              <a:rPr lang="ko-KR" altLang="en-US" b="0" dirty="0"/>
              <a:t>또는 </a:t>
            </a:r>
            <a:r>
              <a:rPr lang="en-US" altLang="ko-KR" b="0" dirty="0"/>
              <a:t>Protocol Data Unit)</a:t>
            </a:r>
            <a:r>
              <a:rPr lang="ko-KR" altLang="en-US" b="0" dirty="0"/>
              <a:t>로 정의되는데</a:t>
            </a:r>
            <a:r>
              <a:rPr lang="en-US" altLang="ko-KR" b="0" dirty="0"/>
              <a:t>, </a:t>
            </a:r>
            <a:r>
              <a:rPr lang="ko-KR" altLang="en-US" b="0" dirty="0" smtClean="0"/>
              <a:t>헤더에는 </a:t>
            </a:r>
            <a:r>
              <a:rPr lang="ko-KR" altLang="en-US" b="0" dirty="0"/>
              <a:t>각 계층의 기능과 관련된 정보가 포함된다</a:t>
            </a:r>
            <a:r>
              <a:rPr lang="en-US" altLang="ko-KR" b="0" dirty="0"/>
              <a:t>. </a:t>
            </a:r>
            <a:r>
              <a:rPr lang="ko-KR" altLang="en-US" b="0" dirty="0"/>
              <a:t>송신 측이 헤더를 생성하여 추가하면 </a:t>
            </a:r>
            <a:r>
              <a:rPr lang="ko-KR" altLang="en-US" b="0" dirty="0" smtClean="0"/>
              <a:t>수신 </a:t>
            </a:r>
            <a:r>
              <a:rPr lang="ko-KR" altLang="en-US" b="0" dirty="0"/>
              <a:t>측에서 해당 계층이 이 헤더를 사용한다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dirty="0"/>
              <a:t>상위 계층이나 하위 계층 사이에 주고받는 것을 ‘서비스 데이터 단위</a:t>
            </a:r>
            <a:r>
              <a:rPr lang="en-US" altLang="ko-KR" dirty="0"/>
              <a:t>(SDU)’</a:t>
            </a:r>
            <a:r>
              <a:rPr lang="ko-KR" altLang="en-US" dirty="0"/>
              <a:t>라 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같은 </a:t>
            </a:r>
            <a:r>
              <a:rPr lang="ko-KR" altLang="en-US" dirty="0"/>
              <a:t>계층 사이에서 주고받는 것을 ‘프로토콜 데이터 단위</a:t>
            </a:r>
            <a:r>
              <a:rPr lang="en-US" altLang="ko-KR" dirty="0"/>
              <a:t>(PDU)’</a:t>
            </a:r>
            <a:r>
              <a:rPr lang="ko-KR" altLang="en-US" dirty="0"/>
              <a:t>라고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 </a:t>
            </a:r>
            <a:r>
              <a:rPr lang="ko-KR" altLang="en-US" dirty="0"/>
              <a:t>데이터 </a:t>
            </a:r>
            <a:r>
              <a:rPr lang="ko-KR" altLang="en-US" dirty="0" smtClean="0"/>
              <a:t>단위는 </a:t>
            </a:r>
            <a:r>
              <a:rPr lang="ko-KR" altLang="en-US" dirty="0"/>
              <a:t>송신 측이나 수신 측의 다음 계층에 데이터 정보를 전송할 때 사용한다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7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80920" cy="5400600"/>
          </a:xfrm>
        </p:spPr>
        <p:txBody>
          <a:bodyPr/>
          <a:lstStyle/>
          <a:p>
            <a:pPr lvl="2"/>
            <a:r>
              <a:rPr lang="ko-KR" altLang="en-US" dirty="0" smtClean="0"/>
              <a:t>버전 </a:t>
            </a:r>
            <a:r>
              <a:rPr lang="en-US" altLang="ko-KR" dirty="0" smtClean="0"/>
              <a:t>: IP </a:t>
            </a:r>
            <a:r>
              <a:rPr lang="ko-KR" altLang="en-US" dirty="0"/>
              <a:t>헤더 안에 있는 버전</a:t>
            </a:r>
            <a:r>
              <a:rPr lang="en-US" altLang="ko-KR" dirty="0"/>
              <a:t>(Version) </a:t>
            </a:r>
            <a:r>
              <a:rPr lang="ko-KR" altLang="en-US" dirty="0"/>
              <a:t>번호 필드</a:t>
            </a:r>
            <a:r>
              <a:rPr lang="en-US" altLang="ko-KR" dirty="0"/>
              <a:t>(4</a:t>
            </a:r>
            <a:r>
              <a:rPr lang="ko-KR" altLang="en-US" dirty="0"/>
              <a:t>비트</a:t>
            </a:r>
            <a:r>
              <a:rPr lang="en-US" altLang="ko-KR" dirty="0"/>
              <a:t>)</a:t>
            </a:r>
            <a:r>
              <a:rPr lang="ko-KR" altLang="en-US" dirty="0"/>
              <a:t>는 인터넷 버전을 규정하며</a:t>
            </a:r>
            <a:r>
              <a:rPr lang="en-US" altLang="ko-KR" dirty="0"/>
              <a:t>, </a:t>
            </a:r>
            <a:r>
              <a:rPr lang="ko-KR" altLang="en-US" dirty="0"/>
              <a:t>현재 버전은 </a:t>
            </a:r>
            <a:r>
              <a:rPr lang="en-US" altLang="ko-KR" dirty="0"/>
              <a:t>4</a:t>
            </a:r>
            <a:r>
              <a:rPr lang="ko-KR" altLang="en-US" dirty="0"/>
              <a:t>다</a:t>
            </a:r>
            <a:r>
              <a:rPr lang="en-US" altLang="ko-KR" dirty="0"/>
              <a:t>.	</a:t>
            </a:r>
          </a:p>
          <a:p>
            <a:pPr lvl="2"/>
            <a:r>
              <a:rPr lang="ko-KR" altLang="en-US" dirty="0"/>
              <a:t>헤더 </a:t>
            </a:r>
            <a:r>
              <a:rPr lang="ko-KR" altLang="en-US" dirty="0" smtClean="0"/>
              <a:t>길이 </a:t>
            </a:r>
            <a:r>
              <a:rPr lang="en-US" altLang="ko-KR" dirty="0" smtClean="0"/>
              <a:t>: IP </a:t>
            </a:r>
            <a:r>
              <a:rPr lang="ko-KR" altLang="en-US" dirty="0"/>
              <a:t>헤더 안에 있는 다음 </a:t>
            </a:r>
            <a:r>
              <a:rPr lang="en-US" altLang="ko-KR" dirty="0"/>
              <a:t>4</a:t>
            </a:r>
            <a:r>
              <a:rPr lang="ko-KR" altLang="en-US" dirty="0"/>
              <a:t>비트 필드는 </a:t>
            </a:r>
            <a:r>
              <a:rPr lang="ko-KR" altLang="en-US" dirty="0" err="1"/>
              <a:t>데이터그램</a:t>
            </a:r>
            <a:r>
              <a:rPr lang="ko-KR" altLang="en-US" dirty="0"/>
              <a:t> 헤더의 전체 길이를 </a:t>
            </a:r>
            <a:r>
              <a:rPr lang="en-US" altLang="ko-KR" dirty="0"/>
              <a:t>4</a:t>
            </a:r>
            <a:r>
              <a:rPr lang="ko-KR" altLang="en-US" dirty="0"/>
              <a:t>바이트 단위로 나타낸다</a:t>
            </a:r>
            <a:r>
              <a:rPr lang="en-US" altLang="ko-KR" dirty="0"/>
              <a:t>.</a:t>
            </a:r>
          </a:p>
          <a:p>
            <a:pPr lvl="2"/>
            <a:r>
              <a:rPr lang="ko-KR" altLang="en-US" dirty="0"/>
              <a:t>서비스 </a:t>
            </a:r>
            <a:r>
              <a:rPr lang="ko-KR" altLang="en-US" dirty="0" smtClean="0"/>
              <a:t>유형 </a:t>
            </a:r>
            <a:r>
              <a:rPr lang="en-US" altLang="ko-KR" dirty="0" smtClean="0"/>
              <a:t>: 8</a:t>
            </a:r>
            <a:r>
              <a:rPr lang="ko-KR" altLang="en-US" dirty="0"/>
              <a:t>비트 필드는 </a:t>
            </a:r>
            <a:r>
              <a:rPr lang="ko-KR" altLang="en-US" dirty="0" err="1"/>
              <a:t>라우터가</a:t>
            </a:r>
            <a:r>
              <a:rPr lang="ko-KR" altLang="en-US" dirty="0"/>
              <a:t> 처리해야 하는 </a:t>
            </a:r>
            <a:r>
              <a:rPr lang="ko-KR" altLang="en-US" dirty="0" err="1"/>
              <a:t>데이터그램</a:t>
            </a:r>
            <a:r>
              <a:rPr lang="ko-KR" altLang="en-US" dirty="0"/>
              <a:t> 규정을 나타낸다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4888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40" y="6248102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9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b="0" dirty="0"/>
              <a:t>TOS</a:t>
            </a:r>
            <a:r>
              <a:rPr lang="ko-KR" altLang="en-US" b="0" dirty="0"/>
              <a:t>는 </a:t>
            </a:r>
            <a:r>
              <a:rPr lang="en-US" altLang="ko-KR" b="0" dirty="0"/>
              <a:t>IP </a:t>
            </a:r>
            <a:r>
              <a:rPr lang="ko-KR" altLang="en-US" b="0" dirty="0" err="1"/>
              <a:t>데이터그램을</a:t>
            </a:r>
            <a:r>
              <a:rPr lang="ko-KR" altLang="en-US" b="0" dirty="0"/>
              <a:t> 전달하는 특정 서비스 품질</a:t>
            </a:r>
            <a:r>
              <a:rPr lang="en-US" altLang="ko-KR" b="0" dirty="0"/>
              <a:t>(Quality of Service) </a:t>
            </a:r>
            <a:r>
              <a:rPr lang="ko-KR" altLang="en-US" b="0" dirty="0"/>
              <a:t>기능을 </a:t>
            </a:r>
            <a:r>
              <a:rPr lang="ko-KR" altLang="en-US" b="0" dirty="0" smtClean="0"/>
              <a:t>제공하려고 </a:t>
            </a:r>
            <a:r>
              <a:rPr lang="ko-KR" altLang="en-US" b="0" dirty="0"/>
              <a:t>고안된 </a:t>
            </a:r>
            <a:r>
              <a:rPr lang="en-US" altLang="ko-KR" b="0" dirty="0"/>
              <a:t>4</a:t>
            </a:r>
            <a:r>
              <a:rPr lang="ko-KR" altLang="en-US" b="0" dirty="0"/>
              <a:t>비트의 서브필드로 각 비트는 </a:t>
            </a:r>
            <a:r>
              <a:rPr lang="en-US" altLang="ko-KR" b="0" dirty="0"/>
              <a:t>0</a:t>
            </a:r>
            <a:r>
              <a:rPr lang="ko-KR" altLang="en-US" b="0" dirty="0"/>
              <a:t>과 </a:t>
            </a:r>
            <a:r>
              <a:rPr lang="en-US" altLang="ko-KR" b="0" dirty="0"/>
              <a:t>1</a:t>
            </a:r>
            <a:r>
              <a:rPr lang="ko-KR" altLang="en-US" b="0" dirty="0"/>
              <a:t>의 값을 가질 수 있는데</a:t>
            </a:r>
            <a:r>
              <a:rPr lang="en-US" altLang="ko-KR" b="0" dirty="0"/>
              <a:t>, </a:t>
            </a:r>
            <a:r>
              <a:rPr lang="ko-KR" altLang="en-US" b="0" dirty="0"/>
              <a:t>오직 한 비트만 </a:t>
            </a:r>
            <a:r>
              <a:rPr lang="en-US" altLang="ko-KR" b="0" dirty="0" smtClean="0"/>
              <a:t>1</a:t>
            </a:r>
            <a:r>
              <a:rPr lang="ko-KR" altLang="en-US" b="0" dirty="0" smtClean="0"/>
              <a:t>의 </a:t>
            </a:r>
            <a:r>
              <a:rPr lang="ko-KR" altLang="en-US" b="0" dirty="0"/>
              <a:t>값을 </a:t>
            </a:r>
            <a:r>
              <a:rPr lang="ko-KR" altLang="en-US" b="0" dirty="0" smtClean="0"/>
              <a:t>가진다</a:t>
            </a:r>
            <a:endParaRPr lang="en-US" altLang="ko-KR" b="0" dirty="0"/>
          </a:p>
          <a:p>
            <a:pPr lvl="1"/>
            <a:r>
              <a:rPr lang="ko-KR" altLang="en-US" b="0" dirty="0"/>
              <a:t>서비스 유형에 따라 지연</a:t>
            </a:r>
            <a:r>
              <a:rPr lang="en-US" altLang="ko-KR" b="0" dirty="0"/>
              <a:t>, </a:t>
            </a:r>
            <a:r>
              <a:rPr lang="ko-KR" altLang="en-US" b="0" dirty="0"/>
              <a:t>처리량</a:t>
            </a:r>
            <a:r>
              <a:rPr lang="en-US" altLang="ko-KR" b="0" dirty="0"/>
              <a:t>, </a:t>
            </a:r>
            <a:r>
              <a:rPr lang="ko-KR" altLang="en-US" b="0" dirty="0"/>
              <a:t>신뢰성</a:t>
            </a:r>
            <a:r>
              <a:rPr lang="en-US" altLang="ko-KR" b="0" dirty="0"/>
              <a:t>, </a:t>
            </a:r>
            <a:r>
              <a:rPr lang="ko-KR" altLang="en-US" b="0" dirty="0"/>
              <a:t>비용 등을 설정할 수 있으며</a:t>
            </a:r>
            <a:r>
              <a:rPr lang="en-US" altLang="ko-KR" b="0" dirty="0"/>
              <a:t>, </a:t>
            </a:r>
            <a:r>
              <a:rPr lang="ko-KR" altLang="en-US" b="0" dirty="0"/>
              <a:t>상호 </a:t>
            </a:r>
            <a:r>
              <a:rPr lang="ko-KR" altLang="en-US" b="0" dirty="0" smtClean="0"/>
              <a:t>배타적이어서 하나의 </a:t>
            </a:r>
            <a:r>
              <a:rPr lang="ko-KR" altLang="en-US" b="0" dirty="0"/>
              <a:t>값이 </a:t>
            </a:r>
            <a:r>
              <a:rPr lang="en-US" altLang="ko-KR" b="0" dirty="0"/>
              <a:t>1</a:t>
            </a:r>
            <a:r>
              <a:rPr lang="ko-KR" altLang="en-US" b="0" dirty="0"/>
              <a:t>로 설정되면 나머지 값은 무조건 </a:t>
            </a:r>
            <a:r>
              <a:rPr lang="en-US" altLang="ko-KR" b="0" dirty="0"/>
              <a:t>0</a:t>
            </a:r>
            <a:r>
              <a:rPr lang="ko-KR" altLang="en-US" b="0" dirty="0"/>
              <a:t>이다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65" y="3140968"/>
            <a:ext cx="727710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0" y="3244577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 err="1"/>
              <a:t>검사합</a:t>
            </a:r>
            <a:endParaRPr lang="ko-KR" altLang="en-US" b="0" dirty="0"/>
          </a:p>
          <a:p>
            <a:pPr lvl="1"/>
            <a:r>
              <a:rPr lang="ko-KR" altLang="en-US" b="0" dirty="0"/>
              <a:t>‘</a:t>
            </a:r>
            <a:r>
              <a:rPr lang="ko-KR" altLang="en-US" b="0" dirty="0" err="1"/>
              <a:t>검사합</a:t>
            </a:r>
            <a:r>
              <a:rPr lang="en-US" altLang="ko-KR" b="0" dirty="0"/>
              <a:t>(Checksum)’</a:t>
            </a:r>
            <a:r>
              <a:rPr lang="ko-KR" altLang="en-US" b="0" dirty="0"/>
              <a:t>은 </a:t>
            </a:r>
            <a:r>
              <a:rPr lang="en-US" altLang="ko-KR" b="0" dirty="0"/>
              <a:t>TCP/IP </a:t>
            </a:r>
            <a:r>
              <a:rPr lang="ko-KR" altLang="en-US" b="0" dirty="0"/>
              <a:t>프로토콜에서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많이 </a:t>
            </a:r>
            <a:r>
              <a:rPr lang="ko-KR" altLang="en-US" b="0" dirty="0"/>
              <a:t>사용하는 오류 제어 방법으로</a:t>
            </a:r>
            <a:r>
              <a:rPr lang="en-US" altLang="ko-KR" b="0" dirty="0"/>
              <a:t>,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err="1" smtClean="0"/>
              <a:t>패킷</a:t>
            </a:r>
            <a:r>
              <a:rPr lang="ko-KR" altLang="en-US" b="0" dirty="0" smtClean="0"/>
              <a:t> 전송 </a:t>
            </a:r>
            <a:r>
              <a:rPr lang="ko-KR" altLang="en-US" b="0" dirty="0"/>
              <a:t>중 발생하는 헤더 부분의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오류를 </a:t>
            </a:r>
            <a:r>
              <a:rPr lang="ko-KR" altLang="en-US" b="0" dirty="0"/>
              <a:t>검사한다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송신자가 </a:t>
            </a:r>
            <a:r>
              <a:rPr lang="ko-KR" altLang="en-US" b="0" dirty="0"/>
              <a:t>전송하는 </a:t>
            </a:r>
            <a:r>
              <a:rPr lang="ko-KR" altLang="en-US" b="0" dirty="0" err="1"/>
              <a:t>패킷에</a:t>
            </a:r>
            <a:r>
              <a:rPr lang="ko-KR" altLang="en-US" b="0" dirty="0"/>
              <a:t> </a:t>
            </a:r>
            <a:r>
              <a:rPr lang="ko-KR" altLang="en-US" b="0" dirty="0" err="1"/>
              <a:t>검사합을</a:t>
            </a:r>
            <a:r>
              <a:rPr lang="ko-KR" altLang="en-US" b="0" dirty="0"/>
              <a:t> 함께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보내면 </a:t>
            </a:r>
            <a:r>
              <a:rPr lang="ko-KR" altLang="en-US" b="0" dirty="0"/>
              <a:t>수신자는 </a:t>
            </a:r>
            <a:r>
              <a:rPr lang="ko-KR" altLang="en-US" b="0" dirty="0" err="1"/>
              <a:t>패킷과</a:t>
            </a:r>
            <a:r>
              <a:rPr lang="ko-KR" altLang="en-US" b="0" dirty="0"/>
              <a:t> 함께 </a:t>
            </a:r>
            <a:r>
              <a:rPr lang="ko-KR" altLang="en-US" b="0" dirty="0" err="1"/>
              <a:t>검사합을</a:t>
            </a:r>
            <a:r>
              <a:rPr lang="ko-KR" altLang="en-US" b="0" dirty="0"/>
              <a:t>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계산해 </a:t>
            </a:r>
            <a:r>
              <a:rPr lang="ko-KR" altLang="en-US" b="0" dirty="0"/>
              <a:t>조건을 만족하면 </a:t>
            </a:r>
            <a:r>
              <a:rPr lang="ko-KR" altLang="en-US" b="0" dirty="0" err="1"/>
              <a:t>패킷을</a:t>
            </a:r>
            <a:r>
              <a:rPr lang="ko-KR" altLang="en-US" b="0" dirty="0"/>
              <a:t> 받아들이고</a:t>
            </a:r>
            <a:r>
              <a:rPr lang="en-US" altLang="ko-KR" b="0" dirty="0"/>
              <a:t>,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그렇지 않으면 </a:t>
            </a:r>
            <a:r>
              <a:rPr lang="ko-KR" altLang="en-US" b="0" dirty="0" err="1"/>
              <a:t>패킷을</a:t>
            </a:r>
            <a:r>
              <a:rPr lang="ko-KR" altLang="en-US" b="0" dirty="0"/>
              <a:t> 폐기한다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628800"/>
            <a:ext cx="3753111" cy="43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48" y="5689352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IPv6</a:t>
            </a:r>
          </a:p>
          <a:p>
            <a:pPr lvl="1"/>
            <a:r>
              <a:rPr lang="ko-KR" altLang="en-US" b="0" dirty="0"/>
              <a:t>현재 사용하는 </a:t>
            </a:r>
            <a:r>
              <a:rPr lang="en-US" altLang="ko-KR" b="0" dirty="0"/>
              <a:t>IP </a:t>
            </a:r>
            <a:r>
              <a:rPr lang="ko-KR" altLang="en-US" b="0" dirty="0"/>
              <a:t>버전은 </a:t>
            </a:r>
            <a:r>
              <a:rPr lang="en-US" altLang="ko-KR" b="0" dirty="0"/>
              <a:t>4</a:t>
            </a:r>
            <a:r>
              <a:rPr lang="ko-KR" altLang="en-US" b="0" dirty="0"/>
              <a:t>로</a:t>
            </a:r>
            <a:r>
              <a:rPr lang="en-US" altLang="ko-KR" b="0" dirty="0"/>
              <a:t>, IPv4</a:t>
            </a:r>
            <a:r>
              <a:rPr lang="ko-KR" altLang="en-US" b="0" dirty="0"/>
              <a:t>로 표현한다</a:t>
            </a:r>
            <a:r>
              <a:rPr lang="en-US" altLang="ko-KR" b="0" dirty="0"/>
              <a:t>. IPv4 </a:t>
            </a:r>
            <a:r>
              <a:rPr lang="ko-KR" altLang="en-US" b="0" dirty="0"/>
              <a:t>주소는 </a:t>
            </a:r>
            <a:r>
              <a:rPr lang="en-US" altLang="ko-KR" b="0" dirty="0"/>
              <a:t>32</a:t>
            </a:r>
            <a:r>
              <a:rPr lang="ko-KR" altLang="en-US" b="0" dirty="0"/>
              <a:t>비트로 구성되며</a:t>
            </a:r>
            <a:r>
              <a:rPr lang="en-US" altLang="ko-KR" b="0" dirty="0"/>
              <a:t>, </a:t>
            </a:r>
            <a:r>
              <a:rPr lang="ko-KR" altLang="en-US" b="0" dirty="0" smtClean="0"/>
              <a:t>네트워크 </a:t>
            </a:r>
            <a:r>
              <a:rPr lang="en-US" altLang="ko-KR" b="0" dirty="0"/>
              <a:t>ID</a:t>
            </a:r>
            <a:r>
              <a:rPr lang="ko-KR" altLang="en-US" b="0" dirty="0"/>
              <a:t>와 호스트 </a:t>
            </a:r>
            <a:r>
              <a:rPr lang="en-US" altLang="ko-KR" b="0" dirty="0"/>
              <a:t>ID </a:t>
            </a:r>
            <a:r>
              <a:rPr lang="ko-KR" altLang="en-US" b="0" dirty="0"/>
              <a:t>부분으로 나뉘어 있다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또한 </a:t>
            </a:r>
            <a:r>
              <a:rPr lang="en-US" altLang="ko-KR" b="0" dirty="0"/>
              <a:t>2-level </a:t>
            </a:r>
            <a:r>
              <a:rPr lang="ko-KR" altLang="en-US" b="0" dirty="0"/>
              <a:t>주소 구조</a:t>
            </a:r>
            <a:r>
              <a:rPr lang="en-US" altLang="ko-KR" b="0" dirty="0"/>
              <a:t>(Net ID, Host ID)</a:t>
            </a:r>
            <a:r>
              <a:rPr lang="ko-KR" altLang="en-US" b="0" dirty="0" smtClean="0"/>
              <a:t>로 되어 </a:t>
            </a:r>
            <a:r>
              <a:rPr lang="ko-KR" altLang="en-US" b="0" dirty="0"/>
              <a:t>있다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en-US" altLang="ko-KR" b="0" dirty="0" smtClean="0"/>
              <a:t>IP</a:t>
            </a:r>
            <a:r>
              <a:rPr lang="ko-KR" altLang="en-US" b="0" dirty="0"/>
              <a:t>는 네트워크 규모에 따라 세 가지 규모의 클래스에 멀티캐스트 클래스와 </a:t>
            </a:r>
            <a:r>
              <a:rPr lang="ko-KR" altLang="en-US" b="0" dirty="0" smtClean="0"/>
              <a:t>예약된 </a:t>
            </a:r>
            <a:r>
              <a:rPr lang="ko-KR" altLang="en-US" b="0" dirty="0"/>
              <a:t>클래스를 합한 총 다섯 가지 클래스로 구성되어 있다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en-US" altLang="ko-KR" dirty="0"/>
              <a:t>IPv4 </a:t>
            </a:r>
            <a:r>
              <a:rPr lang="ko-KR" altLang="en-US" dirty="0"/>
              <a:t>주소는 </a:t>
            </a:r>
            <a:r>
              <a:rPr lang="ko-KR" altLang="en-US" dirty="0" smtClean="0"/>
              <a:t>산술적으로 </a:t>
            </a:r>
            <a:r>
              <a:rPr lang="ko-KR" altLang="en-US" dirty="0"/>
              <a:t>주소를 </a:t>
            </a:r>
            <a:r>
              <a:rPr lang="en-US" altLang="ko-KR" dirty="0"/>
              <a:t>43</a:t>
            </a:r>
            <a:r>
              <a:rPr lang="ko-KR" altLang="en-US" dirty="0"/>
              <a:t>억 개 할당할 수 있지만</a:t>
            </a:r>
            <a:r>
              <a:rPr lang="en-US" altLang="ko-KR" dirty="0"/>
              <a:t>, </a:t>
            </a:r>
            <a:r>
              <a:rPr lang="ko-KR" altLang="en-US" dirty="0" smtClean="0"/>
              <a:t>클래스 별 </a:t>
            </a:r>
            <a:r>
              <a:rPr lang="ko-KR" altLang="en-US" dirty="0"/>
              <a:t>주소 분류 방식 때문에 사용하지 </a:t>
            </a:r>
            <a:r>
              <a:rPr lang="ko-KR" altLang="en-US" dirty="0" smtClean="0"/>
              <a:t>않는 주소가 </a:t>
            </a:r>
            <a:r>
              <a:rPr lang="ko-KR" altLang="en-US" dirty="0"/>
              <a:t>많다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유비쿼터스</a:t>
            </a:r>
            <a:r>
              <a:rPr lang="ko-KR" altLang="en-US" dirty="0" smtClean="0"/>
              <a:t> </a:t>
            </a:r>
            <a:r>
              <a:rPr lang="ko-KR" altLang="en-US" dirty="0"/>
              <a:t>시대에는 각각의 단말기마다 </a:t>
            </a:r>
            <a:r>
              <a:rPr lang="en-US" altLang="ko-KR" dirty="0"/>
              <a:t>IP</a:t>
            </a:r>
            <a:r>
              <a:rPr lang="ko-KR" altLang="en-US" dirty="0"/>
              <a:t>가 부여되는 환경이 </a:t>
            </a:r>
            <a:r>
              <a:rPr lang="ko-KR" altLang="en-US" dirty="0" smtClean="0"/>
              <a:t>필요하므로 </a:t>
            </a:r>
            <a:r>
              <a:rPr lang="ko-KR" altLang="en-US" dirty="0"/>
              <a:t>기존 </a:t>
            </a:r>
            <a:r>
              <a:rPr lang="en-US" altLang="ko-KR" dirty="0" smtClean="0"/>
              <a:t>IPv4</a:t>
            </a:r>
            <a:r>
              <a:rPr lang="ko-KR" altLang="en-US" dirty="0" smtClean="0"/>
              <a:t>를 사용하면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주소가 부족할 것이다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/>
              <a:t>IPv6</a:t>
            </a:r>
            <a:r>
              <a:rPr lang="ko-KR" altLang="en-US" dirty="0"/>
              <a:t>은 </a:t>
            </a:r>
            <a:r>
              <a:rPr lang="en-US" altLang="ko-KR" dirty="0"/>
              <a:t>128</a:t>
            </a:r>
            <a:r>
              <a:rPr lang="ko-KR" altLang="en-US" dirty="0"/>
              <a:t>비트로 구성되며</a:t>
            </a:r>
            <a:r>
              <a:rPr lang="en-US" altLang="ko-KR" dirty="0"/>
              <a:t>, </a:t>
            </a:r>
            <a:r>
              <a:rPr lang="ko-KR" altLang="en-US" dirty="0"/>
              <a:t>긴 </a:t>
            </a:r>
            <a:r>
              <a:rPr lang="ko-KR" altLang="en-US" dirty="0" smtClean="0"/>
              <a:t>주소를 </a:t>
            </a:r>
            <a:r>
              <a:rPr lang="ko-KR" altLang="en-US" dirty="0"/>
              <a:t>쉽게 읽을 수 있도록 </a:t>
            </a:r>
            <a:r>
              <a:rPr lang="en-US" altLang="ko-KR" dirty="0"/>
              <a:t>16</a:t>
            </a:r>
            <a:r>
              <a:rPr lang="ko-KR" altLang="en-US" dirty="0"/>
              <a:t>비트씩 </a:t>
            </a:r>
            <a:r>
              <a:rPr lang="en-US" altLang="ko-KR" dirty="0"/>
              <a:t>:(</a:t>
            </a:r>
            <a:r>
              <a:rPr lang="ko-KR" altLang="en-US" dirty="0"/>
              <a:t>콜론</a:t>
            </a:r>
            <a:r>
              <a:rPr lang="en-US" altLang="ko-KR" dirty="0"/>
              <a:t>)</a:t>
            </a:r>
            <a:r>
              <a:rPr lang="ko-KR" altLang="en-US" dirty="0"/>
              <a:t>으로 나누어 각 필드를 </a:t>
            </a:r>
            <a:r>
              <a:rPr lang="en-US" altLang="ko-KR" dirty="0"/>
              <a:t>16</a:t>
            </a:r>
            <a:r>
              <a:rPr lang="ko-KR" altLang="en-US" dirty="0"/>
              <a:t>진수로 표현하는 </a:t>
            </a:r>
            <a:r>
              <a:rPr lang="ko-KR" altLang="en-US" dirty="0" smtClean="0"/>
              <a:t>방법을 </a:t>
            </a:r>
            <a:r>
              <a:rPr lang="ko-KR" altLang="en-US" dirty="0"/>
              <a:t>사용한다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기존 </a:t>
            </a:r>
            <a:r>
              <a:rPr lang="en-US" altLang="ko-KR" dirty="0"/>
              <a:t>IPv4 </a:t>
            </a:r>
            <a:r>
              <a:rPr lang="ko-KR" altLang="en-US" dirty="0"/>
              <a:t>주소도 </a:t>
            </a:r>
            <a:r>
              <a:rPr lang="en-US" altLang="ko-KR" dirty="0"/>
              <a:t>IPv6 </a:t>
            </a:r>
            <a:r>
              <a:rPr lang="ko-KR" altLang="en-US" dirty="0"/>
              <a:t>주소로 표현할 수 있는데</a:t>
            </a:r>
            <a:r>
              <a:rPr lang="en-US" altLang="ko-KR" dirty="0"/>
              <a:t>, </a:t>
            </a:r>
            <a:r>
              <a:rPr lang="ko-KR" altLang="en-US" dirty="0"/>
              <a:t>하위 </a:t>
            </a:r>
            <a:r>
              <a:rPr lang="en-US" altLang="ko-KR" dirty="0"/>
              <a:t>32</a:t>
            </a:r>
            <a:r>
              <a:rPr lang="ko-KR" altLang="en-US" dirty="0"/>
              <a:t>비트에는 </a:t>
            </a:r>
            <a:r>
              <a:rPr lang="en-US" altLang="ko-KR" dirty="0" smtClean="0"/>
              <a:t>IPv4</a:t>
            </a:r>
            <a:r>
              <a:rPr lang="ko-KR" altLang="en-US" dirty="0" smtClean="0"/>
              <a:t>주소를 그대로 채우고 상위 비트는 모두 </a:t>
            </a:r>
            <a:r>
              <a:rPr lang="en-US" altLang="ko-KR" dirty="0" smtClean="0"/>
              <a:t>0</a:t>
            </a:r>
            <a:r>
              <a:rPr lang="ko-KR" altLang="en-US" dirty="0" smtClean="0"/>
              <a:t>으로 채우는 방식을 사용한다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5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IPv6 </a:t>
            </a:r>
            <a:r>
              <a:rPr lang="ko-KR" altLang="en-US" b="0" dirty="0"/>
              <a:t>주소 체계</a:t>
            </a:r>
          </a:p>
          <a:p>
            <a:pPr lvl="1"/>
            <a:r>
              <a:rPr lang="en-US" altLang="ko-KR" b="0" dirty="0"/>
              <a:t>IPv6 </a:t>
            </a:r>
            <a:r>
              <a:rPr lang="ko-KR" altLang="en-US" b="0" dirty="0"/>
              <a:t>주소는 </a:t>
            </a:r>
            <a:r>
              <a:rPr lang="en-US" altLang="ko-KR" b="0" dirty="0"/>
              <a:t>16</a:t>
            </a:r>
            <a:r>
              <a:rPr lang="ko-KR" altLang="en-US" b="0" dirty="0"/>
              <a:t>바이트</a:t>
            </a:r>
            <a:r>
              <a:rPr lang="en-US" altLang="ko-KR" b="0" dirty="0"/>
              <a:t>(128</a:t>
            </a:r>
            <a:r>
              <a:rPr lang="ko-KR" altLang="en-US" b="0" dirty="0"/>
              <a:t>비트</a:t>
            </a:r>
            <a:r>
              <a:rPr lang="en-US" altLang="ko-KR" b="0" dirty="0"/>
              <a:t>)</a:t>
            </a:r>
            <a:r>
              <a:rPr lang="ko-KR" altLang="en-US" b="0" dirty="0"/>
              <a:t>로 구성되며</a:t>
            </a:r>
            <a:r>
              <a:rPr lang="en-US" altLang="ko-KR" b="0" dirty="0"/>
              <a:t>, </a:t>
            </a:r>
            <a:r>
              <a:rPr lang="ko-KR" altLang="en-US" b="0" dirty="0"/>
              <a:t>주소를 읽기 쉽도록 </a:t>
            </a:r>
            <a:r>
              <a:rPr lang="en-US" altLang="ko-KR" b="0" dirty="0"/>
              <a:t>16</a:t>
            </a:r>
            <a:r>
              <a:rPr lang="ko-KR" altLang="en-US" b="0" dirty="0"/>
              <a:t>진수 콜론으로 </a:t>
            </a:r>
            <a:r>
              <a:rPr lang="ko-KR" altLang="en-US" b="0" dirty="0" smtClean="0"/>
              <a:t>표현한다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en-US" altLang="ko-KR" b="0" dirty="0" smtClean="0"/>
              <a:t>128</a:t>
            </a:r>
            <a:r>
              <a:rPr lang="ko-KR" altLang="en-US" b="0" dirty="0"/>
              <a:t>비트는 길이가 </a:t>
            </a:r>
            <a:r>
              <a:rPr lang="en-US" altLang="ko-KR" b="0" dirty="0"/>
              <a:t>2</a:t>
            </a:r>
            <a:r>
              <a:rPr lang="ko-KR" altLang="en-US" b="0" dirty="0"/>
              <a:t>바이트인 영역 여덟 개로 나뉘며</a:t>
            </a:r>
            <a:r>
              <a:rPr lang="en-US" altLang="ko-KR" b="0" dirty="0"/>
              <a:t>, 16</a:t>
            </a:r>
            <a:r>
              <a:rPr lang="ko-KR" altLang="en-US" b="0" dirty="0"/>
              <a:t>진수 표기법에서 </a:t>
            </a:r>
            <a:r>
              <a:rPr lang="en-US" altLang="ko-KR" b="0" dirty="0"/>
              <a:t>2</a:t>
            </a:r>
            <a:r>
              <a:rPr lang="ko-KR" altLang="en-US" b="0" dirty="0"/>
              <a:t>바이트는 </a:t>
            </a:r>
            <a:r>
              <a:rPr lang="en-US" altLang="ko-KR" b="0" dirty="0" smtClean="0"/>
              <a:t>16</a:t>
            </a:r>
            <a:r>
              <a:rPr lang="ko-KR" altLang="en-US" b="0" dirty="0" smtClean="0"/>
              <a:t>진수 </a:t>
            </a:r>
            <a:r>
              <a:rPr lang="ko-KR" altLang="en-US" b="0" dirty="0"/>
              <a:t>네 개로 표현하여 전체적으로 </a:t>
            </a:r>
            <a:r>
              <a:rPr lang="en-US" altLang="ko-KR" b="0" dirty="0"/>
              <a:t>16</a:t>
            </a:r>
            <a:r>
              <a:rPr lang="ko-KR" altLang="en-US" b="0" dirty="0"/>
              <a:t>진수 </a:t>
            </a:r>
            <a:r>
              <a:rPr lang="en-US" altLang="ko-KR" b="0" dirty="0"/>
              <a:t>32</a:t>
            </a:r>
            <a:r>
              <a:rPr lang="ko-KR" altLang="en-US" b="0" dirty="0"/>
              <a:t>개로 표현한다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63531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2" y="5135984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8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r>
              <a:rPr lang="en-US" altLang="ko-KR" b="0" dirty="0"/>
              <a:t>128</a:t>
            </a:r>
            <a:r>
              <a:rPr lang="ko-KR" altLang="en-US" b="0" dirty="0"/>
              <a:t>비트 </a:t>
            </a:r>
            <a:r>
              <a:rPr lang="en-US" altLang="ko-KR" b="0" dirty="0"/>
              <a:t>IP </a:t>
            </a:r>
            <a:r>
              <a:rPr lang="ko-KR" altLang="en-US" b="0" dirty="0"/>
              <a:t>주소는 단축해서 표현할 수 있는데</a:t>
            </a:r>
            <a:r>
              <a:rPr lang="en-US" altLang="ko-KR" b="0" dirty="0"/>
              <a:t>, </a:t>
            </a:r>
            <a:r>
              <a:rPr lang="ko-KR" altLang="en-US" b="0" dirty="0"/>
              <a:t>콜론 두 개 사이에 있는 수</a:t>
            </a:r>
            <a:r>
              <a:rPr lang="en-US" altLang="ko-KR" b="0" dirty="0"/>
              <a:t>(</a:t>
            </a:r>
            <a:r>
              <a:rPr lang="ko-KR" altLang="en-US" b="0" dirty="0"/>
              <a:t>섹션</a:t>
            </a:r>
            <a:r>
              <a:rPr lang="en-US" altLang="ko-KR" b="0" dirty="0"/>
              <a:t>) </a:t>
            </a:r>
            <a:r>
              <a:rPr lang="ko-KR" altLang="en-US" b="0" dirty="0"/>
              <a:t>네 </a:t>
            </a:r>
            <a:r>
              <a:rPr lang="ko-KR" altLang="en-US" b="0" dirty="0" smtClean="0"/>
              <a:t>개에서 </a:t>
            </a:r>
            <a:r>
              <a:rPr lang="ko-KR" altLang="en-US" b="0" dirty="0"/>
              <a:t>앞쪽의 </a:t>
            </a:r>
            <a:r>
              <a:rPr lang="en-US" altLang="ko-KR" b="0" dirty="0"/>
              <a:t>0</a:t>
            </a:r>
            <a:r>
              <a:rPr lang="ko-KR" altLang="en-US" b="0" dirty="0"/>
              <a:t>은 생략할 수 있다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이런 </a:t>
            </a:r>
            <a:r>
              <a:rPr lang="ko-KR" altLang="en-US" b="0" dirty="0"/>
              <a:t>생략 방식을 이용하면 </a:t>
            </a:r>
            <a:r>
              <a:rPr lang="en-US" altLang="ko-KR" b="0" dirty="0"/>
              <a:t>0056</a:t>
            </a:r>
            <a:r>
              <a:rPr lang="ko-KR" altLang="en-US" b="0" dirty="0"/>
              <a:t>은 </a:t>
            </a:r>
            <a:r>
              <a:rPr lang="en-US" altLang="ko-KR" b="0" dirty="0"/>
              <a:t>56</a:t>
            </a:r>
            <a:r>
              <a:rPr lang="ko-KR" altLang="en-US" b="0" dirty="0"/>
              <a:t>으로</a:t>
            </a:r>
            <a:r>
              <a:rPr lang="en-US" altLang="ko-KR" b="0" dirty="0"/>
              <a:t>, 000D</a:t>
            </a:r>
            <a:r>
              <a:rPr lang="ko-KR" altLang="en-US" b="0" dirty="0"/>
              <a:t>는 </a:t>
            </a:r>
            <a:r>
              <a:rPr lang="en-US" altLang="ko-KR" b="0" dirty="0"/>
              <a:t>D</a:t>
            </a:r>
            <a:r>
              <a:rPr lang="ko-KR" altLang="en-US" b="0" dirty="0" smtClean="0"/>
              <a:t>로 </a:t>
            </a:r>
            <a:r>
              <a:rPr lang="en-US" altLang="ko-KR" b="0" dirty="0" smtClean="0"/>
              <a:t>0000</a:t>
            </a:r>
            <a:r>
              <a:rPr lang="ko-KR" altLang="en-US" b="0" dirty="0"/>
              <a:t>은 </a:t>
            </a:r>
            <a:r>
              <a:rPr lang="en-US" altLang="ko-KR" b="0" dirty="0"/>
              <a:t>0</a:t>
            </a:r>
            <a:r>
              <a:rPr lang="ko-KR" altLang="en-US" b="0" dirty="0"/>
              <a:t>으로 표기할 수 있다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689506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48" y="4902150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496944" cy="5400600"/>
          </a:xfrm>
        </p:spPr>
        <p:txBody>
          <a:bodyPr/>
          <a:lstStyle/>
          <a:p>
            <a:pPr lvl="1"/>
            <a:r>
              <a:rPr lang="en-US" altLang="ko-KR" dirty="0"/>
              <a:t>0</a:t>
            </a:r>
            <a:r>
              <a:rPr lang="ko-KR" altLang="en-US" dirty="0"/>
              <a:t>으로만 구성된 섹션은 </a:t>
            </a:r>
            <a:r>
              <a:rPr lang="en-US" altLang="ko-KR" dirty="0"/>
              <a:t>[</a:t>
            </a:r>
            <a:r>
              <a:rPr lang="ko-KR" altLang="en-US" dirty="0"/>
              <a:t>그림 </a:t>
            </a:r>
            <a:r>
              <a:rPr lang="en-US" altLang="ko-KR" dirty="0"/>
              <a:t>5-21]</a:t>
            </a:r>
            <a:r>
              <a:rPr lang="ko-KR" altLang="en-US" dirty="0"/>
              <a:t>처럼 </a:t>
            </a:r>
            <a:r>
              <a:rPr lang="en-US" altLang="ko-KR" dirty="0"/>
              <a:t>0</a:t>
            </a:r>
            <a:r>
              <a:rPr lang="ko-KR" altLang="en-US" dirty="0"/>
              <a:t>을 모두 지우고</a:t>
            </a:r>
            <a:r>
              <a:rPr lang="en-US" altLang="ko-KR" dirty="0"/>
              <a:t>, </a:t>
            </a:r>
            <a:r>
              <a:rPr lang="ko-KR" altLang="en-US" dirty="0"/>
              <a:t>콜론 두 개로 대치할 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주소당 </a:t>
            </a:r>
            <a:r>
              <a:rPr lang="ko-KR" altLang="en-US" dirty="0"/>
              <a:t>한 번만 허용된다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섹션 </a:t>
            </a:r>
            <a:r>
              <a:rPr lang="ko-KR" altLang="en-US" dirty="0"/>
              <a:t>두 개에 </a:t>
            </a:r>
            <a:r>
              <a:rPr lang="en-US" altLang="ko-KR" dirty="0"/>
              <a:t>0</a:t>
            </a:r>
            <a:r>
              <a:rPr lang="ko-KR" altLang="en-US" dirty="0"/>
              <a:t>이 있다면</a:t>
            </a:r>
            <a:r>
              <a:rPr lang="en-US" altLang="ko-KR" dirty="0"/>
              <a:t>, </a:t>
            </a:r>
            <a:r>
              <a:rPr lang="ko-KR" altLang="en-US" dirty="0" smtClean="0"/>
              <a:t>그 중 </a:t>
            </a:r>
            <a:r>
              <a:rPr lang="ko-KR" altLang="en-US" dirty="0"/>
              <a:t>주소 한 개에서만 생략 방식을 </a:t>
            </a:r>
            <a:r>
              <a:rPr lang="ko-KR" altLang="en-US" dirty="0" smtClean="0"/>
              <a:t>이용할 </a:t>
            </a:r>
            <a:r>
              <a:rPr lang="ko-KR" altLang="en-US" dirty="0"/>
              <a:t>수 </a:t>
            </a:r>
            <a:r>
              <a:rPr lang="ko-KR" altLang="en-US" dirty="0" smtClean="0"/>
              <a:t>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8" y="2620516"/>
            <a:ext cx="865732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7" y="5135195"/>
            <a:ext cx="1629326" cy="43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2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IPv6 </a:t>
            </a:r>
            <a:r>
              <a:rPr lang="ko-KR" altLang="en-US" b="0" dirty="0" err="1"/>
              <a:t>데이터그램</a:t>
            </a:r>
            <a:endParaRPr lang="ko-KR" altLang="en-US" b="0" dirty="0"/>
          </a:p>
          <a:p>
            <a:pPr lvl="1"/>
            <a:r>
              <a:rPr lang="en-US" altLang="ko-KR" b="0" dirty="0"/>
              <a:t>IPv6</a:t>
            </a:r>
            <a:r>
              <a:rPr lang="ko-KR" altLang="en-US" b="0" dirty="0"/>
              <a:t>의 각 </a:t>
            </a:r>
            <a:r>
              <a:rPr lang="ko-KR" altLang="en-US" b="0" dirty="0" err="1"/>
              <a:t>패킷은</a:t>
            </a:r>
            <a:r>
              <a:rPr lang="ko-KR" altLang="en-US" b="0" dirty="0"/>
              <a:t> 기본 헤더와 페이로드</a:t>
            </a:r>
            <a:r>
              <a:rPr lang="en-US" altLang="ko-KR" b="0" dirty="0"/>
              <a:t>(Payload)</a:t>
            </a:r>
            <a:r>
              <a:rPr lang="ko-KR" altLang="en-US" b="0" dirty="0"/>
              <a:t>로 구성되며</a:t>
            </a:r>
            <a:r>
              <a:rPr lang="en-US" altLang="ko-KR" b="0" dirty="0"/>
              <a:t>, </a:t>
            </a:r>
            <a:r>
              <a:rPr lang="ko-KR" altLang="en-US" b="0" dirty="0"/>
              <a:t>페이로드는 선택적인 </a:t>
            </a:r>
            <a:r>
              <a:rPr lang="ko-KR" altLang="en-US" b="0" dirty="0" smtClean="0"/>
              <a:t>확장 헤더들과 </a:t>
            </a:r>
            <a:r>
              <a:rPr lang="ko-KR" altLang="en-US" b="0" dirty="0"/>
              <a:t>상위 계층의 데이터로 구성한다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기본 </a:t>
            </a:r>
            <a:r>
              <a:rPr lang="ko-KR" altLang="en-US" b="0" dirty="0"/>
              <a:t>헤더는 </a:t>
            </a:r>
            <a:r>
              <a:rPr lang="en-US" altLang="ko-KR" b="0" dirty="0"/>
              <a:t>40</a:t>
            </a:r>
            <a:r>
              <a:rPr lang="ko-KR" altLang="en-US" b="0" dirty="0"/>
              <a:t>바이트며</a:t>
            </a:r>
            <a:r>
              <a:rPr lang="en-US" altLang="ko-KR" b="0" dirty="0"/>
              <a:t>, </a:t>
            </a:r>
            <a:r>
              <a:rPr lang="ko-KR" altLang="en-US" b="0" dirty="0"/>
              <a:t>페이로드는 </a:t>
            </a:r>
            <a:r>
              <a:rPr lang="en-US" altLang="ko-KR" b="0" dirty="0"/>
              <a:t>65,535</a:t>
            </a:r>
            <a:r>
              <a:rPr lang="ko-KR" altLang="en-US" b="0" dirty="0" smtClean="0"/>
              <a:t>바이트까지 </a:t>
            </a:r>
            <a:r>
              <a:rPr lang="ko-KR" altLang="en-US" b="0" dirty="0"/>
              <a:t>차지한다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41124"/>
            <a:ext cx="6552728" cy="35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77272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5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기본 헤더의 종류는 다음과 같다</a:t>
            </a:r>
            <a:r>
              <a:rPr lang="en-US" altLang="ko-KR" b="0" dirty="0"/>
              <a:t>.</a:t>
            </a:r>
          </a:p>
          <a:p>
            <a:pPr lvl="1"/>
            <a:r>
              <a:rPr lang="ko-KR" altLang="en-US" b="0" dirty="0" smtClean="0"/>
              <a:t>버전 </a:t>
            </a:r>
            <a:r>
              <a:rPr lang="en-US" altLang="ko-KR" b="0" dirty="0"/>
              <a:t>: 4</a:t>
            </a:r>
            <a:r>
              <a:rPr lang="ko-KR" altLang="en-US" b="0" dirty="0"/>
              <a:t>비트</a:t>
            </a:r>
          </a:p>
          <a:p>
            <a:pPr lvl="2"/>
            <a:r>
              <a:rPr lang="en-US" altLang="ko-KR" b="0" dirty="0"/>
              <a:t>IP </a:t>
            </a:r>
            <a:r>
              <a:rPr lang="ko-KR" altLang="en-US" b="0" dirty="0"/>
              <a:t>버전을 나타내며</a:t>
            </a:r>
            <a:r>
              <a:rPr lang="en-US" altLang="ko-KR" b="0" dirty="0"/>
              <a:t>, </a:t>
            </a:r>
            <a:r>
              <a:rPr lang="ko-KR" altLang="en-US" b="0" dirty="0"/>
              <a:t>값은 </a:t>
            </a:r>
            <a:r>
              <a:rPr lang="en-US" altLang="ko-KR" b="0" dirty="0"/>
              <a:t>6</a:t>
            </a:r>
            <a:r>
              <a:rPr lang="ko-KR" altLang="en-US" b="0" dirty="0"/>
              <a:t>이다</a:t>
            </a:r>
            <a:r>
              <a:rPr lang="en-US" altLang="ko-KR" b="0" dirty="0"/>
              <a:t>.</a:t>
            </a:r>
          </a:p>
          <a:p>
            <a:pPr lvl="1"/>
            <a:r>
              <a:rPr lang="ko-KR" altLang="en-US" b="0" dirty="0" smtClean="0"/>
              <a:t>우선순위 </a:t>
            </a:r>
            <a:r>
              <a:rPr lang="en-US" altLang="ko-KR" b="0" dirty="0"/>
              <a:t>: 4</a:t>
            </a:r>
            <a:r>
              <a:rPr lang="ko-KR" altLang="en-US" b="0" dirty="0"/>
              <a:t>비트</a:t>
            </a:r>
          </a:p>
          <a:p>
            <a:pPr lvl="2"/>
            <a:r>
              <a:rPr lang="ko-KR" altLang="en-US" b="0" dirty="0"/>
              <a:t>동시 접속에 대한 </a:t>
            </a:r>
            <a:r>
              <a:rPr lang="ko-KR" altLang="en-US" b="0" dirty="0" err="1"/>
              <a:t>패킷의</a:t>
            </a:r>
            <a:r>
              <a:rPr lang="ko-KR" altLang="en-US" b="0" dirty="0"/>
              <a:t> 우선순위를 규정한다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dirty="0"/>
              <a:t>흐름 레이블 </a:t>
            </a:r>
            <a:r>
              <a:rPr lang="en-US" altLang="ko-KR" dirty="0"/>
              <a:t>: 24</a:t>
            </a:r>
            <a:r>
              <a:rPr lang="ko-KR" altLang="en-US" dirty="0"/>
              <a:t>비트</a:t>
            </a:r>
          </a:p>
          <a:p>
            <a:pPr lvl="2"/>
            <a:r>
              <a:rPr lang="ko-KR" altLang="en-US" dirty="0"/>
              <a:t>데이터의 특정 흐름을 다룰 수 있도록 설계된 것이다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 smtClean="0"/>
              <a:t> </a:t>
            </a:r>
            <a:r>
              <a:rPr lang="ko-KR" altLang="en-US" dirty="0"/>
              <a:t>페이로드 길이</a:t>
            </a:r>
            <a:r>
              <a:rPr lang="en-US" altLang="ko-KR" dirty="0"/>
              <a:t>(Payload Length) : 16</a:t>
            </a:r>
            <a:r>
              <a:rPr lang="ko-KR" altLang="en-US" dirty="0"/>
              <a:t>비트</a:t>
            </a:r>
          </a:p>
          <a:p>
            <a:pPr lvl="2"/>
            <a:r>
              <a:rPr lang="ko-KR" altLang="en-US" dirty="0"/>
              <a:t>기본 헤더를 제외한 </a:t>
            </a:r>
            <a:r>
              <a:rPr lang="en-US" altLang="ko-KR" dirty="0"/>
              <a:t>IP </a:t>
            </a:r>
            <a:r>
              <a:rPr lang="ko-KR" altLang="en-US" dirty="0" err="1"/>
              <a:t>데이터그램의</a:t>
            </a:r>
            <a:r>
              <a:rPr lang="ko-KR" altLang="en-US" dirty="0"/>
              <a:t> 전체 길이를 규정한다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 smtClean="0"/>
              <a:t> </a:t>
            </a:r>
            <a:r>
              <a:rPr lang="ko-KR" altLang="en-US" dirty="0"/>
              <a:t>다음 헤더</a:t>
            </a:r>
            <a:r>
              <a:rPr lang="en-US" altLang="ko-KR" dirty="0"/>
              <a:t>(Next Header) : 8</a:t>
            </a:r>
            <a:r>
              <a:rPr lang="ko-KR" altLang="en-US" dirty="0"/>
              <a:t>비트</a:t>
            </a:r>
          </a:p>
          <a:p>
            <a:pPr lvl="2"/>
            <a:r>
              <a:rPr lang="ko-KR" altLang="en-US" dirty="0" err="1"/>
              <a:t>데이터그램에서</a:t>
            </a:r>
            <a:r>
              <a:rPr lang="ko-KR" altLang="en-US" dirty="0"/>
              <a:t> 기본 헤더의 다음 헤더를 정의한다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1337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8109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02. OSI </a:t>
            </a:r>
            <a:r>
              <a:rPr lang="ko-KR" altLang="en-US" dirty="0"/>
              <a:t>참조 모델의 데이터 전송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b="0" dirty="0"/>
              <a:t>보통 데이터 단위를 </a:t>
            </a:r>
            <a:r>
              <a:rPr lang="ko-KR" altLang="en-US" b="0" dirty="0" err="1"/>
              <a:t>패킷이라고</a:t>
            </a:r>
            <a:r>
              <a:rPr lang="ko-KR" altLang="en-US" b="0" dirty="0"/>
              <a:t> 하는데</a:t>
            </a:r>
            <a:r>
              <a:rPr lang="en-US" altLang="ko-KR" b="0" dirty="0"/>
              <a:t>, OSI </a:t>
            </a:r>
            <a:r>
              <a:rPr lang="ko-KR" altLang="en-US" b="0" dirty="0"/>
              <a:t>참조 모델 데이터 링크 계층의 </a:t>
            </a:r>
            <a:r>
              <a:rPr lang="en-US" altLang="ko-KR" b="0" dirty="0"/>
              <a:t>PDU</a:t>
            </a:r>
            <a:r>
              <a:rPr lang="ko-KR" altLang="en-US" b="0" dirty="0"/>
              <a:t>는 </a:t>
            </a:r>
            <a:r>
              <a:rPr lang="ko-KR" altLang="en-US" b="0" dirty="0" smtClean="0"/>
              <a:t>프레임</a:t>
            </a:r>
            <a:r>
              <a:rPr lang="en-US" altLang="ko-KR" b="0" dirty="0"/>
              <a:t>, </a:t>
            </a:r>
            <a:r>
              <a:rPr lang="ko-KR" altLang="en-US" b="0" dirty="0"/>
              <a:t>네트워크 계층의 </a:t>
            </a:r>
            <a:r>
              <a:rPr lang="en-US" altLang="ko-KR" b="0" dirty="0"/>
              <a:t>PDU</a:t>
            </a:r>
            <a:r>
              <a:rPr lang="ko-KR" altLang="en-US" b="0" dirty="0"/>
              <a:t>는 </a:t>
            </a:r>
            <a:r>
              <a:rPr lang="ko-KR" altLang="en-US" b="0" dirty="0" err="1"/>
              <a:t>패킷</a:t>
            </a:r>
            <a:r>
              <a:rPr lang="en-US" altLang="ko-KR" b="0" dirty="0"/>
              <a:t>, </a:t>
            </a:r>
            <a:r>
              <a:rPr lang="ko-KR" altLang="en-US" b="0" dirty="0"/>
              <a:t>전송 계층의 </a:t>
            </a:r>
            <a:r>
              <a:rPr lang="en-US" altLang="ko-KR" b="0" dirty="0"/>
              <a:t>PDU</a:t>
            </a:r>
            <a:r>
              <a:rPr lang="ko-KR" altLang="en-US" b="0" dirty="0"/>
              <a:t>는 세그먼트로 라벨을 붙인다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1171"/>
            <a:ext cx="8208912" cy="33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1208"/>
            <a:ext cx="96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7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352928" cy="5400600"/>
          </a:xfrm>
        </p:spPr>
        <p:txBody>
          <a:bodyPr/>
          <a:lstStyle/>
          <a:p>
            <a:r>
              <a:rPr lang="en-US" altLang="ko-KR" b="0" dirty="0"/>
              <a:t>IPv4</a:t>
            </a:r>
            <a:r>
              <a:rPr lang="ko-KR" altLang="en-US" b="0" dirty="0"/>
              <a:t>와 </a:t>
            </a:r>
            <a:r>
              <a:rPr lang="en-US" altLang="ko-KR" b="0" dirty="0"/>
              <a:t>IPv6</a:t>
            </a:r>
            <a:r>
              <a:rPr lang="ko-KR" altLang="en-US" b="0" dirty="0"/>
              <a:t>의 </a:t>
            </a:r>
            <a:r>
              <a:rPr lang="ko-KR" altLang="en-US" b="0" dirty="0" err="1"/>
              <a:t>패킷</a:t>
            </a:r>
            <a:r>
              <a:rPr lang="ko-KR" altLang="en-US" b="0" dirty="0"/>
              <a:t> 헤더와 </a:t>
            </a:r>
            <a:r>
              <a:rPr lang="ko-KR" altLang="en-US" b="0" dirty="0" smtClean="0"/>
              <a:t>비교</a:t>
            </a:r>
            <a:endParaRPr lang="en-US" altLang="ko-KR" b="0" dirty="0" smtClean="0"/>
          </a:p>
          <a:p>
            <a:pPr lvl="1"/>
            <a:r>
              <a:rPr lang="en-US" altLang="ko-KR" b="0" dirty="0" smtClean="0"/>
              <a:t>IPv6</a:t>
            </a:r>
            <a:r>
              <a:rPr lang="ko-KR" altLang="en-US" b="0" dirty="0" smtClean="0"/>
              <a:t>은 헤더의 </a:t>
            </a:r>
            <a:r>
              <a:rPr lang="ko-KR" altLang="en-US" b="0" dirty="0"/>
              <a:t>길이가 고정되어 있어 헤더 길이 필드가 제거되고 서비스 유형 필드도 제거된다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b="0" dirty="0" smtClean="0"/>
              <a:t>그 </a:t>
            </a:r>
            <a:r>
              <a:rPr lang="ko-KR" altLang="en-US" b="0" dirty="0"/>
              <a:t>기능을 우선순위와 흐름 레이블 필드가 대체한다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총 </a:t>
            </a:r>
            <a:r>
              <a:rPr lang="ko-KR" altLang="en-US" b="0" dirty="0"/>
              <a:t>길이 필드 또한 제거되어 </a:t>
            </a:r>
            <a:r>
              <a:rPr lang="ko-KR" altLang="en-US" b="0" dirty="0" smtClean="0"/>
              <a:t>페이로드 </a:t>
            </a:r>
            <a:r>
              <a:rPr lang="ko-KR" altLang="en-US" b="0" dirty="0"/>
              <a:t>길이 필드로 대체된다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식별</a:t>
            </a:r>
            <a:r>
              <a:rPr lang="en-US" altLang="ko-KR" b="0" dirty="0"/>
              <a:t>, </a:t>
            </a:r>
            <a:r>
              <a:rPr lang="ko-KR" altLang="en-US" b="0" dirty="0"/>
              <a:t>플래그</a:t>
            </a:r>
            <a:r>
              <a:rPr lang="en-US" altLang="ko-KR" b="0" dirty="0"/>
              <a:t>, </a:t>
            </a:r>
            <a:r>
              <a:rPr lang="ko-KR" altLang="en-US" b="0" dirty="0"/>
              <a:t>옵션 필드는 기본 헤더에서 제거되고</a:t>
            </a:r>
            <a:r>
              <a:rPr lang="en-US" altLang="ko-KR" b="0" dirty="0"/>
              <a:t>, </a:t>
            </a:r>
            <a:r>
              <a:rPr lang="ko-KR" altLang="en-US" b="0" dirty="0"/>
              <a:t>이 </a:t>
            </a:r>
            <a:r>
              <a:rPr lang="ko-KR" altLang="en-US" b="0" dirty="0" smtClean="0"/>
              <a:t>필드는 확장 </a:t>
            </a:r>
            <a:r>
              <a:rPr lang="ko-KR" altLang="en-US" b="0" dirty="0"/>
              <a:t>헤더에 포함된다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7185"/>
            <a:ext cx="6408712" cy="30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2" y="3501008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1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전환 기술</a:t>
            </a:r>
            <a:r>
              <a:rPr lang="en-US" altLang="ko-KR" b="0" dirty="0"/>
              <a:t>(IPv4</a:t>
            </a:r>
            <a:r>
              <a:rPr lang="ko-KR" altLang="en-US" b="0" dirty="0"/>
              <a:t>에서 </a:t>
            </a:r>
            <a:r>
              <a:rPr lang="en-US" altLang="ko-KR" b="0" dirty="0"/>
              <a:t>IPv6</a:t>
            </a:r>
            <a:r>
              <a:rPr lang="ko-KR" altLang="en-US" b="0" dirty="0"/>
              <a:t>으로</a:t>
            </a:r>
            <a:r>
              <a:rPr lang="en-US" altLang="ko-KR" b="0" dirty="0" smtClean="0"/>
              <a:t>)</a:t>
            </a:r>
          </a:p>
          <a:p>
            <a:pPr lvl="1"/>
            <a:r>
              <a:rPr lang="ko-KR" altLang="en-US" dirty="0"/>
              <a:t>전환 기술은 </a:t>
            </a:r>
            <a:r>
              <a:rPr lang="en-US" altLang="ko-KR" dirty="0"/>
              <a:t>IPv4 </a:t>
            </a:r>
            <a:r>
              <a:rPr lang="ko-KR" altLang="en-US" dirty="0" err="1"/>
              <a:t>네트워크망과</a:t>
            </a:r>
            <a:r>
              <a:rPr lang="ko-KR" altLang="en-US" dirty="0"/>
              <a:t> </a:t>
            </a:r>
            <a:r>
              <a:rPr lang="en-US" altLang="ko-KR" dirty="0"/>
              <a:t>IPv6 </a:t>
            </a:r>
            <a:r>
              <a:rPr lang="ko-KR" altLang="en-US" dirty="0" err="1"/>
              <a:t>네트워크망</a:t>
            </a:r>
            <a:r>
              <a:rPr lang="ko-KR" altLang="en-US" dirty="0"/>
              <a:t> 간에 주소 변환기를 이용하여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IP</a:t>
            </a:r>
            <a:r>
              <a:rPr lang="ko-KR" altLang="en-US" dirty="0"/>
              <a:t>를 </a:t>
            </a:r>
            <a:r>
              <a:rPr lang="ko-KR" altLang="en-US" dirty="0" smtClean="0"/>
              <a:t>상호 </a:t>
            </a:r>
            <a:r>
              <a:rPr lang="ko-KR" altLang="en-US" dirty="0"/>
              <a:t>연동시키고</a:t>
            </a:r>
            <a:r>
              <a:rPr lang="en-US" altLang="ko-KR" dirty="0"/>
              <a:t>, </a:t>
            </a:r>
            <a:r>
              <a:rPr lang="ko-KR" altLang="en-US" dirty="0" err="1"/>
              <a:t>게이트웨이를</a:t>
            </a:r>
            <a:r>
              <a:rPr lang="ko-KR" altLang="en-US" dirty="0"/>
              <a:t> 이용하여 </a:t>
            </a:r>
            <a:r>
              <a:rPr lang="en-US" altLang="ko-KR" dirty="0"/>
              <a:t>IPv4</a:t>
            </a:r>
            <a:r>
              <a:rPr lang="ko-KR" altLang="en-US" dirty="0"/>
              <a:t>와 </a:t>
            </a:r>
            <a:r>
              <a:rPr lang="en-US" altLang="ko-KR" dirty="0"/>
              <a:t>IPv6 </a:t>
            </a:r>
            <a:r>
              <a:rPr lang="ko-KR" altLang="en-US" dirty="0"/>
              <a:t>주소 체계를 호환하는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기술이다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 기술은 </a:t>
            </a:r>
            <a:r>
              <a:rPr lang="en-US" altLang="ko-KR" dirty="0"/>
              <a:t>IPv4 </a:t>
            </a:r>
            <a:r>
              <a:rPr lang="ko-KR" altLang="en-US" dirty="0"/>
              <a:t>클라이언트가 </a:t>
            </a:r>
            <a:r>
              <a:rPr lang="en-US" altLang="ko-KR" dirty="0"/>
              <a:t>IPv6 </a:t>
            </a:r>
            <a:r>
              <a:rPr lang="ko-KR" altLang="en-US" dirty="0"/>
              <a:t>서버에 접속하거나 반대로 </a:t>
            </a:r>
            <a:r>
              <a:rPr lang="en-US" altLang="ko-KR" dirty="0"/>
              <a:t>IPv6 </a:t>
            </a:r>
            <a:r>
              <a:rPr lang="ko-KR" altLang="en-US" dirty="0"/>
              <a:t>클라이언트가 </a:t>
            </a:r>
            <a:r>
              <a:rPr lang="en-US" altLang="ko-KR" dirty="0"/>
              <a:t>IPv4 </a:t>
            </a:r>
            <a:r>
              <a:rPr lang="ko-KR" altLang="en-US" dirty="0" smtClean="0"/>
              <a:t>서버에 </a:t>
            </a:r>
            <a:r>
              <a:rPr lang="ko-KR" altLang="en-US" dirty="0"/>
              <a:t>접속할 때 </a:t>
            </a:r>
            <a:r>
              <a:rPr lang="ko-KR" altLang="en-US" dirty="0" smtClean="0"/>
              <a:t>사용한다</a:t>
            </a:r>
            <a:r>
              <a:rPr lang="en-US" altLang="ko-KR" dirty="0" smtClean="0"/>
              <a:t>.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0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208912" cy="3456384"/>
          </a:xfrm>
        </p:spPr>
        <p:txBody>
          <a:bodyPr/>
          <a:lstStyle/>
          <a:p>
            <a:r>
              <a:rPr lang="ko-KR" altLang="en-US" b="0" dirty="0" smtClean="0"/>
              <a:t>응용 </a:t>
            </a:r>
            <a:r>
              <a:rPr lang="ko-KR" altLang="en-US" b="0" dirty="0"/>
              <a:t>계층 </a:t>
            </a:r>
            <a:r>
              <a:rPr lang="ko-KR" altLang="en-US" b="0" dirty="0" err="1"/>
              <a:t>게이트웨이</a:t>
            </a:r>
            <a:r>
              <a:rPr lang="ko-KR" altLang="en-US" b="0" dirty="0"/>
              <a:t> 방식</a:t>
            </a:r>
            <a:r>
              <a:rPr lang="en-US" altLang="ko-KR" b="0" dirty="0"/>
              <a:t>(</a:t>
            </a:r>
            <a:r>
              <a:rPr lang="ko-KR" altLang="en-US" b="0" dirty="0"/>
              <a:t>응용 계층</a:t>
            </a:r>
            <a:r>
              <a:rPr lang="en-US" altLang="ko-KR" b="0" dirty="0"/>
              <a:t>)</a:t>
            </a:r>
          </a:p>
          <a:p>
            <a:pPr lvl="1"/>
            <a:r>
              <a:rPr lang="ko-KR" altLang="en-US" b="0" dirty="0"/>
              <a:t>응용 계층 </a:t>
            </a:r>
            <a:r>
              <a:rPr lang="ko-KR" altLang="en-US" b="0" dirty="0" err="1"/>
              <a:t>게이트웨이</a:t>
            </a:r>
            <a:r>
              <a:rPr lang="ko-KR" altLang="en-US" b="0" dirty="0"/>
              <a:t> 방식은 변환</a:t>
            </a:r>
            <a:r>
              <a:rPr lang="en-US" altLang="ko-KR" b="0" dirty="0"/>
              <a:t>(</a:t>
            </a:r>
            <a:r>
              <a:rPr lang="ko-KR" altLang="en-US" b="0" dirty="0"/>
              <a:t>트랜잭션</a:t>
            </a:r>
            <a:r>
              <a:rPr lang="en-US" altLang="ko-KR" b="0" dirty="0"/>
              <a:t>) </a:t>
            </a:r>
            <a:r>
              <a:rPr lang="ko-KR" altLang="en-US" b="0" dirty="0"/>
              <a:t>서비스를 위한 </a:t>
            </a:r>
            <a:r>
              <a:rPr lang="en-US" altLang="ko-KR" b="0" dirty="0"/>
              <a:t>ALG(</a:t>
            </a:r>
            <a:r>
              <a:rPr lang="ko-KR" altLang="en-US" b="0" dirty="0"/>
              <a:t>응용 수준 </a:t>
            </a:r>
            <a:r>
              <a:rPr lang="ko-KR" altLang="en-US" b="0" dirty="0" err="1"/>
              <a:t>게이트웨이</a:t>
            </a:r>
            <a:r>
              <a:rPr lang="en-US" altLang="ko-KR" b="0" dirty="0" smtClean="0"/>
              <a:t>) </a:t>
            </a:r>
            <a:r>
              <a:rPr lang="ko-KR" altLang="en-US" b="0" dirty="0" smtClean="0"/>
              <a:t>로</a:t>
            </a:r>
            <a:r>
              <a:rPr lang="en-US" altLang="ko-KR" b="0" dirty="0"/>
              <a:t>, </a:t>
            </a:r>
            <a:r>
              <a:rPr lang="ko-KR" altLang="en-US" b="0" dirty="0"/>
              <a:t>웹사이트 정보를 숨기고 캐시 메커니즘으로 서비스의 성능을 향상시키는 데 사용한다</a:t>
            </a:r>
            <a:r>
              <a:rPr lang="en-US" altLang="ko-KR" b="0" dirty="0"/>
              <a:t>.</a:t>
            </a:r>
          </a:p>
          <a:p>
            <a:pPr lvl="1"/>
            <a:r>
              <a:rPr lang="en-US" altLang="ko-KR" b="0" dirty="0"/>
              <a:t>ALG</a:t>
            </a:r>
            <a:r>
              <a:rPr lang="ko-KR" altLang="en-US" b="0" dirty="0"/>
              <a:t>가 두 프로토콜</a:t>
            </a:r>
            <a:r>
              <a:rPr lang="en-US" altLang="ko-KR" b="0" dirty="0"/>
              <a:t>(IPv4</a:t>
            </a:r>
            <a:r>
              <a:rPr lang="ko-KR" altLang="en-US" b="0" dirty="0"/>
              <a:t>와 </a:t>
            </a:r>
            <a:r>
              <a:rPr lang="en-US" altLang="ko-KR" b="0" dirty="0"/>
              <a:t>IPv6)</a:t>
            </a:r>
            <a:r>
              <a:rPr lang="ko-KR" altLang="en-US" b="0" dirty="0"/>
              <a:t>을 동시에 지원할 때는 두 프로토콜 간 변환 </a:t>
            </a:r>
            <a:r>
              <a:rPr lang="ko-KR" altLang="en-US" b="0" dirty="0" smtClean="0"/>
              <a:t>메커니즘으로 </a:t>
            </a:r>
            <a:r>
              <a:rPr lang="ko-KR" altLang="en-US" b="0" dirty="0"/>
              <a:t>사용할 수 있다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dirty="0"/>
              <a:t>응용 계층 </a:t>
            </a:r>
            <a:r>
              <a:rPr lang="ko-KR" altLang="en-US" dirty="0" err="1"/>
              <a:t>게이트웨이</a:t>
            </a:r>
            <a:r>
              <a:rPr lang="ko-KR" altLang="en-US" dirty="0"/>
              <a:t> 방식은 응용 계층에서 변환되며</a:t>
            </a:r>
            <a:r>
              <a:rPr lang="en-US" altLang="ko-KR" dirty="0"/>
              <a:t>, </a:t>
            </a:r>
            <a:r>
              <a:rPr lang="ko-KR" altLang="en-US" dirty="0"/>
              <a:t>각 서비스는 </a:t>
            </a:r>
            <a:r>
              <a:rPr lang="en-US" altLang="ko-KR" dirty="0"/>
              <a:t>IPv4</a:t>
            </a:r>
            <a:r>
              <a:rPr lang="ko-KR" altLang="en-US" dirty="0"/>
              <a:t>와 </a:t>
            </a:r>
            <a:r>
              <a:rPr lang="en-US" altLang="ko-KR" dirty="0"/>
              <a:t>IPv6</a:t>
            </a:r>
            <a:r>
              <a:rPr lang="ko-KR" altLang="en-US" dirty="0"/>
              <a:t>에 </a:t>
            </a:r>
            <a:r>
              <a:rPr lang="ko-KR" altLang="en-US" dirty="0" smtClean="0"/>
              <a:t>밀폐되어 </a:t>
            </a:r>
            <a:r>
              <a:rPr lang="ko-KR" altLang="en-US" dirty="0"/>
              <a:t>있어 </a:t>
            </a:r>
            <a:r>
              <a:rPr lang="en-US" altLang="ko-KR" dirty="0"/>
              <a:t>FTP, DNS, </a:t>
            </a:r>
            <a:r>
              <a:rPr lang="ko-KR" altLang="en-US" dirty="0"/>
              <a:t>텔넷 서비스 등 응용 프로토콜에 내장된 주소를 변환하는 데 용이하다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하지만 </a:t>
            </a:r>
            <a:r>
              <a:rPr lang="ko-KR" altLang="en-US" dirty="0"/>
              <a:t>각 서비스를 위한 </a:t>
            </a:r>
            <a:r>
              <a:rPr lang="en-US" altLang="ko-KR" dirty="0"/>
              <a:t>ALG</a:t>
            </a:r>
            <a:r>
              <a:rPr lang="ko-KR" altLang="en-US" dirty="0"/>
              <a:t>는 </a:t>
            </a:r>
            <a:r>
              <a:rPr lang="en-US" altLang="ko-KR" dirty="0"/>
              <a:t>IPv4</a:t>
            </a:r>
            <a:r>
              <a:rPr lang="ko-KR" altLang="en-US" dirty="0"/>
              <a:t>와 </a:t>
            </a:r>
            <a:r>
              <a:rPr lang="en-US" altLang="ko-KR" dirty="0"/>
              <a:t>IPv6</a:t>
            </a:r>
            <a:r>
              <a:rPr lang="ko-KR" altLang="en-US" dirty="0"/>
              <a:t>에서 모두 실행되어야만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404019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52" y="6165304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8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ko-KR" altLang="en-US" b="0" dirty="0"/>
              <a:t>전송 계층 릴레이 방식</a:t>
            </a:r>
            <a:r>
              <a:rPr lang="en-US" altLang="ko-KR" b="0" dirty="0"/>
              <a:t>(</a:t>
            </a:r>
            <a:r>
              <a:rPr lang="ko-KR" altLang="en-US" b="0" dirty="0"/>
              <a:t>전송 계층</a:t>
            </a:r>
            <a:r>
              <a:rPr lang="en-US" altLang="ko-KR" b="0" dirty="0"/>
              <a:t>)</a:t>
            </a:r>
          </a:p>
          <a:p>
            <a:pPr lvl="1"/>
            <a:r>
              <a:rPr lang="ko-KR" altLang="en-US" b="0" dirty="0"/>
              <a:t>전송 계층 릴레이 방식은 </a:t>
            </a:r>
            <a:r>
              <a:rPr lang="en-US" altLang="ko-KR" b="0" dirty="0"/>
              <a:t>TCP/UDP</a:t>
            </a:r>
            <a:r>
              <a:rPr lang="ko-KR" altLang="en-US" b="0" dirty="0"/>
              <a:t>의 </a:t>
            </a:r>
            <a:r>
              <a:rPr lang="en-US" altLang="ko-KR" b="0" dirty="0"/>
              <a:t>IPv4 </a:t>
            </a:r>
            <a:r>
              <a:rPr lang="ko-KR" altLang="en-US" b="0" dirty="0"/>
              <a:t>세션과 </a:t>
            </a:r>
            <a:r>
              <a:rPr lang="en-US" altLang="ko-KR" b="0" dirty="0"/>
              <a:t>TCP/UDP</a:t>
            </a:r>
            <a:r>
              <a:rPr lang="ko-KR" altLang="en-US" b="0" dirty="0"/>
              <a:t>의 </a:t>
            </a:r>
            <a:r>
              <a:rPr lang="en-US" altLang="ko-KR" b="0" dirty="0"/>
              <a:t>IPv6 </a:t>
            </a:r>
            <a:r>
              <a:rPr lang="ko-KR" altLang="en-US" b="0" dirty="0"/>
              <a:t>세션을 </a:t>
            </a:r>
            <a:r>
              <a:rPr lang="ko-KR" altLang="en-US" b="0" dirty="0" smtClean="0"/>
              <a:t>중간에서 </a:t>
            </a:r>
            <a:r>
              <a:rPr lang="ko-KR" altLang="en-US" b="0" dirty="0" err="1" smtClean="0"/>
              <a:t>릴레이한다</a:t>
            </a:r>
            <a:r>
              <a:rPr lang="en-US" altLang="ko-KR" b="0" dirty="0"/>
              <a:t>. </a:t>
            </a:r>
            <a:r>
              <a:rPr lang="ko-KR" altLang="en-US" b="0" dirty="0" smtClean="0"/>
              <a:t>송 </a:t>
            </a:r>
            <a:r>
              <a:rPr lang="ko-KR" altLang="en-US" b="0" dirty="0"/>
              <a:t>계층 릴레이 방식에서 </a:t>
            </a:r>
            <a:r>
              <a:rPr lang="en-US" altLang="ko-KR" b="0" dirty="0"/>
              <a:t>TCP </a:t>
            </a:r>
            <a:r>
              <a:rPr lang="ko-KR" altLang="en-US" b="0" dirty="0"/>
              <a:t>릴레이 서버는 여러 동작 과정을 거쳐 </a:t>
            </a:r>
            <a:r>
              <a:rPr lang="ko-KR" altLang="en-US" b="0" dirty="0" smtClean="0"/>
              <a:t>전송계층에서 </a:t>
            </a:r>
            <a:r>
              <a:rPr lang="ko-KR" altLang="en-US" b="0" dirty="0"/>
              <a:t>전환된다</a:t>
            </a:r>
            <a:r>
              <a:rPr lang="en-US" altLang="ko-KR" b="0" dirty="0"/>
              <a:t>.</a:t>
            </a:r>
          </a:p>
          <a:p>
            <a:pPr marL="609600" lvl="1" indent="-342900">
              <a:buFont typeface="+mj-ea"/>
              <a:buAutoNum type="circleNumDbPlain"/>
            </a:pPr>
            <a:r>
              <a:rPr lang="en-US" altLang="ko-KR" b="0" dirty="0" smtClean="0"/>
              <a:t>TCP </a:t>
            </a:r>
            <a:r>
              <a:rPr lang="ko-KR" altLang="en-US" b="0" dirty="0"/>
              <a:t>요청이 릴레이 서버에 도착하면</a:t>
            </a:r>
            <a:r>
              <a:rPr lang="en-US" altLang="ko-KR" b="0" dirty="0"/>
              <a:t>, </a:t>
            </a:r>
            <a:r>
              <a:rPr lang="ko-KR" altLang="en-US" b="0" dirty="0"/>
              <a:t>네트워크 계층은 수신지가 서버의 주소가 </a:t>
            </a:r>
            <a:r>
              <a:rPr lang="ko-KR" altLang="en-US" b="0" dirty="0" smtClean="0"/>
              <a:t>아니어도 </a:t>
            </a:r>
            <a:r>
              <a:rPr lang="en-US" altLang="ko-KR" b="0" dirty="0"/>
              <a:t>TCP </a:t>
            </a:r>
            <a:r>
              <a:rPr lang="ko-KR" altLang="en-US" b="0" dirty="0"/>
              <a:t>요청을 </a:t>
            </a:r>
            <a:r>
              <a:rPr lang="en-US" altLang="ko-KR" b="0" dirty="0"/>
              <a:t>TCP </a:t>
            </a:r>
            <a:r>
              <a:rPr lang="ko-KR" altLang="en-US" b="0" dirty="0"/>
              <a:t>계층으로 전송한다</a:t>
            </a:r>
            <a:r>
              <a:rPr lang="en-US" altLang="ko-KR" b="0" dirty="0"/>
              <a:t>. </a:t>
            </a:r>
            <a:r>
              <a:rPr lang="ko-KR" altLang="en-US" b="0" dirty="0"/>
              <a:t>그러면 서버는 </a:t>
            </a:r>
            <a:r>
              <a:rPr lang="en-US" altLang="ko-KR" b="0" dirty="0"/>
              <a:t>TCP </a:t>
            </a:r>
            <a:r>
              <a:rPr lang="ko-KR" altLang="en-US" b="0" dirty="0" err="1"/>
              <a:t>패킷을</a:t>
            </a:r>
            <a:r>
              <a:rPr lang="ko-KR" altLang="en-US" b="0" dirty="0"/>
              <a:t> </a:t>
            </a:r>
            <a:r>
              <a:rPr lang="ko-KR" altLang="en-US" b="0" dirty="0" err="1"/>
              <a:t>전송받아</a:t>
            </a:r>
            <a:r>
              <a:rPr lang="ko-KR" altLang="en-US" b="0" dirty="0"/>
              <a:t> </a:t>
            </a:r>
            <a:r>
              <a:rPr lang="ko-KR" altLang="en-US" b="0" dirty="0" smtClean="0"/>
              <a:t>송신지 호스트와 </a:t>
            </a:r>
            <a:r>
              <a:rPr lang="en-US" altLang="ko-KR" b="0" dirty="0"/>
              <a:t>TCP</a:t>
            </a:r>
            <a:r>
              <a:rPr lang="ko-KR" altLang="en-US" b="0" dirty="0"/>
              <a:t>를 연결한다</a:t>
            </a:r>
            <a:r>
              <a:rPr lang="en-US" altLang="ko-KR" b="0" dirty="0"/>
              <a:t>.</a:t>
            </a:r>
          </a:p>
          <a:p>
            <a:pPr marL="609600" lvl="1" indent="-342900">
              <a:buFont typeface="+mj-ea"/>
              <a:buAutoNum type="circleNumDbPlain"/>
            </a:pPr>
            <a:r>
              <a:rPr lang="ko-KR" altLang="en-US" b="0" dirty="0" smtClean="0"/>
              <a:t>서버는 </a:t>
            </a:r>
            <a:r>
              <a:rPr lang="ko-KR" altLang="en-US" b="0" dirty="0"/>
              <a:t>실제 수신지로 </a:t>
            </a:r>
            <a:r>
              <a:rPr lang="en-US" altLang="ko-KR" b="0" dirty="0"/>
              <a:t>TCP </a:t>
            </a:r>
            <a:r>
              <a:rPr lang="ko-KR" altLang="en-US" b="0" dirty="0"/>
              <a:t>연결을 하나 더 생성한 후 연결이 두 개 구축되면</a:t>
            </a:r>
            <a:r>
              <a:rPr lang="en-US" altLang="ko-KR" b="0" dirty="0"/>
              <a:t>, </a:t>
            </a:r>
            <a:r>
              <a:rPr lang="ko-KR" altLang="en-US" b="0" dirty="0"/>
              <a:t>서버는 </a:t>
            </a:r>
            <a:r>
              <a:rPr lang="ko-KR" altLang="en-US" b="0" dirty="0" err="1" smtClean="0"/>
              <a:t>이연결</a:t>
            </a:r>
            <a:r>
              <a:rPr lang="ko-KR" altLang="en-US" b="0" dirty="0" smtClean="0"/>
              <a:t> </a:t>
            </a:r>
            <a:r>
              <a:rPr lang="ko-KR" altLang="en-US" b="0" dirty="0"/>
              <a:t>중 하나에서 데이터를 읽어 나머지 하나의 연결에 기록한다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79"/>
            <a:ext cx="3143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64" y="5889972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헤더 변환 방식</a:t>
            </a:r>
            <a:r>
              <a:rPr lang="en-US" altLang="ko-KR" b="0" dirty="0"/>
              <a:t>(</a:t>
            </a:r>
            <a:r>
              <a:rPr lang="ko-KR" altLang="en-US" b="0" dirty="0"/>
              <a:t>네트워크 계층</a:t>
            </a:r>
            <a:r>
              <a:rPr lang="en-US" altLang="ko-KR" b="0" dirty="0"/>
              <a:t>)</a:t>
            </a:r>
          </a:p>
          <a:p>
            <a:pPr lvl="1"/>
            <a:r>
              <a:rPr lang="ko-KR" altLang="en-US" b="0" dirty="0"/>
              <a:t>헤더 변환 방식은 네트워크 계층</a:t>
            </a:r>
            <a:r>
              <a:rPr lang="en-US" altLang="ko-KR" b="0" dirty="0"/>
              <a:t>(IP)</a:t>
            </a:r>
            <a:r>
              <a:rPr lang="ko-KR" altLang="en-US" b="0" dirty="0"/>
              <a:t>에서 </a:t>
            </a:r>
            <a:r>
              <a:rPr lang="en-US" altLang="ko-KR" b="0" dirty="0"/>
              <a:t>IPv6 </a:t>
            </a:r>
            <a:r>
              <a:rPr lang="ko-KR" altLang="en-US" b="0" dirty="0" err="1"/>
              <a:t>패킷</a:t>
            </a:r>
            <a:r>
              <a:rPr lang="ko-KR" altLang="en-US" b="0" dirty="0"/>
              <a:t> 헤더를 </a:t>
            </a:r>
            <a:r>
              <a:rPr lang="en-US" altLang="ko-KR" b="0" dirty="0"/>
              <a:t>IPv4 </a:t>
            </a:r>
            <a:r>
              <a:rPr lang="ko-KR" altLang="en-US" b="0" dirty="0" err="1"/>
              <a:t>패킷</a:t>
            </a:r>
            <a:r>
              <a:rPr lang="ko-KR" altLang="en-US" b="0" dirty="0"/>
              <a:t> 헤더로</a:t>
            </a:r>
            <a:r>
              <a:rPr lang="en-US" altLang="ko-KR" b="0" dirty="0"/>
              <a:t>, </a:t>
            </a:r>
            <a:r>
              <a:rPr lang="ko-KR" altLang="en-US" b="0" dirty="0"/>
              <a:t>또는 </a:t>
            </a:r>
            <a:r>
              <a:rPr lang="en-US" altLang="ko-KR" b="0" dirty="0" smtClean="0"/>
              <a:t>IPv4</a:t>
            </a:r>
            <a:r>
              <a:rPr lang="ko-KR" altLang="en-US" b="0" dirty="0" err="1" smtClean="0"/>
              <a:t>패킷</a:t>
            </a:r>
            <a:r>
              <a:rPr lang="ko-KR" altLang="en-US" b="0" dirty="0" smtClean="0"/>
              <a:t> </a:t>
            </a:r>
            <a:r>
              <a:rPr lang="ko-KR" altLang="en-US" b="0" dirty="0"/>
              <a:t>헤더를 </a:t>
            </a:r>
            <a:r>
              <a:rPr lang="en-US" altLang="ko-KR" b="0" dirty="0"/>
              <a:t>IPv6 </a:t>
            </a:r>
            <a:r>
              <a:rPr lang="ko-KR" altLang="en-US" b="0" dirty="0" err="1"/>
              <a:t>패킷</a:t>
            </a:r>
            <a:r>
              <a:rPr lang="ko-KR" altLang="en-US" b="0" dirty="0"/>
              <a:t> 헤더로 변환하는 방식이다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인터넷은 </a:t>
            </a:r>
            <a:r>
              <a:rPr lang="ko-KR" altLang="en-US" b="0" dirty="0"/>
              <a:t>대부분 </a:t>
            </a:r>
            <a:r>
              <a:rPr lang="en-US" altLang="ko-KR" b="0" dirty="0"/>
              <a:t>IPv6</a:t>
            </a:r>
            <a:r>
              <a:rPr lang="ko-KR" altLang="en-US" b="0" dirty="0"/>
              <a:t>을 사용하여 </a:t>
            </a:r>
            <a:r>
              <a:rPr lang="ko-KR" altLang="en-US" b="0" dirty="0" smtClean="0"/>
              <a:t>헤더변환이 </a:t>
            </a:r>
            <a:r>
              <a:rPr lang="ko-KR" altLang="en-US" b="0" dirty="0"/>
              <a:t>필요 없지만</a:t>
            </a:r>
            <a:r>
              <a:rPr lang="en-US" altLang="ko-KR" b="0" dirty="0"/>
              <a:t>, IPv4</a:t>
            </a:r>
            <a:r>
              <a:rPr lang="ko-KR" altLang="en-US" b="0" dirty="0"/>
              <a:t>를 사용할 때는 헤더 변환이 필요하다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dirty="0"/>
              <a:t>헤더 변환은 </a:t>
            </a:r>
            <a:r>
              <a:rPr lang="en-US" altLang="ko-KR" dirty="0"/>
              <a:t>IP </a:t>
            </a:r>
            <a:r>
              <a:rPr lang="ko-KR" altLang="en-US" dirty="0"/>
              <a:t>계층에서 변환을 의미하며</a:t>
            </a:r>
            <a:r>
              <a:rPr lang="en-US" altLang="ko-KR" dirty="0"/>
              <a:t>, IPv4 </a:t>
            </a:r>
            <a:r>
              <a:rPr lang="ko-KR" altLang="en-US" dirty="0" err="1"/>
              <a:t>패킷을</a:t>
            </a:r>
            <a:r>
              <a:rPr lang="ko-KR" altLang="en-US" dirty="0"/>
              <a:t> </a:t>
            </a:r>
            <a:r>
              <a:rPr lang="en-US" altLang="ko-KR" dirty="0"/>
              <a:t>IPv6 </a:t>
            </a:r>
            <a:r>
              <a:rPr lang="ko-KR" altLang="en-US" dirty="0"/>
              <a:t>또는 그 반대로 헤더를 </a:t>
            </a:r>
            <a:r>
              <a:rPr lang="ko-KR" altLang="en-US" dirty="0" smtClean="0"/>
              <a:t>변환하는 </a:t>
            </a:r>
            <a:r>
              <a:rPr lang="ko-KR" altLang="en-US" dirty="0"/>
              <a:t>것은 </a:t>
            </a:r>
            <a:r>
              <a:rPr lang="en-US" altLang="ko-KR" dirty="0"/>
              <a:t>SIIT(Stateless IP/ICMP Translation)</a:t>
            </a:r>
            <a:r>
              <a:rPr lang="ko-KR" altLang="en-US" dirty="0"/>
              <a:t>에서 정의한다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782002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47" y="5879293"/>
            <a:ext cx="1112851" cy="2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35" y="5896023"/>
            <a:ext cx="1112851" cy="2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TCP </a:t>
            </a:r>
            <a:r>
              <a:rPr lang="ko-KR" altLang="en-US" b="0" dirty="0" err="1"/>
              <a:t>연결형</a:t>
            </a:r>
            <a:r>
              <a:rPr lang="ko-KR" altLang="en-US" b="0" dirty="0"/>
              <a:t> 데이터 서비스</a:t>
            </a:r>
          </a:p>
          <a:p>
            <a:pPr lvl="1"/>
            <a:r>
              <a:rPr lang="en-US" altLang="ko-KR" b="0" dirty="0"/>
              <a:t>TCP </a:t>
            </a:r>
            <a:r>
              <a:rPr lang="ko-KR" altLang="en-US" b="0" dirty="0"/>
              <a:t>전송 계층 서비스는 송신 측 </a:t>
            </a:r>
            <a:r>
              <a:rPr lang="en-US" altLang="ko-KR" b="0" dirty="0"/>
              <a:t>TCP </a:t>
            </a:r>
            <a:r>
              <a:rPr lang="ko-KR" altLang="en-US" b="0" dirty="0"/>
              <a:t>포트에서 수신 측 </a:t>
            </a:r>
            <a:r>
              <a:rPr lang="en-US" altLang="ko-KR" b="0" dirty="0"/>
              <a:t>TCP </a:t>
            </a:r>
            <a:r>
              <a:rPr lang="ko-KR" altLang="en-US" b="0" dirty="0"/>
              <a:t>포트로 바이트의 </a:t>
            </a:r>
            <a:r>
              <a:rPr lang="ko-KR" altLang="en-US" b="0" dirty="0" err="1"/>
              <a:t>스트림을</a:t>
            </a:r>
            <a:r>
              <a:rPr lang="ko-KR" altLang="en-US" b="0" dirty="0"/>
              <a:t> </a:t>
            </a:r>
            <a:r>
              <a:rPr lang="ko-KR" altLang="en-US" b="0" dirty="0" smtClean="0"/>
              <a:t>전송하는 </a:t>
            </a:r>
            <a:r>
              <a:rPr lang="ko-KR" altLang="en-US" b="0" dirty="0" err="1"/>
              <a:t>연결형</a:t>
            </a:r>
            <a:r>
              <a:rPr lang="ko-KR" altLang="en-US" b="0" dirty="0"/>
              <a:t> 데이터 전달 서비스를 제공한다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en-US" altLang="ko-KR" b="0" dirty="0" smtClean="0"/>
              <a:t>TCP </a:t>
            </a:r>
            <a:r>
              <a:rPr lang="ko-KR" altLang="en-US" b="0" dirty="0"/>
              <a:t>사용자가 연결을 요청하면</a:t>
            </a:r>
            <a:r>
              <a:rPr lang="en-US" altLang="ko-KR" b="0" dirty="0"/>
              <a:t>, TCP </a:t>
            </a:r>
            <a:r>
              <a:rPr lang="ko-KR" altLang="en-US" b="0" dirty="0" smtClean="0"/>
              <a:t>프로토콜과 </a:t>
            </a:r>
            <a:r>
              <a:rPr lang="ko-KR" altLang="en-US" b="0" dirty="0"/>
              <a:t>수신 측 </a:t>
            </a:r>
            <a:r>
              <a:rPr lang="en-US" altLang="ko-KR" b="0" dirty="0"/>
              <a:t>TCP </a:t>
            </a:r>
            <a:r>
              <a:rPr lang="ko-KR" altLang="en-US" b="0" dirty="0"/>
              <a:t>사용자가 연결 설정에 동의하여 </a:t>
            </a:r>
            <a:r>
              <a:rPr lang="en-US" altLang="ko-KR" b="0" dirty="0"/>
              <a:t>TCP </a:t>
            </a:r>
            <a:r>
              <a:rPr lang="ko-KR" altLang="en-US" b="0" dirty="0"/>
              <a:t>연결을 </a:t>
            </a:r>
            <a:r>
              <a:rPr lang="ko-KR" altLang="en-US" b="0" dirty="0" smtClean="0"/>
              <a:t>설정한다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b="0" dirty="0"/>
              <a:t>연결 지향형 프로토콜</a:t>
            </a:r>
          </a:p>
          <a:p>
            <a:pPr lvl="2"/>
            <a:r>
              <a:rPr lang="ko-KR" altLang="en-US" b="0" dirty="0"/>
              <a:t>연결 지향형 프로토콜은 송신 측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컴퓨터와 </a:t>
            </a:r>
            <a:r>
              <a:rPr lang="ko-KR" altLang="en-US" b="0" dirty="0"/>
              <a:t>수신 측 컴퓨터가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데이터를 </a:t>
            </a:r>
            <a:r>
              <a:rPr lang="ko-KR" altLang="en-US" b="0" dirty="0"/>
              <a:t>전송하기 전에 </a:t>
            </a:r>
            <a:r>
              <a:rPr lang="ko-KR" altLang="en-US" b="0" dirty="0" smtClean="0"/>
              <a:t>먼저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데이터를 </a:t>
            </a:r>
            <a:r>
              <a:rPr lang="ko-KR" altLang="en-US" b="0" dirty="0"/>
              <a:t>송수신할 수 있는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연결 </a:t>
            </a:r>
            <a:r>
              <a:rPr lang="ko-KR" altLang="en-US" b="0" dirty="0"/>
              <a:t>통로를 만들고 데이터를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전송하는 </a:t>
            </a:r>
            <a:r>
              <a:rPr lang="ko-KR" altLang="en-US" b="0" dirty="0"/>
              <a:t>프로토콜을 말한다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63" y="2780928"/>
            <a:ext cx="441395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60" y="6000080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7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포트 번호</a:t>
            </a:r>
          </a:p>
          <a:p>
            <a:pPr lvl="1"/>
            <a:r>
              <a:rPr lang="ko-KR" altLang="en-US" b="0" dirty="0" smtClean="0"/>
              <a:t>포트는 </a:t>
            </a:r>
            <a:r>
              <a:rPr lang="en-US" altLang="ko-KR" b="0" dirty="0" smtClean="0"/>
              <a:t>TCP</a:t>
            </a:r>
            <a:r>
              <a:rPr lang="ko-KR" altLang="en-US" b="0" dirty="0" smtClean="0"/>
              <a:t>가 상위 계층으로 데이터를 전달하거나 상위 계층에서 </a:t>
            </a:r>
            <a:r>
              <a:rPr lang="en-US" altLang="ko-KR" b="0" dirty="0" smtClean="0"/>
              <a:t>TCP</a:t>
            </a:r>
            <a:r>
              <a:rPr lang="ko-KR" altLang="en-US" b="0" dirty="0" smtClean="0"/>
              <a:t>로 데이터를 전달할 때 상호 간에 사용하는 데이터의 이동 통로를 말한다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dirty="0"/>
              <a:t>통신할 때 여러 웹사이트에서 파일을 동시에 </a:t>
            </a:r>
            <a:r>
              <a:rPr lang="ko-KR" altLang="en-US" dirty="0" err="1"/>
              <a:t>다운로드할</a:t>
            </a:r>
            <a:r>
              <a:rPr lang="ko-KR" altLang="en-US" dirty="0"/>
              <a:t>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파일을 </a:t>
            </a:r>
            <a:r>
              <a:rPr lang="ko-KR" altLang="en-US" dirty="0"/>
              <a:t>동시에 </a:t>
            </a:r>
            <a:r>
              <a:rPr lang="ko-KR" altLang="en-US" dirty="0" err="1" smtClean="0"/>
              <a:t>다운로드할</a:t>
            </a:r>
            <a:r>
              <a:rPr lang="ko-KR" altLang="en-US" dirty="0" smtClean="0"/>
              <a:t> </a:t>
            </a:r>
            <a:r>
              <a:rPr lang="ko-KR" altLang="en-US" dirty="0"/>
              <a:t>수 있는 이유는 </a:t>
            </a:r>
            <a:r>
              <a:rPr lang="en-US" altLang="ko-KR" dirty="0"/>
              <a:t>TCP </a:t>
            </a:r>
            <a:r>
              <a:rPr lang="ko-KR" altLang="en-US" dirty="0"/>
              <a:t>프로토콜이 포트를 여러 개 사용해서 상위 계층의 </a:t>
            </a:r>
            <a:r>
              <a:rPr lang="ko-KR" altLang="en-US" dirty="0" smtClean="0"/>
              <a:t>프로그램과 각각 </a:t>
            </a:r>
            <a:r>
              <a:rPr lang="ko-KR" altLang="en-US" dirty="0"/>
              <a:t>따로 통신하기 때문이다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TCP </a:t>
            </a:r>
            <a:r>
              <a:rPr lang="ko-KR" altLang="en-US" dirty="0"/>
              <a:t>포트 범위는 </a:t>
            </a:r>
            <a:r>
              <a:rPr lang="en-US" altLang="ko-KR" dirty="0"/>
              <a:t>0~65,534</a:t>
            </a:r>
            <a:r>
              <a:rPr lang="ko-KR" altLang="en-US" dirty="0"/>
              <a:t>까지의 정수다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709" y="3573016"/>
            <a:ext cx="4680520" cy="320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451211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8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r>
              <a:rPr lang="ko-KR" altLang="en-US" b="0" dirty="0" err="1"/>
              <a:t>웹서비스나</a:t>
            </a:r>
            <a:r>
              <a:rPr lang="ko-KR" altLang="en-US" b="0" dirty="0"/>
              <a:t> </a:t>
            </a:r>
            <a:r>
              <a:rPr lang="ko-KR" altLang="en-US" b="0" dirty="0" err="1"/>
              <a:t>이메일</a:t>
            </a:r>
            <a:r>
              <a:rPr lang="ko-KR" altLang="en-US" b="0" dirty="0"/>
              <a:t> 서비스 등은 클라이언트가 편리하게 접속할 수 있도록 해당 </a:t>
            </a:r>
            <a:r>
              <a:rPr lang="ko-KR" altLang="en-US" b="0" dirty="0" smtClean="0"/>
              <a:t>서비스에 </a:t>
            </a:r>
            <a:r>
              <a:rPr lang="ko-KR" altLang="en-US" b="0" dirty="0"/>
              <a:t>미리 할당해 놓은 포트 번호를 사용한다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주요 </a:t>
            </a:r>
            <a:r>
              <a:rPr lang="ko-KR" altLang="en-US" b="0" dirty="0"/>
              <a:t>인터넷 서비스에 정해 놓은 포트 </a:t>
            </a:r>
            <a:r>
              <a:rPr lang="ko-KR" altLang="en-US" b="0" dirty="0" smtClean="0"/>
              <a:t>번호를 </a:t>
            </a:r>
            <a:r>
              <a:rPr lang="ko-KR" altLang="en-US" b="0" dirty="0"/>
              <a:t>‘잘 알려진 포트 번호’라고 하며</a:t>
            </a:r>
            <a:r>
              <a:rPr lang="en-US" altLang="ko-KR" b="0" dirty="0"/>
              <a:t>, 1~1023</a:t>
            </a:r>
            <a:r>
              <a:rPr lang="ko-KR" altLang="en-US" b="0" dirty="0"/>
              <a:t>까지 할당되어 있다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err="1" smtClean="0"/>
              <a:t>웹서비스는</a:t>
            </a:r>
            <a:r>
              <a:rPr lang="ko-KR" altLang="en-US" b="0" dirty="0" smtClean="0"/>
              <a:t> </a:t>
            </a:r>
            <a:r>
              <a:rPr lang="en-US" altLang="ko-KR" b="0" dirty="0"/>
              <a:t>HTTP </a:t>
            </a:r>
            <a:r>
              <a:rPr lang="ko-KR" altLang="en-US" b="0" dirty="0" smtClean="0"/>
              <a:t>프로토콜을 </a:t>
            </a:r>
            <a:r>
              <a:rPr lang="ko-KR" altLang="en-US" b="0" dirty="0"/>
              <a:t>사용하므로 포트 번호는 </a:t>
            </a:r>
            <a:r>
              <a:rPr lang="en-US" altLang="ko-KR" b="0" dirty="0"/>
              <a:t>80</a:t>
            </a:r>
            <a:r>
              <a:rPr lang="ko-KR" altLang="en-US" b="0" dirty="0"/>
              <a:t>이다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우리가 </a:t>
            </a:r>
            <a:r>
              <a:rPr lang="ko-KR" altLang="en-US" b="0" dirty="0" err="1"/>
              <a:t>웹브라우저를</a:t>
            </a:r>
            <a:r>
              <a:rPr lang="ko-KR" altLang="en-US" b="0" dirty="0"/>
              <a:t> 사용하여 </a:t>
            </a:r>
            <a:r>
              <a:rPr lang="ko-KR" altLang="en-US" b="0" dirty="0" err="1"/>
              <a:t>웹서버에</a:t>
            </a:r>
            <a:r>
              <a:rPr lang="ko-KR" altLang="en-US" b="0" dirty="0"/>
              <a:t> </a:t>
            </a:r>
            <a:r>
              <a:rPr lang="ko-KR" altLang="en-US" b="0" dirty="0" smtClean="0"/>
              <a:t>접속할 </a:t>
            </a:r>
            <a:r>
              <a:rPr lang="ko-KR" altLang="en-US" b="0" dirty="0"/>
              <a:t>때 포트 번호를 입력하지 않아도 자동으로 </a:t>
            </a:r>
            <a:r>
              <a:rPr lang="en-US" altLang="ko-KR" b="0" dirty="0"/>
              <a:t>80</a:t>
            </a:r>
            <a:r>
              <a:rPr lang="ko-KR" altLang="en-US" b="0" dirty="0"/>
              <a:t>번이 할당된다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72" y="3462511"/>
            <a:ext cx="32099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08" y="3462511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6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TCP </a:t>
            </a:r>
            <a:r>
              <a:rPr lang="ko-KR" altLang="en-US" b="0" dirty="0"/>
              <a:t>세그먼트</a:t>
            </a:r>
          </a:p>
          <a:p>
            <a:pPr lvl="1"/>
            <a:r>
              <a:rPr lang="en-US" altLang="ko-KR" b="0" dirty="0"/>
              <a:t>TCP </a:t>
            </a:r>
            <a:r>
              <a:rPr lang="ko-KR" altLang="en-US" b="0" dirty="0"/>
              <a:t>프로토콜은 전송을 위해 바이트 </a:t>
            </a:r>
            <a:r>
              <a:rPr lang="ko-KR" altLang="en-US" b="0" dirty="0" err="1"/>
              <a:t>스트림을</a:t>
            </a:r>
            <a:r>
              <a:rPr lang="ko-KR" altLang="en-US" b="0" dirty="0"/>
              <a:t> 세그먼트 단위로 나눈다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세그먼트란 </a:t>
            </a:r>
            <a:r>
              <a:rPr lang="en-US" altLang="ko-KR" b="0" dirty="0" smtClean="0"/>
              <a:t>TCP</a:t>
            </a:r>
            <a:r>
              <a:rPr lang="ko-KR" altLang="en-US" b="0" dirty="0" smtClean="0"/>
              <a:t>를 </a:t>
            </a:r>
            <a:r>
              <a:rPr lang="ko-KR" altLang="en-US" b="0" dirty="0"/>
              <a:t>이용하여 두 장치 간에 전달하는 데이터들의 단위를 말한다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07618"/>
            <a:ext cx="6468223" cy="26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96" y="5198318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199610"/>
            <a:ext cx="6996532" cy="532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20" y="5877272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02. OSI </a:t>
            </a:r>
            <a:r>
              <a:rPr lang="ko-KR" altLang="en-US" dirty="0"/>
              <a:t>참조 모델의 데이터 전송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b="0" dirty="0"/>
              <a:t>OSI </a:t>
            </a:r>
            <a:r>
              <a:rPr lang="ko-KR" altLang="en-US" b="0" dirty="0"/>
              <a:t>참조 모델에서 데이터는 응용 계층에서 하위 계층으로 순차적으로 전송되는데</a:t>
            </a:r>
            <a:r>
              <a:rPr lang="en-US" altLang="ko-KR" b="0" dirty="0"/>
              <a:t>, </a:t>
            </a:r>
            <a:r>
              <a:rPr lang="ko-KR" altLang="en-US" b="0" dirty="0" smtClean="0"/>
              <a:t>물리계층과 </a:t>
            </a:r>
            <a:r>
              <a:rPr lang="ko-KR" altLang="en-US" b="0" dirty="0"/>
              <a:t>응용 계층을 제외한 나머지 계층에서는 데이터의 시작부분과 끝부분에 헤더나 </a:t>
            </a:r>
            <a:r>
              <a:rPr lang="ko-KR" altLang="en-US" b="0" dirty="0" smtClean="0"/>
              <a:t>트레일러 </a:t>
            </a:r>
            <a:r>
              <a:rPr lang="ko-KR" altLang="en-US" b="0" dirty="0"/>
              <a:t>형태로 정보를 추가한다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>
              <a:lnSpc>
                <a:spcPct val="100000"/>
              </a:lnSpc>
            </a:pPr>
            <a:endParaRPr lang="en-US" altLang="ko-KR" b="0" dirty="0" smtClean="0"/>
          </a:p>
          <a:p>
            <a:pPr>
              <a:lnSpc>
                <a:spcPct val="100000"/>
              </a:lnSpc>
            </a:pPr>
            <a:r>
              <a:rPr lang="ko-KR" altLang="en-US" b="0" dirty="0" smtClean="0"/>
              <a:t>시작 부분에 </a:t>
            </a:r>
            <a:r>
              <a:rPr lang="ko-KR" altLang="en-US" b="0" dirty="0"/>
              <a:t>추가되는 헤더는 데이터 링크 계층</a:t>
            </a:r>
            <a:r>
              <a:rPr lang="en-US" altLang="ko-KR" b="0" dirty="0"/>
              <a:t>(2</a:t>
            </a:r>
            <a:r>
              <a:rPr lang="ko-KR" altLang="en-US" b="0" dirty="0"/>
              <a:t>계층</a:t>
            </a:r>
            <a:r>
              <a:rPr lang="en-US" altLang="ko-KR" b="0" dirty="0" smtClean="0"/>
              <a:t>), </a:t>
            </a:r>
            <a:r>
              <a:rPr lang="ko-KR" altLang="en-US" b="0" dirty="0" smtClean="0"/>
              <a:t>네트워크 </a:t>
            </a:r>
            <a:r>
              <a:rPr lang="ko-KR" altLang="en-US" b="0" dirty="0"/>
              <a:t>계층</a:t>
            </a:r>
            <a:r>
              <a:rPr lang="en-US" altLang="ko-KR" b="0" dirty="0"/>
              <a:t>(3</a:t>
            </a:r>
            <a:r>
              <a:rPr lang="ko-KR" altLang="en-US" b="0" dirty="0"/>
              <a:t>계층</a:t>
            </a:r>
            <a:r>
              <a:rPr lang="en-US" altLang="ko-KR" b="0" dirty="0"/>
              <a:t>), </a:t>
            </a:r>
            <a:r>
              <a:rPr lang="ko-KR" altLang="en-US" b="0" dirty="0"/>
              <a:t>전송 계층</a:t>
            </a:r>
            <a:r>
              <a:rPr lang="en-US" altLang="ko-KR" b="0" dirty="0"/>
              <a:t>(4</a:t>
            </a:r>
            <a:r>
              <a:rPr lang="ko-KR" altLang="en-US" b="0" dirty="0"/>
              <a:t>계층</a:t>
            </a:r>
            <a:r>
              <a:rPr lang="en-US" altLang="ko-KR" b="0" dirty="0"/>
              <a:t>), </a:t>
            </a:r>
            <a:r>
              <a:rPr lang="ko-KR" altLang="en-US" b="0" dirty="0"/>
              <a:t>세션 계층</a:t>
            </a:r>
            <a:r>
              <a:rPr lang="en-US" altLang="ko-KR" b="0" dirty="0"/>
              <a:t>(5</a:t>
            </a:r>
            <a:r>
              <a:rPr lang="ko-KR" altLang="en-US" b="0" dirty="0"/>
              <a:t>계층</a:t>
            </a:r>
            <a:r>
              <a:rPr lang="en-US" altLang="ko-KR" b="0" dirty="0"/>
              <a:t>), </a:t>
            </a:r>
            <a:r>
              <a:rPr lang="ko-KR" altLang="en-US" b="0" dirty="0"/>
              <a:t>표현 계층</a:t>
            </a:r>
            <a:r>
              <a:rPr lang="en-US" altLang="ko-KR" b="0" dirty="0"/>
              <a:t>(6</a:t>
            </a:r>
            <a:r>
              <a:rPr lang="ko-KR" altLang="en-US" b="0" dirty="0"/>
              <a:t>계층</a:t>
            </a:r>
            <a:r>
              <a:rPr lang="en-US" altLang="ko-KR" b="0" dirty="0"/>
              <a:t>)</a:t>
            </a:r>
            <a:r>
              <a:rPr lang="ko-KR" altLang="en-US" b="0" dirty="0"/>
              <a:t>의 </a:t>
            </a:r>
            <a:r>
              <a:rPr lang="ko-KR" altLang="en-US" b="0" dirty="0" smtClean="0"/>
              <a:t>데이터에 추가되고</a:t>
            </a:r>
            <a:r>
              <a:rPr lang="en-US" altLang="ko-KR" b="0" dirty="0"/>
              <a:t>, </a:t>
            </a:r>
            <a:r>
              <a:rPr lang="ko-KR" altLang="en-US" b="0" dirty="0"/>
              <a:t>끝부분에 추가되는 트레일러는 데이터 링크 계층</a:t>
            </a:r>
            <a:r>
              <a:rPr lang="en-US" altLang="ko-KR" b="0" dirty="0"/>
              <a:t>(2</a:t>
            </a:r>
            <a:r>
              <a:rPr lang="ko-KR" altLang="en-US" b="0" dirty="0"/>
              <a:t>계층</a:t>
            </a:r>
            <a:r>
              <a:rPr lang="en-US" altLang="ko-KR" b="0" dirty="0"/>
              <a:t>)</a:t>
            </a:r>
            <a:r>
              <a:rPr lang="ko-KR" altLang="en-US" b="0" dirty="0"/>
              <a:t>에만 추가된다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8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539552" y="1196752"/>
            <a:ext cx="8136904" cy="5400600"/>
          </a:xfrm>
        </p:spPr>
        <p:txBody>
          <a:bodyPr>
            <a:normAutofit lnSpcReduction="10000"/>
          </a:bodyPr>
          <a:lstStyle/>
          <a:p>
            <a:r>
              <a:rPr lang="ko-KR" altLang="en-US" b="0" dirty="0"/>
              <a:t>송신지 포트 번호</a:t>
            </a:r>
            <a:r>
              <a:rPr lang="en-US" altLang="ko-KR" b="0" dirty="0"/>
              <a:t>(Source Port Address)</a:t>
            </a:r>
          </a:p>
          <a:p>
            <a:pPr lvl="1"/>
            <a:r>
              <a:rPr lang="ko-KR" altLang="en-US" b="0" dirty="0"/>
              <a:t>이 필드는 세그먼트를 전송하는 호스트에 있는 응용 프로그램의 포트 번호로</a:t>
            </a:r>
            <a:r>
              <a:rPr lang="en-US" altLang="ko-KR" b="0" dirty="0"/>
              <a:t>, 16</a:t>
            </a:r>
            <a:r>
              <a:rPr lang="ko-KR" altLang="en-US" b="0" dirty="0"/>
              <a:t>비트의 </a:t>
            </a:r>
            <a:r>
              <a:rPr lang="ko-KR" altLang="en-US" b="0" dirty="0" smtClean="0"/>
              <a:t>포트 </a:t>
            </a:r>
            <a:r>
              <a:rPr lang="ko-KR" altLang="en-US" b="0" dirty="0"/>
              <a:t>번호는 </a:t>
            </a:r>
            <a:r>
              <a:rPr lang="en-US" altLang="ko-KR" b="0" dirty="0"/>
              <a:t>0~65,535 </a:t>
            </a:r>
            <a:r>
              <a:rPr lang="ko-KR" altLang="en-US" b="0" dirty="0"/>
              <a:t>범위 내에 있을 수 있다</a:t>
            </a:r>
            <a:r>
              <a:rPr lang="en-US" altLang="ko-KR" b="0" dirty="0"/>
              <a:t>.</a:t>
            </a:r>
          </a:p>
          <a:p>
            <a:r>
              <a:rPr lang="ko-KR" altLang="en-US" b="0" dirty="0" smtClean="0"/>
              <a:t>수신지 </a:t>
            </a:r>
            <a:r>
              <a:rPr lang="ko-KR" altLang="en-US" b="0" dirty="0"/>
              <a:t>포트 번호</a:t>
            </a:r>
            <a:r>
              <a:rPr lang="en-US" altLang="ko-KR" b="0" dirty="0"/>
              <a:t>(Destination Port Address)</a:t>
            </a:r>
          </a:p>
          <a:p>
            <a:pPr lvl="1"/>
            <a:r>
              <a:rPr lang="ko-KR" altLang="en-US" b="0" dirty="0"/>
              <a:t>이 필드는 수신지 호스트에서 수행하는 프로세스가 사용하는 포트 번호로</a:t>
            </a:r>
            <a:r>
              <a:rPr lang="en-US" altLang="ko-KR" b="0" dirty="0"/>
              <a:t>, </a:t>
            </a:r>
            <a:r>
              <a:rPr lang="ko-KR" altLang="en-US" b="0" dirty="0" smtClean="0"/>
              <a:t>클라이언트가 수신지 </a:t>
            </a:r>
            <a:r>
              <a:rPr lang="ko-KR" altLang="en-US" b="0" dirty="0"/>
              <a:t>호스트를 요청하는 서버라면 대부분은 잘 알려진 포트 번호다</a:t>
            </a:r>
            <a:r>
              <a:rPr lang="en-US" altLang="ko-KR" b="0" dirty="0"/>
              <a:t>.</a:t>
            </a:r>
          </a:p>
          <a:p>
            <a:r>
              <a:rPr lang="ko-KR" altLang="en-US" b="0" dirty="0" smtClean="0"/>
              <a:t>순서 </a:t>
            </a:r>
            <a:r>
              <a:rPr lang="ko-KR" altLang="en-US" b="0" dirty="0"/>
              <a:t>번호</a:t>
            </a:r>
            <a:r>
              <a:rPr lang="en-US" altLang="ko-KR" b="0" dirty="0"/>
              <a:t>(Sequence Number)</a:t>
            </a:r>
          </a:p>
          <a:p>
            <a:pPr lvl="1"/>
            <a:r>
              <a:rPr lang="ko-KR" altLang="en-US" b="0" dirty="0"/>
              <a:t>이 필드는 세그먼트에 포함된 데이터의 첫 번째 바이트에 부여된 것으로</a:t>
            </a:r>
            <a:r>
              <a:rPr lang="en-US" altLang="ko-KR" b="0" dirty="0"/>
              <a:t>, 32</a:t>
            </a:r>
            <a:r>
              <a:rPr lang="ko-KR" altLang="en-US" b="0" dirty="0"/>
              <a:t>비트 부호 </a:t>
            </a:r>
            <a:r>
              <a:rPr lang="ko-KR" altLang="en-US" b="0" dirty="0" smtClean="0"/>
              <a:t>없는 번호다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en-US" altLang="ko-KR" b="0" dirty="0" smtClean="0"/>
              <a:t>0</a:t>
            </a:r>
            <a:r>
              <a:rPr lang="ko-KR" altLang="en-US" b="0" dirty="0"/>
              <a:t>부터 시작해서 </a:t>
            </a:r>
            <a:r>
              <a:rPr lang="en-US" altLang="ko-KR" b="0" dirty="0"/>
              <a:t>232-1</a:t>
            </a:r>
            <a:r>
              <a:rPr lang="ko-KR" altLang="en-US" b="0" dirty="0"/>
              <a:t>을 초과하면 다시 </a:t>
            </a:r>
            <a:r>
              <a:rPr lang="en-US" altLang="ko-KR" b="0" dirty="0"/>
              <a:t>0</a:t>
            </a:r>
            <a:r>
              <a:rPr lang="ko-KR" altLang="en-US" b="0" dirty="0"/>
              <a:t>으로 되돌아온다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en-US" altLang="ko-KR" b="0" dirty="0" smtClean="0"/>
              <a:t>TCP</a:t>
            </a:r>
            <a:r>
              <a:rPr lang="ko-KR" altLang="en-US" dirty="0"/>
              <a:t>는 신뢰성 있는 연결을 보장하려고 전송하는 각 바이트마다 번호를 부여하는데</a:t>
            </a:r>
            <a:r>
              <a:rPr lang="en-US" altLang="ko-KR" dirty="0"/>
              <a:t>, </a:t>
            </a:r>
            <a:r>
              <a:rPr lang="ko-KR" altLang="en-US" dirty="0"/>
              <a:t>순서 번호는 수신지 </a:t>
            </a:r>
            <a:r>
              <a:rPr lang="en-US" altLang="ko-KR" dirty="0"/>
              <a:t>TCP</a:t>
            </a:r>
            <a:r>
              <a:rPr lang="ko-KR" altLang="en-US" dirty="0" smtClean="0"/>
              <a:t>에 세그먼트의 </a:t>
            </a:r>
            <a:r>
              <a:rPr lang="ko-KR" altLang="en-US" dirty="0"/>
              <a:t>첫 번째 바이트가 순서 번호에 해당하는 바이트라는 것을 알려준다</a:t>
            </a:r>
            <a:r>
              <a:rPr lang="en-US" altLang="ko-KR" dirty="0" smtClean="0"/>
              <a:t>.</a:t>
            </a:r>
          </a:p>
          <a:p>
            <a:r>
              <a:rPr lang="ko-KR" altLang="en-US" b="0" dirty="0"/>
              <a:t>확인 응답 번호</a:t>
            </a:r>
            <a:r>
              <a:rPr lang="en-US" altLang="ko-KR" b="0" dirty="0"/>
              <a:t>(Acknowledgement Number)</a:t>
            </a:r>
          </a:p>
          <a:p>
            <a:pPr lvl="1"/>
            <a:r>
              <a:rPr lang="ko-KR" altLang="en-US" b="0" dirty="0"/>
              <a:t>이 필드는 세그먼트를 수신하는 </a:t>
            </a:r>
            <a:r>
              <a:rPr lang="ko-KR" altLang="en-US" b="0" dirty="0" err="1"/>
              <a:t>노드가</a:t>
            </a:r>
            <a:r>
              <a:rPr lang="ko-KR" altLang="en-US" b="0" dirty="0"/>
              <a:t> 상대편 </a:t>
            </a:r>
            <a:r>
              <a:rPr lang="ko-KR" altLang="en-US" b="0" dirty="0" err="1"/>
              <a:t>노드에서</a:t>
            </a:r>
            <a:r>
              <a:rPr lang="ko-KR" altLang="en-US" b="0" dirty="0"/>
              <a:t> 수신하려는 바이트의 번호다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이 번호는 </a:t>
            </a:r>
            <a:r>
              <a:rPr lang="ko-KR" altLang="en-US" b="0" dirty="0"/>
              <a:t>성공적으로 수신한 마지막 바이트의 순서 번호</a:t>
            </a:r>
            <a:r>
              <a:rPr lang="en-US" altLang="ko-KR" b="0" dirty="0"/>
              <a:t>+1</a:t>
            </a:r>
            <a:r>
              <a:rPr lang="ko-KR" altLang="en-US" b="0" dirty="0"/>
              <a:t>이다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5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헤더 길이</a:t>
            </a:r>
          </a:p>
          <a:p>
            <a:pPr lvl="1"/>
            <a:r>
              <a:rPr lang="ko-KR" altLang="en-US" b="0" dirty="0"/>
              <a:t>이 필드는 </a:t>
            </a:r>
            <a:r>
              <a:rPr lang="en-US" altLang="ko-KR" b="0" dirty="0"/>
              <a:t>TCP </a:t>
            </a:r>
            <a:r>
              <a:rPr lang="ko-KR" altLang="en-US" b="0" dirty="0"/>
              <a:t>헤더 길이를 </a:t>
            </a:r>
            <a:r>
              <a:rPr lang="en-US" altLang="ko-KR" b="0" dirty="0"/>
              <a:t>4</a:t>
            </a:r>
            <a:r>
              <a:rPr lang="ko-KR" altLang="en-US" b="0" dirty="0"/>
              <a:t>바이트 워드 값으로 나타내며</a:t>
            </a:r>
            <a:r>
              <a:rPr lang="en-US" altLang="ko-KR" b="0" dirty="0"/>
              <a:t>, </a:t>
            </a:r>
            <a:r>
              <a:rPr lang="ko-KR" altLang="en-US" b="0" dirty="0"/>
              <a:t>헤더의 길이는 </a:t>
            </a:r>
            <a:r>
              <a:rPr lang="en-US" altLang="ko-KR" b="0" dirty="0"/>
              <a:t>20~60</a:t>
            </a:r>
            <a:r>
              <a:rPr lang="ko-KR" altLang="en-US" b="0" dirty="0" smtClean="0"/>
              <a:t>바이트가 </a:t>
            </a:r>
            <a:r>
              <a:rPr lang="ko-KR" altLang="en-US" b="0" dirty="0"/>
              <a:t>될 수 있다</a:t>
            </a:r>
            <a:r>
              <a:rPr lang="en-US" altLang="ko-KR" b="0" dirty="0"/>
              <a:t>. </a:t>
            </a:r>
            <a:r>
              <a:rPr lang="ko-KR" altLang="en-US" b="0" dirty="0"/>
              <a:t>따라서 이 필드 값은 </a:t>
            </a:r>
            <a:r>
              <a:rPr lang="en-US" altLang="ko-KR" b="0" dirty="0"/>
              <a:t>5×4=20</a:t>
            </a:r>
            <a:r>
              <a:rPr lang="ko-KR" altLang="en-US" b="0" dirty="0"/>
              <a:t>에서 </a:t>
            </a:r>
            <a:r>
              <a:rPr lang="en-US" altLang="ko-KR" b="0" dirty="0"/>
              <a:t>15×4=60 </a:t>
            </a:r>
            <a:r>
              <a:rPr lang="ko-KR" altLang="en-US" b="0" dirty="0"/>
              <a:t>사이의 값이 될 수 있는 </a:t>
            </a:r>
            <a:r>
              <a:rPr lang="ko-KR" altLang="en-US" b="0" dirty="0" smtClean="0"/>
              <a:t>것이다</a:t>
            </a:r>
            <a:r>
              <a:rPr lang="en-US" altLang="ko-KR" b="0" dirty="0"/>
              <a:t>.</a:t>
            </a:r>
          </a:p>
          <a:p>
            <a:r>
              <a:rPr lang="ko-KR" altLang="en-US" b="0" dirty="0" smtClean="0"/>
              <a:t>예약</a:t>
            </a:r>
            <a:r>
              <a:rPr lang="en-US" altLang="ko-KR" b="0" dirty="0"/>
              <a:t>(Reserved)</a:t>
            </a:r>
          </a:p>
          <a:p>
            <a:pPr lvl="1"/>
            <a:r>
              <a:rPr lang="ko-KR" altLang="en-US" b="0" dirty="0"/>
              <a:t>나중에 사용하려고 예약된 </a:t>
            </a:r>
            <a:r>
              <a:rPr lang="en-US" altLang="ko-KR" b="0" dirty="0"/>
              <a:t>6</a:t>
            </a:r>
            <a:r>
              <a:rPr lang="ko-KR" altLang="en-US" b="0" dirty="0"/>
              <a:t>비트 필드다</a:t>
            </a:r>
            <a:r>
              <a:rPr lang="en-US" altLang="ko-KR" b="0" dirty="0"/>
              <a:t>.</a:t>
            </a:r>
          </a:p>
          <a:p>
            <a:r>
              <a:rPr lang="ko-KR" altLang="en-US" b="0" dirty="0" smtClean="0"/>
              <a:t>플래그</a:t>
            </a:r>
            <a:endParaRPr lang="ko-KR" altLang="en-US" b="0" dirty="0"/>
          </a:p>
          <a:p>
            <a:pPr lvl="1"/>
            <a:r>
              <a:rPr lang="ko-KR" altLang="en-US" b="0" dirty="0" smtClean="0"/>
              <a:t>프로토콜의 동작을 제어하는 데 사용하는 비트 단위의 플래그다</a:t>
            </a:r>
            <a:r>
              <a:rPr lang="en-US" altLang="ko-KR" b="0" dirty="0" smtClean="0"/>
              <a:t>.</a:t>
            </a:r>
          </a:p>
          <a:p>
            <a:r>
              <a:rPr lang="ko-KR" altLang="en-US" b="0" dirty="0"/>
              <a:t>윈도우 크기</a:t>
            </a:r>
            <a:r>
              <a:rPr lang="en-US" altLang="ko-KR" b="0" dirty="0"/>
              <a:t>(Window Size)</a:t>
            </a:r>
          </a:p>
          <a:p>
            <a:pPr lvl="1"/>
            <a:r>
              <a:rPr lang="ko-KR" altLang="en-US" b="0" dirty="0"/>
              <a:t>이 필드는 상대방이 유지해야 하는 바이트 단위의 윈도우 크기를 정의하며</a:t>
            </a:r>
            <a:r>
              <a:rPr lang="en-US" altLang="ko-KR" b="0" dirty="0"/>
              <a:t>, </a:t>
            </a:r>
            <a:r>
              <a:rPr lang="ko-KR" altLang="en-US" b="0" dirty="0"/>
              <a:t>필드의 </a:t>
            </a:r>
            <a:r>
              <a:rPr lang="ko-KR" altLang="en-US" b="0" dirty="0" smtClean="0"/>
              <a:t>길이가 </a:t>
            </a:r>
            <a:r>
              <a:rPr lang="en-US" altLang="ko-KR" b="0" dirty="0" smtClean="0"/>
              <a:t>16</a:t>
            </a:r>
            <a:r>
              <a:rPr lang="ko-KR" altLang="en-US" b="0" dirty="0"/>
              <a:t>비트이기 때문에 윈도우의 최대 크기는 </a:t>
            </a:r>
            <a:r>
              <a:rPr lang="en-US" altLang="ko-KR" b="0" dirty="0"/>
              <a:t>65,535</a:t>
            </a:r>
            <a:r>
              <a:rPr lang="ko-KR" altLang="en-US" b="0" dirty="0"/>
              <a:t>바이트다</a:t>
            </a:r>
            <a:r>
              <a:rPr lang="en-US" altLang="ko-KR" b="0" dirty="0" smtClean="0"/>
              <a:t>.</a:t>
            </a:r>
          </a:p>
          <a:p>
            <a:r>
              <a:rPr lang="ko-KR" altLang="en-US" b="0" dirty="0" err="1"/>
              <a:t>검사합</a:t>
            </a:r>
            <a:endParaRPr lang="ko-KR" altLang="en-US" b="0" dirty="0"/>
          </a:p>
          <a:p>
            <a:pPr lvl="1"/>
            <a:r>
              <a:rPr lang="ko-KR" altLang="en-US" b="0" dirty="0"/>
              <a:t>이 필드에는 의사 헤드를 포함한 헤드 부분의 오류를 검출하는 </a:t>
            </a:r>
            <a:r>
              <a:rPr lang="ko-KR" altLang="en-US" b="0" dirty="0" err="1"/>
              <a:t>검사합</a:t>
            </a:r>
            <a:r>
              <a:rPr lang="ko-KR" altLang="en-US" b="0" dirty="0"/>
              <a:t> 계산이 포함된다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3291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r>
              <a:rPr lang="ko-KR" altLang="en-US" b="0" dirty="0"/>
              <a:t>상위 계층에서 사용하는 오류 검출 방법인 </a:t>
            </a:r>
            <a:r>
              <a:rPr lang="ko-KR" altLang="en-US" b="0" dirty="0" err="1"/>
              <a:t>검사합을</a:t>
            </a:r>
            <a:r>
              <a:rPr lang="ko-KR" altLang="en-US" b="0" dirty="0"/>
              <a:t> 수행하는 과정을 살펴보자</a:t>
            </a:r>
            <a:r>
              <a:rPr lang="en-US" altLang="ko-KR" b="0" dirty="0"/>
              <a:t>. </a:t>
            </a:r>
            <a:r>
              <a:rPr lang="ko-KR" altLang="en-US" b="0" dirty="0"/>
              <a:t>송신 </a:t>
            </a:r>
            <a:r>
              <a:rPr lang="ko-KR" altLang="en-US" b="0" dirty="0" smtClean="0"/>
              <a:t>측에서는 </a:t>
            </a:r>
            <a:r>
              <a:rPr lang="ko-KR" altLang="en-US" b="0" dirty="0"/>
              <a:t>다음 과정을 거친다</a:t>
            </a:r>
            <a:r>
              <a:rPr lang="en-US" altLang="ko-KR" b="0" dirty="0"/>
              <a:t>.</a:t>
            </a:r>
          </a:p>
          <a:p>
            <a:pPr lvl="2"/>
            <a:r>
              <a:rPr lang="ko-KR" altLang="en-US" b="0" dirty="0"/>
              <a:t>① 데이터 단위를 각각 </a:t>
            </a:r>
            <a:r>
              <a:rPr lang="en-US" altLang="ko-KR" b="0" dirty="0"/>
              <a:t>n(</a:t>
            </a:r>
            <a:r>
              <a:rPr lang="ko-KR" altLang="en-US" b="0" dirty="0"/>
              <a:t>보통 </a:t>
            </a:r>
            <a:r>
              <a:rPr lang="en-US" altLang="ko-KR" b="0" dirty="0"/>
              <a:t>16)</a:t>
            </a:r>
            <a:r>
              <a:rPr lang="ko-KR" altLang="en-US" b="0" dirty="0"/>
              <a:t>비트인 섹션 </a:t>
            </a:r>
            <a:r>
              <a:rPr lang="en-US" altLang="ko-KR" b="0" dirty="0"/>
              <a:t>m</a:t>
            </a:r>
            <a:r>
              <a:rPr lang="ko-KR" altLang="en-US" b="0" dirty="0"/>
              <a:t>개로 나눈다</a:t>
            </a:r>
            <a:r>
              <a:rPr lang="en-US" altLang="ko-KR" b="0" dirty="0"/>
              <a:t>.</a:t>
            </a:r>
          </a:p>
          <a:p>
            <a:pPr lvl="2"/>
            <a:r>
              <a:rPr lang="ko-KR" altLang="en-US" b="0" dirty="0"/>
              <a:t>② 모든 섹션은 합을 만들려고 </a:t>
            </a:r>
            <a:r>
              <a:rPr lang="en-US" altLang="ko-KR" b="0" dirty="0"/>
              <a:t>1</a:t>
            </a:r>
            <a:r>
              <a:rPr lang="ko-KR" altLang="en-US" b="0" dirty="0"/>
              <a:t>의 보수를 사용하여 서로 더한다</a:t>
            </a:r>
            <a:r>
              <a:rPr lang="en-US" altLang="ko-KR" b="0" dirty="0"/>
              <a:t>.</a:t>
            </a:r>
          </a:p>
          <a:p>
            <a:pPr lvl="2"/>
            <a:r>
              <a:rPr lang="ko-KR" altLang="en-US" b="0" dirty="0"/>
              <a:t>③ 합은 보수화되어 </a:t>
            </a:r>
            <a:r>
              <a:rPr lang="ko-KR" altLang="en-US" b="0" dirty="0" err="1"/>
              <a:t>검사합이</a:t>
            </a:r>
            <a:r>
              <a:rPr lang="ko-KR" altLang="en-US" b="0" dirty="0"/>
              <a:t> 된다</a:t>
            </a:r>
            <a:r>
              <a:rPr lang="en-US" altLang="ko-KR" b="0" dirty="0"/>
              <a:t>.</a:t>
            </a:r>
          </a:p>
          <a:p>
            <a:pPr lvl="2"/>
            <a:r>
              <a:rPr lang="ko-KR" altLang="en-US" b="0" dirty="0"/>
              <a:t>④ 검사합의 값을 데이터와 함께 보낸다</a:t>
            </a:r>
            <a:r>
              <a:rPr lang="en-US" altLang="ko-KR" b="0" dirty="0"/>
              <a:t>.</a:t>
            </a:r>
          </a:p>
          <a:p>
            <a:pPr lvl="1"/>
            <a:r>
              <a:rPr lang="ko-KR" altLang="en-US" b="0" dirty="0" smtClean="0"/>
              <a:t>수신 </a:t>
            </a:r>
            <a:r>
              <a:rPr lang="ko-KR" altLang="en-US" b="0" dirty="0"/>
              <a:t>측에서는 다음 과정을 거친다</a:t>
            </a:r>
            <a:r>
              <a:rPr lang="en-US" altLang="ko-KR" b="0" dirty="0"/>
              <a:t>.</a:t>
            </a:r>
          </a:p>
          <a:p>
            <a:pPr lvl="2"/>
            <a:r>
              <a:rPr lang="ko-KR" altLang="en-US" b="0" dirty="0"/>
              <a:t>① 데이터 단위를 각각 </a:t>
            </a:r>
            <a:r>
              <a:rPr lang="en-US" altLang="ko-KR" b="0" dirty="0"/>
              <a:t>n</a:t>
            </a:r>
            <a:r>
              <a:rPr lang="ko-KR" altLang="en-US" b="0" dirty="0"/>
              <a:t>비트인 섹션 </a:t>
            </a:r>
            <a:r>
              <a:rPr lang="en-US" altLang="ko-KR" b="0" dirty="0"/>
              <a:t>m</a:t>
            </a:r>
            <a:r>
              <a:rPr lang="ko-KR" altLang="en-US" b="0" dirty="0"/>
              <a:t>개로 나눈다</a:t>
            </a:r>
            <a:r>
              <a:rPr lang="en-US" altLang="ko-KR" b="0" dirty="0"/>
              <a:t>.</a:t>
            </a:r>
          </a:p>
          <a:p>
            <a:pPr lvl="2"/>
            <a:r>
              <a:rPr lang="ko-KR" altLang="en-US" b="0" dirty="0"/>
              <a:t>② 모든 섹션은 합을 만들려고 </a:t>
            </a:r>
            <a:r>
              <a:rPr lang="en-US" altLang="ko-KR" b="0" dirty="0"/>
              <a:t>1</a:t>
            </a:r>
            <a:r>
              <a:rPr lang="ko-KR" altLang="en-US" b="0" dirty="0"/>
              <a:t>의 보수를 사용하여 서로 더한다</a:t>
            </a:r>
            <a:r>
              <a:rPr lang="en-US" altLang="ko-KR" b="0" dirty="0"/>
              <a:t>.</a:t>
            </a:r>
          </a:p>
          <a:p>
            <a:pPr lvl="2"/>
            <a:r>
              <a:rPr lang="ko-KR" altLang="en-US" b="0" dirty="0"/>
              <a:t>③ 합은 보수화된다</a:t>
            </a:r>
            <a:r>
              <a:rPr lang="en-US" altLang="ko-KR" b="0" dirty="0"/>
              <a:t>.</a:t>
            </a:r>
          </a:p>
          <a:p>
            <a:pPr lvl="2"/>
            <a:r>
              <a:rPr lang="ko-KR" altLang="en-US" b="0" dirty="0"/>
              <a:t>④ 결과가 </a:t>
            </a:r>
            <a:r>
              <a:rPr lang="en-US" altLang="ko-KR" b="0" dirty="0"/>
              <a:t>0</a:t>
            </a:r>
            <a:r>
              <a:rPr lang="ko-KR" altLang="en-US" b="0" dirty="0"/>
              <a:t>이면 오류가 없는 것이고</a:t>
            </a:r>
            <a:r>
              <a:rPr lang="en-US" altLang="ko-KR" b="0" dirty="0"/>
              <a:t>, </a:t>
            </a:r>
            <a:r>
              <a:rPr lang="ko-KR" altLang="en-US" b="0" dirty="0"/>
              <a:t>그렇지 않으면 오류가 발생한 것이다</a:t>
            </a:r>
            <a:endParaRPr lang="ko-KR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78268"/>
            <a:ext cx="4680520" cy="177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24982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215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TCP </a:t>
            </a:r>
            <a:r>
              <a:rPr lang="ko-KR" altLang="en-US" b="0" dirty="0"/>
              <a:t>연결 관리</a:t>
            </a:r>
          </a:p>
          <a:p>
            <a:pPr lvl="1"/>
            <a:r>
              <a:rPr lang="ko-KR" altLang="en-US" b="0" dirty="0"/>
              <a:t>포트 번호만 사용하여 응용 프로그램을 식별하는 </a:t>
            </a:r>
            <a:r>
              <a:rPr lang="en-US" altLang="ko-KR" b="0" dirty="0"/>
              <a:t>UDP</a:t>
            </a:r>
            <a:r>
              <a:rPr lang="ko-KR" altLang="en-US" b="0" dirty="0"/>
              <a:t>와는 달리 </a:t>
            </a:r>
            <a:r>
              <a:rPr lang="en-US" altLang="ko-KR" b="0" dirty="0"/>
              <a:t>TCP</a:t>
            </a:r>
            <a:r>
              <a:rPr lang="ko-KR" altLang="en-US" b="0" dirty="0"/>
              <a:t>는 연결을 </a:t>
            </a:r>
            <a:r>
              <a:rPr lang="ko-KR" altLang="en-US" b="0" dirty="0" smtClean="0"/>
              <a:t>사용하여 응용 </a:t>
            </a:r>
            <a:r>
              <a:rPr lang="ko-KR" altLang="en-US" b="0" dirty="0"/>
              <a:t>프로그램을 식별한다</a:t>
            </a:r>
            <a:r>
              <a:rPr lang="en-US" altLang="ko-KR" b="0" dirty="0" smtClean="0"/>
              <a:t>.</a:t>
            </a:r>
          </a:p>
          <a:p>
            <a:r>
              <a:rPr lang="ko-KR" altLang="en-US" b="0" dirty="0"/>
              <a:t>연결 설정</a:t>
            </a:r>
            <a:r>
              <a:rPr lang="en-US" altLang="ko-KR" b="0" dirty="0"/>
              <a:t>(3-Way </a:t>
            </a:r>
            <a:r>
              <a:rPr lang="ko-KR" altLang="en-US" b="0" dirty="0" err="1"/>
              <a:t>핸드셰이킹</a:t>
            </a:r>
            <a:r>
              <a:rPr lang="en-US" altLang="ko-KR" b="0" dirty="0"/>
              <a:t>)</a:t>
            </a:r>
            <a:endParaRPr lang="ko-KR" altLang="en-US" b="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42742"/>
            <a:ext cx="5544616" cy="34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88" y="5733256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150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연결 종료</a:t>
            </a:r>
            <a:endParaRPr lang="ko-KR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53" y="2027684"/>
            <a:ext cx="657411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98" y="5580635"/>
            <a:ext cx="1481205" cy="39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4819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확인 응답</a:t>
            </a:r>
          </a:p>
          <a:p>
            <a:pPr lvl="1"/>
            <a:r>
              <a:rPr lang="ko-KR" altLang="en-US" b="0" dirty="0"/>
              <a:t>수신 측에서 데이터를 수신했을 때 이 사실을 송신 측에 통보하는 것으로</a:t>
            </a:r>
            <a:r>
              <a:rPr lang="en-US" altLang="ko-KR" b="0" dirty="0"/>
              <a:t>, </a:t>
            </a:r>
            <a:r>
              <a:rPr lang="ko-KR" altLang="en-US" b="0" dirty="0" err="1"/>
              <a:t>핸드셰이킹이</a:t>
            </a:r>
            <a:r>
              <a:rPr lang="ko-KR" altLang="en-US" b="0" dirty="0"/>
              <a:t> </a:t>
            </a:r>
            <a:r>
              <a:rPr lang="ko-KR" altLang="en-US" b="0" dirty="0" smtClean="0"/>
              <a:t>해당된다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smtClean="0"/>
              <a:t>확인 </a:t>
            </a:r>
            <a:r>
              <a:rPr lang="ko-KR" altLang="en-US" b="0" dirty="0"/>
              <a:t>응답을 ‘</a:t>
            </a:r>
            <a:r>
              <a:rPr lang="en-US" altLang="ko-KR" b="0" dirty="0"/>
              <a:t>ACK(</a:t>
            </a:r>
            <a:r>
              <a:rPr lang="en-US" altLang="ko-KR" b="0" dirty="0" err="1"/>
              <a:t>ACKnowledgement</a:t>
            </a:r>
            <a:r>
              <a:rPr lang="en-US" altLang="ko-KR" b="0" dirty="0"/>
              <a:t>)’</a:t>
            </a:r>
            <a:r>
              <a:rPr lang="ko-KR" altLang="en-US" b="0" dirty="0"/>
              <a:t>라고 하는데</a:t>
            </a:r>
            <a:r>
              <a:rPr lang="en-US" altLang="ko-KR" b="0" dirty="0"/>
              <a:t>, </a:t>
            </a:r>
            <a:r>
              <a:rPr lang="ko-KR" altLang="en-US" b="0" dirty="0"/>
              <a:t>이 응답 확인이 있어야 </a:t>
            </a:r>
            <a:r>
              <a:rPr lang="ko-KR" altLang="en-US" b="0" dirty="0" smtClean="0"/>
              <a:t>다음 </a:t>
            </a:r>
            <a:r>
              <a:rPr lang="ko-KR" altLang="en-US" b="0" dirty="0"/>
              <a:t>데이터를 전송할 수 있다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1"/>
            <a:ext cx="4176464" cy="37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44" y="6152604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8196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r>
              <a:rPr lang="ko-KR" altLang="en-US" b="0" dirty="0" smtClean="0"/>
              <a:t>수신 </a:t>
            </a:r>
            <a:r>
              <a:rPr lang="ko-KR" altLang="en-US" b="0" dirty="0"/>
              <a:t>측에서 데이터를 수신한 후에도 네트워크 문제로 재전송될 때가 있다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2"/>
            <a:r>
              <a:rPr lang="ko-KR" altLang="en-US" b="0" dirty="0" smtClean="0"/>
              <a:t>이때는 </a:t>
            </a:r>
            <a:r>
              <a:rPr lang="ko-KR" altLang="en-US" b="0" dirty="0"/>
              <a:t>이미 </a:t>
            </a:r>
            <a:r>
              <a:rPr lang="ko-KR" altLang="en-US" b="0" dirty="0" smtClean="0"/>
              <a:t>수신한 </a:t>
            </a:r>
            <a:r>
              <a:rPr lang="ko-KR" altLang="en-US" b="0" dirty="0"/>
              <a:t>데이터이므로 재전송한 데이터는 폐기해야 되는데</a:t>
            </a:r>
            <a:r>
              <a:rPr lang="en-US" altLang="ko-KR" b="0" dirty="0"/>
              <a:t>, </a:t>
            </a:r>
            <a:r>
              <a:rPr lang="ko-KR" altLang="en-US" b="0" dirty="0"/>
              <a:t>순서 번호를 설정하여 구분할 </a:t>
            </a:r>
            <a:r>
              <a:rPr lang="ko-KR" altLang="en-US" b="0" dirty="0" smtClean="0"/>
              <a:t>수 있다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960440" cy="443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77272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3046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b="0" dirty="0"/>
              <a:t>TCP </a:t>
            </a:r>
            <a:r>
              <a:rPr lang="ko-KR" altLang="en-US" b="0" dirty="0"/>
              <a:t>흐름 제어</a:t>
            </a:r>
          </a:p>
          <a:p>
            <a:pPr lvl="1"/>
            <a:r>
              <a:rPr lang="en-US" altLang="ko-KR" b="0" dirty="0"/>
              <a:t>TCP</a:t>
            </a:r>
            <a:r>
              <a:rPr lang="ko-KR" altLang="en-US" b="0" dirty="0"/>
              <a:t>는 원래의 데이터를 </a:t>
            </a:r>
            <a:r>
              <a:rPr lang="ko-KR" altLang="en-US" b="0" dirty="0" err="1"/>
              <a:t>패킷이라는</a:t>
            </a:r>
            <a:r>
              <a:rPr lang="ko-KR" altLang="en-US" b="0" dirty="0"/>
              <a:t> 작은 단위로 분할하여 전송하기 때문에 수신 측의 </a:t>
            </a:r>
            <a:r>
              <a:rPr lang="ko-KR" altLang="en-US" b="0" dirty="0" smtClean="0"/>
              <a:t>컴퓨터는 </a:t>
            </a:r>
            <a:r>
              <a:rPr lang="ko-KR" altLang="en-US" b="0" dirty="0"/>
              <a:t>수신한 </a:t>
            </a:r>
            <a:r>
              <a:rPr lang="ko-KR" altLang="en-US" b="0" dirty="0" err="1"/>
              <a:t>패킷을</a:t>
            </a:r>
            <a:r>
              <a:rPr lang="ko-KR" altLang="en-US" b="0" dirty="0"/>
              <a:t> 재결합하여 다시 원래의 데이터로 만들어야 한다</a:t>
            </a:r>
            <a:r>
              <a:rPr lang="en-US" altLang="ko-KR" b="0" dirty="0"/>
              <a:t>. </a:t>
            </a:r>
            <a:endParaRPr lang="en-US" altLang="ko-KR" b="0" dirty="0" smtClean="0"/>
          </a:p>
          <a:p>
            <a:pPr lvl="1"/>
            <a:r>
              <a:rPr lang="ko-KR" altLang="en-US" b="0" dirty="0" err="1" smtClean="0"/>
              <a:t>패킷을</a:t>
            </a:r>
            <a:r>
              <a:rPr lang="ko-KR" altLang="en-US" b="0" dirty="0" smtClean="0"/>
              <a:t> 전송할 때 </a:t>
            </a:r>
            <a:r>
              <a:rPr lang="ko-KR" altLang="en-US" b="0" dirty="0"/>
              <a:t>네트워크 상황에 따라 </a:t>
            </a:r>
            <a:r>
              <a:rPr lang="ko-KR" altLang="en-US" dirty="0" err="1"/>
              <a:t>패킷의</a:t>
            </a:r>
            <a:r>
              <a:rPr lang="ko-KR" altLang="en-US" b="0" dirty="0"/>
              <a:t> 도착 순서가 바뀔 수도 있고</a:t>
            </a:r>
            <a:r>
              <a:rPr lang="en-US" altLang="ko-KR" b="0" dirty="0"/>
              <a:t>, </a:t>
            </a:r>
            <a:r>
              <a:rPr lang="ko-KR" altLang="en-US" b="0" dirty="0"/>
              <a:t>중간에서 </a:t>
            </a:r>
            <a:r>
              <a:rPr lang="ko-KR" altLang="en-US" b="0" dirty="0" smtClean="0"/>
              <a:t>사라지는 </a:t>
            </a:r>
            <a:r>
              <a:rPr lang="ko-KR" altLang="en-US" dirty="0" err="1" smtClean="0"/>
              <a:t>패킷을</a:t>
            </a:r>
            <a:r>
              <a:rPr lang="ko-KR" altLang="en-US" dirty="0" smtClean="0"/>
              <a:t> </a:t>
            </a:r>
            <a:r>
              <a:rPr lang="ko-KR" altLang="en-US" dirty="0"/>
              <a:t>한 번에 하나씩 송수신하는 것보다 여러 </a:t>
            </a:r>
            <a:r>
              <a:rPr lang="ko-KR" altLang="en-US" dirty="0" err="1"/>
              <a:t>패킷을</a:t>
            </a:r>
            <a:r>
              <a:rPr lang="ko-KR" altLang="en-US" dirty="0"/>
              <a:t> 한 번에 송수신한 후 수신 확인 </a:t>
            </a:r>
            <a:r>
              <a:rPr lang="ko-KR" altLang="en-US" dirty="0" smtClean="0"/>
              <a:t>신호를 </a:t>
            </a:r>
            <a:r>
              <a:rPr lang="ko-KR" altLang="en-US" dirty="0"/>
              <a:t>전송하는 것이 훨씬 효율적이다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패킷을</a:t>
            </a:r>
            <a:r>
              <a:rPr lang="ko-KR" altLang="en-US" dirty="0" smtClean="0"/>
              <a:t> </a:t>
            </a:r>
            <a:r>
              <a:rPr lang="ko-KR" altLang="en-US" dirty="0"/>
              <a:t>세 개 전송할 때 한 </a:t>
            </a:r>
            <a:r>
              <a:rPr lang="ko-KR" altLang="en-US" dirty="0" smtClean="0"/>
              <a:t>번에 하나씩만 </a:t>
            </a:r>
            <a:r>
              <a:rPr lang="ko-KR" altLang="en-US" dirty="0"/>
              <a:t>전송하면 확인 작업을 세 번해야 하는데</a:t>
            </a:r>
            <a:r>
              <a:rPr lang="en-US" altLang="ko-KR" dirty="0"/>
              <a:t>, </a:t>
            </a:r>
            <a:r>
              <a:rPr lang="ko-KR" altLang="en-US" dirty="0"/>
              <a:t>한 번에 전송하고 전송한 전체 </a:t>
            </a:r>
            <a:r>
              <a:rPr lang="ko-KR" altLang="en-US" dirty="0" err="1" smtClean="0"/>
              <a:t>패킷의</a:t>
            </a:r>
            <a:r>
              <a:rPr lang="ko-KR" altLang="en-US" dirty="0" smtClean="0"/>
              <a:t> 확인 </a:t>
            </a:r>
            <a:r>
              <a:rPr lang="ko-KR" altLang="en-US" dirty="0"/>
              <a:t>신호를 받으면 훨씬 효율적일 것이다</a:t>
            </a:r>
            <a:r>
              <a:rPr lang="en-US" altLang="ko-KR" dirty="0"/>
              <a:t>.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패킷이</a:t>
            </a:r>
            <a:r>
              <a:rPr lang="ko-KR" altLang="en-US" b="0" dirty="0" smtClean="0"/>
              <a:t> 생길 수도 있다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ko-KR" altLang="en-US" dirty="0"/>
              <a:t>한 번에 전송하는 </a:t>
            </a:r>
            <a:r>
              <a:rPr lang="ko-KR" altLang="en-US" dirty="0" err="1"/>
              <a:t>패킷의</a:t>
            </a:r>
            <a:r>
              <a:rPr lang="ko-KR" altLang="en-US" dirty="0"/>
              <a:t> 개수를 ‘윈도우 크기’ 또는 ‘수신 버퍼의 크기’라고 한다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즉</a:t>
            </a:r>
            <a:r>
              <a:rPr lang="en-US" altLang="ko-KR" dirty="0"/>
              <a:t>, </a:t>
            </a:r>
            <a:r>
              <a:rPr lang="ko-KR" altLang="en-US" dirty="0" smtClean="0"/>
              <a:t>데이터를 </a:t>
            </a:r>
            <a:r>
              <a:rPr lang="ko-KR" altLang="en-US" dirty="0"/>
              <a:t>전송할 때 한 번에 전송할 수 있는 전체 </a:t>
            </a:r>
            <a:r>
              <a:rPr lang="ko-KR" altLang="en-US" dirty="0" err="1"/>
              <a:t>패킷의</a:t>
            </a:r>
            <a:r>
              <a:rPr lang="ko-KR" altLang="en-US" dirty="0"/>
              <a:t> 크기를 ‘</a:t>
            </a:r>
            <a:r>
              <a:rPr lang="en-US" altLang="ko-KR" dirty="0"/>
              <a:t>TCP </a:t>
            </a:r>
            <a:r>
              <a:rPr lang="ko-KR" altLang="en-US" dirty="0"/>
              <a:t>윈도우 크기’라고 </a:t>
            </a:r>
            <a:r>
              <a:rPr lang="ko-KR" altLang="en-US" dirty="0" smtClean="0"/>
              <a:t>하는데</a:t>
            </a:r>
            <a:r>
              <a:rPr lang="en-US" altLang="ko-KR" dirty="0"/>
              <a:t>, </a:t>
            </a:r>
            <a:r>
              <a:rPr lang="ko-KR" altLang="en-US" dirty="0"/>
              <a:t>윈도우 크기가 크면 한 번에 여러 </a:t>
            </a:r>
            <a:r>
              <a:rPr lang="ko-KR" altLang="en-US" dirty="0" err="1"/>
              <a:t>패킷을</a:t>
            </a:r>
            <a:r>
              <a:rPr lang="ko-KR" altLang="en-US" dirty="0"/>
              <a:t> 전송할 수 </a:t>
            </a:r>
            <a:r>
              <a:rPr lang="ko-KR" altLang="en-US" dirty="0" smtClean="0"/>
              <a:t>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77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3431"/>
            <a:ext cx="6996533" cy="502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20" y="5805264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6984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b="0" dirty="0"/>
              <a:t>슬라이딩 윈도우</a:t>
            </a:r>
          </a:p>
          <a:p>
            <a:pPr lvl="1"/>
            <a:r>
              <a:rPr lang="ko-KR" altLang="en-US" b="0" dirty="0" smtClean="0"/>
              <a:t>송신 </a:t>
            </a:r>
            <a:r>
              <a:rPr lang="ko-KR" altLang="en-US" b="0" dirty="0"/>
              <a:t>측 컴퓨터는 윈도우 크기에 따라 </a:t>
            </a:r>
            <a:r>
              <a:rPr lang="en-US" altLang="ko-KR" b="0" dirty="0"/>
              <a:t>1~4</a:t>
            </a:r>
            <a:r>
              <a:rPr lang="ko-KR" altLang="en-US" b="0" dirty="0"/>
              <a:t>번까지 </a:t>
            </a:r>
            <a:r>
              <a:rPr lang="ko-KR" altLang="en-US" b="0" dirty="0" err="1"/>
              <a:t>패킷을</a:t>
            </a:r>
            <a:r>
              <a:rPr lang="ko-KR" altLang="en-US" b="0" dirty="0"/>
              <a:t> 전송하고</a:t>
            </a:r>
            <a:r>
              <a:rPr lang="en-US" altLang="ko-KR" b="0" dirty="0"/>
              <a:t>, </a:t>
            </a:r>
            <a:r>
              <a:rPr lang="ko-KR" altLang="en-US" b="0" dirty="0"/>
              <a:t>수신 측 컴퓨터에서 </a:t>
            </a:r>
            <a:r>
              <a:rPr lang="ko-KR" altLang="en-US" b="0" dirty="0" smtClean="0"/>
              <a:t>수신 </a:t>
            </a:r>
            <a:r>
              <a:rPr lang="ko-KR" altLang="en-US" b="0" dirty="0"/>
              <a:t>확인 </a:t>
            </a:r>
            <a:r>
              <a:rPr lang="en-US" altLang="ko-KR" b="0" dirty="0"/>
              <a:t>ACK </a:t>
            </a:r>
            <a:r>
              <a:rPr lang="ko-KR" altLang="en-US" b="0" dirty="0"/>
              <a:t>신호를 수신하면 </a:t>
            </a:r>
            <a:r>
              <a:rPr lang="en-US" altLang="ko-KR" b="0" dirty="0"/>
              <a:t>ACK </a:t>
            </a:r>
            <a:r>
              <a:rPr lang="ko-KR" altLang="en-US" b="0" dirty="0"/>
              <a:t>신호에서 요청한 </a:t>
            </a:r>
            <a:r>
              <a:rPr lang="en-US" altLang="ko-KR" b="0" dirty="0"/>
              <a:t>5</a:t>
            </a:r>
            <a:r>
              <a:rPr lang="ko-KR" altLang="en-US" b="0" dirty="0"/>
              <a:t>번 </a:t>
            </a:r>
            <a:r>
              <a:rPr lang="ko-KR" altLang="en-US" b="0" dirty="0" err="1"/>
              <a:t>패킷</a:t>
            </a:r>
            <a:r>
              <a:rPr lang="ko-KR" altLang="en-US" b="0" dirty="0"/>
              <a:t> 위치로 송신 윈도우를 </a:t>
            </a:r>
            <a:r>
              <a:rPr lang="ko-KR" altLang="en-US" b="0" dirty="0" smtClean="0"/>
              <a:t>오른쪽으로 </a:t>
            </a:r>
            <a:r>
              <a:rPr lang="ko-KR" altLang="en-US" b="0" dirty="0"/>
              <a:t>옮긴다</a:t>
            </a:r>
            <a:r>
              <a:rPr lang="en-US" altLang="ko-KR" b="0" dirty="0"/>
              <a:t>.</a:t>
            </a:r>
          </a:p>
          <a:p>
            <a:pPr lvl="1"/>
            <a:r>
              <a:rPr lang="ko-KR" altLang="en-US" b="0" dirty="0"/>
              <a:t>다시 윈도우 안의 </a:t>
            </a:r>
            <a:r>
              <a:rPr lang="ko-KR" altLang="en-US" b="0" dirty="0" err="1"/>
              <a:t>패킷들을</a:t>
            </a:r>
            <a:r>
              <a:rPr lang="ko-KR" altLang="en-US" b="0" dirty="0"/>
              <a:t> 전송하고</a:t>
            </a:r>
            <a:r>
              <a:rPr lang="en-US" altLang="ko-KR" b="0" dirty="0"/>
              <a:t>, </a:t>
            </a:r>
            <a:r>
              <a:rPr lang="ko-KR" altLang="en-US" b="0" dirty="0"/>
              <a:t>수신 측 컴퓨터에서 </a:t>
            </a:r>
            <a:r>
              <a:rPr lang="en-US" altLang="ko-KR" b="0" dirty="0"/>
              <a:t>ACK </a:t>
            </a:r>
            <a:r>
              <a:rPr lang="ko-KR" altLang="en-US" b="0" dirty="0"/>
              <a:t>신호를 수신하면 </a:t>
            </a:r>
            <a:r>
              <a:rPr lang="en-US" altLang="ko-KR" b="0" dirty="0"/>
              <a:t>ACK </a:t>
            </a:r>
            <a:r>
              <a:rPr lang="ko-KR" altLang="en-US" b="0" dirty="0" smtClean="0"/>
              <a:t>신호에서 </a:t>
            </a:r>
            <a:r>
              <a:rPr lang="ko-KR" altLang="en-US" b="0" dirty="0"/>
              <a:t>요청한 </a:t>
            </a:r>
            <a:r>
              <a:rPr lang="en-US" altLang="ko-KR" b="0" dirty="0"/>
              <a:t>9</a:t>
            </a:r>
            <a:r>
              <a:rPr lang="ko-KR" altLang="en-US" b="0" dirty="0"/>
              <a:t>번 </a:t>
            </a:r>
            <a:r>
              <a:rPr lang="ko-KR" altLang="en-US" b="0" dirty="0" err="1"/>
              <a:t>패킷</a:t>
            </a:r>
            <a:r>
              <a:rPr lang="ko-KR" altLang="en-US" b="0" dirty="0"/>
              <a:t> 위치로 송신 윈도우를 옮긴다</a:t>
            </a:r>
            <a:r>
              <a:rPr lang="en-US" altLang="ko-KR" b="0" dirty="0" smtClean="0"/>
              <a:t>.</a:t>
            </a:r>
          </a:p>
          <a:p>
            <a:pPr lvl="1"/>
            <a:r>
              <a:rPr lang="en-US" altLang="ko-KR" b="0" dirty="0" smtClean="0"/>
              <a:t> </a:t>
            </a:r>
            <a:r>
              <a:rPr lang="ko-KR" altLang="en-US" b="0" dirty="0"/>
              <a:t>이처럼 송신 버퍼 역할을 하려고 </a:t>
            </a:r>
            <a:r>
              <a:rPr lang="ko-KR" altLang="en-US" b="0" dirty="0" smtClean="0"/>
              <a:t>송신 </a:t>
            </a:r>
            <a:r>
              <a:rPr lang="ko-KR" altLang="en-US" b="0" dirty="0"/>
              <a:t>윈도우를 이동하는 방식을 ‘슬라이딩 윈도우</a:t>
            </a:r>
            <a:r>
              <a:rPr lang="en-US" altLang="ko-KR" b="0" dirty="0"/>
              <a:t>(Sliding Window)’</a:t>
            </a:r>
            <a:r>
              <a:rPr lang="ko-KR" altLang="en-US" b="0" dirty="0"/>
              <a:t>라고 한다</a:t>
            </a:r>
            <a:r>
              <a:rPr lang="en-US" altLang="ko-KR" b="0" dirty="0"/>
              <a:t>.</a:t>
            </a:r>
            <a:endParaRPr lang="ko-KR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5760640" cy="278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05. TCP/IP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20" y="6125915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6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02. OSI </a:t>
            </a:r>
            <a:r>
              <a:rPr lang="ko-KR" altLang="en-US" dirty="0"/>
              <a:t>참조 모델의 데이터 전송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4920"/>
            <a:ext cx="7128792" cy="531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3256"/>
            <a:ext cx="122413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5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251521" y="1196752"/>
            <a:ext cx="8736482" cy="5400600"/>
          </a:xfrm>
        </p:spPr>
        <p:txBody>
          <a:bodyPr/>
          <a:lstStyle/>
          <a:p>
            <a:r>
              <a:rPr lang="ko-KR" altLang="en-US" dirty="0" err="1" smtClean="0"/>
              <a:t>서브네팅을</a:t>
            </a:r>
            <a:r>
              <a:rPr lang="ko-KR" altLang="en-US" dirty="0" smtClean="0"/>
              <a:t> 하는 이유는 한정된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주소 자원을 효율적으로 사용하기 위함이며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네트워크와 호스트 비트들을 어떤 주어진 조건에 맞게 계산하여 </a:t>
            </a:r>
            <a:r>
              <a:rPr lang="ko-KR" altLang="en-US" dirty="0" err="1" smtClean="0"/>
              <a:t>서브넷팅을</a:t>
            </a:r>
            <a:r>
              <a:rPr lang="ko-KR" altLang="en-US" dirty="0" smtClean="0"/>
              <a:t> 하게 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클래스 </a:t>
            </a:r>
            <a:r>
              <a:rPr lang="en-US" altLang="ko-KR" dirty="0" smtClean="0"/>
              <a:t>A IP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(1.0.0.0 ~ 126.255.255.255)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기본 </a:t>
            </a:r>
            <a:r>
              <a:rPr lang="ko-KR" altLang="en-US" dirty="0" err="1" smtClean="0"/>
              <a:t>서브넷</a:t>
            </a:r>
            <a:r>
              <a:rPr lang="ko-KR" altLang="en-US" dirty="0" smtClean="0"/>
              <a:t> 마스크 값은 </a:t>
            </a:r>
            <a:r>
              <a:rPr lang="en-US" altLang="ko-KR" dirty="0" smtClean="0"/>
              <a:t>255.0.0.0</a:t>
            </a:r>
            <a:r>
              <a:rPr lang="ko-KR" altLang="en-US" dirty="0" smtClean="0"/>
              <a:t>으로 </a:t>
            </a:r>
            <a:r>
              <a:rPr lang="en-US" altLang="ko-KR" dirty="0" smtClean="0"/>
              <a:t>126</a:t>
            </a:r>
            <a:r>
              <a:rPr lang="ko-KR" altLang="en-US" dirty="0" smtClean="0"/>
              <a:t>개의 네트워크 구성</a:t>
            </a:r>
            <a:endParaRPr lang="en-US" altLang="ko-KR" dirty="0"/>
          </a:p>
          <a:p>
            <a:r>
              <a:rPr lang="ko-KR" altLang="en-US" dirty="0" smtClean="0"/>
              <a:t>클래스 </a:t>
            </a:r>
            <a:r>
              <a:rPr lang="en-US" altLang="ko-KR" dirty="0" smtClean="0"/>
              <a:t>B IP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(128.0.0.0 ~ 192.255.255.255)</a:t>
            </a:r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기본 </a:t>
            </a:r>
            <a:r>
              <a:rPr lang="ko-KR" altLang="en-US" dirty="0" err="1" smtClean="0"/>
              <a:t>서브넷</a:t>
            </a:r>
            <a:r>
              <a:rPr lang="ko-KR" altLang="en-US" dirty="0" smtClean="0"/>
              <a:t> 마스크 값은 </a:t>
            </a:r>
            <a:r>
              <a:rPr lang="en-US" altLang="ko-KR" dirty="0" smtClean="0"/>
              <a:t>255.255.0.0 </a:t>
            </a:r>
            <a:r>
              <a:rPr lang="ko-KR" altLang="en-US" dirty="0" smtClean="0"/>
              <a:t>으로 </a:t>
            </a:r>
            <a:r>
              <a:rPr lang="en-US" altLang="ko-KR" dirty="0" smtClean="0"/>
              <a:t>16,384</a:t>
            </a:r>
            <a:r>
              <a:rPr lang="ko-KR" altLang="en-US" dirty="0" smtClean="0"/>
              <a:t>개의 네트워크 구성</a:t>
            </a:r>
            <a:endParaRPr lang="en-US" altLang="ko-KR" dirty="0"/>
          </a:p>
          <a:p>
            <a:r>
              <a:rPr lang="ko-KR" altLang="en-US" dirty="0" smtClean="0"/>
              <a:t>클래스 </a:t>
            </a:r>
            <a:r>
              <a:rPr lang="en-US" altLang="ko-KR" dirty="0" smtClean="0"/>
              <a:t>C IP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(192.0.0.0 ~ 223.255.255.255)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기본 </a:t>
            </a:r>
            <a:r>
              <a:rPr lang="ko-KR" altLang="en-US" dirty="0" err="1"/>
              <a:t>서브넷</a:t>
            </a:r>
            <a:r>
              <a:rPr lang="ko-KR" altLang="en-US" dirty="0"/>
              <a:t> 마스크 값은 </a:t>
            </a:r>
            <a:r>
              <a:rPr lang="en-US" altLang="ko-KR" dirty="0" smtClean="0"/>
              <a:t>255.255.255.0 </a:t>
            </a:r>
            <a:r>
              <a:rPr lang="ko-KR" altLang="en-US" dirty="0"/>
              <a:t>으로 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2,097,152</a:t>
            </a:r>
            <a:r>
              <a:rPr lang="ko-KR" altLang="en-US" dirty="0" smtClean="0"/>
              <a:t>개의 </a:t>
            </a:r>
            <a:r>
              <a:rPr lang="ko-KR" altLang="en-US" dirty="0"/>
              <a:t>네트워크 구성</a:t>
            </a: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06. </a:t>
            </a:r>
            <a:r>
              <a:rPr lang="ko-KR" altLang="en-US" dirty="0" err="1" smtClean="0"/>
              <a:t>서브네팅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7457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84745"/>
            <a:ext cx="6408712" cy="548680"/>
          </a:xfrm>
        </p:spPr>
        <p:txBody>
          <a:bodyPr/>
          <a:lstStyle/>
          <a:p>
            <a:r>
              <a:rPr lang="en-US" altLang="ko-KR" dirty="0" smtClean="0"/>
              <a:t>06. </a:t>
            </a:r>
            <a:r>
              <a:rPr lang="ko-KR" altLang="en-US" dirty="0" err="1" smtClean="0"/>
              <a:t>서브네팅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463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내용 개체 틀 3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7" y="1196975"/>
            <a:ext cx="7701689" cy="5400675"/>
          </a:xfrm>
        </p:spPr>
      </p:pic>
    </p:spTree>
    <p:extLst>
      <p:ext uri="{BB962C8B-B14F-4D97-AF65-F5344CB8AC3E}">
        <p14:creationId xmlns:p14="http://schemas.microsoft.com/office/powerpoint/2010/main" val="7550761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 bwMode="auto">
          <a:xfrm>
            <a:off x="-1642" y="1556792"/>
            <a:ext cx="9144000" cy="25202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accent6"/>
                </a:solidFill>
                <a:latin typeface="+mn-ea"/>
                <a:ea typeface="+mn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ko-KR" altLang="en-US" smtClean="0"/>
              <a:t>감사합니다</a:t>
            </a:r>
            <a:r>
              <a:rPr lang="en-US" altLang="ko-KR" smtClean="0"/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6"/>
            <a:ext cx="9142358" cy="686375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95536" y="2355267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감사합니다</a:t>
            </a:r>
            <a:r>
              <a:rPr lang="en-US" altLang="ko-K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32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5933</TotalTime>
  <Words>5088</Words>
  <Application>Microsoft Office PowerPoint</Application>
  <PresentationFormat>화면 슬라이드 쇼(4:3)</PresentationFormat>
  <Paragraphs>425</Paragraphs>
  <Slides>92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92</vt:i4>
      </vt:variant>
    </vt:vector>
  </HeadingPairs>
  <TitlesOfParts>
    <vt:vector size="93" baseType="lpstr">
      <vt:lpstr>Office 테마</vt:lpstr>
      <vt:lpstr>이전 과정 복습</vt:lpstr>
      <vt:lpstr>PowerPoint 프레젠테이션</vt:lpstr>
      <vt:lpstr>PowerPoint 프레젠테이션</vt:lpstr>
      <vt:lpstr>01. OSI 참조 모델의 개요</vt:lpstr>
      <vt:lpstr>01. OSI 참조 모델의 개요</vt:lpstr>
      <vt:lpstr>02. OSI 참조 모델의 데이터 전송</vt:lpstr>
      <vt:lpstr>02. OSI 참조 모델의 데이터 전송</vt:lpstr>
      <vt:lpstr>02. OSI 참조 모델의 데이터 전송</vt:lpstr>
      <vt:lpstr>02. OSI 참조 모델의 데이터 전송</vt:lpstr>
      <vt:lpstr>02. OSI 참조 모델의 데이터 전송</vt:lpstr>
      <vt:lpstr>02. OSI 참조 모델의 데이터 전송</vt:lpstr>
      <vt:lpstr>02. OSI 참조 모델의 데이터 전송</vt:lpstr>
      <vt:lpstr>03. OSI 참조 모델 7계층</vt:lpstr>
      <vt:lpstr>03. OSI 참조 모델 7계층 : 물리 계층</vt:lpstr>
      <vt:lpstr>03. OSI 참조 모델 7계층 : 물리 계층</vt:lpstr>
      <vt:lpstr>03. OSI 참조 모델 7계층 : 데이터 링크 계층</vt:lpstr>
      <vt:lpstr>03. OSI 참조 모델 7계층: 데이터 링크 계층</vt:lpstr>
      <vt:lpstr>03. OSI 참조 모델 7계층: 데이터 링크 계층</vt:lpstr>
      <vt:lpstr>03. OSI 참조 모델 7계층: 네트워크 계층</vt:lpstr>
      <vt:lpstr>03. OSI 참조 모델 7계층: 네트워크 계층</vt:lpstr>
      <vt:lpstr>03. OSI 참조 모델 7계층: 전송 계층</vt:lpstr>
      <vt:lpstr>03. OSI 참조 모델 7계층 : 전송 계층</vt:lpstr>
      <vt:lpstr>03. OSI 참조 모델 7계층 : 세션 계층</vt:lpstr>
      <vt:lpstr>03. OSI 참조 모델 7계층 : 세션 계층</vt:lpstr>
      <vt:lpstr>03. OSI 참조 모델 7계층 : 세션 계층</vt:lpstr>
      <vt:lpstr>03. OSI 참조 모델 7계층 : 표현 계층</vt:lpstr>
      <vt:lpstr>03. OSI 참조 모델 7계층 : 표현 계층</vt:lpstr>
      <vt:lpstr>03. OSI 참조 모델 7계층 : 응용 계층</vt:lpstr>
      <vt:lpstr>03. OSI 참조 모델 7계층 : 응용 계층</vt:lpstr>
      <vt:lpstr>04. 인터넷 모델</vt:lpstr>
      <vt:lpstr>04. 인터넷 모델</vt:lpstr>
      <vt:lpstr>04. 인터넷 모델 : 응용계층 </vt:lpstr>
      <vt:lpstr>04. 인터넷 모델 : 응용 계층 </vt:lpstr>
      <vt:lpstr>04. 인터넷 모델 : 전송 계층 </vt:lpstr>
      <vt:lpstr>04. 인터넷 모델 : 전송 계층 </vt:lpstr>
      <vt:lpstr>04. 인터넷 모델 : 인터넷 계층 </vt:lpstr>
      <vt:lpstr>04. 인터넷 모델 : 인터넷 계층 </vt:lpstr>
      <vt:lpstr>04. 인터넷 모델 : 네트워크 접속계층 </vt:lpstr>
      <vt:lpstr>05. TCP/IP</vt:lpstr>
      <vt:lpstr>PowerPoint 프레젠테이션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PowerPoint 프레젠테이션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05. TCP/IP</vt:lpstr>
      <vt:lpstr>06. 서브네팅</vt:lpstr>
      <vt:lpstr>06. 서브네팅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김이화</dc:creator>
  <cp:lastModifiedBy>User</cp:lastModifiedBy>
  <cp:revision>632</cp:revision>
  <cp:lastPrinted>2018-09-09T13:02:56Z</cp:lastPrinted>
  <dcterms:created xsi:type="dcterms:W3CDTF">2012-07-11T10:23:22Z</dcterms:created>
  <dcterms:modified xsi:type="dcterms:W3CDTF">2018-09-09T13:05:24Z</dcterms:modified>
</cp:coreProperties>
</file>