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465" r:id="rId3"/>
    <p:sldId id="442" r:id="rId4"/>
    <p:sldId id="443" r:id="rId5"/>
    <p:sldId id="444" r:id="rId6"/>
    <p:sldId id="445" r:id="rId7"/>
    <p:sldId id="446" r:id="rId8"/>
    <p:sldId id="447" r:id="rId9"/>
    <p:sldId id="448" r:id="rId10"/>
    <p:sldId id="449" r:id="rId11"/>
    <p:sldId id="450" r:id="rId12"/>
    <p:sldId id="451" r:id="rId13"/>
    <p:sldId id="452" r:id="rId14"/>
    <p:sldId id="453" r:id="rId15"/>
    <p:sldId id="466" r:id="rId16"/>
    <p:sldId id="454" r:id="rId17"/>
    <p:sldId id="455" r:id="rId18"/>
    <p:sldId id="456" r:id="rId19"/>
    <p:sldId id="457" r:id="rId20"/>
    <p:sldId id="458" r:id="rId21"/>
    <p:sldId id="459" r:id="rId22"/>
    <p:sldId id="460" r:id="rId23"/>
    <p:sldId id="461" r:id="rId24"/>
    <p:sldId id="462" r:id="rId25"/>
    <p:sldId id="463" r:id="rId26"/>
    <p:sldId id="464" r:id="rId27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F1FF"/>
    <a:srgbClr val="97E1FF"/>
    <a:srgbClr val="00A4E6"/>
    <a:srgbClr val="5BD0FF"/>
    <a:srgbClr val="29C2FF"/>
    <a:srgbClr val="11BBFF"/>
    <a:srgbClr val="21C0FF"/>
    <a:srgbClr val="ABE7FF"/>
    <a:srgbClr val="B7EAFF"/>
    <a:srgbClr val="75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46" autoAdjust="0"/>
    <p:restoredTop sz="94213" autoAdjust="0"/>
  </p:normalViewPr>
  <p:slideViewPr>
    <p:cSldViewPr>
      <p:cViewPr>
        <p:scale>
          <a:sx n="50" d="100"/>
          <a:sy n="50" d="100"/>
        </p:scale>
        <p:origin x="-1868" y="-348"/>
      </p:cViewPr>
      <p:guideLst>
        <p:guide orient="horz" pos="119"/>
        <p:guide pos="1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378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39FFA-0F1A-413B-9BFE-941741C2D487}" type="datetimeFigureOut">
              <a:rPr lang="ko-KR" altLang="en-US" smtClean="0"/>
              <a:pPr/>
              <a:t>2018-10-03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E8097-7531-4C06-8889-FE1FF84836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2329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4C1B5-EB92-45E6-AFCD-6AAB73579DF8}" type="datetimeFigureOut">
              <a:rPr lang="ko-KR" altLang="en-US" smtClean="0"/>
              <a:pPr/>
              <a:t>2018-10-03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137B9-5383-4519-A69D-AA54E0B9CE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505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6"/>
          <p:cNvSpPr/>
          <p:nvPr userDrawn="1"/>
        </p:nvSpPr>
        <p:spPr>
          <a:xfrm>
            <a:off x="0" y="5022962"/>
            <a:ext cx="9144000" cy="18350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10" name="제목 13"/>
          <p:cNvSpPr>
            <a:spLocks noGrp="1"/>
          </p:cNvSpPr>
          <p:nvPr>
            <p:ph type="title"/>
          </p:nvPr>
        </p:nvSpPr>
        <p:spPr>
          <a:xfrm>
            <a:off x="323528" y="5301208"/>
            <a:ext cx="8229600" cy="1319660"/>
          </a:xfrm>
        </p:spPr>
        <p:txBody>
          <a:bodyPr/>
          <a:lstStyle>
            <a:lvl1pPr algn="l">
              <a:defRPr sz="3600" b="0">
                <a:solidFill>
                  <a:schemeClr val="bg1"/>
                </a:solidFill>
                <a:latin typeface="휴먼매직체" panose="02030504000101010101" pitchFamily="18" charset="-127"/>
                <a:ea typeface="휴먼매직체" panose="02030504000101010101" pitchFamily="18" charset="-127"/>
              </a:defRPr>
            </a:lvl1pPr>
          </a:lstStyle>
          <a:p>
            <a:r>
              <a:rPr lang="en-US" altLang="ko-KR" dirty="0" smtClean="0"/>
              <a:t>Click to edit Master title style</a:t>
            </a:r>
            <a:endParaRPr lang="ko-KR" altLang="en-US" dirty="0"/>
          </a:p>
        </p:txBody>
      </p:sp>
      <p:pic>
        <p:nvPicPr>
          <p:cNvPr id="11" name="Picture 2" descr="C:\Users\지니\Desktop\캡처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31263"/>
            <a:ext cx="4614859" cy="4637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4" y="3645024"/>
            <a:ext cx="4283968" cy="12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C:\Users\김현용\Desktop\제호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21" y="686386"/>
            <a:ext cx="1905001" cy="31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지니\Desktop\캡처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42" y="4568353"/>
            <a:ext cx="2093402" cy="202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/>
          <p:cNvSpPr/>
          <p:nvPr userDrawn="1"/>
        </p:nvSpPr>
        <p:spPr>
          <a:xfrm>
            <a:off x="-1" y="6163792"/>
            <a:ext cx="9144001" cy="69420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9" name="직사각형 10"/>
          <p:cNvSpPr/>
          <p:nvPr userDrawn="1"/>
        </p:nvSpPr>
        <p:spPr>
          <a:xfrm>
            <a:off x="0" y="6091238"/>
            <a:ext cx="9144000" cy="725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125326"/>
            <a:ext cx="2573597" cy="75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저작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29" descr="쿡북로고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9141" y="485909"/>
            <a:ext cx="121602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612452" y="981075"/>
            <a:ext cx="7991475" cy="36933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800" dirty="0" smtClean="0">
                <a:latin typeface="HY견고딕" pitchFamily="18" charset="-127"/>
                <a:ea typeface="HY견고딕" pitchFamily="18" charset="-127"/>
              </a:rPr>
              <a:t>IT</a:t>
            </a:r>
            <a:r>
              <a:rPr kumimoji="0" lang="en-US" altLang="ko-KR" sz="1800" baseline="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en-US" altLang="ko-KR" sz="1800" baseline="0" dirty="0" err="1" smtClean="0">
                <a:latin typeface="HY견고딕" pitchFamily="18" charset="-127"/>
                <a:ea typeface="HY견고딕" pitchFamily="18" charset="-127"/>
              </a:rPr>
              <a:t>CookBook</a:t>
            </a:r>
            <a:r>
              <a:rPr kumimoji="0" lang="en-US" altLang="ko-KR" sz="1800" baseline="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1800" baseline="0" dirty="0" smtClean="0">
                <a:latin typeface="HY견고딕" pitchFamily="18" charset="-127"/>
                <a:ea typeface="HY견고딕" pitchFamily="18" charset="-127"/>
              </a:rPr>
              <a:t>네트워크 개론</a:t>
            </a:r>
            <a:r>
              <a:rPr kumimoji="0" lang="en-US" altLang="ko-KR" sz="1400" baseline="0" dirty="0" smtClean="0">
                <a:latin typeface="HY견고딕" pitchFamily="18" charset="-127"/>
                <a:ea typeface="HY견고딕" pitchFamily="18" charset="-127"/>
              </a:rPr>
              <a:t>: </a:t>
            </a:r>
            <a:r>
              <a:rPr kumimoji="0" lang="ko-KR" altLang="en-US" sz="1400" baseline="0" dirty="0" smtClean="0">
                <a:latin typeface="HY견고딕" pitchFamily="18" charset="-127"/>
                <a:ea typeface="HY견고딕" pitchFamily="18" charset="-127"/>
              </a:rPr>
              <a:t>쉽게 배우는 네트워크의 기본 원리</a:t>
            </a:r>
            <a:r>
              <a:rPr kumimoji="0" lang="en-US" altLang="ko-KR" sz="1400" baseline="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1400" baseline="0" dirty="0" smtClean="0">
                <a:latin typeface="HY견고딕" pitchFamily="18" charset="-127"/>
                <a:ea typeface="HY견고딕" pitchFamily="18" charset="-127"/>
              </a:rPr>
              <a:t>개정판</a:t>
            </a:r>
            <a:r>
              <a:rPr kumimoji="0" lang="en-US" altLang="ko-KR" sz="1400" baseline="0" dirty="0" smtClean="0">
                <a:latin typeface="HY견고딕" pitchFamily="18" charset="-127"/>
                <a:ea typeface="HY견고딕" pitchFamily="18" charset="-127"/>
              </a:rPr>
              <a:t>)</a:t>
            </a:r>
            <a:endParaRPr kumimoji="0" lang="de-DE" altLang="ko-KR" sz="1400" dirty="0" smtClean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12453" y="1700213"/>
            <a:ext cx="7991475" cy="13542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000" dirty="0">
              <a:solidFill>
                <a:srgbClr val="222222"/>
              </a:solidFill>
              <a:ea typeface="맑은 고딕" pitchFamily="50" charset="-127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tx1">
                    <a:lumMod val="95000"/>
                    <a:lumOff val="5000"/>
                  </a:schemeClr>
                </a:solidFill>
                <a:ea typeface="맑은 고딕" pitchFamily="50" charset="-127"/>
              </a:rPr>
              <a:t>[</a:t>
            </a:r>
            <a:r>
              <a:rPr kumimoji="0"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ea typeface="맑은 고딕" pitchFamily="50" charset="-127"/>
              </a:rPr>
              <a:t>강의교안 이용 안내</a:t>
            </a:r>
            <a:r>
              <a:rPr kumimoji="0" lang="en-US" altLang="ko-KR" sz="1400" b="1" dirty="0">
                <a:solidFill>
                  <a:schemeClr val="tx1">
                    <a:lumMod val="95000"/>
                    <a:lumOff val="5000"/>
                  </a:schemeClr>
                </a:solidFill>
                <a:ea typeface="맑은 고딕" pitchFamily="50" charset="-127"/>
              </a:rPr>
              <a:t>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000" dirty="0">
              <a:ea typeface="맑은 고딕" pitchFamily="50" charset="-127"/>
            </a:endParaRPr>
          </a:p>
          <a:p>
            <a:pPr marL="171450" indent="-17145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ko-KR" altLang="en-US" sz="1000" dirty="0">
                <a:ea typeface="맑은 고딕" pitchFamily="50" charset="-127"/>
              </a:rPr>
              <a:t>본 강의교안의 저작권은 </a:t>
            </a:r>
            <a:r>
              <a:rPr kumimoji="0" lang="ko-KR" altLang="en-US" sz="1000" dirty="0" err="1" smtClean="0">
                <a:ea typeface="맑은 고딕" pitchFamily="50" charset="-127"/>
              </a:rPr>
              <a:t>한빛아카데미</a:t>
            </a:r>
            <a:r>
              <a:rPr kumimoji="0" lang="ko-KR" altLang="en-US" sz="1000" dirty="0" smtClean="0">
                <a:ea typeface="맑은 고딕" pitchFamily="50" charset="-127"/>
              </a:rPr>
              <a:t>㈜</a:t>
            </a:r>
            <a:r>
              <a:rPr kumimoji="0" lang="ko-KR" altLang="en-US" sz="1000" dirty="0">
                <a:ea typeface="맑은 고딕" pitchFamily="50" charset="-127"/>
              </a:rPr>
              <a:t>에 있습니다</a:t>
            </a:r>
            <a:r>
              <a:rPr kumimoji="0" lang="en-US" altLang="ko-KR" sz="1000" dirty="0">
                <a:ea typeface="맑은 고딕" pitchFamily="50" charset="-127"/>
              </a:rPr>
              <a:t>.</a:t>
            </a:r>
            <a:r>
              <a:rPr kumimoji="0" lang="ko-KR" altLang="en-US" sz="1000" dirty="0">
                <a:solidFill>
                  <a:srgbClr val="222222"/>
                </a:solidFill>
                <a:ea typeface="맑은 고딕" pitchFamily="50" charset="-127"/>
              </a:rPr>
              <a:t> </a:t>
            </a:r>
            <a:endParaRPr kumimoji="0" lang="en-US" altLang="ko-KR" sz="1000" dirty="0">
              <a:solidFill>
                <a:srgbClr val="222222"/>
              </a:solidFill>
              <a:ea typeface="맑은 고딕" pitchFamily="50" charset="-127"/>
            </a:endParaRPr>
          </a:p>
          <a:p>
            <a:pPr marL="171450" indent="-17145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ko-KR" altLang="en-US" sz="1000" u="sng" dirty="0">
                <a:solidFill>
                  <a:srgbClr val="222222"/>
                </a:solidFill>
                <a:ea typeface="맑은 고딕" pitchFamily="50" charset="-127"/>
              </a:rPr>
              <a:t>이 자료를 무단으로 전제하거나 배포할 경우 저작권법 </a:t>
            </a:r>
            <a:r>
              <a:rPr kumimoji="0" lang="en-US" altLang="ko-KR" sz="1000" u="sng" dirty="0">
                <a:solidFill>
                  <a:srgbClr val="222222"/>
                </a:solidFill>
                <a:ea typeface="맑은 고딕" pitchFamily="50" charset="-127"/>
              </a:rPr>
              <a:t>136</a:t>
            </a:r>
            <a:r>
              <a:rPr kumimoji="0" lang="ko-KR" altLang="en-US" sz="1000" u="sng" dirty="0">
                <a:solidFill>
                  <a:srgbClr val="222222"/>
                </a:solidFill>
                <a:ea typeface="맑은 고딕" pitchFamily="50" charset="-127"/>
              </a:rPr>
              <a:t>조에 의거하여 최고 </a:t>
            </a:r>
            <a:r>
              <a:rPr kumimoji="0" lang="en-US" altLang="ko-KR" sz="1000" u="sng" dirty="0">
                <a:solidFill>
                  <a:srgbClr val="222222"/>
                </a:solidFill>
                <a:ea typeface="맑은 고딕" pitchFamily="50" charset="-127"/>
              </a:rPr>
              <a:t>5</a:t>
            </a:r>
            <a:r>
              <a:rPr kumimoji="0" lang="ko-KR" altLang="en-US" sz="1000" u="sng" dirty="0">
                <a:solidFill>
                  <a:srgbClr val="222222"/>
                </a:solidFill>
                <a:ea typeface="맑은 고딕" pitchFamily="50" charset="-127"/>
              </a:rPr>
              <a:t>년 이하의 </a:t>
            </a:r>
            <a:r>
              <a:rPr kumimoji="0" lang="ko-KR" altLang="en-US" sz="1000" u="sng" dirty="0" smtClean="0">
                <a:solidFill>
                  <a:srgbClr val="222222"/>
                </a:solidFill>
                <a:ea typeface="맑은 고딕" pitchFamily="50" charset="-127"/>
              </a:rPr>
              <a:t>징역</a:t>
            </a:r>
            <a:r>
              <a:rPr kumimoji="0" lang="en-US" altLang="ko-KR" sz="1000" u="sng" dirty="0" smtClean="0">
                <a:solidFill>
                  <a:srgbClr val="222222"/>
                </a:solidFill>
                <a:ea typeface="맑은 고딕" pitchFamily="50" charset="-127"/>
              </a:rPr>
              <a:t> </a:t>
            </a:r>
            <a:r>
              <a:rPr kumimoji="0" lang="ko-KR" altLang="en-US" sz="1000" u="sng" dirty="0">
                <a:solidFill>
                  <a:srgbClr val="222222"/>
                </a:solidFill>
                <a:ea typeface="맑은 고딕" pitchFamily="50" charset="-127"/>
              </a:rPr>
              <a:t>또는 </a:t>
            </a:r>
            <a:r>
              <a:rPr kumimoji="0" lang="en-US" altLang="ko-KR" sz="1000" u="sng" dirty="0">
                <a:solidFill>
                  <a:srgbClr val="222222"/>
                </a:solidFill>
                <a:ea typeface="맑은 고딕" pitchFamily="50" charset="-127"/>
              </a:rPr>
              <a:t>5</a:t>
            </a:r>
            <a:r>
              <a:rPr kumimoji="0" lang="ko-KR" altLang="en-US" sz="1000" u="sng" dirty="0" err="1">
                <a:solidFill>
                  <a:srgbClr val="222222"/>
                </a:solidFill>
                <a:ea typeface="맑은 고딕" pitchFamily="50" charset="-127"/>
              </a:rPr>
              <a:t>천만원</a:t>
            </a:r>
            <a:r>
              <a:rPr kumimoji="0" lang="ko-KR" altLang="en-US" sz="1000" u="sng" dirty="0">
                <a:solidFill>
                  <a:srgbClr val="222222"/>
                </a:solidFill>
                <a:ea typeface="맑은 고딕" pitchFamily="50" charset="-127"/>
              </a:rPr>
              <a:t> 이하의 벌금에 처할 수 있고 이를 병과</a:t>
            </a:r>
            <a:r>
              <a:rPr kumimoji="0" lang="en-US" altLang="ko-KR" sz="1000" u="sng" dirty="0">
                <a:solidFill>
                  <a:srgbClr val="222222"/>
                </a:solidFill>
                <a:ea typeface="맑은 고딕" pitchFamily="50" charset="-127"/>
              </a:rPr>
              <a:t>(</a:t>
            </a:r>
            <a:r>
              <a:rPr kumimoji="0" lang="ko-KR" altLang="en-US" sz="1000" u="sng" dirty="0">
                <a:solidFill>
                  <a:srgbClr val="222222"/>
                </a:solidFill>
                <a:ea typeface="맑은 고딕" pitchFamily="50" charset="-127"/>
              </a:rPr>
              <a:t>倂科</a:t>
            </a:r>
            <a:r>
              <a:rPr kumimoji="0" lang="en-US" altLang="ko-KR" sz="1000" u="sng" dirty="0">
                <a:solidFill>
                  <a:srgbClr val="222222"/>
                </a:solidFill>
                <a:ea typeface="맑은 고딕" pitchFamily="50" charset="-127"/>
              </a:rPr>
              <a:t>)</a:t>
            </a:r>
            <a:r>
              <a:rPr kumimoji="0" lang="ko-KR" altLang="en-US" sz="1000" u="sng" dirty="0">
                <a:solidFill>
                  <a:srgbClr val="222222"/>
                </a:solidFill>
                <a:ea typeface="맑은 고딕" pitchFamily="50" charset="-127"/>
              </a:rPr>
              <a:t>할 수도 있습니다</a:t>
            </a:r>
            <a:r>
              <a:rPr kumimoji="0" lang="en-US" altLang="ko-KR" sz="1000" u="sng" dirty="0">
                <a:solidFill>
                  <a:srgbClr val="222222"/>
                </a:solidFill>
                <a:ea typeface="맑은 고딕" pitchFamily="50" charset="-127"/>
              </a:rPr>
              <a:t>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00" dirty="0">
              <a:ea typeface="맑은 고딕" pitchFamily="50" charset="-127"/>
            </a:endParaRPr>
          </a:p>
        </p:txBody>
      </p:sp>
      <p:sp>
        <p:nvSpPr>
          <p:cNvPr id="9" name="모서리가 둥근 직사각형 8"/>
          <p:cNvSpPr/>
          <p:nvPr userDrawn="1"/>
        </p:nvSpPr>
        <p:spPr>
          <a:xfrm>
            <a:off x="323528" y="404813"/>
            <a:ext cx="8497887" cy="6048375"/>
          </a:xfrm>
          <a:prstGeom prst="roundRect">
            <a:avLst>
              <a:gd name="adj" fmla="val 5013"/>
            </a:avLst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9"/>
          <p:cNvSpPr txBox="1"/>
          <p:nvPr userDrawn="1"/>
        </p:nvSpPr>
        <p:spPr>
          <a:xfrm>
            <a:off x="755576" y="768921"/>
            <a:ext cx="4085697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4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Y견고딕" pitchFamily="18" charset="-127"/>
                <a:ea typeface="HY견고딕" pitchFamily="18" charset="-127"/>
                <a:cs typeface="Tahoma" pitchFamily="34" charset="0"/>
              </a:rPr>
              <a:t>목차</a:t>
            </a:r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13"/>
          </p:nvPr>
        </p:nvSpPr>
        <p:spPr>
          <a:xfrm>
            <a:off x="755576" y="1851323"/>
            <a:ext cx="7615014" cy="4104456"/>
          </a:xfrm>
        </p:spPr>
        <p:txBody>
          <a:bodyPr/>
          <a:lstStyle>
            <a:lvl1pPr marL="457200" indent="-457200">
              <a:lnSpc>
                <a:spcPct val="200000"/>
              </a:lnSpc>
              <a:buFont typeface="+mj-lt"/>
              <a:buAutoNum type="arabicPeriod"/>
              <a:defRPr sz="20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ko-KR" altLang="en-US" dirty="0"/>
          </a:p>
        </p:txBody>
      </p:sp>
      <p:sp>
        <p:nvSpPr>
          <p:cNvPr id="11" name="모서리가 둥근 직사각형 8"/>
          <p:cNvSpPr/>
          <p:nvPr userDrawn="1"/>
        </p:nvSpPr>
        <p:spPr>
          <a:xfrm>
            <a:off x="323528" y="404813"/>
            <a:ext cx="8497887" cy="6048375"/>
          </a:xfrm>
          <a:prstGeom prst="roundRect">
            <a:avLst>
              <a:gd name="adj" fmla="val 5013"/>
            </a:avLst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pic>
        <p:nvPicPr>
          <p:cNvPr id="6" name="그림 29" descr="쿡북로고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9141" y="485909"/>
            <a:ext cx="121602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학습목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9"/>
          <p:cNvSpPr txBox="1"/>
          <p:nvPr userDrawn="1"/>
        </p:nvSpPr>
        <p:spPr>
          <a:xfrm>
            <a:off x="611560" y="762422"/>
            <a:ext cx="4085697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4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Y견고딕" pitchFamily="18" charset="-127"/>
                <a:ea typeface="HY견고딕" pitchFamily="18" charset="-127"/>
                <a:cs typeface="Tahoma" pitchFamily="34" charset="0"/>
              </a:rPr>
              <a:t>학습목표</a:t>
            </a:r>
          </a:p>
        </p:txBody>
      </p:sp>
      <p:sp>
        <p:nvSpPr>
          <p:cNvPr id="11" name="텍스트 개체 틀 6"/>
          <p:cNvSpPr>
            <a:spLocks noGrp="1"/>
          </p:cNvSpPr>
          <p:nvPr>
            <p:ph type="body" sz="quarter" idx="13"/>
          </p:nvPr>
        </p:nvSpPr>
        <p:spPr>
          <a:xfrm>
            <a:off x="755576" y="1844824"/>
            <a:ext cx="7704856" cy="4104456"/>
          </a:xfrm>
        </p:spPr>
        <p:txBody>
          <a:bodyPr/>
          <a:lstStyle>
            <a:lvl1pPr marL="457200" indent="-457200">
              <a:lnSpc>
                <a:spcPct val="200000"/>
              </a:lnSpc>
              <a:buFont typeface="Arial" pitchFamily="34" charset="0"/>
              <a:buChar char="•"/>
              <a:defRPr sz="18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ko-KR" altLang="en-US" dirty="0"/>
          </a:p>
        </p:txBody>
      </p:sp>
      <p:sp>
        <p:nvSpPr>
          <p:cNvPr id="7" name="모서리가 둥근 직사각형 8"/>
          <p:cNvSpPr/>
          <p:nvPr userDrawn="1"/>
        </p:nvSpPr>
        <p:spPr>
          <a:xfrm>
            <a:off x="323528" y="404813"/>
            <a:ext cx="8497887" cy="6048375"/>
          </a:xfrm>
          <a:prstGeom prst="roundRect">
            <a:avLst>
              <a:gd name="adj" fmla="val 5013"/>
            </a:avLst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pic>
        <p:nvPicPr>
          <p:cNvPr id="6" name="그림 29" descr="쿡북로고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9141" y="485909"/>
            <a:ext cx="121602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섹션 목차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184745"/>
            <a:ext cx="7560840" cy="548680"/>
          </a:xfrm>
        </p:spPr>
        <p:txBody>
          <a:bodyPr/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2124744" y="908051"/>
            <a:ext cx="2339752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4464496" y="908051"/>
            <a:ext cx="2339752" cy="0"/>
          </a:xfrm>
          <a:prstGeom prst="line">
            <a:avLst/>
          </a:prstGeom>
          <a:ln w="76200"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>
            <a:off x="6804248" y="908051"/>
            <a:ext cx="2339752" cy="0"/>
          </a:xfrm>
          <a:prstGeom prst="line">
            <a:avLst/>
          </a:prstGeom>
          <a:ln w="762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 userDrawn="1"/>
        </p:nvCxnSpPr>
        <p:spPr>
          <a:xfrm>
            <a:off x="0" y="908051"/>
            <a:ext cx="2339752" cy="0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내용 개체 틀 2"/>
          <p:cNvSpPr>
            <a:spLocks noGrp="1"/>
          </p:cNvSpPr>
          <p:nvPr>
            <p:ph idx="10"/>
          </p:nvPr>
        </p:nvSpPr>
        <p:spPr>
          <a:xfrm>
            <a:off x="539552" y="1196752"/>
            <a:ext cx="8208912" cy="5400600"/>
          </a:xfrm>
        </p:spPr>
        <p:txBody>
          <a:bodyPr/>
          <a:lstStyle>
            <a:lvl1pPr marL="342900" indent="-342900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n"/>
              <a:defRPr sz="2000" b="1">
                <a:latin typeface="+mn-ea"/>
                <a:ea typeface="+mn-ea"/>
              </a:defRPr>
            </a:lvl1pPr>
            <a:lvl2pPr marL="447675" indent="-180975">
              <a:spcAft>
                <a:spcPts val="400"/>
              </a:spcAft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  <a:defRPr sz="1600"/>
            </a:lvl2pPr>
            <a:lvl3pPr marL="628650" indent="-180975">
              <a:spcAft>
                <a:spcPts val="300"/>
              </a:spcAft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600"/>
            </a:lvl3pPr>
            <a:lvl4pPr marL="809625" indent="-180975">
              <a:spcAft>
                <a:spcPts val="300"/>
              </a:spcAft>
              <a:buSzPct val="96000"/>
              <a:defRPr sz="1400"/>
            </a:lvl4pPr>
            <a:lvl5pPr marL="990600" indent="-180975">
              <a:defRPr sz="14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pic>
        <p:nvPicPr>
          <p:cNvPr id="12" name="그림 29" descr="쿡북로고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485909"/>
            <a:ext cx="121602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1326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본문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 userDrawn="1"/>
        </p:nvCxnSpPr>
        <p:spPr>
          <a:xfrm>
            <a:off x="2124744" y="908051"/>
            <a:ext cx="2339752" cy="0"/>
          </a:xfrm>
          <a:prstGeom prst="line">
            <a:avLst/>
          </a:prstGeom>
          <a:ln w="76200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4464496" y="908051"/>
            <a:ext cx="2339752" cy="0"/>
          </a:xfrm>
          <a:prstGeom prst="line">
            <a:avLst/>
          </a:prstGeom>
          <a:ln w="76200">
            <a:solidFill>
              <a:schemeClr val="accent3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 userDrawn="1"/>
        </p:nvCxnSpPr>
        <p:spPr>
          <a:xfrm>
            <a:off x="6804248" y="908051"/>
            <a:ext cx="2339752" cy="0"/>
          </a:xfrm>
          <a:prstGeom prst="line">
            <a:avLst/>
          </a:prstGeom>
          <a:ln w="76200">
            <a:solidFill>
              <a:schemeClr val="accent3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539552" y="184745"/>
            <a:ext cx="7560840" cy="548680"/>
          </a:xfrm>
        </p:spPr>
        <p:txBody>
          <a:bodyPr/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3" name="내용 개체 틀 2"/>
          <p:cNvSpPr>
            <a:spLocks noGrp="1"/>
          </p:cNvSpPr>
          <p:nvPr>
            <p:ph idx="1"/>
          </p:nvPr>
        </p:nvSpPr>
        <p:spPr>
          <a:xfrm>
            <a:off x="539552" y="1196752"/>
            <a:ext cx="3924944" cy="5400600"/>
          </a:xfrm>
        </p:spPr>
        <p:txBody>
          <a:bodyPr/>
          <a:lstStyle>
            <a:lvl1pPr marL="342900" indent="-342900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n"/>
              <a:defRPr sz="1600" b="1">
                <a:latin typeface="+mn-ea"/>
                <a:ea typeface="+mn-ea"/>
              </a:defRPr>
            </a:lvl1pPr>
            <a:lvl2pPr marL="447675" indent="-180975">
              <a:spcAft>
                <a:spcPts val="400"/>
              </a:spcAft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  <a:defRPr sz="1200"/>
            </a:lvl2pPr>
            <a:lvl3pPr marL="628650" indent="-180975">
              <a:spcAft>
                <a:spcPts val="300"/>
              </a:spcAft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200"/>
            </a:lvl3pPr>
            <a:lvl4pPr marL="809625" indent="-180975">
              <a:spcAft>
                <a:spcPts val="300"/>
              </a:spcAft>
              <a:buSzPct val="96000"/>
              <a:defRPr sz="1100"/>
            </a:lvl4pPr>
            <a:lvl5pPr marL="990600" indent="-180975">
              <a:defRPr sz="11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cxnSp>
        <p:nvCxnSpPr>
          <p:cNvPr id="21" name="직선 연결선 20"/>
          <p:cNvCxnSpPr/>
          <p:nvPr userDrawn="1"/>
        </p:nvCxnSpPr>
        <p:spPr>
          <a:xfrm>
            <a:off x="2124744" y="908051"/>
            <a:ext cx="2339752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 userDrawn="1"/>
        </p:nvCxnSpPr>
        <p:spPr>
          <a:xfrm>
            <a:off x="4464496" y="908051"/>
            <a:ext cx="2339752" cy="0"/>
          </a:xfrm>
          <a:prstGeom prst="line">
            <a:avLst/>
          </a:prstGeom>
          <a:ln w="76200"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 userDrawn="1"/>
        </p:nvCxnSpPr>
        <p:spPr>
          <a:xfrm>
            <a:off x="6804248" y="908051"/>
            <a:ext cx="2339752" cy="0"/>
          </a:xfrm>
          <a:prstGeom prst="line">
            <a:avLst/>
          </a:prstGeom>
          <a:ln w="762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 userDrawn="1"/>
        </p:nvCxnSpPr>
        <p:spPr>
          <a:xfrm>
            <a:off x="0" y="908051"/>
            <a:ext cx="2339752" cy="0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내용 개체 틀 2"/>
          <p:cNvSpPr>
            <a:spLocks noGrp="1"/>
          </p:cNvSpPr>
          <p:nvPr>
            <p:ph idx="10"/>
          </p:nvPr>
        </p:nvSpPr>
        <p:spPr>
          <a:xfrm>
            <a:off x="4644008" y="1196752"/>
            <a:ext cx="3924944" cy="5400600"/>
          </a:xfrm>
        </p:spPr>
        <p:txBody>
          <a:bodyPr/>
          <a:lstStyle>
            <a:lvl1pPr marL="342900" indent="-342900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n"/>
              <a:defRPr sz="1600" b="1">
                <a:latin typeface="+mn-ea"/>
                <a:ea typeface="+mn-ea"/>
              </a:defRPr>
            </a:lvl1pPr>
            <a:lvl2pPr marL="447675" indent="-180975">
              <a:spcAft>
                <a:spcPts val="400"/>
              </a:spcAft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  <a:defRPr sz="1200"/>
            </a:lvl2pPr>
            <a:lvl3pPr marL="628650" indent="-180975">
              <a:spcAft>
                <a:spcPts val="300"/>
              </a:spcAft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200"/>
            </a:lvl3pPr>
            <a:lvl4pPr marL="809625" indent="-180975">
              <a:spcAft>
                <a:spcPts val="300"/>
              </a:spcAft>
              <a:buSzPct val="96000"/>
              <a:defRPr sz="1100"/>
            </a:lvl4pPr>
            <a:lvl5pPr marL="990600" indent="-180975">
              <a:defRPr sz="11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pic>
        <p:nvPicPr>
          <p:cNvPr id="14" name="그림 29" descr="쿡북로고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485909"/>
            <a:ext cx="121602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1719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251520" y="274638"/>
            <a:ext cx="871296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251520" y="1600200"/>
            <a:ext cx="8712968" cy="4853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34869"/>
            <a:ext cx="2133600" cy="253281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C4A7B72-6AE8-49C2-8F32-E8A725FD610D}" type="datetimeFigureOut">
              <a:rPr lang="ko-KR" altLang="en-US" smtClean="0"/>
              <a:pPr>
                <a:defRPr/>
              </a:pPr>
              <a:t>2018-10-03</a:t>
            </a:fld>
            <a:endParaRPr lang="ko-KR" altLang="en-US" dirty="0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25344"/>
            <a:ext cx="2895600" cy="253281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15819"/>
            <a:ext cx="2133600" cy="253281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52DD98C4-AD35-4759-9571-E1AA62A00DA9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6" r:id="rId6"/>
    <p:sldLayoutId id="2147483685" r:id="rId7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Blip>
          <a:blip r:embed="rId9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제목 1"/>
          <p:cNvSpPr>
            <a:spLocks noGrp="1"/>
          </p:cNvSpPr>
          <p:nvPr>
            <p:ph type="ctrTitle"/>
          </p:nvPr>
        </p:nvSpPr>
        <p:spPr>
          <a:xfrm>
            <a:off x="179512" y="5157192"/>
            <a:ext cx="8352606" cy="1080120"/>
          </a:xfrm>
        </p:spPr>
        <p:txBody>
          <a:bodyPr/>
          <a:lstStyle/>
          <a:p>
            <a:pPr eaLnBrk="1" hangingPunct="1"/>
            <a:r>
              <a:rPr lang="ko-KR" altLang="en-US" sz="4000" dirty="0" smtClean="0"/>
              <a:t>이전 과정 복습</a:t>
            </a:r>
            <a:endParaRPr lang="ko-KR" altLang="en-US" dirty="0" smtClean="0">
              <a:solidFill>
                <a:schemeClr val="accent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" y="404664"/>
            <a:ext cx="9106629" cy="4596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" y="12724"/>
            <a:ext cx="9140404" cy="68452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528" y="1802455"/>
            <a:ext cx="3672408" cy="1632906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/>
          </a:bodyPr>
          <a:lstStyle/>
          <a:p>
            <a:r>
              <a:rPr lang="ko-KR" altLang="en-US" sz="3600" dirty="0" smtClean="0"/>
              <a:t>네트워크</a:t>
            </a:r>
            <a:r>
              <a:rPr lang="en-US" altLang="ko-KR" sz="3600" dirty="0" smtClean="0"/>
              <a:t> </a:t>
            </a:r>
          </a:p>
          <a:p>
            <a:r>
              <a:rPr lang="ko-KR" altLang="en-US" sz="3600" dirty="0" smtClean="0"/>
              <a:t>중간진단해답</a:t>
            </a:r>
            <a:endParaRPr lang="en-US" altLang="ko-K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9. </a:t>
            </a:r>
            <a:r>
              <a:rPr lang="ko-KR" altLang="en-US" sz="2800" dirty="0"/>
              <a:t>프로토콜의 기본적인 기능 중 정보의 신뢰성을 부여하는 것으로</a:t>
            </a:r>
            <a:r>
              <a:rPr lang="en-US" altLang="ko-KR" sz="2800" dirty="0"/>
              <a:t>, </a:t>
            </a:r>
            <a:r>
              <a:rPr lang="ko-KR" altLang="en-US" sz="2800" dirty="0"/>
              <a:t>데이터를 전송한 개체가 보낸 </a:t>
            </a:r>
          </a:p>
          <a:p>
            <a:pPr marL="0" indent="0">
              <a:buNone/>
            </a:pPr>
            <a:r>
              <a:rPr lang="en-US" altLang="ko-KR" sz="2800" dirty="0"/>
              <a:t>PDU</a:t>
            </a:r>
            <a:r>
              <a:rPr lang="ko-KR" altLang="en-US" sz="2800" dirty="0"/>
              <a:t>에 대한 </a:t>
            </a:r>
            <a:r>
              <a:rPr lang="en-US" altLang="ko-KR" sz="2800" dirty="0"/>
              <a:t>ACK</a:t>
            </a:r>
            <a:r>
              <a:rPr lang="ko-KR" altLang="en-US" sz="2800" dirty="0"/>
              <a:t>를 특정 시간 동안 받지 못하면 재전송 하는 기능은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</a:t>
            </a:r>
            <a:r>
              <a:rPr lang="en-US" altLang="ko-KR" sz="2800" dirty="0"/>
              <a:t>Flow Control </a:t>
            </a:r>
            <a:r>
              <a:rPr lang="ko-KR" altLang="en-US" sz="2800" dirty="0"/>
              <a:t>	</a:t>
            </a:r>
            <a:r>
              <a:rPr lang="ko-KR" altLang="en-US" sz="2800" dirty="0" smtClean="0"/>
              <a:t>    </a:t>
            </a:r>
            <a:r>
              <a:rPr lang="ko-KR" altLang="en-US" sz="2800" dirty="0" smtClean="0">
                <a:solidFill>
                  <a:srgbClr val="FF0000"/>
                </a:solidFill>
              </a:rPr>
              <a:t>②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Error Control 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③ </a:t>
            </a:r>
            <a:r>
              <a:rPr lang="en-US" altLang="ko-KR" sz="2800" dirty="0"/>
              <a:t>Sequence Control</a:t>
            </a:r>
            <a:r>
              <a:rPr lang="ko-KR" altLang="en-US" sz="2800" dirty="0"/>
              <a:t>	</a:t>
            </a:r>
            <a:r>
              <a:rPr lang="ko-KR" altLang="en-US" sz="2800" dirty="0" smtClean="0"/>
              <a:t>    ④ </a:t>
            </a:r>
            <a:r>
              <a:rPr lang="en-US" altLang="ko-KR" sz="2800" dirty="0"/>
              <a:t>Connection </a:t>
            </a:r>
            <a:r>
              <a:rPr lang="en-US" altLang="ko-KR" sz="2800" dirty="0" smtClean="0"/>
              <a:t>Control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10. </a:t>
            </a:r>
            <a:r>
              <a:rPr lang="ko-KR" altLang="en-US" sz="2800" dirty="0" err="1"/>
              <a:t>패킷</a:t>
            </a:r>
            <a:r>
              <a:rPr lang="ko-KR" altLang="en-US" sz="2800" dirty="0"/>
              <a:t> 교환망의 특징으로 옳지 않은 것은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연결설정에 따라 가상회선과 </a:t>
            </a:r>
            <a:r>
              <a:rPr lang="ko-KR" altLang="en-US" sz="2800" dirty="0" err="1"/>
              <a:t>데이터그램으로</a:t>
            </a:r>
            <a:r>
              <a:rPr lang="ko-KR" altLang="en-US" sz="2800" dirty="0"/>
              <a:t>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분류된다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② 메시지를 보다 짧은 길이의 </a:t>
            </a:r>
            <a:r>
              <a:rPr lang="ko-KR" altLang="en-US" sz="2800" dirty="0" err="1"/>
              <a:t>패킷으로</a:t>
            </a:r>
            <a:r>
              <a:rPr lang="ko-KR" altLang="en-US" sz="2800" dirty="0"/>
              <a:t> 나누어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전송한다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③</a:t>
            </a:r>
            <a:r>
              <a:rPr lang="ko-KR" altLang="en-US" sz="2800" dirty="0"/>
              <a:t> 망에 유입되는 </a:t>
            </a:r>
            <a:r>
              <a:rPr lang="ko-KR" altLang="en-US" sz="2800" dirty="0" err="1"/>
              <a:t>데이터이</a:t>
            </a:r>
            <a:r>
              <a:rPr lang="ko-KR" altLang="en-US" sz="2800" dirty="0"/>
              <a:t> 양이 많아질수록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전송속도가 </a:t>
            </a:r>
            <a:r>
              <a:rPr lang="ko-KR" altLang="en-US" sz="2800" dirty="0"/>
              <a:t>빠르다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④ </a:t>
            </a:r>
            <a:r>
              <a:rPr lang="ko-KR" altLang="en-US" sz="2800" dirty="0" err="1"/>
              <a:t>블록킹</a:t>
            </a:r>
            <a:r>
              <a:rPr lang="ko-KR" altLang="en-US" sz="2800" dirty="0"/>
              <a:t> 현상이 없다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11. OSI 7 </a:t>
            </a:r>
            <a:r>
              <a:rPr lang="ko-KR" altLang="en-US" sz="2800" dirty="0" err="1"/>
              <a:t>계층중</a:t>
            </a:r>
            <a:r>
              <a:rPr lang="ko-KR" altLang="en-US" sz="2800" dirty="0"/>
              <a:t> 논리링크제어 및 매체 액세스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ko-KR" altLang="en-US" sz="2800" dirty="0" smtClean="0"/>
              <a:t>제어를 </a:t>
            </a:r>
            <a:r>
              <a:rPr lang="ko-KR" altLang="en-US" sz="2800" dirty="0"/>
              <a:t>사용하는 계층은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물리 계층 	</a:t>
            </a:r>
            <a:r>
              <a:rPr lang="en-US" altLang="ko-KR" sz="2800" dirty="0" smtClean="0"/>
              <a:t>	</a:t>
            </a:r>
            <a:r>
              <a:rPr lang="ko-KR" altLang="en-US" sz="2800" dirty="0" smtClean="0">
                <a:solidFill>
                  <a:srgbClr val="FF0000"/>
                </a:solidFill>
              </a:rPr>
              <a:t>②</a:t>
            </a:r>
            <a:r>
              <a:rPr lang="ko-KR" altLang="en-US" sz="2800" dirty="0" smtClean="0"/>
              <a:t> </a:t>
            </a:r>
            <a:r>
              <a:rPr lang="ko-KR" altLang="en-US" sz="2800" dirty="0"/>
              <a:t>데이터링크 계층</a:t>
            </a:r>
          </a:p>
          <a:p>
            <a:pPr marL="0" indent="0">
              <a:buNone/>
            </a:pPr>
            <a:r>
              <a:rPr lang="ko-KR" altLang="en-US" sz="2800" dirty="0"/>
              <a:t>③ 네트워크 계층	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④ 응용계층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>
          <a:xfrm>
            <a:off x="251520" y="1196752"/>
            <a:ext cx="8733432" cy="5400600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800" dirty="0"/>
              <a:t>12. </a:t>
            </a:r>
            <a:r>
              <a:rPr lang="ko-KR" altLang="en-US" sz="2800" dirty="0"/>
              <a:t>네트워크 계층에 대한 설명으로 옳지 않은 것은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endParaRPr lang="en-US" altLang="ko-KR" sz="1500" dirty="0" smtClean="0"/>
          </a:p>
          <a:p>
            <a:pPr marL="0" indent="0">
              <a:buNone/>
            </a:pPr>
            <a:r>
              <a:rPr lang="ko-KR" altLang="en-US" sz="2800" dirty="0" smtClean="0"/>
              <a:t>① </a:t>
            </a:r>
            <a:r>
              <a:rPr lang="ko-KR" altLang="en-US" sz="2800" dirty="0"/>
              <a:t>호스트들의 주소 체계를 설정한다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② 경로 선택 및 </a:t>
            </a:r>
            <a:r>
              <a:rPr lang="ko-KR" altLang="en-US" sz="2800" dirty="0" err="1"/>
              <a:t>라우팅</a:t>
            </a:r>
            <a:r>
              <a:rPr lang="ko-KR" altLang="en-US" sz="2800" dirty="0"/>
              <a:t> 기능을 수행한다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③</a:t>
            </a:r>
            <a:r>
              <a:rPr lang="ko-KR" altLang="en-US" sz="2800" dirty="0"/>
              <a:t> 데이터의 흐름을 제어한다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④ 네트워크 계층에서 전달하는 데이터는 </a:t>
            </a:r>
            <a:r>
              <a:rPr lang="ko-KR" altLang="en-US" sz="2800" dirty="0" err="1"/>
              <a:t>패킷이라</a:t>
            </a:r>
            <a:r>
              <a:rPr lang="ko-KR" altLang="en-US" sz="2800" dirty="0"/>
              <a:t>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</a:t>
            </a:r>
            <a:r>
              <a:rPr lang="ko-KR" altLang="en-US" sz="2800" dirty="0" smtClean="0"/>
              <a:t>불린다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13. IEEE 802 </a:t>
            </a:r>
            <a:r>
              <a:rPr lang="ko-KR" altLang="en-US" sz="2800" dirty="0"/>
              <a:t>프로토콜의 연결이 옳은 것은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①</a:t>
            </a:r>
            <a:r>
              <a:rPr lang="ko-KR" altLang="en-US" sz="2800" dirty="0"/>
              <a:t> </a:t>
            </a:r>
            <a:r>
              <a:rPr lang="en-US" altLang="ko-KR" sz="2800" dirty="0"/>
              <a:t>IEEE 802.11 : Wireless LAN</a:t>
            </a:r>
          </a:p>
          <a:p>
            <a:pPr marL="0" indent="0">
              <a:buNone/>
            </a:pPr>
            <a:r>
              <a:rPr lang="en-US" altLang="ko-KR" sz="2800" dirty="0"/>
              <a:t>② IEEE 802.6 : Is </a:t>
            </a:r>
            <a:r>
              <a:rPr lang="en-US" altLang="ko-KR" sz="2800" dirty="0" smtClean="0"/>
              <a:t>LAN</a:t>
            </a:r>
            <a:endParaRPr lang="en-US" altLang="ko-KR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ko-KR" sz="2800" dirty="0"/>
              <a:t>③ IEEE 802.4 : Cable TV</a:t>
            </a:r>
          </a:p>
          <a:p>
            <a:pPr marL="0" indent="0">
              <a:buNone/>
            </a:pPr>
            <a:r>
              <a:rPr lang="en-US" altLang="ko-KR" sz="2800" dirty="0"/>
              <a:t>④ IEEE 802.5 : </a:t>
            </a:r>
            <a:r>
              <a:rPr lang="en-US" altLang="ko-KR" sz="2800" dirty="0" smtClean="0"/>
              <a:t>CSMA/CD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0"/>
          </p:nvPr>
        </p:nvSpPr>
        <p:spPr>
          <a:xfrm>
            <a:off x="539552" y="836712"/>
            <a:ext cx="8208912" cy="5832648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200" dirty="0"/>
              <a:t>IEEE 802.1 </a:t>
            </a:r>
            <a:r>
              <a:rPr lang="ko-KR" altLang="en-US" sz="2200" dirty="0"/>
              <a:t>전체 구성</a:t>
            </a:r>
            <a:br>
              <a:rPr lang="ko-KR" altLang="en-US" sz="2200" dirty="0"/>
            </a:br>
            <a:r>
              <a:rPr lang="en-US" altLang="ko-KR" sz="2200" dirty="0"/>
              <a:t>IEEE 802.2 </a:t>
            </a:r>
            <a:r>
              <a:rPr lang="ko-KR" altLang="en-US" sz="2200" dirty="0"/>
              <a:t>논리링크 제어 계층</a:t>
            </a:r>
            <a:br>
              <a:rPr lang="ko-KR" altLang="en-US" sz="2200" dirty="0"/>
            </a:br>
            <a:r>
              <a:rPr lang="en-US" altLang="ko-KR" sz="2200" dirty="0"/>
              <a:t>IEEE 802.3 CSMA/CD </a:t>
            </a:r>
            <a:r>
              <a:rPr lang="ko-KR" altLang="en-US" sz="2200" dirty="0"/>
              <a:t>방식</a:t>
            </a:r>
            <a:br>
              <a:rPr lang="ko-KR" altLang="en-US" sz="2200" dirty="0"/>
            </a:br>
            <a:r>
              <a:rPr lang="en-US" altLang="ko-KR" sz="2200" dirty="0"/>
              <a:t>IEEE 802.4 Token Bus </a:t>
            </a:r>
            <a:r>
              <a:rPr lang="ko-KR" altLang="en-US" sz="2200" dirty="0"/>
              <a:t>방식</a:t>
            </a:r>
            <a:br>
              <a:rPr lang="ko-KR" altLang="en-US" sz="2200" dirty="0"/>
            </a:br>
            <a:r>
              <a:rPr lang="en-US" altLang="ko-KR" sz="2200" dirty="0"/>
              <a:t>IEEE 802.5 Token Ring </a:t>
            </a:r>
            <a:r>
              <a:rPr lang="ko-KR" altLang="en-US" sz="2200" dirty="0"/>
              <a:t>방식</a:t>
            </a:r>
            <a:br>
              <a:rPr lang="ko-KR" altLang="en-US" sz="2200" dirty="0"/>
            </a:br>
            <a:r>
              <a:rPr lang="en-US" altLang="ko-KR" sz="2200" dirty="0"/>
              <a:t>IEEE 802.6 </a:t>
            </a:r>
            <a:r>
              <a:rPr lang="ko-KR" altLang="en-US" sz="2200" dirty="0"/>
              <a:t>도시형 통신망</a:t>
            </a:r>
            <a:r>
              <a:rPr lang="en-US" altLang="ko-KR" sz="2200" dirty="0"/>
              <a:t>(MAN)</a:t>
            </a:r>
            <a:br>
              <a:rPr lang="en-US" altLang="ko-KR" sz="2200" dirty="0"/>
            </a:br>
            <a:r>
              <a:rPr lang="en-US" altLang="ko-KR" sz="2200" dirty="0"/>
              <a:t>IEEE 802.11 </a:t>
            </a:r>
            <a:r>
              <a:rPr lang="ko-KR" altLang="en-US" sz="2200" dirty="0"/>
              <a:t>무선</a:t>
            </a:r>
            <a:r>
              <a:rPr lang="en-US" altLang="ko-KR" sz="2200" dirty="0"/>
              <a:t>LAN(CSMA/CA)</a:t>
            </a:r>
            <a:br>
              <a:rPr lang="en-US" altLang="ko-KR" sz="2200" dirty="0"/>
            </a:br>
            <a:r>
              <a:rPr lang="en-US" altLang="ko-KR" sz="2200" dirty="0"/>
              <a:t>IEEE 802.11b WIFI</a:t>
            </a:r>
            <a:br>
              <a:rPr lang="en-US" altLang="ko-KR" sz="2200" dirty="0"/>
            </a:br>
            <a:r>
              <a:rPr lang="en-US" altLang="ko-KR" sz="2200" dirty="0"/>
              <a:t>IIEEE 802.15.1 </a:t>
            </a:r>
            <a:r>
              <a:rPr lang="ko-KR" altLang="en-US" sz="2200" dirty="0" err="1"/>
              <a:t>블루투스</a:t>
            </a:r>
            <a:r>
              <a:rPr lang="ko-KR" altLang="en-US" sz="2200" dirty="0"/>
              <a:t/>
            </a:r>
            <a:br>
              <a:rPr lang="ko-KR" altLang="en-US" sz="2200" dirty="0"/>
            </a:br>
            <a:r>
              <a:rPr lang="en-US" altLang="ko-KR" sz="2200" dirty="0"/>
              <a:t>IEEE 802.15.4 </a:t>
            </a:r>
            <a:r>
              <a:rPr lang="en-US" altLang="ko-KR" sz="2200" dirty="0" err="1"/>
              <a:t>Zigbee</a:t>
            </a:r>
            <a:r>
              <a:rPr lang="en-US" altLang="ko-KR" sz="2200" dirty="0"/>
              <a:t/>
            </a:r>
            <a:br>
              <a:rPr lang="en-US" altLang="ko-KR" sz="2200" dirty="0"/>
            </a:br>
            <a:r>
              <a:rPr lang="en-US" altLang="ko-KR" sz="2200" dirty="0"/>
              <a:t>IEEE 802.15.6 WBAN(</a:t>
            </a:r>
            <a:r>
              <a:rPr lang="ko-KR" altLang="en-US" sz="2200" dirty="0" err="1"/>
              <a:t>웨어러블</a:t>
            </a:r>
            <a:r>
              <a:rPr lang="ko-KR" altLang="en-US" sz="2200" dirty="0"/>
              <a:t> 개인영역 </a:t>
            </a:r>
            <a:r>
              <a:rPr lang="ko-KR" altLang="en-US" sz="2200" dirty="0" smtClean="0"/>
              <a:t>네트워크</a:t>
            </a:r>
            <a:r>
              <a:rPr lang="en-US" altLang="ko-KR" sz="2200" dirty="0" smtClean="0"/>
              <a:t>)</a:t>
            </a:r>
            <a:endParaRPr lang="ko-KR" altLang="en-US" sz="2200" dirty="0"/>
          </a:p>
        </p:txBody>
      </p:sp>
      <p:sp>
        <p:nvSpPr>
          <p:cNvPr id="4" name="제목 1"/>
          <p:cNvSpPr txBox="1">
            <a:spLocks/>
          </p:cNvSpPr>
          <p:nvPr/>
        </p:nvSpPr>
        <p:spPr bwMode="auto">
          <a:xfrm>
            <a:off x="691952" y="337145"/>
            <a:ext cx="7560840" cy="54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r>
              <a:rPr kumimoji="0" lang="ko-KR" altLang="en-US" smtClean="0"/>
              <a:t>문제 풀이</a:t>
            </a:r>
            <a:endParaRPr kumimoji="0" lang="ko-KR" alt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362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14. LAN</a:t>
            </a:r>
            <a:r>
              <a:rPr lang="ko-KR" altLang="en-US" sz="2800" dirty="0"/>
              <a:t>의 구성형태 중 중앙의 </a:t>
            </a:r>
            <a:r>
              <a:rPr lang="ko-KR" altLang="en-US" sz="2800" dirty="0" err="1"/>
              <a:t>제어점으로부터</a:t>
            </a:r>
            <a:r>
              <a:rPr lang="ko-KR" altLang="en-US" sz="2800" dirty="0"/>
              <a:t> 모든 기기가 점 대 점 방식으로 연결된 형태는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</a:t>
            </a:r>
            <a:r>
              <a:rPr lang="ko-KR" altLang="en-US" sz="2800" dirty="0" err="1"/>
              <a:t>링형</a:t>
            </a:r>
            <a:r>
              <a:rPr lang="ko-KR" altLang="en-US" sz="2800" dirty="0"/>
              <a:t> 구성 	</a:t>
            </a:r>
            <a:r>
              <a:rPr lang="ko-KR" altLang="en-US" sz="2800" dirty="0">
                <a:solidFill>
                  <a:srgbClr val="FF0000"/>
                </a:solidFill>
              </a:rPr>
              <a:t>②</a:t>
            </a:r>
            <a:r>
              <a:rPr lang="ko-KR" altLang="en-US" sz="2800" dirty="0"/>
              <a:t> </a:t>
            </a:r>
            <a:r>
              <a:rPr lang="ko-KR" altLang="en-US" sz="2800" dirty="0" err="1"/>
              <a:t>스타형</a:t>
            </a:r>
            <a:r>
              <a:rPr lang="ko-KR" altLang="en-US" sz="2800" dirty="0"/>
              <a:t> 구성 </a:t>
            </a:r>
          </a:p>
          <a:p>
            <a:pPr marL="0" indent="0">
              <a:buNone/>
            </a:pPr>
            <a:r>
              <a:rPr lang="ko-KR" altLang="en-US" sz="2800" dirty="0"/>
              <a:t>③ </a:t>
            </a:r>
            <a:r>
              <a:rPr lang="ko-KR" altLang="en-US" sz="2800" dirty="0" err="1"/>
              <a:t>버스형</a:t>
            </a:r>
            <a:r>
              <a:rPr lang="ko-KR" altLang="en-US" sz="2800" dirty="0"/>
              <a:t> 구성	④ </a:t>
            </a:r>
            <a:r>
              <a:rPr lang="ko-KR" altLang="en-US" sz="2800" dirty="0" err="1"/>
              <a:t>트리형</a:t>
            </a:r>
            <a:r>
              <a:rPr lang="ko-KR" altLang="en-US" sz="2800" dirty="0"/>
              <a:t> </a:t>
            </a:r>
            <a:r>
              <a:rPr lang="ko-KR" altLang="en-US" sz="2800" dirty="0" smtClean="0"/>
              <a:t>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15. </a:t>
            </a:r>
            <a:r>
              <a:rPr lang="ko-KR" altLang="en-US" sz="2800" dirty="0"/>
              <a:t>두 스테이션 간 하나의 회선</a:t>
            </a:r>
            <a:r>
              <a:rPr lang="en-US" altLang="ko-KR" sz="2800" dirty="0"/>
              <a:t>(</a:t>
            </a:r>
            <a:r>
              <a:rPr lang="ko-KR" altLang="en-US" sz="2800" dirty="0" err="1"/>
              <a:t>전송로</a:t>
            </a:r>
            <a:r>
              <a:rPr lang="en-US" altLang="ko-KR" sz="2800" dirty="0"/>
              <a:t>)</a:t>
            </a:r>
            <a:r>
              <a:rPr lang="ko-KR" altLang="en-US" sz="2800" dirty="0"/>
              <a:t>를 </a:t>
            </a:r>
            <a:r>
              <a:rPr lang="ko-KR" altLang="en-US" sz="2800" dirty="0" smtClean="0"/>
              <a:t>분할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하여 </a:t>
            </a:r>
            <a:r>
              <a:rPr lang="ko-KR" altLang="en-US" sz="2800" dirty="0"/>
              <a:t>개별적으로 독립적 신호를 동시에 송</a:t>
            </a:r>
            <a:r>
              <a:rPr lang="en-US" altLang="ko-KR" sz="2800" dirty="0"/>
              <a:t>/</a:t>
            </a:r>
            <a:r>
              <a:rPr lang="ko-KR" altLang="en-US" sz="2800" dirty="0"/>
              <a:t>수신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할 </a:t>
            </a:r>
            <a:r>
              <a:rPr lang="ko-KR" altLang="en-US" sz="2800" dirty="0" err="1" smtClean="0"/>
              <a:t>수있는</a:t>
            </a:r>
            <a:r>
              <a:rPr lang="ko-KR" altLang="en-US" sz="2800" dirty="0" smtClean="0"/>
              <a:t> </a:t>
            </a:r>
            <a:r>
              <a:rPr lang="ko-KR" altLang="en-US" sz="2800" dirty="0"/>
              <a:t>다수의 통신 채널을 구성하는 기술은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데이터 전송 		② 디지털 데이터 통신</a:t>
            </a:r>
          </a:p>
          <a:p>
            <a:pPr marL="0" indent="0">
              <a:buNone/>
            </a:pPr>
            <a:r>
              <a:rPr lang="ko-KR" altLang="en-US" sz="2800" dirty="0"/>
              <a:t>③ 데이터 링크제어 	</a:t>
            </a:r>
            <a:r>
              <a:rPr lang="ko-KR" altLang="en-US" sz="2800" dirty="0">
                <a:solidFill>
                  <a:srgbClr val="FF0000"/>
                </a:solidFill>
              </a:rPr>
              <a:t>④</a:t>
            </a:r>
            <a:r>
              <a:rPr lang="ko-KR" altLang="en-US" sz="2800" dirty="0"/>
              <a:t> </a:t>
            </a:r>
            <a:r>
              <a:rPr lang="ko-KR" altLang="en-US" sz="2800" dirty="0" smtClean="0"/>
              <a:t>다중화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16. </a:t>
            </a:r>
            <a:r>
              <a:rPr lang="ko-KR" altLang="en-US" sz="2800" dirty="0"/>
              <a:t>허브는 한 장비에서 전송된 데이터 프레임을 허브와 연결된 모든 장비에게 다 전송하는데 이를</a:t>
            </a:r>
          </a:p>
          <a:p>
            <a:pPr marL="0" indent="0">
              <a:buNone/>
            </a:pPr>
            <a:r>
              <a:rPr lang="ko-KR" altLang="en-US" sz="2800" dirty="0"/>
              <a:t>무엇이라 하는가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①</a:t>
            </a:r>
            <a:r>
              <a:rPr lang="ko-KR" altLang="en-US" sz="2800" dirty="0"/>
              <a:t> </a:t>
            </a:r>
            <a:r>
              <a:rPr lang="en-US" altLang="ko-KR" sz="2800" dirty="0"/>
              <a:t>Flooding </a:t>
            </a:r>
            <a:r>
              <a:rPr lang="ko-KR" altLang="en-US" sz="2800" dirty="0"/>
              <a:t>		② </a:t>
            </a:r>
            <a:r>
              <a:rPr lang="en-US" altLang="ko-KR" sz="2800" dirty="0"/>
              <a:t>Filtering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③ </a:t>
            </a:r>
            <a:r>
              <a:rPr lang="en-US" altLang="ko-KR" sz="2800" dirty="0"/>
              <a:t>Forwarding </a:t>
            </a:r>
            <a:r>
              <a:rPr lang="ko-KR" altLang="en-US" sz="2800" dirty="0"/>
              <a:t>		④ </a:t>
            </a:r>
            <a:r>
              <a:rPr lang="en-US" altLang="ko-KR" sz="2800" dirty="0" smtClean="0"/>
              <a:t>Listening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sz="3000" dirty="0"/>
              <a:t>* 데이터 링크계층을 이용해 전송되는 데이터 단위를 </a:t>
            </a:r>
            <a:r>
              <a:rPr lang="en-US" altLang="ko-KR" sz="3000" dirty="0"/>
              <a:t>( </a:t>
            </a:r>
            <a:r>
              <a:rPr lang="en-US" altLang="ko-KR" sz="3000" dirty="0">
                <a:solidFill>
                  <a:srgbClr val="FF0000"/>
                </a:solidFill>
              </a:rPr>
              <a:t>17 : </a:t>
            </a:r>
            <a:r>
              <a:rPr lang="ko-KR" altLang="en-US" sz="3000" dirty="0" smtClean="0">
                <a:solidFill>
                  <a:srgbClr val="FF0000"/>
                </a:solidFill>
              </a:rPr>
              <a:t>프레임</a:t>
            </a:r>
            <a:r>
              <a:rPr lang="en-US" altLang="ko-KR" sz="3000" dirty="0" smtClean="0">
                <a:solidFill>
                  <a:srgbClr val="FF0000"/>
                </a:solidFill>
              </a:rPr>
              <a:t>(Frame)</a:t>
            </a:r>
            <a:r>
              <a:rPr lang="ko-KR" altLang="en-US" sz="3000" dirty="0" smtClean="0"/>
              <a:t> </a:t>
            </a:r>
            <a:r>
              <a:rPr lang="en-US" altLang="ko-KR" sz="3000" dirty="0"/>
              <a:t>) </a:t>
            </a:r>
            <a:r>
              <a:rPr lang="ko-KR" altLang="en-US" sz="3000" dirty="0"/>
              <a:t>이라 부르고</a:t>
            </a:r>
            <a:r>
              <a:rPr lang="en-US" altLang="ko-KR" sz="3000" dirty="0"/>
              <a:t>, </a:t>
            </a:r>
            <a:endParaRPr lang="ko-KR" altLang="en-US" sz="3000" dirty="0"/>
          </a:p>
          <a:p>
            <a:pPr marL="0" indent="0">
              <a:buNone/>
            </a:pPr>
            <a:r>
              <a:rPr lang="ko-KR" altLang="en-US" sz="3000" dirty="0"/>
              <a:t>네트워크 계층에서는 </a:t>
            </a:r>
            <a:r>
              <a:rPr lang="en-US" altLang="ko-KR" sz="3000" dirty="0"/>
              <a:t>( </a:t>
            </a:r>
            <a:r>
              <a:rPr lang="en-US" altLang="ko-KR" sz="3000" dirty="0">
                <a:solidFill>
                  <a:srgbClr val="FF0000"/>
                </a:solidFill>
              </a:rPr>
              <a:t>18 : </a:t>
            </a:r>
            <a:r>
              <a:rPr lang="ko-KR" altLang="en-US" sz="3000" dirty="0" err="1" smtClean="0">
                <a:solidFill>
                  <a:srgbClr val="FF0000"/>
                </a:solidFill>
              </a:rPr>
              <a:t>패킷</a:t>
            </a:r>
            <a:r>
              <a:rPr lang="en-US" altLang="ko-KR" sz="3000" dirty="0" smtClean="0">
                <a:solidFill>
                  <a:srgbClr val="FF0000"/>
                </a:solidFill>
              </a:rPr>
              <a:t>(Packet)</a:t>
            </a:r>
            <a:r>
              <a:rPr lang="ko-KR" altLang="en-US" sz="3000" dirty="0" smtClean="0">
                <a:solidFill>
                  <a:srgbClr val="FF0000"/>
                </a:solidFill>
              </a:rPr>
              <a:t> </a:t>
            </a:r>
            <a:r>
              <a:rPr lang="en-US" altLang="ko-KR" sz="3000" dirty="0"/>
              <a:t>)</a:t>
            </a:r>
            <a:r>
              <a:rPr lang="ko-KR" altLang="en-US" sz="3000" dirty="0"/>
              <a:t>이라 부른다</a:t>
            </a:r>
            <a:r>
              <a:rPr lang="en-US" altLang="ko-KR" sz="3000" dirty="0" smtClean="0"/>
              <a:t>.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>
          <a:xfrm>
            <a:off x="251520" y="1196752"/>
            <a:ext cx="8733432" cy="5400600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800" dirty="0"/>
              <a:t>1. IPv6</a:t>
            </a:r>
            <a:r>
              <a:rPr lang="ko-KR" altLang="en-US" sz="2800" dirty="0"/>
              <a:t>은 몇 비트의 </a:t>
            </a:r>
            <a:r>
              <a:rPr lang="en-US" altLang="ko-KR" sz="2800" dirty="0"/>
              <a:t>Address </a:t>
            </a:r>
            <a:r>
              <a:rPr lang="ko-KR" altLang="en-US" sz="2800" dirty="0"/>
              <a:t>필드를 가지고 있는가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</a:t>
            </a:r>
            <a:r>
              <a:rPr lang="en-US" altLang="ko-KR" sz="2800" dirty="0"/>
              <a:t>32 </a:t>
            </a:r>
            <a:r>
              <a:rPr lang="ko-KR" altLang="en-US" sz="2800" dirty="0"/>
              <a:t>	② </a:t>
            </a:r>
            <a:r>
              <a:rPr lang="en-US" altLang="ko-KR" sz="2800" dirty="0"/>
              <a:t>64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③</a:t>
            </a:r>
            <a:r>
              <a:rPr lang="ko-KR" altLang="en-US" sz="2800" dirty="0"/>
              <a:t> </a:t>
            </a:r>
            <a:r>
              <a:rPr lang="en-US" altLang="ko-KR" sz="2800" dirty="0"/>
              <a:t>128</a:t>
            </a:r>
            <a:r>
              <a:rPr lang="ko-KR" altLang="en-US" sz="2800" dirty="0"/>
              <a:t>	④ </a:t>
            </a:r>
            <a:r>
              <a:rPr lang="en-US" altLang="ko-KR" sz="2800" dirty="0" smtClean="0"/>
              <a:t>256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2655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>
          <a:xfrm>
            <a:off x="539552" y="1196752"/>
            <a:ext cx="8208912" cy="5112568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800" dirty="0"/>
              <a:t>19. OSI 7</a:t>
            </a:r>
            <a:r>
              <a:rPr lang="ko-KR" altLang="en-US" sz="2800" dirty="0"/>
              <a:t>계층 모델의 각 계층에 대한 설명으로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잘못된 </a:t>
            </a:r>
            <a:r>
              <a:rPr lang="ko-KR" altLang="en-US" sz="2800" dirty="0"/>
              <a:t>것을 모두 고르시오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dirty="0"/>
              <a:t>① 데이터 링크 계층은 물리 계층을 통해 전송되는 데이터의 물리적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전송 </a:t>
            </a:r>
            <a:r>
              <a:rPr lang="ko-KR" altLang="en-US" dirty="0"/>
              <a:t>오류를 해결한다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dirty="0"/>
              <a:t>② 네트워크 계층은 송신 호스트가 전송한 데이터가 어떤 경로를 통해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수시 </a:t>
            </a:r>
            <a:r>
              <a:rPr lang="ko-KR" altLang="en-US" dirty="0"/>
              <a:t>호스트에 전달되는지를 </a:t>
            </a:r>
            <a:r>
              <a:rPr lang="ko-KR" altLang="en-US" dirty="0" smtClean="0"/>
              <a:t>결정하는 </a:t>
            </a:r>
            <a:r>
              <a:rPr lang="ko-KR" altLang="en-US" dirty="0" err="1"/>
              <a:t>라우팅</a:t>
            </a:r>
            <a:r>
              <a:rPr lang="ko-KR" altLang="en-US" dirty="0"/>
              <a:t> 문제를 처리한다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dirty="0">
                <a:solidFill>
                  <a:srgbClr val="FF0000"/>
                </a:solidFill>
              </a:rPr>
              <a:t>③</a:t>
            </a:r>
            <a:r>
              <a:rPr lang="ko-KR" altLang="en-US" dirty="0"/>
              <a:t> 네트워크의 </a:t>
            </a:r>
            <a:r>
              <a:rPr lang="ko-KR" altLang="en-US" dirty="0" err="1"/>
              <a:t>트래픽이</a:t>
            </a:r>
            <a:r>
              <a:rPr lang="ko-KR" altLang="en-US" dirty="0"/>
              <a:t> 지나치게 증가하는 문제를 조절하는 혼잡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제어 </a:t>
            </a:r>
            <a:r>
              <a:rPr lang="ko-KR" altLang="en-US" dirty="0"/>
              <a:t>기능은 전송계층이다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dirty="0">
                <a:solidFill>
                  <a:srgbClr val="FF0000"/>
                </a:solidFill>
              </a:rPr>
              <a:t>④</a:t>
            </a:r>
            <a:r>
              <a:rPr lang="ko-KR" altLang="en-US" dirty="0"/>
              <a:t> 응용 계층은 통신 양단에서 서로 이해할 수 있는 표준 방식으로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데이터를 </a:t>
            </a:r>
            <a:r>
              <a:rPr lang="ko-KR" altLang="en-US" dirty="0" err="1"/>
              <a:t>코딩하는</a:t>
            </a:r>
            <a:r>
              <a:rPr lang="ko-KR" altLang="en-US" dirty="0"/>
              <a:t> 문제를 다룬다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20. </a:t>
            </a:r>
            <a:r>
              <a:rPr lang="ko-KR" altLang="en-US" sz="2800" dirty="0"/>
              <a:t>네트워크 프로토콜은 </a:t>
            </a:r>
            <a:r>
              <a:rPr lang="en-US" altLang="ko-KR" sz="2800" dirty="0"/>
              <a:t>OSI </a:t>
            </a:r>
            <a:r>
              <a:rPr lang="ko-KR" altLang="en-US" sz="2800" dirty="0"/>
              <a:t>참조 모델의 </a:t>
            </a:r>
            <a:r>
              <a:rPr lang="en-US" altLang="ko-KR" sz="2800" dirty="0"/>
              <a:t>7</a:t>
            </a:r>
            <a:r>
              <a:rPr lang="ko-KR" altLang="en-US" sz="2800" dirty="0"/>
              <a:t>계층을 모두 사용하지 않고</a:t>
            </a:r>
            <a:r>
              <a:rPr lang="en-US" altLang="ko-KR" sz="2800" dirty="0"/>
              <a:t>, </a:t>
            </a:r>
            <a:r>
              <a:rPr lang="ko-KR" altLang="en-US" sz="2800" dirty="0"/>
              <a:t>처음 세 계층만 사용하는데 </a:t>
            </a:r>
            <a:r>
              <a:rPr lang="ko-KR" altLang="en-US" sz="2800" dirty="0" smtClean="0"/>
              <a:t>사용 되는 </a:t>
            </a:r>
            <a:r>
              <a:rPr lang="ko-KR" altLang="en-US" sz="2800" dirty="0"/>
              <a:t>계층이 아닌 것은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물리 계층		② 데이터 링크 계층</a:t>
            </a:r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③</a:t>
            </a:r>
            <a:r>
              <a:rPr lang="ko-KR" altLang="en-US" sz="2800" dirty="0"/>
              <a:t> 전송 계층		④ 네트워크 </a:t>
            </a:r>
            <a:r>
              <a:rPr lang="ko-KR" altLang="en-US" sz="2800" dirty="0" smtClean="0"/>
              <a:t>계층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21. </a:t>
            </a:r>
            <a:r>
              <a:rPr lang="ko-KR" altLang="en-US" sz="2800" dirty="0"/>
              <a:t>상위 계층에 연결하는 데 필요한 데이터 </a:t>
            </a:r>
            <a:r>
              <a:rPr lang="ko-KR" altLang="en-US" sz="2800" dirty="0" smtClean="0"/>
              <a:t>전송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 smtClean="0"/>
              <a:t>과 </a:t>
            </a:r>
            <a:r>
              <a:rPr lang="ko-KR" altLang="en-US" sz="2800" dirty="0"/>
              <a:t>경로선택 기능을 제공하고</a:t>
            </a:r>
            <a:r>
              <a:rPr lang="en-US" altLang="ko-KR" sz="2800" dirty="0"/>
              <a:t>, </a:t>
            </a:r>
            <a:r>
              <a:rPr lang="ko-KR" altLang="en-US" sz="2800" dirty="0" err="1"/>
              <a:t>라우팅</a:t>
            </a:r>
            <a:r>
              <a:rPr lang="ko-KR" altLang="en-US" sz="2800" dirty="0"/>
              <a:t> 프로토콜을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 smtClean="0"/>
              <a:t>사용하여 </a:t>
            </a:r>
            <a:r>
              <a:rPr lang="ko-KR" altLang="en-US" sz="2800" dirty="0"/>
              <a:t>최적의 경로를 선택하는 계층은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물리 계층		② 데이터 링크 계층</a:t>
            </a:r>
          </a:p>
          <a:p>
            <a:pPr marL="0" indent="0">
              <a:buNone/>
            </a:pPr>
            <a:r>
              <a:rPr lang="ko-KR" altLang="en-US" sz="2800" dirty="0"/>
              <a:t>③ 전송 계층		</a:t>
            </a:r>
            <a:r>
              <a:rPr lang="ko-KR" altLang="en-US" sz="2800" dirty="0">
                <a:solidFill>
                  <a:srgbClr val="FF0000"/>
                </a:solidFill>
              </a:rPr>
              <a:t>④</a:t>
            </a:r>
            <a:r>
              <a:rPr lang="ko-KR" altLang="en-US" sz="2800" dirty="0"/>
              <a:t> 네트워크 </a:t>
            </a:r>
            <a:r>
              <a:rPr lang="ko-KR" altLang="en-US" sz="2800" dirty="0" smtClean="0"/>
              <a:t>계층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22. </a:t>
            </a:r>
            <a:r>
              <a:rPr lang="ko-KR" altLang="en-US" sz="2800" dirty="0"/>
              <a:t>물리적 링크를 이용하여 신뢰성 있는 데이터를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 smtClean="0"/>
              <a:t>전송하는 </a:t>
            </a:r>
            <a:r>
              <a:rPr lang="ko-KR" altLang="en-US" sz="2800" dirty="0"/>
              <a:t>계층으로</a:t>
            </a:r>
            <a:r>
              <a:rPr lang="en-US" altLang="ko-KR" sz="2800" dirty="0"/>
              <a:t>, </a:t>
            </a:r>
            <a:r>
              <a:rPr lang="ko-KR" altLang="en-US" sz="2800" dirty="0"/>
              <a:t>네트워크를 통해 데이터를 </a:t>
            </a:r>
          </a:p>
          <a:p>
            <a:pPr marL="0" indent="0">
              <a:buNone/>
            </a:pPr>
            <a:r>
              <a:rPr lang="ko-KR" altLang="en-US" sz="2800" dirty="0" smtClean="0"/>
              <a:t>전송할 </a:t>
            </a:r>
            <a:r>
              <a:rPr lang="ko-KR" altLang="en-US" sz="2800" dirty="0"/>
              <a:t>때 </a:t>
            </a:r>
            <a:r>
              <a:rPr lang="ko-KR" altLang="en-US" sz="2800" dirty="0" err="1"/>
              <a:t>전송로</a:t>
            </a:r>
            <a:r>
              <a:rPr lang="ko-KR" altLang="en-US" sz="2800" dirty="0"/>
              <a:t> 역할을 하는 계층은 </a:t>
            </a:r>
            <a:r>
              <a:rPr lang="en-US" altLang="ko-KR" sz="2800" dirty="0"/>
              <a:t>? 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물리 계층		</a:t>
            </a:r>
            <a:r>
              <a:rPr lang="ko-KR" altLang="en-US" sz="2800" dirty="0">
                <a:solidFill>
                  <a:srgbClr val="FF0000"/>
                </a:solidFill>
              </a:rPr>
              <a:t>②</a:t>
            </a:r>
            <a:r>
              <a:rPr lang="ko-KR" altLang="en-US" sz="2800" dirty="0"/>
              <a:t> 데이터 링크 계층</a:t>
            </a:r>
          </a:p>
          <a:p>
            <a:pPr marL="0" indent="0">
              <a:buNone/>
            </a:pPr>
            <a:r>
              <a:rPr lang="ko-KR" altLang="en-US" sz="2800" dirty="0"/>
              <a:t>③ 전송 계층		④ 네트워크 </a:t>
            </a:r>
            <a:r>
              <a:rPr lang="ko-KR" altLang="en-US" sz="2800" dirty="0" smtClean="0"/>
              <a:t>계층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23. </a:t>
            </a:r>
            <a:r>
              <a:rPr lang="ko-KR" altLang="en-US" sz="2800" dirty="0"/>
              <a:t>프로토콜</a:t>
            </a:r>
            <a:r>
              <a:rPr lang="en-US" altLang="ko-KR" sz="2800" dirty="0"/>
              <a:t>(TCP, UDP)</a:t>
            </a:r>
            <a:r>
              <a:rPr lang="ko-KR" altLang="en-US" sz="2800" dirty="0"/>
              <a:t>과 관련된 계층으로 오류 복구와 흐름 제어 등을 담당하는 계층은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물리 계층		② 데이터 링크 계층</a:t>
            </a:r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③</a:t>
            </a:r>
            <a:r>
              <a:rPr lang="ko-KR" altLang="en-US" sz="2800" dirty="0"/>
              <a:t> 전송 계층		④ 네트워크 </a:t>
            </a:r>
            <a:r>
              <a:rPr lang="ko-KR" altLang="en-US" sz="2800" dirty="0" smtClean="0"/>
              <a:t>계층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>
          <a:xfrm>
            <a:off x="323528" y="1196752"/>
            <a:ext cx="8568952" cy="3672408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800" dirty="0"/>
              <a:t>24. </a:t>
            </a:r>
            <a:r>
              <a:rPr lang="ko-KR" altLang="en-US" sz="2800" dirty="0"/>
              <a:t>파일 전송</a:t>
            </a:r>
            <a:r>
              <a:rPr lang="en-US" altLang="ko-KR" sz="2800" dirty="0"/>
              <a:t>, </a:t>
            </a:r>
            <a:r>
              <a:rPr lang="ko-KR" altLang="en-US" sz="2800" dirty="0"/>
              <a:t>데이터베이스</a:t>
            </a:r>
            <a:r>
              <a:rPr lang="en-US" altLang="ko-KR" sz="2800" dirty="0"/>
              <a:t>, </a:t>
            </a:r>
            <a:r>
              <a:rPr lang="ko-KR" altLang="en-US" sz="2800" dirty="0"/>
              <a:t>원격 접속</a:t>
            </a:r>
            <a:r>
              <a:rPr lang="en-US" altLang="ko-KR" sz="2800" dirty="0"/>
              <a:t>, </a:t>
            </a:r>
            <a:r>
              <a:rPr lang="ko-KR" altLang="en-US" sz="2800" dirty="0" err="1"/>
              <a:t>이메일</a:t>
            </a:r>
            <a:r>
              <a:rPr lang="ko-KR" altLang="en-US" sz="2800" dirty="0"/>
              <a:t> 전송 등 응용 서비스를 네트워크에 접속시키는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 smtClean="0"/>
              <a:t>역할을 하며</a:t>
            </a:r>
            <a:r>
              <a:rPr lang="en-US" altLang="ko-KR" sz="2800" dirty="0"/>
              <a:t>, </a:t>
            </a:r>
            <a:r>
              <a:rPr lang="ko-KR" altLang="en-US" sz="2800" dirty="0"/>
              <a:t>여러 가지 서비스를 제공하는 계층은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세션 계층 		</a:t>
            </a:r>
            <a:r>
              <a:rPr lang="ko-KR" altLang="en-US" sz="2800" dirty="0">
                <a:solidFill>
                  <a:srgbClr val="FF0000"/>
                </a:solidFill>
              </a:rPr>
              <a:t>②</a:t>
            </a:r>
            <a:r>
              <a:rPr lang="ko-KR" altLang="en-US" sz="2800" dirty="0"/>
              <a:t> 응용계층</a:t>
            </a:r>
          </a:p>
          <a:p>
            <a:pPr marL="0" indent="0">
              <a:buNone/>
            </a:pPr>
            <a:r>
              <a:rPr lang="ko-KR" altLang="en-US" sz="2800" dirty="0"/>
              <a:t>③ 표현 계층		④ 데이터 링크 </a:t>
            </a:r>
            <a:r>
              <a:rPr lang="ko-KR" altLang="en-US" sz="2800" dirty="0" smtClean="0"/>
              <a:t>계층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25. TCP/IP </a:t>
            </a:r>
            <a:r>
              <a:rPr lang="ko-KR" altLang="en-US" sz="2800" dirty="0"/>
              <a:t>프로토콜은 </a:t>
            </a:r>
            <a:r>
              <a:rPr lang="en-US" altLang="ko-KR" sz="2800" dirty="0"/>
              <a:t>4</a:t>
            </a:r>
            <a:r>
              <a:rPr lang="ko-KR" altLang="en-US" sz="2800" dirty="0"/>
              <a:t>개의 계층으로 구성된다 </a:t>
            </a:r>
            <a:r>
              <a:rPr lang="ko-KR" altLang="en-US" sz="2800" dirty="0" err="1"/>
              <a:t>다음중</a:t>
            </a:r>
            <a:r>
              <a:rPr lang="ko-KR" altLang="en-US" sz="2800" dirty="0"/>
              <a:t> 옳지 않는 것은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전송 계층 		</a:t>
            </a:r>
            <a:r>
              <a:rPr lang="ko-KR" altLang="en-US" sz="2800" dirty="0">
                <a:solidFill>
                  <a:srgbClr val="FF0000"/>
                </a:solidFill>
              </a:rPr>
              <a:t>②</a:t>
            </a:r>
            <a:r>
              <a:rPr lang="ko-KR" altLang="en-US" sz="2800" dirty="0"/>
              <a:t> 세션 계층</a:t>
            </a:r>
          </a:p>
          <a:p>
            <a:pPr marL="0" indent="0">
              <a:buNone/>
            </a:pPr>
            <a:r>
              <a:rPr lang="ko-KR" altLang="en-US" sz="2800" dirty="0"/>
              <a:t>③ 응용 계층		④ 네트워크 </a:t>
            </a:r>
            <a:r>
              <a:rPr lang="ko-KR" altLang="en-US" sz="2800" dirty="0" smtClean="0"/>
              <a:t>계층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>
          <a:xfrm>
            <a:off x="323528" y="1052736"/>
            <a:ext cx="8661424" cy="5400600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500" dirty="0"/>
              <a:t>2. DNS</a:t>
            </a:r>
            <a:r>
              <a:rPr lang="ko-KR" altLang="en-US" sz="2500" dirty="0"/>
              <a:t>에 관한 설명으로 옳지 않은 것은</a:t>
            </a:r>
            <a:r>
              <a:rPr lang="en-US" altLang="ko-KR" sz="2500" dirty="0"/>
              <a:t>?</a:t>
            </a:r>
            <a:endParaRPr lang="ko-KR" altLang="en-US" sz="2500" dirty="0"/>
          </a:p>
          <a:p>
            <a:pPr marL="0" indent="0">
              <a:buNone/>
            </a:pPr>
            <a:r>
              <a:rPr lang="ko-KR" altLang="en-US" sz="2500" dirty="0"/>
              <a:t>① </a:t>
            </a:r>
            <a:r>
              <a:rPr lang="en-US" altLang="ko-KR" sz="2500" dirty="0"/>
              <a:t>DNS</a:t>
            </a:r>
            <a:r>
              <a:rPr lang="ko-KR" altLang="en-US" sz="2500" dirty="0"/>
              <a:t>는 최상위에 루트 </a:t>
            </a:r>
            <a:r>
              <a:rPr lang="ko-KR" altLang="en-US" sz="2500" dirty="0" err="1"/>
              <a:t>노드를</a:t>
            </a:r>
            <a:r>
              <a:rPr lang="ko-KR" altLang="en-US" sz="2500" dirty="0"/>
              <a:t> 갖는 계층구조의 </a:t>
            </a:r>
            <a:endParaRPr lang="en-US" altLang="ko-KR" sz="2500" dirty="0" smtClean="0"/>
          </a:p>
          <a:p>
            <a:pPr marL="0" indent="0">
              <a:buNone/>
            </a:pPr>
            <a:r>
              <a:rPr lang="en-US" altLang="ko-KR" sz="2500" dirty="0"/>
              <a:t> </a:t>
            </a:r>
            <a:r>
              <a:rPr lang="en-US" altLang="ko-KR" sz="2500" dirty="0" smtClean="0"/>
              <a:t>  </a:t>
            </a:r>
            <a:r>
              <a:rPr lang="ko-KR" altLang="en-US" sz="2500" dirty="0" err="1" smtClean="0"/>
              <a:t>트리형태를</a:t>
            </a:r>
            <a:r>
              <a:rPr lang="ko-KR" altLang="en-US" sz="2500" dirty="0" smtClean="0"/>
              <a:t> </a:t>
            </a:r>
            <a:r>
              <a:rPr lang="ko-KR" altLang="en-US" sz="2500" dirty="0"/>
              <a:t>갖추고 있으며 최대 </a:t>
            </a:r>
            <a:r>
              <a:rPr lang="en-US" altLang="ko-KR" sz="2500" dirty="0"/>
              <a:t>128</a:t>
            </a:r>
            <a:r>
              <a:rPr lang="ko-KR" altLang="en-US" sz="2500" dirty="0"/>
              <a:t>개의 계층을</a:t>
            </a:r>
          </a:p>
          <a:p>
            <a:pPr marL="0" indent="0">
              <a:buNone/>
            </a:pPr>
            <a:r>
              <a:rPr lang="en-US" altLang="ko-KR" sz="2500" dirty="0"/>
              <a:t> </a:t>
            </a:r>
            <a:r>
              <a:rPr lang="en-US" altLang="ko-KR" sz="2500" dirty="0" smtClean="0"/>
              <a:t>  </a:t>
            </a:r>
            <a:r>
              <a:rPr lang="ko-KR" altLang="en-US" sz="2500" dirty="0" smtClean="0"/>
              <a:t>가질 </a:t>
            </a:r>
            <a:r>
              <a:rPr lang="ko-KR" altLang="en-US" sz="2500" dirty="0"/>
              <a:t>수 있다</a:t>
            </a:r>
            <a:r>
              <a:rPr lang="en-US" altLang="ko-KR" sz="2500" dirty="0"/>
              <a:t>.</a:t>
            </a:r>
            <a:endParaRPr lang="ko-KR" altLang="en-US" sz="2500" dirty="0"/>
          </a:p>
          <a:p>
            <a:pPr marL="0" indent="0">
              <a:buNone/>
            </a:pPr>
            <a:r>
              <a:rPr lang="ko-KR" altLang="en-US" sz="2500" dirty="0"/>
              <a:t>② </a:t>
            </a:r>
            <a:r>
              <a:rPr lang="en-US" altLang="ko-KR" sz="2500" dirty="0"/>
              <a:t>DNS</a:t>
            </a:r>
            <a:r>
              <a:rPr lang="ko-KR" altLang="en-US" sz="2500" dirty="0"/>
              <a:t>에서 </a:t>
            </a:r>
            <a:r>
              <a:rPr lang="en-US" altLang="ko-KR" sz="2500" dirty="0"/>
              <a:t>1</a:t>
            </a:r>
            <a:r>
              <a:rPr lang="ko-KR" altLang="en-US" sz="2500" dirty="0"/>
              <a:t>차 서버는 자신의 권역에 대한 정보의 </a:t>
            </a:r>
            <a:endParaRPr lang="en-US" altLang="ko-KR" sz="2500" dirty="0" smtClean="0"/>
          </a:p>
          <a:p>
            <a:pPr marL="0" indent="0">
              <a:buNone/>
            </a:pPr>
            <a:r>
              <a:rPr lang="en-US" altLang="ko-KR" sz="2500" dirty="0"/>
              <a:t> </a:t>
            </a:r>
            <a:r>
              <a:rPr lang="en-US" altLang="ko-KR" sz="2500" dirty="0" smtClean="0"/>
              <a:t>   </a:t>
            </a:r>
            <a:r>
              <a:rPr lang="ko-KR" altLang="en-US" sz="2500" dirty="0" smtClean="0"/>
              <a:t>생성</a:t>
            </a:r>
            <a:r>
              <a:rPr lang="en-US" altLang="ko-KR" sz="2500" dirty="0"/>
              <a:t>, </a:t>
            </a:r>
            <a:r>
              <a:rPr lang="ko-KR" altLang="en-US" sz="2500" dirty="0"/>
              <a:t>관리</a:t>
            </a:r>
            <a:r>
              <a:rPr lang="en-US" altLang="ko-KR" sz="2500" dirty="0"/>
              <a:t>, </a:t>
            </a:r>
            <a:r>
              <a:rPr lang="ko-KR" altLang="en-US" sz="2500" dirty="0"/>
              <a:t>업데이트를 맞고 있다</a:t>
            </a:r>
            <a:r>
              <a:rPr lang="en-US" altLang="ko-KR" sz="2500" dirty="0"/>
              <a:t>.</a:t>
            </a:r>
            <a:endParaRPr lang="ko-KR" altLang="en-US" sz="2500" dirty="0"/>
          </a:p>
          <a:p>
            <a:pPr marL="0" indent="0">
              <a:buNone/>
            </a:pPr>
            <a:r>
              <a:rPr lang="ko-KR" altLang="en-US" sz="2500" dirty="0"/>
              <a:t>③ </a:t>
            </a:r>
            <a:r>
              <a:rPr lang="en-US" altLang="ko-KR" sz="2500" dirty="0"/>
              <a:t>DNS</a:t>
            </a:r>
            <a:r>
              <a:rPr lang="ko-KR" altLang="en-US" sz="2500" dirty="0"/>
              <a:t>메시지에는 모두 쿼리와 응답의 </a:t>
            </a:r>
            <a:r>
              <a:rPr lang="ko-KR" altLang="en-US" sz="2500" dirty="0" err="1"/>
              <a:t>두가지</a:t>
            </a:r>
            <a:r>
              <a:rPr lang="ko-KR" altLang="en-US" sz="2500" dirty="0"/>
              <a:t> 종류가 </a:t>
            </a:r>
            <a:endParaRPr lang="en-US" altLang="ko-KR" sz="2500" dirty="0" smtClean="0"/>
          </a:p>
          <a:p>
            <a:pPr marL="0" indent="0">
              <a:buNone/>
            </a:pPr>
            <a:r>
              <a:rPr lang="en-US" altLang="ko-KR" sz="2500" dirty="0"/>
              <a:t> </a:t>
            </a:r>
            <a:r>
              <a:rPr lang="en-US" altLang="ko-KR" sz="2500" dirty="0" smtClean="0"/>
              <a:t>   </a:t>
            </a:r>
            <a:r>
              <a:rPr lang="ko-KR" altLang="en-US" sz="2500" dirty="0" smtClean="0"/>
              <a:t>있다</a:t>
            </a:r>
            <a:r>
              <a:rPr lang="en-US" altLang="ko-KR" sz="2500" dirty="0"/>
              <a:t>.</a:t>
            </a:r>
            <a:endParaRPr lang="ko-KR" altLang="en-US" sz="2500" dirty="0"/>
          </a:p>
          <a:p>
            <a:pPr marL="0" indent="0">
              <a:buNone/>
            </a:pPr>
            <a:r>
              <a:rPr lang="ko-KR" altLang="en-US" sz="2500" dirty="0">
                <a:solidFill>
                  <a:srgbClr val="FF0000"/>
                </a:solidFill>
              </a:rPr>
              <a:t>④</a:t>
            </a:r>
            <a:r>
              <a:rPr lang="ko-KR" altLang="en-US" sz="2500" dirty="0"/>
              <a:t> </a:t>
            </a:r>
            <a:r>
              <a:rPr lang="en-US" altLang="ko-KR" sz="2500" dirty="0"/>
              <a:t>DNS</a:t>
            </a:r>
            <a:r>
              <a:rPr lang="ko-KR" altLang="en-US" sz="2500" dirty="0"/>
              <a:t>에서는 하위 계층 프로토콜로써 </a:t>
            </a:r>
            <a:r>
              <a:rPr lang="en-US" altLang="ko-KR" sz="2500" dirty="0"/>
              <a:t>UDP</a:t>
            </a:r>
            <a:r>
              <a:rPr lang="ko-KR" altLang="en-US" sz="2500" dirty="0"/>
              <a:t>만 사용한다</a:t>
            </a:r>
            <a:r>
              <a:rPr lang="en-US" altLang="ko-KR" sz="2500" dirty="0" smtClean="0"/>
              <a:t>.</a:t>
            </a:r>
            <a:endParaRPr lang="ko-KR" altLang="en-US" sz="2500" dirty="0"/>
          </a:p>
        </p:txBody>
      </p:sp>
    </p:spTree>
    <p:extLst>
      <p:ext uri="{BB962C8B-B14F-4D97-AF65-F5344CB8AC3E}">
        <p14:creationId xmlns:p14="http://schemas.microsoft.com/office/powerpoint/2010/main" val="7989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3. </a:t>
            </a:r>
            <a:r>
              <a:rPr lang="ko-KR" altLang="en-US" sz="2800" dirty="0" err="1"/>
              <a:t>버스형</a:t>
            </a:r>
            <a:r>
              <a:rPr lang="ko-KR" altLang="en-US" sz="2800" dirty="0"/>
              <a:t> 토폴로지의 단점에 해당되는 것은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비교적 설치가 용이하다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② 경제적이다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③</a:t>
            </a:r>
            <a:r>
              <a:rPr lang="ko-KR" altLang="en-US" sz="2800" dirty="0"/>
              <a:t> 네트워크의 </a:t>
            </a:r>
            <a:r>
              <a:rPr lang="ko-KR" altLang="en-US" sz="2800" dirty="0" err="1"/>
              <a:t>트래픽이</a:t>
            </a:r>
            <a:r>
              <a:rPr lang="ko-KR" altLang="en-US" sz="2800" dirty="0"/>
              <a:t> 많아 버스를 느리게 할 수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있다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④ 간단하고 규모가 작은 경우에도 설치가 </a:t>
            </a:r>
            <a:r>
              <a:rPr lang="ko-KR" altLang="en-US" sz="2800" dirty="0" err="1" smtClean="0"/>
              <a:t>용이하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4. </a:t>
            </a:r>
            <a:r>
              <a:rPr lang="ko-KR" altLang="en-US" sz="2800" dirty="0"/>
              <a:t>흐름제어</a:t>
            </a:r>
            <a:r>
              <a:rPr lang="en-US" altLang="ko-KR" sz="2800" dirty="0"/>
              <a:t>, </a:t>
            </a:r>
            <a:r>
              <a:rPr lang="ko-KR" altLang="en-US" sz="2800" dirty="0"/>
              <a:t>오류제어</a:t>
            </a:r>
            <a:r>
              <a:rPr lang="en-US" altLang="ko-KR" sz="2800" dirty="0"/>
              <a:t>, </a:t>
            </a:r>
            <a:r>
              <a:rPr lang="ko-KR" altLang="en-US" sz="2800" dirty="0"/>
              <a:t>접근제어</a:t>
            </a:r>
            <a:r>
              <a:rPr lang="en-US" altLang="ko-KR" sz="2800" dirty="0"/>
              <a:t>, </a:t>
            </a:r>
            <a:r>
              <a:rPr lang="ko-KR" altLang="en-US" sz="2800" dirty="0"/>
              <a:t>주소 지정을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</a:t>
            </a:r>
            <a:r>
              <a:rPr lang="ko-KR" altLang="en-US" sz="2800" dirty="0" smtClean="0"/>
              <a:t>담당하는 </a:t>
            </a:r>
            <a:r>
              <a:rPr lang="ko-KR" altLang="en-US" sz="2800" dirty="0"/>
              <a:t>계층은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네트워크 계층 	</a:t>
            </a:r>
            <a:r>
              <a:rPr lang="ko-KR" altLang="en-US" sz="2800" dirty="0" smtClean="0">
                <a:solidFill>
                  <a:srgbClr val="FF0000"/>
                </a:solidFill>
              </a:rPr>
              <a:t>②</a:t>
            </a:r>
            <a:r>
              <a:rPr lang="ko-KR" altLang="en-US" sz="2800" dirty="0" smtClean="0"/>
              <a:t> </a:t>
            </a:r>
            <a:r>
              <a:rPr lang="ko-KR" altLang="en-US" sz="2800" dirty="0"/>
              <a:t>데이터링크 계층</a:t>
            </a:r>
          </a:p>
          <a:p>
            <a:pPr marL="0" indent="0">
              <a:buNone/>
            </a:pPr>
            <a:r>
              <a:rPr lang="ko-KR" altLang="en-US" sz="2800" dirty="0"/>
              <a:t>③ 물리 계층 		④ 전송 </a:t>
            </a:r>
            <a:r>
              <a:rPr lang="ko-KR" altLang="en-US" sz="2800" dirty="0" smtClean="0"/>
              <a:t>계층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5. OSI </a:t>
            </a:r>
            <a:r>
              <a:rPr lang="ko-KR" altLang="en-US" sz="2800" dirty="0"/>
              <a:t>참조모델의 물리 계층에서 작동하는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</a:t>
            </a:r>
            <a:r>
              <a:rPr lang="ko-KR" altLang="en-US" sz="2800" dirty="0" smtClean="0"/>
              <a:t>네트워크 </a:t>
            </a:r>
            <a:r>
              <a:rPr lang="ko-KR" altLang="en-US" sz="2800" dirty="0"/>
              <a:t>장치는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</a:t>
            </a:r>
            <a:r>
              <a:rPr lang="en-US" altLang="ko-KR" sz="2800" dirty="0"/>
              <a:t>Gateway </a:t>
            </a:r>
            <a:r>
              <a:rPr lang="ko-KR" altLang="en-US" sz="2800" dirty="0"/>
              <a:t>		② </a:t>
            </a:r>
            <a:r>
              <a:rPr lang="en-US" altLang="ko-KR" sz="2800" dirty="0"/>
              <a:t>Bridge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③ </a:t>
            </a:r>
            <a:r>
              <a:rPr lang="en-US" altLang="ko-KR" sz="2800" dirty="0"/>
              <a:t>Router</a:t>
            </a:r>
            <a:r>
              <a:rPr lang="ko-KR" altLang="en-US" sz="2800" dirty="0"/>
              <a:t>			</a:t>
            </a:r>
            <a:r>
              <a:rPr lang="ko-KR" altLang="en-US" sz="2800" dirty="0">
                <a:solidFill>
                  <a:srgbClr val="FF0000"/>
                </a:solidFill>
              </a:rPr>
              <a:t>④</a:t>
            </a:r>
            <a:r>
              <a:rPr lang="ko-KR" altLang="en-US" sz="2800" dirty="0"/>
              <a:t> </a:t>
            </a:r>
            <a:r>
              <a:rPr lang="en-US" altLang="ko-KR" sz="2800" dirty="0" smtClean="0"/>
              <a:t>Repeater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6. </a:t>
            </a:r>
            <a:r>
              <a:rPr lang="ko-KR" altLang="en-US" sz="2800" dirty="0"/>
              <a:t>스위치 허브에 대한 설명 중 옳지 않은 것은 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① 네트워크 관리가 용이하다</a:t>
            </a:r>
            <a:r>
              <a:rPr lang="en-US" altLang="ko-KR" sz="2800" dirty="0"/>
              <a:t>. </a:t>
            </a:r>
            <a:r>
              <a:rPr lang="ko-KR" altLang="en-US" sz="2800" dirty="0"/>
              <a:t>	 </a:t>
            </a:r>
          </a:p>
          <a:p>
            <a:pPr marL="0" indent="0">
              <a:buNone/>
            </a:pPr>
            <a:r>
              <a:rPr lang="ko-KR" altLang="en-US" sz="2800" dirty="0"/>
              <a:t>② 네트워크 확장이 용이하다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③ 포트 당 일정한 속도를 보장해 준다</a:t>
            </a:r>
            <a:r>
              <a:rPr lang="en-US" altLang="ko-KR" sz="2800" dirty="0"/>
              <a:t>. 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④</a:t>
            </a:r>
            <a:r>
              <a:rPr lang="ko-KR" altLang="en-US" sz="2800" dirty="0"/>
              <a:t> 스위치 허브에 연결된 사용자가 많을수록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전송속도는 </a:t>
            </a:r>
            <a:r>
              <a:rPr lang="ko-KR" altLang="en-US" sz="2800" dirty="0"/>
              <a:t>향상된다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/>
              <a:t>7. </a:t>
            </a:r>
            <a:r>
              <a:rPr lang="ko-KR" altLang="en-US" sz="2800" dirty="0" err="1"/>
              <a:t>라우터에서</a:t>
            </a:r>
            <a:r>
              <a:rPr lang="ko-KR" altLang="en-US" sz="2800" dirty="0"/>
              <a:t> ‘</a:t>
            </a:r>
            <a:r>
              <a:rPr lang="en-US" altLang="ko-KR" sz="2800" dirty="0"/>
              <a:t>show running-</a:t>
            </a:r>
            <a:r>
              <a:rPr lang="en-US" altLang="ko-KR" sz="2800" dirty="0" err="1"/>
              <a:t>config</a:t>
            </a:r>
            <a:r>
              <a:rPr lang="en-US" altLang="ko-KR" sz="2800" dirty="0"/>
              <a:t>’</a:t>
            </a:r>
            <a:r>
              <a:rPr lang="ko-KR" altLang="en-US" sz="2800" dirty="0"/>
              <a:t>란 명령어로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</a:t>
            </a:r>
            <a:r>
              <a:rPr lang="ko-KR" altLang="en-US" sz="2800" dirty="0" smtClean="0"/>
              <a:t>내용을 </a:t>
            </a:r>
            <a:r>
              <a:rPr lang="ko-KR" altLang="en-US" sz="2800" dirty="0"/>
              <a:t>확인할 수 있는 곳은</a:t>
            </a:r>
            <a:r>
              <a:rPr lang="en-US" altLang="ko-KR" sz="2800" dirty="0"/>
              <a:t>?</a:t>
            </a:r>
          </a:p>
          <a:p>
            <a:pPr marL="0" indent="0">
              <a:buNone/>
            </a:pPr>
            <a:r>
              <a:rPr lang="ko-KR" altLang="en-US" sz="2800" dirty="0"/>
              <a:t>① </a:t>
            </a:r>
            <a:r>
              <a:rPr lang="en-US" altLang="ko-KR" sz="2800" dirty="0"/>
              <a:t>ROM</a:t>
            </a:r>
            <a:r>
              <a:rPr lang="ko-KR" altLang="en-US" sz="2800" dirty="0"/>
              <a:t>		</a:t>
            </a:r>
            <a:r>
              <a:rPr lang="ko-KR" altLang="en-US" sz="2800" dirty="0" smtClean="0"/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②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RAM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③ </a:t>
            </a:r>
            <a:r>
              <a:rPr lang="en-US" altLang="ko-KR" sz="2800" dirty="0"/>
              <a:t>NVRAM</a:t>
            </a:r>
            <a:r>
              <a:rPr lang="ko-KR" altLang="en-US" sz="2800" dirty="0"/>
              <a:t>	</a:t>
            </a:r>
            <a:r>
              <a:rPr lang="ko-KR" altLang="en-US" sz="2800" dirty="0" smtClean="0"/>
              <a:t> ④ </a:t>
            </a:r>
            <a:r>
              <a:rPr lang="en-US" altLang="ko-KR" sz="2800" dirty="0" smtClean="0"/>
              <a:t>FLASH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문제 풀이</a:t>
            </a:r>
            <a:endParaRPr lang="ko-KR" alt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1480"/>
            <a:ext cx="1460624" cy="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내용 개체 틀 3"/>
          <p:cNvSpPr>
            <a:spLocks noGrp="1"/>
          </p:cNvSpPr>
          <p:nvPr>
            <p:ph idx="10"/>
          </p:nvPr>
        </p:nvSpPr>
        <p:spPr>
          <a:xfrm>
            <a:off x="539552" y="1196752"/>
            <a:ext cx="8352928" cy="5400600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800" dirty="0"/>
              <a:t>8. IOS 7 </a:t>
            </a:r>
            <a:r>
              <a:rPr lang="ko-KR" altLang="en-US" sz="2800" dirty="0"/>
              <a:t>계층에 따라 프로토콜을 분류하였을 때</a:t>
            </a:r>
            <a:r>
              <a:rPr lang="en-US" altLang="ko-KR" sz="2800" dirty="0"/>
              <a:t>, </a:t>
            </a:r>
            <a:r>
              <a:rPr lang="ko-KR" altLang="en-US" sz="2800" dirty="0"/>
              <a:t>다음 보기들 중 같은 계층에서 동작하지 않는 것은</a:t>
            </a:r>
            <a:r>
              <a:rPr lang="en-US" altLang="ko-KR" sz="2800" dirty="0"/>
              <a:t>?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>
                <a:solidFill>
                  <a:srgbClr val="FF0000"/>
                </a:solidFill>
              </a:rPr>
              <a:t>①</a:t>
            </a:r>
            <a:r>
              <a:rPr lang="ko-KR" altLang="en-US" sz="2800" dirty="0"/>
              <a:t> </a:t>
            </a:r>
            <a:r>
              <a:rPr lang="en-US" altLang="ko-KR" sz="2800" dirty="0"/>
              <a:t>SMTP </a:t>
            </a:r>
            <a:r>
              <a:rPr lang="ko-KR" altLang="en-US" sz="2800" dirty="0"/>
              <a:t>	② </a:t>
            </a:r>
            <a:r>
              <a:rPr lang="en-US" altLang="ko-KR" sz="2800" dirty="0"/>
              <a:t>RARP </a:t>
            </a:r>
            <a:endParaRPr lang="ko-KR" altLang="en-US" sz="2800" dirty="0"/>
          </a:p>
          <a:p>
            <a:pPr marL="0" indent="0">
              <a:buNone/>
            </a:pPr>
            <a:r>
              <a:rPr lang="ko-KR" altLang="en-US" sz="2800" dirty="0"/>
              <a:t>③ </a:t>
            </a:r>
            <a:r>
              <a:rPr lang="en-US" altLang="ko-KR" sz="2800" dirty="0"/>
              <a:t>ICMP </a:t>
            </a:r>
            <a:r>
              <a:rPr lang="ko-KR" altLang="en-US" sz="2800" dirty="0"/>
              <a:t>	④ </a:t>
            </a:r>
            <a:r>
              <a:rPr lang="en-US" altLang="ko-KR" sz="2800" dirty="0" smtClean="0"/>
              <a:t>IGMP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30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36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6462</TotalTime>
  <Words>752</Words>
  <Application>Microsoft Office PowerPoint</Application>
  <PresentationFormat>화면 슬라이드 쇼(4:3)</PresentationFormat>
  <Paragraphs>144</Paragraphs>
  <Slides>26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7" baseType="lpstr">
      <vt:lpstr>Office 테마</vt:lpstr>
      <vt:lpstr>이전 과정 복습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PowerPoint 프레젠테이션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  <vt:lpstr>문제 풀이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김이화</dc:creator>
  <cp:lastModifiedBy>User</cp:lastModifiedBy>
  <cp:revision>681</cp:revision>
  <cp:lastPrinted>2018-09-18T14:13:59Z</cp:lastPrinted>
  <dcterms:created xsi:type="dcterms:W3CDTF">2012-07-11T10:23:22Z</dcterms:created>
  <dcterms:modified xsi:type="dcterms:W3CDTF">2018-10-03T05:37:03Z</dcterms:modified>
</cp:coreProperties>
</file>