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71" r:id="rId5"/>
    <p:sldId id="272" r:id="rId6"/>
    <p:sldId id="268" r:id="rId7"/>
    <p:sldId id="273" r:id="rId8"/>
    <p:sldId id="274" r:id="rId9"/>
    <p:sldId id="258" r:id="rId10"/>
    <p:sldId id="276" r:id="rId11"/>
    <p:sldId id="277" r:id="rId12"/>
    <p:sldId id="278" r:id="rId13"/>
    <p:sldId id="279" r:id="rId14"/>
    <p:sldId id="280" r:id="rId15"/>
    <p:sldId id="260" r:id="rId16"/>
    <p:sldId id="261" r:id="rId17"/>
    <p:sldId id="281" r:id="rId18"/>
    <p:sldId id="262" r:id="rId19"/>
    <p:sldId id="282" r:id="rId20"/>
    <p:sldId id="283" r:id="rId21"/>
    <p:sldId id="263" r:id="rId22"/>
    <p:sldId id="264" r:id="rId23"/>
    <p:sldId id="266" r:id="rId2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773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A99F-7021-4A81-BE66-6CA625D4B2D7}" type="datetimeFigureOut">
              <a:rPr lang="ko-KR" altLang="en-US" smtClean="0"/>
              <a:pPr/>
              <a:t>2018-09-18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C788-0C5D-4143-8BE1-DE3EF546DF3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2242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A99F-7021-4A81-BE66-6CA625D4B2D7}" type="datetimeFigureOut">
              <a:rPr lang="ko-KR" altLang="en-US" smtClean="0"/>
              <a:pPr/>
              <a:t>2018-09-18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C788-0C5D-4143-8BE1-DE3EF546DF3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0322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A99F-7021-4A81-BE66-6CA625D4B2D7}" type="datetimeFigureOut">
              <a:rPr lang="ko-KR" altLang="en-US" smtClean="0"/>
              <a:pPr/>
              <a:t>2018-09-18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C788-0C5D-4143-8BE1-DE3EF546DF3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8956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A99F-7021-4A81-BE66-6CA625D4B2D7}" type="datetimeFigureOut">
              <a:rPr lang="ko-KR" altLang="en-US" smtClean="0"/>
              <a:pPr/>
              <a:t>2018-09-18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C788-0C5D-4143-8BE1-DE3EF546DF3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1886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A99F-7021-4A81-BE66-6CA625D4B2D7}" type="datetimeFigureOut">
              <a:rPr lang="ko-KR" altLang="en-US" smtClean="0"/>
              <a:pPr/>
              <a:t>2018-09-18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C788-0C5D-4143-8BE1-DE3EF546DF3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37819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A99F-7021-4A81-BE66-6CA625D4B2D7}" type="datetimeFigureOut">
              <a:rPr lang="ko-KR" altLang="en-US" smtClean="0"/>
              <a:pPr/>
              <a:t>2018-09-18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C788-0C5D-4143-8BE1-DE3EF546DF3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0133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A99F-7021-4A81-BE66-6CA625D4B2D7}" type="datetimeFigureOut">
              <a:rPr lang="ko-KR" altLang="en-US" smtClean="0"/>
              <a:pPr/>
              <a:t>2018-09-18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C788-0C5D-4143-8BE1-DE3EF546DF3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5961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A99F-7021-4A81-BE66-6CA625D4B2D7}" type="datetimeFigureOut">
              <a:rPr lang="ko-KR" altLang="en-US" smtClean="0"/>
              <a:pPr/>
              <a:t>2018-09-18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C788-0C5D-4143-8BE1-DE3EF546DF3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236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A99F-7021-4A81-BE66-6CA625D4B2D7}" type="datetimeFigureOut">
              <a:rPr lang="ko-KR" altLang="en-US" smtClean="0"/>
              <a:pPr/>
              <a:t>2018-09-18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C788-0C5D-4143-8BE1-DE3EF546DF3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0512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A99F-7021-4A81-BE66-6CA625D4B2D7}" type="datetimeFigureOut">
              <a:rPr lang="ko-KR" altLang="en-US" smtClean="0"/>
              <a:pPr/>
              <a:t>2018-09-18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C788-0C5D-4143-8BE1-DE3EF546DF3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9198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CA99F-7021-4A81-BE66-6CA625D4B2D7}" type="datetimeFigureOut">
              <a:rPr lang="ko-KR" altLang="en-US" smtClean="0"/>
              <a:pPr/>
              <a:t>2018-09-18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BC788-0C5D-4143-8BE1-DE3EF546DF3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1236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CA99F-7021-4A81-BE66-6CA625D4B2D7}" type="datetimeFigureOut">
              <a:rPr lang="ko-KR" altLang="en-US" smtClean="0"/>
              <a:pPr/>
              <a:t>2018-09-18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BC788-0C5D-4143-8BE1-DE3EF546DF3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344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79512" y="2130425"/>
            <a:ext cx="8928992" cy="1470025"/>
          </a:xfrm>
        </p:spPr>
        <p:txBody>
          <a:bodyPr>
            <a:normAutofit fontScale="90000"/>
          </a:bodyPr>
          <a:lstStyle/>
          <a:p>
            <a:r>
              <a:rPr lang="ko-KR" altLang="en-US" b="1" dirty="0"/>
              <a:t/>
            </a:r>
            <a:br>
              <a:rPr lang="ko-KR" altLang="en-US" b="1" dirty="0"/>
            </a:br>
            <a:r>
              <a:rPr lang="ko-KR" altLang="en-US" b="1" dirty="0"/>
              <a:t>자바 빈</a:t>
            </a:r>
            <a:r>
              <a:rPr lang="en-US" altLang="ko-KR" b="1" dirty="0"/>
              <a:t>(Java Bean</a:t>
            </a:r>
            <a:r>
              <a:rPr lang="en-US" altLang="ko-KR" b="1" dirty="0" smtClean="0"/>
              <a:t>)</a:t>
            </a:r>
            <a:br>
              <a:rPr lang="en-US" altLang="ko-KR" b="1" dirty="0" smtClean="0"/>
            </a:br>
            <a:r>
              <a:rPr lang="ko-KR" altLang="en-US" b="1" dirty="0" smtClean="0"/>
              <a:t>와 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ko-KR" altLang="en-US" b="1" dirty="0" smtClean="0"/>
              <a:t>액션 </a:t>
            </a:r>
            <a:r>
              <a:rPr lang="ko-KR" altLang="en-US" b="1" dirty="0"/>
              <a:t>태그</a:t>
            </a:r>
            <a:br>
              <a:rPr lang="ko-KR" altLang="en-US" b="1" dirty="0"/>
            </a:b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69714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23528" y="404664"/>
            <a:ext cx="756084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3200" b="1" dirty="0"/>
              <a:t>자바 빈 관련 액션 태그 </a:t>
            </a:r>
            <a:r>
              <a:rPr lang="ko-KR" altLang="en-US" sz="3200" b="1" dirty="0" smtClean="0"/>
              <a:t>살피기</a:t>
            </a:r>
            <a:endParaRPr lang="en-US" altLang="ko-KR" sz="3200" b="1" dirty="0" smtClean="0"/>
          </a:p>
          <a:p>
            <a:pPr fontAlgn="base"/>
            <a:endParaRPr lang="ko-KR" altLang="en-US" sz="800" b="1" dirty="0"/>
          </a:p>
          <a:p>
            <a:pPr fontAlgn="base"/>
            <a:r>
              <a:rPr lang="ko-KR" altLang="en-US" dirty="0"/>
              <a:t>자바 빈의 의미와 만드는 방법을 살펴보았으므로 이제 </a:t>
            </a:r>
            <a:r>
              <a:rPr lang="en-US" altLang="ko-KR" dirty="0"/>
              <a:t>JSP</a:t>
            </a:r>
            <a:r>
              <a:rPr lang="ko-KR" altLang="en-US" dirty="0"/>
              <a:t>에서 어떻게 활용되는지를 살펴보기로 합니다</a:t>
            </a:r>
            <a:r>
              <a:rPr lang="en-US" altLang="ko-KR" dirty="0" smtClean="0"/>
              <a:t>.</a:t>
            </a:r>
          </a:p>
          <a:p>
            <a:pPr fontAlgn="base"/>
            <a:endParaRPr lang="en-US" altLang="ko-KR" dirty="0" smtClean="0"/>
          </a:p>
          <a:p>
            <a:pPr fontAlgn="base"/>
            <a:r>
              <a:rPr lang="en-US" altLang="ko-KR" dirty="0" smtClean="0"/>
              <a:t>JSP</a:t>
            </a:r>
            <a:r>
              <a:rPr lang="ko-KR" altLang="en-US" dirty="0"/>
              <a:t>에서는 자바 빈을 사용하기 위한 액션 태그를 다음과 같이 </a:t>
            </a:r>
            <a:r>
              <a:rPr lang="en-US" altLang="ko-KR" dirty="0"/>
              <a:t>3</a:t>
            </a:r>
            <a:r>
              <a:rPr lang="ko-KR" altLang="en-US" dirty="0"/>
              <a:t>가지 종류로 제공됩니다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429360"/>
              </p:ext>
            </p:extLst>
          </p:nvPr>
        </p:nvGraphicFramePr>
        <p:xfrm>
          <a:off x="539552" y="2788920"/>
          <a:ext cx="6192688" cy="1850136"/>
        </p:xfrm>
        <a:graphic>
          <a:graphicData uri="http://schemas.openxmlformats.org/drawingml/2006/table">
            <a:tbl>
              <a:tblPr/>
              <a:tblGrid>
                <a:gridCol w="2320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22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5801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-50" dirty="0">
                          <a:solidFill>
                            <a:srgbClr val="920092"/>
                          </a:solidFill>
                          <a:effectLst/>
                          <a:ea typeface="굴림"/>
                        </a:rPr>
                        <a:t>액션 태그의 종류</a:t>
                      </a:r>
                      <a:endParaRPr lang="ko-KR" altLang="en-US" sz="1600" kern="0" spc="-5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kern="0" spc="-50">
                          <a:solidFill>
                            <a:srgbClr val="920092"/>
                          </a:solidFill>
                          <a:effectLst/>
                          <a:ea typeface="굴림"/>
                        </a:rPr>
                        <a:t>설명</a:t>
                      </a:r>
                      <a:endParaRPr lang="ko-KR" altLang="en-US" sz="1600" kern="0" spc="-5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801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lang="en-US" sz="18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jsp:useBean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&gt;</a:t>
                      </a: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자바 빈을 생성합니다</a:t>
                      </a:r>
                      <a:r>
                        <a:rPr lang="en-US" altLang="ko-K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endParaRPr lang="ko-KR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01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&lt;jsp:getProperty&gt;</a:t>
                      </a: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자바 빈에서 정보를 얻어옵니다</a:t>
                      </a:r>
                      <a:r>
                        <a:rPr lang="en-US" altLang="ko-K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ko-KR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5801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&lt;jsp:setProperty&gt;</a:t>
                      </a: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자바 빈에 정보를 저장합니다</a:t>
                      </a:r>
                      <a:r>
                        <a:rPr lang="en-US" altLang="ko-KR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ko-KR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81188" y="3352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2446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23528" y="404664"/>
            <a:ext cx="856895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800" b="1" dirty="0"/>
              <a:t>자바 빈 객체 생성하는 </a:t>
            </a:r>
            <a:r>
              <a:rPr lang="en-US" altLang="ko-KR" sz="2800" b="1" dirty="0"/>
              <a:t>&lt;</a:t>
            </a:r>
            <a:r>
              <a:rPr lang="en-US" altLang="ko-KR" sz="2800" b="1" dirty="0" err="1"/>
              <a:t>jsp:useBean</a:t>
            </a:r>
            <a:r>
              <a:rPr lang="en-US" altLang="ko-KR" sz="2800" b="1" dirty="0"/>
              <a:t>&gt; </a:t>
            </a:r>
            <a:r>
              <a:rPr lang="ko-KR" altLang="en-US" sz="2800" b="1" dirty="0"/>
              <a:t>액션 태그</a:t>
            </a:r>
          </a:p>
          <a:p>
            <a:pPr fontAlgn="base"/>
            <a:endParaRPr lang="ko-KR" altLang="en-US" sz="800" b="1" dirty="0"/>
          </a:p>
          <a:p>
            <a:pPr fontAlgn="base"/>
            <a:r>
              <a:rPr lang="en-US" altLang="ko-KR" dirty="0"/>
              <a:t>&lt;</a:t>
            </a:r>
            <a:r>
              <a:rPr lang="en-US" altLang="ko-KR" dirty="0" err="1"/>
              <a:t>jsp:useBean</a:t>
            </a:r>
            <a:r>
              <a:rPr lang="en-US" altLang="ko-KR" dirty="0"/>
              <a:t>&gt; </a:t>
            </a:r>
            <a:r>
              <a:rPr lang="ko-KR" altLang="en-US" dirty="0"/>
              <a:t>액션 태그는 </a:t>
            </a:r>
            <a:r>
              <a:rPr lang="en-US" altLang="ko-KR" dirty="0" err="1"/>
              <a:t>jsp</a:t>
            </a:r>
            <a:r>
              <a:rPr lang="ko-KR" altLang="en-US" dirty="0"/>
              <a:t>와 자바 빈을 연결하기 위한 자바 빈 객체를 생성합니다</a:t>
            </a:r>
            <a:r>
              <a:rPr lang="en-US" altLang="ko-KR" dirty="0" smtClean="0"/>
              <a:t>.</a:t>
            </a:r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r>
              <a:rPr lang="ko-KR" altLang="en-US" dirty="0" smtClean="0"/>
              <a:t>다음과 </a:t>
            </a:r>
            <a:r>
              <a:rPr lang="ko-KR" altLang="en-US" dirty="0"/>
              <a:t>같이</a:t>
            </a:r>
            <a:r>
              <a:rPr lang="en-US" altLang="ko-KR" dirty="0" err="1"/>
              <a:t>mport</a:t>
            </a:r>
            <a:r>
              <a:rPr lang="en-US" altLang="ko-KR" dirty="0"/>
              <a:t> </a:t>
            </a:r>
            <a:r>
              <a:rPr lang="ko-KR" altLang="en-US" dirty="0"/>
              <a:t>속성을 갖는 </a:t>
            </a:r>
            <a:r>
              <a:rPr lang="en-US" altLang="ko-KR" dirty="0"/>
              <a:t>page </a:t>
            </a:r>
            <a:r>
              <a:rPr lang="ko-KR" altLang="en-US" dirty="0" err="1"/>
              <a:t>지시자를</a:t>
            </a:r>
            <a:r>
              <a:rPr lang="ko-KR" altLang="en-US" dirty="0"/>
              <a:t> 추가하지 않고 길게 기술해 보았습니다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81188" y="3352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69816" y="1916832"/>
            <a:ext cx="8966680" cy="120032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dirty="0"/>
              <a:t>&lt;%@ page import="</a:t>
            </a:r>
            <a:r>
              <a:rPr lang="en-US" altLang="ko-KR" dirty="0" err="1" smtClean="0"/>
              <a:t>com.inkyoung.javabeans.MemberBean</a:t>
            </a:r>
            <a:r>
              <a:rPr lang="en-US" altLang="ko-KR" dirty="0"/>
              <a:t>" %&gt;</a:t>
            </a:r>
          </a:p>
          <a:p>
            <a:pPr fontAlgn="base"/>
            <a:r>
              <a:rPr lang="en-US" altLang="ko-KR" dirty="0"/>
              <a:t>&lt;%</a:t>
            </a:r>
          </a:p>
          <a:p>
            <a:pPr fontAlgn="base"/>
            <a:r>
              <a:rPr lang="en-US" altLang="ko-KR" dirty="0" err="1"/>
              <a:t>MemberBean</a:t>
            </a:r>
            <a:r>
              <a:rPr lang="en-US" altLang="ko-KR" dirty="0"/>
              <a:t> member=new </a:t>
            </a:r>
            <a:r>
              <a:rPr lang="en-US" altLang="ko-KR" dirty="0" err="1"/>
              <a:t>MemberBean</a:t>
            </a:r>
            <a:r>
              <a:rPr lang="en-US" altLang="ko-KR" dirty="0"/>
              <a:t>();</a:t>
            </a:r>
          </a:p>
          <a:p>
            <a:pPr fontAlgn="base"/>
            <a:r>
              <a:rPr lang="en-US" altLang="ko-KR" dirty="0"/>
              <a:t>%&gt;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99859" y="4509120"/>
            <a:ext cx="8966680" cy="89255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1700" dirty="0"/>
              <a:t>&lt;%</a:t>
            </a:r>
          </a:p>
          <a:p>
            <a:pPr fontAlgn="base"/>
            <a:r>
              <a:rPr lang="en-US" altLang="ko-KR" sz="1600" dirty="0" err="1"/>
              <a:t>com.inkyoung.javabeans.MemberBean</a:t>
            </a:r>
            <a:r>
              <a:rPr lang="en-US" altLang="ko-KR" sz="1700" dirty="0" smtClean="0"/>
              <a:t> </a:t>
            </a:r>
            <a:r>
              <a:rPr lang="en-US" altLang="ko-KR" sz="1700" dirty="0"/>
              <a:t>member=new </a:t>
            </a:r>
            <a:r>
              <a:rPr lang="en-US" altLang="ko-KR" sz="1600" dirty="0" err="1" smtClean="0"/>
              <a:t>com.inkyoung.javabeans.MemberBean</a:t>
            </a:r>
            <a:r>
              <a:rPr lang="en-US" altLang="ko-KR" sz="1600" dirty="0" smtClean="0"/>
              <a:t>(); </a:t>
            </a:r>
            <a:r>
              <a:rPr lang="en-US" altLang="ko-KR" sz="1700" dirty="0" smtClean="0"/>
              <a:t>%&gt;</a:t>
            </a:r>
            <a:endParaRPr lang="en-US" altLang="ko-KR" sz="1700" dirty="0"/>
          </a:p>
        </p:txBody>
      </p:sp>
    </p:spTree>
    <p:extLst>
      <p:ext uri="{BB962C8B-B14F-4D97-AF65-F5344CB8AC3E}">
        <p14:creationId xmlns:p14="http://schemas.microsoft.com/office/powerpoint/2010/main" val="19654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23528" y="404664"/>
            <a:ext cx="856895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800" b="1" dirty="0"/>
              <a:t>자바 빈 객체 생성하는 </a:t>
            </a:r>
            <a:r>
              <a:rPr lang="en-US" altLang="ko-KR" sz="2800" b="1" dirty="0"/>
              <a:t>&lt;</a:t>
            </a:r>
            <a:r>
              <a:rPr lang="en-US" altLang="ko-KR" sz="2800" b="1" dirty="0" err="1"/>
              <a:t>jsp:useBean</a:t>
            </a:r>
            <a:r>
              <a:rPr lang="en-US" altLang="ko-KR" sz="2800" b="1" dirty="0"/>
              <a:t>&gt; </a:t>
            </a:r>
            <a:r>
              <a:rPr lang="ko-KR" altLang="en-US" sz="2800" b="1" dirty="0"/>
              <a:t>액션 태그</a:t>
            </a:r>
          </a:p>
          <a:p>
            <a:pPr fontAlgn="base"/>
            <a:endParaRPr lang="ko-KR" altLang="en-US" sz="800" b="1" dirty="0"/>
          </a:p>
          <a:p>
            <a:pPr fontAlgn="base"/>
            <a:r>
              <a:rPr lang="ko-KR" altLang="en-US" dirty="0"/>
              <a:t>자바에서는 </a:t>
            </a:r>
            <a:r>
              <a:rPr lang="en-US" altLang="ko-KR" dirty="0"/>
              <a:t>new </a:t>
            </a:r>
            <a:r>
              <a:rPr lang="ko-KR" altLang="en-US" dirty="0"/>
              <a:t>다음에 클래스</a:t>
            </a:r>
            <a:r>
              <a:rPr lang="en-US" altLang="ko-KR" dirty="0"/>
              <a:t>(</a:t>
            </a:r>
            <a:r>
              <a:rPr lang="en-US" altLang="ko-KR" dirty="0" err="1"/>
              <a:t>com.inkyoung.javabeans.MemberBean</a:t>
            </a:r>
            <a:r>
              <a:rPr lang="en-US" altLang="ko-KR" dirty="0"/>
              <a:t>)</a:t>
            </a:r>
            <a:r>
              <a:rPr lang="ko-KR" altLang="en-US" dirty="0"/>
              <a:t>명을 기술하여 객체를 생성합니다</a:t>
            </a:r>
            <a:r>
              <a:rPr lang="en-US" altLang="ko-KR" dirty="0"/>
              <a:t>. </a:t>
            </a:r>
            <a:r>
              <a:rPr lang="ko-KR" altLang="en-US" dirty="0"/>
              <a:t>이렇게 생성한 객체는 </a:t>
            </a:r>
            <a:r>
              <a:rPr lang="ko-KR" altLang="en-US" dirty="0" err="1"/>
              <a:t>레퍼런스</a:t>
            </a:r>
            <a:r>
              <a:rPr lang="en-US" altLang="ko-KR" dirty="0"/>
              <a:t>(</a:t>
            </a:r>
            <a:r>
              <a:rPr lang="ko-KR" altLang="en-US" dirty="0"/>
              <a:t>참조</a:t>
            </a:r>
            <a:r>
              <a:rPr lang="en-US" altLang="ko-KR" dirty="0"/>
              <a:t>) </a:t>
            </a:r>
            <a:r>
              <a:rPr lang="ko-KR" altLang="en-US" dirty="0"/>
              <a:t>변수</a:t>
            </a:r>
            <a:r>
              <a:rPr lang="en-US" altLang="ko-KR" dirty="0"/>
              <a:t>(member)</a:t>
            </a:r>
            <a:r>
              <a:rPr lang="ko-KR" altLang="en-US" dirty="0"/>
              <a:t>로 접근할 수 있습니다</a:t>
            </a:r>
            <a:r>
              <a:rPr lang="en-US" altLang="ko-KR" dirty="0"/>
              <a:t>. </a:t>
            </a:r>
            <a:r>
              <a:rPr lang="ko-KR" altLang="en-US" dirty="0"/>
              <a:t>다음은 </a:t>
            </a:r>
            <a:r>
              <a:rPr lang="ko-KR" altLang="en-US" dirty="0" err="1"/>
              <a:t>레퍼런스</a:t>
            </a:r>
            <a:r>
              <a:rPr lang="ko-KR" altLang="en-US" dirty="0"/>
              <a:t> 변수</a:t>
            </a:r>
            <a:r>
              <a:rPr lang="en-US" altLang="ko-KR" dirty="0"/>
              <a:t>(member)</a:t>
            </a:r>
            <a:r>
              <a:rPr lang="ko-KR" altLang="en-US" dirty="0"/>
              <a:t>로 이름과 아이디를 얻어오기 위해서 </a:t>
            </a:r>
            <a:r>
              <a:rPr lang="en-US" altLang="ko-KR" dirty="0"/>
              <a:t>getter</a:t>
            </a:r>
            <a:r>
              <a:rPr lang="ko-KR" altLang="en-US" dirty="0"/>
              <a:t>를 호출한 예입니다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다음은 </a:t>
            </a:r>
            <a:r>
              <a:rPr lang="ko-KR" altLang="en-US" dirty="0" err="1"/>
              <a:t>레퍼런스</a:t>
            </a:r>
            <a:r>
              <a:rPr lang="ko-KR" altLang="en-US" dirty="0"/>
              <a:t> 변수</a:t>
            </a:r>
            <a:r>
              <a:rPr lang="en-US" altLang="ko-KR" dirty="0"/>
              <a:t>(member)</a:t>
            </a:r>
            <a:r>
              <a:rPr lang="ko-KR" altLang="en-US" dirty="0"/>
              <a:t>로 이름과 아이디에 새로운 값을 설정하기 위해서 </a:t>
            </a:r>
            <a:r>
              <a:rPr lang="en-US" altLang="ko-KR" dirty="0"/>
              <a:t>setter</a:t>
            </a:r>
            <a:r>
              <a:rPr lang="ko-KR" altLang="en-US" dirty="0"/>
              <a:t>를 호출한 예입니다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endParaRPr lang="ko-KR" altLang="en-US" dirty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81188" y="3352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611560" y="2276872"/>
            <a:ext cx="7742544" cy="646331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dirty="0"/>
              <a:t>&lt;%=</a:t>
            </a:r>
            <a:r>
              <a:rPr lang="en-US" altLang="ko-KR" dirty="0" err="1"/>
              <a:t>member.getName</a:t>
            </a:r>
            <a:r>
              <a:rPr lang="en-US" altLang="ko-KR" dirty="0"/>
              <a:t>()%&gt;</a:t>
            </a:r>
          </a:p>
          <a:p>
            <a:pPr fontAlgn="base"/>
            <a:r>
              <a:rPr lang="en-US" altLang="ko-KR" dirty="0"/>
              <a:t>&lt;%=</a:t>
            </a:r>
            <a:r>
              <a:rPr lang="en-US" altLang="ko-KR" dirty="0" err="1"/>
              <a:t>member.getUserid</a:t>
            </a:r>
            <a:r>
              <a:rPr lang="en-US" altLang="ko-KR" dirty="0"/>
              <a:t>()%&gt;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611560" y="3933056"/>
            <a:ext cx="7742544" cy="1077218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1600" dirty="0"/>
              <a:t>&lt;%</a:t>
            </a:r>
          </a:p>
          <a:p>
            <a:pPr lvl="1" fontAlgn="base"/>
            <a:r>
              <a:rPr lang="en-US" altLang="ko-KR" sz="1600" dirty="0" err="1"/>
              <a:t>member.setName</a:t>
            </a:r>
            <a:r>
              <a:rPr lang="en-US" altLang="ko-KR" sz="1600" dirty="0" smtClean="0"/>
              <a:t>(“</a:t>
            </a:r>
            <a:r>
              <a:rPr lang="ko-KR" altLang="en-US" sz="1600" dirty="0" err="1" smtClean="0"/>
              <a:t>신인경</a:t>
            </a:r>
            <a:r>
              <a:rPr lang="en-US" altLang="ko-KR" sz="1600" dirty="0" smtClean="0"/>
              <a:t>");</a:t>
            </a:r>
            <a:endParaRPr lang="ko-KR" altLang="en-US" sz="1600" dirty="0"/>
          </a:p>
          <a:p>
            <a:pPr lvl="1" fontAlgn="base"/>
            <a:r>
              <a:rPr lang="en-US" altLang="ko-KR" sz="1600" dirty="0" err="1"/>
              <a:t>member.setUserid</a:t>
            </a:r>
            <a:r>
              <a:rPr lang="en-US" altLang="ko-KR" sz="1600" dirty="0" smtClean="0"/>
              <a:t>(“shingguri");</a:t>
            </a:r>
            <a:endParaRPr lang="en-US" altLang="ko-KR" sz="1600" dirty="0"/>
          </a:p>
          <a:p>
            <a:pPr fontAlgn="base"/>
            <a:r>
              <a:rPr lang="en-US" altLang="ko-KR" sz="1600" dirty="0"/>
              <a:t>%&gt;</a:t>
            </a:r>
          </a:p>
        </p:txBody>
      </p:sp>
    </p:spTree>
    <p:extLst>
      <p:ext uri="{BB962C8B-B14F-4D97-AF65-F5344CB8AC3E}">
        <p14:creationId xmlns:p14="http://schemas.microsoft.com/office/powerpoint/2010/main" val="231882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23528" y="404664"/>
            <a:ext cx="856895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800" b="1" dirty="0"/>
              <a:t>자바 빈 객체 생성하는 </a:t>
            </a:r>
            <a:r>
              <a:rPr lang="en-US" altLang="ko-KR" sz="2800" b="1" dirty="0"/>
              <a:t>&lt;</a:t>
            </a:r>
            <a:r>
              <a:rPr lang="en-US" altLang="ko-KR" sz="2800" b="1" dirty="0" err="1"/>
              <a:t>jsp:useBean</a:t>
            </a:r>
            <a:r>
              <a:rPr lang="en-US" altLang="ko-KR" sz="2800" b="1" dirty="0"/>
              <a:t>&gt; </a:t>
            </a:r>
            <a:r>
              <a:rPr lang="ko-KR" altLang="en-US" sz="2800" b="1" dirty="0"/>
              <a:t>액션 태그</a:t>
            </a:r>
          </a:p>
          <a:p>
            <a:pPr fontAlgn="base"/>
            <a:endParaRPr lang="ko-KR" altLang="en-US" sz="800" b="1" dirty="0"/>
          </a:p>
          <a:p>
            <a:pPr fontAlgn="base"/>
            <a:r>
              <a:rPr lang="en-US" altLang="ko-KR" dirty="0" err="1"/>
              <a:t>JSP에서</a:t>
            </a:r>
            <a:r>
              <a:rPr lang="en-US" altLang="ko-KR" dirty="0"/>
              <a:t> </a:t>
            </a:r>
            <a:r>
              <a:rPr lang="en-US" altLang="ko-KR" dirty="0" err="1"/>
              <a:t>자바</a:t>
            </a:r>
            <a:r>
              <a:rPr lang="en-US" altLang="ko-KR" dirty="0"/>
              <a:t> 빈 </a:t>
            </a:r>
            <a:r>
              <a:rPr lang="en-US" altLang="ko-KR" dirty="0" err="1"/>
              <a:t>객체를</a:t>
            </a:r>
            <a:r>
              <a:rPr lang="en-US" altLang="ko-KR" dirty="0"/>
              <a:t> </a:t>
            </a:r>
            <a:r>
              <a:rPr lang="en-US" altLang="ko-KR" dirty="0" err="1"/>
              <a:t>생성하기</a:t>
            </a:r>
            <a:r>
              <a:rPr lang="en-US" altLang="ko-KR" dirty="0"/>
              <a:t> </a:t>
            </a:r>
            <a:r>
              <a:rPr lang="en-US" altLang="ko-KR" dirty="0" err="1"/>
              <a:t>위해서는</a:t>
            </a:r>
            <a:r>
              <a:rPr lang="en-US" altLang="ko-KR" dirty="0"/>
              <a:t> &lt;</a:t>
            </a:r>
            <a:r>
              <a:rPr lang="en-US" altLang="ko-KR" dirty="0" err="1"/>
              <a:t>jsp:useBean</a:t>
            </a:r>
            <a:r>
              <a:rPr lang="en-US" altLang="ko-KR" dirty="0"/>
              <a:t>&gt; </a:t>
            </a:r>
            <a:r>
              <a:rPr lang="en-US" altLang="ko-KR" dirty="0" err="1"/>
              <a:t>액션</a:t>
            </a:r>
            <a:r>
              <a:rPr lang="en-US" altLang="ko-KR" dirty="0"/>
              <a:t> </a:t>
            </a:r>
            <a:r>
              <a:rPr lang="en-US" altLang="ko-KR" dirty="0" err="1"/>
              <a:t>태그를</a:t>
            </a:r>
            <a:r>
              <a:rPr lang="en-US" altLang="ko-KR" dirty="0"/>
              <a:t> </a:t>
            </a:r>
            <a:r>
              <a:rPr lang="en-US" altLang="ko-KR" dirty="0" err="1"/>
              <a:t>사용합니다</a:t>
            </a:r>
            <a:r>
              <a:rPr lang="en-US" altLang="ko-KR" dirty="0"/>
              <a:t>. </a:t>
            </a:r>
            <a:r>
              <a:rPr lang="en-US" altLang="ko-KR" dirty="0" err="1"/>
              <a:t>다음은</a:t>
            </a:r>
            <a:r>
              <a:rPr lang="en-US" altLang="ko-KR" dirty="0"/>
              <a:t> &lt;</a:t>
            </a:r>
            <a:r>
              <a:rPr lang="en-US" altLang="ko-KR" dirty="0" err="1"/>
              <a:t>jsp:useBean</a:t>
            </a:r>
            <a:r>
              <a:rPr lang="en-US" altLang="ko-KR" dirty="0"/>
              <a:t>&gt; </a:t>
            </a:r>
            <a:r>
              <a:rPr lang="en-US" altLang="ko-KR" dirty="0" err="1"/>
              <a:t>액션</a:t>
            </a:r>
            <a:r>
              <a:rPr lang="en-US" altLang="ko-KR" dirty="0"/>
              <a:t> </a:t>
            </a:r>
            <a:r>
              <a:rPr lang="en-US" altLang="ko-KR" dirty="0" err="1"/>
              <a:t>태그의</a:t>
            </a:r>
            <a:r>
              <a:rPr lang="en-US" altLang="ko-KR" dirty="0"/>
              <a:t> </a:t>
            </a:r>
            <a:r>
              <a:rPr lang="en-US" altLang="ko-KR" dirty="0" err="1"/>
              <a:t>기본</a:t>
            </a:r>
            <a:r>
              <a:rPr lang="en-US" altLang="ko-KR" dirty="0"/>
              <a:t> </a:t>
            </a:r>
            <a:r>
              <a:rPr lang="en-US" altLang="ko-KR" dirty="0" err="1"/>
              <a:t>형식입니다</a:t>
            </a:r>
            <a:r>
              <a:rPr lang="en-US" altLang="ko-KR" dirty="0"/>
              <a:t>. </a:t>
            </a:r>
          </a:p>
          <a:p>
            <a:pPr fontAlgn="base"/>
            <a:endParaRPr lang="en-US" altLang="ko-KR" dirty="0"/>
          </a:p>
          <a:p>
            <a:pPr fontAlgn="base"/>
            <a:r>
              <a:rPr lang="en-US" altLang="ko-KR" dirty="0" smtClean="0"/>
              <a:t>               </a:t>
            </a:r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/>
              <a:t>형식을 언급하면서 </a:t>
            </a:r>
            <a:r>
              <a:rPr lang="en-US" altLang="ko-KR" dirty="0"/>
              <a:t>[]</a:t>
            </a:r>
            <a:r>
              <a:rPr lang="ko-KR" altLang="en-US" dirty="0"/>
              <a:t>이 나오는데 </a:t>
            </a:r>
            <a:r>
              <a:rPr lang="en-US" altLang="ko-KR" dirty="0"/>
              <a:t>[]</a:t>
            </a:r>
            <a:r>
              <a:rPr lang="ko-KR" altLang="en-US" dirty="0"/>
              <a:t>으로 둘러싸인 부분은 생략 가능한 부분입니다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endParaRPr lang="en-US" altLang="ko-KR" dirty="0" smtClean="0"/>
          </a:p>
          <a:p>
            <a:pPr fontAlgn="base"/>
            <a:r>
              <a:rPr lang="en-US" altLang="ko-KR" dirty="0" smtClean="0"/>
              <a:t>&lt;</a:t>
            </a:r>
            <a:r>
              <a:rPr lang="en-US" altLang="ko-KR" dirty="0" err="1"/>
              <a:t>jsp:useBean</a:t>
            </a:r>
            <a:r>
              <a:rPr lang="en-US" altLang="ko-KR" dirty="0"/>
              <a:t>&gt; </a:t>
            </a:r>
            <a:r>
              <a:rPr lang="ko-KR" altLang="en-US" dirty="0"/>
              <a:t>액션 태그로 객체를 생성하기 위해서는 </a:t>
            </a:r>
            <a:r>
              <a:rPr lang="en-US" altLang="ko-KR" dirty="0"/>
              <a:t>class </a:t>
            </a:r>
            <a:r>
              <a:rPr lang="ko-KR" altLang="en-US" dirty="0"/>
              <a:t>속성에 패키지를 포함한 자바 빈 클래스의 풀 네임을 </a:t>
            </a:r>
            <a:r>
              <a:rPr lang="ko-KR" altLang="en-US" dirty="0" err="1"/>
              <a:t>기술해야합니다</a:t>
            </a:r>
            <a:r>
              <a:rPr lang="en-US" altLang="ko-KR" dirty="0"/>
              <a:t>. </a:t>
            </a:r>
            <a:r>
              <a:rPr lang="ko-KR" altLang="en-US" dirty="0"/>
              <a:t>그리고 </a:t>
            </a:r>
            <a:r>
              <a:rPr lang="en-US" altLang="ko-KR" dirty="0"/>
              <a:t>id </a:t>
            </a:r>
            <a:r>
              <a:rPr lang="ko-KR" altLang="en-US" dirty="0"/>
              <a:t>속성은 새롭게 생성하는 자바 빈 객체의 이름을 기술합니다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r>
              <a:rPr lang="en-US" altLang="ko-KR" dirty="0" smtClean="0"/>
              <a:t>scope </a:t>
            </a:r>
            <a:r>
              <a:rPr lang="ko-KR" altLang="en-US" dirty="0"/>
              <a:t>속성에는 자바 빈 객체가 사용되는 유효 범위를 지정하기 위해서 </a:t>
            </a:r>
            <a:r>
              <a:rPr lang="en-US" altLang="ko-KR" dirty="0"/>
              <a:t>page, request, session, application </a:t>
            </a:r>
            <a:r>
              <a:rPr lang="ko-KR" altLang="en-US" dirty="0"/>
              <a:t>중 하나를 사용해야 합니다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endParaRPr lang="ko-KR" altLang="en-US" dirty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81188" y="3352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467544" y="1604992"/>
            <a:ext cx="7742544" cy="92333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dirty="0"/>
              <a:t>&lt;</a:t>
            </a:r>
            <a:r>
              <a:rPr lang="en-US" altLang="ko-KR" dirty="0" err="1"/>
              <a:t>jsp:useBean</a:t>
            </a:r>
            <a:r>
              <a:rPr lang="en-US" altLang="ko-KR" dirty="0"/>
              <a:t> class=“</a:t>
            </a:r>
            <a:r>
              <a:rPr lang="ko-KR" altLang="en-US" dirty="0"/>
              <a:t>클래스 폴 네임”</a:t>
            </a:r>
          </a:p>
          <a:p>
            <a:pPr fontAlgn="base"/>
            <a:r>
              <a:rPr lang="en-US" altLang="ko-KR" dirty="0" smtClean="0"/>
              <a:t>                  id</a:t>
            </a:r>
            <a:r>
              <a:rPr lang="en-US" altLang="ko-KR" dirty="0"/>
              <a:t>="</a:t>
            </a:r>
            <a:r>
              <a:rPr lang="ko-KR" altLang="en-US" dirty="0" err="1"/>
              <a:t>빈이름</a:t>
            </a:r>
            <a:r>
              <a:rPr lang="en-US" altLang="ko-KR" dirty="0"/>
              <a:t>"</a:t>
            </a:r>
            <a:endParaRPr lang="ko-KR" altLang="en-US" dirty="0"/>
          </a:p>
          <a:p>
            <a:pPr fontAlgn="base"/>
            <a:r>
              <a:rPr lang="en-US" altLang="ko-KR" dirty="0" smtClean="0"/>
              <a:t>                 [</a:t>
            </a:r>
            <a:r>
              <a:rPr lang="en-US" altLang="ko-KR" dirty="0"/>
              <a:t>scope="</a:t>
            </a:r>
            <a:r>
              <a:rPr lang="ko-KR" altLang="en-US" dirty="0"/>
              <a:t>범위</a:t>
            </a:r>
            <a:r>
              <a:rPr lang="en-US" altLang="ko-KR" dirty="0" smtClean="0"/>
              <a:t>"]  /&gt;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834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23528" y="671785"/>
            <a:ext cx="856895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dirty="0" smtClean="0"/>
              <a:t>              </a:t>
            </a:r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위 </a:t>
            </a:r>
            <a:r>
              <a:rPr lang="ko-KR" altLang="en-US" dirty="0"/>
              <a:t>내용은 </a:t>
            </a:r>
            <a:r>
              <a:rPr lang="en-US" altLang="ko-KR" dirty="0" err="1" smtClean="0"/>
              <a:t>com.inkyoung.javabeans.MemberBean</a:t>
            </a:r>
            <a:r>
              <a:rPr lang="en-US" altLang="ko-KR" dirty="0" smtClean="0"/>
              <a:t> </a:t>
            </a:r>
            <a:r>
              <a:rPr lang="ko-KR" altLang="en-US" dirty="0"/>
              <a:t>클래스의 자바 빈 객체를 생성해서 이름이 </a:t>
            </a:r>
            <a:r>
              <a:rPr lang="en-US" altLang="ko-KR" dirty="0"/>
              <a:t>member</a:t>
            </a:r>
            <a:r>
              <a:rPr lang="ko-KR" altLang="en-US" dirty="0"/>
              <a:t>인 변수에 할당하고 </a:t>
            </a:r>
            <a:r>
              <a:rPr lang="en-US" altLang="ko-KR" dirty="0"/>
              <a:t>page </a:t>
            </a:r>
            <a:r>
              <a:rPr lang="ko-KR" altLang="en-US" dirty="0"/>
              <a:t>객체의 </a:t>
            </a:r>
            <a:r>
              <a:rPr lang="ko-KR" altLang="en-US" dirty="0" err="1"/>
              <a:t>어트리뷰트</a:t>
            </a:r>
            <a:r>
              <a:rPr lang="ko-KR" altLang="en-US" dirty="0"/>
              <a:t> 값으로 위 객체를 저장한다는 의미입니다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r>
              <a:rPr lang="ko-KR" altLang="en-US" dirty="0" smtClean="0"/>
              <a:t>즉 </a:t>
            </a:r>
            <a:r>
              <a:rPr lang="ko-KR" altLang="en-US" dirty="0"/>
              <a:t>위 액션 태그가 실행되면 다음과 같은 코드가 내부적으로 자동으로 생성된다고 생각하면 됩니다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endParaRPr lang="ko-KR" altLang="en-US" dirty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81188" y="33528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323528" y="599777"/>
            <a:ext cx="8496944" cy="92333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dirty="0"/>
              <a:t>&lt;</a:t>
            </a:r>
            <a:r>
              <a:rPr lang="en-US" altLang="ko-KR" dirty="0" err="1"/>
              <a:t>jsp:useBean</a:t>
            </a:r>
            <a:r>
              <a:rPr lang="en-US" altLang="ko-KR" dirty="0"/>
              <a:t>  class="</a:t>
            </a:r>
            <a:r>
              <a:rPr lang="en-US" altLang="ko-KR" dirty="0"/>
              <a:t>c </a:t>
            </a:r>
            <a:r>
              <a:rPr lang="en-US" altLang="ko-KR" dirty="0" err="1"/>
              <a:t>com.inkyoung.javabeans.MemberBean</a:t>
            </a:r>
            <a:r>
              <a:rPr lang="en-US" altLang="ko-KR" dirty="0"/>
              <a:t> "   </a:t>
            </a:r>
            <a:r>
              <a:rPr lang="en-US" altLang="ko-KR" dirty="0"/>
              <a:t>.......① </a:t>
            </a:r>
          </a:p>
          <a:p>
            <a:pPr fontAlgn="base"/>
            <a:r>
              <a:rPr lang="en-US" altLang="ko-KR" dirty="0"/>
              <a:t>                   id="member"          ...........................................................②  </a:t>
            </a:r>
          </a:p>
          <a:p>
            <a:pPr fontAlgn="base"/>
            <a:r>
              <a:rPr lang="en-US" altLang="ko-KR" dirty="0"/>
              <a:t>                   scope="page" /&gt;     ............................................................③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323528" y="3575918"/>
            <a:ext cx="8496944" cy="1354217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1600" dirty="0"/>
              <a:t>&lt;%</a:t>
            </a:r>
          </a:p>
          <a:p>
            <a:pPr fontAlgn="base"/>
            <a:r>
              <a:rPr lang="en-US" altLang="ko-KR" sz="1600" dirty="0" err="1"/>
              <a:t>com.inkyoung.javabeans.MemberBean</a:t>
            </a:r>
            <a:r>
              <a:rPr lang="en-US" altLang="ko-KR" sz="1600" dirty="0"/>
              <a:t> </a:t>
            </a:r>
            <a:r>
              <a:rPr lang="en-US" altLang="ko-KR" sz="1600" dirty="0"/>
              <a:t>member=new </a:t>
            </a:r>
            <a:r>
              <a:rPr lang="en-US" altLang="ko-KR" sz="1600" dirty="0" err="1"/>
              <a:t>com.inkyoung.javabeans.MemberBean</a:t>
            </a:r>
            <a:r>
              <a:rPr lang="en-US" altLang="ko-KR" sz="1600" dirty="0"/>
              <a:t>();</a:t>
            </a:r>
            <a:endParaRPr lang="en-US" altLang="ko-KR" sz="1600" dirty="0"/>
          </a:p>
          <a:p>
            <a:pPr fontAlgn="base"/>
            <a:r>
              <a:rPr lang="en-US" altLang="ko-KR" sz="1600" dirty="0" err="1"/>
              <a:t>pageContext.setAttribute</a:t>
            </a:r>
            <a:r>
              <a:rPr lang="en-US" altLang="ko-KR" sz="1600" dirty="0"/>
              <a:t>(“member”, member);</a:t>
            </a:r>
          </a:p>
          <a:p>
            <a:pPr fontAlgn="base"/>
            <a:r>
              <a:rPr lang="en-US" altLang="ko-KR" sz="1600" dirty="0" smtClean="0"/>
              <a:t>%&gt;</a:t>
            </a:r>
            <a:endParaRPr lang="en-US" altLang="ko-KR" sz="1600" dirty="0"/>
          </a:p>
        </p:txBody>
      </p:sp>
    </p:spTree>
    <p:extLst>
      <p:ext uri="{BB962C8B-B14F-4D97-AF65-F5344CB8AC3E}">
        <p14:creationId xmlns:p14="http://schemas.microsoft.com/office/powerpoint/2010/main" val="90031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67544" y="2060848"/>
            <a:ext cx="7992888" cy="30777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1400" dirty="0" err="1"/>
              <a:t>com.inkyoung.javabeans.MemberBean</a:t>
            </a:r>
            <a:r>
              <a:rPr lang="en-US" altLang="ko-KR" sz="1400" dirty="0"/>
              <a:t> </a:t>
            </a:r>
            <a:r>
              <a:rPr lang="en-US" altLang="ko-KR" sz="1400" dirty="0"/>
              <a:t>member = new</a:t>
            </a:r>
            <a:r>
              <a:rPr lang="en-US" altLang="ko-KR" sz="1400" b="1" dirty="0"/>
              <a:t> </a:t>
            </a:r>
            <a:r>
              <a:rPr lang="en-US" altLang="ko-KR" sz="1400" b="1" dirty="0" err="1" smtClean="0">
                <a:solidFill>
                  <a:srgbClr val="FF0000"/>
                </a:solidFill>
              </a:rPr>
              <a:t>com.inkyoung.javabeans.MemberBean</a:t>
            </a:r>
            <a:r>
              <a:rPr lang="en-US" altLang="ko-KR" sz="1400" dirty="0" smtClean="0"/>
              <a:t>();</a:t>
            </a:r>
            <a:endParaRPr lang="en-US" altLang="ko-KR" sz="1400" dirty="0"/>
          </a:p>
        </p:txBody>
      </p:sp>
      <p:sp>
        <p:nvSpPr>
          <p:cNvPr id="5" name="직사각형 4"/>
          <p:cNvSpPr/>
          <p:nvPr/>
        </p:nvSpPr>
        <p:spPr>
          <a:xfrm>
            <a:off x="523932" y="2864432"/>
            <a:ext cx="7821895" cy="30777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1400" dirty="0"/>
              <a:t>&lt;</a:t>
            </a:r>
            <a:r>
              <a:rPr lang="en-US" altLang="ko-KR" sz="1400" dirty="0" err="1"/>
              <a:t>jsp:useBean</a:t>
            </a:r>
            <a:r>
              <a:rPr lang="en-US" altLang="ko-KR" sz="1400" dirty="0"/>
              <a:t> </a:t>
            </a:r>
            <a:r>
              <a:rPr lang="en-US" altLang="ko-KR" sz="1400" dirty="0" smtClean="0"/>
              <a:t> id</a:t>
            </a:r>
            <a:r>
              <a:rPr lang="en-US" altLang="ko-KR" sz="1400" dirty="0"/>
              <a:t>="member" </a:t>
            </a:r>
            <a:r>
              <a:rPr lang="en-US" altLang="ko-KR" sz="1400" dirty="0" smtClean="0"/>
              <a:t>class</a:t>
            </a:r>
            <a:r>
              <a:rPr lang="en-US" altLang="ko-KR" sz="1400" dirty="0" smtClean="0"/>
              <a:t>="</a:t>
            </a:r>
            <a:r>
              <a:rPr lang="en-US" altLang="ko-KR" sz="1400" b="1" dirty="0" err="1" smtClean="0">
                <a:solidFill>
                  <a:srgbClr val="FF0000"/>
                </a:solidFill>
              </a:rPr>
              <a:t>com.inkyoung.javabeans.MemberBean</a:t>
            </a:r>
            <a:r>
              <a:rPr lang="en-US" altLang="ko-KR" sz="1400" dirty="0" smtClean="0"/>
              <a:t>"/&gt; </a:t>
            </a:r>
            <a:endParaRPr lang="en-US" altLang="ko-KR" sz="1400" dirty="0"/>
          </a:p>
        </p:txBody>
      </p:sp>
      <p:cxnSp>
        <p:nvCxnSpPr>
          <p:cNvPr id="4" name="직선 화살표 연결선 3"/>
          <p:cNvCxnSpPr/>
          <p:nvPr/>
        </p:nvCxnSpPr>
        <p:spPr>
          <a:xfrm>
            <a:off x="2483768" y="2368625"/>
            <a:ext cx="1440160" cy="49580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화살표 연결선 6"/>
          <p:cNvCxnSpPr/>
          <p:nvPr/>
        </p:nvCxnSpPr>
        <p:spPr>
          <a:xfrm flipH="1">
            <a:off x="4716016" y="2388030"/>
            <a:ext cx="1368152" cy="49580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직사각형 2"/>
          <p:cNvSpPr/>
          <p:nvPr/>
        </p:nvSpPr>
        <p:spPr>
          <a:xfrm>
            <a:off x="523248" y="260648"/>
            <a:ext cx="793718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dirty="0"/>
              <a:t>자바 언어에서와 마찬가지로 </a:t>
            </a:r>
            <a:r>
              <a:rPr lang="en-US" altLang="ko-KR" dirty="0"/>
              <a:t>JSP</a:t>
            </a:r>
            <a:r>
              <a:rPr lang="ko-KR" altLang="en-US" dirty="0"/>
              <a:t>에서 자바 빈 객체를 생성하기 위해서는 클래스를 지정해야 합니다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en-US" altLang="ko-KR" sz="600" dirty="0"/>
          </a:p>
          <a:p>
            <a:pPr fontAlgn="base"/>
            <a:r>
              <a:rPr lang="en-US" altLang="ko-KR" dirty="0" smtClean="0"/>
              <a:t>class </a:t>
            </a:r>
            <a:r>
              <a:rPr lang="ko-KR" altLang="en-US" dirty="0"/>
              <a:t>다음에는 자바 빈 클래스 이름을 기술합니다</a:t>
            </a:r>
            <a:r>
              <a:rPr lang="en-US" altLang="ko-KR" dirty="0"/>
              <a:t>. </a:t>
            </a:r>
            <a:r>
              <a:rPr lang="ko-KR" altLang="en-US" dirty="0"/>
              <a:t>특정 패키지에 존재하는 클래스일 경우에는 패키지 이름까지 기술해야 합니다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en-US" altLang="ko-KR" sz="600" dirty="0"/>
          </a:p>
          <a:p>
            <a:pPr fontAlgn="base"/>
            <a:r>
              <a:rPr lang="en-US" altLang="ko-KR" dirty="0" smtClean="0"/>
              <a:t>class </a:t>
            </a:r>
            <a:r>
              <a:rPr lang="ko-KR" altLang="en-US" dirty="0"/>
              <a:t>속성 값은 자바에서 객체 생성할 때 기술한 클래스 이름과 </a:t>
            </a:r>
            <a:r>
              <a:rPr lang="ko-KR" altLang="en-US" dirty="0" err="1"/>
              <a:t>매핑됩니다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/>
              <a:t>자바에서는 생성한 객체를 접근하기 위해서 </a:t>
            </a:r>
            <a:r>
              <a:rPr lang="ko-KR" altLang="en-US" dirty="0" err="1"/>
              <a:t>레퍼런스</a:t>
            </a:r>
            <a:r>
              <a:rPr lang="ko-KR" altLang="en-US" dirty="0"/>
              <a:t> 변수를 </a:t>
            </a:r>
            <a:r>
              <a:rPr lang="ko-KR" altLang="en-US" dirty="0" smtClean="0"/>
              <a:t>사용합니다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en-US" altLang="ko-KR" sz="600" dirty="0"/>
          </a:p>
          <a:p>
            <a:pPr fontAlgn="base"/>
            <a:r>
              <a:rPr lang="en-US" altLang="ko-KR" dirty="0" smtClean="0"/>
              <a:t>id </a:t>
            </a:r>
            <a:r>
              <a:rPr lang="ko-KR" altLang="en-US" dirty="0"/>
              <a:t>속성에 지정한 </a:t>
            </a:r>
            <a:r>
              <a:rPr lang="en-US" altLang="ko-KR" dirty="0"/>
              <a:t>"member"</a:t>
            </a:r>
            <a:r>
              <a:rPr lang="ko-KR" altLang="en-US" dirty="0"/>
              <a:t>는 객체를 접근하기 위한 </a:t>
            </a:r>
            <a:r>
              <a:rPr lang="ko-KR" altLang="en-US" dirty="0" err="1"/>
              <a:t>레퍼런스</a:t>
            </a:r>
            <a:r>
              <a:rPr lang="ko-KR" altLang="en-US" dirty="0"/>
              <a:t> 변수와 동일한 역할을 합니다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en-US" altLang="ko-KR" sz="600" dirty="0"/>
          </a:p>
          <a:p>
            <a:pPr fontAlgn="base"/>
            <a:r>
              <a:rPr lang="en-US" altLang="ko-KR" dirty="0" smtClean="0"/>
              <a:t>id </a:t>
            </a:r>
            <a:r>
              <a:rPr lang="ko-KR" altLang="en-US" dirty="0"/>
              <a:t>속성 값은 자바에서 객체 생성할 때 기술한 </a:t>
            </a:r>
            <a:r>
              <a:rPr lang="ko-KR" altLang="en-US" dirty="0" err="1"/>
              <a:t>레퍼런스</a:t>
            </a:r>
            <a:r>
              <a:rPr lang="ko-KR" altLang="en-US" dirty="0"/>
              <a:t> 변수와 </a:t>
            </a:r>
            <a:r>
              <a:rPr lang="ko-KR" altLang="en-US" dirty="0" err="1"/>
              <a:t>매핑됩니다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endParaRPr lang="ko-KR" altLang="en-US" dirty="0"/>
          </a:p>
        </p:txBody>
      </p:sp>
      <p:sp>
        <p:nvSpPr>
          <p:cNvPr id="9" name="직사각형 8"/>
          <p:cNvSpPr/>
          <p:nvPr/>
        </p:nvSpPr>
        <p:spPr>
          <a:xfrm>
            <a:off x="251519" y="5013176"/>
            <a:ext cx="8479141" cy="57606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1500" dirty="0" err="1" smtClean="0"/>
              <a:t>com.inkyoung.javabeans.MemberBean</a:t>
            </a:r>
            <a:r>
              <a:rPr lang="en-US" altLang="ko-KR" sz="1500" dirty="0" smtClean="0"/>
              <a:t> </a:t>
            </a:r>
            <a:r>
              <a:rPr lang="en-US" sz="1500" dirty="0" smtClean="0"/>
              <a:t>member </a:t>
            </a:r>
            <a:r>
              <a:rPr lang="en-US" altLang="ko-KR" sz="1500" dirty="0" smtClean="0"/>
              <a:t> </a:t>
            </a:r>
            <a:r>
              <a:rPr lang="en-US" altLang="ko-KR" sz="1500" dirty="0"/>
              <a:t>= new </a:t>
            </a:r>
            <a:r>
              <a:rPr lang="en-US" altLang="ko-KR" sz="1500" dirty="0" err="1" smtClean="0"/>
              <a:t>com.inkyoung.javabeans.MemberBean</a:t>
            </a:r>
            <a:r>
              <a:rPr lang="en-US" altLang="ko-KR" sz="1500" dirty="0" smtClean="0"/>
              <a:t>();</a:t>
            </a:r>
            <a:endParaRPr lang="en-US" altLang="ko-KR" sz="1500" dirty="0" smtClean="0"/>
          </a:p>
          <a:p>
            <a:pPr fontAlgn="base"/>
            <a:r>
              <a:rPr lang="en-US" sz="1500" dirty="0" err="1" smtClean="0"/>
              <a:t>pageContext.setAttribute</a:t>
            </a:r>
            <a:r>
              <a:rPr lang="en-US" sz="1500" dirty="0" smtClean="0"/>
              <a:t>(“</a:t>
            </a:r>
            <a:r>
              <a:rPr lang="en-US" altLang="ko-KR" sz="1500" b="1" dirty="0" smtClean="0">
                <a:solidFill>
                  <a:srgbClr val="FF0000"/>
                </a:solidFill>
              </a:rPr>
              <a:t>member </a:t>
            </a:r>
            <a:r>
              <a:rPr lang="en-US" sz="1500" dirty="0" smtClean="0"/>
              <a:t>”, member);</a:t>
            </a:r>
            <a:endParaRPr lang="en-US" altLang="ko-KR" sz="1500" dirty="0"/>
          </a:p>
        </p:txBody>
      </p:sp>
      <p:sp>
        <p:nvSpPr>
          <p:cNvPr id="10" name="직사각형 9"/>
          <p:cNvSpPr/>
          <p:nvPr/>
        </p:nvSpPr>
        <p:spPr>
          <a:xfrm>
            <a:off x="279922" y="6030055"/>
            <a:ext cx="8450739" cy="323165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1500" dirty="0"/>
              <a:t>&lt;</a:t>
            </a:r>
            <a:r>
              <a:rPr lang="en-US" altLang="ko-KR" sz="1500" dirty="0" err="1"/>
              <a:t>jsp:useBean</a:t>
            </a:r>
            <a:r>
              <a:rPr lang="en-US" altLang="ko-KR" sz="1500" dirty="0"/>
              <a:t> </a:t>
            </a:r>
            <a:r>
              <a:rPr lang="en-US" altLang="ko-KR" sz="1500" dirty="0" smtClean="0"/>
              <a:t>id="</a:t>
            </a:r>
            <a:r>
              <a:rPr lang="en-US" altLang="ko-KR" sz="1500" b="1" dirty="0" smtClean="0">
                <a:solidFill>
                  <a:srgbClr val="FF0000"/>
                </a:solidFill>
              </a:rPr>
              <a:t>member</a:t>
            </a:r>
            <a:r>
              <a:rPr lang="en-US" altLang="ko-KR" sz="1500" dirty="0" smtClean="0"/>
              <a:t>" class</a:t>
            </a:r>
            <a:r>
              <a:rPr lang="en-US" altLang="ko-KR" sz="1500" dirty="0" smtClean="0"/>
              <a:t>="</a:t>
            </a:r>
            <a:r>
              <a:rPr lang="en-US" altLang="ko-KR" sz="1500" dirty="0" err="1" smtClean="0"/>
              <a:t>com.inkyoung.javabeans.MemberBean</a:t>
            </a:r>
            <a:r>
              <a:rPr lang="en-US" altLang="ko-KR" sz="1500" dirty="0" smtClean="0"/>
              <a:t>" </a:t>
            </a:r>
            <a:r>
              <a:rPr lang="en-US" altLang="ko-KR" sz="1500" dirty="0" smtClean="0"/>
              <a:t>/&gt;</a:t>
            </a:r>
            <a:endParaRPr lang="en-US" altLang="ko-KR" sz="1500" dirty="0"/>
          </a:p>
        </p:txBody>
      </p:sp>
      <p:cxnSp>
        <p:nvCxnSpPr>
          <p:cNvPr id="11" name="직선 화살표 연결선 10"/>
          <p:cNvCxnSpPr/>
          <p:nvPr/>
        </p:nvCxnSpPr>
        <p:spPr>
          <a:xfrm flipH="1">
            <a:off x="2411760" y="5463463"/>
            <a:ext cx="576064" cy="62983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958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51520" y="188640"/>
            <a:ext cx="84249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dirty="0"/>
              <a:t>4</a:t>
            </a:r>
            <a:r>
              <a:rPr lang="ko-KR" altLang="en-US" dirty="0"/>
              <a:t>장에서 내장 객체를 다루면서 내장 객체는 객체가 사용될 수 있는 유효 기간이 다음과 같이 </a:t>
            </a:r>
            <a:r>
              <a:rPr lang="en-US" altLang="ko-KR" dirty="0"/>
              <a:t>4</a:t>
            </a:r>
            <a:r>
              <a:rPr lang="ko-KR" altLang="en-US" dirty="0"/>
              <a:t>가지 영역으로 나누어 있다고 하였습니다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r>
              <a:rPr lang="en-US" altLang="ko-KR" dirty="0" smtClean="0"/>
              <a:t>scope </a:t>
            </a:r>
            <a:r>
              <a:rPr lang="ko-KR" altLang="en-US" dirty="0"/>
              <a:t>속성 값의 종류와 의미</a:t>
            </a:r>
          </a:p>
          <a:p>
            <a:pPr fontAlgn="base"/>
            <a:endParaRPr lang="ko-KR" altLang="en-US" dirty="0"/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144120"/>
              </p:ext>
            </p:extLst>
          </p:nvPr>
        </p:nvGraphicFramePr>
        <p:xfrm>
          <a:off x="251520" y="1579817"/>
          <a:ext cx="8568952" cy="1715262"/>
        </p:xfrm>
        <a:graphic>
          <a:graphicData uri="http://schemas.openxmlformats.org/drawingml/2006/table">
            <a:tbl>
              <a:tblPr/>
              <a:tblGrid>
                <a:gridCol w="1530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38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5445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0" spc="-50" dirty="0">
                          <a:solidFill>
                            <a:srgbClr val="920092"/>
                          </a:solidFill>
                          <a:effectLst/>
                          <a:latin typeface="굴림"/>
                        </a:rPr>
                        <a:t>scope </a:t>
                      </a:r>
                      <a:r>
                        <a:rPr lang="ko-KR" altLang="en-US" sz="1800" b="1" kern="0" spc="-50" dirty="0">
                          <a:solidFill>
                            <a:srgbClr val="920092"/>
                          </a:solidFill>
                          <a:effectLst/>
                          <a:latin typeface="굴림"/>
                          <a:ea typeface="굴림"/>
                        </a:rPr>
                        <a:t>속성 값</a:t>
                      </a:r>
                      <a:endParaRPr lang="ko-KR" altLang="en-US" sz="1800" b="1" kern="0" spc="-50" dirty="0">
                        <a:solidFill>
                          <a:srgbClr val="920092"/>
                        </a:solidFill>
                        <a:effectLst/>
                        <a:latin typeface="굴림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kern="0" spc="-50" dirty="0">
                          <a:solidFill>
                            <a:srgbClr val="920092"/>
                          </a:solidFill>
                          <a:effectLst/>
                          <a:latin typeface="굴림"/>
                          <a:ea typeface="굴림"/>
                        </a:rPr>
                        <a:t>의미</a:t>
                      </a:r>
                      <a:endParaRPr lang="ko-KR" altLang="en-US" sz="1800" b="1" kern="0" spc="-50" dirty="0">
                        <a:solidFill>
                          <a:srgbClr val="920092"/>
                        </a:solidFill>
                        <a:effectLst/>
                        <a:latin typeface="굴림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801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page</a:t>
                      </a: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자바 빈은 생성된 페이지 내에서만 접근되어 </a:t>
                      </a:r>
                      <a:r>
                        <a:rPr lang="ko-KR" alt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사용</a:t>
                      </a:r>
                      <a:endParaRPr lang="ko-KR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01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request</a:t>
                      </a: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자바 빈이 생성된 요청을 수행하는 페이지들에서 </a:t>
                      </a:r>
                      <a:r>
                        <a:rPr lang="ko-KR" alt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사용</a:t>
                      </a:r>
                      <a:endParaRPr lang="ko-KR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5801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session</a:t>
                      </a: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자바 빈이 생성된 세션에서 요청을 처리하는 페이지들에서 </a:t>
                      </a:r>
                      <a:r>
                        <a:rPr lang="ko-KR" alt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사용</a:t>
                      </a:r>
                      <a:endParaRPr lang="ko-KR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5801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application</a:t>
                      </a: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자바 빈이 생성된 응용 프로그램에 포함된 모든 페이지들에서 </a:t>
                      </a:r>
                      <a:r>
                        <a:rPr lang="ko-KR" altLang="en-US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사용</a:t>
                      </a:r>
                      <a:endParaRPr lang="ko-KR" altLang="en-US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957388" y="32242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5122" name="_x145734352" descr="EMB000014204e5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452813"/>
            <a:ext cx="6120680" cy="3211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51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51520" y="188640"/>
            <a:ext cx="8424936" cy="5986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dirty="0"/>
              <a:t>scope </a:t>
            </a:r>
            <a:r>
              <a:rPr lang="ko-KR" altLang="en-US" dirty="0"/>
              <a:t>속성 값을 </a:t>
            </a:r>
            <a:r>
              <a:rPr lang="en-US" altLang="ko-KR" dirty="0"/>
              <a:t>page</a:t>
            </a:r>
            <a:r>
              <a:rPr lang="ko-KR" altLang="en-US" dirty="0"/>
              <a:t>로 설정하면 해당 페이지에서만 자바 빈 객체를 사용할 수 있습니다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sz="500" dirty="0"/>
          </a:p>
          <a:p>
            <a:pPr fontAlgn="base"/>
            <a:r>
              <a:rPr lang="ko-KR" altLang="en-US" dirty="0"/>
              <a:t>요청 페이지에서까지 자바 빈 객체를 사용하기 위해서는 다음과 같이 </a:t>
            </a:r>
            <a:r>
              <a:rPr lang="en-US" altLang="ko-KR" dirty="0"/>
              <a:t>scope </a:t>
            </a:r>
            <a:r>
              <a:rPr lang="ko-KR" altLang="en-US" dirty="0"/>
              <a:t>속성 값을 </a:t>
            </a:r>
            <a:r>
              <a:rPr lang="en-US" altLang="ko-KR" dirty="0"/>
              <a:t>request</a:t>
            </a:r>
            <a:r>
              <a:rPr lang="ko-KR" altLang="en-US" dirty="0"/>
              <a:t>로 설정합니다</a:t>
            </a:r>
            <a:r>
              <a:rPr lang="en-US" altLang="ko-KR" dirty="0" smtClean="0"/>
              <a:t>.</a:t>
            </a:r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r>
              <a:rPr lang="en-US" altLang="ko-KR" dirty="0" smtClean="0"/>
              <a:t>5</a:t>
            </a:r>
            <a:r>
              <a:rPr lang="ko-KR" altLang="en-US" dirty="0"/>
              <a:t>장에서 학습한 세션에 </a:t>
            </a:r>
            <a:r>
              <a:rPr lang="ko-KR" altLang="en-US" dirty="0" err="1"/>
              <a:t>어트리뷰트</a:t>
            </a:r>
            <a:r>
              <a:rPr lang="ko-KR" altLang="en-US" dirty="0"/>
              <a:t> 값을 추가하여 브라우저가 닫히기 전까지 자바 빈 객체를 계속 사용할 수 있으려면 </a:t>
            </a:r>
            <a:r>
              <a:rPr lang="en-US" altLang="ko-KR" dirty="0"/>
              <a:t>scope </a:t>
            </a:r>
            <a:r>
              <a:rPr lang="ko-KR" altLang="en-US" dirty="0"/>
              <a:t>속성 값을 </a:t>
            </a:r>
            <a:r>
              <a:rPr lang="en-US" altLang="ko-KR" dirty="0"/>
              <a:t>session</a:t>
            </a:r>
            <a:r>
              <a:rPr lang="ko-KR" altLang="en-US" dirty="0"/>
              <a:t>으로 설정합니다</a:t>
            </a:r>
            <a:r>
              <a:rPr lang="en-US" altLang="ko-KR" dirty="0" smtClean="0"/>
              <a:t>.</a:t>
            </a:r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r>
              <a:rPr lang="ko-KR" altLang="en-US" dirty="0" err="1"/>
              <a:t>톰캣을</a:t>
            </a:r>
            <a:r>
              <a:rPr lang="ko-KR" altLang="en-US" dirty="0"/>
              <a:t> </a:t>
            </a:r>
            <a:r>
              <a:rPr lang="en-US" altLang="ko-KR" dirty="0"/>
              <a:t>restart</a:t>
            </a:r>
            <a:r>
              <a:rPr lang="ko-KR" altLang="en-US" dirty="0"/>
              <a:t>시켜 서버를 재 시작하기 전까지 자바 빈 객체를 계속 사용하려면 </a:t>
            </a:r>
            <a:r>
              <a:rPr lang="en-US" altLang="ko-KR" dirty="0"/>
              <a:t>scope </a:t>
            </a:r>
            <a:r>
              <a:rPr lang="ko-KR" altLang="en-US" dirty="0"/>
              <a:t>속성 값을 </a:t>
            </a:r>
            <a:r>
              <a:rPr lang="en-US" altLang="ko-KR" dirty="0"/>
              <a:t>application</a:t>
            </a:r>
            <a:r>
              <a:rPr lang="ko-KR" altLang="en-US" dirty="0"/>
              <a:t>으로 설정합니다</a:t>
            </a:r>
            <a:r>
              <a:rPr lang="en-US" altLang="ko-KR" dirty="0" smtClean="0"/>
              <a:t>.</a:t>
            </a:r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/>
              <a:t>만일 </a:t>
            </a:r>
            <a:r>
              <a:rPr lang="en-US" altLang="ko-KR" dirty="0"/>
              <a:t>scope </a:t>
            </a:r>
            <a:r>
              <a:rPr lang="ko-KR" altLang="en-US" dirty="0"/>
              <a:t>속성을 생략하면 </a:t>
            </a:r>
            <a:r>
              <a:rPr lang="en-US" altLang="ko-KR" dirty="0"/>
              <a:t>page</a:t>
            </a:r>
            <a:r>
              <a:rPr lang="ko-KR" altLang="en-US" dirty="0"/>
              <a:t>가 기본적으로 설정됩니다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r>
              <a:rPr lang="en-US" altLang="ko-KR" dirty="0"/>
              <a:t>scope </a:t>
            </a:r>
            <a:r>
              <a:rPr lang="ko-KR" altLang="en-US" dirty="0"/>
              <a:t>속성을 생략한 채 생성한 자바 빈 객체는 해당 페이지에서만 사용가능하고 다른 페이지로 이동하였을 경우에는 자바 빈 객체를 사용할 수 없게 됩니다</a:t>
            </a:r>
            <a:r>
              <a:rPr lang="en-US" altLang="ko-KR" dirty="0"/>
              <a:t>. </a:t>
            </a:r>
            <a:endParaRPr lang="ko-KR" altLang="en-US" dirty="0"/>
          </a:p>
        </p:txBody>
      </p:sp>
      <p:sp>
        <p:nvSpPr>
          <p:cNvPr id="2" name="직사각형 1"/>
          <p:cNvSpPr/>
          <p:nvPr/>
        </p:nvSpPr>
        <p:spPr>
          <a:xfrm>
            <a:off x="72008" y="858198"/>
            <a:ext cx="8964488" cy="338554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1600" dirty="0"/>
              <a:t>&lt;</a:t>
            </a:r>
            <a:r>
              <a:rPr lang="en-US" altLang="ko-KR" sz="1600" dirty="0" err="1"/>
              <a:t>jsp:useBean</a:t>
            </a:r>
            <a:r>
              <a:rPr lang="en-US" altLang="ko-KR" sz="1600" dirty="0"/>
              <a:t> class</a:t>
            </a:r>
            <a:r>
              <a:rPr lang="en-US" altLang="ko-KR" sz="1600" dirty="0" smtClean="0"/>
              <a:t>="</a:t>
            </a:r>
            <a:r>
              <a:rPr lang="en-US" altLang="ko-KR" sz="1600" dirty="0" err="1" smtClean="0"/>
              <a:t>com.inkyoung.javabeans.MemberBean</a:t>
            </a:r>
            <a:r>
              <a:rPr lang="en-US" altLang="ko-KR" sz="1600" dirty="0" smtClean="0"/>
              <a:t>" </a:t>
            </a:r>
            <a:r>
              <a:rPr lang="en-US" altLang="ko-KR" sz="1600" dirty="0"/>
              <a:t>id="member" </a:t>
            </a:r>
            <a:r>
              <a:rPr lang="en-US" altLang="ko-KR" sz="1600" dirty="0">
                <a:solidFill>
                  <a:srgbClr val="FF0000"/>
                </a:solidFill>
              </a:rPr>
              <a:t>scope="page" </a:t>
            </a:r>
            <a:r>
              <a:rPr lang="en-US" altLang="ko-KR" sz="1600" dirty="0"/>
              <a:t>/&gt; 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35496" y="2022070"/>
            <a:ext cx="9073008" cy="338554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1600" dirty="0"/>
              <a:t>&lt;</a:t>
            </a:r>
            <a:r>
              <a:rPr lang="en-US" altLang="ko-KR" sz="1600" dirty="0" err="1"/>
              <a:t>jsp:useBean</a:t>
            </a:r>
            <a:r>
              <a:rPr lang="en-US" altLang="ko-KR" sz="1600" dirty="0"/>
              <a:t> class</a:t>
            </a:r>
            <a:r>
              <a:rPr lang="en-US" altLang="ko-KR" sz="1600" dirty="0" smtClean="0"/>
              <a:t>="</a:t>
            </a:r>
            <a:r>
              <a:rPr lang="en-US" altLang="ko-KR" sz="1600" dirty="0" err="1" smtClean="0"/>
              <a:t>com.inkyoung.javabeans.MemberBean</a:t>
            </a:r>
            <a:r>
              <a:rPr lang="en-US" altLang="ko-KR" sz="1600" dirty="0" smtClean="0"/>
              <a:t>" </a:t>
            </a:r>
            <a:r>
              <a:rPr lang="en-US" altLang="ko-KR" sz="1600" dirty="0"/>
              <a:t>id="member" </a:t>
            </a:r>
            <a:r>
              <a:rPr lang="en-US" altLang="ko-KR" sz="1600" dirty="0">
                <a:solidFill>
                  <a:srgbClr val="FF0000"/>
                </a:solidFill>
              </a:rPr>
              <a:t>scope="request" </a:t>
            </a:r>
            <a:r>
              <a:rPr lang="en-US" altLang="ko-KR" sz="1600" dirty="0"/>
              <a:t>/&gt; 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35496" y="3181767"/>
            <a:ext cx="9073008" cy="338554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1600" dirty="0"/>
              <a:t>&lt;</a:t>
            </a:r>
            <a:r>
              <a:rPr lang="en-US" altLang="ko-KR" sz="1600" dirty="0" err="1"/>
              <a:t>jsp:useBean</a:t>
            </a:r>
            <a:r>
              <a:rPr lang="en-US" altLang="ko-KR" sz="1600" dirty="0"/>
              <a:t> class</a:t>
            </a:r>
            <a:r>
              <a:rPr lang="en-US" altLang="ko-KR" sz="1600" dirty="0" smtClean="0"/>
              <a:t>="</a:t>
            </a:r>
            <a:r>
              <a:rPr lang="en-US" altLang="ko-KR" sz="1600" dirty="0" err="1" smtClean="0"/>
              <a:t>com.inkyoung.javabeans.MemberBean</a:t>
            </a:r>
            <a:r>
              <a:rPr lang="en-US" altLang="ko-KR" sz="1600" dirty="0" smtClean="0"/>
              <a:t>" </a:t>
            </a:r>
            <a:r>
              <a:rPr lang="en-US" altLang="ko-KR" sz="1600" dirty="0"/>
              <a:t>id="member" </a:t>
            </a:r>
            <a:r>
              <a:rPr lang="en-US" altLang="ko-KR" sz="1600" dirty="0">
                <a:solidFill>
                  <a:srgbClr val="FF0000"/>
                </a:solidFill>
              </a:rPr>
              <a:t>scope</a:t>
            </a:r>
            <a:r>
              <a:rPr lang="en-US" altLang="ko-KR" sz="1600" dirty="0" smtClean="0">
                <a:solidFill>
                  <a:srgbClr val="FF0000"/>
                </a:solidFill>
              </a:rPr>
              <a:t>=“session" </a:t>
            </a:r>
            <a:r>
              <a:rPr lang="en-US" altLang="ko-KR" sz="1600" dirty="0"/>
              <a:t>/&gt; 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17748" y="4170566"/>
            <a:ext cx="9090756" cy="58477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1600" dirty="0"/>
              <a:t>&lt;</a:t>
            </a:r>
            <a:r>
              <a:rPr lang="en-US" altLang="ko-KR" sz="1600" dirty="0" err="1"/>
              <a:t>jsp:useBean</a:t>
            </a:r>
            <a:r>
              <a:rPr lang="en-US" altLang="ko-KR" sz="1600" dirty="0"/>
              <a:t> class</a:t>
            </a:r>
            <a:r>
              <a:rPr lang="en-US" altLang="ko-KR" sz="1600" dirty="0" smtClean="0"/>
              <a:t>="</a:t>
            </a:r>
            <a:r>
              <a:rPr lang="en-US" altLang="ko-KR" sz="1600" dirty="0" err="1" smtClean="0"/>
              <a:t>com.inkyoung.javabeans.MemberBean</a:t>
            </a:r>
            <a:r>
              <a:rPr lang="en-US" altLang="ko-KR" sz="1600" dirty="0" smtClean="0"/>
              <a:t>" </a:t>
            </a:r>
            <a:r>
              <a:rPr lang="en-US" altLang="ko-KR" sz="1600" dirty="0"/>
              <a:t>id="member" </a:t>
            </a:r>
            <a:r>
              <a:rPr lang="en-US" altLang="ko-KR" sz="1600" dirty="0">
                <a:solidFill>
                  <a:srgbClr val="FF0000"/>
                </a:solidFill>
              </a:rPr>
              <a:t>scope="application" </a:t>
            </a:r>
            <a:r>
              <a:rPr lang="en-US" altLang="ko-KR" sz="1600" dirty="0"/>
              <a:t>/&gt; 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35496" y="5003884"/>
            <a:ext cx="9073008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dirty="0"/>
              <a:t>&lt;</a:t>
            </a:r>
            <a:r>
              <a:rPr lang="en-US" altLang="ko-KR" dirty="0" err="1"/>
              <a:t>jsp:useBean</a:t>
            </a:r>
            <a:r>
              <a:rPr lang="en-US" altLang="ko-KR" dirty="0"/>
              <a:t> class</a:t>
            </a:r>
            <a:r>
              <a:rPr lang="en-US" altLang="ko-KR" dirty="0" smtClean="0"/>
              <a:t>="</a:t>
            </a:r>
            <a:r>
              <a:rPr lang="en-US" altLang="ko-KR" dirty="0" err="1" smtClean="0"/>
              <a:t>com.inkyoung.javabeans.MemberBean</a:t>
            </a:r>
            <a:r>
              <a:rPr lang="en-US" altLang="ko-KR" dirty="0" smtClean="0"/>
              <a:t>" </a:t>
            </a:r>
            <a:r>
              <a:rPr lang="en-US" altLang="ko-KR" dirty="0"/>
              <a:t>id="member"/&gt; </a:t>
            </a:r>
          </a:p>
        </p:txBody>
      </p:sp>
    </p:spTree>
    <p:extLst>
      <p:ext uri="{BB962C8B-B14F-4D97-AF65-F5344CB8AC3E}">
        <p14:creationId xmlns:p14="http://schemas.microsoft.com/office/powerpoint/2010/main" val="425355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269776" y="116632"/>
            <a:ext cx="83346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b="1" dirty="0"/>
              <a:t>자바 빈에서 정보를 얻어오는 </a:t>
            </a:r>
            <a:r>
              <a:rPr lang="en-US" altLang="ko-KR" b="1" dirty="0"/>
              <a:t>&lt;</a:t>
            </a:r>
            <a:r>
              <a:rPr lang="en-US" altLang="ko-KR" b="1" dirty="0" err="1"/>
              <a:t>jsp:getProperty</a:t>
            </a:r>
            <a:r>
              <a:rPr lang="en-US" altLang="ko-KR" b="1" dirty="0"/>
              <a:t>&gt; </a:t>
            </a:r>
            <a:r>
              <a:rPr lang="ko-KR" altLang="en-US" b="1" dirty="0"/>
              <a:t>액션 태그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233992" y="512268"/>
            <a:ext cx="844246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dirty="0"/>
              <a:t>다음은 회원의 이름을 얻기 위해서는 </a:t>
            </a:r>
            <a:r>
              <a:rPr lang="en-US" altLang="ko-KR" dirty="0" err="1"/>
              <a:t>getName</a:t>
            </a:r>
            <a:r>
              <a:rPr lang="en-US" altLang="ko-KR" dirty="0"/>
              <a:t>()</a:t>
            </a:r>
            <a:r>
              <a:rPr lang="ko-KR" altLang="en-US" dirty="0"/>
              <a:t>을 호출한 예입니다</a:t>
            </a:r>
            <a:r>
              <a:rPr lang="en-US" altLang="ko-KR" dirty="0" smtClean="0"/>
              <a:t>.</a:t>
            </a:r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r>
              <a:rPr lang="en-US" altLang="ko-KR" dirty="0"/>
              <a:t>JSP</a:t>
            </a:r>
            <a:r>
              <a:rPr lang="ko-KR" altLang="en-US" dirty="0"/>
              <a:t>에서 </a:t>
            </a:r>
            <a:r>
              <a:rPr lang="en-US" altLang="ko-KR" dirty="0"/>
              <a:t>getter</a:t>
            </a:r>
            <a:r>
              <a:rPr lang="ko-KR" altLang="en-US" dirty="0"/>
              <a:t>를 호출하기 위해서는 </a:t>
            </a:r>
            <a:r>
              <a:rPr lang="ko-KR" altLang="en-US" dirty="0" err="1"/>
              <a:t>스크립트릿</a:t>
            </a:r>
            <a:r>
              <a:rPr lang="en-US" altLang="ko-KR" dirty="0"/>
              <a:t>(&lt;% %&gt;) </a:t>
            </a:r>
            <a:r>
              <a:rPr lang="ko-KR" altLang="en-US" dirty="0"/>
              <a:t>안에 자바 코드를 기술해야 합니다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ko-KR" altLang="en-US" dirty="0"/>
          </a:p>
          <a:p>
            <a:pPr fontAlgn="base"/>
            <a:r>
              <a:rPr lang="ko-KR" altLang="en-US" dirty="0"/>
              <a:t>다음은 회원의 이름을 얻기 위해서는 </a:t>
            </a:r>
            <a:r>
              <a:rPr lang="en-US" altLang="ko-KR" dirty="0" err="1"/>
              <a:t>getName</a:t>
            </a:r>
            <a:r>
              <a:rPr lang="en-US" altLang="ko-KR" dirty="0"/>
              <a:t>()</a:t>
            </a:r>
            <a:r>
              <a:rPr lang="ko-KR" altLang="en-US" dirty="0"/>
              <a:t>을 호출하는 대신 </a:t>
            </a:r>
            <a:r>
              <a:rPr lang="en-US" altLang="ko-KR" dirty="0"/>
              <a:t>&lt;</a:t>
            </a:r>
            <a:r>
              <a:rPr lang="en-US" altLang="ko-KR" dirty="0" err="1"/>
              <a:t>jsp:getProperty</a:t>
            </a:r>
            <a:r>
              <a:rPr lang="en-US" altLang="ko-KR" dirty="0"/>
              <a:t>&gt; </a:t>
            </a:r>
            <a:r>
              <a:rPr lang="ko-KR" altLang="en-US" dirty="0"/>
              <a:t>액션 태그를 사용한 예입니다</a:t>
            </a:r>
            <a:r>
              <a:rPr lang="en-US" altLang="ko-KR" dirty="0" smtClean="0"/>
              <a:t>.</a:t>
            </a:r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r>
              <a:rPr lang="en-US" altLang="ko-KR" dirty="0"/>
              <a:t>JSP</a:t>
            </a:r>
            <a:r>
              <a:rPr lang="ko-KR" altLang="en-US" dirty="0"/>
              <a:t>에서는 </a:t>
            </a:r>
            <a:r>
              <a:rPr lang="en-US" altLang="ko-KR" dirty="0"/>
              <a:t>getter</a:t>
            </a:r>
            <a:r>
              <a:rPr lang="ko-KR" altLang="en-US" dirty="0"/>
              <a:t>를 위와 같이 호출하기보다는 액션 태그인 </a:t>
            </a:r>
            <a:r>
              <a:rPr lang="en-US" altLang="ko-KR" dirty="0"/>
              <a:t>&lt;</a:t>
            </a:r>
            <a:r>
              <a:rPr lang="en-US" altLang="ko-KR" dirty="0" err="1"/>
              <a:t>jsp:getProperty</a:t>
            </a:r>
            <a:r>
              <a:rPr lang="en-US" altLang="ko-KR" dirty="0"/>
              <a:t>&gt;</a:t>
            </a:r>
            <a:r>
              <a:rPr lang="ko-KR" altLang="en-US" dirty="0"/>
              <a:t>를 사용합니다</a:t>
            </a:r>
            <a:r>
              <a:rPr lang="en-US" altLang="ko-KR" dirty="0"/>
              <a:t>. </a:t>
            </a:r>
            <a:r>
              <a:rPr lang="ko-KR" altLang="en-US" dirty="0"/>
              <a:t>왜냐하면 </a:t>
            </a:r>
            <a:r>
              <a:rPr lang="en-US" altLang="ko-KR" dirty="0"/>
              <a:t>JSP</a:t>
            </a:r>
            <a:r>
              <a:rPr lang="ko-KR" altLang="en-US" dirty="0"/>
              <a:t>에서 </a:t>
            </a:r>
            <a:r>
              <a:rPr lang="en-US" altLang="ko-KR" dirty="0"/>
              <a:t>HTML </a:t>
            </a:r>
            <a:r>
              <a:rPr lang="ko-KR" altLang="en-US" dirty="0"/>
              <a:t>태그와 자바 코드를 혼용하면 코드가 지저분해지기 때문입니다</a:t>
            </a:r>
            <a:r>
              <a:rPr lang="en-US" altLang="ko-KR" dirty="0"/>
              <a:t>. JSP </a:t>
            </a:r>
            <a:r>
              <a:rPr lang="ko-KR" altLang="en-US" dirty="0"/>
              <a:t>페이지에서는 </a:t>
            </a:r>
            <a:r>
              <a:rPr lang="en-US" altLang="ko-KR" dirty="0"/>
              <a:t>HTML </a:t>
            </a:r>
            <a:r>
              <a:rPr lang="ko-KR" altLang="en-US" dirty="0"/>
              <a:t>태그와 함께 액션 태그를 사용하는 것이 코드가 깔끔해져서 </a:t>
            </a:r>
            <a:r>
              <a:rPr lang="ko-KR" altLang="en-US" dirty="0" err="1"/>
              <a:t>가독성이</a:t>
            </a:r>
            <a:r>
              <a:rPr lang="ko-KR" altLang="en-US" dirty="0"/>
              <a:t> 높아집니다</a:t>
            </a:r>
            <a:r>
              <a:rPr lang="en-US" altLang="ko-KR" dirty="0"/>
              <a:t>. &lt;</a:t>
            </a:r>
            <a:r>
              <a:rPr lang="en-US" altLang="ko-KR" dirty="0" err="1"/>
              <a:t>jsp:getProperty</a:t>
            </a:r>
            <a:r>
              <a:rPr lang="en-US" altLang="ko-KR" dirty="0"/>
              <a:t>&gt; </a:t>
            </a:r>
            <a:r>
              <a:rPr lang="ko-KR" altLang="en-US" dirty="0"/>
              <a:t>액션 태그는 자바 빈 객체 필드에 저장된 값을 알려줍니다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endParaRPr lang="ko-KR" altLang="en-US" dirty="0"/>
          </a:p>
          <a:p>
            <a:pPr fontAlgn="base"/>
            <a:endParaRPr lang="ko-KR" altLang="en-US" dirty="0"/>
          </a:p>
        </p:txBody>
      </p:sp>
      <p:sp>
        <p:nvSpPr>
          <p:cNvPr id="9" name="직사각형 8"/>
          <p:cNvSpPr/>
          <p:nvPr/>
        </p:nvSpPr>
        <p:spPr>
          <a:xfrm>
            <a:off x="395536" y="1052736"/>
            <a:ext cx="7560840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dirty="0"/>
              <a:t>&lt;%= </a:t>
            </a:r>
            <a:r>
              <a:rPr lang="en-US" altLang="ko-KR" dirty="0" err="1"/>
              <a:t>member.getName</a:t>
            </a:r>
            <a:r>
              <a:rPr lang="en-US" altLang="ko-KR" dirty="0"/>
              <a:t>( ) %&gt;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467544" y="3284984"/>
            <a:ext cx="7344816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dirty="0"/>
              <a:t>&lt;</a:t>
            </a:r>
            <a:r>
              <a:rPr lang="en-US" altLang="ko-KR" dirty="0" err="1"/>
              <a:t>jsp:getProperty</a:t>
            </a:r>
            <a:r>
              <a:rPr lang="en-US" altLang="ko-KR" dirty="0"/>
              <a:t> name="member" property="name" /&gt; </a:t>
            </a:r>
          </a:p>
        </p:txBody>
      </p:sp>
    </p:spTree>
    <p:extLst>
      <p:ext uri="{BB962C8B-B14F-4D97-AF65-F5344CB8AC3E}">
        <p14:creationId xmlns:p14="http://schemas.microsoft.com/office/powerpoint/2010/main" val="209362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269776" y="116632"/>
            <a:ext cx="833467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dirty="0" smtClean="0"/>
              <a:t>&lt;</a:t>
            </a:r>
            <a:r>
              <a:rPr lang="en-US" altLang="ko-KR" dirty="0" err="1"/>
              <a:t>jsp:getProperty</a:t>
            </a:r>
            <a:r>
              <a:rPr lang="en-US" altLang="ko-KR" dirty="0"/>
              <a:t>&gt; </a:t>
            </a:r>
            <a:r>
              <a:rPr lang="ko-KR" altLang="en-US" dirty="0"/>
              <a:t>액션 태그는 </a:t>
            </a:r>
            <a:r>
              <a:rPr lang="en-US" altLang="ko-KR" dirty="0"/>
              <a:t>getter</a:t>
            </a:r>
            <a:r>
              <a:rPr lang="ko-KR" altLang="en-US" dirty="0"/>
              <a:t>를 호출하겠다는 의미이며 형식은 다음과 같습니다</a:t>
            </a:r>
            <a:r>
              <a:rPr lang="en-US" altLang="ko-KR" dirty="0" smtClean="0"/>
              <a:t>.</a:t>
            </a:r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r>
              <a:rPr lang="en-US" altLang="ko-KR" dirty="0" smtClean="0"/>
              <a:t>get</a:t>
            </a:r>
            <a:r>
              <a:rPr lang="ko-KR" altLang="en-US" dirty="0"/>
              <a:t>으로 시작하는 </a:t>
            </a:r>
            <a:r>
              <a:rPr lang="ko-KR" altLang="en-US" dirty="0" err="1"/>
              <a:t>메소드인</a:t>
            </a:r>
            <a:r>
              <a:rPr lang="ko-KR" altLang="en-US" dirty="0"/>
              <a:t> </a:t>
            </a:r>
            <a:r>
              <a:rPr lang="en-US" altLang="ko-KR" dirty="0"/>
              <a:t>getter</a:t>
            </a:r>
            <a:r>
              <a:rPr lang="ko-KR" altLang="en-US" dirty="0"/>
              <a:t>는 액션 태그 중 </a:t>
            </a:r>
            <a:r>
              <a:rPr lang="en-US" altLang="ko-KR" dirty="0"/>
              <a:t>&lt;</a:t>
            </a:r>
            <a:r>
              <a:rPr lang="en-US" altLang="ko-KR" dirty="0" err="1"/>
              <a:t>jsp:getProperty</a:t>
            </a:r>
            <a:r>
              <a:rPr lang="en-US" altLang="ko-KR" dirty="0"/>
              <a:t>&gt;</a:t>
            </a:r>
            <a:r>
              <a:rPr lang="ko-KR" altLang="en-US" dirty="0"/>
              <a:t>를 사용합니다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en-US" altLang="ko-KR" sz="700" dirty="0"/>
          </a:p>
          <a:p>
            <a:pPr fontAlgn="base"/>
            <a:r>
              <a:rPr lang="en-US" altLang="ko-KR" dirty="0" smtClean="0"/>
              <a:t>&lt;</a:t>
            </a:r>
            <a:r>
              <a:rPr lang="en-US" altLang="ko-KR" dirty="0" err="1"/>
              <a:t>jsp:getProperty</a:t>
            </a:r>
            <a:r>
              <a:rPr lang="en-US" altLang="ko-KR" dirty="0"/>
              <a:t>&gt; </a:t>
            </a:r>
            <a:r>
              <a:rPr lang="ko-KR" altLang="en-US" dirty="0"/>
              <a:t>액션 태그는 </a:t>
            </a:r>
            <a:r>
              <a:rPr lang="en-US" altLang="ko-KR" dirty="0"/>
              <a:t>private </a:t>
            </a:r>
            <a:r>
              <a:rPr lang="ko-KR" altLang="en-US" dirty="0"/>
              <a:t>필드인 </a:t>
            </a:r>
            <a:r>
              <a:rPr lang="en-US" altLang="ko-KR" dirty="0"/>
              <a:t>name </a:t>
            </a:r>
            <a:r>
              <a:rPr lang="ko-KR" altLang="en-US" dirty="0"/>
              <a:t>대신 </a:t>
            </a:r>
            <a:r>
              <a:rPr lang="en-US" altLang="ko-KR" dirty="0" err="1"/>
              <a:t>getName</a:t>
            </a:r>
            <a:r>
              <a:rPr lang="en-US" altLang="ko-KR" dirty="0"/>
              <a:t>()</a:t>
            </a:r>
            <a:r>
              <a:rPr lang="ko-KR" altLang="en-US" dirty="0"/>
              <a:t>을 호출하는 것이며 이를 위해서는 </a:t>
            </a:r>
            <a:r>
              <a:rPr lang="en-US" altLang="ko-KR" dirty="0"/>
              <a:t>property</a:t>
            </a:r>
            <a:r>
              <a:rPr lang="ko-KR" altLang="en-US" dirty="0"/>
              <a:t>에 </a:t>
            </a:r>
            <a:r>
              <a:rPr lang="ko-KR" altLang="en-US" dirty="0" err="1"/>
              <a:t>메소드</a:t>
            </a:r>
            <a:r>
              <a:rPr lang="ko-KR" altLang="en-US" dirty="0"/>
              <a:t> 이름에서 </a:t>
            </a:r>
            <a:r>
              <a:rPr lang="en-US" altLang="ko-KR" dirty="0"/>
              <a:t>get </a:t>
            </a:r>
            <a:r>
              <a:rPr lang="ko-KR" altLang="en-US" dirty="0"/>
              <a:t>다음에 나오는 첫 글자를 소문자로 바꾸어서 </a:t>
            </a:r>
            <a:r>
              <a:rPr lang="en-US" altLang="ko-KR" dirty="0"/>
              <a:t>property </a:t>
            </a:r>
            <a:r>
              <a:rPr lang="ko-KR" altLang="en-US" dirty="0"/>
              <a:t>속성 값으로 적어줍니다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endParaRPr lang="ko-KR" altLang="en-US" sz="700" dirty="0"/>
          </a:p>
          <a:p>
            <a:pPr fontAlgn="base"/>
            <a:r>
              <a:rPr lang="en-US" altLang="ko-KR" dirty="0"/>
              <a:t>name(</a:t>
            </a:r>
            <a:r>
              <a:rPr lang="ko-KR" altLang="en-US" dirty="0"/>
              <a:t>①</a:t>
            </a:r>
            <a:r>
              <a:rPr lang="en-US" altLang="ko-KR" dirty="0"/>
              <a:t>) </a:t>
            </a:r>
            <a:r>
              <a:rPr lang="ko-KR" altLang="en-US" dirty="0"/>
              <a:t>속성에는 </a:t>
            </a:r>
            <a:r>
              <a:rPr lang="en-US" altLang="ko-KR" dirty="0"/>
              <a:t>&lt;</a:t>
            </a:r>
            <a:r>
              <a:rPr lang="en-US" altLang="ko-KR" dirty="0" err="1"/>
              <a:t>jsp:useBean</a:t>
            </a:r>
            <a:r>
              <a:rPr lang="en-US" altLang="ko-KR" dirty="0"/>
              <a:t>&gt; </a:t>
            </a:r>
            <a:r>
              <a:rPr lang="ko-KR" altLang="en-US" dirty="0"/>
              <a:t>태그에서 </a:t>
            </a:r>
            <a:r>
              <a:rPr lang="en-US" altLang="ko-KR" dirty="0"/>
              <a:t>id</a:t>
            </a:r>
            <a:r>
              <a:rPr lang="ko-KR" altLang="en-US" dirty="0"/>
              <a:t>와 반드시 일치해야 합니다</a:t>
            </a:r>
            <a:r>
              <a:rPr lang="en-US" altLang="ko-KR" dirty="0"/>
              <a:t>. </a:t>
            </a:r>
          </a:p>
          <a:p>
            <a:pPr fontAlgn="base"/>
            <a:endParaRPr lang="en-US" altLang="ko-KR" dirty="0">
              <a:solidFill>
                <a:srgbClr val="FF0000"/>
              </a:solidFill>
            </a:endParaRPr>
          </a:p>
          <a:p>
            <a:pPr fontAlgn="base"/>
            <a:endParaRPr lang="en-US" altLang="ko-KR" dirty="0">
              <a:solidFill>
                <a:srgbClr val="FF0000"/>
              </a:solidFill>
            </a:endParaRPr>
          </a:p>
          <a:p>
            <a:pPr fontAlgn="base"/>
            <a:endParaRPr lang="en-US" altLang="ko-KR" dirty="0">
              <a:solidFill>
                <a:srgbClr val="FF0000"/>
              </a:solidFill>
            </a:endParaRPr>
          </a:p>
          <a:p>
            <a:pPr fontAlgn="base"/>
            <a:endParaRPr lang="en-US" altLang="ko-KR" dirty="0">
              <a:solidFill>
                <a:srgbClr val="FF0000"/>
              </a:solidFill>
            </a:endParaRPr>
          </a:p>
          <a:p>
            <a:pPr fontAlgn="base"/>
            <a:r>
              <a:rPr lang="en-US" altLang="ko-KR" dirty="0"/>
              <a:t>&lt;</a:t>
            </a:r>
            <a:r>
              <a:rPr lang="en-US" altLang="ko-KR" dirty="0" err="1"/>
              <a:t>jsp:useBean</a:t>
            </a:r>
            <a:r>
              <a:rPr lang="en-US" altLang="ko-KR" dirty="0"/>
              <a:t>&gt; </a:t>
            </a:r>
            <a:r>
              <a:rPr lang="ko-KR" altLang="en-US" dirty="0"/>
              <a:t>액션 태그의 </a:t>
            </a:r>
            <a:r>
              <a:rPr lang="en-US" altLang="ko-KR" dirty="0"/>
              <a:t>id </a:t>
            </a:r>
            <a:r>
              <a:rPr lang="ko-KR" altLang="en-US" dirty="0"/>
              <a:t>값과 일치하는 값인 “</a:t>
            </a:r>
            <a:r>
              <a:rPr lang="en-US" altLang="ko-KR" dirty="0"/>
              <a:t>member”</a:t>
            </a:r>
            <a:r>
              <a:rPr lang="ko-KR" altLang="en-US" dirty="0"/>
              <a:t>을 </a:t>
            </a:r>
            <a:r>
              <a:rPr lang="en-US" altLang="ko-KR" dirty="0"/>
              <a:t>&lt;</a:t>
            </a:r>
            <a:r>
              <a:rPr lang="en-US" altLang="ko-KR" dirty="0" err="1"/>
              <a:t>jsp:getProperty</a:t>
            </a:r>
            <a:r>
              <a:rPr lang="en-US" altLang="ko-KR" dirty="0"/>
              <a:t>&gt; </a:t>
            </a:r>
            <a:r>
              <a:rPr lang="ko-KR" altLang="en-US" dirty="0"/>
              <a:t>태그의 </a:t>
            </a:r>
            <a:r>
              <a:rPr lang="en-US" altLang="ko-KR" dirty="0"/>
              <a:t>name </a:t>
            </a:r>
            <a:r>
              <a:rPr lang="ko-KR" altLang="en-US" dirty="0"/>
              <a:t>속성 값으로 기술하여 </a:t>
            </a:r>
            <a:r>
              <a:rPr lang="en-US" altLang="ko-KR" dirty="0"/>
              <a:t>&lt;</a:t>
            </a:r>
            <a:r>
              <a:rPr lang="en-US" altLang="ko-KR" dirty="0" err="1"/>
              <a:t>jsp:useBean</a:t>
            </a:r>
            <a:r>
              <a:rPr lang="en-US" altLang="ko-KR" dirty="0"/>
              <a:t>&gt; </a:t>
            </a:r>
            <a:r>
              <a:rPr lang="ko-KR" altLang="en-US" dirty="0"/>
              <a:t>액션 태그로 생성한 자바 빈 객체에 접근합니다</a:t>
            </a:r>
            <a:r>
              <a:rPr lang="en-US" altLang="ko-KR" dirty="0"/>
              <a:t>. </a:t>
            </a:r>
            <a:r>
              <a:rPr lang="ko-KR" altLang="en-US" dirty="0"/>
              <a:t>이렇게 접근하면 자바 빈 객체의 정보를 얻어올 수 있습니다</a:t>
            </a:r>
            <a:r>
              <a:rPr lang="en-US" altLang="ko-KR" dirty="0"/>
              <a:t>. </a:t>
            </a:r>
          </a:p>
          <a:p>
            <a:pPr fontAlgn="base"/>
            <a:endParaRPr lang="ko-KR" altLang="en-US" b="1" dirty="0"/>
          </a:p>
        </p:txBody>
      </p:sp>
      <p:sp>
        <p:nvSpPr>
          <p:cNvPr id="7" name="직사각형 6"/>
          <p:cNvSpPr/>
          <p:nvPr/>
        </p:nvSpPr>
        <p:spPr>
          <a:xfrm>
            <a:off x="425483" y="764704"/>
            <a:ext cx="7809934" cy="92333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dirty="0"/>
              <a:t>&lt;</a:t>
            </a:r>
            <a:r>
              <a:rPr lang="en-US" altLang="ko-KR" dirty="0" err="1" smtClean="0"/>
              <a:t>jsp:getProperty</a:t>
            </a:r>
            <a:r>
              <a:rPr lang="en-US" altLang="ko-KR" dirty="0" smtClean="0"/>
              <a:t>   </a:t>
            </a:r>
            <a:r>
              <a:rPr lang="en-US" altLang="ko-KR" dirty="0"/>
              <a:t>name="</a:t>
            </a:r>
            <a:r>
              <a:rPr lang="ko-KR" altLang="en-US" dirty="0" err="1"/>
              <a:t>빈이름</a:t>
            </a:r>
            <a:r>
              <a:rPr lang="en-US" altLang="ko-KR" dirty="0"/>
              <a:t>" .....................</a:t>
            </a:r>
            <a:r>
              <a:rPr lang="ko-KR" altLang="en-US" dirty="0"/>
              <a:t>① </a:t>
            </a:r>
          </a:p>
          <a:p>
            <a:pPr fontAlgn="base"/>
            <a:r>
              <a:rPr lang="en-US" altLang="ko-KR" dirty="0" smtClean="0"/>
              <a:t>                        property</a:t>
            </a:r>
            <a:r>
              <a:rPr lang="en-US" altLang="ko-KR" dirty="0"/>
              <a:t>="</a:t>
            </a:r>
            <a:r>
              <a:rPr lang="ko-KR" altLang="en-US" dirty="0" err="1"/>
              <a:t>프로퍼티이름</a:t>
            </a:r>
            <a:r>
              <a:rPr lang="en-US" altLang="ko-KR" dirty="0"/>
              <a:t>" .....................</a:t>
            </a:r>
            <a:r>
              <a:rPr lang="ko-KR" altLang="en-US" dirty="0"/>
              <a:t>② </a:t>
            </a:r>
          </a:p>
          <a:p>
            <a:pPr fontAlgn="base"/>
            <a:r>
              <a:rPr lang="en-US" altLang="ko-KR" dirty="0"/>
              <a:t>/&gt;</a:t>
            </a:r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539552" y="4365104"/>
            <a:ext cx="7704856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1600" dirty="0"/>
              <a:t>&lt;</a:t>
            </a:r>
            <a:r>
              <a:rPr lang="en-US" altLang="ko-KR" sz="1600" dirty="0" err="1"/>
              <a:t>jsp:getProperty</a:t>
            </a:r>
            <a:r>
              <a:rPr lang="en-US" altLang="ko-KR" sz="1600" dirty="0"/>
              <a:t> name</a:t>
            </a:r>
            <a:r>
              <a:rPr lang="en-US" altLang="ko-KR" sz="1600" dirty="0" smtClean="0"/>
              <a:t>="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member</a:t>
            </a:r>
            <a:r>
              <a:rPr lang="en-US" altLang="ko-KR" sz="1600" dirty="0" smtClean="0"/>
              <a:t>" property</a:t>
            </a:r>
            <a:r>
              <a:rPr lang="en-US" altLang="ko-KR" sz="1600" dirty="0"/>
              <a:t>="</a:t>
            </a:r>
            <a:r>
              <a:rPr lang="en-US" altLang="ko-KR" sz="1600" b="1" dirty="0"/>
              <a:t>name</a:t>
            </a:r>
            <a:r>
              <a:rPr lang="en-US" altLang="ko-KR" sz="1600" dirty="0"/>
              <a:t>"/&gt; </a:t>
            </a:r>
            <a:r>
              <a:rPr lang="en-US" altLang="ko-KR" sz="1600" dirty="0" smtClean="0"/>
              <a:t> </a:t>
            </a:r>
            <a:endParaRPr lang="en-US" altLang="ko-KR" sz="1600" dirty="0"/>
          </a:p>
        </p:txBody>
      </p:sp>
      <p:sp>
        <p:nvSpPr>
          <p:cNvPr id="9" name="직사각형 8"/>
          <p:cNvSpPr/>
          <p:nvPr/>
        </p:nvSpPr>
        <p:spPr>
          <a:xfrm>
            <a:off x="523933" y="3789040"/>
            <a:ext cx="7722448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1600" dirty="0"/>
              <a:t>&lt;</a:t>
            </a:r>
            <a:r>
              <a:rPr lang="en-US" altLang="ko-KR" sz="1600" dirty="0" err="1"/>
              <a:t>jsp:useBean</a:t>
            </a:r>
            <a:r>
              <a:rPr lang="en-US" altLang="ko-KR" sz="1600" dirty="0"/>
              <a:t> </a:t>
            </a:r>
            <a:r>
              <a:rPr lang="en-US" altLang="ko-KR" sz="1600" dirty="0" smtClean="0"/>
              <a:t>id="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member</a:t>
            </a:r>
            <a:r>
              <a:rPr lang="en-US" altLang="ko-KR" sz="1600" dirty="0" smtClean="0"/>
              <a:t>" class</a:t>
            </a:r>
            <a:r>
              <a:rPr lang="en-US" altLang="ko-KR" sz="1600" dirty="0" smtClean="0"/>
              <a:t>="</a:t>
            </a:r>
            <a:r>
              <a:rPr lang="en-US" altLang="ko-KR" sz="1600" dirty="0" err="1" smtClean="0"/>
              <a:t>com.inkyoung.javabeans.MemberBean</a:t>
            </a:r>
            <a:r>
              <a:rPr lang="en-US" altLang="ko-KR" sz="1600" dirty="0" smtClean="0"/>
              <a:t>" </a:t>
            </a:r>
            <a:r>
              <a:rPr lang="en-US" altLang="ko-KR" sz="1600" dirty="0" smtClean="0"/>
              <a:t>/&gt; </a:t>
            </a:r>
            <a:endParaRPr lang="en-US" altLang="ko-KR" sz="1600" dirty="0"/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2555776" y="4096817"/>
            <a:ext cx="648072" cy="4375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216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3492501" y="1829579"/>
            <a:ext cx="194359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1200" b="1" dirty="0"/>
              <a:t>① </a:t>
            </a:r>
            <a:r>
              <a:rPr lang="ko-KR" altLang="en-US" sz="1200" b="1" dirty="0" smtClean="0"/>
              <a:t>회원 가입 페이지에서</a:t>
            </a:r>
            <a:endParaRPr lang="en-US" altLang="ko-KR" sz="1200" b="1" dirty="0" smtClean="0"/>
          </a:p>
          <a:p>
            <a:pPr>
              <a:spcBef>
                <a:spcPct val="50000"/>
              </a:spcBef>
            </a:pPr>
            <a:r>
              <a:rPr lang="ko-KR" altLang="en-US" sz="1200" b="1" dirty="0" smtClean="0"/>
              <a:t>회원 정보를 입력한 후</a:t>
            </a:r>
            <a:endParaRPr lang="en-US" altLang="ko-KR" sz="1200" b="1" dirty="0" smtClean="0"/>
          </a:p>
          <a:p>
            <a:pPr>
              <a:spcBef>
                <a:spcPct val="50000"/>
              </a:spcBef>
            </a:pPr>
            <a:r>
              <a:rPr lang="en-US" altLang="ko-KR" sz="1200" b="1" dirty="0" smtClean="0"/>
              <a:t>&lt;</a:t>
            </a:r>
            <a:r>
              <a:rPr lang="ko-KR" altLang="en-US" sz="1200" b="1" dirty="0" smtClean="0"/>
              <a:t>확인</a:t>
            </a:r>
            <a:r>
              <a:rPr lang="en-US" altLang="ko-KR" sz="1200" b="1" dirty="0" smtClean="0"/>
              <a:t>&gt; </a:t>
            </a:r>
            <a:r>
              <a:rPr lang="ko-KR" altLang="en-US" sz="1200" b="1" dirty="0" smtClean="0"/>
              <a:t>버튼을 클릭</a:t>
            </a:r>
            <a:endParaRPr lang="ko-KR" altLang="en-US" sz="1200" b="1" dirty="0"/>
          </a:p>
        </p:txBody>
      </p:sp>
      <p:sp>
        <p:nvSpPr>
          <p:cNvPr id="5" name="AutoShape 10"/>
          <p:cNvSpPr>
            <a:spLocks noChangeArrowheads="1"/>
          </p:cNvSpPr>
          <p:nvPr/>
        </p:nvSpPr>
        <p:spPr bwMode="auto">
          <a:xfrm>
            <a:off x="4993307" y="3236913"/>
            <a:ext cx="802829" cy="1065212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ko-KR" altLang="en-US" sz="1200" b="1" dirty="0" err="1" smtClean="0"/>
              <a:t>톰캣</a:t>
            </a:r>
            <a:endParaRPr lang="ko-KR" altLang="en-US" sz="1200" b="1" dirty="0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5796136" y="3429000"/>
            <a:ext cx="23042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5652120" y="2924944"/>
            <a:ext cx="36004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1200" b="1" dirty="0"/>
              <a:t>②</a:t>
            </a:r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5620494" y="4304129"/>
            <a:ext cx="24765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1200" b="1" dirty="0"/>
              <a:t>③</a:t>
            </a:r>
          </a:p>
        </p:txBody>
      </p:sp>
      <p:sp>
        <p:nvSpPr>
          <p:cNvPr id="9" name="AutoShape 16"/>
          <p:cNvSpPr>
            <a:spLocks noChangeArrowheads="1"/>
          </p:cNvSpPr>
          <p:nvPr/>
        </p:nvSpPr>
        <p:spPr bwMode="auto">
          <a:xfrm>
            <a:off x="8047484" y="3152775"/>
            <a:ext cx="989012" cy="1393825"/>
          </a:xfrm>
          <a:prstGeom prst="can">
            <a:avLst>
              <a:gd name="adj" fmla="val 35233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ko-KR" altLang="en-US" sz="1200" b="1"/>
              <a:t>데이터</a:t>
            </a:r>
          </a:p>
          <a:p>
            <a:pPr algn="ctr"/>
            <a:r>
              <a:rPr lang="ko-KR" altLang="en-US" sz="1200" b="1"/>
              <a:t>베이스</a:t>
            </a:r>
          </a:p>
        </p:txBody>
      </p:sp>
      <p:sp>
        <p:nvSpPr>
          <p:cNvPr id="10" name="Line 18"/>
          <p:cNvSpPr>
            <a:spLocks noChangeShapeType="1"/>
          </p:cNvSpPr>
          <p:nvPr/>
        </p:nvSpPr>
        <p:spPr bwMode="auto">
          <a:xfrm flipH="1">
            <a:off x="5796135" y="4219575"/>
            <a:ext cx="223224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ko-KR" altLang="en-US" sz="1600" b="1"/>
          </a:p>
        </p:txBody>
      </p:sp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3563888" y="4941168"/>
            <a:ext cx="136815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1200" b="1" dirty="0" smtClean="0"/>
              <a:t>④ </a:t>
            </a:r>
            <a:r>
              <a:rPr lang="ko-KR" altLang="en-US" sz="1200" b="1" dirty="0" smtClean="0"/>
              <a:t>입력된 정보를 다음 페이지에서 확인하기 위해서 출력해준다</a:t>
            </a:r>
            <a:r>
              <a:rPr lang="en-US" altLang="ko-KR" sz="1200" b="1" dirty="0" smtClean="0"/>
              <a:t>.</a:t>
            </a:r>
            <a:endParaRPr lang="ko-KR" altLang="en-US" sz="1200" b="1" dirty="0"/>
          </a:p>
        </p:txBody>
      </p:sp>
      <p:sp>
        <p:nvSpPr>
          <p:cNvPr id="12" name="Text Box 21"/>
          <p:cNvSpPr txBox="1">
            <a:spLocks noChangeArrowheads="1"/>
          </p:cNvSpPr>
          <p:nvPr/>
        </p:nvSpPr>
        <p:spPr bwMode="auto">
          <a:xfrm>
            <a:off x="899592" y="5949280"/>
            <a:ext cx="24224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ko-KR" sz="1600" b="1" dirty="0"/>
              <a:t>[</a:t>
            </a:r>
            <a:r>
              <a:rPr lang="ko-KR" altLang="en-US" sz="1600" b="1" dirty="0"/>
              <a:t>클라이언트 </a:t>
            </a:r>
            <a:r>
              <a:rPr lang="ko-KR" altLang="en-US" sz="1600" b="1" dirty="0" smtClean="0"/>
              <a:t>측</a:t>
            </a:r>
            <a:r>
              <a:rPr lang="en-US" altLang="ko-KR" sz="1600" b="1" dirty="0" smtClean="0"/>
              <a:t>(</a:t>
            </a:r>
            <a:r>
              <a:rPr lang="ko-KR" altLang="en-US" sz="1600" b="1" dirty="0" smtClean="0"/>
              <a:t>사용자</a:t>
            </a:r>
            <a:r>
              <a:rPr lang="en-US" altLang="ko-KR" sz="1600" b="1" dirty="0" smtClean="0"/>
              <a:t>)]</a:t>
            </a:r>
            <a:endParaRPr lang="en-US" altLang="ko-KR" sz="1600" b="1" dirty="0"/>
          </a:p>
        </p:txBody>
      </p:sp>
      <p:sp>
        <p:nvSpPr>
          <p:cNvPr id="13" name="Text Box 22"/>
          <p:cNvSpPr txBox="1">
            <a:spLocks noChangeArrowheads="1"/>
          </p:cNvSpPr>
          <p:nvPr/>
        </p:nvSpPr>
        <p:spPr bwMode="auto">
          <a:xfrm>
            <a:off x="5580112" y="5877272"/>
            <a:ext cx="296545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ko-KR" sz="1600" b="1" dirty="0"/>
              <a:t>[</a:t>
            </a:r>
            <a:r>
              <a:rPr lang="ko-KR" altLang="en-US" sz="1600" b="1" dirty="0"/>
              <a:t>서            버           측</a:t>
            </a:r>
            <a:r>
              <a:rPr lang="en-US" altLang="ko-KR" sz="1600" b="1" dirty="0"/>
              <a:t>]</a:t>
            </a:r>
          </a:p>
        </p:txBody>
      </p:sp>
      <p:cxnSp>
        <p:nvCxnSpPr>
          <p:cNvPr id="14" name="AutoShape 23"/>
          <p:cNvCxnSpPr>
            <a:cxnSpLocks noChangeShapeType="1"/>
            <a:stCxn id="16" idx="3"/>
            <a:endCxn id="5" idx="0"/>
          </p:cNvCxnSpPr>
          <p:nvPr/>
        </p:nvCxnSpPr>
        <p:spPr bwMode="auto">
          <a:xfrm>
            <a:off x="3419872" y="2351049"/>
            <a:ext cx="1974850" cy="885864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AutoShape 25"/>
          <p:cNvCxnSpPr>
            <a:cxnSpLocks noChangeShapeType="1"/>
            <a:stCxn id="5" idx="2"/>
            <a:endCxn id="17" idx="3"/>
          </p:cNvCxnSpPr>
          <p:nvPr/>
        </p:nvCxnSpPr>
        <p:spPr bwMode="auto">
          <a:xfrm rot="5400000">
            <a:off x="4135711" y="3586286"/>
            <a:ext cx="543172" cy="197485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6" name="_x214204552" descr="EMB0000150c275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268760"/>
            <a:ext cx="2952328" cy="2164577"/>
          </a:xfrm>
          <a:prstGeom prst="rect">
            <a:avLst/>
          </a:prstGeom>
          <a:noFill/>
        </p:spPr>
      </p:pic>
      <p:pic>
        <p:nvPicPr>
          <p:cNvPr id="17" name="Picture 2" descr="H:\원고\로드북\_____jsp\샘플원고\img\ch07\7-003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789041"/>
            <a:ext cx="2880320" cy="2112512"/>
          </a:xfrm>
          <a:prstGeom prst="rect">
            <a:avLst/>
          </a:prstGeom>
          <a:noFill/>
        </p:spPr>
      </p:pic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5868144" y="2852936"/>
            <a:ext cx="208761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1200" b="1" dirty="0" smtClean="0"/>
              <a:t>입력된 회원 정보를 읽어와 </a:t>
            </a:r>
            <a:endParaRPr lang="en-US" altLang="ko-KR" sz="1200" b="1" dirty="0" smtClean="0"/>
          </a:p>
          <a:p>
            <a:pPr>
              <a:spcBef>
                <a:spcPct val="50000"/>
              </a:spcBef>
            </a:pPr>
            <a:r>
              <a:rPr lang="ko-KR" altLang="en-US" sz="1200" b="1" dirty="0" smtClean="0"/>
              <a:t>데이터베이스에 저장</a:t>
            </a:r>
            <a:endParaRPr lang="ko-KR" altLang="en-US" sz="1200" b="1" dirty="0"/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5940152" y="4293096"/>
            <a:ext cx="19435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ko-KR" altLang="en-US" sz="1200" b="1" dirty="0" smtClean="0"/>
              <a:t>회원 가입 성공 실패 여부를 결과값으로 얻어옴</a:t>
            </a:r>
            <a:endParaRPr lang="ko-KR" altLang="en-US" sz="1200" b="1" dirty="0"/>
          </a:p>
        </p:txBody>
      </p:sp>
      <p:sp>
        <p:nvSpPr>
          <p:cNvPr id="2" name="직사각형 1"/>
          <p:cNvSpPr/>
          <p:nvPr/>
        </p:nvSpPr>
        <p:spPr>
          <a:xfrm>
            <a:off x="421306" y="262389"/>
            <a:ext cx="82551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/>
              <a:t>개발자 입장에서 회원 가입 절차를 살펴보면 회원 가입 페이지에서 입력한 정보는 서버로 전송되고 서버에서는 이 정보를 데이터베이스에 저장합니다</a:t>
            </a:r>
            <a:r>
              <a:rPr lang="en-US" altLang="ko-K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08175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269776" y="116632"/>
            <a:ext cx="8334672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en-US" altLang="ko-KR" sz="600" dirty="0"/>
          </a:p>
          <a:p>
            <a:pPr fontAlgn="base"/>
            <a:r>
              <a:rPr lang="en-US" altLang="ko-KR" dirty="0"/>
              <a:t>property(</a:t>
            </a:r>
            <a:r>
              <a:rPr lang="ko-KR" altLang="en-US" dirty="0"/>
              <a:t>②</a:t>
            </a:r>
            <a:r>
              <a:rPr lang="en-US" altLang="ko-KR" dirty="0"/>
              <a:t>) </a:t>
            </a:r>
            <a:r>
              <a:rPr lang="ko-KR" altLang="en-US" dirty="0"/>
              <a:t>속성은 자바 빈을 구성하는 여러 개의 필드 값을 알려주기 위한 여러 개의 </a:t>
            </a:r>
            <a:r>
              <a:rPr lang="en-US" altLang="ko-KR" dirty="0"/>
              <a:t>getter </a:t>
            </a:r>
            <a:r>
              <a:rPr lang="ko-KR" altLang="en-US" dirty="0"/>
              <a:t>중에 어떤 것을 호출하는지를 구분하기 위해서 존재합니다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r>
              <a:rPr lang="en-US" altLang="ko-KR" dirty="0" smtClean="0"/>
              <a:t>property</a:t>
            </a:r>
            <a:r>
              <a:rPr lang="ko-KR" altLang="en-US" dirty="0"/>
              <a:t>에 설정한 값이 </a:t>
            </a:r>
            <a:r>
              <a:rPr lang="en-US" altLang="ko-KR" dirty="0"/>
              <a:t>name</a:t>
            </a:r>
            <a:r>
              <a:rPr lang="ko-KR" altLang="en-US" dirty="0"/>
              <a:t>이면 첫 글자만 대문자로 지정하여 </a:t>
            </a:r>
            <a:r>
              <a:rPr lang="en-US" altLang="ko-KR" dirty="0"/>
              <a:t>get </a:t>
            </a:r>
            <a:r>
              <a:rPr lang="ko-KR" altLang="en-US" dirty="0"/>
              <a:t>다음에 기술합니다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r>
              <a:rPr lang="ko-KR" altLang="en-US" dirty="0" smtClean="0"/>
              <a:t>이렇게 </a:t>
            </a:r>
            <a:r>
              <a:rPr lang="ko-KR" altLang="en-US" dirty="0"/>
              <a:t>조합된 </a:t>
            </a:r>
            <a:r>
              <a:rPr lang="en-US" altLang="ko-KR" dirty="0" err="1"/>
              <a:t>getName</a:t>
            </a:r>
            <a:r>
              <a:rPr lang="en-US" altLang="ko-KR" dirty="0"/>
              <a:t>()</a:t>
            </a:r>
            <a:r>
              <a:rPr lang="ko-KR" altLang="en-US" dirty="0"/>
              <a:t>이 호출할 </a:t>
            </a:r>
            <a:r>
              <a:rPr lang="en-US" altLang="ko-KR" dirty="0"/>
              <a:t>getter</a:t>
            </a:r>
            <a:r>
              <a:rPr lang="ko-KR" altLang="en-US" dirty="0"/>
              <a:t>가 됩니다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자바 </a:t>
            </a:r>
            <a:r>
              <a:rPr lang="ko-KR" altLang="en-US" dirty="0"/>
              <a:t>코드와 </a:t>
            </a:r>
            <a:r>
              <a:rPr lang="ko-KR" altLang="en-US" dirty="0" err="1"/>
              <a:t>매핑시켜</a:t>
            </a:r>
            <a:r>
              <a:rPr lang="ko-KR" altLang="en-US" dirty="0"/>
              <a:t> 보면 이해하기 쉽습니다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r>
              <a:rPr lang="en-US" altLang="ko-KR" dirty="0" smtClean="0"/>
              <a:t>&lt;</a:t>
            </a:r>
            <a:r>
              <a:rPr lang="en-US" altLang="ko-KR" dirty="0" err="1"/>
              <a:t>jsp:getProperty</a:t>
            </a:r>
            <a:r>
              <a:rPr lang="en-US" altLang="ko-KR" dirty="0"/>
              <a:t>&gt; </a:t>
            </a:r>
            <a:r>
              <a:rPr lang="ko-KR" altLang="en-US" dirty="0"/>
              <a:t>액션 태그의 </a:t>
            </a:r>
            <a:r>
              <a:rPr lang="en-US" altLang="ko-KR" dirty="0"/>
              <a:t>name </a:t>
            </a:r>
            <a:r>
              <a:rPr lang="ko-KR" altLang="en-US" dirty="0"/>
              <a:t>속성 값은 </a:t>
            </a:r>
            <a:r>
              <a:rPr lang="ko-KR" altLang="en-US" dirty="0" err="1"/>
              <a:t>메소드</a:t>
            </a:r>
            <a:r>
              <a:rPr lang="ko-KR" altLang="en-US" dirty="0"/>
              <a:t> 앞에 붙은 </a:t>
            </a:r>
            <a:r>
              <a:rPr lang="ko-KR" altLang="en-US" dirty="0" err="1"/>
              <a:t>레퍼런스</a:t>
            </a:r>
            <a:r>
              <a:rPr lang="ko-KR" altLang="en-US" dirty="0"/>
              <a:t> 변수 이름인 </a:t>
            </a:r>
            <a:r>
              <a:rPr lang="en-US" altLang="ko-KR" dirty="0"/>
              <a:t>member</a:t>
            </a:r>
            <a:r>
              <a:rPr lang="ko-KR" altLang="en-US" dirty="0"/>
              <a:t>를 의미합니다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r>
              <a:rPr lang="en-US" altLang="ko-KR" dirty="0" smtClean="0"/>
              <a:t>property </a:t>
            </a:r>
            <a:r>
              <a:rPr lang="ko-KR" altLang="en-US" dirty="0"/>
              <a:t>속성 값은 </a:t>
            </a:r>
            <a:r>
              <a:rPr lang="en-US" altLang="ko-KR" dirty="0"/>
              <a:t>get </a:t>
            </a:r>
            <a:r>
              <a:rPr lang="ko-KR" altLang="en-US" dirty="0"/>
              <a:t>다음에 기술된 </a:t>
            </a:r>
            <a:r>
              <a:rPr lang="en-US" altLang="ko-KR" dirty="0"/>
              <a:t>Name</a:t>
            </a:r>
            <a:r>
              <a:rPr lang="ko-KR" altLang="en-US" dirty="0"/>
              <a:t>의 첫 글자만 소문자로 변경한 것입니다</a:t>
            </a:r>
            <a:r>
              <a:rPr lang="en-US" altLang="ko-KR" dirty="0"/>
              <a:t>. property </a:t>
            </a:r>
            <a:r>
              <a:rPr lang="ko-KR" altLang="en-US" dirty="0"/>
              <a:t>속성 값으로 “</a:t>
            </a:r>
            <a:r>
              <a:rPr lang="en-US" altLang="ko-KR" dirty="0"/>
              <a:t>name”</a:t>
            </a:r>
            <a:r>
              <a:rPr lang="ko-KR" altLang="en-US" dirty="0"/>
              <a:t>를 설정하면 </a:t>
            </a:r>
            <a:r>
              <a:rPr lang="en-US" altLang="ko-KR" dirty="0"/>
              <a:t>&lt;</a:t>
            </a:r>
            <a:r>
              <a:rPr lang="en-US" altLang="ko-KR" dirty="0" err="1"/>
              <a:t>jsp:getProperty</a:t>
            </a:r>
            <a:r>
              <a:rPr lang="en-US" altLang="ko-KR" dirty="0"/>
              <a:t>&gt; </a:t>
            </a:r>
            <a:r>
              <a:rPr lang="ko-KR" altLang="en-US" dirty="0"/>
              <a:t>액션 태그는 </a:t>
            </a:r>
            <a:r>
              <a:rPr lang="en-US" altLang="ko-KR" dirty="0" err="1"/>
              <a:t>getName</a:t>
            </a:r>
            <a:r>
              <a:rPr lang="en-US" altLang="ko-KR" dirty="0"/>
              <a:t>()</a:t>
            </a:r>
            <a:r>
              <a:rPr lang="ko-KR" altLang="en-US" dirty="0"/>
              <a:t>을 호출합니다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endParaRPr lang="ko-KR" altLang="en-US" dirty="0"/>
          </a:p>
          <a:p>
            <a:pPr fontAlgn="base"/>
            <a:endParaRPr lang="ko-KR" altLang="en-US" dirty="0"/>
          </a:p>
          <a:p>
            <a:pPr fontAlgn="base"/>
            <a:endParaRPr lang="ko-KR" altLang="en-US" dirty="0"/>
          </a:p>
          <a:p>
            <a:pPr fontAlgn="base"/>
            <a:endParaRPr lang="ko-KR" altLang="en-US" b="1" dirty="0"/>
          </a:p>
        </p:txBody>
      </p:sp>
      <p:sp>
        <p:nvSpPr>
          <p:cNvPr id="8" name="직사각형 7"/>
          <p:cNvSpPr/>
          <p:nvPr/>
        </p:nvSpPr>
        <p:spPr>
          <a:xfrm>
            <a:off x="589179" y="2924944"/>
            <a:ext cx="7151173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1600" dirty="0"/>
              <a:t>&lt;</a:t>
            </a:r>
            <a:r>
              <a:rPr lang="en-US" altLang="ko-KR" sz="1600" dirty="0" err="1"/>
              <a:t>jsp:getProperty</a:t>
            </a:r>
            <a:r>
              <a:rPr lang="en-US" altLang="ko-KR" sz="1600" dirty="0"/>
              <a:t> name</a:t>
            </a:r>
            <a:r>
              <a:rPr lang="en-US" altLang="ko-KR" sz="1600" dirty="0" smtClean="0"/>
              <a:t>="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member</a:t>
            </a:r>
            <a:r>
              <a:rPr lang="en-US" altLang="ko-KR" sz="1600" dirty="0" smtClean="0"/>
              <a:t>" property</a:t>
            </a:r>
            <a:r>
              <a:rPr lang="en-US" altLang="ko-KR" sz="1600" dirty="0"/>
              <a:t>="</a:t>
            </a:r>
            <a:r>
              <a:rPr lang="en-US" altLang="ko-KR" sz="1600" b="1" dirty="0">
                <a:solidFill>
                  <a:srgbClr val="00B050"/>
                </a:solidFill>
              </a:rPr>
              <a:t>name</a:t>
            </a:r>
            <a:r>
              <a:rPr lang="en-US" altLang="ko-KR" sz="1600" dirty="0"/>
              <a:t>"/&gt; </a:t>
            </a:r>
            <a:r>
              <a:rPr lang="en-US" altLang="ko-KR" sz="1600" dirty="0" smtClean="0"/>
              <a:t> </a:t>
            </a:r>
            <a:endParaRPr lang="en-US" altLang="ko-KR" sz="1600" dirty="0"/>
          </a:p>
        </p:txBody>
      </p:sp>
      <p:sp>
        <p:nvSpPr>
          <p:cNvPr id="9" name="직사각형 8"/>
          <p:cNvSpPr/>
          <p:nvPr/>
        </p:nvSpPr>
        <p:spPr>
          <a:xfrm>
            <a:off x="582418" y="3573016"/>
            <a:ext cx="7151173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1600" dirty="0"/>
              <a:t>&lt;%= </a:t>
            </a:r>
            <a:r>
              <a:rPr lang="en-US" altLang="ko-KR" sz="1600" b="1" dirty="0" err="1" smtClean="0">
                <a:solidFill>
                  <a:srgbClr val="FF0000"/>
                </a:solidFill>
              </a:rPr>
              <a:t>member</a:t>
            </a:r>
            <a:r>
              <a:rPr lang="en-US" altLang="ko-KR" sz="1600" dirty="0" err="1" smtClean="0"/>
              <a:t>.get</a:t>
            </a:r>
            <a:r>
              <a:rPr lang="en-US" altLang="ko-KR" sz="1600" b="1" dirty="0" err="1" smtClean="0">
                <a:solidFill>
                  <a:srgbClr val="00B050"/>
                </a:solidFill>
              </a:rPr>
              <a:t>Name</a:t>
            </a:r>
            <a:r>
              <a:rPr lang="en-US" altLang="ko-KR" sz="1600" dirty="0" smtClean="0"/>
              <a:t>( </a:t>
            </a:r>
            <a:r>
              <a:rPr lang="en-US" altLang="ko-KR" sz="1600" dirty="0"/>
              <a:t>) %&gt;</a:t>
            </a:r>
          </a:p>
        </p:txBody>
      </p:sp>
      <p:cxnSp>
        <p:nvCxnSpPr>
          <p:cNvPr id="10" name="직선 화살표 연결선 9"/>
          <p:cNvCxnSpPr/>
          <p:nvPr/>
        </p:nvCxnSpPr>
        <p:spPr>
          <a:xfrm flipH="1">
            <a:off x="1691680" y="3092839"/>
            <a:ext cx="1422225" cy="64945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/>
          <p:nvPr/>
        </p:nvCxnSpPr>
        <p:spPr>
          <a:xfrm flipH="1">
            <a:off x="2627784" y="3078012"/>
            <a:ext cx="2709026" cy="664281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5637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179512" y="116632"/>
            <a:ext cx="8784976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000" b="1" dirty="0"/>
              <a:t>자바 빈에 정보를 새롭게 설정하는 </a:t>
            </a:r>
            <a:r>
              <a:rPr lang="en-US" altLang="ko-KR" sz="2000" b="1" dirty="0"/>
              <a:t>&lt;</a:t>
            </a:r>
            <a:r>
              <a:rPr lang="en-US" altLang="ko-KR" sz="2000" b="1" dirty="0" err="1"/>
              <a:t>jsp:setProperty</a:t>
            </a:r>
            <a:r>
              <a:rPr lang="en-US" altLang="ko-KR" sz="2000" b="1" dirty="0"/>
              <a:t>&gt; </a:t>
            </a:r>
            <a:r>
              <a:rPr lang="ko-KR" altLang="en-US" sz="2000" b="1" dirty="0"/>
              <a:t>액션 태그</a:t>
            </a:r>
          </a:p>
          <a:p>
            <a:pPr fontAlgn="base"/>
            <a:r>
              <a:rPr lang="en-US" altLang="ko-KR" dirty="0"/>
              <a:t>&lt;</a:t>
            </a:r>
            <a:r>
              <a:rPr lang="en-US" altLang="ko-KR" dirty="0" err="1"/>
              <a:t>jsp:setProperty</a:t>
            </a:r>
            <a:r>
              <a:rPr lang="en-US" altLang="ko-KR" dirty="0"/>
              <a:t>&gt; </a:t>
            </a:r>
            <a:r>
              <a:rPr lang="ko-KR" altLang="en-US" dirty="0"/>
              <a:t>액션 태그는 자바 빈 객체 필드에 새로운 값을 설정합니다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r>
              <a:rPr lang="ko-KR" altLang="en-US" dirty="0" smtClean="0"/>
              <a:t>회원의 </a:t>
            </a:r>
            <a:r>
              <a:rPr lang="ko-KR" altLang="en-US" dirty="0"/>
              <a:t>이름을 변경하기 위해서도 접근 </a:t>
            </a:r>
            <a:r>
              <a:rPr lang="ko-KR" altLang="en-US" dirty="0" err="1"/>
              <a:t>제한자를</a:t>
            </a:r>
            <a:r>
              <a:rPr lang="ko-KR" altLang="en-US" dirty="0"/>
              <a:t> </a:t>
            </a:r>
            <a:r>
              <a:rPr lang="en-US" altLang="ko-KR" dirty="0"/>
              <a:t>private</a:t>
            </a:r>
            <a:r>
              <a:rPr lang="ko-KR" altLang="en-US" dirty="0"/>
              <a:t>로 선언된 </a:t>
            </a:r>
            <a:r>
              <a:rPr lang="en-US" altLang="ko-KR" dirty="0"/>
              <a:t>name</a:t>
            </a:r>
            <a:r>
              <a:rPr lang="ko-KR" altLang="en-US" dirty="0"/>
              <a:t>에 직접 접근할 수 없기 때문에 </a:t>
            </a:r>
            <a:r>
              <a:rPr lang="en-US" altLang="ko-KR" dirty="0"/>
              <a:t>setter</a:t>
            </a:r>
            <a:r>
              <a:rPr lang="ko-KR" altLang="en-US" dirty="0"/>
              <a:t>인 </a:t>
            </a:r>
            <a:r>
              <a:rPr lang="en-US" altLang="ko-KR" dirty="0" err="1"/>
              <a:t>setName</a:t>
            </a:r>
            <a:r>
              <a:rPr lang="en-US" altLang="ko-KR" dirty="0"/>
              <a:t>()</a:t>
            </a:r>
            <a:r>
              <a:rPr lang="ko-KR" altLang="en-US" dirty="0"/>
              <a:t>을 호출해야 합니다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r>
              <a:rPr lang="ko-KR" altLang="en-US" dirty="0" smtClean="0"/>
              <a:t>다음은 </a:t>
            </a:r>
            <a:r>
              <a:rPr lang="en-US" altLang="ko-KR" dirty="0" err="1"/>
              <a:t>MemberBean</a:t>
            </a:r>
            <a:r>
              <a:rPr lang="en-US" altLang="ko-KR" dirty="0"/>
              <a:t> </a:t>
            </a:r>
            <a:r>
              <a:rPr lang="ko-KR" altLang="en-US" dirty="0"/>
              <a:t>클래스로 선언된 </a:t>
            </a:r>
            <a:r>
              <a:rPr lang="en-US" altLang="ko-KR" dirty="0"/>
              <a:t>member </a:t>
            </a:r>
            <a:r>
              <a:rPr lang="ko-KR" altLang="en-US" dirty="0"/>
              <a:t>객체의 </a:t>
            </a:r>
            <a:r>
              <a:rPr lang="en-US" altLang="ko-KR" dirty="0"/>
              <a:t>name </a:t>
            </a:r>
            <a:r>
              <a:rPr lang="ko-KR" altLang="en-US" dirty="0"/>
              <a:t>속성을 </a:t>
            </a:r>
            <a:r>
              <a:rPr lang="ko-KR" altLang="en-US" dirty="0" smtClean="0"/>
              <a:t>“</a:t>
            </a:r>
            <a:r>
              <a:rPr lang="ko-KR" altLang="en-US" dirty="0" err="1" smtClean="0"/>
              <a:t>신인경</a:t>
            </a:r>
            <a:r>
              <a:rPr lang="en-US" altLang="ko-KR" dirty="0" smtClean="0"/>
              <a:t>"</a:t>
            </a:r>
            <a:r>
              <a:rPr lang="ko-KR" altLang="en-US" dirty="0"/>
              <a:t>이라는 값으로 변경하는 예입니다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r>
              <a:rPr lang="en-US" altLang="ko-KR" dirty="0" smtClean="0"/>
              <a:t>&lt;</a:t>
            </a:r>
            <a:r>
              <a:rPr lang="en-US" altLang="ko-KR" dirty="0" err="1"/>
              <a:t>jsp:setProperty</a:t>
            </a:r>
            <a:r>
              <a:rPr lang="en-US" altLang="ko-KR" dirty="0"/>
              <a:t>&gt; </a:t>
            </a:r>
            <a:r>
              <a:rPr lang="ko-KR" altLang="en-US" dirty="0"/>
              <a:t>액션 태그는 이름을 변경하기 위해서 </a:t>
            </a:r>
            <a:r>
              <a:rPr lang="en-US" altLang="ko-KR" dirty="0"/>
              <a:t>private </a:t>
            </a:r>
            <a:r>
              <a:rPr lang="ko-KR" altLang="en-US" dirty="0"/>
              <a:t>필드인 </a:t>
            </a:r>
            <a:r>
              <a:rPr lang="en-US" altLang="ko-KR" dirty="0"/>
              <a:t>name </a:t>
            </a:r>
            <a:r>
              <a:rPr lang="ko-KR" altLang="en-US" dirty="0"/>
              <a:t>대신 </a:t>
            </a:r>
            <a:r>
              <a:rPr lang="en-US" altLang="ko-KR" dirty="0"/>
              <a:t>public </a:t>
            </a:r>
            <a:r>
              <a:rPr lang="ko-KR" altLang="en-US" dirty="0" err="1"/>
              <a:t>메소드인</a:t>
            </a:r>
            <a:r>
              <a:rPr lang="ko-KR" altLang="en-US" dirty="0"/>
              <a:t> </a:t>
            </a:r>
            <a:r>
              <a:rPr lang="en-US" altLang="ko-KR" dirty="0" err="1"/>
              <a:t>setName</a:t>
            </a:r>
            <a:r>
              <a:rPr lang="en-US" altLang="ko-KR" dirty="0"/>
              <a:t>()</a:t>
            </a:r>
            <a:r>
              <a:rPr lang="ko-KR" altLang="en-US" dirty="0"/>
              <a:t>을 호출하기 위해서 사용합니다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en-US" altLang="ko-KR" dirty="0"/>
              <a:t>&lt;</a:t>
            </a:r>
            <a:r>
              <a:rPr lang="en-US" altLang="ko-KR" dirty="0" err="1"/>
              <a:t>jsp:setProperty</a:t>
            </a:r>
            <a:r>
              <a:rPr lang="en-US" altLang="ko-KR" dirty="0"/>
              <a:t>&gt; </a:t>
            </a:r>
            <a:r>
              <a:rPr lang="ko-KR" altLang="en-US" dirty="0"/>
              <a:t>액션 태그는 </a:t>
            </a:r>
            <a:r>
              <a:rPr lang="en-US" altLang="ko-KR" dirty="0"/>
              <a:t>setter</a:t>
            </a:r>
            <a:r>
              <a:rPr lang="ko-KR" altLang="en-US" dirty="0"/>
              <a:t>를 호출하겠다는 의미이며 형식은 다음과 같습니다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다음은 </a:t>
            </a:r>
            <a:r>
              <a:rPr lang="ko-KR" altLang="en-US" dirty="0"/>
              <a:t>회원의 이름을 새롭게 설정하기 위해서는 </a:t>
            </a:r>
            <a:r>
              <a:rPr lang="en-US" altLang="ko-KR" dirty="0" err="1"/>
              <a:t>setName</a:t>
            </a:r>
            <a:r>
              <a:rPr lang="en-US" altLang="ko-KR" dirty="0"/>
              <a:t>()</a:t>
            </a:r>
            <a:r>
              <a:rPr lang="ko-KR" altLang="en-US" dirty="0"/>
              <a:t>을 호출하는 대신 </a:t>
            </a:r>
            <a:r>
              <a:rPr lang="en-US" altLang="ko-KR" dirty="0"/>
              <a:t>&lt;</a:t>
            </a:r>
            <a:r>
              <a:rPr lang="en-US" altLang="ko-KR" dirty="0" err="1"/>
              <a:t>jsp:setProperty</a:t>
            </a:r>
            <a:r>
              <a:rPr lang="en-US" altLang="ko-KR" dirty="0"/>
              <a:t>&gt; </a:t>
            </a:r>
            <a:r>
              <a:rPr lang="ko-KR" altLang="en-US" dirty="0"/>
              <a:t>액션 태그를 사용한 예입니다</a:t>
            </a:r>
            <a:r>
              <a:rPr lang="en-US" altLang="ko-KR" dirty="0"/>
              <a:t>. set</a:t>
            </a:r>
            <a:r>
              <a:rPr lang="ko-KR" altLang="en-US" dirty="0"/>
              <a:t>으로 시작하는 </a:t>
            </a:r>
            <a:r>
              <a:rPr lang="ko-KR" altLang="en-US" dirty="0" err="1"/>
              <a:t>메소드인</a:t>
            </a:r>
            <a:r>
              <a:rPr lang="ko-KR" altLang="en-US" dirty="0"/>
              <a:t> </a:t>
            </a:r>
            <a:r>
              <a:rPr lang="en-US" altLang="ko-KR" dirty="0"/>
              <a:t>setter</a:t>
            </a:r>
            <a:r>
              <a:rPr lang="ko-KR" altLang="en-US" dirty="0"/>
              <a:t>는 액션 태그 중 </a:t>
            </a:r>
            <a:r>
              <a:rPr lang="en-US" altLang="ko-KR" dirty="0"/>
              <a:t>&lt;</a:t>
            </a:r>
            <a:r>
              <a:rPr lang="en-US" altLang="ko-KR" dirty="0" err="1"/>
              <a:t>jsp:setProperty</a:t>
            </a:r>
            <a:r>
              <a:rPr lang="en-US" altLang="ko-KR" dirty="0"/>
              <a:t>&gt;</a:t>
            </a:r>
            <a:r>
              <a:rPr lang="ko-KR" altLang="en-US" dirty="0"/>
              <a:t>를 사용합니다</a:t>
            </a:r>
            <a:r>
              <a:rPr lang="en-US" altLang="ko-KR" dirty="0"/>
              <a:t>. </a:t>
            </a:r>
            <a:r>
              <a:rPr lang="ko-KR" altLang="en-US" dirty="0"/>
              <a:t>다음은 </a:t>
            </a:r>
            <a:r>
              <a:rPr lang="en-US" altLang="ko-KR" dirty="0"/>
              <a:t>&lt;</a:t>
            </a:r>
            <a:r>
              <a:rPr lang="en-US" altLang="ko-KR" dirty="0" err="1"/>
              <a:t>jsp:setProperty</a:t>
            </a:r>
            <a:r>
              <a:rPr lang="en-US" altLang="ko-KR" dirty="0"/>
              <a:t>&gt; </a:t>
            </a:r>
            <a:r>
              <a:rPr lang="ko-KR" altLang="en-US" dirty="0"/>
              <a:t>액션 태그로 </a:t>
            </a:r>
            <a:r>
              <a:rPr lang="en-US" altLang="ko-KR" dirty="0" err="1"/>
              <a:t>setName</a:t>
            </a:r>
            <a:r>
              <a:rPr lang="en-US" altLang="ko-KR" dirty="0"/>
              <a:t>()</a:t>
            </a:r>
            <a:r>
              <a:rPr lang="ko-KR" altLang="en-US" dirty="0"/>
              <a:t>을 호출한 예입니다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539552" y="1916832"/>
            <a:ext cx="8064896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dirty="0"/>
              <a:t>&lt;% </a:t>
            </a:r>
            <a:r>
              <a:rPr lang="en-US" altLang="ko-KR" dirty="0" err="1"/>
              <a:t>member.setName</a:t>
            </a:r>
            <a:r>
              <a:rPr lang="en-US" altLang="ko-KR" dirty="0" smtClean="0"/>
              <a:t>(“</a:t>
            </a:r>
            <a:r>
              <a:rPr lang="ko-KR" altLang="en-US" dirty="0" err="1" smtClean="0"/>
              <a:t>신인경</a:t>
            </a:r>
            <a:r>
              <a:rPr lang="ko-KR" altLang="en-US" dirty="0" smtClean="0"/>
              <a:t>”</a:t>
            </a:r>
            <a:r>
              <a:rPr lang="en-US" altLang="ko-KR" dirty="0"/>
              <a:t>); %&gt;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395536" y="3645024"/>
            <a:ext cx="8280920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dirty="0"/>
              <a:t>&lt;</a:t>
            </a:r>
            <a:r>
              <a:rPr lang="en-US" altLang="ko-KR" dirty="0" err="1"/>
              <a:t>jsp:setProperty</a:t>
            </a:r>
            <a:r>
              <a:rPr lang="en-US" altLang="ko-KR" dirty="0"/>
              <a:t> name="</a:t>
            </a:r>
            <a:r>
              <a:rPr lang="en-US" altLang="ko-KR" dirty="0" err="1"/>
              <a:t>자바빈이름</a:t>
            </a:r>
            <a:r>
              <a:rPr lang="en-US" altLang="ko-KR" dirty="0"/>
              <a:t>" property="</a:t>
            </a:r>
            <a:r>
              <a:rPr lang="en-US" altLang="ko-KR" dirty="0" err="1"/>
              <a:t>프로퍼티이름</a:t>
            </a:r>
            <a:r>
              <a:rPr lang="en-US" altLang="ko-KR" dirty="0"/>
              <a:t>" value</a:t>
            </a:r>
            <a:r>
              <a:rPr lang="en-US" altLang="ko-KR" dirty="0" smtClean="0"/>
              <a:t>=＂</a:t>
            </a:r>
            <a:r>
              <a:rPr lang="ko-KR" altLang="en-US" dirty="0" smtClean="0"/>
              <a:t>값</a:t>
            </a:r>
            <a:r>
              <a:rPr lang="en-US" altLang="ko-KR" dirty="0" smtClean="0"/>
              <a:t>" </a:t>
            </a:r>
            <a:endParaRPr lang="en-US" altLang="ko-KR" dirty="0"/>
          </a:p>
        </p:txBody>
      </p:sp>
      <p:sp>
        <p:nvSpPr>
          <p:cNvPr id="6" name="직사각형 5"/>
          <p:cNvSpPr/>
          <p:nvPr/>
        </p:nvSpPr>
        <p:spPr>
          <a:xfrm>
            <a:off x="395536" y="5445224"/>
            <a:ext cx="8352928" cy="92333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dirty="0"/>
              <a:t>&lt;</a:t>
            </a:r>
            <a:r>
              <a:rPr lang="en-US" altLang="ko-KR" dirty="0" err="1"/>
              <a:t>jsp:setProperty</a:t>
            </a:r>
            <a:r>
              <a:rPr lang="en-US" altLang="ko-KR" dirty="0"/>
              <a:t> </a:t>
            </a:r>
            <a:r>
              <a:rPr lang="en-US" altLang="ko-KR" dirty="0" smtClean="0"/>
              <a:t>  name</a:t>
            </a:r>
            <a:r>
              <a:rPr lang="en-US" altLang="ko-KR" dirty="0"/>
              <a:t>="</a:t>
            </a:r>
            <a:r>
              <a:rPr lang="en-US" altLang="ko-KR" dirty="0" smtClean="0"/>
              <a:t>member"  ..............................</a:t>
            </a:r>
            <a:r>
              <a:rPr lang="en-US" altLang="ko-KR" dirty="0"/>
              <a:t>① </a:t>
            </a:r>
          </a:p>
          <a:p>
            <a:pPr fontAlgn="base"/>
            <a:r>
              <a:rPr lang="en-US" altLang="ko-KR" dirty="0" smtClean="0"/>
              <a:t>                        property</a:t>
            </a:r>
            <a:r>
              <a:rPr lang="en-US" altLang="ko-KR" dirty="0"/>
              <a:t>="name" </a:t>
            </a:r>
            <a:r>
              <a:rPr lang="en-US" altLang="ko-KR" dirty="0" smtClean="0"/>
              <a:t> ...............................</a:t>
            </a:r>
            <a:r>
              <a:rPr lang="en-US" altLang="ko-KR" dirty="0"/>
              <a:t>② </a:t>
            </a:r>
          </a:p>
          <a:p>
            <a:pPr fontAlgn="base"/>
            <a:r>
              <a:rPr lang="en-US" altLang="ko-KR" dirty="0" smtClean="0"/>
              <a:t>                        value</a:t>
            </a:r>
            <a:r>
              <a:rPr lang="en-US" altLang="ko-KR" dirty="0" smtClean="0"/>
              <a:t>=＂</a:t>
            </a:r>
            <a:r>
              <a:rPr lang="ko-KR" altLang="en-US" dirty="0" err="1" smtClean="0"/>
              <a:t>신인경</a:t>
            </a:r>
            <a:r>
              <a:rPr lang="en-US" altLang="ko-KR" dirty="0" smtClean="0"/>
              <a:t>" </a:t>
            </a:r>
            <a:r>
              <a:rPr lang="en-US" altLang="ko-KR" dirty="0" smtClean="0"/>
              <a:t>/&gt; ...............................</a:t>
            </a:r>
            <a:r>
              <a:rPr lang="ko-KR" altLang="en-US" dirty="0"/>
              <a:t>③</a:t>
            </a:r>
          </a:p>
        </p:txBody>
      </p:sp>
    </p:spTree>
    <p:extLst>
      <p:ext uri="{BB962C8B-B14F-4D97-AF65-F5344CB8AC3E}">
        <p14:creationId xmlns:p14="http://schemas.microsoft.com/office/powerpoint/2010/main" val="307232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39552" y="2060848"/>
            <a:ext cx="77747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1600" dirty="0"/>
              <a:t>&lt;</a:t>
            </a:r>
            <a:r>
              <a:rPr lang="en-US" altLang="ko-KR" sz="1600" dirty="0" err="1"/>
              <a:t>jsp:setProperty</a:t>
            </a:r>
            <a:r>
              <a:rPr lang="en-US" altLang="ko-KR" sz="1600" dirty="0"/>
              <a:t> </a:t>
            </a:r>
            <a:r>
              <a:rPr lang="en-US" altLang="ko-KR" sz="1600" dirty="0" smtClean="0"/>
              <a:t> name="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member</a:t>
            </a:r>
            <a:r>
              <a:rPr lang="en-US" altLang="ko-KR" sz="1600" dirty="0" smtClean="0"/>
              <a:t>" property</a:t>
            </a:r>
            <a:r>
              <a:rPr lang="en-US" altLang="ko-KR" sz="1600" dirty="0"/>
              <a:t>="</a:t>
            </a:r>
            <a:r>
              <a:rPr lang="en-US" altLang="ko-KR" sz="1600" b="1" dirty="0" smtClean="0"/>
              <a:t>name</a:t>
            </a:r>
            <a:r>
              <a:rPr lang="en-US" altLang="ko-KR" sz="1600" dirty="0" smtClean="0"/>
              <a:t>"</a:t>
            </a:r>
            <a:r>
              <a:rPr lang="en-US" altLang="ko-KR" sz="1600" b="1" dirty="0" smtClean="0"/>
              <a:t> </a:t>
            </a:r>
            <a:r>
              <a:rPr lang="en-US" altLang="ko-KR" sz="1600" dirty="0"/>
              <a:t>value</a:t>
            </a:r>
            <a:r>
              <a:rPr lang="en-US" altLang="ko-KR" sz="1600" dirty="0" smtClean="0"/>
              <a:t>="</a:t>
            </a:r>
            <a:r>
              <a:rPr lang="ko-KR" altLang="en-US" sz="1600" dirty="0" err="1" smtClean="0"/>
              <a:t>신인경</a:t>
            </a:r>
            <a:r>
              <a:rPr lang="en-US" altLang="ko-KR" sz="1600" dirty="0" smtClean="0"/>
              <a:t>"/&gt;  </a:t>
            </a:r>
            <a:endParaRPr lang="en-US" altLang="ko-KR" sz="1600" dirty="0"/>
          </a:p>
        </p:txBody>
      </p:sp>
      <p:sp>
        <p:nvSpPr>
          <p:cNvPr id="5" name="직사각형 4"/>
          <p:cNvSpPr/>
          <p:nvPr/>
        </p:nvSpPr>
        <p:spPr>
          <a:xfrm>
            <a:off x="523933" y="1124744"/>
            <a:ext cx="7792483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1600" dirty="0"/>
              <a:t>&lt;</a:t>
            </a:r>
            <a:r>
              <a:rPr lang="en-US" altLang="ko-KR" sz="1600" dirty="0" err="1"/>
              <a:t>jsp:useBean</a:t>
            </a:r>
            <a:r>
              <a:rPr lang="en-US" altLang="ko-KR" sz="1600" dirty="0"/>
              <a:t> </a:t>
            </a:r>
            <a:r>
              <a:rPr lang="en-US" altLang="ko-KR" sz="1600" dirty="0" smtClean="0"/>
              <a:t>id="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member</a:t>
            </a:r>
            <a:r>
              <a:rPr lang="en-US" altLang="ko-KR" sz="1600" dirty="0" smtClean="0"/>
              <a:t>" class</a:t>
            </a:r>
            <a:r>
              <a:rPr lang="en-US" altLang="ko-KR" sz="1600" dirty="0" smtClean="0"/>
              <a:t>="</a:t>
            </a:r>
            <a:r>
              <a:rPr lang="en-US" altLang="ko-KR" sz="1600" dirty="0" err="1" smtClean="0"/>
              <a:t>com.inkyoung.javabeans.MemberBean</a:t>
            </a:r>
            <a:r>
              <a:rPr lang="en-US" altLang="ko-KR" sz="1600" dirty="0" smtClean="0"/>
              <a:t>" </a:t>
            </a:r>
            <a:r>
              <a:rPr lang="en-US" altLang="ko-KR" sz="1600" dirty="0" smtClean="0"/>
              <a:t>/&gt; </a:t>
            </a:r>
            <a:endParaRPr lang="en-US" altLang="ko-KR" sz="1600" dirty="0"/>
          </a:p>
        </p:txBody>
      </p:sp>
      <p:cxnSp>
        <p:nvCxnSpPr>
          <p:cNvPr id="6" name="직선 화살표 연결선 5"/>
          <p:cNvCxnSpPr/>
          <p:nvPr/>
        </p:nvCxnSpPr>
        <p:spPr>
          <a:xfrm>
            <a:off x="2555776" y="1432521"/>
            <a:ext cx="288032" cy="62832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직사각형 2"/>
          <p:cNvSpPr/>
          <p:nvPr/>
        </p:nvSpPr>
        <p:spPr>
          <a:xfrm>
            <a:off x="557808" y="116632"/>
            <a:ext cx="725455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dirty="0"/>
              <a:t>① </a:t>
            </a:r>
            <a:r>
              <a:rPr lang="en-US" altLang="ko-KR" dirty="0"/>
              <a:t>name</a:t>
            </a:r>
            <a:endParaRPr lang="ko-KR" altLang="en-US" dirty="0"/>
          </a:p>
          <a:p>
            <a:pPr fontAlgn="base"/>
            <a:r>
              <a:rPr lang="en-US" altLang="ko-KR" dirty="0"/>
              <a:t>name </a:t>
            </a:r>
            <a:r>
              <a:rPr lang="ko-KR" altLang="en-US" dirty="0"/>
              <a:t>속성에는 반드시 </a:t>
            </a:r>
            <a:r>
              <a:rPr lang="en-US" altLang="ko-KR" dirty="0"/>
              <a:t>&lt;</a:t>
            </a:r>
            <a:r>
              <a:rPr lang="en-US" altLang="ko-KR" dirty="0" err="1"/>
              <a:t>jsp:useBean</a:t>
            </a:r>
            <a:r>
              <a:rPr lang="en-US" altLang="ko-KR" dirty="0"/>
              <a:t>&gt; </a:t>
            </a:r>
            <a:r>
              <a:rPr lang="ko-KR" altLang="en-US" dirty="0"/>
              <a:t>태그에서 </a:t>
            </a:r>
            <a:r>
              <a:rPr lang="en-US" altLang="ko-KR" dirty="0"/>
              <a:t>id</a:t>
            </a:r>
            <a:r>
              <a:rPr lang="ko-KR" altLang="en-US" dirty="0"/>
              <a:t>로 설정한 값과 일치시켜야 합니다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/>
              <a:t>② </a:t>
            </a:r>
            <a:r>
              <a:rPr lang="en-US" altLang="ko-KR" dirty="0"/>
              <a:t>property</a:t>
            </a:r>
            <a:endParaRPr lang="ko-KR" altLang="en-US" dirty="0"/>
          </a:p>
          <a:p>
            <a:pPr fontAlgn="base"/>
            <a:r>
              <a:rPr lang="en-US" altLang="ko-KR" dirty="0"/>
              <a:t>&lt;</a:t>
            </a:r>
            <a:r>
              <a:rPr lang="en-US" altLang="ko-KR" dirty="0" err="1"/>
              <a:t>jsp:setProperty</a:t>
            </a:r>
            <a:r>
              <a:rPr lang="en-US" altLang="ko-KR" dirty="0"/>
              <a:t>&gt; </a:t>
            </a:r>
            <a:r>
              <a:rPr lang="ko-KR" altLang="en-US" dirty="0"/>
              <a:t>태그는 </a:t>
            </a:r>
            <a:r>
              <a:rPr lang="en-US" altLang="ko-KR" dirty="0"/>
              <a:t>set</a:t>
            </a:r>
            <a:r>
              <a:rPr lang="ko-KR" altLang="en-US" dirty="0"/>
              <a:t>으로 시작하는 </a:t>
            </a:r>
            <a:r>
              <a:rPr lang="en-US" altLang="ko-KR" dirty="0"/>
              <a:t>setter</a:t>
            </a:r>
            <a:r>
              <a:rPr lang="ko-KR" altLang="en-US" dirty="0"/>
              <a:t>를 호출하기 위한 액션 태그입니다</a:t>
            </a:r>
            <a:r>
              <a:rPr lang="en-US" altLang="ko-KR" dirty="0"/>
              <a:t>. property </a:t>
            </a:r>
            <a:r>
              <a:rPr lang="ko-KR" altLang="en-US" dirty="0"/>
              <a:t>속성에 지정한 값에 의해서 호출하고자 하는 </a:t>
            </a:r>
            <a:r>
              <a:rPr lang="en-US" altLang="ko-KR" dirty="0"/>
              <a:t>setter</a:t>
            </a:r>
            <a:r>
              <a:rPr lang="ko-KR" altLang="en-US" dirty="0"/>
              <a:t>의 이름이 결정됩니다</a:t>
            </a:r>
            <a:r>
              <a:rPr lang="en-US" altLang="ko-KR" dirty="0"/>
              <a:t>. property </a:t>
            </a:r>
            <a:r>
              <a:rPr lang="ko-KR" altLang="en-US" dirty="0"/>
              <a:t>속성 값 “</a:t>
            </a:r>
            <a:r>
              <a:rPr lang="en-US" altLang="ko-KR" dirty="0"/>
              <a:t>name”</a:t>
            </a:r>
            <a:r>
              <a:rPr lang="ko-KR" altLang="en-US" dirty="0"/>
              <a:t>의 첫 글자를 대문자로 변경하여 </a:t>
            </a:r>
            <a:r>
              <a:rPr lang="en-US" altLang="ko-KR" dirty="0"/>
              <a:t>set </a:t>
            </a:r>
            <a:r>
              <a:rPr lang="ko-KR" altLang="en-US" dirty="0"/>
              <a:t>다음에 기술하면 </a:t>
            </a:r>
            <a:r>
              <a:rPr lang="en-US" altLang="ko-KR" dirty="0" err="1"/>
              <a:t>setName</a:t>
            </a:r>
            <a:r>
              <a:rPr lang="ko-KR" altLang="en-US" dirty="0"/>
              <a:t>이 됩니다</a:t>
            </a:r>
            <a:r>
              <a:rPr lang="en-US" altLang="ko-KR" dirty="0"/>
              <a:t>. </a:t>
            </a:r>
            <a:r>
              <a:rPr lang="ko-KR" altLang="en-US" dirty="0"/>
              <a:t>이렇게 조합된 </a:t>
            </a:r>
            <a:r>
              <a:rPr lang="en-US" altLang="ko-KR" dirty="0" err="1"/>
              <a:t>setName</a:t>
            </a:r>
            <a:r>
              <a:rPr lang="en-US" altLang="ko-KR" dirty="0"/>
              <a:t>()</a:t>
            </a:r>
            <a:r>
              <a:rPr lang="ko-KR" altLang="en-US" dirty="0"/>
              <a:t>이 호출할 </a:t>
            </a:r>
            <a:r>
              <a:rPr lang="en-US" altLang="ko-KR" dirty="0"/>
              <a:t>setter</a:t>
            </a:r>
            <a:r>
              <a:rPr lang="ko-KR" altLang="en-US" dirty="0"/>
              <a:t>가 됩니다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ko-KR" altLang="en-US" dirty="0"/>
              <a:t>이번에도 자바 코드와 </a:t>
            </a:r>
            <a:r>
              <a:rPr lang="ko-KR" altLang="en-US" dirty="0" err="1"/>
              <a:t>매핑시켜</a:t>
            </a:r>
            <a:r>
              <a:rPr lang="ko-KR" altLang="en-US" dirty="0"/>
              <a:t> 보겠습니다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683568" y="4777407"/>
            <a:ext cx="7416824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1600" dirty="0"/>
              <a:t>&lt;</a:t>
            </a:r>
            <a:r>
              <a:rPr lang="en-US" altLang="ko-KR" sz="1600" dirty="0" err="1"/>
              <a:t>jsp:setProperty</a:t>
            </a:r>
            <a:r>
              <a:rPr lang="en-US" altLang="ko-KR" sz="1600" dirty="0"/>
              <a:t> </a:t>
            </a:r>
            <a:r>
              <a:rPr lang="en-US" altLang="ko-KR" sz="1600" dirty="0" smtClean="0"/>
              <a:t> name="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member</a:t>
            </a:r>
            <a:r>
              <a:rPr lang="en-US" altLang="ko-KR" sz="1600" dirty="0" smtClean="0"/>
              <a:t>" property</a:t>
            </a:r>
            <a:r>
              <a:rPr lang="en-US" altLang="ko-KR" sz="1600" dirty="0"/>
              <a:t>="</a:t>
            </a:r>
            <a:r>
              <a:rPr lang="en-US" altLang="ko-KR" sz="1600" b="1" dirty="0" smtClean="0">
                <a:solidFill>
                  <a:srgbClr val="00B050"/>
                </a:solidFill>
              </a:rPr>
              <a:t>name</a:t>
            </a:r>
            <a:r>
              <a:rPr lang="en-US" altLang="ko-KR" sz="1600" dirty="0" smtClean="0"/>
              <a:t>"</a:t>
            </a:r>
            <a:r>
              <a:rPr lang="en-US" altLang="ko-KR" sz="1600" b="1" dirty="0" smtClean="0"/>
              <a:t> </a:t>
            </a:r>
            <a:r>
              <a:rPr lang="en-US" altLang="ko-KR" sz="1600" dirty="0"/>
              <a:t>value</a:t>
            </a:r>
            <a:r>
              <a:rPr lang="en-US" altLang="ko-KR" sz="1600" dirty="0" smtClean="0"/>
              <a:t>="</a:t>
            </a:r>
            <a:r>
              <a:rPr lang="ko-KR" altLang="en-US" sz="1600" dirty="0" err="1" smtClean="0"/>
              <a:t>신인경</a:t>
            </a:r>
            <a:r>
              <a:rPr lang="en-US" altLang="ko-KR" sz="1600" dirty="0" smtClean="0"/>
              <a:t>"/&gt;  </a:t>
            </a:r>
            <a:endParaRPr lang="en-US" altLang="ko-KR" sz="1600" dirty="0"/>
          </a:p>
        </p:txBody>
      </p:sp>
      <p:sp>
        <p:nvSpPr>
          <p:cNvPr id="8" name="직사각형 7"/>
          <p:cNvSpPr/>
          <p:nvPr/>
        </p:nvSpPr>
        <p:spPr>
          <a:xfrm>
            <a:off x="642864" y="5857527"/>
            <a:ext cx="7378439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1600" b="1" dirty="0" err="1" smtClean="0">
                <a:solidFill>
                  <a:srgbClr val="FF0000"/>
                </a:solidFill>
              </a:rPr>
              <a:t>member</a:t>
            </a:r>
            <a:r>
              <a:rPr lang="en-US" altLang="ko-KR" sz="1600" dirty="0" err="1" smtClean="0"/>
              <a:t>.set</a:t>
            </a:r>
            <a:r>
              <a:rPr lang="en-US" altLang="ko-KR" sz="1600" b="1" dirty="0" err="1" smtClean="0">
                <a:solidFill>
                  <a:srgbClr val="00B050"/>
                </a:solidFill>
              </a:rPr>
              <a:t>Name</a:t>
            </a:r>
            <a:r>
              <a:rPr lang="en-US" altLang="ko-KR" sz="1600" dirty="0" smtClean="0"/>
              <a:t>("</a:t>
            </a:r>
            <a:r>
              <a:rPr lang="ko-KR" altLang="en-US" sz="1600" dirty="0" err="1" smtClean="0"/>
              <a:t>신인경</a:t>
            </a:r>
            <a:r>
              <a:rPr lang="en-US" altLang="ko-KR" sz="1600" dirty="0" smtClean="0"/>
              <a:t>"); </a:t>
            </a:r>
            <a:endParaRPr lang="ko-KR" altLang="en-US" sz="1600" dirty="0"/>
          </a:p>
        </p:txBody>
      </p:sp>
      <p:cxnSp>
        <p:nvCxnSpPr>
          <p:cNvPr id="9" name="직선 화살표 연결선 8"/>
          <p:cNvCxnSpPr/>
          <p:nvPr/>
        </p:nvCxnSpPr>
        <p:spPr>
          <a:xfrm flipH="1">
            <a:off x="1259632" y="4941437"/>
            <a:ext cx="1872208" cy="9160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화살표 연결선 9"/>
          <p:cNvCxnSpPr/>
          <p:nvPr/>
        </p:nvCxnSpPr>
        <p:spPr>
          <a:xfrm flipH="1">
            <a:off x="2051720" y="4974602"/>
            <a:ext cx="2558312" cy="1036813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128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39552" y="2348880"/>
            <a:ext cx="6048672" cy="30777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1400" dirty="0"/>
              <a:t>&lt;</a:t>
            </a:r>
            <a:r>
              <a:rPr lang="en-US" altLang="ko-KR" sz="1400" dirty="0" err="1"/>
              <a:t>jsp:setProperty</a:t>
            </a:r>
            <a:r>
              <a:rPr lang="en-US" altLang="ko-KR" sz="1400" dirty="0"/>
              <a:t> </a:t>
            </a:r>
            <a:r>
              <a:rPr lang="en-US" altLang="ko-KR" sz="1400" dirty="0" smtClean="0"/>
              <a:t> name="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member</a:t>
            </a:r>
            <a:r>
              <a:rPr lang="en-US" altLang="ko-KR" sz="1400" dirty="0" smtClean="0"/>
              <a:t>" property</a:t>
            </a:r>
            <a:r>
              <a:rPr lang="en-US" altLang="ko-KR" sz="1400" dirty="0"/>
              <a:t>="</a:t>
            </a:r>
            <a:r>
              <a:rPr lang="en-US" altLang="ko-KR" sz="1400" b="1" dirty="0" smtClean="0">
                <a:solidFill>
                  <a:srgbClr val="00B050"/>
                </a:solidFill>
              </a:rPr>
              <a:t>name</a:t>
            </a:r>
            <a:r>
              <a:rPr lang="en-US" altLang="ko-KR" sz="1400" dirty="0" smtClean="0"/>
              <a:t>"</a:t>
            </a:r>
            <a:r>
              <a:rPr lang="en-US" altLang="ko-KR" sz="1400" b="1" dirty="0" smtClean="0"/>
              <a:t> </a:t>
            </a:r>
            <a:r>
              <a:rPr lang="en-US" altLang="ko-KR" sz="1400" dirty="0"/>
              <a:t>value</a:t>
            </a:r>
            <a:r>
              <a:rPr lang="en-US" altLang="ko-KR" sz="1400" dirty="0" smtClean="0"/>
              <a:t>="</a:t>
            </a:r>
            <a:r>
              <a:rPr lang="ko-KR" altLang="en-US" sz="1400" b="1" dirty="0" err="1" smtClean="0">
                <a:solidFill>
                  <a:schemeClr val="tx2"/>
                </a:solidFill>
              </a:rPr>
              <a:t>신인경</a:t>
            </a:r>
            <a:r>
              <a:rPr lang="en-US" altLang="ko-KR" sz="1400" dirty="0" smtClean="0"/>
              <a:t>"/&gt;  </a:t>
            </a:r>
            <a:endParaRPr lang="en-US" altLang="ko-KR" sz="1400" dirty="0"/>
          </a:p>
        </p:txBody>
      </p:sp>
      <p:sp>
        <p:nvSpPr>
          <p:cNvPr id="5" name="직사각형 4"/>
          <p:cNvSpPr/>
          <p:nvPr/>
        </p:nvSpPr>
        <p:spPr>
          <a:xfrm>
            <a:off x="498849" y="3140968"/>
            <a:ext cx="6017368" cy="307777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1400" b="1" dirty="0" err="1" smtClean="0">
                <a:solidFill>
                  <a:srgbClr val="FF0000"/>
                </a:solidFill>
              </a:rPr>
              <a:t>member</a:t>
            </a:r>
            <a:r>
              <a:rPr lang="en-US" altLang="ko-KR" sz="1400" dirty="0" err="1" smtClean="0"/>
              <a:t>.set</a:t>
            </a:r>
            <a:r>
              <a:rPr lang="en-US" altLang="ko-KR" sz="1400" b="1" dirty="0" err="1" smtClean="0">
                <a:solidFill>
                  <a:srgbClr val="00B050"/>
                </a:solidFill>
              </a:rPr>
              <a:t>Name</a:t>
            </a:r>
            <a:r>
              <a:rPr lang="en-US" altLang="ko-KR" sz="1400" dirty="0" smtClean="0"/>
              <a:t>(</a:t>
            </a:r>
            <a:r>
              <a:rPr lang="en-US" altLang="ko-KR" sz="1400" dirty="0" smtClean="0">
                <a:solidFill>
                  <a:schemeClr val="accent1">
                    <a:lumMod val="75000"/>
                  </a:schemeClr>
                </a:solidFill>
              </a:rPr>
              <a:t>"</a:t>
            </a:r>
            <a:r>
              <a:rPr lang="ko-KR" altLang="en-US" sz="1400" b="1" dirty="0" err="1" smtClean="0">
                <a:solidFill>
                  <a:schemeClr val="accent1">
                    <a:lumMod val="75000"/>
                  </a:schemeClr>
                </a:solidFill>
              </a:rPr>
              <a:t>신인경</a:t>
            </a:r>
            <a:r>
              <a:rPr lang="en-US" altLang="ko-KR" sz="1400" dirty="0" smtClean="0">
                <a:solidFill>
                  <a:schemeClr val="accent1">
                    <a:lumMod val="75000"/>
                  </a:schemeClr>
                </a:solidFill>
              </a:rPr>
              <a:t>"</a:t>
            </a:r>
            <a:r>
              <a:rPr lang="en-US" altLang="ko-KR" sz="1400" dirty="0" smtClean="0"/>
              <a:t>); </a:t>
            </a:r>
            <a:endParaRPr lang="ko-KR" altLang="en-US" sz="1400" dirty="0"/>
          </a:p>
        </p:txBody>
      </p:sp>
      <p:cxnSp>
        <p:nvCxnSpPr>
          <p:cNvPr id="8" name="직선 화살표 연결선 7"/>
          <p:cNvCxnSpPr/>
          <p:nvPr/>
        </p:nvCxnSpPr>
        <p:spPr>
          <a:xfrm flipH="1">
            <a:off x="2411760" y="2566494"/>
            <a:ext cx="3439396" cy="728362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직사각형 2"/>
          <p:cNvSpPr/>
          <p:nvPr/>
        </p:nvSpPr>
        <p:spPr>
          <a:xfrm>
            <a:off x="251520" y="68353"/>
            <a:ext cx="828092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dirty="0"/>
              <a:t>③ </a:t>
            </a:r>
            <a:r>
              <a:rPr lang="en-US" altLang="ko-KR" dirty="0"/>
              <a:t>value</a:t>
            </a:r>
            <a:endParaRPr lang="ko-KR" altLang="en-US" dirty="0"/>
          </a:p>
          <a:p>
            <a:pPr fontAlgn="base"/>
            <a:r>
              <a:rPr lang="en-US" altLang="ko-KR" dirty="0"/>
              <a:t>setter</a:t>
            </a:r>
            <a:r>
              <a:rPr lang="ko-KR" altLang="en-US" dirty="0"/>
              <a:t>는 변경할 값을 전달해 주어야 합니다</a:t>
            </a:r>
            <a:r>
              <a:rPr lang="en-US" altLang="ko-KR" dirty="0"/>
              <a:t>. </a:t>
            </a:r>
            <a:r>
              <a:rPr lang="ko-KR" altLang="en-US" dirty="0"/>
              <a:t>자바 코드에서는 전달인자로 변경할 값을 전달하지만 </a:t>
            </a:r>
            <a:r>
              <a:rPr lang="en-US" altLang="ko-KR" dirty="0"/>
              <a:t>&lt;</a:t>
            </a:r>
            <a:r>
              <a:rPr lang="en-US" altLang="ko-KR" dirty="0" err="1"/>
              <a:t>jsp:setProperty</a:t>
            </a:r>
            <a:r>
              <a:rPr lang="en-US" altLang="ko-KR" dirty="0"/>
              <a:t>&gt; </a:t>
            </a:r>
            <a:r>
              <a:rPr lang="ko-KR" altLang="en-US" dirty="0"/>
              <a:t>액션 태그에서는 새롭게 변경할 값을 </a:t>
            </a:r>
            <a:r>
              <a:rPr lang="en-US" altLang="ko-KR" dirty="0"/>
              <a:t>value </a:t>
            </a:r>
            <a:r>
              <a:rPr lang="ko-KR" altLang="en-US" dirty="0"/>
              <a:t>속성에 기술합니다</a:t>
            </a:r>
            <a:r>
              <a:rPr lang="en-US" altLang="ko-KR" dirty="0"/>
              <a:t>. value </a:t>
            </a:r>
            <a:r>
              <a:rPr lang="ko-KR" altLang="en-US" dirty="0"/>
              <a:t>속성 값인 </a:t>
            </a:r>
            <a:r>
              <a:rPr lang="ko-KR" altLang="en-US" dirty="0" smtClean="0"/>
              <a:t>“</a:t>
            </a:r>
            <a:r>
              <a:rPr lang="ko-KR" altLang="en-US" dirty="0" err="1" smtClean="0"/>
              <a:t>신인경”</a:t>
            </a:r>
            <a:r>
              <a:rPr lang="ko-KR" altLang="en-US" dirty="0" err="1"/>
              <a:t>이</a:t>
            </a:r>
            <a:r>
              <a:rPr lang="ko-KR" altLang="en-US" dirty="0"/>
              <a:t> </a:t>
            </a:r>
            <a:r>
              <a:rPr lang="en-US" altLang="ko-KR" dirty="0"/>
              <a:t>name</a:t>
            </a:r>
            <a:r>
              <a:rPr lang="ko-KR" altLang="en-US" dirty="0"/>
              <a:t>에 저장할 값이 됩니다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en-US" altLang="ko-KR" dirty="0"/>
              <a:t>&lt;</a:t>
            </a:r>
            <a:r>
              <a:rPr lang="en-US" altLang="ko-KR" dirty="0" err="1"/>
              <a:t>jsp:setProperty</a:t>
            </a:r>
            <a:r>
              <a:rPr lang="en-US" altLang="ko-KR" dirty="0"/>
              <a:t>&gt; </a:t>
            </a:r>
            <a:r>
              <a:rPr lang="ko-KR" altLang="en-US" dirty="0"/>
              <a:t>액션 태그도 어떤 의미를 갖는지 자바 코드와 </a:t>
            </a:r>
            <a:r>
              <a:rPr lang="ko-KR" altLang="en-US" dirty="0" err="1"/>
              <a:t>매핑시켜</a:t>
            </a:r>
            <a:r>
              <a:rPr lang="ko-KR" altLang="en-US" dirty="0"/>
              <a:t> 보겠습니다</a:t>
            </a:r>
            <a:r>
              <a:rPr lang="en-US" altLang="ko-KR" dirty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0372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모서리가 둥근 직사각형 7"/>
          <p:cNvSpPr/>
          <p:nvPr/>
        </p:nvSpPr>
        <p:spPr>
          <a:xfrm>
            <a:off x="740296" y="2492896"/>
            <a:ext cx="4104340" cy="2963247"/>
          </a:xfrm>
          <a:prstGeom prst="roundRect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ko-KR" altLang="en-US" sz="2800" dirty="0" smtClean="0">
                <a:solidFill>
                  <a:schemeClr val="tx1"/>
                </a:solidFill>
              </a:rPr>
              <a:t>자바 빈</a:t>
            </a:r>
            <a:endParaRPr lang="en-US" altLang="ko-KR" sz="2800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>
              <a:solidFill>
                <a:schemeClr val="tx1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764632" y="4386944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1600" dirty="0" smtClean="0"/>
              <a:t> </a:t>
            </a:r>
            <a:endParaRPr lang="ko-KR" altLang="en-US" sz="1600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3704594" y="4161219"/>
            <a:ext cx="3857652" cy="44174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7" name="그룹 16"/>
          <p:cNvGrpSpPr/>
          <p:nvPr/>
        </p:nvGrpSpPr>
        <p:grpSpPr>
          <a:xfrm>
            <a:off x="828395" y="3738872"/>
            <a:ext cx="2648205" cy="1522809"/>
            <a:chOff x="-252536" y="2410247"/>
            <a:chExt cx="3312368" cy="1882849"/>
          </a:xfrm>
        </p:grpSpPr>
        <p:sp>
          <p:nvSpPr>
            <p:cNvPr id="13" name="구름 12"/>
            <p:cNvSpPr/>
            <p:nvPr/>
          </p:nvSpPr>
          <p:spPr>
            <a:xfrm>
              <a:off x="-252536" y="2410247"/>
              <a:ext cx="3312368" cy="1882849"/>
            </a:xfrm>
            <a:prstGeom prst="cloud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 fontAlgn="base"/>
              <a:endParaRPr lang="en-US" altLang="ko-KR" dirty="0">
                <a:solidFill>
                  <a:schemeClr val="tx1"/>
                </a:solidFill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143506" y="2932450"/>
              <a:ext cx="2520281" cy="7991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dirty="0" smtClean="0"/>
                <a:t>숨겨진 데이터</a:t>
              </a:r>
              <a:endParaRPr lang="en-US" altLang="ko-KR" dirty="0" smtClean="0"/>
            </a:p>
            <a:p>
              <a:r>
                <a:rPr lang="en-US" altLang="ko-KR" dirty="0" smtClean="0"/>
                <a:t>  field</a:t>
              </a:r>
              <a:endParaRPr lang="ko-KR" altLang="en-US" dirty="0"/>
            </a:p>
          </p:txBody>
        </p:sp>
      </p:grpSp>
      <p:sp>
        <p:nvSpPr>
          <p:cNvPr id="18" name="모서리가 둥근 직사각형 17"/>
          <p:cNvSpPr/>
          <p:nvPr/>
        </p:nvSpPr>
        <p:spPr>
          <a:xfrm>
            <a:off x="3704594" y="4674976"/>
            <a:ext cx="3857652" cy="50405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3561718" y="4172075"/>
            <a:ext cx="407196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/>
              <a:t>  public String </a:t>
            </a:r>
            <a:r>
              <a:rPr lang="en-US" altLang="ko-KR" dirty="0" err="1" smtClean="0"/>
              <a:t>getField</a:t>
            </a:r>
            <a:r>
              <a:rPr lang="en-US" altLang="ko-KR" dirty="0" smtClean="0"/>
              <a:t> () </a:t>
            </a:r>
          </a:p>
          <a:p>
            <a:endParaRPr lang="en-US" altLang="ko-KR" dirty="0"/>
          </a:p>
          <a:p>
            <a:r>
              <a:rPr lang="en-US" altLang="ko-KR" dirty="0" smtClean="0"/>
              <a:t>  public void </a:t>
            </a:r>
            <a:r>
              <a:rPr lang="en-US" altLang="ko-KR" dirty="0" err="1" smtClean="0"/>
              <a:t>setField</a:t>
            </a:r>
            <a:r>
              <a:rPr lang="en-US" altLang="ko-KR" dirty="0" smtClean="0"/>
              <a:t>(String field xxx) </a:t>
            </a:r>
            <a:endParaRPr lang="ko-KR" altLang="en-US" dirty="0"/>
          </a:p>
        </p:txBody>
      </p:sp>
      <p:sp>
        <p:nvSpPr>
          <p:cNvPr id="19" name="구름 모양 설명선 18"/>
          <p:cNvSpPr/>
          <p:nvPr/>
        </p:nvSpPr>
        <p:spPr>
          <a:xfrm>
            <a:off x="4328082" y="2913211"/>
            <a:ext cx="2980088" cy="1061308"/>
          </a:xfrm>
          <a:prstGeom prst="cloudCallou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8" name="직사각형 27"/>
          <p:cNvSpPr/>
          <p:nvPr/>
        </p:nvSpPr>
        <p:spPr>
          <a:xfrm>
            <a:off x="4839498" y="3194166"/>
            <a:ext cx="21948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공개된 인터페이스 </a:t>
            </a: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185563" y="117693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/>
              <a:t>자바 빈은 단순히 데이터를 저장만 하는 것이 아니고 자바의 데이터의 은닉</a:t>
            </a:r>
            <a:r>
              <a:rPr lang="en-US" altLang="ko-KR" dirty="0"/>
              <a:t>(data hiding)</a:t>
            </a:r>
            <a:r>
              <a:rPr lang="ko-KR" altLang="en-US" dirty="0"/>
              <a:t>이란 개념을 사용합니다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데이터의 </a:t>
            </a:r>
            <a:r>
              <a:rPr lang="ko-KR" altLang="en-US" dirty="0"/>
              <a:t>은닉은 객체 외부에서 데이터를 직접 다루면 데이터가 손상될 수 있으므로 이를 막기 위해서 나온 객체지향의 개념입니다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데이터를 </a:t>
            </a:r>
            <a:r>
              <a:rPr lang="ko-KR" altLang="en-US" dirty="0"/>
              <a:t>은닉하기 위해서 데이터는 </a:t>
            </a:r>
            <a:r>
              <a:rPr lang="en-US" altLang="ko-KR" dirty="0"/>
              <a:t>private </a:t>
            </a:r>
            <a:r>
              <a:rPr lang="ko-KR" altLang="en-US" dirty="0"/>
              <a:t>접근 </a:t>
            </a:r>
            <a:r>
              <a:rPr lang="ko-KR" altLang="en-US" dirty="0" err="1"/>
              <a:t>제한자를</a:t>
            </a:r>
            <a:r>
              <a:rPr lang="ko-KR" altLang="en-US" dirty="0"/>
              <a:t> 사용하고 </a:t>
            </a:r>
            <a:r>
              <a:rPr lang="en-US" altLang="ko-KR" dirty="0"/>
              <a:t>public </a:t>
            </a:r>
            <a:r>
              <a:rPr lang="ko-KR" altLang="en-US" dirty="0" err="1"/>
              <a:t>접근제한자로</a:t>
            </a:r>
            <a:r>
              <a:rPr lang="ko-KR" altLang="en-US" dirty="0"/>
              <a:t> 공개된 </a:t>
            </a:r>
            <a:r>
              <a:rPr lang="ko-KR" altLang="en-US" dirty="0" err="1"/>
              <a:t>메소드를</a:t>
            </a:r>
            <a:r>
              <a:rPr lang="ko-KR" altLang="en-US" dirty="0"/>
              <a:t> 통해서만 접근할 수 있도록 합니다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r>
              <a:rPr lang="ko-KR" altLang="en-US" dirty="0" smtClean="0"/>
              <a:t>자바 </a:t>
            </a:r>
            <a:r>
              <a:rPr lang="ko-KR" altLang="en-US" dirty="0"/>
              <a:t>빈은 데이터를 저장하기 위한 필드와 데이터를 컨트롤하는 </a:t>
            </a:r>
            <a:r>
              <a:rPr lang="en-US" altLang="ko-KR" dirty="0"/>
              <a:t>getter/setter </a:t>
            </a:r>
            <a:r>
              <a:rPr lang="ko-KR" altLang="en-US" dirty="0" err="1"/>
              <a:t>메소드를</a:t>
            </a:r>
            <a:r>
              <a:rPr lang="ko-KR" altLang="en-US" dirty="0"/>
              <a:t> 하나의 쌍으로 가지고 있는 클래스입니다</a:t>
            </a:r>
            <a:r>
              <a:rPr lang="en-US" altLang="ko-KR" dirty="0"/>
              <a:t>. getter/setter</a:t>
            </a:r>
            <a:r>
              <a:rPr lang="ko-KR" altLang="en-US" dirty="0"/>
              <a:t>는 자바 빈의 필드에 데이터를 저장하고 조회하는 작업을 합니다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146715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000" b="1" smtClean="0"/>
              <a:t>자바 </a:t>
            </a:r>
            <a:r>
              <a:rPr lang="ko-KR" altLang="en-US" sz="3000" b="1" dirty="0"/>
              <a:t>빈 클래스 </a:t>
            </a:r>
            <a:r>
              <a:rPr lang="ko-KR" altLang="en-US" sz="3000" b="1" dirty="0" smtClean="0"/>
              <a:t>만들기</a:t>
            </a:r>
            <a:endParaRPr lang="ko-KR" altLang="en-US" sz="3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/>
              <a:t>자바 빈도 역시 클래스입니다</a:t>
            </a:r>
            <a:r>
              <a:rPr lang="en-US" altLang="ko-KR" sz="2400" dirty="0"/>
              <a:t>. </a:t>
            </a:r>
            <a:endParaRPr lang="en-US" altLang="ko-KR" sz="2400" dirty="0" smtClean="0"/>
          </a:p>
          <a:p>
            <a:r>
              <a:rPr lang="ko-KR" altLang="en-US" sz="2400" dirty="0" smtClean="0"/>
              <a:t>그러므로 </a:t>
            </a:r>
            <a:r>
              <a:rPr lang="ko-KR" altLang="en-US" sz="2400" dirty="0"/>
              <a:t>자바 빈 역시 클래스를 구성하는 요소인 필드와 </a:t>
            </a:r>
            <a:r>
              <a:rPr lang="ko-KR" altLang="en-US" sz="2400" dirty="0" err="1"/>
              <a:t>메소드로</a:t>
            </a:r>
            <a:r>
              <a:rPr lang="ko-KR" altLang="en-US" sz="2400" dirty="0"/>
              <a:t> 구성됩니다</a:t>
            </a:r>
            <a:r>
              <a:rPr lang="en-US" altLang="ko-KR" sz="2400" dirty="0"/>
              <a:t>. </a:t>
            </a:r>
            <a:endParaRPr lang="en-US" altLang="ko-KR" sz="2400" dirty="0" smtClean="0"/>
          </a:p>
          <a:p>
            <a:r>
              <a:rPr lang="ko-KR" altLang="en-US" sz="2400" dirty="0" smtClean="0"/>
              <a:t>좀 </a:t>
            </a:r>
            <a:r>
              <a:rPr lang="ko-KR" altLang="en-US" sz="2400" dirty="0"/>
              <a:t>더 구체적으로 이야기하면 자바 빈은 필드와 </a:t>
            </a:r>
            <a:r>
              <a:rPr lang="en-US" altLang="ko-KR" sz="2400" dirty="0"/>
              <a:t>getter/setter </a:t>
            </a:r>
            <a:r>
              <a:rPr lang="ko-KR" altLang="en-US" sz="2400" dirty="0" err="1"/>
              <a:t>메소드를</a:t>
            </a:r>
            <a:r>
              <a:rPr lang="ko-KR" altLang="en-US" sz="2400" dirty="0"/>
              <a:t> 하나의 쌍으로 갖는 특별한 클래스입니다</a:t>
            </a:r>
            <a:r>
              <a:rPr lang="en-US" altLang="ko-KR" sz="2400" dirty="0"/>
              <a:t>. </a:t>
            </a:r>
            <a:endParaRPr lang="en-US" altLang="ko-KR" sz="2400" dirty="0" smtClean="0"/>
          </a:p>
          <a:p>
            <a:r>
              <a:rPr lang="ko-KR" altLang="en-US" sz="2400" dirty="0" smtClean="0"/>
              <a:t>즉</a:t>
            </a:r>
            <a:r>
              <a:rPr lang="en-US" altLang="ko-KR" sz="2400" dirty="0"/>
              <a:t>, </a:t>
            </a:r>
            <a:r>
              <a:rPr lang="ko-KR" altLang="en-US" sz="2400" dirty="0"/>
              <a:t>자바 빈은 클래스의 특별한 형태라 할 수 있습니다</a:t>
            </a:r>
            <a:r>
              <a:rPr lang="en-US" altLang="ko-KR" sz="2400" dirty="0"/>
              <a:t>. </a:t>
            </a:r>
            <a:endParaRPr lang="en-US" altLang="ko-KR" sz="2400" dirty="0" smtClean="0"/>
          </a:p>
          <a:p>
            <a:r>
              <a:rPr lang="ko-KR" altLang="en-US" sz="2400" dirty="0" smtClean="0"/>
              <a:t>자바 </a:t>
            </a:r>
            <a:r>
              <a:rPr lang="ko-KR" altLang="en-US" sz="2400" dirty="0"/>
              <a:t>빈은 </a:t>
            </a:r>
            <a:r>
              <a:rPr lang="ko-KR" altLang="en-US" sz="2400" dirty="0" err="1"/>
              <a:t>서블릿에서만</a:t>
            </a:r>
            <a:r>
              <a:rPr lang="ko-KR" altLang="en-US" sz="2400" dirty="0"/>
              <a:t> 사용되는 기술이 아닙니다</a:t>
            </a:r>
            <a:r>
              <a:rPr lang="en-US" altLang="ko-KR" sz="2400" dirty="0"/>
              <a:t>. </a:t>
            </a:r>
            <a:endParaRPr lang="en-US" altLang="ko-KR" sz="2400" dirty="0" smtClean="0"/>
          </a:p>
          <a:p>
            <a:r>
              <a:rPr lang="ko-KR" altLang="en-US" sz="2400" dirty="0" smtClean="0"/>
              <a:t>자바에서 </a:t>
            </a:r>
            <a:r>
              <a:rPr lang="ko-KR" altLang="en-US" sz="2400" dirty="0"/>
              <a:t>사용되는 개념인데 그것을 </a:t>
            </a:r>
            <a:r>
              <a:rPr lang="ko-KR" altLang="en-US" sz="2400" dirty="0" err="1"/>
              <a:t>서블릿에서</a:t>
            </a:r>
            <a:r>
              <a:rPr lang="ko-KR" altLang="en-US" sz="2400" dirty="0"/>
              <a:t> 가져다 사용하는 것입니다</a:t>
            </a:r>
            <a:r>
              <a:rPr lang="en-US" altLang="ko-KR" sz="2400" dirty="0"/>
              <a:t>.</a:t>
            </a:r>
          </a:p>
          <a:p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39381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000" b="1" dirty="0"/>
              <a:t>자바 빈 클래스 </a:t>
            </a:r>
            <a:r>
              <a:rPr lang="ko-KR" altLang="en-US" sz="3000" b="1" dirty="0" smtClean="0"/>
              <a:t>정의하기</a:t>
            </a:r>
            <a:endParaRPr lang="ko-KR" altLang="en-US" sz="3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1484784"/>
            <a:ext cx="8568952" cy="4896544"/>
          </a:xfrm>
        </p:spPr>
        <p:txBody>
          <a:bodyPr>
            <a:normAutofit/>
          </a:bodyPr>
          <a:lstStyle/>
          <a:p>
            <a:r>
              <a:rPr lang="ko-KR" altLang="en-US" sz="2400" dirty="0"/>
              <a:t>프로그래밍을 위해서는 다양한 </a:t>
            </a:r>
            <a:r>
              <a:rPr lang="ko-KR" altLang="en-US" sz="2400" dirty="0" err="1"/>
              <a:t>로직이</a:t>
            </a:r>
            <a:r>
              <a:rPr lang="ko-KR" altLang="en-US" sz="2400" dirty="0"/>
              <a:t> 필요한데 자바 빈은 단순히 데이터를 저장할 목적으로 사용한 클래스입니다</a:t>
            </a:r>
            <a:r>
              <a:rPr lang="en-US" altLang="ko-KR" sz="2400" dirty="0"/>
              <a:t>. </a:t>
            </a:r>
            <a:endParaRPr lang="en-US" altLang="ko-KR" sz="2400" dirty="0" smtClean="0"/>
          </a:p>
          <a:p>
            <a:endParaRPr lang="en-US" altLang="ko-KR" sz="600" dirty="0"/>
          </a:p>
          <a:p>
            <a:r>
              <a:rPr lang="ko-KR" altLang="en-US" sz="2400" dirty="0" smtClean="0"/>
              <a:t>자바 </a:t>
            </a:r>
            <a:r>
              <a:rPr lang="ko-KR" altLang="en-US" sz="2400" dirty="0"/>
              <a:t>빈 클래스는 자바에서 클래스 선언을 위해서 사용하는 </a:t>
            </a:r>
            <a:r>
              <a:rPr lang="ko-KR" altLang="en-US" sz="2400" dirty="0" err="1"/>
              <a:t>예약어인</a:t>
            </a:r>
            <a:r>
              <a:rPr lang="ko-KR" altLang="en-US" sz="2400" dirty="0"/>
              <a:t> </a:t>
            </a:r>
            <a:r>
              <a:rPr lang="en-US" altLang="ko-KR" sz="2400" dirty="0"/>
              <a:t>class</a:t>
            </a:r>
            <a:r>
              <a:rPr lang="ko-KR" altLang="en-US" sz="2400" dirty="0"/>
              <a:t>로 다음과 같이 정의합니다</a:t>
            </a:r>
            <a:r>
              <a:rPr lang="en-US" altLang="ko-KR" sz="2400" dirty="0"/>
              <a:t>. </a:t>
            </a:r>
            <a:endParaRPr lang="en-US" altLang="ko-KR" sz="2400" dirty="0" smtClean="0"/>
          </a:p>
          <a:p>
            <a:endParaRPr lang="en-US" altLang="ko-KR" sz="2400" dirty="0"/>
          </a:p>
          <a:p>
            <a:endParaRPr lang="en-US" altLang="ko-KR" sz="2400" dirty="0" smtClean="0"/>
          </a:p>
          <a:p>
            <a:endParaRPr lang="en-US" altLang="ko-KR" sz="2400" dirty="0"/>
          </a:p>
          <a:p>
            <a:r>
              <a:rPr lang="ko-KR" altLang="en-US" sz="2400" dirty="0"/>
              <a:t>회원 정보를 저장할 자바 빈 클래스는 회원을 의미하는 </a:t>
            </a:r>
            <a:r>
              <a:rPr lang="en-US" altLang="ko-KR" sz="2400" dirty="0"/>
              <a:t>Member </a:t>
            </a:r>
            <a:r>
              <a:rPr lang="ko-KR" altLang="en-US" sz="2400" dirty="0"/>
              <a:t>뒤에 </a:t>
            </a:r>
            <a:r>
              <a:rPr lang="en-US" altLang="ko-KR" sz="2400" dirty="0"/>
              <a:t>Bean</a:t>
            </a:r>
            <a:r>
              <a:rPr lang="ko-KR" altLang="en-US" sz="2400" dirty="0"/>
              <a:t>을 덧붙여 다른 클래스와 차별화를 두기도 하지만 꼭 그럴 필요는 없습니다</a:t>
            </a:r>
            <a:r>
              <a:rPr lang="en-US" altLang="ko-KR" sz="2400" dirty="0"/>
              <a:t>. </a:t>
            </a:r>
            <a:r>
              <a:rPr lang="ko-KR" altLang="en-US" sz="2400" dirty="0"/>
              <a:t>개발자에 성향에 따라 </a:t>
            </a:r>
            <a:r>
              <a:rPr lang="en-US" altLang="ko-KR" sz="2400" dirty="0"/>
              <a:t>Member</a:t>
            </a:r>
            <a:r>
              <a:rPr lang="ko-KR" altLang="en-US" sz="2400" dirty="0"/>
              <a:t>라는 이름을 사용하기도 합니다</a:t>
            </a:r>
            <a:r>
              <a:rPr lang="en-US" altLang="ko-KR" sz="2400" dirty="0"/>
              <a:t>. </a:t>
            </a:r>
          </a:p>
          <a:p>
            <a:endParaRPr lang="ko-KR" altLang="en-US" sz="2400" dirty="0"/>
          </a:p>
        </p:txBody>
      </p:sp>
      <p:sp>
        <p:nvSpPr>
          <p:cNvPr id="4" name="직사각형 3"/>
          <p:cNvSpPr/>
          <p:nvPr/>
        </p:nvSpPr>
        <p:spPr>
          <a:xfrm>
            <a:off x="683568" y="3429000"/>
            <a:ext cx="7848872" cy="92333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altLang="ko-KR" b="1" dirty="0"/>
              <a:t>public class </a:t>
            </a:r>
            <a:r>
              <a:rPr lang="en-US" altLang="ko-KR" b="1" dirty="0" err="1"/>
              <a:t>MemberBean</a:t>
            </a:r>
            <a:r>
              <a:rPr lang="en-US" altLang="ko-KR" b="1" dirty="0"/>
              <a:t> { </a:t>
            </a:r>
            <a:r>
              <a:rPr lang="en-US" altLang="ko-KR" dirty="0"/>
              <a:t>//</a:t>
            </a:r>
            <a:r>
              <a:rPr lang="ko-KR" altLang="en-US" dirty="0"/>
              <a:t>자바 빈 클래스 </a:t>
            </a:r>
            <a:r>
              <a:rPr lang="ko-KR" altLang="en-US" dirty="0" smtClean="0"/>
              <a:t>정의</a:t>
            </a:r>
            <a:endParaRPr lang="en-US" altLang="ko-KR" dirty="0" smtClean="0"/>
          </a:p>
          <a:p>
            <a:endParaRPr lang="ko-KR" altLang="en-US" dirty="0"/>
          </a:p>
          <a:p>
            <a:r>
              <a:rPr lang="en-US" altLang="ko-KR" b="1" dirty="0"/>
              <a:t>}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01150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543672" y="2278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en-US" altLang="ko-KR" dirty="0" smtClean="0"/>
              <a:t>        </a:t>
            </a:r>
            <a:endParaRPr lang="en-US" altLang="ko-KR" dirty="0"/>
          </a:p>
        </p:txBody>
      </p:sp>
      <p:sp>
        <p:nvSpPr>
          <p:cNvPr id="14" name="직사각형 13"/>
          <p:cNvSpPr/>
          <p:nvPr/>
        </p:nvSpPr>
        <p:spPr>
          <a:xfrm>
            <a:off x="1311182" y="3950875"/>
            <a:ext cx="72932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sz="2800" b="1" dirty="0" err="1" smtClean="0"/>
              <a:t>com.</a:t>
            </a:r>
            <a:r>
              <a:rPr lang="en-US" altLang="ko-KR" sz="2800" b="1" dirty="0" err="1" smtClean="0"/>
              <a:t>inkyoung</a:t>
            </a:r>
            <a:r>
              <a:rPr lang="en-US" altLang="ko-KR" sz="2800" b="1" dirty="0" err="1" smtClean="0"/>
              <a:t>.javabeans.MemberBean</a:t>
            </a:r>
            <a:endParaRPr lang="en-US" altLang="ko-KR" sz="2800" b="1" dirty="0" smtClean="0"/>
          </a:p>
        </p:txBody>
      </p:sp>
      <p:sp>
        <p:nvSpPr>
          <p:cNvPr id="29" name="직사각형 28"/>
          <p:cNvSpPr/>
          <p:nvPr/>
        </p:nvSpPr>
        <p:spPr>
          <a:xfrm>
            <a:off x="5955542" y="4522379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2400" dirty="0" smtClean="0"/>
              <a:t>클래스이름</a:t>
            </a:r>
            <a:endParaRPr lang="ko-KR" altLang="en-US" sz="2400" dirty="0"/>
          </a:p>
        </p:txBody>
      </p:sp>
      <p:cxnSp>
        <p:nvCxnSpPr>
          <p:cNvPr id="31" name="직선 연결선 30"/>
          <p:cNvCxnSpPr/>
          <p:nvPr/>
        </p:nvCxnSpPr>
        <p:spPr>
          <a:xfrm>
            <a:off x="1740700" y="4450941"/>
            <a:ext cx="207170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>
            <a:off x="3883840" y="4450941"/>
            <a:ext cx="1643074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5598352" y="4450941"/>
            <a:ext cx="2286016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그룹 55"/>
          <p:cNvGrpSpPr/>
          <p:nvPr/>
        </p:nvGrpSpPr>
        <p:grpSpPr>
          <a:xfrm>
            <a:off x="1812138" y="4379503"/>
            <a:ext cx="3857652" cy="954107"/>
            <a:chOff x="500034" y="2071678"/>
            <a:chExt cx="3857652" cy="954107"/>
          </a:xfrm>
        </p:grpSpPr>
        <p:sp>
          <p:nvSpPr>
            <p:cNvPr id="15" name="직사각형 14"/>
            <p:cNvSpPr/>
            <p:nvPr/>
          </p:nvSpPr>
          <p:spPr>
            <a:xfrm>
              <a:off x="500034" y="2071678"/>
              <a:ext cx="3857652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dirty="0" smtClean="0"/>
                <a:t> </a:t>
              </a:r>
              <a:r>
                <a:rPr lang="ko-KR" altLang="en-US" sz="2400" dirty="0" smtClean="0"/>
                <a:t>도메인이름  </a:t>
              </a:r>
              <a:r>
                <a:rPr lang="en-US" altLang="ko-KR" sz="2400" dirty="0" smtClean="0"/>
                <a:t>+  </a:t>
              </a:r>
              <a:r>
                <a:rPr lang="ko-KR" altLang="en-US" sz="2400" dirty="0" smtClean="0"/>
                <a:t>폴더이름</a:t>
              </a:r>
              <a:endParaRPr lang="en-US" altLang="ko-KR" sz="2400" dirty="0" smtClean="0"/>
            </a:p>
            <a:p>
              <a:endParaRPr lang="en-US" altLang="ko-KR" sz="800" dirty="0" smtClean="0"/>
            </a:p>
            <a:p>
              <a:r>
                <a:rPr lang="en-US" altLang="ko-KR" sz="2400" dirty="0" smtClean="0"/>
                <a:t>           </a:t>
              </a:r>
              <a:r>
                <a:rPr lang="ko-KR" altLang="en-US" sz="2400" dirty="0" smtClean="0"/>
                <a:t>패키지이름</a:t>
              </a:r>
              <a:endParaRPr lang="ko-KR" altLang="en-US" dirty="0"/>
            </a:p>
          </p:txBody>
        </p:sp>
        <p:grpSp>
          <p:nvGrpSpPr>
            <p:cNvPr id="52" name="그룹 51"/>
            <p:cNvGrpSpPr/>
            <p:nvPr/>
          </p:nvGrpSpPr>
          <p:grpSpPr>
            <a:xfrm>
              <a:off x="1356496" y="2501100"/>
              <a:ext cx="357984" cy="284958"/>
              <a:chOff x="1356496" y="2501100"/>
              <a:chExt cx="357984" cy="500860"/>
            </a:xfrm>
          </p:grpSpPr>
          <p:cxnSp>
            <p:nvCxnSpPr>
              <p:cNvPr id="49" name="직선 연결선 48"/>
              <p:cNvCxnSpPr/>
              <p:nvPr/>
            </p:nvCxnSpPr>
            <p:spPr>
              <a:xfrm rot="5400000">
                <a:off x="1107257" y="2750339"/>
                <a:ext cx="500066" cy="158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직선 연결선 50"/>
              <p:cNvCxnSpPr/>
              <p:nvPr/>
            </p:nvCxnSpPr>
            <p:spPr>
              <a:xfrm>
                <a:off x="1357290" y="3000372"/>
                <a:ext cx="357190" cy="158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그룹 52"/>
            <p:cNvGrpSpPr/>
            <p:nvPr/>
          </p:nvGrpSpPr>
          <p:grpSpPr>
            <a:xfrm flipH="1">
              <a:off x="3286116" y="2500306"/>
              <a:ext cx="419104" cy="284958"/>
              <a:chOff x="1356496" y="2501100"/>
              <a:chExt cx="357984" cy="500860"/>
            </a:xfrm>
          </p:grpSpPr>
          <p:cxnSp>
            <p:nvCxnSpPr>
              <p:cNvPr id="54" name="직선 연결선 53"/>
              <p:cNvCxnSpPr/>
              <p:nvPr/>
            </p:nvCxnSpPr>
            <p:spPr>
              <a:xfrm rot="5400000">
                <a:off x="1107257" y="2750339"/>
                <a:ext cx="500066" cy="158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직선 연결선 54"/>
              <p:cNvCxnSpPr/>
              <p:nvPr/>
            </p:nvCxnSpPr>
            <p:spPr>
              <a:xfrm>
                <a:off x="1357290" y="3000372"/>
                <a:ext cx="357190" cy="1588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" name="제목 1"/>
          <p:cNvSpPr txBox="1">
            <a:spLocks/>
          </p:cNvSpPr>
          <p:nvPr/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o-KR" altLang="en-US" sz="3000" b="1" dirty="0"/>
              <a:t>패키지 선언 방법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457200" y="980728"/>
            <a:ext cx="8229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dirty="0"/>
              <a:t>패키지 이름은 자유롭게 만들어 사용할 수 있지만 패키지 이름마저도 동일하여 문제가 발생될 수 있기 때문에 패키지는 다음과 같은 규칙에 따라 지정합니다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r>
              <a:rPr lang="ko-KR" altLang="en-US" dirty="0"/>
              <a:t>다행히도 회사의 인터넷 주소인 도메인은 이를 관리하는 기관이 있기 때문에 위와 같은 식으로 패키지를 지정하다 보면 패키지 이름까지 동일해서 혼돈을 초래하게 하는 일은 생기지 않기 때문에 도메인 이름을 </a:t>
            </a:r>
            <a:r>
              <a:rPr lang="ko-KR" altLang="en-US" dirty="0" err="1"/>
              <a:t>패키지명에</a:t>
            </a:r>
            <a:r>
              <a:rPr lang="ko-KR" altLang="en-US" dirty="0"/>
              <a:t> 기술합니다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899592" y="1772816"/>
            <a:ext cx="6757461" cy="3693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ko-KR" altLang="en-US" dirty="0"/>
              <a:t>도메인이름</a:t>
            </a:r>
            <a:r>
              <a:rPr lang="en-US" altLang="ko-KR" dirty="0"/>
              <a:t>.</a:t>
            </a:r>
            <a:r>
              <a:rPr lang="ko-KR" altLang="en-US" dirty="0"/>
              <a:t>폴더이름</a:t>
            </a:r>
            <a:r>
              <a:rPr lang="en-US" altLang="ko-KR" dirty="0"/>
              <a:t>.</a:t>
            </a:r>
            <a:r>
              <a:rPr lang="ko-KR" altLang="en-US" dirty="0"/>
              <a:t>클래스이름</a:t>
            </a:r>
          </a:p>
        </p:txBody>
      </p:sp>
    </p:spTree>
    <p:extLst>
      <p:ext uri="{BB962C8B-B14F-4D97-AF65-F5344CB8AC3E}">
        <p14:creationId xmlns:p14="http://schemas.microsoft.com/office/powerpoint/2010/main" val="3146715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179512" y="476672"/>
            <a:ext cx="87849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dirty="0"/>
              <a:t>다음은 회원 가입을 위한 페이지입니다</a:t>
            </a:r>
            <a:r>
              <a:rPr lang="en-US" altLang="ko-KR" dirty="0" smtClean="0"/>
              <a:t>.</a:t>
            </a:r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/>
          </a:p>
          <a:p>
            <a:pPr fontAlgn="base"/>
            <a:endParaRPr lang="en-US" altLang="ko-KR" dirty="0" smtClean="0"/>
          </a:p>
          <a:p>
            <a:pPr fontAlgn="base"/>
            <a:endParaRPr lang="en-US" altLang="ko-KR" dirty="0" smtClean="0"/>
          </a:p>
          <a:p>
            <a:pPr fontAlgn="base"/>
            <a:endParaRPr lang="ko-KR" altLang="en-US" dirty="0"/>
          </a:p>
          <a:p>
            <a:pPr fontAlgn="base"/>
            <a:endParaRPr lang="ko-KR" alt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395536" y="908720"/>
            <a:ext cx="6480720" cy="286232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fontAlgn="base"/>
            <a:r>
              <a:rPr lang="en-US" altLang="ko-KR" dirty="0"/>
              <a:t>package </a:t>
            </a:r>
            <a:r>
              <a:rPr lang="en-US" altLang="ko-KR" dirty="0" err="1"/>
              <a:t>com.saeyan.javabeans</a:t>
            </a:r>
            <a:r>
              <a:rPr lang="en-US" altLang="ko-KR" dirty="0"/>
              <a:t>;</a:t>
            </a:r>
          </a:p>
          <a:p>
            <a:pPr fontAlgn="base"/>
            <a:r>
              <a:rPr lang="en-US" altLang="ko-KR" dirty="0"/>
              <a:t>public class </a:t>
            </a:r>
            <a:r>
              <a:rPr lang="en-US" altLang="ko-KR" dirty="0" err="1"/>
              <a:t>MemberBean</a:t>
            </a:r>
            <a:r>
              <a:rPr lang="en-US" altLang="ko-KR" dirty="0"/>
              <a:t> {    </a:t>
            </a:r>
          </a:p>
          <a:p>
            <a:pPr fontAlgn="base"/>
            <a:r>
              <a:rPr lang="en-US" altLang="ko-KR" dirty="0"/>
              <a:t>     private String name;      // </a:t>
            </a:r>
            <a:r>
              <a:rPr lang="ko-KR" altLang="en-US" dirty="0"/>
              <a:t>이름을 저장할 필드 선언</a:t>
            </a:r>
          </a:p>
          <a:p>
            <a:pPr fontAlgn="base"/>
            <a:r>
              <a:rPr lang="ko-KR" altLang="en-US" dirty="0"/>
              <a:t>     </a:t>
            </a:r>
            <a:r>
              <a:rPr lang="en-US" altLang="ko-KR" dirty="0"/>
              <a:t>private String </a:t>
            </a:r>
            <a:r>
              <a:rPr lang="en-US" altLang="ko-KR" dirty="0" err="1"/>
              <a:t>userid</a:t>
            </a:r>
            <a:r>
              <a:rPr lang="en-US" altLang="ko-KR" dirty="0"/>
              <a:t>;     // </a:t>
            </a:r>
            <a:r>
              <a:rPr lang="ko-KR" altLang="en-US" dirty="0"/>
              <a:t>아이디를 저장할 필드 선언</a:t>
            </a:r>
          </a:p>
          <a:p>
            <a:pPr fontAlgn="base"/>
            <a:r>
              <a:rPr lang="ko-KR" altLang="en-US" dirty="0"/>
              <a:t>     </a:t>
            </a:r>
            <a:r>
              <a:rPr lang="en-US" altLang="ko-KR" dirty="0"/>
              <a:t>private String nickname;  // </a:t>
            </a:r>
            <a:r>
              <a:rPr lang="ko-KR" altLang="en-US" dirty="0"/>
              <a:t>별명을 저장할 필드 선언</a:t>
            </a:r>
          </a:p>
          <a:p>
            <a:pPr fontAlgn="base"/>
            <a:r>
              <a:rPr lang="ko-KR" altLang="en-US" dirty="0"/>
              <a:t>     </a:t>
            </a:r>
            <a:r>
              <a:rPr lang="en-US" altLang="ko-KR" dirty="0"/>
              <a:t>private String </a:t>
            </a:r>
            <a:r>
              <a:rPr lang="en-US" altLang="ko-KR" dirty="0" err="1"/>
              <a:t>pwd</a:t>
            </a:r>
            <a:r>
              <a:rPr lang="en-US" altLang="ko-KR" dirty="0"/>
              <a:t>;       // </a:t>
            </a:r>
            <a:r>
              <a:rPr lang="ko-KR" altLang="en-US" dirty="0"/>
              <a:t>비밀번호를 저장할 필드 선언</a:t>
            </a:r>
          </a:p>
          <a:p>
            <a:pPr fontAlgn="base"/>
            <a:r>
              <a:rPr lang="ko-KR" altLang="en-US" dirty="0"/>
              <a:t>     </a:t>
            </a:r>
            <a:r>
              <a:rPr lang="en-US" altLang="ko-KR" dirty="0"/>
              <a:t>private String email;      // </a:t>
            </a:r>
            <a:r>
              <a:rPr lang="ko-KR" altLang="en-US" dirty="0" err="1"/>
              <a:t>이메일을</a:t>
            </a:r>
            <a:r>
              <a:rPr lang="ko-KR" altLang="en-US" dirty="0"/>
              <a:t> 저장할 필드 선언</a:t>
            </a:r>
          </a:p>
          <a:p>
            <a:pPr fontAlgn="base"/>
            <a:r>
              <a:rPr lang="ko-KR" altLang="en-US" dirty="0"/>
              <a:t>     </a:t>
            </a:r>
            <a:r>
              <a:rPr lang="en-US" altLang="ko-KR" dirty="0"/>
              <a:t>private String phone;     // </a:t>
            </a:r>
            <a:r>
              <a:rPr lang="ko-KR" altLang="en-US" dirty="0"/>
              <a:t>전화번호를 저장할 필드 선언</a:t>
            </a:r>
          </a:p>
          <a:p>
            <a:pPr fontAlgn="base"/>
            <a:r>
              <a:rPr lang="en-US" altLang="ko-KR" dirty="0" smtClean="0"/>
              <a:t>}</a:t>
            </a:r>
          </a:p>
          <a:p>
            <a:pPr fontAlgn="base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64970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179512" y="228600"/>
            <a:ext cx="8784976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2400" b="1" dirty="0"/>
              <a:t>자바 빈 </a:t>
            </a:r>
            <a:r>
              <a:rPr lang="ko-KR" altLang="en-US" sz="2400" b="1" dirty="0" err="1" smtClean="0">
                <a:solidFill>
                  <a:srgbClr val="FF0000"/>
                </a:solidFill>
              </a:rPr>
              <a:t>프로퍼티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 fontAlgn="base"/>
            <a:endParaRPr lang="en-US" altLang="ko-KR" b="1" dirty="0"/>
          </a:p>
          <a:p>
            <a:pPr fontAlgn="base"/>
            <a:r>
              <a:rPr lang="ko-KR" altLang="en-US" dirty="0"/>
              <a:t>자바 빈에서는 데이터를 은닉하기 위해서 필드를 </a:t>
            </a:r>
            <a:r>
              <a:rPr lang="en-US" altLang="ko-KR" dirty="0"/>
              <a:t>private </a:t>
            </a:r>
            <a:r>
              <a:rPr lang="ko-KR" altLang="en-US" dirty="0"/>
              <a:t>접근 </a:t>
            </a:r>
            <a:r>
              <a:rPr lang="ko-KR" altLang="en-US" dirty="0" err="1"/>
              <a:t>제한자로</a:t>
            </a:r>
            <a:r>
              <a:rPr lang="ko-KR" altLang="en-US" dirty="0"/>
              <a:t> 선언하였기 때문에 직접 접근할 수 없습니다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r>
              <a:rPr lang="ko-KR" altLang="en-US" dirty="0" smtClean="0"/>
              <a:t>자바 </a:t>
            </a:r>
            <a:r>
              <a:rPr lang="ko-KR" altLang="en-US" dirty="0"/>
              <a:t>빈은 </a:t>
            </a:r>
            <a:r>
              <a:rPr lang="en-US" altLang="ko-KR" dirty="0"/>
              <a:t>private </a:t>
            </a:r>
            <a:r>
              <a:rPr lang="ko-KR" altLang="en-US" dirty="0"/>
              <a:t>필드를 외부에서 접근하기 위해서 </a:t>
            </a:r>
            <a:r>
              <a:rPr lang="ko-KR" altLang="en-US" dirty="0" err="1"/>
              <a:t>공개형</a:t>
            </a:r>
            <a:r>
              <a:rPr lang="ko-KR" altLang="en-US" dirty="0"/>
              <a:t> 접근 제한자인 </a:t>
            </a:r>
            <a:r>
              <a:rPr lang="en-US" altLang="ko-KR" dirty="0"/>
              <a:t>public</a:t>
            </a:r>
            <a:r>
              <a:rPr lang="ko-KR" altLang="en-US" dirty="0"/>
              <a:t>으로 </a:t>
            </a:r>
            <a:r>
              <a:rPr lang="ko-KR" altLang="en-US" dirty="0" err="1"/>
              <a:t>메소드를</a:t>
            </a:r>
            <a:r>
              <a:rPr lang="ko-KR" altLang="en-US" dirty="0"/>
              <a:t> 정의해 놓고 이를 통해서 간접적으로 필드에 접근합니다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r>
              <a:rPr lang="ko-KR" altLang="en-US" dirty="0" smtClean="0"/>
              <a:t>이와 </a:t>
            </a:r>
            <a:r>
              <a:rPr lang="ko-KR" altLang="en-US" dirty="0"/>
              <a:t>같은 방식을 </a:t>
            </a:r>
            <a:r>
              <a:rPr lang="ko-KR" altLang="en-US" dirty="0" err="1"/>
              <a:t>프로퍼티</a:t>
            </a:r>
            <a:r>
              <a:rPr lang="en-US" altLang="ko-KR" dirty="0"/>
              <a:t>(property)</a:t>
            </a:r>
            <a:r>
              <a:rPr lang="ko-KR" altLang="en-US" dirty="0"/>
              <a:t>라고 합니다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r>
              <a:rPr lang="ko-KR" altLang="en-US" dirty="0" err="1" smtClean="0"/>
              <a:t>프로퍼티라는</a:t>
            </a:r>
            <a:r>
              <a:rPr lang="ko-KR" altLang="en-US" dirty="0" smtClean="0"/>
              <a:t> </a:t>
            </a:r>
            <a:r>
              <a:rPr lang="ko-KR" altLang="en-US" dirty="0"/>
              <a:t>개념은 자바 이외에 </a:t>
            </a:r>
            <a:r>
              <a:rPr lang="ko-KR" altLang="en-US" dirty="0" err="1"/>
              <a:t>닷넷이나</a:t>
            </a:r>
            <a:r>
              <a:rPr lang="ko-KR" altLang="en-US" dirty="0"/>
              <a:t> 다른 언어에서 통상적으로 사용하는 개념으로 필드 형태로 기술하되 결국은 간접적으로 </a:t>
            </a:r>
            <a:r>
              <a:rPr lang="ko-KR" altLang="en-US" dirty="0" err="1"/>
              <a:t>메소드를</a:t>
            </a:r>
            <a:r>
              <a:rPr lang="ko-KR" altLang="en-US" dirty="0"/>
              <a:t> 호출하는 것을 말합니다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endParaRPr lang="ko-KR" altLang="en-US" b="1" dirty="0"/>
          </a:p>
        </p:txBody>
      </p:sp>
      <p:sp>
        <p:nvSpPr>
          <p:cNvPr id="2" name="직사각형 1"/>
          <p:cNvSpPr/>
          <p:nvPr/>
        </p:nvSpPr>
        <p:spPr>
          <a:xfrm>
            <a:off x="323528" y="3068960"/>
            <a:ext cx="6984776" cy="341632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altLang="ko-KR" dirty="0"/>
              <a:t>public class </a:t>
            </a:r>
            <a:r>
              <a:rPr lang="en-US" altLang="ko-KR" dirty="0" err="1"/>
              <a:t>MemberBean</a:t>
            </a:r>
            <a:r>
              <a:rPr lang="en-US" altLang="ko-KR" dirty="0"/>
              <a:t> {</a:t>
            </a:r>
          </a:p>
          <a:p>
            <a:r>
              <a:rPr lang="en-US" altLang="ko-KR" dirty="0"/>
              <a:t>   private String name;</a:t>
            </a:r>
          </a:p>
          <a:p>
            <a:endParaRPr lang="en-US" altLang="ko-KR" dirty="0"/>
          </a:p>
          <a:p>
            <a:r>
              <a:rPr lang="en-US" altLang="ko-KR" dirty="0"/>
              <a:t>   // getter(</a:t>
            </a:r>
            <a:r>
              <a:rPr lang="ko-KR" altLang="en-US" dirty="0"/>
              <a:t>필드 값을 알려줌</a:t>
            </a:r>
            <a:r>
              <a:rPr lang="en-US" altLang="ko-KR" dirty="0"/>
              <a:t>)</a:t>
            </a:r>
          </a:p>
          <a:p>
            <a:r>
              <a:rPr lang="en-US" altLang="ko-KR" dirty="0"/>
              <a:t>   public String </a:t>
            </a:r>
            <a:r>
              <a:rPr lang="en-US" altLang="ko-KR" dirty="0" err="1"/>
              <a:t>getName</a:t>
            </a:r>
            <a:r>
              <a:rPr lang="en-US" altLang="ko-KR" dirty="0"/>
              <a:t>( ) {</a:t>
            </a:r>
          </a:p>
          <a:p>
            <a:r>
              <a:rPr lang="en-US" altLang="ko-KR" dirty="0"/>
              <a:t>     return name;   // </a:t>
            </a:r>
            <a:r>
              <a:rPr lang="ko-KR" altLang="en-US" dirty="0"/>
              <a:t>회원의 이름을 알려줌</a:t>
            </a:r>
          </a:p>
          <a:p>
            <a:r>
              <a:rPr lang="ko-KR" altLang="en-US" dirty="0"/>
              <a:t>   </a:t>
            </a:r>
            <a:r>
              <a:rPr lang="en-US" altLang="ko-KR" dirty="0"/>
              <a:t>}</a:t>
            </a:r>
          </a:p>
          <a:p>
            <a:endParaRPr lang="en-US" altLang="ko-KR" dirty="0"/>
          </a:p>
          <a:p>
            <a:r>
              <a:rPr lang="en-US" altLang="ko-KR" dirty="0"/>
              <a:t>   // setter(</a:t>
            </a:r>
            <a:r>
              <a:rPr lang="ko-KR" altLang="en-US" dirty="0"/>
              <a:t>필드 값을 변경함</a:t>
            </a:r>
            <a:r>
              <a:rPr lang="en-US" altLang="ko-KR" dirty="0"/>
              <a:t>)</a:t>
            </a:r>
          </a:p>
          <a:p>
            <a:r>
              <a:rPr lang="en-US" altLang="ko-KR" dirty="0"/>
              <a:t>   public void </a:t>
            </a:r>
            <a:r>
              <a:rPr lang="en-US" altLang="ko-KR" dirty="0" err="1"/>
              <a:t>setName</a:t>
            </a:r>
            <a:r>
              <a:rPr lang="en-US" altLang="ko-KR" dirty="0"/>
              <a:t>(String name) {</a:t>
            </a:r>
          </a:p>
          <a:p>
            <a:r>
              <a:rPr lang="en-US" altLang="ko-KR" dirty="0"/>
              <a:t>     this.name=name;   //</a:t>
            </a:r>
            <a:r>
              <a:rPr lang="ko-KR" altLang="en-US" dirty="0"/>
              <a:t>회원의 이름을 전달받은 값으로 변경함</a:t>
            </a:r>
          </a:p>
          <a:p>
            <a:r>
              <a:rPr lang="ko-KR" altLang="en-US" dirty="0"/>
              <a:t>   </a:t>
            </a:r>
            <a:r>
              <a:rPr lang="en-US" altLang="ko-KR" dirty="0"/>
              <a:t>}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73477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모서리가 둥근 직사각형 7"/>
          <p:cNvSpPr/>
          <p:nvPr/>
        </p:nvSpPr>
        <p:spPr>
          <a:xfrm>
            <a:off x="251520" y="1040189"/>
            <a:ext cx="5400600" cy="5557162"/>
          </a:xfrm>
          <a:prstGeom prst="roundRect">
            <a:avLst/>
          </a:prstGeom>
          <a:solidFill>
            <a:srgbClr val="FF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r>
              <a:rPr lang="en-US" altLang="ko-KR" sz="2800" dirty="0" err="1" smtClean="0">
                <a:solidFill>
                  <a:schemeClr val="tx1"/>
                </a:solidFill>
              </a:rPr>
              <a:t>MemberBean</a:t>
            </a:r>
            <a:endParaRPr lang="en-US" altLang="ko-KR" sz="2800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 smtClean="0">
              <a:solidFill>
                <a:schemeClr val="tx1"/>
              </a:solidFill>
            </a:endParaRPr>
          </a:p>
          <a:p>
            <a:pPr algn="ctr" fontAlgn="base"/>
            <a:endParaRPr lang="en-US" altLang="ko-KR" dirty="0">
              <a:solidFill>
                <a:schemeClr val="tx1"/>
              </a:solidFill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3687688" y="670857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en-US" altLang="ko-KR" dirty="0" smtClean="0"/>
              <a:t>        </a:t>
            </a:r>
            <a:endParaRPr lang="en-US" altLang="ko-KR" dirty="0"/>
          </a:p>
        </p:txBody>
      </p:sp>
      <p:sp>
        <p:nvSpPr>
          <p:cNvPr id="6" name="직사각형 5"/>
          <p:cNvSpPr/>
          <p:nvPr/>
        </p:nvSpPr>
        <p:spPr>
          <a:xfrm>
            <a:off x="3275856" y="2564904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1600" dirty="0" smtClean="0"/>
              <a:t> </a:t>
            </a:r>
            <a:endParaRPr lang="ko-KR" altLang="en-US" sz="1600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3707904" y="2110062"/>
            <a:ext cx="4263752" cy="193907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17" name="그룹 16"/>
          <p:cNvGrpSpPr/>
          <p:nvPr/>
        </p:nvGrpSpPr>
        <p:grpSpPr>
          <a:xfrm>
            <a:off x="339619" y="2734181"/>
            <a:ext cx="3312368" cy="1882849"/>
            <a:chOff x="-252536" y="2410247"/>
            <a:chExt cx="3312368" cy="1882849"/>
          </a:xfrm>
        </p:grpSpPr>
        <p:sp>
          <p:nvSpPr>
            <p:cNvPr id="13" name="구름 12"/>
            <p:cNvSpPr/>
            <p:nvPr/>
          </p:nvSpPr>
          <p:spPr>
            <a:xfrm>
              <a:off x="-252536" y="2410247"/>
              <a:ext cx="3312368" cy="1882849"/>
            </a:xfrm>
            <a:prstGeom prst="cloud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1" fontAlgn="base"/>
              <a:endParaRPr lang="en-US" altLang="ko-KR" dirty="0">
                <a:solidFill>
                  <a:schemeClr val="tx1"/>
                </a:solidFill>
              </a:endParaRPr>
            </a:p>
          </p:txBody>
        </p:sp>
        <p:sp>
          <p:nvSpPr>
            <p:cNvPr id="16" name="직사각형 15"/>
            <p:cNvSpPr/>
            <p:nvPr/>
          </p:nvSpPr>
          <p:spPr>
            <a:xfrm>
              <a:off x="107504" y="2998693"/>
              <a:ext cx="2520280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nb-NO" altLang="ko-KR" dirty="0" smtClean="0"/>
                <a:t>private String name;</a:t>
              </a:r>
            </a:p>
            <a:p>
              <a:r>
                <a:rPr lang="nb-NO" altLang="ko-KR" dirty="0" smtClean="0"/>
                <a:t>private String userid;</a:t>
              </a:r>
              <a:endParaRPr lang="ko-KR" altLang="en-US" dirty="0"/>
            </a:p>
          </p:txBody>
        </p:sp>
      </p:grpSp>
      <p:sp>
        <p:nvSpPr>
          <p:cNvPr id="18" name="모서리가 둥근 직사각형 17"/>
          <p:cNvSpPr/>
          <p:nvPr/>
        </p:nvSpPr>
        <p:spPr>
          <a:xfrm>
            <a:off x="3779912" y="4149080"/>
            <a:ext cx="4263752" cy="2232248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3672408" y="2350035"/>
            <a:ext cx="4572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dirty="0" smtClean="0"/>
              <a:t>  public String </a:t>
            </a:r>
            <a:r>
              <a:rPr lang="en-US" altLang="ko-KR" dirty="0" err="1" smtClean="0"/>
              <a:t>getName</a:t>
            </a:r>
            <a:r>
              <a:rPr lang="en-US" altLang="ko-KR" dirty="0" smtClean="0"/>
              <a:t>() {</a:t>
            </a:r>
          </a:p>
          <a:p>
            <a:r>
              <a:rPr lang="en-US" altLang="ko-KR" dirty="0" smtClean="0"/>
              <a:t>    return name;</a:t>
            </a:r>
          </a:p>
          <a:p>
            <a:r>
              <a:rPr lang="en-US" altLang="ko-KR" dirty="0" smtClean="0"/>
              <a:t>  }</a:t>
            </a:r>
          </a:p>
          <a:p>
            <a:r>
              <a:rPr lang="en-US" altLang="ko-KR" dirty="0" smtClean="0"/>
              <a:t>  public String </a:t>
            </a:r>
            <a:r>
              <a:rPr lang="en-US" altLang="ko-KR" dirty="0" err="1" smtClean="0"/>
              <a:t>getUserid</a:t>
            </a:r>
            <a:r>
              <a:rPr lang="en-US" altLang="ko-KR" dirty="0" smtClean="0"/>
              <a:t>() {</a:t>
            </a:r>
          </a:p>
          <a:p>
            <a:r>
              <a:rPr lang="en-US" altLang="ko-KR" dirty="0" smtClean="0"/>
              <a:t>    return </a:t>
            </a:r>
            <a:r>
              <a:rPr lang="en-US" altLang="ko-KR" dirty="0" err="1" smtClean="0"/>
              <a:t>userid</a:t>
            </a:r>
            <a:r>
              <a:rPr lang="en-US" altLang="ko-KR" dirty="0" smtClean="0"/>
              <a:t>;</a:t>
            </a:r>
          </a:p>
          <a:p>
            <a:r>
              <a:rPr lang="en-US" altLang="ko-KR" dirty="0" smtClean="0"/>
              <a:t>  }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  public void </a:t>
            </a:r>
            <a:r>
              <a:rPr lang="en-US" altLang="ko-KR" dirty="0" err="1" smtClean="0"/>
              <a:t>setName</a:t>
            </a:r>
            <a:r>
              <a:rPr lang="en-US" altLang="ko-KR" dirty="0" smtClean="0"/>
              <a:t>(String name) {</a:t>
            </a:r>
          </a:p>
          <a:p>
            <a:r>
              <a:rPr lang="en-US" altLang="ko-KR" dirty="0" smtClean="0"/>
              <a:t>    this.name = name;</a:t>
            </a:r>
          </a:p>
          <a:p>
            <a:r>
              <a:rPr lang="en-US" altLang="ko-KR" dirty="0" smtClean="0"/>
              <a:t>  }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  public void </a:t>
            </a:r>
            <a:r>
              <a:rPr lang="en-US" altLang="ko-KR" dirty="0" err="1" smtClean="0"/>
              <a:t>setUserid</a:t>
            </a:r>
            <a:r>
              <a:rPr lang="en-US" altLang="ko-KR" dirty="0" smtClean="0"/>
              <a:t>(String </a:t>
            </a:r>
            <a:r>
              <a:rPr lang="en-US" altLang="ko-KR" dirty="0" err="1" smtClean="0"/>
              <a:t>userid</a:t>
            </a:r>
            <a:r>
              <a:rPr lang="en-US" altLang="ko-KR" dirty="0" smtClean="0"/>
              <a:t>) {</a:t>
            </a:r>
          </a:p>
          <a:p>
            <a:r>
              <a:rPr lang="en-US" altLang="ko-KR" dirty="0" smtClean="0"/>
              <a:t>    </a:t>
            </a:r>
            <a:r>
              <a:rPr lang="en-US" altLang="ko-KR" dirty="0" err="1" smtClean="0"/>
              <a:t>this.userid</a:t>
            </a:r>
            <a:r>
              <a:rPr lang="en-US" altLang="ko-KR" dirty="0" smtClean="0"/>
              <a:t> = </a:t>
            </a:r>
            <a:r>
              <a:rPr lang="en-US" altLang="ko-KR" dirty="0" err="1" smtClean="0"/>
              <a:t>userid</a:t>
            </a:r>
            <a:r>
              <a:rPr lang="en-US" altLang="ko-KR" dirty="0" smtClean="0"/>
              <a:t>;</a:t>
            </a:r>
          </a:p>
          <a:p>
            <a:r>
              <a:rPr lang="en-US" altLang="ko-KR" dirty="0" smtClean="0"/>
              <a:t>  }</a:t>
            </a:r>
          </a:p>
          <a:p>
            <a:r>
              <a:rPr lang="en-US" altLang="ko-KR" dirty="0" smtClean="0"/>
              <a:t>  </a:t>
            </a:r>
            <a:endParaRPr lang="ko-KR" altLang="en-US" dirty="0"/>
          </a:p>
        </p:txBody>
      </p:sp>
      <p:sp>
        <p:nvSpPr>
          <p:cNvPr id="19" name="구름 모양 설명선 18"/>
          <p:cNvSpPr/>
          <p:nvPr/>
        </p:nvSpPr>
        <p:spPr>
          <a:xfrm>
            <a:off x="4788024" y="855524"/>
            <a:ext cx="3471664" cy="1061308"/>
          </a:xfrm>
          <a:prstGeom prst="cloudCallou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25" name="그룹 24"/>
          <p:cNvGrpSpPr/>
          <p:nvPr/>
        </p:nvGrpSpPr>
        <p:grpSpPr>
          <a:xfrm>
            <a:off x="7833590" y="2708920"/>
            <a:ext cx="1130898" cy="597550"/>
            <a:chOff x="7689574" y="2060848"/>
            <a:chExt cx="1188640" cy="597550"/>
          </a:xfrm>
        </p:grpSpPr>
        <p:sp>
          <p:nvSpPr>
            <p:cNvPr id="21" name="줄무늬가 있는 오른쪽 화살표 20"/>
            <p:cNvSpPr/>
            <p:nvPr/>
          </p:nvSpPr>
          <p:spPr>
            <a:xfrm>
              <a:off x="7689574" y="2060848"/>
              <a:ext cx="1188640" cy="597550"/>
            </a:xfrm>
            <a:prstGeom prst="stripedRigh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7793329" y="2132856"/>
              <a:ext cx="81111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dirty="0" smtClean="0"/>
                <a:t>getter</a:t>
              </a:r>
              <a:endParaRPr lang="ko-KR" altLang="en-US" dirty="0"/>
            </a:p>
          </p:txBody>
        </p:sp>
      </p:grpSp>
      <p:grpSp>
        <p:nvGrpSpPr>
          <p:cNvPr id="26" name="그룹 25"/>
          <p:cNvGrpSpPr/>
          <p:nvPr/>
        </p:nvGrpSpPr>
        <p:grpSpPr>
          <a:xfrm>
            <a:off x="7847856" y="4847673"/>
            <a:ext cx="1116632" cy="597550"/>
            <a:chOff x="7703840" y="4199601"/>
            <a:chExt cx="1116632" cy="597550"/>
          </a:xfrm>
        </p:grpSpPr>
        <p:sp>
          <p:nvSpPr>
            <p:cNvPr id="22" name="줄무늬가 있는 오른쪽 화살표 21"/>
            <p:cNvSpPr/>
            <p:nvPr/>
          </p:nvSpPr>
          <p:spPr>
            <a:xfrm rot="10800000">
              <a:off x="7703840" y="4199601"/>
              <a:ext cx="1116632" cy="597550"/>
            </a:xfrm>
            <a:prstGeom prst="stripedRightArrow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4" name="직사각형 23"/>
            <p:cNvSpPr/>
            <p:nvPr/>
          </p:nvSpPr>
          <p:spPr>
            <a:xfrm>
              <a:off x="7884368" y="4293096"/>
              <a:ext cx="77104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ko-KR" dirty="0" smtClean="0">
                  <a:solidFill>
                    <a:schemeClr val="tx1"/>
                  </a:solidFill>
                </a:rPr>
                <a:t>setter</a:t>
              </a:r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7" name="구름 모양 설명선 26"/>
          <p:cNvSpPr/>
          <p:nvPr/>
        </p:nvSpPr>
        <p:spPr>
          <a:xfrm>
            <a:off x="303851" y="1579408"/>
            <a:ext cx="1923492" cy="1061308"/>
          </a:xfrm>
          <a:prstGeom prst="cloudCallout">
            <a:avLst>
              <a:gd name="adj1" fmla="val 22125"/>
              <a:gd name="adj2" fmla="val 69680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8" name="직사각형 27"/>
          <p:cNvSpPr/>
          <p:nvPr/>
        </p:nvSpPr>
        <p:spPr>
          <a:xfrm>
            <a:off x="5575137" y="1187460"/>
            <a:ext cx="1733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공개된 </a:t>
            </a:r>
            <a:r>
              <a:rPr lang="ko-KR" altLang="en-US" dirty="0" err="1" smtClean="0"/>
              <a:t>메소드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20" name="직사각형 19"/>
          <p:cNvSpPr/>
          <p:nvPr/>
        </p:nvSpPr>
        <p:spPr>
          <a:xfrm>
            <a:off x="395536" y="1903824"/>
            <a:ext cx="1651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숨겨진 데이터</a:t>
            </a: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455853" y="188640"/>
            <a:ext cx="36984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/>
            <a:r>
              <a:rPr lang="ko-KR" altLang="en-US" sz="2400" b="1" dirty="0"/>
              <a:t>회원 정보를 위한 자바 빈</a:t>
            </a:r>
          </a:p>
        </p:txBody>
      </p:sp>
    </p:spTree>
    <p:extLst>
      <p:ext uri="{BB962C8B-B14F-4D97-AF65-F5344CB8AC3E}">
        <p14:creationId xmlns:p14="http://schemas.microsoft.com/office/powerpoint/2010/main" val="2485985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1619</TotalTime>
  <Words>2197</Words>
  <Application>Microsoft Office PowerPoint</Application>
  <PresentationFormat>화면 슬라이드 쇼(4:3)</PresentationFormat>
  <Paragraphs>392</Paragraphs>
  <Slides>23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7" baseType="lpstr">
      <vt:lpstr>굴림</vt:lpstr>
      <vt:lpstr>맑은 고딕</vt:lpstr>
      <vt:lpstr>Arial</vt:lpstr>
      <vt:lpstr>Office 테마</vt:lpstr>
      <vt:lpstr> 자바 빈(Java Bean) 와  액션 태그 </vt:lpstr>
      <vt:lpstr>PowerPoint 프레젠테이션</vt:lpstr>
      <vt:lpstr>PowerPoint 프레젠테이션</vt:lpstr>
      <vt:lpstr>자바 빈 클래스 만들기</vt:lpstr>
      <vt:lpstr>자바 빈 클래스 정의하기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admin</dc:creator>
  <cp:lastModifiedBy>shingguri</cp:lastModifiedBy>
  <cp:revision>94</cp:revision>
  <dcterms:created xsi:type="dcterms:W3CDTF">2013-05-13T12:41:23Z</dcterms:created>
  <dcterms:modified xsi:type="dcterms:W3CDTF">2018-09-18T09:41:26Z</dcterms:modified>
</cp:coreProperties>
</file>