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1" r:id="rId3"/>
    <p:sldId id="292" r:id="rId4"/>
    <p:sldId id="258" r:id="rId5"/>
    <p:sldId id="293" r:id="rId6"/>
    <p:sldId id="294" r:id="rId7"/>
    <p:sldId id="295" r:id="rId8"/>
    <p:sldId id="296" r:id="rId9"/>
    <p:sldId id="269" r:id="rId10"/>
    <p:sldId id="267" r:id="rId11"/>
    <p:sldId id="268" r:id="rId12"/>
    <p:sldId id="260" r:id="rId13"/>
    <p:sldId id="261" r:id="rId14"/>
    <p:sldId id="262" r:id="rId15"/>
    <p:sldId id="263" r:id="rId16"/>
    <p:sldId id="266" r:id="rId17"/>
    <p:sldId id="264" r:id="rId18"/>
    <p:sldId id="265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047"/>
    <a:srgbClr val="94B6D2"/>
    <a:srgbClr val="2A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3" autoAdjust="0"/>
    <p:restoredTop sz="94671" autoAdjust="0"/>
  </p:normalViewPr>
  <p:slideViewPr>
    <p:cSldViewPr snapToGrid="0">
      <p:cViewPr varScale="1">
        <p:scale>
          <a:sx n="80" d="100"/>
          <a:sy n="80" d="100"/>
        </p:scale>
        <p:origin x="108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70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6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04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>
                <a:latin typeface="HY나무L" pitchFamily="18" charset="-127"/>
                <a:ea typeface="HY나무L" pitchFamily="18" charset="-127"/>
              </a:defRPr>
            </a:lvl3pPr>
            <a:lvl4pPr>
              <a:defRPr sz="105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946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>
            <a:normAutofit/>
          </a:bodyPr>
          <a:lstStyle>
            <a:lvl1pPr marL="257175" indent="-257175">
              <a:buSzPct val="100000"/>
              <a:buFont typeface="+mj-lt"/>
              <a:buAutoNum type="arabicPeriod"/>
              <a:defRPr sz="1125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624" y="1600200"/>
            <a:ext cx="1247016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262387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5747CEE-9E07-4D68-8D4F-1D842F5CAC94}" type="datetimeFigureOut">
              <a:rPr lang="ko-KR" altLang="en-US" smtClean="0"/>
              <a:t>2019-03-12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012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78524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30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D159F5-6D93-4645-8A20-86ECBC97A9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45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/>
          <a:lstStyle/>
          <a:p>
            <a:fld id="{F5747CEE-9E07-4D68-8D4F-1D842F5CAC94}" type="datetimeFigureOut">
              <a:rPr lang="ko-KR" altLang="en-US" smtClean="0"/>
              <a:t>2019-03-12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7222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F5747CEE-9E07-4D68-8D4F-1D842F5CAC94}" type="datetimeFigureOut">
              <a:rPr lang="ko-KR" altLang="en-US" smtClean="0"/>
              <a:t>2019-03-12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745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</p:spTree>
    <p:extLst>
      <p:ext uri="{BB962C8B-B14F-4D97-AF65-F5344CB8AC3E}">
        <p14:creationId xmlns:p14="http://schemas.microsoft.com/office/powerpoint/2010/main" val="1616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1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1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1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1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1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/>
              <a:t> </a:t>
            </a:r>
            <a:r>
              <a:rPr lang="ko-KR" altLang="en-US" sz="2100" b="1" dirty="0"/>
              <a:t>쉽고</a:t>
            </a:r>
            <a:r>
              <a:rPr lang="en-US" altLang="ko-KR" sz="2100" b="1" dirty="0"/>
              <a:t> </a:t>
            </a:r>
            <a:r>
              <a:rPr lang="ko-KR" altLang="en-US" sz="2100" b="1" dirty="0"/>
              <a:t>빠른 웹 프레임워크</a:t>
            </a:r>
            <a:endParaRPr lang="ko-KR" altLang="en-US" sz="18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en-US" altLang="ko-KR" b="1" dirty="0" smtClean="0"/>
              <a:t>Bootstrap </a:t>
            </a:r>
            <a:r>
              <a:rPr lang="ko-KR" altLang="en-US" b="1" dirty="0" smtClean="0"/>
              <a:t>시작하기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9095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CDN</a:t>
            </a:r>
            <a:r>
              <a:rPr lang="ko-KR" altLang="en-US" dirty="0" smtClean="0"/>
              <a:t>을 이용하여 부트스트랩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50255" y="1956409"/>
            <a:ext cx="9093498" cy="3687933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&lt;!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DOCTYPE 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html&gt;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200" dirty="0">
                <a:solidFill>
                  <a:srgbClr val="7F007F"/>
                </a:solidFill>
                <a:latin typeface="Consolas"/>
              </a:rPr>
              <a:t>charset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Insert title here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200" dirty="0">
                <a:solidFill>
                  <a:srgbClr val="7F007F"/>
                </a:solidFill>
                <a:latin typeface="Consolas"/>
              </a:rPr>
              <a:t>name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"viewport" </a:t>
            </a:r>
            <a:r>
              <a:rPr lang="en-US" altLang="ko-KR" sz="1200" i="1" dirty="0">
                <a:solidFill>
                  <a:srgbClr val="7F007F"/>
                </a:solidFill>
                <a:latin typeface="Consolas"/>
              </a:rPr>
              <a:t>content</a:t>
            </a:r>
            <a:r>
              <a:rPr lang="en-US" altLang="ko-KR" sz="120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"width=device-width, initial-scale=1"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200" dirty="0" err="1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20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20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200" i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"https://stackpath.bootstrapcdn.com/bootstrap/3.4.1/</a:t>
            </a:r>
            <a:r>
              <a:rPr lang="en-US" altLang="ko-KR" sz="1200" i="1" dirty="0" err="1" smtClean="0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/</a:t>
            </a:r>
            <a:r>
              <a:rPr lang="en-US" altLang="ko-KR" sz="1200" i="1" dirty="0" smtClean="0">
                <a:solidFill>
                  <a:srgbClr val="FF0000"/>
                </a:solidFill>
                <a:latin typeface="Consolas"/>
              </a:rPr>
              <a:t>bootstrap.min.css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 smtClean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20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&lt;link </a:t>
            </a:r>
            <a:r>
              <a:rPr lang="en-US" altLang="ko-KR" sz="1200" i="1" dirty="0" err="1">
                <a:solidFill>
                  <a:srgbClr val="7030A0"/>
                </a:solidFill>
                <a:latin typeface="Consolas"/>
              </a:rPr>
              <a:t>rel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="stylesheet" </a:t>
            </a:r>
            <a:r>
              <a:rPr lang="en-US" altLang="ko-KR" sz="1200" i="1" dirty="0" err="1">
                <a:solidFill>
                  <a:srgbClr val="7030A0"/>
                </a:solidFill>
                <a:latin typeface="Consolas"/>
              </a:rPr>
              <a:t>href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="https://stackpath.bootstrapcdn.com/bootstrap/3.4.1/</a:t>
            </a:r>
            <a:r>
              <a:rPr lang="en-US" altLang="ko-KR" sz="1200" i="1" dirty="0" err="1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/bootstrap-theme.min.css"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 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200" dirty="0" err="1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20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"https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://code.jquery.com/</a:t>
            </a:r>
            <a:r>
              <a:rPr lang="en-US" altLang="ko-KR" sz="1200" i="1" dirty="0">
                <a:solidFill>
                  <a:srgbClr val="FF0000"/>
                </a:solidFill>
                <a:latin typeface="Consolas"/>
              </a:rPr>
              <a:t>jquery-3.3.1.min.js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200" i="1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200" dirty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200" dirty="0" err="1" smtClean="0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20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"https://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stackpath.bootstrapcdn.com/bootstrap/3.4.1/</a:t>
            </a:r>
            <a:r>
              <a:rPr lang="en-US" altLang="ko-KR" sz="1200" i="1" dirty="0" err="1" smtClean="0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200" i="1" dirty="0" smtClean="0">
                <a:solidFill>
                  <a:srgbClr val="2A00FF"/>
                </a:solidFill>
                <a:latin typeface="Consolas"/>
              </a:rPr>
              <a:t>/</a:t>
            </a:r>
            <a:r>
              <a:rPr lang="en-US" altLang="ko-KR" sz="1200" i="1" dirty="0" smtClean="0">
                <a:solidFill>
                  <a:srgbClr val="FF0000"/>
                </a:solidFill>
                <a:latin typeface="Consolas"/>
              </a:rPr>
              <a:t>bootstrap.min.js</a:t>
            </a:r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20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200" i="1" dirty="0" smtClean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20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200" i="1" dirty="0" smtClean="0">
              <a:solidFill>
                <a:srgbClr val="008080"/>
              </a:solidFill>
              <a:latin typeface="Consolas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200" dirty="0" smtClean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200" dirty="0" smtClean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200" dirty="0">
              <a:solidFill>
                <a:srgbClr val="008080"/>
              </a:solidFill>
              <a:latin typeface="Consolas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191820" y="3937057"/>
            <a:ext cx="8887274" cy="1322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모서리가 둥근 사각형 설명선 4"/>
          <p:cNvSpPr/>
          <p:nvPr/>
        </p:nvSpPr>
        <p:spPr>
          <a:xfrm>
            <a:off x="5188820" y="5644342"/>
            <a:ext cx="2924402" cy="457200"/>
          </a:xfrm>
          <a:prstGeom prst="wedgeRoundRectCallout">
            <a:avLst>
              <a:gd name="adj1" fmla="val -42794"/>
              <a:gd name="adj2" fmla="val -143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dirty="0"/>
              <a:t>파일들이</a:t>
            </a:r>
            <a:r>
              <a:rPr lang="en-US" altLang="ko-KR" sz="1200" dirty="0"/>
              <a:t> </a:t>
            </a:r>
            <a:r>
              <a:rPr lang="ko-KR" altLang="en-US" sz="1200" dirty="0"/>
              <a:t>있는 </a:t>
            </a:r>
            <a:r>
              <a:rPr lang="en-US" altLang="ko-KR" sz="1200" dirty="0" smtClean="0"/>
              <a:t>CDN</a:t>
            </a:r>
            <a:r>
              <a:rPr lang="ko-KR" altLang="en-US" sz="1200" dirty="0" smtClean="0"/>
              <a:t>의 </a:t>
            </a:r>
            <a:r>
              <a:rPr lang="en-US" altLang="ko-KR" sz="1200" dirty="0" err="1" smtClean="0"/>
              <a:t>url</a:t>
            </a:r>
            <a:r>
              <a:rPr lang="ko-KR" altLang="en-US" sz="1200" dirty="0"/>
              <a:t>을 적어준다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91820" y="3484867"/>
            <a:ext cx="6499925" cy="2909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825563" y="2225387"/>
            <a:ext cx="2940485" cy="1108554"/>
          </a:xfrm>
          <a:prstGeom prst="wedgeRoundRectCallout">
            <a:avLst>
              <a:gd name="adj1" fmla="val -70094"/>
              <a:gd name="adj2" fmla="val 55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350" b="1" dirty="0"/>
              <a:t>처음</a:t>
            </a:r>
            <a:r>
              <a:rPr lang="en-US" altLang="ko-KR" sz="1350" b="1" dirty="0"/>
              <a:t> </a:t>
            </a:r>
            <a:r>
              <a:rPr lang="ko-KR" altLang="en-US" sz="1350" b="1" dirty="0" err="1"/>
              <a:t>브라우징</a:t>
            </a:r>
            <a:r>
              <a:rPr lang="ko-KR" altLang="en-US" sz="1350" b="1" dirty="0"/>
              <a:t> 시에 설정</a:t>
            </a:r>
            <a:endParaRPr lang="en-US" altLang="ko-KR" sz="1350" b="1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width=device-width</a:t>
            </a:r>
            <a:endParaRPr lang="en-US" altLang="ko-KR" sz="1200" dirty="0"/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가로사이즈 </a:t>
            </a:r>
            <a:r>
              <a:rPr lang="en-US" altLang="ko-KR" sz="1200" dirty="0"/>
              <a:t>width</a:t>
            </a:r>
            <a:r>
              <a:rPr lang="ko-KR" altLang="en-US" sz="1200" dirty="0"/>
              <a:t>는 디바이스 사이즈</a:t>
            </a:r>
            <a:endParaRPr lang="en-US" altLang="ko-KR" sz="1200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initial-scale=1 </a:t>
            </a:r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처음 로딩 화면 설정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19" y="5348859"/>
            <a:ext cx="3718609" cy="150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9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41542" y="1824886"/>
            <a:ext cx="8398701" cy="4175864"/>
          </a:xfrm>
        </p:spPr>
        <p:txBody>
          <a:bodyPr>
            <a:noAutofit/>
          </a:bodyPr>
          <a:lstStyle/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body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"container"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"row"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"col-xs-12"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jumbotron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span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glyphicon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glyphicon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-thumbs-up"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span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 Hello, world!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dirty="0" err="1">
                <a:solidFill>
                  <a:srgbClr val="008080"/>
                </a:solidFill>
                <a:latin typeface="Consolas"/>
              </a:rPr>
              <a:t>Bootsrtap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 </a:t>
            </a:r>
            <a:r>
              <a:rPr lang="ko-KR" altLang="en-US" sz="1350" dirty="0">
                <a:solidFill>
                  <a:srgbClr val="008080"/>
                </a:solidFill>
                <a:latin typeface="Consolas"/>
              </a:rPr>
              <a:t>성공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!&lt;/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-primary 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btn-lg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 </a:t>
            </a:r>
            <a:r>
              <a:rPr lang="en-US" altLang="ko-KR" sz="135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"#"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role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"button" 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                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data-toggle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"tooltip"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data-placement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"bottom" 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                 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title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"Tooltip on bottom"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Learn more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a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endParaRPr lang="ko-KR" altLang="en-US" sz="1350" dirty="0">
              <a:latin typeface="Consolas"/>
            </a:endParaRP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$( </a:t>
            </a:r>
            <a:r>
              <a:rPr lang="en-US" altLang="ko-KR" sz="1350" b="1" dirty="0">
                <a:solidFill>
                  <a:srgbClr val="7F0055"/>
                </a:solidFill>
                <a:latin typeface="Consolas"/>
              </a:rPr>
              <a:t>function</a:t>
            </a:r>
            <a:r>
              <a:rPr lang="en-US" altLang="ko-KR" sz="1350" b="1" dirty="0">
                <a:solidFill>
                  <a:srgbClr val="000000"/>
                </a:solidFill>
                <a:latin typeface="Consolas"/>
              </a:rPr>
              <a:t> () {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    $( </a:t>
            </a:r>
            <a:r>
              <a:rPr lang="en-US" altLang="ko-KR" sz="1350" dirty="0">
                <a:solidFill>
                  <a:srgbClr val="2A00FF"/>
                </a:solidFill>
                <a:latin typeface="Consolas"/>
              </a:rPr>
              <a:t>'[data-toggle="tooltip"]'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).tooltip();</a:t>
            </a:r>
          </a:p>
          <a:p>
            <a:pPr marL="0" indent="0">
              <a:lnSpc>
                <a:spcPts val="975"/>
              </a:lnSpc>
              <a:buNone/>
            </a:pPr>
            <a:r>
              <a:rPr lang="ko-KR" altLang="en-US" sz="1350" dirty="0">
                <a:solidFill>
                  <a:srgbClr val="000000"/>
                </a:solidFill>
                <a:latin typeface="Consolas"/>
              </a:rPr>
              <a:t>      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} );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body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975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endParaRPr lang="ko-KR" altLang="en-US" sz="1350" dirty="0"/>
          </a:p>
        </p:txBody>
      </p:sp>
    </p:spTree>
    <p:extLst>
      <p:ext uri="{BB962C8B-B14F-4D97-AF65-F5344CB8AC3E}">
        <p14:creationId xmlns:p14="http://schemas.microsoft.com/office/powerpoint/2010/main" val="7085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그리드</a:t>
            </a:r>
            <a:r>
              <a:rPr lang="en-US" altLang="ko-KR" b="1" dirty="0" smtClean="0"/>
              <a:t>(grid)</a:t>
            </a:r>
            <a:endParaRPr lang="ko-KR" altLang="en-US" dirty="0"/>
          </a:p>
          <a:p>
            <a:pPr lvl="1"/>
            <a:r>
              <a:rPr lang="ko-KR" altLang="en-US" dirty="0" err="1" smtClean="0"/>
              <a:t>그리드의</a:t>
            </a:r>
            <a:r>
              <a:rPr lang="ko-KR" altLang="en-US" dirty="0" smtClean="0"/>
              <a:t> </a:t>
            </a:r>
            <a:r>
              <a:rPr lang="ko-KR" altLang="en-US" dirty="0"/>
              <a:t>사전적인 뜻은 격자</a:t>
            </a:r>
            <a:r>
              <a:rPr lang="en-US" altLang="ko-KR" dirty="0"/>
              <a:t>, </a:t>
            </a:r>
            <a:r>
              <a:rPr lang="ko-KR" altLang="en-US" dirty="0"/>
              <a:t>바둑판의 눈금 등을 </a:t>
            </a:r>
            <a:r>
              <a:rPr lang="ko-KR" altLang="en-US" dirty="0" smtClean="0"/>
              <a:t>말하며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그리드는</a:t>
            </a:r>
            <a:r>
              <a:rPr lang="ko-KR" altLang="en-US" dirty="0" smtClean="0"/>
              <a:t> </a:t>
            </a:r>
            <a:r>
              <a:rPr lang="ko-KR" altLang="en-US" dirty="0"/>
              <a:t>판면을 구성할 때에 쓰이는 가상의 격자 형태의 </a:t>
            </a:r>
            <a:r>
              <a:rPr lang="ko-KR" altLang="en-US" dirty="0" smtClean="0"/>
              <a:t>안내선</a:t>
            </a:r>
            <a:endParaRPr lang="en-US" altLang="ko-KR" dirty="0" smtClean="0"/>
          </a:p>
          <a:p>
            <a:pPr lvl="1"/>
            <a:r>
              <a:rPr lang="ko-KR" altLang="en-US" dirty="0" err="1"/>
              <a:t>그리드</a:t>
            </a:r>
            <a:r>
              <a:rPr lang="ko-KR" altLang="en-US" dirty="0"/>
              <a:t> 시스템은 페이지를 구성하는 정보를 </a:t>
            </a:r>
            <a:r>
              <a:rPr lang="ko-KR" altLang="en-US" dirty="0" err="1"/>
              <a:t>의미있고</a:t>
            </a:r>
            <a:r>
              <a:rPr lang="ko-KR" altLang="en-US" dirty="0"/>
              <a:t> 논리적으로 </a:t>
            </a:r>
            <a:r>
              <a:rPr lang="ko-KR" altLang="en-US" dirty="0" err="1"/>
              <a:t>일관성있게</a:t>
            </a:r>
            <a:r>
              <a:rPr lang="ko-KR" altLang="en-US" dirty="0"/>
              <a:t> 구성하는 </a:t>
            </a:r>
            <a:r>
              <a:rPr lang="ko-KR" altLang="en-US" dirty="0" smtClean="0"/>
              <a:t>데 </a:t>
            </a:r>
            <a:r>
              <a:rPr lang="ko-KR" altLang="en-US" dirty="0"/>
              <a:t>도움을 주는 정밀한 프레임워크</a:t>
            </a:r>
            <a:r>
              <a:rPr lang="en-US" altLang="ko-KR" dirty="0"/>
              <a:t>(</a:t>
            </a:r>
            <a:r>
              <a:rPr lang="ko-KR" altLang="en-US" dirty="0"/>
              <a:t>구조</a:t>
            </a:r>
            <a:r>
              <a:rPr lang="en-US" altLang="ko-KR" dirty="0"/>
              <a:t>, </a:t>
            </a:r>
            <a:r>
              <a:rPr lang="ko-KR" altLang="en-US" dirty="0"/>
              <a:t>체제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31" y="3291507"/>
            <a:ext cx="2256593" cy="220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73" y="2018550"/>
            <a:ext cx="6393656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2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시스템은 제일 처음 건축에서 개발단계에서 구획을 나눌 때  사용되었고 </a:t>
            </a:r>
            <a:r>
              <a:rPr lang="ko-KR" altLang="en-US" dirty="0" smtClean="0"/>
              <a:t>그 후 </a:t>
            </a:r>
            <a:r>
              <a:rPr lang="ko-KR" altLang="en-US" dirty="0" err="1"/>
              <a:t>타이포그라피에서</a:t>
            </a:r>
            <a:r>
              <a:rPr lang="ko-KR" altLang="en-US" dirty="0"/>
              <a:t> 활용되다가 </a:t>
            </a:r>
            <a:r>
              <a:rPr lang="en-US" altLang="ko-KR" dirty="0"/>
              <a:t>1930</a:t>
            </a:r>
            <a:r>
              <a:rPr lang="ko-KR" altLang="en-US" dirty="0"/>
              <a:t>년경 </a:t>
            </a:r>
            <a:r>
              <a:rPr lang="ko-KR" altLang="en-US" dirty="0" err="1"/>
              <a:t>신문잡지등에서</a:t>
            </a:r>
            <a:r>
              <a:rPr lang="ko-KR" altLang="en-US" dirty="0"/>
              <a:t> 기사</a:t>
            </a:r>
            <a:r>
              <a:rPr lang="en-US" altLang="ko-KR" dirty="0"/>
              <a:t>, </a:t>
            </a:r>
            <a:r>
              <a:rPr lang="ko-KR" altLang="en-US" dirty="0"/>
              <a:t>사진 등 각 </a:t>
            </a:r>
            <a:r>
              <a:rPr lang="ko-KR" altLang="en-US" dirty="0" err="1"/>
              <a:t>컨텐츠등을</a:t>
            </a:r>
            <a:r>
              <a:rPr lang="ko-KR" altLang="en-US" dirty="0"/>
              <a:t> 효율적으로 구성하기 위해 </a:t>
            </a:r>
            <a:r>
              <a:rPr lang="ko-KR" altLang="en-US" dirty="0" smtClean="0"/>
              <a:t>사용</a:t>
            </a:r>
            <a:endParaRPr lang="en-US" altLang="ko-K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86" y="2829072"/>
            <a:ext cx="4343400" cy="272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58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웹에서의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인터넷이 </a:t>
            </a:r>
            <a:r>
              <a:rPr lang="ko-KR" altLang="en-US" dirty="0"/>
              <a:t>활성화되면서 </a:t>
            </a:r>
            <a:r>
              <a:rPr lang="en-US" altLang="ko-KR" dirty="0"/>
              <a:t>2000</a:t>
            </a:r>
            <a:r>
              <a:rPr lang="ko-KR" altLang="en-US" dirty="0"/>
              <a:t>년 초반부터 후반까지 </a:t>
            </a:r>
            <a:r>
              <a:rPr lang="en-US" altLang="ko-KR" dirty="0"/>
              <a:t>1024</a:t>
            </a:r>
            <a:r>
              <a:rPr lang="ko-KR" altLang="en-US" dirty="0"/>
              <a:t>해상도의 모니터가 </a:t>
            </a:r>
            <a:r>
              <a:rPr lang="ko-KR" altLang="en-US" dirty="0" smtClean="0"/>
              <a:t>대세</a:t>
            </a:r>
            <a:endParaRPr lang="en-US" altLang="ko-KR" dirty="0" smtClean="0"/>
          </a:p>
          <a:p>
            <a:r>
              <a:rPr lang="ko-KR" altLang="en-US" dirty="0"/>
              <a:t>그래서 </a:t>
            </a:r>
            <a:r>
              <a:rPr lang="en-US" altLang="ko-KR" dirty="0" smtClean="0"/>
              <a:t>1024 </a:t>
            </a:r>
            <a:r>
              <a:rPr lang="ko-KR" altLang="en-US" dirty="0"/>
              <a:t>화면에 어떻게 하면 복잡한 정보들을 잘 보여줄까 하는 것에 대한 연구가 진행되었고 가장 보편적으로 사용되어진 것은 </a:t>
            </a:r>
            <a:r>
              <a:rPr lang="en-US" altLang="ko-KR" dirty="0" smtClean="0"/>
              <a:t>960 </a:t>
            </a:r>
            <a:r>
              <a:rPr lang="ko-KR" altLang="en-US" dirty="0" smtClean="0"/>
              <a:t>가이드 시스템이다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보통 </a:t>
            </a:r>
            <a:r>
              <a:rPr lang="en-US" altLang="ko-KR" dirty="0"/>
              <a:t>12</a:t>
            </a:r>
            <a:r>
              <a:rPr lang="ko-KR" altLang="en-US" dirty="0"/>
              <a:t>와 </a:t>
            </a:r>
            <a:r>
              <a:rPr lang="en-US" altLang="ko-KR" dirty="0" smtClean="0"/>
              <a:t>16</a:t>
            </a:r>
            <a:r>
              <a:rPr lang="ko-KR" altLang="en-US" dirty="0" smtClean="0"/>
              <a:t>컬럼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36" y="3432494"/>
            <a:ext cx="3704423" cy="204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58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웹에서의 </a:t>
            </a:r>
            <a:r>
              <a:rPr lang="ko-KR" altLang="en-US" dirty="0" err="1"/>
              <a:t>그리드</a:t>
            </a:r>
            <a:r>
              <a:rPr lang="ko-KR" altLang="en-US" dirty="0"/>
              <a:t> 시스템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87" y="1892360"/>
            <a:ext cx="332898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37" y="1842353"/>
            <a:ext cx="3564731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305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웹에서의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smtClean="0"/>
              <a:t>시스템 </a:t>
            </a:r>
            <a:r>
              <a:rPr lang="en-US" altLang="ko-KR" dirty="0" smtClean="0"/>
              <a:t>: </a:t>
            </a:r>
            <a:r>
              <a:rPr lang="en-US" altLang="ko-KR" sz="2100" dirty="0"/>
              <a:t>12</a:t>
            </a:r>
            <a:r>
              <a:rPr lang="ko-KR" altLang="en-US" sz="2100" dirty="0" err="1"/>
              <a:t>컬럼</a:t>
            </a:r>
            <a:r>
              <a:rPr lang="ko-KR" altLang="en-US" sz="2100" dirty="0"/>
              <a:t> </a:t>
            </a:r>
            <a:r>
              <a:rPr lang="en-US" altLang="ko-KR" sz="2100" dirty="0"/>
              <a:t>16</a:t>
            </a:r>
            <a:r>
              <a:rPr lang="ko-KR" altLang="en-US" sz="2100" dirty="0" err="1"/>
              <a:t>컬럼</a:t>
            </a:r>
            <a:r>
              <a:rPr lang="ko-KR" altLang="en-US" sz="2100" dirty="0"/>
              <a:t> </a:t>
            </a:r>
            <a:r>
              <a:rPr lang="ko-KR" altLang="en-US" sz="2100" dirty="0" err="1"/>
              <a:t>그리드</a:t>
            </a:r>
            <a:r>
              <a:rPr lang="ko-KR" altLang="en-US" sz="2100" dirty="0"/>
              <a:t> 시스템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" y="1826223"/>
            <a:ext cx="4519885" cy="376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75" y="1845012"/>
            <a:ext cx="4507764" cy="375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6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시스템의 장점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그리드</a:t>
            </a:r>
            <a:r>
              <a:rPr lang="ko-KR" altLang="en-US" dirty="0"/>
              <a:t> 시스템의 최대 장점은 표준화 작업이 가능하다는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ko-KR" altLang="en-US" dirty="0" smtClean="0"/>
              <a:t>같은 </a:t>
            </a:r>
            <a:r>
              <a:rPr lang="ko-KR" altLang="en-US" dirty="0" err="1"/>
              <a:t>그리드에</a:t>
            </a:r>
            <a:r>
              <a:rPr lang="ko-KR" altLang="en-US" dirty="0"/>
              <a:t> 제작된 배너나 그 </a:t>
            </a:r>
            <a:r>
              <a:rPr lang="ko-KR" altLang="en-US" dirty="0" smtClean="0"/>
              <a:t>영역은 </a:t>
            </a:r>
            <a:r>
              <a:rPr lang="ko-KR" altLang="en-US" dirty="0" err="1" smtClean="0"/>
              <a:t>메인이든</a:t>
            </a:r>
            <a:r>
              <a:rPr lang="ko-KR" altLang="en-US" dirty="0" smtClean="0"/>
              <a:t> </a:t>
            </a:r>
            <a:r>
              <a:rPr lang="ko-KR" altLang="en-US" dirty="0"/>
              <a:t>서브든 </a:t>
            </a:r>
            <a:r>
              <a:rPr lang="ko-KR" altLang="en-US" dirty="0" err="1"/>
              <a:t>어느곳이든</a:t>
            </a:r>
            <a:r>
              <a:rPr lang="ko-KR" altLang="en-US" dirty="0"/>
              <a:t> </a:t>
            </a:r>
            <a:r>
              <a:rPr lang="ko-KR" altLang="en-US" dirty="0" err="1"/>
              <a:t>넣을수만</a:t>
            </a:r>
            <a:r>
              <a:rPr lang="ko-KR" altLang="en-US" dirty="0"/>
              <a:t>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반응형</a:t>
            </a:r>
            <a:r>
              <a:rPr lang="ko-KR" altLang="en-US" dirty="0" smtClean="0"/>
              <a:t> 웹도 손쉽게 가능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80" y="3299826"/>
            <a:ext cx="5447139" cy="200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그리드</a:t>
            </a:r>
            <a:r>
              <a:rPr lang="ko-KR" altLang="en-US" dirty="0"/>
              <a:t> 시스템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시스템은 </a:t>
            </a:r>
            <a:r>
              <a:rPr lang="en-US" altLang="ko-KR" dirty="0" smtClean="0"/>
              <a:t>12 </a:t>
            </a:r>
            <a:r>
              <a:rPr lang="ko-KR" altLang="en-US" dirty="0" err="1" smtClean="0"/>
              <a:t>컬럼으로</a:t>
            </a:r>
            <a:r>
              <a:rPr lang="ko-KR" altLang="en-US" dirty="0" smtClean="0"/>
              <a:t> 구성</a:t>
            </a:r>
            <a:endParaRPr lang="en-US" altLang="ko-KR" dirty="0"/>
          </a:p>
          <a:p>
            <a:r>
              <a:rPr lang="en-US" altLang="ko-KR" dirty="0" smtClean="0"/>
              <a:t>12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각각 사용할 수 도 있고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더하여 더 넓은 </a:t>
            </a:r>
            <a:r>
              <a:rPr lang="ko-KR" altLang="en-US" dirty="0" err="1" smtClean="0"/>
              <a:t>컬럼을</a:t>
            </a:r>
            <a:r>
              <a:rPr lang="ko-KR" altLang="en-US" dirty="0" smtClean="0"/>
              <a:t> 만들어 사용할 수 도 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Bootstrap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ko-KR" altLang="en-US" dirty="0" smtClean="0"/>
              <a:t>시스템은 </a:t>
            </a:r>
            <a:r>
              <a:rPr lang="ko-KR" altLang="en-US" dirty="0" err="1" smtClean="0"/>
              <a:t>반응형으로</a:t>
            </a:r>
            <a:r>
              <a:rPr lang="ko-KR" altLang="en-US" dirty="0" smtClean="0"/>
              <a:t> 스크린 사이즈에 따라 자동으로 </a:t>
            </a:r>
            <a:r>
              <a:rPr lang="ko-KR" altLang="en-US" dirty="0" err="1" smtClean="0"/>
              <a:t>컬럼이</a:t>
            </a:r>
            <a:r>
              <a:rPr lang="ko-KR" altLang="en-US" dirty="0" smtClean="0"/>
              <a:t> 재배열된다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5" y="3524561"/>
            <a:ext cx="7476567" cy="204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40030" lvl="1" indent="-240030">
              <a:spcBef>
                <a:spcPts val="525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페이지의 기본 틀</a:t>
            </a:r>
            <a:r>
              <a:rPr lang="en-US" altLang="ko-KR" dirty="0" smtClean="0"/>
              <a:t>, </a:t>
            </a:r>
            <a:r>
              <a:rPr lang="en-US" altLang="ko-KR" dirty="0" smtClean="0"/>
              <a:t>HTML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94B6D2"/>
                </a:solidFill>
              </a:rPr>
              <a:t>(</a:t>
            </a:r>
            <a:r>
              <a:rPr lang="ko-KR" altLang="en-US" dirty="0">
                <a:solidFill>
                  <a:srgbClr val="94B6D2"/>
                </a:solidFill>
              </a:rPr>
              <a:t>브라우저가 지원되어야 함</a:t>
            </a:r>
            <a:r>
              <a:rPr lang="en-US" altLang="ko-KR" dirty="0" smtClean="0">
                <a:solidFill>
                  <a:srgbClr val="94B6D2"/>
                </a:solidFill>
              </a:rPr>
              <a:t>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HTML(Hyper Text Markup Language)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웹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페이지를 표현할 때 사용하는 언어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인터렉티브한</a:t>
            </a:r>
            <a:r>
              <a:rPr lang="ko-KR" altLang="en-US" dirty="0" smtClean="0"/>
              <a:t> 웹을 구현하기 위해 </a:t>
            </a:r>
            <a:r>
              <a:rPr lang="en-US" altLang="ko-KR" dirty="0" smtClean="0"/>
              <a:t>FLEX, Silverlight, JAVA FX</a:t>
            </a:r>
            <a:r>
              <a:rPr lang="ko-KR" altLang="en-US" dirty="0" smtClean="0"/>
              <a:t>같은 </a:t>
            </a:r>
            <a:r>
              <a:rPr lang="en-US" altLang="ko-KR" dirty="0" smtClean="0"/>
              <a:t>RIA(Rich Internet Application) </a:t>
            </a:r>
            <a:r>
              <a:rPr lang="ko-KR" altLang="en-US" dirty="0" smtClean="0"/>
              <a:t>등 다양한 시술을 사용했으나 </a:t>
            </a:r>
            <a:r>
              <a:rPr lang="en-US" altLang="ko-KR" dirty="0" smtClean="0"/>
              <a:t>HTML5</a:t>
            </a:r>
            <a:r>
              <a:rPr lang="ko-KR" altLang="en-US" dirty="0" smtClean="0"/>
              <a:t>의 등장으로 모든 것이 가능해짐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모바일</a:t>
            </a:r>
            <a:r>
              <a:rPr lang="ko-KR" altLang="en-US" dirty="0" smtClean="0"/>
              <a:t> 기기에서도 </a:t>
            </a:r>
            <a:r>
              <a:rPr lang="en-US" altLang="ko-KR" dirty="0" smtClean="0"/>
              <a:t>HTML5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웹 스크립트 언어</a:t>
            </a:r>
            <a:r>
              <a:rPr lang="en-US" altLang="ko-KR" dirty="0" smtClean="0"/>
              <a:t>, JavaScript</a:t>
            </a:r>
          </a:p>
          <a:p>
            <a:pPr lvl="1"/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r>
              <a:rPr lang="ko-KR" altLang="en-US" dirty="0" smtClean="0"/>
              <a:t>형태로 사용되는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과 달리 </a:t>
            </a:r>
            <a:r>
              <a:rPr lang="en-US" altLang="ko-KR" dirty="0"/>
              <a:t>DOM(Document Object </a:t>
            </a:r>
            <a:r>
              <a:rPr lang="en-US" altLang="ko-KR" dirty="0" smtClean="0"/>
              <a:t>Model, </a:t>
            </a:r>
            <a:r>
              <a:rPr lang="ko-KR" altLang="en-US" dirty="0"/>
              <a:t>문서</a:t>
            </a:r>
            <a:r>
              <a:rPr lang="en-US" altLang="ko-KR" dirty="0"/>
              <a:t> </a:t>
            </a:r>
            <a:r>
              <a:rPr lang="ko-KR" altLang="en-US" dirty="0"/>
              <a:t>객체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이라는 </a:t>
            </a:r>
            <a:r>
              <a:rPr lang="en-US" altLang="ko-KR" dirty="0" smtClean="0"/>
              <a:t>HTML</a:t>
            </a:r>
            <a:r>
              <a:rPr lang="ko-KR" altLang="en-US" dirty="0" smtClean="0"/>
              <a:t>의 다양한 객체를 컨트롤 할 수 있도록 프로그래밍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5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ko-KR" altLang="en-US" dirty="0" smtClean="0"/>
              <a:t>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container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브라우저에서 </a:t>
            </a:r>
            <a:r>
              <a:rPr lang="ko-KR" altLang="en-US" dirty="0" err="1" smtClean="0"/>
              <a:t>콘텐츠를</a:t>
            </a:r>
            <a:r>
              <a:rPr lang="ko-KR" altLang="en-US" dirty="0" smtClean="0"/>
              <a:t> 담는 클래스로</a:t>
            </a:r>
            <a:r>
              <a:rPr lang="en-US" altLang="ko-KR" dirty="0" smtClean="0"/>
              <a:t>, Container </a:t>
            </a:r>
            <a:r>
              <a:rPr lang="ko-KR" altLang="en-US" dirty="0"/>
              <a:t>클래스 안에 다른 </a:t>
            </a:r>
            <a:r>
              <a:rPr lang="en-US" altLang="ko-KR" dirty="0"/>
              <a:t>Container </a:t>
            </a:r>
            <a:r>
              <a:rPr lang="ko-KR" altLang="en-US" dirty="0"/>
              <a:t>클래스를 가질 수 없다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 smtClean="0"/>
              <a:t>.</a:t>
            </a:r>
            <a:r>
              <a:rPr lang="en-US" altLang="ko-KR" dirty="0"/>
              <a:t>container </a:t>
            </a:r>
            <a:r>
              <a:rPr lang="ko-KR" altLang="en-US" dirty="0" smtClean="0"/>
              <a:t>클래스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rgbClr val="FF0000"/>
                </a:solidFill>
              </a:rPr>
              <a:t>고정형 레이아웃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고정 가로사이즈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pPr lvl="1"/>
            <a:r>
              <a:rPr lang="en-US" altLang="ko-KR" dirty="0" smtClean="0"/>
              <a:t>.</a:t>
            </a:r>
            <a:r>
              <a:rPr lang="en-US" altLang="ko-KR" dirty="0"/>
              <a:t>container-fluid </a:t>
            </a:r>
            <a:r>
              <a:rPr lang="ko-KR" altLang="en-US" dirty="0" smtClean="0"/>
              <a:t>클래스 </a:t>
            </a:r>
            <a:r>
              <a:rPr lang="en-US" altLang="ko-KR" dirty="0" smtClean="0"/>
              <a:t>: </a:t>
            </a:r>
            <a:r>
              <a:rPr lang="ko-KR" altLang="en-US" b="1" dirty="0" smtClean="0">
                <a:solidFill>
                  <a:srgbClr val="FF0000"/>
                </a:solidFill>
              </a:rPr>
              <a:t>유동형 레이아웃</a:t>
            </a:r>
            <a:r>
              <a:rPr lang="en-US" altLang="ko-KR" dirty="0" smtClean="0"/>
              <a:t>(</a:t>
            </a:r>
            <a:r>
              <a:rPr lang="ko-KR" altLang="en-US" dirty="0" smtClean="0"/>
              <a:t>가로 사이즈가 브라우저의 전체 사이즈</a:t>
            </a:r>
            <a:r>
              <a:rPr lang="en-US" altLang="ko-KR" dirty="0" smtClean="0"/>
              <a:t>)</a:t>
            </a:r>
          </a:p>
          <a:p>
            <a:pPr lvl="1"/>
            <a:endParaRPr lang="en-US" altLang="ko-KR" dirty="0"/>
          </a:p>
          <a:p>
            <a:r>
              <a:rPr lang="en-US" altLang="ko-KR" dirty="0" smtClean="0">
                <a:solidFill>
                  <a:srgbClr val="FF0000"/>
                </a:solidFill>
              </a:rPr>
              <a:t>row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가로 행을 나타냄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rgbClr val="FF0000"/>
                </a:solidFill>
              </a:rPr>
              <a:t>col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Row</a:t>
            </a:r>
            <a:r>
              <a:rPr lang="ko-KR" altLang="en-US" dirty="0" smtClean="0"/>
              <a:t>안에 </a:t>
            </a:r>
            <a:r>
              <a:rPr lang="ko-KR" altLang="en-US" dirty="0" err="1" smtClean="0"/>
              <a:t>콘텐츠가</a:t>
            </a:r>
            <a:r>
              <a:rPr lang="ko-KR" altLang="en-US" dirty="0" smtClean="0"/>
              <a:t> 위치 할 열을 나타냄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9415" y="1411106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94B6D2"/>
                </a:solidFill>
              </a:rPr>
              <a:t>가장 밖에 있음</a:t>
            </a:r>
            <a:endParaRPr lang="ko-KR" altLang="en-US" sz="1000">
              <a:solidFill>
                <a:srgbClr val="94B6D2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6119445" y="4889841"/>
            <a:ext cx="2306633" cy="1491487"/>
            <a:chOff x="6459414" y="4287990"/>
            <a:chExt cx="2306633" cy="1491487"/>
          </a:xfrm>
        </p:grpSpPr>
        <p:sp>
          <p:nvSpPr>
            <p:cNvPr id="5" name="직사각형 4"/>
            <p:cNvSpPr/>
            <p:nvPr/>
          </p:nvSpPr>
          <p:spPr>
            <a:xfrm>
              <a:off x="6459414" y="4287990"/>
              <a:ext cx="2306633" cy="14914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643439" y="4500918"/>
              <a:ext cx="1949576" cy="107926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container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1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그리드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기본 구조</a:t>
            </a:r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79" y="2561863"/>
            <a:ext cx="3649443" cy="28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862826"/>
            <a:ext cx="8153400" cy="322195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.row </a:t>
            </a:r>
            <a:r>
              <a:rPr lang="ko-KR" altLang="en-US" dirty="0" smtClean="0"/>
              <a:t>클래스는 </a:t>
            </a:r>
            <a:r>
              <a:rPr lang="en-US" altLang="ko-KR" dirty="0" smtClean="0"/>
              <a:t>.</a:t>
            </a:r>
            <a:r>
              <a:rPr lang="en-US" altLang="ko-KR" dirty="0"/>
              <a:t>container (fixed-width) </a:t>
            </a:r>
            <a:r>
              <a:rPr lang="ko-KR" altLang="en-US" dirty="0" smtClean="0"/>
              <a:t>또는</a:t>
            </a:r>
            <a:r>
              <a:rPr lang="en-US" altLang="ko-KR" dirty="0" smtClean="0"/>
              <a:t> .</a:t>
            </a:r>
            <a:r>
              <a:rPr lang="en-US" altLang="ko-KR" dirty="0"/>
              <a:t>container-fluid (full-width) </a:t>
            </a:r>
            <a:r>
              <a:rPr lang="ko-KR" altLang="en-US" dirty="0" smtClean="0"/>
              <a:t>안에 위치한다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row</a:t>
            </a:r>
            <a:r>
              <a:rPr lang="ko-KR" altLang="en-US" dirty="0" smtClean="0"/>
              <a:t>안에 가로 </a:t>
            </a:r>
            <a:r>
              <a:rPr lang="ko-KR" altLang="en-US" dirty="0" err="1" smtClean="0"/>
              <a:t>컬럼</a:t>
            </a:r>
            <a:r>
              <a:rPr lang="en-US" altLang="ko-KR" dirty="0" smtClean="0"/>
              <a:t>(col)</a:t>
            </a:r>
            <a:r>
              <a:rPr lang="ko-KR" altLang="en-US" dirty="0" smtClean="0"/>
              <a:t> 그룹을 만든다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콘텐츠는 </a:t>
            </a:r>
            <a:r>
              <a:rPr lang="ko-KR" altLang="en-US" dirty="0" smtClean="0"/>
              <a:t>컬럼 안에 </a:t>
            </a:r>
            <a:r>
              <a:rPr lang="ko-KR" altLang="en-US" dirty="0" smtClean="0"/>
              <a:t>작성한다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55090" y="2438752"/>
            <a:ext cx="13003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94B6D2"/>
                </a:solidFill>
              </a:rPr>
              <a:t>정의는 클래스로 함</a:t>
            </a:r>
            <a:endParaRPr lang="ko-KR" altLang="en-US" sz="100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다바이스별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옵션</a:t>
            </a:r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7" y="1705105"/>
            <a:ext cx="7388471" cy="41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497908" y="3938654"/>
            <a:ext cx="7553197" cy="3207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5453149" y="228600"/>
            <a:ext cx="3391592" cy="1284316"/>
          </a:xfrm>
          <a:prstGeom prst="wedgeRoundRectCallout">
            <a:avLst>
              <a:gd name="adj1" fmla="val -21417"/>
              <a:gd name="adj2" fmla="val 6809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col-</a:t>
            </a:r>
            <a:r>
              <a:rPr lang="en-US" altLang="ko-KR" dirty="0" err="1"/>
              <a:t>xs</a:t>
            </a:r>
            <a:r>
              <a:rPr lang="en-US" altLang="ko-KR" dirty="0"/>
              <a:t>-* (for phones)</a:t>
            </a:r>
          </a:p>
          <a:p>
            <a:r>
              <a:rPr lang="en-US" altLang="ko-KR" dirty="0"/>
              <a:t>col-</a:t>
            </a:r>
            <a:r>
              <a:rPr lang="en-US" altLang="ko-KR" dirty="0" err="1"/>
              <a:t>sm</a:t>
            </a:r>
            <a:r>
              <a:rPr lang="en-US" altLang="ko-KR" dirty="0"/>
              <a:t>-* (for tablets)</a:t>
            </a:r>
          </a:p>
          <a:p>
            <a:r>
              <a:rPr lang="en-US" altLang="ko-KR" dirty="0"/>
              <a:t>col-md-* (for desktops)</a:t>
            </a:r>
          </a:p>
          <a:p>
            <a:r>
              <a:rPr lang="en-US" altLang="ko-KR" dirty="0"/>
              <a:t>col-</a:t>
            </a:r>
            <a:r>
              <a:rPr lang="en-US" altLang="ko-KR" dirty="0" err="1"/>
              <a:t>lg</a:t>
            </a:r>
            <a:r>
              <a:rPr lang="en-US" altLang="ko-KR" dirty="0"/>
              <a:t>-* (for larger desktops)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5827" y="3899705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smtClean="0">
                <a:solidFill>
                  <a:srgbClr val="DD8047"/>
                </a:solidFill>
              </a:rPr>
              <a:t>알고있어야함</a:t>
            </a:r>
            <a:endParaRPr lang="ko-KR" altLang="en-US" sz="1000" dirty="0">
              <a:solidFill>
                <a:srgbClr val="DD80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개의 같은 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만들기 예제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87" y="2037229"/>
            <a:ext cx="8292722" cy="2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개의 다른 </a:t>
            </a:r>
            <a:r>
              <a:rPr lang="ko-KR" altLang="en-US" dirty="0" err="1" smtClean="0"/>
              <a:t>컬럼</a:t>
            </a:r>
            <a:r>
              <a:rPr lang="ko-KR" altLang="en-US" dirty="0" smtClean="0"/>
              <a:t> 만들기 예제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43" y="2035758"/>
            <a:ext cx="8568358" cy="2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중첩된 컬럼 만들기 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98" y="2262493"/>
            <a:ext cx="8468299" cy="29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1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모바일과 데스크톱 혼합형 예제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50" y="1986804"/>
            <a:ext cx="8649650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</a:t>
            </a:r>
            <a:r>
              <a:rPr lang="en-US" altLang="ko-KR" dirty="0" smtClean="0"/>
              <a:t>,</a:t>
            </a:r>
            <a:r>
              <a:rPr lang="ko-KR" altLang="en-US" dirty="0" smtClean="0"/>
              <a:t> 태블릿</a:t>
            </a:r>
            <a:r>
              <a:rPr lang="en-US" altLang="ko-KR" dirty="0" smtClean="0"/>
              <a:t>, </a:t>
            </a:r>
            <a:r>
              <a:rPr lang="ko-KR" altLang="en-US" dirty="0" smtClean="0"/>
              <a:t>데스크톱 혼합형 예제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8510"/>
            <a:ext cx="9107021" cy="23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86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34068" cy="68012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Bootstrap 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Mobile</a:t>
            </a:r>
            <a:r>
              <a:rPr lang="en-US" altLang="ko-KR" dirty="0"/>
              <a:t>, Tablet And </a:t>
            </a:r>
            <a:r>
              <a:rPr lang="en-US" altLang="ko-KR" dirty="0" smtClean="0"/>
              <a:t>Desktop</a:t>
            </a:r>
            <a:r>
              <a:rPr lang="ko-KR" altLang="en-US" dirty="0" smtClean="0"/>
              <a:t>에서 다르게 표시</a:t>
            </a:r>
            <a:endParaRPr lang="ko-KR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47" y="1469703"/>
            <a:ext cx="6167669" cy="366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3" y="2680616"/>
            <a:ext cx="4537064" cy="315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847" y="3442055"/>
            <a:ext cx="1596677" cy="23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1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386973" cy="68012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Bootstrap </a:t>
            </a:r>
            <a:r>
              <a:rPr lang="ko-KR" altLang="en-US" dirty="0" err="1" smtClean="0"/>
              <a:t>그리드</a:t>
            </a:r>
            <a:r>
              <a:rPr lang="ko-KR" altLang="en-US" dirty="0" smtClean="0"/>
              <a:t> </a:t>
            </a:r>
            <a:r>
              <a:rPr lang="en-US" altLang="ko-KR" dirty="0" smtClean="0"/>
              <a:t>: Mobile</a:t>
            </a:r>
            <a:r>
              <a:rPr lang="en-US" altLang="ko-KR" dirty="0"/>
              <a:t>, Tablet And </a:t>
            </a:r>
            <a:r>
              <a:rPr lang="en-US" altLang="ko-KR" dirty="0" smtClean="0"/>
              <a:t>Desktop</a:t>
            </a:r>
            <a:r>
              <a:rPr lang="ko-KR" altLang="en-US" dirty="0" smtClean="0"/>
              <a:t>에서 다르게 표시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" y="1862464"/>
            <a:ext cx="9144000" cy="395509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highlight>
                  <a:srgbClr val="D4D4D4"/>
                </a:highlight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highlight>
                  <a:srgbClr val="D4D4D4"/>
                </a:highlight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highlight>
                  <a:srgbClr val="D4D4D4"/>
                </a:highlight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highlight>
                  <a:srgbClr val="D4D4D4"/>
                </a:highlight>
                <a:latin typeface="Consolas"/>
              </a:rPr>
              <a:t>"container-fluid"</a:t>
            </a:r>
            <a:r>
              <a:rPr lang="en-US" altLang="ko-KR" sz="1050" i="1" dirty="0">
                <a:solidFill>
                  <a:srgbClr val="008080"/>
                </a:solidFill>
                <a:highlight>
                  <a:srgbClr val="D4D4D4"/>
                </a:highlight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Hello World!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h1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Resize the browser window to see the effect.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p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"row"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"col-xs-7 col-sm-6 col-lg-8" </a:t>
            </a:r>
            <a:r>
              <a:rPr lang="en-US" altLang="ko-KR" sz="1050" i="1" dirty="0">
                <a:solidFill>
                  <a:srgbClr val="7F007F"/>
                </a:solidFill>
                <a:latin typeface="Consolas"/>
              </a:rPr>
              <a:t>style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="</a:t>
            </a:r>
            <a:r>
              <a:rPr lang="en-US" altLang="ko-KR" sz="1050" i="1" dirty="0" err="1">
                <a:solidFill>
                  <a:srgbClr val="7F007F"/>
                </a:solidFill>
                <a:latin typeface="Consolas"/>
              </a:rPr>
              <a:t>background-color</a:t>
            </a:r>
            <a:r>
              <a:rPr lang="en-US" altLang="ko-KR" sz="1050" i="1" dirty="0" err="1">
                <a:solidFill>
                  <a:srgbClr val="000000"/>
                </a:solidFill>
                <a:latin typeface="Consolas"/>
              </a:rPr>
              <a:t>:</a:t>
            </a:r>
            <a:r>
              <a:rPr lang="en-US" altLang="ko-KR" sz="1050" i="1" dirty="0" err="1">
                <a:solidFill>
                  <a:srgbClr val="2A00E1"/>
                </a:solidFill>
                <a:latin typeface="Consolas"/>
              </a:rPr>
              <a:t>red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;"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.col-xs-7 .col-sm-6 .col-lg-8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"col-xs-5 col-sm-6 col-lg-4" </a:t>
            </a:r>
            <a:r>
              <a:rPr lang="en-US" altLang="ko-KR" sz="1050" i="1" dirty="0">
                <a:solidFill>
                  <a:srgbClr val="7F007F"/>
                </a:solidFill>
                <a:latin typeface="Consolas"/>
              </a:rPr>
              <a:t>style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="</a:t>
            </a:r>
            <a:r>
              <a:rPr lang="en-US" altLang="ko-KR" sz="1050" i="1" dirty="0" err="1">
                <a:solidFill>
                  <a:srgbClr val="7F007F"/>
                </a:solidFill>
                <a:latin typeface="Consolas"/>
              </a:rPr>
              <a:t>background-color</a:t>
            </a:r>
            <a:r>
              <a:rPr lang="en-US" altLang="ko-KR" sz="1050" i="1" dirty="0" err="1">
                <a:solidFill>
                  <a:srgbClr val="000000"/>
                </a:solidFill>
                <a:latin typeface="Consolas"/>
              </a:rPr>
              <a:t>:</a:t>
            </a:r>
            <a:r>
              <a:rPr lang="en-US" altLang="ko-KR" sz="1050" i="1" dirty="0" err="1">
                <a:solidFill>
                  <a:srgbClr val="2A00E1"/>
                </a:solidFill>
                <a:latin typeface="Consolas"/>
              </a:rPr>
              <a:t>lavender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;"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.col-xs-5 .col-sm-6 .col-lg-4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"row"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"col-xs-6 col-sm-8 col-lg-10" </a:t>
            </a:r>
            <a:r>
              <a:rPr lang="en-US" altLang="ko-KR" sz="1050" i="1" dirty="0">
                <a:solidFill>
                  <a:srgbClr val="7F007F"/>
                </a:solidFill>
                <a:latin typeface="Consolas"/>
              </a:rPr>
              <a:t>style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="</a:t>
            </a:r>
            <a:r>
              <a:rPr lang="en-US" altLang="ko-KR" sz="1050" i="1" dirty="0" err="1">
                <a:solidFill>
                  <a:srgbClr val="7F007F"/>
                </a:solidFill>
                <a:latin typeface="Consolas"/>
              </a:rPr>
              <a:t>background-color</a:t>
            </a:r>
            <a:r>
              <a:rPr lang="en-US" altLang="ko-KR" sz="1050" i="1" dirty="0" err="1">
                <a:solidFill>
                  <a:srgbClr val="000000"/>
                </a:solidFill>
                <a:latin typeface="Consolas"/>
              </a:rPr>
              <a:t>:</a:t>
            </a:r>
            <a:r>
              <a:rPr lang="en-US" altLang="ko-KR" sz="1050" i="1" dirty="0" err="1">
                <a:solidFill>
                  <a:srgbClr val="2A00E1"/>
                </a:solidFill>
                <a:latin typeface="Consolas"/>
              </a:rPr>
              <a:t>lavenderblush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;"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.col-xs-6 .col-sm-8 .col-lg-10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"col-xs-6 col-sm-4 col-lg-2" </a:t>
            </a:r>
            <a:r>
              <a:rPr lang="en-US" altLang="ko-KR" sz="1050" i="1" dirty="0">
                <a:solidFill>
                  <a:srgbClr val="7F007F"/>
                </a:solidFill>
                <a:latin typeface="Consolas"/>
              </a:rPr>
              <a:t>style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="</a:t>
            </a:r>
            <a:r>
              <a:rPr lang="en-US" altLang="ko-KR" sz="1050" i="1" dirty="0" err="1">
                <a:solidFill>
                  <a:srgbClr val="7F007F"/>
                </a:solidFill>
                <a:latin typeface="Consolas"/>
              </a:rPr>
              <a:t>background-color</a:t>
            </a:r>
            <a:r>
              <a:rPr lang="en-US" altLang="ko-KR" sz="1050" i="1" dirty="0" err="1">
                <a:solidFill>
                  <a:srgbClr val="000000"/>
                </a:solidFill>
                <a:latin typeface="Consolas"/>
              </a:rPr>
              <a:t>:</a:t>
            </a:r>
            <a:r>
              <a:rPr lang="en-US" altLang="ko-KR" sz="1050" i="1" dirty="0" err="1">
                <a:solidFill>
                  <a:srgbClr val="2A00E1"/>
                </a:solidFill>
                <a:latin typeface="Consolas"/>
              </a:rPr>
              <a:t>lightgrey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;"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.col-xs-6 .col-sm-4 .col-lg-2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en-US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050" i="1" dirty="0">
                <a:solidFill>
                  <a:srgbClr val="2A00FF"/>
                </a:solidFill>
                <a:latin typeface="Consolas"/>
              </a:rPr>
              <a:t>"row" </a:t>
            </a:r>
            <a:r>
              <a:rPr lang="en-US" altLang="ko-KR" sz="1050" i="1" dirty="0">
                <a:solidFill>
                  <a:srgbClr val="7F007F"/>
                </a:solidFill>
                <a:latin typeface="Consolas"/>
              </a:rPr>
              <a:t>style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="</a:t>
            </a:r>
            <a:r>
              <a:rPr lang="en-US" altLang="ko-KR" sz="1050" i="1" dirty="0" err="1">
                <a:solidFill>
                  <a:srgbClr val="7F007F"/>
                </a:solidFill>
                <a:latin typeface="Consolas"/>
              </a:rPr>
              <a:t>background-color</a:t>
            </a:r>
            <a:r>
              <a:rPr lang="en-US" altLang="ko-KR" sz="1050" i="1" dirty="0" err="1">
                <a:solidFill>
                  <a:srgbClr val="000000"/>
                </a:solidFill>
                <a:latin typeface="Consolas"/>
              </a:rPr>
              <a:t>:</a:t>
            </a:r>
            <a:r>
              <a:rPr lang="en-US" altLang="ko-KR" sz="1050" i="1" dirty="0" err="1">
                <a:solidFill>
                  <a:srgbClr val="2A00E1"/>
                </a:solidFill>
                <a:latin typeface="Consolas"/>
              </a:rPr>
              <a:t>lightcyan</a:t>
            </a:r>
            <a:r>
              <a:rPr lang="en-US" altLang="ko-KR" sz="1050" i="1" dirty="0">
                <a:solidFill>
                  <a:srgbClr val="000000"/>
                </a:solidFill>
                <a:latin typeface="Consolas"/>
              </a:rPr>
              <a:t>;"</a:t>
            </a:r>
            <a:r>
              <a:rPr lang="en-US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it-IT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it-IT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it-IT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it-IT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it-IT" altLang="ko-KR" sz="1050" i="1" dirty="0">
                <a:solidFill>
                  <a:srgbClr val="2A00FF"/>
                </a:solidFill>
                <a:latin typeface="Consolas"/>
              </a:rPr>
              <a:t>"col-xs-6"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it-IT" altLang="ko-KR" sz="1050" i="1" dirty="0">
                <a:solidFill>
                  <a:srgbClr val="000000"/>
                </a:solidFill>
                <a:latin typeface="Consolas"/>
              </a:rPr>
              <a:t>.col-xs-6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it-IT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it-IT" altLang="ko-KR" sz="1050" dirty="0">
                <a:solidFill>
                  <a:srgbClr val="000000"/>
                </a:solidFill>
                <a:latin typeface="Consolas"/>
              </a:rPr>
              <a:t>    </a:t>
            </a:r>
            <a:r>
              <a:rPr lang="it-IT" altLang="ko-KR" sz="10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it-IT" altLang="ko-KR" sz="1050" dirty="0">
                <a:solidFill>
                  <a:srgbClr val="3F7F7F"/>
                </a:solidFill>
                <a:latin typeface="Consolas"/>
              </a:rPr>
              <a:t>div </a:t>
            </a:r>
            <a:r>
              <a:rPr lang="it-IT" altLang="ko-KR" sz="1050" dirty="0">
                <a:solidFill>
                  <a:srgbClr val="7F007F"/>
                </a:solidFill>
                <a:latin typeface="Consolas"/>
              </a:rPr>
              <a:t>class</a:t>
            </a:r>
            <a:r>
              <a:rPr lang="it-IT" altLang="ko-KR" sz="10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it-IT" altLang="ko-KR" sz="1050" i="1" dirty="0">
                <a:solidFill>
                  <a:srgbClr val="2A00FF"/>
                </a:solidFill>
                <a:latin typeface="Consolas"/>
              </a:rPr>
              <a:t>"col-xs-6"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it-IT" altLang="ko-KR" sz="1050" i="1" dirty="0">
                <a:solidFill>
                  <a:srgbClr val="000000"/>
                </a:solidFill>
                <a:latin typeface="Consolas"/>
              </a:rPr>
              <a:t>.col-xs-6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it-IT" altLang="ko-KR" sz="1050" i="1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it-IT" altLang="ko-KR" sz="10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0000"/>
                </a:solidFill>
                <a:latin typeface="Consolas"/>
              </a:rPr>
              <a:t>  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latin typeface="Consolas"/>
              </a:rPr>
              <a:t>div</a:t>
            </a: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125"/>
              </a:lnSpc>
              <a:buNone/>
            </a:pPr>
            <a:r>
              <a:rPr lang="en-US" altLang="ko-KR" sz="10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050" dirty="0">
                <a:solidFill>
                  <a:srgbClr val="3F7F7F"/>
                </a:solidFill>
                <a:highlight>
                  <a:srgbClr val="D4D4D4"/>
                </a:highlight>
                <a:latin typeface="Consolas"/>
              </a:rPr>
              <a:t>div</a:t>
            </a:r>
            <a:r>
              <a:rPr lang="en-US" altLang="ko-KR" sz="1050" dirty="0">
                <a:solidFill>
                  <a:srgbClr val="008080"/>
                </a:solidFill>
                <a:highlight>
                  <a:srgbClr val="D4D4D4"/>
                </a:highlight>
                <a:latin typeface="Consolas"/>
              </a:rPr>
              <a:t>&gt;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0209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웹 기술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</a:t>
            </a:r>
          </a:p>
          <a:p>
            <a:pPr lvl="1"/>
            <a:r>
              <a:rPr lang="en-US" altLang="ko-KR" dirty="0" smtClean="0"/>
              <a:t>JavaScript</a:t>
            </a:r>
            <a:r>
              <a:rPr lang="ko-KR" altLang="en-US" dirty="0" smtClean="0"/>
              <a:t>를 좀 더 쉽게 사용할 수 있게 하기 위한 프레임워크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DOM</a:t>
            </a:r>
            <a:r>
              <a:rPr lang="ko-KR" altLang="en-US" dirty="0" smtClean="0"/>
              <a:t>을 쉽고 간단하게 컨트롤 할 수 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웹 스타일의 기본</a:t>
            </a:r>
            <a:r>
              <a:rPr lang="en-US" altLang="ko-KR" dirty="0" smtClean="0"/>
              <a:t>, CSS</a:t>
            </a:r>
          </a:p>
          <a:p>
            <a:pPr lvl="1"/>
            <a:r>
              <a:rPr lang="en-US" altLang="ko-KR" dirty="0" smtClean="0"/>
              <a:t>CSS(Cascading Style Sheet)</a:t>
            </a:r>
            <a:r>
              <a:rPr lang="ko-KR" altLang="en-US" dirty="0" smtClean="0"/>
              <a:t>은 웹 페이지에 보여지는 스타일을 미리 정의 해놓고 사용할 수 있도록 해주는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페이지의 다양한 요소들을 조작하고 변경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웹 페이지 전체의 디자인 일관성</a:t>
            </a:r>
            <a:endParaRPr lang="en-US" altLang="ko-KR" dirty="0" smtClean="0"/>
          </a:p>
          <a:p>
            <a:r>
              <a:rPr lang="en-US" altLang="ko-KR" dirty="0" err="1" smtClean="0"/>
              <a:t>BootStrap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트위터에서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제작한 툴로 웹 페이지를 쉽게 디자인 할 수 있도록 지원하는 프레임워크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CSS</a:t>
            </a:r>
            <a:r>
              <a:rPr lang="ko-KR" altLang="en-US" dirty="0" smtClean="0"/>
              <a:t>를 쉽게 사용할 수 있도록 지원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0524" y="233587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94B6D2"/>
                </a:solidFill>
              </a:rPr>
              <a:t>(</a:t>
            </a:r>
            <a:r>
              <a:rPr lang="ko-KR" altLang="en-US" sz="1000" dirty="0" smtClean="0">
                <a:solidFill>
                  <a:srgbClr val="94B6D2"/>
                </a:solidFill>
              </a:rPr>
              <a:t>장식</a:t>
            </a:r>
            <a:r>
              <a:rPr lang="en-US" altLang="ko-KR" sz="1000" dirty="0" smtClean="0">
                <a:solidFill>
                  <a:srgbClr val="94B6D2"/>
                </a:solidFill>
              </a:rPr>
              <a:t>)</a:t>
            </a:r>
            <a:endParaRPr lang="ko-KR" altLang="en-US" sz="1000" dirty="0">
              <a:solidFill>
                <a:srgbClr val="94B6D2"/>
              </a:solidFill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180407" y="4513812"/>
            <a:ext cx="29427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0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 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en-US" altLang="ko-KR" dirty="0" smtClean="0"/>
              <a:t>: Offsetting </a:t>
            </a:r>
            <a:r>
              <a:rPr lang="ko-KR" altLang="en-US" dirty="0" err="1" smtClean="0"/>
              <a:t>컬럼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컬럼을</a:t>
            </a:r>
            <a:r>
              <a:rPr lang="ko-KR" altLang="en-US" dirty="0" smtClean="0"/>
              <a:t> 오른쪽으로 이동하려고 한다면</a:t>
            </a:r>
            <a:r>
              <a:rPr lang="en-US" altLang="ko-KR" dirty="0" smtClean="0"/>
              <a:t>?</a:t>
            </a:r>
          </a:p>
          <a:p>
            <a:pPr lvl="1"/>
            <a:r>
              <a:rPr lang="en-US" altLang="ko-KR" dirty="0" smtClean="0"/>
              <a:t>class = “</a:t>
            </a:r>
            <a:r>
              <a:rPr lang="en-US" altLang="ko-KR" dirty="0" smtClean="0">
                <a:solidFill>
                  <a:srgbClr val="FF0000"/>
                </a:solidFill>
              </a:rPr>
              <a:t>col-</a:t>
            </a:r>
            <a:r>
              <a:rPr lang="en-US" altLang="ko-KR" dirty="0" err="1" smtClean="0">
                <a:solidFill>
                  <a:srgbClr val="FF0000"/>
                </a:solidFill>
              </a:rPr>
              <a:t>sm</a:t>
            </a:r>
            <a:r>
              <a:rPr lang="en-US" altLang="ko-KR" dirty="0" smtClean="0">
                <a:solidFill>
                  <a:srgbClr val="FF0000"/>
                </a:solidFill>
              </a:rPr>
              <a:t>-offset-*</a:t>
            </a:r>
            <a:r>
              <a:rPr lang="en-US" altLang="ko-KR" dirty="0" smtClean="0"/>
              <a:t>” : * col(</a:t>
            </a:r>
            <a:r>
              <a:rPr lang="ko-KR" altLang="en-US" dirty="0" err="1" smtClean="0"/>
              <a:t>컬럼</a:t>
            </a:r>
            <a:r>
              <a:rPr lang="en-US" altLang="ko-KR" dirty="0" smtClean="0"/>
              <a:t>)</a:t>
            </a:r>
            <a:r>
              <a:rPr lang="ko-KR" altLang="en-US" dirty="0" smtClean="0"/>
              <a:t>만큼 왼쪽 여백을 준다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76" y="2869090"/>
            <a:ext cx="1798910" cy="23220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69" y="2571750"/>
            <a:ext cx="5250794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 </a:t>
            </a:r>
            <a:r>
              <a:rPr lang="ko-KR" altLang="en-US" dirty="0" err="1"/>
              <a:t>그리드</a:t>
            </a:r>
            <a:r>
              <a:rPr lang="ko-KR" altLang="en-US" dirty="0"/>
              <a:t> </a:t>
            </a:r>
            <a:r>
              <a:rPr lang="en-US" altLang="ko-KR" dirty="0" smtClean="0"/>
              <a:t>: Offsetting </a:t>
            </a:r>
            <a:r>
              <a:rPr lang="ko-KR" altLang="en-US" dirty="0" err="1" smtClean="0"/>
              <a:t>컬럼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7625" y="1862826"/>
            <a:ext cx="9029700" cy="3780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div </a:t>
            </a:r>
            <a:r>
              <a:rPr lang="en-US" altLang="ko-KR" sz="1125" dirty="0">
                <a:solidFill>
                  <a:srgbClr val="7F007F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class</a:t>
            </a:r>
            <a:r>
              <a:rPr lang="en-US" altLang="ko-KR" sz="1125" dirty="0">
                <a:solidFill>
                  <a:srgbClr val="000000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=</a:t>
            </a:r>
            <a:r>
              <a:rPr lang="en-US" altLang="ko-KR" sz="1125" i="1" dirty="0">
                <a:solidFill>
                  <a:srgbClr val="2A00FF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"container-fluid"</a:t>
            </a:r>
            <a:r>
              <a:rPr lang="en-US" altLang="ko-KR" sz="1125" i="1" dirty="0">
                <a:solidFill>
                  <a:srgbClr val="008080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h1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Offsetting Columns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h1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ko-KR" altLang="en-US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p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  <a:r>
              <a:rPr lang="ko-KR" altLang="en-US" sz="1125" dirty="0">
                <a:solidFill>
                  <a:srgbClr val="000000"/>
                </a:solidFill>
                <a:latin typeface="Courier New" panose="02070309020205020404" pitchFamily="49" charset="0"/>
              </a:rPr>
              <a:t>효과를 보기 위해서 </a:t>
            </a:r>
            <a:r>
              <a:rPr lang="ko-KR" altLang="en-US" sz="1125" dirty="0" err="1">
                <a:solidFill>
                  <a:srgbClr val="000000"/>
                </a:solidFill>
                <a:latin typeface="Courier New" panose="02070309020205020404" pitchFamily="49" charset="0"/>
              </a:rPr>
              <a:t>윈도우즈</a:t>
            </a:r>
            <a:r>
              <a:rPr lang="ko-KR" altLang="en-US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사이즈를 조절해 보세요</a:t>
            </a: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p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div </a:t>
            </a:r>
            <a:r>
              <a:rPr lang="en-US" altLang="ko-KR" sz="1125" dirty="0">
                <a:solidFill>
                  <a:srgbClr val="7F007F"/>
                </a:solidFill>
                <a:latin typeface="Courier New" panose="02070309020205020404" pitchFamily="49" charset="0"/>
              </a:rPr>
              <a:t>class</a:t>
            </a: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ko-KR" sz="1125" i="1" dirty="0">
                <a:solidFill>
                  <a:srgbClr val="2A00FF"/>
                </a:solidFill>
                <a:latin typeface="Courier New" panose="02070309020205020404" pitchFamily="49" charset="0"/>
              </a:rPr>
              <a:t>"row" </a:t>
            </a:r>
            <a:r>
              <a:rPr lang="en-US" altLang="ko-KR" sz="1125" i="1" dirty="0">
                <a:solidFill>
                  <a:srgbClr val="7F007F"/>
                </a:solidFill>
                <a:latin typeface="Courier New" panose="02070309020205020404" pitchFamily="49" charset="0"/>
              </a:rPr>
              <a:t>style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="</a:t>
            </a:r>
            <a:r>
              <a:rPr lang="en-US" altLang="ko-KR" sz="1125" i="1" dirty="0" err="1">
                <a:solidFill>
                  <a:srgbClr val="7F007F"/>
                </a:solidFill>
                <a:latin typeface="Courier New" panose="02070309020205020404" pitchFamily="49" charset="0"/>
              </a:rPr>
              <a:t>background-color</a:t>
            </a:r>
            <a:r>
              <a:rPr lang="en-US" altLang="ko-KR" sz="1125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ko-KR" sz="1125" i="1" dirty="0" err="1">
                <a:solidFill>
                  <a:srgbClr val="2A00E1"/>
                </a:solidFill>
                <a:latin typeface="Courier New" panose="02070309020205020404" pitchFamily="49" charset="0"/>
              </a:rPr>
              <a:t>lavender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;"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div </a:t>
            </a:r>
            <a:r>
              <a:rPr lang="en-US" altLang="ko-KR" sz="1125" dirty="0">
                <a:solidFill>
                  <a:srgbClr val="7F007F"/>
                </a:solidFill>
                <a:latin typeface="Courier New" panose="02070309020205020404" pitchFamily="49" charset="0"/>
              </a:rPr>
              <a:t>class</a:t>
            </a: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ko-KR" sz="1125" i="1" dirty="0">
                <a:solidFill>
                  <a:srgbClr val="2A00FF"/>
                </a:solidFill>
                <a:latin typeface="Courier New" panose="02070309020205020404" pitchFamily="49" charset="0"/>
              </a:rPr>
              <a:t>"col-xs-5 col-md-6" </a:t>
            </a:r>
            <a:r>
              <a:rPr lang="en-US" altLang="ko-KR" sz="1125" i="1" dirty="0">
                <a:solidFill>
                  <a:srgbClr val="7F007F"/>
                </a:solidFill>
                <a:latin typeface="Courier New" panose="02070309020205020404" pitchFamily="49" charset="0"/>
              </a:rPr>
              <a:t>style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="</a:t>
            </a:r>
            <a:r>
              <a:rPr lang="en-US" altLang="ko-KR" sz="1125" i="1" dirty="0" err="1">
                <a:solidFill>
                  <a:srgbClr val="7F007F"/>
                </a:solidFill>
                <a:latin typeface="Courier New" panose="02070309020205020404" pitchFamily="49" charset="0"/>
              </a:rPr>
              <a:t>background-color</a:t>
            </a:r>
            <a:r>
              <a:rPr lang="en-US" altLang="ko-KR" sz="1125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ko-KR" sz="1125" i="1" dirty="0" err="1">
                <a:solidFill>
                  <a:srgbClr val="2A00E1"/>
                </a:solidFill>
                <a:latin typeface="Courier New" panose="02070309020205020404" pitchFamily="49" charset="0"/>
              </a:rPr>
              <a:t>lightgray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;"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.col-xs-5 .col-md-6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i="1" dirty="0">
                <a:solidFill>
                  <a:srgbClr val="3F7F7F"/>
                </a:solidFill>
                <a:latin typeface="Courier New" panose="02070309020205020404" pitchFamily="49" charset="0"/>
              </a:rPr>
              <a:t>div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div </a:t>
            </a:r>
            <a:r>
              <a:rPr lang="en-US" altLang="ko-KR" sz="1125" dirty="0">
                <a:solidFill>
                  <a:srgbClr val="7F007F"/>
                </a:solidFill>
                <a:latin typeface="Courier New" panose="02070309020205020404" pitchFamily="49" charset="0"/>
              </a:rPr>
              <a:t>class</a:t>
            </a: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en-US" altLang="ko-KR" sz="1125" i="1" dirty="0">
                <a:solidFill>
                  <a:srgbClr val="2A00FF"/>
                </a:solidFill>
                <a:latin typeface="Courier New" panose="02070309020205020404" pitchFamily="49" charset="0"/>
              </a:rPr>
              <a:t>"col-xs-5 col-xs-offset-2 col-md-5 col-md-offset-1" </a:t>
            </a:r>
            <a:r>
              <a:rPr lang="en-US" altLang="ko-KR" sz="1125" i="1" dirty="0">
                <a:solidFill>
                  <a:srgbClr val="7F007F"/>
                </a:solidFill>
                <a:latin typeface="Courier New" panose="02070309020205020404" pitchFamily="49" charset="0"/>
              </a:rPr>
              <a:t>style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="</a:t>
            </a:r>
            <a:r>
              <a:rPr lang="en-US" altLang="ko-KR" sz="1125" i="1" dirty="0" err="1">
                <a:solidFill>
                  <a:srgbClr val="7F007F"/>
                </a:solidFill>
                <a:latin typeface="Courier New" panose="02070309020205020404" pitchFamily="49" charset="0"/>
              </a:rPr>
              <a:t>background-color</a:t>
            </a:r>
            <a:r>
              <a:rPr lang="en-US" altLang="ko-KR" sz="1125" i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:</a:t>
            </a:r>
            <a:r>
              <a:rPr lang="en-US" altLang="ko-KR" sz="1125" i="1" dirty="0" err="1">
                <a:solidFill>
                  <a:srgbClr val="2A00E1"/>
                </a:solidFill>
                <a:latin typeface="Courier New" panose="02070309020205020404" pitchFamily="49" charset="0"/>
              </a:rPr>
              <a:t>lightcyan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;"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    </a:t>
            </a:r>
            <a:r>
              <a:rPr lang="en-US" altLang="ko-KR" sz="1125" i="1" dirty="0">
                <a:solidFill>
                  <a:srgbClr val="000000"/>
                </a:solidFill>
                <a:latin typeface="Courier New" panose="02070309020205020404" pitchFamily="49" charset="0"/>
              </a:rPr>
              <a:t>.col-xs-5 .col-xs-offset-2 .col-md-6 .col-md-offset-1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i="1" dirty="0">
                <a:solidFill>
                  <a:srgbClr val="3F7F7F"/>
                </a:solidFill>
                <a:latin typeface="Courier New" panose="02070309020205020404" pitchFamily="49" charset="0"/>
              </a:rPr>
              <a:t>div</a:t>
            </a:r>
            <a:r>
              <a:rPr lang="en-US" altLang="ko-KR" sz="1125" i="1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0000"/>
                </a:solidFill>
                <a:latin typeface="Courier New" panose="02070309020205020404" pitchFamily="49" charset="0"/>
              </a:rPr>
              <a:t>  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dirty="0">
                <a:solidFill>
                  <a:srgbClr val="3F7F7F"/>
                </a:solidFill>
                <a:latin typeface="Courier New" panose="02070309020205020404" pitchFamily="49" charset="0"/>
              </a:rPr>
              <a:t>div</a:t>
            </a: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altLang="ko-KR" sz="1125" dirty="0">
                <a:solidFill>
                  <a:srgbClr val="008080"/>
                </a:solidFill>
                <a:latin typeface="Courier New" panose="02070309020205020404" pitchFamily="49" charset="0"/>
              </a:rPr>
              <a:t>&lt;/</a:t>
            </a:r>
            <a:r>
              <a:rPr lang="en-US" altLang="ko-KR" sz="1125" dirty="0">
                <a:solidFill>
                  <a:srgbClr val="3F7F7F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div</a:t>
            </a:r>
            <a:r>
              <a:rPr lang="en-US" altLang="ko-KR" sz="1125" dirty="0">
                <a:solidFill>
                  <a:srgbClr val="008080"/>
                </a:solidFill>
                <a:highlight>
                  <a:srgbClr val="D4D4D4"/>
                </a:highlight>
                <a:latin typeface="Courier New" panose="02070309020205020404" pitchFamily="49" charset="0"/>
              </a:rPr>
              <a:t>&gt;</a:t>
            </a:r>
            <a:endParaRPr lang="ko-KR" altLang="en-US" sz="1125" dirty="0"/>
          </a:p>
        </p:txBody>
      </p:sp>
    </p:spTree>
    <p:extLst>
      <p:ext uri="{BB962C8B-B14F-4D97-AF65-F5344CB8AC3E}">
        <p14:creationId xmlns:p14="http://schemas.microsoft.com/office/powerpoint/2010/main" val="203677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구조와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HTML5 </a:t>
            </a:r>
            <a:r>
              <a:rPr lang="ko-KR" altLang="en-US" sz="2400" dirty="0"/>
              <a:t>기반</a:t>
            </a:r>
            <a:endParaRPr lang="en-US" altLang="ko-KR" sz="2400" dirty="0"/>
          </a:p>
          <a:p>
            <a:r>
              <a:rPr lang="en-US" altLang="ko-KR" sz="2400" dirty="0"/>
              <a:t>CSS </a:t>
            </a:r>
          </a:p>
          <a:p>
            <a:r>
              <a:rPr lang="en-US" altLang="ko-KR" sz="2400" dirty="0"/>
              <a:t>jQuery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63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</a:t>
            </a:r>
            <a:r>
              <a:rPr lang="ko-KR" altLang="en-US" dirty="0" smtClean="0"/>
              <a:t>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Bootstrap </a:t>
            </a:r>
            <a:r>
              <a:rPr lang="ko-KR" altLang="en-US" dirty="0" smtClean="0"/>
              <a:t>작업환경 </a:t>
            </a:r>
            <a:r>
              <a:rPr lang="ko-KR" altLang="en-US" dirty="0"/>
              <a:t>설정</a:t>
            </a:r>
            <a:endParaRPr lang="en-US" altLang="ko-KR" dirty="0" smtClean="0"/>
          </a:p>
          <a:p>
            <a:pPr lvl="1"/>
            <a:r>
              <a:rPr lang="en-US" altLang="ko-KR" dirty="0"/>
              <a:t>http://getbootstrap.com/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6" y="2106706"/>
            <a:ext cx="6886291" cy="4481754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5468471" y="3594847"/>
            <a:ext cx="1075764" cy="3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아래쪽 화살표 6"/>
          <p:cNvSpPr/>
          <p:nvPr/>
        </p:nvSpPr>
        <p:spPr>
          <a:xfrm rot="2232727">
            <a:off x="5212977" y="5543322"/>
            <a:ext cx="510989" cy="4303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408219" y="1428437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94B6D2"/>
                </a:solidFill>
              </a:rPr>
              <a:t>우리는 </a:t>
            </a:r>
            <a:r>
              <a:rPr lang="en-US" altLang="ko-KR" sz="1000" dirty="0" smtClean="0">
                <a:solidFill>
                  <a:srgbClr val="94B6D2"/>
                </a:solidFill>
              </a:rPr>
              <a:t>3.4.1 </a:t>
            </a:r>
            <a:r>
              <a:rPr lang="ko-KR" altLang="en-US" sz="1000" dirty="0" smtClean="0">
                <a:solidFill>
                  <a:srgbClr val="94B6D2"/>
                </a:solidFill>
              </a:rPr>
              <a:t>버전 사용</a:t>
            </a:r>
            <a:endParaRPr lang="ko-KR" altLang="en-US" sz="1000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1284" y="1556792"/>
            <a:ext cx="8153400" cy="5040560"/>
          </a:xfrm>
        </p:spPr>
        <p:txBody>
          <a:bodyPr>
            <a:normAutofit/>
          </a:bodyPr>
          <a:lstStyle/>
          <a:p>
            <a:r>
              <a:rPr lang="en-US" altLang="ko-KR" dirty="0"/>
              <a:t>Bootstrap </a:t>
            </a:r>
            <a:r>
              <a:rPr lang="ko-KR" altLang="en-US" dirty="0" smtClean="0"/>
              <a:t>작업환경 </a:t>
            </a:r>
            <a:r>
              <a:rPr lang="ko-KR" altLang="en-US" dirty="0"/>
              <a:t>설정</a:t>
            </a:r>
            <a:endParaRPr lang="en-US" altLang="ko-KR" dirty="0" smtClean="0"/>
          </a:p>
          <a:p>
            <a:pPr lvl="1"/>
            <a:r>
              <a:rPr lang="ko-KR" altLang="en-US" dirty="0"/>
              <a:t>다운로드하여</a:t>
            </a:r>
            <a:r>
              <a:rPr lang="en-US" altLang="ko-KR" dirty="0"/>
              <a:t> </a:t>
            </a:r>
            <a:r>
              <a:rPr lang="ko-KR" altLang="en-US" dirty="0" smtClean="0"/>
              <a:t>사용하는 방법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CDN</a:t>
            </a:r>
            <a:r>
              <a:rPr lang="ko-KR" altLang="en-US" dirty="0"/>
              <a:t>을 </a:t>
            </a:r>
            <a:r>
              <a:rPr lang="ko-KR" altLang="en-US" dirty="0" smtClean="0"/>
              <a:t>이용하는 방법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69" y="2411298"/>
            <a:ext cx="562522" cy="61877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30" y="2347353"/>
            <a:ext cx="1724025" cy="9620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658" y="696798"/>
            <a:ext cx="2505075" cy="3429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1062" y="4271095"/>
            <a:ext cx="7967103" cy="2310869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348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Latest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compiled and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minified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CSS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link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rel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stylesheet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href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"https://stackpath.bootstrapcdn.com/bootstrap/3.4.1/css/bootstrap.min.css"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"sha384-HSMxcRTRxnN+Bdg0JdbxYKrThecOKuH5zCYotlSAcp1+c8xmyTe9GYg1l9a69psu"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1000" dirty="0">
              <a:solidFill>
                <a:srgbClr val="333333"/>
              </a:solidFill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Optional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theme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link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rel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stylesheet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href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"https://stackpath.bootstrapcdn.com/bootstrap/3.4.1/css/bootstrap-theme.min.css"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"sha384-6pzBo3FDv/PJ8r2KRkGHifhEocL+1X2rVCTTkUfGk7/0pbek5mMa1upzvWbrUbOZ"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endParaRPr kumimoji="0" lang="en-US" altLang="ko-KR" sz="1050" b="1" i="0" u="none" strike="noStrike" cap="none" normalizeH="0" baseline="0" dirty="0" smtClean="0">
              <a:ln>
                <a:noFill/>
              </a:ln>
              <a:solidFill>
                <a:srgbClr val="2F6F9F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&lt;!--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Latest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compiled and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minified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JavaScript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999999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--&gt;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endParaRPr kumimoji="0" lang="en-US" altLang="ko-KR" sz="1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urier New" panose="02070309020205020404" pitchFamily="49" charset="0"/>
              <a:ea typeface="Menlo"/>
              <a:cs typeface="Courier New" panose="02070309020205020404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&lt;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src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D44950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"https://stackpath.bootstrapcdn.com/bootstrap/3.4.1/js/bootstrap.min.js"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integrity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"sha384-aJ21OjlMXNL5UyIl/XNwTMqvzeRMZH2w8c5cRVpzpU8Y5bApTppSuUkhZXN0VxHd"</a:t>
            </a:r>
            <a:r>
              <a:rPr kumimoji="0" lang="ko-KR" altLang="ko-KR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 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crossorigin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4F9FC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=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i="0" u="none" strike="noStrike" cap="none" normalizeH="0" baseline="0" dirty="0" err="1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anonymous</a:t>
            </a:r>
            <a:r>
              <a:rPr kumimoji="0" lang="ko-KR" altLang="ko-KR" sz="1050" i="0" u="none" strike="noStrike" cap="none" normalizeH="0" baseline="0" dirty="0" smtClean="0">
                <a:ln>
                  <a:noFill/>
                </a:ln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"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&gt;&lt;/</a:t>
            </a:r>
            <a:r>
              <a:rPr kumimoji="0" lang="ko-KR" altLang="ko-KR" sz="1050" b="1" i="0" u="none" strike="noStrike" cap="none" normalizeH="0" baseline="0" dirty="0" err="1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script</a:t>
            </a:r>
            <a:r>
              <a:rPr kumimoji="0" lang="ko-KR" altLang="ko-KR" sz="1050" b="1" i="0" u="none" strike="noStrike" cap="none" normalizeH="0" baseline="0" dirty="0" smtClean="0">
                <a:ln>
                  <a:noFill/>
                </a:ln>
                <a:solidFill>
                  <a:srgbClr val="2F6F9F"/>
                </a:solidFill>
                <a:effectLst/>
                <a:latin typeface="Courier New" panose="02070309020205020404" pitchFamily="49" charset="0"/>
                <a:ea typeface="Menlo"/>
                <a:cs typeface="Courier New" panose="02070309020205020404" pitchFamily="49" charset="0"/>
              </a:rPr>
              <a:t>&gt;</a:t>
            </a:r>
            <a:endParaRPr kumimoji="0" lang="ko-KR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모서리가 둥근 사각형 설명선 12"/>
          <p:cNvSpPr/>
          <p:nvPr/>
        </p:nvSpPr>
        <p:spPr>
          <a:xfrm>
            <a:off x="3091326" y="2724208"/>
            <a:ext cx="2169332" cy="783559"/>
          </a:xfrm>
          <a:prstGeom prst="wedgeRoundRectCallout">
            <a:avLst>
              <a:gd name="adj1" fmla="val 53895"/>
              <a:gd name="adj2" fmla="val -1014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err="1"/>
              <a:t>WebContent</a:t>
            </a:r>
            <a:r>
              <a:rPr lang="ko-KR" altLang="en-US" sz="1200" dirty="0"/>
              <a:t>폴더 아래에 </a:t>
            </a:r>
            <a:r>
              <a:rPr lang="en-US" altLang="ko-KR" sz="1200" dirty="0" smtClean="0"/>
              <a:t>CSS</a:t>
            </a:r>
            <a:r>
              <a:rPr lang="ko-KR" altLang="en-US" sz="1200" dirty="0" smtClean="0"/>
              <a:t>폴더와 </a:t>
            </a:r>
            <a:r>
              <a:rPr lang="en-US" altLang="ko-KR" sz="1200" dirty="0" err="1"/>
              <a:t>js</a:t>
            </a:r>
            <a:r>
              <a:rPr lang="ko-KR" altLang="en-US" sz="1200" dirty="0"/>
              <a:t>폴더 생성 후에 </a:t>
            </a:r>
            <a:r>
              <a:rPr lang="ko-KR" altLang="en-US" sz="1200" dirty="0" err="1"/>
              <a:t>다운로드한</a:t>
            </a:r>
            <a:r>
              <a:rPr lang="ko-KR" altLang="en-US" sz="1200" dirty="0"/>
              <a:t> 파일들을 복사해 넣는다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317646" y="2347353"/>
            <a:ext cx="2573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>
                <a:solidFill>
                  <a:srgbClr val="94B6D2"/>
                </a:solidFill>
              </a:rPr>
              <a:t>.min </a:t>
            </a:r>
            <a:r>
              <a:rPr lang="ko-KR" altLang="en-US" sz="1000" dirty="0" smtClean="0">
                <a:solidFill>
                  <a:srgbClr val="94B6D2"/>
                </a:solidFill>
              </a:rPr>
              <a:t>은 압축된 것</a:t>
            </a:r>
            <a:r>
              <a:rPr lang="en-US" altLang="ko-KR" sz="1000" dirty="0" smtClean="0">
                <a:solidFill>
                  <a:srgbClr val="94B6D2"/>
                </a:solidFill>
              </a:rPr>
              <a:t>(</a:t>
            </a:r>
            <a:r>
              <a:rPr lang="ko-KR" altLang="en-US" sz="1000" dirty="0" smtClean="0">
                <a:solidFill>
                  <a:srgbClr val="94B6D2"/>
                </a:solidFill>
              </a:rPr>
              <a:t>보통 압축된 파일 사용</a:t>
            </a:r>
            <a:r>
              <a:rPr lang="en-US" altLang="ko-KR" sz="1000" dirty="0" smtClean="0">
                <a:solidFill>
                  <a:srgbClr val="94B6D2"/>
                </a:solidFill>
              </a:rPr>
              <a:t>)</a:t>
            </a:r>
            <a:endParaRPr lang="ko-KR" altLang="en-US" sz="1000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 smtClean="0"/>
              <a:t>작업환경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/>
              <a:t>http://jquery.com/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71" y="2082025"/>
            <a:ext cx="6893858" cy="46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Bootstrap </a:t>
            </a:r>
            <a:r>
              <a:rPr lang="ko-KR" altLang="en-US" dirty="0"/>
              <a:t>구조와 이해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jQuery </a:t>
            </a:r>
            <a:r>
              <a:rPr lang="ko-KR" altLang="en-US" dirty="0"/>
              <a:t>작업환경</a:t>
            </a:r>
            <a:r>
              <a:rPr lang="en-US" altLang="ko-KR" dirty="0"/>
              <a:t> </a:t>
            </a:r>
            <a:r>
              <a:rPr lang="ko-KR" altLang="en-US" dirty="0"/>
              <a:t>설정</a:t>
            </a:r>
            <a:endParaRPr lang="en-US" altLang="ko-KR" dirty="0"/>
          </a:p>
          <a:p>
            <a:endParaRPr lang="en-US" altLang="ko-KR" dirty="0" smtClean="0"/>
          </a:p>
          <a:p>
            <a:pPr lvl="1"/>
            <a:r>
              <a:rPr lang="ko-KR" altLang="en-US" dirty="0" smtClean="0"/>
              <a:t>다운로드하여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사용하는 방법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CDN</a:t>
            </a:r>
            <a:r>
              <a:rPr lang="ko-KR" altLang="en-US" dirty="0" smtClean="0"/>
              <a:t>을 이용하는 방법</a:t>
            </a:r>
            <a:endParaRPr lang="en-US" altLang="ko-KR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56447" y="4662177"/>
            <a:ext cx="7395882" cy="738664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indent="-91440"/>
            <a:r>
              <a:rPr lang="en-US" altLang="ko-KR" sz="1600" dirty="0"/>
              <a:t>&lt;script  </a:t>
            </a:r>
            <a:r>
              <a:rPr lang="en-US" altLang="ko-KR" sz="1600" dirty="0" err="1">
                <a:solidFill>
                  <a:srgbClr val="00B0F0"/>
                </a:solidFill>
              </a:rPr>
              <a:t>src</a:t>
            </a:r>
            <a:r>
              <a:rPr lang="en-US" altLang="ko-KR" sz="1600" dirty="0">
                <a:solidFill>
                  <a:srgbClr val="FF0000"/>
                </a:solidFill>
              </a:rPr>
              <a:t>="https://code.jquery.com/jquery-3.3.1.min.js"  </a:t>
            </a:r>
            <a:r>
              <a:rPr lang="en-US" altLang="ko-KR" sz="1600" dirty="0">
                <a:solidFill>
                  <a:srgbClr val="00B0F0"/>
                </a:solidFill>
              </a:rPr>
              <a:t>integrity</a:t>
            </a:r>
            <a:r>
              <a:rPr lang="en-US" altLang="ko-KR" sz="1600" dirty="0"/>
              <a:t>="sha256-FgpCb/KJQlLNfOu91ta32o/NMZxltwRo8QtmkMRdAu8="  </a:t>
            </a:r>
            <a:r>
              <a:rPr lang="en-US" altLang="ko-KR" sz="1600" dirty="0" err="1">
                <a:solidFill>
                  <a:srgbClr val="00B0F0"/>
                </a:solidFill>
              </a:rPr>
              <a:t>crossorigin</a:t>
            </a:r>
            <a:r>
              <a:rPr lang="en-US" altLang="ko-KR" sz="1600" dirty="0"/>
              <a:t>="anonymous"&gt;&lt;/script&gt;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413" y="2595067"/>
            <a:ext cx="562142" cy="61898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73" y="2040546"/>
            <a:ext cx="2580022" cy="192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부트스트랩 사용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66387" y="1956409"/>
            <a:ext cx="8708720" cy="3686837"/>
          </a:xfrm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&lt;!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DOCTYPE 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html&gt;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html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charset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"UTF-8"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Insert title here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title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meta </a:t>
            </a:r>
            <a:r>
              <a:rPr lang="en-US" altLang="ko-KR" sz="1350" dirty="0">
                <a:solidFill>
                  <a:srgbClr val="7F007F"/>
                </a:solidFill>
                <a:latin typeface="Consolas"/>
              </a:rPr>
              <a:t>name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"viewport" </a:t>
            </a:r>
            <a:r>
              <a:rPr lang="en-US" altLang="ko-KR" sz="1350" i="1" dirty="0">
                <a:solidFill>
                  <a:srgbClr val="7F007F"/>
                </a:solidFill>
                <a:latin typeface="Consolas"/>
              </a:rPr>
              <a:t>content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"width=device-width, initial-scale=1"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35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350" dirty="0" err="1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35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/bootstrap.min.css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link </a:t>
            </a:r>
            <a:r>
              <a:rPr lang="en-US" altLang="ko-KR" sz="1350" dirty="0" err="1">
                <a:solidFill>
                  <a:srgbClr val="7F007F"/>
                </a:solidFill>
                <a:latin typeface="Consolas"/>
              </a:rPr>
              <a:t>rel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"stylesheet" </a:t>
            </a:r>
            <a:r>
              <a:rPr lang="en-US" altLang="ko-KR" sz="1350" i="1" dirty="0" err="1">
                <a:solidFill>
                  <a:srgbClr val="7F007F"/>
                </a:solidFill>
                <a:latin typeface="Consolas"/>
              </a:rPr>
              <a:t>href</a:t>
            </a:r>
            <a:r>
              <a:rPr lang="en-US" altLang="ko-KR" sz="1350" i="1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css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/bootstrap-theme.min.css"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  <a:endParaRPr lang="en-US" altLang="ko-KR" sz="1350" i="1" dirty="0">
              <a:solidFill>
                <a:srgbClr val="008080"/>
              </a:solidFill>
              <a:latin typeface="Consolas"/>
            </a:endParaRP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 smtClean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350" dirty="0" err="1" smtClean="0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350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 smtClean="0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350" i="1" dirty="0" smtClean="0">
                <a:solidFill>
                  <a:srgbClr val="2A00FF"/>
                </a:solidFill>
                <a:latin typeface="Consolas"/>
              </a:rPr>
              <a:t>/jquery-3.3.1.min.js"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 smtClean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i="1" dirty="0" smtClean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 smtClean="0">
                <a:solidFill>
                  <a:srgbClr val="008080"/>
                </a:solidFill>
                <a:latin typeface="Consolas"/>
              </a:rPr>
              <a:t>&lt;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script </a:t>
            </a:r>
            <a:r>
              <a:rPr lang="en-US" altLang="ko-KR" sz="1350" dirty="0" err="1">
                <a:solidFill>
                  <a:srgbClr val="7F007F"/>
                </a:solidFill>
                <a:latin typeface="Consolas"/>
              </a:rPr>
              <a:t>src</a:t>
            </a:r>
            <a:r>
              <a:rPr lang="en-US" altLang="ko-KR" sz="1350" dirty="0">
                <a:solidFill>
                  <a:srgbClr val="000000"/>
                </a:solidFill>
                <a:latin typeface="Consolas"/>
              </a:rPr>
              <a:t>=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"</a:t>
            </a:r>
            <a:r>
              <a:rPr lang="en-US" altLang="ko-KR" sz="1350" i="1" dirty="0" err="1">
                <a:solidFill>
                  <a:srgbClr val="2A00FF"/>
                </a:solidFill>
                <a:latin typeface="Consolas"/>
              </a:rPr>
              <a:t>js</a:t>
            </a:r>
            <a:r>
              <a:rPr lang="en-US" altLang="ko-KR" sz="1350" i="1" dirty="0">
                <a:solidFill>
                  <a:srgbClr val="2A00FF"/>
                </a:solidFill>
                <a:latin typeface="Consolas"/>
              </a:rPr>
              <a:t>/bootstrap.min.js"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&gt;&lt;/</a:t>
            </a:r>
            <a:r>
              <a:rPr lang="en-US" altLang="ko-KR" sz="1350" i="1" dirty="0">
                <a:solidFill>
                  <a:srgbClr val="3F7F7F"/>
                </a:solidFill>
                <a:latin typeface="Consolas"/>
              </a:rPr>
              <a:t>script</a:t>
            </a:r>
            <a:r>
              <a:rPr lang="en-US" altLang="ko-KR" sz="1350" i="1" dirty="0">
                <a:solidFill>
                  <a:srgbClr val="008080"/>
                </a:solidFill>
                <a:latin typeface="Consolas"/>
              </a:rPr>
              <a:t>&gt;</a:t>
            </a:r>
          </a:p>
          <a:p>
            <a:pPr marL="0" indent="0">
              <a:buNone/>
            </a:pP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&lt;/</a:t>
            </a:r>
            <a:r>
              <a:rPr lang="en-US" altLang="ko-KR" sz="1350" dirty="0">
                <a:solidFill>
                  <a:srgbClr val="3F7F7F"/>
                </a:solidFill>
                <a:latin typeface="Consolas"/>
              </a:rPr>
              <a:t>head</a:t>
            </a:r>
            <a:r>
              <a:rPr lang="en-US" altLang="ko-KR" sz="1350" dirty="0">
                <a:solidFill>
                  <a:srgbClr val="008080"/>
                </a:solidFill>
                <a:latin typeface="Consolas"/>
              </a:rPr>
              <a:t>&gt;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559208" y="1980447"/>
            <a:ext cx="2940485" cy="1108554"/>
          </a:xfrm>
          <a:prstGeom prst="wedgeRoundRectCallout">
            <a:avLst>
              <a:gd name="adj1" fmla="val -70094"/>
              <a:gd name="adj2" fmla="val 555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350" b="1" dirty="0"/>
              <a:t>처음</a:t>
            </a:r>
            <a:r>
              <a:rPr lang="en-US" altLang="ko-KR" sz="1350" b="1" dirty="0"/>
              <a:t> </a:t>
            </a:r>
            <a:r>
              <a:rPr lang="ko-KR" altLang="en-US" sz="1350" b="1" dirty="0" err="1"/>
              <a:t>브라우징</a:t>
            </a:r>
            <a:r>
              <a:rPr lang="ko-KR" altLang="en-US" sz="1350" b="1" dirty="0"/>
              <a:t> 시에 설정</a:t>
            </a:r>
            <a:endParaRPr lang="en-US" altLang="ko-KR" sz="1350" b="1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width=device-width</a:t>
            </a:r>
            <a:endParaRPr lang="en-US" altLang="ko-KR" sz="1200" dirty="0"/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가로사이즈 </a:t>
            </a:r>
            <a:r>
              <a:rPr lang="en-US" altLang="ko-KR" sz="1200" dirty="0"/>
              <a:t>width</a:t>
            </a:r>
            <a:r>
              <a:rPr lang="ko-KR" altLang="en-US" sz="1200" dirty="0"/>
              <a:t>는 디바이스 사이즈</a:t>
            </a:r>
            <a:endParaRPr lang="en-US" altLang="ko-KR" sz="1200" dirty="0"/>
          </a:p>
          <a:p>
            <a:r>
              <a:rPr lang="en-US" altLang="ko-KR" sz="1200" i="1" dirty="0">
                <a:solidFill>
                  <a:srgbClr val="2A00FF"/>
                </a:solidFill>
                <a:latin typeface="Consolas"/>
              </a:rPr>
              <a:t>initial-scale=1 </a:t>
            </a:r>
          </a:p>
          <a:p>
            <a:r>
              <a:rPr lang="en-US" altLang="ko-KR" sz="1200" dirty="0"/>
              <a:t>: </a:t>
            </a:r>
            <a:r>
              <a:rPr lang="ko-KR" altLang="en-US" sz="1200" dirty="0"/>
              <a:t>처음 로딩 화면 설정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291231" y="3739157"/>
            <a:ext cx="5677307" cy="11281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012690" y="5010192"/>
            <a:ext cx="3164389" cy="787574"/>
          </a:xfrm>
          <a:prstGeom prst="wedgeRoundRectCallout">
            <a:avLst>
              <a:gd name="adj1" fmla="val -65289"/>
              <a:gd name="adj2" fmla="val -649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err="1"/>
              <a:t>WebContent</a:t>
            </a:r>
            <a:r>
              <a:rPr lang="ko-KR" altLang="en-US" sz="1200" dirty="0"/>
              <a:t>폴더 아래에 </a:t>
            </a:r>
            <a:r>
              <a:rPr lang="en-US" altLang="ko-KR" sz="1200" dirty="0" err="1"/>
              <a:t>css</a:t>
            </a:r>
            <a:r>
              <a:rPr lang="ko-KR" altLang="en-US" sz="1200" dirty="0"/>
              <a:t>폴더와 </a:t>
            </a:r>
            <a:r>
              <a:rPr lang="en-US" altLang="ko-KR" sz="1200" dirty="0" err="1"/>
              <a:t>js</a:t>
            </a:r>
            <a:r>
              <a:rPr lang="ko-KR" altLang="en-US" sz="1200" dirty="0"/>
              <a:t>폴더 </a:t>
            </a:r>
            <a:r>
              <a:rPr lang="ko-KR" altLang="en-US" sz="1200" dirty="0" smtClean="0"/>
              <a:t>의 다운로드한 파일들의 위치는 적어준다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291231" y="3168302"/>
            <a:ext cx="6738220" cy="4176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3422251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CSS3</Template>
  <TotalTime>16620</TotalTime>
  <Words>1274</Words>
  <Application>Microsoft Office PowerPoint</Application>
  <PresentationFormat>화면 슬라이드 쇼(4:3)</PresentationFormat>
  <Paragraphs>210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1" baseType="lpstr">
      <vt:lpstr>HY나무L</vt:lpstr>
      <vt:lpstr>Menlo</vt:lpstr>
      <vt:lpstr>맑은 고딕</vt:lpstr>
      <vt:lpstr>휴먼편지체</vt:lpstr>
      <vt:lpstr>Arial</vt:lpstr>
      <vt:lpstr>Consolas</vt:lpstr>
      <vt:lpstr>Courier New</vt:lpstr>
      <vt:lpstr>Wingdings</vt:lpstr>
      <vt:lpstr>Wingdings 2</vt:lpstr>
      <vt:lpstr>가을</vt:lpstr>
      <vt:lpstr> Bootstrap 시작하기</vt:lpstr>
      <vt:lpstr>웹 기술</vt:lpstr>
      <vt:lpstr>웹 기술</vt:lpstr>
      <vt:lpstr>Bootstrap 구조와 이해</vt:lpstr>
      <vt:lpstr>Bootstrap 구조와 이해</vt:lpstr>
      <vt:lpstr>Bootstrap 구조와 이해</vt:lpstr>
      <vt:lpstr>Bootstrap 구조와 이해</vt:lpstr>
      <vt:lpstr>Bootstrap 구조와 이해</vt:lpstr>
      <vt:lpstr>파일을 다운로드하여 부트스트랩 사용</vt:lpstr>
      <vt:lpstr>CDN을 이용하여 부트스트랩 사용</vt:lpstr>
      <vt:lpstr>예제</vt:lpstr>
      <vt:lpstr>그리드 시스템이란?</vt:lpstr>
      <vt:lpstr>그리드 시스템이란?</vt:lpstr>
      <vt:lpstr>그리드 시스템</vt:lpstr>
      <vt:lpstr>웹에서의 그리드 시스템</vt:lpstr>
      <vt:lpstr>웹에서의 그리드 시스템</vt:lpstr>
      <vt:lpstr>웹에서의 그리드 시스템 : 12컬럼 16컬럼 그리드 시스템</vt:lpstr>
      <vt:lpstr>그리드 시스템의 장점</vt:lpstr>
      <vt:lpstr>Bootstrap의 그리드 시스템</vt:lpstr>
      <vt:lpstr>그리드 클래스</vt:lpstr>
      <vt:lpstr>그리드 기본 구조</vt:lpstr>
      <vt:lpstr>다바이스별 그리드 옵션</vt:lpstr>
      <vt:lpstr>3개의 같은 컬럼 만들기 예제</vt:lpstr>
      <vt:lpstr>2개의 다른 컬럼 만들기 예제</vt:lpstr>
      <vt:lpstr>중첩된 컬럼 만들기 예제</vt:lpstr>
      <vt:lpstr>모바일과 데스크톱 혼합형 예제</vt:lpstr>
      <vt:lpstr>모바일, 태블릿, 데스크톱 혼합형 예제</vt:lpstr>
      <vt:lpstr>Bootstrap 그리드 : Mobile, Tablet And Desktop에서 다르게 표시</vt:lpstr>
      <vt:lpstr>Bootstrap 그리드 : Mobile, Tablet And Desktop에서 다르게 표시</vt:lpstr>
      <vt:lpstr>Bootstrap 그리드 : Offsetting 컬럼</vt:lpstr>
      <vt:lpstr>Bootstrap 그리드 : Offsetting 컬럼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Bootstrap</dc:title>
  <dc:creator>admin</dc:creator>
  <cp:lastModifiedBy>Admin</cp:lastModifiedBy>
  <cp:revision>76</cp:revision>
  <dcterms:created xsi:type="dcterms:W3CDTF">2017-03-24T05:29:11Z</dcterms:created>
  <dcterms:modified xsi:type="dcterms:W3CDTF">2019-03-12T04:16:25Z</dcterms:modified>
</cp:coreProperties>
</file>