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9144000" cy="6858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3B6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38" autoAdjust="0"/>
    <p:restoredTop sz="94660"/>
  </p:normalViewPr>
  <p:slideViewPr>
    <p:cSldViewPr>
      <p:cViewPr>
        <p:scale>
          <a:sx n="75" d="100"/>
          <a:sy n="75" d="100"/>
        </p:scale>
        <p:origin x="138" y="82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2068EC-BA09-440E-A223-B5C09A48086E}" type="datetimeFigureOut">
              <a:rPr lang="ko-KR" altLang="en-US" smtClean="0"/>
              <a:t>2019-03-26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E62BBB-86FF-4BCA-91F0-03056F09BE8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771849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1524000"/>
            <a:ext cx="9144000" cy="1143000"/>
          </a:xfrm>
          <a:custGeom>
            <a:avLst/>
            <a:gdLst/>
            <a:ahLst/>
            <a:cxnLst/>
            <a:rect l="l" t="t" r="r" b="b"/>
            <a:pathLst>
              <a:path w="9144000" h="1143000">
                <a:moveTo>
                  <a:pt x="0" y="1143000"/>
                </a:moveTo>
                <a:lnTo>
                  <a:pt x="9144000" y="1143000"/>
                </a:lnTo>
                <a:lnTo>
                  <a:pt x="9144000" y="0"/>
                </a:lnTo>
                <a:lnTo>
                  <a:pt x="0" y="0"/>
                </a:lnTo>
                <a:lnTo>
                  <a:pt x="0" y="11430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85343" y="1600200"/>
            <a:ext cx="1247140" cy="990600"/>
          </a:xfrm>
          <a:custGeom>
            <a:avLst/>
            <a:gdLst/>
            <a:ahLst/>
            <a:cxnLst/>
            <a:rect l="l" t="t" r="r" b="b"/>
            <a:pathLst>
              <a:path w="1247140" h="990600">
                <a:moveTo>
                  <a:pt x="0" y="990600"/>
                </a:moveTo>
                <a:lnTo>
                  <a:pt x="1246632" y="990600"/>
                </a:lnTo>
                <a:lnTo>
                  <a:pt x="1246632" y="0"/>
                </a:lnTo>
                <a:lnTo>
                  <a:pt x="0" y="0"/>
                </a:lnTo>
                <a:lnTo>
                  <a:pt x="0" y="990600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0" y="1600200"/>
            <a:ext cx="9144000" cy="990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F39732-077F-455E-A65C-2DD1DB807961}" type="datetime1">
              <a:rPr lang="en-US" altLang="ko-KR" smtClean="0"/>
              <a:t>3/26/2019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775F54"/>
                </a:solidFill>
                <a:latin typeface="맑은 고딕"/>
                <a:cs typeface="맑은 고딕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500" b="0" i="1">
                <a:solidFill>
                  <a:srgbClr val="2A00FF"/>
                </a:solidFill>
                <a:latin typeface="Consolas"/>
                <a:cs typeface="Consola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73D481-63FA-47BB-B06D-BA9778A286F7}" type="datetime1">
              <a:rPr lang="en-US" altLang="ko-KR" smtClean="0"/>
              <a:t>3/26/2019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775F54"/>
                </a:solidFill>
                <a:latin typeface="맑은 고딕"/>
                <a:cs typeface="맑은 고딕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157E51-7DAD-4820-96AC-886C29A7879C}" type="datetime1">
              <a:rPr lang="en-US" altLang="ko-KR" smtClean="0"/>
              <a:t>3/26/2019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775F54"/>
                </a:solidFill>
                <a:latin typeface="맑은 고딕"/>
                <a:cs typeface="맑은 고딕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717242-E846-427F-B3E2-89C47FA2F806}" type="datetime1">
              <a:rPr lang="en-US" altLang="ko-KR" smtClean="0"/>
              <a:t>3/26/2019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D9CF62-C299-4DEC-AA74-AB49BE04F413}" type="datetime1">
              <a:rPr lang="en-US" altLang="ko-KR" smtClean="0"/>
              <a:t>3/26/2019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1053083"/>
            <a:ext cx="524510" cy="228600"/>
          </a:xfrm>
          <a:custGeom>
            <a:avLst/>
            <a:gdLst/>
            <a:ahLst/>
            <a:cxnLst/>
            <a:rect l="l" t="t" r="r" b="b"/>
            <a:pathLst>
              <a:path w="524510" h="228600">
                <a:moveTo>
                  <a:pt x="0" y="228600"/>
                </a:moveTo>
                <a:lnTo>
                  <a:pt x="524256" y="228600"/>
                </a:lnTo>
                <a:lnTo>
                  <a:pt x="524256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591312" y="1053083"/>
            <a:ext cx="8552815" cy="228600"/>
          </a:xfrm>
          <a:custGeom>
            <a:avLst/>
            <a:gdLst/>
            <a:ahLst/>
            <a:cxnLst/>
            <a:rect l="l" t="t" r="r" b="b"/>
            <a:pathLst>
              <a:path w="8552815" h="228600">
                <a:moveTo>
                  <a:pt x="0" y="228600"/>
                </a:moveTo>
                <a:lnTo>
                  <a:pt x="8552688" y="228600"/>
                </a:lnTo>
                <a:lnTo>
                  <a:pt x="8552688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91387" y="367029"/>
            <a:ext cx="7761224" cy="3911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775F54"/>
                </a:solidFill>
                <a:latin typeface="맑은 고딕"/>
                <a:cs typeface="맑은 고딕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06425" y="2290677"/>
            <a:ext cx="4460875" cy="4064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" b="0" i="1">
                <a:solidFill>
                  <a:srgbClr val="2A00FF"/>
                </a:solidFill>
                <a:latin typeface="Consolas"/>
                <a:cs typeface="Consola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B1B04-D17B-4F7C-9DB0-41CA8B7A2877}" type="datetime1">
              <a:rPr lang="en-US" altLang="ko-KR" smtClean="0"/>
              <a:t>3/26/2019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hyperlink" Target="https://www.glyphicons.com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31366" y="2772283"/>
            <a:ext cx="2974975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dirty="0">
                <a:solidFill>
                  <a:srgbClr val="775F54"/>
                </a:solidFill>
                <a:latin typeface="맑은 고딕"/>
                <a:cs typeface="맑은 고딕"/>
              </a:rPr>
              <a:t>쉽고 빠른 웹</a:t>
            </a:r>
            <a:r>
              <a:rPr sz="2100" b="1" spc="-95" dirty="0">
                <a:solidFill>
                  <a:srgbClr val="775F54"/>
                </a:solidFill>
                <a:latin typeface="맑은 고딕"/>
                <a:cs typeface="맑은 고딕"/>
              </a:rPr>
              <a:t> </a:t>
            </a:r>
            <a:r>
              <a:rPr sz="2100" b="1" dirty="0">
                <a:solidFill>
                  <a:srgbClr val="775F54"/>
                </a:solidFill>
                <a:latin typeface="맑은 고딕"/>
                <a:cs typeface="맑은 고딕"/>
              </a:rPr>
              <a:t>프레임워크</a:t>
            </a:r>
            <a:endParaRPr sz="2100">
              <a:latin typeface="맑은 고딕"/>
              <a:cs typeface="맑은 고딕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rgbClr val="93B6D2"/>
          </a:solidFill>
        </p:spPr>
        <p:txBody>
          <a:bodyPr vert="horz" wrap="square" lIns="0" tIns="236855" rIns="0" bIns="0" rtlCol="0">
            <a:spAutoFit/>
          </a:bodyPr>
          <a:lstStyle/>
          <a:p>
            <a:pPr marL="239395">
              <a:lnSpc>
                <a:spcPct val="100000"/>
              </a:lnSpc>
              <a:spcBef>
                <a:spcPts val="1865"/>
              </a:spcBef>
            </a:pPr>
            <a:r>
              <a:rPr sz="3300" b="1" spc="-10" dirty="0">
                <a:solidFill>
                  <a:srgbClr val="FFFFFF"/>
                </a:solidFill>
                <a:latin typeface="맑은 고딕"/>
                <a:cs typeface="맑은 고딕"/>
              </a:rPr>
              <a:t>Bootstrap </a:t>
            </a:r>
            <a:r>
              <a:rPr sz="3300" b="1" dirty="0">
                <a:solidFill>
                  <a:srgbClr val="FFFFFF"/>
                </a:solidFill>
                <a:latin typeface="맑은 고딕"/>
                <a:cs typeface="맑은 고딕"/>
              </a:rPr>
              <a:t>– 버튼과 글리피콘</a:t>
            </a:r>
            <a:endParaRPr sz="3300">
              <a:latin typeface="맑은 고딕"/>
              <a:cs typeface="맑은 고딕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altLang="ko-KR" smtClean="0"/>
              <a:t>1</a:t>
            </a:fld>
            <a:endParaRPr lang="en-US" altLang="ko-K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39141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 버튼 그룹</a:t>
            </a:r>
            <a:r>
              <a:rPr spc="-85" dirty="0"/>
              <a:t> </a:t>
            </a:r>
            <a:r>
              <a:rPr spc="-15" dirty="0"/>
              <a:t>Vertical</a:t>
            </a:r>
          </a:p>
        </p:txBody>
      </p:sp>
      <p:sp>
        <p:nvSpPr>
          <p:cNvPr id="3" name="object 3"/>
          <p:cNvSpPr/>
          <p:nvPr/>
        </p:nvSpPr>
        <p:spPr>
          <a:xfrm>
            <a:off x="809244" y="1564258"/>
            <a:ext cx="419100" cy="222885"/>
          </a:xfrm>
          <a:custGeom>
            <a:avLst/>
            <a:gdLst/>
            <a:ahLst/>
            <a:cxnLst/>
            <a:rect l="l" t="t" r="r" b="b"/>
            <a:pathLst>
              <a:path w="419100" h="222885">
                <a:moveTo>
                  <a:pt x="0" y="222503"/>
                </a:moveTo>
                <a:lnTo>
                  <a:pt x="419100" y="222503"/>
                </a:lnTo>
                <a:lnTo>
                  <a:pt x="419100" y="0"/>
                </a:lnTo>
                <a:lnTo>
                  <a:pt x="0" y="0"/>
                </a:lnTo>
                <a:lnTo>
                  <a:pt x="0" y="2225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228344" y="1564258"/>
            <a:ext cx="524510" cy="222885"/>
          </a:xfrm>
          <a:custGeom>
            <a:avLst/>
            <a:gdLst/>
            <a:ahLst/>
            <a:cxnLst/>
            <a:rect l="l" t="t" r="r" b="b"/>
            <a:pathLst>
              <a:path w="524510" h="222885">
                <a:moveTo>
                  <a:pt x="0" y="222503"/>
                </a:moveTo>
                <a:lnTo>
                  <a:pt x="524256" y="222503"/>
                </a:lnTo>
                <a:lnTo>
                  <a:pt x="524256" y="0"/>
                </a:lnTo>
                <a:lnTo>
                  <a:pt x="0" y="0"/>
                </a:lnTo>
                <a:lnTo>
                  <a:pt x="0" y="2225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752600" y="1564258"/>
            <a:ext cx="105410" cy="222885"/>
          </a:xfrm>
          <a:custGeom>
            <a:avLst/>
            <a:gdLst/>
            <a:ahLst/>
            <a:cxnLst/>
            <a:rect l="l" t="t" r="r" b="b"/>
            <a:pathLst>
              <a:path w="105410" h="222885">
                <a:moveTo>
                  <a:pt x="0" y="222503"/>
                </a:moveTo>
                <a:lnTo>
                  <a:pt x="105156" y="222503"/>
                </a:lnTo>
                <a:lnTo>
                  <a:pt x="105156" y="0"/>
                </a:lnTo>
                <a:lnTo>
                  <a:pt x="0" y="0"/>
                </a:lnTo>
                <a:lnTo>
                  <a:pt x="0" y="2225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857755" y="1564258"/>
            <a:ext cx="1152525" cy="222885"/>
          </a:xfrm>
          <a:custGeom>
            <a:avLst/>
            <a:gdLst/>
            <a:ahLst/>
            <a:cxnLst/>
            <a:rect l="l" t="t" r="r" b="b"/>
            <a:pathLst>
              <a:path w="1152525" h="222885">
                <a:moveTo>
                  <a:pt x="0" y="222503"/>
                </a:moveTo>
                <a:lnTo>
                  <a:pt x="1152144" y="222503"/>
                </a:lnTo>
                <a:lnTo>
                  <a:pt x="1152144" y="0"/>
                </a:lnTo>
                <a:lnTo>
                  <a:pt x="0" y="0"/>
                </a:lnTo>
                <a:lnTo>
                  <a:pt x="0" y="2225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009900" y="1564258"/>
            <a:ext cx="104139" cy="222885"/>
          </a:xfrm>
          <a:custGeom>
            <a:avLst/>
            <a:gdLst/>
            <a:ahLst/>
            <a:cxnLst/>
            <a:rect l="l" t="t" r="r" b="b"/>
            <a:pathLst>
              <a:path w="104139" h="222885">
                <a:moveTo>
                  <a:pt x="0" y="222503"/>
                </a:moveTo>
                <a:lnTo>
                  <a:pt x="103631" y="222503"/>
                </a:lnTo>
                <a:lnTo>
                  <a:pt x="103631" y="0"/>
                </a:lnTo>
                <a:lnTo>
                  <a:pt x="0" y="0"/>
                </a:lnTo>
                <a:lnTo>
                  <a:pt x="0" y="2225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14400" y="3572890"/>
            <a:ext cx="314325" cy="260985"/>
          </a:xfrm>
          <a:custGeom>
            <a:avLst/>
            <a:gdLst/>
            <a:ahLst/>
            <a:cxnLst/>
            <a:rect l="l" t="t" r="r" b="b"/>
            <a:pathLst>
              <a:path w="314325" h="260985">
                <a:moveTo>
                  <a:pt x="0" y="260604"/>
                </a:moveTo>
                <a:lnTo>
                  <a:pt x="313944" y="260604"/>
                </a:lnTo>
                <a:lnTo>
                  <a:pt x="313944" y="0"/>
                </a:lnTo>
                <a:lnTo>
                  <a:pt x="0" y="0"/>
                </a:lnTo>
                <a:lnTo>
                  <a:pt x="0" y="260604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228344" y="3572890"/>
            <a:ext cx="104139" cy="260985"/>
          </a:xfrm>
          <a:custGeom>
            <a:avLst/>
            <a:gdLst/>
            <a:ahLst/>
            <a:cxnLst/>
            <a:rect l="l" t="t" r="r" b="b"/>
            <a:pathLst>
              <a:path w="104140" h="260985">
                <a:moveTo>
                  <a:pt x="0" y="260604"/>
                </a:moveTo>
                <a:lnTo>
                  <a:pt x="103631" y="260604"/>
                </a:lnTo>
                <a:lnTo>
                  <a:pt x="103631" y="0"/>
                </a:lnTo>
                <a:lnTo>
                  <a:pt x="0" y="0"/>
                </a:lnTo>
                <a:lnTo>
                  <a:pt x="0" y="260604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691387" y="1471447"/>
            <a:ext cx="5473065" cy="2365375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15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5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500" spc="-1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5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500" spc="-5" dirty="0">
                <a:latin typeface="Consolas"/>
                <a:cs typeface="Consolas"/>
              </a:rPr>
              <a:t>=</a:t>
            </a:r>
            <a:r>
              <a:rPr sz="1500" i="1" spc="-5" dirty="0">
                <a:solidFill>
                  <a:srgbClr val="2A00FF"/>
                </a:solidFill>
                <a:latin typeface="Consolas"/>
                <a:cs typeface="Consolas"/>
              </a:rPr>
              <a:t>"container"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00">
              <a:latin typeface="Consolas"/>
              <a:cs typeface="Consolas"/>
            </a:endParaRPr>
          </a:p>
          <a:p>
            <a:pPr marL="222885">
              <a:lnSpc>
                <a:spcPct val="100000"/>
              </a:lnSpc>
              <a:spcBef>
                <a:spcPts val="505"/>
              </a:spcBef>
            </a:pP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500" spc="-5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500" spc="-5" dirty="0">
                <a:latin typeface="Consolas"/>
                <a:cs typeface="Consolas"/>
              </a:rPr>
              <a:t>Button Group</a:t>
            </a:r>
            <a:r>
              <a:rPr sz="1500" spc="-10" dirty="0">
                <a:latin typeface="Consolas"/>
                <a:cs typeface="Consolas"/>
              </a:rPr>
              <a:t> </a:t>
            </a:r>
            <a:r>
              <a:rPr sz="1500" spc="-5" dirty="0">
                <a:latin typeface="Consolas"/>
                <a:cs typeface="Consolas"/>
              </a:rPr>
              <a:t>Vertical</a:t>
            </a: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500" spc="-5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00">
              <a:latin typeface="Consolas"/>
              <a:cs typeface="Consolas"/>
            </a:endParaRPr>
          </a:p>
          <a:p>
            <a:pPr marL="222885">
              <a:lnSpc>
                <a:spcPct val="100000"/>
              </a:lnSpc>
              <a:spcBef>
                <a:spcPts val="495"/>
              </a:spcBef>
            </a:pP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5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500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5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500" spc="-5" dirty="0">
                <a:latin typeface="Consolas"/>
                <a:cs typeface="Consolas"/>
              </a:rPr>
              <a:t>=</a:t>
            </a:r>
            <a:r>
              <a:rPr sz="1500" i="1" spc="-5" dirty="0">
                <a:solidFill>
                  <a:srgbClr val="2A00FF"/>
                </a:solidFill>
                <a:latin typeface="Consolas"/>
                <a:cs typeface="Consolas"/>
              </a:rPr>
              <a:t>"</a:t>
            </a:r>
            <a:r>
              <a:rPr sz="1500" i="1" spc="-5" dirty="0">
                <a:solidFill>
                  <a:srgbClr val="FF0000"/>
                </a:solidFill>
                <a:latin typeface="Consolas"/>
                <a:cs typeface="Consolas"/>
              </a:rPr>
              <a:t>btn-group-vertical</a:t>
            </a:r>
            <a:r>
              <a:rPr sz="1500" i="1" spc="-5" dirty="0">
                <a:solidFill>
                  <a:srgbClr val="2A00FF"/>
                </a:solidFill>
                <a:latin typeface="Consolas"/>
                <a:cs typeface="Consolas"/>
              </a:rPr>
              <a:t>"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00">
              <a:latin typeface="Consolas"/>
              <a:cs typeface="Consolas"/>
            </a:endParaRPr>
          </a:p>
          <a:p>
            <a:pPr marL="433070">
              <a:lnSpc>
                <a:spcPct val="100000"/>
              </a:lnSpc>
              <a:spcBef>
                <a:spcPts val="500"/>
              </a:spcBef>
            </a:pP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500" spc="-5" dirty="0">
                <a:solidFill>
                  <a:srgbClr val="3E7E7E"/>
                </a:solidFill>
                <a:latin typeface="Consolas"/>
                <a:cs typeface="Consolas"/>
              </a:rPr>
              <a:t>button </a:t>
            </a:r>
            <a:r>
              <a:rPr sz="1500" i="1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500" i="1" spc="-5" dirty="0">
                <a:latin typeface="Consolas"/>
                <a:cs typeface="Consolas"/>
              </a:rPr>
              <a:t>=</a:t>
            </a:r>
            <a:r>
              <a:rPr sz="1500" i="1" spc="-5" dirty="0">
                <a:solidFill>
                  <a:srgbClr val="2A00FF"/>
                </a:solidFill>
                <a:latin typeface="Consolas"/>
                <a:cs typeface="Consolas"/>
              </a:rPr>
              <a:t>"btn</a:t>
            </a:r>
            <a:r>
              <a:rPr sz="1500" i="1" spc="10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500" i="1" spc="-5" dirty="0">
                <a:solidFill>
                  <a:srgbClr val="2A00FF"/>
                </a:solidFill>
                <a:latin typeface="Consolas"/>
                <a:cs typeface="Consolas"/>
              </a:rPr>
              <a:t>btn-primary"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500" i="1" spc="-5" dirty="0">
                <a:latin typeface="Consolas"/>
                <a:cs typeface="Consolas"/>
              </a:rPr>
              <a:t>Apple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500" i="1" spc="-5" dirty="0">
                <a:solidFill>
                  <a:srgbClr val="3E7E7E"/>
                </a:solidFill>
                <a:latin typeface="Consolas"/>
                <a:cs typeface="Consolas"/>
              </a:rPr>
              <a:t>button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00">
              <a:latin typeface="Consolas"/>
              <a:cs typeface="Consolas"/>
            </a:endParaRPr>
          </a:p>
          <a:p>
            <a:pPr marL="433070">
              <a:lnSpc>
                <a:spcPct val="100000"/>
              </a:lnSpc>
              <a:spcBef>
                <a:spcPts val="505"/>
              </a:spcBef>
            </a:pP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500" spc="-5" dirty="0">
                <a:solidFill>
                  <a:srgbClr val="3E7E7E"/>
                </a:solidFill>
                <a:latin typeface="Consolas"/>
                <a:cs typeface="Consolas"/>
              </a:rPr>
              <a:t>button </a:t>
            </a:r>
            <a:r>
              <a:rPr sz="1500" i="1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500" i="1" spc="-5" dirty="0">
                <a:latin typeface="Consolas"/>
                <a:cs typeface="Consolas"/>
              </a:rPr>
              <a:t>=</a:t>
            </a:r>
            <a:r>
              <a:rPr sz="1500" i="1" spc="-5" dirty="0">
                <a:solidFill>
                  <a:srgbClr val="2A00FF"/>
                </a:solidFill>
                <a:latin typeface="Consolas"/>
                <a:cs typeface="Consolas"/>
              </a:rPr>
              <a:t>"btn</a:t>
            </a:r>
            <a:r>
              <a:rPr sz="1500" i="1" spc="10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500" i="1" spc="-5" dirty="0">
                <a:solidFill>
                  <a:srgbClr val="2A00FF"/>
                </a:solidFill>
                <a:latin typeface="Consolas"/>
                <a:cs typeface="Consolas"/>
              </a:rPr>
              <a:t>btn-primary"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500" i="1" spc="-5" dirty="0">
                <a:latin typeface="Consolas"/>
                <a:cs typeface="Consolas"/>
              </a:rPr>
              <a:t>Samsung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500" i="1" spc="-5" dirty="0">
                <a:solidFill>
                  <a:srgbClr val="3E7E7E"/>
                </a:solidFill>
                <a:latin typeface="Consolas"/>
                <a:cs typeface="Consolas"/>
              </a:rPr>
              <a:t>button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00">
              <a:latin typeface="Consolas"/>
              <a:cs typeface="Consolas"/>
            </a:endParaRPr>
          </a:p>
          <a:p>
            <a:pPr marL="433070">
              <a:lnSpc>
                <a:spcPct val="100000"/>
              </a:lnSpc>
              <a:spcBef>
                <a:spcPts val="495"/>
              </a:spcBef>
            </a:pP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500" spc="-5" dirty="0">
                <a:solidFill>
                  <a:srgbClr val="3E7E7E"/>
                </a:solidFill>
                <a:latin typeface="Consolas"/>
                <a:cs typeface="Consolas"/>
              </a:rPr>
              <a:t>button </a:t>
            </a:r>
            <a:r>
              <a:rPr sz="1500" i="1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500" i="1" spc="-5" dirty="0">
                <a:latin typeface="Consolas"/>
                <a:cs typeface="Consolas"/>
              </a:rPr>
              <a:t>=</a:t>
            </a:r>
            <a:r>
              <a:rPr sz="1500" i="1" spc="-5" dirty="0">
                <a:solidFill>
                  <a:srgbClr val="2A00FF"/>
                </a:solidFill>
                <a:latin typeface="Consolas"/>
                <a:cs typeface="Consolas"/>
              </a:rPr>
              <a:t>"btn</a:t>
            </a:r>
            <a:r>
              <a:rPr sz="1500" i="1" spc="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500" i="1" spc="-5" dirty="0">
                <a:solidFill>
                  <a:srgbClr val="2A00FF"/>
                </a:solidFill>
                <a:latin typeface="Consolas"/>
                <a:cs typeface="Consolas"/>
              </a:rPr>
              <a:t>btn-primary"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500" i="1" spc="-5" dirty="0">
                <a:latin typeface="Consolas"/>
                <a:cs typeface="Consolas"/>
              </a:rPr>
              <a:t>Sony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500" i="1" spc="-5" dirty="0">
                <a:solidFill>
                  <a:srgbClr val="3E7E7E"/>
                </a:solidFill>
                <a:latin typeface="Consolas"/>
                <a:cs typeface="Consolas"/>
              </a:rPr>
              <a:t>button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00">
              <a:latin typeface="Consolas"/>
              <a:cs typeface="Consolas"/>
            </a:endParaRPr>
          </a:p>
          <a:p>
            <a:pPr marL="222885">
              <a:lnSpc>
                <a:spcPct val="100000"/>
              </a:lnSpc>
              <a:spcBef>
                <a:spcPts val="500"/>
              </a:spcBef>
            </a:pP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5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5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00">
              <a:latin typeface="Consolas"/>
              <a:cs typeface="Consolas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175503" y="3403091"/>
            <a:ext cx="3590544" cy="249326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슬라이드 번호 개체 틀 1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altLang="ko-KR" smtClean="0"/>
              <a:t>10</a:t>
            </a:fld>
            <a:endParaRPr lang="en-US" altLang="ko-K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402018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 버튼 그룹</a:t>
            </a:r>
            <a:r>
              <a:rPr spc="-70" dirty="0"/>
              <a:t> </a:t>
            </a:r>
            <a:r>
              <a:rPr spc="-5" dirty="0"/>
              <a:t>Justified</a:t>
            </a:r>
          </a:p>
        </p:txBody>
      </p:sp>
      <p:sp>
        <p:nvSpPr>
          <p:cNvPr id="3" name="object 3"/>
          <p:cNvSpPr/>
          <p:nvPr/>
        </p:nvSpPr>
        <p:spPr>
          <a:xfrm>
            <a:off x="794004" y="1785239"/>
            <a:ext cx="361315" cy="193675"/>
          </a:xfrm>
          <a:custGeom>
            <a:avLst/>
            <a:gdLst/>
            <a:ahLst/>
            <a:cxnLst/>
            <a:rect l="l" t="t" r="r" b="b"/>
            <a:pathLst>
              <a:path w="361315" h="193675">
                <a:moveTo>
                  <a:pt x="0" y="193548"/>
                </a:moveTo>
                <a:lnTo>
                  <a:pt x="361188" y="193548"/>
                </a:lnTo>
                <a:lnTo>
                  <a:pt x="361188" y="0"/>
                </a:lnTo>
                <a:lnTo>
                  <a:pt x="0" y="0"/>
                </a:lnTo>
                <a:lnTo>
                  <a:pt x="0" y="193548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55191" y="1785239"/>
            <a:ext cx="452755" cy="193675"/>
          </a:xfrm>
          <a:custGeom>
            <a:avLst/>
            <a:gdLst/>
            <a:ahLst/>
            <a:cxnLst/>
            <a:rect l="l" t="t" r="r" b="b"/>
            <a:pathLst>
              <a:path w="452755" h="193675">
                <a:moveTo>
                  <a:pt x="0" y="193548"/>
                </a:moveTo>
                <a:lnTo>
                  <a:pt x="452628" y="193548"/>
                </a:lnTo>
                <a:lnTo>
                  <a:pt x="452628" y="0"/>
                </a:lnTo>
                <a:lnTo>
                  <a:pt x="0" y="0"/>
                </a:lnTo>
                <a:lnTo>
                  <a:pt x="0" y="193548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607819" y="1785239"/>
            <a:ext cx="90170" cy="193675"/>
          </a:xfrm>
          <a:custGeom>
            <a:avLst/>
            <a:gdLst/>
            <a:ahLst/>
            <a:cxnLst/>
            <a:rect l="l" t="t" r="r" b="b"/>
            <a:pathLst>
              <a:path w="90169" h="193675">
                <a:moveTo>
                  <a:pt x="0" y="193548"/>
                </a:moveTo>
                <a:lnTo>
                  <a:pt x="89916" y="193548"/>
                </a:lnTo>
                <a:lnTo>
                  <a:pt x="89916" y="0"/>
                </a:lnTo>
                <a:lnTo>
                  <a:pt x="0" y="0"/>
                </a:lnTo>
                <a:lnTo>
                  <a:pt x="0" y="193548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697735" y="1785239"/>
            <a:ext cx="995680" cy="193675"/>
          </a:xfrm>
          <a:custGeom>
            <a:avLst/>
            <a:gdLst/>
            <a:ahLst/>
            <a:cxnLst/>
            <a:rect l="l" t="t" r="r" b="b"/>
            <a:pathLst>
              <a:path w="995680" h="193675">
                <a:moveTo>
                  <a:pt x="0" y="193548"/>
                </a:moveTo>
                <a:lnTo>
                  <a:pt x="995172" y="193548"/>
                </a:lnTo>
                <a:lnTo>
                  <a:pt x="995172" y="0"/>
                </a:lnTo>
                <a:lnTo>
                  <a:pt x="0" y="0"/>
                </a:lnTo>
                <a:lnTo>
                  <a:pt x="0" y="193548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692907" y="1785239"/>
            <a:ext cx="91440" cy="193675"/>
          </a:xfrm>
          <a:custGeom>
            <a:avLst/>
            <a:gdLst/>
            <a:ahLst/>
            <a:cxnLst/>
            <a:rect l="l" t="t" r="r" b="b"/>
            <a:pathLst>
              <a:path w="91439" h="193675">
                <a:moveTo>
                  <a:pt x="0" y="193548"/>
                </a:moveTo>
                <a:lnTo>
                  <a:pt x="91439" y="193548"/>
                </a:lnTo>
                <a:lnTo>
                  <a:pt x="91439" y="0"/>
                </a:lnTo>
                <a:lnTo>
                  <a:pt x="0" y="0"/>
                </a:lnTo>
                <a:lnTo>
                  <a:pt x="0" y="193548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83919" y="3338195"/>
            <a:ext cx="271780" cy="193675"/>
          </a:xfrm>
          <a:custGeom>
            <a:avLst/>
            <a:gdLst/>
            <a:ahLst/>
            <a:cxnLst/>
            <a:rect l="l" t="t" r="r" b="b"/>
            <a:pathLst>
              <a:path w="271780" h="193675">
                <a:moveTo>
                  <a:pt x="0" y="193548"/>
                </a:moveTo>
                <a:lnTo>
                  <a:pt x="271272" y="193548"/>
                </a:lnTo>
                <a:lnTo>
                  <a:pt x="271272" y="0"/>
                </a:lnTo>
                <a:lnTo>
                  <a:pt x="0" y="0"/>
                </a:lnTo>
                <a:lnTo>
                  <a:pt x="0" y="193548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155191" y="3338195"/>
            <a:ext cx="91440" cy="193675"/>
          </a:xfrm>
          <a:custGeom>
            <a:avLst/>
            <a:gdLst/>
            <a:ahLst/>
            <a:cxnLst/>
            <a:rect l="l" t="t" r="r" b="b"/>
            <a:pathLst>
              <a:path w="91440" h="193675">
                <a:moveTo>
                  <a:pt x="0" y="193548"/>
                </a:moveTo>
                <a:lnTo>
                  <a:pt x="91440" y="193548"/>
                </a:lnTo>
                <a:lnTo>
                  <a:pt x="91440" y="0"/>
                </a:lnTo>
                <a:lnTo>
                  <a:pt x="0" y="0"/>
                </a:lnTo>
                <a:lnTo>
                  <a:pt x="0" y="193548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691387" y="1457108"/>
            <a:ext cx="5340985" cy="5210401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253365" indent="-240665">
              <a:lnSpc>
                <a:spcPct val="100000"/>
              </a:lnSpc>
              <a:spcBef>
                <a:spcPts val="350"/>
              </a:spcBef>
              <a:buClr>
                <a:srgbClr val="DD8046"/>
              </a:buClr>
              <a:buSzPct val="59375"/>
              <a:buFont typeface="Wingdings"/>
              <a:buChar char=""/>
              <a:tabLst>
                <a:tab pos="253365" algn="l"/>
                <a:tab pos="254000" algn="l"/>
              </a:tabLst>
            </a:pPr>
            <a:r>
              <a:rPr sz="1600" spc="-10" dirty="0">
                <a:latin typeface="Consolas"/>
                <a:cs typeface="Consolas"/>
              </a:rPr>
              <a:t>&lt;a&gt; </a:t>
            </a:r>
            <a:r>
              <a:rPr sz="1600" spc="-5" dirty="0">
                <a:latin typeface="맑은 고딕"/>
                <a:cs typeface="맑은 고딕"/>
              </a:rPr>
              <a:t>태그</a:t>
            </a:r>
            <a:r>
              <a:rPr sz="1600" spc="305" dirty="0">
                <a:latin typeface="맑은 고딕"/>
                <a:cs typeface="맑은 고딕"/>
              </a:rPr>
              <a:t> </a:t>
            </a:r>
            <a:r>
              <a:rPr sz="1600" spc="-5" dirty="0">
                <a:latin typeface="맑은 고딕"/>
                <a:cs typeface="맑은 고딕"/>
              </a:rPr>
              <a:t>이용</a:t>
            </a:r>
            <a:endParaRPr sz="1600" dirty="0">
              <a:latin typeface="맑은 고딕"/>
              <a:cs typeface="맑은 고딕"/>
            </a:endParaRPr>
          </a:p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sz="1300" spc="-1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300" spc="-10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3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300" spc="-5" dirty="0">
                <a:latin typeface="Consolas"/>
                <a:cs typeface="Consolas"/>
              </a:rPr>
              <a:t>=</a:t>
            </a:r>
            <a:r>
              <a:rPr sz="1300" i="1" spc="-5" dirty="0">
                <a:solidFill>
                  <a:srgbClr val="2A00FF"/>
                </a:solidFill>
                <a:latin typeface="Consolas"/>
                <a:cs typeface="Consolas"/>
              </a:rPr>
              <a:t>"container"</a:t>
            </a:r>
            <a:r>
              <a:rPr sz="13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300" dirty="0">
              <a:latin typeface="Consolas"/>
              <a:cs typeface="Consolas"/>
            </a:endParaRPr>
          </a:p>
          <a:p>
            <a:pPr marR="2142490" algn="ctr">
              <a:lnSpc>
                <a:spcPct val="100000"/>
              </a:lnSpc>
              <a:spcBef>
                <a:spcPts val="185"/>
              </a:spcBef>
            </a:pP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300" spc="-5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300" spc="-5" dirty="0">
                <a:latin typeface="Consolas"/>
                <a:cs typeface="Consolas"/>
              </a:rPr>
              <a:t>Justified</a:t>
            </a: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 </a:t>
            </a:r>
            <a:r>
              <a:rPr sz="1300" spc="-5" dirty="0">
                <a:latin typeface="Consolas"/>
                <a:cs typeface="Consolas"/>
              </a:rPr>
              <a:t>Button</a:t>
            </a:r>
            <a:r>
              <a:rPr sz="1300" spc="-25" dirty="0">
                <a:latin typeface="Consolas"/>
                <a:cs typeface="Consolas"/>
              </a:rPr>
              <a:t> </a:t>
            </a:r>
            <a:r>
              <a:rPr sz="1300" spc="-5" dirty="0">
                <a:latin typeface="Consolas"/>
                <a:cs typeface="Consolas"/>
              </a:rPr>
              <a:t>Group</a:t>
            </a: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300" spc="-5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300" dirty="0">
              <a:latin typeface="Consolas"/>
              <a:cs typeface="Consolas"/>
            </a:endParaRPr>
          </a:p>
          <a:p>
            <a:pPr marL="192405">
              <a:lnSpc>
                <a:spcPct val="100000"/>
              </a:lnSpc>
              <a:spcBef>
                <a:spcPts val="190"/>
              </a:spcBef>
            </a:pP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300" spc="-5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3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300" spc="-5" dirty="0">
                <a:latin typeface="Consolas"/>
                <a:cs typeface="Consolas"/>
              </a:rPr>
              <a:t>=</a:t>
            </a:r>
            <a:r>
              <a:rPr sz="1300" i="1" spc="-5" dirty="0">
                <a:solidFill>
                  <a:srgbClr val="2A00FF"/>
                </a:solidFill>
                <a:latin typeface="Consolas"/>
                <a:cs typeface="Consolas"/>
              </a:rPr>
              <a:t>"</a:t>
            </a:r>
            <a:r>
              <a:rPr sz="1300" i="1" spc="-5" dirty="0">
                <a:solidFill>
                  <a:srgbClr val="FF0000"/>
                </a:solidFill>
                <a:latin typeface="Consolas"/>
                <a:cs typeface="Consolas"/>
              </a:rPr>
              <a:t>btn-group-justified</a:t>
            </a:r>
            <a:r>
              <a:rPr sz="1300" i="1" spc="-5" dirty="0">
                <a:solidFill>
                  <a:srgbClr val="2A00FF"/>
                </a:solidFill>
                <a:latin typeface="Consolas"/>
                <a:cs typeface="Consolas"/>
              </a:rPr>
              <a:t>"</a:t>
            </a:r>
            <a:r>
              <a:rPr sz="13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300" dirty="0">
              <a:latin typeface="Consolas"/>
              <a:cs typeface="Consolas"/>
            </a:endParaRPr>
          </a:p>
          <a:p>
            <a:pPr marL="374015">
              <a:lnSpc>
                <a:spcPct val="100000"/>
              </a:lnSpc>
              <a:spcBef>
                <a:spcPts val="195"/>
              </a:spcBef>
            </a:pPr>
            <a:r>
              <a:rPr sz="1300" spc="-5" dirty="0">
                <a:solidFill>
                  <a:srgbClr val="FF0000"/>
                </a:solidFill>
                <a:latin typeface="Consolas"/>
                <a:cs typeface="Consolas"/>
              </a:rPr>
              <a:t>&lt;a </a:t>
            </a:r>
            <a:r>
              <a:rPr sz="1300" i="1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300" i="1" spc="-5" dirty="0">
                <a:latin typeface="Consolas"/>
                <a:cs typeface="Consolas"/>
              </a:rPr>
              <a:t>=</a:t>
            </a:r>
            <a:r>
              <a:rPr sz="1300" i="1" spc="-5" dirty="0">
                <a:solidFill>
                  <a:srgbClr val="2A00FF"/>
                </a:solidFill>
                <a:latin typeface="Consolas"/>
                <a:cs typeface="Consolas"/>
              </a:rPr>
              <a:t>"btn btn-primary"</a:t>
            </a:r>
            <a:r>
              <a:rPr sz="1300" i="1" spc="-5" dirty="0">
                <a:solidFill>
                  <a:srgbClr val="FF0000"/>
                </a:solidFill>
                <a:latin typeface="Consolas"/>
                <a:cs typeface="Consolas"/>
              </a:rPr>
              <a:t>&gt;</a:t>
            </a:r>
            <a:r>
              <a:rPr sz="1300" i="1" spc="-5" dirty="0">
                <a:latin typeface="Consolas"/>
                <a:cs typeface="Consolas"/>
              </a:rPr>
              <a:t>Apple</a:t>
            </a:r>
            <a:r>
              <a:rPr sz="1300" i="1" spc="-5" dirty="0">
                <a:solidFill>
                  <a:srgbClr val="FF0000"/>
                </a:solidFill>
                <a:latin typeface="Consolas"/>
                <a:cs typeface="Consolas"/>
              </a:rPr>
              <a:t>&lt;/a&gt;</a:t>
            </a:r>
            <a:endParaRPr sz="1300" dirty="0">
              <a:latin typeface="Consolas"/>
              <a:cs typeface="Consolas"/>
            </a:endParaRPr>
          </a:p>
          <a:p>
            <a:pPr marL="374015">
              <a:lnSpc>
                <a:spcPct val="100000"/>
              </a:lnSpc>
              <a:spcBef>
                <a:spcPts val="180"/>
              </a:spcBef>
            </a:pPr>
            <a:r>
              <a:rPr sz="1300" spc="-5" dirty="0">
                <a:solidFill>
                  <a:srgbClr val="FF0000"/>
                </a:solidFill>
                <a:latin typeface="Consolas"/>
                <a:cs typeface="Consolas"/>
              </a:rPr>
              <a:t>&lt;a </a:t>
            </a:r>
            <a:r>
              <a:rPr sz="1300" i="1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300" i="1" spc="-5" dirty="0">
                <a:latin typeface="Consolas"/>
                <a:cs typeface="Consolas"/>
              </a:rPr>
              <a:t>=</a:t>
            </a:r>
            <a:r>
              <a:rPr sz="1300" i="1" spc="-5" dirty="0">
                <a:solidFill>
                  <a:srgbClr val="2A00FF"/>
                </a:solidFill>
                <a:latin typeface="Consolas"/>
                <a:cs typeface="Consolas"/>
              </a:rPr>
              <a:t>"btn btn-primary"</a:t>
            </a:r>
            <a:r>
              <a:rPr sz="1300" i="1" spc="-5" dirty="0">
                <a:solidFill>
                  <a:srgbClr val="FF0000"/>
                </a:solidFill>
                <a:latin typeface="Consolas"/>
                <a:cs typeface="Consolas"/>
              </a:rPr>
              <a:t>&gt;</a:t>
            </a:r>
            <a:r>
              <a:rPr sz="1300" i="1" spc="-5" dirty="0">
                <a:latin typeface="Consolas"/>
                <a:cs typeface="Consolas"/>
              </a:rPr>
              <a:t>Samsung</a:t>
            </a:r>
            <a:r>
              <a:rPr sz="1300" i="1" spc="-5" dirty="0">
                <a:solidFill>
                  <a:srgbClr val="FF0000"/>
                </a:solidFill>
                <a:latin typeface="Consolas"/>
                <a:cs typeface="Consolas"/>
              </a:rPr>
              <a:t>&lt;/a&gt;</a:t>
            </a:r>
            <a:endParaRPr sz="1300" dirty="0">
              <a:latin typeface="Consolas"/>
              <a:cs typeface="Consolas"/>
            </a:endParaRPr>
          </a:p>
          <a:p>
            <a:pPr marL="374015">
              <a:lnSpc>
                <a:spcPct val="100000"/>
              </a:lnSpc>
              <a:spcBef>
                <a:spcPts val="190"/>
              </a:spcBef>
            </a:pPr>
            <a:r>
              <a:rPr sz="1300" spc="-5" dirty="0">
                <a:solidFill>
                  <a:srgbClr val="FF0000"/>
                </a:solidFill>
                <a:latin typeface="Consolas"/>
                <a:cs typeface="Consolas"/>
              </a:rPr>
              <a:t>&lt;a </a:t>
            </a:r>
            <a:r>
              <a:rPr sz="1300" i="1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300" i="1" spc="-5" dirty="0">
                <a:latin typeface="Consolas"/>
                <a:cs typeface="Consolas"/>
              </a:rPr>
              <a:t>=</a:t>
            </a:r>
            <a:r>
              <a:rPr sz="1300" i="1" spc="-5" dirty="0">
                <a:solidFill>
                  <a:srgbClr val="2A00FF"/>
                </a:solidFill>
                <a:latin typeface="Consolas"/>
                <a:cs typeface="Consolas"/>
              </a:rPr>
              <a:t>"btn btn-primary"</a:t>
            </a:r>
            <a:r>
              <a:rPr sz="1300" i="1" spc="-5" dirty="0">
                <a:solidFill>
                  <a:srgbClr val="FF0000"/>
                </a:solidFill>
                <a:latin typeface="Consolas"/>
                <a:cs typeface="Consolas"/>
              </a:rPr>
              <a:t>&gt;</a:t>
            </a:r>
            <a:r>
              <a:rPr sz="1300" i="1" spc="-5" dirty="0">
                <a:latin typeface="Consolas"/>
                <a:cs typeface="Consolas"/>
              </a:rPr>
              <a:t>Sony</a:t>
            </a:r>
            <a:r>
              <a:rPr sz="1300" i="1" spc="-5" dirty="0">
                <a:solidFill>
                  <a:srgbClr val="FF0000"/>
                </a:solidFill>
                <a:latin typeface="Consolas"/>
                <a:cs typeface="Consolas"/>
              </a:rPr>
              <a:t>&lt;/a&gt;</a:t>
            </a:r>
            <a:endParaRPr sz="1300" dirty="0">
              <a:latin typeface="Consolas"/>
              <a:cs typeface="Consolas"/>
            </a:endParaRPr>
          </a:p>
          <a:p>
            <a:pPr marL="192405">
              <a:lnSpc>
                <a:spcPct val="100000"/>
              </a:lnSpc>
              <a:spcBef>
                <a:spcPts val="195"/>
              </a:spcBef>
            </a:pP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3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300" dirty="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3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300" dirty="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600" dirty="0">
              <a:latin typeface="Times New Roman"/>
              <a:cs typeface="Times New Roman"/>
            </a:endParaRPr>
          </a:p>
          <a:p>
            <a:pPr marL="253365" indent="-240665">
              <a:lnSpc>
                <a:spcPct val="100000"/>
              </a:lnSpc>
              <a:buClr>
                <a:srgbClr val="DD8046"/>
              </a:buClr>
              <a:buSzPct val="59375"/>
              <a:buFont typeface="Wingdings"/>
              <a:buChar char=""/>
              <a:tabLst>
                <a:tab pos="253365" algn="l"/>
                <a:tab pos="254000" algn="l"/>
              </a:tabLst>
            </a:pPr>
            <a:r>
              <a:rPr sz="1600" spc="-10" dirty="0">
                <a:latin typeface="Consolas"/>
                <a:cs typeface="Consolas"/>
              </a:rPr>
              <a:t>&lt;button&gt; </a:t>
            </a:r>
            <a:r>
              <a:rPr sz="1600" spc="-5" dirty="0">
                <a:latin typeface="맑은 고딕"/>
                <a:cs typeface="맑은 고딕"/>
              </a:rPr>
              <a:t>테그</a:t>
            </a:r>
            <a:r>
              <a:rPr sz="1600" spc="305" dirty="0">
                <a:latin typeface="맑은 고딕"/>
                <a:cs typeface="맑은 고딕"/>
              </a:rPr>
              <a:t> </a:t>
            </a:r>
            <a:r>
              <a:rPr sz="1600" spc="-5" dirty="0">
                <a:latin typeface="맑은 고딕"/>
                <a:cs typeface="맑은 고딕"/>
              </a:rPr>
              <a:t>이용</a:t>
            </a:r>
            <a:endParaRPr sz="1600" dirty="0">
              <a:latin typeface="맑은 고딕"/>
              <a:cs typeface="맑은 고딕"/>
            </a:endParaRPr>
          </a:p>
          <a:p>
            <a:pPr marL="109855">
              <a:lnSpc>
                <a:spcPct val="100000"/>
              </a:lnSpc>
              <a:spcBef>
                <a:spcPts val="165"/>
              </a:spcBef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4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400" dirty="0">
                <a:latin typeface="Consolas"/>
                <a:cs typeface="Consolas"/>
              </a:rPr>
              <a:t>=</a:t>
            </a:r>
            <a:r>
              <a:rPr sz="1400" i="1" dirty="0">
                <a:solidFill>
                  <a:srgbClr val="2A00FF"/>
                </a:solidFill>
                <a:latin typeface="Consolas"/>
                <a:cs typeface="Consolas"/>
              </a:rPr>
              <a:t>"btn-group</a:t>
            </a:r>
            <a:r>
              <a:rPr sz="1400" i="1" spc="2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400" i="1" dirty="0">
                <a:solidFill>
                  <a:srgbClr val="2A00FF"/>
                </a:solidFill>
                <a:latin typeface="Consolas"/>
                <a:cs typeface="Consolas"/>
              </a:rPr>
              <a:t>btn-group-justified"</a:t>
            </a:r>
            <a:r>
              <a:rPr sz="14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400" dirty="0">
              <a:latin typeface="Consolas"/>
              <a:cs typeface="Consolas"/>
            </a:endParaRPr>
          </a:p>
          <a:p>
            <a:pPr marL="405765">
              <a:lnSpc>
                <a:spcPct val="100000"/>
              </a:lnSpc>
              <a:spcBef>
                <a:spcPts val="165"/>
              </a:spcBef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4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400" dirty="0">
                <a:latin typeface="Consolas"/>
                <a:cs typeface="Consolas"/>
              </a:rPr>
              <a:t>=</a:t>
            </a:r>
            <a:r>
              <a:rPr sz="1400" i="1" dirty="0">
                <a:solidFill>
                  <a:srgbClr val="2A00FF"/>
                </a:solidFill>
                <a:latin typeface="Consolas"/>
                <a:cs typeface="Consolas"/>
              </a:rPr>
              <a:t>"btn-group"</a:t>
            </a:r>
            <a:r>
              <a:rPr sz="14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400" dirty="0">
              <a:latin typeface="Consolas"/>
              <a:cs typeface="Consolas"/>
            </a:endParaRPr>
          </a:p>
          <a:p>
            <a:pPr marL="602615">
              <a:lnSpc>
                <a:spcPct val="100000"/>
              </a:lnSpc>
              <a:spcBef>
                <a:spcPts val="170"/>
              </a:spcBef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button </a:t>
            </a:r>
            <a:r>
              <a:rPr sz="14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400" dirty="0">
                <a:latin typeface="Consolas"/>
                <a:cs typeface="Consolas"/>
              </a:rPr>
              <a:t>=</a:t>
            </a:r>
            <a:r>
              <a:rPr sz="1400" i="1" dirty="0">
                <a:solidFill>
                  <a:srgbClr val="2A00FF"/>
                </a:solidFill>
                <a:latin typeface="Consolas"/>
                <a:cs typeface="Consolas"/>
              </a:rPr>
              <a:t>"btn</a:t>
            </a:r>
            <a:r>
              <a:rPr sz="1400" i="1" spc="4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400" i="1" dirty="0">
                <a:solidFill>
                  <a:srgbClr val="2A00FF"/>
                </a:solidFill>
                <a:latin typeface="Consolas"/>
                <a:cs typeface="Consolas"/>
              </a:rPr>
              <a:t>btn-primary"</a:t>
            </a:r>
            <a:r>
              <a:rPr sz="14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400" i="1" dirty="0">
                <a:latin typeface="Consolas"/>
                <a:cs typeface="Consolas"/>
              </a:rPr>
              <a:t>Apple</a:t>
            </a:r>
            <a:r>
              <a:rPr sz="1400" i="1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400" i="1" dirty="0">
                <a:solidFill>
                  <a:srgbClr val="3E7E7E"/>
                </a:solidFill>
                <a:latin typeface="Consolas"/>
                <a:cs typeface="Consolas"/>
              </a:rPr>
              <a:t>button</a:t>
            </a:r>
            <a:r>
              <a:rPr sz="14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400" dirty="0">
              <a:latin typeface="Consolas"/>
              <a:cs typeface="Consolas"/>
            </a:endParaRPr>
          </a:p>
          <a:p>
            <a:pPr marL="405765">
              <a:lnSpc>
                <a:spcPct val="100000"/>
              </a:lnSpc>
              <a:spcBef>
                <a:spcPts val="155"/>
              </a:spcBef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400" dirty="0">
              <a:latin typeface="Consolas"/>
              <a:cs typeface="Consolas"/>
            </a:endParaRPr>
          </a:p>
          <a:p>
            <a:pPr marL="405765">
              <a:lnSpc>
                <a:spcPct val="100000"/>
              </a:lnSpc>
              <a:spcBef>
                <a:spcPts val="170"/>
              </a:spcBef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4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400" dirty="0">
                <a:latin typeface="Consolas"/>
                <a:cs typeface="Consolas"/>
              </a:rPr>
              <a:t>=</a:t>
            </a:r>
            <a:r>
              <a:rPr sz="1400" i="1" dirty="0">
                <a:solidFill>
                  <a:srgbClr val="2A00FF"/>
                </a:solidFill>
                <a:latin typeface="Consolas"/>
                <a:cs typeface="Consolas"/>
              </a:rPr>
              <a:t>"btn-group"</a:t>
            </a:r>
            <a:r>
              <a:rPr sz="14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400" dirty="0">
              <a:latin typeface="Consolas"/>
              <a:cs typeface="Consolas"/>
            </a:endParaRPr>
          </a:p>
          <a:p>
            <a:pPr marL="602615">
              <a:lnSpc>
                <a:spcPct val="100000"/>
              </a:lnSpc>
              <a:spcBef>
                <a:spcPts val="170"/>
              </a:spcBef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button </a:t>
            </a:r>
            <a:r>
              <a:rPr sz="14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400" dirty="0">
                <a:latin typeface="Consolas"/>
                <a:cs typeface="Consolas"/>
              </a:rPr>
              <a:t>=</a:t>
            </a:r>
            <a:r>
              <a:rPr sz="1400" i="1" dirty="0">
                <a:solidFill>
                  <a:srgbClr val="2A00FF"/>
                </a:solidFill>
                <a:latin typeface="Consolas"/>
                <a:cs typeface="Consolas"/>
              </a:rPr>
              <a:t>"btn</a:t>
            </a:r>
            <a:r>
              <a:rPr sz="1400" i="1" spc="90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400" i="1" dirty="0">
                <a:solidFill>
                  <a:srgbClr val="2A00FF"/>
                </a:solidFill>
                <a:latin typeface="Consolas"/>
                <a:cs typeface="Consolas"/>
              </a:rPr>
              <a:t>btn-primary"</a:t>
            </a:r>
            <a:r>
              <a:rPr sz="14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400" i="1" u="sng" dirty="0">
                <a:uFill>
                  <a:solidFill>
                    <a:srgbClr val="000000"/>
                  </a:solidFill>
                </a:uFill>
                <a:latin typeface="Consolas"/>
                <a:cs typeface="Consolas"/>
              </a:rPr>
              <a:t>Samsung</a:t>
            </a:r>
            <a:r>
              <a:rPr sz="1400" i="1" u="sng" dirty="0">
                <a:solidFill>
                  <a:srgbClr val="008080"/>
                </a:solidFill>
                <a:uFill>
                  <a:solidFill>
                    <a:srgbClr val="000000"/>
                  </a:solidFill>
                </a:uFill>
                <a:latin typeface="Consolas"/>
                <a:cs typeface="Consolas"/>
              </a:rPr>
              <a:t>&lt;/</a:t>
            </a:r>
            <a:r>
              <a:rPr sz="1400" i="1" u="sng" dirty="0">
                <a:solidFill>
                  <a:srgbClr val="3E7E7E"/>
                </a:solidFill>
                <a:uFill>
                  <a:solidFill>
                    <a:srgbClr val="000000"/>
                  </a:solidFill>
                </a:uFill>
                <a:latin typeface="Consolas"/>
                <a:cs typeface="Consolas"/>
              </a:rPr>
              <a:t>button</a:t>
            </a:r>
            <a:r>
              <a:rPr sz="1400" i="1" u="sng" dirty="0">
                <a:solidFill>
                  <a:srgbClr val="008080"/>
                </a:solidFill>
                <a:uFill>
                  <a:solidFill>
                    <a:srgbClr val="000000"/>
                  </a:solidFill>
                </a:uFill>
                <a:latin typeface="Consolas"/>
                <a:cs typeface="Consolas"/>
              </a:rPr>
              <a:t>&gt;</a:t>
            </a:r>
            <a:endParaRPr sz="1400" dirty="0">
              <a:latin typeface="Consolas"/>
              <a:cs typeface="Consolas"/>
            </a:endParaRPr>
          </a:p>
          <a:p>
            <a:pPr marL="405765">
              <a:lnSpc>
                <a:spcPct val="100000"/>
              </a:lnSpc>
              <a:spcBef>
                <a:spcPts val="155"/>
              </a:spcBef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400" dirty="0">
              <a:latin typeface="Consolas"/>
              <a:cs typeface="Consolas"/>
            </a:endParaRPr>
          </a:p>
          <a:p>
            <a:pPr marL="405765">
              <a:lnSpc>
                <a:spcPct val="100000"/>
              </a:lnSpc>
              <a:spcBef>
                <a:spcPts val="170"/>
              </a:spcBef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4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400" dirty="0">
                <a:latin typeface="Consolas"/>
                <a:cs typeface="Consolas"/>
              </a:rPr>
              <a:t>=</a:t>
            </a:r>
            <a:r>
              <a:rPr sz="1400" i="1" dirty="0">
                <a:solidFill>
                  <a:srgbClr val="2A00FF"/>
                </a:solidFill>
                <a:latin typeface="Consolas"/>
                <a:cs typeface="Consolas"/>
              </a:rPr>
              <a:t>"btn-group"</a:t>
            </a:r>
            <a:r>
              <a:rPr sz="14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400" dirty="0">
              <a:latin typeface="Consolas"/>
              <a:cs typeface="Consolas"/>
            </a:endParaRPr>
          </a:p>
          <a:p>
            <a:pPr marL="602615">
              <a:lnSpc>
                <a:spcPct val="100000"/>
              </a:lnSpc>
              <a:spcBef>
                <a:spcPts val="165"/>
              </a:spcBef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button </a:t>
            </a:r>
            <a:r>
              <a:rPr sz="14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400" dirty="0">
                <a:latin typeface="Consolas"/>
                <a:cs typeface="Consolas"/>
              </a:rPr>
              <a:t>=</a:t>
            </a:r>
            <a:r>
              <a:rPr sz="1400" i="1" dirty="0">
                <a:solidFill>
                  <a:srgbClr val="2A00FF"/>
                </a:solidFill>
                <a:latin typeface="Consolas"/>
                <a:cs typeface="Consolas"/>
              </a:rPr>
              <a:t>"btn</a:t>
            </a:r>
            <a:r>
              <a:rPr sz="1400" i="1" spc="30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400" i="1" dirty="0">
                <a:solidFill>
                  <a:srgbClr val="2A00FF"/>
                </a:solidFill>
                <a:latin typeface="Consolas"/>
                <a:cs typeface="Consolas"/>
              </a:rPr>
              <a:t>btn-primary"</a:t>
            </a:r>
            <a:r>
              <a:rPr sz="14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400" i="1" u="sng" dirty="0">
                <a:uFill>
                  <a:solidFill>
                    <a:srgbClr val="000000"/>
                  </a:solidFill>
                </a:uFill>
                <a:latin typeface="Consolas"/>
                <a:cs typeface="Consolas"/>
              </a:rPr>
              <a:t>Sony</a:t>
            </a:r>
            <a:r>
              <a:rPr sz="1400" i="1" u="sng" dirty="0">
                <a:solidFill>
                  <a:srgbClr val="008080"/>
                </a:solidFill>
                <a:uFill>
                  <a:solidFill>
                    <a:srgbClr val="000000"/>
                  </a:solidFill>
                </a:uFill>
                <a:latin typeface="Consolas"/>
                <a:cs typeface="Consolas"/>
              </a:rPr>
              <a:t>&lt;/</a:t>
            </a:r>
            <a:r>
              <a:rPr sz="1400" i="1" u="sng" dirty="0">
                <a:solidFill>
                  <a:srgbClr val="3E7E7E"/>
                </a:solidFill>
                <a:uFill>
                  <a:solidFill>
                    <a:srgbClr val="000000"/>
                  </a:solidFill>
                </a:uFill>
                <a:latin typeface="Consolas"/>
                <a:cs typeface="Consolas"/>
              </a:rPr>
              <a:t>button</a:t>
            </a:r>
            <a:r>
              <a:rPr sz="1400" i="1" u="sng" dirty="0">
                <a:solidFill>
                  <a:srgbClr val="008080"/>
                </a:solidFill>
                <a:uFill>
                  <a:solidFill>
                    <a:srgbClr val="000000"/>
                  </a:solidFill>
                </a:uFill>
                <a:latin typeface="Consolas"/>
                <a:cs typeface="Consolas"/>
              </a:rPr>
              <a:t>&gt;</a:t>
            </a:r>
            <a:endParaRPr sz="1400" dirty="0">
              <a:latin typeface="Consolas"/>
              <a:cs typeface="Consolas"/>
            </a:endParaRPr>
          </a:p>
          <a:p>
            <a:pPr marL="405765">
              <a:lnSpc>
                <a:spcPct val="100000"/>
              </a:lnSpc>
              <a:spcBef>
                <a:spcPts val="160"/>
              </a:spcBef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400" dirty="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225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 dirty="0">
              <a:latin typeface="Consolas"/>
              <a:cs typeface="Consolas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960620" y="1511808"/>
            <a:ext cx="4027931" cy="20223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359786" y="1593088"/>
            <a:ext cx="2683510" cy="1102995"/>
          </a:xfrm>
          <a:custGeom>
            <a:avLst/>
            <a:gdLst/>
            <a:ahLst/>
            <a:cxnLst/>
            <a:rect l="l" t="t" r="r" b="b"/>
            <a:pathLst>
              <a:path w="2683510" h="1102995">
                <a:moveTo>
                  <a:pt x="2607691" y="1026667"/>
                </a:moveTo>
                <a:lnTo>
                  <a:pt x="2607217" y="1058252"/>
                </a:lnTo>
                <a:lnTo>
                  <a:pt x="2620010" y="1058672"/>
                </a:lnTo>
                <a:lnTo>
                  <a:pt x="2619629" y="1071372"/>
                </a:lnTo>
                <a:lnTo>
                  <a:pt x="2607020" y="1071372"/>
                </a:lnTo>
                <a:lnTo>
                  <a:pt x="2606548" y="1102867"/>
                </a:lnTo>
                <a:lnTo>
                  <a:pt x="2672146" y="1071372"/>
                </a:lnTo>
                <a:lnTo>
                  <a:pt x="2619629" y="1071372"/>
                </a:lnTo>
                <a:lnTo>
                  <a:pt x="2607026" y="1070961"/>
                </a:lnTo>
                <a:lnTo>
                  <a:pt x="2673001" y="1070961"/>
                </a:lnTo>
                <a:lnTo>
                  <a:pt x="2683255" y="1066038"/>
                </a:lnTo>
                <a:lnTo>
                  <a:pt x="2607691" y="1026667"/>
                </a:lnTo>
                <a:close/>
              </a:path>
              <a:path w="2683510" h="1102995">
                <a:moveTo>
                  <a:pt x="2607217" y="1058252"/>
                </a:moveTo>
                <a:lnTo>
                  <a:pt x="2607026" y="1070961"/>
                </a:lnTo>
                <a:lnTo>
                  <a:pt x="2619629" y="1071372"/>
                </a:lnTo>
                <a:lnTo>
                  <a:pt x="2620010" y="1058672"/>
                </a:lnTo>
                <a:lnTo>
                  <a:pt x="2607217" y="1058252"/>
                </a:lnTo>
                <a:close/>
              </a:path>
              <a:path w="2683510" h="1102995">
                <a:moveTo>
                  <a:pt x="254" y="0"/>
                </a:moveTo>
                <a:lnTo>
                  <a:pt x="0" y="12700"/>
                </a:lnTo>
                <a:lnTo>
                  <a:pt x="62864" y="13462"/>
                </a:lnTo>
                <a:lnTo>
                  <a:pt x="125475" y="15748"/>
                </a:lnTo>
                <a:lnTo>
                  <a:pt x="187832" y="19431"/>
                </a:lnTo>
                <a:lnTo>
                  <a:pt x="249808" y="24637"/>
                </a:lnTo>
                <a:lnTo>
                  <a:pt x="311404" y="30987"/>
                </a:lnTo>
                <a:lnTo>
                  <a:pt x="372237" y="38862"/>
                </a:lnTo>
                <a:lnTo>
                  <a:pt x="432435" y="47878"/>
                </a:lnTo>
                <a:lnTo>
                  <a:pt x="491617" y="58165"/>
                </a:lnTo>
                <a:lnTo>
                  <a:pt x="550037" y="69596"/>
                </a:lnTo>
                <a:lnTo>
                  <a:pt x="607187" y="82041"/>
                </a:lnTo>
                <a:lnTo>
                  <a:pt x="663194" y="95631"/>
                </a:lnTo>
                <a:lnTo>
                  <a:pt x="717804" y="110362"/>
                </a:lnTo>
                <a:lnTo>
                  <a:pt x="770889" y="125857"/>
                </a:lnTo>
                <a:lnTo>
                  <a:pt x="822451" y="142366"/>
                </a:lnTo>
                <a:lnTo>
                  <a:pt x="872363" y="159638"/>
                </a:lnTo>
                <a:lnTo>
                  <a:pt x="920241" y="177926"/>
                </a:lnTo>
                <a:lnTo>
                  <a:pt x="966342" y="196850"/>
                </a:lnTo>
                <a:lnTo>
                  <a:pt x="1010285" y="216408"/>
                </a:lnTo>
                <a:lnTo>
                  <a:pt x="1051814" y="236854"/>
                </a:lnTo>
                <a:lnTo>
                  <a:pt x="1109852" y="268350"/>
                </a:lnTo>
                <a:lnTo>
                  <a:pt x="1145539" y="290195"/>
                </a:lnTo>
                <a:lnTo>
                  <a:pt x="1178305" y="312420"/>
                </a:lnTo>
                <a:lnTo>
                  <a:pt x="1222502" y="346583"/>
                </a:lnTo>
                <a:lnTo>
                  <a:pt x="1259966" y="381508"/>
                </a:lnTo>
                <a:lnTo>
                  <a:pt x="1290192" y="416940"/>
                </a:lnTo>
                <a:lnTo>
                  <a:pt x="1313052" y="452754"/>
                </a:lnTo>
                <a:lnTo>
                  <a:pt x="1328039" y="488696"/>
                </a:lnTo>
                <a:lnTo>
                  <a:pt x="1335913" y="548894"/>
                </a:lnTo>
                <a:lnTo>
                  <a:pt x="1337437" y="561848"/>
                </a:lnTo>
                <a:lnTo>
                  <a:pt x="1347851" y="600201"/>
                </a:lnTo>
                <a:lnTo>
                  <a:pt x="1366392" y="638175"/>
                </a:lnTo>
                <a:lnTo>
                  <a:pt x="1392809" y="675386"/>
                </a:lnTo>
                <a:lnTo>
                  <a:pt x="1426590" y="711708"/>
                </a:lnTo>
                <a:lnTo>
                  <a:pt x="1467230" y="747267"/>
                </a:lnTo>
                <a:lnTo>
                  <a:pt x="1497964" y="770382"/>
                </a:lnTo>
                <a:lnTo>
                  <a:pt x="1531365" y="792988"/>
                </a:lnTo>
                <a:lnTo>
                  <a:pt x="1567307" y="814959"/>
                </a:lnTo>
                <a:lnTo>
                  <a:pt x="1605788" y="836549"/>
                </a:lnTo>
                <a:lnTo>
                  <a:pt x="1646809" y="857250"/>
                </a:lnTo>
                <a:lnTo>
                  <a:pt x="1712340" y="887349"/>
                </a:lnTo>
                <a:lnTo>
                  <a:pt x="1758696" y="906399"/>
                </a:lnTo>
                <a:lnTo>
                  <a:pt x="1806955" y="924687"/>
                </a:lnTo>
                <a:lnTo>
                  <a:pt x="1856993" y="942086"/>
                </a:lnTo>
                <a:lnTo>
                  <a:pt x="1908937" y="958723"/>
                </a:lnTo>
                <a:lnTo>
                  <a:pt x="1962277" y="974344"/>
                </a:lnTo>
                <a:lnTo>
                  <a:pt x="2017267" y="989076"/>
                </a:lnTo>
                <a:lnTo>
                  <a:pt x="2073402" y="1002791"/>
                </a:lnTo>
                <a:lnTo>
                  <a:pt x="2130933" y="1015238"/>
                </a:lnTo>
                <a:lnTo>
                  <a:pt x="2189607" y="1026667"/>
                </a:lnTo>
                <a:lnTo>
                  <a:pt x="2249170" y="1037082"/>
                </a:lnTo>
                <a:lnTo>
                  <a:pt x="2309622" y="1046099"/>
                </a:lnTo>
                <a:lnTo>
                  <a:pt x="2370709" y="1053973"/>
                </a:lnTo>
                <a:lnTo>
                  <a:pt x="2432430" y="1060450"/>
                </a:lnTo>
                <a:lnTo>
                  <a:pt x="2494661" y="1065529"/>
                </a:lnTo>
                <a:lnTo>
                  <a:pt x="2557272" y="1069339"/>
                </a:lnTo>
                <a:lnTo>
                  <a:pt x="2607026" y="1070961"/>
                </a:lnTo>
                <a:lnTo>
                  <a:pt x="2607217" y="1058252"/>
                </a:lnTo>
                <a:lnTo>
                  <a:pt x="2558034" y="1056639"/>
                </a:lnTo>
                <a:lnTo>
                  <a:pt x="2495677" y="1052957"/>
                </a:lnTo>
                <a:lnTo>
                  <a:pt x="2433701" y="1047750"/>
                </a:lnTo>
                <a:lnTo>
                  <a:pt x="2372233" y="1041273"/>
                </a:lnTo>
                <a:lnTo>
                  <a:pt x="2311400" y="1033526"/>
                </a:lnTo>
                <a:lnTo>
                  <a:pt x="2251329" y="1024509"/>
                </a:lnTo>
                <a:lnTo>
                  <a:pt x="2192020" y="1014222"/>
                </a:lnTo>
                <a:lnTo>
                  <a:pt x="2133600" y="1002791"/>
                </a:lnTo>
                <a:lnTo>
                  <a:pt x="2076450" y="990346"/>
                </a:lnTo>
                <a:lnTo>
                  <a:pt x="2020442" y="976757"/>
                </a:lnTo>
                <a:lnTo>
                  <a:pt x="1965833" y="962151"/>
                </a:lnTo>
                <a:lnTo>
                  <a:pt x="1912747" y="946658"/>
                </a:lnTo>
                <a:lnTo>
                  <a:pt x="1861185" y="930148"/>
                </a:lnTo>
                <a:lnTo>
                  <a:pt x="1811527" y="912876"/>
                </a:lnTo>
                <a:lnTo>
                  <a:pt x="1763522" y="894588"/>
                </a:lnTo>
                <a:lnTo>
                  <a:pt x="1717548" y="875664"/>
                </a:lnTo>
                <a:lnTo>
                  <a:pt x="1673605" y="856107"/>
                </a:lnTo>
                <a:lnTo>
                  <a:pt x="1631950" y="835660"/>
                </a:lnTo>
                <a:lnTo>
                  <a:pt x="1592579" y="814704"/>
                </a:lnTo>
                <a:lnTo>
                  <a:pt x="1555750" y="793241"/>
                </a:lnTo>
                <a:lnTo>
                  <a:pt x="1521460" y="771398"/>
                </a:lnTo>
                <a:lnTo>
                  <a:pt x="1489964" y="748791"/>
                </a:lnTo>
                <a:lnTo>
                  <a:pt x="1448053" y="714501"/>
                </a:lnTo>
                <a:lnTo>
                  <a:pt x="1412875" y="679323"/>
                </a:lnTo>
                <a:lnTo>
                  <a:pt x="1385062" y="643889"/>
                </a:lnTo>
                <a:lnTo>
                  <a:pt x="1364868" y="608076"/>
                </a:lnTo>
                <a:lnTo>
                  <a:pt x="1350010" y="560324"/>
                </a:lnTo>
                <a:lnTo>
                  <a:pt x="1347597" y="522986"/>
                </a:lnTo>
                <a:lnTo>
                  <a:pt x="1346073" y="510159"/>
                </a:lnTo>
                <a:lnTo>
                  <a:pt x="1335659" y="471804"/>
                </a:lnTo>
                <a:lnTo>
                  <a:pt x="1316989" y="433959"/>
                </a:lnTo>
                <a:lnTo>
                  <a:pt x="1290574" y="396875"/>
                </a:lnTo>
                <a:lnTo>
                  <a:pt x="1256791" y="360552"/>
                </a:lnTo>
                <a:lnTo>
                  <a:pt x="1216278" y="325120"/>
                </a:lnTo>
                <a:lnTo>
                  <a:pt x="1185672" y="302006"/>
                </a:lnTo>
                <a:lnTo>
                  <a:pt x="1152143" y="279400"/>
                </a:lnTo>
                <a:lnTo>
                  <a:pt x="1116202" y="257301"/>
                </a:lnTo>
                <a:lnTo>
                  <a:pt x="1077595" y="235838"/>
                </a:lnTo>
                <a:lnTo>
                  <a:pt x="1036701" y="215137"/>
                </a:lnTo>
                <a:lnTo>
                  <a:pt x="971168" y="185038"/>
                </a:lnTo>
                <a:lnTo>
                  <a:pt x="924813" y="166115"/>
                </a:lnTo>
                <a:lnTo>
                  <a:pt x="876554" y="147700"/>
                </a:lnTo>
                <a:lnTo>
                  <a:pt x="826388" y="130175"/>
                </a:lnTo>
                <a:lnTo>
                  <a:pt x="774445" y="113664"/>
                </a:lnTo>
                <a:lnTo>
                  <a:pt x="721106" y="98044"/>
                </a:lnTo>
                <a:lnTo>
                  <a:pt x="666242" y="83312"/>
                </a:lnTo>
                <a:lnTo>
                  <a:pt x="609981" y="69723"/>
                </a:lnTo>
                <a:lnTo>
                  <a:pt x="552450" y="57023"/>
                </a:lnTo>
                <a:lnTo>
                  <a:pt x="493902" y="45592"/>
                </a:lnTo>
                <a:lnTo>
                  <a:pt x="434213" y="35306"/>
                </a:lnTo>
                <a:lnTo>
                  <a:pt x="373888" y="26288"/>
                </a:lnTo>
                <a:lnTo>
                  <a:pt x="312674" y="18414"/>
                </a:lnTo>
                <a:lnTo>
                  <a:pt x="250825" y="11937"/>
                </a:lnTo>
                <a:lnTo>
                  <a:pt x="188594" y="6731"/>
                </a:lnTo>
                <a:lnTo>
                  <a:pt x="125983" y="3048"/>
                </a:lnTo>
                <a:lnTo>
                  <a:pt x="63118" y="762"/>
                </a:lnTo>
                <a:lnTo>
                  <a:pt x="254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871851" y="2951226"/>
            <a:ext cx="2185035" cy="935355"/>
          </a:xfrm>
          <a:custGeom>
            <a:avLst/>
            <a:gdLst/>
            <a:ahLst/>
            <a:cxnLst/>
            <a:rect l="l" t="t" r="r" b="b"/>
            <a:pathLst>
              <a:path w="2185035" h="935354">
                <a:moveTo>
                  <a:pt x="2108383" y="31907"/>
                </a:moveTo>
                <a:lnTo>
                  <a:pt x="2031111" y="35813"/>
                </a:lnTo>
                <a:lnTo>
                  <a:pt x="1980311" y="40259"/>
                </a:lnTo>
                <a:lnTo>
                  <a:pt x="1930019" y="45720"/>
                </a:lnTo>
                <a:lnTo>
                  <a:pt x="1880235" y="52324"/>
                </a:lnTo>
                <a:lnTo>
                  <a:pt x="1831086" y="59944"/>
                </a:lnTo>
                <a:lnTo>
                  <a:pt x="1782572" y="68579"/>
                </a:lnTo>
                <a:lnTo>
                  <a:pt x="1734693" y="78232"/>
                </a:lnTo>
                <a:lnTo>
                  <a:pt x="1687957" y="88900"/>
                </a:lnTo>
                <a:lnTo>
                  <a:pt x="1642110" y="100457"/>
                </a:lnTo>
                <a:lnTo>
                  <a:pt x="1597406" y="112775"/>
                </a:lnTo>
                <a:lnTo>
                  <a:pt x="1553845" y="125984"/>
                </a:lnTo>
                <a:lnTo>
                  <a:pt x="1511553" y="140081"/>
                </a:lnTo>
                <a:lnTo>
                  <a:pt x="1470787" y="154686"/>
                </a:lnTo>
                <a:lnTo>
                  <a:pt x="1431416" y="170179"/>
                </a:lnTo>
                <a:lnTo>
                  <a:pt x="1393571" y="186309"/>
                </a:lnTo>
                <a:lnTo>
                  <a:pt x="1357629" y="202946"/>
                </a:lnTo>
                <a:lnTo>
                  <a:pt x="1323339" y="220218"/>
                </a:lnTo>
                <a:lnTo>
                  <a:pt x="1260475" y="256412"/>
                </a:lnTo>
                <a:lnTo>
                  <a:pt x="1218819" y="284734"/>
                </a:lnTo>
                <a:lnTo>
                  <a:pt x="1182243" y="314198"/>
                </a:lnTo>
                <a:lnTo>
                  <a:pt x="1150874" y="344424"/>
                </a:lnTo>
                <a:lnTo>
                  <a:pt x="1125220" y="375412"/>
                </a:lnTo>
                <a:lnTo>
                  <a:pt x="1100582" y="417829"/>
                </a:lnTo>
                <a:lnTo>
                  <a:pt x="1087882" y="461137"/>
                </a:lnTo>
                <a:lnTo>
                  <a:pt x="1085850" y="492506"/>
                </a:lnTo>
                <a:lnTo>
                  <a:pt x="1084707" y="502412"/>
                </a:lnTo>
                <a:lnTo>
                  <a:pt x="1072769" y="542544"/>
                </a:lnTo>
                <a:lnTo>
                  <a:pt x="1049527" y="582676"/>
                </a:lnTo>
                <a:lnTo>
                  <a:pt x="1024889" y="612394"/>
                </a:lnTo>
                <a:lnTo>
                  <a:pt x="994537" y="641731"/>
                </a:lnTo>
                <a:lnTo>
                  <a:pt x="958723" y="670306"/>
                </a:lnTo>
                <a:lnTo>
                  <a:pt x="917828" y="698246"/>
                </a:lnTo>
                <a:lnTo>
                  <a:pt x="855852" y="733932"/>
                </a:lnTo>
                <a:lnTo>
                  <a:pt x="786257" y="767588"/>
                </a:lnTo>
                <a:lnTo>
                  <a:pt x="748919" y="783463"/>
                </a:lnTo>
                <a:lnTo>
                  <a:pt x="709929" y="798830"/>
                </a:lnTo>
                <a:lnTo>
                  <a:pt x="669416" y="813435"/>
                </a:lnTo>
                <a:lnTo>
                  <a:pt x="627379" y="827278"/>
                </a:lnTo>
                <a:lnTo>
                  <a:pt x="584073" y="840359"/>
                </a:lnTo>
                <a:lnTo>
                  <a:pt x="539750" y="852678"/>
                </a:lnTo>
                <a:lnTo>
                  <a:pt x="494157" y="864107"/>
                </a:lnTo>
                <a:lnTo>
                  <a:pt x="447548" y="874649"/>
                </a:lnTo>
                <a:lnTo>
                  <a:pt x="400176" y="884301"/>
                </a:lnTo>
                <a:lnTo>
                  <a:pt x="351790" y="892810"/>
                </a:lnTo>
                <a:lnTo>
                  <a:pt x="303022" y="900430"/>
                </a:lnTo>
                <a:lnTo>
                  <a:pt x="253365" y="906907"/>
                </a:lnTo>
                <a:lnTo>
                  <a:pt x="203326" y="912494"/>
                </a:lnTo>
                <a:lnTo>
                  <a:pt x="152907" y="916686"/>
                </a:lnTo>
                <a:lnTo>
                  <a:pt x="102235" y="919861"/>
                </a:lnTo>
                <a:lnTo>
                  <a:pt x="51181" y="921766"/>
                </a:lnTo>
                <a:lnTo>
                  <a:pt x="0" y="922401"/>
                </a:lnTo>
                <a:lnTo>
                  <a:pt x="254" y="935101"/>
                </a:lnTo>
                <a:lnTo>
                  <a:pt x="51307" y="934466"/>
                </a:lnTo>
                <a:lnTo>
                  <a:pt x="102616" y="932561"/>
                </a:lnTo>
                <a:lnTo>
                  <a:pt x="153669" y="929386"/>
                </a:lnTo>
                <a:lnTo>
                  <a:pt x="204343" y="925068"/>
                </a:lnTo>
                <a:lnTo>
                  <a:pt x="254762" y="919607"/>
                </a:lnTo>
                <a:lnTo>
                  <a:pt x="304546" y="913130"/>
                </a:lnTo>
                <a:lnTo>
                  <a:pt x="353822" y="905382"/>
                </a:lnTo>
                <a:lnTo>
                  <a:pt x="402336" y="896747"/>
                </a:lnTo>
                <a:lnTo>
                  <a:pt x="450088" y="887094"/>
                </a:lnTo>
                <a:lnTo>
                  <a:pt x="496950" y="876554"/>
                </a:lnTo>
                <a:lnTo>
                  <a:pt x="542798" y="864869"/>
                </a:lnTo>
                <a:lnTo>
                  <a:pt x="587501" y="852551"/>
                </a:lnTo>
                <a:lnTo>
                  <a:pt x="631063" y="839469"/>
                </a:lnTo>
                <a:lnTo>
                  <a:pt x="673353" y="825500"/>
                </a:lnTo>
                <a:lnTo>
                  <a:pt x="714121" y="810768"/>
                </a:lnTo>
                <a:lnTo>
                  <a:pt x="753490" y="795401"/>
                </a:lnTo>
                <a:lnTo>
                  <a:pt x="791337" y="779272"/>
                </a:lnTo>
                <a:lnTo>
                  <a:pt x="827277" y="762507"/>
                </a:lnTo>
                <a:lnTo>
                  <a:pt x="861568" y="745236"/>
                </a:lnTo>
                <a:lnTo>
                  <a:pt x="924433" y="709168"/>
                </a:lnTo>
                <a:lnTo>
                  <a:pt x="966088" y="680719"/>
                </a:lnTo>
                <a:lnTo>
                  <a:pt x="1002791" y="651383"/>
                </a:lnTo>
                <a:lnTo>
                  <a:pt x="1034034" y="621157"/>
                </a:lnTo>
                <a:lnTo>
                  <a:pt x="1059688" y="590296"/>
                </a:lnTo>
                <a:lnTo>
                  <a:pt x="1084326" y="548004"/>
                </a:lnTo>
                <a:lnTo>
                  <a:pt x="1097152" y="504698"/>
                </a:lnTo>
                <a:lnTo>
                  <a:pt x="1099312" y="472439"/>
                </a:lnTo>
                <a:lnTo>
                  <a:pt x="1100454" y="462661"/>
                </a:lnTo>
                <a:lnTo>
                  <a:pt x="1112393" y="422528"/>
                </a:lnTo>
                <a:lnTo>
                  <a:pt x="1135634" y="382650"/>
                </a:lnTo>
                <a:lnTo>
                  <a:pt x="1160272" y="352806"/>
                </a:lnTo>
                <a:lnTo>
                  <a:pt x="1190752" y="323596"/>
                </a:lnTo>
                <a:lnTo>
                  <a:pt x="1226439" y="294894"/>
                </a:lnTo>
                <a:lnTo>
                  <a:pt x="1267460" y="267081"/>
                </a:lnTo>
                <a:lnTo>
                  <a:pt x="1329436" y="231394"/>
                </a:lnTo>
                <a:lnTo>
                  <a:pt x="1398904" y="197738"/>
                </a:lnTo>
                <a:lnTo>
                  <a:pt x="1436370" y="181863"/>
                </a:lnTo>
                <a:lnTo>
                  <a:pt x="1475359" y="166497"/>
                </a:lnTo>
                <a:lnTo>
                  <a:pt x="1515872" y="152019"/>
                </a:lnTo>
                <a:lnTo>
                  <a:pt x="1557909" y="138049"/>
                </a:lnTo>
                <a:lnTo>
                  <a:pt x="1601089" y="124968"/>
                </a:lnTo>
                <a:lnTo>
                  <a:pt x="1645539" y="112649"/>
                </a:lnTo>
                <a:lnTo>
                  <a:pt x="1691004" y="101219"/>
                </a:lnTo>
                <a:lnTo>
                  <a:pt x="1737614" y="90677"/>
                </a:lnTo>
                <a:lnTo>
                  <a:pt x="1784985" y="81152"/>
                </a:lnTo>
                <a:lnTo>
                  <a:pt x="1833245" y="72389"/>
                </a:lnTo>
                <a:lnTo>
                  <a:pt x="1882139" y="64897"/>
                </a:lnTo>
                <a:lnTo>
                  <a:pt x="1931670" y="58293"/>
                </a:lnTo>
                <a:lnTo>
                  <a:pt x="1981708" y="52832"/>
                </a:lnTo>
                <a:lnTo>
                  <a:pt x="2032127" y="48513"/>
                </a:lnTo>
                <a:lnTo>
                  <a:pt x="2082927" y="45338"/>
                </a:lnTo>
                <a:lnTo>
                  <a:pt x="2108657" y="44574"/>
                </a:lnTo>
                <a:lnTo>
                  <a:pt x="2108383" y="31907"/>
                </a:lnTo>
                <a:close/>
              </a:path>
              <a:path w="2185035" h="935354">
                <a:moveTo>
                  <a:pt x="2174195" y="31496"/>
                </a:moveTo>
                <a:lnTo>
                  <a:pt x="2121027" y="31496"/>
                </a:lnTo>
                <a:lnTo>
                  <a:pt x="2121408" y="44196"/>
                </a:lnTo>
                <a:lnTo>
                  <a:pt x="2108657" y="44574"/>
                </a:lnTo>
                <a:lnTo>
                  <a:pt x="2109343" y="76200"/>
                </a:lnTo>
                <a:lnTo>
                  <a:pt x="2184654" y="36449"/>
                </a:lnTo>
                <a:lnTo>
                  <a:pt x="2174195" y="31496"/>
                </a:lnTo>
                <a:close/>
              </a:path>
              <a:path w="2185035" h="935354">
                <a:moveTo>
                  <a:pt x="2121027" y="31496"/>
                </a:moveTo>
                <a:lnTo>
                  <a:pt x="2108383" y="31907"/>
                </a:lnTo>
                <a:lnTo>
                  <a:pt x="2108657" y="44574"/>
                </a:lnTo>
                <a:lnTo>
                  <a:pt x="2121408" y="44196"/>
                </a:lnTo>
                <a:lnTo>
                  <a:pt x="2121027" y="31496"/>
                </a:lnTo>
                <a:close/>
              </a:path>
              <a:path w="2185035" h="935354">
                <a:moveTo>
                  <a:pt x="2107691" y="0"/>
                </a:moveTo>
                <a:lnTo>
                  <a:pt x="2108383" y="31907"/>
                </a:lnTo>
                <a:lnTo>
                  <a:pt x="2121027" y="31496"/>
                </a:lnTo>
                <a:lnTo>
                  <a:pt x="2174195" y="31496"/>
                </a:lnTo>
                <a:lnTo>
                  <a:pt x="2107691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슬라이드 번호 개체 틀 1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altLang="ko-KR" smtClean="0"/>
              <a:t>11</a:t>
            </a:fld>
            <a:endParaRPr lang="en-US" altLang="ko-K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34048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 드롭다운</a:t>
            </a:r>
            <a:r>
              <a:rPr spc="-100" dirty="0"/>
              <a:t> </a:t>
            </a:r>
            <a:r>
              <a:rPr dirty="0"/>
              <a:t>메뉴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1387" y="1319722"/>
            <a:ext cx="8192770" cy="4914900"/>
          </a:xfrm>
          <a:prstGeom prst="rect">
            <a:avLst/>
          </a:prstGeom>
        </p:spPr>
        <p:txBody>
          <a:bodyPr vert="horz" wrap="square" lIns="0" tIns="62230" rIns="0" bIns="0" rtlCol="0">
            <a:spAutoFit/>
          </a:bodyPr>
          <a:lstStyle/>
          <a:p>
            <a:pPr marL="253365" indent="-240665">
              <a:lnSpc>
                <a:spcPct val="100000"/>
              </a:lnSpc>
              <a:spcBef>
                <a:spcPts val="490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dirty="0">
                <a:latin typeface="맑은 고딕"/>
                <a:cs typeface="맑은 고딕"/>
              </a:rPr>
              <a:t>우선 버튼 그룹을 생성한다.</a:t>
            </a:r>
            <a:endParaRPr sz="1800">
              <a:latin typeface="맑은 고딕"/>
              <a:cs typeface="맑은 고딕"/>
            </a:endParaRPr>
          </a:p>
          <a:p>
            <a:pPr marL="287020">
              <a:lnSpc>
                <a:spcPct val="100000"/>
              </a:lnSpc>
              <a:spcBef>
                <a:spcPts val="345"/>
              </a:spcBef>
            </a:pP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600" spc="-1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600" spc="-1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600" spc="-1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600" spc="-10" dirty="0">
                <a:latin typeface="Consolas"/>
                <a:cs typeface="Consolas"/>
              </a:rPr>
              <a:t>=</a:t>
            </a:r>
            <a:r>
              <a:rPr sz="1600" i="1" spc="-10" dirty="0">
                <a:solidFill>
                  <a:srgbClr val="2A00FF"/>
                </a:solidFill>
                <a:latin typeface="Consolas"/>
                <a:cs typeface="Consolas"/>
              </a:rPr>
              <a:t>"btn-group"</a:t>
            </a:r>
            <a:r>
              <a:rPr sz="1600" i="1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600">
              <a:latin typeface="Consolas"/>
              <a:cs typeface="Consolas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 marL="253365" indent="-240665">
              <a:lnSpc>
                <a:spcPct val="100000"/>
              </a:lnSpc>
              <a:spcBef>
                <a:spcPts val="1045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dirty="0">
                <a:latin typeface="맑은 고딕"/>
                <a:cs typeface="맑은 고딕"/>
              </a:rPr>
              <a:t>그룹에 추가할 버튼을 생성한다.</a:t>
            </a:r>
            <a:endParaRPr sz="1800">
              <a:latin typeface="맑은 고딕"/>
              <a:cs typeface="맑은 고딕"/>
            </a:endParaRPr>
          </a:p>
          <a:p>
            <a:pPr marL="287020">
              <a:lnSpc>
                <a:spcPct val="100000"/>
              </a:lnSpc>
              <a:spcBef>
                <a:spcPts val="334"/>
              </a:spcBef>
            </a:pP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600" spc="-10" dirty="0">
                <a:solidFill>
                  <a:srgbClr val="3E7E7E"/>
                </a:solidFill>
                <a:latin typeface="Consolas"/>
                <a:cs typeface="Consolas"/>
              </a:rPr>
              <a:t>button </a:t>
            </a:r>
            <a:r>
              <a:rPr sz="1600" spc="-1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600" spc="-10" dirty="0">
                <a:latin typeface="Consolas"/>
                <a:cs typeface="Consolas"/>
              </a:rPr>
              <a:t>=</a:t>
            </a:r>
            <a:r>
              <a:rPr sz="1600" i="1" spc="-10" dirty="0">
                <a:solidFill>
                  <a:srgbClr val="2A00FF"/>
                </a:solidFill>
                <a:latin typeface="Consolas"/>
                <a:cs typeface="Consolas"/>
              </a:rPr>
              <a:t>"btn btn-primary"</a:t>
            </a:r>
            <a:r>
              <a:rPr sz="1600" i="1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600" spc="-10" dirty="0">
                <a:latin typeface="Consolas"/>
                <a:cs typeface="Consolas"/>
              </a:rPr>
              <a:t>Sony</a:t>
            </a: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&lt;/button&gt;</a:t>
            </a:r>
            <a:endParaRPr sz="1600">
              <a:latin typeface="Consolas"/>
              <a:cs typeface="Consolas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 marL="253365" indent="-240665">
              <a:lnSpc>
                <a:spcPct val="100000"/>
              </a:lnSpc>
              <a:spcBef>
                <a:spcPts val="919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dirty="0">
                <a:latin typeface="맑은 고딕"/>
                <a:cs typeface="맑은 고딕"/>
              </a:rPr>
              <a:t>드롭다운 메뉴를 만들기 위해서는 링크나 버튼을 이용하고 클래스 설정과</a:t>
            </a:r>
            <a:r>
              <a:rPr sz="1800" spc="-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속</a:t>
            </a:r>
            <a:endParaRPr sz="1800">
              <a:latin typeface="맑은 고딕"/>
              <a:cs typeface="맑은 고딕"/>
            </a:endParaRPr>
          </a:p>
          <a:p>
            <a:pPr marL="253365">
              <a:lnSpc>
                <a:spcPct val="100000"/>
              </a:lnSpc>
            </a:pPr>
            <a:r>
              <a:rPr sz="1800" spc="-5" dirty="0">
                <a:latin typeface="맑은 고딕"/>
                <a:cs typeface="맑은 고딕"/>
              </a:rPr>
              <a:t>성을 추가한다.</a:t>
            </a:r>
            <a:endParaRPr sz="1800">
              <a:latin typeface="맑은 고딕"/>
              <a:cs typeface="맑은 고딕"/>
            </a:endParaRPr>
          </a:p>
          <a:p>
            <a:pPr marL="253365" indent="-240665">
              <a:lnSpc>
                <a:spcPct val="100000"/>
              </a:lnSpc>
              <a:spcBef>
                <a:spcPts val="509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dirty="0">
                <a:latin typeface="맑은 고딕"/>
                <a:cs typeface="맑은 고딕"/>
              </a:rPr>
              <a:t>화살표 </a:t>
            </a:r>
            <a:r>
              <a:rPr sz="1800" spc="-5" dirty="0">
                <a:latin typeface="맑은 고딕"/>
                <a:cs typeface="맑은 고딕"/>
              </a:rPr>
              <a:t>아이콘(arrow icon)을 </a:t>
            </a:r>
            <a:r>
              <a:rPr sz="1800" dirty="0">
                <a:latin typeface="맑은 고딕"/>
                <a:cs typeface="맑은 고딕"/>
              </a:rPr>
              <a:t>생성하여 버튼이 드롭다운임을</a:t>
            </a:r>
            <a:r>
              <a:rPr sz="1800" spc="-1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표시한다.</a:t>
            </a:r>
            <a:endParaRPr sz="18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DD8046"/>
              </a:buClr>
              <a:buFont typeface="Wingdings"/>
              <a:buChar char=""/>
            </a:pPr>
            <a:endParaRPr sz="2200">
              <a:latin typeface="Times New Roman"/>
              <a:cs typeface="Times New Roman"/>
            </a:endParaRPr>
          </a:p>
          <a:p>
            <a:pPr marL="287020">
              <a:lnSpc>
                <a:spcPct val="100000"/>
              </a:lnSpc>
            </a:pP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600" spc="-10" dirty="0">
                <a:solidFill>
                  <a:srgbClr val="3E7E7E"/>
                </a:solidFill>
                <a:latin typeface="Consolas"/>
                <a:cs typeface="Consolas"/>
              </a:rPr>
              <a:t>button </a:t>
            </a:r>
            <a:r>
              <a:rPr sz="1600" spc="-1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600" spc="-10" dirty="0">
                <a:latin typeface="Consolas"/>
                <a:cs typeface="Consolas"/>
              </a:rPr>
              <a:t>=</a:t>
            </a:r>
            <a:r>
              <a:rPr sz="1600" i="1" spc="-10" dirty="0">
                <a:solidFill>
                  <a:srgbClr val="2A00FF"/>
                </a:solidFill>
                <a:latin typeface="Consolas"/>
                <a:cs typeface="Consolas"/>
              </a:rPr>
              <a:t>"btn btn-primary </a:t>
            </a:r>
            <a:r>
              <a:rPr sz="1600" i="1" spc="-5" dirty="0">
                <a:solidFill>
                  <a:srgbClr val="2A00FF"/>
                </a:solidFill>
                <a:latin typeface="Consolas"/>
                <a:cs typeface="Consolas"/>
              </a:rPr>
              <a:t>dropdown-toggle"</a:t>
            </a:r>
            <a:r>
              <a:rPr sz="1600" i="1" spc="60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600" i="1" spc="-10" dirty="0">
                <a:solidFill>
                  <a:srgbClr val="7E007E"/>
                </a:solidFill>
                <a:latin typeface="Consolas"/>
                <a:cs typeface="Consolas"/>
              </a:rPr>
              <a:t>data-toggle</a:t>
            </a:r>
            <a:r>
              <a:rPr sz="1600" i="1" spc="-10" dirty="0">
                <a:latin typeface="Consolas"/>
                <a:cs typeface="Consolas"/>
              </a:rPr>
              <a:t>=</a:t>
            </a:r>
            <a:r>
              <a:rPr sz="1600" i="1" spc="-10" dirty="0">
                <a:solidFill>
                  <a:srgbClr val="2A00FF"/>
                </a:solidFill>
                <a:latin typeface="Consolas"/>
                <a:cs typeface="Consolas"/>
              </a:rPr>
              <a:t>"dropdown"</a:t>
            </a:r>
            <a:r>
              <a:rPr sz="1600" i="1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600">
              <a:latin typeface="Consolas"/>
              <a:cs typeface="Consolas"/>
            </a:endParaRPr>
          </a:p>
          <a:p>
            <a:pPr marL="509270">
              <a:lnSpc>
                <a:spcPct val="100000"/>
              </a:lnSpc>
              <a:spcBef>
                <a:spcPts val="395"/>
              </a:spcBef>
            </a:pP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600" spc="-10" dirty="0">
                <a:solidFill>
                  <a:srgbClr val="3E7E7E"/>
                </a:solidFill>
                <a:latin typeface="Consolas"/>
                <a:cs typeface="Consolas"/>
              </a:rPr>
              <a:t>span</a:t>
            </a:r>
            <a:r>
              <a:rPr sz="1600" spc="-1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600" spc="-1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600" spc="-10" dirty="0">
                <a:latin typeface="Consolas"/>
                <a:cs typeface="Consolas"/>
              </a:rPr>
              <a:t>=</a:t>
            </a:r>
            <a:r>
              <a:rPr sz="1600" i="1" spc="-10" dirty="0">
                <a:solidFill>
                  <a:srgbClr val="2A00FF"/>
                </a:solidFill>
                <a:latin typeface="Consolas"/>
                <a:cs typeface="Consolas"/>
              </a:rPr>
              <a:t>"caret"</a:t>
            </a:r>
            <a:r>
              <a:rPr sz="1600" i="1" spc="-10" dirty="0">
                <a:solidFill>
                  <a:srgbClr val="008080"/>
                </a:solidFill>
                <a:latin typeface="Consolas"/>
                <a:cs typeface="Consolas"/>
              </a:rPr>
              <a:t>&gt;&lt;</a:t>
            </a: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/</a:t>
            </a:r>
            <a:r>
              <a:rPr sz="1600" spc="-10" dirty="0">
                <a:solidFill>
                  <a:srgbClr val="3E7E7E"/>
                </a:solidFill>
                <a:latin typeface="Consolas"/>
                <a:cs typeface="Consolas"/>
              </a:rPr>
              <a:t>span</a:t>
            </a:r>
            <a:r>
              <a:rPr sz="1600" i="1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600">
              <a:latin typeface="Consolas"/>
              <a:cs typeface="Consolas"/>
            </a:endParaRPr>
          </a:p>
          <a:p>
            <a:pPr marL="287020">
              <a:lnSpc>
                <a:spcPct val="100000"/>
              </a:lnSpc>
              <a:spcBef>
                <a:spcPts val="409"/>
              </a:spcBef>
            </a:pP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600" spc="-10" dirty="0">
                <a:solidFill>
                  <a:srgbClr val="3E7E7E"/>
                </a:solidFill>
                <a:latin typeface="Consolas"/>
                <a:cs typeface="Consolas"/>
              </a:rPr>
              <a:t>button&gt;</a:t>
            </a:r>
            <a:endParaRPr sz="1600">
              <a:latin typeface="Consolas"/>
              <a:cs typeface="Consolas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 marL="253365" marR="104139" indent="-240665">
              <a:lnSpc>
                <a:spcPct val="100000"/>
              </a:lnSpc>
              <a:spcBef>
                <a:spcPts val="1370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spc="-5" dirty="0">
                <a:latin typeface="맑은 고딕"/>
                <a:cs typeface="맑은 고딕"/>
              </a:rPr>
              <a:t>&lt;ul&gt;태그에 </a:t>
            </a:r>
            <a:r>
              <a:rPr sz="1800" spc="-10" dirty="0">
                <a:latin typeface="맑은 고딕"/>
                <a:cs typeface="맑은 고딕"/>
              </a:rPr>
              <a:t>class=“dropdown-menu”를 </a:t>
            </a:r>
            <a:r>
              <a:rPr sz="1800" dirty="0">
                <a:latin typeface="맑은 고딕"/>
                <a:cs typeface="맑은 고딕"/>
              </a:rPr>
              <a:t>추가하고, &lt;li&gt;태그에 드롭다운 메뉴  완성</a:t>
            </a:r>
            <a:endParaRPr sz="1800">
              <a:latin typeface="맑은 고딕"/>
              <a:cs typeface="맑은 고딕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altLang="ko-KR" smtClean="0"/>
              <a:t>12</a:t>
            </a:fld>
            <a:endParaRPr lang="en-US" altLang="ko-K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607441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 드롭다운 </a:t>
            </a:r>
            <a:r>
              <a:rPr spc="-10" dirty="0"/>
              <a:t>버튼(Dropdown</a:t>
            </a:r>
            <a:r>
              <a:rPr spc="-50" dirty="0"/>
              <a:t> </a:t>
            </a:r>
            <a:r>
              <a:rPr spc="-5" dirty="0"/>
              <a:t>Button)</a:t>
            </a:r>
          </a:p>
        </p:txBody>
      </p:sp>
      <p:sp>
        <p:nvSpPr>
          <p:cNvPr id="3" name="object 3"/>
          <p:cNvSpPr/>
          <p:nvPr/>
        </p:nvSpPr>
        <p:spPr>
          <a:xfrm>
            <a:off x="815339" y="1458341"/>
            <a:ext cx="445134" cy="238125"/>
          </a:xfrm>
          <a:custGeom>
            <a:avLst/>
            <a:gdLst/>
            <a:ahLst/>
            <a:cxnLst/>
            <a:rect l="l" t="t" r="r" b="b"/>
            <a:pathLst>
              <a:path w="445134" h="238125">
                <a:moveTo>
                  <a:pt x="0" y="237743"/>
                </a:moveTo>
                <a:lnTo>
                  <a:pt x="445008" y="237743"/>
                </a:lnTo>
                <a:lnTo>
                  <a:pt x="445008" y="0"/>
                </a:lnTo>
                <a:lnTo>
                  <a:pt x="0" y="0"/>
                </a:lnTo>
                <a:lnTo>
                  <a:pt x="0" y="23774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260347" y="1458341"/>
            <a:ext cx="556260" cy="238125"/>
          </a:xfrm>
          <a:custGeom>
            <a:avLst/>
            <a:gdLst/>
            <a:ahLst/>
            <a:cxnLst/>
            <a:rect l="l" t="t" r="r" b="b"/>
            <a:pathLst>
              <a:path w="556260" h="238125">
                <a:moveTo>
                  <a:pt x="0" y="237743"/>
                </a:moveTo>
                <a:lnTo>
                  <a:pt x="556260" y="237743"/>
                </a:lnTo>
                <a:lnTo>
                  <a:pt x="556260" y="0"/>
                </a:lnTo>
                <a:lnTo>
                  <a:pt x="0" y="0"/>
                </a:lnTo>
                <a:lnTo>
                  <a:pt x="0" y="23774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816607" y="1458341"/>
            <a:ext cx="111760" cy="238125"/>
          </a:xfrm>
          <a:custGeom>
            <a:avLst/>
            <a:gdLst/>
            <a:ahLst/>
            <a:cxnLst/>
            <a:rect l="l" t="t" r="r" b="b"/>
            <a:pathLst>
              <a:path w="111760" h="238125">
                <a:moveTo>
                  <a:pt x="0" y="237743"/>
                </a:moveTo>
                <a:lnTo>
                  <a:pt x="111251" y="237743"/>
                </a:lnTo>
                <a:lnTo>
                  <a:pt x="111251" y="0"/>
                </a:lnTo>
                <a:lnTo>
                  <a:pt x="0" y="0"/>
                </a:lnTo>
                <a:lnTo>
                  <a:pt x="0" y="23774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927860" y="1458341"/>
            <a:ext cx="1222375" cy="238125"/>
          </a:xfrm>
          <a:custGeom>
            <a:avLst/>
            <a:gdLst/>
            <a:ahLst/>
            <a:cxnLst/>
            <a:rect l="l" t="t" r="r" b="b"/>
            <a:pathLst>
              <a:path w="1222375" h="238125">
                <a:moveTo>
                  <a:pt x="0" y="237743"/>
                </a:moveTo>
                <a:lnTo>
                  <a:pt x="1222248" y="237743"/>
                </a:lnTo>
                <a:lnTo>
                  <a:pt x="1222248" y="0"/>
                </a:lnTo>
                <a:lnTo>
                  <a:pt x="0" y="0"/>
                </a:lnTo>
                <a:lnTo>
                  <a:pt x="0" y="23774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150107" y="1458341"/>
            <a:ext cx="109855" cy="238125"/>
          </a:xfrm>
          <a:custGeom>
            <a:avLst/>
            <a:gdLst/>
            <a:ahLst/>
            <a:cxnLst/>
            <a:rect l="l" t="t" r="r" b="b"/>
            <a:pathLst>
              <a:path w="109854" h="238125">
                <a:moveTo>
                  <a:pt x="0" y="237743"/>
                </a:moveTo>
                <a:lnTo>
                  <a:pt x="109728" y="237743"/>
                </a:lnTo>
                <a:lnTo>
                  <a:pt x="109728" y="0"/>
                </a:lnTo>
                <a:lnTo>
                  <a:pt x="0" y="0"/>
                </a:lnTo>
                <a:lnTo>
                  <a:pt x="0" y="23774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26591" y="5108321"/>
            <a:ext cx="334010" cy="277495"/>
          </a:xfrm>
          <a:custGeom>
            <a:avLst/>
            <a:gdLst/>
            <a:ahLst/>
            <a:cxnLst/>
            <a:rect l="l" t="t" r="r" b="b"/>
            <a:pathLst>
              <a:path w="334009" h="277495">
                <a:moveTo>
                  <a:pt x="0" y="277367"/>
                </a:moveTo>
                <a:lnTo>
                  <a:pt x="333756" y="277367"/>
                </a:lnTo>
                <a:lnTo>
                  <a:pt x="333756" y="0"/>
                </a:lnTo>
                <a:lnTo>
                  <a:pt x="0" y="0"/>
                </a:lnTo>
                <a:lnTo>
                  <a:pt x="0" y="277367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260347" y="5108321"/>
            <a:ext cx="109855" cy="277495"/>
          </a:xfrm>
          <a:custGeom>
            <a:avLst/>
            <a:gdLst/>
            <a:ahLst/>
            <a:cxnLst/>
            <a:rect l="l" t="t" r="r" b="b"/>
            <a:pathLst>
              <a:path w="109855" h="277495">
                <a:moveTo>
                  <a:pt x="0" y="277367"/>
                </a:moveTo>
                <a:lnTo>
                  <a:pt x="109728" y="277367"/>
                </a:lnTo>
                <a:lnTo>
                  <a:pt x="109728" y="0"/>
                </a:lnTo>
                <a:lnTo>
                  <a:pt x="0" y="0"/>
                </a:lnTo>
                <a:lnTo>
                  <a:pt x="0" y="277367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691387" y="1366164"/>
            <a:ext cx="7809230" cy="4022090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sz="16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6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600" spc="-1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600" spc="-1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600" spc="-10" dirty="0">
                <a:latin typeface="Consolas"/>
                <a:cs typeface="Consolas"/>
              </a:rPr>
              <a:t>=</a:t>
            </a:r>
            <a:r>
              <a:rPr sz="1600" i="1" spc="-10" dirty="0">
                <a:solidFill>
                  <a:srgbClr val="2A00FF"/>
                </a:solidFill>
                <a:latin typeface="Consolas"/>
                <a:cs typeface="Consolas"/>
              </a:rPr>
              <a:t>"container"</a:t>
            </a:r>
            <a:r>
              <a:rPr sz="1600" i="1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600">
              <a:latin typeface="Consolas"/>
              <a:cs typeface="Consolas"/>
            </a:endParaRPr>
          </a:p>
          <a:p>
            <a:pPr marL="234950">
              <a:lnSpc>
                <a:spcPct val="100000"/>
              </a:lnSpc>
              <a:spcBef>
                <a:spcPts val="495"/>
              </a:spcBef>
            </a:pP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600" spc="-10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600" spc="-10" dirty="0">
                <a:latin typeface="Consolas"/>
                <a:cs typeface="Consolas"/>
              </a:rPr>
              <a:t>Split Buttons</a:t>
            </a: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600" spc="-10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600">
              <a:latin typeface="Consolas"/>
              <a:cs typeface="Consolas"/>
            </a:endParaRPr>
          </a:p>
          <a:p>
            <a:pPr marL="234950">
              <a:lnSpc>
                <a:spcPct val="100000"/>
              </a:lnSpc>
              <a:spcBef>
                <a:spcPts val="500"/>
              </a:spcBef>
            </a:pP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600" spc="-1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600" spc="-1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600" spc="-1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600" spc="-10" dirty="0">
                <a:latin typeface="Consolas"/>
                <a:cs typeface="Consolas"/>
              </a:rPr>
              <a:t>=</a:t>
            </a:r>
            <a:r>
              <a:rPr sz="1600" i="1" spc="-10" dirty="0">
                <a:solidFill>
                  <a:srgbClr val="2A00FF"/>
                </a:solidFill>
                <a:latin typeface="Consolas"/>
                <a:cs typeface="Consolas"/>
              </a:rPr>
              <a:t>"btn-group"</a:t>
            </a:r>
            <a:r>
              <a:rPr sz="1600" i="1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600">
              <a:latin typeface="Consolas"/>
              <a:cs typeface="Consolas"/>
            </a:endParaRPr>
          </a:p>
          <a:p>
            <a:pPr marL="457834">
              <a:lnSpc>
                <a:spcPct val="100000"/>
              </a:lnSpc>
              <a:spcBef>
                <a:spcPts val="505"/>
              </a:spcBef>
            </a:pPr>
            <a:r>
              <a:rPr sz="16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600" spc="-5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sz="1600" spc="-1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600" spc="-10" dirty="0">
                <a:latin typeface="Consolas"/>
                <a:cs typeface="Consolas"/>
              </a:rPr>
              <a:t>=</a:t>
            </a:r>
            <a:r>
              <a:rPr sz="1600" i="1" spc="-10" dirty="0">
                <a:solidFill>
                  <a:srgbClr val="2A00FF"/>
                </a:solidFill>
                <a:latin typeface="Consolas"/>
                <a:cs typeface="Consolas"/>
              </a:rPr>
              <a:t>"btn</a:t>
            </a:r>
            <a:r>
              <a:rPr sz="1600" i="1" spc="-1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600" i="1" spc="-10" dirty="0">
                <a:solidFill>
                  <a:srgbClr val="2A00FF"/>
                </a:solidFill>
                <a:latin typeface="Consolas"/>
                <a:cs typeface="Consolas"/>
              </a:rPr>
              <a:t>btn-primary"</a:t>
            </a:r>
            <a:r>
              <a:rPr sz="1600" i="1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600" i="1" spc="-10" dirty="0">
                <a:latin typeface="Consolas"/>
                <a:cs typeface="Consolas"/>
              </a:rPr>
              <a:t>Sony</a:t>
            </a:r>
            <a:r>
              <a:rPr sz="1600" i="1" spc="-1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600" i="1" spc="-10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1600" i="1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600">
              <a:latin typeface="Consolas"/>
              <a:cs typeface="Consolas"/>
            </a:endParaRPr>
          </a:p>
          <a:p>
            <a:pPr marL="457834">
              <a:lnSpc>
                <a:spcPct val="100000"/>
              </a:lnSpc>
              <a:spcBef>
                <a:spcPts val="495"/>
              </a:spcBef>
            </a:pPr>
            <a:r>
              <a:rPr sz="16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600" spc="-5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sz="1600" spc="-1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600" spc="-10" dirty="0">
                <a:latin typeface="Consolas"/>
                <a:cs typeface="Consolas"/>
              </a:rPr>
              <a:t>=</a:t>
            </a:r>
            <a:r>
              <a:rPr sz="1600" i="1" spc="-10" dirty="0">
                <a:solidFill>
                  <a:srgbClr val="2A00FF"/>
                </a:solidFill>
                <a:latin typeface="Consolas"/>
                <a:cs typeface="Consolas"/>
              </a:rPr>
              <a:t>"btn btn-primary dropdown-toggle"</a:t>
            </a:r>
            <a:r>
              <a:rPr sz="1600" i="1" spc="114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600" i="1" spc="-10" dirty="0">
                <a:solidFill>
                  <a:srgbClr val="7E007E"/>
                </a:solidFill>
                <a:latin typeface="Consolas"/>
                <a:cs typeface="Consolas"/>
              </a:rPr>
              <a:t>data-toggle</a:t>
            </a:r>
            <a:r>
              <a:rPr sz="1600" i="1" spc="-10" dirty="0">
                <a:latin typeface="Consolas"/>
                <a:cs typeface="Consolas"/>
              </a:rPr>
              <a:t>=</a:t>
            </a:r>
            <a:r>
              <a:rPr sz="1600" i="1" spc="-10" dirty="0">
                <a:solidFill>
                  <a:srgbClr val="2A00FF"/>
                </a:solidFill>
                <a:latin typeface="Consolas"/>
                <a:cs typeface="Consolas"/>
              </a:rPr>
              <a:t>"dropdown"</a:t>
            </a:r>
            <a:r>
              <a:rPr sz="1600" i="1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600">
              <a:latin typeface="Consolas"/>
              <a:cs typeface="Consolas"/>
            </a:endParaRPr>
          </a:p>
          <a:p>
            <a:pPr marL="680085">
              <a:lnSpc>
                <a:spcPct val="100000"/>
              </a:lnSpc>
              <a:spcBef>
                <a:spcPts val="505"/>
              </a:spcBef>
            </a:pP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600" spc="-10" dirty="0">
                <a:solidFill>
                  <a:srgbClr val="3E7E7E"/>
                </a:solidFill>
                <a:latin typeface="Consolas"/>
                <a:cs typeface="Consolas"/>
              </a:rPr>
              <a:t>span</a:t>
            </a:r>
            <a:r>
              <a:rPr sz="1600" spc="-1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600" spc="-1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600" spc="-10" dirty="0">
                <a:latin typeface="Consolas"/>
                <a:cs typeface="Consolas"/>
              </a:rPr>
              <a:t>=</a:t>
            </a:r>
            <a:r>
              <a:rPr sz="1600" i="1" spc="-10" dirty="0">
                <a:solidFill>
                  <a:srgbClr val="2A00FF"/>
                </a:solidFill>
                <a:latin typeface="Consolas"/>
                <a:cs typeface="Consolas"/>
              </a:rPr>
              <a:t>"caret"</a:t>
            </a:r>
            <a:r>
              <a:rPr sz="1600" i="1" spc="-10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1600" i="1" spc="-10" dirty="0">
                <a:solidFill>
                  <a:srgbClr val="3E7E7E"/>
                </a:solidFill>
                <a:latin typeface="Consolas"/>
                <a:cs typeface="Consolas"/>
              </a:rPr>
              <a:t>span</a:t>
            </a:r>
            <a:r>
              <a:rPr sz="1600" i="1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600">
              <a:latin typeface="Consolas"/>
              <a:cs typeface="Consolas"/>
            </a:endParaRPr>
          </a:p>
          <a:p>
            <a:pPr marL="457834">
              <a:lnSpc>
                <a:spcPct val="100000"/>
              </a:lnSpc>
              <a:spcBef>
                <a:spcPts val="505"/>
              </a:spcBef>
            </a:pP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600" spc="-10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600">
              <a:latin typeface="Consolas"/>
              <a:cs typeface="Consolas"/>
            </a:endParaRPr>
          </a:p>
          <a:p>
            <a:pPr marL="457834">
              <a:lnSpc>
                <a:spcPct val="100000"/>
              </a:lnSpc>
              <a:spcBef>
                <a:spcPts val="490"/>
              </a:spcBef>
            </a:pP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600" spc="-10" dirty="0">
                <a:solidFill>
                  <a:srgbClr val="3E7E7E"/>
                </a:solidFill>
                <a:latin typeface="Consolas"/>
                <a:cs typeface="Consolas"/>
              </a:rPr>
              <a:t>ul</a:t>
            </a:r>
            <a:r>
              <a:rPr sz="1600" spc="-1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600" spc="-1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600" spc="-10" dirty="0">
                <a:latin typeface="Consolas"/>
                <a:cs typeface="Consolas"/>
              </a:rPr>
              <a:t>=</a:t>
            </a:r>
            <a:r>
              <a:rPr sz="1600" i="1" spc="-10" dirty="0">
                <a:solidFill>
                  <a:srgbClr val="2A00FF"/>
                </a:solidFill>
                <a:latin typeface="Consolas"/>
                <a:cs typeface="Consolas"/>
              </a:rPr>
              <a:t>"dropdown-menu"</a:t>
            </a:r>
            <a:r>
              <a:rPr sz="1600" i="1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600">
              <a:latin typeface="Consolas"/>
              <a:cs typeface="Consolas"/>
            </a:endParaRPr>
          </a:p>
          <a:p>
            <a:pPr marL="680085">
              <a:lnSpc>
                <a:spcPct val="100000"/>
              </a:lnSpc>
              <a:spcBef>
                <a:spcPts val="505"/>
              </a:spcBef>
            </a:pP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600" spc="-10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&gt;&lt;</a:t>
            </a:r>
            <a:r>
              <a:rPr sz="1600" spc="-10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sz="1600" spc="-10" dirty="0">
                <a:solidFill>
                  <a:srgbClr val="7E007E"/>
                </a:solidFill>
                <a:latin typeface="Consolas"/>
                <a:cs typeface="Consolas"/>
              </a:rPr>
              <a:t>href</a:t>
            </a:r>
            <a:r>
              <a:rPr sz="1600" spc="-10" dirty="0">
                <a:latin typeface="Consolas"/>
                <a:cs typeface="Consolas"/>
              </a:rPr>
              <a:t>=</a:t>
            </a:r>
            <a:r>
              <a:rPr sz="1600" i="1" spc="-10" dirty="0">
                <a:solidFill>
                  <a:srgbClr val="2A00FF"/>
                </a:solidFill>
                <a:latin typeface="Consolas"/>
                <a:cs typeface="Consolas"/>
              </a:rPr>
              <a:t>"#"</a:t>
            </a:r>
            <a:r>
              <a:rPr sz="1600" i="1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600" i="1" spc="-10" dirty="0">
                <a:latin typeface="Consolas"/>
                <a:cs typeface="Consolas"/>
              </a:rPr>
              <a:t>Tablet</a:t>
            </a:r>
            <a:r>
              <a:rPr sz="1600" i="1" spc="-1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600" i="1" spc="-10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1600" i="1" spc="-10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1600" i="1" spc="-10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1600" i="1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600">
              <a:latin typeface="Consolas"/>
              <a:cs typeface="Consolas"/>
            </a:endParaRPr>
          </a:p>
          <a:p>
            <a:pPr marL="680085">
              <a:lnSpc>
                <a:spcPct val="100000"/>
              </a:lnSpc>
              <a:spcBef>
                <a:spcPts val="505"/>
              </a:spcBef>
            </a:pP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600" spc="-10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&gt;&lt;</a:t>
            </a:r>
            <a:r>
              <a:rPr sz="1600" spc="-10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sz="1600" spc="-10" dirty="0">
                <a:solidFill>
                  <a:srgbClr val="7E007E"/>
                </a:solidFill>
                <a:latin typeface="Consolas"/>
                <a:cs typeface="Consolas"/>
              </a:rPr>
              <a:t>href</a:t>
            </a:r>
            <a:r>
              <a:rPr sz="1600" spc="-10" dirty="0">
                <a:latin typeface="Consolas"/>
                <a:cs typeface="Consolas"/>
              </a:rPr>
              <a:t>=</a:t>
            </a:r>
            <a:r>
              <a:rPr sz="1600" i="1" spc="-10" dirty="0">
                <a:solidFill>
                  <a:srgbClr val="2A00FF"/>
                </a:solidFill>
                <a:latin typeface="Consolas"/>
                <a:cs typeface="Consolas"/>
              </a:rPr>
              <a:t>"#"</a:t>
            </a:r>
            <a:r>
              <a:rPr sz="1600" i="1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600" i="1" spc="-10" dirty="0">
                <a:latin typeface="Consolas"/>
                <a:cs typeface="Consolas"/>
              </a:rPr>
              <a:t>Smartphone</a:t>
            </a:r>
            <a:r>
              <a:rPr sz="1600" i="1" spc="-1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600" i="1" spc="-10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1600" i="1" spc="-10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1600" i="1" spc="-10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1600" i="1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600">
              <a:latin typeface="Consolas"/>
              <a:cs typeface="Consolas"/>
            </a:endParaRPr>
          </a:p>
          <a:p>
            <a:pPr marL="457834">
              <a:lnSpc>
                <a:spcPct val="100000"/>
              </a:lnSpc>
              <a:spcBef>
                <a:spcPts val="495"/>
              </a:spcBef>
            </a:pP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600" spc="-10" dirty="0">
                <a:solidFill>
                  <a:srgbClr val="3E7E7E"/>
                </a:solidFill>
                <a:latin typeface="Consolas"/>
                <a:cs typeface="Consolas"/>
              </a:rPr>
              <a:t>ul</a:t>
            </a: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600">
              <a:latin typeface="Consolas"/>
              <a:cs typeface="Consolas"/>
            </a:endParaRPr>
          </a:p>
          <a:p>
            <a:pPr marL="234950">
              <a:lnSpc>
                <a:spcPct val="100000"/>
              </a:lnSpc>
              <a:spcBef>
                <a:spcPts val="500"/>
              </a:spcBef>
            </a:pP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600" spc="-1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6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600" spc="-1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600">
              <a:latin typeface="Consolas"/>
              <a:cs typeface="Consolas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657088" y="3296411"/>
            <a:ext cx="2939795" cy="25664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슬라이드 번호 개체 틀 1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altLang="ko-KR" smtClean="0"/>
              <a:t>13</a:t>
            </a:fld>
            <a:endParaRPr lang="en-US" altLang="ko-K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328739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</a:t>
            </a:r>
            <a:r>
              <a:rPr spc="-100" dirty="0"/>
              <a:t> </a:t>
            </a:r>
            <a:r>
              <a:rPr dirty="0"/>
              <a:t>아이콘(Icons)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1387" y="1369567"/>
            <a:ext cx="7823834" cy="9124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3365" marR="5080" indent="-240665">
              <a:lnSpc>
                <a:spcPct val="100000"/>
              </a:lnSpc>
              <a:spcBef>
                <a:spcPts val="100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dirty="0">
                <a:latin typeface="맑은 고딕"/>
                <a:cs typeface="맑은 고딕"/>
              </a:rPr>
              <a:t>부트스트랩은 Glyphicons </a:t>
            </a:r>
            <a:r>
              <a:rPr sz="1800" spc="-5" dirty="0">
                <a:latin typeface="맑은 고딕"/>
                <a:cs typeface="맑은 고딕"/>
              </a:rPr>
              <a:t>(</a:t>
            </a:r>
            <a:r>
              <a:rPr sz="1800" spc="-5" dirty="0">
                <a:latin typeface="맑은 고딕"/>
                <a:cs typeface="맑은 고딕"/>
                <a:hlinkClick r:id="rId2"/>
              </a:rPr>
              <a:t>https</a:t>
            </a:r>
            <a:r>
              <a:rPr sz="1800" spc="-5" dirty="0" smtClean="0">
                <a:latin typeface="맑은 고딕"/>
                <a:cs typeface="맑은 고딕"/>
                <a:hlinkClick r:id="rId2"/>
              </a:rPr>
              <a:t>:/</a:t>
            </a:r>
            <a:r>
              <a:rPr lang="en-US" sz="1800" spc="-5" dirty="0" smtClean="0">
                <a:latin typeface="맑은 고딕"/>
                <a:cs typeface="맑은 고딕"/>
                <a:hlinkClick r:id="rId2"/>
              </a:rPr>
              <a:t>/</a:t>
            </a:r>
            <a:r>
              <a:rPr lang="en-US" spc="-5" dirty="0" smtClean="0">
                <a:latin typeface="맑은 고딕"/>
                <a:cs typeface="맑은 고딕"/>
                <a:hlinkClick r:id="rId2"/>
              </a:rPr>
              <a:t>www.glyphicons.com/</a:t>
            </a:r>
            <a:r>
              <a:rPr lang="en-US" spc="-5" dirty="0" smtClean="0">
                <a:latin typeface="맑은 고딕"/>
                <a:cs typeface="맑은 고딕"/>
              </a:rPr>
              <a:t>)</a:t>
            </a:r>
            <a:r>
              <a:rPr lang="ko-KR" altLang="en-US" spc="-5" dirty="0" smtClean="0">
                <a:latin typeface="맑은 고딕"/>
                <a:cs typeface="맑은 고딕"/>
              </a:rPr>
              <a:t>로 </a:t>
            </a:r>
            <a:r>
              <a:rPr sz="1800" dirty="0" err="1" smtClean="0">
                <a:latin typeface="맑은 고딕"/>
                <a:cs typeface="맑은 고딕"/>
              </a:rPr>
              <a:t>부터</a:t>
            </a:r>
            <a:r>
              <a:rPr sz="1800" spc="-125" dirty="0" smtClean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아이콘을  </a:t>
            </a:r>
            <a:r>
              <a:rPr sz="1800" spc="-5" dirty="0">
                <a:latin typeface="맑은 고딕"/>
                <a:cs typeface="맑은 고딕"/>
              </a:rPr>
              <a:t>제공한다.</a:t>
            </a:r>
            <a:endParaRPr sz="1800" dirty="0">
              <a:latin typeface="맑은 고딕"/>
              <a:cs typeface="맑은 고딕"/>
            </a:endParaRPr>
          </a:p>
          <a:p>
            <a:pPr marL="253365" indent="-240665">
              <a:lnSpc>
                <a:spcPct val="100000"/>
              </a:lnSpc>
              <a:spcBef>
                <a:spcPts val="500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dirty="0">
                <a:latin typeface="맑은 고딕"/>
                <a:cs typeface="맑은 고딕"/>
              </a:rPr>
              <a:t>글리피콘은 텍스트, 버튼, 툴바, 네비게이션, 폼 등에 이용할 수</a:t>
            </a:r>
            <a:r>
              <a:rPr sz="1800" spc="-1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있다.</a:t>
            </a:r>
          </a:p>
        </p:txBody>
      </p:sp>
      <p:sp>
        <p:nvSpPr>
          <p:cNvPr id="4" name="object 4"/>
          <p:cNvSpPr/>
          <p:nvPr/>
        </p:nvSpPr>
        <p:spPr>
          <a:xfrm>
            <a:off x="2136648" y="2508504"/>
            <a:ext cx="4870704" cy="387248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altLang="ko-KR" smtClean="0"/>
              <a:t>14</a:t>
            </a:fld>
            <a:endParaRPr lang="en-US" altLang="ko-K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42208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</a:t>
            </a:r>
            <a:r>
              <a:rPr spc="-65" dirty="0"/>
              <a:t> </a:t>
            </a:r>
            <a:r>
              <a:rPr spc="-5" dirty="0"/>
              <a:t>글리피콘(glyphicon)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1387" y="1268158"/>
            <a:ext cx="6159500" cy="3162935"/>
          </a:xfrm>
          <a:prstGeom prst="rect">
            <a:avLst/>
          </a:prstGeom>
        </p:spPr>
        <p:txBody>
          <a:bodyPr vert="horz" wrap="square" lIns="0" tIns="113664" rIns="0" bIns="0" rtlCol="0">
            <a:spAutoFit/>
          </a:bodyPr>
          <a:lstStyle/>
          <a:p>
            <a:pPr marL="253365" indent="-240665">
              <a:lnSpc>
                <a:spcPct val="100000"/>
              </a:lnSpc>
              <a:spcBef>
                <a:spcPts val="894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dirty="0">
                <a:latin typeface="맑은 고딕"/>
                <a:cs typeface="맑은 고딕"/>
              </a:rPr>
              <a:t>사용법</a:t>
            </a:r>
          </a:p>
          <a:p>
            <a:pPr marL="255270">
              <a:lnSpc>
                <a:spcPct val="100000"/>
              </a:lnSpc>
              <a:spcBef>
                <a:spcPts val="705"/>
              </a:spcBef>
            </a:pPr>
            <a:r>
              <a:rPr sz="1600" spc="-10" dirty="0">
                <a:solidFill>
                  <a:srgbClr val="0000CD"/>
                </a:solidFill>
                <a:latin typeface="맑은 고딕"/>
                <a:cs typeface="맑은 고딕"/>
              </a:rPr>
              <a:t>&lt;</a:t>
            </a:r>
            <a:r>
              <a:rPr sz="1600" spc="-10" dirty="0">
                <a:solidFill>
                  <a:srgbClr val="A42A2A"/>
                </a:solidFill>
                <a:latin typeface="맑은 고딕"/>
                <a:cs typeface="맑은 고딕"/>
              </a:rPr>
              <a:t>span </a:t>
            </a:r>
            <a:r>
              <a:rPr sz="1600" spc="-5" dirty="0">
                <a:solidFill>
                  <a:srgbClr val="FF0000"/>
                </a:solidFill>
                <a:latin typeface="맑은 고딕"/>
                <a:cs typeface="맑은 고딕"/>
              </a:rPr>
              <a:t>class</a:t>
            </a:r>
            <a:r>
              <a:rPr sz="1600" spc="-5" dirty="0">
                <a:solidFill>
                  <a:srgbClr val="0000CD"/>
                </a:solidFill>
                <a:latin typeface="맑은 고딕"/>
                <a:cs typeface="맑은 고딕"/>
              </a:rPr>
              <a:t>="glyphicon</a:t>
            </a:r>
            <a:r>
              <a:rPr sz="1600" spc="65" dirty="0">
                <a:solidFill>
                  <a:srgbClr val="0000CD"/>
                </a:solidFill>
                <a:latin typeface="맑은 고딕"/>
                <a:cs typeface="맑은 고딕"/>
              </a:rPr>
              <a:t> </a:t>
            </a:r>
            <a:r>
              <a:rPr sz="1600" spc="-5" dirty="0">
                <a:solidFill>
                  <a:srgbClr val="0000CD"/>
                </a:solidFill>
                <a:latin typeface="맑은 고딕"/>
                <a:cs typeface="맑은 고딕"/>
              </a:rPr>
              <a:t>글리피콘이름"&gt;&lt;</a:t>
            </a:r>
            <a:r>
              <a:rPr sz="1600" spc="-5" dirty="0">
                <a:solidFill>
                  <a:srgbClr val="A42A2A"/>
                </a:solidFill>
                <a:latin typeface="맑은 고딕"/>
                <a:cs typeface="맑은 고딕"/>
              </a:rPr>
              <a:t>/span</a:t>
            </a:r>
            <a:r>
              <a:rPr sz="1600" spc="-5" dirty="0">
                <a:solidFill>
                  <a:srgbClr val="0000CD"/>
                </a:solidFill>
                <a:latin typeface="맑은 고딕"/>
                <a:cs typeface="맑은 고딕"/>
              </a:rPr>
              <a:t>&gt;</a:t>
            </a:r>
            <a:endParaRPr sz="1600" dirty="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750" dirty="0">
              <a:latin typeface="Times New Roman"/>
              <a:cs typeface="Times New Roman"/>
            </a:endParaRPr>
          </a:p>
          <a:p>
            <a:pPr marL="253365" indent="-240665">
              <a:lnSpc>
                <a:spcPct val="100000"/>
              </a:lnSpc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dirty="0">
                <a:latin typeface="맑은 고딕"/>
                <a:cs typeface="맑은 고딕"/>
              </a:rPr>
              <a:t>예제</a:t>
            </a: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200" dirty="0">
              <a:latin typeface="Times New Roman"/>
              <a:cs typeface="Times New Roman"/>
            </a:endParaRPr>
          </a:p>
          <a:p>
            <a:pPr marL="253365">
              <a:lnSpc>
                <a:spcPct val="100000"/>
              </a:lnSpc>
            </a:pP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600" spc="-1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600" spc="-1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600" spc="-1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600" spc="-10" dirty="0">
                <a:latin typeface="Consolas"/>
                <a:cs typeface="Consolas"/>
              </a:rPr>
              <a:t>=</a:t>
            </a:r>
            <a:r>
              <a:rPr sz="1600" i="1" spc="-10" dirty="0">
                <a:solidFill>
                  <a:srgbClr val="2A00FF"/>
                </a:solidFill>
                <a:latin typeface="Consolas"/>
                <a:cs typeface="Consolas"/>
              </a:rPr>
              <a:t>"container"</a:t>
            </a:r>
            <a:r>
              <a:rPr sz="1600" i="1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600" dirty="0">
              <a:latin typeface="Consolas"/>
              <a:cs typeface="Consolas"/>
            </a:endParaRPr>
          </a:p>
          <a:p>
            <a:pPr marL="587375">
              <a:lnSpc>
                <a:spcPct val="100000"/>
              </a:lnSpc>
              <a:spcBef>
                <a:spcPts val="409"/>
              </a:spcBef>
            </a:pP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600" spc="-10" dirty="0">
                <a:solidFill>
                  <a:srgbClr val="3E7E7E"/>
                </a:solidFill>
                <a:latin typeface="Consolas"/>
                <a:cs typeface="Consolas"/>
              </a:rPr>
              <a:t>span </a:t>
            </a:r>
            <a:r>
              <a:rPr sz="1600" spc="-1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600" spc="-10" dirty="0">
                <a:latin typeface="Consolas"/>
                <a:cs typeface="Consolas"/>
              </a:rPr>
              <a:t>=</a:t>
            </a:r>
            <a:r>
              <a:rPr sz="1600" i="1" spc="-10" dirty="0">
                <a:solidFill>
                  <a:srgbClr val="2A00FF"/>
                </a:solidFill>
                <a:latin typeface="Consolas"/>
                <a:cs typeface="Consolas"/>
              </a:rPr>
              <a:t>"glyphicon</a:t>
            </a:r>
            <a:r>
              <a:rPr sz="1600" i="1" spc="50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600" i="1" spc="-10" dirty="0">
                <a:solidFill>
                  <a:srgbClr val="2A00FF"/>
                </a:solidFill>
                <a:latin typeface="Consolas"/>
                <a:cs typeface="Consolas"/>
              </a:rPr>
              <a:t>glyphicon-envelope</a:t>
            </a:r>
            <a:r>
              <a:rPr sz="1600" spc="-10" dirty="0">
                <a:solidFill>
                  <a:srgbClr val="2A00FF"/>
                </a:solidFill>
                <a:latin typeface="Consolas"/>
                <a:cs typeface="Consolas"/>
              </a:rPr>
              <a:t>"</a:t>
            </a: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1600" spc="-10" dirty="0">
                <a:solidFill>
                  <a:srgbClr val="3E7E7E"/>
                </a:solidFill>
                <a:latin typeface="Consolas"/>
                <a:cs typeface="Consolas"/>
              </a:rPr>
              <a:t>span</a:t>
            </a: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600" dirty="0">
              <a:latin typeface="Consolas"/>
              <a:cs typeface="Consolas"/>
            </a:endParaRPr>
          </a:p>
          <a:p>
            <a:pPr marL="587375">
              <a:lnSpc>
                <a:spcPct val="100000"/>
              </a:lnSpc>
              <a:spcBef>
                <a:spcPts val="395"/>
              </a:spcBef>
            </a:pPr>
            <a:r>
              <a:rPr sz="16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600" spc="-5" dirty="0">
                <a:solidFill>
                  <a:srgbClr val="3E7E7E"/>
                </a:solidFill>
                <a:latin typeface="Consolas"/>
                <a:cs typeface="Consolas"/>
              </a:rPr>
              <a:t>span </a:t>
            </a:r>
            <a:r>
              <a:rPr sz="1600" spc="-1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600" spc="-10" dirty="0">
                <a:latin typeface="Consolas"/>
                <a:cs typeface="Consolas"/>
              </a:rPr>
              <a:t>=</a:t>
            </a:r>
            <a:r>
              <a:rPr sz="1600" i="1" spc="-10" dirty="0">
                <a:solidFill>
                  <a:srgbClr val="2A00FF"/>
                </a:solidFill>
                <a:latin typeface="Consolas"/>
                <a:cs typeface="Consolas"/>
              </a:rPr>
              <a:t>"glyphicon</a:t>
            </a:r>
            <a:r>
              <a:rPr sz="1600" i="1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600" i="1" spc="-10" dirty="0">
                <a:solidFill>
                  <a:srgbClr val="2A00FF"/>
                </a:solidFill>
                <a:latin typeface="Consolas"/>
                <a:cs typeface="Consolas"/>
              </a:rPr>
              <a:t>glyphicon-glass</a:t>
            </a:r>
            <a:r>
              <a:rPr sz="1600" spc="-10" dirty="0">
                <a:solidFill>
                  <a:srgbClr val="2A00FF"/>
                </a:solidFill>
                <a:latin typeface="Consolas"/>
                <a:cs typeface="Consolas"/>
              </a:rPr>
              <a:t>"</a:t>
            </a: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1600" spc="-10" dirty="0">
                <a:solidFill>
                  <a:srgbClr val="3E7E7E"/>
                </a:solidFill>
                <a:latin typeface="Consolas"/>
                <a:cs typeface="Consolas"/>
              </a:rPr>
              <a:t>span</a:t>
            </a: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600" dirty="0">
              <a:latin typeface="Consolas"/>
              <a:cs typeface="Consolas"/>
            </a:endParaRPr>
          </a:p>
          <a:p>
            <a:pPr marL="587375">
              <a:lnSpc>
                <a:spcPct val="100000"/>
              </a:lnSpc>
              <a:spcBef>
                <a:spcPts val="400"/>
              </a:spcBef>
            </a:pP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600" spc="-10" dirty="0">
                <a:solidFill>
                  <a:srgbClr val="3E7E7E"/>
                </a:solidFill>
                <a:latin typeface="Consolas"/>
                <a:cs typeface="Consolas"/>
              </a:rPr>
              <a:t>span </a:t>
            </a:r>
            <a:r>
              <a:rPr sz="1600" spc="-1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600" spc="-10" dirty="0">
                <a:latin typeface="Consolas"/>
                <a:cs typeface="Consolas"/>
              </a:rPr>
              <a:t>=</a:t>
            </a:r>
            <a:r>
              <a:rPr sz="1600" i="1" spc="-10" dirty="0">
                <a:solidFill>
                  <a:srgbClr val="2A00FF"/>
                </a:solidFill>
                <a:latin typeface="Consolas"/>
                <a:cs typeface="Consolas"/>
              </a:rPr>
              <a:t>"glyphicon</a:t>
            </a:r>
            <a:r>
              <a:rPr sz="1600" i="1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600" i="1" spc="-10" dirty="0">
                <a:solidFill>
                  <a:srgbClr val="2A00FF"/>
                </a:solidFill>
                <a:latin typeface="Consolas"/>
                <a:cs typeface="Consolas"/>
              </a:rPr>
              <a:t>glyphicon-road</a:t>
            </a:r>
            <a:r>
              <a:rPr sz="1600" spc="-10" dirty="0">
                <a:solidFill>
                  <a:srgbClr val="2A00FF"/>
                </a:solidFill>
                <a:latin typeface="Consolas"/>
                <a:cs typeface="Consolas"/>
              </a:rPr>
              <a:t>"</a:t>
            </a: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1600" spc="-10" dirty="0">
                <a:solidFill>
                  <a:srgbClr val="3E7E7E"/>
                </a:solidFill>
                <a:latin typeface="Consolas"/>
                <a:cs typeface="Consolas"/>
              </a:rPr>
              <a:t>span</a:t>
            </a: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600" dirty="0">
              <a:latin typeface="Consolas"/>
              <a:cs typeface="Consolas"/>
            </a:endParaRPr>
          </a:p>
          <a:p>
            <a:pPr marL="253365">
              <a:lnSpc>
                <a:spcPct val="100000"/>
              </a:lnSpc>
              <a:spcBef>
                <a:spcPts val="420"/>
              </a:spcBef>
            </a:pP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600" spc="-1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6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600" dirty="0">
              <a:latin typeface="Consolas"/>
              <a:cs typeface="Consolas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altLang="ko-KR" smtClean="0"/>
              <a:t>15</a:t>
            </a:fld>
            <a:endParaRPr lang="en-US" altLang="ko-K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42208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</a:t>
            </a:r>
            <a:r>
              <a:rPr spc="-65" dirty="0"/>
              <a:t> </a:t>
            </a:r>
            <a:r>
              <a:rPr spc="-5" dirty="0"/>
              <a:t>글리피콘(glyphicon)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60654" y="1310106"/>
            <a:ext cx="5666105" cy="521144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100" spc="-1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100" spc="-20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100" spc="-1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100" spc="-10" dirty="0">
                <a:latin typeface="Consolas"/>
                <a:cs typeface="Consolas"/>
              </a:rPr>
              <a:t>=</a:t>
            </a:r>
            <a:r>
              <a:rPr sz="1100" spc="-10" dirty="0">
                <a:solidFill>
                  <a:srgbClr val="2A00FF"/>
                </a:solidFill>
                <a:latin typeface="Consolas"/>
                <a:cs typeface="Consolas"/>
              </a:rPr>
              <a:t>"container"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100" dirty="0">
              <a:latin typeface="Consolas"/>
              <a:cs typeface="Consolas"/>
            </a:endParaRPr>
          </a:p>
          <a:p>
            <a:pPr marL="165100">
              <a:lnSpc>
                <a:spcPct val="100000"/>
              </a:lnSpc>
              <a:spcBef>
                <a:spcPts val="385"/>
              </a:spcBef>
            </a:pP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100" spc="-10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100" spc="-10" dirty="0">
                <a:latin typeface="Consolas"/>
                <a:cs typeface="Consolas"/>
              </a:rPr>
              <a:t>Glyphicon</a:t>
            </a:r>
            <a:r>
              <a:rPr sz="1100" spc="-20" dirty="0">
                <a:latin typeface="Consolas"/>
                <a:cs typeface="Consolas"/>
              </a:rPr>
              <a:t> </a:t>
            </a:r>
            <a:r>
              <a:rPr sz="1100" spc="-10" dirty="0">
                <a:latin typeface="Consolas"/>
                <a:cs typeface="Consolas"/>
              </a:rPr>
              <a:t>Examples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100" spc="-10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100" dirty="0">
              <a:latin typeface="Consolas"/>
              <a:cs typeface="Consolas"/>
            </a:endParaRPr>
          </a:p>
          <a:p>
            <a:pPr marL="165100">
              <a:lnSpc>
                <a:spcPct val="100000"/>
              </a:lnSpc>
              <a:spcBef>
                <a:spcPts val="385"/>
              </a:spcBef>
            </a:pPr>
            <a:r>
              <a:rPr sz="11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100" spc="-5" dirty="0">
                <a:solidFill>
                  <a:srgbClr val="3E7E7E"/>
                </a:solidFill>
                <a:latin typeface="Consolas"/>
                <a:cs typeface="Consolas"/>
              </a:rPr>
              <a:t>p</a:t>
            </a:r>
            <a:r>
              <a:rPr sz="11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100" spc="-5" dirty="0">
                <a:latin typeface="Consolas"/>
                <a:cs typeface="Consolas"/>
              </a:rPr>
              <a:t>Envelope icon: 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100" spc="-10" dirty="0">
                <a:solidFill>
                  <a:srgbClr val="3E7E7E"/>
                </a:solidFill>
                <a:latin typeface="Consolas"/>
                <a:cs typeface="Consolas"/>
              </a:rPr>
              <a:t>span </a:t>
            </a:r>
            <a:r>
              <a:rPr sz="1100" spc="-1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100" spc="-10" dirty="0">
                <a:latin typeface="Consolas"/>
                <a:cs typeface="Consolas"/>
              </a:rPr>
              <a:t>=</a:t>
            </a:r>
            <a:r>
              <a:rPr sz="1100" spc="-10" dirty="0">
                <a:solidFill>
                  <a:srgbClr val="2A00FF"/>
                </a:solidFill>
                <a:latin typeface="Consolas"/>
                <a:cs typeface="Consolas"/>
              </a:rPr>
              <a:t>"glyphicon</a:t>
            </a:r>
            <a:r>
              <a:rPr sz="1100" spc="2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100" spc="-10" dirty="0">
                <a:solidFill>
                  <a:srgbClr val="2A00FF"/>
                </a:solidFill>
                <a:latin typeface="Consolas"/>
                <a:cs typeface="Consolas"/>
              </a:rPr>
              <a:t>glyphicon-envelope"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1100" spc="-10" dirty="0">
                <a:solidFill>
                  <a:srgbClr val="3E7E7E"/>
                </a:solidFill>
                <a:latin typeface="Consolas"/>
                <a:cs typeface="Consolas"/>
              </a:rPr>
              <a:t>span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1100" spc="-10" dirty="0">
                <a:solidFill>
                  <a:srgbClr val="3E7E7E"/>
                </a:solidFill>
                <a:latin typeface="Consolas"/>
                <a:cs typeface="Consolas"/>
              </a:rPr>
              <a:t>p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100" dirty="0">
              <a:latin typeface="Consolas"/>
              <a:cs typeface="Consolas"/>
            </a:endParaRPr>
          </a:p>
          <a:p>
            <a:pPr marL="166370">
              <a:lnSpc>
                <a:spcPct val="100000"/>
              </a:lnSpc>
              <a:spcBef>
                <a:spcPts val="385"/>
              </a:spcBef>
            </a:pPr>
            <a:r>
              <a:rPr sz="11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100" dirty="0">
                <a:solidFill>
                  <a:srgbClr val="3E7E7E"/>
                </a:solidFill>
                <a:latin typeface="Consolas"/>
                <a:cs typeface="Consolas"/>
              </a:rPr>
              <a:t>p</a:t>
            </a:r>
            <a:r>
              <a:rPr sz="11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100" dirty="0">
                <a:latin typeface="맑은 고딕"/>
                <a:cs typeface="맑은 고딕"/>
              </a:rPr>
              <a:t>링크 </a:t>
            </a:r>
            <a:r>
              <a:rPr sz="1100" spc="-5" dirty="0">
                <a:latin typeface="Consolas"/>
                <a:cs typeface="Consolas"/>
              </a:rPr>
              <a:t>Envelope</a:t>
            </a:r>
            <a:r>
              <a:rPr sz="1100" spc="-275" dirty="0">
                <a:latin typeface="Consolas"/>
                <a:cs typeface="Consolas"/>
              </a:rPr>
              <a:t> </a:t>
            </a:r>
            <a:r>
              <a:rPr sz="1100" dirty="0">
                <a:latin typeface="Consolas"/>
                <a:cs typeface="Consolas"/>
              </a:rPr>
              <a:t>icon:</a:t>
            </a:r>
          </a:p>
          <a:p>
            <a:pPr marL="317500">
              <a:lnSpc>
                <a:spcPct val="100000"/>
              </a:lnSpc>
              <a:spcBef>
                <a:spcPts val="375"/>
              </a:spcBef>
            </a:pPr>
            <a:r>
              <a:rPr sz="11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100" spc="-5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sz="1100" spc="-10" dirty="0">
                <a:solidFill>
                  <a:srgbClr val="7E007E"/>
                </a:solidFill>
                <a:latin typeface="Consolas"/>
                <a:cs typeface="Consolas"/>
              </a:rPr>
              <a:t>href</a:t>
            </a:r>
            <a:r>
              <a:rPr sz="1100" spc="-10" dirty="0">
                <a:latin typeface="Consolas"/>
                <a:cs typeface="Consolas"/>
              </a:rPr>
              <a:t>=</a:t>
            </a:r>
            <a:r>
              <a:rPr sz="1100" spc="-10" dirty="0">
                <a:solidFill>
                  <a:srgbClr val="2A00FF"/>
                </a:solidFill>
                <a:latin typeface="Consolas"/>
                <a:cs typeface="Consolas"/>
              </a:rPr>
              <a:t>"#"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&gt;&lt;</a:t>
            </a:r>
            <a:r>
              <a:rPr sz="1100" spc="-10" dirty="0">
                <a:solidFill>
                  <a:srgbClr val="3E7E7E"/>
                </a:solidFill>
                <a:latin typeface="Consolas"/>
                <a:cs typeface="Consolas"/>
              </a:rPr>
              <a:t>span </a:t>
            </a:r>
            <a:r>
              <a:rPr sz="11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100" spc="-5" dirty="0">
                <a:latin typeface="Consolas"/>
                <a:cs typeface="Consolas"/>
              </a:rPr>
              <a:t>=</a:t>
            </a:r>
            <a:r>
              <a:rPr sz="1100" spc="-5" dirty="0">
                <a:solidFill>
                  <a:srgbClr val="2A00FF"/>
                </a:solidFill>
                <a:latin typeface="Consolas"/>
                <a:cs typeface="Consolas"/>
              </a:rPr>
              <a:t>"glyphicon</a:t>
            </a:r>
            <a:r>
              <a:rPr sz="1100" spc="-30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100" spc="-10" dirty="0">
                <a:solidFill>
                  <a:srgbClr val="2A00FF"/>
                </a:solidFill>
                <a:latin typeface="Consolas"/>
                <a:cs typeface="Consolas"/>
              </a:rPr>
              <a:t>glyphicon-envelope"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1100" spc="-10" dirty="0">
                <a:solidFill>
                  <a:srgbClr val="3E7E7E"/>
                </a:solidFill>
                <a:latin typeface="Consolas"/>
                <a:cs typeface="Consolas"/>
              </a:rPr>
              <a:t>span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1100" spc="-10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100" dirty="0">
              <a:latin typeface="Consolas"/>
              <a:cs typeface="Consolas"/>
            </a:endParaRPr>
          </a:p>
          <a:p>
            <a:pPr marL="165100">
              <a:lnSpc>
                <a:spcPct val="100000"/>
              </a:lnSpc>
              <a:spcBef>
                <a:spcPts val="384"/>
              </a:spcBef>
            </a:pP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100" spc="-10" dirty="0">
                <a:solidFill>
                  <a:srgbClr val="3E7E7E"/>
                </a:solidFill>
                <a:latin typeface="Consolas"/>
                <a:cs typeface="Consolas"/>
              </a:rPr>
              <a:t>p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100" dirty="0">
              <a:latin typeface="Consolas"/>
              <a:cs typeface="Consolas"/>
            </a:endParaRPr>
          </a:p>
          <a:p>
            <a:pPr marL="165100">
              <a:lnSpc>
                <a:spcPct val="100000"/>
              </a:lnSpc>
              <a:spcBef>
                <a:spcPts val="370"/>
              </a:spcBef>
            </a:pPr>
            <a:r>
              <a:rPr sz="11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100" spc="-5" dirty="0">
                <a:solidFill>
                  <a:srgbClr val="3E7E7E"/>
                </a:solidFill>
                <a:latin typeface="Consolas"/>
                <a:cs typeface="Consolas"/>
              </a:rPr>
              <a:t>p</a:t>
            </a:r>
            <a:r>
              <a:rPr sz="11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100" spc="-5" dirty="0">
                <a:latin typeface="Consolas"/>
                <a:cs typeface="Consolas"/>
              </a:rPr>
              <a:t>Search icon: 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100" spc="-10" dirty="0">
                <a:solidFill>
                  <a:srgbClr val="3E7E7E"/>
                </a:solidFill>
                <a:latin typeface="Consolas"/>
                <a:cs typeface="Consolas"/>
              </a:rPr>
              <a:t>span </a:t>
            </a:r>
            <a:r>
              <a:rPr sz="1100" spc="-1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100" spc="-10" dirty="0">
                <a:latin typeface="Consolas"/>
                <a:cs typeface="Consolas"/>
              </a:rPr>
              <a:t>=</a:t>
            </a:r>
            <a:r>
              <a:rPr sz="1100" spc="-10" dirty="0">
                <a:solidFill>
                  <a:srgbClr val="2A00FF"/>
                </a:solidFill>
                <a:latin typeface="Consolas"/>
                <a:cs typeface="Consolas"/>
              </a:rPr>
              <a:t>"glyphicon</a:t>
            </a:r>
            <a:r>
              <a:rPr sz="1100" spc="-2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100" spc="-10" dirty="0">
                <a:solidFill>
                  <a:srgbClr val="2A00FF"/>
                </a:solidFill>
                <a:latin typeface="Consolas"/>
                <a:cs typeface="Consolas"/>
              </a:rPr>
              <a:t>glyphicon-search"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1100" spc="-10" dirty="0">
                <a:solidFill>
                  <a:srgbClr val="3E7E7E"/>
                </a:solidFill>
                <a:latin typeface="Consolas"/>
                <a:cs typeface="Consolas"/>
              </a:rPr>
              <a:t>span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1100" spc="-10" dirty="0">
                <a:solidFill>
                  <a:srgbClr val="3E7E7E"/>
                </a:solidFill>
                <a:latin typeface="Consolas"/>
                <a:cs typeface="Consolas"/>
              </a:rPr>
              <a:t>p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100" dirty="0">
              <a:latin typeface="Consolas"/>
              <a:cs typeface="Consolas"/>
            </a:endParaRPr>
          </a:p>
          <a:p>
            <a:pPr marL="166370">
              <a:lnSpc>
                <a:spcPct val="100000"/>
              </a:lnSpc>
              <a:spcBef>
                <a:spcPts val="395"/>
              </a:spcBef>
            </a:pPr>
            <a:r>
              <a:rPr sz="11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100" spc="-5" dirty="0">
                <a:solidFill>
                  <a:srgbClr val="3E7E7E"/>
                </a:solidFill>
                <a:latin typeface="Consolas"/>
                <a:cs typeface="Consolas"/>
              </a:rPr>
              <a:t>p</a:t>
            </a:r>
            <a:r>
              <a:rPr sz="11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100" spc="-5" dirty="0">
                <a:latin typeface="Consolas"/>
                <a:cs typeface="Consolas"/>
              </a:rPr>
              <a:t>Search </a:t>
            </a:r>
            <a:r>
              <a:rPr sz="1100" spc="5" dirty="0">
                <a:latin typeface="Consolas"/>
                <a:cs typeface="Consolas"/>
              </a:rPr>
              <a:t>icon</a:t>
            </a:r>
            <a:r>
              <a:rPr sz="1100" spc="-114" dirty="0">
                <a:latin typeface="Consolas"/>
                <a:cs typeface="Consolas"/>
              </a:rPr>
              <a:t> </a:t>
            </a:r>
            <a:r>
              <a:rPr sz="1100" dirty="0">
                <a:latin typeface="맑은 고딕"/>
                <a:cs typeface="맑은 고딕"/>
              </a:rPr>
              <a:t>기본버튼</a:t>
            </a:r>
            <a:r>
              <a:rPr sz="1100" dirty="0">
                <a:latin typeface="Consolas"/>
                <a:cs typeface="Consolas"/>
              </a:rPr>
              <a:t>:</a:t>
            </a:r>
          </a:p>
          <a:p>
            <a:pPr marL="317500">
              <a:lnSpc>
                <a:spcPct val="100000"/>
              </a:lnSpc>
              <a:spcBef>
                <a:spcPts val="375"/>
              </a:spcBef>
            </a:pPr>
            <a:r>
              <a:rPr sz="11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100" spc="-5" dirty="0">
                <a:solidFill>
                  <a:srgbClr val="3E7E7E"/>
                </a:solidFill>
                <a:latin typeface="Consolas"/>
                <a:cs typeface="Consolas"/>
              </a:rPr>
              <a:t>button </a:t>
            </a:r>
            <a:r>
              <a:rPr sz="1100" spc="-1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100" spc="-10" dirty="0">
                <a:latin typeface="Consolas"/>
                <a:cs typeface="Consolas"/>
              </a:rPr>
              <a:t>=</a:t>
            </a:r>
            <a:r>
              <a:rPr sz="1100" spc="-10" dirty="0">
                <a:solidFill>
                  <a:srgbClr val="2A00FF"/>
                </a:solidFill>
                <a:latin typeface="Consolas"/>
                <a:cs typeface="Consolas"/>
              </a:rPr>
              <a:t>"btn</a:t>
            </a:r>
            <a:r>
              <a:rPr sz="1100" spc="-40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100" spc="-10" dirty="0">
                <a:solidFill>
                  <a:srgbClr val="2A00FF"/>
                </a:solidFill>
                <a:latin typeface="Consolas"/>
                <a:cs typeface="Consolas"/>
              </a:rPr>
              <a:t>btn-default"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100" dirty="0">
              <a:latin typeface="Consolas"/>
              <a:cs typeface="Consolas"/>
            </a:endParaRPr>
          </a:p>
          <a:p>
            <a:pPr marL="471170">
              <a:lnSpc>
                <a:spcPct val="100000"/>
              </a:lnSpc>
              <a:spcBef>
                <a:spcPts val="380"/>
              </a:spcBef>
            </a:pPr>
            <a:r>
              <a:rPr sz="11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100" spc="-5" dirty="0">
                <a:solidFill>
                  <a:srgbClr val="3E7E7E"/>
                </a:solidFill>
                <a:latin typeface="Consolas"/>
                <a:cs typeface="Consolas"/>
              </a:rPr>
              <a:t>span </a:t>
            </a:r>
            <a:r>
              <a:rPr sz="11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100" spc="-5" dirty="0">
                <a:latin typeface="Consolas"/>
                <a:cs typeface="Consolas"/>
              </a:rPr>
              <a:t>=</a:t>
            </a:r>
            <a:r>
              <a:rPr sz="1100" spc="-5" dirty="0">
                <a:solidFill>
                  <a:srgbClr val="2A00FF"/>
                </a:solidFill>
                <a:latin typeface="Consolas"/>
                <a:cs typeface="Consolas"/>
              </a:rPr>
              <a:t>"glyphicon </a:t>
            </a:r>
            <a:r>
              <a:rPr sz="1100" spc="-10" dirty="0">
                <a:solidFill>
                  <a:srgbClr val="2A00FF"/>
                </a:solidFill>
                <a:latin typeface="Consolas"/>
                <a:cs typeface="Consolas"/>
              </a:rPr>
              <a:t>glyphicon-search"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1100" spc="-10" dirty="0">
                <a:solidFill>
                  <a:srgbClr val="3E7E7E"/>
                </a:solidFill>
                <a:latin typeface="Consolas"/>
                <a:cs typeface="Consolas"/>
              </a:rPr>
              <a:t>span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100" spc="-130" dirty="0">
                <a:solidFill>
                  <a:srgbClr val="008080"/>
                </a:solidFill>
                <a:latin typeface="Consolas"/>
                <a:cs typeface="Consolas"/>
              </a:rPr>
              <a:t> </a:t>
            </a:r>
            <a:r>
              <a:rPr sz="1100" dirty="0">
                <a:latin typeface="맑은 고딕"/>
                <a:cs typeface="맑은 고딕"/>
              </a:rPr>
              <a:t>검색</a:t>
            </a:r>
          </a:p>
          <a:p>
            <a:pPr marL="317500">
              <a:lnSpc>
                <a:spcPct val="100000"/>
              </a:lnSpc>
              <a:spcBef>
                <a:spcPts val="375"/>
              </a:spcBef>
            </a:pP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100" spc="-10" dirty="0">
                <a:solidFill>
                  <a:srgbClr val="3E7E7E"/>
                </a:solidFill>
                <a:latin typeface="Consolas"/>
                <a:cs typeface="Consolas"/>
              </a:rPr>
              <a:t>button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100" dirty="0">
              <a:latin typeface="Consolas"/>
              <a:cs typeface="Consolas"/>
            </a:endParaRPr>
          </a:p>
          <a:p>
            <a:pPr marL="165100">
              <a:lnSpc>
                <a:spcPct val="100000"/>
              </a:lnSpc>
              <a:spcBef>
                <a:spcPts val="385"/>
              </a:spcBef>
            </a:pP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100" spc="-10" dirty="0">
                <a:solidFill>
                  <a:srgbClr val="3E7E7E"/>
                </a:solidFill>
                <a:latin typeface="Consolas"/>
                <a:cs typeface="Consolas"/>
              </a:rPr>
              <a:t>p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100" dirty="0">
              <a:latin typeface="Consolas"/>
              <a:cs typeface="Consolas"/>
            </a:endParaRPr>
          </a:p>
          <a:p>
            <a:pPr marL="166370">
              <a:lnSpc>
                <a:spcPct val="100000"/>
              </a:lnSpc>
              <a:spcBef>
                <a:spcPts val="385"/>
              </a:spcBef>
            </a:pPr>
            <a:r>
              <a:rPr sz="11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100" spc="-5" dirty="0">
                <a:solidFill>
                  <a:srgbClr val="3E7E7E"/>
                </a:solidFill>
                <a:latin typeface="Consolas"/>
                <a:cs typeface="Consolas"/>
              </a:rPr>
              <a:t>p</a:t>
            </a:r>
            <a:r>
              <a:rPr sz="11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100" spc="-5" dirty="0">
                <a:latin typeface="Consolas"/>
                <a:cs typeface="Consolas"/>
              </a:rPr>
              <a:t>Search </a:t>
            </a:r>
            <a:r>
              <a:rPr sz="1100" spc="5" dirty="0">
                <a:latin typeface="Consolas"/>
                <a:cs typeface="Consolas"/>
              </a:rPr>
              <a:t>icon </a:t>
            </a:r>
            <a:r>
              <a:rPr sz="1100" dirty="0">
                <a:latin typeface="맑은 고딕"/>
                <a:cs typeface="맑은 고딕"/>
              </a:rPr>
              <a:t>스타일</a:t>
            </a:r>
            <a:r>
              <a:rPr sz="1100" spc="75" dirty="0">
                <a:latin typeface="맑은 고딕"/>
                <a:cs typeface="맑은 고딕"/>
              </a:rPr>
              <a:t> </a:t>
            </a:r>
            <a:r>
              <a:rPr sz="1100" dirty="0">
                <a:latin typeface="맑은 고딕"/>
                <a:cs typeface="맑은 고딕"/>
              </a:rPr>
              <a:t>버튼</a:t>
            </a:r>
            <a:r>
              <a:rPr sz="1100" dirty="0">
                <a:latin typeface="Consolas"/>
                <a:cs typeface="Consolas"/>
              </a:rPr>
              <a:t>:</a:t>
            </a:r>
          </a:p>
          <a:p>
            <a:pPr marL="317500">
              <a:lnSpc>
                <a:spcPct val="100000"/>
              </a:lnSpc>
              <a:spcBef>
                <a:spcPts val="370"/>
              </a:spcBef>
            </a:pPr>
            <a:r>
              <a:rPr sz="11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100" spc="-5" dirty="0">
                <a:solidFill>
                  <a:srgbClr val="3E7E7E"/>
                </a:solidFill>
                <a:latin typeface="Consolas"/>
                <a:cs typeface="Consolas"/>
              </a:rPr>
              <a:t>button </a:t>
            </a:r>
            <a:r>
              <a:rPr sz="1100" spc="-1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100" spc="-10" dirty="0">
                <a:latin typeface="Consolas"/>
                <a:cs typeface="Consolas"/>
              </a:rPr>
              <a:t>=</a:t>
            </a:r>
            <a:r>
              <a:rPr sz="1100" spc="-10" dirty="0">
                <a:solidFill>
                  <a:srgbClr val="2A00FF"/>
                </a:solidFill>
                <a:latin typeface="Consolas"/>
                <a:cs typeface="Consolas"/>
              </a:rPr>
              <a:t>"btn</a:t>
            </a:r>
            <a:r>
              <a:rPr sz="1100" spc="-40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100" spc="-10" dirty="0">
                <a:solidFill>
                  <a:srgbClr val="2A00FF"/>
                </a:solidFill>
                <a:latin typeface="Consolas"/>
                <a:cs typeface="Consolas"/>
              </a:rPr>
              <a:t>btn-info"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100" dirty="0">
              <a:latin typeface="Consolas"/>
              <a:cs typeface="Consolas"/>
            </a:endParaRPr>
          </a:p>
          <a:p>
            <a:pPr marL="471170">
              <a:lnSpc>
                <a:spcPct val="100000"/>
              </a:lnSpc>
              <a:spcBef>
                <a:spcPts val="395"/>
              </a:spcBef>
            </a:pPr>
            <a:r>
              <a:rPr sz="11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100" spc="-5" dirty="0">
                <a:solidFill>
                  <a:srgbClr val="3E7E7E"/>
                </a:solidFill>
                <a:latin typeface="Consolas"/>
                <a:cs typeface="Consolas"/>
              </a:rPr>
              <a:t>span </a:t>
            </a:r>
            <a:r>
              <a:rPr sz="11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100" spc="-5" dirty="0">
                <a:latin typeface="Consolas"/>
                <a:cs typeface="Consolas"/>
              </a:rPr>
              <a:t>=</a:t>
            </a:r>
            <a:r>
              <a:rPr sz="1100" spc="-5" dirty="0">
                <a:solidFill>
                  <a:srgbClr val="2A00FF"/>
                </a:solidFill>
                <a:latin typeface="Consolas"/>
                <a:cs typeface="Consolas"/>
              </a:rPr>
              <a:t>"glyphicon </a:t>
            </a:r>
            <a:r>
              <a:rPr sz="1100" spc="-10" dirty="0">
                <a:solidFill>
                  <a:srgbClr val="2A00FF"/>
                </a:solidFill>
                <a:latin typeface="Consolas"/>
                <a:cs typeface="Consolas"/>
              </a:rPr>
              <a:t>glyphicon-search"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1100" spc="-10" dirty="0">
                <a:solidFill>
                  <a:srgbClr val="3E7E7E"/>
                </a:solidFill>
                <a:latin typeface="Consolas"/>
                <a:cs typeface="Consolas"/>
              </a:rPr>
              <a:t>span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100" spc="-130" dirty="0">
                <a:solidFill>
                  <a:srgbClr val="008080"/>
                </a:solidFill>
                <a:latin typeface="Consolas"/>
                <a:cs typeface="Consolas"/>
              </a:rPr>
              <a:t> </a:t>
            </a:r>
            <a:r>
              <a:rPr sz="1100" dirty="0">
                <a:latin typeface="맑은 고딕"/>
                <a:cs typeface="맑은 고딕"/>
              </a:rPr>
              <a:t>검색</a:t>
            </a:r>
          </a:p>
          <a:p>
            <a:pPr marL="317500">
              <a:lnSpc>
                <a:spcPct val="100000"/>
              </a:lnSpc>
              <a:spcBef>
                <a:spcPts val="360"/>
              </a:spcBef>
            </a:pP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100" spc="-10" dirty="0">
                <a:solidFill>
                  <a:srgbClr val="3E7E7E"/>
                </a:solidFill>
                <a:latin typeface="Consolas"/>
                <a:cs typeface="Consolas"/>
              </a:rPr>
              <a:t>button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100" dirty="0">
              <a:latin typeface="Consolas"/>
              <a:cs typeface="Consolas"/>
            </a:endParaRPr>
          </a:p>
          <a:p>
            <a:pPr marL="165100">
              <a:lnSpc>
                <a:spcPct val="100000"/>
              </a:lnSpc>
              <a:spcBef>
                <a:spcPts val="385"/>
              </a:spcBef>
            </a:pP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100" spc="-10" dirty="0">
                <a:solidFill>
                  <a:srgbClr val="3E7E7E"/>
                </a:solidFill>
                <a:latin typeface="Consolas"/>
                <a:cs typeface="Consolas"/>
              </a:rPr>
              <a:t>p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100" dirty="0">
              <a:latin typeface="Consolas"/>
              <a:cs typeface="Consolas"/>
            </a:endParaRPr>
          </a:p>
          <a:p>
            <a:pPr marL="165100">
              <a:lnSpc>
                <a:spcPct val="100000"/>
              </a:lnSpc>
              <a:spcBef>
                <a:spcPts val="385"/>
              </a:spcBef>
            </a:pP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100" spc="-10" dirty="0">
                <a:solidFill>
                  <a:srgbClr val="3E7E7E"/>
                </a:solidFill>
                <a:latin typeface="Consolas"/>
                <a:cs typeface="Consolas"/>
              </a:rPr>
              <a:t>p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100" spc="-10" dirty="0">
                <a:latin typeface="Consolas"/>
                <a:cs typeface="Consolas"/>
              </a:rPr>
              <a:t>Print </a:t>
            </a:r>
            <a:r>
              <a:rPr sz="1100" spc="-5" dirty="0">
                <a:latin typeface="Consolas"/>
                <a:cs typeface="Consolas"/>
              </a:rPr>
              <a:t>icon: </a:t>
            </a:r>
            <a:r>
              <a:rPr sz="11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100" spc="-5" dirty="0">
                <a:solidFill>
                  <a:srgbClr val="3E7E7E"/>
                </a:solidFill>
                <a:latin typeface="Consolas"/>
                <a:cs typeface="Consolas"/>
              </a:rPr>
              <a:t>span </a:t>
            </a:r>
            <a:r>
              <a:rPr sz="1100" spc="-1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100" spc="-10" dirty="0">
                <a:latin typeface="Consolas"/>
                <a:cs typeface="Consolas"/>
              </a:rPr>
              <a:t>=</a:t>
            </a:r>
            <a:r>
              <a:rPr sz="1100" spc="-10" dirty="0">
                <a:solidFill>
                  <a:srgbClr val="2A00FF"/>
                </a:solidFill>
                <a:latin typeface="Consolas"/>
                <a:cs typeface="Consolas"/>
              </a:rPr>
              <a:t>"glyphicon</a:t>
            </a:r>
            <a:r>
              <a:rPr sz="1100" spc="-20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100" spc="-10" dirty="0">
                <a:solidFill>
                  <a:srgbClr val="2A00FF"/>
                </a:solidFill>
                <a:latin typeface="Consolas"/>
                <a:cs typeface="Consolas"/>
              </a:rPr>
              <a:t>glyphicon-print"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1100" spc="-10" dirty="0">
                <a:solidFill>
                  <a:srgbClr val="3E7E7E"/>
                </a:solidFill>
                <a:latin typeface="Consolas"/>
                <a:cs typeface="Consolas"/>
              </a:rPr>
              <a:t>span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1100" spc="-10" dirty="0">
                <a:solidFill>
                  <a:srgbClr val="3E7E7E"/>
                </a:solidFill>
                <a:latin typeface="Consolas"/>
                <a:cs typeface="Consolas"/>
              </a:rPr>
              <a:t>p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100" dirty="0">
              <a:latin typeface="Consolas"/>
              <a:cs typeface="Consolas"/>
            </a:endParaRPr>
          </a:p>
          <a:p>
            <a:pPr marL="166370">
              <a:lnSpc>
                <a:spcPct val="100000"/>
              </a:lnSpc>
              <a:spcBef>
                <a:spcPts val="385"/>
              </a:spcBef>
            </a:pPr>
            <a:r>
              <a:rPr sz="11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100" spc="-5" dirty="0">
                <a:solidFill>
                  <a:srgbClr val="3E7E7E"/>
                </a:solidFill>
                <a:latin typeface="Consolas"/>
                <a:cs typeface="Consolas"/>
              </a:rPr>
              <a:t>p</a:t>
            </a:r>
            <a:r>
              <a:rPr sz="11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100" spc="-5" dirty="0">
                <a:latin typeface="Consolas"/>
                <a:cs typeface="Consolas"/>
              </a:rPr>
              <a:t>Print </a:t>
            </a:r>
            <a:r>
              <a:rPr sz="1100" spc="5" dirty="0">
                <a:latin typeface="Consolas"/>
                <a:cs typeface="Consolas"/>
              </a:rPr>
              <a:t>icon </a:t>
            </a:r>
            <a:r>
              <a:rPr sz="1100" dirty="0">
                <a:latin typeface="맑은 고딕"/>
                <a:cs typeface="맑은 고딕"/>
              </a:rPr>
              <a:t>스타일 링크</a:t>
            </a:r>
            <a:r>
              <a:rPr sz="1100" spc="-114" dirty="0">
                <a:latin typeface="맑은 고딕"/>
                <a:cs typeface="맑은 고딕"/>
              </a:rPr>
              <a:t> </a:t>
            </a:r>
            <a:r>
              <a:rPr sz="1100" dirty="0">
                <a:latin typeface="맑은 고딕"/>
                <a:cs typeface="맑은 고딕"/>
              </a:rPr>
              <a:t>버튼</a:t>
            </a:r>
            <a:r>
              <a:rPr sz="1100" dirty="0">
                <a:latin typeface="Consolas"/>
                <a:cs typeface="Consolas"/>
              </a:rPr>
              <a:t>:</a:t>
            </a:r>
          </a:p>
          <a:p>
            <a:pPr marL="317500">
              <a:lnSpc>
                <a:spcPct val="100000"/>
              </a:lnSpc>
              <a:spcBef>
                <a:spcPts val="375"/>
              </a:spcBef>
            </a:pPr>
            <a:r>
              <a:rPr sz="11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100" spc="-5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sz="1100" spc="-10" dirty="0">
                <a:solidFill>
                  <a:srgbClr val="7E007E"/>
                </a:solidFill>
                <a:latin typeface="Consolas"/>
                <a:cs typeface="Consolas"/>
              </a:rPr>
              <a:t>href</a:t>
            </a:r>
            <a:r>
              <a:rPr sz="1100" spc="-10" dirty="0">
                <a:latin typeface="Consolas"/>
                <a:cs typeface="Consolas"/>
              </a:rPr>
              <a:t>=</a:t>
            </a:r>
            <a:r>
              <a:rPr sz="1100" spc="-10" dirty="0">
                <a:solidFill>
                  <a:srgbClr val="2A00FF"/>
                </a:solidFill>
                <a:latin typeface="Consolas"/>
                <a:cs typeface="Consolas"/>
              </a:rPr>
              <a:t>"#" </a:t>
            </a:r>
            <a:r>
              <a:rPr sz="1100" spc="-1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100" spc="-10" dirty="0">
                <a:latin typeface="Consolas"/>
                <a:cs typeface="Consolas"/>
              </a:rPr>
              <a:t>=</a:t>
            </a:r>
            <a:r>
              <a:rPr sz="1100" spc="-10" dirty="0">
                <a:solidFill>
                  <a:srgbClr val="2A00FF"/>
                </a:solidFill>
                <a:latin typeface="Consolas"/>
                <a:cs typeface="Consolas"/>
              </a:rPr>
              <a:t>"btn btn-success</a:t>
            </a:r>
            <a:r>
              <a:rPr sz="1100" spc="-30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100" spc="-10" dirty="0">
                <a:solidFill>
                  <a:srgbClr val="2A00FF"/>
                </a:solidFill>
                <a:latin typeface="Consolas"/>
                <a:cs typeface="Consolas"/>
              </a:rPr>
              <a:t>btn-lg"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100" dirty="0">
              <a:latin typeface="Consolas"/>
              <a:cs typeface="Consolas"/>
            </a:endParaRPr>
          </a:p>
          <a:p>
            <a:pPr marL="471170">
              <a:lnSpc>
                <a:spcPct val="100000"/>
              </a:lnSpc>
              <a:spcBef>
                <a:spcPts val="395"/>
              </a:spcBef>
            </a:pPr>
            <a:r>
              <a:rPr sz="11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100" spc="-5" dirty="0">
                <a:solidFill>
                  <a:srgbClr val="3E7E7E"/>
                </a:solidFill>
                <a:latin typeface="Consolas"/>
                <a:cs typeface="Consolas"/>
              </a:rPr>
              <a:t>span </a:t>
            </a:r>
            <a:r>
              <a:rPr sz="11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100" spc="-5" dirty="0">
                <a:latin typeface="Consolas"/>
                <a:cs typeface="Consolas"/>
              </a:rPr>
              <a:t>=</a:t>
            </a:r>
            <a:r>
              <a:rPr sz="1100" spc="-5" dirty="0">
                <a:solidFill>
                  <a:srgbClr val="2A00FF"/>
                </a:solidFill>
                <a:latin typeface="Consolas"/>
                <a:cs typeface="Consolas"/>
              </a:rPr>
              <a:t>"glyphicon </a:t>
            </a:r>
            <a:r>
              <a:rPr sz="1100" spc="-10" dirty="0">
                <a:solidFill>
                  <a:srgbClr val="2A00FF"/>
                </a:solidFill>
                <a:latin typeface="Consolas"/>
                <a:cs typeface="Consolas"/>
              </a:rPr>
              <a:t>glyphicon-print"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1100" spc="-10" dirty="0">
                <a:solidFill>
                  <a:srgbClr val="3E7E7E"/>
                </a:solidFill>
                <a:latin typeface="Consolas"/>
                <a:cs typeface="Consolas"/>
              </a:rPr>
              <a:t>span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100" spc="-130" dirty="0">
                <a:solidFill>
                  <a:srgbClr val="008080"/>
                </a:solidFill>
                <a:latin typeface="Consolas"/>
                <a:cs typeface="Consolas"/>
              </a:rPr>
              <a:t> </a:t>
            </a:r>
            <a:r>
              <a:rPr sz="1100" dirty="0">
                <a:latin typeface="맑은 고딕"/>
                <a:cs typeface="맑은 고딕"/>
              </a:rPr>
              <a:t>프린트</a:t>
            </a:r>
          </a:p>
          <a:p>
            <a:pPr marL="317500">
              <a:lnSpc>
                <a:spcPct val="100000"/>
              </a:lnSpc>
              <a:spcBef>
                <a:spcPts val="360"/>
              </a:spcBef>
            </a:pPr>
            <a:r>
              <a:rPr sz="11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100" spc="-5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11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100" dirty="0">
              <a:latin typeface="Consolas"/>
              <a:cs typeface="Consolas"/>
            </a:endParaRPr>
          </a:p>
          <a:p>
            <a:pPr marL="165100">
              <a:lnSpc>
                <a:spcPct val="100000"/>
              </a:lnSpc>
              <a:spcBef>
                <a:spcPts val="384"/>
              </a:spcBef>
            </a:pP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100" spc="-10" dirty="0">
                <a:solidFill>
                  <a:srgbClr val="3E7E7E"/>
                </a:solidFill>
                <a:latin typeface="Consolas"/>
                <a:cs typeface="Consolas"/>
              </a:rPr>
              <a:t>p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100" dirty="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100" spc="-1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1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100" dirty="0">
              <a:latin typeface="Consolas"/>
              <a:cs typeface="Consola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734811" y="2887979"/>
            <a:ext cx="3332988" cy="29032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altLang="ko-KR" smtClean="0"/>
              <a:t>16</a:t>
            </a:fld>
            <a:endParaRPr lang="en-US" altLang="ko-K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42208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</a:t>
            </a:r>
            <a:r>
              <a:rPr spc="-65" dirty="0"/>
              <a:t> </a:t>
            </a:r>
            <a:r>
              <a:rPr spc="-5" dirty="0"/>
              <a:t>글리피콘(glyphicon)</a:t>
            </a:r>
          </a:p>
        </p:txBody>
      </p:sp>
      <p:sp>
        <p:nvSpPr>
          <p:cNvPr id="3" name="object 3"/>
          <p:cNvSpPr/>
          <p:nvPr/>
        </p:nvSpPr>
        <p:spPr>
          <a:xfrm>
            <a:off x="1895855" y="1697735"/>
            <a:ext cx="5170932" cy="35905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altLang="ko-KR" smtClean="0"/>
              <a:t>17</a:t>
            </a:fld>
            <a:endParaRPr lang="en-US" altLang="ko-K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42208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pc="-5" dirty="0" smtClean="0"/>
              <a:t>Badges(</a:t>
            </a:r>
            <a:r>
              <a:rPr lang="ko-KR" altLang="en-US" spc="-5" dirty="0" err="1" smtClean="0"/>
              <a:t>뱃지</a:t>
            </a:r>
            <a:r>
              <a:rPr lang="en-US" altLang="ko-KR" spc="-5" dirty="0"/>
              <a:t>)</a:t>
            </a:r>
            <a:endParaRPr spc="-5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altLang="ko-KR" smtClean="0"/>
              <a:t>18</a:t>
            </a:fld>
            <a:endParaRPr lang="en-US" altLang="ko-KR"/>
          </a:p>
        </p:txBody>
      </p:sp>
      <p:sp>
        <p:nvSpPr>
          <p:cNvPr id="5" name="직사각형 4"/>
          <p:cNvSpPr/>
          <p:nvPr/>
        </p:nvSpPr>
        <p:spPr>
          <a:xfrm>
            <a:off x="596900" y="4623614"/>
            <a:ext cx="77089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>
                <a:solidFill>
                  <a:srgbClr val="008080"/>
                </a:solidFill>
                <a:latin typeface="Consolas" panose="020B0609020204030204" pitchFamily="49" charset="0"/>
              </a:rPr>
              <a:t>&lt;</a:t>
            </a:r>
            <a:r>
              <a:rPr lang="en-US" altLang="ko-KR" dirty="0">
                <a:solidFill>
                  <a:srgbClr val="3F7F7F"/>
                </a:solidFill>
                <a:latin typeface="Consolas" panose="020B0609020204030204" pitchFamily="49" charset="0"/>
              </a:rPr>
              <a:t>div </a:t>
            </a:r>
            <a:r>
              <a:rPr lang="en-US" altLang="ko-KR" dirty="0">
                <a:solidFill>
                  <a:srgbClr val="7F007F"/>
                </a:solidFill>
                <a:latin typeface="Consolas" panose="020B0609020204030204" pitchFamily="49" charset="0"/>
              </a:rPr>
              <a:t>class</a:t>
            </a:r>
            <a:r>
              <a:rPr lang="en-US" altLang="ko-KR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altLang="ko-KR" i="1" dirty="0">
                <a:solidFill>
                  <a:srgbClr val="2A00FF"/>
                </a:solidFill>
                <a:latin typeface="Consolas" panose="020B0609020204030204" pitchFamily="49" charset="0"/>
              </a:rPr>
              <a:t>"container"</a:t>
            </a:r>
            <a:r>
              <a:rPr lang="en-US" altLang="ko-KR" i="1" dirty="0">
                <a:solidFill>
                  <a:srgbClr val="008080"/>
                </a:solidFill>
                <a:latin typeface="Consolas" panose="020B0609020204030204" pitchFamily="49" charset="0"/>
              </a:rPr>
              <a:t>&gt;</a:t>
            </a:r>
          </a:p>
          <a:p>
            <a:r>
              <a:rPr lang="en-US" altLang="ko-KR" dirty="0">
                <a:solidFill>
                  <a:srgbClr val="008080"/>
                </a:solidFill>
                <a:latin typeface="Consolas" panose="020B0609020204030204" pitchFamily="49" charset="0"/>
              </a:rPr>
              <a:t>&lt;</a:t>
            </a:r>
            <a:r>
              <a:rPr lang="en-US" altLang="ko-KR" dirty="0">
                <a:solidFill>
                  <a:srgbClr val="3F7F7F"/>
                </a:solidFill>
                <a:latin typeface="Consolas" panose="020B0609020204030204" pitchFamily="49" charset="0"/>
              </a:rPr>
              <a:t>h2</a:t>
            </a:r>
            <a:r>
              <a:rPr lang="en-US" altLang="ko-KR" dirty="0">
                <a:solidFill>
                  <a:srgbClr val="008080"/>
                </a:solidFill>
                <a:latin typeface="Consolas" panose="020B0609020204030204" pitchFamily="49" charset="0"/>
              </a:rPr>
              <a:t>&gt;</a:t>
            </a:r>
            <a:r>
              <a:rPr lang="en-US" altLang="ko-KR" dirty="0">
                <a:solidFill>
                  <a:srgbClr val="000000"/>
                </a:solidFill>
                <a:latin typeface="Consolas" panose="020B0609020204030204" pitchFamily="49" charset="0"/>
              </a:rPr>
              <a:t>Badges</a:t>
            </a:r>
            <a:r>
              <a:rPr lang="en-US" altLang="ko-KR" dirty="0">
                <a:solidFill>
                  <a:srgbClr val="008080"/>
                </a:solidFill>
                <a:latin typeface="Consolas" panose="020B0609020204030204" pitchFamily="49" charset="0"/>
              </a:rPr>
              <a:t>&lt;/</a:t>
            </a:r>
            <a:r>
              <a:rPr lang="en-US" altLang="ko-KR" dirty="0">
                <a:solidFill>
                  <a:srgbClr val="3F7F7F"/>
                </a:solidFill>
                <a:latin typeface="Consolas" panose="020B0609020204030204" pitchFamily="49" charset="0"/>
              </a:rPr>
              <a:t>h2</a:t>
            </a:r>
            <a:r>
              <a:rPr lang="en-US" altLang="ko-KR" dirty="0">
                <a:solidFill>
                  <a:srgbClr val="008080"/>
                </a:solidFill>
                <a:latin typeface="Consolas" panose="020B0609020204030204" pitchFamily="49" charset="0"/>
              </a:rPr>
              <a:t>&gt;</a:t>
            </a:r>
          </a:p>
          <a:p>
            <a:r>
              <a:rPr lang="en-US" altLang="ko-KR" dirty="0">
                <a:solidFill>
                  <a:srgbClr val="008080"/>
                </a:solidFill>
                <a:latin typeface="Consolas" panose="020B0609020204030204" pitchFamily="49" charset="0"/>
              </a:rPr>
              <a:t>&lt;</a:t>
            </a:r>
            <a:r>
              <a:rPr lang="en-US" altLang="ko-KR" dirty="0">
                <a:solidFill>
                  <a:srgbClr val="3F7F7F"/>
                </a:solidFill>
                <a:latin typeface="Consolas" panose="020B0609020204030204" pitchFamily="49" charset="0"/>
              </a:rPr>
              <a:t>a </a:t>
            </a:r>
            <a:r>
              <a:rPr lang="en-US" altLang="ko-KR" dirty="0" err="1">
                <a:solidFill>
                  <a:srgbClr val="7F007F"/>
                </a:solidFill>
                <a:latin typeface="Consolas" panose="020B0609020204030204" pitchFamily="49" charset="0"/>
              </a:rPr>
              <a:t>href</a:t>
            </a:r>
            <a:r>
              <a:rPr lang="en-US" altLang="ko-KR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altLang="ko-KR" i="1" dirty="0">
                <a:solidFill>
                  <a:srgbClr val="2A00FF"/>
                </a:solidFill>
                <a:latin typeface="Consolas" panose="020B0609020204030204" pitchFamily="49" charset="0"/>
              </a:rPr>
              <a:t>"#"</a:t>
            </a:r>
            <a:r>
              <a:rPr lang="en-US" altLang="ko-KR" i="1" dirty="0">
                <a:solidFill>
                  <a:srgbClr val="008080"/>
                </a:solidFill>
                <a:latin typeface="Consolas" panose="020B0609020204030204" pitchFamily="49" charset="0"/>
              </a:rPr>
              <a:t>&gt;</a:t>
            </a:r>
            <a:r>
              <a:rPr lang="en-US" altLang="ko-KR" i="1" dirty="0">
                <a:solidFill>
                  <a:srgbClr val="000000"/>
                </a:solidFill>
                <a:latin typeface="Consolas" panose="020B0609020204030204" pitchFamily="49" charset="0"/>
              </a:rPr>
              <a:t>News </a:t>
            </a:r>
            <a:r>
              <a:rPr lang="en-US" altLang="ko-KR" i="1" dirty="0">
                <a:solidFill>
                  <a:srgbClr val="008080"/>
                </a:solidFill>
                <a:latin typeface="Consolas" panose="020B0609020204030204" pitchFamily="49" charset="0"/>
              </a:rPr>
              <a:t>&lt;</a:t>
            </a:r>
            <a:r>
              <a:rPr lang="en-US" altLang="ko-KR" i="1" dirty="0">
                <a:solidFill>
                  <a:srgbClr val="3F7F7F"/>
                </a:solidFill>
                <a:latin typeface="Consolas" panose="020B0609020204030204" pitchFamily="49" charset="0"/>
              </a:rPr>
              <a:t>span </a:t>
            </a:r>
            <a:r>
              <a:rPr lang="en-US" altLang="ko-KR" i="1" dirty="0">
                <a:solidFill>
                  <a:srgbClr val="7F007F"/>
                </a:solidFill>
                <a:latin typeface="Consolas" panose="020B0609020204030204" pitchFamily="49" charset="0"/>
              </a:rPr>
              <a:t>class</a:t>
            </a:r>
            <a:r>
              <a:rPr lang="en-US" altLang="ko-KR" i="1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altLang="ko-KR" i="1" dirty="0">
                <a:solidFill>
                  <a:srgbClr val="2A00FF"/>
                </a:solidFill>
                <a:latin typeface="Consolas" panose="020B0609020204030204" pitchFamily="49" charset="0"/>
              </a:rPr>
              <a:t>"badge"</a:t>
            </a:r>
            <a:r>
              <a:rPr lang="en-US" altLang="ko-KR" i="1" dirty="0">
                <a:solidFill>
                  <a:srgbClr val="008080"/>
                </a:solidFill>
                <a:latin typeface="Consolas" panose="020B0609020204030204" pitchFamily="49" charset="0"/>
              </a:rPr>
              <a:t>&gt;</a:t>
            </a:r>
            <a:r>
              <a:rPr lang="en-US" altLang="ko-KR" i="1" dirty="0">
                <a:solidFill>
                  <a:srgbClr val="000000"/>
                </a:solidFill>
                <a:latin typeface="Consolas" panose="020B0609020204030204" pitchFamily="49" charset="0"/>
              </a:rPr>
              <a:t>5</a:t>
            </a:r>
            <a:r>
              <a:rPr lang="en-US" altLang="ko-KR" i="1" dirty="0">
                <a:solidFill>
                  <a:srgbClr val="008080"/>
                </a:solidFill>
                <a:latin typeface="Consolas" panose="020B0609020204030204" pitchFamily="49" charset="0"/>
              </a:rPr>
              <a:t>&lt;/</a:t>
            </a:r>
            <a:r>
              <a:rPr lang="en-US" altLang="ko-KR" i="1" dirty="0">
                <a:solidFill>
                  <a:srgbClr val="3F7F7F"/>
                </a:solidFill>
                <a:latin typeface="Consolas" panose="020B0609020204030204" pitchFamily="49" charset="0"/>
              </a:rPr>
              <a:t>span</a:t>
            </a:r>
            <a:r>
              <a:rPr lang="en-US" altLang="ko-KR" i="1" dirty="0">
                <a:solidFill>
                  <a:srgbClr val="008080"/>
                </a:solidFill>
                <a:latin typeface="Consolas" panose="020B0609020204030204" pitchFamily="49" charset="0"/>
              </a:rPr>
              <a:t>&gt;&lt;/</a:t>
            </a:r>
            <a:r>
              <a:rPr lang="en-US" altLang="ko-KR" i="1" dirty="0">
                <a:solidFill>
                  <a:srgbClr val="3F7F7F"/>
                </a:solidFill>
                <a:latin typeface="Consolas" panose="020B0609020204030204" pitchFamily="49" charset="0"/>
              </a:rPr>
              <a:t>a</a:t>
            </a:r>
            <a:r>
              <a:rPr lang="en-US" altLang="ko-KR" i="1" dirty="0">
                <a:solidFill>
                  <a:srgbClr val="008080"/>
                </a:solidFill>
                <a:latin typeface="Consolas" panose="020B0609020204030204" pitchFamily="49" charset="0"/>
              </a:rPr>
              <a:t>&gt;</a:t>
            </a:r>
            <a:r>
              <a:rPr lang="en-US" altLang="ko-KR" i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ko-KR" i="1" dirty="0">
                <a:solidFill>
                  <a:srgbClr val="008080"/>
                </a:solidFill>
                <a:latin typeface="Consolas" panose="020B0609020204030204" pitchFamily="49" charset="0"/>
              </a:rPr>
              <a:t>&lt;</a:t>
            </a:r>
            <a:r>
              <a:rPr lang="en-US" altLang="ko-KR" i="1" dirty="0" err="1">
                <a:solidFill>
                  <a:srgbClr val="3F7F7F"/>
                </a:solidFill>
                <a:latin typeface="Consolas" panose="020B0609020204030204" pitchFamily="49" charset="0"/>
              </a:rPr>
              <a:t>br</a:t>
            </a:r>
            <a:r>
              <a:rPr lang="en-US" altLang="ko-KR" i="1" dirty="0">
                <a:solidFill>
                  <a:srgbClr val="008080"/>
                </a:solidFill>
                <a:latin typeface="Consolas" panose="020B0609020204030204" pitchFamily="49" charset="0"/>
              </a:rPr>
              <a:t>&gt;</a:t>
            </a:r>
          </a:p>
          <a:p>
            <a:r>
              <a:rPr lang="en-US" altLang="ko-KR" dirty="0">
                <a:solidFill>
                  <a:srgbClr val="008080"/>
                </a:solidFill>
                <a:latin typeface="Consolas" panose="020B0609020204030204" pitchFamily="49" charset="0"/>
              </a:rPr>
              <a:t>&lt;</a:t>
            </a:r>
            <a:r>
              <a:rPr lang="en-US" altLang="ko-KR" dirty="0">
                <a:solidFill>
                  <a:srgbClr val="3F7F7F"/>
                </a:solidFill>
                <a:latin typeface="Consolas" panose="020B0609020204030204" pitchFamily="49" charset="0"/>
              </a:rPr>
              <a:t>a </a:t>
            </a:r>
            <a:r>
              <a:rPr lang="en-US" altLang="ko-KR" dirty="0" err="1">
                <a:solidFill>
                  <a:srgbClr val="7F007F"/>
                </a:solidFill>
                <a:latin typeface="Consolas" panose="020B0609020204030204" pitchFamily="49" charset="0"/>
              </a:rPr>
              <a:t>href</a:t>
            </a:r>
            <a:r>
              <a:rPr lang="en-US" altLang="ko-KR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altLang="ko-KR" i="1" dirty="0">
                <a:solidFill>
                  <a:srgbClr val="2A00FF"/>
                </a:solidFill>
                <a:latin typeface="Consolas" panose="020B0609020204030204" pitchFamily="49" charset="0"/>
              </a:rPr>
              <a:t>"#"</a:t>
            </a:r>
            <a:r>
              <a:rPr lang="en-US" altLang="ko-KR" i="1" dirty="0">
                <a:solidFill>
                  <a:srgbClr val="008080"/>
                </a:solidFill>
                <a:latin typeface="Consolas" panose="020B0609020204030204" pitchFamily="49" charset="0"/>
              </a:rPr>
              <a:t>&gt;</a:t>
            </a:r>
            <a:r>
              <a:rPr lang="en-US" altLang="ko-KR" i="1" dirty="0">
                <a:solidFill>
                  <a:srgbClr val="000000"/>
                </a:solidFill>
                <a:latin typeface="Consolas" panose="020B0609020204030204" pitchFamily="49" charset="0"/>
              </a:rPr>
              <a:t>Comments </a:t>
            </a:r>
            <a:r>
              <a:rPr lang="en-US" altLang="ko-KR" i="1" dirty="0">
                <a:solidFill>
                  <a:srgbClr val="008080"/>
                </a:solidFill>
                <a:latin typeface="Consolas" panose="020B0609020204030204" pitchFamily="49" charset="0"/>
              </a:rPr>
              <a:t>&lt;</a:t>
            </a:r>
            <a:r>
              <a:rPr lang="en-US" altLang="ko-KR" i="1" dirty="0">
                <a:solidFill>
                  <a:srgbClr val="3F7F7F"/>
                </a:solidFill>
                <a:latin typeface="Consolas" panose="020B0609020204030204" pitchFamily="49" charset="0"/>
              </a:rPr>
              <a:t>span </a:t>
            </a:r>
            <a:r>
              <a:rPr lang="en-US" altLang="ko-KR" i="1" dirty="0">
                <a:solidFill>
                  <a:srgbClr val="7F007F"/>
                </a:solidFill>
                <a:latin typeface="Consolas" panose="020B0609020204030204" pitchFamily="49" charset="0"/>
              </a:rPr>
              <a:t>class</a:t>
            </a:r>
            <a:r>
              <a:rPr lang="en-US" altLang="ko-KR" i="1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altLang="ko-KR" i="1" dirty="0">
                <a:solidFill>
                  <a:srgbClr val="2A00FF"/>
                </a:solidFill>
                <a:latin typeface="Consolas" panose="020B0609020204030204" pitchFamily="49" charset="0"/>
              </a:rPr>
              <a:t>"badge"</a:t>
            </a:r>
            <a:r>
              <a:rPr lang="en-US" altLang="ko-KR" i="1" dirty="0">
                <a:solidFill>
                  <a:srgbClr val="008080"/>
                </a:solidFill>
                <a:latin typeface="Consolas" panose="020B0609020204030204" pitchFamily="49" charset="0"/>
              </a:rPr>
              <a:t>&gt;</a:t>
            </a:r>
            <a:r>
              <a:rPr lang="en-US" altLang="ko-KR" i="1" dirty="0">
                <a:solidFill>
                  <a:srgbClr val="000000"/>
                </a:solidFill>
                <a:latin typeface="Consolas" panose="020B0609020204030204" pitchFamily="49" charset="0"/>
              </a:rPr>
              <a:t>10</a:t>
            </a:r>
            <a:r>
              <a:rPr lang="en-US" altLang="ko-KR" i="1" dirty="0">
                <a:solidFill>
                  <a:srgbClr val="008080"/>
                </a:solidFill>
                <a:latin typeface="Consolas" panose="020B0609020204030204" pitchFamily="49" charset="0"/>
              </a:rPr>
              <a:t>&lt;/</a:t>
            </a:r>
            <a:r>
              <a:rPr lang="en-US" altLang="ko-KR" i="1" dirty="0">
                <a:solidFill>
                  <a:srgbClr val="3F7F7F"/>
                </a:solidFill>
                <a:latin typeface="Consolas" panose="020B0609020204030204" pitchFamily="49" charset="0"/>
              </a:rPr>
              <a:t>span</a:t>
            </a:r>
            <a:r>
              <a:rPr lang="en-US" altLang="ko-KR" i="1" dirty="0">
                <a:solidFill>
                  <a:srgbClr val="008080"/>
                </a:solidFill>
                <a:latin typeface="Consolas" panose="020B0609020204030204" pitchFamily="49" charset="0"/>
              </a:rPr>
              <a:t>&gt;&lt;/</a:t>
            </a:r>
            <a:r>
              <a:rPr lang="en-US" altLang="ko-KR" i="1" dirty="0">
                <a:solidFill>
                  <a:srgbClr val="3F7F7F"/>
                </a:solidFill>
                <a:latin typeface="Consolas" panose="020B0609020204030204" pitchFamily="49" charset="0"/>
              </a:rPr>
              <a:t>a</a:t>
            </a:r>
            <a:r>
              <a:rPr lang="en-US" altLang="ko-KR" i="1" dirty="0">
                <a:solidFill>
                  <a:srgbClr val="008080"/>
                </a:solidFill>
                <a:latin typeface="Consolas" panose="020B0609020204030204" pitchFamily="49" charset="0"/>
              </a:rPr>
              <a:t>&gt;</a:t>
            </a:r>
            <a:r>
              <a:rPr lang="en-US" altLang="ko-KR" i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ko-KR" i="1" dirty="0">
                <a:solidFill>
                  <a:srgbClr val="008080"/>
                </a:solidFill>
                <a:latin typeface="Consolas" panose="020B0609020204030204" pitchFamily="49" charset="0"/>
              </a:rPr>
              <a:t>&lt;</a:t>
            </a:r>
            <a:r>
              <a:rPr lang="en-US" altLang="ko-KR" i="1" dirty="0" err="1">
                <a:solidFill>
                  <a:srgbClr val="3F7F7F"/>
                </a:solidFill>
                <a:latin typeface="Consolas" panose="020B0609020204030204" pitchFamily="49" charset="0"/>
              </a:rPr>
              <a:t>br</a:t>
            </a:r>
            <a:r>
              <a:rPr lang="en-US" altLang="ko-KR" i="1" dirty="0">
                <a:solidFill>
                  <a:srgbClr val="008080"/>
                </a:solidFill>
                <a:latin typeface="Consolas" panose="020B0609020204030204" pitchFamily="49" charset="0"/>
              </a:rPr>
              <a:t>&gt;</a:t>
            </a:r>
          </a:p>
          <a:p>
            <a:r>
              <a:rPr lang="en-US" altLang="ko-KR" dirty="0">
                <a:solidFill>
                  <a:srgbClr val="008080"/>
                </a:solidFill>
                <a:latin typeface="Consolas" panose="020B0609020204030204" pitchFamily="49" charset="0"/>
              </a:rPr>
              <a:t>&lt;</a:t>
            </a:r>
            <a:r>
              <a:rPr lang="en-US" altLang="ko-KR" dirty="0">
                <a:solidFill>
                  <a:srgbClr val="3F7F7F"/>
                </a:solidFill>
                <a:latin typeface="Consolas" panose="020B0609020204030204" pitchFamily="49" charset="0"/>
              </a:rPr>
              <a:t>a </a:t>
            </a:r>
            <a:r>
              <a:rPr lang="en-US" altLang="ko-KR" dirty="0" err="1">
                <a:solidFill>
                  <a:srgbClr val="7F007F"/>
                </a:solidFill>
                <a:latin typeface="Consolas" panose="020B0609020204030204" pitchFamily="49" charset="0"/>
              </a:rPr>
              <a:t>href</a:t>
            </a:r>
            <a:r>
              <a:rPr lang="en-US" altLang="ko-KR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altLang="ko-KR" i="1" dirty="0">
                <a:solidFill>
                  <a:srgbClr val="2A00FF"/>
                </a:solidFill>
                <a:latin typeface="Consolas" panose="020B0609020204030204" pitchFamily="49" charset="0"/>
              </a:rPr>
              <a:t>"#"</a:t>
            </a:r>
            <a:r>
              <a:rPr lang="en-US" altLang="ko-KR" i="1" dirty="0">
                <a:solidFill>
                  <a:srgbClr val="008080"/>
                </a:solidFill>
                <a:latin typeface="Consolas" panose="020B0609020204030204" pitchFamily="49" charset="0"/>
              </a:rPr>
              <a:t>&gt;</a:t>
            </a:r>
            <a:r>
              <a:rPr lang="en-US" altLang="ko-KR" i="1" dirty="0">
                <a:solidFill>
                  <a:srgbClr val="000000"/>
                </a:solidFill>
                <a:latin typeface="Consolas" panose="020B0609020204030204" pitchFamily="49" charset="0"/>
              </a:rPr>
              <a:t>Updates </a:t>
            </a:r>
            <a:r>
              <a:rPr lang="en-US" altLang="ko-KR" i="1" dirty="0">
                <a:solidFill>
                  <a:srgbClr val="008080"/>
                </a:solidFill>
                <a:latin typeface="Consolas" panose="020B0609020204030204" pitchFamily="49" charset="0"/>
              </a:rPr>
              <a:t>&lt;</a:t>
            </a:r>
            <a:r>
              <a:rPr lang="en-US" altLang="ko-KR" i="1" dirty="0">
                <a:solidFill>
                  <a:srgbClr val="3F7F7F"/>
                </a:solidFill>
                <a:latin typeface="Consolas" panose="020B0609020204030204" pitchFamily="49" charset="0"/>
              </a:rPr>
              <a:t>span </a:t>
            </a:r>
            <a:r>
              <a:rPr lang="en-US" altLang="ko-KR" i="1" dirty="0">
                <a:solidFill>
                  <a:srgbClr val="7F007F"/>
                </a:solidFill>
                <a:latin typeface="Consolas" panose="020B0609020204030204" pitchFamily="49" charset="0"/>
              </a:rPr>
              <a:t>class</a:t>
            </a:r>
            <a:r>
              <a:rPr lang="en-US" altLang="ko-KR" i="1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altLang="ko-KR" i="1" dirty="0">
                <a:solidFill>
                  <a:srgbClr val="2A00FF"/>
                </a:solidFill>
                <a:latin typeface="Consolas" panose="020B0609020204030204" pitchFamily="49" charset="0"/>
              </a:rPr>
              <a:t>"badge"</a:t>
            </a:r>
            <a:r>
              <a:rPr lang="en-US" altLang="ko-KR" i="1" dirty="0">
                <a:solidFill>
                  <a:srgbClr val="008080"/>
                </a:solidFill>
                <a:latin typeface="Consolas" panose="020B0609020204030204" pitchFamily="49" charset="0"/>
              </a:rPr>
              <a:t>&gt;</a:t>
            </a:r>
            <a:r>
              <a:rPr lang="en-US" altLang="ko-KR" i="1" dirty="0">
                <a:solidFill>
                  <a:srgbClr val="000000"/>
                </a:solidFill>
                <a:latin typeface="Consolas" panose="020B0609020204030204" pitchFamily="49" charset="0"/>
              </a:rPr>
              <a:t>5</a:t>
            </a:r>
            <a:r>
              <a:rPr lang="en-US" altLang="ko-KR" i="1" dirty="0">
                <a:solidFill>
                  <a:srgbClr val="008080"/>
                </a:solidFill>
                <a:latin typeface="Consolas" panose="020B0609020204030204" pitchFamily="49" charset="0"/>
              </a:rPr>
              <a:t>&lt;/</a:t>
            </a:r>
            <a:r>
              <a:rPr lang="en-US" altLang="ko-KR" i="1" dirty="0">
                <a:solidFill>
                  <a:srgbClr val="3F7F7F"/>
                </a:solidFill>
                <a:latin typeface="Consolas" panose="020B0609020204030204" pitchFamily="49" charset="0"/>
              </a:rPr>
              <a:t>span</a:t>
            </a:r>
            <a:r>
              <a:rPr lang="en-US" altLang="ko-KR" i="1" dirty="0">
                <a:solidFill>
                  <a:srgbClr val="008080"/>
                </a:solidFill>
                <a:latin typeface="Consolas" panose="020B0609020204030204" pitchFamily="49" charset="0"/>
              </a:rPr>
              <a:t>&gt;&lt;/</a:t>
            </a:r>
            <a:r>
              <a:rPr lang="en-US" altLang="ko-KR" i="1" dirty="0">
                <a:solidFill>
                  <a:srgbClr val="3F7F7F"/>
                </a:solidFill>
                <a:latin typeface="Consolas" panose="020B0609020204030204" pitchFamily="49" charset="0"/>
              </a:rPr>
              <a:t>a</a:t>
            </a:r>
            <a:r>
              <a:rPr lang="en-US" altLang="ko-KR" i="1" dirty="0">
                <a:solidFill>
                  <a:srgbClr val="008080"/>
                </a:solidFill>
                <a:latin typeface="Consolas" panose="020B0609020204030204" pitchFamily="49" charset="0"/>
              </a:rPr>
              <a:t>&gt;</a:t>
            </a:r>
            <a:r>
              <a:rPr lang="en-US" altLang="ko-KR" i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ko-KR" i="1" dirty="0">
                <a:solidFill>
                  <a:srgbClr val="008080"/>
                </a:solidFill>
                <a:latin typeface="Consolas" panose="020B0609020204030204" pitchFamily="49" charset="0"/>
              </a:rPr>
              <a:t>&lt;</a:t>
            </a:r>
            <a:r>
              <a:rPr lang="en-US" altLang="ko-KR" i="1" dirty="0" err="1">
                <a:solidFill>
                  <a:srgbClr val="3F7F7F"/>
                </a:solidFill>
                <a:latin typeface="Consolas" panose="020B0609020204030204" pitchFamily="49" charset="0"/>
              </a:rPr>
              <a:t>br</a:t>
            </a:r>
            <a:r>
              <a:rPr lang="en-US" altLang="ko-KR" i="1" dirty="0">
                <a:solidFill>
                  <a:srgbClr val="008080"/>
                </a:solidFill>
                <a:latin typeface="Consolas" panose="020B0609020204030204" pitchFamily="49" charset="0"/>
              </a:rPr>
              <a:t>&gt;</a:t>
            </a:r>
          </a:p>
          <a:p>
            <a:r>
              <a:rPr lang="en-US" altLang="ko-KR" dirty="0">
                <a:solidFill>
                  <a:srgbClr val="008080"/>
                </a:solidFill>
                <a:latin typeface="Consolas" panose="020B0609020204030204" pitchFamily="49" charset="0"/>
              </a:rPr>
              <a:t>&lt;/</a:t>
            </a:r>
            <a:r>
              <a:rPr lang="en-US" altLang="ko-KR" dirty="0">
                <a:solidFill>
                  <a:srgbClr val="3F7F7F"/>
                </a:solidFill>
                <a:latin typeface="Consolas" panose="020B0609020204030204" pitchFamily="49" charset="0"/>
              </a:rPr>
              <a:t>div</a:t>
            </a:r>
            <a:r>
              <a:rPr lang="en-US" altLang="ko-KR" dirty="0" smtClean="0">
                <a:solidFill>
                  <a:srgbClr val="008080"/>
                </a:solidFill>
                <a:latin typeface="Consolas" panose="020B0609020204030204" pitchFamily="49" charset="0"/>
              </a:rPr>
              <a:t>&gt;</a:t>
            </a:r>
            <a:endParaRPr lang="en-US" altLang="ko-KR" dirty="0">
              <a:solidFill>
                <a:srgbClr val="008080"/>
              </a:solidFill>
              <a:latin typeface="Consolas" panose="020B0609020204030204" pitchFamily="49" charset="0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609600" y="1577696"/>
            <a:ext cx="40655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 smtClean="0">
                <a:solidFill>
                  <a:srgbClr val="008080"/>
                </a:solidFill>
                <a:latin typeface="Consolas" panose="020B0609020204030204" pitchFamily="49" charset="0"/>
              </a:rPr>
              <a:t>&lt;</a:t>
            </a:r>
            <a:r>
              <a:rPr lang="en-US" altLang="ko-KR" dirty="0" smtClean="0">
                <a:solidFill>
                  <a:srgbClr val="3F7F7F"/>
                </a:solidFill>
                <a:latin typeface="Consolas" panose="020B0609020204030204" pitchFamily="49" charset="0"/>
              </a:rPr>
              <a:t>span </a:t>
            </a:r>
            <a:r>
              <a:rPr lang="en-US" altLang="ko-KR" dirty="0" smtClean="0">
                <a:solidFill>
                  <a:srgbClr val="7F007F"/>
                </a:solidFill>
                <a:latin typeface="Consolas" panose="020B0609020204030204" pitchFamily="49" charset="0"/>
              </a:rPr>
              <a:t>class</a:t>
            </a:r>
            <a:r>
              <a:rPr lang="en-US" altLang="ko-KR" dirty="0" smtClean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altLang="ko-KR" i="1" dirty="0" smtClean="0">
                <a:solidFill>
                  <a:srgbClr val="2A00FF"/>
                </a:solidFill>
                <a:latin typeface="Consolas" panose="020B0609020204030204" pitchFamily="49" charset="0"/>
              </a:rPr>
              <a:t>"badge"</a:t>
            </a:r>
            <a:r>
              <a:rPr lang="en-US" altLang="ko-KR" i="1" dirty="0" smtClean="0">
                <a:solidFill>
                  <a:srgbClr val="008080"/>
                </a:solidFill>
                <a:latin typeface="Consolas" panose="020B0609020204030204" pitchFamily="49" charset="0"/>
              </a:rPr>
              <a:t>&gt;</a:t>
            </a:r>
            <a:r>
              <a:rPr lang="ko-KR" altLang="en-US" i="1" dirty="0" smtClean="0">
                <a:solidFill>
                  <a:srgbClr val="000000"/>
                </a:solidFill>
                <a:latin typeface="Consolas" panose="020B0609020204030204" pitchFamily="49" charset="0"/>
              </a:rPr>
              <a:t>숫자</a:t>
            </a:r>
            <a:r>
              <a:rPr lang="en-US" altLang="ko-KR" i="1" dirty="0" smtClean="0">
                <a:solidFill>
                  <a:srgbClr val="008080"/>
                </a:solidFill>
                <a:latin typeface="Consolas" panose="020B0609020204030204" pitchFamily="49" charset="0"/>
              </a:rPr>
              <a:t>&lt;/</a:t>
            </a:r>
            <a:r>
              <a:rPr lang="en-US" altLang="ko-KR" i="1" dirty="0" smtClean="0">
                <a:solidFill>
                  <a:srgbClr val="3F7F7F"/>
                </a:solidFill>
                <a:latin typeface="Consolas" panose="020B0609020204030204" pitchFamily="49" charset="0"/>
              </a:rPr>
              <a:t>span</a:t>
            </a:r>
            <a:r>
              <a:rPr lang="en-US" altLang="ko-KR" i="1" dirty="0" smtClean="0">
                <a:solidFill>
                  <a:srgbClr val="008080"/>
                </a:solidFill>
                <a:latin typeface="Consolas" panose="020B0609020204030204" pitchFamily="49" charset="0"/>
              </a:rPr>
              <a:t>&gt;</a:t>
            </a:r>
            <a:endParaRPr lang="en-US" altLang="ko-KR" i="1" dirty="0">
              <a:solidFill>
                <a:srgbClr val="008080"/>
              </a:solidFill>
              <a:latin typeface="Consolas" panose="020B0609020204030204" pitchFamily="49" charset="0"/>
            </a:endParaRPr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6832" y="2461806"/>
            <a:ext cx="2542396" cy="2017514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47883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33172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</a:t>
            </a:r>
            <a:r>
              <a:rPr spc="-85" dirty="0"/>
              <a:t> </a:t>
            </a:r>
            <a:r>
              <a:rPr spc="-5" dirty="0"/>
              <a:t>버튼(Buttons)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1387" y="1301292"/>
            <a:ext cx="7860665" cy="2828925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253365" indent="-240665">
              <a:lnSpc>
                <a:spcPct val="100000"/>
              </a:lnSpc>
              <a:spcBef>
                <a:spcPts val="590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dirty="0">
                <a:latin typeface="맑은 고딕"/>
                <a:cs typeface="맑은 고딕"/>
              </a:rPr>
              <a:t>부트스트랩</a:t>
            </a:r>
            <a:r>
              <a:rPr sz="1800" spc="34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버튼</a:t>
            </a:r>
            <a:endParaRPr sz="18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405"/>
              </a:spcBef>
              <a:buClr>
                <a:srgbClr val="93B6D2"/>
              </a:buClr>
              <a:buSzPct val="70000"/>
              <a:buFont typeface="Wingdings 2"/>
              <a:buChar char=""/>
              <a:tabLst>
                <a:tab pos="493395" algn="l"/>
              </a:tabLst>
            </a:pPr>
            <a:r>
              <a:rPr sz="1500" dirty="0">
                <a:latin typeface="Consolas"/>
                <a:cs typeface="Consolas"/>
              </a:rPr>
              <a:t>class=“btn” : </a:t>
            </a:r>
            <a:r>
              <a:rPr sz="1500" dirty="0">
                <a:latin typeface="맑은 고딕"/>
                <a:cs typeface="맑은 고딕"/>
              </a:rPr>
              <a:t>회색 기본</a:t>
            </a:r>
            <a:r>
              <a:rPr sz="1500" spc="15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버튼</a:t>
            </a:r>
            <a:endParaRPr sz="15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409"/>
              </a:spcBef>
              <a:buClr>
                <a:srgbClr val="93B6D2"/>
              </a:buClr>
              <a:buSzPct val="70000"/>
              <a:buFont typeface="Wingdings 2"/>
              <a:buChar char=""/>
              <a:tabLst>
                <a:tab pos="493395" algn="l"/>
              </a:tabLst>
            </a:pPr>
            <a:r>
              <a:rPr sz="1500" dirty="0">
                <a:latin typeface="Consolas"/>
                <a:cs typeface="Consolas"/>
              </a:rPr>
              <a:t>class=“btn btn-default” :</a:t>
            </a:r>
            <a:r>
              <a:rPr sz="1500" spc="525" dirty="0">
                <a:latin typeface="Consolas"/>
                <a:cs typeface="Consolas"/>
              </a:rPr>
              <a:t> </a:t>
            </a:r>
            <a:r>
              <a:rPr sz="1500" dirty="0">
                <a:latin typeface="맑은 고딕"/>
                <a:cs typeface="맑은 고딕"/>
              </a:rPr>
              <a:t>흰색버튼으로 마우스 오버 시에 회색으로 변함</a:t>
            </a:r>
            <a:endParaRPr sz="1500">
              <a:latin typeface="맑은 고딕"/>
              <a:cs typeface="맑은 고딕"/>
            </a:endParaRPr>
          </a:p>
          <a:p>
            <a:pPr marL="492759" marR="5080" lvl="1" indent="-205740">
              <a:lnSpc>
                <a:spcPct val="100000"/>
              </a:lnSpc>
              <a:spcBef>
                <a:spcPts val="395"/>
              </a:spcBef>
              <a:buClr>
                <a:srgbClr val="93B6D2"/>
              </a:buClr>
              <a:buSzPct val="70000"/>
              <a:buFont typeface="Wingdings 2"/>
              <a:buChar char=""/>
              <a:tabLst>
                <a:tab pos="493395" algn="l"/>
              </a:tabLst>
            </a:pPr>
            <a:r>
              <a:rPr sz="1500" dirty="0">
                <a:latin typeface="Consolas"/>
                <a:cs typeface="Consolas"/>
              </a:rPr>
              <a:t>class=“btn btn-primary” : </a:t>
            </a:r>
            <a:r>
              <a:rPr sz="1500" dirty="0">
                <a:latin typeface="맑은 고딕"/>
                <a:cs typeface="맑은 고딕"/>
              </a:rPr>
              <a:t>시각적으로 강조해야 할 필요가 있거나 특별한 행동  을</a:t>
            </a:r>
            <a:r>
              <a:rPr sz="1500" spc="295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하는</a:t>
            </a:r>
            <a:r>
              <a:rPr sz="1500" spc="285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것을</a:t>
            </a:r>
            <a:r>
              <a:rPr sz="1500" spc="295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표시하는</a:t>
            </a:r>
            <a:r>
              <a:rPr sz="1500" spc="300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버튼</a:t>
            </a:r>
            <a:endParaRPr sz="15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400"/>
              </a:spcBef>
              <a:buClr>
                <a:srgbClr val="93B6D2"/>
              </a:buClr>
              <a:buSzPct val="70000"/>
              <a:buFont typeface="Wingdings 2"/>
              <a:buChar char=""/>
              <a:tabLst>
                <a:tab pos="493395" algn="l"/>
              </a:tabLst>
            </a:pPr>
            <a:r>
              <a:rPr sz="1500" dirty="0">
                <a:latin typeface="Consolas"/>
                <a:cs typeface="Consolas"/>
              </a:rPr>
              <a:t>class=“btn</a:t>
            </a:r>
            <a:r>
              <a:rPr sz="1500" spc="-35" dirty="0">
                <a:latin typeface="Consolas"/>
                <a:cs typeface="Consolas"/>
              </a:rPr>
              <a:t> </a:t>
            </a:r>
            <a:r>
              <a:rPr sz="1500" dirty="0">
                <a:latin typeface="Consolas"/>
                <a:cs typeface="Consolas"/>
              </a:rPr>
              <a:t>btn-info”</a:t>
            </a:r>
            <a:r>
              <a:rPr sz="1500" spc="-25" dirty="0">
                <a:latin typeface="Consolas"/>
                <a:cs typeface="Consolas"/>
              </a:rPr>
              <a:t> </a:t>
            </a:r>
            <a:r>
              <a:rPr sz="1500" dirty="0">
                <a:latin typeface="Consolas"/>
                <a:cs typeface="Consolas"/>
              </a:rPr>
              <a:t>:</a:t>
            </a:r>
            <a:r>
              <a:rPr sz="1500" spc="-15" dirty="0">
                <a:latin typeface="Consolas"/>
                <a:cs typeface="Consolas"/>
              </a:rPr>
              <a:t> </a:t>
            </a:r>
            <a:r>
              <a:rPr sz="1500" dirty="0">
                <a:latin typeface="맑은 고딕"/>
                <a:cs typeface="맑은 고딕"/>
              </a:rPr>
              <a:t>기본</a:t>
            </a:r>
            <a:r>
              <a:rPr sz="1500" spc="290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버튼을</a:t>
            </a:r>
            <a:r>
              <a:rPr sz="1500" spc="300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대체해서</a:t>
            </a:r>
            <a:r>
              <a:rPr sz="1500" spc="290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사용할</a:t>
            </a:r>
            <a:r>
              <a:rPr sz="1500" spc="285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수</a:t>
            </a:r>
            <a:r>
              <a:rPr sz="1500" spc="295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있는</a:t>
            </a:r>
            <a:r>
              <a:rPr sz="1500" spc="295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버튼</a:t>
            </a:r>
            <a:endParaRPr sz="15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405"/>
              </a:spcBef>
              <a:buClr>
                <a:srgbClr val="93B6D2"/>
              </a:buClr>
              <a:buSzPct val="70000"/>
              <a:buFont typeface="Wingdings 2"/>
              <a:buChar char=""/>
              <a:tabLst>
                <a:tab pos="493395" algn="l"/>
              </a:tabLst>
            </a:pPr>
            <a:r>
              <a:rPr sz="1500" dirty="0">
                <a:latin typeface="Consolas"/>
                <a:cs typeface="Consolas"/>
              </a:rPr>
              <a:t>class=“btn btn-success” :</a:t>
            </a:r>
            <a:r>
              <a:rPr sz="1500" spc="515" dirty="0">
                <a:latin typeface="Consolas"/>
                <a:cs typeface="Consolas"/>
              </a:rPr>
              <a:t> </a:t>
            </a:r>
            <a:r>
              <a:rPr sz="1500" dirty="0">
                <a:latin typeface="맑은 고딕"/>
                <a:cs typeface="맑은 고딕"/>
              </a:rPr>
              <a:t>성공한 행동이나 긍정적인 행동을 표시하는 버튼</a:t>
            </a:r>
            <a:endParaRPr sz="15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395"/>
              </a:spcBef>
              <a:buClr>
                <a:srgbClr val="93B6D2"/>
              </a:buClr>
              <a:buSzPct val="70000"/>
              <a:buFont typeface="Wingdings 2"/>
              <a:buChar char=""/>
              <a:tabLst>
                <a:tab pos="493395" algn="l"/>
              </a:tabLst>
            </a:pPr>
            <a:r>
              <a:rPr sz="1500" dirty="0">
                <a:latin typeface="Consolas"/>
                <a:cs typeface="Consolas"/>
              </a:rPr>
              <a:t>class=“btn btn-warning” : </a:t>
            </a:r>
            <a:r>
              <a:rPr sz="1500" dirty="0">
                <a:latin typeface="맑은 고딕"/>
                <a:cs typeface="맑은 고딕"/>
              </a:rPr>
              <a:t>주의</a:t>
            </a:r>
            <a:r>
              <a:rPr sz="1500" spc="220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버튼</a:t>
            </a:r>
            <a:endParaRPr sz="15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400"/>
              </a:spcBef>
              <a:buClr>
                <a:srgbClr val="93B6D2"/>
              </a:buClr>
              <a:buSzPct val="70000"/>
              <a:buFont typeface="Wingdings 2"/>
              <a:buChar char=""/>
              <a:tabLst>
                <a:tab pos="493395" algn="l"/>
              </a:tabLst>
            </a:pPr>
            <a:r>
              <a:rPr sz="1500" dirty="0">
                <a:latin typeface="Consolas"/>
                <a:cs typeface="Consolas"/>
              </a:rPr>
              <a:t>class=“btn btn-danger”</a:t>
            </a:r>
            <a:r>
              <a:rPr sz="1500" spc="595" dirty="0">
                <a:latin typeface="Consolas"/>
                <a:cs typeface="Consolas"/>
              </a:rPr>
              <a:t> </a:t>
            </a:r>
            <a:r>
              <a:rPr sz="1500" dirty="0">
                <a:latin typeface="Consolas"/>
                <a:cs typeface="Consolas"/>
              </a:rPr>
              <a:t>: </a:t>
            </a:r>
            <a:r>
              <a:rPr sz="1500" spc="-5" dirty="0">
                <a:latin typeface="맑은 고딕"/>
                <a:cs typeface="맑은 고딕"/>
              </a:rPr>
              <a:t>위험이나 부정적인 영향이 </a:t>
            </a:r>
            <a:r>
              <a:rPr sz="1500" dirty="0">
                <a:latin typeface="맑은 고딕"/>
                <a:cs typeface="맑은 고딕"/>
              </a:rPr>
              <a:t>있음을 </a:t>
            </a:r>
            <a:r>
              <a:rPr sz="1500" spc="-5" dirty="0">
                <a:latin typeface="맑은 고딕"/>
                <a:cs typeface="맑은 고딕"/>
              </a:rPr>
              <a:t>표시하는 버튼</a:t>
            </a:r>
            <a:endParaRPr sz="15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409"/>
              </a:spcBef>
              <a:buClr>
                <a:srgbClr val="93B6D2"/>
              </a:buClr>
              <a:buSzPct val="70000"/>
              <a:buFont typeface="Wingdings 2"/>
              <a:buChar char=""/>
              <a:tabLst>
                <a:tab pos="493395" algn="l"/>
              </a:tabLst>
            </a:pPr>
            <a:r>
              <a:rPr sz="1500" dirty="0">
                <a:latin typeface="Consolas"/>
                <a:cs typeface="Consolas"/>
              </a:rPr>
              <a:t>class=“btn btn-link” : </a:t>
            </a:r>
            <a:r>
              <a:rPr sz="1500" dirty="0">
                <a:latin typeface="맑은 고딕"/>
                <a:cs typeface="맑은 고딕"/>
              </a:rPr>
              <a:t>링크</a:t>
            </a:r>
            <a:r>
              <a:rPr sz="1500" spc="225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버튼</a:t>
            </a:r>
            <a:endParaRPr sz="1500">
              <a:latin typeface="맑은 고딕"/>
              <a:cs typeface="맑은 고딕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93792" y="4679500"/>
            <a:ext cx="6911008" cy="3945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008627" y="1676400"/>
            <a:ext cx="168187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93B6D2"/>
                </a:solidFill>
              </a:rPr>
              <a:t>// </a:t>
            </a:r>
            <a:r>
              <a:rPr lang="ko-KR" altLang="en-US" sz="1000" dirty="0" smtClean="0">
                <a:solidFill>
                  <a:srgbClr val="93B6D2"/>
                </a:solidFill>
              </a:rPr>
              <a:t>기본 클래스에 버튼 추가</a:t>
            </a:r>
            <a:endParaRPr lang="ko-KR" altLang="en-US" sz="1000" dirty="0">
              <a:solidFill>
                <a:srgbClr val="93B6D2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altLang="ko-KR" smtClean="0"/>
              <a:t>2</a:t>
            </a:fld>
            <a:endParaRPr lang="en-US" altLang="ko-K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33172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</a:t>
            </a:r>
            <a:r>
              <a:rPr spc="-85" dirty="0"/>
              <a:t> </a:t>
            </a:r>
            <a:r>
              <a:rPr spc="-5" dirty="0"/>
              <a:t>버튼(Buttons)</a:t>
            </a:r>
          </a:p>
        </p:txBody>
      </p:sp>
      <p:sp>
        <p:nvSpPr>
          <p:cNvPr id="3" name="object 3"/>
          <p:cNvSpPr/>
          <p:nvPr/>
        </p:nvSpPr>
        <p:spPr>
          <a:xfrm>
            <a:off x="1109472" y="4421123"/>
            <a:ext cx="6106667" cy="19964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33627" y="1567573"/>
            <a:ext cx="5393997" cy="266055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5603094" y="3810000"/>
            <a:ext cx="124906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93B6D2"/>
                </a:solidFill>
              </a:rPr>
              <a:t>// Link</a:t>
            </a:r>
            <a:r>
              <a:rPr lang="ko-KR" altLang="en-US" sz="1000" dirty="0" smtClean="0">
                <a:solidFill>
                  <a:srgbClr val="93B6D2"/>
                </a:solidFill>
              </a:rPr>
              <a:t>를 걸 수 있다</a:t>
            </a:r>
            <a:endParaRPr lang="ko-KR" altLang="en-US" sz="1000" dirty="0">
              <a:solidFill>
                <a:srgbClr val="93B6D2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altLang="ko-KR" smtClean="0"/>
              <a:t>3</a:t>
            </a:fld>
            <a:endParaRPr lang="en-US" altLang="ko-K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4034154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 </a:t>
            </a:r>
            <a:r>
              <a:rPr spc="-5" dirty="0"/>
              <a:t>버튼(Buttons)</a:t>
            </a:r>
            <a:r>
              <a:rPr spc="-85" dirty="0"/>
              <a:t> </a:t>
            </a:r>
            <a:r>
              <a:rPr dirty="0"/>
              <a:t>태그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1387" y="1301292"/>
            <a:ext cx="5516880" cy="642620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253365" indent="-240665">
              <a:lnSpc>
                <a:spcPct val="100000"/>
              </a:lnSpc>
              <a:spcBef>
                <a:spcPts val="590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dirty="0">
                <a:latin typeface="맑은 고딕"/>
                <a:cs typeface="맑은 고딕"/>
              </a:rPr>
              <a:t>부트스트랩 버튼</a:t>
            </a:r>
            <a:r>
              <a:rPr sz="1800" spc="6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만들기</a:t>
            </a:r>
            <a:endParaRPr sz="1800">
              <a:latin typeface="맑은 고딕"/>
              <a:cs typeface="맑은 고딕"/>
            </a:endParaRPr>
          </a:p>
          <a:p>
            <a:pPr marL="287020">
              <a:lnSpc>
                <a:spcPct val="100000"/>
              </a:lnSpc>
              <a:spcBef>
                <a:spcPts val="405"/>
              </a:spcBef>
            </a:pPr>
            <a:r>
              <a:rPr sz="1050" spc="5" dirty="0">
                <a:solidFill>
                  <a:srgbClr val="93B6D2"/>
                </a:solidFill>
                <a:latin typeface="Wingdings 2"/>
                <a:cs typeface="Wingdings 2"/>
              </a:rPr>
              <a:t></a:t>
            </a:r>
            <a:r>
              <a:rPr sz="1050" spc="5" dirty="0">
                <a:solidFill>
                  <a:srgbClr val="93B6D2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latin typeface="Consolas"/>
                <a:cs typeface="Consolas"/>
              </a:rPr>
              <a:t>&lt;a&gt;</a:t>
            </a:r>
            <a:r>
              <a:rPr sz="1500" dirty="0">
                <a:latin typeface="맑은 고딕"/>
                <a:cs typeface="맑은 고딕"/>
              </a:rPr>
              <a:t>태그</a:t>
            </a:r>
            <a:r>
              <a:rPr sz="1500" dirty="0">
                <a:latin typeface="Consolas"/>
                <a:cs typeface="Consolas"/>
              </a:rPr>
              <a:t>, &lt;button&gt;</a:t>
            </a:r>
            <a:r>
              <a:rPr sz="1500" dirty="0">
                <a:latin typeface="맑은 고딕"/>
                <a:cs typeface="맑은 고딕"/>
              </a:rPr>
              <a:t>태그</a:t>
            </a:r>
            <a:r>
              <a:rPr sz="1500" dirty="0">
                <a:latin typeface="Consolas"/>
                <a:cs typeface="Consolas"/>
              </a:rPr>
              <a:t>, &lt;input&gt;</a:t>
            </a:r>
            <a:r>
              <a:rPr sz="1500" dirty="0">
                <a:latin typeface="맑은 고딕"/>
                <a:cs typeface="맑은 고딕"/>
              </a:rPr>
              <a:t>태그로 만들 수</a:t>
            </a:r>
            <a:r>
              <a:rPr sz="1500" spc="365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있다</a:t>
            </a:r>
            <a:r>
              <a:rPr sz="1500" dirty="0">
                <a:latin typeface="Consolas"/>
                <a:cs typeface="Consolas"/>
              </a:rPr>
              <a:t>.</a:t>
            </a:r>
            <a:endParaRPr sz="1500">
              <a:latin typeface="Consolas"/>
              <a:cs typeface="Consola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140239" y="2360208"/>
            <a:ext cx="6597464" cy="103110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028444" y="3860291"/>
            <a:ext cx="4282439" cy="17617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altLang="ko-KR" smtClean="0"/>
              <a:t>4</a:t>
            </a:fld>
            <a:endParaRPr lang="en-US" altLang="ko-KR"/>
          </a:p>
        </p:txBody>
      </p:sp>
      <p:sp>
        <p:nvSpPr>
          <p:cNvPr id="7" name="직사각형 6"/>
          <p:cNvSpPr/>
          <p:nvPr/>
        </p:nvSpPr>
        <p:spPr>
          <a:xfrm>
            <a:off x="1065083" y="3378788"/>
            <a:ext cx="640080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400" dirty="0">
                <a:solidFill>
                  <a:srgbClr val="008080"/>
                </a:solidFill>
                <a:latin typeface="Consolas" panose="020B0609020204030204" pitchFamily="49" charset="0"/>
              </a:rPr>
              <a:t>&lt;</a:t>
            </a:r>
            <a:r>
              <a:rPr lang="en-US" altLang="ko-KR" sz="1400" dirty="0">
                <a:solidFill>
                  <a:srgbClr val="3F7F7F"/>
                </a:solidFill>
                <a:latin typeface="Consolas" panose="020B0609020204030204" pitchFamily="49" charset="0"/>
              </a:rPr>
              <a:t>input </a:t>
            </a:r>
            <a:r>
              <a:rPr lang="en-US" altLang="ko-KR" sz="1400" dirty="0">
                <a:solidFill>
                  <a:srgbClr val="7F007F"/>
                </a:solidFill>
                <a:latin typeface="Consolas" panose="020B0609020204030204" pitchFamily="49" charset="0"/>
              </a:rPr>
              <a:t>type</a:t>
            </a:r>
            <a:r>
              <a:rPr lang="en-US" altLang="ko-KR" sz="14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altLang="ko-KR" sz="1400" i="1" dirty="0">
                <a:solidFill>
                  <a:srgbClr val="2A00FF"/>
                </a:solidFill>
                <a:latin typeface="Consolas" panose="020B0609020204030204" pitchFamily="49" charset="0"/>
              </a:rPr>
              <a:t>"reset" </a:t>
            </a:r>
            <a:r>
              <a:rPr lang="en-US" altLang="ko-KR" sz="1400" i="1" dirty="0">
                <a:solidFill>
                  <a:srgbClr val="7F007F"/>
                </a:solidFill>
                <a:latin typeface="Consolas" panose="020B0609020204030204" pitchFamily="49" charset="0"/>
              </a:rPr>
              <a:t>class</a:t>
            </a:r>
            <a:r>
              <a:rPr lang="en-US" altLang="ko-KR" sz="1400" i="1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altLang="ko-KR" sz="1400" i="1" dirty="0">
                <a:solidFill>
                  <a:srgbClr val="2A00FF"/>
                </a:solidFill>
                <a:latin typeface="Consolas" panose="020B0609020204030204" pitchFamily="49" charset="0"/>
              </a:rPr>
              <a:t>"</a:t>
            </a:r>
            <a:r>
              <a:rPr lang="en-US" altLang="ko-KR" sz="1400" i="1" dirty="0" err="1">
                <a:solidFill>
                  <a:srgbClr val="2A00FF"/>
                </a:solidFill>
                <a:latin typeface="Consolas" panose="020B0609020204030204" pitchFamily="49" charset="0"/>
              </a:rPr>
              <a:t>btn</a:t>
            </a:r>
            <a:r>
              <a:rPr lang="en-US" altLang="ko-KR" sz="1400" i="1" dirty="0">
                <a:solidFill>
                  <a:srgbClr val="2A00FF"/>
                </a:solidFill>
                <a:latin typeface="Consolas" panose="020B0609020204030204" pitchFamily="49" charset="0"/>
              </a:rPr>
              <a:t> </a:t>
            </a:r>
            <a:r>
              <a:rPr lang="en-US" altLang="ko-KR" sz="1400" i="1" dirty="0" err="1">
                <a:solidFill>
                  <a:srgbClr val="2A00FF"/>
                </a:solidFill>
                <a:latin typeface="Consolas" panose="020B0609020204030204" pitchFamily="49" charset="0"/>
              </a:rPr>
              <a:t>btn</a:t>
            </a:r>
            <a:r>
              <a:rPr lang="en-US" altLang="ko-KR" sz="1400" i="1" dirty="0">
                <a:solidFill>
                  <a:srgbClr val="2A00FF"/>
                </a:solidFill>
                <a:latin typeface="Consolas" panose="020B0609020204030204" pitchFamily="49" charset="0"/>
              </a:rPr>
              <a:t>-info" </a:t>
            </a:r>
            <a:r>
              <a:rPr lang="en-US" altLang="ko-KR" sz="1400" i="1" dirty="0">
                <a:solidFill>
                  <a:srgbClr val="7F007F"/>
                </a:solidFill>
                <a:latin typeface="Consolas" panose="020B0609020204030204" pitchFamily="49" charset="0"/>
              </a:rPr>
              <a:t>value</a:t>
            </a:r>
            <a:r>
              <a:rPr lang="en-US" altLang="ko-KR" sz="1400" i="1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altLang="ko-KR" sz="1400" i="1" dirty="0">
                <a:solidFill>
                  <a:srgbClr val="2A00FF"/>
                </a:solidFill>
                <a:latin typeface="Consolas" panose="020B0609020204030204" pitchFamily="49" charset="0"/>
              </a:rPr>
              <a:t>"Reset Button"</a:t>
            </a:r>
            <a:r>
              <a:rPr lang="en-US" altLang="ko-KR" sz="1400" i="1" dirty="0">
                <a:solidFill>
                  <a:srgbClr val="008080"/>
                </a:solidFill>
                <a:latin typeface="Consolas" panose="020B0609020204030204" pitchFamily="49" charset="0"/>
              </a:rPr>
              <a:t>&gt;</a:t>
            </a:r>
            <a:endParaRPr lang="ko-KR" alt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4034154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 </a:t>
            </a:r>
            <a:r>
              <a:rPr spc="-5" dirty="0"/>
              <a:t>버튼(Buttons)</a:t>
            </a:r>
            <a:r>
              <a:rPr spc="-85" dirty="0"/>
              <a:t> </a:t>
            </a:r>
            <a:r>
              <a:rPr dirty="0"/>
              <a:t>크기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1387" y="1301292"/>
            <a:ext cx="3968750" cy="1480820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253365" indent="-240665">
              <a:lnSpc>
                <a:spcPct val="100000"/>
              </a:lnSpc>
              <a:spcBef>
                <a:spcPts val="590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dirty="0">
                <a:latin typeface="맑은 고딕"/>
                <a:cs typeface="맑은 고딕"/>
              </a:rPr>
              <a:t>부트스트랩</a:t>
            </a:r>
            <a:r>
              <a:rPr sz="1800" spc="34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버튼</a:t>
            </a:r>
            <a:endParaRPr sz="18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405"/>
              </a:spcBef>
              <a:buClr>
                <a:srgbClr val="93B6D2"/>
              </a:buClr>
              <a:buSzPct val="70000"/>
              <a:buFont typeface="Wingdings 2"/>
              <a:buChar char=""/>
              <a:tabLst>
                <a:tab pos="493395" algn="l"/>
              </a:tabLst>
            </a:pPr>
            <a:r>
              <a:rPr sz="1500" dirty="0">
                <a:latin typeface="Consolas"/>
                <a:cs typeface="Consolas"/>
              </a:rPr>
              <a:t>class=“btn </a:t>
            </a:r>
            <a:r>
              <a:rPr sz="1500" spc="-5" dirty="0">
                <a:latin typeface="맑은 고딕"/>
                <a:cs typeface="맑은 고딕"/>
              </a:rPr>
              <a:t>btn-lg</a:t>
            </a:r>
            <a:r>
              <a:rPr sz="1500" spc="-5" dirty="0">
                <a:latin typeface="Consolas"/>
                <a:cs typeface="Consolas"/>
              </a:rPr>
              <a:t>” </a:t>
            </a:r>
            <a:r>
              <a:rPr sz="1500" dirty="0">
                <a:latin typeface="Consolas"/>
                <a:cs typeface="Consolas"/>
              </a:rPr>
              <a:t>: </a:t>
            </a:r>
            <a:r>
              <a:rPr sz="1500" dirty="0">
                <a:latin typeface="맑은 고딕"/>
                <a:cs typeface="맑은 고딕"/>
              </a:rPr>
              <a:t>큰</a:t>
            </a:r>
            <a:r>
              <a:rPr sz="1500" spc="229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버튼</a:t>
            </a:r>
            <a:endParaRPr sz="15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409"/>
              </a:spcBef>
              <a:buClr>
                <a:srgbClr val="93B6D2"/>
              </a:buClr>
              <a:buSzPct val="70000"/>
              <a:buFont typeface="Wingdings 2"/>
              <a:buChar char=""/>
              <a:tabLst>
                <a:tab pos="493395" algn="l"/>
              </a:tabLst>
            </a:pPr>
            <a:r>
              <a:rPr sz="1500" dirty="0">
                <a:latin typeface="Consolas"/>
                <a:cs typeface="Consolas"/>
              </a:rPr>
              <a:t>class=“btn </a:t>
            </a:r>
            <a:r>
              <a:rPr sz="1500" spc="-5" dirty="0">
                <a:latin typeface="맑은 고딕"/>
                <a:cs typeface="맑은 고딕"/>
              </a:rPr>
              <a:t>btn-md</a:t>
            </a:r>
            <a:r>
              <a:rPr sz="1500" spc="-5" dirty="0">
                <a:latin typeface="Consolas"/>
                <a:cs typeface="Consolas"/>
              </a:rPr>
              <a:t>” </a:t>
            </a:r>
            <a:r>
              <a:rPr sz="1500" dirty="0">
                <a:latin typeface="Consolas"/>
                <a:cs typeface="Consolas"/>
              </a:rPr>
              <a:t>: </a:t>
            </a:r>
            <a:r>
              <a:rPr sz="1500" dirty="0">
                <a:latin typeface="맑은 고딕"/>
                <a:cs typeface="맑은 고딕"/>
              </a:rPr>
              <a:t>중간</a:t>
            </a:r>
            <a:r>
              <a:rPr sz="1500" spc="175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버튼</a:t>
            </a:r>
            <a:endParaRPr sz="15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395"/>
              </a:spcBef>
              <a:buClr>
                <a:srgbClr val="93B6D2"/>
              </a:buClr>
              <a:buSzPct val="70000"/>
              <a:buFont typeface="Wingdings 2"/>
              <a:buChar char=""/>
              <a:tabLst>
                <a:tab pos="493395" algn="l"/>
              </a:tabLst>
            </a:pPr>
            <a:r>
              <a:rPr sz="1500" dirty="0">
                <a:latin typeface="Consolas"/>
                <a:cs typeface="Consolas"/>
              </a:rPr>
              <a:t>class=“btn </a:t>
            </a:r>
            <a:r>
              <a:rPr sz="1500" spc="-5" dirty="0">
                <a:latin typeface="맑은 고딕"/>
                <a:cs typeface="맑은 고딕"/>
              </a:rPr>
              <a:t>btn-sm</a:t>
            </a:r>
            <a:r>
              <a:rPr sz="1500" spc="-5" dirty="0">
                <a:latin typeface="Consolas"/>
                <a:cs typeface="Consolas"/>
              </a:rPr>
              <a:t>” </a:t>
            </a:r>
            <a:r>
              <a:rPr sz="1500" dirty="0">
                <a:latin typeface="Consolas"/>
                <a:cs typeface="Consolas"/>
              </a:rPr>
              <a:t>: </a:t>
            </a:r>
            <a:r>
              <a:rPr sz="1500" dirty="0">
                <a:latin typeface="맑은 고딕"/>
                <a:cs typeface="맑은 고딕"/>
              </a:rPr>
              <a:t>작은</a:t>
            </a:r>
            <a:r>
              <a:rPr sz="1500" spc="180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버튼</a:t>
            </a:r>
            <a:endParaRPr sz="15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400"/>
              </a:spcBef>
              <a:buClr>
                <a:srgbClr val="93B6D2"/>
              </a:buClr>
              <a:buSzPct val="70000"/>
              <a:buFont typeface="Wingdings 2"/>
              <a:buChar char=""/>
              <a:tabLst>
                <a:tab pos="493395" algn="l"/>
              </a:tabLst>
            </a:pPr>
            <a:r>
              <a:rPr sz="1500" dirty="0">
                <a:latin typeface="Consolas"/>
                <a:cs typeface="Consolas"/>
              </a:rPr>
              <a:t>class=“btn </a:t>
            </a:r>
            <a:r>
              <a:rPr sz="1500" spc="-5" dirty="0">
                <a:latin typeface="맑은 고딕"/>
                <a:cs typeface="맑은 고딕"/>
              </a:rPr>
              <a:t>btn-xs</a:t>
            </a:r>
            <a:r>
              <a:rPr sz="1500" spc="-5" dirty="0">
                <a:latin typeface="Consolas"/>
                <a:cs typeface="Consolas"/>
              </a:rPr>
              <a:t>” </a:t>
            </a:r>
            <a:r>
              <a:rPr sz="1500" dirty="0">
                <a:latin typeface="Consolas"/>
                <a:cs typeface="Consolas"/>
              </a:rPr>
              <a:t>: </a:t>
            </a:r>
            <a:r>
              <a:rPr sz="1500" dirty="0">
                <a:latin typeface="맑은 고딕"/>
                <a:cs typeface="맑은 고딕"/>
              </a:rPr>
              <a:t>아주  작은</a:t>
            </a:r>
            <a:r>
              <a:rPr sz="1500" spc="-55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버튼</a:t>
            </a:r>
            <a:endParaRPr sz="1500">
              <a:latin typeface="맑은 고딕"/>
              <a:cs typeface="맑은 고딕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062602" y="1857755"/>
            <a:ext cx="3520709" cy="5608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51338" y="3351053"/>
            <a:ext cx="6225421" cy="115320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823459" y="4666488"/>
            <a:ext cx="3910584" cy="17145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altLang="ko-KR" smtClean="0"/>
              <a:t>5</a:t>
            </a:fld>
            <a:endParaRPr lang="en-US" altLang="ko-K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48755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 블록 버튼(Block</a:t>
            </a:r>
            <a:r>
              <a:rPr spc="-75" dirty="0"/>
              <a:t> </a:t>
            </a:r>
            <a:r>
              <a:rPr spc="-10" dirty="0"/>
              <a:t>Buttons)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1387" y="1301292"/>
            <a:ext cx="3775075" cy="642620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253365" indent="-240665">
              <a:lnSpc>
                <a:spcPct val="100000"/>
              </a:lnSpc>
              <a:spcBef>
                <a:spcPts val="590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dirty="0">
                <a:latin typeface="맑은 고딕"/>
                <a:cs typeface="맑은 고딕"/>
              </a:rPr>
              <a:t>부트스트랩</a:t>
            </a:r>
            <a:r>
              <a:rPr sz="1800" spc="34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버튼</a:t>
            </a:r>
            <a:endParaRPr sz="1800">
              <a:latin typeface="맑은 고딕"/>
              <a:cs typeface="맑은 고딕"/>
            </a:endParaRPr>
          </a:p>
          <a:p>
            <a:pPr marL="287020">
              <a:lnSpc>
                <a:spcPct val="100000"/>
              </a:lnSpc>
              <a:spcBef>
                <a:spcPts val="405"/>
              </a:spcBef>
            </a:pPr>
            <a:r>
              <a:rPr sz="1050" spc="5" dirty="0">
                <a:solidFill>
                  <a:srgbClr val="93B6D2"/>
                </a:solidFill>
                <a:latin typeface="Wingdings 2"/>
                <a:cs typeface="Wingdings 2"/>
              </a:rPr>
              <a:t></a:t>
            </a:r>
            <a:r>
              <a:rPr sz="1050" spc="270" dirty="0">
                <a:solidFill>
                  <a:srgbClr val="93B6D2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latin typeface="Consolas"/>
                <a:cs typeface="Consolas"/>
              </a:rPr>
              <a:t>class=“btn </a:t>
            </a:r>
            <a:r>
              <a:rPr sz="1500" spc="-5" dirty="0">
                <a:latin typeface="맑은 고딕"/>
                <a:cs typeface="맑은 고딕"/>
              </a:rPr>
              <a:t>btn-block</a:t>
            </a:r>
            <a:r>
              <a:rPr sz="1500" spc="-5" dirty="0">
                <a:latin typeface="Consolas"/>
                <a:cs typeface="Consolas"/>
              </a:rPr>
              <a:t>” </a:t>
            </a:r>
            <a:r>
              <a:rPr sz="1500" dirty="0">
                <a:latin typeface="Consolas"/>
                <a:cs typeface="Consolas"/>
              </a:rPr>
              <a:t>: </a:t>
            </a:r>
            <a:r>
              <a:rPr sz="1500" dirty="0">
                <a:latin typeface="맑은 고딕"/>
                <a:cs typeface="맑은 고딕"/>
              </a:rPr>
              <a:t>블록</a:t>
            </a:r>
            <a:r>
              <a:rPr sz="1500" spc="85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버튼</a:t>
            </a:r>
            <a:endParaRPr sz="1500">
              <a:latin typeface="맑은 고딕"/>
              <a:cs typeface="맑은 고딕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558540" y="3169920"/>
            <a:ext cx="3829812" cy="20467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156522" y="2240985"/>
            <a:ext cx="6519309" cy="70185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altLang="ko-KR" smtClean="0"/>
              <a:t>6</a:t>
            </a:fld>
            <a:endParaRPr lang="en-US" altLang="ko-K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44386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562735" algn="l"/>
              </a:tabLst>
            </a:pPr>
            <a:r>
              <a:rPr dirty="0"/>
              <a:t>Bootstrap	</a:t>
            </a:r>
            <a:r>
              <a:rPr spc="-5" dirty="0"/>
              <a:t>Active/Disabled</a:t>
            </a:r>
            <a:r>
              <a:rPr spc="-70" dirty="0"/>
              <a:t> </a:t>
            </a:r>
            <a:r>
              <a:rPr dirty="0"/>
              <a:t>버튼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1387" y="1301292"/>
            <a:ext cx="4459605" cy="923290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253365" indent="-240665">
              <a:lnSpc>
                <a:spcPct val="100000"/>
              </a:lnSpc>
              <a:spcBef>
                <a:spcPts val="590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dirty="0">
                <a:latin typeface="맑은 고딕"/>
                <a:cs typeface="맑은 고딕"/>
              </a:rPr>
              <a:t>부트스트랩</a:t>
            </a:r>
            <a:r>
              <a:rPr sz="1800" spc="34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버튼</a:t>
            </a:r>
            <a:endParaRPr sz="18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405"/>
              </a:spcBef>
              <a:buClr>
                <a:srgbClr val="93B6D2"/>
              </a:buClr>
              <a:buSzPct val="70000"/>
              <a:buFont typeface="Wingdings 2"/>
              <a:buChar char=""/>
              <a:tabLst>
                <a:tab pos="493395" algn="l"/>
              </a:tabLst>
            </a:pPr>
            <a:r>
              <a:rPr sz="1500" dirty="0">
                <a:latin typeface="Consolas"/>
                <a:cs typeface="Consolas"/>
              </a:rPr>
              <a:t>class=“btn active” : </a:t>
            </a:r>
            <a:r>
              <a:rPr sz="1500" dirty="0">
                <a:latin typeface="맑은 고딕"/>
                <a:cs typeface="맑은 고딕"/>
              </a:rPr>
              <a:t>눌린  상태의</a:t>
            </a:r>
            <a:r>
              <a:rPr sz="1500" spc="-90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버튼</a:t>
            </a:r>
            <a:endParaRPr sz="15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409"/>
              </a:spcBef>
              <a:buClr>
                <a:srgbClr val="93B6D2"/>
              </a:buClr>
              <a:buSzPct val="70000"/>
              <a:buFont typeface="Wingdings 2"/>
              <a:buChar char=""/>
              <a:tabLst>
                <a:tab pos="493395" algn="l"/>
              </a:tabLst>
            </a:pPr>
            <a:r>
              <a:rPr sz="1500" dirty="0">
                <a:latin typeface="Consolas"/>
                <a:cs typeface="Consolas"/>
              </a:rPr>
              <a:t>class=“btn disabled” : </a:t>
            </a:r>
            <a:r>
              <a:rPr sz="1500" dirty="0">
                <a:latin typeface="맑은 고딕"/>
                <a:cs typeface="맑은 고딕"/>
              </a:rPr>
              <a:t>눌리지  않는</a:t>
            </a:r>
            <a:r>
              <a:rPr sz="1500" spc="-90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버튼</a:t>
            </a:r>
            <a:endParaRPr sz="1500">
              <a:latin typeface="맑은 고딕"/>
              <a:cs typeface="맑은 고딕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996183" y="3860291"/>
            <a:ext cx="4562856" cy="18669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85618" y="2788307"/>
            <a:ext cx="6808462" cy="81270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altLang="ko-KR" smtClean="0"/>
              <a:t>7</a:t>
            </a:fld>
            <a:endParaRPr lang="en-US" altLang="ko-KR"/>
          </a:p>
        </p:txBody>
      </p:sp>
      <p:grpSp>
        <p:nvGrpSpPr>
          <p:cNvPr id="11" name="그룹 10"/>
          <p:cNvGrpSpPr/>
          <p:nvPr/>
        </p:nvGrpSpPr>
        <p:grpSpPr>
          <a:xfrm>
            <a:off x="6019800" y="5283200"/>
            <a:ext cx="146813" cy="146813"/>
            <a:chOff x="691387" y="4572000"/>
            <a:chExt cx="228600" cy="228600"/>
          </a:xfrm>
        </p:grpSpPr>
        <p:sp>
          <p:nvSpPr>
            <p:cNvPr id="8" name="타원 7"/>
            <p:cNvSpPr/>
            <p:nvPr/>
          </p:nvSpPr>
          <p:spPr>
            <a:xfrm>
              <a:off x="691387" y="4572000"/>
              <a:ext cx="228600" cy="228600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10" name="직선 연결선 9"/>
            <p:cNvCxnSpPr>
              <a:stCxn id="8" idx="1"/>
              <a:endCxn id="8" idx="5"/>
            </p:cNvCxnSpPr>
            <p:nvPr/>
          </p:nvCxnSpPr>
          <p:spPr>
            <a:xfrm>
              <a:off x="724865" y="4605478"/>
              <a:ext cx="161644" cy="16164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27952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 버튼</a:t>
            </a:r>
            <a:r>
              <a:rPr spc="-100" dirty="0"/>
              <a:t> </a:t>
            </a:r>
            <a:r>
              <a:rPr dirty="0"/>
              <a:t>그룹</a:t>
            </a:r>
          </a:p>
        </p:txBody>
      </p:sp>
      <p:sp>
        <p:nvSpPr>
          <p:cNvPr id="3" name="object 3"/>
          <p:cNvSpPr/>
          <p:nvPr/>
        </p:nvSpPr>
        <p:spPr>
          <a:xfrm>
            <a:off x="5401055" y="3396996"/>
            <a:ext cx="3264407" cy="277367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09244" y="1632585"/>
            <a:ext cx="419100" cy="222885"/>
          </a:xfrm>
          <a:custGeom>
            <a:avLst/>
            <a:gdLst/>
            <a:ahLst/>
            <a:cxnLst/>
            <a:rect l="l" t="t" r="r" b="b"/>
            <a:pathLst>
              <a:path w="419100" h="222885">
                <a:moveTo>
                  <a:pt x="0" y="222503"/>
                </a:moveTo>
                <a:lnTo>
                  <a:pt x="419100" y="222503"/>
                </a:lnTo>
                <a:lnTo>
                  <a:pt x="419100" y="0"/>
                </a:lnTo>
                <a:lnTo>
                  <a:pt x="0" y="0"/>
                </a:lnTo>
                <a:lnTo>
                  <a:pt x="0" y="2225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228344" y="1632585"/>
            <a:ext cx="524510" cy="222885"/>
          </a:xfrm>
          <a:custGeom>
            <a:avLst/>
            <a:gdLst/>
            <a:ahLst/>
            <a:cxnLst/>
            <a:rect l="l" t="t" r="r" b="b"/>
            <a:pathLst>
              <a:path w="524510" h="222885">
                <a:moveTo>
                  <a:pt x="0" y="222503"/>
                </a:moveTo>
                <a:lnTo>
                  <a:pt x="524256" y="222503"/>
                </a:lnTo>
                <a:lnTo>
                  <a:pt x="524256" y="0"/>
                </a:lnTo>
                <a:lnTo>
                  <a:pt x="0" y="0"/>
                </a:lnTo>
                <a:lnTo>
                  <a:pt x="0" y="2225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752600" y="1632585"/>
            <a:ext cx="105410" cy="222885"/>
          </a:xfrm>
          <a:custGeom>
            <a:avLst/>
            <a:gdLst/>
            <a:ahLst/>
            <a:cxnLst/>
            <a:rect l="l" t="t" r="r" b="b"/>
            <a:pathLst>
              <a:path w="105410" h="222885">
                <a:moveTo>
                  <a:pt x="0" y="222503"/>
                </a:moveTo>
                <a:lnTo>
                  <a:pt x="105156" y="222503"/>
                </a:lnTo>
                <a:lnTo>
                  <a:pt x="105156" y="0"/>
                </a:lnTo>
                <a:lnTo>
                  <a:pt x="0" y="0"/>
                </a:lnTo>
                <a:lnTo>
                  <a:pt x="0" y="2225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857755" y="1632585"/>
            <a:ext cx="1152525" cy="222885"/>
          </a:xfrm>
          <a:custGeom>
            <a:avLst/>
            <a:gdLst/>
            <a:ahLst/>
            <a:cxnLst/>
            <a:rect l="l" t="t" r="r" b="b"/>
            <a:pathLst>
              <a:path w="1152525" h="222885">
                <a:moveTo>
                  <a:pt x="0" y="222503"/>
                </a:moveTo>
                <a:lnTo>
                  <a:pt x="1152144" y="222503"/>
                </a:lnTo>
                <a:lnTo>
                  <a:pt x="1152144" y="0"/>
                </a:lnTo>
                <a:lnTo>
                  <a:pt x="0" y="0"/>
                </a:lnTo>
                <a:lnTo>
                  <a:pt x="0" y="2225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009900" y="1632585"/>
            <a:ext cx="104139" cy="222885"/>
          </a:xfrm>
          <a:custGeom>
            <a:avLst/>
            <a:gdLst/>
            <a:ahLst/>
            <a:cxnLst/>
            <a:rect l="l" t="t" r="r" b="b"/>
            <a:pathLst>
              <a:path w="104139" h="222885">
                <a:moveTo>
                  <a:pt x="0" y="222503"/>
                </a:moveTo>
                <a:lnTo>
                  <a:pt x="103631" y="222503"/>
                </a:lnTo>
                <a:lnTo>
                  <a:pt x="103631" y="0"/>
                </a:lnTo>
                <a:lnTo>
                  <a:pt x="0" y="0"/>
                </a:lnTo>
                <a:lnTo>
                  <a:pt x="0" y="2225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14400" y="3641216"/>
            <a:ext cx="314325" cy="260985"/>
          </a:xfrm>
          <a:custGeom>
            <a:avLst/>
            <a:gdLst/>
            <a:ahLst/>
            <a:cxnLst/>
            <a:rect l="l" t="t" r="r" b="b"/>
            <a:pathLst>
              <a:path w="314325" h="260985">
                <a:moveTo>
                  <a:pt x="0" y="260604"/>
                </a:moveTo>
                <a:lnTo>
                  <a:pt x="313944" y="260604"/>
                </a:lnTo>
                <a:lnTo>
                  <a:pt x="313944" y="0"/>
                </a:lnTo>
                <a:lnTo>
                  <a:pt x="0" y="0"/>
                </a:lnTo>
                <a:lnTo>
                  <a:pt x="0" y="260604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228344" y="3641216"/>
            <a:ext cx="104139" cy="260985"/>
          </a:xfrm>
          <a:custGeom>
            <a:avLst/>
            <a:gdLst/>
            <a:ahLst/>
            <a:cxnLst/>
            <a:rect l="l" t="t" r="r" b="b"/>
            <a:pathLst>
              <a:path w="104140" h="260985">
                <a:moveTo>
                  <a:pt x="0" y="260604"/>
                </a:moveTo>
                <a:lnTo>
                  <a:pt x="103631" y="260604"/>
                </a:lnTo>
                <a:lnTo>
                  <a:pt x="103631" y="0"/>
                </a:lnTo>
                <a:lnTo>
                  <a:pt x="0" y="0"/>
                </a:lnTo>
                <a:lnTo>
                  <a:pt x="0" y="260604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691387" y="1539620"/>
            <a:ext cx="5473065" cy="2365375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5"/>
              </a:spcBef>
            </a:pPr>
            <a:r>
              <a:rPr sz="15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5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500" spc="-40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5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500" spc="-5" dirty="0">
                <a:latin typeface="Consolas"/>
                <a:cs typeface="Consolas"/>
              </a:rPr>
              <a:t>=</a:t>
            </a:r>
            <a:r>
              <a:rPr sz="1500" i="1" spc="-5" dirty="0">
                <a:solidFill>
                  <a:srgbClr val="2A00FF"/>
                </a:solidFill>
                <a:latin typeface="Consolas"/>
                <a:cs typeface="Consolas"/>
              </a:rPr>
              <a:t>"container"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00">
              <a:latin typeface="Consolas"/>
              <a:cs typeface="Consolas"/>
            </a:endParaRPr>
          </a:p>
          <a:p>
            <a:pPr marL="222885">
              <a:lnSpc>
                <a:spcPct val="100000"/>
              </a:lnSpc>
              <a:spcBef>
                <a:spcPts val="500"/>
              </a:spcBef>
            </a:pP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500" spc="-5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500" spc="-5" dirty="0">
                <a:latin typeface="Consolas"/>
                <a:cs typeface="Consolas"/>
              </a:rPr>
              <a:t>Button</a:t>
            </a:r>
            <a:r>
              <a:rPr sz="1500" spc="-35" dirty="0">
                <a:latin typeface="Consolas"/>
                <a:cs typeface="Consolas"/>
              </a:rPr>
              <a:t> </a:t>
            </a:r>
            <a:r>
              <a:rPr sz="1500" spc="-5" dirty="0">
                <a:latin typeface="Consolas"/>
                <a:cs typeface="Consolas"/>
              </a:rPr>
              <a:t>Group</a:t>
            </a: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500" spc="-5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00">
              <a:latin typeface="Consolas"/>
              <a:cs typeface="Consolas"/>
            </a:endParaRPr>
          </a:p>
          <a:p>
            <a:pPr marL="222885">
              <a:lnSpc>
                <a:spcPct val="100000"/>
              </a:lnSpc>
              <a:spcBef>
                <a:spcPts val="495"/>
              </a:spcBef>
            </a:pP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5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500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5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500" spc="-5" dirty="0">
                <a:latin typeface="Consolas"/>
                <a:cs typeface="Consolas"/>
              </a:rPr>
              <a:t>=</a:t>
            </a:r>
            <a:r>
              <a:rPr sz="1500" i="1" spc="-5" dirty="0">
                <a:solidFill>
                  <a:srgbClr val="2A00FF"/>
                </a:solidFill>
                <a:latin typeface="Consolas"/>
                <a:cs typeface="Consolas"/>
              </a:rPr>
              <a:t>"</a:t>
            </a:r>
            <a:r>
              <a:rPr sz="1500" i="1" spc="-5" dirty="0">
                <a:solidFill>
                  <a:srgbClr val="FF0000"/>
                </a:solidFill>
                <a:latin typeface="Consolas"/>
                <a:cs typeface="Consolas"/>
              </a:rPr>
              <a:t>btn-group</a:t>
            </a:r>
            <a:r>
              <a:rPr sz="1500" i="1" spc="-5" dirty="0">
                <a:solidFill>
                  <a:srgbClr val="2A00FF"/>
                </a:solidFill>
                <a:latin typeface="Consolas"/>
                <a:cs typeface="Consolas"/>
              </a:rPr>
              <a:t>"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00">
              <a:latin typeface="Consolas"/>
              <a:cs typeface="Consolas"/>
            </a:endParaRPr>
          </a:p>
          <a:p>
            <a:pPr marL="433070">
              <a:lnSpc>
                <a:spcPct val="100000"/>
              </a:lnSpc>
              <a:spcBef>
                <a:spcPts val="505"/>
              </a:spcBef>
            </a:pP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500" spc="-5" dirty="0">
                <a:solidFill>
                  <a:srgbClr val="3E7E7E"/>
                </a:solidFill>
                <a:latin typeface="Consolas"/>
                <a:cs typeface="Consolas"/>
              </a:rPr>
              <a:t>button </a:t>
            </a:r>
            <a:r>
              <a:rPr sz="1500" i="1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500" i="1" spc="-5" dirty="0">
                <a:latin typeface="Consolas"/>
                <a:cs typeface="Consolas"/>
              </a:rPr>
              <a:t>=</a:t>
            </a:r>
            <a:r>
              <a:rPr sz="1500" i="1" spc="-5" dirty="0">
                <a:solidFill>
                  <a:srgbClr val="2A00FF"/>
                </a:solidFill>
                <a:latin typeface="Consolas"/>
                <a:cs typeface="Consolas"/>
              </a:rPr>
              <a:t>"btn</a:t>
            </a:r>
            <a:r>
              <a:rPr sz="1500" i="1" spc="10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500" i="1" spc="-5" dirty="0">
                <a:solidFill>
                  <a:srgbClr val="2A00FF"/>
                </a:solidFill>
                <a:latin typeface="Consolas"/>
                <a:cs typeface="Consolas"/>
              </a:rPr>
              <a:t>btn-primary"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500" i="1" spc="-5" dirty="0">
                <a:latin typeface="Consolas"/>
                <a:cs typeface="Consolas"/>
              </a:rPr>
              <a:t>Apple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500" i="1" spc="-5" dirty="0">
                <a:solidFill>
                  <a:srgbClr val="3E7E7E"/>
                </a:solidFill>
                <a:latin typeface="Consolas"/>
                <a:cs typeface="Consolas"/>
              </a:rPr>
              <a:t>button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00">
              <a:latin typeface="Consolas"/>
              <a:cs typeface="Consolas"/>
            </a:endParaRPr>
          </a:p>
          <a:p>
            <a:pPr marL="433070">
              <a:lnSpc>
                <a:spcPct val="100000"/>
              </a:lnSpc>
              <a:spcBef>
                <a:spcPts val="500"/>
              </a:spcBef>
            </a:pP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500" spc="-5" dirty="0">
                <a:solidFill>
                  <a:srgbClr val="3E7E7E"/>
                </a:solidFill>
                <a:latin typeface="Consolas"/>
                <a:cs typeface="Consolas"/>
              </a:rPr>
              <a:t>button </a:t>
            </a:r>
            <a:r>
              <a:rPr sz="1500" i="1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500" i="1" spc="-5" dirty="0">
                <a:latin typeface="Consolas"/>
                <a:cs typeface="Consolas"/>
              </a:rPr>
              <a:t>=</a:t>
            </a:r>
            <a:r>
              <a:rPr sz="1500" i="1" spc="-5" dirty="0">
                <a:solidFill>
                  <a:srgbClr val="2A00FF"/>
                </a:solidFill>
                <a:latin typeface="Consolas"/>
                <a:cs typeface="Consolas"/>
              </a:rPr>
              <a:t>"btn</a:t>
            </a:r>
            <a:r>
              <a:rPr sz="1500" i="1" spc="4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500" i="1" spc="-5" dirty="0">
                <a:solidFill>
                  <a:srgbClr val="2A00FF"/>
                </a:solidFill>
                <a:latin typeface="Consolas"/>
                <a:cs typeface="Consolas"/>
              </a:rPr>
              <a:t>btn-primary"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500" i="1" spc="-5" dirty="0">
                <a:latin typeface="Consolas"/>
                <a:cs typeface="Consolas"/>
              </a:rPr>
              <a:t>Samsung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500" i="1" spc="-5" dirty="0">
                <a:solidFill>
                  <a:srgbClr val="3E7E7E"/>
                </a:solidFill>
                <a:latin typeface="Consolas"/>
                <a:cs typeface="Consolas"/>
              </a:rPr>
              <a:t>button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00">
              <a:latin typeface="Consolas"/>
              <a:cs typeface="Consolas"/>
            </a:endParaRPr>
          </a:p>
          <a:p>
            <a:pPr marL="433070">
              <a:lnSpc>
                <a:spcPct val="100000"/>
              </a:lnSpc>
              <a:spcBef>
                <a:spcPts val="495"/>
              </a:spcBef>
            </a:pP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500" spc="-5" dirty="0">
                <a:solidFill>
                  <a:srgbClr val="3E7E7E"/>
                </a:solidFill>
                <a:latin typeface="Consolas"/>
                <a:cs typeface="Consolas"/>
              </a:rPr>
              <a:t>button </a:t>
            </a:r>
            <a:r>
              <a:rPr sz="1500" i="1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500" i="1" spc="-5" dirty="0">
                <a:latin typeface="Consolas"/>
                <a:cs typeface="Consolas"/>
              </a:rPr>
              <a:t>=</a:t>
            </a:r>
            <a:r>
              <a:rPr sz="1500" i="1" spc="-5" dirty="0">
                <a:solidFill>
                  <a:srgbClr val="2A00FF"/>
                </a:solidFill>
                <a:latin typeface="Consolas"/>
                <a:cs typeface="Consolas"/>
              </a:rPr>
              <a:t>"btn</a:t>
            </a:r>
            <a:r>
              <a:rPr sz="1500" i="1" spc="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500" i="1" spc="-5" dirty="0">
                <a:solidFill>
                  <a:srgbClr val="2A00FF"/>
                </a:solidFill>
                <a:latin typeface="Consolas"/>
                <a:cs typeface="Consolas"/>
              </a:rPr>
              <a:t>btn-primary"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500" i="1" spc="-5" dirty="0">
                <a:latin typeface="Consolas"/>
                <a:cs typeface="Consolas"/>
              </a:rPr>
              <a:t>Sony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500" i="1" spc="-5" dirty="0">
                <a:solidFill>
                  <a:srgbClr val="3E7E7E"/>
                </a:solidFill>
                <a:latin typeface="Consolas"/>
                <a:cs typeface="Consolas"/>
              </a:rPr>
              <a:t>button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00">
              <a:latin typeface="Consolas"/>
              <a:cs typeface="Consolas"/>
            </a:endParaRPr>
          </a:p>
          <a:p>
            <a:pPr marL="222885">
              <a:lnSpc>
                <a:spcPct val="100000"/>
              </a:lnSpc>
              <a:spcBef>
                <a:spcPts val="505"/>
              </a:spcBef>
            </a:pP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5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5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00">
              <a:latin typeface="Consolas"/>
              <a:cs typeface="Consolas"/>
            </a:endParaRPr>
          </a:p>
        </p:txBody>
      </p:sp>
      <p:sp>
        <p:nvSpPr>
          <p:cNvPr id="12" name="슬라이드 번호 개체 틀 1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altLang="ko-KR" smtClean="0"/>
              <a:t>8</a:t>
            </a:fld>
            <a:endParaRPr lang="en-US" altLang="ko-K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3818254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 버튼 그룹</a:t>
            </a:r>
            <a:r>
              <a:rPr spc="-100" dirty="0"/>
              <a:t> </a:t>
            </a:r>
            <a:r>
              <a:rPr dirty="0"/>
              <a:t>사이즈</a:t>
            </a:r>
          </a:p>
        </p:txBody>
      </p:sp>
      <p:sp>
        <p:nvSpPr>
          <p:cNvPr id="3" name="object 3"/>
          <p:cNvSpPr/>
          <p:nvPr/>
        </p:nvSpPr>
        <p:spPr>
          <a:xfrm>
            <a:off x="424065" y="1550161"/>
            <a:ext cx="419100" cy="222885"/>
          </a:xfrm>
          <a:custGeom>
            <a:avLst/>
            <a:gdLst/>
            <a:ahLst/>
            <a:cxnLst/>
            <a:rect l="l" t="t" r="r" b="b"/>
            <a:pathLst>
              <a:path w="419100" h="222885">
                <a:moveTo>
                  <a:pt x="0" y="222503"/>
                </a:moveTo>
                <a:lnTo>
                  <a:pt x="419099" y="222503"/>
                </a:lnTo>
                <a:lnTo>
                  <a:pt x="419099" y="0"/>
                </a:lnTo>
                <a:lnTo>
                  <a:pt x="0" y="0"/>
                </a:lnTo>
                <a:lnTo>
                  <a:pt x="0" y="2225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43165" y="1550161"/>
            <a:ext cx="524510" cy="222885"/>
          </a:xfrm>
          <a:custGeom>
            <a:avLst/>
            <a:gdLst/>
            <a:ahLst/>
            <a:cxnLst/>
            <a:rect l="l" t="t" r="r" b="b"/>
            <a:pathLst>
              <a:path w="524510" h="222885">
                <a:moveTo>
                  <a:pt x="0" y="222503"/>
                </a:moveTo>
                <a:lnTo>
                  <a:pt x="524256" y="222503"/>
                </a:lnTo>
                <a:lnTo>
                  <a:pt x="524256" y="0"/>
                </a:lnTo>
                <a:lnTo>
                  <a:pt x="0" y="0"/>
                </a:lnTo>
                <a:lnTo>
                  <a:pt x="0" y="2225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367408" y="1550161"/>
            <a:ext cx="105410" cy="222885"/>
          </a:xfrm>
          <a:custGeom>
            <a:avLst/>
            <a:gdLst/>
            <a:ahLst/>
            <a:cxnLst/>
            <a:rect l="l" t="t" r="r" b="b"/>
            <a:pathLst>
              <a:path w="105409" h="222885">
                <a:moveTo>
                  <a:pt x="0" y="222503"/>
                </a:moveTo>
                <a:lnTo>
                  <a:pt x="105156" y="222503"/>
                </a:lnTo>
                <a:lnTo>
                  <a:pt x="105156" y="0"/>
                </a:lnTo>
                <a:lnTo>
                  <a:pt x="0" y="0"/>
                </a:lnTo>
                <a:lnTo>
                  <a:pt x="0" y="2225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472564" y="1550161"/>
            <a:ext cx="1152525" cy="222885"/>
          </a:xfrm>
          <a:custGeom>
            <a:avLst/>
            <a:gdLst/>
            <a:ahLst/>
            <a:cxnLst/>
            <a:rect l="l" t="t" r="r" b="b"/>
            <a:pathLst>
              <a:path w="1152525" h="222885">
                <a:moveTo>
                  <a:pt x="0" y="222503"/>
                </a:moveTo>
                <a:lnTo>
                  <a:pt x="1152144" y="222503"/>
                </a:lnTo>
                <a:lnTo>
                  <a:pt x="1152144" y="0"/>
                </a:lnTo>
                <a:lnTo>
                  <a:pt x="0" y="0"/>
                </a:lnTo>
                <a:lnTo>
                  <a:pt x="0" y="2225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624708" y="1550161"/>
            <a:ext cx="104139" cy="222885"/>
          </a:xfrm>
          <a:custGeom>
            <a:avLst/>
            <a:gdLst/>
            <a:ahLst/>
            <a:cxnLst/>
            <a:rect l="l" t="t" r="r" b="b"/>
            <a:pathLst>
              <a:path w="104139" h="222885">
                <a:moveTo>
                  <a:pt x="0" y="222503"/>
                </a:moveTo>
                <a:lnTo>
                  <a:pt x="103631" y="222503"/>
                </a:lnTo>
                <a:lnTo>
                  <a:pt x="103631" y="0"/>
                </a:lnTo>
                <a:lnTo>
                  <a:pt x="0" y="0"/>
                </a:lnTo>
                <a:lnTo>
                  <a:pt x="0" y="2225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29221" y="6090107"/>
            <a:ext cx="314325" cy="260985"/>
          </a:xfrm>
          <a:custGeom>
            <a:avLst/>
            <a:gdLst/>
            <a:ahLst/>
            <a:cxnLst/>
            <a:rect l="l" t="t" r="r" b="b"/>
            <a:pathLst>
              <a:path w="314325" h="260985">
                <a:moveTo>
                  <a:pt x="0" y="260603"/>
                </a:moveTo>
                <a:lnTo>
                  <a:pt x="313943" y="260603"/>
                </a:lnTo>
                <a:lnTo>
                  <a:pt x="313943" y="0"/>
                </a:lnTo>
                <a:lnTo>
                  <a:pt x="0" y="0"/>
                </a:lnTo>
                <a:lnTo>
                  <a:pt x="0" y="2606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43165" y="6090107"/>
            <a:ext cx="104139" cy="260985"/>
          </a:xfrm>
          <a:custGeom>
            <a:avLst/>
            <a:gdLst/>
            <a:ahLst/>
            <a:cxnLst/>
            <a:rect l="l" t="t" r="r" b="b"/>
            <a:pathLst>
              <a:path w="104140" h="260985">
                <a:moveTo>
                  <a:pt x="0" y="260603"/>
                </a:moveTo>
                <a:lnTo>
                  <a:pt x="103631" y="260603"/>
                </a:lnTo>
                <a:lnTo>
                  <a:pt x="103631" y="0"/>
                </a:lnTo>
                <a:lnTo>
                  <a:pt x="0" y="0"/>
                </a:lnTo>
                <a:lnTo>
                  <a:pt x="0" y="260603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306425" y="1521078"/>
            <a:ext cx="243649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5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500" spc="-4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5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500" spc="-5" dirty="0">
                <a:latin typeface="Consolas"/>
                <a:cs typeface="Consolas"/>
              </a:rPr>
              <a:t>=</a:t>
            </a:r>
            <a:r>
              <a:rPr sz="1500" i="1" spc="-5" dirty="0">
                <a:solidFill>
                  <a:srgbClr val="2A00FF"/>
                </a:solidFill>
                <a:latin typeface="Consolas"/>
                <a:cs typeface="Consolas"/>
              </a:rPr>
              <a:t>"container"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00">
              <a:latin typeface="Consolas"/>
              <a:cs typeface="Consola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15213" y="1754251"/>
            <a:ext cx="3797935" cy="558800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sz="15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500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15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500" dirty="0">
                <a:latin typeface="Consolas"/>
                <a:cs typeface="Consolas"/>
              </a:rPr>
              <a:t>Button Group</a:t>
            </a:r>
            <a:r>
              <a:rPr sz="1500" spc="-60" dirty="0">
                <a:latin typeface="Consolas"/>
                <a:cs typeface="Consolas"/>
              </a:rPr>
              <a:t> </a:t>
            </a:r>
            <a:r>
              <a:rPr sz="1500" dirty="0">
                <a:latin typeface="맑은 고딕"/>
                <a:cs typeface="맑은 고딕"/>
              </a:rPr>
              <a:t>사이즈</a:t>
            </a:r>
            <a:r>
              <a:rPr sz="15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500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15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00">
              <a:latin typeface="Consolas"/>
              <a:cs typeface="Consolas"/>
            </a:endParaRPr>
          </a:p>
          <a:p>
            <a:pPr marL="13970">
              <a:lnSpc>
                <a:spcPct val="100000"/>
              </a:lnSpc>
              <a:spcBef>
                <a:spcPts val="300"/>
              </a:spcBef>
            </a:pP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500" spc="-5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5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500" spc="-5" dirty="0">
                <a:latin typeface="Consolas"/>
                <a:cs typeface="Consolas"/>
              </a:rPr>
              <a:t>=</a:t>
            </a:r>
            <a:r>
              <a:rPr sz="1500" i="1" spc="-5" dirty="0">
                <a:solidFill>
                  <a:srgbClr val="2A00FF"/>
                </a:solidFill>
                <a:latin typeface="Consolas"/>
                <a:cs typeface="Consolas"/>
              </a:rPr>
              <a:t>"btn-group</a:t>
            </a:r>
            <a:r>
              <a:rPr sz="1500" i="1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500" i="1" spc="-5" dirty="0">
                <a:solidFill>
                  <a:srgbClr val="FF0000"/>
                </a:solidFill>
                <a:latin typeface="Consolas"/>
                <a:cs typeface="Consolas"/>
              </a:rPr>
              <a:t>btn-group-lg</a:t>
            </a:r>
            <a:r>
              <a:rPr sz="1500" i="1" spc="-5" dirty="0">
                <a:solidFill>
                  <a:srgbClr val="2A00FF"/>
                </a:solidFill>
                <a:latin typeface="Consolas"/>
                <a:cs typeface="Consolas"/>
              </a:rPr>
              <a:t>"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00">
              <a:latin typeface="Consolas"/>
              <a:cs typeface="Consolas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45720" rIns="0" bIns="0" rtlCol="0">
            <a:spAutoFit/>
          </a:bodyPr>
          <a:lstStyle/>
          <a:p>
            <a:pPr marL="431800">
              <a:lnSpc>
                <a:spcPct val="100000"/>
              </a:lnSpc>
              <a:spcBef>
                <a:spcPts val="360"/>
              </a:spcBef>
            </a:pPr>
            <a:r>
              <a:rPr i="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i="0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dirty="0">
                <a:solidFill>
                  <a:srgbClr val="7E007E"/>
                </a:solidFill>
              </a:rPr>
              <a:t>class</a:t>
            </a:r>
            <a:r>
              <a:rPr dirty="0">
                <a:solidFill>
                  <a:srgbClr val="000000"/>
                </a:solidFill>
              </a:rPr>
              <a:t>=</a:t>
            </a:r>
            <a:r>
              <a:rPr dirty="0"/>
              <a:t>"btn</a:t>
            </a:r>
            <a:r>
              <a:rPr spc="-114" dirty="0"/>
              <a:t> </a:t>
            </a:r>
            <a:r>
              <a:rPr spc="-5" dirty="0"/>
              <a:t>btn-primary"</a:t>
            </a:r>
            <a:r>
              <a:rPr spc="-5" dirty="0">
                <a:solidFill>
                  <a:srgbClr val="008080"/>
                </a:solidFill>
              </a:rPr>
              <a:t>&gt;</a:t>
            </a:r>
            <a:r>
              <a:rPr sz="1550" i="1" spc="-5" dirty="0">
                <a:solidFill>
                  <a:srgbClr val="008080"/>
                </a:solidFill>
                <a:latin typeface="맑은 고딕"/>
                <a:cs typeface="맑은 고딕"/>
              </a:rPr>
              <a:t>메인</a:t>
            </a:r>
            <a:r>
              <a:rPr spc="-5" dirty="0">
                <a:solidFill>
                  <a:srgbClr val="008080"/>
                </a:solidFill>
              </a:rPr>
              <a:t>&lt;/</a:t>
            </a:r>
            <a:r>
              <a:rPr spc="-5" dirty="0">
                <a:solidFill>
                  <a:srgbClr val="3E7E7E"/>
                </a:solidFill>
              </a:rPr>
              <a:t>a</a:t>
            </a:r>
            <a:r>
              <a:rPr spc="-5" dirty="0">
                <a:solidFill>
                  <a:srgbClr val="008080"/>
                </a:solidFill>
              </a:rPr>
              <a:t>&gt;</a:t>
            </a:r>
            <a:endParaRPr sz="1550">
              <a:latin typeface="맑은 고딕"/>
              <a:cs typeface="맑은 고딕"/>
            </a:endParaRPr>
          </a:p>
          <a:p>
            <a:pPr marL="431800">
              <a:lnSpc>
                <a:spcPct val="100000"/>
              </a:lnSpc>
              <a:spcBef>
                <a:spcPts val="265"/>
              </a:spcBef>
            </a:pPr>
            <a:r>
              <a:rPr i="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i="0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dirty="0">
                <a:solidFill>
                  <a:srgbClr val="7E007E"/>
                </a:solidFill>
              </a:rPr>
              <a:t>class</a:t>
            </a:r>
            <a:r>
              <a:rPr dirty="0">
                <a:solidFill>
                  <a:srgbClr val="000000"/>
                </a:solidFill>
              </a:rPr>
              <a:t>=</a:t>
            </a:r>
            <a:r>
              <a:rPr dirty="0"/>
              <a:t>"btn</a:t>
            </a:r>
            <a:r>
              <a:rPr spc="-45" dirty="0"/>
              <a:t> </a:t>
            </a:r>
            <a:r>
              <a:rPr spc="-10" dirty="0"/>
              <a:t>btn-primary"</a:t>
            </a:r>
            <a:r>
              <a:rPr spc="-10" dirty="0">
                <a:solidFill>
                  <a:srgbClr val="008080"/>
                </a:solidFill>
              </a:rPr>
              <a:t>&gt;</a:t>
            </a:r>
            <a:r>
              <a:rPr sz="1550" i="1" spc="-10" dirty="0">
                <a:solidFill>
                  <a:srgbClr val="008080"/>
                </a:solidFill>
                <a:latin typeface="맑은 고딕"/>
                <a:cs typeface="맑은 고딕"/>
              </a:rPr>
              <a:t>카페</a:t>
            </a:r>
            <a:r>
              <a:rPr spc="-10" dirty="0">
                <a:solidFill>
                  <a:srgbClr val="008080"/>
                </a:solidFill>
              </a:rPr>
              <a:t>&lt;/</a:t>
            </a:r>
            <a:r>
              <a:rPr spc="-10" dirty="0">
                <a:solidFill>
                  <a:srgbClr val="3E7E7E"/>
                </a:solidFill>
              </a:rPr>
              <a:t>a</a:t>
            </a:r>
            <a:r>
              <a:rPr spc="-10" dirty="0">
                <a:solidFill>
                  <a:srgbClr val="008080"/>
                </a:solidFill>
              </a:rPr>
              <a:t>&gt;</a:t>
            </a:r>
            <a:endParaRPr sz="1550">
              <a:latin typeface="맑은 고딕"/>
              <a:cs typeface="맑은 고딕"/>
            </a:endParaRPr>
          </a:p>
          <a:p>
            <a:pPr marL="431800">
              <a:lnSpc>
                <a:spcPct val="100000"/>
              </a:lnSpc>
              <a:spcBef>
                <a:spcPts val="254"/>
              </a:spcBef>
            </a:pPr>
            <a:r>
              <a:rPr i="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i="0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dirty="0">
                <a:solidFill>
                  <a:srgbClr val="7E007E"/>
                </a:solidFill>
              </a:rPr>
              <a:t>class</a:t>
            </a:r>
            <a:r>
              <a:rPr dirty="0">
                <a:solidFill>
                  <a:srgbClr val="000000"/>
                </a:solidFill>
              </a:rPr>
              <a:t>=</a:t>
            </a:r>
            <a:r>
              <a:rPr dirty="0"/>
              <a:t>"btn</a:t>
            </a:r>
            <a:r>
              <a:rPr spc="-60" dirty="0"/>
              <a:t> </a:t>
            </a:r>
            <a:r>
              <a:rPr spc="-10" dirty="0"/>
              <a:t>btn-primary"</a:t>
            </a:r>
            <a:r>
              <a:rPr spc="-10" dirty="0">
                <a:solidFill>
                  <a:srgbClr val="008080"/>
                </a:solidFill>
              </a:rPr>
              <a:t>&gt;</a:t>
            </a:r>
            <a:r>
              <a:rPr sz="1550" i="1" spc="-10" dirty="0">
                <a:solidFill>
                  <a:srgbClr val="008080"/>
                </a:solidFill>
                <a:latin typeface="맑은 고딕"/>
                <a:cs typeface="맑은 고딕"/>
              </a:rPr>
              <a:t>블로그</a:t>
            </a:r>
            <a:r>
              <a:rPr spc="-10" dirty="0">
                <a:solidFill>
                  <a:srgbClr val="008080"/>
                </a:solidFill>
              </a:rPr>
              <a:t>&lt;/</a:t>
            </a:r>
            <a:r>
              <a:rPr spc="-10" dirty="0">
                <a:solidFill>
                  <a:srgbClr val="3E7E7E"/>
                </a:solidFill>
              </a:rPr>
              <a:t>a</a:t>
            </a:r>
            <a:r>
              <a:rPr spc="-10" dirty="0">
                <a:solidFill>
                  <a:srgbClr val="008080"/>
                </a:solidFill>
              </a:rPr>
              <a:t>&gt;</a:t>
            </a:r>
            <a:endParaRPr sz="1550">
              <a:latin typeface="맑은 고딕"/>
              <a:cs typeface="맑은 고딕"/>
            </a:endParaRPr>
          </a:p>
          <a:p>
            <a:pPr marL="431800">
              <a:lnSpc>
                <a:spcPct val="100000"/>
              </a:lnSpc>
              <a:spcBef>
                <a:spcPts val="265"/>
              </a:spcBef>
            </a:pPr>
            <a:r>
              <a:rPr i="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i="0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dirty="0">
                <a:solidFill>
                  <a:srgbClr val="7E007E"/>
                </a:solidFill>
              </a:rPr>
              <a:t>class</a:t>
            </a:r>
            <a:r>
              <a:rPr dirty="0">
                <a:solidFill>
                  <a:srgbClr val="000000"/>
                </a:solidFill>
              </a:rPr>
              <a:t>=</a:t>
            </a:r>
            <a:r>
              <a:rPr dirty="0"/>
              <a:t>"btn</a:t>
            </a:r>
            <a:r>
              <a:rPr spc="-35" dirty="0"/>
              <a:t> </a:t>
            </a:r>
            <a:r>
              <a:rPr spc="-10" dirty="0"/>
              <a:t>btn-primary"</a:t>
            </a:r>
            <a:r>
              <a:rPr spc="-10" dirty="0">
                <a:solidFill>
                  <a:srgbClr val="008080"/>
                </a:solidFill>
              </a:rPr>
              <a:t>&gt;</a:t>
            </a:r>
            <a:r>
              <a:rPr sz="1550" i="1" spc="-10" dirty="0">
                <a:solidFill>
                  <a:srgbClr val="008080"/>
                </a:solidFill>
                <a:latin typeface="맑은 고딕"/>
                <a:cs typeface="맑은 고딕"/>
              </a:rPr>
              <a:t>쇼핑</a:t>
            </a:r>
            <a:r>
              <a:rPr spc="-10" dirty="0">
                <a:solidFill>
                  <a:srgbClr val="008080"/>
                </a:solidFill>
              </a:rPr>
              <a:t>&lt;/</a:t>
            </a:r>
            <a:r>
              <a:rPr spc="-10" dirty="0">
                <a:solidFill>
                  <a:srgbClr val="3E7E7E"/>
                </a:solidFill>
              </a:rPr>
              <a:t>a</a:t>
            </a:r>
            <a:r>
              <a:rPr spc="-10" dirty="0">
                <a:solidFill>
                  <a:srgbClr val="008080"/>
                </a:solidFill>
              </a:rPr>
              <a:t>&gt;</a:t>
            </a:r>
            <a:endParaRPr sz="1550">
              <a:latin typeface="맑은 고딕"/>
              <a:cs typeface="맑은 고딕"/>
            </a:endParaRPr>
          </a:p>
          <a:p>
            <a:pPr marL="222885">
              <a:lnSpc>
                <a:spcPct val="100000"/>
              </a:lnSpc>
              <a:spcBef>
                <a:spcPts val="300"/>
              </a:spcBef>
            </a:pPr>
            <a:r>
              <a:rPr i="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i="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i="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</a:p>
          <a:p>
            <a:pPr marL="117475">
              <a:lnSpc>
                <a:spcPct val="100000"/>
              </a:lnSpc>
              <a:spcBef>
                <a:spcPts val="310"/>
              </a:spcBef>
            </a:pPr>
            <a:r>
              <a:rPr i="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i="0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i="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i="0" spc="-5" dirty="0">
                <a:solidFill>
                  <a:srgbClr val="000000"/>
                </a:solidFill>
                <a:latin typeface="Consolas"/>
                <a:cs typeface="Consolas"/>
              </a:rPr>
              <a:t>=</a:t>
            </a:r>
            <a:r>
              <a:rPr spc="-5" dirty="0"/>
              <a:t>"btn-group</a:t>
            </a:r>
            <a:r>
              <a:rPr spc="-20" dirty="0"/>
              <a:t> </a:t>
            </a:r>
            <a:r>
              <a:rPr spc="-5" dirty="0">
                <a:solidFill>
                  <a:srgbClr val="FF0000"/>
                </a:solidFill>
              </a:rPr>
              <a:t>btn-group-sm</a:t>
            </a:r>
            <a:r>
              <a:rPr spc="-5" dirty="0"/>
              <a:t>"</a:t>
            </a:r>
            <a:r>
              <a:rPr spc="-5" dirty="0">
                <a:solidFill>
                  <a:srgbClr val="008080"/>
                </a:solidFill>
              </a:rPr>
              <a:t>&gt;</a:t>
            </a:r>
          </a:p>
          <a:p>
            <a:pPr marL="431800">
              <a:lnSpc>
                <a:spcPct val="100000"/>
              </a:lnSpc>
              <a:spcBef>
                <a:spcPts val="290"/>
              </a:spcBef>
            </a:pPr>
            <a:r>
              <a:rPr i="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i="0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dirty="0">
                <a:solidFill>
                  <a:srgbClr val="7E007E"/>
                </a:solidFill>
              </a:rPr>
              <a:t>class</a:t>
            </a:r>
            <a:r>
              <a:rPr dirty="0">
                <a:solidFill>
                  <a:srgbClr val="000000"/>
                </a:solidFill>
              </a:rPr>
              <a:t>=</a:t>
            </a:r>
            <a:r>
              <a:rPr dirty="0"/>
              <a:t>"btn</a:t>
            </a:r>
            <a:r>
              <a:rPr spc="-114" dirty="0"/>
              <a:t> </a:t>
            </a:r>
            <a:r>
              <a:rPr spc="-5" dirty="0"/>
              <a:t>btn-primary"</a:t>
            </a:r>
            <a:r>
              <a:rPr spc="-5" dirty="0">
                <a:solidFill>
                  <a:srgbClr val="008080"/>
                </a:solidFill>
              </a:rPr>
              <a:t>&gt;</a:t>
            </a:r>
            <a:r>
              <a:rPr sz="1550" i="1" spc="-5" dirty="0">
                <a:solidFill>
                  <a:srgbClr val="008080"/>
                </a:solidFill>
                <a:latin typeface="맑은 고딕"/>
                <a:cs typeface="맑은 고딕"/>
              </a:rPr>
              <a:t>사전</a:t>
            </a:r>
            <a:r>
              <a:rPr spc="-5" dirty="0">
                <a:solidFill>
                  <a:srgbClr val="008080"/>
                </a:solidFill>
              </a:rPr>
              <a:t>&lt;/</a:t>
            </a:r>
            <a:r>
              <a:rPr spc="-5" dirty="0">
                <a:solidFill>
                  <a:srgbClr val="3E7E7E"/>
                </a:solidFill>
              </a:rPr>
              <a:t>a</a:t>
            </a:r>
            <a:r>
              <a:rPr spc="-5" dirty="0">
                <a:solidFill>
                  <a:srgbClr val="008080"/>
                </a:solidFill>
              </a:rPr>
              <a:t>&gt;</a:t>
            </a:r>
            <a:endParaRPr sz="1550">
              <a:latin typeface="맑은 고딕"/>
              <a:cs typeface="맑은 고딕"/>
            </a:endParaRPr>
          </a:p>
          <a:p>
            <a:pPr marL="431800">
              <a:lnSpc>
                <a:spcPct val="100000"/>
              </a:lnSpc>
              <a:spcBef>
                <a:spcPts val="265"/>
              </a:spcBef>
            </a:pPr>
            <a:r>
              <a:rPr i="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i="0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dirty="0">
                <a:solidFill>
                  <a:srgbClr val="7E007E"/>
                </a:solidFill>
              </a:rPr>
              <a:t>class</a:t>
            </a:r>
            <a:r>
              <a:rPr dirty="0">
                <a:solidFill>
                  <a:srgbClr val="000000"/>
                </a:solidFill>
              </a:rPr>
              <a:t>=</a:t>
            </a:r>
            <a:r>
              <a:rPr dirty="0"/>
              <a:t>"btn</a:t>
            </a:r>
            <a:r>
              <a:rPr spc="-45" dirty="0"/>
              <a:t> </a:t>
            </a:r>
            <a:r>
              <a:rPr spc="-10" dirty="0"/>
              <a:t>btn-primary"</a:t>
            </a:r>
            <a:r>
              <a:rPr spc="-10" dirty="0">
                <a:solidFill>
                  <a:srgbClr val="008080"/>
                </a:solidFill>
              </a:rPr>
              <a:t>&gt;</a:t>
            </a:r>
            <a:r>
              <a:rPr sz="1550" i="1" spc="-10" dirty="0">
                <a:solidFill>
                  <a:srgbClr val="008080"/>
                </a:solidFill>
                <a:latin typeface="맑은 고딕"/>
                <a:cs typeface="맑은 고딕"/>
              </a:rPr>
              <a:t>뉴스</a:t>
            </a:r>
            <a:r>
              <a:rPr spc="-10" dirty="0">
                <a:solidFill>
                  <a:srgbClr val="008080"/>
                </a:solidFill>
              </a:rPr>
              <a:t>&lt;/</a:t>
            </a:r>
            <a:r>
              <a:rPr spc="-10" dirty="0">
                <a:solidFill>
                  <a:srgbClr val="3E7E7E"/>
                </a:solidFill>
              </a:rPr>
              <a:t>a</a:t>
            </a:r>
            <a:r>
              <a:rPr spc="-10" dirty="0">
                <a:solidFill>
                  <a:srgbClr val="008080"/>
                </a:solidFill>
              </a:rPr>
              <a:t>&gt;</a:t>
            </a:r>
            <a:endParaRPr sz="1550">
              <a:latin typeface="맑은 고딕"/>
              <a:cs typeface="맑은 고딕"/>
            </a:endParaRPr>
          </a:p>
          <a:p>
            <a:pPr marL="431800">
              <a:lnSpc>
                <a:spcPct val="100000"/>
              </a:lnSpc>
              <a:spcBef>
                <a:spcPts val="250"/>
              </a:spcBef>
            </a:pPr>
            <a:r>
              <a:rPr i="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i="0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dirty="0">
                <a:solidFill>
                  <a:srgbClr val="7E007E"/>
                </a:solidFill>
              </a:rPr>
              <a:t>class</a:t>
            </a:r>
            <a:r>
              <a:rPr dirty="0">
                <a:solidFill>
                  <a:srgbClr val="000000"/>
                </a:solidFill>
              </a:rPr>
              <a:t>=</a:t>
            </a:r>
            <a:r>
              <a:rPr dirty="0"/>
              <a:t>"btn</a:t>
            </a:r>
            <a:r>
              <a:rPr spc="-45" dirty="0"/>
              <a:t> </a:t>
            </a:r>
            <a:r>
              <a:rPr spc="-10" dirty="0"/>
              <a:t>btn-primary"</a:t>
            </a:r>
            <a:r>
              <a:rPr spc="-10" dirty="0">
                <a:solidFill>
                  <a:srgbClr val="008080"/>
                </a:solidFill>
              </a:rPr>
              <a:t>&gt;</a:t>
            </a:r>
            <a:r>
              <a:rPr sz="1550" i="1" spc="-10" dirty="0">
                <a:solidFill>
                  <a:srgbClr val="008080"/>
                </a:solidFill>
                <a:latin typeface="맑은 고딕"/>
                <a:cs typeface="맑은 고딕"/>
              </a:rPr>
              <a:t>증권</a:t>
            </a:r>
            <a:r>
              <a:rPr spc="-10" dirty="0">
                <a:solidFill>
                  <a:srgbClr val="008080"/>
                </a:solidFill>
              </a:rPr>
              <a:t>&lt;/</a:t>
            </a:r>
            <a:r>
              <a:rPr spc="-10" dirty="0">
                <a:solidFill>
                  <a:srgbClr val="3E7E7E"/>
                </a:solidFill>
              </a:rPr>
              <a:t>a</a:t>
            </a:r>
            <a:r>
              <a:rPr spc="-10" dirty="0">
                <a:solidFill>
                  <a:srgbClr val="008080"/>
                </a:solidFill>
              </a:rPr>
              <a:t>&gt;</a:t>
            </a:r>
            <a:endParaRPr sz="1550">
              <a:latin typeface="맑은 고딕"/>
              <a:cs typeface="맑은 고딕"/>
            </a:endParaRPr>
          </a:p>
          <a:p>
            <a:pPr marL="222885">
              <a:lnSpc>
                <a:spcPct val="100000"/>
              </a:lnSpc>
              <a:spcBef>
                <a:spcPts val="305"/>
              </a:spcBef>
            </a:pPr>
            <a:r>
              <a:rPr i="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i="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i="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</a:p>
          <a:p>
            <a:pPr marL="117475">
              <a:lnSpc>
                <a:spcPct val="100000"/>
              </a:lnSpc>
              <a:spcBef>
                <a:spcPts val="325"/>
              </a:spcBef>
            </a:pPr>
            <a:r>
              <a:rPr i="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i="0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i="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i="0" spc="-5" dirty="0">
                <a:solidFill>
                  <a:srgbClr val="000000"/>
                </a:solidFill>
                <a:latin typeface="Consolas"/>
                <a:cs typeface="Consolas"/>
              </a:rPr>
              <a:t>=</a:t>
            </a:r>
            <a:r>
              <a:rPr spc="-5" dirty="0"/>
              <a:t>"btn-group</a:t>
            </a:r>
            <a:r>
              <a:rPr spc="-20" dirty="0"/>
              <a:t> </a:t>
            </a:r>
            <a:r>
              <a:rPr spc="-5" dirty="0">
                <a:solidFill>
                  <a:srgbClr val="FF0000"/>
                </a:solidFill>
              </a:rPr>
              <a:t>btn-group-xs</a:t>
            </a:r>
            <a:r>
              <a:rPr spc="-5" dirty="0"/>
              <a:t>"</a:t>
            </a:r>
            <a:r>
              <a:rPr spc="-5" dirty="0">
                <a:solidFill>
                  <a:srgbClr val="008080"/>
                </a:solidFill>
              </a:rPr>
              <a:t>&gt;</a:t>
            </a:r>
          </a:p>
          <a:p>
            <a:pPr marL="431800">
              <a:lnSpc>
                <a:spcPct val="100000"/>
              </a:lnSpc>
              <a:spcBef>
                <a:spcPts val="270"/>
              </a:spcBef>
            </a:pPr>
            <a:r>
              <a:rPr i="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i="0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dirty="0">
                <a:solidFill>
                  <a:srgbClr val="7E007E"/>
                </a:solidFill>
              </a:rPr>
              <a:t>class</a:t>
            </a:r>
            <a:r>
              <a:rPr dirty="0"/>
              <a:t>="btn</a:t>
            </a:r>
            <a:r>
              <a:rPr spc="-35" dirty="0"/>
              <a:t> </a:t>
            </a:r>
            <a:r>
              <a:rPr spc="-10" dirty="0"/>
              <a:t>btn-primary"</a:t>
            </a:r>
            <a:r>
              <a:rPr spc="-10" dirty="0">
                <a:solidFill>
                  <a:srgbClr val="008080"/>
                </a:solidFill>
              </a:rPr>
              <a:t>&gt;</a:t>
            </a:r>
            <a:r>
              <a:rPr sz="1550" i="1" spc="-10" dirty="0">
                <a:solidFill>
                  <a:srgbClr val="008080"/>
                </a:solidFill>
                <a:latin typeface="맑은 고딕"/>
                <a:cs typeface="맑은 고딕"/>
              </a:rPr>
              <a:t>날씨</a:t>
            </a:r>
            <a:r>
              <a:rPr spc="-10" dirty="0">
                <a:solidFill>
                  <a:srgbClr val="008080"/>
                </a:solidFill>
              </a:rPr>
              <a:t>&lt;/</a:t>
            </a:r>
            <a:r>
              <a:rPr spc="-10" dirty="0">
                <a:solidFill>
                  <a:srgbClr val="3E7E7E"/>
                </a:solidFill>
              </a:rPr>
              <a:t>a</a:t>
            </a:r>
            <a:r>
              <a:rPr spc="-10" dirty="0">
                <a:solidFill>
                  <a:srgbClr val="008080"/>
                </a:solidFill>
              </a:rPr>
              <a:t>&gt;</a:t>
            </a:r>
            <a:endParaRPr sz="1550">
              <a:latin typeface="맑은 고딕"/>
              <a:cs typeface="맑은 고딕"/>
            </a:endParaRPr>
          </a:p>
          <a:p>
            <a:pPr marL="431800">
              <a:lnSpc>
                <a:spcPct val="100000"/>
              </a:lnSpc>
              <a:spcBef>
                <a:spcPts val="270"/>
              </a:spcBef>
            </a:pPr>
            <a:r>
              <a:rPr i="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i="0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dirty="0">
                <a:solidFill>
                  <a:srgbClr val="7E007E"/>
                </a:solidFill>
              </a:rPr>
              <a:t>class</a:t>
            </a:r>
            <a:r>
              <a:rPr dirty="0"/>
              <a:t>="btn</a:t>
            </a:r>
            <a:r>
              <a:rPr spc="-120" dirty="0"/>
              <a:t> </a:t>
            </a:r>
            <a:r>
              <a:rPr spc="-10" dirty="0"/>
              <a:t>btn-primary"&gt;</a:t>
            </a:r>
            <a:r>
              <a:rPr sz="1550" i="1" spc="-10" dirty="0">
                <a:solidFill>
                  <a:srgbClr val="008080"/>
                </a:solidFill>
                <a:latin typeface="맑은 고딕"/>
                <a:cs typeface="맑은 고딕"/>
              </a:rPr>
              <a:t>대기정보</a:t>
            </a:r>
            <a:r>
              <a:rPr spc="-10" dirty="0">
                <a:solidFill>
                  <a:srgbClr val="008080"/>
                </a:solidFill>
              </a:rPr>
              <a:t>&lt;/</a:t>
            </a:r>
            <a:r>
              <a:rPr spc="-10" dirty="0">
                <a:solidFill>
                  <a:srgbClr val="3E7E7E"/>
                </a:solidFill>
              </a:rPr>
              <a:t>a</a:t>
            </a:r>
            <a:r>
              <a:rPr spc="-10" dirty="0">
                <a:solidFill>
                  <a:srgbClr val="008080"/>
                </a:solidFill>
              </a:rPr>
              <a:t>&gt;</a:t>
            </a:r>
            <a:endParaRPr sz="1550">
              <a:latin typeface="맑은 고딕"/>
              <a:cs typeface="맑은 고딕"/>
            </a:endParaRPr>
          </a:p>
          <a:p>
            <a:pPr marL="117475">
              <a:lnSpc>
                <a:spcPct val="100000"/>
              </a:lnSpc>
              <a:spcBef>
                <a:spcPts val="300"/>
              </a:spcBef>
            </a:pPr>
            <a:r>
              <a:rPr i="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i="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i="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</a:p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i="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i="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i="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</a:p>
        </p:txBody>
      </p:sp>
      <p:sp>
        <p:nvSpPr>
          <p:cNvPr id="13" name="object 13"/>
          <p:cNvSpPr/>
          <p:nvPr/>
        </p:nvSpPr>
        <p:spPr>
          <a:xfrm>
            <a:off x="3876294" y="922782"/>
            <a:ext cx="3302635" cy="1198245"/>
          </a:xfrm>
          <a:custGeom>
            <a:avLst/>
            <a:gdLst/>
            <a:ahLst/>
            <a:cxnLst/>
            <a:rect l="l" t="t" r="r" b="b"/>
            <a:pathLst>
              <a:path w="3302634" h="1198245">
                <a:moveTo>
                  <a:pt x="3302507" y="998219"/>
                </a:moveTo>
                <a:lnTo>
                  <a:pt x="353567" y="998219"/>
                </a:lnTo>
                <a:lnTo>
                  <a:pt x="358842" y="1043988"/>
                </a:lnTo>
                <a:lnTo>
                  <a:pt x="373864" y="1086007"/>
                </a:lnTo>
                <a:lnTo>
                  <a:pt x="397435" y="1123076"/>
                </a:lnTo>
                <a:lnTo>
                  <a:pt x="428355" y="1153996"/>
                </a:lnTo>
                <a:lnTo>
                  <a:pt x="465424" y="1177567"/>
                </a:lnTo>
                <a:lnTo>
                  <a:pt x="507443" y="1192589"/>
                </a:lnTo>
                <a:lnTo>
                  <a:pt x="553211" y="1197864"/>
                </a:lnTo>
                <a:lnTo>
                  <a:pt x="3102863" y="1197864"/>
                </a:lnTo>
                <a:lnTo>
                  <a:pt x="3148632" y="1192589"/>
                </a:lnTo>
                <a:lnTo>
                  <a:pt x="3190651" y="1177567"/>
                </a:lnTo>
                <a:lnTo>
                  <a:pt x="3227720" y="1153996"/>
                </a:lnTo>
                <a:lnTo>
                  <a:pt x="3258650" y="1123060"/>
                </a:lnTo>
                <a:lnTo>
                  <a:pt x="3282211" y="1086007"/>
                </a:lnTo>
                <a:lnTo>
                  <a:pt x="3297233" y="1043988"/>
                </a:lnTo>
                <a:lnTo>
                  <a:pt x="3302507" y="998219"/>
                </a:lnTo>
                <a:close/>
              </a:path>
              <a:path w="3302634" h="1198245">
                <a:moveTo>
                  <a:pt x="3102863" y="0"/>
                </a:moveTo>
                <a:lnTo>
                  <a:pt x="553211" y="0"/>
                </a:lnTo>
                <a:lnTo>
                  <a:pt x="507443" y="5274"/>
                </a:lnTo>
                <a:lnTo>
                  <a:pt x="465424" y="20296"/>
                </a:lnTo>
                <a:lnTo>
                  <a:pt x="428355" y="43867"/>
                </a:lnTo>
                <a:lnTo>
                  <a:pt x="397435" y="74787"/>
                </a:lnTo>
                <a:lnTo>
                  <a:pt x="373864" y="111856"/>
                </a:lnTo>
                <a:lnTo>
                  <a:pt x="358842" y="153875"/>
                </a:lnTo>
                <a:lnTo>
                  <a:pt x="353567" y="199643"/>
                </a:lnTo>
                <a:lnTo>
                  <a:pt x="353567" y="698753"/>
                </a:lnTo>
                <a:lnTo>
                  <a:pt x="0" y="1123060"/>
                </a:lnTo>
                <a:lnTo>
                  <a:pt x="353567" y="998219"/>
                </a:lnTo>
                <a:lnTo>
                  <a:pt x="3302507" y="998219"/>
                </a:lnTo>
                <a:lnTo>
                  <a:pt x="3302507" y="199643"/>
                </a:lnTo>
                <a:lnTo>
                  <a:pt x="3297233" y="153875"/>
                </a:lnTo>
                <a:lnTo>
                  <a:pt x="3282211" y="111856"/>
                </a:lnTo>
                <a:lnTo>
                  <a:pt x="3258640" y="74787"/>
                </a:lnTo>
                <a:lnTo>
                  <a:pt x="3227720" y="43867"/>
                </a:lnTo>
                <a:lnTo>
                  <a:pt x="3190651" y="20296"/>
                </a:lnTo>
                <a:lnTo>
                  <a:pt x="3148632" y="5274"/>
                </a:lnTo>
                <a:lnTo>
                  <a:pt x="3102863" y="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876294" y="922782"/>
            <a:ext cx="3302635" cy="1198245"/>
          </a:xfrm>
          <a:custGeom>
            <a:avLst/>
            <a:gdLst/>
            <a:ahLst/>
            <a:cxnLst/>
            <a:rect l="l" t="t" r="r" b="b"/>
            <a:pathLst>
              <a:path w="3302634" h="1198245">
                <a:moveTo>
                  <a:pt x="353567" y="199643"/>
                </a:moveTo>
                <a:lnTo>
                  <a:pt x="358842" y="153875"/>
                </a:lnTo>
                <a:lnTo>
                  <a:pt x="373864" y="111856"/>
                </a:lnTo>
                <a:lnTo>
                  <a:pt x="397435" y="74787"/>
                </a:lnTo>
                <a:lnTo>
                  <a:pt x="428355" y="43867"/>
                </a:lnTo>
                <a:lnTo>
                  <a:pt x="465424" y="20296"/>
                </a:lnTo>
                <a:lnTo>
                  <a:pt x="507443" y="5274"/>
                </a:lnTo>
                <a:lnTo>
                  <a:pt x="553211" y="0"/>
                </a:lnTo>
                <a:lnTo>
                  <a:pt x="845057" y="0"/>
                </a:lnTo>
                <a:lnTo>
                  <a:pt x="1582292" y="0"/>
                </a:lnTo>
                <a:lnTo>
                  <a:pt x="3102863" y="0"/>
                </a:lnTo>
                <a:lnTo>
                  <a:pt x="3148632" y="5274"/>
                </a:lnTo>
                <a:lnTo>
                  <a:pt x="3190651" y="20296"/>
                </a:lnTo>
                <a:lnTo>
                  <a:pt x="3227720" y="43867"/>
                </a:lnTo>
                <a:lnTo>
                  <a:pt x="3258640" y="74787"/>
                </a:lnTo>
                <a:lnTo>
                  <a:pt x="3282211" y="111856"/>
                </a:lnTo>
                <a:lnTo>
                  <a:pt x="3297233" y="153875"/>
                </a:lnTo>
                <a:lnTo>
                  <a:pt x="3302507" y="199643"/>
                </a:lnTo>
                <a:lnTo>
                  <a:pt x="3302507" y="698753"/>
                </a:lnTo>
                <a:lnTo>
                  <a:pt x="3302507" y="998219"/>
                </a:lnTo>
                <a:lnTo>
                  <a:pt x="3297233" y="1043988"/>
                </a:lnTo>
                <a:lnTo>
                  <a:pt x="3282211" y="1086007"/>
                </a:lnTo>
                <a:lnTo>
                  <a:pt x="3258640" y="1123076"/>
                </a:lnTo>
                <a:lnTo>
                  <a:pt x="3227720" y="1153996"/>
                </a:lnTo>
                <a:lnTo>
                  <a:pt x="3190651" y="1177567"/>
                </a:lnTo>
                <a:lnTo>
                  <a:pt x="3148632" y="1192589"/>
                </a:lnTo>
                <a:lnTo>
                  <a:pt x="3102863" y="1197864"/>
                </a:lnTo>
                <a:lnTo>
                  <a:pt x="1582292" y="1197864"/>
                </a:lnTo>
                <a:lnTo>
                  <a:pt x="845057" y="1197864"/>
                </a:lnTo>
                <a:lnTo>
                  <a:pt x="553211" y="1197864"/>
                </a:lnTo>
                <a:lnTo>
                  <a:pt x="507443" y="1192589"/>
                </a:lnTo>
                <a:lnTo>
                  <a:pt x="465424" y="1177567"/>
                </a:lnTo>
                <a:lnTo>
                  <a:pt x="428355" y="1153996"/>
                </a:lnTo>
                <a:lnTo>
                  <a:pt x="397435" y="1123076"/>
                </a:lnTo>
                <a:lnTo>
                  <a:pt x="373864" y="1086007"/>
                </a:lnTo>
                <a:lnTo>
                  <a:pt x="358842" y="1043988"/>
                </a:lnTo>
                <a:lnTo>
                  <a:pt x="353567" y="998219"/>
                </a:lnTo>
                <a:lnTo>
                  <a:pt x="0" y="1123060"/>
                </a:lnTo>
                <a:lnTo>
                  <a:pt x="353567" y="698753"/>
                </a:lnTo>
                <a:lnTo>
                  <a:pt x="353567" y="199643"/>
                </a:lnTo>
                <a:close/>
              </a:path>
            </a:pathLst>
          </a:custGeom>
          <a:ln w="19811">
            <a:solidFill>
              <a:srgbClr val="6B859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4367910" y="1092834"/>
            <a:ext cx="1348740" cy="2324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350" spc="5" dirty="0">
                <a:solidFill>
                  <a:srgbClr val="FFFFFF"/>
                </a:solidFill>
                <a:latin typeface="맑은 고딕"/>
                <a:cs typeface="맑은 고딕"/>
              </a:rPr>
              <a:t>버튼 그룹</a:t>
            </a:r>
            <a:r>
              <a:rPr sz="1350" spc="-120" dirty="0">
                <a:solidFill>
                  <a:srgbClr val="FFFFFF"/>
                </a:solidFill>
                <a:latin typeface="맑은 고딕"/>
                <a:cs typeface="맑은 고딕"/>
              </a:rPr>
              <a:t> </a:t>
            </a:r>
            <a:r>
              <a:rPr sz="1350" spc="5" dirty="0">
                <a:solidFill>
                  <a:srgbClr val="FFFFFF"/>
                </a:solidFill>
                <a:latin typeface="맑은 고딕"/>
                <a:cs typeface="맑은 고딕"/>
              </a:rPr>
              <a:t>사이즈</a:t>
            </a:r>
            <a:endParaRPr sz="1350">
              <a:latin typeface="맑은 고딕"/>
              <a:cs typeface="맑은 고딕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367910" y="1298575"/>
            <a:ext cx="2651760" cy="6438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350" spc="-5" dirty="0">
                <a:solidFill>
                  <a:srgbClr val="FFFFFF"/>
                </a:solidFill>
                <a:latin typeface="맑은 고딕"/>
                <a:cs typeface="맑은 고딕"/>
              </a:rPr>
              <a:t>class=“btn-group btn-group-lg”  class=“btn-group btn-group-sm”  class=“btn-group</a:t>
            </a:r>
            <a:r>
              <a:rPr sz="1350" spc="430" dirty="0">
                <a:solidFill>
                  <a:srgbClr val="FFFFFF"/>
                </a:solidFill>
                <a:latin typeface="맑은 고딕"/>
                <a:cs typeface="맑은 고딕"/>
              </a:rPr>
              <a:t> </a:t>
            </a:r>
            <a:r>
              <a:rPr sz="1350" spc="-5" dirty="0">
                <a:solidFill>
                  <a:srgbClr val="FFFFFF"/>
                </a:solidFill>
                <a:latin typeface="맑은 고딕"/>
                <a:cs typeface="맑은 고딕"/>
              </a:rPr>
              <a:t>btn-group-xs”</a:t>
            </a:r>
            <a:endParaRPr sz="1350">
              <a:latin typeface="맑은 고딕"/>
              <a:cs typeface="맑은 고딕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4582667" y="2796539"/>
            <a:ext cx="4485132" cy="15483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altLang="ko-KR" smtClean="0"/>
              <a:t>9</a:t>
            </a:fld>
            <a:endParaRPr lang="en-US" altLang="ko-K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</TotalTime>
  <Words>1246</Words>
  <Application>Microsoft Office PowerPoint</Application>
  <PresentationFormat>화면 슬라이드 쇼(4:3)</PresentationFormat>
  <Paragraphs>190</Paragraphs>
  <Slides>18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18</vt:i4>
      </vt:variant>
    </vt:vector>
  </HeadingPairs>
  <TitlesOfParts>
    <vt:vector size="25" baseType="lpstr">
      <vt:lpstr>맑은 고딕</vt:lpstr>
      <vt:lpstr>Calibri</vt:lpstr>
      <vt:lpstr>Consolas</vt:lpstr>
      <vt:lpstr>Times New Roman</vt:lpstr>
      <vt:lpstr>Wingdings</vt:lpstr>
      <vt:lpstr>Wingdings 2</vt:lpstr>
      <vt:lpstr>Office Theme</vt:lpstr>
      <vt:lpstr>PowerPoint 프레젠테이션</vt:lpstr>
      <vt:lpstr>Bootstrap 버튼(Buttons)</vt:lpstr>
      <vt:lpstr>Bootstrap 버튼(Buttons)</vt:lpstr>
      <vt:lpstr>Bootstrap 버튼(Buttons) 태그</vt:lpstr>
      <vt:lpstr>Bootstrap 버튼(Buttons) 크기</vt:lpstr>
      <vt:lpstr>Bootstrap 블록 버튼(Block Buttons)</vt:lpstr>
      <vt:lpstr>Bootstrap Active/Disabled 버튼</vt:lpstr>
      <vt:lpstr>Bootstrap 버튼 그룹</vt:lpstr>
      <vt:lpstr>Bootstrap 버튼 그룹 사이즈</vt:lpstr>
      <vt:lpstr>Bootstrap 버튼 그룹 Vertical</vt:lpstr>
      <vt:lpstr>Bootstrap 버튼 그룹 Justified</vt:lpstr>
      <vt:lpstr>Bootstrap 드롭다운 메뉴</vt:lpstr>
      <vt:lpstr>Bootstrap 드롭다운 버튼(Dropdown Button)</vt:lpstr>
      <vt:lpstr>Bootstrap 아이콘(Icons)</vt:lpstr>
      <vt:lpstr>Bootstrap 글리피콘(glyphicon)</vt:lpstr>
      <vt:lpstr>Bootstrap 글리피콘(glyphicon)</vt:lpstr>
      <vt:lpstr>Bootstrap 글리피콘(glyphicon)</vt:lpstr>
      <vt:lpstr>Badges(뱃지)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Bootstrap</dc:title>
  <dc:creator>admin</dc:creator>
  <cp:lastModifiedBy>Admin</cp:lastModifiedBy>
  <cp:revision>8</cp:revision>
  <dcterms:created xsi:type="dcterms:W3CDTF">2019-03-26T01:40:33Z</dcterms:created>
  <dcterms:modified xsi:type="dcterms:W3CDTF">2019-03-26T04:10:02Z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2019-03-25T00:00:00Z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2019-03-26T00:00:00Z</vt:filetime>
  </property>
</Properties>
</file>