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914400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8046"/>
    <a:srgbClr val="93B6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60"/>
  </p:normalViewPr>
  <p:slideViewPr>
    <p:cSldViewPr>
      <p:cViewPr varScale="1">
        <p:scale>
          <a:sx n="70" d="100"/>
          <a:sy n="70" d="100"/>
        </p:scale>
        <p:origin x="1578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0" y="1524000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1143000"/>
                </a:move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5343" y="1600200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40" h="990600">
                <a:moveTo>
                  <a:pt x="0" y="990600"/>
                </a:moveTo>
                <a:lnTo>
                  <a:pt x="1246632" y="990600"/>
                </a:lnTo>
                <a:lnTo>
                  <a:pt x="1246632" y="0"/>
                </a:lnTo>
                <a:lnTo>
                  <a:pt x="0" y="0"/>
                </a:lnTo>
                <a:lnTo>
                  <a:pt x="0" y="990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053083"/>
            <a:ext cx="524510" cy="228600"/>
          </a:xfrm>
          <a:custGeom>
            <a:avLst/>
            <a:gdLst/>
            <a:ahLst/>
            <a:cxnLst/>
            <a:rect l="l" t="t" r="r" b="b"/>
            <a:pathLst>
              <a:path w="524510" h="228600">
                <a:moveTo>
                  <a:pt x="0" y="228600"/>
                </a:moveTo>
                <a:lnTo>
                  <a:pt x="524256" y="228600"/>
                </a:lnTo>
                <a:lnTo>
                  <a:pt x="524256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053083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1387" y="367029"/>
            <a:ext cx="7761224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4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3027" y="1821256"/>
            <a:ext cx="8457945" cy="36379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</a:t>
            </a:r>
            <a:r>
              <a:rPr sz="3300" b="1" spc="2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폼양식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3614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Checkbox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360680">
              <a:lnSpc>
                <a:spcPct val="100000"/>
              </a:lnSpc>
              <a:spcBef>
                <a:spcPts val="62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dirty="0">
                <a:solidFill>
                  <a:srgbClr val="3E7E7E"/>
                </a:solidFill>
              </a:rPr>
              <a:t>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45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1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dirty="0">
                <a:solidFill>
                  <a:srgbClr val="3E7E7E"/>
                </a:solidFill>
              </a:rPr>
              <a:t>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25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45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2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4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div </a:t>
            </a:r>
            <a:r>
              <a:rPr spc="10" dirty="0">
                <a:solidFill>
                  <a:srgbClr val="7E007E"/>
                </a:solidFill>
              </a:rPr>
              <a:t>class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 disabled"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721995">
              <a:lnSpc>
                <a:spcPct val="100000"/>
              </a:lnSpc>
              <a:spcBef>
                <a:spcPts val="530"/>
              </a:spcBef>
            </a:pPr>
            <a:r>
              <a:rPr spc="10" dirty="0">
                <a:solidFill>
                  <a:srgbClr val="008080"/>
                </a:solidFill>
              </a:rPr>
              <a:t>&lt;</a:t>
            </a:r>
            <a:r>
              <a:rPr spc="10" dirty="0">
                <a:solidFill>
                  <a:srgbClr val="3E7E7E"/>
                </a:solidFill>
              </a:rPr>
              <a:t>label</a:t>
            </a:r>
            <a:r>
              <a:rPr spc="10" dirty="0">
                <a:solidFill>
                  <a:srgbClr val="008080"/>
                </a:solidFill>
              </a:rPr>
              <a:t>&gt;&lt;</a:t>
            </a:r>
            <a:r>
              <a:rPr spc="10" dirty="0">
                <a:solidFill>
                  <a:srgbClr val="3E7E7E"/>
                </a:solidFill>
              </a:rPr>
              <a:t>input </a:t>
            </a:r>
            <a:r>
              <a:rPr spc="10" dirty="0">
                <a:solidFill>
                  <a:srgbClr val="7E007E"/>
                </a:solidFill>
              </a:rPr>
              <a:t>type</a:t>
            </a:r>
            <a:r>
              <a:rPr spc="10" dirty="0">
                <a:solidFill>
                  <a:srgbClr val="000000"/>
                </a:solidFill>
              </a:rPr>
              <a:t>=</a:t>
            </a:r>
            <a:r>
              <a:rPr i="1" spc="10" dirty="0">
                <a:latin typeface="Consolas"/>
                <a:cs typeface="Consolas"/>
              </a:rPr>
              <a:t>"checkbox"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value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i="1" spc="10" dirty="0">
                <a:latin typeface="Consolas"/>
                <a:cs typeface="Consolas"/>
              </a:rPr>
              <a:t>"" </a:t>
            </a:r>
            <a:r>
              <a:rPr i="1" spc="10" dirty="0">
                <a:solidFill>
                  <a:srgbClr val="7E007E"/>
                </a:solidFill>
                <a:latin typeface="Consolas"/>
                <a:cs typeface="Consolas"/>
              </a:rPr>
              <a:t>disabled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Option</a:t>
            </a:r>
            <a:r>
              <a:rPr i="1" spc="12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1" spc="10" dirty="0">
                <a:solidFill>
                  <a:srgbClr val="000000"/>
                </a:solidFill>
                <a:latin typeface="Consolas"/>
                <a:cs typeface="Consolas"/>
              </a:rPr>
              <a:t>3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1" spc="1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i="1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360680">
              <a:lnSpc>
                <a:spcPct val="100000"/>
              </a:lnSpc>
              <a:spcBef>
                <a:spcPts val="525"/>
              </a:spcBef>
            </a:pPr>
            <a:r>
              <a:rPr spc="10" dirty="0">
                <a:solidFill>
                  <a:srgbClr val="008080"/>
                </a:solidFill>
              </a:rPr>
              <a:t>&lt;/</a:t>
            </a:r>
            <a:r>
              <a:rPr spc="10" dirty="0">
                <a:solidFill>
                  <a:srgbClr val="3E7E7E"/>
                </a:solidFill>
              </a:rPr>
              <a:t>div</a:t>
            </a:r>
            <a:r>
              <a:rPr spc="10" dirty="0">
                <a:solidFill>
                  <a:srgbClr val="008080"/>
                </a:solidFill>
              </a:rPr>
              <a:t>&gt;</a:t>
            </a:r>
          </a:p>
          <a:p>
            <a:pPr marL="347980">
              <a:lnSpc>
                <a:spcPct val="100000"/>
              </a:lnSpc>
            </a:pPr>
            <a:endParaRPr spc="10" dirty="0">
              <a:solidFill>
                <a:srgbClr val="008080"/>
              </a:solidFill>
            </a:endParaRPr>
          </a:p>
          <a:p>
            <a:pPr marL="601345" indent="-240665">
              <a:lnSpc>
                <a:spcPct val="100000"/>
              </a:lnSpc>
              <a:spcBef>
                <a:spcPts val="108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602615" algn="l"/>
              </a:tabLst>
            </a:pPr>
            <a:r>
              <a:rPr sz="1800" dirty="0">
                <a:solidFill>
                  <a:srgbClr val="000000"/>
                </a:solidFill>
                <a:latin typeface="맑은 고딕"/>
                <a:cs typeface="맑은 고딕"/>
              </a:rPr>
              <a:t>체크박스를 같은 줄에 작성할 때 :</a:t>
            </a:r>
            <a:r>
              <a:rPr sz="1800" spc="10" dirty="0">
                <a:solidFill>
                  <a:srgbClr val="000000"/>
                </a:solidFill>
                <a:latin typeface="맑은 고딕"/>
                <a:cs typeface="맑은 고딕"/>
              </a:rPr>
              <a:t> </a:t>
            </a:r>
            <a:r>
              <a:rPr sz="1800" spc="-40" dirty="0">
                <a:solidFill>
                  <a:srgbClr val="FF0000"/>
                </a:solidFill>
                <a:latin typeface="맑은 고딕"/>
                <a:cs typeface="맑은 고딕"/>
              </a:rPr>
              <a:t>class=</a:t>
            </a:r>
            <a:r>
              <a:rPr sz="1900" i="1" spc="-40" dirty="0">
                <a:solidFill>
                  <a:srgbClr val="FF0000"/>
                </a:solidFill>
                <a:latin typeface="맑은 고딕"/>
                <a:cs typeface="맑은 고딕"/>
              </a:rPr>
              <a:t>"checkbox-inline“</a:t>
            </a:r>
            <a:endParaRPr sz="1900">
              <a:latin typeface="맑은 고딕"/>
              <a:cs typeface="맑은 고딕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91387" y="1451924"/>
            <a:ext cx="56791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DD8046"/>
                </a:solidFill>
              </a:rPr>
              <a:t>//</a:t>
            </a:r>
            <a:r>
              <a:rPr lang="ko-KR" altLang="en-US" dirty="0" smtClean="0">
                <a:solidFill>
                  <a:srgbClr val="DD8046"/>
                </a:solidFill>
              </a:rPr>
              <a:t>글자와 </a:t>
            </a:r>
            <a:r>
              <a:rPr lang="ko-KR" altLang="en-US" dirty="0" err="1" smtClean="0">
                <a:solidFill>
                  <a:srgbClr val="DD8046"/>
                </a:solidFill>
              </a:rPr>
              <a:t>관련된게</a:t>
            </a:r>
            <a:r>
              <a:rPr lang="ko-KR" altLang="en-US" dirty="0" smtClean="0">
                <a:solidFill>
                  <a:srgbClr val="DD8046"/>
                </a:solidFill>
              </a:rPr>
              <a:t> 아니므로 </a:t>
            </a:r>
            <a:r>
              <a:rPr lang="en-US" altLang="ko-KR" dirty="0" smtClean="0">
                <a:solidFill>
                  <a:srgbClr val="DD8046"/>
                </a:solidFill>
              </a:rPr>
              <a:t>form-group </a:t>
            </a:r>
            <a:r>
              <a:rPr lang="ko-KR" altLang="en-US" dirty="0" smtClean="0">
                <a:solidFill>
                  <a:srgbClr val="DD8046"/>
                </a:solidFill>
              </a:rPr>
              <a:t>일 필요가 없다</a:t>
            </a:r>
            <a:endParaRPr lang="ko-KR" altLang="en-US" dirty="0">
              <a:solidFill>
                <a:srgbClr val="DD8046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81153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Radio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91387" y="1299463"/>
            <a:ext cx="7358380" cy="265493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checked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7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1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1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2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5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</a:t>
            </a:r>
            <a:r>
              <a:rPr sz="1500" i="1" spc="-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disabled"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222885">
              <a:lnSpc>
                <a:spcPct val="100000"/>
              </a:lnSpc>
              <a:spcBef>
                <a:spcPts val="505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5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500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500" i="1" spc="-5" dirty="0">
                <a:latin typeface="Consolas"/>
                <a:cs typeface="Consolas"/>
              </a:rPr>
              <a:t>=</a:t>
            </a:r>
            <a:r>
              <a:rPr sz="1500" i="1" spc="-5" dirty="0">
                <a:solidFill>
                  <a:srgbClr val="2A00FF"/>
                </a:solidFill>
                <a:latin typeface="Consolas"/>
                <a:cs typeface="Consolas"/>
              </a:rPr>
              <a:t>"optradio" </a:t>
            </a:r>
            <a:r>
              <a:rPr sz="1500" i="1" spc="-5" dirty="0">
                <a:solidFill>
                  <a:srgbClr val="7E007E"/>
                </a:solidFill>
                <a:latin typeface="Consolas"/>
                <a:cs typeface="Consolas"/>
              </a:rPr>
              <a:t>disabled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00" i="1" spc="-5" dirty="0">
                <a:latin typeface="Consolas"/>
                <a:cs typeface="Consolas"/>
              </a:rPr>
              <a:t>Option</a:t>
            </a:r>
            <a:r>
              <a:rPr sz="1500" i="1" spc="70" dirty="0">
                <a:latin typeface="Consolas"/>
                <a:cs typeface="Consolas"/>
              </a:rPr>
              <a:t> </a:t>
            </a:r>
            <a:r>
              <a:rPr sz="1500" i="1" spc="-5" dirty="0">
                <a:latin typeface="Consolas"/>
                <a:cs typeface="Consolas"/>
              </a:rPr>
              <a:t>3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5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0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1387" y="4574016"/>
            <a:ext cx="5217795" cy="2667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3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500" spc="-5" dirty="0">
                <a:latin typeface="맑은 고딕"/>
                <a:cs typeface="맑은 고딕"/>
              </a:rPr>
              <a:t>Radio button을 </a:t>
            </a:r>
            <a:r>
              <a:rPr sz="1500" dirty="0">
                <a:latin typeface="맑은 고딕"/>
                <a:cs typeface="맑은 고딕"/>
              </a:rPr>
              <a:t>같은 줄에 작성할 때 :</a:t>
            </a:r>
            <a:r>
              <a:rPr sz="1500" spc="-65" dirty="0">
                <a:latin typeface="맑은 고딕"/>
                <a:cs typeface="맑은 고딕"/>
              </a:rPr>
              <a:t> </a:t>
            </a:r>
            <a:r>
              <a:rPr sz="1500" spc="-20" dirty="0">
                <a:solidFill>
                  <a:srgbClr val="FF0000"/>
                </a:solidFill>
                <a:latin typeface="맑은 고딕"/>
                <a:cs typeface="맑은 고딕"/>
              </a:rPr>
              <a:t>class=</a:t>
            </a:r>
            <a:r>
              <a:rPr sz="1550" i="1" spc="-20" dirty="0">
                <a:solidFill>
                  <a:srgbClr val="FF0000"/>
                </a:solidFill>
                <a:latin typeface="맑은 고딕"/>
                <a:cs typeface="맑은 고딕"/>
              </a:rPr>
              <a:t>“radio-inline“</a:t>
            </a:r>
            <a:endParaRPr sz="155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336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Select</a:t>
            </a:r>
            <a:r>
              <a:rPr spc="-90" dirty="0"/>
              <a:t> </a:t>
            </a:r>
            <a:r>
              <a:rPr spc="-5" dirty="0"/>
              <a:t>list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635133"/>
            <a:ext cx="6294120" cy="306641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"sel1"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Select</a:t>
            </a:r>
            <a:r>
              <a:rPr sz="1800" i="1" spc="-35" dirty="0">
                <a:latin typeface="Consolas"/>
                <a:cs typeface="Consolas"/>
              </a:rPr>
              <a:t> </a:t>
            </a:r>
            <a:r>
              <a:rPr sz="1800" i="1" spc="-5" dirty="0">
                <a:latin typeface="Consolas"/>
                <a:cs typeface="Consolas"/>
              </a:rPr>
              <a:t>list: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select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"sel1"</a:t>
            </a:r>
            <a:r>
              <a:rPr sz="1800" i="1" spc="-5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multiple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3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9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4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option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select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31366" y="2772283"/>
            <a:ext cx="297497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95" dirty="0">
                <a:solidFill>
                  <a:srgbClr val="775F54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4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rgbClr val="93B6D2"/>
          </a:solidFill>
        </p:spPr>
        <p:txBody>
          <a:bodyPr vert="horz" wrap="square" lIns="0" tIns="236855" rIns="0" bIns="0" rtlCol="0">
            <a:spAutoFit/>
          </a:bodyPr>
          <a:lstStyle/>
          <a:p>
            <a:pPr marL="239395">
              <a:lnSpc>
                <a:spcPct val="100000"/>
              </a:lnSpc>
              <a:spcBef>
                <a:spcPts val="1865"/>
              </a:spcBef>
            </a:pPr>
            <a:r>
              <a:rPr sz="3300" b="1" spc="-10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 다양한</a:t>
            </a:r>
            <a:r>
              <a:rPr sz="3300" b="1" spc="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양식</a:t>
            </a:r>
            <a:endParaRPr sz="3300">
              <a:latin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1485937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102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50" dirty="0"/>
              <a:t> </a:t>
            </a:r>
            <a:r>
              <a:rPr spc="-10" dirty="0"/>
              <a:t>프로그래스바(Progressbar)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691387" y="1296415"/>
            <a:ext cx="6920865" cy="205613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Basic Progress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Bar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800" i="1" spc="-5" dirty="0">
                <a:latin typeface="Consolas"/>
                <a:cs typeface="Consolas"/>
              </a:rPr>
              <a:t>="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800" i="1" spc="-5" dirty="0">
                <a:latin typeface="Consolas"/>
                <a:cs typeface="Consolas"/>
              </a:rPr>
              <a:t>:</a:t>
            </a:r>
            <a:r>
              <a:rPr sz="1800" i="1" spc="-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800" i="1" spc="-5" dirty="0">
                <a:latin typeface="Consolas"/>
                <a:cs typeface="Consolas"/>
              </a:rPr>
              <a:t>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45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539996" y="3112007"/>
            <a:ext cx="3653028" cy="26182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6665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10286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50" dirty="0"/>
              <a:t> </a:t>
            </a:r>
            <a:r>
              <a:rPr spc="-10" dirty="0"/>
              <a:t>프로그래스바(Progressbar)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25018" y="1895094"/>
            <a:ext cx="2546985" cy="2654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4474" y="2134666"/>
            <a:ext cx="2983230" cy="63246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50" spc="10" dirty="0">
                <a:latin typeface="Consolas"/>
                <a:cs typeface="Consolas"/>
              </a:rPr>
              <a:t>Basic Progress</a:t>
            </a:r>
            <a:r>
              <a:rPr sz="1550" spc="-85" dirty="0">
                <a:latin typeface="Consolas"/>
                <a:cs typeface="Consolas"/>
              </a:rPr>
              <a:t> </a:t>
            </a:r>
            <a:r>
              <a:rPr sz="1550" spc="5" dirty="0">
                <a:latin typeface="Consolas"/>
                <a:cs typeface="Consolas"/>
              </a:rPr>
              <a:t>Bar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5018" y="2741472"/>
            <a:ext cx="8570595" cy="93853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451484">
              <a:lnSpc>
                <a:spcPct val="100000"/>
              </a:lnSpc>
              <a:spcBef>
                <a:spcPts val="620"/>
              </a:spcBef>
            </a:pPr>
            <a:r>
              <a:rPr sz="1550" spc="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550" spc="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550" spc="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550" spc="5" dirty="0">
                <a:latin typeface="Consolas"/>
                <a:cs typeface="Consolas"/>
              </a:rPr>
              <a:t>=</a:t>
            </a:r>
            <a:r>
              <a:rPr sz="1550" i="1" spc="5" dirty="0">
                <a:solidFill>
                  <a:srgbClr val="2A00FF"/>
                </a:solidFill>
                <a:latin typeface="Consolas"/>
                <a:cs typeface="Consolas"/>
              </a:rPr>
              <a:t>"progress-bar </a:t>
            </a:r>
            <a:r>
              <a:rPr sz="1550" i="1" spc="10" dirty="0">
                <a:solidFill>
                  <a:srgbClr val="2A00FF"/>
                </a:solidFill>
                <a:latin typeface="Consolas"/>
                <a:cs typeface="Consolas"/>
              </a:rPr>
              <a:t>progress-bar-warning"</a:t>
            </a:r>
            <a:r>
              <a:rPr sz="155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550" i="1" spc="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550" i="1" spc="5" dirty="0">
                <a:latin typeface="Consolas"/>
                <a:cs typeface="Consolas"/>
              </a:rPr>
              <a:t>="</a:t>
            </a:r>
            <a:r>
              <a:rPr sz="1550" i="1" spc="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550" i="1" spc="5" dirty="0">
                <a:latin typeface="Consolas"/>
                <a:cs typeface="Consolas"/>
              </a:rPr>
              <a:t>:</a:t>
            </a:r>
            <a:r>
              <a:rPr sz="1550" i="1" spc="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550" i="1" spc="5" dirty="0">
                <a:latin typeface="Consolas"/>
                <a:cs typeface="Consolas"/>
              </a:rPr>
              <a:t>"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550" i="1" spc="5" dirty="0">
                <a:latin typeface="Consolas"/>
                <a:cs typeface="Consolas"/>
              </a:rPr>
              <a:t>70%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i="1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i="1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231775">
              <a:lnSpc>
                <a:spcPct val="100000"/>
              </a:lnSpc>
              <a:spcBef>
                <a:spcPts val="530"/>
              </a:spcBef>
            </a:pP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550" spc="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550" spc="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550">
              <a:latin typeface="Consolas"/>
              <a:cs typeface="Consolas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4782311" y="3355847"/>
            <a:ext cx="3774947" cy="27066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3571494" y="1946910"/>
            <a:ext cx="1926589" cy="902335"/>
          </a:xfrm>
          <a:custGeom>
            <a:avLst/>
            <a:gdLst/>
            <a:ahLst/>
            <a:cxnLst/>
            <a:rect l="l" t="t" r="r" b="b"/>
            <a:pathLst>
              <a:path w="1926589" h="902335">
                <a:moveTo>
                  <a:pt x="802639" y="554736"/>
                </a:moveTo>
                <a:lnTo>
                  <a:pt x="321055" y="554736"/>
                </a:lnTo>
                <a:lnTo>
                  <a:pt x="505586" y="902207"/>
                </a:lnTo>
                <a:lnTo>
                  <a:pt x="802639" y="554736"/>
                </a:lnTo>
                <a:close/>
              </a:path>
              <a:path w="1926589" h="902335">
                <a:moveTo>
                  <a:pt x="1833879" y="0"/>
                </a:moveTo>
                <a:lnTo>
                  <a:pt x="92455" y="0"/>
                </a:lnTo>
                <a:lnTo>
                  <a:pt x="56471" y="7266"/>
                </a:lnTo>
                <a:lnTo>
                  <a:pt x="27082" y="27082"/>
                </a:lnTo>
                <a:lnTo>
                  <a:pt x="7266" y="56471"/>
                </a:lnTo>
                <a:lnTo>
                  <a:pt x="0" y="92455"/>
                </a:lnTo>
                <a:lnTo>
                  <a:pt x="0" y="462279"/>
                </a:lnTo>
                <a:lnTo>
                  <a:pt x="7266" y="498264"/>
                </a:lnTo>
                <a:lnTo>
                  <a:pt x="27082" y="527653"/>
                </a:lnTo>
                <a:lnTo>
                  <a:pt x="56471" y="547469"/>
                </a:lnTo>
                <a:lnTo>
                  <a:pt x="92455" y="554736"/>
                </a:lnTo>
                <a:lnTo>
                  <a:pt x="1833879" y="554736"/>
                </a:lnTo>
                <a:lnTo>
                  <a:pt x="1869864" y="547469"/>
                </a:lnTo>
                <a:lnTo>
                  <a:pt x="1899253" y="527653"/>
                </a:lnTo>
                <a:lnTo>
                  <a:pt x="1919069" y="498264"/>
                </a:lnTo>
                <a:lnTo>
                  <a:pt x="1926335" y="462279"/>
                </a:lnTo>
                <a:lnTo>
                  <a:pt x="1926335" y="92455"/>
                </a:lnTo>
                <a:lnTo>
                  <a:pt x="1919069" y="56471"/>
                </a:lnTo>
                <a:lnTo>
                  <a:pt x="1899253" y="27082"/>
                </a:lnTo>
                <a:lnTo>
                  <a:pt x="1869864" y="7266"/>
                </a:lnTo>
                <a:lnTo>
                  <a:pt x="1833879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3571494" y="1946910"/>
            <a:ext cx="1926589" cy="902335"/>
          </a:xfrm>
          <a:custGeom>
            <a:avLst/>
            <a:gdLst/>
            <a:ahLst/>
            <a:cxnLst/>
            <a:rect l="l" t="t" r="r" b="b"/>
            <a:pathLst>
              <a:path w="1926589" h="902335">
                <a:moveTo>
                  <a:pt x="0" y="92455"/>
                </a:moveTo>
                <a:lnTo>
                  <a:pt x="7266" y="56471"/>
                </a:lnTo>
                <a:lnTo>
                  <a:pt x="27082" y="27082"/>
                </a:lnTo>
                <a:lnTo>
                  <a:pt x="56471" y="7266"/>
                </a:lnTo>
                <a:lnTo>
                  <a:pt x="92455" y="0"/>
                </a:lnTo>
                <a:lnTo>
                  <a:pt x="321055" y="0"/>
                </a:lnTo>
                <a:lnTo>
                  <a:pt x="802639" y="0"/>
                </a:lnTo>
                <a:lnTo>
                  <a:pt x="1833879" y="0"/>
                </a:lnTo>
                <a:lnTo>
                  <a:pt x="1869864" y="7266"/>
                </a:lnTo>
                <a:lnTo>
                  <a:pt x="1899253" y="27082"/>
                </a:lnTo>
                <a:lnTo>
                  <a:pt x="1919069" y="56471"/>
                </a:lnTo>
                <a:lnTo>
                  <a:pt x="1926335" y="92455"/>
                </a:lnTo>
                <a:lnTo>
                  <a:pt x="1926335" y="323595"/>
                </a:lnTo>
                <a:lnTo>
                  <a:pt x="1926335" y="462279"/>
                </a:lnTo>
                <a:lnTo>
                  <a:pt x="1919069" y="498264"/>
                </a:lnTo>
                <a:lnTo>
                  <a:pt x="1899253" y="527653"/>
                </a:lnTo>
                <a:lnTo>
                  <a:pt x="1869864" y="547469"/>
                </a:lnTo>
                <a:lnTo>
                  <a:pt x="1833879" y="554736"/>
                </a:lnTo>
                <a:lnTo>
                  <a:pt x="802639" y="554736"/>
                </a:lnTo>
                <a:lnTo>
                  <a:pt x="505586" y="902207"/>
                </a:lnTo>
                <a:lnTo>
                  <a:pt x="321055" y="554736"/>
                </a:lnTo>
                <a:lnTo>
                  <a:pt x="92455" y="554736"/>
                </a:lnTo>
                <a:lnTo>
                  <a:pt x="56471" y="547469"/>
                </a:lnTo>
                <a:lnTo>
                  <a:pt x="27082" y="527653"/>
                </a:lnTo>
                <a:lnTo>
                  <a:pt x="7266" y="498264"/>
                </a:lnTo>
                <a:lnTo>
                  <a:pt x="0" y="462279"/>
                </a:lnTo>
                <a:lnTo>
                  <a:pt x="0" y="323595"/>
                </a:lnTo>
                <a:lnTo>
                  <a:pt x="0" y="92455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3677792" y="2001392"/>
            <a:ext cx="1710055" cy="440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추가하여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수정</a:t>
            </a:r>
            <a:endParaRPr sz="1350">
              <a:latin typeface="맑은 고딕"/>
              <a:cs typeface="맑은 고딕"/>
            </a:endParaRPr>
          </a:p>
          <a:p>
            <a:pPr marL="12700">
              <a:lnSpc>
                <a:spcPts val="1655"/>
              </a:lnSpc>
            </a:pPr>
            <a:r>
              <a:rPr sz="1400" i="1" spc="-35" dirty="0">
                <a:solidFill>
                  <a:srgbClr val="FFFFFF"/>
                </a:solidFill>
                <a:latin typeface="맑은 고딕"/>
                <a:cs typeface="맑은 고딕"/>
              </a:rPr>
              <a:t>progress-bar-striped</a:t>
            </a:r>
            <a:endParaRPr sz="1400">
              <a:latin typeface="맑은 고딕"/>
              <a:cs typeface="맑은 고딕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92317" y="1946910"/>
            <a:ext cx="1926589" cy="930910"/>
          </a:xfrm>
          <a:custGeom>
            <a:avLst/>
            <a:gdLst/>
            <a:ahLst/>
            <a:cxnLst/>
            <a:rect l="l" t="t" r="r" b="b"/>
            <a:pathLst>
              <a:path w="1926590" h="930910">
                <a:moveTo>
                  <a:pt x="802640" y="554736"/>
                </a:moveTo>
                <a:lnTo>
                  <a:pt x="321056" y="554736"/>
                </a:lnTo>
                <a:lnTo>
                  <a:pt x="54610" y="930401"/>
                </a:lnTo>
                <a:lnTo>
                  <a:pt x="802640" y="554736"/>
                </a:lnTo>
                <a:close/>
              </a:path>
              <a:path w="1926590" h="930910">
                <a:moveTo>
                  <a:pt x="1833880" y="0"/>
                </a:moveTo>
                <a:lnTo>
                  <a:pt x="92456" y="0"/>
                </a:lnTo>
                <a:lnTo>
                  <a:pt x="56471" y="7266"/>
                </a:lnTo>
                <a:lnTo>
                  <a:pt x="27082" y="27082"/>
                </a:lnTo>
                <a:lnTo>
                  <a:pt x="7266" y="56471"/>
                </a:lnTo>
                <a:lnTo>
                  <a:pt x="0" y="92455"/>
                </a:lnTo>
                <a:lnTo>
                  <a:pt x="0" y="462279"/>
                </a:lnTo>
                <a:lnTo>
                  <a:pt x="7266" y="498264"/>
                </a:lnTo>
                <a:lnTo>
                  <a:pt x="27082" y="527653"/>
                </a:lnTo>
                <a:lnTo>
                  <a:pt x="56471" y="547469"/>
                </a:lnTo>
                <a:lnTo>
                  <a:pt x="92456" y="554736"/>
                </a:lnTo>
                <a:lnTo>
                  <a:pt x="1833880" y="554736"/>
                </a:lnTo>
                <a:lnTo>
                  <a:pt x="1869864" y="547469"/>
                </a:lnTo>
                <a:lnTo>
                  <a:pt x="1899253" y="527653"/>
                </a:lnTo>
                <a:lnTo>
                  <a:pt x="1919069" y="498264"/>
                </a:lnTo>
                <a:lnTo>
                  <a:pt x="1926336" y="462279"/>
                </a:lnTo>
                <a:lnTo>
                  <a:pt x="1926336" y="92455"/>
                </a:lnTo>
                <a:lnTo>
                  <a:pt x="1919069" y="56471"/>
                </a:lnTo>
                <a:lnTo>
                  <a:pt x="1899253" y="27082"/>
                </a:lnTo>
                <a:lnTo>
                  <a:pt x="1869864" y="7266"/>
                </a:lnTo>
                <a:lnTo>
                  <a:pt x="1833880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5592317" y="1946910"/>
            <a:ext cx="1926589" cy="930910"/>
          </a:xfrm>
          <a:custGeom>
            <a:avLst/>
            <a:gdLst/>
            <a:ahLst/>
            <a:cxnLst/>
            <a:rect l="l" t="t" r="r" b="b"/>
            <a:pathLst>
              <a:path w="1926590" h="930910">
                <a:moveTo>
                  <a:pt x="0" y="92455"/>
                </a:moveTo>
                <a:lnTo>
                  <a:pt x="7266" y="56471"/>
                </a:lnTo>
                <a:lnTo>
                  <a:pt x="27082" y="27082"/>
                </a:lnTo>
                <a:lnTo>
                  <a:pt x="56471" y="7266"/>
                </a:lnTo>
                <a:lnTo>
                  <a:pt x="92456" y="0"/>
                </a:lnTo>
                <a:lnTo>
                  <a:pt x="321056" y="0"/>
                </a:lnTo>
                <a:lnTo>
                  <a:pt x="802640" y="0"/>
                </a:lnTo>
                <a:lnTo>
                  <a:pt x="1833880" y="0"/>
                </a:lnTo>
                <a:lnTo>
                  <a:pt x="1869864" y="7266"/>
                </a:lnTo>
                <a:lnTo>
                  <a:pt x="1899253" y="27082"/>
                </a:lnTo>
                <a:lnTo>
                  <a:pt x="1919069" y="56471"/>
                </a:lnTo>
                <a:lnTo>
                  <a:pt x="1926336" y="92455"/>
                </a:lnTo>
                <a:lnTo>
                  <a:pt x="1926336" y="323595"/>
                </a:lnTo>
                <a:lnTo>
                  <a:pt x="1926336" y="462279"/>
                </a:lnTo>
                <a:lnTo>
                  <a:pt x="1919069" y="498264"/>
                </a:lnTo>
                <a:lnTo>
                  <a:pt x="1899253" y="527653"/>
                </a:lnTo>
                <a:lnTo>
                  <a:pt x="1869864" y="547469"/>
                </a:lnTo>
                <a:lnTo>
                  <a:pt x="1833880" y="554736"/>
                </a:lnTo>
                <a:lnTo>
                  <a:pt x="802640" y="554736"/>
                </a:lnTo>
                <a:lnTo>
                  <a:pt x="54610" y="930401"/>
                </a:lnTo>
                <a:lnTo>
                  <a:pt x="321056" y="554736"/>
                </a:lnTo>
                <a:lnTo>
                  <a:pt x="92456" y="554736"/>
                </a:lnTo>
                <a:lnTo>
                  <a:pt x="56471" y="547469"/>
                </a:lnTo>
                <a:lnTo>
                  <a:pt x="27082" y="527653"/>
                </a:lnTo>
                <a:lnTo>
                  <a:pt x="7266" y="498264"/>
                </a:lnTo>
                <a:lnTo>
                  <a:pt x="0" y="462279"/>
                </a:lnTo>
                <a:lnTo>
                  <a:pt x="0" y="323595"/>
                </a:lnTo>
                <a:lnTo>
                  <a:pt x="0" y="92455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697982" y="2001392"/>
            <a:ext cx="1710055" cy="4400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59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추가하여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수정</a:t>
            </a:r>
            <a:endParaRPr sz="1350">
              <a:latin typeface="맑은 고딕"/>
              <a:cs typeface="맑은 고딕"/>
            </a:endParaRPr>
          </a:p>
          <a:p>
            <a:pPr marL="12700">
              <a:lnSpc>
                <a:spcPts val="1655"/>
              </a:lnSpc>
            </a:pPr>
            <a:r>
              <a:rPr sz="1400" i="1" spc="-25" dirty="0">
                <a:solidFill>
                  <a:srgbClr val="FFFFFF"/>
                </a:solidFill>
                <a:latin typeface="맑은 고딕"/>
                <a:cs typeface="맑은 고딕"/>
              </a:rPr>
              <a:t>active</a:t>
            </a:r>
            <a:endParaRPr sz="1400">
              <a:latin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316738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65" dirty="0"/>
              <a:t> </a:t>
            </a:r>
            <a:r>
              <a:rPr spc="-10" dirty="0"/>
              <a:t>프로그래스바(Progressbar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688457" y="352792"/>
            <a:ext cx="93345" cy="40576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10"/>
              </a:spcBef>
            </a:pPr>
            <a:r>
              <a:rPr sz="2400" dirty="0">
                <a:solidFill>
                  <a:srgbClr val="775F54"/>
                </a:solidFill>
                <a:latin typeface="맑은 고딕"/>
                <a:cs typeface="맑은 고딕"/>
              </a:rPr>
              <a:t>)</a:t>
            </a:r>
            <a:endParaRPr sz="24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692140" y="51815"/>
            <a:ext cx="3361944" cy="2403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94004" y="1692910"/>
            <a:ext cx="361315" cy="193675"/>
          </a:xfrm>
          <a:custGeom>
            <a:avLst/>
            <a:gdLst/>
            <a:ahLst/>
            <a:cxnLst/>
            <a:rect l="l" t="t" r="r" b="b"/>
            <a:pathLst>
              <a:path w="361315" h="193675">
                <a:moveTo>
                  <a:pt x="0" y="193548"/>
                </a:moveTo>
                <a:lnTo>
                  <a:pt x="361188" y="193548"/>
                </a:lnTo>
                <a:lnTo>
                  <a:pt x="36118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55191" y="1692910"/>
            <a:ext cx="452755" cy="193675"/>
          </a:xfrm>
          <a:custGeom>
            <a:avLst/>
            <a:gdLst/>
            <a:ahLst/>
            <a:cxnLst/>
            <a:rect l="l" t="t" r="r" b="b"/>
            <a:pathLst>
              <a:path w="452755" h="193675">
                <a:moveTo>
                  <a:pt x="0" y="193548"/>
                </a:moveTo>
                <a:lnTo>
                  <a:pt x="452628" y="193548"/>
                </a:lnTo>
                <a:lnTo>
                  <a:pt x="452628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07819" y="1692910"/>
            <a:ext cx="90170" cy="193675"/>
          </a:xfrm>
          <a:custGeom>
            <a:avLst/>
            <a:gdLst/>
            <a:ahLst/>
            <a:cxnLst/>
            <a:rect l="l" t="t" r="r" b="b"/>
            <a:pathLst>
              <a:path w="90169" h="193675">
                <a:moveTo>
                  <a:pt x="0" y="193548"/>
                </a:moveTo>
                <a:lnTo>
                  <a:pt x="89916" y="193548"/>
                </a:lnTo>
                <a:lnTo>
                  <a:pt x="89916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697735" y="1692910"/>
            <a:ext cx="995680" cy="193675"/>
          </a:xfrm>
          <a:custGeom>
            <a:avLst/>
            <a:gdLst/>
            <a:ahLst/>
            <a:cxnLst/>
            <a:rect l="l" t="t" r="r" b="b"/>
            <a:pathLst>
              <a:path w="995680" h="193675">
                <a:moveTo>
                  <a:pt x="0" y="193548"/>
                </a:moveTo>
                <a:lnTo>
                  <a:pt x="995172" y="193548"/>
                </a:lnTo>
                <a:lnTo>
                  <a:pt x="995172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692907" y="1692910"/>
            <a:ext cx="91440" cy="193675"/>
          </a:xfrm>
          <a:custGeom>
            <a:avLst/>
            <a:gdLst/>
            <a:ahLst/>
            <a:cxnLst/>
            <a:rect l="l" t="t" r="r" b="b"/>
            <a:pathLst>
              <a:path w="91439" h="193675">
                <a:moveTo>
                  <a:pt x="0" y="193548"/>
                </a:moveTo>
                <a:lnTo>
                  <a:pt x="91439" y="193548"/>
                </a:lnTo>
                <a:lnTo>
                  <a:pt x="91439" y="0"/>
                </a:lnTo>
                <a:lnTo>
                  <a:pt x="0" y="0"/>
                </a:lnTo>
                <a:lnTo>
                  <a:pt x="0" y="193548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83919" y="6331978"/>
            <a:ext cx="271780" cy="227329"/>
          </a:xfrm>
          <a:custGeom>
            <a:avLst/>
            <a:gdLst/>
            <a:ahLst/>
            <a:cxnLst/>
            <a:rect l="l" t="t" r="r" b="b"/>
            <a:pathLst>
              <a:path w="271780" h="227329">
                <a:moveTo>
                  <a:pt x="0" y="227075"/>
                </a:moveTo>
                <a:lnTo>
                  <a:pt x="271272" y="227075"/>
                </a:lnTo>
                <a:lnTo>
                  <a:pt x="271272" y="0"/>
                </a:lnTo>
                <a:lnTo>
                  <a:pt x="0" y="0"/>
                </a:lnTo>
                <a:lnTo>
                  <a:pt x="0" y="227075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55191" y="6331978"/>
            <a:ext cx="91440" cy="227329"/>
          </a:xfrm>
          <a:custGeom>
            <a:avLst/>
            <a:gdLst/>
            <a:ahLst/>
            <a:cxnLst/>
            <a:rect l="l" t="t" r="r" b="b"/>
            <a:pathLst>
              <a:path w="91440" h="227329">
                <a:moveTo>
                  <a:pt x="0" y="227075"/>
                </a:moveTo>
                <a:lnTo>
                  <a:pt x="91440" y="227075"/>
                </a:lnTo>
                <a:lnTo>
                  <a:pt x="91440" y="0"/>
                </a:lnTo>
                <a:lnTo>
                  <a:pt x="0" y="0"/>
                </a:lnTo>
                <a:lnTo>
                  <a:pt x="0" y="227075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691387" y="1666443"/>
            <a:ext cx="8167370" cy="4897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3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1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300" spc="-5" dirty="0">
                <a:latin typeface="Consolas"/>
                <a:cs typeface="Consolas"/>
              </a:rPr>
              <a:t>Progress</a:t>
            </a:r>
            <a:r>
              <a:rPr sz="1300" spc="-6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Bars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400">
              <a:latin typeface="Times New Roman"/>
              <a:cs typeface="Times New Roman"/>
            </a:endParaRPr>
          </a:p>
          <a:p>
            <a:pPr marL="192405">
              <a:lnSpc>
                <a:spcPct val="100000"/>
              </a:lnSpc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6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progress-bar-success progress-bar-striped"</a:t>
            </a:r>
            <a:r>
              <a:rPr sz="13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40%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35"/>
              </a:spcBef>
            </a:pPr>
            <a:r>
              <a:rPr sz="1300" spc="-10" dirty="0">
                <a:latin typeface="Consolas"/>
                <a:cs typeface="Consolas"/>
              </a:rPr>
              <a:t>40%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(success)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4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progress-bar-info progress-bar-striped"</a:t>
            </a:r>
            <a:r>
              <a:rPr sz="13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50%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40"/>
              </a:spcBef>
            </a:pPr>
            <a:r>
              <a:rPr sz="1300" spc="-10" dirty="0">
                <a:latin typeface="Consolas"/>
                <a:cs typeface="Consolas"/>
              </a:rPr>
              <a:t>50%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(info)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10" dirty="0">
                <a:latin typeface="Consolas"/>
                <a:cs typeface="Consolas"/>
              </a:rPr>
              <a:t>=</a:t>
            </a:r>
            <a:r>
              <a:rPr sz="1300" i="1" spc="-10" dirty="0">
                <a:solidFill>
                  <a:srgbClr val="2A00FF"/>
                </a:solidFill>
                <a:latin typeface="Consolas"/>
                <a:cs typeface="Consolas"/>
              </a:rPr>
              <a:t>"progress-bar 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progress-bar-warning progress-bar-striped"</a:t>
            </a:r>
            <a:r>
              <a:rPr sz="13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60%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50"/>
              </a:spcBef>
            </a:pPr>
            <a:r>
              <a:rPr sz="1300" spc="-10" dirty="0">
                <a:latin typeface="Consolas"/>
                <a:cs typeface="Consolas"/>
              </a:rPr>
              <a:t>60%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(warning)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3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300" spc="-5" dirty="0">
                <a:latin typeface="Consolas"/>
                <a:cs typeface="Consolas"/>
              </a:rPr>
              <a:t>=</a:t>
            </a:r>
            <a:r>
              <a:rPr sz="1300" i="1" spc="-5" dirty="0">
                <a:solidFill>
                  <a:srgbClr val="2A00FF"/>
                </a:solidFill>
                <a:latin typeface="Consolas"/>
                <a:cs typeface="Consolas"/>
              </a:rPr>
              <a:t>"progress-bar progress-bar-danger progress-bar-striped"</a:t>
            </a:r>
            <a:r>
              <a:rPr sz="13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300" i="1" spc="-5" dirty="0">
                <a:latin typeface="Consolas"/>
                <a:cs typeface="Consolas"/>
              </a:rPr>
              <a:t>="</a:t>
            </a:r>
            <a:r>
              <a:rPr sz="13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300" i="1" spc="-5" dirty="0">
                <a:latin typeface="Consolas"/>
                <a:cs typeface="Consolas"/>
              </a:rPr>
              <a:t>:</a:t>
            </a:r>
            <a:r>
              <a:rPr sz="1300" i="1" spc="-5" dirty="0">
                <a:solidFill>
                  <a:srgbClr val="2A00E0"/>
                </a:solidFill>
                <a:latin typeface="Consolas"/>
                <a:cs typeface="Consolas"/>
              </a:rPr>
              <a:t>70%</a:t>
            </a:r>
            <a:r>
              <a:rPr sz="1300" i="1" spc="-5" dirty="0">
                <a:latin typeface="Consolas"/>
                <a:cs typeface="Consolas"/>
              </a:rPr>
              <a:t>"</a:t>
            </a:r>
            <a:r>
              <a:rPr sz="13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554990">
              <a:lnSpc>
                <a:spcPct val="100000"/>
              </a:lnSpc>
              <a:spcBef>
                <a:spcPts val="35"/>
              </a:spcBef>
            </a:pPr>
            <a:r>
              <a:rPr sz="1300" spc="-10" dirty="0">
                <a:latin typeface="Consolas"/>
                <a:cs typeface="Consolas"/>
              </a:rPr>
              <a:t>70% </a:t>
            </a:r>
            <a:r>
              <a:rPr sz="1300" spc="-5" dirty="0">
                <a:latin typeface="Consolas"/>
                <a:cs typeface="Consolas"/>
              </a:rPr>
              <a:t>Complete</a:t>
            </a:r>
            <a:r>
              <a:rPr sz="1300" spc="-15" dirty="0">
                <a:latin typeface="Consolas"/>
                <a:cs typeface="Consolas"/>
              </a:rPr>
              <a:t> </a:t>
            </a:r>
            <a:r>
              <a:rPr sz="1300" spc="-5" dirty="0">
                <a:latin typeface="Consolas"/>
                <a:cs typeface="Consolas"/>
              </a:rPr>
              <a:t>(danger)</a:t>
            </a:r>
            <a:endParaRPr sz="1300">
              <a:latin typeface="Consolas"/>
              <a:cs typeface="Consolas"/>
            </a:endParaRPr>
          </a:p>
          <a:p>
            <a:pPr marL="374015">
              <a:lnSpc>
                <a:spcPct val="100000"/>
              </a:lnSpc>
              <a:spcBef>
                <a:spcPts val="5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92405">
              <a:lnSpc>
                <a:spcPct val="100000"/>
              </a:lnSpc>
              <a:spcBef>
                <a:spcPts val="35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3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0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42574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페이지</a:t>
            </a:r>
            <a:r>
              <a:rPr spc="-85" dirty="0"/>
              <a:t> </a:t>
            </a:r>
            <a:r>
              <a:rPr dirty="0"/>
              <a:t>나누기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381000" y="1372335"/>
            <a:ext cx="8457945" cy="3637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pc="-5" dirty="0"/>
              <a:t>&lt;ul&gt; </a:t>
            </a:r>
            <a:r>
              <a:rPr dirty="0"/>
              <a:t>태그에 </a:t>
            </a:r>
            <a:r>
              <a:rPr spc="-5" dirty="0">
                <a:solidFill>
                  <a:srgbClr val="FF0000"/>
                </a:solidFill>
              </a:rPr>
              <a:t>class=pagination</a:t>
            </a:r>
            <a:r>
              <a:rPr spc="-5" dirty="0"/>
              <a:t>을</a:t>
            </a:r>
            <a:r>
              <a:rPr spc="-30" dirty="0"/>
              <a:t> </a:t>
            </a:r>
            <a:r>
              <a:rPr spc="-5" dirty="0"/>
              <a:t>추가한다.</a:t>
            </a: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pc="-5" dirty="0"/>
              <a:t>&lt;div class="container"&gt;</a:t>
            </a:r>
          </a:p>
          <a:p>
            <a:pPr marL="173990">
              <a:lnSpc>
                <a:spcPct val="100000"/>
              </a:lnSpc>
              <a:spcBef>
                <a:spcPts val="495"/>
              </a:spcBef>
            </a:pPr>
            <a:r>
              <a:rPr spc="-5" dirty="0"/>
              <a:t>&lt;h2&gt;Pagination&lt;/h2&gt;</a:t>
            </a:r>
          </a:p>
          <a:p>
            <a:pPr marL="173990">
              <a:lnSpc>
                <a:spcPct val="100000"/>
              </a:lnSpc>
              <a:spcBef>
                <a:spcPts val="500"/>
              </a:spcBef>
            </a:pPr>
            <a:r>
              <a:rPr dirty="0"/>
              <a:t>&lt;p&gt;The </a:t>
            </a:r>
            <a:r>
              <a:rPr spc="-5" dirty="0"/>
              <a:t>.pagination </a:t>
            </a:r>
            <a:r>
              <a:rPr dirty="0"/>
              <a:t>class </a:t>
            </a:r>
            <a:r>
              <a:rPr spc="-10" dirty="0"/>
              <a:t>provides </a:t>
            </a:r>
            <a:r>
              <a:rPr spc="-5" dirty="0"/>
              <a:t>pagination</a:t>
            </a:r>
            <a:r>
              <a:rPr spc="-30" dirty="0"/>
              <a:t> </a:t>
            </a:r>
            <a:r>
              <a:rPr dirty="0"/>
              <a:t>links:&lt;/p&gt;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852932" y="2997454"/>
            <a:ext cx="4007485" cy="69913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800" spc="-5" dirty="0">
                <a:latin typeface="맑은 고딕"/>
                <a:cs typeface="맑은 고딕"/>
              </a:rPr>
              <a:t>&lt;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ul class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="pagination</a:t>
            </a:r>
            <a:r>
              <a:rPr sz="1800" spc="-20" dirty="0">
                <a:solidFill>
                  <a:srgbClr val="0000CD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pagination-lg"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 dirty="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495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href="#"&gt;1&lt;/a&gt;&lt;/li&gt;</a:t>
            </a:r>
            <a:endParaRPr sz="1800" dirty="0">
              <a:latin typeface="맑은 고딕"/>
              <a:cs typeface="맑은 고딕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91387" y="3671442"/>
            <a:ext cx="5128895" cy="205295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335915">
              <a:lnSpc>
                <a:spcPct val="100000"/>
              </a:lnSpc>
              <a:spcBef>
                <a:spcPts val="600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10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800" spc="-10" dirty="0">
                <a:solidFill>
                  <a:srgbClr val="0000CD"/>
                </a:solidFill>
                <a:latin typeface="맑은 고딕"/>
                <a:cs typeface="맑은 고딕"/>
              </a:rPr>
              <a:t>="active"</a:t>
            </a:r>
            <a:r>
              <a:rPr sz="1800" spc="-10" dirty="0">
                <a:latin typeface="맑은 고딕"/>
                <a:cs typeface="맑은 고딕"/>
              </a:rPr>
              <a:t>&gt;&lt;a</a:t>
            </a:r>
            <a:r>
              <a:rPr sz="1800" spc="-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href="#"&gt;2&lt;/a&gt;&lt;/li&gt;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5" dirty="0">
                <a:latin typeface="맑은 고딕"/>
                <a:cs typeface="맑은 고딕"/>
              </a:rPr>
              <a:t> href="#"&gt;3&lt;/a&gt;&lt;/li&gt;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</a:t>
            </a:r>
            <a:r>
              <a:rPr sz="1800" spc="-5" dirty="0">
                <a:solidFill>
                  <a:srgbClr val="0000CD"/>
                </a:solidFill>
                <a:latin typeface="맑은 고딕"/>
                <a:cs typeface="맑은 고딕"/>
              </a:rPr>
              <a:t>="disabled"</a:t>
            </a:r>
            <a:r>
              <a:rPr sz="1800" spc="-5" dirty="0">
                <a:latin typeface="맑은 고딕"/>
                <a:cs typeface="맑은 고딕"/>
              </a:rPr>
              <a:t>&gt;&lt;a</a:t>
            </a:r>
            <a:r>
              <a:rPr sz="1800" spc="-3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href="#"&gt;4&lt;/a&gt;&lt;/li&gt;</a:t>
            </a:r>
            <a:endParaRPr sz="1800">
              <a:latin typeface="맑은 고딕"/>
              <a:cs typeface="맑은 고딕"/>
            </a:endParaRPr>
          </a:p>
          <a:p>
            <a:pPr marL="33591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&lt;li&gt;&lt;a</a:t>
            </a:r>
            <a:r>
              <a:rPr sz="1800" spc="-5" dirty="0">
                <a:latin typeface="맑은 고딕"/>
                <a:cs typeface="맑은 고딕"/>
              </a:rPr>
              <a:t> href="#"&gt;5&lt;/a&gt;&lt;/li&gt;</a:t>
            </a:r>
            <a:endParaRPr sz="1800">
              <a:latin typeface="맑은 고딕"/>
              <a:cs typeface="맑은 고딕"/>
            </a:endParaRPr>
          </a:p>
          <a:p>
            <a:pPr marL="173990">
              <a:lnSpc>
                <a:spcPct val="100000"/>
              </a:lnSpc>
              <a:spcBef>
                <a:spcPts val="505"/>
              </a:spcBef>
            </a:pPr>
            <a:r>
              <a:rPr sz="1800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23484" y="3697818"/>
            <a:ext cx="2320613" cy="46740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319001" y="4368252"/>
            <a:ext cx="2331113" cy="4687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746116" y="3030473"/>
            <a:ext cx="3860800" cy="521334"/>
          </a:xfrm>
          <a:custGeom>
            <a:avLst/>
            <a:gdLst/>
            <a:ahLst/>
            <a:cxnLst/>
            <a:rect l="l" t="t" r="r" b="b"/>
            <a:pathLst>
              <a:path w="3860800" h="521335">
                <a:moveTo>
                  <a:pt x="0" y="265684"/>
                </a:moveTo>
                <a:lnTo>
                  <a:pt x="276225" y="434339"/>
                </a:lnTo>
                <a:lnTo>
                  <a:pt x="283047" y="468165"/>
                </a:lnTo>
                <a:lnTo>
                  <a:pt x="301656" y="495776"/>
                </a:lnTo>
                <a:lnTo>
                  <a:pt x="329267" y="514385"/>
                </a:lnTo>
                <a:lnTo>
                  <a:pt x="363093" y="521208"/>
                </a:lnTo>
                <a:lnTo>
                  <a:pt x="3773805" y="521208"/>
                </a:lnTo>
                <a:lnTo>
                  <a:pt x="3807630" y="514385"/>
                </a:lnTo>
                <a:lnTo>
                  <a:pt x="3835241" y="495776"/>
                </a:lnTo>
                <a:lnTo>
                  <a:pt x="3853850" y="468165"/>
                </a:lnTo>
                <a:lnTo>
                  <a:pt x="3860673" y="434339"/>
                </a:lnTo>
                <a:lnTo>
                  <a:pt x="3860673" y="304038"/>
                </a:lnTo>
                <a:lnTo>
                  <a:pt x="276225" y="304038"/>
                </a:lnTo>
                <a:lnTo>
                  <a:pt x="0" y="265684"/>
                </a:lnTo>
                <a:close/>
              </a:path>
              <a:path w="3860800" h="521335">
                <a:moveTo>
                  <a:pt x="3773805" y="0"/>
                </a:moveTo>
                <a:lnTo>
                  <a:pt x="363093" y="0"/>
                </a:lnTo>
                <a:lnTo>
                  <a:pt x="329267" y="6822"/>
                </a:lnTo>
                <a:lnTo>
                  <a:pt x="301656" y="25431"/>
                </a:lnTo>
                <a:lnTo>
                  <a:pt x="283047" y="53042"/>
                </a:lnTo>
                <a:lnTo>
                  <a:pt x="276225" y="86867"/>
                </a:lnTo>
                <a:lnTo>
                  <a:pt x="276225" y="304038"/>
                </a:lnTo>
                <a:lnTo>
                  <a:pt x="3860673" y="304038"/>
                </a:lnTo>
                <a:lnTo>
                  <a:pt x="3860673" y="86867"/>
                </a:lnTo>
                <a:lnTo>
                  <a:pt x="3853850" y="53042"/>
                </a:lnTo>
                <a:lnTo>
                  <a:pt x="3835241" y="25431"/>
                </a:lnTo>
                <a:lnTo>
                  <a:pt x="3807630" y="6822"/>
                </a:lnTo>
                <a:lnTo>
                  <a:pt x="3773805" y="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746116" y="3030473"/>
            <a:ext cx="3860800" cy="521334"/>
          </a:xfrm>
          <a:custGeom>
            <a:avLst/>
            <a:gdLst/>
            <a:ahLst/>
            <a:cxnLst/>
            <a:rect l="l" t="t" r="r" b="b"/>
            <a:pathLst>
              <a:path w="3860800" h="521335">
                <a:moveTo>
                  <a:pt x="276225" y="86867"/>
                </a:moveTo>
                <a:lnTo>
                  <a:pt x="283047" y="53042"/>
                </a:lnTo>
                <a:lnTo>
                  <a:pt x="301656" y="25431"/>
                </a:lnTo>
                <a:lnTo>
                  <a:pt x="329267" y="6822"/>
                </a:lnTo>
                <a:lnTo>
                  <a:pt x="363093" y="0"/>
                </a:lnTo>
                <a:lnTo>
                  <a:pt x="873633" y="0"/>
                </a:lnTo>
                <a:lnTo>
                  <a:pt x="1769744" y="0"/>
                </a:lnTo>
                <a:lnTo>
                  <a:pt x="3773805" y="0"/>
                </a:lnTo>
                <a:lnTo>
                  <a:pt x="3807630" y="6822"/>
                </a:lnTo>
                <a:lnTo>
                  <a:pt x="3835241" y="25431"/>
                </a:lnTo>
                <a:lnTo>
                  <a:pt x="3853850" y="53042"/>
                </a:lnTo>
                <a:lnTo>
                  <a:pt x="3860673" y="86867"/>
                </a:lnTo>
                <a:lnTo>
                  <a:pt x="3860673" y="304038"/>
                </a:lnTo>
                <a:lnTo>
                  <a:pt x="3860673" y="434339"/>
                </a:lnTo>
                <a:lnTo>
                  <a:pt x="3853850" y="468165"/>
                </a:lnTo>
                <a:lnTo>
                  <a:pt x="3835241" y="495776"/>
                </a:lnTo>
                <a:lnTo>
                  <a:pt x="3807630" y="514385"/>
                </a:lnTo>
                <a:lnTo>
                  <a:pt x="3773805" y="521208"/>
                </a:lnTo>
                <a:lnTo>
                  <a:pt x="1769744" y="521208"/>
                </a:lnTo>
                <a:lnTo>
                  <a:pt x="873633" y="521208"/>
                </a:lnTo>
                <a:lnTo>
                  <a:pt x="363093" y="521208"/>
                </a:lnTo>
                <a:lnTo>
                  <a:pt x="329267" y="514385"/>
                </a:lnTo>
                <a:lnTo>
                  <a:pt x="301656" y="495776"/>
                </a:lnTo>
                <a:lnTo>
                  <a:pt x="283047" y="468165"/>
                </a:lnTo>
                <a:lnTo>
                  <a:pt x="276225" y="434339"/>
                </a:lnTo>
                <a:lnTo>
                  <a:pt x="0" y="265684"/>
                </a:lnTo>
                <a:lnTo>
                  <a:pt x="276225" y="304038"/>
                </a:lnTo>
                <a:lnTo>
                  <a:pt x="276225" y="86867"/>
                </a:lnTo>
                <a:close/>
              </a:path>
            </a:pathLst>
          </a:custGeom>
          <a:ln w="19812">
            <a:solidFill>
              <a:srgbClr val="6B859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5127116" y="3066033"/>
            <a:ext cx="3348990" cy="4445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1675"/>
              </a:lnSpc>
              <a:spcBef>
                <a:spcPts val="105"/>
              </a:spcBef>
            </a:pP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class에 </a:t>
            </a:r>
            <a:r>
              <a:rPr sz="14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pagination-lg </a:t>
            </a:r>
            <a:r>
              <a:rPr sz="1400" dirty="0">
                <a:solidFill>
                  <a:srgbClr val="FFFFFF"/>
                </a:solidFill>
                <a:latin typeface="맑은 고딕"/>
                <a:cs typeface="맑은 고딕"/>
              </a:rPr>
              <a:t>또는</a:t>
            </a:r>
            <a:r>
              <a:rPr sz="1400" spc="-40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400" spc="-5" dirty="0">
                <a:solidFill>
                  <a:srgbClr val="0000CD"/>
                </a:solidFill>
                <a:latin typeface="맑은 고딕"/>
                <a:cs typeface="맑은 고딕"/>
              </a:rPr>
              <a:t>pagination-sm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ts val="1614"/>
              </a:lnSpc>
            </a:pPr>
            <a:r>
              <a:rPr sz="1350" spc="5" dirty="0">
                <a:solidFill>
                  <a:srgbClr val="FFFFFF"/>
                </a:solidFill>
                <a:latin typeface="맑은 고딕"/>
                <a:cs typeface="맑은 고딕"/>
              </a:rPr>
              <a:t>추가하면 사이즈를 조정할 수</a:t>
            </a:r>
            <a:r>
              <a:rPr sz="1350" spc="-1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1350" dirty="0">
                <a:solidFill>
                  <a:srgbClr val="FFFFFF"/>
                </a:solidFill>
                <a:latin typeface="맑은 고딕"/>
                <a:cs typeface="맑은 고딕"/>
              </a:rPr>
              <a:t>있다.</a:t>
            </a:r>
            <a:endParaRPr sz="1350">
              <a:latin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453794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9627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페이지</a:t>
            </a:r>
            <a:r>
              <a:rPr spc="-85" dirty="0"/>
              <a:t> </a:t>
            </a:r>
            <a:r>
              <a:rPr dirty="0"/>
              <a:t>나누기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891665"/>
            <a:ext cx="5795010" cy="416432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&lt;ul&gt; </a:t>
            </a:r>
            <a:r>
              <a:rPr sz="1800" dirty="0">
                <a:latin typeface="맑은 고딕"/>
                <a:cs typeface="맑은 고딕"/>
              </a:rPr>
              <a:t>태그에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class=pager</a:t>
            </a:r>
            <a:r>
              <a:rPr sz="1800" spc="-5" dirty="0">
                <a:latin typeface="맑은 고딕"/>
                <a:cs typeface="맑은 고딕"/>
              </a:rPr>
              <a:t>를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추가한다.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&lt;div class="container"&gt;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ul class="pager"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&lt;li&gt;&lt;a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href="#"&gt;Previous&lt;/a&gt;&lt;/li&gt;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&lt;li&gt;&lt;a href="#"&gt;Next&lt;/a&gt;&lt;/li&gt;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93345">
              <a:lnSpc>
                <a:spcPct val="100000"/>
              </a:lnSpc>
            </a:pPr>
            <a:r>
              <a:rPr sz="1800" dirty="0">
                <a:latin typeface="맑은 고딕"/>
                <a:cs typeface="맑은 고딕"/>
              </a:rPr>
              <a:t>&lt;</a:t>
            </a:r>
            <a:r>
              <a:rPr sz="1800" dirty="0">
                <a:solidFill>
                  <a:srgbClr val="FF0000"/>
                </a:solidFill>
                <a:latin typeface="맑은 고딕"/>
                <a:cs typeface="맑은 고딕"/>
              </a:rPr>
              <a:t>ul</a:t>
            </a:r>
            <a:r>
              <a:rPr sz="1800" spc="-15" dirty="0">
                <a:solidFill>
                  <a:srgbClr val="FF0000"/>
                </a:solidFill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class="pager"</a:t>
            </a:r>
            <a:r>
              <a:rPr sz="1800" spc="-5" dirty="0">
                <a:latin typeface="맑은 고딕"/>
                <a:cs typeface="맑은 고딕"/>
              </a:rPr>
              <a:t>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495"/>
              </a:spcBef>
            </a:pPr>
            <a:r>
              <a:rPr sz="1800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class="previous"</a:t>
            </a:r>
            <a:r>
              <a:rPr sz="1800" spc="-5" dirty="0">
                <a:latin typeface="맑은 고딕"/>
                <a:cs typeface="맑은 고딕"/>
              </a:rPr>
              <a:t>&gt;&lt;a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href="#"&gt;Previous&lt;/a&gt;&lt;/li&gt;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latin typeface="맑은 고딕"/>
                <a:cs typeface="맑은 고딕"/>
              </a:rPr>
              <a:t>&lt;li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class="next"</a:t>
            </a:r>
            <a:r>
              <a:rPr sz="1800" spc="-5" dirty="0">
                <a:latin typeface="맑은 고딕"/>
                <a:cs typeface="맑은 고딕"/>
              </a:rPr>
              <a:t>&gt;&lt;a href="#"&gt;Next&lt;/a&gt;&lt;/li&gt;</a:t>
            </a:r>
            <a:endParaRPr sz="1800">
              <a:latin typeface="맑은 고딕"/>
              <a:cs typeface="맑은 고딕"/>
            </a:endParaRPr>
          </a:p>
          <a:p>
            <a:pPr marL="93345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latin typeface="맑은 고딕"/>
                <a:cs typeface="맑은 고딕"/>
              </a:rPr>
              <a:t>&lt;/ul&gt;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20504" y="3156368"/>
            <a:ext cx="1917346" cy="4179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921894" y="5595389"/>
            <a:ext cx="5989846" cy="39162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14537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6546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자바스크립트 </a:t>
            </a:r>
            <a:r>
              <a:rPr spc="15" dirty="0"/>
              <a:t>jQuery</a:t>
            </a:r>
            <a:r>
              <a:rPr spc="-95" dirty="0"/>
              <a:t> </a:t>
            </a:r>
            <a:r>
              <a:rPr dirty="0"/>
              <a:t>플러그인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6860540" cy="143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5080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dirty="0">
                <a:latin typeface="맑은 고딕"/>
                <a:cs typeface="맑은 고딕"/>
              </a:rPr>
              <a:t>플러그인은 </a:t>
            </a:r>
            <a:r>
              <a:rPr sz="2100" spc="-5" dirty="0">
                <a:latin typeface="맑은 고딕"/>
                <a:cs typeface="맑은 고딕"/>
              </a:rPr>
              <a:t>bootstrap.js을 </a:t>
            </a:r>
            <a:r>
              <a:rPr sz="2100" dirty="0">
                <a:latin typeface="맑은 고딕"/>
                <a:cs typeface="맑은 고딕"/>
              </a:rPr>
              <a:t>사용하거나</a:t>
            </a:r>
            <a:r>
              <a:rPr sz="2100" spc="-55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최소화된  </a:t>
            </a:r>
            <a:r>
              <a:rPr sz="2100" spc="-5" dirty="0">
                <a:latin typeface="맑은 고딕"/>
                <a:cs typeface="맑은 고딕"/>
              </a:rPr>
              <a:t>bootstrap.min.js을</a:t>
            </a:r>
            <a:r>
              <a:rPr sz="2100" spc="10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사용한다.</a:t>
            </a:r>
            <a:endParaRPr sz="21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-5" dirty="0">
                <a:latin typeface="맑은 고딕"/>
                <a:cs typeface="맑은 고딕"/>
              </a:rPr>
              <a:t>하나의 파일에 모든 </a:t>
            </a: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spc="-5" dirty="0">
                <a:latin typeface="맑은 고딕"/>
                <a:cs typeface="맑은 고딕"/>
              </a:rPr>
              <a:t>플러그인을 포함하고</a:t>
            </a:r>
            <a:r>
              <a:rPr sz="2100" spc="-30" dirty="0">
                <a:latin typeface="맑은 고딕"/>
                <a:cs typeface="맑은 고딕"/>
              </a:rPr>
              <a:t> </a:t>
            </a:r>
            <a:r>
              <a:rPr sz="2100" spc="-5" dirty="0">
                <a:latin typeface="맑은 고딕"/>
                <a:cs typeface="맑은 고딕"/>
              </a:rPr>
              <a:t>있다.</a:t>
            </a:r>
            <a:endParaRPr sz="21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490"/>
              </a:spcBef>
              <a:buClr>
                <a:srgbClr val="DD8046"/>
              </a:buClr>
              <a:buSzPct val="59523"/>
              <a:buFont typeface="Wingdings"/>
              <a:buChar char=""/>
              <a:tabLst>
                <a:tab pos="254000" algn="l"/>
              </a:tabLst>
            </a:pPr>
            <a:r>
              <a:rPr sz="2100" spc="10" dirty="0">
                <a:latin typeface="맑은 고딕"/>
                <a:cs typeface="맑은 고딕"/>
              </a:rPr>
              <a:t>jQuery </a:t>
            </a:r>
            <a:r>
              <a:rPr sz="2100" dirty="0">
                <a:latin typeface="맑은 고딕"/>
                <a:cs typeface="맑은 고딕"/>
              </a:rPr>
              <a:t>플러그인으로 부트스트랩에 활기를</a:t>
            </a:r>
            <a:r>
              <a:rPr sz="2100" spc="-114" dirty="0">
                <a:latin typeface="맑은 고딕"/>
                <a:cs typeface="맑은 고딕"/>
              </a:rPr>
              <a:t> </a:t>
            </a:r>
            <a:r>
              <a:rPr sz="2100" dirty="0">
                <a:latin typeface="맑은 고딕"/>
                <a:cs typeface="맑은 고딕"/>
              </a:rPr>
              <a:t>불어넣는다.</a:t>
            </a:r>
            <a:endParaRPr sz="2100">
              <a:latin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2916126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6695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100" dirty="0"/>
              <a:t> </a:t>
            </a:r>
            <a:r>
              <a:rPr dirty="0"/>
              <a:t>폼(Form)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7388"/>
            <a:ext cx="7938134" cy="3482340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59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기본</a:t>
            </a:r>
            <a:r>
              <a:rPr sz="1800" spc="-1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부트스트랩 폼</a:t>
            </a:r>
            <a:r>
              <a:rPr sz="1500" spc="-114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구조</a:t>
            </a:r>
            <a:endParaRPr sz="1500">
              <a:latin typeface="맑은 고딕"/>
              <a:cs typeface="맑은 고딕"/>
            </a:endParaRPr>
          </a:p>
          <a:p>
            <a:pPr marL="698500" lvl="2" indent="-170815">
              <a:lnSpc>
                <a:spcPct val="100000"/>
              </a:lnSpc>
              <a:spcBef>
                <a:spcPts val="47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&lt;form&gt; : </a:t>
            </a:r>
            <a:r>
              <a:rPr sz="1350" spc="5" dirty="0">
                <a:latin typeface="바탕"/>
                <a:cs typeface="바탕"/>
              </a:rPr>
              <a:t>기본은 </a:t>
            </a:r>
            <a:r>
              <a:rPr sz="1350" dirty="0">
                <a:latin typeface="바탕"/>
                <a:cs typeface="바탕"/>
              </a:rPr>
              <a:t>수직(vertical)</a:t>
            </a:r>
            <a:r>
              <a:rPr sz="1350" spc="-90" dirty="0">
                <a:latin typeface="바탕"/>
                <a:cs typeface="바탕"/>
              </a:rPr>
              <a:t> </a:t>
            </a:r>
            <a:r>
              <a:rPr sz="1350" spc="5" dirty="0">
                <a:latin typeface="바탕"/>
                <a:cs typeface="바탕"/>
              </a:rPr>
              <a:t>레이아웃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400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 class=“form-inline”&gt; : </a:t>
            </a:r>
            <a:r>
              <a:rPr sz="1350" spc="5" dirty="0">
                <a:latin typeface="바탕"/>
                <a:cs typeface="바탕"/>
              </a:rPr>
              <a:t>왼쪽 정렬과 </a:t>
            </a:r>
            <a:r>
              <a:rPr sz="1350" spc="-5" dirty="0">
                <a:latin typeface="바탕"/>
                <a:cs typeface="바탕"/>
              </a:rPr>
              <a:t>inline-block</a:t>
            </a:r>
            <a:r>
              <a:rPr sz="1350" spc="-125" dirty="0">
                <a:latin typeface="바탕"/>
                <a:cs typeface="바탕"/>
              </a:rPr>
              <a:t> </a:t>
            </a:r>
            <a:r>
              <a:rPr sz="1350" dirty="0">
                <a:latin typeface="바탕"/>
                <a:cs typeface="바탕"/>
              </a:rPr>
              <a:t>controls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39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&lt;form class=“form-horizontal”&gt; : label과 </a:t>
            </a:r>
            <a:r>
              <a:rPr sz="1350" spc="-5" dirty="0">
                <a:latin typeface="바탕"/>
                <a:cs typeface="바탕"/>
              </a:rPr>
              <a:t>form </a:t>
            </a:r>
            <a:r>
              <a:rPr sz="1350" dirty="0">
                <a:latin typeface="바탕"/>
                <a:cs typeface="바탕"/>
              </a:rPr>
              <a:t>group의 수평(horizontal)</a:t>
            </a:r>
            <a:r>
              <a:rPr sz="1350" spc="-190" dirty="0">
                <a:latin typeface="바탕"/>
                <a:cs typeface="바탕"/>
              </a:rPr>
              <a:t> </a:t>
            </a:r>
            <a:r>
              <a:rPr sz="1350" spc="5" dirty="0">
                <a:latin typeface="바탕"/>
                <a:cs typeface="바탕"/>
              </a:rPr>
              <a:t>레이아웃</a:t>
            </a:r>
            <a:endParaRPr sz="1350">
              <a:latin typeface="바탕"/>
              <a:cs typeface="바탕"/>
            </a:endParaRPr>
          </a:p>
          <a:p>
            <a:pPr lvl="2">
              <a:lnSpc>
                <a:spcPct val="100000"/>
              </a:lnSpc>
              <a:buClr>
                <a:srgbClr val="DD8046"/>
              </a:buClr>
              <a:buFont typeface="Wingdings"/>
              <a:buChar char=""/>
            </a:pPr>
            <a:endParaRPr sz="2050">
              <a:latin typeface="Times New Roman"/>
              <a:cs typeface="Times New Roman"/>
            </a:endParaRPr>
          </a:p>
          <a:p>
            <a:pPr marL="492759" marR="5080" lvl="1" indent="-205740">
              <a:lnSpc>
                <a:spcPct val="100000"/>
              </a:lnSpc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텍스트 관련 입력 양식에는 반드시 </a:t>
            </a:r>
            <a:r>
              <a:rPr sz="1500" spc="-5" dirty="0">
                <a:latin typeface="맑은 고딕"/>
                <a:cs typeface="맑은 고딕"/>
              </a:rPr>
              <a:t>class=“form-control” </a:t>
            </a:r>
            <a:r>
              <a:rPr sz="1500" dirty="0">
                <a:latin typeface="맑은 고딕"/>
                <a:cs typeface="맑은 고딕"/>
              </a:rPr>
              <a:t>을 </a:t>
            </a:r>
            <a:r>
              <a:rPr sz="1500" spc="-5" dirty="0">
                <a:latin typeface="맑은 고딕"/>
                <a:cs typeface="맑은 고딕"/>
              </a:rPr>
              <a:t>추가하고, </a:t>
            </a:r>
            <a:r>
              <a:rPr sz="1500" dirty="0">
                <a:latin typeface="맑은 고딕"/>
                <a:cs typeface="맑은 고딕"/>
              </a:rPr>
              <a:t>가로 사이즈는</a:t>
            </a:r>
            <a:r>
              <a:rPr sz="1500" spc="-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자  동 반응형으로</a:t>
            </a:r>
            <a:r>
              <a:rPr sz="1500" spc="-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동작된다.</a:t>
            </a:r>
            <a:endParaRPr sz="1500">
              <a:latin typeface="맑은 고딕"/>
              <a:cs typeface="맑은 고딕"/>
            </a:endParaRPr>
          </a:p>
          <a:p>
            <a:pPr marL="698500" lvl="2" indent="-170815">
              <a:lnSpc>
                <a:spcPct val="100000"/>
              </a:lnSpc>
              <a:spcBef>
                <a:spcPts val="459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&lt;input&gt;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414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&lt;textarea&gt;</a:t>
            </a:r>
            <a:endParaRPr sz="1350">
              <a:latin typeface="바탕"/>
              <a:cs typeface="바탕"/>
            </a:endParaRPr>
          </a:p>
          <a:p>
            <a:pPr marL="698500" lvl="2" indent="-170815">
              <a:lnSpc>
                <a:spcPct val="100000"/>
              </a:lnSpc>
              <a:spcBef>
                <a:spcPts val="395"/>
              </a:spcBef>
              <a:buClr>
                <a:srgbClr val="DD8046"/>
              </a:buClr>
              <a:buSzPct val="74074"/>
              <a:buFont typeface="Wingdings"/>
              <a:buChar char=""/>
              <a:tabLst>
                <a:tab pos="699135" algn="l"/>
              </a:tabLst>
            </a:pPr>
            <a:r>
              <a:rPr sz="1350" dirty="0">
                <a:latin typeface="바탕"/>
                <a:cs typeface="바탕"/>
              </a:rPr>
              <a:t>&lt;select&gt;</a:t>
            </a:r>
            <a:endParaRPr sz="1350">
              <a:latin typeface="바탕"/>
              <a:cs typeface="바탕"/>
            </a:endParaRPr>
          </a:p>
          <a:p>
            <a:pPr lvl="2">
              <a:lnSpc>
                <a:spcPct val="100000"/>
              </a:lnSpc>
              <a:spcBef>
                <a:spcPts val="45"/>
              </a:spcBef>
              <a:buClr>
                <a:srgbClr val="DD8046"/>
              </a:buClr>
              <a:buFont typeface="Wingdings"/>
              <a:buChar char=""/>
            </a:pPr>
            <a:endParaRPr sz="2000">
              <a:latin typeface="Times New Roman"/>
              <a:cs typeface="Times New Roman"/>
            </a:endParaRPr>
          </a:p>
          <a:p>
            <a:pPr marL="492759" lvl="1" indent="-205740">
              <a:lnSpc>
                <a:spcPct val="100000"/>
              </a:lnSpc>
              <a:buClr>
                <a:srgbClr val="93B6D2"/>
              </a:buClr>
              <a:buSzPct val="70000"/>
              <a:buFont typeface="Wingdings 2"/>
              <a:buChar char=""/>
              <a:tabLst>
                <a:tab pos="493395" algn="l"/>
              </a:tabLst>
            </a:pPr>
            <a:r>
              <a:rPr sz="1500" dirty="0">
                <a:latin typeface="맑은 고딕"/>
                <a:cs typeface="맑은 고딕"/>
              </a:rPr>
              <a:t>Label과 </a:t>
            </a:r>
            <a:r>
              <a:rPr sz="1500" spc="-5" dirty="0">
                <a:latin typeface="맑은 고딕"/>
                <a:cs typeface="맑은 고딕"/>
              </a:rPr>
              <a:t>form controls는 </a:t>
            </a:r>
            <a:r>
              <a:rPr sz="1500" dirty="0">
                <a:latin typeface="맑은 고딕"/>
                <a:cs typeface="맑은 고딕"/>
              </a:rPr>
              <a:t>&lt;div </a:t>
            </a:r>
            <a:r>
              <a:rPr sz="1500" spc="-10" dirty="0">
                <a:latin typeface="맑은 고딕"/>
                <a:cs typeface="맑은 고딕"/>
              </a:rPr>
              <a:t>class=“form-group”&gt;으로</a:t>
            </a:r>
            <a:r>
              <a:rPr sz="1500" spc="-3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묶어준다.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141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75" dirty="0"/>
              <a:t> </a:t>
            </a:r>
            <a:r>
              <a:rPr spc="-5" dirty="0"/>
              <a:t>Modal(모달)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905750" cy="19265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모달은 현재 페이지의 </a:t>
            </a:r>
            <a:r>
              <a:rPr sz="1800" spc="-5" dirty="0">
                <a:latin typeface="맑은 고딕"/>
                <a:cs typeface="맑은 고딕"/>
              </a:rPr>
              <a:t>top에 Dialog box나 </a:t>
            </a:r>
            <a:r>
              <a:rPr sz="1800" spc="-20" dirty="0">
                <a:latin typeface="맑은 고딕"/>
                <a:cs typeface="맑은 고딕"/>
              </a:rPr>
              <a:t>Popup </a:t>
            </a:r>
            <a:r>
              <a:rPr sz="1800" spc="-5" dirty="0">
                <a:latin typeface="맑은 고딕"/>
                <a:cs typeface="맑은 고딕"/>
              </a:rPr>
              <a:t>window를</a:t>
            </a:r>
            <a:r>
              <a:rPr sz="1800" spc="-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띄운다.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Font typeface="Wingdings"/>
              <a:buChar char=""/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효과를 콘트롤하기 위한 요소로 &lt;a&gt;또는 &lt;button&gt;을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사용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속성 </a:t>
            </a:r>
            <a:r>
              <a:rPr sz="1800" spc="-5" dirty="0">
                <a:latin typeface="맑은 고딕"/>
                <a:cs typeface="맑은 고딕"/>
              </a:rPr>
              <a:t>data-toggle=“modal＂을 </a:t>
            </a:r>
            <a:r>
              <a:rPr sz="1800" dirty="0">
                <a:latin typeface="맑은 고딕"/>
                <a:cs typeface="맑은 고딕"/>
              </a:rPr>
              <a:t>추가하고, </a:t>
            </a:r>
            <a:r>
              <a:rPr sz="1800" spc="-5" dirty="0">
                <a:latin typeface="맑은 고딕"/>
                <a:cs typeface="맑은 고딕"/>
              </a:rPr>
              <a:t>data-target속성에는 id값을 준다.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 data-target="#myModal"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&lt;a&gt;요소일 </a:t>
            </a:r>
            <a:r>
              <a:rPr sz="1800" dirty="0">
                <a:latin typeface="맑은 고딕"/>
                <a:cs typeface="맑은 고딕"/>
              </a:rPr>
              <a:t>경우에는 </a:t>
            </a:r>
            <a:r>
              <a:rPr sz="1800" spc="-5" dirty="0">
                <a:latin typeface="맑은 고딕"/>
                <a:cs typeface="맑은 고딕"/>
              </a:rPr>
              <a:t>data-target속성대신에</a:t>
            </a:r>
            <a:r>
              <a:rPr sz="1800" spc="35" dirty="0">
                <a:latin typeface="맑은 고딕"/>
                <a:cs typeface="맑은 고딕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맑은 고딕"/>
                <a:cs typeface="맑은 고딕"/>
              </a:rPr>
              <a:t>href="#modalID"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56749" y="3817620"/>
            <a:ext cx="1686560" cy="69951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209544" y="3735323"/>
            <a:ext cx="5437632" cy="227685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97196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/>
          <p:nvPr/>
        </p:nvSpPr>
        <p:spPr>
          <a:xfrm>
            <a:off x="294233" y="1464640"/>
            <a:ext cx="8694420" cy="5163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725920" algn="ctr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6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Basic Modal</a:t>
            </a:r>
            <a:r>
              <a:rPr sz="1200" spc="1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Example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Trigger the modal with a button</a:t>
            </a:r>
            <a:r>
              <a:rPr sz="1200" spc="3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 btn-info"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data-toggle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spc="114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Modal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80340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Modal</a:t>
            </a:r>
            <a:r>
              <a:rPr sz="1200" spc="1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 fade"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"myModal"</a:t>
            </a:r>
            <a:r>
              <a:rPr sz="1200" i="1" spc="1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role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"dialog"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"modal-dialog"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515620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Modal</a:t>
            </a:r>
            <a:r>
              <a:rPr sz="1200" spc="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content--&gt;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"modal-content"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"modal-header"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"close"</a:t>
            </a:r>
            <a:r>
              <a:rPr sz="1200" i="1" spc="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data-dismiss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&amp;times;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h4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"modal-title"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Modal</a:t>
            </a:r>
            <a:r>
              <a:rPr sz="1200" i="1" spc="-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Header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h4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"modal-body"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Some text in the</a:t>
            </a:r>
            <a:r>
              <a:rPr sz="1200" spc="2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modal.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p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"modal-footer"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"button"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 btn-default"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data-dismiss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"modal"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Close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980">
              <a:lnSpc>
                <a:spcPct val="1000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1413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75" dirty="0"/>
              <a:t> </a:t>
            </a:r>
            <a:r>
              <a:rPr spc="-5" dirty="0"/>
              <a:t>Modal(모달)</a:t>
            </a:r>
          </a:p>
        </p:txBody>
      </p:sp>
    </p:spTree>
    <p:extLst>
      <p:ext uri="{BB962C8B-B14F-4D97-AF65-F5344CB8AC3E}">
        <p14:creationId xmlns:p14="http://schemas.microsoft.com/office/powerpoint/2010/main" val="342668030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2571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</a:t>
            </a:r>
            <a:r>
              <a:rPr spc="-5" dirty="0"/>
              <a:t>Modal(모달) </a:t>
            </a:r>
            <a:r>
              <a:rPr dirty="0"/>
              <a:t>– 로그 인</a:t>
            </a:r>
            <a:r>
              <a:rPr spc="-35" dirty="0"/>
              <a:t> </a:t>
            </a:r>
            <a:r>
              <a:rPr dirty="0"/>
              <a:t>예제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1752600"/>
            <a:ext cx="7239000" cy="440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5273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541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</a:t>
            </a:r>
            <a:r>
              <a:rPr spc="-90" dirty="0"/>
              <a:t> </a:t>
            </a:r>
            <a:r>
              <a:rPr spc="-5" dirty="0"/>
              <a:t>Carousel(캐러셀)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891665"/>
            <a:ext cx="4449445" cy="33623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슬라이드쇼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효과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Font typeface="Wingdings"/>
              <a:buChar char=""/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슬라이드쇼 기능을 위한</a:t>
            </a:r>
            <a:r>
              <a:rPr sz="1800" spc="-2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carousel은</a:t>
            </a:r>
            <a:endParaRPr sz="1800">
              <a:latin typeface="맑은 고딕"/>
              <a:cs typeface="맑은 고딕"/>
            </a:endParaRPr>
          </a:p>
          <a:p>
            <a:pPr marL="253365">
              <a:lnSpc>
                <a:spcPct val="100000"/>
              </a:lnSpc>
            </a:pPr>
            <a:r>
              <a:rPr sz="1800" spc="-5" dirty="0">
                <a:latin typeface="맑은 고딕"/>
                <a:cs typeface="맑은 고딕"/>
              </a:rPr>
              <a:t>&lt;div&gt;에 id가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marR="1143635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Carousel를 </a:t>
            </a:r>
            <a:r>
              <a:rPr sz="1800" dirty="0">
                <a:latin typeface="맑은 고딕"/>
                <a:cs typeface="맑은 고딕"/>
              </a:rPr>
              <a:t>포함하는</a:t>
            </a:r>
            <a:r>
              <a:rPr sz="1800" spc="-10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&lt;div&gt;에  class="carousel“</a:t>
            </a:r>
            <a:r>
              <a:rPr sz="1800" spc="-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253365" marR="57150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자연스러운 부트스트랩 슬라이딩</a:t>
            </a:r>
            <a:r>
              <a:rPr sz="1800" spc="-9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애니메  이션 효과를 위해 </a:t>
            </a:r>
            <a:r>
              <a:rPr sz="1800" spc="-10" dirty="0">
                <a:latin typeface="맑은 고딕"/>
                <a:cs typeface="맑은 고딕"/>
              </a:rPr>
              <a:t>class=“slide”</a:t>
            </a:r>
            <a:r>
              <a:rPr sz="1800" spc="-4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50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10" dirty="0">
                <a:latin typeface="맑은 고딕"/>
                <a:cs typeface="맑은 고딕"/>
              </a:rPr>
              <a:t>Carousel </a:t>
            </a:r>
            <a:r>
              <a:rPr sz="1800" dirty="0">
                <a:latin typeface="맑은 고딕"/>
                <a:cs typeface="맑은 고딕"/>
              </a:rPr>
              <a:t>애니메이션이 페이지 로드</a:t>
            </a:r>
            <a:r>
              <a:rPr sz="1800" spc="-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시에  시작하도록 하기 위해서 </a:t>
            </a:r>
            <a:r>
              <a:rPr sz="1800" spc="-5" dirty="0">
                <a:latin typeface="맑은 고딕"/>
                <a:cs typeface="맑은 고딕"/>
              </a:rPr>
              <a:t>&lt;div&gt;에 </a:t>
            </a:r>
            <a:r>
              <a:rPr sz="1800" dirty="0">
                <a:latin typeface="맑은 고딕"/>
                <a:cs typeface="맑은 고딕"/>
              </a:rPr>
              <a:t>속성  </a:t>
            </a:r>
            <a:r>
              <a:rPr sz="1800" spc="-5" dirty="0">
                <a:latin typeface="맑은 고딕"/>
                <a:cs typeface="맑은 고딕"/>
              </a:rPr>
              <a:t>data-ride="carousel＂를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추가한다.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111496" y="1283208"/>
            <a:ext cx="3813689" cy="25039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63134" y="2443733"/>
            <a:ext cx="292735" cy="437515"/>
          </a:xfrm>
          <a:custGeom>
            <a:avLst/>
            <a:gdLst/>
            <a:ahLst/>
            <a:cxnLst/>
            <a:rect l="l" t="t" r="r" b="b"/>
            <a:pathLst>
              <a:path w="292735" h="437514">
                <a:moveTo>
                  <a:pt x="0" y="218693"/>
                </a:moveTo>
                <a:lnTo>
                  <a:pt x="5228" y="160557"/>
                </a:lnTo>
                <a:lnTo>
                  <a:pt x="19981" y="108316"/>
                </a:lnTo>
                <a:lnTo>
                  <a:pt x="42862" y="64055"/>
                </a:lnTo>
                <a:lnTo>
                  <a:pt x="72474" y="29859"/>
                </a:lnTo>
                <a:lnTo>
                  <a:pt x="107420" y="7812"/>
                </a:lnTo>
                <a:lnTo>
                  <a:pt x="146303" y="0"/>
                </a:lnTo>
                <a:lnTo>
                  <a:pt x="185187" y="7812"/>
                </a:lnTo>
                <a:lnTo>
                  <a:pt x="220133" y="29859"/>
                </a:lnTo>
                <a:lnTo>
                  <a:pt x="249745" y="64055"/>
                </a:lnTo>
                <a:lnTo>
                  <a:pt x="272626" y="108316"/>
                </a:lnTo>
                <a:lnTo>
                  <a:pt x="287379" y="160557"/>
                </a:lnTo>
                <a:lnTo>
                  <a:pt x="292607" y="218693"/>
                </a:lnTo>
                <a:lnTo>
                  <a:pt x="287379" y="276830"/>
                </a:lnTo>
                <a:lnTo>
                  <a:pt x="272626" y="329071"/>
                </a:lnTo>
                <a:lnTo>
                  <a:pt x="249745" y="373332"/>
                </a:lnTo>
                <a:lnTo>
                  <a:pt x="220133" y="407528"/>
                </a:lnTo>
                <a:lnTo>
                  <a:pt x="185187" y="429575"/>
                </a:lnTo>
                <a:lnTo>
                  <a:pt x="146303" y="437388"/>
                </a:lnTo>
                <a:lnTo>
                  <a:pt x="107420" y="429575"/>
                </a:lnTo>
                <a:lnTo>
                  <a:pt x="72474" y="407528"/>
                </a:lnTo>
                <a:lnTo>
                  <a:pt x="42862" y="373332"/>
                </a:lnTo>
                <a:lnTo>
                  <a:pt x="19981" y="329071"/>
                </a:lnTo>
                <a:lnTo>
                  <a:pt x="5228" y="276830"/>
                </a:lnTo>
                <a:lnTo>
                  <a:pt x="0" y="218693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474202" y="2428494"/>
            <a:ext cx="294640" cy="437515"/>
          </a:xfrm>
          <a:custGeom>
            <a:avLst/>
            <a:gdLst/>
            <a:ahLst/>
            <a:cxnLst/>
            <a:rect l="l" t="t" r="r" b="b"/>
            <a:pathLst>
              <a:path w="294640" h="437514">
                <a:moveTo>
                  <a:pt x="0" y="218693"/>
                </a:moveTo>
                <a:lnTo>
                  <a:pt x="5249" y="160557"/>
                </a:lnTo>
                <a:lnTo>
                  <a:pt x="20065" y="108316"/>
                </a:lnTo>
                <a:lnTo>
                  <a:pt x="43052" y="64055"/>
                </a:lnTo>
                <a:lnTo>
                  <a:pt x="72813" y="29859"/>
                </a:lnTo>
                <a:lnTo>
                  <a:pt x="107950" y="7812"/>
                </a:lnTo>
                <a:lnTo>
                  <a:pt x="147066" y="0"/>
                </a:lnTo>
                <a:lnTo>
                  <a:pt x="186182" y="7812"/>
                </a:lnTo>
                <a:lnTo>
                  <a:pt x="221318" y="29859"/>
                </a:lnTo>
                <a:lnTo>
                  <a:pt x="251079" y="64055"/>
                </a:lnTo>
                <a:lnTo>
                  <a:pt x="274066" y="108316"/>
                </a:lnTo>
                <a:lnTo>
                  <a:pt x="288882" y="160557"/>
                </a:lnTo>
                <a:lnTo>
                  <a:pt x="294131" y="218693"/>
                </a:lnTo>
                <a:lnTo>
                  <a:pt x="288882" y="276830"/>
                </a:lnTo>
                <a:lnTo>
                  <a:pt x="274066" y="329071"/>
                </a:lnTo>
                <a:lnTo>
                  <a:pt x="251079" y="373332"/>
                </a:lnTo>
                <a:lnTo>
                  <a:pt x="221318" y="407528"/>
                </a:lnTo>
                <a:lnTo>
                  <a:pt x="186182" y="429575"/>
                </a:lnTo>
                <a:lnTo>
                  <a:pt x="147066" y="437388"/>
                </a:lnTo>
                <a:lnTo>
                  <a:pt x="107950" y="429575"/>
                </a:lnTo>
                <a:lnTo>
                  <a:pt x="72813" y="407528"/>
                </a:lnTo>
                <a:lnTo>
                  <a:pt x="43052" y="373332"/>
                </a:lnTo>
                <a:lnTo>
                  <a:pt x="20065" y="329071"/>
                </a:lnTo>
                <a:lnTo>
                  <a:pt x="5249" y="276830"/>
                </a:lnTo>
                <a:lnTo>
                  <a:pt x="0" y="218693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6741414" y="3342894"/>
            <a:ext cx="541020" cy="390525"/>
          </a:xfrm>
          <a:custGeom>
            <a:avLst/>
            <a:gdLst/>
            <a:ahLst/>
            <a:cxnLst/>
            <a:rect l="l" t="t" r="r" b="b"/>
            <a:pathLst>
              <a:path w="541020" h="390525">
                <a:moveTo>
                  <a:pt x="0" y="195071"/>
                </a:moveTo>
                <a:lnTo>
                  <a:pt x="5497" y="155769"/>
                </a:lnTo>
                <a:lnTo>
                  <a:pt x="21264" y="119157"/>
                </a:lnTo>
                <a:lnTo>
                  <a:pt x="46211" y="86022"/>
                </a:lnTo>
                <a:lnTo>
                  <a:pt x="79248" y="57150"/>
                </a:lnTo>
                <a:lnTo>
                  <a:pt x="119285" y="33325"/>
                </a:lnTo>
                <a:lnTo>
                  <a:pt x="165234" y="15335"/>
                </a:lnTo>
                <a:lnTo>
                  <a:pt x="216006" y="3964"/>
                </a:lnTo>
                <a:lnTo>
                  <a:pt x="270509" y="0"/>
                </a:lnTo>
                <a:lnTo>
                  <a:pt x="325013" y="3964"/>
                </a:lnTo>
                <a:lnTo>
                  <a:pt x="375785" y="15335"/>
                </a:lnTo>
                <a:lnTo>
                  <a:pt x="421734" y="33325"/>
                </a:lnTo>
                <a:lnTo>
                  <a:pt x="461772" y="57150"/>
                </a:lnTo>
                <a:lnTo>
                  <a:pt x="494808" y="86022"/>
                </a:lnTo>
                <a:lnTo>
                  <a:pt x="519755" y="119157"/>
                </a:lnTo>
                <a:lnTo>
                  <a:pt x="535522" y="155769"/>
                </a:lnTo>
                <a:lnTo>
                  <a:pt x="541019" y="195071"/>
                </a:lnTo>
                <a:lnTo>
                  <a:pt x="535522" y="234374"/>
                </a:lnTo>
                <a:lnTo>
                  <a:pt x="519755" y="270986"/>
                </a:lnTo>
                <a:lnTo>
                  <a:pt x="494808" y="304121"/>
                </a:lnTo>
                <a:lnTo>
                  <a:pt x="461771" y="332993"/>
                </a:lnTo>
                <a:lnTo>
                  <a:pt x="421734" y="356818"/>
                </a:lnTo>
                <a:lnTo>
                  <a:pt x="375785" y="374808"/>
                </a:lnTo>
                <a:lnTo>
                  <a:pt x="325013" y="386179"/>
                </a:lnTo>
                <a:lnTo>
                  <a:pt x="270509" y="390143"/>
                </a:lnTo>
                <a:lnTo>
                  <a:pt x="216006" y="386179"/>
                </a:lnTo>
                <a:lnTo>
                  <a:pt x="165234" y="374808"/>
                </a:lnTo>
                <a:lnTo>
                  <a:pt x="119285" y="356818"/>
                </a:lnTo>
                <a:lnTo>
                  <a:pt x="79247" y="332994"/>
                </a:lnTo>
                <a:lnTo>
                  <a:pt x="46211" y="304121"/>
                </a:lnTo>
                <a:lnTo>
                  <a:pt x="21264" y="270986"/>
                </a:lnTo>
                <a:lnTo>
                  <a:pt x="5497" y="234374"/>
                </a:lnTo>
                <a:lnTo>
                  <a:pt x="0" y="195071"/>
                </a:lnTo>
                <a:close/>
              </a:path>
            </a:pathLst>
          </a:custGeom>
          <a:ln w="198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802022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0" y="838200"/>
            <a:ext cx="9144000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object 2"/>
          <p:cNvSpPr txBox="1"/>
          <p:nvPr/>
        </p:nvSpPr>
        <p:spPr>
          <a:xfrm>
            <a:off x="664565" y="474090"/>
            <a:ext cx="6337935" cy="59245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835025" algn="ctr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"myCarousel"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 slide"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data-ride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Indicators</a:t>
            </a:r>
            <a:r>
              <a:rPr sz="1200" spc="-5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ol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"carousel-indicators"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"0"</a:t>
            </a:r>
            <a:r>
              <a:rPr sz="1200" i="1" spc="5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"active"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"1"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li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data-slide-to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"2"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ol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345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Wrapper for slides</a:t>
            </a:r>
            <a:r>
              <a:rPr sz="1200" spc="5" dirty="0">
                <a:solidFill>
                  <a:srgbClr val="3E5FBE"/>
                </a:solidFill>
                <a:latin typeface="Consolas"/>
                <a:cs typeface="Consolas"/>
              </a:rPr>
              <a:t> 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"carousel-inner"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</a:t>
            </a:r>
            <a:r>
              <a:rPr sz="1200" i="1" spc="-1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active"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350">
              <a:latin typeface="Times New Roman"/>
              <a:cs typeface="Times New Roman"/>
            </a:endParaRPr>
          </a:p>
          <a:p>
            <a:pPr marL="514984">
              <a:lnSpc>
                <a:spcPct val="1000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514984">
              <a:lnSpc>
                <a:spcPct val="100000"/>
              </a:lnSpc>
              <a:spcBef>
                <a:spcPts val="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"item"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2855595" algn="ctr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img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"img/photo.jpg"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50">
              <a:latin typeface="Times New Roman"/>
              <a:cs typeface="Times New Roman"/>
            </a:endParaRPr>
          </a:p>
          <a:p>
            <a:pPr marL="347345">
              <a:lnSpc>
                <a:spcPct val="100000"/>
              </a:lnSpc>
            </a:pP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&lt;!-- Left and right controls</a:t>
            </a:r>
            <a:r>
              <a:rPr sz="1200" spc="10" dirty="0">
                <a:solidFill>
                  <a:srgbClr val="3E5FB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3E5FBE"/>
                </a:solidFill>
                <a:latin typeface="Consolas"/>
                <a:cs typeface="Consolas"/>
              </a:rPr>
              <a:t>--&gt;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"left carousel-control"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"prev"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glyphicon-chevron-left"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"right carousel-control"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"#myCarousel"</a:t>
            </a:r>
            <a:r>
              <a:rPr sz="1200" i="1" spc="5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data-slide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"next"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4984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span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"glyphicon</a:t>
            </a:r>
            <a:r>
              <a:rPr sz="12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glyphicon-chevron-right"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span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345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6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</p:spTree>
    <p:extLst>
      <p:ext uri="{BB962C8B-B14F-4D97-AF65-F5344CB8AC3E}">
        <p14:creationId xmlns:p14="http://schemas.microsoft.com/office/powerpoint/2010/main" val="32871166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37420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</a:t>
            </a:r>
            <a:r>
              <a:rPr spc="-45" dirty="0"/>
              <a:t> </a:t>
            </a:r>
            <a:r>
              <a:rPr spc="-5" dirty="0"/>
              <a:t>(스크롤스파이)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69567"/>
            <a:ext cx="7903845" cy="3150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3365" marR="135255" indent="-240665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스크롤스파이는 링크를 걸어서 자동으로 스크롤 위치에 있는 내용을</a:t>
            </a:r>
            <a:r>
              <a:rPr sz="1800" spc="-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찾아  </a:t>
            </a:r>
            <a:r>
              <a:rPr sz="1800" spc="-5" dirty="0">
                <a:latin typeface="맑은 고딕"/>
                <a:cs typeface="맑은 고딕"/>
              </a:rPr>
              <a:t>보여준다.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부트스트랩 </a:t>
            </a:r>
            <a:r>
              <a:rPr sz="1800" spc="-5" dirty="0">
                <a:latin typeface="맑은 고딕"/>
                <a:cs typeface="맑은 고딕"/>
              </a:rPr>
              <a:t>nav </a:t>
            </a:r>
            <a:r>
              <a:rPr sz="1800" dirty="0">
                <a:latin typeface="맑은 고딕"/>
                <a:cs typeface="맑은 고딕"/>
              </a:rPr>
              <a:t>가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indent="-240665">
              <a:lnSpc>
                <a:spcPct val="100000"/>
              </a:lnSpc>
              <a:spcBef>
                <a:spcPts val="509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네비게이션 바 링크는 </a:t>
            </a:r>
            <a:r>
              <a:rPr sz="1800" spc="-5" dirty="0">
                <a:latin typeface="맑은 고딕"/>
                <a:cs typeface="맑은 고딕"/>
              </a:rPr>
              <a:t>id속성을 </a:t>
            </a:r>
            <a:r>
              <a:rPr sz="1800" dirty="0">
                <a:latin typeface="맑은 고딕"/>
                <a:cs typeface="맑은 고딕"/>
              </a:rPr>
              <a:t>대상으로</a:t>
            </a:r>
            <a:r>
              <a:rPr sz="1800" spc="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한다.</a:t>
            </a:r>
            <a:endParaRPr sz="1800">
              <a:latin typeface="맑은 고딕"/>
              <a:cs typeface="맑은 고딕"/>
            </a:endParaRPr>
          </a:p>
          <a:p>
            <a:pPr marL="255270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latin typeface="맑은 고딕"/>
                <a:cs typeface="맑은 고딕"/>
              </a:rPr>
              <a:t>&lt;a </a:t>
            </a:r>
            <a:r>
              <a:rPr sz="1800" spc="-10" dirty="0">
                <a:latin typeface="맑은 고딕"/>
                <a:cs typeface="맑은 고딕"/>
              </a:rPr>
              <a:t>href="#home"&gt;home&lt;/a&gt;의 </a:t>
            </a:r>
            <a:r>
              <a:rPr sz="1800" dirty="0">
                <a:latin typeface="맑은 고딕"/>
                <a:cs typeface="맑은 고딕"/>
              </a:rPr>
              <a:t>대상은 </a:t>
            </a:r>
            <a:r>
              <a:rPr sz="1800" spc="-5" dirty="0">
                <a:latin typeface="맑은 고딕"/>
                <a:cs typeface="맑은 고딕"/>
              </a:rPr>
              <a:t>&lt;div</a:t>
            </a:r>
            <a:r>
              <a:rPr sz="1800" spc="4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id="home"&gt;&lt;/div&gt;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75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맑은 고딕"/>
                <a:cs typeface="맑은 고딕"/>
              </a:rPr>
              <a:t>&lt;body&gt;에 </a:t>
            </a:r>
            <a:r>
              <a:rPr sz="1800" spc="-15" dirty="0">
                <a:latin typeface="맑은 고딕"/>
                <a:cs typeface="맑은 고딕"/>
              </a:rPr>
              <a:t>Relative </a:t>
            </a:r>
            <a:r>
              <a:rPr sz="1800" dirty="0">
                <a:latin typeface="맑은 고딕"/>
                <a:cs typeface="맑은 고딕"/>
              </a:rPr>
              <a:t>위치잡기가</a:t>
            </a:r>
            <a:r>
              <a:rPr sz="1800" spc="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필요</a:t>
            </a:r>
            <a:endParaRPr sz="1800">
              <a:latin typeface="맑은 고딕"/>
              <a:cs typeface="맑은 고딕"/>
            </a:endParaRPr>
          </a:p>
          <a:p>
            <a:pPr marL="253365" marR="5080" indent="-240665">
              <a:lnSpc>
                <a:spcPct val="100000"/>
              </a:lnSpc>
              <a:spcBef>
                <a:spcPts val="495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dirty="0">
                <a:latin typeface="맑은 고딕"/>
                <a:cs typeface="맑은 고딕"/>
              </a:rPr>
              <a:t>네비게이션 바에 스크롤스파이를 </a:t>
            </a:r>
            <a:r>
              <a:rPr sz="1800" spc="-5" dirty="0">
                <a:latin typeface="맑은 고딕"/>
                <a:cs typeface="맑은 고딕"/>
              </a:rPr>
              <a:t>추가하려면, &lt;body&gt;에 </a:t>
            </a:r>
            <a:r>
              <a:rPr sz="1800" spc="-10" dirty="0">
                <a:latin typeface="맑은 고딕"/>
                <a:cs typeface="맑은 고딕"/>
              </a:rPr>
              <a:t>data-spy="scroll"  </a:t>
            </a:r>
            <a:r>
              <a:rPr sz="1800" dirty="0">
                <a:latin typeface="맑은 고딕"/>
                <a:cs typeface="맑은 고딕"/>
              </a:rPr>
              <a:t>를 </a:t>
            </a:r>
            <a:r>
              <a:rPr sz="1800" spc="-5" dirty="0">
                <a:latin typeface="맑은 고딕"/>
                <a:cs typeface="맑은 고딕"/>
              </a:rPr>
              <a:t>추가, data-target </a:t>
            </a:r>
            <a:r>
              <a:rPr sz="1800" dirty="0">
                <a:latin typeface="맑은 고딕"/>
                <a:cs typeface="맑은 고딕"/>
              </a:rPr>
              <a:t>속성에 부트스트랩의 </a:t>
            </a:r>
            <a:r>
              <a:rPr sz="1800" spc="-5" dirty="0">
                <a:latin typeface="맑은 고딕"/>
                <a:cs typeface="맑은 고딕"/>
              </a:rPr>
              <a:t>.nav </a:t>
            </a:r>
            <a:r>
              <a:rPr sz="1800" dirty="0">
                <a:latin typeface="맑은 고딕"/>
                <a:cs typeface="맑은 고딕"/>
              </a:rPr>
              <a:t>콤포넌트의 상위요소의 </a:t>
            </a:r>
            <a:r>
              <a:rPr sz="1800" spc="5" dirty="0">
                <a:latin typeface="맑은 고딕"/>
                <a:cs typeface="맑은 고딕"/>
              </a:rPr>
              <a:t>ID  </a:t>
            </a:r>
            <a:r>
              <a:rPr sz="1800" dirty="0">
                <a:latin typeface="맑은 고딕"/>
                <a:cs typeface="맑은 고딕"/>
              </a:rPr>
              <a:t>나 클래스를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</a:t>
            </a:r>
            <a:endParaRPr sz="1800">
              <a:latin typeface="맑은 고딕"/>
              <a:cs typeface="맑은 고딕"/>
            </a:endParaRPr>
          </a:p>
        </p:txBody>
      </p:sp>
    </p:spTree>
    <p:extLst>
      <p:ext uri="{BB962C8B-B14F-4D97-AF65-F5344CB8AC3E}">
        <p14:creationId xmlns:p14="http://schemas.microsoft.com/office/powerpoint/2010/main" val="381606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243431" y="1589658"/>
            <a:ext cx="467995" cy="201295"/>
          </a:xfrm>
          <a:custGeom>
            <a:avLst/>
            <a:gdLst/>
            <a:ahLst/>
            <a:cxnLst/>
            <a:rect l="l" t="t" r="r" b="b"/>
            <a:pathLst>
              <a:path w="467994" h="201294">
                <a:moveTo>
                  <a:pt x="0" y="201167"/>
                </a:moveTo>
                <a:lnTo>
                  <a:pt x="467867" y="201167"/>
                </a:lnTo>
                <a:lnTo>
                  <a:pt x="467867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711325" y="1589658"/>
            <a:ext cx="93345" cy="201295"/>
          </a:xfrm>
          <a:custGeom>
            <a:avLst/>
            <a:gdLst/>
            <a:ahLst/>
            <a:cxnLst/>
            <a:rect l="l" t="t" r="r" b="b"/>
            <a:pathLst>
              <a:path w="93344" h="201294">
                <a:moveTo>
                  <a:pt x="0" y="201167"/>
                </a:moveTo>
                <a:lnTo>
                  <a:pt x="92963" y="201167"/>
                </a:lnTo>
                <a:lnTo>
                  <a:pt x="92963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336421" y="6352120"/>
            <a:ext cx="469900" cy="201295"/>
          </a:xfrm>
          <a:custGeom>
            <a:avLst/>
            <a:gdLst/>
            <a:ahLst/>
            <a:cxnLst/>
            <a:rect l="l" t="t" r="r" b="b"/>
            <a:pathLst>
              <a:path w="469900" h="201295">
                <a:moveTo>
                  <a:pt x="0" y="201167"/>
                </a:moveTo>
                <a:lnTo>
                  <a:pt x="469391" y="201167"/>
                </a:lnTo>
                <a:lnTo>
                  <a:pt x="469391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805813" y="6352120"/>
            <a:ext cx="93345" cy="201295"/>
          </a:xfrm>
          <a:custGeom>
            <a:avLst/>
            <a:gdLst/>
            <a:ahLst/>
            <a:cxnLst/>
            <a:rect l="l" t="t" r="r" b="b"/>
            <a:pathLst>
              <a:path w="93344" h="201295">
                <a:moveTo>
                  <a:pt x="0" y="201167"/>
                </a:moveTo>
                <a:lnTo>
                  <a:pt x="92963" y="201167"/>
                </a:lnTo>
                <a:lnTo>
                  <a:pt x="92963" y="0"/>
                </a:lnTo>
                <a:lnTo>
                  <a:pt x="0" y="0"/>
                </a:lnTo>
                <a:lnTo>
                  <a:pt x="0" y="201167"/>
                </a:lnTo>
                <a:close/>
              </a:path>
            </a:pathLst>
          </a:custGeom>
          <a:solidFill>
            <a:srgbClr val="D3D3D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95603" y="1371346"/>
            <a:ext cx="2703830" cy="53892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2106295" algn="ctr">
              <a:lnSpc>
                <a:spcPts val="1560"/>
              </a:lnSpc>
              <a:spcBef>
                <a:spcPts val="105"/>
              </a:spcBef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15" dirty="0">
                <a:solidFill>
                  <a:srgbClr val="3E7E7E"/>
                </a:solidFill>
                <a:latin typeface="Consolas"/>
                <a:cs typeface="Consolas"/>
              </a:rPr>
              <a:t>h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e</a:t>
            </a:r>
            <a:r>
              <a:rPr sz="1350" spc="-2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d</a:t>
            </a:r>
            <a:r>
              <a:rPr sz="135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style</a:t>
            </a: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b="1" spc="-5" dirty="0">
                <a:solidFill>
                  <a:srgbClr val="3E7E7E"/>
                </a:solidFill>
                <a:latin typeface="Consolas"/>
                <a:cs typeface="Consolas"/>
              </a:rPr>
              <a:t>body</a:t>
            </a:r>
            <a:r>
              <a:rPr sz="1350" b="1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350" b="1" dirty="0">
                <a:latin typeface="Consolas"/>
                <a:cs typeface="Consolas"/>
              </a:rPr>
              <a:t>{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position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relative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ct val="926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#section1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40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4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#1E88E5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ts val="15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#section2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15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4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#673ab7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6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>
              <a:latin typeface="Times New Roman"/>
              <a:cs typeface="Times New Roman"/>
            </a:endParaRPr>
          </a:p>
          <a:p>
            <a:pPr marL="253365" marR="755015">
              <a:lnSpc>
                <a:spcPts val="1500"/>
              </a:lnSpc>
            </a:pPr>
            <a:r>
              <a:rPr sz="1350" i="1" spc="-10" dirty="0">
                <a:solidFill>
                  <a:srgbClr val="3E7E7E"/>
                </a:solidFill>
                <a:latin typeface="Consolas"/>
                <a:cs typeface="Consolas"/>
              </a:rPr>
              <a:t>#section3 </a:t>
            </a:r>
            <a:r>
              <a:rPr sz="1350" i="1" dirty="0">
                <a:latin typeface="Consolas"/>
                <a:cs typeface="Consolas"/>
              </a:rPr>
              <a:t>{  </a:t>
            </a: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padding-top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65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height</a:t>
            </a:r>
            <a:r>
              <a:rPr sz="1350" spc="-5" dirty="0">
                <a:latin typeface="Consolas"/>
                <a:cs typeface="Consolas"/>
              </a:rPr>
              <a:t>: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500px</a:t>
            </a:r>
            <a:r>
              <a:rPr sz="1350" i="1" spc="-5" dirty="0">
                <a:latin typeface="Consolas"/>
                <a:cs typeface="Consolas"/>
              </a:rPr>
              <a:t>;  </a:t>
            </a:r>
            <a:r>
              <a:rPr sz="1350" spc="-5" dirty="0">
                <a:solidFill>
                  <a:srgbClr val="7E007E"/>
                </a:solidFill>
                <a:latin typeface="Consolas"/>
                <a:cs typeface="Consolas"/>
              </a:rPr>
              <a:t>color</a:t>
            </a:r>
            <a:r>
              <a:rPr sz="1350" spc="-5" dirty="0">
                <a:latin typeface="Consolas"/>
                <a:cs typeface="Consolas"/>
              </a:rPr>
              <a:t>:</a:t>
            </a:r>
            <a:r>
              <a:rPr sz="1350" spc="-25" dirty="0">
                <a:latin typeface="Consolas"/>
                <a:cs typeface="Consolas"/>
              </a:rPr>
              <a:t> </a:t>
            </a:r>
            <a:r>
              <a:rPr sz="1350" i="1" spc="-10" dirty="0">
                <a:solidFill>
                  <a:srgbClr val="2A00E0"/>
                </a:solidFill>
                <a:latin typeface="Consolas"/>
                <a:cs typeface="Consolas"/>
              </a:rPr>
              <a:t>#fff</a:t>
            </a:r>
            <a:r>
              <a:rPr sz="1350" i="1" spc="-10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410"/>
              </a:lnSpc>
            </a:pPr>
            <a:r>
              <a:rPr sz="1350" spc="-10" dirty="0">
                <a:solidFill>
                  <a:srgbClr val="7E007E"/>
                </a:solidFill>
                <a:latin typeface="Consolas"/>
                <a:cs typeface="Consolas"/>
              </a:rPr>
              <a:t>background-color</a:t>
            </a:r>
            <a:r>
              <a:rPr sz="1350" spc="-10" dirty="0">
                <a:latin typeface="Consolas"/>
                <a:cs typeface="Consolas"/>
              </a:rPr>
              <a:t>:</a:t>
            </a:r>
            <a:r>
              <a:rPr sz="1350" spc="-30" dirty="0">
                <a:latin typeface="Consolas"/>
                <a:cs typeface="Consolas"/>
              </a:rPr>
              <a:t> </a:t>
            </a:r>
            <a:r>
              <a:rPr sz="1350" i="1" spc="-5" dirty="0">
                <a:solidFill>
                  <a:srgbClr val="2A00E0"/>
                </a:solidFill>
                <a:latin typeface="Consolas"/>
                <a:cs typeface="Consolas"/>
              </a:rPr>
              <a:t>#ff9800</a:t>
            </a:r>
            <a:r>
              <a:rPr sz="1350" i="1" spc="-5" dirty="0">
                <a:latin typeface="Consolas"/>
                <a:cs typeface="Consolas"/>
              </a:rPr>
              <a:t>;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350" dirty="0">
                <a:latin typeface="Consolas"/>
                <a:cs typeface="Consolas"/>
              </a:rPr>
              <a:t>}</a:t>
            </a:r>
            <a:endParaRPr sz="1350">
              <a:latin typeface="Consolas"/>
              <a:cs typeface="Consolas"/>
            </a:endParaRPr>
          </a:p>
          <a:p>
            <a:pPr marL="253365">
              <a:lnSpc>
                <a:spcPts val="155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350" spc="-5" dirty="0">
                <a:solidFill>
                  <a:srgbClr val="3E7E7E"/>
                </a:solidFill>
                <a:latin typeface="Consolas"/>
                <a:cs typeface="Consolas"/>
              </a:rPr>
              <a:t>style</a:t>
            </a: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  <a:p>
            <a:pPr marR="2013585" algn="ctr">
              <a:lnSpc>
                <a:spcPts val="1610"/>
              </a:lnSpc>
            </a:pPr>
            <a:r>
              <a:rPr sz="135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350" spc="-15" dirty="0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h</a:t>
            </a:r>
            <a:r>
              <a:rPr sz="1350" spc="-20" dirty="0">
                <a:solidFill>
                  <a:srgbClr val="3E7E7E"/>
                </a:solidFill>
                <a:latin typeface="Consolas"/>
                <a:cs typeface="Consolas"/>
              </a:rPr>
              <a:t>e</a:t>
            </a:r>
            <a:r>
              <a:rPr sz="1350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350" spc="-15" dirty="0">
                <a:solidFill>
                  <a:srgbClr val="3E7E7E"/>
                </a:solidFill>
                <a:latin typeface="Consolas"/>
                <a:cs typeface="Consolas"/>
              </a:rPr>
              <a:t>d</a:t>
            </a:r>
            <a:r>
              <a:rPr sz="135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350">
              <a:latin typeface="Consolas"/>
              <a:cs typeface="Consolas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69455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 </a:t>
            </a:r>
            <a:r>
              <a:rPr spc="-5" dirty="0"/>
              <a:t>(스크롤스파이) </a:t>
            </a:r>
            <a:r>
              <a:rPr dirty="0"/>
              <a:t>-</a:t>
            </a:r>
            <a:r>
              <a:rPr spc="-5" dirty="0"/>
              <a:t> </a:t>
            </a:r>
            <a:r>
              <a:rPr dirty="0"/>
              <a:t>예제</a:t>
            </a:r>
          </a:p>
        </p:txBody>
      </p:sp>
    </p:spTree>
    <p:extLst>
      <p:ext uri="{BB962C8B-B14F-4D97-AF65-F5344CB8AC3E}">
        <p14:creationId xmlns:p14="http://schemas.microsoft.com/office/powerpoint/2010/main" val="21446776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69696" y="1317497"/>
            <a:ext cx="5385435" cy="54089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body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data-spy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"scroll"</a:t>
            </a:r>
            <a:r>
              <a:rPr sz="14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data-target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".navbar"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20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nav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 navbar-default</a:t>
            </a:r>
            <a:r>
              <a:rPr sz="1400" i="1" spc="114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navbar-fixed-top"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"navbar-header"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10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spc="-5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"navbar-brand"</a:t>
            </a:r>
            <a:r>
              <a:rPr sz="1400" i="1" spc="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WebSiteName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ul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"nav</a:t>
            </a:r>
            <a:r>
              <a:rPr sz="1400" i="1" spc="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navbar-nav"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"#section1"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1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"#section2"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2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a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href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"#section3"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i="1" dirty="0">
                <a:latin typeface="Consolas"/>
                <a:cs typeface="Consolas"/>
              </a:rPr>
              <a:t>Section</a:t>
            </a:r>
            <a:r>
              <a:rPr sz="1400" i="1" spc="65" dirty="0">
                <a:latin typeface="Consolas"/>
                <a:cs typeface="Consolas"/>
              </a:rPr>
              <a:t> </a:t>
            </a:r>
            <a:r>
              <a:rPr sz="1400" i="1" dirty="0">
                <a:latin typeface="Consolas"/>
                <a:cs typeface="Consolas"/>
              </a:rPr>
              <a:t>3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a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&gt;&lt;/</a:t>
            </a:r>
            <a:r>
              <a:rPr sz="1400" i="1" dirty="0">
                <a:solidFill>
                  <a:srgbClr val="3E7E7E"/>
                </a:solidFill>
                <a:latin typeface="Consolas"/>
                <a:cs typeface="Consolas"/>
              </a:rPr>
              <a:t>li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449580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ul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nav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 marL="253365">
              <a:lnSpc>
                <a:spcPts val="159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"section1"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"section2"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2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spc="-5" dirty="0">
                <a:solidFill>
                  <a:srgbClr val="3E7E7E"/>
                </a:solidFill>
                <a:latin typeface="Consolas"/>
                <a:cs typeface="Consolas"/>
              </a:rPr>
              <a:t>div </a:t>
            </a:r>
            <a:r>
              <a:rPr sz="1400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400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"section3"</a:t>
            </a:r>
            <a:r>
              <a:rPr sz="14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4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400" i="1" dirty="0">
                <a:latin typeface="Consolas"/>
                <a:cs typeface="Consolas"/>
              </a:rPr>
              <a:t>=</a:t>
            </a:r>
            <a:r>
              <a:rPr sz="1400" i="1" dirty="0">
                <a:solidFill>
                  <a:srgbClr val="2A00FF"/>
                </a:solidFill>
                <a:latin typeface="Consolas"/>
                <a:cs typeface="Consolas"/>
              </a:rPr>
              <a:t>"container-fluid"</a:t>
            </a:r>
            <a:r>
              <a:rPr sz="14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0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400" dirty="0">
                <a:latin typeface="Consolas"/>
                <a:cs typeface="Consolas"/>
              </a:rPr>
              <a:t>Section</a:t>
            </a:r>
            <a:r>
              <a:rPr sz="1400" spc="10" dirty="0">
                <a:latin typeface="Consolas"/>
                <a:cs typeface="Consolas"/>
              </a:rPr>
              <a:t> </a:t>
            </a:r>
            <a:r>
              <a:rPr sz="1400" dirty="0">
                <a:latin typeface="Consolas"/>
                <a:cs typeface="Consolas"/>
              </a:rPr>
              <a:t>3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h1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253365">
              <a:lnSpc>
                <a:spcPts val="1550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400">
              <a:latin typeface="Consolas"/>
              <a:cs typeface="Consolas"/>
            </a:endParaRPr>
          </a:p>
          <a:p>
            <a:pPr marL="12700">
              <a:lnSpc>
                <a:spcPts val="1639"/>
              </a:lnSpc>
            </a:pPr>
            <a:r>
              <a:rPr sz="14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400" dirty="0">
                <a:solidFill>
                  <a:srgbClr val="3E7E7E"/>
                </a:solidFill>
                <a:latin typeface="Consolas"/>
                <a:cs typeface="Consolas"/>
              </a:rPr>
              <a:t>body&gt;</a:t>
            </a:r>
            <a:endParaRPr sz="1400">
              <a:latin typeface="Consolas"/>
              <a:cs typeface="Consolas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54425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JS </a:t>
            </a:r>
            <a:r>
              <a:rPr spc="-10" dirty="0"/>
              <a:t>Scrollspy </a:t>
            </a:r>
            <a:r>
              <a:rPr spc="-5" dirty="0"/>
              <a:t>(스크롤스파이) </a:t>
            </a:r>
            <a:r>
              <a:rPr dirty="0"/>
              <a:t>– 예제</a:t>
            </a:r>
            <a:r>
              <a:rPr spc="-5" dirty="0"/>
              <a:t> </a:t>
            </a:r>
            <a:r>
              <a:rPr dirty="0"/>
              <a:t>계속</a:t>
            </a:r>
          </a:p>
        </p:txBody>
      </p:sp>
    </p:spTree>
    <p:extLst>
      <p:ext uri="{BB962C8B-B14F-4D97-AF65-F5344CB8AC3E}">
        <p14:creationId xmlns:p14="http://schemas.microsoft.com/office/powerpoint/2010/main" val="1860410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7847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– 기본 수직</a:t>
            </a:r>
            <a:r>
              <a:rPr spc="-8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1647" y="2037974"/>
            <a:ext cx="8357234" cy="4219575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51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Bootstrap </a:t>
            </a:r>
            <a:r>
              <a:rPr sz="1200" dirty="0">
                <a:latin typeface="맑은 고딕"/>
                <a:cs typeface="맑은 고딕"/>
              </a:rPr>
              <a:t>기본</a:t>
            </a:r>
            <a:r>
              <a:rPr sz="1200" spc="275" dirty="0">
                <a:latin typeface="맑은 고딕"/>
                <a:cs typeface="맑은 고딕"/>
              </a:rPr>
              <a:t> </a:t>
            </a:r>
            <a:r>
              <a:rPr sz="1200" dirty="0">
                <a:latin typeface="Consolas"/>
                <a:cs typeface="Consolas"/>
              </a:rPr>
              <a:t>Form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class="form-control"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9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class="form-control"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spc="-5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spc="-5" dirty="0">
                <a:latin typeface="Consolas"/>
                <a:cs typeface="Consolas"/>
              </a:rPr>
              <a:t>=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spc="-5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3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721096" y="419100"/>
            <a:ext cx="3044952" cy="28544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1713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- </a:t>
            </a:r>
            <a:r>
              <a:rPr spc="-5" dirty="0"/>
              <a:t>Inline</a:t>
            </a:r>
            <a:r>
              <a:rPr spc="-9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8716" y="1369568"/>
            <a:ext cx="7903209" cy="285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8823"/>
              <a:buFont typeface="Wingdings"/>
              <a:buChar char=""/>
              <a:tabLst>
                <a:tab pos="254000" algn="l"/>
              </a:tabLst>
            </a:pPr>
            <a:r>
              <a:rPr sz="1700" spc="5" dirty="0">
                <a:latin typeface="맑은 고딕"/>
                <a:cs typeface="맑은 고딕"/>
              </a:rPr>
              <a:t>sm </a:t>
            </a:r>
            <a:r>
              <a:rPr sz="1700" dirty="0">
                <a:latin typeface="맑은 고딕"/>
                <a:cs typeface="맑은 고딕"/>
              </a:rPr>
              <a:t>스크린 사이즈 이상에서는 </a:t>
            </a:r>
            <a:r>
              <a:rPr sz="1700" spc="-5" dirty="0">
                <a:latin typeface="맑은 고딕"/>
                <a:cs typeface="맑은 고딕"/>
              </a:rPr>
              <a:t>inline </a:t>
            </a:r>
            <a:r>
              <a:rPr sz="1700" dirty="0">
                <a:latin typeface="맑은 고딕"/>
                <a:cs typeface="맑은 고딕"/>
              </a:rPr>
              <a:t>동작하고, 그 이하에서는 스택처럼</a:t>
            </a:r>
            <a:r>
              <a:rPr sz="1700" spc="-85" dirty="0">
                <a:latin typeface="맑은 고딕"/>
                <a:cs typeface="맑은 고딕"/>
              </a:rPr>
              <a:t> </a:t>
            </a:r>
            <a:r>
              <a:rPr sz="1700" dirty="0">
                <a:latin typeface="맑은 고딕"/>
                <a:cs typeface="맑은 고딕"/>
              </a:rPr>
              <a:t>쌓인다.</a:t>
            </a:r>
            <a:endParaRPr sz="17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8716" y="2683509"/>
            <a:ext cx="8357234" cy="3720465"/>
          </a:xfrm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Inline</a:t>
            </a:r>
            <a:r>
              <a:rPr sz="1200" spc="20" dirty="0">
                <a:latin typeface="Consolas"/>
                <a:cs typeface="Consolas"/>
              </a:rPr>
              <a:t> </a:t>
            </a:r>
            <a:r>
              <a:rPr sz="1200" dirty="0">
                <a:latin typeface="맑은 고딕"/>
                <a:cs typeface="맑은 고딕"/>
              </a:rPr>
              <a:t>폼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</a:t>
            </a:r>
            <a:r>
              <a:rPr sz="1200" spc="-50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"form-inline"&gt;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0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3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49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ct val="100000"/>
              </a:lnSpc>
              <a:spcBef>
                <a:spcPts val="505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ct val="100000"/>
              </a:lnSpc>
              <a:spcBef>
                <a:spcPts val="500"/>
              </a:spcBef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9020" y="1667255"/>
            <a:ext cx="5301996" cy="16657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034154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폼(Form) - 수평</a:t>
            </a:r>
            <a:r>
              <a:rPr spc="-90" dirty="0"/>
              <a:t> </a:t>
            </a:r>
            <a:r>
              <a:rPr dirty="0"/>
              <a:t>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6328" y="1249527"/>
            <a:ext cx="8524875" cy="5554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4298950">
              <a:lnSpc>
                <a:spcPct val="129299"/>
              </a:lnSpc>
              <a:spcBef>
                <a:spcPts val="95"/>
              </a:spcBef>
              <a:buClr>
                <a:srgbClr val="DD8046"/>
              </a:buClr>
              <a:buSzPct val="60714"/>
              <a:buFont typeface="Wingdings"/>
              <a:buChar char=""/>
              <a:tabLst>
                <a:tab pos="253365" algn="l"/>
                <a:tab pos="254000" algn="l"/>
              </a:tabLst>
            </a:pPr>
            <a:r>
              <a:rPr sz="1400" dirty="0">
                <a:latin typeface="맑은 고딕"/>
                <a:cs typeface="맑은 고딕"/>
              </a:rPr>
              <a:t>sm 스크린 사이즈 이상에서는 수평으로</a:t>
            </a:r>
            <a:r>
              <a:rPr sz="1400" spc="-11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동작하고,  그 이하에서는 스택처럼</a:t>
            </a:r>
            <a:r>
              <a:rPr sz="1400" spc="-60" dirty="0">
                <a:latin typeface="맑은 고딕"/>
                <a:cs typeface="맑은 고딕"/>
              </a:rPr>
              <a:t> </a:t>
            </a:r>
            <a:r>
              <a:rPr sz="1400" dirty="0">
                <a:latin typeface="맑은 고딕"/>
                <a:cs typeface="맑은 고딕"/>
              </a:rPr>
              <a:t>쌓인다.</a:t>
            </a:r>
            <a:endParaRPr sz="1400">
              <a:latin typeface="맑은 고딕"/>
              <a:cs typeface="맑은 고딕"/>
            </a:endParaRPr>
          </a:p>
          <a:p>
            <a:pPr marL="12700">
              <a:lnSpc>
                <a:spcPts val="1420"/>
              </a:lnSpc>
              <a:spcBef>
                <a:spcPts val="1340"/>
              </a:spcBef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dirty="0">
                <a:latin typeface="Consolas"/>
                <a:cs typeface="Consolas"/>
              </a:rPr>
              <a:t>Horizontal</a:t>
            </a:r>
            <a:r>
              <a:rPr sz="1200" spc="-5" dirty="0">
                <a:latin typeface="Consolas"/>
                <a:cs typeface="Consolas"/>
              </a:rPr>
              <a:t> </a:t>
            </a:r>
            <a:r>
              <a:rPr sz="1200" dirty="0">
                <a:latin typeface="Consolas"/>
                <a:cs typeface="Consolas"/>
              </a:rPr>
              <a:t>form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h2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R="5631815" algn="ctr">
              <a:lnSpc>
                <a:spcPts val="1405"/>
              </a:lnSpc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&lt;form</a:t>
            </a:r>
            <a:r>
              <a:rPr sz="1200" spc="-5" dirty="0">
                <a:solidFill>
                  <a:srgbClr val="FF0000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"form-horizontal"&gt;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"control-label </a:t>
            </a:r>
            <a:r>
              <a:rPr sz="1200" i="1" spc="-5" dirty="0">
                <a:solidFill>
                  <a:srgbClr val="FF0000"/>
                </a:solidFill>
                <a:latin typeface="Consolas"/>
                <a:cs typeface="Consolas"/>
              </a:rPr>
              <a:t>col-sm-2</a:t>
            </a:r>
            <a:r>
              <a:rPr sz="1200" i="1" spc="-5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spc="2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Email: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col-sm-10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email"</a:t>
            </a:r>
            <a:r>
              <a:rPr sz="1200" i="1" spc="7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"email"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"control-label 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spc="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Password: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col-sm-10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placeholder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"Enter password"</a:t>
            </a:r>
            <a:r>
              <a:rPr sz="1200" i="1" spc="10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852169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"checkbox"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name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"remember"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200" i="1" dirty="0">
                <a:latin typeface="Consolas"/>
                <a:cs typeface="Consolas"/>
              </a:rPr>
              <a:t>Remember</a:t>
            </a:r>
            <a:r>
              <a:rPr sz="1200" i="1" spc="15" dirty="0">
                <a:latin typeface="Consolas"/>
                <a:cs typeface="Consolas"/>
              </a:rPr>
              <a:t> </a:t>
            </a:r>
            <a:r>
              <a:rPr sz="1200" i="1" dirty="0">
                <a:latin typeface="Consolas"/>
                <a:cs typeface="Consolas"/>
              </a:rPr>
              <a:t>me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FF0000"/>
                </a:solidFill>
                <a:latin typeface="Consolas"/>
                <a:cs typeface="Consolas"/>
              </a:rPr>
              <a:t>col-sm-12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68453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button </a:t>
            </a:r>
            <a:r>
              <a:rPr sz="1200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200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"submit" </a:t>
            </a:r>
            <a:r>
              <a:rPr sz="1200" i="1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200" i="1" dirty="0">
                <a:latin typeface="Consolas"/>
                <a:cs typeface="Consolas"/>
              </a:rPr>
              <a:t>=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"btn</a:t>
            </a:r>
            <a:r>
              <a:rPr sz="1200" i="1" spc="2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200" i="1" dirty="0">
                <a:solidFill>
                  <a:srgbClr val="2A00FF"/>
                </a:solidFill>
                <a:latin typeface="Consolas"/>
                <a:cs typeface="Consolas"/>
              </a:rPr>
              <a:t>btn-default"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200" i="1" dirty="0">
                <a:latin typeface="Consolas"/>
                <a:cs typeface="Consolas"/>
              </a:rPr>
              <a:t>Submit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i="1" dirty="0">
                <a:solidFill>
                  <a:srgbClr val="3E7E7E"/>
                </a:solidFill>
                <a:latin typeface="Consolas"/>
                <a:cs typeface="Consolas"/>
              </a:rPr>
              <a:t>button</a:t>
            </a:r>
            <a:r>
              <a:rPr sz="1200" i="1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515620">
              <a:lnSpc>
                <a:spcPts val="1400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347980">
              <a:lnSpc>
                <a:spcPts val="1405"/>
              </a:lnSpc>
            </a:pP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20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2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200">
              <a:latin typeface="Consolas"/>
              <a:cs typeface="Consolas"/>
            </a:endParaRPr>
          </a:p>
          <a:p>
            <a:pPr marL="180340">
              <a:lnSpc>
                <a:spcPts val="1420"/>
              </a:lnSpc>
            </a:pPr>
            <a:r>
              <a:rPr sz="1200" dirty="0">
                <a:solidFill>
                  <a:srgbClr val="FF0000"/>
                </a:solidFill>
                <a:latin typeface="Consolas"/>
                <a:cs typeface="Consolas"/>
              </a:rPr>
              <a:t>&lt;/form&gt;</a:t>
            </a:r>
            <a:endParaRPr sz="12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829555" y="662940"/>
            <a:ext cx="4123944" cy="17724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49510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Bootstrap 폼 컨트롤(Form</a:t>
            </a:r>
            <a:r>
              <a:rPr spc="-7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305271"/>
            <a:ext cx="7423784" cy="3070860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10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dirty="0">
                <a:latin typeface="맑은 고딕"/>
                <a:cs typeface="맑은 고딕"/>
              </a:rPr>
              <a:t>부트스트랩 지원 폼</a:t>
            </a:r>
            <a:r>
              <a:rPr sz="2000" spc="-55" dirty="0">
                <a:latin typeface="맑은 고딕"/>
                <a:cs typeface="맑은 고딕"/>
              </a:rPr>
              <a:t> </a:t>
            </a:r>
            <a:r>
              <a:rPr sz="2000" dirty="0">
                <a:latin typeface="맑은 고딕"/>
                <a:cs typeface="맑은 고딕"/>
              </a:rPr>
              <a:t>컨트롤</a:t>
            </a:r>
            <a:endParaRPr sz="20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input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textarea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checkbox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5" dirty="0">
                <a:latin typeface="맑은 고딕"/>
                <a:cs typeface="맑은 고딕"/>
              </a:rPr>
              <a:t>radio</a:t>
            </a:r>
            <a:endParaRPr sz="16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9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select</a:t>
            </a:r>
            <a:endParaRPr sz="1600">
              <a:latin typeface="맑은 고딕"/>
              <a:cs typeface="맑은 고딕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lr>
                <a:srgbClr val="93B6D2"/>
              </a:buClr>
              <a:buFont typeface="Wingdings 2"/>
              <a:buChar char=""/>
            </a:pPr>
            <a:endParaRPr sz="240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spcBef>
                <a:spcPts val="5"/>
              </a:spcBef>
              <a:buClr>
                <a:srgbClr val="DD8046"/>
              </a:buClr>
              <a:buSzPct val="60000"/>
              <a:buFont typeface="Wingdings"/>
              <a:buChar char=""/>
              <a:tabLst>
                <a:tab pos="254000" algn="l"/>
              </a:tabLst>
            </a:pPr>
            <a:r>
              <a:rPr sz="2000" dirty="0">
                <a:latin typeface="맑은 고딕"/>
                <a:cs typeface="맑은 고딕"/>
              </a:rPr>
              <a:t>부트스트랩은 </a:t>
            </a:r>
            <a:r>
              <a:rPr sz="2000" spc="5" dirty="0">
                <a:latin typeface="맑은 고딕"/>
                <a:cs typeface="맑은 고딕"/>
              </a:rPr>
              <a:t>모든 </a:t>
            </a:r>
            <a:r>
              <a:rPr sz="2000" dirty="0">
                <a:latin typeface="맑은 고딕"/>
                <a:cs typeface="맑은 고딕"/>
              </a:rPr>
              <a:t>HTML5 </a:t>
            </a:r>
            <a:r>
              <a:rPr sz="2000" spc="-5" dirty="0">
                <a:latin typeface="맑은 고딕"/>
                <a:cs typeface="맑은 고딕"/>
              </a:rPr>
              <a:t>input types을</a:t>
            </a:r>
            <a:r>
              <a:rPr sz="2000" spc="-95" dirty="0">
                <a:latin typeface="맑은 고딕"/>
                <a:cs typeface="맑은 고딕"/>
              </a:rPr>
              <a:t> </a:t>
            </a:r>
            <a:r>
              <a:rPr sz="2000" dirty="0">
                <a:latin typeface="맑은 고딕"/>
                <a:cs typeface="맑은 고딕"/>
              </a:rPr>
              <a:t>지원</a:t>
            </a:r>
            <a:endParaRPr sz="2000">
              <a:latin typeface="맑은 고딕"/>
              <a:cs typeface="맑은 고딕"/>
            </a:endParaRPr>
          </a:p>
          <a:p>
            <a:pPr marL="492759" marR="5080" lvl="1" indent="-205740">
              <a:lnSpc>
                <a:spcPct val="100000"/>
              </a:lnSpc>
              <a:spcBef>
                <a:spcPts val="414"/>
              </a:spcBef>
              <a:buClr>
                <a:srgbClr val="93B6D2"/>
              </a:buClr>
              <a:buSzPct val="68750"/>
              <a:buFont typeface="Wingdings 2"/>
              <a:buChar char=""/>
              <a:tabLst>
                <a:tab pos="493395" algn="l"/>
              </a:tabLst>
            </a:pPr>
            <a:r>
              <a:rPr sz="1600" spc="-10" dirty="0">
                <a:latin typeface="맑은 고딕"/>
                <a:cs typeface="맑은 고딕"/>
              </a:rPr>
              <a:t>text, password, datetime, </a:t>
            </a:r>
            <a:r>
              <a:rPr sz="1600" spc="-5" dirty="0">
                <a:latin typeface="맑은 고딕"/>
                <a:cs typeface="맑은 고딕"/>
              </a:rPr>
              <a:t>datetime-local, </a:t>
            </a:r>
            <a:r>
              <a:rPr sz="1600" spc="-10" dirty="0">
                <a:latin typeface="맑은 고딕"/>
                <a:cs typeface="맑은 고딕"/>
              </a:rPr>
              <a:t>date, </a:t>
            </a:r>
            <a:r>
              <a:rPr sz="1600" spc="-5" dirty="0">
                <a:latin typeface="맑은 고딕"/>
                <a:cs typeface="맑은 고딕"/>
              </a:rPr>
              <a:t>month, time, </a:t>
            </a:r>
            <a:r>
              <a:rPr sz="1600" spc="5" dirty="0">
                <a:latin typeface="맑은 고딕"/>
                <a:cs typeface="맑은 고딕"/>
              </a:rPr>
              <a:t>week, </a:t>
            </a:r>
            <a:r>
              <a:rPr sz="1600" spc="-25" dirty="0">
                <a:latin typeface="맑은 고딕"/>
                <a:cs typeface="맑은 고딕"/>
              </a:rPr>
              <a:t>number,  </a:t>
            </a:r>
            <a:r>
              <a:rPr sz="1600" spc="-10" dirty="0">
                <a:latin typeface="맑은 고딕"/>
                <a:cs typeface="맑은 고딕"/>
              </a:rPr>
              <a:t>email, </a:t>
            </a:r>
            <a:r>
              <a:rPr sz="1600" spc="-5" dirty="0">
                <a:latin typeface="맑은 고딕"/>
                <a:cs typeface="맑은 고딕"/>
              </a:rPr>
              <a:t>url, </a:t>
            </a:r>
            <a:r>
              <a:rPr sz="1600" spc="-10" dirty="0">
                <a:latin typeface="맑은 고딕"/>
                <a:cs typeface="맑은 고딕"/>
              </a:rPr>
              <a:t>search, tel, and</a:t>
            </a:r>
            <a:r>
              <a:rPr sz="1600" spc="114" dirty="0">
                <a:latin typeface="맑은 고딕"/>
                <a:cs typeface="맑은 고딕"/>
              </a:rPr>
              <a:t> </a:t>
            </a:r>
            <a:r>
              <a:rPr sz="1600" spc="-5" dirty="0">
                <a:latin typeface="맑은 고딕"/>
                <a:cs typeface="맑은 고딕"/>
              </a:rPr>
              <a:t>color</a:t>
            </a:r>
            <a:endParaRPr sz="16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23082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Text </a:t>
            </a:r>
            <a:r>
              <a:rPr dirty="0"/>
              <a:t>&amp;</a:t>
            </a:r>
            <a:r>
              <a:rPr spc="5" dirty="0"/>
              <a:t> </a:t>
            </a:r>
            <a:r>
              <a:rPr spc="-20" dirty="0"/>
              <a:t>Password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296415"/>
            <a:ext cx="7421880" cy="2729865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"usr"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Name: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"text"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</a:t>
            </a:r>
            <a:r>
              <a:rPr sz="1800" i="1" spc="-3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"usr"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Password: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763905">
              <a:lnSpc>
                <a:spcPct val="100000"/>
              </a:lnSpc>
              <a:spcBef>
                <a:spcPts val="49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input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type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"password"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</a:t>
            </a:r>
            <a:r>
              <a:rPr sz="1800" i="1" spc="-6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"pwd"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638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Input</a:t>
            </a:r>
            <a:r>
              <a:rPr spc="-65" dirty="0"/>
              <a:t> </a:t>
            </a:r>
            <a:r>
              <a:rPr spc="-10" dirty="0"/>
              <a:t>sizing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2310130"/>
            <a:ext cx="6418580" cy="2090316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253365" indent="-240665">
              <a:lnSpc>
                <a:spcPct val="100000"/>
              </a:lnSpc>
              <a:spcBef>
                <a:spcPts val="600"/>
              </a:spcBef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Consolas"/>
                <a:cs typeface="Consolas"/>
              </a:rPr>
              <a:t>Input height</a:t>
            </a:r>
            <a:r>
              <a:rPr sz="1800" spc="-10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size</a:t>
            </a:r>
            <a:endParaRPr sz="1800" dirty="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latin typeface="Consolas"/>
                <a:cs typeface="Consolas"/>
              </a:rPr>
              <a:t>&lt;input type="text"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class=</a:t>
            </a:r>
            <a:r>
              <a:rPr sz="1800" spc="-5" dirty="0">
                <a:latin typeface="Consolas"/>
                <a:cs typeface="Consolas"/>
              </a:rPr>
              <a:t>"form-control</a:t>
            </a:r>
            <a:r>
              <a:rPr sz="1800" spc="-10" dirty="0">
                <a:latin typeface="Consolas"/>
                <a:cs typeface="Consolas"/>
              </a:rPr>
              <a:t> </a:t>
            </a:r>
            <a:r>
              <a:rPr sz="1800" spc="-10" dirty="0">
                <a:solidFill>
                  <a:srgbClr val="FF0000"/>
                </a:solidFill>
                <a:latin typeface="Consolas"/>
                <a:cs typeface="Consolas"/>
              </a:rPr>
              <a:t>input-sm</a:t>
            </a:r>
            <a:r>
              <a:rPr sz="1800" spc="-10" dirty="0">
                <a:latin typeface="Consolas"/>
                <a:cs typeface="Consolas"/>
              </a:rPr>
              <a:t>"&gt;</a:t>
            </a:r>
            <a:endParaRPr sz="1800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450" dirty="0">
              <a:latin typeface="Times New Roman"/>
              <a:cs typeface="Times New Roman"/>
            </a:endParaRPr>
          </a:p>
          <a:p>
            <a:pPr marL="253365" indent="-240665">
              <a:lnSpc>
                <a:spcPct val="100000"/>
              </a:lnSpc>
              <a:buClr>
                <a:srgbClr val="DD8046"/>
              </a:buClr>
              <a:buSzPct val="58333"/>
              <a:buFont typeface="Wingdings"/>
              <a:buChar char=""/>
              <a:tabLst>
                <a:tab pos="254000" algn="l"/>
              </a:tabLst>
            </a:pPr>
            <a:r>
              <a:rPr sz="1800" spc="-5" dirty="0">
                <a:latin typeface="Consolas"/>
                <a:cs typeface="Consolas"/>
              </a:rPr>
              <a:t>Input </a:t>
            </a:r>
            <a:r>
              <a:rPr sz="1800" spc="-5" dirty="0" smtClean="0">
                <a:latin typeface="Consolas"/>
                <a:cs typeface="Consolas"/>
              </a:rPr>
              <a:t>colum</a:t>
            </a:r>
            <a:r>
              <a:rPr lang="en-US" sz="1800" spc="-5" dirty="0" smtClean="0">
                <a:latin typeface="Consolas"/>
                <a:cs typeface="Consolas"/>
              </a:rPr>
              <a:t>n</a:t>
            </a:r>
            <a:r>
              <a:rPr sz="1800" spc="-5" dirty="0" smtClean="0">
                <a:latin typeface="Consolas"/>
                <a:cs typeface="Consolas"/>
              </a:rPr>
              <a:t> </a:t>
            </a:r>
            <a:r>
              <a:rPr sz="1800" spc="-10" dirty="0">
                <a:latin typeface="Consolas"/>
                <a:cs typeface="Consolas"/>
              </a:rPr>
              <a:t>size</a:t>
            </a:r>
            <a:endParaRPr sz="1800" dirty="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20"/>
              </a:spcBef>
            </a:pPr>
            <a:r>
              <a:rPr sz="1800" spc="-5" dirty="0">
                <a:latin typeface="Consolas"/>
                <a:cs typeface="Consolas"/>
              </a:rPr>
              <a:t>&lt;div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class="col-xs-2"</a:t>
            </a:r>
            <a:r>
              <a:rPr sz="1800" spc="-5" dirty="0"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1278" y="4695647"/>
            <a:ext cx="4944432" cy="63096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359047" y="437133"/>
            <a:ext cx="5644896" cy="19171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  <a:ln>
            <a:solidFill>
              <a:schemeClr val="tx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3670126" y="4088890"/>
            <a:ext cx="2836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>
                <a:solidFill>
                  <a:srgbClr val="93B6D2"/>
                </a:solidFill>
              </a:rPr>
              <a:t>//</a:t>
            </a:r>
            <a:r>
              <a:rPr lang="ko-KR" altLang="en-US" dirty="0" smtClean="0">
                <a:solidFill>
                  <a:srgbClr val="93B6D2"/>
                </a:solidFill>
              </a:rPr>
              <a:t>그리드와 겹치면 안된다</a:t>
            </a:r>
            <a:r>
              <a:rPr lang="en-US" altLang="ko-KR" dirty="0" smtClean="0">
                <a:solidFill>
                  <a:srgbClr val="93B6D2"/>
                </a:solidFill>
              </a:rPr>
              <a:t>.</a:t>
            </a:r>
            <a:endParaRPr lang="ko-KR" altLang="en-US" dirty="0">
              <a:solidFill>
                <a:srgbClr val="93B6D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7029"/>
            <a:ext cx="11480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Textarea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9008" y="1818513"/>
            <a:ext cx="7171690" cy="171767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"form-group"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spc="-20" dirty="0">
                <a:solidFill>
                  <a:srgbClr val="3E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for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"comment"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Comment: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label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509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E7E7E"/>
                </a:solidFill>
                <a:latin typeface="Consolas"/>
                <a:cs typeface="Consolas"/>
              </a:rPr>
              <a:t>textarea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"form-control"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rows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"5"</a:t>
            </a:r>
            <a:r>
              <a:rPr sz="1800" i="1" spc="-3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id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"comment"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512445">
              <a:lnSpc>
                <a:spcPct val="100000"/>
              </a:lnSpc>
              <a:spcBef>
                <a:spcPts val="490"/>
              </a:spcBef>
            </a:pP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E7E7E"/>
                </a:solidFill>
                <a:latin typeface="Consolas"/>
                <a:cs typeface="Consolas"/>
              </a:rPr>
              <a:t>textarea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10" dirty="0">
                <a:solidFill>
                  <a:srgbClr val="3E7E7E"/>
                </a:solidFill>
                <a:latin typeface="Consolas"/>
                <a:cs typeface="Consolas"/>
              </a:rPr>
              <a:t>div</a:t>
            </a:r>
            <a:r>
              <a:rPr sz="1800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</TotalTime>
  <Words>2409</Words>
  <Application>Microsoft Office PowerPoint</Application>
  <PresentationFormat>화면 슬라이드 쇼(4:3)</PresentationFormat>
  <Paragraphs>358</Paragraphs>
  <Slides>27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5" baseType="lpstr">
      <vt:lpstr>맑은 고딕</vt:lpstr>
      <vt:lpstr>바탕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폼(Form)</vt:lpstr>
      <vt:lpstr>Bootstrap 폼(Form) – 기본 수직 폼</vt:lpstr>
      <vt:lpstr>Bootstrap 폼(Form) - Inline 폼</vt:lpstr>
      <vt:lpstr>Bootstrap 폼(Form) - 수평 폼</vt:lpstr>
      <vt:lpstr>Bootstrap 폼 컨트롤(Form Controls)</vt:lpstr>
      <vt:lpstr>Text &amp; Password</vt:lpstr>
      <vt:lpstr>Input sizing</vt:lpstr>
      <vt:lpstr>Textarea</vt:lpstr>
      <vt:lpstr>Checkbox</vt:lpstr>
      <vt:lpstr>Radio</vt:lpstr>
      <vt:lpstr>Select list</vt:lpstr>
      <vt:lpstr>PowerPoint 프레젠테이션</vt:lpstr>
      <vt:lpstr>Bootstrap 프로그래스바(Progressbar)</vt:lpstr>
      <vt:lpstr>Bootstrap 프로그래스바(Progressbar)</vt:lpstr>
      <vt:lpstr>Bootstrap 프로그래스바(Progressbar</vt:lpstr>
      <vt:lpstr>페이지 나누기</vt:lpstr>
      <vt:lpstr>페이지 나누기</vt:lpstr>
      <vt:lpstr>Bootstrap 자바스크립트 jQuery 플러그인</vt:lpstr>
      <vt:lpstr>Bootstrap Modal(모달)</vt:lpstr>
      <vt:lpstr>Bootstrap Modal(모달)</vt:lpstr>
      <vt:lpstr>Bootstrap Modal(모달) – 로그 인 예제</vt:lpstr>
      <vt:lpstr>Bootstrap Carousel(캐러셀)</vt:lpstr>
      <vt:lpstr>PowerPoint 프레젠테이션</vt:lpstr>
      <vt:lpstr>JS Scrollspy (스크롤스파이)</vt:lpstr>
      <vt:lpstr>JS Scrollspy (스크롤스파이) - 예제</vt:lpstr>
      <vt:lpstr>JS Scrollspy (스크롤스파이) – 예제 계속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Bootstrap</dc:title>
  <dc:creator>admin</dc:creator>
  <cp:lastModifiedBy>Admin</cp:lastModifiedBy>
  <cp:revision>11</cp:revision>
  <dcterms:created xsi:type="dcterms:W3CDTF">2019-04-09T01:39:47Z</dcterms:created>
  <dcterms:modified xsi:type="dcterms:W3CDTF">2019-04-09T04:00:14Z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2019-04-09T00:00:00Z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2019-04-09T00:00:00Z</vt:filetime>
  </property>
</Properties>
</file>