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67"/>
  </p:notesMasterIdLst>
  <p:handoutMasterIdLst>
    <p:handoutMasterId r:id="rId68"/>
  </p:handoutMasterIdLst>
  <p:sldIdLst>
    <p:sldId id="256" r:id="rId3"/>
    <p:sldId id="467" r:id="rId4"/>
    <p:sldId id="541" r:id="rId5"/>
    <p:sldId id="452" r:id="rId6"/>
    <p:sldId id="540" r:id="rId7"/>
    <p:sldId id="454" r:id="rId8"/>
    <p:sldId id="455" r:id="rId9"/>
    <p:sldId id="456" r:id="rId10"/>
    <p:sldId id="457" r:id="rId11"/>
    <p:sldId id="613" r:id="rId12"/>
    <p:sldId id="460" r:id="rId13"/>
    <p:sldId id="461" r:id="rId14"/>
    <p:sldId id="665" r:id="rId15"/>
    <p:sldId id="458" r:id="rId16"/>
    <p:sldId id="459" r:id="rId17"/>
    <p:sldId id="615" r:id="rId18"/>
    <p:sldId id="614" r:id="rId19"/>
    <p:sldId id="587" r:id="rId20"/>
    <p:sldId id="588" r:id="rId21"/>
    <p:sldId id="589" r:id="rId22"/>
    <p:sldId id="591" r:id="rId23"/>
    <p:sldId id="616" r:id="rId24"/>
    <p:sldId id="618" r:id="rId25"/>
    <p:sldId id="619" r:id="rId26"/>
    <p:sldId id="621" r:id="rId27"/>
    <p:sldId id="620" r:id="rId28"/>
    <p:sldId id="622" r:id="rId29"/>
    <p:sldId id="623" r:id="rId30"/>
    <p:sldId id="624" r:id="rId31"/>
    <p:sldId id="625" r:id="rId32"/>
    <p:sldId id="626" r:id="rId33"/>
    <p:sldId id="627" r:id="rId34"/>
    <p:sldId id="628" r:id="rId35"/>
    <p:sldId id="630" r:id="rId36"/>
    <p:sldId id="629" r:id="rId37"/>
    <p:sldId id="631" r:id="rId38"/>
    <p:sldId id="632" r:id="rId39"/>
    <p:sldId id="633" r:id="rId40"/>
    <p:sldId id="634" r:id="rId41"/>
    <p:sldId id="635" r:id="rId42"/>
    <p:sldId id="636" r:id="rId43"/>
    <p:sldId id="637" r:id="rId44"/>
    <p:sldId id="638" r:id="rId45"/>
    <p:sldId id="639" r:id="rId46"/>
    <p:sldId id="640" r:id="rId47"/>
    <p:sldId id="642" r:id="rId48"/>
    <p:sldId id="643" r:id="rId49"/>
    <p:sldId id="641" r:id="rId50"/>
    <p:sldId id="647" r:id="rId51"/>
    <p:sldId id="644" r:id="rId52"/>
    <p:sldId id="648" r:id="rId53"/>
    <p:sldId id="650" r:id="rId54"/>
    <p:sldId id="652" r:id="rId55"/>
    <p:sldId id="649" r:id="rId56"/>
    <p:sldId id="651" r:id="rId57"/>
    <p:sldId id="654" r:id="rId58"/>
    <p:sldId id="655" r:id="rId59"/>
    <p:sldId id="656" r:id="rId60"/>
    <p:sldId id="660" r:id="rId61"/>
    <p:sldId id="662" r:id="rId62"/>
    <p:sldId id="663" r:id="rId63"/>
    <p:sldId id="659" r:id="rId64"/>
    <p:sldId id="658" r:id="rId65"/>
    <p:sldId id="664" r:id="rId66"/>
  </p:sldIdLst>
  <p:sldSz cx="14427200" cy="10152063"/>
  <p:notesSz cx="6797675" cy="9928225"/>
  <p:defaultTextStyle>
    <a:defPPr>
      <a:defRPr lang="en-US"/>
    </a:defPPr>
    <a:lvl1pPr marL="0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1pPr>
    <a:lvl2pPr marL="433334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2pPr>
    <a:lvl3pPr marL="866667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3pPr>
    <a:lvl4pPr marL="1299999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4pPr>
    <a:lvl5pPr marL="1733334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5pPr>
    <a:lvl6pPr marL="2166668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6pPr>
    <a:lvl7pPr marL="2600001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7pPr>
    <a:lvl8pPr marL="3033332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8pPr>
    <a:lvl9pPr marL="3466666" algn="l" defTabSz="866667" rtl="0" latinLnBrk="0">
      <a:defRPr sz="17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8" userDrawn="1">
          <p15:clr>
            <a:srgbClr val="A4A3A4"/>
          </p15:clr>
        </p15:guide>
        <p15:guide id="2" pos="45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A5AD8"/>
    <a:srgbClr val="000000"/>
    <a:srgbClr val="0033CC"/>
    <a:srgbClr val="660066"/>
    <a:srgbClr val="1C74D4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17" autoAdjust="0"/>
    <p:restoredTop sz="94684" autoAdjust="0"/>
  </p:normalViewPr>
  <p:slideViewPr>
    <p:cSldViewPr>
      <p:cViewPr varScale="1">
        <p:scale>
          <a:sx n="52" d="100"/>
          <a:sy n="52" d="100"/>
        </p:scale>
        <p:origin x="114" y="948"/>
      </p:cViewPr>
      <p:guideLst>
        <p:guide orient="horz" pos="3198"/>
        <p:guide pos="454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208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040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746125"/>
            <a:ext cx="52863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3" rIns="95564" bIns="477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2"/>
          </a:xfrm>
          <a:prstGeom prst="rect">
            <a:avLst/>
          </a:prstGeom>
        </p:spPr>
        <p:txBody>
          <a:bodyPr vert="horz" lIns="95564" tIns="47783" rIns="95564" bIns="477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2"/>
          </a:xfrm>
          <a:prstGeom prst="rect">
            <a:avLst/>
          </a:prstGeom>
        </p:spPr>
        <p:txBody>
          <a:bodyPr vert="horz" lIns="95564" tIns="47783" rIns="95564" bIns="47783" rtlCol="0" anchor="b"/>
          <a:lstStyle>
            <a:lvl1pPr algn="r">
              <a:defRPr sz="13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67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rtl="0">
      <a:defRPr sz="1138" kern="1200">
        <a:solidFill>
          <a:schemeClr val="tx1"/>
        </a:solidFill>
        <a:latin typeface="+mn-lt"/>
        <a:ea typeface="+mn-ea"/>
        <a:cs typeface="+mn-cs"/>
      </a:defRPr>
    </a:lvl1pPr>
    <a:lvl2pPr marL="433334" algn="l" rtl="0">
      <a:defRPr sz="1138" kern="1200">
        <a:solidFill>
          <a:schemeClr val="tx1"/>
        </a:solidFill>
        <a:latin typeface="+mn-lt"/>
        <a:ea typeface="+mn-ea"/>
        <a:cs typeface="+mn-cs"/>
      </a:defRPr>
    </a:lvl2pPr>
    <a:lvl3pPr marL="866667" algn="l" rtl="0">
      <a:defRPr sz="1138" kern="1200">
        <a:solidFill>
          <a:schemeClr val="tx1"/>
        </a:solidFill>
        <a:latin typeface="+mn-lt"/>
        <a:ea typeface="+mn-ea"/>
        <a:cs typeface="+mn-cs"/>
      </a:defRPr>
    </a:lvl3pPr>
    <a:lvl4pPr marL="1299999" algn="l" rtl="0">
      <a:defRPr sz="1138" kern="1200">
        <a:solidFill>
          <a:schemeClr val="tx1"/>
        </a:solidFill>
        <a:latin typeface="+mn-lt"/>
        <a:ea typeface="+mn-ea"/>
        <a:cs typeface="+mn-cs"/>
      </a:defRPr>
    </a:lvl4pPr>
    <a:lvl5pPr marL="1733334" algn="l" rtl="0">
      <a:defRPr sz="1138" kern="1200">
        <a:solidFill>
          <a:schemeClr val="tx1"/>
        </a:solidFill>
        <a:latin typeface="+mn-lt"/>
        <a:ea typeface="+mn-ea"/>
        <a:cs typeface="+mn-cs"/>
      </a:defRPr>
    </a:lvl5pPr>
    <a:lvl6pPr marL="2166668" algn="l" rtl="0">
      <a:defRPr sz="1138" kern="1200">
        <a:solidFill>
          <a:schemeClr val="tx1"/>
        </a:solidFill>
        <a:latin typeface="+mn-lt"/>
        <a:ea typeface="+mn-ea"/>
        <a:cs typeface="+mn-cs"/>
      </a:defRPr>
    </a:lvl6pPr>
    <a:lvl7pPr marL="2600001" algn="l" rtl="0">
      <a:defRPr sz="1138" kern="1200">
        <a:solidFill>
          <a:schemeClr val="tx1"/>
        </a:solidFill>
        <a:latin typeface="+mn-lt"/>
        <a:ea typeface="+mn-ea"/>
        <a:cs typeface="+mn-cs"/>
      </a:defRPr>
    </a:lvl7pPr>
    <a:lvl8pPr marL="3033332" algn="l" rtl="0">
      <a:defRPr sz="1138" kern="1200">
        <a:solidFill>
          <a:schemeClr val="tx1"/>
        </a:solidFill>
        <a:latin typeface="+mn-lt"/>
        <a:ea typeface="+mn-ea"/>
        <a:cs typeface="+mn-cs"/>
      </a:defRPr>
    </a:lvl8pPr>
    <a:lvl9pPr marL="3466666" algn="l" rtl="0">
      <a:defRPr sz="11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55650" y="746125"/>
            <a:ext cx="52863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" y="8839073"/>
            <a:ext cx="14427200" cy="131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10" name="Rectangle 9"/>
          <p:cNvSpPr/>
          <p:nvPr/>
        </p:nvSpPr>
        <p:spPr>
          <a:xfrm>
            <a:off x="-14422" y="8960898"/>
            <a:ext cx="3549092" cy="1055814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11" name="Rectangle 10"/>
          <p:cNvSpPr/>
          <p:nvPr/>
        </p:nvSpPr>
        <p:spPr>
          <a:xfrm>
            <a:off x="3722223" y="8947356"/>
            <a:ext cx="10704982" cy="10558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27033" y="5978451"/>
            <a:ext cx="10219267" cy="2707217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727030" y="8956029"/>
            <a:ext cx="10579948" cy="1015207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3832">
                <a:solidFill>
                  <a:srgbClr val="FFFFFF"/>
                </a:solidFill>
              </a:defRPr>
            </a:lvl1pPr>
            <a:lvl2pPr marL="673894" indent="0" algn="ctr">
              <a:buNone/>
            </a:lvl2pPr>
            <a:lvl3pPr marL="1347783" indent="0" algn="ctr">
              <a:buNone/>
            </a:lvl3pPr>
            <a:lvl4pPr marL="2021677" indent="0" algn="ctr">
              <a:buNone/>
            </a:lvl4pPr>
            <a:lvl5pPr marL="2695570" indent="0" algn="ctr">
              <a:buNone/>
            </a:lvl5pPr>
            <a:lvl6pPr marL="3369463" indent="0" algn="ctr">
              <a:buNone/>
            </a:lvl6pPr>
            <a:lvl7pPr marL="4043356" indent="0" algn="ctr">
              <a:buNone/>
            </a:lvl7pPr>
            <a:lvl8pPr marL="4717250" indent="0" algn="ctr">
              <a:buNone/>
            </a:lvl8pPr>
            <a:lvl9pPr marL="5391142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20233" y="8983655"/>
            <a:ext cx="3246120" cy="101520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945">
                <a:solidFill>
                  <a:srgbClr val="FFFFFF"/>
                </a:solidFill>
              </a:defRPr>
            </a:lvl1pPr>
          </a:lstStyle>
          <a:p>
            <a:pPr algn="ctr"/>
            <a:endParaRPr lang="en-US" sz="2945" dirty="0">
              <a:solidFill>
                <a:srgbClr val="FFFFFF"/>
              </a:solidFill>
            </a:endParaRPr>
          </a:p>
        </p:txBody>
      </p:sp>
      <p:sp>
        <p:nvSpPr>
          <p:cNvPr id="2" name="AutoShape 2" descr="ë´ì¬ì§ì ëí ì´ë¯¸ì§ ê²ìê²°ê³¼"/>
          <p:cNvSpPr>
            <a:spLocks noChangeAspect="1" noChangeArrowheads="1"/>
          </p:cNvSpPr>
          <p:nvPr userDrawn="1"/>
        </p:nvSpPr>
        <p:spPr bwMode="auto">
          <a:xfrm>
            <a:off x="245467" y="-213844"/>
            <a:ext cx="480906" cy="4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4780" tIns="67389" rIns="134780" bIns="67389" numCol="1" anchor="t" anchorCtr="0" compatLnSpc="1">
            <a:prstTxWarp prst="textNoShape">
              <a:avLst/>
            </a:prstTxWarp>
          </a:bodyPr>
          <a:lstStyle/>
          <a:p>
            <a:endParaRPr lang="ko-KR" altLang="en-US" sz="2653"/>
          </a:p>
        </p:txBody>
      </p:sp>
      <p:pic>
        <p:nvPicPr>
          <p:cNvPr id="1030" name="Picture 6" descr="ë´ì¬ì§ì ëí ì´ë¯¸ì§ ê²ìê²°ê³¼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14427200" cy="88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" y="1883311"/>
            <a:ext cx="841586" cy="361903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77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9501" y="902409"/>
            <a:ext cx="3246120" cy="816630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1369" y="902410"/>
            <a:ext cx="8776547" cy="816630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39500" y="9249673"/>
            <a:ext cx="3486573" cy="5405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1382" y="9249388"/>
            <a:ext cx="8793717" cy="5405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9618643" y="8"/>
            <a:ext cx="504952" cy="101520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53"/>
          </a:p>
        </p:txBody>
      </p:sp>
      <p:sp>
        <p:nvSpPr>
          <p:cNvPr id="8" name="Rectangle 7"/>
          <p:cNvSpPr/>
          <p:nvPr/>
        </p:nvSpPr>
        <p:spPr>
          <a:xfrm>
            <a:off x="9690782" y="902409"/>
            <a:ext cx="360680" cy="9249658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53"/>
          </a:p>
        </p:txBody>
      </p:sp>
      <p:sp>
        <p:nvSpPr>
          <p:cNvPr id="9" name="Rectangle 8"/>
          <p:cNvSpPr/>
          <p:nvPr/>
        </p:nvSpPr>
        <p:spPr>
          <a:xfrm>
            <a:off x="9690782" y="11"/>
            <a:ext cx="360680" cy="789603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53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9476320" y="201938"/>
            <a:ext cx="789603" cy="385728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77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51299" y="1451807"/>
            <a:ext cx="12864253" cy="7248473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462298" y="9339840"/>
            <a:ext cx="841586" cy="564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4092" y="4060835"/>
            <a:ext cx="11238689" cy="2476917"/>
          </a:xfrm>
        </p:spPr>
        <p:txBody>
          <a:bodyPr anchor="t"/>
          <a:lstStyle>
            <a:lvl1pPr>
              <a:buNone/>
              <a:defRPr sz="4127">
                <a:solidFill>
                  <a:schemeClr val="tx2"/>
                </a:solidFill>
              </a:defRPr>
            </a:lvl1pPr>
            <a:lvl2pPr>
              <a:buNone/>
              <a:defRPr sz="265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58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6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6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4" y="2256026"/>
            <a:ext cx="14427200" cy="16920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8" name="Rectangle 7"/>
          <p:cNvSpPr/>
          <p:nvPr/>
        </p:nvSpPr>
        <p:spPr>
          <a:xfrm>
            <a:off x="1" y="2368829"/>
            <a:ext cx="2043854" cy="14664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9" name="Rectangle 8"/>
          <p:cNvSpPr/>
          <p:nvPr/>
        </p:nvSpPr>
        <p:spPr>
          <a:xfrm>
            <a:off x="2164079" y="2368829"/>
            <a:ext cx="12263121" cy="146640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8" y="2368829"/>
            <a:ext cx="12022666" cy="1466408"/>
          </a:xfrm>
        </p:spPr>
        <p:txBody>
          <a:bodyPr/>
          <a:lstStyle>
            <a:lvl1pPr algn="l">
              <a:buNone/>
              <a:defRPr sz="6485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1" y="2594420"/>
            <a:ext cx="2043854" cy="103870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538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3538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299" y="166456"/>
            <a:ext cx="12864253" cy="852762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078528" y="1451798"/>
            <a:ext cx="6131560" cy="6768042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440833" y="1558396"/>
            <a:ext cx="6131560" cy="676804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3348688" y="9659633"/>
            <a:ext cx="841586" cy="361903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909" y="172661"/>
            <a:ext cx="12864253" cy="852762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964915" y="2411167"/>
            <a:ext cx="6131560" cy="5301634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7440833" y="2411167"/>
            <a:ext cx="6131560" cy="530163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5" y="1883311"/>
            <a:ext cx="841586" cy="361903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964915" y="1345210"/>
            <a:ext cx="6131560" cy="947526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945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7440833" y="1345210"/>
            <a:ext cx="6131560" cy="947526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945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" y="1883311"/>
            <a:ext cx="841586" cy="361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" y="9249659"/>
            <a:ext cx="841586" cy="5640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819" y="404219"/>
            <a:ext cx="12744026" cy="1287807"/>
          </a:xfrm>
        </p:spPr>
        <p:txBody>
          <a:bodyPr anchor="ctr"/>
          <a:lstStyle>
            <a:lvl1pPr algn="l">
              <a:buNone/>
              <a:defRPr sz="6485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18140" y="9249670"/>
            <a:ext cx="4207933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61834" y="9249388"/>
            <a:ext cx="8553264" cy="54050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" y="1883311"/>
            <a:ext cx="841586" cy="3619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727035" y="2594429"/>
            <a:ext cx="10099040" cy="654244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66637" y="2598943"/>
            <a:ext cx="2548595" cy="2499459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4760" y="8121662"/>
            <a:ext cx="11541760" cy="1015207"/>
          </a:xfrm>
        </p:spPr>
        <p:txBody>
          <a:bodyPr/>
          <a:lstStyle>
            <a:lvl1pPr marL="0" indent="0">
              <a:buFontTx/>
              <a:buNone/>
              <a:defRPr sz="2505"/>
            </a:lvl1pPr>
            <a:lvl2pPr>
              <a:buFontTx/>
              <a:buNone/>
              <a:defRPr sz="1770"/>
            </a:lvl2pPr>
            <a:lvl3pPr>
              <a:buFontTx/>
              <a:buNone/>
              <a:defRPr sz="1475"/>
            </a:lvl3pPr>
            <a:lvl4pPr>
              <a:buFontTx/>
              <a:buNone/>
              <a:defRPr sz="1326"/>
            </a:lvl4pPr>
            <a:lvl5pPr>
              <a:buFontTx/>
              <a:buNone/>
              <a:defRPr sz="1326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4426" y="6768051"/>
            <a:ext cx="14427200" cy="131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9" name="Rectangle 8"/>
          <p:cNvSpPr/>
          <p:nvPr/>
        </p:nvSpPr>
        <p:spPr>
          <a:xfrm>
            <a:off x="-14428" y="6903408"/>
            <a:ext cx="2308352" cy="105581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10" name="Rectangle 9"/>
          <p:cNvSpPr/>
          <p:nvPr/>
        </p:nvSpPr>
        <p:spPr>
          <a:xfrm>
            <a:off x="2438204" y="6889875"/>
            <a:ext cx="11989003" cy="105581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760" y="6880853"/>
            <a:ext cx="11541760" cy="1015207"/>
          </a:xfrm>
        </p:spPr>
        <p:txBody>
          <a:bodyPr anchor="ctr"/>
          <a:lstStyle>
            <a:lvl1pPr algn="l">
              <a:buNone/>
              <a:defRPr sz="4127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2284315" y="8"/>
            <a:ext cx="158699" cy="1016559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9858593" y="9249670"/>
            <a:ext cx="4207933" cy="540503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" y="6909043"/>
            <a:ext cx="2284307" cy="982312"/>
          </a:xfrm>
          <a:prstGeom prst="rect">
            <a:avLst/>
          </a:prstGeom>
        </p:spPr>
        <p:txBody>
          <a:bodyPr rtlCol="0"/>
          <a:lstStyle>
            <a:lvl1pPr>
              <a:defRPr sz="4127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4127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524774" y="9249388"/>
            <a:ext cx="7213600" cy="540503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62246" y="14"/>
            <a:ext cx="11964957" cy="676353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4717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51298" y="729321"/>
            <a:ext cx="13575908" cy="21319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51299" y="172667"/>
            <a:ext cx="12864253" cy="81222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51299" y="1132023"/>
            <a:ext cx="12864253" cy="729759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" y="743423"/>
            <a:ext cx="737680" cy="21319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65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1" hangingPunct="1">
        <a:spcBef>
          <a:spcPct val="0"/>
        </a:spcBef>
        <a:buNone/>
        <a:defRPr sz="4717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471727" indent="-471727" algn="l" rtl="0" eaLnBrk="1" latinLnBrk="1" hangingPunct="1">
        <a:spcBef>
          <a:spcPts val="1033"/>
        </a:spcBef>
        <a:buClr>
          <a:schemeClr val="accent2"/>
        </a:buClr>
        <a:buSzPct val="60000"/>
        <a:buFont typeface="Wingdings 2" pitchFamily="18" charset="2"/>
        <a:buChar char=""/>
        <a:defRPr sz="2945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943450" indent="-404338" algn="l" rtl="0" eaLnBrk="1" latinLnBrk="1" hangingPunct="1">
        <a:spcBef>
          <a:spcPts val="811"/>
        </a:spcBef>
        <a:buClr>
          <a:schemeClr val="accent1"/>
        </a:buClr>
        <a:buSzPct val="70000"/>
        <a:buFont typeface="Wingdings 2" pitchFamily="18" charset="2"/>
        <a:buChar char=""/>
        <a:defRPr sz="2653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1347783" indent="-336945" algn="l" rtl="0" eaLnBrk="1" latinLnBrk="1" hangingPunct="1">
        <a:spcBef>
          <a:spcPts val="736"/>
        </a:spcBef>
        <a:buClr>
          <a:schemeClr val="accent2"/>
        </a:buClr>
        <a:buSzPct val="75000"/>
        <a:buFont typeface="Wingdings"/>
        <a:buChar char=""/>
        <a:defRPr sz="2358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2021677" indent="-336945" algn="l" rtl="0" eaLnBrk="1" latinLnBrk="1" hangingPunct="1">
        <a:spcBef>
          <a:spcPts val="590"/>
        </a:spcBef>
        <a:buClr>
          <a:schemeClr val="accent3"/>
        </a:buClr>
        <a:buSzPct val="75000"/>
        <a:buFont typeface="Wingdings"/>
        <a:buChar char=""/>
        <a:defRPr sz="2063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2695570" indent="-336945" algn="l" rtl="0" eaLnBrk="1" latinLnBrk="1" hangingPunct="1">
        <a:spcBef>
          <a:spcPts val="590"/>
        </a:spcBef>
        <a:buClr>
          <a:schemeClr val="accent4"/>
        </a:buClr>
        <a:buSzPct val="65000"/>
        <a:buFont typeface="Wingdings"/>
        <a:buChar char=""/>
        <a:defRPr sz="177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3099905" indent="-336945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2653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504242" indent="-336945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265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908577" indent="-336945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2653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12912" indent="-336945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2653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673894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47783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021677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69557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3369463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4043356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471725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5391142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ko.wikipedia.org/wiki/%EC%9D%BC%EA%B4%84_%EC%B2%98%EB%A6%A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A%B1%B4%EC%B6%95%ED%95%99" TargetMode="External"/><Relationship Id="rId7" Type="http://schemas.openxmlformats.org/officeDocument/2006/relationships/hyperlink" Target="https://ko.wikipedia.org/wiki/%EC%86%8C%ED%94%84%ED%8A%B8%EC%9B%A8%EC%96%B4_%EB%94%94%EC%9E%90%EC%9D%B8_%ED%8C%A8%ED%84%B4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.wikipedia.org/wiki/%EB%94%94%EC%9E%90%EC%9D%B8_%ED%8C%A8%ED%84%B4#cite_note-2" TargetMode="External"/><Relationship Id="rId5" Type="http://schemas.openxmlformats.org/officeDocument/2006/relationships/hyperlink" Target="https://ko.wikipedia.org/wiki/%ED%81%AC%EB%A6%AC%EC%8A%A4%ED%86%A0%ED%8D%BC_%EC%95%8C%EB%A0%89%EC%82%B0%EB%8D%94" TargetMode="External"/><Relationship Id="rId4" Type="http://schemas.openxmlformats.org/officeDocument/2006/relationships/hyperlink" Target="https://ko.wikipedia.org/wiki/%EC%BB%B4%ED%93%A8%ED%84%B0_%EA%B3%BC%ED%95%99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sunfuture.springnote.com/pages/360630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%EC%95%84%ED%8C%8C%EC%B9%98_%EB%9D%BC%EC%9D%B4%EC%84%A0%EC%8A%A4" TargetMode="External"/><Relationship Id="rId2" Type="http://schemas.openxmlformats.org/officeDocument/2006/relationships/hyperlink" Target="http://www.wrox.com/WileyCDA/WroxTitle/productCd-076454385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</a:t>
            </a:r>
            <a:endParaRPr lang="en-US" dirty="0" smtClean="0"/>
          </a:p>
        </p:txBody>
      </p:sp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60872" y="1475631"/>
            <a:ext cx="7763741" cy="2134015"/>
          </a:xfrm>
        </p:spPr>
        <p:txBody>
          <a:bodyPr>
            <a:normAutofit/>
          </a:bodyPr>
          <a:lstStyle/>
          <a:p>
            <a:r>
              <a:rPr lang="en-US" altLang="ko-KR" sz="5306" dirty="0">
                <a:solidFill>
                  <a:schemeClr val="accent2">
                    <a:lumMod val="50000"/>
                  </a:schemeClr>
                </a:solidFill>
              </a:rPr>
              <a:t>Spring </a:t>
            </a:r>
            <a:r>
              <a:rPr lang="en-US" altLang="ko-KR" sz="5306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altLang="ko-KR" sz="5306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altLang="ko-KR" sz="5306" dirty="0" smtClean="0">
                <a:solidFill>
                  <a:schemeClr val="accent2">
                    <a:lumMod val="50000"/>
                  </a:schemeClr>
                </a:solidFill>
              </a:rPr>
              <a:t>FRAMEWORK </a:t>
            </a:r>
            <a:r>
              <a:rPr lang="ko-KR" altLang="en-US" sz="5306" dirty="0">
                <a:solidFill>
                  <a:schemeClr val="accent2">
                    <a:lumMod val="50000"/>
                  </a:schemeClr>
                </a:solidFill>
              </a:rPr>
              <a:t>입문</a:t>
            </a:r>
            <a:endParaRPr lang="en-US" sz="3243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661372" y="1115591"/>
            <a:ext cx="13201239" cy="9145016"/>
          </a:xfrm>
        </p:spPr>
        <p:txBody>
          <a:bodyPr>
            <a:noAutofit/>
          </a:bodyPr>
          <a:lstStyle/>
          <a:p>
            <a:r>
              <a:rPr lang="ko-KR" altLang="en-US" sz="2149" b="1" dirty="0">
                <a:solidFill>
                  <a:srgbClr val="0000FF"/>
                </a:solidFill>
              </a:rPr>
              <a:t>제어 반전 컨테이너</a:t>
            </a:r>
            <a:r>
              <a:rPr lang="en-US" altLang="ko-KR" sz="2149" dirty="0">
                <a:solidFill>
                  <a:srgbClr val="0000FF"/>
                </a:solidFill>
              </a:rPr>
              <a:t> (</a:t>
            </a:r>
            <a:r>
              <a:rPr lang="en-US" altLang="ko-KR" sz="2149" dirty="0" err="1">
                <a:solidFill>
                  <a:srgbClr val="0000FF"/>
                </a:solidFill>
              </a:rPr>
              <a:t>IoC</a:t>
            </a:r>
            <a:r>
              <a:rPr lang="en-US" altLang="ko-KR" sz="2149" dirty="0">
                <a:solidFill>
                  <a:srgbClr val="0000FF"/>
                </a:solidFill>
              </a:rPr>
              <a:t>: Inversion of Control) </a:t>
            </a:r>
            <a:endParaRPr lang="ko-KR" altLang="en-US" sz="2149" b="1" dirty="0">
              <a:solidFill>
                <a:srgbClr val="0000FF"/>
              </a:solidFill>
            </a:endParaRPr>
          </a:p>
          <a:p>
            <a:pPr lvl="1"/>
            <a:r>
              <a:rPr lang="en-US" altLang="ko-KR" sz="2149" dirty="0" err="1"/>
              <a:t>IoC</a:t>
            </a:r>
            <a:r>
              <a:rPr lang="en-US" altLang="ko-KR" sz="2149" dirty="0"/>
              <a:t> </a:t>
            </a:r>
            <a:r>
              <a:rPr lang="ko-KR" altLang="en-US" sz="2149" dirty="0"/>
              <a:t>컨테이너는 스프링의 가장 중요하고 핵심적인 기능으로서 객체의 생명주기를 관리하고 의존성 주입</a:t>
            </a:r>
            <a:r>
              <a:rPr lang="en-US" altLang="ko-KR" sz="2149" dirty="0"/>
              <a:t>(Dependency Injection)</a:t>
            </a:r>
            <a:r>
              <a:rPr lang="ko-KR" altLang="en-US" sz="2149" dirty="0"/>
              <a:t>을 통해 각 객체</a:t>
            </a:r>
            <a:r>
              <a:rPr lang="en-US" altLang="ko-KR" sz="2149" dirty="0"/>
              <a:t>(</a:t>
            </a:r>
            <a:r>
              <a:rPr lang="ko-KR" altLang="en-US" sz="2149" dirty="0"/>
              <a:t>빈</a:t>
            </a:r>
            <a:r>
              <a:rPr lang="en-US" altLang="ko-KR" sz="2149" dirty="0"/>
              <a:t>)</a:t>
            </a:r>
            <a:r>
              <a:rPr lang="ko-KR" altLang="en-US" sz="2149" dirty="0"/>
              <a:t>들의 의존관계를 설정한다</a:t>
            </a:r>
            <a:r>
              <a:rPr lang="en-US" altLang="ko-KR" sz="2149" dirty="0"/>
              <a:t>. </a:t>
            </a:r>
          </a:p>
          <a:p>
            <a:r>
              <a:rPr lang="ko-KR" altLang="en-US" sz="2149" b="1" dirty="0">
                <a:solidFill>
                  <a:srgbClr val="0000FF"/>
                </a:solidFill>
              </a:rPr>
              <a:t>관점 지향 프로그래밍 프레임워크</a:t>
            </a:r>
            <a:r>
              <a:rPr lang="en-US" altLang="ko-KR" sz="2149" dirty="0">
                <a:solidFill>
                  <a:srgbClr val="0000FF"/>
                </a:solidFill>
              </a:rPr>
              <a:t>(Aspect-Oriented Programming, AOP)</a:t>
            </a:r>
            <a:endParaRPr lang="ko-KR" altLang="en-US" sz="2149" b="1" dirty="0">
              <a:solidFill>
                <a:srgbClr val="0000FF"/>
              </a:solidFill>
            </a:endParaRPr>
          </a:p>
          <a:p>
            <a:pPr lvl="1"/>
            <a:r>
              <a:rPr lang="ko-KR" altLang="en-US" sz="2149" dirty="0"/>
              <a:t>핵심적인 비즈니스 </a:t>
            </a:r>
            <a:r>
              <a:rPr lang="ko-KR" altLang="en-US" sz="2149" dirty="0" err="1"/>
              <a:t>로직과</a:t>
            </a:r>
            <a:r>
              <a:rPr lang="ko-KR" altLang="en-US" sz="2149" dirty="0"/>
              <a:t> 관련이 없으나 로깅이나 보안</a:t>
            </a:r>
            <a:r>
              <a:rPr lang="en-US" altLang="ko-KR" sz="2149" dirty="0"/>
              <a:t>, </a:t>
            </a:r>
            <a:r>
              <a:rPr lang="ko-KR" altLang="en-US" sz="2149" dirty="0"/>
              <a:t>트랜잭션 등 여러 곳에서 공통적으로 쓰이는 기능들을 분리하여 개발하고 실행 시에 서로 조합할 수 있는 기능을</a:t>
            </a:r>
            <a:r>
              <a:rPr lang="en-US" altLang="ko-KR" sz="2149" dirty="0"/>
              <a:t> </a:t>
            </a:r>
            <a:r>
              <a:rPr lang="ko-KR" altLang="en-US" sz="2149" dirty="0"/>
              <a:t>제공한다</a:t>
            </a:r>
            <a:r>
              <a:rPr lang="en-US" altLang="ko-KR" sz="2149" dirty="0"/>
              <a:t>. </a:t>
            </a:r>
          </a:p>
          <a:p>
            <a:r>
              <a:rPr lang="ko-KR" altLang="en-US" sz="2149" b="1" dirty="0">
                <a:solidFill>
                  <a:srgbClr val="0000FF"/>
                </a:solidFill>
              </a:rPr>
              <a:t>데이터 액세스 프레임워크</a:t>
            </a:r>
            <a:r>
              <a:rPr lang="en-US" altLang="ko-KR" sz="2149" b="1" dirty="0">
                <a:solidFill>
                  <a:srgbClr val="0000FF"/>
                </a:solidFill>
              </a:rPr>
              <a:t>(data</a:t>
            </a:r>
            <a:r>
              <a:rPr lang="ko-KR" altLang="en-US" sz="2149" b="1" dirty="0">
                <a:solidFill>
                  <a:srgbClr val="0000FF"/>
                </a:solidFill>
              </a:rPr>
              <a:t> </a:t>
            </a:r>
            <a:r>
              <a:rPr lang="en-US" altLang="ko-KR" sz="2149" b="1" dirty="0">
                <a:solidFill>
                  <a:srgbClr val="0000FF"/>
                </a:solidFill>
              </a:rPr>
              <a:t>Access )</a:t>
            </a:r>
            <a:endParaRPr lang="ko-KR" altLang="en-US" sz="2149" b="1" dirty="0">
              <a:solidFill>
                <a:srgbClr val="0000FF"/>
              </a:solidFill>
            </a:endParaRPr>
          </a:p>
          <a:p>
            <a:pPr lvl="1"/>
            <a:r>
              <a:rPr lang="ko-KR" altLang="en-US" sz="2149" dirty="0"/>
              <a:t>데이터베이스에 접속하고 자료를 저장 및 </a:t>
            </a:r>
            <a:r>
              <a:rPr lang="ko-KR" altLang="en-US" sz="2149" dirty="0" err="1"/>
              <a:t>읽어오기</a:t>
            </a:r>
            <a:r>
              <a:rPr lang="ko-KR" altLang="en-US" sz="2149" dirty="0"/>
              <a:t> 위한 여러 가지 유명한 라이브러리</a:t>
            </a:r>
            <a:r>
              <a:rPr lang="en-US" altLang="ko-KR" sz="2149" dirty="0"/>
              <a:t>, </a:t>
            </a:r>
            <a:r>
              <a:rPr lang="ko-KR" altLang="en-US" sz="2149" dirty="0"/>
              <a:t>즉 </a:t>
            </a:r>
            <a:r>
              <a:rPr lang="en-US" altLang="ko-KR" sz="2149" dirty="0"/>
              <a:t>JDBC, </a:t>
            </a:r>
            <a:r>
              <a:rPr lang="en-US" altLang="ko-KR" sz="2149" dirty="0" err="1"/>
              <a:t>iBATIS</a:t>
            </a:r>
            <a:r>
              <a:rPr lang="en-US" altLang="ko-KR" sz="2149" dirty="0"/>
              <a:t>(</a:t>
            </a:r>
            <a:r>
              <a:rPr lang="en-US" altLang="ko-KR" sz="2149" dirty="0" err="1"/>
              <a:t>MyBatis</a:t>
            </a:r>
            <a:r>
              <a:rPr lang="en-US" altLang="ko-KR" sz="2149" dirty="0"/>
              <a:t>), Hibernate</a:t>
            </a:r>
            <a:r>
              <a:rPr lang="ko-KR" altLang="en-US" sz="2149" dirty="0"/>
              <a:t> 등에 대한 지원 기능을 제공</a:t>
            </a:r>
            <a:endParaRPr lang="en-US" altLang="ko-KR" sz="2149" dirty="0"/>
          </a:p>
          <a:p>
            <a:r>
              <a:rPr lang="ko-KR" altLang="en-US" sz="2149" b="1" dirty="0">
                <a:solidFill>
                  <a:srgbClr val="0000FF"/>
                </a:solidFill>
              </a:rPr>
              <a:t>모델</a:t>
            </a:r>
            <a:r>
              <a:rPr lang="en-US" altLang="ko-KR" sz="2149" b="1" dirty="0">
                <a:solidFill>
                  <a:srgbClr val="0000FF"/>
                </a:solidFill>
              </a:rPr>
              <a:t>-</a:t>
            </a:r>
            <a:r>
              <a:rPr lang="ko-KR" altLang="en-US" sz="2149" b="1" dirty="0">
                <a:solidFill>
                  <a:srgbClr val="0000FF"/>
                </a:solidFill>
              </a:rPr>
              <a:t>뷰</a:t>
            </a:r>
            <a:r>
              <a:rPr lang="en-US" altLang="ko-KR" sz="2149" b="1" dirty="0">
                <a:solidFill>
                  <a:srgbClr val="0000FF"/>
                </a:solidFill>
              </a:rPr>
              <a:t>-</a:t>
            </a:r>
            <a:r>
              <a:rPr lang="ko-KR" altLang="en-US" sz="2149" b="1" dirty="0">
                <a:solidFill>
                  <a:srgbClr val="0000FF"/>
                </a:solidFill>
              </a:rPr>
              <a:t>컨트롤러 패턴</a:t>
            </a:r>
            <a:r>
              <a:rPr lang="en-US" altLang="ko-KR" sz="2149" b="1" dirty="0">
                <a:solidFill>
                  <a:srgbClr val="0000FF"/>
                </a:solidFill>
              </a:rPr>
              <a:t>(</a:t>
            </a:r>
            <a:r>
              <a:rPr lang="en-US" altLang="ko-KR" sz="2149" dirty="0">
                <a:solidFill>
                  <a:srgbClr val="0000FF"/>
                </a:solidFill>
              </a:rPr>
              <a:t>Model–View–Controller, MVC)</a:t>
            </a:r>
            <a:endParaRPr lang="ko-KR" altLang="en-US" sz="2149" b="1" dirty="0">
              <a:solidFill>
                <a:srgbClr val="0000FF"/>
              </a:solidFill>
            </a:endParaRPr>
          </a:p>
          <a:p>
            <a:pPr lvl="1"/>
            <a:r>
              <a:rPr lang="ko-KR" altLang="en-US" sz="2149" dirty="0"/>
              <a:t>웹 </a:t>
            </a:r>
            <a:r>
              <a:rPr lang="ko-KR" altLang="en-US" sz="2149" dirty="0" err="1"/>
              <a:t>프로그램밍</a:t>
            </a:r>
            <a:r>
              <a:rPr lang="ko-KR" altLang="en-US" sz="2149" dirty="0"/>
              <a:t> 개발 시 거의 표준적인 방식인 </a:t>
            </a:r>
            <a:r>
              <a:rPr lang="en-US" altLang="ko-KR" sz="2149" b="1" dirty="0"/>
              <a:t>Spring MVC</a:t>
            </a:r>
            <a:r>
              <a:rPr lang="ko-KR" altLang="en-US" sz="2149" dirty="0"/>
              <a:t>라 불리는 모델</a:t>
            </a:r>
            <a:r>
              <a:rPr lang="en-US" altLang="ko-KR" sz="2149" dirty="0"/>
              <a:t>-</a:t>
            </a:r>
            <a:r>
              <a:rPr lang="ko-KR" altLang="en-US" sz="2149" dirty="0"/>
              <a:t>뷰</a:t>
            </a:r>
            <a:r>
              <a:rPr lang="en-US" altLang="ko-KR" sz="2149" dirty="0"/>
              <a:t>-</a:t>
            </a:r>
            <a:r>
              <a:rPr lang="ko-KR" altLang="en-US" sz="2149" dirty="0"/>
              <a:t>컨트롤러</a:t>
            </a:r>
            <a:r>
              <a:rPr lang="en-US" altLang="ko-KR" sz="2149" dirty="0"/>
              <a:t>(MVC) </a:t>
            </a:r>
            <a:r>
              <a:rPr lang="ko-KR" altLang="en-US" sz="2149" dirty="0"/>
              <a:t>패턴을 사용한다</a:t>
            </a:r>
            <a:r>
              <a:rPr lang="en-US" altLang="ko-KR" sz="2149" dirty="0"/>
              <a:t>.  </a:t>
            </a:r>
          </a:p>
          <a:p>
            <a:r>
              <a:rPr lang="ko-KR" altLang="en-US" sz="2149" b="1" dirty="0">
                <a:solidFill>
                  <a:srgbClr val="0000FF"/>
                </a:solidFill>
              </a:rPr>
              <a:t>트랜잭션 관리 프레임워크</a:t>
            </a:r>
          </a:p>
          <a:p>
            <a:pPr lvl="1"/>
            <a:r>
              <a:rPr lang="ko-KR" altLang="en-US" sz="2149" dirty="0"/>
              <a:t>추상화된 트랜잭션 관리를 지원하며 </a:t>
            </a:r>
            <a:r>
              <a:rPr lang="en-US" altLang="ko-KR" sz="2149" dirty="0"/>
              <a:t>XML </a:t>
            </a:r>
            <a:r>
              <a:rPr lang="ko-KR" altLang="en-US" sz="2149" dirty="0"/>
              <a:t>설정파일 등을 이용한 선언적인 방식 및 프로그래밍을 통한 방식을 모두 지원한다</a:t>
            </a:r>
            <a:r>
              <a:rPr lang="en-US" altLang="ko-KR" sz="2149" dirty="0"/>
              <a:t>.</a:t>
            </a:r>
          </a:p>
          <a:p>
            <a:r>
              <a:rPr lang="ko-KR" altLang="en-US" sz="2149" b="1" dirty="0">
                <a:solidFill>
                  <a:srgbClr val="0000FF"/>
                </a:solidFill>
              </a:rPr>
              <a:t>배치 프레임워크</a:t>
            </a:r>
          </a:p>
          <a:p>
            <a:pPr lvl="1"/>
            <a:r>
              <a:rPr lang="ko-KR" altLang="en-US" sz="2149" dirty="0"/>
              <a:t>특정 시간대에 실행하거나 대용량의 자료를 처리하는데 쓰이는 </a:t>
            </a:r>
            <a:r>
              <a:rPr lang="ko-KR" altLang="en-US" sz="2149" dirty="0">
                <a:hlinkClick r:id="rId2" tooltip="일괄 처리"/>
              </a:rPr>
              <a:t>일괄 처리</a:t>
            </a:r>
            <a:r>
              <a:rPr lang="en-US" altLang="ko-KR" sz="2149" dirty="0"/>
              <a:t>(Batch Processing)</a:t>
            </a:r>
            <a:r>
              <a:rPr lang="ko-KR" altLang="en-US" sz="2149" dirty="0"/>
              <a:t>을 지원하는 배치 프레임워크를 제공한다</a:t>
            </a:r>
            <a:r>
              <a:rPr lang="en-US" altLang="ko-KR" sz="2149" dirty="0"/>
              <a:t>.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주요 모듈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867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 3.0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32" y="1628134"/>
            <a:ext cx="9837903" cy="802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1232" y="7380287"/>
            <a:ext cx="915635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(=</a:t>
            </a:r>
            <a:r>
              <a:rPr lang="ko-KR" altLang="en-US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객체</a:t>
            </a:r>
            <a:r>
              <a:rPr lang="en-US" altLang="ko-KR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endParaRPr lang="ko-KR" altLang="en-US" b="1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6164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 4.0 – 5.0</a:t>
            </a:r>
            <a:r>
              <a:rPr lang="ko-KR" altLang="en-US" sz="3538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99" y="1465866"/>
            <a:ext cx="9799055" cy="735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1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476" y="1242622"/>
            <a:ext cx="8322517" cy="8088275"/>
          </a:xfrm>
          <a:prstGeom prst="rect">
            <a:avLst/>
          </a:prstGeom>
        </p:spPr>
      </p:pic>
      <p:sp>
        <p:nvSpPr>
          <p:cNvPr id="7" name="제목 1"/>
          <p:cNvSpPr txBox="1">
            <a:spLocks/>
          </p:cNvSpPr>
          <p:nvPr/>
        </p:nvSpPr>
        <p:spPr>
          <a:xfrm>
            <a:off x="1269905" y="195395"/>
            <a:ext cx="12017865" cy="953556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1" hangingPunct="1">
              <a:spcBef>
                <a:spcPct val="0"/>
              </a:spcBef>
              <a:buNone/>
              <a:defRPr sz="4717" kern="1200">
                <a:solidFill>
                  <a:schemeClr val="tx2"/>
                </a:solidFill>
                <a:latin typeface="HY강B" pitchFamily="18" charset="-127"/>
                <a:ea typeface="HY강B" pitchFamily="18" charset="-127"/>
                <a:cs typeface="+mj-cs"/>
              </a:defRPr>
            </a:lvl1pPr>
          </a:lstStyle>
          <a:p>
            <a:pPr defTabSz="914400"/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framework 5.0 &amp; spring</a:t>
            </a:r>
            <a:r>
              <a:rPr lang="ko-KR" altLang="en-US" dirty="0"/>
              <a:t> </a:t>
            </a:r>
            <a:r>
              <a:rPr lang="en-US" altLang="ko-KR" dirty="0"/>
              <a:t>Boot</a:t>
            </a:r>
            <a:r>
              <a:rPr lang="ko-KR" altLang="en-US" sz="3538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3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951498" y="1278768"/>
            <a:ext cx="12418101" cy="7830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653" b="1" dirty="0">
                <a:solidFill>
                  <a:srgbClr val="0000FF"/>
                </a:solidFill>
              </a:rPr>
              <a:t>1.</a:t>
            </a:r>
            <a:r>
              <a:rPr lang="ko-KR" altLang="en-US" sz="2653" b="1" dirty="0">
                <a:solidFill>
                  <a:srgbClr val="0000FF"/>
                </a:solidFill>
              </a:rPr>
              <a:t> 스프링은 경량 컨테이너이다</a:t>
            </a:r>
            <a:r>
              <a:rPr lang="en-US" altLang="ko-KR" sz="2653" b="1" dirty="0">
                <a:solidFill>
                  <a:srgbClr val="0000FF"/>
                </a:solidFill>
              </a:rPr>
              <a:t>.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스프링은 자바 객체를 담고 있는 컨테이너이다</a:t>
            </a:r>
            <a:r>
              <a:rPr lang="en-US" altLang="ko-KR" sz="2653" dirty="0"/>
              <a:t>. </a:t>
            </a:r>
            <a:r>
              <a:rPr lang="ko-KR" altLang="en-US" sz="2653" dirty="0"/>
              <a:t>스프링은 이들 자바 객체의 생성</a:t>
            </a:r>
            <a:r>
              <a:rPr lang="en-US" altLang="ko-KR" sz="2653" dirty="0"/>
              <a:t>, </a:t>
            </a:r>
            <a:r>
              <a:rPr lang="ko-KR" altLang="en-US" sz="2653" dirty="0"/>
              <a:t>소멸과 같은 라이프 사이클을 관리하며</a:t>
            </a:r>
            <a:r>
              <a:rPr lang="en-US" altLang="ko-KR" sz="2653" dirty="0"/>
              <a:t>, </a:t>
            </a:r>
            <a:r>
              <a:rPr lang="ko-KR" altLang="en-US" sz="2653" dirty="0"/>
              <a:t>스프링으로부터 필요한 객체를 가져와 사용할 수 있다</a:t>
            </a:r>
            <a:r>
              <a:rPr lang="en-US" altLang="ko-KR" sz="2653" dirty="0"/>
              <a:t>.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b="1" dirty="0">
                <a:solidFill>
                  <a:srgbClr val="0000FF"/>
                </a:solidFill>
              </a:rPr>
              <a:t>2.</a:t>
            </a:r>
            <a:r>
              <a:rPr lang="ko-KR" altLang="en-US" sz="2653" b="1" dirty="0">
                <a:solidFill>
                  <a:srgbClr val="0000FF"/>
                </a:solidFill>
              </a:rPr>
              <a:t> 스프링은 </a:t>
            </a:r>
            <a:r>
              <a:rPr lang="en-US" altLang="ko-KR" sz="2653" b="1" dirty="0">
                <a:solidFill>
                  <a:srgbClr val="0000FF"/>
                </a:solidFill>
              </a:rPr>
              <a:t>DI </a:t>
            </a:r>
            <a:r>
              <a:rPr lang="en-US" altLang="ko-KR" sz="2653" b="1" dirty="0">
                <a:solidFill>
                  <a:srgbClr val="7030A0"/>
                </a:solidFill>
              </a:rPr>
              <a:t>(Dependency Injection) </a:t>
            </a:r>
            <a:r>
              <a:rPr lang="ko-KR" altLang="en-US" sz="2653" b="1" dirty="0">
                <a:solidFill>
                  <a:srgbClr val="0000FF"/>
                </a:solidFill>
              </a:rPr>
              <a:t>패턴을 지원한다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스프링은 설정파일을 통해서 객체간의 의존관계를 설정할 수 있도록 하고 있다</a:t>
            </a:r>
            <a:r>
              <a:rPr lang="en-US" altLang="ko-KR" sz="2653" dirty="0"/>
              <a:t>. </a:t>
            </a:r>
            <a:r>
              <a:rPr lang="ko-KR" altLang="en-US" sz="2653" dirty="0"/>
              <a:t>따라서 객체는 직접 의존하고 있는 객체를 생성하거나 검색할 필요가 없다</a:t>
            </a:r>
            <a:r>
              <a:rPr lang="en-US" altLang="ko-KR" sz="2653" dirty="0"/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b="1" dirty="0">
                <a:solidFill>
                  <a:srgbClr val="0000FF"/>
                </a:solidFill>
              </a:rPr>
              <a:t>3.</a:t>
            </a:r>
            <a:r>
              <a:rPr lang="ko-KR" altLang="en-US" sz="2653" b="1" dirty="0">
                <a:solidFill>
                  <a:srgbClr val="0000FF"/>
                </a:solidFill>
              </a:rPr>
              <a:t> 스프링은 </a:t>
            </a:r>
            <a:r>
              <a:rPr lang="en-US" altLang="ko-KR" sz="2653" b="1" dirty="0">
                <a:solidFill>
                  <a:srgbClr val="0000FF"/>
                </a:solidFill>
              </a:rPr>
              <a:t>AOP </a:t>
            </a:r>
            <a:r>
              <a:rPr lang="en-US" altLang="ko-KR" sz="2653" b="1" dirty="0">
                <a:solidFill>
                  <a:srgbClr val="7030A0"/>
                </a:solidFill>
              </a:rPr>
              <a:t>(Aspect Oriented Programming) </a:t>
            </a:r>
            <a:r>
              <a:rPr lang="ko-KR" altLang="en-US" sz="2653" b="1" dirty="0">
                <a:solidFill>
                  <a:srgbClr val="0000FF"/>
                </a:solidFill>
              </a:rPr>
              <a:t>를 지원한다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스프링은 자체적으로 </a:t>
            </a:r>
            <a:r>
              <a:rPr lang="en-US" altLang="ko-KR" sz="2653" dirty="0"/>
              <a:t>AOP</a:t>
            </a:r>
            <a:r>
              <a:rPr lang="ko-KR" altLang="en-US" sz="2653" dirty="0"/>
              <a:t>를 지원하고 있기 때문에 트랜잭션이나 </a:t>
            </a:r>
            <a:r>
              <a:rPr lang="ko-KR" altLang="en-US" sz="2653" dirty="0" err="1"/>
              <a:t>로깅</a:t>
            </a:r>
            <a:r>
              <a:rPr lang="en-US" altLang="ko-KR" sz="2653" dirty="0"/>
              <a:t>, </a:t>
            </a:r>
            <a:r>
              <a:rPr lang="ko-KR" altLang="en-US" sz="2653" dirty="0"/>
              <a:t>보안과 같이 여러 모듈에서 공통으로 필요로 하지만 실제 모듈의 핵심은 아닌 기능들을 분리해서 각 모듈에 적용할 수 있다</a:t>
            </a:r>
            <a:r>
              <a:rPr lang="en-US" altLang="ko-KR" sz="2653" dirty="0"/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b="1" dirty="0">
                <a:solidFill>
                  <a:srgbClr val="0000FF"/>
                </a:solidFill>
              </a:rPr>
              <a:t>4.</a:t>
            </a:r>
            <a:r>
              <a:rPr lang="ko-KR" altLang="en-US" sz="2653" b="1" dirty="0">
                <a:solidFill>
                  <a:srgbClr val="0000FF"/>
                </a:solidFill>
              </a:rPr>
              <a:t> 스프링은 </a:t>
            </a:r>
            <a:r>
              <a:rPr lang="en-US" altLang="ko-KR" sz="2653" b="1" dirty="0">
                <a:solidFill>
                  <a:srgbClr val="0000FF"/>
                </a:solidFill>
              </a:rPr>
              <a:t>POJO </a:t>
            </a:r>
            <a:r>
              <a:rPr lang="en-US" altLang="ko-KR" sz="2653" b="1" dirty="0">
                <a:solidFill>
                  <a:srgbClr val="7030A0"/>
                </a:solidFill>
              </a:rPr>
              <a:t>(Plain Old Java Object) </a:t>
            </a:r>
            <a:r>
              <a:rPr lang="ko-KR" altLang="en-US" sz="2653" b="1" dirty="0">
                <a:solidFill>
                  <a:srgbClr val="0000FF"/>
                </a:solidFill>
              </a:rPr>
              <a:t>를 지원한다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 컨테이너에 저장되는 자바 객체는 특정한 인터페이스를 구현하거나 클래스를 상속받지 않아도 된다</a:t>
            </a:r>
            <a:r>
              <a:rPr lang="en-US" altLang="ko-KR" sz="2653" dirty="0"/>
              <a:t>. </a:t>
            </a:r>
            <a:r>
              <a:rPr lang="ko-KR" altLang="en-US" sz="2653" dirty="0"/>
              <a:t>따라서 기존에 작성한 코드를 수정할 필요 없이 스프링에서 사용할 수 있다</a:t>
            </a:r>
            <a:r>
              <a:rPr lang="en-US" altLang="ko-KR" sz="2653" dirty="0"/>
              <a:t>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460" y="8578591"/>
            <a:ext cx="3502542" cy="78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특징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951495" y="688451"/>
            <a:ext cx="12418101" cy="87032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sz="2358" dirty="0"/>
          </a:p>
          <a:p>
            <a:pPr marL="0" indent="0">
              <a:buNone/>
            </a:pPr>
            <a:r>
              <a:rPr lang="en-US" altLang="ko-KR" sz="2653" b="1" dirty="0">
                <a:solidFill>
                  <a:srgbClr val="0000FF"/>
                </a:solidFill>
              </a:rPr>
              <a:t>5.</a:t>
            </a:r>
            <a:r>
              <a:rPr lang="ko-KR" altLang="en-US" sz="2653" b="1" dirty="0">
                <a:solidFill>
                  <a:srgbClr val="0000FF"/>
                </a:solidFill>
              </a:rPr>
              <a:t> 트랜잭션 처리를 위한 일관된 방법을 제공한다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dirty="0"/>
              <a:t>JDBC</a:t>
            </a:r>
            <a:r>
              <a:rPr lang="ko-KR" altLang="en-US" sz="2653" dirty="0"/>
              <a:t>를 사용하든</a:t>
            </a:r>
            <a:r>
              <a:rPr lang="en-US" altLang="ko-KR" sz="2653" dirty="0"/>
              <a:t>, JTA</a:t>
            </a:r>
            <a:r>
              <a:rPr lang="ko-KR" altLang="en-US" sz="2653" dirty="0"/>
              <a:t>를 사용하든</a:t>
            </a:r>
            <a:r>
              <a:rPr lang="en-US" altLang="ko-KR" sz="2653" dirty="0"/>
              <a:t>, </a:t>
            </a:r>
            <a:r>
              <a:rPr lang="ko-KR" altLang="en-US" sz="2653" dirty="0"/>
              <a:t>또는 컨테이너가 제공하는 트랜잭션을 사용하든</a:t>
            </a:r>
            <a:r>
              <a:rPr lang="en-US" altLang="ko-KR" sz="2653" dirty="0"/>
              <a:t>, </a:t>
            </a:r>
            <a:r>
              <a:rPr lang="ko-KR" altLang="en-US" sz="2653" dirty="0"/>
              <a:t>설정 파일을 통해 트랜잭션 관련 정보를 입력하기 때문에</a:t>
            </a:r>
            <a:r>
              <a:rPr lang="en-US" altLang="ko-KR" sz="2653" dirty="0"/>
              <a:t>, </a:t>
            </a:r>
            <a:r>
              <a:rPr lang="ko-KR" altLang="en-US" sz="2653" dirty="0"/>
              <a:t>트랜잭션 구현에 상관없이 동일한 코드를 여러 환경에서 사용할 수 있다</a:t>
            </a:r>
            <a:r>
              <a:rPr lang="en-US" altLang="ko-KR" sz="2653" dirty="0"/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b="1" dirty="0">
                <a:solidFill>
                  <a:srgbClr val="0000FF"/>
                </a:solidFill>
              </a:rPr>
              <a:t>6.</a:t>
            </a:r>
            <a:r>
              <a:rPr lang="ko-KR" altLang="en-US" sz="2653" b="1" dirty="0">
                <a:solidFill>
                  <a:srgbClr val="0000FF"/>
                </a:solidFill>
              </a:rPr>
              <a:t> 영속성과 관련된 다양한 </a:t>
            </a:r>
            <a:r>
              <a:rPr lang="en-US" altLang="ko-KR" sz="2653" b="1" dirty="0">
                <a:solidFill>
                  <a:srgbClr val="0000FF"/>
                </a:solidFill>
              </a:rPr>
              <a:t>API</a:t>
            </a:r>
            <a:r>
              <a:rPr lang="ko-KR" altLang="en-US" sz="2653" b="1" dirty="0">
                <a:solidFill>
                  <a:srgbClr val="0000FF"/>
                </a:solidFill>
              </a:rPr>
              <a:t>를 지원한다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스프링은 </a:t>
            </a:r>
            <a:r>
              <a:rPr lang="en-US" altLang="ko-KR" sz="2653" dirty="0"/>
              <a:t>JDBC</a:t>
            </a:r>
            <a:r>
              <a:rPr lang="ko-KR" altLang="en-US" sz="2653" dirty="0"/>
              <a:t>를 비롯하여 </a:t>
            </a:r>
            <a:r>
              <a:rPr lang="en-US" altLang="ko-KR" sz="2653" dirty="0" err="1"/>
              <a:t>iBatis</a:t>
            </a:r>
            <a:r>
              <a:rPr lang="en-US" altLang="ko-KR" sz="2653" dirty="0"/>
              <a:t>, </a:t>
            </a:r>
            <a:r>
              <a:rPr lang="ko-KR" altLang="en-US" sz="2653" dirty="0" err="1"/>
              <a:t>하이버네이트</a:t>
            </a:r>
            <a:r>
              <a:rPr lang="en-US" altLang="ko-KR" sz="2653" dirty="0"/>
              <a:t>, JPA, JDO</a:t>
            </a:r>
            <a:r>
              <a:rPr lang="ko-KR" altLang="en-US" sz="2653" dirty="0"/>
              <a:t>등 데이터베이스 처리와 관련하여 널리 사용되는 라이브러리와의 연동을 지원하고 있다</a:t>
            </a:r>
            <a:r>
              <a:rPr lang="en-US" altLang="ko-KR" sz="2653" dirty="0"/>
              <a:t>.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en-US" altLang="ko-KR" sz="2653" b="1" dirty="0">
                <a:solidFill>
                  <a:srgbClr val="0000FF"/>
                </a:solidFill>
              </a:rPr>
              <a:t>7.</a:t>
            </a:r>
            <a:r>
              <a:rPr lang="ko-KR" altLang="en-US" sz="2653" b="1" dirty="0">
                <a:solidFill>
                  <a:srgbClr val="0000FF"/>
                </a:solidFill>
              </a:rPr>
              <a:t> 다양한 </a:t>
            </a:r>
            <a:r>
              <a:rPr lang="en-US" altLang="ko-KR" sz="2653" b="1" dirty="0">
                <a:solidFill>
                  <a:srgbClr val="0000FF"/>
                </a:solidFill>
              </a:rPr>
              <a:t>API</a:t>
            </a:r>
            <a:r>
              <a:rPr lang="ko-KR" altLang="en-US" sz="2653" b="1" dirty="0">
                <a:solidFill>
                  <a:srgbClr val="0000FF"/>
                </a:solidFill>
              </a:rPr>
              <a:t>에 대한 연동을 지원한다</a:t>
            </a:r>
            <a:r>
              <a:rPr lang="en-US" altLang="ko-KR" sz="2653" b="1" dirty="0">
                <a:solidFill>
                  <a:srgbClr val="0000FF"/>
                </a:solidFill>
              </a:rPr>
              <a:t>. </a:t>
            </a:r>
            <a:r>
              <a:rPr lang="ko-KR" altLang="en-US" sz="2653" dirty="0"/>
              <a:t/>
            </a:r>
            <a:br>
              <a:rPr lang="ko-KR" altLang="en-US" sz="2653" dirty="0"/>
            </a:br>
            <a:r>
              <a:rPr lang="ko-KR" altLang="en-US" sz="2653" dirty="0"/>
              <a:t>스프링은 </a:t>
            </a:r>
            <a:r>
              <a:rPr lang="en-US" altLang="ko-KR" sz="2653" dirty="0"/>
              <a:t>JMS, </a:t>
            </a:r>
            <a:r>
              <a:rPr lang="ko-KR" altLang="en-US" sz="2653" dirty="0"/>
              <a:t>메일</a:t>
            </a:r>
            <a:r>
              <a:rPr lang="en-US" altLang="ko-KR" sz="2653" dirty="0"/>
              <a:t>, </a:t>
            </a:r>
            <a:r>
              <a:rPr lang="ko-KR" altLang="en-US" sz="2653" dirty="0" err="1"/>
              <a:t>스케쥴링</a:t>
            </a:r>
            <a:r>
              <a:rPr lang="ko-KR" altLang="en-US" sz="2653" dirty="0"/>
              <a:t> 등 엔터프라이즈 어플리케이션을 개발하는데 필요한 다양한 </a:t>
            </a:r>
            <a:r>
              <a:rPr lang="en-US" altLang="ko-KR" sz="2653" dirty="0"/>
              <a:t>API</a:t>
            </a:r>
            <a:r>
              <a:rPr lang="ko-KR" altLang="en-US" sz="2653" dirty="0"/>
              <a:t>를 설정파일을 통해서 손쉽게 사용할 수 </a:t>
            </a:r>
            <a:r>
              <a:rPr lang="ko-KR" altLang="en-US" sz="2358" dirty="0"/>
              <a:t>있도록</a:t>
            </a:r>
            <a:r>
              <a:rPr lang="ko-KR" altLang="en-US" sz="2653" dirty="0"/>
              <a:t> 하고 있다</a:t>
            </a:r>
            <a:r>
              <a:rPr lang="en-US" altLang="ko-KR" sz="2653" dirty="0"/>
              <a:t>. </a:t>
            </a:r>
            <a:endParaRPr lang="ko-KR" altLang="en-US" sz="2653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객체지향과 스프링프레임워크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810092" y="3821332"/>
            <a:ext cx="4621517" cy="3468157"/>
            <a:chOff x="1407" y="1888"/>
            <a:chExt cx="3883" cy="1541"/>
          </a:xfrm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1407" y="1888"/>
              <a:ext cx="3786" cy="1541"/>
              <a:chOff x="1181" y="1525"/>
              <a:chExt cx="3786" cy="1541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1181" y="1525"/>
                <a:ext cx="3786" cy="15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2358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1746" y="211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358" i="1" dirty="0"/>
                  <a:t>객체</a:t>
                </a:r>
                <a:endParaRPr lang="en-US" altLang="ko-KR" sz="2358" i="1" dirty="0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2472" y="1842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358" i="1" dirty="0"/>
                  <a:t>객체</a:t>
                </a: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2981" y="2251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358" i="1"/>
                  <a:t>객체</a:t>
                </a:r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auto">
              <a:xfrm>
                <a:off x="3379" y="188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063" i="1" dirty="0"/>
                  <a:t>객체</a:t>
                </a:r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358" i="1" dirty="0"/>
                  <a:t>객체</a:t>
                </a:r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3606" y="2478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358" i="1"/>
                  <a:t>객체</a:t>
                </a:r>
              </a:p>
            </p:txBody>
          </p:sp>
        </p:grpSp>
        <p:sp>
          <p:nvSpPr>
            <p:cNvPr id="7" name="Text Box 29"/>
            <p:cNvSpPr txBox="1">
              <a:spLocks noChangeArrowheads="1"/>
            </p:cNvSpPr>
            <p:nvPr/>
          </p:nvSpPr>
          <p:spPr bwMode="auto">
            <a:xfrm>
              <a:off x="2618" y="1896"/>
              <a:ext cx="14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 sz="2358" dirty="0">
                  <a:solidFill>
                    <a:srgbClr val="0033CC"/>
                  </a:solidFill>
                  <a:latin typeface="HY강B" pitchFamily="18" charset="-127"/>
                  <a:ea typeface="HY강B" pitchFamily="18" charset="-127"/>
                </a:rPr>
                <a:t>소프트웨어</a:t>
              </a:r>
            </a:p>
          </p:txBody>
        </p:sp>
        <p:sp>
          <p:nvSpPr>
            <p:cNvPr id="8" name="Line 30"/>
            <p:cNvSpPr>
              <a:spLocks noChangeShapeType="1"/>
            </p:cNvSpPr>
            <p:nvPr/>
          </p:nvSpPr>
          <p:spPr bwMode="auto">
            <a:xfrm flipH="1">
              <a:off x="2844" y="2478"/>
              <a:ext cx="111" cy="5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358"/>
            </a:p>
          </p:txBody>
        </p:sp>
        <p:sp>
          <p:nvSpPr>
            <p:cNvPr id="9" name="Line 31"/>
            <p:cNvSpPr>
              <a:spLocks noChangeShapeType="1"/>
            </p:cNvSpPr>
            <p:nvPr/>
          </p:nvSpPr>
          <p:spPr bwMode="auto">
            <a:xfrm flipV="1">
              <a:off x="2330" y="2369"/>
              <a:ext cx="36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358"/>
            </a:p>
          </p:txBody>
        </p:sp>
        <p:sp>
          <p:nvSpPr>
            <p:cNvPr id="10" name="Line 32"/>
            <p:cNvSpPr>
              <a:spLocks noChangeShapeType="1"/>
            </p:cNvSpPr>
            <p:nvPr/>
          </p:nvSpPr>
          <p:spPr bwMode="auto">
            <a:xfrm>
              <a:off x="3106" y="2349"/>
              <a:ext cx="499" cy="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358"/>
            </a:p>
          </p:txBody>
        </p:sp>
        <p:sp>
          <p:nvSpPr>
            <p:cNvPr id="11" name="Line 33"/>
            <p:cNvSpPr>
              <a:spLocks noChangeShapeType="1"/>
            </p:cNvSpPr>
            <p:nvPr/>
          </p:nvSpPr>
          <p:spPr bwMode="auto">
            <a:xfrm flipV="1">
              <a:off x="3106" y="3067"/>
              <a:ext cx="72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358"/>
            </a:p>
          </p:txBody>
        </p:sp>
        <p:sp>
          <p:nvSpPr>
            <p:cNvPr id="12" name="Text Box 41"/>
            <p:cNvSpPr txBox="1">
              <a:spLocks noChangeArrowheads="1"/>
            </p:cNvSpPr>
            <p:nvPr/>
          </p:nvSpPr>
          <p:spPr bwMode="auto">
            <a:xfrm>
              <a:off x="5135" y="2707"/>
              <a:ext cx="155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ko-KR" sz="2358"/>
            </a:p>
          </p:txBody>
        </p:sp>
        <p:sp>
          <p:nvSpPr>
            <p:cNvPr id="13" name="Line 33"/>
            <p:cNvSpPr>
              <a:spLocks noChangeShapeType="1"/>
            </p:cNvSpPr>
            <p:nvPr/>
          </p:nvSpPr>
          <p:spPr bwMode="auto">
            <a:xfrm flipV="1">
              <a:off x="3015" y="2841"/>
              <a:ext cx="202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358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81541" y="3619329"/>
            <a:ext cx="972173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53" dirty="0">
                <a:latin typeface="+mj-ea"/>
                <a:ea typeface="+mj-ea"/>
              </a:rPr>
              <a:t>클래스</a:t>
            </a:r>
            <a:r>
              <a:rPr lang="en-US" altLang="ko-KR" sz="2653" dirty="0">
                <a:latin typeface="+mj-ea"/>
                <a:ea typeface="+mj-ea"/>
              </a:rPr>
              <a:t> </a:t>
            </a:r>
            <a:endParaRPr lang="ko-KR" altLang="en-US" sz="2653" dirty="0">
              <a:latin typeface="+mj-ea"/>
              <a:ea typeface="+mj-ea"/>
            </a:endParaRPr>
          </a:p>
        </p:txBody>
      </p:sp>
      <p:sp>
        <p:nvSpPr>
          <p:cNvPr id="29" name="자유형 28"/>
          <p:cNvSpPr/>
          <p:nvPr/>
        </p:nvSpPr>
        <p:spPr>
          <a:xfrm rot="17427969" flipV="1">
            <a:off x="4899949" y="4227317"/>
            <a:ext cx="1099525" cy="616622"/>
          </a:xfrm>
          <a:custGeom>
            <a:avLst/>
            <a:gdLst>
              <a:gd name="connsiteX0" fmla="*/ 810127 w 810127"/>
              <a:gd name="connsiteY0" fmla="*/ 0 h 641684"/>
              <a:gd name="connsiteX1" fmla="*/ 192506 w 810127"/>
              <a:gd name="connsiteY1" fmla="*/ 176463 h 641684"/>
              <a:gd name="connsiteX2" fmla="*/ 0 w 810127"/>
              <a:gd name="connsiteY2" fmla="*/ 641684 h 641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0127" h="641684">
                <a:moveTo>
                  <a:pt x="810127" y="0"/>
                </a:moveTo>
                <a:cubicBezTo>
                  <a:pt x="568827" y="34758"/>
                  <a:pt x="327527" y="69516"/>
                  <a:pt x="192506" y="176463"/>
                </a:cubicBezTo>
                <a:cubicBezTo>
                  <a:pt x="57485" y="283410"/>
                  <a:pt x="28742" y="462547"/>
                  <a:pt x="0" y="641684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30" name="TextBox 29"/>
          <p:cNvSpPr txBox="1"/>
          <p:nvPr/>
        </p:nvSpPr>
        <p:spPr>
          <a:xfrm>
            <a:off x="6239713" y="6382051"/>
            <a:ext cx="972173" cy="500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653" dirty="0">
                <a:latin typeface="+mj-ea"/>
                <a:ea typeface="+mj-ea"/>
              </a:rPr>
              <a:t>클래스</a:t>
            </a:r>
            <a:r>
              <a:rPr lang="en-US" altLang="ko-KR" sz="2653" dirty="0">
                <a:latin typeface="+mj-ea"/>
                <a:ea typeface="+mj-ea"/>
              </a:rPr>
              <a:t> </a:t>
            </a:r>
            <a:endParaRPr lang="ko-KR" altLang="en-US" sz="2653" dirty="0"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67590" y="7038523"/>
            <a:ext cx="813043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53" dirty="0">
                <a:latin typeface="+mj-ea"/>
                <a:ea typeface="+mj-ea"/>
              </a:rPr>
              <a:t>클래스</a:t>
            </a:r>
            <a:r>
              <a:rPr lang="en-US" altLang="ko-KR" sz="2653" dirty="0">
                <a:latin typeface="+mj-ea"/>
                <a:ea typeface="+mj-ea"/>
              </a:rPr>
              <a:t> </a:t>
            </a:r>
            <a:endParaRPr lang="ko-KR" altLang="en-US" sz="2653" dirty="0">
              <a:latin typeface="+mj-ea"/>
              <a:ea typeface="+mj-ea"/>
            </a:endParaRPr>
          </a:p>
        </p:txBody>
      </p:sp>
      <p:sp>
        <p:nvSpPr>
          <p:cNvPr id="33" name="자유형 32"/>
          <p:cNvSpPr/>
          <p:nvPr/>
        </p:nvSpPr>
        <p:spPr>
          <a:xfrm>
            <a:off x="5011754" y="5806704"/>
            <a:ext cx="1631545" cy="537984"/>
          </a:xfrm>
          <a:custGeom>
            <a:avLst/>
            <a:gdLst>
              <a:gd name="connsiteX0" fmla="*/ 1106905 w 1106905"/>
              <a:gd name="connsiteY0" fmla="*/ 364990 h 364990"/>
              <a:gd name="connsiteX1" fmla="*/ 409073 w 1106905"/>
              <a:gd name="connsiteY1" fmla="*/ 12064 h 364990"/>
              <a:gd name="connsiteX2" fmla="*/ 0 w 1106905"/>
              <a:gd name="connsiteY2" fmla="*/ 116338 h 36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6905" h="364990">
                <a:moveTo>
                  <a:pt x="1106905" y="364990"/>
                </a:moveTo>
                <a:cubicBezTo>
                  <a:pt x="850231" y="209248"/>
                  <a:pt x="593557" y="53506"/>
                  <a:pt x="409073" y="12064"/>
                </a:cubicBezTo>
                <a:cubicBezTo>
                  <a:pt x="224589" y="-29378"/>
                  <a:pt x="112294" y="43480"/>
                  <a:pt x="0" y="116338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>
              <a:solidFill>
                <a:srgbClr val="FF0000"/>
              </a:solidFill>
            </a:endParaRPr>
          </a:p>
        </p:txBody>
      </p:sp>
      <p:sp>
        <p:nvSpPr>
          <p:cNvPr id="34" name="자유형 33"/>
          <p:cNvSpPr/>
          <p:nvPr/>
        </p:nvSpPr>
        <p:spPr>
          <a:xfrm>
            <a:off x="2351621" y="6348194"/>
            <a:ext cx="1028584" cy="682225"/>
          </a:xfrm>
          <a:custGeom>
            <a:avLst/>
            <a:gdLst>
              <a:gd name="connsiteX0" fmla="*/ 0 w 697832"/>
              <a:gd name="connsiteY0" fmla="*/ 462847 h 462847"/>
              <a:gd name="connsiteX1" fmla="*/ 385010 w 697832"/>
              <a:gd name="connsiteY1" fmla="*/ 45752 h 462847"/>
              <a:gd name="connsiteX2" fmla="*/ 697832 w 697832"/>
              <a:gd name="connsiteY2" fmla="*/ 29710 h 46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832" h="462847">
                <a:moveTo>
                  <a:pt x="0" y="462847"/>
                </a:moveTo>
                <a:cubicBezTo>
                  <a:pt x="134352" y="290394"/>
                  <a:pt x="268705" y="117941"/>
                  <a:pt x="385010" y="45752"/>
                </a:cubicBezTo>
                <a:cubicBezTo>
                  <a:pt x="501315" y="-26437"/>
                  <a:pt x="599573" y="1636"/>
                  <a:pt x="697832" y="2971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>
              <a:solidFill>
                <a:srgbClr val="FF0000"/>
              </a:solidFill>
            </a:endParaRPr>
          </a:p>
        </p:txBody>
      </p:sp>
      <p:grpSp>
        <p:nvGrpSpPr>
          <p:cNvPr id="52" name="그룹 51"/>
          <p:cNvGrpSpPr/>
          <p:nvPr/>
        </p:nvGrpSpPr>
        <p:grpSpPr>
          <a:xfrm>
            <a:off x="8116148" y="4044562"/>
            <a:ext cx="4597600" cy="2985856"/>
            <a:chOff x="5122070" y="1712087"/>
            <a:chExt cx="3119195" cy="2025724"/>
          </a:xfrm>
        </p:grpSpPr>
        <p:sp>
          <p:nvSpPr>
            <p:cNvPr id="35" name="직사각형 34"/>
            <p:cNvSpPr/>
            <p:nvPr/>
          </p:nvSpPr>
          <p:spPr>
            <a:xfrm>
              <a:off x="5122070" y="1712087"/>
              <a:ext cx="2896394" cy="20257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2653" b="1" dirty="0">
                  <a:solidFill>
                    <a:schemeClr val="tx1"/>
                  </a:solidFill>
                </a:rPr>
                <a:t>       </a:t>
              </a:r>
            </a:p>
            <a:p>
              <a:pPr algn="ctr"/>
              <a:r>
                <a:rPr lang="en-US" altLang="ko-KR" sz="2653" b="1" dirty="0">
                  <a:solidFill>
                    <a:schemeClr val="tx1"/>
                  </a:solidFill>
                </a:rPr>
                <a:t>                       </a:t>
              </a:r>
              <a:r>
                <a:rPr lang="en-US" altLang="ko-KR" sz="2653" b="1" dirty="0" err="1">
                  <a:solidFill>
                    <a:schemeClr val="tx1"/>
                  </a:solidFill>
                </a:rPr>
                <a:t>IoC</a:t>
              </a:r>
              <a:r>
                <a:rPr lang="en-US" altLang="ko-KR" sz="2653" b="1" dirty="0">
                  <a:solidFill>
                    <a:schemeClr val="tx1"/>
                  </a:solidFill>
                </a:rPr>
                <a:t> Container</a:t>
              </a: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en-US" altLang="ko-KR" sz="2653" b="1" dirty="0">
                <a:solidFill>
                  <a:schemeClr val="tx1"/>
                </a:solidFill>
              </a:endParaRPr>
            </a:p>
            <a:p>
              <a:pPr algn="ctr"/>
              <a:endParaRPr lang="ko-KR" altLang="en-US" sz="2653" b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42"/>
            <p:cNvGrpSpPr>
              <a:grpSpLocks/>
            </p:cNvGrpSpPr>
            <p:nvPr/>
          </p:nvGrpSpPr>
          <p:grpSpPr bwMode="auto">
            <a:xfrm>
              <a:off x="5352322" y="1863277"/>
              <a:ext cx="2888943" cy="1594073"/>
              <a:chOff x="1972" y="2205"/>
              <a:chExt cx="3306" cy="1044"/>
            </a:xfrm>
          </p:grpSpPr>
          <p:grpSp>
            <p:nvGrpSpPr>
              <p:cNvPr id="37" name="Group 20"/>
              <p:cNvGrpSpPr>
                <a:grpSpLocks/>
              </p:cNvGrpSpPr>
              <p:nvPr/>
            </p:nvGrpSpPr>
            <p:grpSpPr bwMode="auto">
              <a:xfrm>
                <a:off x="1972" y="2205"/>
                <a:ext cx="2268" cy="1044"/>
                <a:chOff x="1746" y="1842"/>
                <a:chExt cx="2268" cy="1044"/>
              </a:xfrm>
            </p:grpSpPr>
            <p:sp>
              <p:nvSpPr>
                <p:cNvPr id="46" name="Oval 12"/>
                <p:cNvSpPr>
                  <a:spLocks noChangeArrowheads="1"/>
                </p:cNvSpPr>
                <p:nvPr/>
              </p:nvSpPr>
              <p:spPr bwMode="auto">
                <a:xfrm>
                  <a:off x="1746" y="2115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  <a:endParaRPr lang="en-US" altLang="ko-KR" sz="2358" i="1" dirty="0"/>
                </a:p>
              </p:txBody>
            </p:sp>
            <p:sp>
              <p:nvSpPr>
                <p:cNvPr id="47" name="Oval 13"/>
                <p:cNvSpPr>
                  <a:spLocks noChangeArrowheads="1"/>
                </p:cNvSpPr>
                <p:nvPr/>
              </p:nvSpPr>
              <p:spPr bwMode="auto">
                <a:xfrm>
                  <a:off x="2472" y="1842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</a:p>
              </p:txBody>
            </p:sp>
            <p:sp>
              <p:nvSpPr>
                <p:cNvPr id="48" name="Oval 14"/>
                <p:cNvSpPr>
                  <a:spLocks noChangeArrowheads="1"/>
                </p:cNvSpPr>
                <p:nvPr/>
              </p:nvSpPr>
              <p:spPr bwMode="auto">
                <a:xfrm>
                  <a:off x="2981" y="2251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/>
                    <a:t>객체</a:t>
                  </a:r>
                </a:p>
              </p:txBody>
            </p:sp>
            <p:sp>
              <p:nvSpPr>
                <p:cNvPr id="49" name="Oval 15"/>
                <p:cNvSpPr>
                  <a:spLocks noChangeArrowheads="1"/>
                </p:cNvSpPr>
                <p:nvPr/>
              </p:nvSpPr>
              <p:spPr bwMode="auto">
                <a:xfrm>
                  <a:off x="3379" y="1885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063" i="1" dirty="0"/>
                    <a:t>객체</a:t>
                  </a:r>
                </a:p>
              </p:txBody>
            </p:sp>
            <p:sp>
              <p:nvSpPr>
                <p:cNvPr id="50" name="Oval 17"/>
                <p:cNvSpPr>
                  <a:spLocks noChangeArrowheads="1"/>
                </p:cNvSpPr>
                <p:nvPr/>
              </p:nvSpPr>
              <p:spPr bwMode="auto">
                <a:xfrm>
                  <a:off x="2472" y="2614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 dirty="0"/>
                    <a:t>객체</a:t>
                  </a:r>
                </a:p>
              </p:txBody>
            </p:sp>
            <p:sp>
              <p:nvSpPr>
                <p:cNvPr id="51" name="Oval 18"/>
                <p:cNvSpPr>
                  <a:spLocks noChangeArrowheads="1"/>
                </p:cNvSpPr>
                <p:nvPr/>
              </p:nvSpPr>
              <p:spPr bwMode="auto">
                <a:xfrm>
                  <a:off x="3606" y="2478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358" i="1"/>
                    <a:t>객체</a:t>
                  </a:r>
                </a:p>
              </p:txBody>
            </p:sp>
          </p:grpSp>
          <p:sp>
            <p:nvSpPr>
              <p:cNvPr id="39" name="Line 30"/>
              <p:cNvSpPr>
                <a:spLocks noChangeShapeType="1"/>
              </p:cNvSpPr>
              <p:nvPr/>
            </p:nvSpPr>
            <p:spPr bwMode="auto">
              <a:xfrm flipH="1">
                <a:off x="2844" y="2478"/>
                <a:ext cx="111" cy="5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0" name="Line 31"/>
              <p:cNvSpPr>
                <a:spLocks noChangeShapeType="1"/>
              </p:cNvSpPr>
              <p:nvPr/>
            </p:nvSpPr>
            <p:spPr bwMode="auto">
              <a:xfrm flipV="1">
                <a:off x="2330" y="2369"/>
                <a:ext cx="36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1" name="Line 32"/>
              <p:cNvSpPr>
                <a:spLocks noChangeShapeType="1"/>
              </p:cNvSpPr>
              <p:nvPr/>
            </p:nvSpPr>
            <p:spPr bwMode="auto">
              <a:xfrm>
                <a:off x="3106" y="2349"/>
                <a:ext cx="499" cy="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2" name="Line 33"/>
              <p:cNvSpPr>
                <a:spLocks noChangeShapeType="1"/>
              </p:cNvSpPr>
              <p:nvPr/>
            </p:nvSpPr>
            <p:spPr bwMode="auto">
              <a:xfrm flipV="1">
                <a:off x="3106" y="3067"/>
                <a:ext cx="72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  <p:sp>
            <p:nvSpPr>
              <p:cNvPr id="43" name="Text Box 41"/>
              <p:cNvSpPr txBox="1">
                <a:spLocks noChangeArrowheads="1"/>
              </p:cNvSpPr>
              <p:nvPr/>
            </p:nvSpPr>
            <p:spPr bwMode="auto">
              <a:xfrm>
                <a:off x="5135" y="2707"/>
                <a:ext cx="14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/>
                <a:endParaRPr lang="ko-KR" altLang="ko-KR" sz="2358"/>
              </a:p>
            </p:txBody>
          </p:sp>
          <p:sp>
            <p:nvSpPr>
              <p:cNvPr id="44" name="Line 33"/>
              <p:cNvSpPr>
                <a:spLocks noChangeShapeType="1"/>
              </p:cNvSpPr>
              <p:nvPr/>
            </p:nvSpPr>
            <p:spPr bwMode="auto">
              <a:xfrm flipV="1">
                <a:off x="3015" y="2841"/>
                <a:ext cx="237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358"/>
              </a:p>
            </p:txBody>
          </p:sp>
        </p:grpSp>
      </p:grpSp>
      <p:sp>
        <p:nvSpPr>
          <p:cNvPr id="2" name="직사각형 1"/>
          <p:cNvSpPr/>
          <p:nvPr/>
        </p:nvSpPr>
        <p:spPr>
          <a:xfrm>
            <a:off x="1144051" y="1247437"/>
            <a:ext cx="1116349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제어 반전 컨테이너</a:t>
            </a:r>
            <a:r>
              <a:rPr lang="en-US" altLang="ko-KR" sz="32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(</a:t>
            </a:r>
            <a:r>
              <a:rPr lang="en-US" altLang="ko-KR" sz="32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en-US" altLang="ko-KR" sz="32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Inversion of Control) </a:t>
            </a:r>
            <a:endParaRPr lang="ko-KR" altLang="en-US" sz="32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en-US" altLang="ko-KR" sz="2800" dirty="0" err="1"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컨테이너는 스프링의 가장 중요하고 핵심적인 기능으로서 객체의 생명주기를 관리하고 의존성 주입</a:t>
            </a:r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(Dependency Injection)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을 통해 각 객체</a:t>
            </a:r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빈</a:t>
            </a:r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800" dirty="0">
                <a:latin typeface="HY강B" panose="02030600000101010101" pitchFamily="18" charset="-127"/>
                <a:ea typeface="HY강B" panose="02030600000101010101" pitchFamily="18" charset="-127"/>
              </a:rPr>
              <a:t>들의 의존관계를 설정한다</a:t>
            </a:r>
            <a:r>
              <a:rPr lang="en-US" altLang="ko-KR" sz="2800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10092" y="8388399"/>
            <a:ext cx="741973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Java </a:t>
            </a:r>
            <a:r>
              <a:rPr lang="en-US" altLang="ko-KR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 </a:t>
            </a:r>
            <a:r>
              <a:rPr lang="ko-KR" altLang="en-US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소프트웨어 </a:t>
            </a:r>
            <a:r>
              <a:rPr lang="en-US" altLang="ko-KR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 </a:t>
            </a:r>
            <a:r>
              <a:rPr lang="ko-KR" altLang="en-US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객체의 모임 </a:t>
            </a:r>
            <a:r>
              <a:rPr lang="en-US" altLang="ko-KR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 </a:t>
            </a:r>
            <a:r>
              <a:rPr lang="ko-KR" altLang="en-US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클래스 </a:t>
            </a:r>
            <a:r>
              <a:rPr lang="en-US" altLang="ko-KR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 </a:t>
            </a:r>
            <a:r>
              <a:rPr lang="ko-KR" altLang="en-US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멤버 변수</a:t>
            </a:r>
            <a:r>
              <a:rPr lang="en-US" altLang="ko-KR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, </a:t>
            </a:r>
            <a:r>
              <a:rPr lang="ko-KR" altLang="en-US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멤버 함수</a:t>
            </a:r>
            <a:endParaRPr lang="en-US" altLang="ko-KR" b="1" dirty="0" smtClean="0">
              <a:solidFill>
                <a:srgbClr val="FF0000"/>
              </a:solidFill>
              <a:latin typeface="HY그래픽M" panose="02030600000101010101" pitchFamily="18" charset="-127"/>
              <a:ea typeface="HY그래픽M" panose="02030600000101010101" pitchFamily="18" charset="-127"/>
              <a:sym typeface="Wingdings" panose="05000000000000000000" pitchFamily="2" charset="2"/>
            </a:endParaRPr>
          </a:p>
          <a:p>
            <a:r>
              <a:rPr lang="en-US" altLang="ko-KR" b="1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C </a:t>
            </a:r>
            <a:r>
              <a:rPr lang="en-US" altLang="ko-KR" b="1" dirty="0" smtClean="0"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 </a:t>
            </a:r>
            <a:r>
              <a:rPr lang="ko-KR" altLang="en-US" b="1" dirty="0" smtClean="0">
                <a:latin typeface="HY그래픽M" panose="02030600000101010101" pitchFamily="18" charset="-127"/>
                <a:ea typeface="HY그래픽M" panose="02030600000101010101" pitchFamily="18" charset="-127"/>
                <a:sym typeface="Wingdings" panose="05000000000000000000" pitchFamily="2" charset="2"/>
              </a:rPr>
              <a:t>함수의 모임</a:t>
            </a:r>
            <a:endParaRPr lang="ko-KR" altLang="en-US" b="1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3672" y="0"/>
            <a:ext cx="69762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★</a:t>
            </a:r>
            <a:endParaRPr lang="en-US" altLang="ko-KR" sz="4000" dirty="0" smtClean="0">
              <a:solidFill>
                <a:srgbClr val="FF0000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r>
              <a:rPr lang="ko-KR" altLang="en-US" sz="1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중간고사</a:t>
            </a:r>
            <a:endParaRPr lang="ko-KR" altLang="en-US" sz="1000" dirty="0">
              <a:solidFill>
                <a:srgbClr val="FF0000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58667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Java</a:t>
            </a:r>
            <a:r>
              <a:rPr lang="ko-KR" altLang="en-US" dirty="0" smtClean="0"/>
              <a:t>와</a:t>
            </a:r>
            <a:r>
              <a:rPr lang="en-US" altLang="ko-KR" dirty="0" smtClean="0"/>
              <a:t>  </a:t>
            </a:r>
            <a:r>
              <a:rPr lang="ko-KR" altLang="en-US" dirty="0" smtClean="0"/>
              <a:t>객체지향</a:t>
            </a:r>
            <a:endParaRPr lang="ko-KR" altLang="en-US" dirty="0"/>
          </a:p>
        </p:txBody>
      </p:sp>
      <p:grpSp>
        <p:nvGrpSpPr>
          <p:cNvPr id="54" name="그룹 53"/>
          <p:cNvGrpSpPr/>
          <p:nvPr/>
        </p:nvGrpSpPr>
        <p:grpSpPr>
          <a:xfrm>
            <a:off x="2331274" y="3059424"/>
            <a:ext cx="11904898" cy="4649872"/>
            <a:chOff x="299995" y="1217029"/>
            <a:chExt cx="8076758" cy="3154661"/>
          </a:xfrm>
        </p:grpSpPr>
        <p:grpSp>
          <p:nvGrpSpPr>
            <p:cNvPr id="8" name="Group 42"/>
            <p:cNvGrpSpPr>
              <a:grpSpLocks/>
            </p:cNvGrpSpPr>
            <p:nvPr/>
          </p:nvGrpSpPr>
          <p:grpSpPr bwMode="auto">
            <a:xfrm>
              <a:off x="841159" y="1217029"/>
              <a:ext cx="3945853" cy="2698096"/>
              <a:chOff x="1407" y="1888"/>
              <a:chExt cx="3850" cy="1541"/>
            </a:xfrm>
          </p:grpSpPr>
          <p:grpSp>
            <p:nvGrpSpPr>
              <p:cNvPr id="9" name="Group 20"/>
              <p:cNvGrpSpPr>
                <a:grpSpLocks/>
              </p:cNvGrpSpPr>
              <p:nvPr/>
            </p:nvGrpSpPr>
            <p:grpSpPr bwMode="auto">
              <a:xfrm>
                <a:off x="1407" y="1888"/>
                <a:ext cx="3786" cy="1541"/>
                <a:chOff x="1181" y="1525"/>
                <a:chExt cx="3786" cy="1541"/>
              </a:xfrm>
            </p:grpSpPr>
            <p:sp>
              <p:nvSpPr>
                <p:cNvPr id="17" name="Oval 8"/>
                <p:cNvSpPr>
                  <a:spLocks noChangeArrowheads="1"/>
                </p:cNvSpPr>
                <p:nvPr/>
              </p:nvSpPr>
              <p:spPr bwMode="auto">
                <a:xfrm>
                  <a:off x="1181" y="1525"/>
                  <a:ext cx="3786" cy="154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2653"/>
                </a:p>
              </p:txBody>
            </p:sp>
            <p:sp>
              <p:nvSpPr>
                <p:cNvPr id="18" name="Oval 12"/>
                <p:cNvSpPr>
                  <a:spLocks noChangeArrowheads="1"/>
                </p:cNvSpPr>
                <p:nvPr/>
              </p:nvSpPr>
              <p:spPr bwMode="auto">
                <a:xfrm>
                  <a:off x="1737" y="2114"/>
                  <a:ext cx="666" cy="309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ts val="1475"/>
                    </a:lnSpc>
                  </a:pPr>
                  <a:r>
                    <a:rPr lang="ko-KR" altLang="en-US" sz="2653" i="1" dirty="0"/>
                    <a:t>객체</a:t>
                  </a:r>
                  <a:endParaRPr lang="en-US" altLang="ko-KR" sz="2653" i="1" dirty="0"/>
                </a:p>
                <a:p>
                  <a:pPr algn="ctr">
                    <a:lnSpc>
                      <a:spcPts val="1475"/>
                    </a:lnSpc>
                  </a:pPr>
                  <a:r>
                    <a:rPr lang="en-US" altLang="ko-KR" sz="2653" i="1" dirty="0"/>
                    <a:t>(main)</a:t>
                  </a:r>
                  <a:endParaRPr lang="ko-KR" altLang="en-US" sz="2653" i="1" dirty="0"/>
                </a:p>
              </p:txBody>
            </p:sp>
            <p:sp>
              <p:nvSpPr>
                <p:cNvPr id="19" name="Oval 13"/>
                <p:cNvSpPr>
                  <a:spLocks noChangeArrowheads="1"/>
                </p:cNvSpPr>
                <p:nvPr/>
              </p:nvSpPr>
              <p:spPr bwMode="auto">
                <a:xfrm>
                  <a:off x="2472" y="1842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653" i="1"/>
                    <a:t>객체</a:t>
                  </a:r>
                </a:p>
              </p:txBody>
            </p:sp>
            <p:sp>
              <p:nvSpPr>
                <p:cNvPr id="20" name="Oval 14"/>
                <p:cNvSpPr>
                  <a:spLocks noChangeArrowheads="1"/>
                </p:cNvSpPr>
                <p:nvPr/>
              </p:nvSpPr>
              <p:spPr bwMode="auto">
                <a:xfrm>
                  <a:off x="2981" y="2251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653" i="1"/>
                    <a:t>객체</a:t>
                  </a:r>
                </a:p>
              </p:txBody>
            </p:sp>
            <p:sp>
              <p:nvSpPr>
                <p:cNvPr id="21" name="Oval 15"/>
                <p:cNvSpPr>
                  <a:spLocks noChangeArrowheads="1"/>
                </p:cNvSpPr>
                <p:nvPr/>
              </p:nvSpPr>
              <p:spPr bwMode="auto">
                <a:xfrm>
                  <a:off x="3379" y="1979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653" i="1"/>
                    <a:t>객체</a:t>
                  </a:r>
                </a:p>
              </p:txBody>
            </p:sp>
            <p:sp>
              <p:nvSpPr>
                <p:cNvPr id="22" name="Oval 17"/>
                <p:cNvSpPr>
                  <a:spLocks noChangeArrowheads="1"/>
                </p:cNvSpPr>
                <p:nvPr/>
              </p:nvSpPr>
              <p:spPr bwMode="auto">
                <a:xfrm>
                  <a:off x="2472" y="2614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653" i="1" dirty="0"/>
                    <a:t>객체</a:t>
                  </a:r>
                </a:p>
              </p:txBody>
            </p:sp>
            <p:sp>
              <p:nvSpPr>
                <p:cNvPr id="23" name="Oval 18"/>
                <p:cNvSpPr>
                  <a:spLocks noChangeArrowheads="1"/>
                </p:cNvSpPr>
                <p:nvPr/>
              </p:nvSpPr>
              <p:spPr bwMode="auto">
                <a:xfrm>
                  <a:off x="3606" y="2478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2653" i="1" dirty="0"/>
                    <a:t>객체</a:t>
                  </a:r>
                </a:p>
              </p:txBody>
            </p:sp>
          </p:grpSp>
          <p:sp>
            <p:nvSpPr>
              <p:cNvPr id="10" name="Text Box 29"/>
              <p:cNvSpPr txBox="1">
                <a:spLocks noChangeArrowheads="1"/>
              </p:cNvSpPr>
              <p:nvPr/>
            </p:nvSpPr>
            <p:spPr bwMode="auto">
              <a:xfrm>
                <a:off x="2381" y="1933"/>
                <a:ext cx="1226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/>
                <a:r>
                  <a:rPr lang="ko-KR" altLang="en-US" sz="2653">
                    <a:solidFill>
                      <a:srgbClr val="0033CC"/>
                    </a:solidFill>
                    <a:latin typeface="HY강B" pitchFamily="18" charset="-127"/>
                    <a:ea typeface="HY강B" pitchFamily="18" charset="-127"/>
                  </a:rPr>
                  <a:t>소프트웨어</a:t>
                </a:r>
              </a:p>
            </p:txBody>
          </p:sp>
          <p:sp>
            <p:nvSpPr>
              <p:cNvPr id="11" name="Line 30"/>
              <p:cNvSpPr>
                <a:spLocks noChangeShapeType="1"/>
              </p:cNvSpPr>
              <p:nvPr/>
            </p:nvSpPr>
            <p:spPr bwMode="auto">
              <a:xfrm flipH="1">
                <a:off x="2799" y="2478"/>
                <a:ext cx="156" cy="5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653"/>
              </a:p>
            </p:txBody>
          </p:sp>
          <p:sp>
            <p:nvSpPr>
              <p:cNvPr id="12" name="Line 31"/>
              <p:cNvSpPr>
                <a:spLocks noChangeShapeType="1"/>
              </p:cNvSpPr>
              <p:nvPr/>
            </p:nvSpPr>
            <p:spPr bwMode="auto">
              <a:xfrm flipV="1">
                <a:off x="2330" y="2369"/>
                <a:ext cx="367" cy="1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653"/>
              </a:p>
            </p:txBody>
          </p:sp>
          <p:sp>
            <p:nvSpPr>
              <p:cNvPr id="13" name="Line 32"/>
              <p:cNvSpPr>
                <a:spLocks noChangeShapeType="1"/>
              </p:cNvSpPr>
              <p:nvPr/>
            </p:nvSpPr>
            <p:spPr bwMode="auto">
              <a:xfrm flipH="1" flipV="1">
                <a:off x="3106" y="2342"/>
                <a:ext cx="500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653"/>
              </a:p>
            </p:txBody>
          </p:sp>
          <p:sp>
            <p:nvSpPr>
              <p:cNvPr id="14" name="Line 33"/>
              <p:cNvSpPr>
                <a:spLocks noChangeShapeType="1"/>
              </p:cNvSpPr>
              <p:nvPr/>
            </p:nvSpPr>
            <p:spPr bwMode="auto">
              <a:xfrm flipV="1">
                <a:off x="3106" y="3067"/>
                <a:ext cx="727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653"/>
              </a:p>
            </p:txBody>
          </p:sp>
          <p:sp>
            <p:nvSpPr>
              <p:cNvPr id="15" name="Text Box 41"/>
              <p:cNvSpPr txBox="1">
                <a:spLocks noChangeArrowheads="1"/>
              </p:cNvSpPr>
              <p:nvPr/>
            </p:nvSpPr>
            <p:spPr bwMode="auto">
              <a:xfrm>
                <a:off x="5135" y="2707"/>
                <a:ext cx="122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1pPr>
                <a:lvl2pPr marL="742950" indent="-28575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2pPr>
                <a:lvl3pPr marL="11430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3pPr>
                <a:lvl4pPr marL="16002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4pPr>
                <a:lvl5pPr marL="2057400" indent="-228600" eaLnBrk="0" hangingPunct="0"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292929"/>
                    </a:solidFill>
                    <a:latin typeface="돋움" pitchFamily="50" charset="-127"/>
                    <a:ea typeface="돋움" pitchFamily="50" charset="-127"/>
                  </a:defRPr>
                </a:lvl9pPr>
              </a:lstStyle>
              <a:p>
                <a:pPr eaLnBrk="1" hangingPunct="1"/>
                <a:endParaRPr lang="ko-KR" altLang="ko-KR" sz="2653"/>
              </a:p>
            </p:txBody>
          </p:sp>
          <p:sp>
            <p:nvSpPr>
              <p:cNvPr id="16" name="Line 33"/>
              <p:cNvSpPr>
                <a:spLocks noChangeShapeType="1"/>
              </p:cNvSpPr>
              <p:nvPr/>
            </p:nvSpPr>
            <p:spPr bwMode="auto">
              <a:xfrm flipV="1">
                <a:off x="3015" y="2841"/>
                <a:ext cx="202" cy="1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 sz="2653"/>
              </a:p>
            </p:txBody>
          </p:sp>
        </p:grpSp>
        <p:cxnSp>
          <p:nvCxnSpPr>
            <p:cNvPr id="25" name="직선 화살표 연결선 24"/>
            <p:cNvCxnSpPr/>
            <p:nvPr/>
          </p:nvCxnSpPr>
          <p:spPr>
            <a:xfrm flipH="1">
              <a:off x="3535613" y="1665252"/>
              <a:ext cx="1185807" cy="541664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 flipV="1">
              <a:off x="1182417" y="3445095"/>
              <a:ext cx="980859" cy="491598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99995" y="3361849"/>
              <a:ext cx="588577" cy="24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77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클래스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285145" y="4007029"/>
              <a:ext cx="588577" cy="24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77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클래스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1159" y="3952028"/>
              <a:ext cx="588577" cy="24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77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클래스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16252" y="1434848"/>
              <a:ext cx="588577" cy="24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770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클래스</a:t>
              </a:r>
            </a:p>
          </p:txBody>
        </p:sp>
        <p:cxnSp>
          <p:nvCxnSpPr>
            <p:cNvPr id="37" name="직선 화살표 연결선 36"/>
            <p:cNvCxnSpPr>
              <a:stCxn id="33" idx="3"/>
            </p:cNvCxnSpPr>
            <p:nvPr/>
          </p:nvCxnSpPr>
          <p:spPr>
            <a:xfrm flipV="1">
              <a:off x="888572" y="2739398"/>
              <a:ext cx="734563" cy="74616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>
              <a:stCxn id="34" idx="1"/>
              <a:endCxn id="20" idx="4"/>
            </p:cNvCxnSpPr>
            <p:nvPr/>
          </p:nvCxnSpPr>
          <p:spPr>
            <a:xfrm flipH="1" flipV="1">
              <a:off x="2895052" y="2964400"/>
              <a:ext cx="390093" cy="1166347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>
              <a:stCxn id="34" idx="1"/>
            </p:cNvCxnSpPr>
            <p:nvPr/>
          </p:nvCxnSpPr>
          <p:spPr>
            <a:xfrm flipV="1">
              <a:off x="3285145" y="3376588"/>
              <a:ext cx="248349" cy="75415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420598" y="1392086"/>
              <a:ext cx="2956155" cy="29796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2149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멤버 변수</a:t>
              </a:r>
              <a:endParaRPr lang="en-US" altLang="ko-KR" sz="2149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자료</a:t>
              </a:r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(data)</a:t>
              </a:r>
            </a:p>
            <a:p>
              <a:r>
                <a:rPr lang="ko-KR" altLang="en-US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상태</a:t>
              </a:r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(state)</a:t>
              </a:r>
            </a:p>
            <a:p>
              <a:r>
                <a:rPr lang="ko-KR" altLang="en-US" sz="2149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속성</a:t>
              </a:r>
              <a:r>
                <a:rPr lang="en-US" altLang="ko-KR" sz="2149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(Attribute)</a:t>
              </a:r>
              <a:endParaRPr lang="en-US" altLang="ko-KR" sz="2149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Property</a:t>
              </a:r>
            </a:p>
            <a:p>
              <a:r>
                <a:rPr lang="en-US" altLang="ko-KR" sz="2149" b="1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Field </a:t>
              </a:r>
              <a:r>
                <a:rPr lang="en-US" altLang="ko-KR" sz="1500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anose="05000000000000000000" pitchFamily="2" charset="2"/>
                </a:rPr>
                <a:t> </a:t>
              </a:r>
              <a:r>
                <a:rPr lang="ko-KR" altLang="en-US" sz="1500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anose="05000000000000000000" pitchFamily="2" charset="2"/>
                </a:rPr>
                <a:t>자바에서 멤버 </a:t>
              </a:r>
              <a:r>
                <a:rPr lang="ko-KR" altLang="en-US" sz="1500" b="1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anose="05000000000000000000" pitchFamily="2" charset="2"/>
                </a:rPr>
                <a:t>변수</a:t>
              </a:r>
              <a:endParaRPr lang="en-US" altLang="ko-KR" sz="1500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2149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en-US" altLang="ko-KR" sz="2149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2149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멤버 함수</a:t>
              </a:r>
              <a:r>
                <a:rPr lang="en-US" altLang="ko-KR" sz="2149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2149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2149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행위</a:t>
              </a:r>
              <a:r>
                <a:rPr lang="en-US" altLang="ko-KR" sz="2149" dirty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</a:t>
              </a:r>
              <a:r>
                <a:rPr lang="en-US" altLang="ko-KR" sz="2149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Behavior) </a:t>
              </a:r>
              <a:endParaRPr lang="en-US" altLang="ko-KR" sz="2149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2149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연산</a:t>
              </a:r>
              <a:r>
                <a:rPr lang="en-US" altLang="ko-KR" sz="2149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(Operation)</a:t>
              </a:r>
              <a:endParaRPr lang="en-US" altLang="ko-KR" sz="2149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r>
                <a:rPr lang="ko-KR" altLang="en-US" sz="2149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메서드</a:t>
              </a:r>
              <a:r>
                <a:rPr lang="en-US" altLang="ko-KR" sz="2149" b="1" dirty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(method</a:t>
              </a:r>
              <a:r>
                <a:rPr lang="en-US" altLang="ko-KR" sz="2149" b="1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) </a:t>
              </a:r>
              <a:r>
                <a:rPr lang="en-US" altLang="ko-KR" sz="1500" b="1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anose="05000000000000000000" pitchFamily="2" charset="2"/>
                </a:rPr>
                <a:t> </a:t>
              </a:r>
              <a:r>
                <a:rPr lang="ko-KR" altLang="en-US" sz="1500" b="1" dirty="0" smtClean="0">
                  <a:solidFill>
                    <a:srgbClr val="0000FF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sym typeface="Wingdings" panose="05000000000000000000" pitchFamily="2" charset="2"/>
                </a:rPr>
                <a:t>자바에서 멤버 함수</a:t>
              </a:r>
              <a:r>
                <a:rPr lang="en-US" altLang="ko-KR" sz="2149" b="1" dirty="0" smtClean="0"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endParaRPr lang="en-US" altLang="ko-KR" sz="2149" b="1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endParaRPr lang="ko-KR" altLang="en-US" sz="2149" dirty="0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왼쪽 대괄호 52"/>
            <p:cNvSpPr/>
            <p:nvPr/>
          </p:nvSpPr>
          <p:spPr>
            <a:xfrm>
              <a:off x="5262583" y="1505757"/>
              <a:ext cx="133551" cy="1775551"/>
            </a:xfrm>
            <a:prstGeom prst="leftBracke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653"/>
            </a:p>
          </p:txBody>
        </p:sp>
      </p:grpSp>
      <p:sp>
        <p:nvSpPr>
          <p:cNvPr id="55" name="직사각형 54"/>
          <p:cNvSpPr/>
          <p:nvPr/>
        </p:nvSpPr>
        <p:spPr>
          <a:xfrm>
            <a:off x="1419040" y="1063268"/>
            <a:ext cx="11719573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38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소프트웨어는 객체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(Object)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 들의 모임으로 이루어진다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lnSpc>
                <a:spcPts val="3538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-  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컴포넌트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, bean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653" dirty="0">
              <a:latin typeface="HY강B" pitchFamily="18" charset="-127"/>
              <a:ea typeface="HY강B" pitchFamily="18" charset="-127"/>
            </a:endParaRPr>
          </a:p>
          <a:p>
            <a:pPr>
              <a:lnSpc>
                <a:spcPts val="3538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하나의 클래스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는 다른 객체를 사용하거나  포함하는 등의 </a:t>
            </a:r>
            <a:r>
              <a:rPr lang="ko-KR" altLang="en-US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관계</a:t>
            </a:r>
            <a:r>
              <a:rPr lang="ko-KR" altLang="en-US" sz="2653" dirty="0">
                <a:latin typeface="HY강B" pitchFamily="18" charset="-127"/>
                <a:ea typeface="HY강B" pitchFamily="18" charset="-127"/>
              </a:rPr>
              <a:t>를 가지고 작동한다</a:t>
            </a:r>
            <a:r>
              <a:rPr lang="en-US" altLang="ko-KR" sz="2653" dirty="0">
                <a:latin typeface="HY강B" pitchFamily="18" charset="-127"/>
                <a:ea typeface="HY강B" pitchFamily="18" charset="-127"/>
              </a:rPr>
              <a:t>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842830" y="7924000"/>
            <a:ext cx="2634054" cy="5332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865" dirty="0"/>
              <a:t>캡슐화</a:t>
            </a:r>
            <a:r>
              <a:rPr lang="en-US" altLang="ko-KR" sz="2865" dirty="0"/>
              <a:t>, </a:t>
            </a:r>
            <a:r>
              <a:rPr lang="ko-KR" altLang="en-US" sz="2865" dirty="0" err="1"/>
              <a:t>상속성</a:t>
            </a:r>
            <a:r>
              <a:rPr lang="en-US" altLang="ko-KR" sz="2865" dirty="0"/>
              <a:t>, </a:t>
            </a:r>
            <a:r>
              <a:rPr lang="ko-KR" altLang="en-US" sz="2865" dirty="0" err="1" smtClean="0"/>
              <a:t>다형성</a:t>
            </a:r>
            <a:endParaRPr lang="ko-KR" altLang="en-US" sz="2865" dirty="0"/>
          </a:p>
        </p:txBody>
      </p:sp>
      <p:sp>
        <p:nvSpPr>
          <p:cNvPr id="58" name="TextBox 57"/>
          <p:cNvSpPr txBox="1"/>
          <p:nvPr/>
        </p:nvSpPr>
        <p:spPr>
          <a:xfrm>
            <a:off x="3323246" y="7912616"/>
            <a:ext cx="5794215" cy="5332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sz="2865" dirty="0"/>
              <a:t>객체</a:t>
            </a:r>
            <a:r>
              <a:rPr lang="en-US" altLang="ko-KR" sz="2865" dirty="0"/>
              <a:t> </a:t>
            </a:r>
            <a:r>
              <a:rPr lang="ko-KR" altLang="en-US" sz="2865" dirty="0"/>
              <a:t>생성 </a:t>
            </a:r>
            <a:r>
              <a:rPr lang="en-US" altLang="ko-KR" sz="2865" dirty="0"/>
              <a:t>: Student  </a:t>
            </a:r>
            <a:r>
              <a:rPr lang="en-US" altLang="ko-KR" sz="2865" dirty="0" err="1"/>
              <a:t>std</a:t>
            </a:r>
            <a:r>
              <a:rPr lang="en-US" altLang="ko-KR" sz="2865" dirty="0"/>
              <a:t> = new</a:t>
            </a:r>
            <a:r>
              <a:rPr lang="ko-KR" altLang="en-US" sz="2865" dirty="0"/>
              <a:t> </a:t>
            </a:r>
            <a:r>
              <a:rPr lang="en-US" altLang="ko-KR" sz="2865" dirty="0"/>
              <a:t>Student() </a:t>
            </a:r>
            <a:endParaRPr lang="ko-KR" altLang="en-US" sz="2865" dirty="0"/>
          </a:p>
        </p:txBody>
      </p:sp>
      <p:sp>
        <p:nvSpPr>
          <p:cNvPr id="2" name="TextBox 1"/>
          <p:cNvSpPr txBox="1"/>
          <p:nvPr/>
        </p:nvSpPr>
        <p:spPr>
          <a:xfrm>
            <a:off x="9878889" y="7254253"/>
            <a:ext cx="4445448" cy="617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함수 </a:t>
            </a:r>
            <a:r>
              <a:rPr lang="en-US" altLang="ko-KR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=&gt; </a:t>
            </a:r>
            <a:r>
              <a:rPr lang="ko-KR" altLang="en-US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머리</a:t>
            </a:r>
            <a:r>
              <a:rPr lang="en-US" altLang="ko-KR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(head), </a:t>
            </a:r>
            <a:r>
              <a:rPr lang="ko-KR" altLang="en-US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몸</a:t>
            </a:r>
            <a:r>
              <a:rPr lang="en-US" altLang="ko-KR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(body)</a:t>
            </a:r>
            <a:r>
              <a:rPr lang="ko-KR" altLang="en-US" b="1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으로 이루어짐</a:t>
            </a:r>
            <a:endParaRPr lang="en-US" altLang="ko-KR" b="1" dirty="0" smtClean="0">
              <a:solidFill>
                <a:srgbClr val="FF0000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  <a:p>
            <a:endParaRPr lang="ko-KR" altLang="en-US" b="1" dirty="0">
              <a:solidFill>
                <a:srgbClr val="FF0000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78766" y="8457223"/>
            <a:ext cx="4937570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객체에 이름표가 붙으면 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‘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인스턴스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’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라고 한다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3246" y="9339840"/>
            <a:ext cx="4951997" cy="617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변수를 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private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로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사용시 다른 클래스에서 사용</a:t>
            </a:r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x</a:t>
            </a:r>
          </a:p>
          <a:p>
            <a:r>
              <a:rPr lang="en-US" altLang="ko-KR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public </a:t>
            </a:r>
            <a:r>
              <a:rPr lang="ko-KR" altLang="en-US" dirty="0" smtClean="0">
                <a:latin typeface="HY그래픽M" panose="02030600000101010101" pitchFamily="18" charset="-127"/>
                <a:ea typeface="HY그래픽M" panose="02030600000101010101" pitchFamily="18" charset="-127"/>
              </a:rPr>
              <a:t>은 가능</a:t>
            </a:r>
            <a:endParaRPr lang="ko-KR" altLang="en-US" dirty="0"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02026" y="2739748"/>
            <a:ext cx="1810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★</a:t>
            </a:r>
            <a:r>
              <a:rPr lang="ko-KR" altLang="en-US" sz="1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클래스의 구성 요소</a:t>
            </a:r>
            <a:endParaRPr lang="ko-KR" altLang="en-US" sz="1000" dirty="0">
              <a:solidFill>
                <a:srgbClr val="FF0000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964284" y="7938568"/>
            <a:ext cx="601244" cy="5218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설명선 2 25"/>
          <p:cNvSpPr/>
          <p:nvPr/>
        </p:nvSpPr>
        <p:spPr>
          <a:xfrm>
            <a:off x="6450890" y="8818258"/>
            <a:ext cx="1008112" cy="4466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81173"/>
              <a:gd name="adj6" fmla="val -197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참조 변수</a:t>
            </a:r>
            <a:endParaRPr lang="ko-KR" altLang="en-US" sz="140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077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9"/>
          <p:cNvSpPr txBox="1">
            <a:spLocks noChangeArrowheads="1"/>
          </p:cNvSpPr>
          <p:nvPr/>
        </p:nvSpPr>
        <p:spPr bwMode="auto">
          <a:xfrm>
            <a:off x="908515" y="1218361"/>
            <a:ext cx="7650588" cy="37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하나의 클래스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는 다른 객체를 사용하거나  포함하는 등의 </a:t>
            </a:r>
            <a:r>
              <a:rPr lang="ko-KR" altLang="en-US" sz="2653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관계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를 가지고 작동한다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 하나의 객체에서 변경이 발생하면  관계를 맺고 있는 다른 객체도 변경이 발생한다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관계의 정도가 강할 때 </a:t>
            </a:r>
            <a:r>
              <a:rPr lang="ko-KR" altLang="en-US" sz="2653" b="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응집도</a:t>
            </a:r>
            <a:r>
              <a:rPr lang="ko-KR" altLang="en-US" sz="2653" b="0" dirty="0" err="1">
                <a:latin typeface="HY강B" pitchFamily="18" charset="-127"/>
                <a:ea typeface="HY강B" pitchFamily="18" charset="-127"/>
              </a:rPr>
              <a:t>는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 낮으며 </a:t>
            </a:r>
            <a:r>
              <a:rPr lang="ko-KR" altLang="en-US" sz="2653" b="0" dirty="0" err="1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결합도</a:t>
            </a:r>
            <a:r>
              <a:rPr lang="ko-KR" altLang="en-US" sz="2653" b="0" dirty="0" err="1">
                <a:latin typeface="HY강B" pitchFamily="18" charset="-127"/>
                <a:ea typeface="HY강B" pitchFamily="18" charset="-127"/>
              </a:rPr>
              <a:t>는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 높다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.  </a:t>
            </a:r>
          </a:p>
        </p:txBody>
      </p:sp>
      <p:grpSp>
        <p:nvGrpSpPr>
          <p:cNvPr id="10244" name="Group 42"/>
          <p:cNvGrpSpPr>
            <a:grpSpLocks/>
          </p:cNvGrpSpPr>
          <p:nvPr/>
        </p:nvGrpSpPr>
        <p:grpSpPr bwMode="auto">
          <a:xfrm>
            <a:off x="8696359" y="1086550"/>
            <a:ext cx="5235018" cy="3782259"/>
            <a:chOff x="1407" y="1888"/>
            <a:chExt cx="3864" cy="1541"/>
          </a:xfrm>
        </p:grpSpPr>
        <p:grpSp>
          <p:nvGrpSpPr>
            <p:cNvPr id="10250" name="Group 20"/>
            <p:cNvGrpSpPr>
              <a:grpSpLocks/>
            </p:cNvGrpSpPr>
            <p:nvPr/>
          </p:nvGrpSpPr>
          <p:grpSpPr bwMode="auto">
            <a:xfrm>
              <a:off x="1407" y="1888"/>
              <a:ext cx="3786" cy="1541"/>
              <a:chOff x="1181" y="1525"/>
              <a:chExt cx="3786" cy="1541"/>
            </a:xfrm>
          </p:grpSpPr>
          <p:sp>
            <p:nvSpPr>
              <p:cNvPr id="10267" name="Oval 8"/>
              <p:cNvSpPr>
                <a:spLocks noChangeArrowheads="1"/>
              </p:cNvSpPr>
              <p:nvPr/>
            </p:nvSpPr>
            <p:spPr bwMode="auto">
              <a:xfrm>
                <a:off x="1181" y="1525"/>
                <a:ext cx="3786" cy="154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2653"/>
              </a:p>
            </p:txBody>
          </p:sp>
          <p:sp>
            <p:nvSpPr>
              <p:cNvPr id="10268" name="Oval 12"/>
              <p:cNvSpPr>
                <a:spLocks noChangeArrowheads="1"/>
              </p:cNvSpPr>
              <p:nvPr/>
            </p:nvSpPr>
            <p:spPr bwMode="auto">
              <a:xfrm>
                <a:off x="1746" y="211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/>
                  <a:t>객체</a:t>
                </a:r>
              </a:p>
            </p:txBody>
          </p:sp>
          <p:sp>
            <p:nvSpPr>
              <p:cNvPr id="10269" name="Oval 13"/>
              <p:cNvSpPr>
                <a:spLocks noChangeArrowheads="1"/>
              </p:cNvSpPr>
              <p:nvPr/>
            </p:nvSpPr>
            <p:spPr bwMode="auto">
              <a:xfrm>
                <a:off x="2472" y="1842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/>
                  <a:t>객체</a:t>
                </a:r>
              </a:p>
            </p:txBody>
          </p:sp>
          <p:sp>
            <p:nvSpPr>
              <p:cNvPr id="10270" name="Oval 14"/>
              <p:cNvSpPr>
                <a:spLocks noChangeArrowheads="1"/>
              </p:cNvSpPr>
              <p:nvPr/>
            </p:nvSpPr>
            <p:spPr bwMode="auto">
              <a:xfrm>
                <a:off x="2981" y="2251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/>
                  <a:t>객체</a:t>
                </a:r>
              </a:p>
            </p:txBody>
          </p:sp>
          <p:sp>
            <p:nvSpPr>
              <p:cNvPr id="10271" name="Oval 15"/>
              <p:cNvSpPr>
                <a:spLocks noChangeArrowheads="1"/>
              </p:cNvSpPr>
              <p:nvPr/>
            </p:nvSpPr>
            <p:spPr bwMode="auto">
              <a:xfrm>
                <a:off x="3379" y="1979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/>
                  <a:t>객체</a:t>
                </a:r>
              </a:p>
            </p:txBody>
          </p:sp>
          <p:sp>
            <p:nvSpPr>
              <p:cNvPr id="10272" name="Oval 17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 dirty="0"/>
                  <a:t>객체</a:t>
                </a:r>
              </a:p>
            </p:txBody>
          </p:sp>
          <p:sp>
            <p:nvSpPr>
              <p:cNvPr id="10273" name="Oval 18"/>
              <p:cNvSpPr>
                <a:spLocks noChangeArrowheads="1"/>
              </p:cNvSpPr>
              <p:nvPr/>
            </p:nvSpPr>
            <p:spPr bwMode="auto">
              <a:xfrm>
                <a:off x="3606" y="2478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653" i="1"/>
                  <a:t>객체</a:t>
                </a:r>
              </a:p>
            </p:txBody>
          </p:sp>
        </p:grpSp>
        <p:sp>
          <p:nvSpPr>
            <p:cNvPr id="10256" name="Text Box 29"/>
            <p:cNvSpPr txBox="1">
              <a:spLocks noChangeArrowheads="1"/>
            </p:cNvSpPr>
            <p:nvPr/>
          </p:nvSpPr>
          <p:spPr bwMode="auto">
            <a:xfrm>
              <a:off x="2381" y="1933"/>
              <a:ext cx="136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 sz="2653">
                  <a:solidFill>
                    <a:srgbClr val="0033CC"/>
                  </a:solidFill>
                  <a:latin typeface="HY강B" pitchFamily="18" charset="-127"/>
                  <a:ea typeface="HY강B" pitchFamily="18" charset="-127"/>
                </a:rPr>
                <a:t>소프트웨어</a:t>
              </a:r>
            </a:p>
          </p:txBody>
        </p:sp>
        <p:sp>
          <p:nvSpPr>
            <p:cNvPr id="10257" name="Line 30"/>
            <p:cNvSpPr>
              <a:spLocks noChangeShapeType="1"/>
            </p:cNvSpPr>
            <p:nvPr/>
          </p:nvSpPr>
          <p:spPr bwMode="auto">
            <a:xfrm flipH="1">
              <a:off x="2799" y="2478"/>
              <a:ext cx="156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653"/>
            </a:p>
          </p:txBody>
        </p:sp>
        <p:sp>
          <p:nvSpPr>
            <p:cNvPr id="10258" name="Line 31"/>
            <p:cNvSpPr>
              <a:spLocks noChangeShapeType="1"/>
            </p:cNvSpPr>
            <p:nvPr/>
          </p:nvSpPr>
          <p:spPr bwMode="auto">
            <a:xfrm flipV="1">
              <a:off x="2330" y="2369"/>
              <a:ext cx="36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653"/>
            </a:p>
          </p:txBody>
        </p:sp>
        <p:sp>
          <p:nvSpPr>
            <p:cNvPr id="10259" name="Line 32"/>
            <p:cNvSpPr>
              <a:spLocks noChangeShapeType="1"/>
            </p:cNvSpPr>
            <p:nvPr/>
          </p:nvSpPr>
          <p:spPr bwMode="auto">
            <a:xfrm flipH="1" flipV="1">
              <a:off x="3106" y="2342"/>
              <a:ext cx="50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653"/>
            </a:p>
          </p:txBody>
        </p:sp>
        <p:sp>
          <p:nvSpPr>
            <p:cNvPr id="10260" name="Line 33"/>
            <p:cNvSpPr>
              <a:spLocks noChangeShapeType="1"/>
            </p:cNvSpPr>
            <p:nvPr/>
          </p:nvSpPr>
          <p:spPr bwMode="auto">
            <a:xfrm flipV="1">
              <a:off x="3106" y="3067"/>
              <a:ext cx="72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653"/>
            </a:p>
          </p:txBody>
        </p:sp>
        <p:sp>
          <p:nvSpPr>
            <p:cNvPr id="10266" name="Text Box 41"/>
            <p:cNvSpPr txBox="1">
              <a:spLocks noChangeArrowheads="1"/>
            </p:cNvSpPr>
            <p:nvPr/>
          </p:nvSpPr>
          <p:spPr bwMode="auto">
            <a:xfrm>
              <a:off x="5135" y="2707"/>
              <a:ext cx="13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ko-KR" sz="2653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3015" y="2841"/>
              <a:ext cx="202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 sz="2653"/>
            </a:p>
          </p:txBody>
        </p:sp>
      </p:grpSp>
      <p:sp>
        <p:nvSpPr>
          <p:cNvPr id="33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객체의 관계</a:t>
            </a: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850555" y="5242632"/>
            <a:ext cx="13121599" cy="37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사용자의 비즈니스 프로세스변경에 따라 요구사항은 끊임없이 바뀌고 발전한다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653" b="0" dirty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유지 </a:t>
            </a:r>
            <a:r>
              <a:rPr lang="ko-KR" altLang="en-US" sz="2653" b="0" dirty="0" smtClean="0">
                <a:latin typeface="HY강B" pitchFamily="18" charset="-127"/>
                <a:ea typeface="HY강B" pitchFamily="18" charset="-127"/>
              </a:rPr>
              <a:t>보수 시에 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변화의 폭을 최소화 하는 것은 중요한 문제이다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*</a:t>
            </a:r>
            <a:r>
              <a:rPr lang="ko-KR" altLang="en-US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응집도</a:t>
            </a:r>
            <a:r>
              <a:rPr lang="en-US" altLang="ko-KR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(Cohesion) </a:t>
            </a:r>
            <a:r>
              <a:rPr lang="en-US" altLang="ko-KR" sz="2653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클래스 내부의 기능의 </a:t>
            </a:r>
            <a:r>
              <a:rPr lang="ko-KR" altLang="en-US" sz="2653" b="0" dirty="0" smtClean="0">
                <a:latin typeface="HY강B" pitchFamily="18" charset="-127"/>
                <a:ea typeface="HY강B" pitchFamily="18" charset="-127"/>
              </a:rPr>
              <a:t>집중 정도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하나의 클래스가 하나의 책임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하나의 관심사에만 집중되어 있는 정도   </a:t>
            </a:r>
            <a:endParaRPr lang="en-US" altLang="ko-KR" sz="2653" b="0" dirty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*</a:t>
            </a:r>
            <a:r>
              <a:rPr lang="ko-KR" altLang="en-US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결합도</a:t>
            </a:r>
            <a:r>
              <a:rPr lang="en-US" altLang="ko-KR" sz="2653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(Coupling)</a:t>
            </a:r>
            <a:r>
              <a:rPr lang="en-US" altLang="ko-KR" sz="2653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-</a:t>
            </a:r>
            <a:r>
              <a:rPr lang="ko-KR" altLang="en-US" sz="2653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모듈이나 클래스간의 상호 </a:t>
            </a:r>
            <a:r>
              <a:rPr lang="ko-KR" altLang="en-US" sz="2653" b="0" dirty="0" smtClean="0">
                <a:latin typeface="HY강B" pitchFamily="18" charset="-127"/>
                <a:ea typeface="HY강B" pitchFamily="18" charset="-127"/>
              </a:rPr>
              <a:t>의존 정도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하나의 객체가 변경이 일어날 때 다른 객체에 변화를 요구하는 정도   </a:t>
            </a:r>
            <a:endParaRPr lang="en-US" altLang="ko-KR" sz="2653" b="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840" y="5959558"/>
            <a:ext cx="275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★</a:t>
            </a:r>
            <a:r>
              <a:rPr lang="ko-KR" altLang="en-US" sz="1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정보처리기사 시험 </a:t>
            </a:r>
            <a:r>
              <a:rPr lang="en-US" altLang="ko-KR" sz="1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(</a:t>
            </a:r>
            <a:r>
              <a:rPr lang="ko-KR" altLang="en-US" sz="1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응집도</a:t>
            </a:r>
            <a:r>
              <a:rPr lang="en-US" altLang="ko-KR" sz="1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결합도</a:t>
            </a:r>
            <a:r>
              <a:rPr lang="en-US" altLang="ko-KR" sz="1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)</a:t>
            </a:r>
            <a:endParaRPr lang="ko-KR" altLang="en-US" sz="1000" dirty="0">
              <a:solidFill>
                <a:srgbClr val="FF0000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9296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클래스 </a:t>
            </a:r>
            <a:r>
              <a:rPr lang="en-US" altLang="ko-KR" dirty="0"/>
              <a:t>relationship(</a:t>
            </a:r>
            <a:r>
              <a:rPr lang="ko-KR" altLang="en-US" dirty="0"/>
              <a:t>관계</a:t>
            </a:r>
            <a:r>
              <a:rPr lang="en-US" altLang="ko-KR" dirty="0"/>
              <a:t>)</a:t>
            </a:r>
            <a:endParaRPr lang="ko-KR" altLang="en-US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54" y="1998061"/>
            <a:ext cx="11353303" cy="3290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2" name="그룹 11"/>
          <p:cNvGrpSpPr/>
          <p:nvPr/>
        </p:nvGrpSpPr>
        <p:grpSpPr>
          <a:xfrm>
            <a:off x="3596140" y="4431364"/>
            <a:ext cx="9496257" cy="3003046"/>
            <a:chOff x="2089800" y="2780928"/>
            <a:chExt cx="6442640" cy="2037388"/>
          </a:xfrm>
        </p:grpSpPr>
        <p:sp>
          <p:nvSpPr>
            <p:cNvPr id="2" name="TextBox 1"/>
            <p:cNvSpPr txBox="1"/>
            <p:nvPr/>
          </p:nvSpPr>
          <p:spPr>
            <a:xfrm>
              <a:off x="2195736" y="3933057"/>
              <a:ext cx="6336704" cy="885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507" b="1" dirty="0">
                  <a:latin typeface="HY강B" panose="02030600000101010101" pitchFamily="18" charset="-127"/>
                  <a:ea typeface="HY강B" panose="02030600000101010101" pitchFamily="18" charset="-127"/>
                </a:rPr>
                <a:t>상속관계     </a:t>
              </a:r>
              <a:r>
                <a:rPr lang="ko-KR" altLang="en-US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일반화</a:t>
              </a:r>
              <a:r>
                <a:rPr lang="en-US" altLang="ko-KR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en-US" altLang="ko-KR" sz="2507" dirty="0"/>
                <a:t>Generalization</a:t>
              </a:r>
              <a:r>
                <a:rPr lang="en-US" altLang="ko-KR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)</a:t>
              </a:r>
              <a:r>
                <a:rPr lang="ko-KR" altLang="en-US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 관계</a:t>
              </a:r>
              <a:endParaRPr lang="en-US" altLang="ko-KR" sz="2507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endParaRPr lang="en-US" altLang="ko-KR" sz="2865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  <a:p>
              <a:r>
                <a:rPr lang="en-US" altLang="ko-KR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                 </a:t>
              </a:r>
              <a:r>
                <a:rPr lang="ko-KR" altLang="en-US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실체화</a:t>
              </a:r>
              <a:r>
                <a:rPr lang="en-US" altLang="ko-KR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(</a:t>
              </a:r>
              <a:r>
                <a:rPr lang="en-US" altLang="ko-KR" sz="2507" dirty="0"/>
                <a:t>Realization )</a:t>
              </a:r>
              <a:r>
                <a:rPr lang="ko-KR" altLang="en-US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관계</a:t>
              </a:r>
              <a:r>
                <a:rPr lang="en-US" altLang="ko-KR" sz="2507" dirty="0">
                  <a:latin typeface="HY강B" panose="02030600000101010101" pitchFamily="18" charset="-127"/>
                  <a:ea typeface="HY강B" panose="02030600000101010101" pitchFamily="18" charset="-127"/>
                </a:rPr>
                <a:t> </a:t>
              </a:r>
              <a:endParaRPr lang="ko-KR" altLang="en-US" sz="2507" dirty="0">
                <a:latin typeface="HY강B" panose="02030600000101010101" pitchFamily="18" charset="-127"/>
                <a:ea typeface="HY강B" panose="02030600000101010101" pitchFamily="18" charset="-127"/>
              </a:endParaRPr>
            </a:p>
          </p:txBody>
        </p:sp>
        <p:cxnSp>
          <p:nvCxnSpPr>
            <p:cNvPr id="4" name="직선 연결선 3"/>
            <p:cNvCxnSpPr/>
            <p:nvPr/>
          </p:nvCxnSpPr>
          <p:spPr>
            <a:xfrm>
              <a:off x="2099345" y="2780928"/>
              <a:ext cx="0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연결선 5"/>
            <p:cNvCxnSpPr/>
            <p:nvPr/>
          </p:nvCxnSpPr>
          <p:spPr>
            <a:xfrm>
              <a:off x="3131840" y="4077444"/>
              <a:ext cx="23088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직선 연결선 28"/>
            <p:cNvCxnSpPr/>
            <p:nvPr/>
          </p:nvCxnSpPr>
          <p:spPr>
            <a:xfrm>
              <a:off x="3247281" y="4581128"/>
              <a:ext cx="1802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>
              <a:off x="3247281" y="4077072"/>
              <a:ext cx="0" cy="5040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>
              <a:off x="2089800" y="4067919"/>
              <a:ext cx="18023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6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자바 기술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800582" y="1361226"/>
            <a:ext cx="4988468" cy="6049845"/>
          </a:xfrm>
        </p:spPr>
        <p:txBody>
          <a:bodyPr>
            <a:normAutofit/>
          </a:bodyPr>
          <a:lstStyle/>
          <a:p>
            <a:r>
              <a:rPr lang="ko-KR" altLang="en-US" sz="3095" dirty="0">
                <a:solidFill>
                  <a:srgbClr val="0000FF"/>
                </a:solidFill>
              </a:rPr>
              <a:t>자바</a:t>
            </a:r>
            <a:r>
              <a:rPr lang="en-US" altLang="ko-KR" sz="3095" dirty="0">
                <a:solidFill>
                  <a:srgbClr val="0000FF"/>
                </a:solidFill>
              </a:rPr>
              <a:t> </a:t>
            </a:r>
            <a:r>
              <a:rPr lang="ko-KR" altLang="en-US" sz="3095" dirty="0">
                <a:solidFill>
                  <a:srgbClr val="0000FF"/>
                </a:solidFill>
              </a:rPr>
              <a:t>기술 </a:t>
            </a:r>
            <a:endParaRPr lang="en-US" altLang="ko-KR" sz="3095" dirty="0">
              <a:solidFill>
                <a:srgbClr val="0000FF"/>
              </a:solidFill>
            </a:endParaRPr>
          </a:p>
          <a:p>
            <a:pPr lvl="1"/>
            <a:r>
              <a:rPr lang="en-US" altLang="ko-KR" sz="3095" dirty="0"/>
              <a:t>Java</a:t>
            </a:r>
            <a:r>
              <a:rPr lang="ko-KR" altLang="en-US" sz="3095" dirty="0"/>
              <a:t> </a:t>
            </a:r>
            <a:endParaRPr lang="en-US" altLang="ko-KR" sz="3095" dirty="0"/>
          </a:p>
          <a:p>
            <a:pPr lvl="1"/>
            <a:r>
              <a:rPr lang="en-US" altLang="ko-KR" sz="3095" dirty="0" err="1"/>
              <a:t>jsp</a:t>
            </a:r>
            <a:endParaRPr lang="en-US" altLang="ko-KR" sz="3095" dirty="0"/>
          </a:p>
          <a:p>
            <a:pPr lvl="1"/>
            <a:r>
              <a:rPr lang="en-US" altLang="ko-KR" sz="3095" dirty="0"/>
              <a:t>Java</a:t>
            </a:r>
            <a:r>
              <a:rPr lang="ko-KR" altLang="en-US" sz="3095" dirty="0"/>
              <a:t> </a:t>
            </a:r>
            <a:r>
              <a:rPr lang="en-US" altLang="ko-KR" sz="3095" dirty="0"/>
              <a:t>Beans</a:t>
            </a:r>
          </a:p>
          <a:p>
            <a:pPr lvl="1"/>
            <a:r>
              <a:rPr lang="en-US" altLang="ko-KR" sz="3095" dirty="0"/>
              <a:t>Java Framework</a:t>
            </a:r>
          </a:p>
          <a:p>
            <a:pPr lvl="1"/>
            <a:r>
              <a:rPr lang="en-US" altLang="ko-KR" sz="3095" dirty="0"/>
              <a:t>Spring Boot</a:t>
            </a:r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19" name="내용 개체 틀 2"/>
          <p:cNvSpPr>
            <a:spLocks noGrp="1"/>
          </p:cNvSpPr>
          <p:nvPr>
            <p:ph sz="quarter" idx="1"/>
          </p:nvPr>
        </p:nvSpPr>
        <p:spPr>
          <a:xfrm>
            <a:off x="6682923" y="1255088"/>
            <a:ext cx="5837570" cy="6049845"/>
          </a:xfrm>
        </p:spPr>
        <p:txBody>
          <a:bodyPr>
            <a:normAutofit/>
          </a:bodyPr>
          <a:lstStyle/>
          <a:p>
            <a:r>
              <a:rPr lang="en-US" altLang="ko-KR" sz="3538" dirty="0">
                <a:solidFill>
                  <a:srgbClr val="0000FF"/>
                </a:solidFill>
              </a:rPr>
              <a:t>Front-end</a:t>
            </a:r>
            <a:r>
              <a:rPr lang="ko-KR" altLang="en-US" sz="3538" dirty="0">
                <a:solidFill>
                  <a:srgbClr val="0000FF"/>
                </a:solidFill>
              </a:rPr>
              <a:t> 기술요소</a:t>
            </a:r>
            <a:endParaRPr lang="en-US" altLang="ko-KR" sz="3538" dirty="0">
              <a:solidFill>
                <a:srgbClr val="0000FF"/>
              </a:solidFill>
            </a:endParaRPr>
          </a:p>
          <a:p>
            <a:pPr lvl="1"/>
            <a:r>
              <a:rPr lang="en-US" altLang="ko-KR" sz="3243" dirty="0"/>
              <a:t>JavaScript</a:t>
            </a:r>
          </a:p>
          <a:p>
            <a:pPr lvl="1"/>
            <a:r>
              <a:rPr lang="en-US" altLang="ko-KR" sz="3243" dirty="0"/>
              <a:t>HTML5</a:t>
            </a:r>
          </a:p>
          <a:p>
            <a:pPr lvl="1"/>
            <a:r>
              <a:rPr lang="en-US" altLang="ko-KR" sz="3243" dirty="0"/>
              <a:t>CSS</a:t>
            </a:r>
          </a:p>
          <a:p>
            <a:pPr lvl="1"/>
            <a:r>
              <a:rPr lang="en-US" altLang="ko-KR" sz="3243" dirty="0" err="1"/>
              <a:t>Javascript</a:t>
            </a:r>
            <a:r>
              <a:rPr lang="ko-KR" altLang="en-US" sz="3243" dirty="0"/>
              <a:t> </a:t>
            </a:r>
            <a:r>
              <a:rPr lang="en-US" altLang="ko-KR" sz="3243" dirty="0"/>
              <a:t>Framework</a:t>
            </a:r>
            <a:endParaRPr lang="en-US" altLang="ko-KR" sz="2800" dirty="0"/>
          </a:p>
          <a:p>
            <a:pPr lvl="2"/>
            <a:r>
              <a:rPr lang="en-US" altLang="ko-KR" sz="2505" dirty="0" err="1"/>
              <a:t>Jquery</a:t>
            </a:r>
            <a:r>
              <a:rPr lang="en-US" altLang="ko-KR" sz="2505" dirty="0"/>
              <a:t>-Ajax</a:t>
            </a:r>
          </a:p>
          <a:p>
            <a:pPr lvl="2"/>
            <a:r>
              <a:rPr lang="en-US" altLang="ko-KR" dirty="0"/>
              <a:t>React, AngularJS</a:t>
            </a:r>
          </a:p>
          <a:p>
            <a:pPr lvl="2"/>
            <a:r>
              <a:rPr lang="en-US" altLang="ko-KR" dirty="0" smtClean="0"/>
              <a:t>bootstrap</a:t>
            </a:r>
            <a:endParaRPr lang="en-US" altLang="ko-KR" sz="2505" dirty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591" y="5961794"/>
            <a:ext cx="8858939" cy="298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611391" y="6807693"/>
            <a:ext cx="5154937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53" dirty="0">
                <a:sym typeface="Wingdings" panose="05000000000000000000" pitchFamily="2" charset="2"/>
              </a:rPr>
              <a:t> </a:t>
            </a:r>
            <a:r>
              <a:rPr lang="en-US" altLang="ko-KR" sz="2653" dirty="0" smtClean="0">
                <a:sym typeface="Wingdings" panose="05000000000000000000" pitchFamily="2" charset="2"/>
              </a:rPr>
              <a:t>Spring Framework Spring</a:t>
            </a:r>
            <a:r>
              <a:rPr lang="ko-KR" altLang="en-US" sz="2653" dirty="0" smtClean="0">
                <a:sym typeface="Wingdings" panose="05000000000000000000" pitchFamily="2" charset="2"/>
              </a:rPr>
              <a:t> </a:t>
            </a:r>
            <a:r>
              <a:rPr lang="en-US" altLang="ko-KR" sz="2653" dirty="0">
                <a:sym typeface="Wingdings" panose="05000000000000000000" pitchFamily="2" charset="2"/>
              </a:rPr>
              <a:t>Boot</a:t>
            </a:r>
            <a:endParaRPr lang="ko-KR" altLang="en-US" sz="2653" dirty="0"/>
          </a:p>
        </p:txBody>
      </p:sp>
      <p:sp>
        <p:nvSpPr>
          <p:cNvPr id="6" name="직사각형 5"/>
          <p:cNvSpPr/>
          <p:nvPr/>
        </p:nvSpPr>
        <p:spPr>
          <a:xfrm>
            <a:off x="1244273" y="5925135"/>
            <a:ext cx="12486973" cy="2971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</p:spTree>
    <p:extLst>
      <p:ext uri="{BB962C8B-B14F-4D97-AF65-F5344CB8AC3E}">
        <p14:creationId xmlns:p14="http://schemas.microsoft.com/office/powerpoint/2010/main" val="170827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의존관계와 연관관계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52225" y="1232615"/>
            <a:ext cx="7535770" cy="7217358"/>
          </a:xfrm>
        </p:spPr>
        <p:txBody>
          <a:bodyPr>
            <a:normAutofit lnSpcReduction="10000"/>
          </a:bodyPr>
          <a:lstStyle/>
          <a:p>
            <a:r>
              <a:rPr lang="ko-KR" altLang="en-US" b="1" dirty="0" smtClean="0">
                <a:solidFill>
                  <a:srgbClr val="0000FF"/>
                </a:solidFill>
              </a:rPr>
              <a:t>연관관계 </a:t>
            </a:r>
            <a:r>
              <a:rPr lang="en-US" altLang="ko-KR" b="1" dirty="0" smtClean="0">
                <a:solidFill>
                  <a:srgbClr val="0000FF"/>
                </a:solidFill>
              </a:rPr>
              <a:t>(association)</a:t>
            </a:r>
          </a:p>
          <a:p>
            <a:pPr lvl="1"/>
            <a:r>
              <a:rPr lang="ko-KR" altLang="en-US" sz="2358" dirty="0"/>
              <a:t>한 객체가 다른 객체와 연결되어 있는 </a:t>
            </a:r>
            <a:r>
              <a:rPr lang="ko-KR" altLang="en-US" sz="2358" dirty="0" err="1"/>
              <a:t>구조적관계</a:t>
            </a:r>
            <a:r>
              <a:rPr lang="ko-KR" altLang="en-US" sz="2358" dirty="0"/>
              <a:t> </a:t>
            </a:r>
            <a:endParaRPr lang="en-US" altLang="ko-KR" sz="2358" dirty="0"/>
          </a:p>
          <a:p>
            <a:pPr lvl="1"/>
            <a:r>
              <a:rPr lang="ko-KR" altLang="en-US" sz="2358" b="1" dirty="0"/>
              <a:t>독립적인 객체</a:t>
            </a:r>
            <a:r>
              <a:rPr lang="ko-KR" altLang="en-US" sz="2358" dirty="0"/>
              <a:t>가 서로 상호작용하기 위해 멤버로 참조하는 관계</a:t>
            </a:r>
            <a:endParaRPr lang="en-US" altLang="ko-KR" sz="2358" dirty="0"/>
          </a:p>
          <a:p>
            <a:pPr lvl="1"/>
            <a:r>
              <a:rPr lang="ko-KR" altLang="en-US" sz="2358" dirty="0" err="1"/>
              <a:t>인스턴스</a:t>
            </a:r>
            <a:r>
              <a:rPr lang="ko-KR" altLang="en-US" sz="2358" dirty="0"/>
              <a:t> 참조를 계속적으로 유지하는 관계</a:t>
            </a:r>
            <a:endParaRPr lang="en-US" altLang="ko-KR" sz="2358" dirty="0"/>
          </a:p>
          <a:p>
            <a:pPr lvl="1"/>
            <a:r>
              <a:rPr lang="en-US" altLang="ko-KR" sz="2358" dirty="0"/>
              <a:t>A→C, A →B, A→D </a:t>
            </a:r>
            <a:r>
              <a:rPr lang="ko-KR" altLang="en-US" sz="2358" dirty="0"/>
              <a:t>클래스</a:t>
            </a:r>
            <a:r>
              <a:rPr lang="en-US" altLang="ko-KR" sz="2358" dirty="0"/>
              <a:t> </a:t>
            </a:r>
            <a:r>
              <a:rPr lang="ko-KR" altLang="en-US" sz="2358" dirty="0"/>
              <a:t>관계</a:t>
            </a:r>
            <a:r>
              <a:rPr lang="en-US" altLang="ko-KR" sz="2358" dirty="0"/>
              <a:t> </a:t>
            </a:r>
            <a:endParaRPr lang="en-US" altLang="ko-KR" dirty="0"/>
          </a:p>
          <a:p>
            <a:r>
              <a:rPr lang="ko-KR" altLang="en-US" b="1" dirty="0" smtClean="0">
                <a:solidFill>
                  <a:srgbClr val="0000FF"/>
                </a:solidFill>
              </a:rPr>
              <a:t>의존관계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kumimoji="1" lang="ko-KR" altLang="ko-KR" b="1" dirty="0">
                <a:solidFill>
                  <a:srgbClr val="0000FF"/>
                </a:solidFill>
                <a:cs typeface="Tahoma" pitchFamily="34" charset="0"/>
              </a:rPr>
              <a:t>Dependency</a:t>
            </a:r>
            <a:r>
              <a:rPr kumimoji="1" lang="en-US" altLang="ko-KR" b="1" dirty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kumimoji="1" lang="en-US" altLang="ko-KR" b="1" dirty="0" smtClean="0">
                <a:solidFill>
                  <a:srgbClr val="0000FF"/>
                </a:solidFill>
                <a:cs typeface="Tahoma" pitchFamily="34" charset="0"/>
              </a:rPr>
              <a:t>)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sz="2358" dirty="0"/>
              <a:t>약한</a:t>
            </a:r>
            <a:r>
              <a:rPr lang="en-US" altLang="ko-KR" sz="2358" dirty="0"/>
              <a:t> </a:t>
            </a:r>
            <a:r>
              <a:rPr lang="ko-KR" altLang="en-US" sz="2358" dirty="0"/>
              <a:t>연관관계</a:t>
            </a:r>
            <a:r>
              <a:rPr lang="en-US" altLang="ko-KR" sz="2358" dirty="0"/>
              <a:t>, </a:t>
            </a:r>
            <a:r>
              <a:rPr lang="ko-KR" altLang="en-US" sz="2358" dirty="0"/>
              <a:t>한 클래스가 다른 클래스를 사용하는 관계</a:t>
            </a:r>
            <a:endParaRPr lang="en-US" altLang="ko-KR" sz="2358" dirty="0"/>
          </a:p>
          <a:p>
            <a:pPr lvl="1"/>
            <a:r>
              <a:rPr lang="ko-KR" altLang="en-US" sz="2358" dirty="0"/>
              <a:t>클래스 </a:t>
            </a:r>
            <a:r>
              <a:rPr lang="ko-KR" altLang="en-US" sz="2358" dirty="0" err="1"/>
              <a:t>인스턴스의</a:t>
            </a:r>
            <a:r>
              <a:rPr lang="ko-KR" altLang="en-US" sz="2358" dirty="0"/>
              <a:t> </a:t>
            </a:r>
            <a:r>
              <a:rPr lang="ko-KR" altLang="en-US" sz="2358" dirty="0" err="1"/>
              <a:t>레퍼런스를</a:t>
            </a:r>
            <a:r>
              <a:rPr lang="ko-KR" altLang="en-US" sz="2358" dirty="0"/>
              <a:t> </a:t>
            </a:r>
            <a:r>
              <a:rPr lang="ko-KR" altLang="en-US" sz="2358" dirty="0" err="1"/>
              <a:t>유지하고있지</a:t>
            </a:r>
            <a:r>
              <a:rPr lang="ko-KR" altLang="en-US" sz="2358" dirty="0"/>
              <a:t> 않음</a:t>
            </a:r>
            <a:r>
              <a:rPr lang="en-US" altLang="ko-KR" sz="2358" dirty="0"/>
              <a:t>,</a:t>
            </a:r>
            <a:r>
              <a:rPr lang="ko-KR" altLang="en-US" sz="2358" dirty="0"/>
              <a:t> </a:t>
            </a:r>
            <a:r>
              <a:rPr lang="ko-KR" altLang="en-US" sz="2358" dirty="0" err="1"/>
              <a:t>레퍼런스를</a:t>
            </a:r>
            <a:r>
              <a:rPr lang="ko-KR" altLang="en-US" sz="2358" dirty="0"/>
              <a:t> 계속적으로 유지하게 되면 이는 </a:t>
            </a:r>
            <a:r>
              <a:rPr lang="en-US" altLang="ko-KR" sz="2358" dirty="0"/>
              <a:t>association</a:t>
            </a:r>
          </a:p>
          <a:p>
            <a:pPr lvl="1"/>
            <a:r>
              <a:rPr lang="ko-KR" altLang="en-US" sz="2358" dirty="0"/>
              <a:t>한 클래스의 </a:t>
            </a:r>
            <a:r>
              <a:rPr lang="ko-KR" altLang="en-US" sz="2358" dirty="0" err="1"/>
              <a:t>메소드가</a:t>
            </a:r>
            <a:r>
              <a:rPr lang="ko-KR" altLang="en-US" sz="2358" dirty="0"/>
              <a:t> 다른 클래스의 객체를 </a:t>
            </a:r>
            <a:r>
              <a:rPr lang="ko-KR" altLang="en-US" sz="2358" dirty="0" err="1"/>
              <a:t>파라메터로</a:t>
            </a:r>
            <a:r>
              <a:rPr lang="ko-KR" altLang="en-US" sz="2358" dirty="0"/>
              <a:t> 받아 그 객체를 사용하는 관계</a:t>
            </a:r>
            <a:r>
              <a:rPr lang="en-US" altLang="ko-KR" sz="2358" dirty="0"/>
              <a:t>.</a:t>
            </a:r>
          </a:p>
          <a:p>
            <a:pPr lvl="1"/>
            <a:r>
              <a:rPr lang="ko-KR" altLang="en-US" sz="2358" dirty="0"/>
              <a:t>한 클래스의 </a:t>
            </a:r>
            <a:r>
              <a:rPr lang="ko-KR" altLang="en-US" sz="2358" dirty="0" err="1"/>
              <a:t>메소드가</a:t>
            </a:r>
            <a:r>
              <a:rPr lang="ko-KR" altLang="en-US" sz="2358" dirty="0"/>
              <a:t> 다른 클래스의 객체를 반환하는 관계</a:t>
            </a:r>
            <a:endParaRPr lang="en-US" altLang="ko-KR" sz="2358" dirty="0"/>
          </a:p>
          <a:p>
            <a:pPr lvl="1"/>
            <a:r>
              <a:rPr lang="en-US" altLang="ko-KR" sz="2358" dirty="0"/>
              <a:t>A--&gt;E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057636" y="1255082"/>
            <a:ext cx="4882331" cy="825738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public class </a:t>
            </a: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A </a:t>
            </a:r>
            <a:r>
              <a:rPr kumimoji="1" lang="ko-KR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{</a:t>
            </a:r>
            <a:endParaRPr kumimoji="1" lang="en-US" altLang="ko-KR" sz="2653" dirty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B </a:t>
            </a:r>
            <a:r>
              <a:rPr kumimoji="1" lang="en-US" altLang="ko-KR" sz="2653" dirty="0" err="1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b</a:t>
            </a: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C </a:t>
            </a:r>
            <a:r>
              <a:rPr kumimoji="1" lang="en-US" altLang="ko-KR" sz="2653" dirty="0" err="1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c</a:t>
            </a: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D </a:t>
            </a:r>
            <a:r>
              <a:rPr kumimoji="1" lang="en-US" altLang="ko-KR" sz="2653" dirty="0" err="1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d</a:t>
            </a: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sz="2653" dirty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c = new C();</a:t>
            </a:r>
          </a:p>
          <a:p>
            <a:pPr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sz="2653" dirty="0">
              <a:latin typeface="HY강B" panose="02030600000101010101" pitchFamily="18" charset="-127"/>
              <a:ea typeface="HY강B" panose="02030600000101010101" pitchFamily="18" charset="-127"/>
              <a:cs typeface="굴림" pitchFamily="50" charset="-127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public A() {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     b = new B();</a:t>
            </a: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}</a:t>
            </a:r>
            <a:r>
              <a:rPr kumimoji="1" lang="ko-KR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/>
            </a:r>
            <a:br>
              <a:rPr kumimoji="1" lang="ko-KR" altLang="ko-KR" sz="2653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</a:b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</a:t>
            </a:r>
            <a:r>
              <a:rPr kumimoji="1" lang="ko-KR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sz="2653" dirty="0" err="1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void </a:t>
            </a:r>
            <a:r>
              <a:rPr kumimoji="1" lang="ko-KR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use</a:t>
            </a: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d( D d)  </a:t>
            </a:r>
            <a:r>
              <a:rPr kumimoji="1" lang="ko-KR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en-US" altLang="ko-KR" sz="2653" dirty="0" err="1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this.d</a:t>
            </a: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= d;</a:t>
            </a:r>
            <a:endParaRPr kumimoji="1" lang="ko-KR" altLang="ko-KR" sz="2653" dirty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sz="2653" dirty="0">
                <a:solidFill>
                  <a:srgbClr val="1C74D4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sz="2653" dirty="0">
              <a:solidFill>
                <a:srgbClr val="1C74D4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sz="2653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</a:t>
            </a:r>
            <a:r>
              <a:rPr kumimoji="1" lang="en-US" altLang="ko-KR" sz="2653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int</a:t>
            </a: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</a:t>
            </a:r>
            <a:r>
              <a:rPr kumimoji="1" lang="en-US" altLang="ko-KR" sz="2653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depen</a:t>
            </a: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 E e)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return </a:t>
            </a:r>
            <a:r>
              <a:rPr kumimoji="1" lang="en-US" altLang="ko-KR" sz="2653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e.number</a:t>
            </a: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();</a:t>
            </a:r>
            <a:endParaRPr kumimoji="1" lang="ko-KR" altLang="ko-KR" sz="2653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sz="2653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</a:t>
            </a:r>
            <a:r>
              <a:rPr kumimoji="1" lang="en-US" altLang="ko-KR" sz="2653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ublic</a:t>
            </a: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E dep( )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return new E();</a:t>
            </a:r>
            <a:endParaRPr kumimoji="1" lang="ko-KR" altLang="ko-KR" sz="2653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sz="2653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sz="2653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} </a:t>
            </a:r>
            <a:endParaRPr kumimoji="1" lang="ko-KR" altLang="ko-KR" sz="2653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3040" y="2555751"/>
            <a:ext cx="4556055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olidFill>
                  <a:srgbClr val="FF0000"/>
                </a:solidFill>
              </a:rPr>
              <a:t>멤버로 선언되어 있기 때문에 일시적이지 않고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연관관계를 갖는다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2470" y="6625074"/>
            <a:ext cx="11961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5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1500" dirty="0" smtClean="0">
                <a:sym typeface="Wingdings" panose="05000000000000000000" pitchFamily="2" charset="2"/>
              </a:rPr>
              <a:t> </a:t>
            </a:r>
            <a:r>
              <a:rPr kumimoji="1" lang="ko-KR" altLang="en-US" sz="15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의존관계</a:t>
            </a:r>
          </a:p>
        </p:txBody>
      </p:sp>
    </p:spTree>
    <p:extLst>
      <p:ext uri="{BB962C8B-B14F-4D97-AF65-F5344CB8AC3E}">
        <p14:creationId xmlns:p14="http://schemas.microsoft.com/office/powerpoint/2010/main" val="3087040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유지보수</a:t>
            </a:r>
            <a:r>
              <a:rPr lang="en-US" altLang="ko-KR" dirty="0" smtClean="0"/>
              <a:t>(maintenance)</a:t>
            </a:r>
            <a:r>
              <a:rPr lang="ko-KR" altLang="en-US" dirty="0" smtClean="0"/>
              <a:t>와 의존관계 </a:t>
            </a:r>
            <a:endParaRPr lang="ko-KR" altLang="en-US" dirty="0"/>
          </a:p>
        </p:txBody>
      </p:sp>
      <p:sp>
        <p:nvSpPr>
          <p:cNvPr id="4" name="Text Box 19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850607" y="1236828"/>
            <a:ext cx="12856459" cy="70623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HY강B" panose="02030600000101010101" pitchFamily="18" charset="-127"/>
              <a:buChar char="□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유지보수</a:t>
            </a:r>
            <a:endParaRPr lang="en-US" altLang="ko-KR" sz="2653" b="0" dirty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사용자의 비즈니스 프로세스변경에 따라 요구사항은 끊임없이 바뀌고 발전한다</a:t>
            </a:r>
            <a:r>
              <a:rPr lang="en-US" altLang="ko-KR" sz="2358" b="0" dirty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2358" b="0" dirty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유지 </a:t>
            </a:r>
            <a:r>
              <a:rPr lang="ko-KR" altLang="en-US" sz="2358" b="0" dirty="0" smtClean="0">
                <a:latin typeface="HY강B" pitchFamily="18" charset="-127"/>
                <a:ea typeface="HY강B" pitchFamily="18" charset="-127"/>
              </a:rPr>
              <a:t>보수 시에 </a:t>
            </a: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변화의 폭을 최소화 하는 것은 중요한 문제이다</a:t>
            </a:r>
            <a:r>
              <a:rPr lang="en-US" altLang="ko-KR" sz="2358" b="0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높은 </a:t>
            </a:r>
            <a:r>
              <a:rPr lang="ko-KR" altLang="en-US" sz="2358" b="0" dirty="0" err="1">
                <a:latin typeface="HY강B" pitchFamily="18" charset="-127"/>
                <a:ea typeface="HY강B" pitchFamily="18" charset="-127"/>
              </a:rPr>
              <a:t>응집도와</a:t>
            </a: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 낮은 </a:t>
            </a:r>
            <a:r>
              <a:rPr lang="ko-KR" altLang="en-US" sz="2358" b="0" dirty="0" err="1">
                <a:latin typeface="HY강B" pitchFamily="18" charset="-127"/>
                <a:ea typeface="HY강B" pitchFamily="18" charset="-127"/>
              </a:rPr>
              <a:t>결합도를</a:t>
            </a: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 갖는 클래스 개발은 소프트웨어 개발의 원칙  </a:t>
            </a:r>
            <a:endParaRPr lang="en-US" altLang="ko-KR" sz="2358" b="0" dirty="0">
              <a:latin typeface="HY강B" pitchFamily="18" charset="-127"/>
              <a:ea typeface="HY강B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연관관계는 지속적이고 강한 관계</a:t>
            </a:r>
            <a:r>
              <a:rPr lang="en-US" altLang="ko-KR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 의존관계는 일시적이고 약한 관계</a:t>
            </a:r>
            <a:endParaRPr lang="en-US" altLang="ko-KR" sz="2358" b="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그러나 의존관계도  클래스가 </a:t>
            </a:r>
            <a:r>
              <a:rPr lang="en-US" altLang="ko-KR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B </a:t>
            </a: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클래스 변경되면 그것을 사용하는 </a:t>
            </a:r>
            <a:r>
              <a:rPr lang="en-US" altLang="ko-KR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A </a:t>
            </a: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클래스도 같이 변경한다는 의미 </a:t>
            </a:r>
            <a:endParaRPr lang="en-US" altLang="ko-KR" sz="2358" b="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anose="02030600000101010101" pitchFamily="18" charset="-127"/>
                <a:ea typeface="HY강B" panose="02030600000101010101" pitchFamily="18" charset="-127"/>
              </a:rPr>
              <a:t>의존 관계를 보다  약화시키는 것은 객체지향 소프트웨어개발에 중요 관심사 </a:t>
            </a:r>
            <a:endParaRPr lang="en-US" altLang="ko-KR" sz="2358" b="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HY강B" panose="02030600000101010101" pitchFamily="18" charset="-127"/>
              <a:buChar char="□"/>
            </a:pP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관심사의 분리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2653" b="0" dirty="0">
                <a:latin typeface="HY강B" pitchFamily="18" charset="-127"/>
                <a:ea typeface="HY강B" pitchFamily="18" charset="-127"/>
              </a:rPr>
              <a:t>응집도</a:t>
            </a:r>
            <a:r>
              <a:rPr lang="en-US" altLang="ko-KR" sz="2653" b="0" dirty="0">
                <a:latin typeface="HY강B" pitchFamily="18" charset="-127"/>
                <a:ea typeface="HY강B" pitchFamily="18" charset="-127"/>
              </a:rPr>
              <a:t>)</a:t>
            </a:r>
          </a:p>
          <a:p>
            <a:pPr lvl="1" eaLnBrk="1" hangingPunct="1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l"/>
            </a:pPr>
            <a:r>
              <a:rPr lang="ko-KR" altLang="en-US" sz="2358" b="0" dirty="0">
                <a:latin typeface="HY강B" pitchFamily="18" charset="-127"/>
                <a:ea typeface="HY강B" pitchFamily="18" charset="-127"/>
              </a:rPr>
              <a:t>관심이 같은 것끼리는 하나의 객체 안으로 또는 친한 객체로 모이게 하고 관심이 다른 것은 가능한 따로 떨어져 서로 영향을 주지 않도록 분리하는 것    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91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Java </a:t>
            </a:r>
            <a:r>
              <a:rPr lang="ko-KR" altLang="en-US" dirty="0" err="1" smtClean="0"/>
              <a:t>자료형</a:t>
            </a:r>
            <a:r>
              <a:rPr lang="en-US" altLang="ko-KR" dirty="0" smtClean="0"/>
              <a:t>(Data Type)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092920" y="4499967"/>
            <a:ext cx="12171494" cy="4549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507" b="1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참조형</a:t>
            </a:r>
            <a:r>
              <a:rPr lang="ko-KR" altLang="en-US" sz="2507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변수 </a:t>
            </a:r>
            <a:r>
              <a:rPr lang="en-US" altLang="ko-KR" sz="2507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(Reference Type Variable</a:t>
            </a:r>
            <a:r>
              <a:rPr lang="ko-KR" altLang="en-US" sz="2507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7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421182" indent="-421182">
              <a:buFont typeface="Wingdings" panose="05000000000000000000" pitchFamily="2" charset="2"/>
              <a:buChar char="l"/>
            </a:pPr>
            <a:r>
              <a:rPr lang="en-US" altLang="ko-KR" sz="2328" dirty="0">
                <a:latin typeface="HY강B" panose="02030600000101010101" pitchFamily="18" charset="-127"/>
                <a:ea typeface="HY강B" panose="02030600000101010101" pitchFamily="18" charset="-127"/>
              </a:rPr>
              <a:t>new 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연산자를 통해서 </a:t>
            </a:r>
            <a:r>
              <a:rPr lang="ko-KR" altLang="en-US" sz="2328" dirty="0" err="1">
                <a:latin typeface="HY강B" panose="02030600000101010101" pitchFamily="18" charset="-127"/>
                <a:ea typeface="HY강B" panose="02030600000101010101" pitchFamily="18" charset="-127"/>
              </a:rPr>
              <a:t>힙</a:t>
            </a:r>
            <a:r>
              <a:rPr lang="en-US" altLang="ko-KR" sz="2328" dirty="0">
                <a:latin typeface="HY강B" panose="02030600000101010101" pitchFamily="18" charset="-127"/>
                <a:ea typeface="HY강B" panose="02030600000101010101" pitchFamily="18" charset="-127"/>
              </a:rPr>
              <a:t>(heap) 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영역에 객체가 저장되며 그 주소가 </a:t>
            </a:r>
            <a:r>
              <a:rPr lang="ko-KR" altLang="en-US" sz="2328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참조 변수에 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저장된다</a:t>
            </a:r>
            <a:r>
              <a:rPr lang="en-US" altLang="ko-KR" sz="2328" dirty="0">
                <a:latin typeface="HY강B" panose="02030600000101010101" pitchFamily="18" charset="-127"/>
                <a:ea typeface="HY강B" panose="02030600000101010101" pitchFamily="18" charset="-127"/>
              </a:rPr>
              <a:t>.  </a:t>
            </a:r>
          </a:p>
          <a:p>
            <a:pPr marL="421182" indent="-421182">
              <a:buFont typeface="Wingdings" panose="05000000000000000000" pitchFamily="2" charset="2"/>
              <a:buChar char="l"/>
            </a:pP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2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자료형으로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사용하여 </a:t>
            </a:r>
            <a:r>
              <a:rPr lang="ko-KR" altLang="en-US" sz="232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참조형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변수를 생성하였을 경우 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new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를 사용하여 객체를 생성하고 그 주소를 변수에 저장한다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marL="421182" indent="-421182">
              <a:buFont typeface="Wingdings" panose="05000000000000000000" pitchFamily="2" charset="2"/>
              <a:buChar char="l"/>
            </a:pP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이 경우 객체를 인스턴스라하고 사용된 클래스를 객체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인스턴스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 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type</a:t>
            </a:r>
            <a:r>
              <a:rPr lang="ko-KR" altLang="en-US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이라 한다</a:t>
            </a:r>
            <a:r>
              <a:rPr lang="en-US" altLang="ko-KR" sz="232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marL="421182" indent="-421182">
              <a:buFont typeface="Wingdings" panose="05000000000000000000" pitchFamily="2" charset="2"/>
              <a:buChar char="l"/>
            </a:pPr>
            <a:endParaRPr lang="en-US" altLang="ko-KR" sz="2149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2149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Student </a:t>
            </a:r>
            <a:r>
              <a:rPr lang="en-US" altLang="ko-KR" sz="2507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std</a:t>
            </a: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 =  new  Student();</a:t>
            </a:r>
          </a:p>
          <a:p>
            <a:pPr lvl="1">
              <a:lnSpc>
                <a:spcPts val="1475"/>
              </a:lnSpc>
            </a:pP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     </a:t>
            </a:r>
          </a:p>
          <a:p>
            <a:pPr lvl="1">
              <a:lnSpc>
                <a:spcPts val="1475"/>
              </a:lnSpc>
              <a:spcBef>
                <a:spcPts val="626"/>
              </a:spcBef>
            </a:pP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</a:t>
            </a:r>
            <a:r>
              <a:rPr lang="ko-KR" altLang="en-US" sz="2507" b="1" dirty="0">
                <a:latin typeface="+mn-ea"/>
              </a:rPr>
              <a:t>인스턴스</a:t>
            </a:r>
            <a:endParaRPr lang="en-US" altLang="ko-KR" sz="2507" b="1" dirty="0">
              <a:latin typeface="+mn-ea"/>
            </a:endParaRPr>
          </a:p>
          <a:p>
            <a:pPr lvl="1"/>
            <a:endParaRPr lang="en-US" altLang="ko-KR" sz="2507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String</a:t>
            </a:r>
            <a:r>
              <a:rPr lang="ko-KR" altLang="en-US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507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str</a:t>
            </a: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= “hello </a:t>
            </a:r>
            <a:r>
              <a:rPr lang="en-US" altLang="ko-KR" sz="2507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kim</a:t>
            </a:r>
            <a:r>
              <a:rPr lang="en-US" altLang="ko-KR" sz="2507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”;</a:t>
            </a:r>
            <a:endParaRPr lang="ko-KR" altLang="en-US" sz="2507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920" y="1084680"/>
            <a:ext cx="7548882" cy="2990841"/>
          </a:xfrm>
          <a:prstGeom prst="rect">
            <a:avLst/>
          </a:prstGeom>
        </p:spPr>
      </p:pic>
      <p:cxnSp>
        <p:nvCxnSpPr>
          <p:cNvPr id="11" name="직선 연결선 10"/>
          <p:cNvCxnSpPr/>
          <p:nvPr/>
        </p:nvCxnSpPr>
        <p:spPr>
          <a:xfrm>
            <a:off x="4497738" y="7724165"/>
            <a:ext cx="22435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463270" y="7804684"/>
            <a:ext cx="32143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7261" y="6765584"/>
            <a:ext cx="3695242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53" dirty="0"/>
              <a:t>클래스      </a:t>
            </a:r>
            <a:r>
              <a:rPr lang="ko-KR" altLang="en-US" sz="2653" dirty="0" smtClean="0"/>
              <a:t>참조 변수            </a:t>
            </a:r>
            <a:r>
              <a:rPr lang="ko-KR" altLang="en-US" sz="2653" dirty="0"/>
              <a:t>객체</a:t>
            </a:r>
          </a:p>
        </p:txBody>
      </p:sp>
      <p:cxnSp>
        <p:nvCxnSpPr>
          <p:cNvPr id="26" name="직선 화살표 연결선 25"/>
          <p:cNvCxnSpPr/>
          <p:nvPr/>
        </p:nvCxnSpPr>
        <p:spPr>
          <a:xfrm flipH="1">
            <a:off x="2811830" y="7223302"/>
            <a:ext cx="318412" cy="2357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3888276" y="7183923"/>
            <a:ext cx="467725" cy="2751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/>
          <p:nvPr/>
        </p:nvCxnSpPr>
        <p:spPr>
          <a:xfrm flipH="1">
            <a:off x="5322726" y="7067742"/>
            <a:ext cx="626287" cy="3676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982801" y="7804688"/>
            <a:ext cx="5647315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53" dirty="0">
                <a:solidFill>
                  <a:srgbClr val="FF0000"/>
                </a:solidFill>
              </a:rPr>
              <a:t>*Unresolved</a:t>
            </a:r>
            <a:r>
              <a:rPr lang="ko-KR" altLang="en-US" sz="2653" dirty="0">
                <a:solidFill>
                  <a:srgbClr val="FF0000"/>
                </a:solidFill>
              </a:rPr>
              <a:t> </a:t>
            </a:r>
            <a:r>
              <a:rPr lang="en-US" altLang="ko-KR" sz="2653" dirty="0">
                <a:solidFill>
                  <a:srgbClr val="FF0000"/>
                </a:solidFill>
              </a:rPr>
              <a:t>type : </a:t>
            </a:r>
            <a:r>
              <a:rPr lang="ko-KR" altLang="en-US" sz="2653" dirty="0">
                <a:solidFill>
                  <a:srgbClr val="FF0000"/>
                </a:solidFill>
              </a:rPr>
              <a:t>클래스가</a:t>
            </a:r>
            <a:r>
              <a:rPr lang="en-US" altLang="ko-KR" sz="2653" dirty="0">
                <a:solidFill>
                  <a:srgbClr val="FF0000"/>
                </a:solidFill>
              </a:rPr>
              <a:t> </a:t>
            </a:r>
            <a:r>
              <a:rPr lang="ko-KR" altLang="en-US" sz="2653" dirty="0" smtClean="0">
                <a:solidFill>
                  <a:srgbClr val="FF0000"/>
                </a:solidFill>
              </a:rPr>
              <a:t>선언되어 </a:t>
            </a:r>
            <a:r>
              <a:rPr lang="ko-KR" altLang="en-US" sz="2653" dirty="0">
                <a:solidFill>
                  <a:srgbClr val="FF0000"/>
                </a:solidFill>
              </a:rPr>
              <a:t>있지 않음</a:t>
            </a:r>
          </a:p>
        </p:txBody>
      </p:sp>
    </p:spTree>
    <p:extLst>
      <p:ext uri="{BB962C8B-B14F-4D97-AF65-F5344CB8AC3E}">
        <p14:creationId xmlns:p14="http://schemas.microsoft.com/office/powerpoint/2010/main" val="679937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58483" y="1179617"/>
            <a:ext cx="12017865" cy="7217358"/>
          </a:xfrm>
        </p:spPr>
        <p:txBody>
          <a:bodyPr>
            <a:normAutofit/>
          </a:bodyPr>
          <a:lstStyle/>
          <a:p>
            <a:r>
              <a:rPr lang="ko-KR" altLang="en-US" sz="2865" dirty="0">
                <a:solidFill>
                  <a:srgbClr val="0000FF"/>
                </a:solidFill>
              </a:rPr>
              <a:t>추상 메서드</a:t>
            </a:r>
            <a:r>
              <a:rPr lang="en-US" altLang="ko-KR" sz="2865" dirty="0">
                <a:solidFill>
                  <a:srgbClr val="0000FF"/>
                </a:solidFill>
              </a:rPr>
              <a:t>(abstract method)</a:t>
            </a:r>
          </a:p>
          <a:p>
            <a:pPr lvl="1"/>
            <a:r>
              <a:rPr lang="ko-KR" altLang="en-US" sz="2507" dirty="0" err="1"/>
              <a:t>메소드는</a:t>
            </a:r>
            <a:r>
              <a:rPr lang="ko-KR" altLang="en-US" sz="2507" dirty="0"/>
              <a:t> </a:t>
            </a:r>
            <a:r>
              <a:rPr lang="ko-KR" altLang="en-US" sz="2507" dirty="0" err="1"/>
              <a:t>선언부와</a:t>
            </a:r>
            <a:r>
              <a:rPr lang="ko-KR" altLang="en-US" sz="2507" dirty="0"/>
              <a:t> </a:t>
            </a:r>
            <a:r>
              <a:rPr lang="ko-KR" altLang="en-US" sz="2507" dirty="0" err="1"/>
              <a:t>구현부로</a:t>
            </a:r>
            <a:r>
              <a:rPr lang="ko-KR" altLang="en-US" sz="2507" dirty="0"/>
              <a:t> 구성되어 있다</a:t>
            </a:r>
            <a:r>
              <a:rPr lang="en-US" altLang="ko-KR" sz="2507" dirty="0"/>
              <a:t>. </a:t>
            </a:r>
          </a:p>
          <a:p>
            <a:pPr lvl="1"/>
            <a:r>
              <a:rPr lang="ko-KR" altLang="en-US" sz="2507" dirty="0" err="1"/>
              <a:t>선언부만</a:t>
            </a:r>
            <a:r>
              <a:rPr lang="ko-KR" altLang="en-US" sz="2507" dirty="0"/>
              <a:t> 작성하고 </a:t>
            </a:r>
            <a:r>
              <a:rPr lang="ko-KR" altLang="en-US" sz="2507" dirty="0" err="1"/>
              <a:t>구현부는</a:t>
            </a:r>
            <a:r>
              <a:rPr lang="ko-KR" altLang="en-US" sz="2507" dirty="0"/>
              <a:t> 작성하지 않은 메서드 </a:t>
            </a:r>
            <a:r>
              <a:rPr lang="en-US" altLang="ko-KR" sz="2507" dirty="0"/>
              <a:t> </a:t>
            </a:r>
          </a:p>
          <a:p>
            <a:r>
              <a:rPr lang="ko-KR" altLang="en-US" sz="2865" dirty="0" smtClean="0">
                <a:solidFill>
                  <a:srgbClr val="0000FF"/>
                </a:solidFill>
              </a:rPr>
              <a:t>추상 클래스</a:t>
            </a:r>
            <a:r>
              <a:rPr lang="en-US" altLang="ko-KR" sz="2865" dirty="0">
                <a:solidFill>
                  <a:srgbClr val="0000FF"/>
                </a:solidFill>
              </a:rPr>
              <a:t>(abstract class)</a:t>
            </a:r>
          </a:p>
          <a:p>
            <a:pPr lvl="1"/>
            <a:r>
              <a:rPr lang="ko-KR" altLang="en-US" sz="2507" dirty="0"/>
              <a:t>추상메서드를</a:t>
            </a:r>
            <a:r>
              <a:rPr lang="en-US" altLang="ko-KR" sz="2507" dirty="0"/>
              <a:t> </a:t>
            </a:r>
            <a:r>
              <a:rPr lang="ko-KR" altLang="en-US" sz="2507" dirty="0"/>
              <a:t>하나라도 포함하고 있는 클래스</a:t>
            </a:r>
            <a:endParaRPr lang="en-US" altLang="ko-KR" sz="2507" dirty="0"/>
          </a:p>
          <a:p>
            <a:r>
              <a:rPr lang="ko-KR" altLang="en-US" sz="2865" dirty="0">
                <a:solidFill>
                  <a:srgbClr val="0000FF"/>
                </a:solidFill>
              </a:rPr>
              <a:t>인터페이스</a:t>
            </a:r>
            <a:r>
              <a:rPr lang="en-US" altLang="ko-KR" sz="2865" dirty="0">
                <a:solidFill>
                  <a:srgbClr val="0000FF"/>
                </a:solidFill>
              </a:rPr>
              <a:t>(interface</a:t>
            </a:r>
            <a:r>
              <a:rPr lang="en-US" altLang="ko-KR" sz="2865" dirty="0" smtClean="0">
                <a:solidFill>
                  <a:srgbClr val="0000FF"/>
                </a:solidFill>
              </a:rPr>
              <a:t>) </a:t>
            </a:r>
            <a:r>
              <a:rPr lang="en-US" altLang="ko-KR" sz="1500" dirty="0" smtClean="0">
                <a:solidFill>
                  <a:srgbClr val="0000FF"/>
                </a:solidFill>
              </a:rPr>
              <a:t>  </a:t>
            </a:r>
            <a:r>
              <a:rPr lang="en-US" altLang="ko-KR" sz="15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 USB </a:t>
            </a:r>
            <a:r>
              <a:rPr lang="ko-KR" altLang="en-US" sz="1500" dirty="0" smtClean="0">
                <a:solidFill>
                  <a:srgbClr val="0000FF"/>
                </a:solidFill>
                <a:sym typeface="Wingdings" panose="05000000000000000000" pitchFamily="2" charset="2"/>
              </a:rPr>
              <a:t>포트 같은 역할을 해줌</a:t>
            </a:r>
            <a:r>
              <a:rPr lang="ko-KR" altLang="en-US" sz="1500" dirty="0" smtClean="0">
                <a:solidFill>
                  <a:srgbClr val="0000FF"/>
                </a:solidFill>
              </a:rPr>
              <a:t> </a:t>
            </a:r>
            <a:endParaRPr lang="en-US" altLang="ko-KR" sz="1500" dirty="0">
              <a:solidFill>
                <a:srgbClr val="0000FF"/>
              </a:solidFill>
            </a:endParaRPr>
          </a:p>
          <a:p>
            <a:pPr lvl="1"/>
            <a:r>
              <a:rPr lang="ko-KR" altLang="en-US" sz="2507" dirty="0" smtClean="0">
                <a:solidFill>
                  <a:srgbClr val="FF0000"/>
                </a:solidFill>
              </a:rPr>
              <a:t>추상 메서드</a:t>
            </a:r>
            <a:r>
              <a:rPr lang="ko-KR" altLang="en-US" sz="2507" dirty="0" smtClean="0"/>
              <a:t>로만 </a:t>
            </a:r>
            <a:r>
              <a:rPr lang="ko-KR" altLang="en-US" sz="2507" dirty="0"/>
              <a:t>구성된 클래스</a:t>
            </a:r>
            <a:endParaRPr lang="en-US" altLang="ko-KR" sz="2507" dirty="0"/>
          </a:p>
          <a:p>
            <a:pPr lvl="1"/>
            <a:r>
              <a:rPr lang="ko-KR" altLang="en-US" sz="2507" dirty="0"/>
              <a:t>객체를</a:t>
            </a:r>
            <a:r>
              <a:rPr lang="en-US" altLang="ko-KR" sz="2507" dirty="0"/>
              <a:t> </a:t>
            </a:r>
            <a:r>
              <a:rPr lang="ko-KR" altLang="en-US" sz="2507" dirty="0"/>
              <a:t>생성할 수 없고</a:t>
            </a:r>
            <a:r>
              <a:rPr lang="en-US" altLang="ko-KR" sz="2507" dirty="0"/>
              <a:t> </a:t>
            </a:r>
            <a:r>
              <a:rPr lang="ko-KR" altLang="en-US" sz="2507" dirty="0">
                <a:solidFill>
                  <a:srgbClr val="FF0000"/>
                </a:solidFill>
              </a:rPr>
              <a:t>상속</a:t>
            </a:r>
            <a:r>
              <a:rPr lang="en-US" altLang="ko-KR" sz="2507" dirty="0">
                <a:solidFill>
                  <a:srgbClr val="FF0000"/>
                </a:solidFill>
              </a:rPr>
              <a:t>(</a:t>
            </a:r>
            <a:r>
              <a:rPr lang="en-US" altLang="ko-KR" sz="2507" b="1" dirty="0">
                <a:solidFill>
                  <a:srgbClr val="FF0000"/>
                </a:solidFill>
              </a:rPr>
              <a:t>implements</a:t>
            </a:r>
            <a:r>
              <a:rPr lang="en-US" altLang="ko-KR" sz="2507" dirty="0">
                <a:solidFill>
                  <a:srgbClr val="FF0000"/>
                </a:solidFill>
              </a:rPr>
              <a:t>)</a:t>
            </a:r>
            <a:r>
              <a:rPr lang="en-US" altLang="ko-KR" sz="2507" dirty="0"/>
              <a:t>, </a:t>
            </a:r>
            <a:r>
              <a:rPr lang="ko-KR" altLang="en-US" sz="2507" dirty="0"/>
              <a:t>참조형변수선언만 가능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Java</a:t>
            </a:r>
            <a:r>
              <a:rPr lang="ko-KR" altLang="en-US" dirty="0" smtClean="0"/>
              <a:t> 인터페이스</a:t>
            </a:r>
            <a:r>
              <a:rPr lang="en-US" altLang="ko-KR" dirty="0" smtClean="0"/>
              <a:t>(interface)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613015" y="8064408"/>
            <a:ext cx="11356725" cy="11837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61580" algn="just" fontAlgn="base" latinLnBrk="1">
              <a:lnSpc>
                <a:spcPct val="165000"/>
              </a:lnSpc>
            </a:pPr>
            <a:r>
              <a:rPr lang="ko-KR" altLang="en-US" sz="2149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클래스보다 인터페이스를 사용하여 프로그래밍을 하는 것이 가장 좋습니다</a:t>
            </a:r>
            <a:r>
              <a:rPr lang="en-US" altLang="ko-KR" sz="2149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. </a:t>
            </a:r>
            <a:r>
              <a:rPr lang="ko-KR" altLang="en-US" sz="2150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스프링은</a:t>
            </a:r>
            <a:r>
              <a:rPr lang="ko-KR" altLang="en-US" sz="2149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 인터페이스를 사용함으로써 복잡도 비용을 </a:t>
            </a:r>
            <a:r>
              <a:rPr lang="en-US" altLang="ko-KR" sz="2149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0</a:t>
            </a:r>
            <a:r>
              <a:rPr lang="ko-KR" altLang="en-US" sz="2149" kern="0" spc="-146" dirty="0">
                <a:latin typeface="HY엽서M" panose="02030600000101010101" pitchFamily="18" charset="-127"/>
                <a:ea typeface="HY엽서M" panose="02030600000101010101" pitchFamily="18" charset="-127"/>
              </a:rPr>
              <a:t>으로 감소시킵니다</a:t>
            </a:r>
            <a:r>
              <a:rPr lang="en-US" altLang="ko-KR" sz="2149" kern="0" spc="-146" dirty="0">
                <a:latin typeface="바탕" panose="02030600000101010101" pitchFamily="18" charset="-127"/>
                <a:ea typeface="문체부 돋음체" panose="020B0609000101010101" pitchFamily="49" charset="-127"/>
              </a:rPr>
              <a:t>.</a:t>
            </a:r>
            <a:endParaRPr lang="ko-KR" altLang="en-US" sz="1393" kern="0" dirty="0">
              <a:latin typeface="바탕" panose="02030600000101010101" pitchFamily="18" charset="-127"/>
              <a:ea typeface="문체부 돋음체" panose="020B0609000101010101" pitchFamily="49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331287" y="5712876"/>
            <a:ext cx="4563918" cy="1910477"/>
            <a:chOff x="5788928" y="3645024"/>
            <a:chExt cx="2671504" cy="1296144"/>
          </a:xfrm>
          <a:solidFill>
            <a:schemeClr val="bg1"/>
          </a:solidFill>
        </p:grpSpPr>
        <p:sp>
          <p:nvSpPr>
            <p:cNvPr id="7" name="직사각형 6"/>
            <p:cNvSpPr/>
            <p:nvPr/>
          </p:nvSpPr>
          <p:spPr>
            <a:xfrm>
              <a:off x="5788928" y="3645024"/>
              <a:ext cx="2671504" cy="129614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653"/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5837535" y="3789040"/>
              <a:ext cx="2502631" cy="1076318"/>
              <a:chOff x="5821684" y="841620"/>
              <a:chExt cx="2785347" cy="1226516"/>
            </a:xfrm>
            <a:grpFill/>
          </p:grpSpPr>
          <p:pic>
            <p:nvPicPr>
              <p:cNvPr id="9" name="Picture 2" descr="C:\Users\2SBoss\AppData\Local\Microsoft\Windows\INetCache\IE\TSRB1X93\bowl-303875_960_720[1]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818" y="1588602"/>
                <a:ext cx="959068" cy="479534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10" name="Picture 3" descr="C:\Users\2SBoss\AppData\Local\Microsoft\Windows\INetCache\IE\YDWHDFDD\bowl-309198_640[1]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95478" y="841620"/>
                <a:ext cx="908770" cy="656018"/>
              </a:xfrm>
              <a:prstGeom prst="rect">
                <a:avLst/>
              </a:prstGeom>
              <a:grpFill/>
              <a:ex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060514" y="970174"/>
                <a:ext cx="1546517" cy="31681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63" dirty="0">
                    <a:sym typeface="Wingdings" panose="05000000000000000000" pitchFamily="2" charset="2"/>
                  </a:rPr>
                  <a:t> </a:t>
                </a:r>
                <a:r>
                  <a:rPr lang="en-US" altLang="ko-KR" sz="2063" dirty="0"/>
                  <a:t>new</a:t>
                </a:r>
                <a:r>
                  <a:rPr lang="ko-KR" altLang="en-US" sz="2063" dirty="0"/>
                  <a:t> </a:t>
                </a:r>
                <a:r>
                  <a:rPr lang="en-US" altLang="ko-KR" sz="2063" dirty="0"/>
                  <a:t>Student() </a:t>
                </a:r>
                <a:r>
                  <a:rPr lang="en-US" altLang="ko-KR" sz="2063" b="1" dirty="0">
                    <a:solidFill>
                      <a:srgbClr val="FF0000"/>
                    </a:solidFill>
                  </a:rPr>
                  <a:t>(X)</a:t>
                </a:r>
                <a:endParaRPr lang="ko-KR" altLang="en-US" sz="2063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136931" y="1724244"/>
                <a:ext cx="1443129" cy="316816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063" dirty="0">
                    <a:sym typeface="Wingdings" panose="05000000000000000000" pitchFamily="2" charset="2"/>
                  </a:rPr>
                  <a:t>  </a:t>
                </a:r>
                <a:r>
                  <a:rPr lang="en-US" altLang="ko-KR" sz="2063" dirty="0"/>
                  <a:t>new  </a:t>
                </a:r>
                <a:r>
                  <a:rPr lang="ko-KR" altLang="en-US" sz="2063" dirty="0"/>
                  <a:t> </a:t>
                </a:r>
                <a:r>
                  <a:rPr lang="en-US" altLang="ko-KR" sz="2063" dirty="0"/>
                  <a:t>Kim() </a:t>
                </a:r>
                <a:r>
                  <a:rPr lang="en-US" altLang="ko-KR" sz="2063" b="1" dirty="0">
                    <a:solidFill>
                      <a:srgbClr val="FF0000"/>
                    </a:solidFill>
                  </a:rPr>
                  <a:t>(O)</a:t>
                </a:r>
                <a:endParaRPr lang="ko-KR" altLang="en-US" sz="2063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순서도: 추출 12"/>
              <p:cNvSpPr/>
              <p:nvPr/>
            </p:nvSpPr>
            <p:spPr>
              <a:xfrm flipH="1">
                <a:off x="8056003" y="1339504"/>
                <a:ext cx="158125" cy="101887"/>
              </a:xfrm>
              <a:prstGeom prst="flowChartExtra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063"/>
              </a:p>
            </p:txBody>
          </p:sp>
          <p:cxnSp>
            <p:nvCxnSpPr>
              <p:cNvPr id="14" name="직선 연결선 13"/>
              <p:cNvCxnSpPr/>
              <p:nvPr/>
            </p:nvCxnSpPr>
            <p:spPr>
              <a:xfrm>
                <a:off x="8136540" y="1441391"/>
                <a:ext cx="0" cy="331425"/>
              </a:xfrm>
              <a:prstGeom prst="line">
                <a:avLst/>
              </a:prstGeom>
              <a:grpFill/>
              <a:ln w="381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직사각형 14"/>
              <p:cNvSpPr/>
              <p:nvPr/>
            </p:nvSpPr>
            <p:spPr>
              <a:xfrm>
                <a:off x="5821684" y="1085681"/>
                <a:ext cx="976651" cy="3168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ko-KR" sz="2063" dirty="0"/>
                  <a:t>  Student </a:t>
                </a:r>
                <a:r>
                  <a:rPr lang="en-US" altLang="ko-KR" sz="2063" dirty="0" err="1"/>
                  <a:t>std</a:t>
                </a:r>
                <a:endParaRPr lang="ko-KR" altLang="en-US" sz="2063" dirty="0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6044690" y="1590290"/>
                <a:ext cx="643512" cy="31681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r>
                  <a:rPr lang="en-US" altLang="ko-KR" sz="2063" dirty="0"/>
                  <a:t>Kim </a:t>
                </a:r>
                <a:r>
                  <a:rPr lang="en-US" altLang="ko-KR" sz="2063" dirty="0" err="1"/>
                  <a:t>kim</a:t>
                </a:r>
                <a:endParaRPr lang="ko-KR" altLang="en-US" sz="2063" dirty="0"/>
              </a:p>
            </p:txBody>
          </p:sp>
          <p:cxnSp>
            <p:nvCxnSpPr>
              <p:cNvPr id="17" name="직선 화살표 연결선 16"/>
              <p:cNvCxnSpPr/>
              <p:nvPr/>
            </p:nvCxnSpPr>
            <p:spPr>
              <a:xfrm flipH="1" flipV="1">
                <a:off x="7184479" y="1497638"/>
                <a:ext cx="411857" cy="275178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7678867" y="6037819"/>
            <a:ext cx="2520242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53" dirty="0"/>
              <a:t>Student  </a:t>
            </a:r>
            <a:r>
              <a:rPr lang="en-US" altLang="ko-KR" sz="2653" dirty="0" err="1"/>
              <a:t>std</a:t>
            </a:r>
            <a:r>
              <a:rPr lang="en-US" altLang="ko-KR" sz="2653" dirty="0"/>
              <a:t>; </a:t>
            </a:r>
            <a:r>
              <a:rPr lang="en-US" altLang="ko-KR" sz="2653" b="1" dirty="0">
                <a:solidFill>
                  <a:srgbClr val="FF0000"/>
                </a:solidFill>
              </a:rPr>
              <a:t>(O) </a:t>
            </a:r>
            <a:endParaRPr lang="ko-KR" altLang="en-US" sz="2653" dirty="0"/>
          </a:p>
        </p:txBody>
      </p:sp>
      <p:sp>
        <p:nvSpPr>
          <p:cNvPr id="19" name="TextBox 18"/>
          <p:cNvSpPr txBox="1"/>
          <p:nvPr/>
        </p:nvSpPr>
        <p:spPr>
          <a:xfrm>
            <a:off x="7678857" y="6749235"/>
            <a:ext cx="4158126" cy="908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653" dirty="0"/>
              <a:t>Kim </a:t>
            </a:r>
            <a:r>
              <a:rPr lang="en-US" altLang="ko-KR" sz="2653" dirty="0" err="1"/>
              <a:t>kim</a:t>
            </a:r>
            <a:r>
              <a:rPr lang="en-US" altLang="ko-KR" sz="2653" dirty="0"/>
              <a:t> = new Kim(); </a:t>
            </a:r>
            <a:r>
              <a:rPr lang="en-US" altLang="ko-KR" sz="2653" b="1" dirty="0">
                <a:solidFill>
                  <a:srgbClr val="FF0000"/>
                </a:solidFill>
              </a:rPr>
              <a:t>(O)</a:t>
            </a:r>
          </a:p>
          <a:p>
            <a:r>
              <a:rPr lang="en-US" altLang="ko-KR" sz="2653" dirty="0"/>
              <a:t>Student </a:t>
            </a:r>
            <a:r>
              <a:rPr lang="en-US" altLang="ko-KR" sz="2653" dirty="0" err="1"/>
              <a:t>std</a:t>
            </a:r>
            <a:r>
              <a:rPr lang="en-US" altLang="ko-KR" sz="2653" dirty="0"/>
              <a:t> = new Kim(); </a:t>
            </a:r>
            <a:r>
              <a:rPr lang="en-US" altLang="ko-KR" sz="2653" b="1" dirty="0">
                <a:solidFill>
                  <a:srgbClr val="FF0000"/>
                </a:solidFill>
              </a:rPr>
              <a:t>(O)</a:t>
            </a:r>
            <a:r>
              <a:rPr lang="en-US" altLang="ko-KR" sz="2653" dirty="0"/>
              <a:t> </a:t>
            </a:r>
            <a:endParaRPr lang="ko-KR" altLang="en-US" sz="2653" dirty="0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372" y="1458097"/>
            <a:ext cx="4769221" cy="136516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  <a:prstDash val="dash"/>
          </a:ln>
        </p:spPr>
      </p:pic>
      <p:sp>
        <p:nvSpPr>
          <p:cNvPr id="21" name="직사각형 20"/>
          <p:cNvSpPr/>
          <p:nvPr/>
        </p:nvSpPr>
        <p:spPr>
          <a:xfrm>
            <a:off x="7657540" y="5583073"/>
            <a:ext cx="5166799" cy="47814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507" dirty="0">
                <a:solidFill>
                  <a:srgbClr val="0000FF"/>
                </a:solidFill>
              </a:rPr>
              <a:t>Student  </a:t>
            </a:r>
            <a:r>
              <a:rPr lang="ko-KR" altLang="en-US" sz="2507" dirty="0">
                <a:solidFill>
                  <a:srgbClr val="0000FF"/>
                </a:solidFill>
              </a:rPr>
              <a:t>인터페이스를 </a:t>
            </a:r>
            <a:r>
              <a:rPr lang="en-US" altLang="ko-KR" sz="2507" dirty="0">
                <a:solidFill>
                  <a:srgbClr val="0000FF"/>
                </a:solidFill>
              </a:rPr>
              <a:t>Kim </a:t>
            </a:r>
            <a:r>
              <a:rPr lang="ko-KR" altLang="en-US" sz="2507" dirty="0">
                <a:solidFill>
                  <a:srgbClr val="0000FF"/>
                </a:solidFill>
              </a:rPr>
              <a:t>클래스가 상속 한 경우  </a:t>
            </a:r>
            <a:r>
              <a:rPr lang="ko-KR" altLang="en-US" sz="2507" b="1" dirty="0">
                <a:solidFill>
                  <a:srgbClr val="0000FF"/>
                </a:solidFill>
              </a:rPr>
              <a:t> </a:t>
            </a:r>
            <a:endParaRPr lang="ko-KR" altLang="en-US" sz="2507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8101" y="4376820"/>
            <a:ext cx="3714478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인터페이스와 클래스의 다른 점</a:t>
            </a:r>
            <a:r>
              <a:rPr lang="en-US" altLang="ko-KR" dirty="0" smtClean="0"/>
              <a:t>(</a:t>
            </a:r>
            <a:r>
              <a:rPr lang="ko-KR" altLang="en-US" dirty="0" smtClean="0"/>
              <a:t>머리만 있고 몸은 없음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41363" y="6118811"/>
            <a:ext cx="1099981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인터페이스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endParaRPr lang="en-US" altLang="ko-KR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526455" y="6953245"/>
            <a:ext cx="790601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클래스 </a:t>
            </a:r>
            <a:r>
              <a:rPr lang="en-US" altLang="ko-KR" dirty="0" smtClean="0">
                <a:sym typeface="Wingdings" panose="05000000000000000000" pitchFamily="2" charset="2"/>
              </a:rPr>
              <a:t></a:t>
            </a:r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996396" y="6756929"/>
            <a:ext cx="425116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상속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1544" y="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dirty="0" smtClean="0">
                <a:solidFill>
                  <a:srgbClr val="FF0000"/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★</a:t>
            </a:r>
            <a:endParaRPr lang="ko-KR" altLang="en-US" sz="1000" dirty="0">
              <a:solidFill>
                <a:srgbClr val="FF0000"/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  <p:cxnSp>
        <p:nvCxnSpPr>
          <p:cNvPr id="28" name="직선 화살표 연결선 27"/>
          <p:cNvCxnSpPr/>
          <p:nvPr/>
        </p:nvCxnSpPr>
        <p:spPr>
          <a:xfrm flipH="1">
            <a:off x="6205488" y="5220047"/>
            <a:ext cx="216024" cy="1529188"/>
          </a:xfrm>
          <a:prstGeom prst="straightConnector1">
            <a:avLst/>
          </a:prstGeom>
          <a:ln w="28575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flipH="1">
            <a:off x="3913455" y="5220047"/>
            <a:ext cx="4380265" cy="871385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430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57634" y="1148952"/>
            <a:ext cx="12630376" cy="8384871"/>
          </a:xfrm>
        </p:spPr>
        <p:txBody>
          <a:bodyPr>
            <a:normAutofit/>
          </a:bodyPr>
          <a:lstStyle/>
          <a:p>
            <a:r>
              <a:rPr lang="ko-KR" altLang="en-US" sz="2653" dirty="0">
                <a:solidFill>
                  <a:srgbClr val="0000FF"/>
                </a:solidFill>
              </a:rPr>
              <a:t>단일 책임 원칙 </a:t>
            </a:r>
            <a:r>
              <a:rPr lang="en-US" altLang="ko-KR" sz="2653" dirty="0">
                <a:solidFill>
                  <a:srgbClr val="0000FF"/>
                </a:solidFill>
              </a:rPr>
              <a:t>(Single responsibility principle, SRP)</a:t>
            </a:r>
          </a:p>
          <a:p>
            <a:pPr lvl="1"/>
            <a:r>
              <a:rPr lang="ko-KR" altLang="en-US" dirty="0"/>
              <a:t>하나의 클래스에는 하나의 책임만 있어야 한다는 </a:t>
            </a:r>
            <a:r>
              <a:rPr lang="ko-KR" altLang="en-US" dirty="0" smtClean="0"/>
              <a:t>원칙</a:t>
            </a:r>
            <a:r>
              <a:rPr lang="en-US" altLang="ko-KR" dirty="0" smtClean="0"/>
              <a:t>- </a:t>
            </a:r>
            <a:r>
              <a:rPr lang="ko-KR" altLang="en-US" dirty="0" smtClean="0"/>
              <a:t>결합도 낮춤</a:t>
            </a:r>
            <a:endParaRPr lang="ko-KR" altLang="en-US" dirty="0"/>
          </a:p>
          <a:p>
            <a:pPr>
              <a:spcBef>
                <a:spcPts val="2212"/>
              </a:spcBef>
            </a:pPr>
            <a:r>
              <a:rPr lang="ko-KR" altLang="en-US" sz="2653" dirty="0">
                <a:solidFill>
                  <a:srgbClr val="0000FF"/>
                </a:solidFill>
              </a:rPr>
              <a:t>개방</a:t>
            </a:r>
            <a:r>
              <a:rPr lang="en-US" altLang="ko-KR" sz="2653" dirty="0">
                <a:solidFill>
                  <a:srgbClr val="0000FF"/>
                </a:solidFill>
              </a:rPr>
              <a:t>-</a:t>
            </a:r>
            <a:r>
              <a:rPr lang="ko-KR" altLang="en-US" sz="2653" dirty="0">
                <a:solidFill>
                  <a:srgbClr val="0000FF"/>
                </a:solidFill>
              </a:rPr>
              <a:t>폐쇄 원칙 </a:t>
            </a:r>
            <a:r>
              <a:rPr lang="en-US" altLang="ko-KR" sz="2653" dirty="0">
                <a:solidFill>
                  <a:srgbClr val="0000FF"/>
                </a:solidFill>
              </a:rPr>
              <a:t>(Open/closed principle, OCP)</a:t>
            </a:r>
          </a:p>
          <a:p>
            <a:pPr lvl="1"/>
            <a:r>
              <a:rPr lang="ko-KR" altLang="en-US" dirty="0"/>
              <a:t>소프트웨어 요소가 확장에는 </a:t>
            </a:r>
            <a:r>
              <a:rPr lang="ko-KR" altLang="en-US" dirty="0" smtClean="0"/>
              <a:t>열려 있으나 </a:t>
            </a:r>
            <a:r>
              <a:rPr lang="ko-KR" altLang="en-US" dirty="0"/>
              <a:t>변경에는 </a:t>
            </a:r>
            <a:r>
              <a:rPr lang="ko-KR" altLang="en-US" dirty="0" smtClean="0"/>
              <a:t>닫혀 있어야 </a:t>
            </a:r>
            <a:r>
              <a:rPr lang="ko-KR" altLang="en-US" dirty="0"/>
              <a:t>한다는 </a:t>
            </a:r>
            <a:r>
              <a:rPr lang="ko-KR" altLang="en-US" dirty="0" smtClean="0"/>
              <a:t>원칙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확장은 쉽고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변경은 발생하지 않도록 설계</a:t>
            </a:r>
            <a:endParaRPr lang="ko-KR" altLang="en-US" dirty="0"/>
          </a:p>
          <a:p>
            <a:pPr>
              <a:spcBef>
                <a:spcPts val="2212"/>
              </a:spcBef>
            </a:pPr>
            <a:r>
              <a:rPr lang="ko-KR" altLang="en-US" sz="2653" b="1" dirty="0" err="1">
                <a:solidFill>
                  <a:srgbClr val="0000FF"/>
                </a:solidFill>
              </a:rPr>
              <a:t>리스코프</a:t>
            </a:r>
            <a:r>
              <a:rPr lang="ko-KR" altLang="en-US" sz="2653" b="1" dirty="0">
                <a:solidFill>
                  <a:srgbClr val="0000FF"/>
                </a:solidFill>
              </a:rPr>
              <a:t> 치환 원칙 </a:t>
            </a:r>
            <a:r>
              <a:rPr lang="en-US" altLang="ko-KR" sz="2653" b="1" dirty="0">
                <a:solidFill>
                  <a:srgbClr val="0000FF"/>
                </a:solidFill>
              </a:rPr>
              <a:t>(</a:t>
            </a:r>
            <a:r>
              <a:rPr lang="en-US" altLang="ko-KR" sz="2653" b="1" dirty="0" err="1">
                <a:solidFill>
                  <a:srgbClr val="0000FF"/>
                </a:solidFill>
              </a:rPr>
              <a:t>Liskov</a:t>
            </a:r>
            <a:r>
              <a:rPr lang="en-US" altLang="ko-KR" sz="2653" b="1" dirty="0">
                <a:solidFill>
                  <a:srgbClr val="0000FF"/>
                </a:solidFill>
              </a:rPr>
              <a:t> substitution principle, LSP)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/>
            <a:r>
              <a:rPr lang="ko-KR" altLang="en-US" dirty="0"/>
              <a:t>부모 클래스가 들어갈 자리에 자식 클래스를 넣어도 정확성이 변경되지 않고 잘 </a:t>
            </a:r>
            <a:r>
              <a:rPr lang="ko-KR" altLang="en-US" dirty="0" smtClean="0"/>
              <a:t>작동해야하는 원칙</a:t>
            </a:r>
            <a:endParaRPr lang="ko-KR" altLang="en-US" dirty="0"/>
          </a:p>
          <a:p>
            <a:pPr fontAlgn="base">
              <a:spcBef>
                <a:spcPts val="2212"/>
              </a:spcBef>
            </a:pPr>
            <a:r>
              <a:rPr lang="ko-KR" altLang="en-US" sz="2653" dirty="0">
                <a:solidFill>
                  <a:srgbClr val="0000FF"/>
                </a:solidFill>
              </a:rPr>
              <a:t>인터페이스 분리 원칙 </a:t>
            </a:r>
            <a:r>
              <a:rPr lang="en-US" altLang="ko-KR" sz="2653" dirty="0">
                <a:solidFill>
                  <a:srgbClr val="0000FF"/>
                </a:solidFill>
              </a:rPr>
              <a:t>(Interface segregation principle, ISP)</a:t>
            </a:r>
          </a:p>
          <a:p>
            <a:pPr lvl="1"/>
            <a:r>
              <a:rPr lang="ko-KR" altLang="en-US" dirty="0"/>
              <a:t>하나의 </a:t>
            </a:r>
            <a:r>
              <a:rPr lang="ko-KR" altLang="en-US" dirty="0" smtClean="0"/>
              <a:t>큰</a:t>
            </a:r>
            <a:r>
              <a:rPr lang="en-US" altLang="ko-KR" dirty="0" smtClean="0"/>
              <a:t> </a:t>
            </a:r>
            <a:r>
              <a:rPr lang="ko-KR" altLang="en-US" dirty="0" smtClean="0"/>
              <a:t>범용 </a:t>
            </a:r>
            <a:r>
              <a:rPr lang="ko-KR" altLang="en-US" dirty="0"/>
              <a:t>인터페이스보다는 여러 개의 </a:t>
            </a:r>
            <a:r>
              <a:rPr lang="ko-KR" altLang="en-US" dirty="0" smtClean="0"/>
              <a:t>구체적인 </a:t>
            </a:r>
            <a:r>
              <a:rPr lang="ko-KR" altLang="en-US" dirty="0"/>
              <a:t>인터페이스가 우수하다 라는 </a:t>
            </a:r>
            <a:r>
              <a:rPr lang="ko-KR" altLang="en-US" dirty="0" smtClean="0"/>
              <a:t>원칙</a:t>
            </a:r>
            <a:endParaRPr lang="ko-KR" altLang="en-US" dirty="0"/>
          </a:p>
          <a:p>
            <a:pPr>
              <a:spcBef>
                <a:spcPts val="2212"/>
              </a:spcBef>
            </a:pPr>
            <a:r>
              <a:rPr lang="ko-KR" altLang="en-US" sz="2653" dirty="0">
                <a:solidFill>
                  <a:srgbClr val="0000FF"/>
                </a:solidFill>
              </a:rPr>
              <a:t>의존관계 역전 원칙 </a:t>
            </a:r>
            <a:r>
              <a:rPr lang="en-US" altLang="ko-KR" sz="2653" dirty="0">
                <a:solidFill>
                  <a:srgbClr val="0000FF"/>
                </a:solidFill>
              </a:rPr>
              <a:t>(Dependency inversion principle, DIP)</a:t>
            </a:r>
          </a:p>
          <a:p>
            <a:pPr lvl="1"/>
            <a:r>
              <a:rPr lang="ko-KR" altLang="en-US" dirty="0" smtClean="0"/>
              <a:t>하위 계층이 </a:t>
            </a:r>
            <a:r>
              <a:rPr lang="ko-KR" altLang="en-US" dirty="0"/>
              <a:t>변경되면 </a:t>
            </a:r>
            <a:r>
              <a:rPr lang="ko-KR" altLang="en-US" dirty="0" smtClean="0"/>
              <a:t>상위 계층도 </a:t>
            </a:r>
            <a:r>
              <a:rPr lang="ko-KR" altLang="en-US" dirty="0"/>
              <a:t>반드시 변경되는 전통적인 의존관계를 </a:t>
            </a:r>
            <a:r>
              <a:rPr lang="ko-KR" altLang="en-US" dirty="0" smtClean="0"/>
              <a:t>역전시키기 </a:t>
            </a:r>
            <a:r>
              <a:rPr lang="ko-KR" altLang="en-US" dirty="0"/>
              <a:t>위하여 구체화된 </a:t>
            </a:r>
            <a:r>
              <a:rPr lang="ko-KR" altLang="en-US" dirty="0" smtClean="0"/>
              <a:t>하위 계층 클래스와 직접 의존관계를 </a:t>
            </a:r>
            <a:r>
              <a:rPr lang="ko-KR" altLang="en-US" dirty="0"/>
              <a:t>설정하지 않고 인터페이스나 추상 클래스에 의존관계를 </a:t>
            </a:r>
            <a:r>
              <a:rPr lang="ko-KR" altLang="en-US" dirty="0" smtClean="0"/>
              <a:t>설정하는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원칙</a:t>
            </a:r>
            <a:endParaRPr lang="en-US" altLang="ko-KR" dirty="0" smtClean="0"/>
          </a:p>
          <a:p>
            <a:pPr lvl="1"/>
            <a:endParaRPr lang="en-US" altLang="ko-KR" dirty="0" smtClean="0">
              <a:solidFill>
                <a:srgbClr val="0000FF"/>
              </a:solidFill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 vert="horz" anchor="ctr">
            <a:normAutofit/>
          </a:bodyPr>
          <a:lstStyle/>
          <a:p>
            <a:pPr fontAlgn="base"/>
            <a:r>
              <a:rPr lang="ko-KR" altLang="en-US" dirty="0"/>
              <a:t>객체지향 설계 원칙</a:t>
            </a:r>
            <a:r>
              <a:rPr lang="en-US" altLang="ko-KR" dirty="0"/>
              <a:t>(SOLID)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44283" y="3423596"/>
            <a:ext cx="11719322" cy="6417061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13557486" y="9524985"/>
            <a:ext cx="850605" cy="627078"/>
          </a:xfrm>
        </p:spPr>
        <p:txBody>
          <a:bodyPr/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ko-KR" altLang="en-US" dirty="0" smtClean="0"/>
              <a:t>디자인 패턴</a:t>
            </a:r>
            <a:r>
              <a:rPr lang="en-US" altLang="ko-KR" dirty="0"/>
              <a:t>(Design pattern)</a:t>
            </a:r>
            <a:endParaRPr lang="en-US" altLang="ko-KR" b="1" dirty="0">
              <a:solidFill>
                <a:srgbClr val="333333"/>
              </a:solidFill>
              <a:latin typeface="NanumGothic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45357" y="1084256"/>
            <a:ext cx="12630376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1182" indent="-421182" fontAlgn="base">
              <a:lnSpc>
                <a:spcPts val="2800"/>
              </a:lnSpc>
              <a:spcBef>
                <a:spcPts val="895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  <a:hlinkClick r:id="rId3" tooltip="건축학"/>
              </a:rPr>
              <a:t>건축학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 및 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  <a:hlinkClick r:id="rId4" tooltip="컴퓨터 과학"/>
              </a:rPr>
              <a:t>컴퓨터 과학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에서 사용되는 용어</a:t>
            </a:r>
            <a:r>
              <a:rPr lang="en-US" altLang="ko-KR" sz="2328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건축가 </a:t>
            </a:r>
            <a:r>
              <a:rPr lang="ko-KR" altLang="en-US" sz="2328" dirty="0" err="1">
                <a:latin typeface="HY강B" panose="02030600000101010101" pitchFamily="18" charset="-127"/>
                <a:ea typeface="HY강B" panose="02030600000101010101" pitchFamily="18" charset="-127"/>
                <a:hlinkClick r:id="rId5" tooltip="크리스토퍼 알렉산더"/>
              </a:rPr>
              <a:t>크리스토퍼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  <a:hlinkClick r:id="rId5" tooltip="크리스토퍼 알렉산더"/>
              </a:rPr>
              <a:t> 알렉산더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가 건축학 영역에서 고안한 것이 시초 </a:t>
            </a:r>
            <a:r>
              <a:rPr lang="en-US" altLang="ko-KR" sz="2328" dirty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컴퓨터 과학 등 여러 다른 분야에 도입</a:t>
            </a:r>
            <a:r>
              <a:rPr lang="en-US" altLang="ko-KR" sz="2328" baseline="30000" dirty="0">
                <a:latin typeface="HY강B" panose="02030600000101010101" pitchFamily="18" charset="-127"/>
                <a:ea typeface="HY강B" panose="02030600000101010101" pitchFamily="18" charset="-127"/>
                <a:hlinkClick r:id="rId6"/>
              </a:rPr>
              <a:t>]</a:t>
            </a:r>
            <a:endParaRPr lang="en-US" altLang="ko-KR" sz="2328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21182" indent="-421182" fontAlgn="base">
              <a:lnSpc>
                <a:spcPts val="2800"/>
              </a:lnSpc>
              <a:spcBef>
                <a:spcPts val="895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디자인 패턴은 건축에서 공법에 해당하는 것으로 소프트웨어의 개발 방법을 공식화 한 것</a:t>
            </a:r>
            <a:endParaRPr lang="en-US" altLang="ko-KR" sz="2328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21182" indent="-421182" fontAlgn="base">
              <a:lnSpc>
                <a:spcPts val="2800"/>
              </a:lnSpc>
              <a:spcBef>
                <a:spcPts val="895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소수의 뛰어난 엔지니어가 해결한 문제를 다수의 엔지니어들이 처리 할 수 있도록 한 규칙이면서</a:t>
            </a:r>
            <a:r>
              <a:rPr lang="en-US" altLang="ko-KR" sz="2328" dirty="0"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2328" dirty="0" err="1">
                <a:latin typeface="HY강B" panose="02030600000101010101" pitchFamily="18" charset="-127"/>
                <a:ea typeface="HY강B" panose="02030600000101010101" pitchFamily="18" charset="-127"/>
              </a:rPr>
              <a:t>구현자들</a:t>
            </a:r>
            <a:r>
              <a:rPr lang="ko-KR" altLang="en-US" sz="2328" dirty="0">
                <a:latin typeface="HY강B" panose="02030600000101010101" pitchFamily="18" charset="-127"/>
                <a:ea typeface="HY강B" panose="02030600000101010101" pitchFamily="18" charset="-127"/>
              </a:rPr>
              <a:t> 간의 커뮤니케이션의 효율성을 높이는 기법</a:t>
            </a:r>
            <a:endParaRPr lang="ko-KR" altLang="en-US" sz="2328" b="1" dirty="0">
              <a:solidFill>
                <a:srgbClr val="333333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29507" y="4870681"/>
            <a:ext cx="417564" cy="2938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8" name="직사각형 7"/>
          <p:cNvSpPr/>
          <p:nvPr/>
        </p:nvSpPr>
        <p:spPr>
          <a:xfrm>
            <a:off x="8078130" y="3994719"/>
            <a:ext cx="526303" cy="3134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9" name="직사각형 8"/>
          <p:cNvSpPr/>
          <p:nvPr/>
        </p:nvSpPr>
        <p:spPr>
          <a:xfrm>
            <a:off x="5569338" y="6280660"/>
            <a:ext cx="1379788" cy="305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1" name="직사각형 10"/>
          <p:cNvSpPr/>
          <p:nvPr/>
        </p:nvSpPr>
        <p:spPr>
          <a:xfrm>
            <a:off x="7157115" y="6983175"/>
            <a:ext cx="939745" cy="2812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2" name="직사각형 11"/>
          <p:cNvSpPr/>
          <p:nvPr/>
        </p:nvSpPr>
        <p:spPr>
          <a:xfrm>
            <a:off x="3215605" y="6268303"/>
            <a:ext cx="1254353" cy="2931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4" name="직사각형 13"/>
          <p:cNvSpPr/>
          <p:nvPr/>
        </p:nvSpPr>
        <p:spPr>
          <a:xfrm>
            <a:off x="6749948" y="6595001"/>
            <a:ext cx="1315391" cy="299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5" name="직사각형 14"/>
          <p:cNvSpPr/>
          <p:nvPr/>
        </p:nvSpPr>
        <p:spPr>
          <a:xfrm>
            <a:off x="8212395" y="6573689"/>
            <a:ext cx="1315391" cy="2996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6" name="직사각형 15"/>
          <p:cNvSpPr/>
          <p:nvPr/>
        </p:nvSpPr>
        <p:spPr>
          <a:xfrm>
            <a:off x="10128857" y="6573689"/>
            <a:ext cx="754654" cy="3209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2" name="직사각형 1"/>
          <p:cNvSpPr/>
          <p:nvPr/>
        </p:nvSpPr>
        <p:spPr>
          <a:xfrm>
            <a:off x="1406617" y="3131209"/>
            <a:ext cx="11063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hlinkClick r:id="rId7"/>
              </a:rPr>
              <a:t>https://ko.wikipedia.org/wiki/%EC%86%8C%ED%94%84%ED%8A%B8%EC%9B%A8%EC%96%B4_%EB%94%94%EC%9E%90%EC%9D%B8_%ED%8C%A8%ED%84%B4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1987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56206" y="1192830"/>
            <a:ext cx="12431794" cy="2971852"/>
          </a:xfrm>
        </p:spPr>
        <p:txBody>
          <a:bodyPr/>
          <a:lstStyle/>
          <a:p>
            <a:pPr lvl="0"/>
            <a:r>
              <a:rPr lang="ko-KR" altLang="en-US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애플리케이션 내에서 특정 </a:t>
            </a:r>
            <a:r>
              <a:rPr lang="ko-KR" altLang="en-US" sz="2653" dirty="0" smtClean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객체를 </a:t>
            </a:r>
            <a:r>
              <a:rPr lang="ko-KR" altLang="en-US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하나만 존재하도록 하는 패턴 </a:t>
            </a:r>
            <a:endParaRPr lang="en-US" altLang="ko-KR" sz="2653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생성자가 여러 차례 호출되더라도 실제로 생성되는 객체는 하나이고</a:t>
            </a:r>
            <a:r>
              <a:rPr lang="en-US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최초 생성 이후에 호출된 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생성자는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최초의 생성자가 생성한 객체를 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리턴</a:t>
            </a:r>
            <a:r>
              <a:rPr lang="ko-KR" altLang="en-US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하는</a:t>
            </a:r>
            <a:r>
              <a:rPr lang="ko-KR" altLang="en-US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패턴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653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공통된 객체를 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여러개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생성해서 사용하는 DBCP(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o-KR" altLang="ko-KR" sz="2653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r>
              <a:rPr lang="ko-KR" altLang="ko-KR" sz="2653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)와 같은 상황에서 많이 사용</a:t>
            </a:r>
            <a:endParaRPr lang="en-US" altLang="ko-KR" sz="2653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/>
          <a:p>
            <a:pPr fontAlgn="base"/>
            <a:r>
              <a:rPr lang="ko-KR" altLang="ko-KR" dirty="0" err="1"/>
              <a:t>싱글턴</a:t>
            </a:r>
            <a:r>
              <a:rPr lang="ko-KR" altLang="ko-KR" dirty="0"/>
              <a:t> 패턴(</a:t>
            </a:r>
            <a:r>
              <a:rPr lang="ko-KR" altLang="ko-KR" dirty="0" err="1"/>
              <a:t>Singleton</a:t>
            </a:r>
            <a:r>
              <a:rPr lang="ko-KR" altLang="ko-KR" dirty="0"/>
              <a:t> </a:t>
            </a:r>
            <a:r>
              <a:rPr lang="ko-KR" altLang="ko-KR" dirty="0" err="1"/>
              <a:t>pattern</a:t>
            </a:r>
            <a:r>
              <a:rPr lang="ko-KR" altLang="ko-KR" dirty="0"/>
              <a:t>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827501" y="4651498"/>
            <a:ext cx="11223678" cy="38113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public class Singleton{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private static Singleton </a:t>
            </a:r>
            <a:r>
              <a:rPr lang="en-US" altLang="ko-KR" sz="2653" kern="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uniqueInstance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private Singleton(){}</a:t>
            </a:r>
          </a:p>
          <a:p>
            <a:pPr algn="just" fontAlgn="base" latinLnBrk="1">
              <a:lnSpc>
                <a:spcPts val="2945"/>
              </a:lnSpc>
            </a:pPr>
            <a:r>
              <a:rPr lang="ko-KR" altLang="en-US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public static synchronized Singleton </a:t>
            </a:r>
            <a:r>
              <a:rPr lang="en-US" altLang="ko-KR" sz="2653" kern="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getInstance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(){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	if(</a:t>
            </a:r>
            <a:r>
              <a:rPr lang="en-US" altLang="ko-KR" sz="2653" kern="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uniqueInstance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== null){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		</a:t>
            </a:r>
            <a:r>
              <a:rPr lang="en-US" altLang="ko-KR" sz="2653" kern="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uniqueInstance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= new Singleton();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	}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	return </a:t>
            </a:r>
            <a:r>
              <a:rPr lang="en-US" altLang="ko-KR" sz="2653" kern="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uniqueInstance</a:t>
            </a: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;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	}	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454191" y="3892823"/>
            <a:ext cx="11649293" cy="531171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public class 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DBCon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{</a:t>
            </a: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     private static Connection con;</a:t>
            </a:r>
          </a:p>
          <a:p>
            <a:pPr algn="just" fontAlgn="base" latinLnBrk="1">
              <a:lnSpc>
                <a:spcPts val="2945"/>
              </a:lnSpc>
              <a:spcBef>
                <a:spcPts val="1475"/>
              </a:spcBef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     private 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DBCon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()  {</a:t>
            </a:r>
            <a:endParaRPr lang="en-US" altLang="ko-KR" sz="2063" kern="0" dirty="0">
              <a:solidFill>
                <a:srgbClr val="000000"/>
              </a:solidFill>
            </a:endParaRP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         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Class.forName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("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com.mysql.jdbc.Driver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");</a:t>
            </a:r>
            <a:endParaRPr lang="en-US" altLang="ko-KR" sz="2063" kern="0" dirty="0">
              <a:solidFill>
                <a:srgbClr val="000000"/>
              </a:solidFill>
            </a:endParaRP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         con =</a:t>
            </a:r>
            <a:r>
              <a:rPr lang="en-US" altLang="ko-KR" sz="1770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DriverManager.getConnection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("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jdbc:mysql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://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ip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/</a:t>
            </a:r>
            <a:r>
              <a:rPr lang="en-US" altLang="ko-KR" sz="2653" kern="0" spc="-146" dirty="0" err="1">
                <a:solidFill>
                  <a:srgbClr val="000000"/>
                </a:solidFill>
                <a:ea typeface="바탕" panose="02030600000101010101" pitchFamily="18" charset="-127"/>
              </a:rPr>
              <a:t>database","root","password</a:t>
            </a: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");</a:t>
            </a:r>
            <a:endParaRPr lang="en-US" altLang="ko-KR" sz="2945" kern="0" dirty="0">
              <a:solidFill>
                <a:srgbClr val="000000"/>
              </a:solidFill>
            </a:endParaRPr>
          </a:p>
          <a:p>
            <a:pPr algn="just"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     }</a:t>
            </a:r>
          </a:p>
          <a:p>
            <a:pPr fontAlgn="base" latinLnBrk="1">
              <a:lnSpc>
                <a:spcPts val="2945"/>
              </a:lnSpc>
              <a:spcBef>
                <a:spcPts val="1475"/>
              </a:spcBef>
            </a:pPr>
            <a:r>
              <a:rPr lang="en-US" altLang="ko-KR" sz="2653" dirty="0"/>
              <a:t>     </a:t>
            </a:r>
            <a:r>
              <a:rPr lang="en-US" altLang="ko-KR" sz="2653" dirty="0">
                <a:solidFill>
                  <a:srgbClr val="0000FF"/>
                </a:solidFill>
              </a:rPr>
              <a:t>public static </a:t>
            </a:r>
            <a:r>
              <a:rPr lang="en-US" altLang="ko-KR" sz="2653" kern="0" spc="-146" dirty="0">
                <a:solidFill>
                  <a:srgbClr val="0000FF"/>
                </a:solidFill>
                <a:ea typeface="바탕" panose="02030600000101010101" pitchFamily="18" charset="-127"/>
              </a:rPr>
              <a:t>Connection </a:t>
            </a:r>
            <a:r>
              <a:rPr lang="en-US" altLang="ko-KR" sz="2653" dirty="0">
                <a:solidFill>
                  <a:srgbClr val="0000FF"/>
                </a:solidFill>
              </a:rPr>
              <a:t> </a:t>
            </a:r>
            <a:r>
              <a:rPr lang="en-US" altLang="ko-KR" sz="2653" dirty="0" err="1">
                <a:solidFill>
                  <a:srgbClr val="0000FF"/>
                </a:solidFill>
              </a:rPr>
              <a:t>geConnection</a:t>
            </a:r>
            <a:r>
              <a:rPr lang="en-US" altLang="ko-KR" sz="2653" dirty="0">
                <a:solidFill>
                  <a:srgbClr val="0000FF"/>
                </a:solidFill>
              </a:rPr>
              <a:t>()  {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dirty="0">
                <a:solidFill>
                  <a:srgbClr val="0000FF"/>
                </a:solidFill>
              </a:rPr>
              <a:t>         if( con == null) {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dirty="0">
                <a:solidFill>
                  <a:srgbClr val="0000FF"/>
                </a:solidFill>
              </a:rPr>
              <a:t>              new </a:t>
            </a:r>
            <a:r>
              <a:rPr lang="en-US" altLang="ko-KR" sz="2653" dirty="0" err="1">
                <a:solidFill>
                  <a:srgbClr val="0000FF"/>
                </a:solidFill>
              </a:rPr>
              <a:t>DBCon</a:t>
            </a:r>
            <a:r>
              <a:rPr lang="en-US" altLang="ko-KR" sz="2653" dirty="0">
                <a:solidFill>
                  <a:srgbClr val="0000FF"/>
                </a:solidFill>
              </a:rPr>
              <a:t>();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dirty="0">
                <a:solidFill>
                  <a:srgbClr val="0000FF"/>
                </a:solidFill>
              </a:rPr>
              <a:t>         }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dirty="0">
                <a:solidFill>
                  <a:srgbClr val="0000FF"/>
                </a:solidFill>
              </a:rPr>
              <a:t>         return con;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dirty="0">
                <a:solidFill>
                  <a:srgbClr val="0000FF"/>
                </a:solidFill>
              </a:rPr>
              <a:t>     }</a:t>
            </a:r>
          </a:p>
          <a:p>
            <a:pPr fontAlgn="base" latinLnBrk="1">
              <a:lnSpc>
                <a:spcPts val="2945"/>
              </a:lnSpc>
            </a:pPr>
            <a:r>
              <a:rPr lang="en-US" altLang="ko-KR" sz="2653" kern="0" spc="-146" dirty="0">
                <a:solidFill>
                  <a:srgbClr val="000000"/>
                </a:solidFill>
                <a:ea typeface="바탕" panose="02030600000101010101" pitchFamily="18" charset="-127"/>
              </a:rPr>
              <a:t> }</a:t>
            </a:r>
            <a:endParaRPr lang="en-US" altLang="ko-KR" sz="2063" kern="0" dirty="0">
              <a:solidFill>
                <a:srgbClr val="000000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2930191" y="3904299"/>
            <a:ext cx="972982" cy="4312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2858183" y="4836069"/>
            <a:ext cx="972982" cy="4312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344674" y="3610051"/>
            <a:ext cx="1955985" cy="3550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클래스와 </a:t>
            </a:r>
            <a:r>
              <a:rPr lang="ko-KR" altLang="en-US" smtClean="0">
                <a:solidFill>
                  <a:srgbClr val="FF0000"/>
                </a:solidFill>
              </a:rPr>
              <a:t>객체의 이름은 같다</a:t>
            </a:r>
            <a:endParaRPr lang="ko-K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2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04683" y="1172251"/>
            <a:ext cx="12017865" cy="7217358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l"/>
            </a:pPr>
            <a:r>
              <a:rPr lang="ko-KR" altLang="en-US" sz="2358" dirty="0"/>
              <a:t>클래스에서 변하지 않는 부분은 상위 클래스에 그대로 두고</a:t>
            </a:r>
            <a:r>
              <a:rPr lang="en-US" altLang="ko-KR" sz="2358" dirty="0"/>
              <a:t>, </a:t>
            </a:r>
            <a:r>
              <a:rPr lang="ko-KR" altLang="en-US" sz="2358" dirty="0"/>
              <a:t>변화할 가능성이 있는 부분</a:t>
            </a:r>
            <a:r>
              <a:rPr lang="en-US" altLang="ko-KR" sz="2358" dirty="0">
                <a:latin typeface="+mn-ea"/>
                <a:ea typeface="+mn-ea"/>
              </a:rPr>
              <a:t>(</a:t>
            </a:r>
            <a:r>
              <a:rPr lang="ko-KR" altLang="en-US" sz="2358" dirty="0">
                <a:latin typeface="+mn-ea"/>
                <a:ea typeface="+mn-ea"/>
              </a:rPr>
              <a:t>목표를 달성할 여러가지 전략이 존재</a:t>
            </a:r>
            <a:r>
              <a:rPr lang="en-US" altLang="ko-KR" sz="2358" dirty="0">
                <a:latin typeface="+mn-ea"/>
                <a:ea typeface="+mn-ea"/>
              </a:rPr>
              <a:t>)</a:t>
            </a:r>
            <a:r>
              <a:rPr lang="ko-KR" altLang="en-US" sz="2358" dirty="0"/>
              <a:t>을 별도의 클래스로 분리</a:t>
            </a:r>
            <a:r>
              <a:rPr lang="en-US" altLang="ko-KR" sz="2358" dirty="0"/>
              <a:t>(</a:t>
            </a:r>
            <a:r>
              <a:rPr lang="ko-KR" altLang="en-US" sz="2358" dirty="0">
                <a:latin typeface="+mj-ea"/>
                <a:ea typeface="+mj-ea"/>
              </a:rPr>
              <a:t>캡슐화</a:t>
            </a:r>
            <a:r>
              <a:rPr lang="en-US" altLang="ko-KR" sz="2358" dirty="0"/>
              <a:t>)</a:t>
            </a:r>
            <a:r>
              <a:rPr lang="ko-KR" altLang="en-US" sz="2358" dirty="0"/>
              <a:t>한다</a:t>
            </a:r>
            <a:r>
              <a:rPr lang="en-US" altLang="ko-KR" sz="2358" dirty="0"/>
              <a:t>. </a:t>
            </a:r>
          </a:p>
          <a:p>
            <a:pPr fontAlgn="base">
              <a:buFont typeface="Wingdings" panose="05000000000000000000" pitchFamily="2" charset="2"/>
              <a:buChar char="l"/>
            </a:pPr>
            <a:r>
              <a:rPr lang="ko-KR" altLang="en-US" sz="2358" dirty="0"/>
              <a:t>각각의 전략을 구현 전략클래스로 작성하고 이들의 공통점을 추상화하여 인터페이스를 작성한다</a:t>
            </a:r>
            <a:r>
              <a:rPr lang="en-US" altLang="ko-KR" sz="2358" dirty="0"/>
              <a:t>.</a:t>
            </a:r>
          </a:p>
          <a:p>
            <a:pPr fontAlgn="base">
              <a:buFont typeface="Wingdings" panose="05000000000000000000" pitchFamily="2" charset="2"/>
              <a:buChar char="l"/>
            </a:pPr>
            <a:r>
              <a:rPr lang="ko-KR" altLang="en-US" sz="2358" dirty="0"/>
              <a:t>상위 클래스</a:t>
            </a:r>
            <a:r>
              <a:rPr lang="en-US" altLang="ko-KR" sz="2358" dirty="0"/>
              <a:t>(context)</a:t>
            </a:r>
            <a:r>
              <a:rPr lang="ko-KR" altLang="en-US" sz="2358" dirty="0"/>
              <a:t>가 인터페이스와 의존관계를 맺도록 설정하고 이 인터페이스를 통해서 구현 전략을 교체한다</a:t>
            </a:r>
            <a:r>
              <a:rPr lang="en-US" altLang="ko-KR" sz="2358" dirty="0"/>
              <a:t>.</a:t>
            </a:r>
          </a:p>
          <a:p>
            <a:pPr fontAlgn="base">
              <a:buFont typeface="Wingdings" panose="05000000000000000000" pitchFamily="2" charset="2"/>
              <a:buChar char="l"/>
            </a:pPr>
            <a:r>
              <a:rPr lang="ko-KR" altLang="en-US" sz="2358" dirty="0"/>
              <a:t>상위 클래스에는 영향을 미치지 않은 채로 </a:t>
            </a:r>
            <a:r>
              <a:rPr lang="ko-KR" altLang="en-US" sz="2358" dirty="0" smtClean="0"/>
              <a:t>구현 전략을 </a:t>
            </a:r>
            <a:r>
              <a:rPr lang="ko-KR" altLang="en-US" sz="2358" dirty="0"/>
              <a:t>수정하거나 확장할 수 있다</a:t>
            </a:r>
            <a:endParaRPr lang="en-US" altLang="ko-KR" sz="2358" dirty="0"/>
          </a:p>
          <a:p>
            <a:pPr fontAlgn="base"/>
            <a:endParaRPr lang="ko-KR" altLang="en-US" sz="2653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전략 패턴</a:t>
            </a:r>
            <a:r>
              <a:rPr lang="en-US" altLang="ko-KR" b="1" dirty="0" smtClean="0"/>
              <a:t>(</a:t>
            </a:r>
            <a:r>
              <a:rPr lang="en-US" altLang="ko-KR" dirty="0"/>
              <a:t>Strategy pattern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21" y="4829074"/>
            <a:ext cx="6421226" cy="4037107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009077" y="7233015"/>
            <a:ext cx="5057988" cy="15437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Context</a:t>
            </a:r>
            <a:r>
              <a:rPr lang="ko-KR" altLang="en-US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전략 객체의 사용자</a:t>
            </a:r>
            <a:r>
              <a:rPr lang="en-US" altLang="ko-KR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소비자</a:t>
            </a:r>
            <a:endParaRPr lang="en-US" altLang="ko-KR" sz="2358" b="1" dirty="0">
              <a:solidFill>
                <a:srgbClr val="5C5C5C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358" b="1" dirty="0">
              <a:solidFill>
                <a:srgbClr val="5C5C5C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358" b="1" dirty="0" smtClean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Concrete Strategy </a:t>
            </a:r>
            <a:r>
              <a:rPr lang="en-US" altLang="ko-KR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구현 클래스</a:t>
            </a:r>
            <a:r>
              <a:rPr lang="en-US" altLang="ko-KR" sz="2358" b="1" dirty="0">
                <a:solidFill>
                  <a:srgbClr val="5C5C5C"/>
                </a:solidFill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</a:p>
          <a:p>
            <a:endParaRPr lang="ko-KR" altLang="en-US" sz="2358" dirty="0"/>
          </a:p>
        </p:txBody>
      </p:sp>
    </p:spTree>
    <p:extLst>
      <p:ext uri="{BB962C8B-B14F-4D97-AF65-F5344CB8AC3E}">
        <p14:creationId xmlns:p14="http://schemas.microsoft.com/office/powerpoint/2010/main" val="37254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18753" y="1148942"/>
            <a:ext cx="13318343" cy="7217358"/>
          </a:xfrm>
        </p:spPr>
        <p:txBody>
          <a:bodyPr/>
          <a:lstStyle/>
          <a:p>
            <a:r>
              <a:rPr lang="en-US" altLang="ko-KR" dirty="0"/>
              <a:t>n</a:t>
            </a:r>
            <a:r>
              <a:rPr lang="en-US" altLang="ko-KR" dirty="0" smtClean="0"/>
              <a:t>ew &gt;</a:t>
            </a:r>
            <a:r>
              <a:rPr lang="ko-KR" altLang="en-US" dirty="0" smtClean="0"/>
              <a:t> </a:t>
            </a:r>
            <a:r>
              <a:rPr lang="en-US" altLang="ko-KR" dirty="0" smtClean="0"/>
              <a:t>Dynamic </a:t>
            </a:r>
            <a:r>
              <a:rPr lang="en-US" altLang="ko-KR" dirty="0"/>
              <a:t>Web project &gt; java2spring </a:t>
            </a:r>
            <a:r>
              <a:rPr lang="ko-KR" altLang="en-US" dirty="0" smtClean="0"/>
              <a:t>프로젝트 생성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객체지향 설계와 의존관계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71" y="1810113"/>
            <a:ext cx="4563917" cy="80730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248933" y="2422604"/>
            <a:ext cx="7374455" cy="295010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marL="421182" indent="-421182">
              <a:buFont typeface="Wingdings" panose="05000000000000000000" pitchFamily="2" charset="2"/>
              <a:buChar char="§"/>
            </a:pPr>
            <a:r>
              <a:rPr lang="en-US" altLang="ko-KR" sz="2653" dirty="0" err="1">
                <a:latin typeface="HY강B" panose="02030600000101010101" pitchFamily="18" charset="-127"/>
                <a:ea typeface="HY강B" panose="02030600000101010101" pitchFamily="18" charset="-127"/>
              </a:rPr>
              <a:t>src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&gt; message0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패키지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MessageBean.java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생성 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MessageTest.java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생성 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21182" indent="-421182">
              <a:buFont typeface="Wingdings" panose="05000000000000000000" pitchFamily="2" charset="2"/>
              <a:buChar char="§"/>
            </a:pP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message1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패키지는 직전의 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message0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패키지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    복사 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&gt;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 이름 바꾸기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1095074" lvl="1" indent="-421182">
              <a:buFont typeface="Wingdings" panose="05000000000000000000" pitchFamily="2" charset="2"/>
              <a:buChar char="§"/>
            </a:pP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파일 내용 수정</a:t>
            </a:r>
          </a:p>
        </p:txBody>
      </p:sp>
    </p:spTree>
    <p:extLst>
      <p:ext uri="{BB962C8B-B14F-4D97-AF65-F5344CB8AC3E}">
        <p14:creationId xmlns:p14="http://schemas.microsoft.com/office/powerpoint/2010/main" val="1650855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의존관계 설정</a:t>
            </a:r>
            <a:r>
              <a:rPr lang="en-US" altLang="ko-KR" dirty="0" smtClean="0">
                <a:solidFill>
                  <a:srgbClr val="0000FF"/>
                </a:solidFill>
              </a:rPr>
              <a:t>(message0)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88321" y="1607469"/>
            <a:ext cx="272257" cy="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780" tIns="67389" rIns="134780" bIns="6738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53"/>
          </a:p>
        </p:txBody>
      </p:sp>
      <p:pic>
        <p:nvPicPr>
          <p:cNvPr id="1025" name="_x667112728" descr="EMB0000726436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57" y="1542685"/>
            <a:ext cx="4998083" cy="17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91" y="2368402"/>
            <a:ext cx="6440063" cy="629147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08" y="3483972"/>
            <a:ext cx="6640639" cy="539564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0" name="직사각형 9"/>
          <p:cNvSpPr/>
          <p:nvPr/>
        </p:nvSpPr>
        <p:spPr>
          <a:xfrm>
            <a:off x="1512334" y="5488265"/>
            <a:ext cx="5276728" cy="649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12" name="직선 화살표 연결선 11"/>
          <p:cNvCxnSpPr/>
          <p:nvPr/>
        </p:nvCxnSpPr>
        <p:spPr>
          <a:xfrm flipV="1">
            <a:off x="6789068" y="5812848"/>
            <a:ext cx="636826" cy="61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직사각형 16"/>
          <p:cNvSpPr/>
          <p:nvPr/>
        </p:nvSpPr>
        <p:spPr>
          <a:xfrm>
            <a:off x="2447024" y="8609523"/>
            <a:ext cx="6792808" cy="9088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ko-KR" altLang="en-US" sz="2653" dirty="0"/>
              <a:t>클래스 </a:t>
            </a:r>
            <a:r>
              <a:rPr lang="en-US" altLang="ko-KR" sz="2653" dirty="0" err="1"/>
              <a:t>MessageTest</a:t>
            </a:r>
            <a:r>
              <a:rPr lang="ko-KR" altLang="en-US" sz="2653" dirty="0"/>
              <a:t>는  클래스 </a:t>
            </a:r>
            <a:r>
              <a:rPr lang="en-US" altLang="ko-KR" sz="2653" dirty="0" err="1"/>
              <a:t>MessageBean</a:t>
            </a:r>
            <a:r>
              <a:rPr lang="ko-KR" altLang="en-US" sz="2653" dirty="0"/>
              <a:t>을</a:t>
            </a:r>
            <a:r>
              <a:rPr lang="en-US" altLang="ko-KR" sz="2653" dirty="0"/>
              <a:t> </a:t>
            </a:r>
            <a:r>
              <a:rPr lang="ko-KR" altLang="en-US" sz="2653" dirty="0"/>
              <a:t>사용한다</a:t>
            </a:r>
            <a:r>
              <a:rPr lang="en-US" altLang="ko-KR" sz="2653" dirty="0"/>
              <a:t>.</a:t>
            </a:r>
          </a:p>
          <a:p>
            <a:r>
              <a:rPr lang="ko-KR" altLang="en-US" sz="2653" dirty="0"/>
              <a:t>클래스 </a:t>
            </a:r>
            <a:r>
              <a:rPr lang="en-US" altLang="ko-KR" sz="2653" dirty="0" err="1"/>
              <a:t>MessageTest</a:t>
            </a:r>
            <a:r>
              <a:rPr lang="ko-KR" altLang="en-US" sz="2653" dirty="0"/>
              <a:t>는  클래스 </a:t>
            </a:r>
            <a:r>
              <a:rPr lang="en-US" altLang="ko-KR" sz="2653" dirty="0" err="1"/>
              <a:t>MessageBean</a:t>
            </a:r>
            <a:r>
              <a:rPr lang="ko-KR" altLang="en-US" sz="2653" dirty="0"/>
              <a:t>에 의존한다</a:t>
            </a:r>
            <a:r>
              <a:rPr lang="en-US" altLang="ko-KR" sz="2653" dirty="0"/>
              <a:t>.  </a:t>
            </a:r>
            <a:endParaRPr lang="ko-KR" altLang="en-US" sz="2653" dirty="0"/>
          </a:p>
        </p:txBody>
      </p:sp>
      <p:sp>
        <p:nvSpPr>
          <p:cNvPr id="14" name="직사각형 13"/>
          <p:cNvSpPr/>
          <p:nvPr/>
        </p:nvSpPr>
        <p:spPr>
          <a:xfrm>
            <a:off x="9435947" y="8882204"/>
            <a:ext cx="253306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smtClean="0">
                <a:solidFill>
                  <a:srgbClr val="0000FF"/>
                </a:solidFill>
              </a:rPr>
              <a:t>결과 확인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372182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Java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언어의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특징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372840" y="1148941"/>
            <a:ext cx="12457384" cy="680741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ko-KR" altLang="en-US" sz="2800" dirty="0" smtClean="0"/>
              <a:t>자바는 운영체제</a:t>
            </a:r>
            <a:r>
              <a:rPr lang="en-US" altLang="ko-KR" sz="2800" dirty="0" smtClean="0"/>
              <a:t>(OS)</a:t>
            </a:r>
            <a:r>
              <a:rPr lang="ko-KR" altLang="en-US" sz="2800" dirty="0" smtClean="0"/>
              <a:t>에  독립적인 언어이다</a:t>
            </a:r>
            <a:r>
              <a:rPr lang="en-US" altLang="ko-KR" sz="2800" dirty="0" smtClean="0"/>
              <a:t>.  -JVM</a:t>
            </a:r>
          </a:p>
          <a:p>
            <a:pPr>
              <a:lnSpc>
                <a:spcPct val="160000"/>
              </a:lnSpc>
            </a:pPr>
            <a:r>
              <a:rPr lang="ko-KR" altLang="en-US" sz="2800" dirty="0"/>
              <a:t>자바는 객체지향 </a:t>
            </a:r>
            <a:r>
              <a:rPr lang="ko-KR" altLang="en-US" sz="2800" dirty="0" smtClean="0"/>
              <a:t>언어</a:t>
            </a:r>
            <a:r>
              <a:rPr lang="en-US" altLang="ko-KR" sz="2800" dirty="0"/>
              <a:t>(OOP: Object Oriented Programming Language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이다</a:t>
            </a:r>
            <a:r>
              <a:rPr lang="en-US" altLang="ko-KR" sz="2800" dirty="0" smtClean="0"/>
              <a:t>.</a:t>
            </a:r>
            <a:endParaRPr lang="en-US" altLang="ko-KR" sz="2800" dirty="0"/>
          </a:p>
          <a:p>
            <a:pPr>
              <a:lnSpc>
                <a:spcPct val="160000"/>
              </a:lnSpc>
            </a:pPr>
            <a:r>
              <a:rPr lang="ko-KR" altLang="en-US" sz="2800" dirty="0" smtClean="0"/>
              <a:t>자바는 </a:t>
            </a:r>
            <a:r>
              <a:rPr lang="ko-KR" altLang="en-US" sz="2800" dirty="0"/>
              <a:t>쉬운</a:t>
            </a:r>
            <a:r>
              <a:rPr lang="en-US" altLang="ko-KR" sz="2800" dirty="0"/>
              <a:t> </a:t>
            </a:r>
            <a:r>
              <a:rPr lang="ko-KR" altLang="en-US" sz="2800" dirty="0"/>
              <a:t> 문법을 </a:t>
            </a:r>
            <a:r>
              <a:rPr lang="ko-KR" altLang="en-US" sz="2800" dirty="0" smtClean="0"/>
              <a:t>제공한다</a:t>
            </a:r>
            <a:r>
              <a:rPr lang="en-US" altLang="ko-KR" sz="2800" dirty="0" smtClean="0"/>
              <a:t>. (</a:t>
            </a:r>
            <a:r>
              <a:rPr lang="ko-KR" altLang="en-US" sz="2800" dirty="0" err="1" smtClean="0"/>
              <a:t>기본구문</a:t>
            </a:r>
            <a:r>
              <a:rPr lang="en-US" altLang="ko-KR" sz="2800" dirty="0" smtClean="0"/>
              <a:t>: C + </a:t>
            </a:r>
            <a:r>
              <a:rPr lang="ko-KR" altLang="en-US" sz="2800" dirty="0" smtClean="0"/>
              <a:t>객체지향</a:t>
            </a:r>
            <a:r>
              <a:rPr lang="en-US" altLang="ko-KR" sz="2800" dirty="0" smtClean="0"/>
              <a:t>:</a:t>
            </a:r>
            <a:r>
              <a:rPr lang="ko-KR" altLang="en-US" sz="2800" dirty="0" smtClean="0"/>
              <a:t> </a:t>
            </a:r>
            <a:r>
              <a:rPr lang="en-US" altLang="ko-KR" sz="2800" dirty="0" err="1" smtClean="0"/>
              <a:t>smalltalk</a:t>
            </a:r>
            <a:r>
              <a:rPr lang="en-US" altLang="ko-KR" sz="2800" dirty="0" smtClean="0"/>
              <a:t>)</a:t>
            </a:r>
            <a:endParaRPr lang="en-US" altLang="ko-KR" sz="2800" dirty="0"/>
          </a:p>
          <a:p>
            <a:pPr>
              <a:lnSpc>
                <a:spcPct val="160000"/>
              </a:lnSpc>
            </a:pPr>
            <a:r>
              <a:rPr lang="ko-KR" altLang="en-US" sz="2800" dirty="0" smtClean="0"/>
              <a:t>자바는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편리한 언어 이다</a:t>
            </a:r>
            <a:r>
              <a:rPr lang="en-US" altLang="ko-KR" sz="2800" dirty="0" smtClean="0"/>
              <a:t>. – </a:t>
            </a:r>
            <a:r>
              <a:rPr lang="ko-KR" altLang="en-US" sz="2800" dirty="0" err="1" smtClean="0"/>
              <a:t>가베지</a:t>
            </a:r>
            <a:r>
              <a:rPr lang="ko-KR" altLang="en-US" sz="2800" dirty="0" smtClean="0"/>
              <a:t> </a:t>
            </a:r>
            <a:r>
              <a:rPr lang="ko-KR" altLang="en-US" sz="2800" dirty="0" err="1" smtClean="0"/>
              <a:t>콜렉터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자동메모리관리 </a:t>
            </a:r>
            <a:r>
              <a:rPr lang="ko-KR" altLang="en-US" sz="2800" dirty="0" err="1" smtClean="0"/>
              <a:t>기능등</a:t>
            </a:r>
            <a:r>
              <a:rPr lang="en-US" altLang="ko-KR" sz="2800" dirty="0" smtClean="0"/>
              <a:t>)</a:t>
            </a:r>
          </a:p>
          <a:p>
            <a:pPr>
              <a:lnSpc>
                <a:spcPct val="160000"/>
              </a:lnSpc>
            </a:pPr>
            <a:r>
              <a:rPr lang="ko-KR" altLang="en-US" sz="2800" dirty="0" smtClean="0"/>
              <a:t>자바는 </a:t>
            </a:r>
            <a:r>
              <a:rPr lang="ko-KR" altLang="en-US" sz="2800" dirty="0" err="1" smtClean="0"/>
              <a:t>멀티스레드</a:t>
            </a:r>
            <a:r>
              <a:rPr lang="ko-KR" altLang="en-US" sz="2800" dirty="0" smtClean="0"/>
              <a:t> 프로그래밍을 지원한다</a:t>
            </a:r>
            <a:r>
              <a:rPr lang="en-US" altLang="ko-KR" sz="2800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ko-KR" altLang="en-US" sz="2800" dirty="0"/>
              <a:t>네트워크와 </a:t>
            </a:r>
            <a:r>
              <a:rPr lang="ko-KR" altLang="en-US" sz="2800" dirty="0" smtClean="0"/>
              <a:t>분산처리지원</a:t>
            </a:r>
            <a:endParaRPr lang="en-US" altLang="ko-KR" sz="2800" dirty="0" smtClean="0"/>
          </a:p>
          <a:p>
            <a:pPr>
              <a:lnSpc>
                <a:spcPct val="160000"/>
              </a:lnSpc>
            </a:pPr>
            <a:r>
              <a:rPr lang="ko-KR" altLang="en-US" sz="2800" dirty="0"/>
              <a:t>동적 로딩</a:t>
            </a:r>
            <a:r>
              <a:rPr lang="en-US" altLang="ko-KR" sz="2800" dirty="0"/>
              <a:t>(Dynamic Loading)</a:t>
            </a:r>
            <a:r>
              <a:rPr lang="ko-KR" altLang="en-US" sz="2800" dirty="0"/>
              <a:t>을 </a:t>
            </a:r>
            <a:r>
              <a:rPr lang="ko-KR" altLang="en-US" sz="2800" dirty="0" smtClean="0"/>
              <a:t>지원</a:t>
            </a:r>
            <a:endParaRPr lang="en-US" altLang="ko-KR" sz="2800" dirty="0" smtClean="0"/>
          </a:p>
          <a:p>
            <a:pPr>
              <a:lnSpc>
                <a:spcPct val="160000"/>
              </a:lnSpc>
            </a:pPr>
            <a:r>
              <a:rPr lang="ko-KR" altLang="en-US" sz="2800" dirty="0" smtClean="0"/>
              <a:t>자바를 지원하는 수많은 </a:t>
            </a:r>
            <a:r>
              <a:rPr lang="ko-KR" altLang="en-US" sz="2800" dirty="0" err="1" smtClean="0"/>
              <a:t>오픈소스</a:t>
            </a:r>
            <a:r>
              <a:rPr lang="ko-KR" altLang="en-US" sz="2800" dirty="0" smtClean="0"/>
              <a:t> 프로젝트가 있다</a:t>
            </a:r>
            <a:r>
              <a:rPr lang="en-US" altLang="ko-KR" sz="2800" dirty="0" smtClean="0"/>
              <a:t>. </a:t>
            </a:r>
            <a:endParaRPr lang="ko-KR" altLang="en-US" sz="900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ctr"/>
            <a:fld id="{1AD93096-5B34-4342-9326-69289CEAE4C2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12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관심사의 </a:t>
            </a:r>
            <a:r>
              <a:rPr lang="ko-KR" altLang="en-US" b="1" dirty="0" smtClean="0"/>
              <a:t>분리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message1)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33" y="1467362"/>
            <a:ext cx="6262119" cy="617201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2268260" y="3908518"/>
            <a:ext cx="5276728" cy="6491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8" name="직선 화살표 연결선 7"/>
          <p:cNvCxnSpPr>
            <a:stCxn id="9" idx="0"/>
            <a:endCxn id="7" idx="3"/>
          </p:cNvCxnSpPr>
          <p:nvPr/>
        </p:nvCxnSpPr>
        <p:spPr>
          <a:xfrm flipH="1" flipV="1">
            <a:off x="7544988" y="4233089"/>
            <a:ext cx="2687717" cy="55107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7021113" y="4784162"/>
            <a:ext cx="6423184" cy="19066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21182" indent="-421182">
              <a:buFont typeface="Wingdings" panose="05000000000000000000" pitchFamily="2" charset="2"/>
              <a:buChar char="§"/>
            </a:pP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기본적인 자바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bean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setter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기능에 메시지를 조합하는 기능이 추가되어 있다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421182" indent="-421182">
              <a:buFont typeface="Wingdings" panose="05000000000000000000" pitchFamily="2" charset="2"/>
              <a:buChar char="§"/>
            </a:pP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421182" indent="-421182">
              <a:buFont typeface="Wingdings" panose="05000000000000000000" pitchFamily="2" charset="2"/>
              <a:buChar char="§"/>
            </a:pP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언어에 따라 여러가지 메시지를 만들 수 있다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변화가능성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여러 개의 전략선택가능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426318" y="7712114"/>
            <a:ext cx="12017973" cy="158915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2653" dirty="0">
                <a:solidFill>
                  <a:srgbClr val="0000FF"/>
                </a:solidFill>
                <a:latin typeface="Arial" panose="020B0604020202020204" pitchFamily="34" charset="0"/>
              </a:rPr>
              <a:t>*Java</a:t>
            </a:r>
            <a:r>
              <a:rPr lang="ko-KR" altLang="en-US" sz="2653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ko-KR" sz="2653" dirty="0">
                <a:solidFill>
                  <a:srgbClr val="0000FF"/>
                </a:solidFill>
                <a:latin typeface="Arial" panose="020B0604020202020204" pitchFamily="34" charset="0"/>
              </a:rPr>
              <a:t>bean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 표현을 목적으로 하는 자바 클래스</a:t>
            </a:r>
            <a:endParaRPr lang="en-US" altLang="ko-KR" sz="2358" dirty="0">
              <a:solidFill>
                <a:srgbClr val="22222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o-KR" altLang="en-US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클래스의 속성들은 </a:t>
            </a:r>
            <a:r>
              <a:rPr lang="en-US" altLang="ko-KR" sz="2358" i="1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get</a:t>
            </a:r>
            <a:r>
              <a:rPr lang="en-US" altLang="ko-KR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 </a:t>
            </a:r>
            <a:r>
              <a:rPr lang="en-US" altLang="ko-KR" sz="2358" i="1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set</a:t>
            </a:r>
            <a:r>
              <a:rPr lang="ko-KR" altLang="en-US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혹은 표준 </a:t>
            </a:r>
            <a:r>
              <a:rPr lang="ko-KR" altLang="en-US" sz="2358" dirty="0" err="1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명명법을</a:t>
            </a:r>
            <a:r>
              <a:rPr lang="ko-KR" altLang="en-US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따르는 메서드들을 사용해 접근할 수 있어야 한다</a:t>
            </a:r>
            <a:r>
              <a:rPr lang="en-US" altLang="ko-KR" sz="2358" dirty="0">
                <a:solidFill>
                  <a:srgbClr val="22222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  <p:pic>
        <p:nvPicPr>
          <p:cNvPr id="14" name="_x667136200" descr="EMB0000726436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165" y="1681202"/>
            <a:ext cx="7451914" cy="17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141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관심사의 분리</a:t>
            </a:r>
            <a:r>
              <a:rPr lang="en-US" altLang="ko-KR" dirty="0">
                <a:solidFill>
                  <a:srgbClr val="0000FF"/>
                </a:solidFill>
              </a:rPr>
              <a:t>(message1)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39" y="1255084"/>
            <a:ext cx="6375104" cy="695513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1418048" y="4465243"/>
            <a:ext cx="5658125" cy="6107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10" name="직선 화살표 연결선 9"/>
          <p:cNvCxnSpPr>
            <a:stCxn id="9" idx="3"/>
          </p:cNvCxnSpPr>
          <p:nvPr/>
        </p:nvCxnSpPr>
        <p:spPr>
          <a:xfrm flipV="1">
            <a:off x="7076174" y="4643590"/>
            <a:ext cx="181679" cy="12706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7245526" y="2946914"/>
            <a:ext cx="6558558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21182" indent="-421182">
              <a:buFont typeface="Wingdings" panose="05000000000000000000" pitchFamily="2" charset="2"/>
              <a:buChar char="§"/>
            </a:pP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메시지를 만드는 기능을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분리하여 별도의 클래스로 작성한다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MakeMessageEn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949676" y="7150233"/>
            <a:ext cx="9711591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421182" indent="-421182">
              <a:buFont typeface="Wingdings" panose="05000000000000000000" pitchFamily="2" charset="2"/>
              <a:buChar char="§"/>
            </a:pP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별도 메시지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 사용하여 메시지를 작성한다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의존관계설정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 marL="421182" indent="-421182">
              <a:buFont typeface="Wingdings" panose="05000000000000000000" pitchFamily="2" charset="2"/>
              <a:buChar char="§"/>
            </a:pP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메시지 언어가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바뀌면 이 부분도 바꾸어야 한다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 .(</a:t>
            </a:r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MakeMessageKr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7" name="직선 화살표 연결선 26"/>
          <p:cNvCxnSpPr>
            <a:stCxn id="11" idx="1"/>
            <a:endCxn id="11" idx="1"/>
          </p:cNvCxnSpPr>
          <p:nvPr/>
        </p:nvCxnSpPr>
        <p:spPr>
          <a:xfrm>
            <a:off x="7245526" y="3355936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1" idx="1"/>
          </p:cNvCxnSpPr>
          <p:nvPr/>
        </p:nvCxnSpPr>
        <p:spPr>
          <a:xfrm flipH="1">
            <a:off x="5727697" y="3355936"/>
            <a:ext cx="1517829" cy="91427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19" idx="0"/>
          </p:cNvCxnSpPr>
          <p:nvPr/>
        </p:nvCxnSpPr>
        <p:spPr>
          <a:xfrm flipH="1" flipV="1">
            <a:off x="4377040" y="4948995"/>
            <a:ext cx="3428432" cy="220123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_x667136200" descr="EMB0000726436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968" y="1238074"/>
            <a:ext cx="6271541" cy="148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842" y="3802389"/>
            <a:ext cx="6559237" cy="306532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7290550" y="8418648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41270086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683445" y="1583182"/>
            <a:ext cx="4607651" cy="721735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ko-KR" altLang="en-US" sz="2358" dirty="0"/>
              <a:t>언어에 따라 다른 메시지를 작성하는 클래스 설계</a:t>
            </a:r>
            <a:r>
              <a:rPr lang="en-US" altLang="ko-KR" sz="2358" dirty="0" smtClean="0">
                <a:solidFill>
                  <a:srgbClr val="FF0000"/>
                </a:solidFill>
              </a:rPr>
              <a:t>(</a:t>
            </a:r>
            <a:r>
              <a:rPr lang="ko-KR" altLang="en-US" sz="2358" dirty="0" smtClean="0">
                <a:solidFill>
                  <a:srgbClr val="FF0000"/>
                </a:solidFill>
              </a:rPr>
              <a:t>메서드 </a:t>
            </a:r>
            <a:r>
              <a:rPr lang="ko-KR" altLang="en-US" sz="2358" dirty="0">
                <a:solidFill>
                  <a:srgbClr val="FF0000"/>
                </a:solidFill>
              </a:rPr>
              <a:t>명칭과 형식은 동일</a:t>
            </a:r>
            <a:r>
              <a:rPr lang="en-US" altLang="ko-KR" sz="2358" dirty="0">
                <a:solidFill>
                  <a:srgbClr val="FF0000"/>
                </a:solidFill>
              </a:rPr>
              <a:t>,</a:t>
            </a:r>
            <a:r>
              <a:rPr lang="ko-KR" altLang="en-US" sz="2358" dirty="0">
                <a:solidFill>
                  <a:srgbClr val="FF0000"/>
                </a:solidFill>
              </a:rPr>
              <a:t>구현 방법만 다른 구현 전략클래스를 설계</a:t>
            </a:r>
            <a:r>
              <a:rPr lang="en-US" altLang="ko-KR" sz="2358" dirty="0">
                <a:solidFill>
                  <a:srgbClr val="FF0000"/>
                </a:solidFill>
              </a:rPr>
              <a:t>)</a:t>
            </a:r>
          </a:p>
          <a:p>
            <a:r>
              <a:rPr lang="ko-KR" altLang="en-US" sz="2358" dirty="0"/>
              <a:t>각</a:t>
            </a:r>
            <a:r>
              <a:rPr lang="ko-KR" altLang="en-US" sz="1800" dirty="0"/>
              <a:t> </a:t>
            </a:r>
            <a:r>
              <a:rPr lang="ko-KR" altLang="en-US" sz="2358" dirty="0" smtClean="0"/>
              <a:t>구현</a:t>
            </a:r>
            <a:r>
              <a:rPr lang="ko-KR" altLang="en-US" sz="1800" dirty="0" smtClean="0"/>
              <a:t> </a:t>
            </a:r>
            <a:r>
              <a:rPr lang="ko-KR" altLang="en-US" sz="2358" dirty="0" smtClean="0"/>
              <a:t>전략 </a:t>
            </a:r>
            <a:r>
              <a:rPr lang="ko-KR" altLang="en-US" sz="2358" dirty="0"/>
              <a:t>클래스를</a:t>
            </a:r>
            <a:r>
              <a:rPr lang="ko-KR" altLang="en-US" sz="1800" dirty="0"/>
              <a:t> </a:t>
            </a:r>
            <a:r>
              <a:rPr lang="ko-KR" altLang="en-US" sz="2358" dirty="0"/>
              <a:t>추상화하여 인터페이스를 작성한다</a:t>
            </a:r>
            <a:r>
              <a:rPr lang="en-US" altLang="ko-KR" sz="2358" dirty="0"/>
              <a:t>. </a:t>
            </a:r>
          </a:p>
          <a:p>
            <a:r>
              <a:rPr lang="ko-KR" altLang="en-US" sz="2358" dirty="0"/>
              <a:t>인터페이스를 상속 받아 구현</a:t>
            </a:r>
            <a:r>
              <a:rPr lang="en-US" altLang="ko-KR" sz="2358" dirty="0"/>
              <a:t>(implements)</a:t>
            </a:r>
            <a:r>
              <a:rPr lang="ko-KR" altLang="en-US" sz="2358" dirty="0"/>
              <a:t>하는</a:t>
            </a:r>
            <a:r>
              <a:rPr lang="en-US" altLang="ko-KR" sz="2358" dirty="0"/>
              <a:t> </a:t>
            </a:r>
            <a:r>
              <a:rPr lang="ko-KR" altLang="en-US" sz="2358" dirty="0"/>
              <a:t>구현 전략클래스를 언어별로 작성한다</a:t>
            </a:r>
            <a:r>
              <a:rPr lang="en-US" altLang="ko-KR" sz="2358" dirty="0"/>
              <a:t>. </a:t>
            </a:r>
          </a:p>
          <a:p>
            <a:r>
              <a:rPr lang="ko-KR" altLang="en-US" sz="2358" dirty="0"/>
              <a:t>사용하는 클래스</a:t>
            </a:r>
            <a:r>
              <a:rPr lang="en-US" altLang="ko-KR" sz="2358" dirty="0"/>
              <a:t>(</a:t>
            </a:r>
            <a:r>
              <a:rPr lang="en-US" altLang="ko-KR" sz="2358" dirty="0" err="1"/>
              <a:t>MessageBean</a:t>
            </a:r>
            <a:r>
              <a:rPr lang="en-US" altLang="ko-KR" sz="2358" dirty="0"/>
              <a:t>)</a:t>
            </a:r>
            <a:r>
              <a:rPr lang="ko-KR" altLang="en-US" sz="2358" dirty="0"/>
              <a:t>에서는 인터페이스와 의존관계를 설정한다</a:t>
            </a:r>
            <a:r>
              <a:rPr lang="en-US" altLang="ko-KR" sz="2358" dirty="0"/>
              <a:t>. </a:t>
            </a:r>
            <a:endParaRPr lang="en-US" altLang="ko-KR" sz="2358" dirty="0" smtClean="0"/>
          </a:p>
          <a:p>
            <a:r>
              <a:rPr lang="ko-KR" altLang="en-US" sz="2358" dirty="0" smtClean="0"/>
              <a:t>변화의 폭을 최소화함</a:t>
            </a:r>
            <a:r>
              <a:rPr lang="en-US" altLang="ko-KR" sz="2358" dirty="0" smtClean="0"/>
              <a:t> </a:t>
            </a:r>
            <a:r>
              <a:rPr lang="ko-KR" altLang="en-US" sz="2358" dirty="0" smtClean="0"/>
              <a:t>  </a:t>
            </a:r>
            <a:r>
              <a:rPr lang="en-US" altLang="ko-KR" sz="2358" dirty="0" smtClean="0"/>
              <a:t>  </a:t>
            </a:r>
            <a:endParaRPr lang="ko-KR" altLang="en-US" sz="2358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전략 패턴의 적용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message2)</a:t>
            </a:r>
            <a:endParaRPr lang="ko-KR" altLang="en-US" dirty="0"/>
          </a:p>
        </p:txBody>
      </p:sp>
      <p:pic>
        <p:nvPicPr>
          <p:cNvPr id="4097" name="_x667023232" descr="EMB0000726436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00" y="4071040"/>
            <a:ext cx="8542750" cy="426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644" y="6616299"/>
            <a:ext cx="3321789" cy="20359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_x667136200" descr="EMB0000726436e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63" y="1583188"/>
            <a:ext cx="7370144" cy="2065424"/>
          </a:xfrm>
          <a:prstGeom prst="rect">
            <a:avLst/>
          </a:prstGeom>
          <a:noFill/>
          <a:ln>
            <a:noFill/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아래쪽 화살표 5"/>
          <p:cNvSpPr/>
          <p:nvPr/>
        </p:nvSpPr>
        <p:spPr>
          <a:xfrm>
            <a:off x="8696354" y="3786684"/>
            <a:ext cx="898213" cy="284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93"/>
          </a:p>
        </p:txBody>
      </p:sp>
      <p:sp>
        <p:nvSpPr>
          <p:cNvPr id="9" name="직사각형 8"/>
          <p:cNvSpPr/>
          <p:nvPr/>
        </p:nvSpPr>
        <p:spPr>
          <a:xfrm>
            <a:off x="10126326" y="1583198"/>
            <a:ext cx="399642" cy="21765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93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0724407" y="4106197"/>
            <a:ext cx="2029716" cy="17250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93">
              <a:ln w="28575">
                <a:solidFill>
                  <a:srgbClr val="FF0000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1917" y="1171919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mtClean="0">
                <a:solidFill>
                  <a:srgbClr val="FF0000"/>
                </a:solidFill>
              </a:rPr>
              <a:t>인터페이스</a:t>
            </a:r>
            <a:endParaRPr lang="ko-KR" altLang="en-US" sz="20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734330" y="4106197"/>
            <a:ext cx="928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smtClean="0">
                <a:solidFill>
                  <a:srgbClr val="FF0000"/>
                </a:solidFill>
              </a:rPr>
              <a:t>인터페이스</a:t>
            </a:r>
            <a:endParaRPr lang="ko-KR" altLang="en-US" sz="2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5299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37933" y="3602668"/>
            <a:ext cx="9434585" cy="6275684"/>
          </a:xfrm>
          <a:prstGeom prst="rect">
            <a:avLst/>
          </a:prstGeom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전략패턴</a:t>
            </a:r>
            <a:endParaRPr lang="ko-KR" altLang="en-US" dirty="0"/>
          </a:p>
        </p:txBody>
      </p:sp>
      <p:pic>
        <p:nvPicPr>
          <p:cNvPr id="11" name="_x667023232" descr="EMB0000726436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386" y="812735"/>
            <a:ext cx="9555567" cy="47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29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상속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implements &amp; extends 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64" y="1496958"/>
            <a:ext cx="9381274" cy="704689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1269896" y="5076034"/>
            <a:ext cx="7535770" cy="398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1269896" y="5474554"/>
            <a:ext cx="7535770" cy="398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100" y="1891909"/>
            <a:ext cx="4717295" cy="263943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379623" y="2062968"/>
            <a:ext cx="1639302" cy="5455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945" dirty="0">
                <a:latin typeface="+mj-lt"/>
              </a:rPr>
              <a:t>  class        </a:t>
            </a:r>
            <a:r>
              <a:rPr lang="en-US" altLang="ko-KR" sz="2653" dirty="0"/>
              <a:t>   </a:t>
            </a:r>
            <a:endParaRPr lang="ko-KR" altLang="en-US" sz="2653" dirty="0"/>
          </a:p>
        </p:txBody>
      </p:sp>
      <p:pic>
        <p:nvPicPr>
          <p:cNvPr id="11" name="내용 개체 틀 10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9820203" y="3226495"/>
            <a:ext cx="758137" cy="168474"/>
          </a:xfrm>
          <a:prstGeom prst="rect">
            <a:avLst/>
          </a:prstGeom>
        </p:spPr>
      </p:pic>
      <p:cxnSp>
        <p:nvCxnSpPr>
          <p:cNvPr id="12" name="직선 화살표 연결선 11"/>
          <p:cNvCxnSpPr/>
          <p:nvPr/>
        </p:nvCxnSpPr>
        <p:spPr>
          <a:xfrm flipV="1">
            <a:off x="8487260" y="3394970"/>
            <a:ext cx="2057778" cy="178720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 flipV="1">
            <a:off x="8381121" y="3226504"/>
            <a:ext cx="3502542" cy="248637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>
            <a:off x="8381121" y="5873082"/>
            <a:ext cx="106136" cy="5827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953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내용 개체 틀 6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719677" y="1361555"/>
            <a:ext cx="6937168" cy="231917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전략 패턴의 </a:t>
            </a:r>
            <a:r>
              <a:rPr lang="ko-KR" altLang="en-US" b="1" dirty="0"/>
              <a:t>적용</a:t>
            </a:r>
            <a:r>
              <a:rPr lang="en-US" altLang="ko-KR" dirty="0">
                <a:solidFill>
                  <a:srgbClr val="0000FF"/>
                </a:solidFill>
              </a:rPr>
              <a:t>(message2)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362" y="4559573"/>
            <a:ext cx="6053707" cy="370060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9218" y="4559574"/>
            <a:ext cx="6318403" cy="37337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6392" y="3696247"/>
            <a:ext cx="2920230" cy="814295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2407118" y="3790331"/>
            <a:ext cx="1312565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재정의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 flipH="1">
            <a:off x="1376048" y="4398958"/>
            <a:ext cx="1592065" cy="131390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/>
          <p:cNvCxnSpPr>
            <a:stCxn id="9" idx="2"/>
          </p:cNvCxnSpPr>
          <p:nvPr/>
        </p:nvCxnSpPr>
        <p:spPr>
          <a:xfrm>
            <a:off x="3063401" y="4245520"/>
            <a:ext cx="4574763" cy="146734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/>
          <p:cNvSpPr/>
          <p:nvPr/>
        </p:nvSpPr>
        <p:spPr>
          <a:xfrm>
            <a:off x="3704737" y="5050216"/>
            <a:ext cx="2670797" cy="412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2" name="직사각형 11"/>
          <p:cNvSpPr/>
          <p:nvPr/>
        </p:nvSpPr>
        <p:spPr>
          <a:xfrm>
            <a:off x="10438580" y="5050216"/>
            <a:ext cx="2670797" cy="412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3" name="직사각형 12"/>
          <p:cNvSpPr/>
          <p:nvPr/>
        </p:nvSpPr>
        <p:spPr>
          <a:xfrm>
            <a:off x="9126010" y="1390859"/>
            <a:ext cx="1312565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interface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470912" y="7812510"/>
            <a:ext cx="1487104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58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 전략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76392" y="7781010"/>
            <a:ext cx="1484880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ko-KR" altLang="en-US" sz="2358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 전략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5417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97268" y="1207496"/>
            <a:ext cx="12017865" cy="7217358"/>
          </a:xfrm>
        </p:spPr>
        <p:txBody>
          <a:bodyPr/>
          <a:lstStyle/>
          <a:p>
            <a:r>
              <a:rPr lang="en-US" altLang="ko-KR" dirty="0" smtClean="0"/>
              <a:t>Context</a:t>
            </a:r>
            <a:r>
              <a:rPr lang="ko-KR" altLang="en-US" dirty="0" smtClean="0"/>
              <a:t> 클래스</a:t>
            </a:r>
            <a:r>
              <a:rPr lang="en-US" altLang="ko-KR" dirty="0" smtClean="0"/>
              <a:t> : </a:t>
            </a:r>
            <a:r>
              <a:rPr lang="ko-KR" altLang="en-US" dirty="0" smtClean="0"/>
              <a:t>구현 전략클래스를 사용하는 클래스</a:t>
            </a:r>
            <a:endParaRPr lang="en-US" altLang="ko-KR" dirty="0" smtClean="0"/>
          </a:p>
          <a:p>
            <a:r>
              <a:rPr lang="ko-KR" altLang="en-US" dirty="0" smtClean="0"/>
              <a:t>인터페이스와 의존관계설정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/>
              <a:t>전략</a:t>
            </a:r>
            <a:r>
              <a:rPr lang="en-US" altLang="ko-KR" b="1" dirty="0" smtClean="0"/>
              <a:t>(strategy)</a:t>
            </a:r>
            <a:r>
              <a:rPr lang="ko-KR" altLang="en-US" b="1" dirty="0" smtClean="0"/>
              <a:t> 패턴의 </a:t>
            </a:r>
            <a:r>
              <a:rPr lang="ko-KR" altLang="en-US" b="1" dirty="0"/>
              <a:t>적용</a:t>
            </a:r>
            <a:r>
              <a:rPr lang="en-US" altLang="ko-KR" dirty="0">
                <a:solidFill>
                  <a:srgbClr val="0000FF"/>
                </a:solidFill>
              </a:rPr>
              <a:t>(message2)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03" y="2316458"/>
            <a:ext cx="8106392" cy="615598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2331286" y="4677518"/>
            <a:ext cx="7045017" cy="8230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9" name="직사각형 8"/>
          <p:cNvSpPr/>
          <p:nvPr/>
        </p:nvSpPr>
        <p:spPr>
          <a:xfrm>
            <a:off x="8110948" y="3431195"/>
            <a:ext cx="5943412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b="1" dirty="0" err="1">
                <a:solidFill>
                  <a:srgbClr val="0000FF"/>
                </a:solidFill>
              </a:rPr>
              <a:t>Liskov</a:t>
            </a:r>
            <a:r>
              <a:rPr lang="en-US" altLang="ko-KR" sz="2358" b="1" dirty="0">
                <a:solidFill>
                  <a:srgbClr val="0000FF"/>
                </a:solidFill>
              </a:rPr>
              <a:t> </a:t>
            </a:r>
            <a:r>
              <a:rPr lang="ko-KR" altLang="en-US" sz="2358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치환 원칙에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따라 부모 인터페이스 </a:t>
            </a:r>
            <a:r>
              <a:rPr lang="ko-KR" altLang="en-US" sz="2358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참조 변수에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자식 </a:t>
            </a:r>
            <a:r>
              <a:rPr lang="ko-KR" altLang="en-US" sz="2358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 전략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클래스를 치환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7236933" y="2611352"/>
            <a:ext cx="4095099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인터페이스 </a:t>
            </a:r>
            <a:r>
              <a:rPr lang="ko-KR" altLang="en-US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참조변수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선언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7" name="직선 화살표 연결선 6"/>
          <p:cNvCxnSpPr>
            <a:stCxn id="10" idx="1"/>
          </p:cNvCxnSpPr>
          <p:nvPr/>
        </p:nvCxnSpPr>
        <p:spPr>
          <a:xfrm flipH="1">
            <a:off x="4634922" y="2838947"/>
            <a:ext cx="2602011" cy="194730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9" idx="1"/>
          </p:cNvCxnSpPr>
          <p:nvPr/>
        </p:nvCxnSpPr>
        <p:spPr>
          <a:xfrm flipH="1">
            <a:off x="7595450" y="3840217"/>
            <a:ext cx="515498" cy="94603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7487501" y="6716335"/>
            <a:ext cx="6321356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인터페이스와 의존관계를 설정하고 실제로는 구현 클래스 메서드 사용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5" name="직선 화살표 연결선 24"/>
          <p:cNvCxnSpPr>
            <a:stCxn id="24" idx="1"/>
          </p:cNvCxnSpPr>
          <p:nvPr/>
        </p:nvCxnSpPr>
        <p:spPr>
          <a:xfrm flipH="1" flipV="1">
            <a:off x="6215617" y="5333925"/>
            <a:ext cx="1271884" cy="17914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직사각형 29"/>
          <p:cNvSpPr/>
          <p:nvPr/>
        </p:nvSpPr>
        <p:spPr>
          <a:xfrm>
            <a:off x="7487501" y="5654894"/>
            <a:ext cx="6191279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ko-KR" altLang="en-US" sz="2358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 전략 변경 시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MakeMessageKr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     </a:t>
            </a:r>
          </a:p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                          </a:t>
            </a:r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MakemessageEn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2" name="직선 화살표 연결선 31"/>
          <p:cNvCxnSpPr>
            <a:stCxn id="30" idx="0"/>
          </p:cNvCxnSpPr>
          <p:nvPr/>
        </p:nvCxnSpPr>
        <p:spPr>
          <a:xfrm flipH="1" flipV="1">
            <a:off x="8396369" y="5064210"/>
            <a:ext cx="2186772" cy="59068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9932094" y="7901324"/>
            <a:ext cx="253306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smtClean="0">
                <a:solidFill>
                  <a:srgbClr val="0000FF"/>
                </a:solidFill>
              </a:rPr>
              <a:t>결과 확인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34856966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84" y="4127148"/>
            <a:ext cx="7323496" cy="556145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제어의 역전과 의존관계 </a:t>
            </a:r>
            <a:r>
              <a:rPr lang="ko-KR" altLang="en-US" b="1" dirty="0" smtClean="0"/>
              <a:t>주입</a:t>
            </a:r>
            <a:endParaRPr lang="ko-KR" altLang="en-US" sz="3243" dirty="0">
              <a:solidFill>
                <a:srgbClr val="0000FF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047186" y="1179008"/>
            <a:ext cx="12818767" cy="28465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21182" indent="-421182">
              <a:spcBef>
                <a:spcPts val="1475"/>
              </a:spcBef>
              <a:buFont typeface="Wingdings" panose="05000000000000000000" pitchFamily="2" charset="2"/>
              <a:buChar char="§"/>
            </a:pPr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클래스가 어떤 </a:t>
            </a:r>
            <a:r>
              <a:rPr lang="ko-KR" altLang="en-US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구현전략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ConcreteStrategy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를 사용할 것 인가를 결정하는 것은 자기 자신의 코드를 통해서 구현된다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marL="421182" indent="-421182">
              <a:spcBef>
                <a:spcPts val="1475"/>
              </a:spcBef>
              <a:buFont typeface="Wingdings" panose="05000000000000000000" pitchFamily="2" charset="2"/>
              <a:buChar char="§"/>
            </a:pP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다른 </a:t>
            </a:r>
            <a:r>
              <a:rPr lang="ko-KR" altLang="en-US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구현전략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클래스를 선택하려면 최소한의 변경이지만 자신의 코드를 변경해야 한다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  <a:p>
            <a:pPr marL="421182" indent="-421182">
              <a:spcBef>
                <a:spcPts val="1475"/>
              </a:spcBef>
              <a:buFont typeface="Wingdings" panose="05000000000000000000" pitchFamily="2" charset="2"/>
              <a:buChar char="§"/>
            </a:pP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대규모 시스템에서는 많은 유지보수 비용이 발생한다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. </a:t>
            </a:r>
          </a:p>
          <a:p>
            <a:pPr marL="421182" indent="-421182">
              <a:spcBef>
                <a:spcPts val="1475"/>
              </a:spcBef>
              <a:buFont typeface="Wingdings" panose="05000000000000000000" pitchFamily="2" charset="2"/>
              <a:buChar char="§"/>
            </a:pP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구현 전략클래스를 바꾸어 선택하여도 </a:t>
            </a:r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(Context)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클래스는 변경하지 않는 객체지향 설계 전략은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?</a:t>
            </a:r>
            <a:endParaRPr lang="ko-KR" altLang="en-US" sz="2358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267003" y="6231220"/>
            <a:ext cx="6103678" cy="6959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8" name="직선 화살표 연결선 7"/>
          <p:cNvCxnSpPr>
            <a:stCxn id="6" idx="2"/>
          </p:cNvCxnSpPr>
          <p:nvPr/>
        </p:nvCxnSpPr>
        <p:spPr>
          <a:xfrm flipH="1">
            <a:off x="7279120" y="4025556"/>
            <a:ext cx="177450" cy="233983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4033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34047" y="1255081"/>
            <a:ext cx="12017865" cy="7217358"/>
          </a:xfrm>
        </p:spPr>
        <p:txBody>
          <a:bodyPr/>
          <a:lstStyle/>
          <a:p>
            <a:r>
              <a:rPr lang="ko-KR" altLang="en-US" sz="2865" dirty="0"/>
              <a:t>자신이 사용할 </a:t>
            </a:r>
            <a:r>
              <a:rPr lang="ko-KR" altLang="en-US" sz="2865" dirty="0" err="1"/>
              <a:t>구현전략</a:t>
            </a:r>
            <a:r>
              <a:rPr lang="ko-KR" altLang="en-US" sz="2865" dirty="0"/>
              <a:t> 클래스를 자신이 선택하지 않도록 한다</a:t>
            </a:r>
            <a:r>
              <a:rPr lang="en-US" altLang="ko-KR" sz="2865" dirty="0"/>
              <a:t>. </a:t>
            </a:r>
          </a:p>
          <a:p>
            <a:r>
              <a:rPr lang="ko-KR" altLang="en-US" sz="2865" dirty="0"/>
              <a:t>누가 선택</a:t>
            </a:r>
            <a:r>
              <a:rPr lang="en-US" altLang="ko-KR" sz="2865" dirty="0"/>
              <a:t>? : </a:t>
            </a:r>
            <a:r>
              <a:rPr lang="ko-KR" altLang="en-US" sz="2865" dirty="0"/>
              <a:t>앞 단의 </a:t>
            </a:r>
            <a:r>
              <a:rPr lang="en-US" altLang="ko-KR" sz="2865" dirty="0"/>
              <a:t>Client </a:t>
            </a:r>
            <a:r>
              <a:rPr lang="ko-KR" altLang="en-US" sz="2865" dirty="0"/>
              <a:t>클래스</a:t>
            </a:r>
            <a:r>
              <a:rPr lang="en-US" altLang="ko-KR" sz="2865" dirty="0"/>
              <a:t>(</a:t>
            </a:r>
            <a:r>
              <a:rPr lang="en-US" altLang="ko-KR" sz="2865" dirty="0" err="1"/>
              <a:t>MessageTest</a:t>
            </a:r>
            <a:r>
              <a:rPr lang="en-US" altLang="ko-KR" sz="2865" dirty="0"/>
              <a:t> </a:t>
            </a:r>
            <a:r>
              <a:rPr lang="ko-KR" altLang="en-US" sz="2865" dirty="0"/>
              <a:t>클래스</a:t>
            </a:r>
            <a:r>
              <a:rPr lang="en-US" altLang="ko-KR" sz="2865" dirty="0"/>
              <a:t>)</a:t>
            </a:r>
            <a:r>
              <a:rPr lang="ko-KR" altLang="en-US" sz="2865" dirty="0"/>
              <a:t>에서 선택</a:t>
            </a:r>
            <a:endParaRPr lang="en-US" altLang="ko-KR" sz="2865" dirty="0"/>
          </a:p>
          <a:p>
            <a:r>
              <a:rPr lang="ko-KR" altLang="en-US" sz="2865" dirty="0"/>
              <a:t>전략 클래스 사용은</a:t>
            </a:r>
            <a:r>
              <a:rPr lang="en-US" altLang="ko-KR" sz="2865" dirty="0"/>
              <a:t>? :</a:t>
            </a:r>
            <a:r>
              <a:rPr lang="ko-KR" altLang="en-US" sz="2865" dirty="0"/>
              <a:t> </a:t>
            </a:r>
            <a:r>
              <a:rPr lang="en-US" altLang="ko-KR" sz="2865" dirty="0"/>
              <a:t>context</a:t>
            </a:r>
            <a:r>
              <a:rPr lang="ko-KR" altLang="en-US" sz="2865" dirty="0"/>
              <a:t> 클래스</a:t>
            </a:r>
            <a:r>
              <a:rPr lang="en-US" altLang="ko-KR" sz="2865" dirty="0"/>
              <a:t>(</a:t>
            </a:r>
            <a:r>
              <a:rPr lang="en-US" altLang="ko-KR" sz="2865" dirty="0" err="1"/>
              <a:t>MessageBean</a:t>
            </a:r>
            <a:r>
              <a:rPr lang="en-US" altLang="ko-KR" sz="2865" dirty="0"/>
              <a:t>) </a:t>
            </a:r>
            <a:r>
              <a:rPr lang="ko-KR" altLang="en-US" sz="2865" dirty="0"/>
              <a:t>에서</a:t>
            </a:r>
            <a:r>
              <a:rPr lang="en-US" altLang="ko-KR" sz="2865" dirty="0"/>
              <a:t> </a:t>
            </a:r>
            <a:r>
              <a:rPr lang="ko-KR" altLang="en-US" sz="2865" dirty="0"/>
              <a:t>하도록 설계</a:t>
            </a:r>
            <a:r>
              <a:rPr lang="en-US" altLang="ko-KR" sz="2865" dirty="0"/>
              <a:t> </a:t>
            </a:r>
            <a:r>
              <a:rPr lang="ko-KR" altLang="en-US" sz="2865" dirty="0"/>
              <a:t> </a:t>
            </a:r>
            <a:r>
              <a:rPr lang="en-US" altLang="ko-KR" sz="2865" dirty="0"/>
              <a:t> </a:t>
            </a:r>
            <a:endParaRPr lang="ko-KR" altLang="en-US" sz="2865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제어의 역전과 의존관계 </a:t>
            </a:r>
            <a:r>
              <a:rPr lang="ko-KR" altLang="en-US" b="1" dirty="0" smtClean="0"/>
              <a:t>주입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message3)</a:t>
            </a:r>
            <a:endParaRPr lang="ko-KR" altLang="en-US" dirty="0"/>
          </a:p>
        </p:txBody>
      </p:sp>
      <p:pic>
        <p:nvPicPr>
          <p:cNvPr id="5121" name="_x667109416" descr="EMB0000726436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511" y="3456907"/>
            <a:ext cx="9976935" cy="49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3387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내용 개체 틀 1"/>
          <p:cNvSpPr>
            <a:spLocks noGrp="1"/>
          </p:cNvSpPr>
          <p:nvPr>
            <p:ph sz="quarter" idx="1"/>
          </p:nvPr>
        </p:nvSpPr>
        <p:spPr>
          <a:xfrm>
            <a:off x="1269909" y="1253832"/>
            <a:ext cx="12017865" cy="7217358"/>
          </a:xfrm>
        </p:spPr>
        <p:txBody>
          <a:bodyPr>
            <a:normAutofit/>
          </a:bodyPr>
          <a:lstStyle/>
          <a:p>
            <a:r>
              <a:rPr lang="en-US" altLang="ko-KR" sz="2653" dirty="0">
                <a:solidFill>
                  <a:srgbClr val="000000"/>
                </a:solidFill>
              </a:rPr>
              <a:t>Client</a:t>
            </a:r>
            <a:r>
              <a:rPr lang="ko-KR" altLang="en-US" sz="2653" dirty="0">
                <a:solidFill>
                  <a:srgbClr val="000000"/>
                </a:solidFill>
              </a:rPr>
              <a:t> 클래스 </a:t>
            </a:r>
            <a:r>
              <a:rPr lang="en-US" altLang="ko-KR" sz="2653" dirty="0">
                <a:solidFill>
                  <a:srgbClr val="000000"/>
                </a:solidFill>
              </a:rPr>
              <a:t>:</a:t>
            </a:r>
            <a:r>
              <a:rPr lang="ko-KR" altLang="en-US" sz="2653" dirty="0">
                <a:solidFill>
                  <a:srgbClr val="000000"/>
                </a:solidFill>
              </a:rPr>
              <a:t> </a:t>
            </a:r>
            <a:r>
              <a:rPr lang="ko-KR" altLang="en-US" sz="2653" dirty="0" smtClean="0">
                <a:solidFill>
                  <a:srgbClr val="000000"/>
                </a:solidFill>
              </a:rPr>
              <a:t>구현 전략 </a:t>
            </a:r>
            <a:r>
              <a:rPr lang="ko-KR" altLang="en-US" sz="2653" dirty="0">
                <a:solidFill>
                  <a:srgbClr val="000000"/>
                </a:solidFill>
              </a:rPr>
              <a:t>선택 및 객체 생성</a:t>
            </a:r>
            <a:endParaRPr lang="en-US" altLang="ko-KR" sz="2653" dirty="0">
              <a:solidFill>
                <a:srgbClr val="000000"/>
              </a:solidFill>
            </a:endParaRPr>
          </a:p>
          <a:p>
            <a:r>
              <a:rPr lang="ko-KR" altLang="en-US" sz="2653" dirty="0" err="1">
                <a:solidFill>
                  <a:srgbClr val="000000"/>
                </a:solidFill>
              </a:rPr>
              <a:t>생성자를</a:t>
            </a:r>
            <a:r>
              <a:rPr lang="ko-KR" altLang="en-US" sz="2653" dirty="0">
                <a:solidFill>
                  <a:srgbClr val="000000"/>
                </a:solidFill>
              </a:rPr>
              <a:t> 통해서 객체 전달 </a:t>
            </a:r>
            <a:r>
              <a:rPr lang="en-US" altLang="ko-KR" sz="2653" dirty="0">
                <a:solidFill>
                  <a:srgbClr val="000000"/>
                </a:solidFill>
                <a:sym typeface="Wingdings" panose="05000000000000000000" pitchFamily="2" charset="2"/>
              </a:rPr>
              <a:t> </a:t>
            </a:r>
            <a:r>
              <a:rPr lang="en-US" altLang="ko-KR" sz="2653" dirty="0" err="1">
                <a:solidFill>
                  <a:srgbClr val="000000"/>
                </a:solidFill>
                <a:sym typeface="Wingdings" panose="05000000000000000000" pitchFamily="2" charset="2"/>
              </a:rPr>
              <a:t>MessageBean</a:t>
            </a:r>
            <a:r>
              <a:rPr lang="ko-KR" altLang="en-US" sz="2653" dirty="0">
                <a:solidFill>
                  <a:srgbClr val="000000"/>
                </a:solidFill>
                <a:sym typeface="Wingdings" panose="05000000000000000000" pitchFamily="2" charset="2"/>
              </a:rPr>
              <a:t>클래스</a:t>
            </a:r>
            <a:r>
              <a:rPr lang="en-US" altLang="ko-KR" sz="2653" dirty="0">
                <a:solidFill>
                  <a:srgbClr val="000000"/>
                </a:solidFill>
                <a:sym typeface="Wingdings" panose="05000000000000000000" pitchFamily="2" charset="2"/>
              </a:rPr>
              <a:t> :</a:t>
            </a:r>
            <a:r>
              <a:rPr lang="ko-KR" altLang="en-US" sz="2653" dirty="0">
                <a:solidFill>
                  <a:srgbClr val="000000"/>
                </a:solidFill>
                <a:sym typeface="Wingdings" panose="05000000000000000000" pitchFamily="2" charset="2"/>
              </a:rPr>
              <a:t> 의존관계 주입</a:t>
            </a:r>
            <a:r>
              <a:rPr lang="en-US" altLang="ko-KR" sz="2653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sz="2653" dirty="0">
                <a:solidFill>
                  <a:srgbClr val="000000"/>
                </a:solidFill>
                <a:sym typeface="Wingdings" panose="05000000000000000000" pitchFamily="2" charset="2"/>
              </a:rPr>
              <a:t> </a:t>
            </a:r>
            <a:endParaRPr lang="en-US" altLang="ko-KR" sz="2653" dirty="0">
              <a:solidFill>
                <a:srgbClr val="000000"/>
              </a:solidFill>
            </a:endParaRPr>
          </a:p>
          <a:p>
            <a:r>
              <a:rPr lang="ko-KR" altLang="en-US" sz="2653" dirty="0">
                <a:solidFill>
                  <a:srgbClr val="000000"/>
                </a:solidFill>
              </a:rPr>
              <a:t>의존관계가 설정된 </a:t>
            </a:r>
            <a:r>
              <a:rPr lang="en-US" altLang="ko-KR" sz="2653" dirty="0">
                <a:solidFill>
                  <a:srgbClr val="000000"/>
                </a:solidFill>
              </a:rPr>
              <a:t>Context </a:t>
            </a:r>
            <a:r>
              <a:rPr lang="ko-KR" altLang="en-US" sz="2653" dirty="0">
                <a:solidFill>
                  <a:srgbClr val="000000"/>
                </a:solidFill>
              </a:rPr>
              <a:t>클래스</a:t>
            </a:r>
            <a:r>
              <a:rPr lang="en-US" altLang="ko-KR" sz="2653" dirty="0">
                <a:solidFill>
                  <a:srgbClr val="000000"/>
                </a:solidFill>
              </a:rPr>
              <a:t> </a:t>
            </a:r>
            <a:r>
              <a:rPr lang="ko-KR" altLang="en-US" sz="2653" dirty="0">
                <a:solidFill>
                  <a:srgbClr val="000000"/>
                </a:solidFill>
              </a:rPr>
              <a:t>객체 사용</a:t>
            </a:r>
            <a:endParaRPr lang="ko-KR" altLang="en-US" sz="2653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제어의 역전과 의존관계 주입</a:t>
            </a:r>
            <a:r>
              <a:rPr lang="en-US" altLang="ko-KR" dirty="0">
                <a:solidFill>
                  <a:srgbClr val="0000FF"/>
                </a:solidFill>
              </a:rPr>
              <a:t>(message3)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84" y="3062538"/>
            <a:ext cx="9764659" cy="4533412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2298909" y="4132012"/>
            <a:ext cx="7483468" cy="5939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7" name="직사각형 16"/>
          <p:cNvSpPr/>
          <p:nvPr/>
        </p:nvSpPr>
        <p:spPr>
          <a:xfrm>
            <a:off x="9167323" y="3170922"/>
            <a:ext cx="4702917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구현전략클래스 선택 </a:t>
            </a:r>
            <a:r>
              <a:rPr lang="ko-KR" altLang="en-US" sz="2358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객체 생성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기능 추가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0" name="직선 화살표 연결선 9"/>
          <p:cNvCxnSpPr>
            <a:endCxn id="9" idx="3"/>
          </p:cNvCxnSpPr>
          <p:nvPr/>
        </p:nvCxnSpPr>
        <p:spPr>
          <a:xfrm flipH="1">
            <a:off x="9782369" y="3582095"/>
            <a:ext cx="530689" cy="84690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2053675" y="4878578"/>
            <a:ext cx="8930939" cy="8743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21" name="직사각형 20"/>
          <p:cNvSpPr/>
          <p:nvPr/>
        </p:nvSpPr>
        <p:spPr>
          <a:xfrm>
            <a:off x="7992114" y="6481954"/>
            <a:ext cx="5935987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3.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선택된 구현전략클래스의 객체를 전달 인수로 </a:t>
            </a:r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H="1" flipV="1">
            <a:off x="9998500" y="5628522"/>
            <a:ext cx="586865" cy="82373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_x667136200" descr="EMB0000726436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543" y="7778771"/>
            <a:ext cx="7451914" cy="176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4613280" y="8195980"/>
            <a:ext cx="550151" cy="727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63" dirty="0"/>
              <a:t>객체</a:t>
            </a:r>
            <a:endParaRPr lang="en-US" altLang="ko-KR" sz="2063" dirty="0"/>
          </a:p>
          <a:p>
            <a:r>
              <a:rPr lang="ko-KR" altLang="en-US" sz="2063" dirty="0"/>
              <a:t>전달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87790" y="8177907"/>
            <a:ext cx="814647" cy="7272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63" dirty="0"/>
              <a:t>의존관계</a:t>
            </a:r>
            <a:endParaRPr lang="en-US" altLang="ko-KR" sz="2063" dirty="0"/>
          </a:p>
          <a:p>
            <a:r>
              <a:rPr lang="ko-KR" altLang="en-US" sz="2063" dirty="0"/>
              <a:t>설정</a:t>
            </a:r>
          </a:p>
        </p:txBody>
      </p:sp>
      <p:cxnSp>
        <p:nvCxnSpPr>
          <p:cNvPr id="55" name="직선 화살표 연결선 54"/>
          <p:cNvCxnSpPr>
            <a:endCxn id="53" idx="0"/>
          </p:cNvCxnSpPr>
          <p:nvPr/>
        </p:nvCxnSpPr>
        <p:spPr>
          <a:xfrm flipH="1">
            <a:off x="4888356" y="5625122"/>
            <a:ext cx="4526645" cy="257085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자유형 58"/>
          <p:cNvSpPr/>
          <p:nvPr/>
        </p:nvSpPr>
        <p:spPr>
          <a:xfrm>
            <a:off x="3677280" y="9312683"/>
            <a:ext cx="4471519" cy="507972"/>
          </a:xfrm>
          <a:custGeom>
            <a:avLst/>
            <a:gdLst>
              <a:gd name="connsiteX0" fmla="*/ 0 w 3033657"/>
              <a:gd name="connsiteY0" fmla="*/ 0 h 344628"/>
              <a:gd name="connsiteX1" fmla="*/ 1904104 w 3033657"/>
              <a:gd name="connsiteY1" fmla="*/ 344245 h 344628"/>
              <a:gd name="connsiteX2" fmla="*/ 3033657 w 3033657"/>
              <a:gd name="connsiteY2" fmla="*/ 53788 h 34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33657" h="344628">
                <a:moveTo>
                  <a:pt x="0" y="0"/>
                </a:moveTo>
                <a:cubicBezTo>
                  <a:pt x="699247" y="167640"/>
                  <a:pt x="1398495" y="335280"/>
                  <a:pt x="1904104" y="344245"/>
                </a:cubicBezTo>
                <a:cubicBezTo>
                  <a:pt x="2409714" y="353210"/>
                  <a:pt x="2721685" y="203499"/>
                  <a:pt x="3033657" y="53788"/>
                </a:cubicBezTo>
              </a:path>
            </a:pathLst>
          </a:custGeom>
          <a:noFill/>
          <a:ln w="12700">
            <a:prstDash val="solid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60" name="TextBox 59"/>
          <p:cNvSpPr txBox="1"/>
          <p:nvPr/>
        </p:nvSpPr>
        <p:spPr>
          <a:xfrm>
            <a:off x="7502538" y="9223012"/>
            <a:ext cx="534121" cy="409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63" dirty="0"/>
              <a:t>생성</a:t>
            </a:r>
            <a:endParaRPr lang="en-US" altLang="ko-KR" sz="2063" dirty="0"/>
          </a:p>
        </p:txBody>
      </p:sp>
    </p:spTree>
    <p:extLst>
      <p:ext uri="{BB962C8B-B14F-4D97-AF65-F5344CB8AC3E}">
        <p14:creationId xmlns:p14="http://schemas.microsoft.com/office/powerpoint/2010/main" val="230044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4888" y="195403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Framework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란</a:t>
            </a: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33078" y="1148959"/>
            <a:ext cx="13161064" cy="6580533"/>
          </a:xfrm>
        </p:spPr>
        <p:txBody>
          <a:bodyPr>
            <a:noAutofit/>
          </a:bodyPr>
          <a:lstStyle/>
          <a:p>
            <a:r>
              <a:rPr lang="en-US" altLang="ko-KR" sz="3538" dirty="0">
                <a:solidFill>
                  <a:srgbClr val="0000FF"/>
                </a:solidFill>
              </a:rPr>
              <a:t>Framework</a:t>
            </a:r>
            <a:r>
              <a:rPr lang="ko-KR" altLang="en-US" sz="3538" dirty="0">
                <a:solidFill>
                  <a:srgbClr val="0000FF"/>
                </a:solidFill>
              </a:rPr>
              <a:t> </a:t>
            </a:r>
            <a:endParaRPr lang="en-US" altLang="ko-KR" sz="3538" dirty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뼈대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뼈대 공사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골격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구조물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err="1" smtClean="0"/>
              <a:t>랄프</a:t>
            </a:r>
            <a:r>
              <a:rPr lang="ko-KR" altLang="en-US" dirty="0" smtClean="0"/>
              <a:t> </a:t>
            </a:r>
            <a:r>
              <a:rPr lang="ko-KR" altLang="en-US" dirty="0" err="1"/>
              <a:t>존슨</a:t>
            </a:r>
            <a:r>
              <a:rPr lang="en-US" altLang="ko-KR" dirty="0"/>
              <a:t>(Ralph Johnson) </a:t>
            </a:r>
            <a:r>
              <a:rPr lang="ko-KR" altLang="en-US" dirty="0" smtClean="0"/>
              <a:t>교수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ko-KR" altLang="en-US" dirty="0" smtClean="0"/>
              <a:t>소프트웨어의 </a:t>
            </a:r>
            <a:r>
              <a:rPr lang="ko-KR" altLang="en-US" dirty="0"/>
              <a:t>구체적인 부분에 해당하는 설계와 구현을 재사용이 가능하게끔 일련의 협업화된 형태로 클래스들을 제공하는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소프트웨어의 특정문제 해결 또는 소프트웨어 제작을 편리하게 할 수 있도록 미리 뼈대를 이루는 클래스와 인터페이스를 제작하여 모아둔 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특정문제를 해결하기 위한 디자인 패턴들을 모아 놓고 적용하기 쉽도록 구성하여 </a:t>
            </a:r>
            <a:r>
              <a:rPr lang="ko-KR" altLang="en-US" dirty="0"/>
              <a:t>개발자들이 </a:t>
            </a:r>
            <a:r>
              <a:rPr lang="ko-KR" altLang="en-US" dirty="0" smtClean="0"/>
              <a:t>쉽게 문제를 해결할 수 있도록 뼈대를 제공해주는 것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내용 개체 틀 1"/>
          <p:cNvSpPr>
            <a:spLocks noGrp="1"/>
          </p:cNvSpPr>
          <p:nvPr>
            <p:ph sz="quarter" idx="1"/>
          </p:nvPr>
        </p:nvSpPr>
        <p:spPr>
          <a:xfrm>
            <a:off x="1079883" y="1117530"/>
            <a:ext cx="12017865" cy="7217358"/>
          </a:xfrm>
        </p:spPr>
        <p:txBody>
          <a:bodyPr>
            <a:normAutofit/>
          </a:bodyPr>
          <a:lstStyle/>
          <a:p>
            <a:r>
              <a:rPr lang="ko-KR" altLang="en-US" sz="2653" dirty="0">
                <a:solidFill>
                  <a:srgbClr val="000000"/>
                </a:solidFill>
              </a:rPr>
              <a:t>인수로 전달된 객체의 부모 인터페이스와 의존관계를 설정한다</a:t>
            </a:r>
            <a:r>
              <a:rPr lang="en-US" altLang="ko-KR" sz="2653" dirty="0">
                <a:solidFill>
                  <a:srgbClr val="000000"/>
                </a:solidFill>
              </a:rPr>
              <a:t>. </a:t>
            </a:r>
          </a:p>
          <a:p>
            <a:r>
              <a:rPr lang="ko-KR" altLang="en-US" sz="2653" dirty="0">
                <a:solidFill>
                  <a:srgbClr val="000000"/>
                </a:solidFill>
              </a:rPr>
              <a:t>인터페이스 </a:t>
            </a:r>
            <a:r>
              <a:rPr lang="ko-KR" altLang="en-US" sz="2653" dirty="0" err="1">
                <a:solidFill>
                  <a:srgbClr val="000000"/>
                </a:solidFill>
              </a:rPr>
              <a:t>참조변수에</a:t>
            </a:r>
            <a:r>
              <a:rPr lang="ko-KR" altLang="en-US" sz="2653" dirty="0">
                <a:solidFill>
                  <a:srgbClr val="000000"/>
                </a:solidFill>
              </a:rPr>
              <a:t> 인수로 전달된 객체를 할당한다</a:t>
            </a:r>
            <a:r>
              <a:rPr lang="en-US" altLang="ko-KR" sz="2653" dirty="0">
                <a:solidFill>
                  <a:srgbClr val="000000"/>
                </a:solidFill>
              </a:rPr>
              <a:t>. </a:t>
            </a:r>
            <a:r>
              <a:rPr lang="ko-KR" altLang="en-US" sz="2653" dirty="0">
                <a:solidFill>
                  <a:srgbClr val="000000"/>
                </a:solidFill>
              </a:rPr>
              <a:t> </a:t>
            </a:r>
            <a:endParaRPr lang="ko-KR" altLang="en-US" sz="2653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제어의 역전과 의존관계 주입</a:t>
            </a:r>
            <a:r>
              <a:rPr lang="en-US" altLang="ko-KR" dirty="0">
                <a:solidFill>
                  <a:srgbClr val="0000FF"/>
                </a:solidFill>
              </a:rPr>
              <a:t>(message3)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8" y="2326504"/>
            <a:ext cx="7979645" cy="755662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2229523" y="7217130"/>
            <a:ext cx="6489331" cy="3712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12" name="직사각형 11"/>
          <p:cNvSpPr/>
          <p:nvPr/>
        </p:nvSpPr>
        <p:spPr>
          <a:xfrm>
            <a:off x="9105623" y="5712393"/>
            <a:ext cx="4702917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1.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구현전략클래스 선택 기능 삭제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3" name="직선 화살표 연결선 12"/>
          <p:cNvCxnSpPr>
            <a:stCxn id="12" idx="1"/>
            <a:endCxn id="11" idx="3"/>
          </p:cNvCxnSpPr>
          <p:nvPr/>
        </p:nvCxnSpPr>
        <p:spPr>
          <a:xfrm flipH="1">
            <a:off x="8718854" y="5939988"/>
            <a:ext cx="386769" cy="146278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직사각형 25"/>
          <p:cNvSpPr/>
          <p:nvPr/>
        </p:nvSpPr>
        <p:spPr>
          <a:xfrm>
            <a:off x="1390026" y="4592625"/>
            <a:ext cx="4862145" cy="4070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27" name="직사각형 26"/>
          <p:cNvSpPr/>
          <p:nvPr/>
        </p:nvSpPr>
        <p:spPr>
          <a:xfrm>
            <a:off x="1390020" y="5202750"/>
            <a:ext cx="6554020" cy="12479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28" name="직사각형 27"/>
          <p:cNvSpPr/>
          <p:nvPr/>
        </p:nvSpPr>
        <p:spPr>
          <a:xfrm>
            <a:off x="7195733" y="2651368"/>
            <a:ext cx="5935987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인터페이스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참조 변수를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멤버변수로선언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인터페이스와 의존관계 설정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7645017" y="3777964"/>
            <a:ext cx="5935987" cy="1180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전달해온 객체를 매개변수로 받아 인터페이스 </a:t>
            </a:r>
            <a:r>
              <a:rPr lang="ko-KR" altLang="en-US" sz="2358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참조 변수에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할당하는 </a:t>
            </a:r>
            <a:r>
              <a:rPr lang="ko-KR" altLang="en-US" sz="2358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생성자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작성  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2358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의존관계 주입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</p:txBody>
      </p:sp>
      <p:cxnSp>
        <p:nvCxnSpPr>
          <p:cNvPr id="33" name="직선 화살표 연결선 32"/>
          <p:cNvCxnSpPr>
            <a:stCxn id="28" idx="1"/>
            <a:endCxn id="26" idx="3"/>
          </p:cNvCxnSpPr>
          <p:nvPr/>
        </p:nvCxnSpPr>
        <p:spPr>
          <a:xfrm flipH="1">
            <a:off x="6252171" y="3060390"/>
            <a:ext cx="943562" cy="173576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32" idx="1"/>
          </p:cNvCxnSpPr>
          <p:nvPr/>
        </p:nvCxnSpPr>
        <p:spPr>
          <a:xfrm flipH="1">
            <a:off x="6252181" y="4368415"/>
            <a:ext cx="1392836" cy="142954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8611033" y="8282983"/>
            <a:ext cx="4702917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ko-KR" altLang="en-US" sz="2358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 전략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 메서드 사용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9" name="직선 화살표 연결선 38"/>
          <p:cNvCxnSpPr>
            <a:stCxn id="40" idx="1"/>
          </p:cNvCxnSpPr>
          <p:nvPr/>
        </p:nvCxnSpPr>
        <p:spPr>
          <a:xfrm flipH="1" flipV="1">
            <a:off x="5472987" y="7804161"/>
            <a:ext cx="3138046" cy="70641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/>
          <p:cNvSpPr/>
          <p:nvPr/>
        </p:nvSpPr>
        <p:spPr>
          <a:xfrm>
            <a:off x="8912243" y="9004242"/>
            <a:ext cx="253306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smtClean="0">
                <a:solidFill>
                  <a:srgbClr val="0000FF"/>
                </a:solidFill>
              </a:rPr>
              <a:t>결과 확인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35737852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845350" y="1467358"/>
            <a:ext cx="12442416" cy="721735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>
              <a:spcBef>
                <a:spcPts val="2212"/>
              </a:spcBef>
            </a:pPr>
            <a:r>
              <a:rPr lang="en-US" altLang="ko-KR" sz="2653" dirty="0" err="1"/>
              <a:t>MessageTest</a:t>
            </a:r>
            <a:r>
              <a:rPr lang="en-US" altLang="ko-KR" sz="2653" dirty="0"/>
              <a:t>(Client </a:t>
            </a:r>
            <a:r>
              <a:rPr lang="ko-KR" altLang="en-US" sz="2653" dirty="0"/>
              <a:t>클래스</a:t>
            </a:r>
            <a:r>
              <a:rPr lang="en-US" altLang="ko-KR" sz="2653" dirty="0"/>
              <a:t>)</a:t>
            </a:r>
            <a:r>
              <a:rPr lang="ko-KR" altLang="en-US" sz="2653" dirty="0"/>
              <a:t> </a:t>
            </a:r>
            <a:r>
              <a:rPr lang="en-US" altLang="ko-KR" sz="2653" dirty="0"/>
              <a:t> </a:t>
            </a:r>
            <a:r>
              <a:rPr lang="ko-KR" altLang="en-US" sz="2653" dirty="0"/>
              <a:t>클래스의 두 가지 책임</a:t>
            </a:r>
            <a:endParaRPr lang="en-US" altLang="ko-KR" sz="2653" dirty="0"/>
          </a:p>
          <a:p>
            <a:pPr lvl="1">
              <a:spcBef>
                <a:spcPts val="2212"/>
              </a:spcBef>
            </a:pPr>
            <a:r>
              <a:rPr lang="en-US" altLang="ko-KR" dirty="0" smtClean="0"/>
              <a:t>main</a:t>
            </a:r>
            <a:r>
              <a:rPr lang="en-US" altLang="ko-KR" dirty="0"/>
              <a:t>()</a:t>
            </a:r>
            <a:r>
              <a:rPr lang="ko-KR" altLang="en-US" dirty="0"/>
              <a:t>함수를 시작하여 </a:t>
            </a:r>
            <a:r>
              <a:rPr lang="en-US" altLang="ko-KR" dirty="0" err="1"/>
              <a:t>MessageBean</a:t>
            </a:r>
            <a:r>
              <a:rPr lang="en-US" altLang="ko-KR" dirty="0"/>
              <a:t> </a:t>
            </a:r>
            <a:r>
              <a:rPr lang="ko-KR" altLang="en-US" dirty="0"/>
              <a:t>클래스의 작동을 테스트 하는 </a:t>
            </a:r>
            <a:r>
              <a:rPr lang="ko-KR" altLang="en-US" dirty="0" smtClean="0"/>
              <a:t>책임 </a:t>
            </a:r>
            <a:endParaRPr lang="en-US" altLang="ko-KR" dirty="0" smtClean="0"/>
          </a:p>
          <a:p>
            <a:pPr lvl="1">
              <a:spcBef>
                <a:spcPts val="2212"/>
              </a:spcBef>
            </a:pPr>
            <a:r>
              <a:rPr lang="ko-KR" altLang="en-US" dirty="0" smtClean="0"/>
              <a:t>구현 전략 클래스를 </a:t>
            </a:r>
            <a:r>
              <a:rPr lang="ko-KR" altLang="en-US" dirty="0"/>
              <a:t>선택하여 생성하는 </a:t>
            </a:r>
            <a:r>
              <a:rPr lang="ko-KR" altLang="en-US" dirty="0" smtClean="0"/>
              <a:t>책임</a:t>
            </a:r>
            <a:endParaRPr lang="ko-KR" altLang="en-US" dirty="0"/>
          </a:p>
          <a:p>
            <a:pPr>
              <a:spcBef>
                <a:spcPts val="2212"/>
              </a:spcBef>
            </a:pPr>
            <a:r>
              <a:rPr lang="en-US" altLang="ko-KR" sz="2653" dirty="0" err="1"/>
              <a:t>MessageTest</a:t>
            </a:r>
            <a:r>
              <a:rPr lang="en-US" altLang="ko-KR" sz="2653" dirty="0"/>
              <a:t>(Client </a:t>
            </a:r>
            <a:r>
              <a:rPr lang="ko-KR" altLang="en-US" sz="2653" dirty="0"/>
              <a:t>클래스</a:t>
            </a:r>
            <a:r>
              <a:rPr lang="en-US" altLang="ko-KR" sz="2653" dirty="0"/>
              <a:t>) </a:t>
            </a:r>
            <a:r>
              <a:rPr lang="ko-KR" altLang="en-US" sz="2653" dirty="0"/>
              <a:t>클래스는</a:t>
            </a:r>
            <a:r>
              <a:rPr lang="en-US" altLang="ko-KR" sz="2653" dirty="0"/>
              <a:t> </a:t>
            </a:r>
            <a:r>
              <a:rPr lang="ko-KR" altLang="en-US" sz="2653" dirty="0"/>
              <a:t>작동 </a:t>
            </a:r>
            <a:r>
              <a:rPr lang="ko-KR" altLang="en-US" sz="2653" dirty="0" err="1"/>
              <a:t>진입점</a:t>
            </a:r>
            <a:r>
              <a:rPr lang="ko-KR" altLang="en-US" sz="2653" dirty="0"/>
              <a:t> 역할만 수행해야한다</a:t>
            </a:r>
            <a:r>
              <a:rPr lang="en-US" altLang="ko-KR" sz="2653" dirty="0"/>
              <a:t>. </a:t>
            </a:r>
          </a:p>
          <a:p>
            <a:pPr>
              <a:spcBef>
                <a:spcPts val="2212"/>
              </a:spcBef>
            </a:pPr>
            <a:r>
              <a:rPr lang="ko-KR" altLang="en-US" sz="2653" dirty="0" smtClean="0"/>
              <a:t>구현 전략 </a:t>
            </a:r>
            <a:r>
              <a:rPr lang="ko-KR" altLang="en-US" sz="2653" dirty="0"/>
              <a:t>클래스를 선택하고</a:t>
            </a:r>
            <a:r>
              <a:rPr lang="en-US" altLang="ko-KR" sz="2653" dirty="0"/>
              <a:t>,</a:t>
            </a:r>
            <a:r>
              <a:rPr lang="ko-KR" altLang="en-US" sz="2653" dirty="0"/>
              <a:t> 의존관계가 주입된 객체를 생성하는 책임만을 담당하는 독립된 클래스 필요</a:t>
            </a:r>
            <a:endParaRPr lang="en-US" altLang="ko-KR" sz="2653" dirty="0"/>
          </a:p>
          <a:p>
            <a:pPr>
              <a:spcBef>
                <a:spcPts val="2212"/>
              </a:spcBef>
            </a:pPr>
            <a:r>
              <a:rPr lang="ko-KR" altLang="en-US" sz="2653" dirty="0" err="1">
                <a:solidFill>
                  <a:srgbClr val="0000FF"/>
                </a:solidFill>
              </a:rPr>
              <a:t>팩토리</a:t>
            </a:r>
            <a:r>
              <a:rPr lang="en-US" altLang="ko-KR" sz="2653" dirty="0">
                <a:solidFill>
                  <a:srgbClr val="0000FF"/>
                </a:solidFill>
              </a:rPr>
              <a:t>(Factory) </a:t>
            </a:r>
            <a:r>
              <a:rPr lang="ko-KR" altLang="en-US" sz="2653" dirty="0">
                <a:solidFill>
                  <a:srgbClr val="0000FF"/>
                </a:solidFill>
              </a:rPr>
              <a:t>클래스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>
              <a:spcBef>
                <a:spcPts val="2212"/>
              </a:spcBef>
            </a:pPr>
            <a:r>
              <a:rPr lang="ko-KR" altLang="en-US" dirty="0" smtClean="0"/>
              <a:t>독립적으로 </a:t>
            </a:r>
            <a:r>
              <a:rPr lang="ko-KR" altLang="en-US" dirty="0"/>
              <a:t>객체를 생성하고 </a:t>
            </a:r>
            <a:r>
              <a:rPr lang="ko-KR" altLang="en-US" dirty="0" smtClean="0"/>
              <a:t>반환을 전담하는 클래스</a:t>
            </a:r>
            <a:endParaRPr lang="en-US" altLang="ko-KR" dirty="0" smtClean="0"/>
          </a:p>
          <a:p>
            <a:pPr>
              <a:spcBef>
                <a:spcPts val="2212"/>
              </a:spcBef>
            </a:pPr>
            <a:r>
              <a:rPr lang="ko-KR" altLang="en-US" sz="2653" dirty="0"/>
              <a:t>객체를 생성하는 작업을 특정 클래스에 </a:t>
            </a:r>
            <a:r>
              <a:rPr lang="ko-KR" altLang="en-US" sz="2653" dirty="0" err="1"/>
              <a:t>캡슐화하면</a:t>
            </a:r>
            <a:r>
              <a:rPr lang="ko-KR" altLang="en-US" sz="2653" dirty="0"/>
              <a:t> </a:t>
            </a:r>
            <a:r>
              <a:rPr lang="ko-KR" altLang="en-US" sz="2653" dirty="0" smtClean="0"/>
              <a:t>구현 전략을 </a:t>
            </a:r>
            <a:r>
              <a:rPr lang="ko-KR" altLang="en-US" sz="2653" dirty="0"/>
              <a:t>변경해야 하는 경우 </a:t>
            </a:r>
            <a:r>
              <a:rPr lang="ko-KR" altLang="en-US" sz="2653" dirty="0" err="1">
                <a:solidFill>
                  <a:srgbClr val="0000FF"/>
                </a:solidFill>
              </a:rPr>
              <a:t>팩토리</a:t>
            </a:r>
            <a:r>
              <a:rPr lang="ko-KR" altLang="en-US" sz="2653" dirty="0">
                <a:solidFill>
                  <a:srgbClr val="0000FF"/>
                </a:solidFill>
              </a:rPr>
              <a:t> 클래스</a:t>
            </a:r>
            <a:r>
              <a:rPr lang="ko-KR" altLang="en-US" sz="2653" dirty="0"/>
              <a:t> 하나만 고치면 되므로 유지보수가 용이</a:t>
            </a:r>
            <a:r>
              <a:rPr lang="en-US" altLang="ko-KR" sz="2653" dirty="0"/>
              <a:t> </a:t>
            </a:r>
            <a:endParaRPr lang="ko-KR" altLang="en-US" sz="2653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팩토리</a:t>
            </a:r>
            <a:r>
              <a:rPr lang="en-US" altLang="ko-KR" b="1" dirty="0"/>
              <a:t>(Factory) </a:t>
            </a:r>
            <a:r>
              <a:rPr lang="ko-KR" altLang="en-US" b="1" dirty="0"/>
              <a:t>클래스 </a:t>
            </a:r>
            <a:r>
              <a:rPr lang="ko-KR" altLang="en-US" b="1" dirty="0" smtClean="0"/>
              <a:t>적용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message4)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37023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69905" y="1434772"/>
            <a:ext cx="12205827" cy="2280313"/>
          </a:xfrm>
        </p:spPr>
        <p:txBody>
          <a:bodyPr/>
          <a:lstStyle/>
          <a:p>
            <a:r>
              <a:rPr lang="ko-KR" altLang="en-US" dirty="0" err="1">
                <a:solidFill>
                  <a:srgbClr val="0000FF"/>
                </a:solidFill>
              </a:rPr>
              <a:t>팩토리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클래스 </a:t>
            </a:r>
            <a:r>
              <a:rPr lang="en-US" altLang="ko-KR" dirty="0" smtClean="0">
                <a:solidFill>
                  <a:srgbClr val="0000FF"/>
                </a:solidFill>
              </a:rPr>
              <a:t>: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MessageFactory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클래스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ko-KR" altLang="en-US" dirty="0" smtClean="0"/>
              <a:t>독립적으로 </a:t>
            </a:r>
            <a:r>
              <a:rPr lang="ko-KR" altLang="en-US" dirty="0"/>
              <a:t>두 </a:t>
            </a:r>
            <a:r>
              <a:rPr lang="ko-KR" altLang="en-US" dirty="0" smtClean="0"/>
              <a:t>클래스의 객체를 </a:t>
            </a:r>
            <a:r>
              <a:rPr lang="ko-KR" altLang="en-US" dirty="0"/>
              <a:t>생성하고 상호 의존관계를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MessageBean</a:t>
            </a:r>
            <a:r>
              <a:rPr lang="en-US" altLang="ko-KR" dirty="0" smtClean="0"/>
              <a:t> </a:t>
            </a:r>
            <a:r>
              <a:rPr lang="ko-KR" altLang="en-US" dirty="0"/>
              <a:t>클래스를 </a:t>
            </a:r>
            <a:r>
              <a:rPr lang="en-US" altLang="ko-KR" dirty="0" err="1" smtClean="0"/>
              <a:t>MessageTest</a:t>
            </a:r>
            <a:r>
              <a:rPr lang="en-US" altLang="ko-KR" dirty="0" smtClean="0"/>
              <a:t> </a:t>
            </a:r>
            <a:r>
              <a:rPr lang="ko-KR" altLang="en-US" dirty="0"/>
              <a:t>클래스에 </a:t>
            </a:r>
            <a:r>
              <a:rPr lang="ko-KR" altLang="en-US" dirty="0" smtClean="0"/>
              <a:t>반환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팩토리</a:t>
            </a:r>
            <a:r>
              <a:rPr lang="en-US" altLang="ko-KR" b="1" dirty="0"/>
              <a:t>(Factory) </a:t>
            </a:r>
            <a:r>
              <a:rPr lang="ko-KR" altLang="en-US" b="1" dirty="0"/>
              <a:t>클래스 적용</a:t>
            </a:r>
            <a:r>
              <a:rPr lang="en-US" altLang="ko-KR" dirty="0">
                <a:solidFill>
                  <a:srgbClr val="0000FF"/>
                </a:solidFill>
              </a:rPr>
              <a:t>(message4)</a:t>
            </a:r>
            <a:endParaRPr lang="ko-KR" altLang="en-US" dirty="0"/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280" y="3747681"/>
            <a:ext cx="10335729" cy="525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11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>
                <a:solidFill>
                  <a:srgbClr val="0000FF"/>
                </a:solidFill>
              </a:rPr>
              <a:t>팩토리</a:t>
            </a:r>
            <a:r>
              <a:rPr lang="ko-KR" altLang="en-US" dirty="0">
                <a:solidFill>
                  <a:srgbClr val="0000FF"/>
                </a:solidFill>
              </a:rPr>
              <a:t> 클래스 </a:t>
            </a:r>
            <a:r>
              <a:rPr lang="en-US" altLang="ko-KR" dirty="0">
                <a:solidFill>
                  <a:srgbClr val="0000FF"/>
                </a:solidFill>
              </a:rPr>
              <a:t>: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MessageFactory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클래스 생성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endParaRPr lang="en-US" altLang="ko-KR" dirty="0">
              <a:solidFill>
                <a:srgbClr val="0000FF"/>
              </a:solidFill>
            </a:endParaRP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팩토리</a:t>
            </a:r>
            <a:r>
              <a:rPr lang="en-US" altLang="ko-KR" b="1" dirty="0"/>
              <a:t>(Factory) </a:t>
            </a:r>
            <a:r>
              <a:rPr lang="ko-KR" altLang="en-US" b="1" dirty="0"/>
              <a:t>클래스 적용</a:t>
            </a:r>
            <a:r>
              <a:rPr lang="en-US" altLang="ko-KR" dirty="0">
                <a:solidFill>
                  <a:srgbClr val="0000FF"/>
                </a:solidFill>
              </a:rPr>
              <a:t>(message4)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00" y="2488641"/>
            <a:ext cx="9127900" cy="436046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2755822" y="4483905"/>
            <a:ext cx="7641974" cy="10166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8613607" y="2748198"/>
            <a:ext cx="4702917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en-US" altLang="ko-KR" sz="2358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객체를 반환</a:t>
            </a:r>
            <a:endParaRPr lang="en-US" altLang="ko-KR" sz="2358" dirty="0">
              <a:solidFill>
                <a:srgbClr val="00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8" name="직선 화살표 연결선 7"/>
          <p:cNvCxnSpPr>
            <a:stCxn id="7" idx="1"/>
          </p:cNvCxnSpPr>
          <p:nvPr/>
        </p:nvCxnSpPr>
        <p:spPr>
          <a:xfrm flipH="1">
            <a:off x="4666309" y="2975793"/>
            <a:ext cx="3947298" cy="103999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7" idx="1"/>
          </p:cNvCxnSpPr>
          <p:nvPr/>
        </p:nvCxnSpPr>
        <p:spPr>
          <a:xfrm flipH="1">
            <a:off x="5303135" y="2975793"/>
            <a:ext cx="3310472" cy="285650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8351681" y="6176514"/>
            <a:ext cx="4702917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lvl="1"/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두 클래스의 객체를 생성하고 상호 의존관계를 설정</a:t>
            </a:r>
            <a:endParaRPr lang="en-US" altLang="ko-KR" sz="2358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6" name="직선 화살표 연결선 15"/>
          <p:cNvCxnSpPr>
            <a:stCxn id="15" idx="1"/>
          </p:cNvCxnSpPr>
          <p:nvPr/>
        </p:nvCxnSpPr>
        <p:spPr>
          <a:xfrm flipH="1" flipV="1">
            <a:off x="6682917" y="5500612"/>
            <a:ext cx="1668764" cy="1084924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4" y="7701153"/>
            <a:ext cx="2911098" cy="221243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239452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82173" y="2104196"/>
            <a:ext cx="9442956" cy="4882331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/>
              <a:t>팩토리</a:t>
            </a:r>
            <a:r>
              <a:rPr lang="en-US" altLang="ko-KR" b="1" dirty="0"/>
              <a:t>(Factory) </a:t>
            </a:r>
            <a:r>
              <a:rPr lang="ko-KR" altLang="en-US" b="1" dirty="0"/>
              <a:t>클래스 적용</a:t>
            </a:r>
            <a:r>
              <a:rPr lang="en-US" altLang="ko-KR" dirty="0">
                <a:solidFill>
                  <a:srgbClr val="0000FF"/>
                </a:solidFill>
              </a:rPr>
              <a:t>(message4)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3049169" y="3677006"/>
            <a:ext cx="7773123" cy="721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7114728" y="5850655"/>
            <a:ext cx="6507258" cy="118090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객체를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직접 생성하지 않고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팩토리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클래스의 </a:t>
            </a:r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getBean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메서드를</a:t>
            </a:r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실행하여 </a:t>
            </a:r>
            <a:r>
              <a:rPr lang="en-US" altLang="ko-KR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객체를 </a:t>
            </a:r>
            <a:r>
              <a:rPr lang="ko-KR" altLang="en-US" sz="2358" dirty="0" err="1">
                <a:latin typeface="HY강B" panose="02030600000101010101" pitchFamily="18" charset="-127"/>
                <a:ea typeface="HY강B" panose="02030600000101010101" pitchFamily="18" charset="-127"/>
              </a:rPr>
              <a:t>반환받아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 사용</a:t>
            </a:r>
            <a:endParaRPr lang="en-US" altLang="ko-KR" sz="2358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911807" y="2082351"/>
            <a:ext cx="4702917" cy="81804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ko-KR" sz="2358" dirty="0">
                <a:latin typeface="HY강B" panose="02030600000101010101" pitchFamily="18" charset="-127"/>
                <a:ea typeface="HY강B" panose="02030600000101010101" pitchFamily="18" charset="-127"/>
              </a:rPr>
              <a:t>1. </a:t>
            </a:r>
            <a:r>
              <a:rPr lang="ko-KR" altLang="en-US" sz="2358" dirty="0">
                <a:latin typeface="HY강B" panose="02030600000101010101" pitchFamily="18" charset="-127"/>
                <a:ea typeface="HY강B" panose="02030600000101010101" pitchFamily="18" charset="-127"/>
              </a:rPr>
              <a:t>두 클래스의 객체를 생성하고 상호 의존관계를 설정 책임 삭제</a:t>
            </a:r>
            <a:endParaRPr lang="en-US" altLang="ko-KR" sz="2358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038280" y="4517104"/>
            <a:ext cx="7784012" cy="4629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8" name="직선 화살표 연결선 7"/>
          <p:cNvCxnSpPr>
            <a:stCxn id="9" idx="1"/>
          </p:cNvCxnSpPr>
          <p:nvPr/>
        </p:nvCxnSpPr>
        <p:spPr>
          <a:xfrm flipH="1">
            <a:off x="8351691" y="2491373"/>
            <a:ext cx="560116" cy="1185615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>
            <a:stCxn id="7" idx="0"/>
          </p:cNvCxnSpPr>
          <p:nvPr/>
        </p:nvCxnSpPr>
        <p:spPr>
          <a:xfrm flipH="1" flipV="1">
            <a:off x="9336379" y="4980097"/>
            <a:ext cx="1031978" cy="87055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직사각형 1"/>
          <p:cNvSpPr/>
          <p:nvPr/>
        </p:nvSpPr>
        <p:spPr>
          <a:xfrm>
            <a:off x="1482175" y="7911086"/>
            <a:ext cx="253306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smtClean="0">
                <a:solidFill>
                  <a:srgbClr val="0000FF"/>
                </a:solidFill>
              </a:rPr>
              <a:t>결과 확인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41362009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20536" y="1255081"/>
            <a:ext cx="12311963" cy="7217358"/>
          </a:xfrm>
        </p:spPr>
        <p:txBody>
          <a:bodyPr>
            <a:normAutofit fontScale="92500"/>
          </a:bodyPr>
          <a:lstStyle/>
          <a:p>
            <a:pPr>
              <a:spcBef>
                <a:spcPts val="1475"/>
              </a:spcBef>
            </a:pPr>
            <a:r>
              <a:rPr lang="ko-KR" altLang="en-US" dirty="0" smtClean="0"/>
              <a:t>스프링프레임워크에서는 </a:t>
            </a:r>
            <a:r>
              <a:rPr lang="ko-KR" altLang="en-US" dirty="0" smtClean="0">
                <a:solidFill>
                  <a:srgbClr val="0000FF"/>
                </a:solidFill>
              </a:rPr>
              <a:t>팩토리클래스</a:t>
            </a:r>
            <a:r>
              <a:rPr lang="ko-KR" altLang="en-US" dirty="0" smtClean="0"/>
              <a:t>의 </a:t>
            </a:r>
            <a:r>
              <a:rPr lang="ko-KR" altLang="en-US" dirty="0"/>
              <a:t>기능을 </a:t>
            </a:r>
            <a:r>
              <a:rPr lang="ko-KR" altLang="en-US" dirty="0" smtClean="0"/>
              <a:t>관리하는 </a:t>
            </a:r>
            <a:r>
              <a:rPr lang="ko-KR" altLang="en-US" dirty="0"/>
              <a:t>객체를 </a:t>
            </a:r>
            <a:r>
              <a:rPr lang="ko-KR" altLang="en-US" dirty="0" smtClean="0"/>
              <a:t>제공한다</a:t>
            </a:r>
            <a:r>
              <a:rPr lang="en-US" altLang="ko-KR" dirty="0" smtClean="0"/>
              <a:t>. </a:t>
            </a:r>
          </a:p>
          <a:p>
            <a:pPr>
              <a:spcBef>
                <a:spcPts val="1475"/>
              </a:spcBef>
            </a:pPr>
            <a:r>
              <a:rPr lang="ko-KR" altLang="en-US" dirty="0"/>
              <a:t>개발자가 관리하던 객체의 </a:t>
            </a:r>
            <a:r>
              <a:rPr lang="ko-KR" altLang="en-US" dirty="0" err="1"/>
              <a:t>제어권한을</a:t>
            </a:r>
            <a:r>
              <a:rPr lang="ko-KR" altLang="en-US" dirty="0"/>
              <a:t> 이 객체가 관리하게 되었다는 의미에서 이 객체를 </a:t>
            </a:r>
            <a:r>
              <a:rPr lang="en-US" altLang="ko-KR" dirty="0" err="1">
                <a:solidFill>
                  <a:srgbClr val="0000FF"/>
                </a:solidFill>
              </a:rPr>
              <a:t>IoC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컨테이너</a:t>
            </a:r>
            <a:r>
              <a:rPr lang="en-US" altLang="ko-KR" dirty="0">
                <a:solidFill>
                  <a:srgbClr val="0000FF"/>
                </a:solidFill>
              </a:rPr>
              <a:t>(Inversion of Control Container)</a:t>
            </a:r>
            <a:r>
              <a:rPr lang="ko-KR" altLang="en-US" dirty="0"/>
              <a:t>라 한다</a:t>
            </a:r>
            <a:r>
              <a:rPr lang="en-US" altLang="ko-KR" dirty="0"/>
              <a:t>.</a:t>
            </a:r>
          </a:p>
          <a:p>
            <a:pPr>
              <a:spcBef>
                <a:spcPts val="1475"/>
              </a:spcBef>
            </a:pPr>
            <a:r>
              <a:rPr lang="ko-KR" altLang="en-US" dirty="0" smtClean="0"/>
              <a:t>개발자가 작성했던 </a:t>
            </a:r>
            <a:r>
              <a:rPr lang="ko-KR" altLang="en-US" dirty="0" err="1" smtClean="0"/>
              <a:t>팩토리</a:t>
            </a:r>
            <a:r>
              <a:rPr lang="ko-KR" altLang="en-US" dirty="0" smtClean="0"/>
              <a:t> 클래스의 기능을 외부의 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</a:t>
            </a:r>
            <a:r>
              <a:rPr lang="ko-KR" altLang="en-US" dirty="0" smtClean="0"/>
              <a:t>컨테이너가 담당하게 된다는 의미이다</a:t>
            </a:r>
            <a:r>
              <a:rPr lang="en-US" altLang="ko-KR" dirty="0" smtClean="0"/>
              <a:t>.</a:t>
            </a:r>
          </a:p>
          <a:p>
            <a:pPr>
              <a:spcBef>
                <a:spcPts val="1475"/>
              </a:spcBef>
            </a:pPr>
            <a:r>
              <a:rPr lang="en-US" altLang="ko-KR" dirty="0" err="1">
                <a:solidFill>
                  <a:srgbClr val="0000FF"/>
                </a:solidFill>
              </a:rPr>
              <a:t>IoC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컨테이너는</a:t>
            </a:r>
            <a:r>
              <a:rPr lang="ko-KR" altLang="en-US" dirty="0" smtClean="0"/>
              <a:t> </a:t>
            </a:r>
            <a:r>
              <a:rPr lang="ko-KR" altLang="en-US" dirty="0"/>
              <a:t>객체의 생성</a:t>
            </a:r>
            <a:r>
              <a:rPr lang="en-US" altLang="ko-KR" dirty="0"/>
              <a:t>, </a:t>
            </a:r>
            <a:r>
              <a:rPr lang="ko-KR" altLang="en-US" dirty="0"/>
              <a:t>초기화</a:t>
            </a:r>
            <a:r>
              <a:rPr lang="en-US" altLang="ko-KR" dirty="0"/>
              <a:t>, </a:t>
            </a:r>
            <a:r>
              <a:rPr lang="ko-KR" altLang="en-US" dirty="0"/>
              <a:t>서비스 소멸에 관한 모든 제어 권한을 가지면서 객체의 생명주기를 관리하도록 하였다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>
              <a:spcBef>
                <a:spcPts val="1475"/>
              </a:spcBef>
            </a:pPr>
            <a:r>
              <a:rPr lang="ko-KR" altLang="en-US" dirty="0" smtClean="0"/>
              <a:t>스프링프레임워크에서는 </a:t>
            </a:r>
            <a:r>
              <a:rPr lang="en-US" altLang="ko-KR" dirty="0" err="1"/>
              <a:t>BeanFactory</a:t>
            </a:r>
            <a:r>
              <a:rPr lang="en-US" altLang="ko-KR" dirty="0"/>
              <a:t> </a:t>
            </a:r>
            <a:r>
              <a:rPr lang="ko-KR" altLang="en-US" dirty="0"/>
              <a:t>인터페이스와 </a:t>
            </a:r>
            <a:r>
              <a:rPr lang="en-US" altLang="ko-KR" dirty="0" err="1"/>
              <a:t>ApplicationContext</a:t>
            </a:r>
            <a:r>
              <a:rPr lang="en-US" altLang="ko-KR" dirty="0"/>
              <a:t> </a:t>
            </a:r>
            <a:r>
              <a:rPr lang="ko-KR" altLang="en-US" dirty="0"/>
              <a:t>인터페이스를 제공하여 모든 </a:t>
            </a:r>
            <a:r>
              <a:rPr lang="ko-KR" altLang="en-US" dirty="0" err="1"/>
              <a:t>제어권한을</a:t>
            </a:r>
            <a:r>
              <a:rPr lang="ko-KR" altLang="en-US" dirty="0"/>
              <a:t> 가지고 객체를 관리하도록 </a:t>
            </a:r>
            <a:r>
              <a:rPr lang="ko-KR" altLang="en-US" dirty="0" smtClean="0"/>
              <a:t>하는</a:t>
            </a:r>
            <a:r>
              <a:rPr lang="en-US" altLang="ko-KR" dirty="0" err="1" smtClean="0">
                <a:solidFill>
                  <a:srgbClr val="0000FF"/>
                </a:solidFill>
              </a:rPr>
              <a:t>IoC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컨테이너를 생성한다</a:t>
            </a:r>
            <a:r>
              <a:rPr lang="en-US" altLang="ko-KR" dirty="0" smtClean="0">
                <a:solidFill>
                  <a:srgbClr val="0000FF"/>
                </a:solidFill>
              </a:rPr>
              <a:t>. </a:t>
            </a:r>
            <a:r>
              <a:rPr lang="en-US" altLang="ko-KR" dirty="0" smtClean="0"/>
              <a:t> </a:t>
            </a:r>
          </a:p>
          <a:p>
            <a:pPr>
              <a:spcBef>
                <a:spcPts val="1475"/>
              </a:spcBef>
            </a:pPr>
            <a:r>
              <a:rPr lang="en-US" altLang="ko-KR" dirty="0" err="1" smtClean="0"/>
              <a:t>BeanFactory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인터페이스는 어떤 타입의 객체도 다룰 수 있는 설정 프레임워크와 기본적인 기능을 제공한다</a:t>
            </a:r>
            <a:r>
              <a:rPr lang="en-US" altLang="ko-KR" dirty="0" smtClean="0"/>
              <a:t>.</a:t>
            </a:r>
          </a:p>
          <a:p>
            <a:pPr>
              <a:spcBef>
                <a:spcPts val="1475"/>
              </a:spcBef>
            </a:pPr>
            <a:r>
              <a:rPr lang="ko-KR" altLang="en-US" dirty="0" smtClean="0"/>
              <a:t>서브 </a:t>
            </a:r>
            <a:r>
              <a:rPr lang="ko-KR" altLang="en-US" dirty="0"/>
              <a:t>인터페이스인 </a:t>
            </a:r>
            <a:r>
              <a:rPr lang="en-US" altLang="ko-KR" dirty="0" err="1"/>
              <a:t>ApplicationContext</a:t>
            </a:r>
            <a:r>
              <a:rPr lang="en-US" altLang="ko-KR" dirty="0"/>
              <a:t> </a:t>
            </a:r>
            <a:r>
              <a:rPr lang="ko-KR" altLang="en-US" dirty="0"/>
              <a:t>인터페이스는 엔터프라이즈 급에 가까운 기능을 추가한 스프링 프레임워크 </a:t>
            </a:r>
            <a:r>
              <a:rPr lang="en-US" altLang="ko-KR" dirty="0" err="1"/>
              <a:t>IoC</a:t>
            </a:r>
            <a:r>
              <a:rPr lang="en-US" altLang="ko-KR" dirty="0"/>
              <a:t> </a:t>
            </a:r>
            <a:r>
              <a:rPr lang="ko-KR" altLang="en-US" dirty="0"/>
              <a:t>컨테이너의 핵심 </a:t>
            </a:r>
            <a:r>
              <a:rPr lang="ko-KR" altLang="en-US" dirty="0" smtClean="0"/>
              <a:t>기반이다</a:t>
            </a:r>
            <a:r>
              <a:rPr lang="en-US" altLang="ko-KR" dirty="0" smtClean="0"/>
              <a:t>.</a:t>
            </a:r>
            <a:endParaRPr lang="ko-KR" altLang="en-US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/>
              <a:t>IoC</a:t>
            </a:r>
            <a:r>
              <a:rPr lang="en-US" altLang="ko-KR" b="1" dirty="0"/>
              <a:t> </a:t>
            </a:r>
            <a:r>
              <a:rPr lang="ko-KR" altLang="en-US" b="1" dirty="0"/>
              <a:t>컨테이너</a:t>
            </a:r>
            <a:r>
              <a:rPr lang="en-US" altLang="ko-KR" dirty="0"/>
              <a:t>(Inversion of Control Container</a:t>
            </a:r>
            <a:r>
              <a:rPr lang="en-US" altLang="ko-KR" dirty="0" smtClean="0"/>
              <a:t>)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2828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/>
              <a:t>IoC</a:t>
            </a:r>
            <a:r>
              <a:rPr lang="en-US" altLang="ko-KR" b="1" dirty="0"/>
              <a:t> </a:t>
            </a:r>
            <a:r>
              <a:rPr lang="ko-KR" altLang="en-US" b="1" dirty="0" smtClean="0"/>
              <a:t>컨테이너</a:t>
            </a:r>
            <a:endParaRPr lang="ko-KR" altLang="en-US" dirty="0"/>
          </a:p>
        </p:txBody>
      </p:sp>
      <p:sp>
        <p:nvSpPr>
          <p:cNvPr id="65" name="내용 개체 틀 1"/>
          <p:cNvSpPr>
            <a:spLocks noGrp="1"/>
          </p:cNvSpPr>
          <p:nvPr>
            <p:ph sz="quarter" idx="1"/>
          </p:nvPr>
        </p:nvSpPr>
        <p:spPr>
          <a:xfrm>
            <a:off x="704196" y="1063724"/>
            <a:ext cx="12311963" cy="7217358"/>
          </a:xfrm>
        </p:spPr>
        <p:txBody>
          <a:bodyPr>
            <a:normAutofit/>
          </a:bodyPr>
          <a:lstStyle/>
          <a:p>
            <a:r>
              <a:rPr lang="en-US" altLang="ko-KR" sz="2653" dirty="0" err="1">
                <a:solidFill>
                  <a:srgbClr val="0000FF"/>
                </a:solidFill>
              </a:rPr>
              <a:t>ApplicationContext</a:t>
            </a:r>
            <a:r>
              <a:rPr lang="en-US" altLang="ko-KR" sz="2653" dirty="0">
                <a:solidFill>
                  <a:srgbClr val="0000FF"/>
                </a:solidFill>
              </a:rPr>
              <a:t>  </a:t>
            </a:r>
            <a:r>
              <a:rPr lang="ko-KR" altLang="en-US" sz="2653" dirty="0">
                <a:solidFill>
                  <a:srgbClr val="0000FF"/>
                </a:solidFill>
              </a:rPr>
              <a:t>인터페이스</a:t>
            </a:r>
            <a:r>
              <a:rPr lang="ko-KR" altLang="en-US" sz="2653" dirty="0"/>
              <a:t>는 </a:t>
            </a:r>
            <a:r>
              <a:rPr lang="ko-KR" altLang="en-US" sz="2653" dirty="0">
                <a:solidFill>
                  <a:srgbClr val="0000FF"/>
                </a:solidFill>
              </a:rPr>
              <a:t>설정메타데이터</a:t>
            </a:r>
            <a:r>
              <a:rPr lang="en-US" altLang="ko-KR" sz="2653" dirty="0">
                <a:solidFill>
                  <a:srgbClr val="0000FF"/>
                </a:solidFill>
              </a:rPr>
              <a:t>(Configuration Metadata</a:t>
            </a:r>
            <a:r>
              <a:rPr lang="en-US" altLang="ko-KR" sz="2653" dirty="0"/>
              <a:t>)</a:t>
            </a:r>
            <a:r>
              <a:rPr lang="ko-KR" altLang="en-US" sz="2653" dirty="0"/>
              <a:t>에 따라 스프링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컨테이너를 구성한다</a:t>
            </a:r>
            <a:r>
              <a:rPr lang="en-US" altLang="ko-KR" sz="2653" dirty="0"/>
              <a:t>. </a:t>
            </a:r>
            <a:endParaRPr lang="ko-KR" altLang="en-US" sz="2653" dirty="0"/>
          </a:p>
          <a:p>
            <a:pPr lvl="1"/>
            <a:r>
              <a:rPr lang="ko-KR" altLang="en-US" sz="2358" dirty="0" err="1"/>
              <a:t>자바코드</a:t>
            </a:r>
            <a:r>
              <a:rPr lang="ko-KR" altLang="en-US" sz="2358" dirty="0"/>
              <a:t> 기반 설정 메타데이터</a:t>
            </a:r>
            <a:endParaRPr lang="en-US" altLang="ko-KR" sz="2358" dirty="0"/>
          </a:p>
          <a:p>
            <a:pPr lvl="1"/>
            <a:r>
              <a:rPr lang="en-US" altLang="ko-KR" sz="2358" dirty="0"/>
              <a:t>XML </a:t>
            </a:r>
            <a:r>
              <a:rPr lang="ko-KR" altLang="en-US" sz="2358" dirty="0"/>
              <a:t>기반 설정 메타데이터</a:t>
            </a:r>
            <a:endParaRPr lang="en-US" altLang="ko-KR" sz="2358" dirty="0"/>
          </a:p>
          <a:p>
            <a:pPr lvl="1"/>
            <a:r>
              <a:rPr lang="ko-KR" altLang="en-US" sz="2358" dirty="0" err="1"/>
              <a:t>애노테이션</a:t>
            </a:r>
            <a:r>
              <a:rPr lang="ko-KR" altLang="en-US" sz="2358" dirty="0"/>
              <a:t> 기반 설정 </a:t>
            </a:r>
            <a:endParaRPr lang="en-US" altLang="ko-KR" sz="2358" dirty="0" smtClean="0"/>
          </a:p>
          <a:p>
            <a:pPr lvl="1"/>
            <a:endParaRPr lang="ko-KR" altLang="en-US" sz="2358" dirty="0"/>
          </a:p>
          <a:p>
            <a:r>
              <a:rPr lang="ko-KR" altLang="en-US" sz="2653" dirty="0">
                <a:solidFill>
                  <a:srgbClr val="0000FF"/>
                </a:solidFill>
              </a:rPr>
              <a:t>설정메타데이터</a:t>
            </a:r>
            <a:r>
              <a:rPr lang="en-US" altLang="ko-KR" sz="2653" dirty="0">
                <a:solidFill>
                  <a:srgbClr val="0000FF"/>
                </a:solidFill>
              </a:rPr>
              <a:t>(Configuration Metadata)</a:t>
            </a:r>
          </a:p>
          <a:p>
            <a:pPr lvl="1"/>
            <a:r>
              <a:rPr lang="ko-KR" altLang="en-US" sz="2358" dirty="0"/>
              <a:t>데이터를 설명하기</a:t>
            </a:r>
            <a:r>
              <a:rPr lang="en-US" altLang="ko-KR" sz="2358" dirty="0"/>
              <a:t> </a:t>
            </a:r>
            <a:r>
              <a:rPr lang="ko-KR" altLang="en-US" sz="2358" dirty="0"/>
              <a:t>위한 데이터</a:t>
            </a:r>
            <a:endParaRPr lang="en-US" altLang="ko-KR" sz="2358" dirty="0"/>
          </a:p>
          <a:p>
            <a:pPr lvl="1"/>
            <a:r>
              <a:rPr lang="ko-KR" altLang="en-US" sz="2358" dirty="0"/>
              <a:t>어떤 목적을 가지고 만들어진 데이터 </a:t>
            </a:r>
            <a:r>
              <a:rPr lang="en-US" altLang="ko-KR" sz="2358" dirty="0"/>
              <a:t>(Constructed data with a purpose)“</a:t>
            </a:r>
          </a:p>
          <a:p>
            <a:pPr lvl="1"/>
            <a:r>
              <a:rPr lang="ko-KR" altLang="en-US" sz="2358" dirty="0"/>
              <a:t>도서관 </a:t>
            </a:r>
            <a:r>
              <a:rPr lang="ko-KR" altLang="en-US" sz="2358" dirty="0" err="1" smtClean="0"/>
              <a:t>서치</a:t>
            </a:r>
            <a:r>
              <a:rPr lang="ko-KR" altLang="en-US" sz="2358" dirty="0" smtClean="0"/>
              <a:t> 데이터 </a:t>
            </a:r>
            <a:r>
              <a:rPr lang="en-US" altLang="ko-KR" sz="2358" dirty="0"/>
              <a:t>:</a:t>
            </a:r>
            <a:r>
              <a:rPr lang="ko-KR" altLang="en-US" sz="2358" dirty="0"/>
              <a:t> 가나다순</a:t>
            </a:r>
            <a:r>
              <a:rPr lang="en-US" altLang="ko-KR" sz="2358" dirty="0"/>
              <a:t>, </a:t>
            </a:r>
            <a:r>
              <a:rPr lang="ko-KR" altLang="en-US" sz="2358" dirty="0" err="1"/>
              <a:t>서명순</a:t>
            </a:r>
            <a:r>
              <a:rPr lang="en-US" altLang="ko-KR" sz="2358" dirty="0"/>
              <a:t>, </a:t>
            </a:r>
            <a:r>
              <a:rPr lang="ko-KR" altLang="en-US" sz="2358" dirty="0"/>
              <a:t>저자명 순 등의 메타데이터</a:t>
            </a:r>
            <a:endParaRPr lang="en-US" altLang="ko-KR" sz="2358" dirty="0"/>
          </a:p>
          <a:p>
            <a:pPr lvl="1"/>
            <a:endParaRPr lang="ko-KR" altLang="en-US" sz="2358" dirty="0"/>
          </a:p>
        </p:txBody>
      </p:sp>
      <p:grpSp>
        <p:nvGrpSpPr>
          <p:cNvPr id="22" name="그룹 21"/>
          <p:cNvGrpSpPr/>
          <p:nvPr/>
        </p:nvGrpSpPr>
        <p:grpSpPr>
          <a:xfrm>
            <a:off x="1868404" y="6208844"/>
            <a:ext cx="10830042" cy="3677553"/>
            <a:chOff x="2222855" y="5531708"/>
            <a:chExt cx="10830042" cy="3677553"/>
          </a:xfrm>
        </p:grpSpPr>
        <p:grpSp>
          <p:nvGrpSpPr>
            <p:cNvPr id="2" name="그룹 1"/>
            <p:cNvGrpSpPr/>
            <p:nvPr/>
          </p:nvGrpSpPr>
          <p:grpSpPr>
            <a:xfrm>
              <a:off x="2222855" y="5531708"/>
              <a:ext cx="5069357" cy="3677553"/>
              <a:chOff x="1059809" y="3212518"/>
              <a:chExt cx="3664799" cy="2685230"/>
            </a:xfrm>
          </p:grpSpPr>
          <p:grpSp>
            <p:nvGrpSpPr>
              <p:cNvPr id="5" name="Group 42"/>
              <p:cNvGrpSpPr>
                <a:grpSpLocks/>
              </p:cNvGrpSpPr>
              <p:nvPr/>
            </p:nvGrpSpPr>
            <p:grpSpPr bwMode="auto">
              <a:xfrm>
                <a:off x="1059809" y="3349556"/>
                <a:ext cx="3143496" cy="2352937"/>
                <a:chOff x="1407" y="1888"/>
                <a:chExt cx="3893" cy="1541"/>
              </a:xfrm>
            </p:grpSpPr>
            <p:grpSp>
              <p:nvGrpSpPr>
                <p:cNvPr id="6" name="Group 20"/>
                <p:cNvGrpSpPr>
                  <a:grpSpLocks/>
                </p:cNvGrpSpPr>
                <p:nvPr/>
              </p:nvGrpSpPr>
              <p:grpSpPr bwMode="auto">
                <a:xfrm>
                  <a:off x="1407" y="1888"/>
                  <a:ext cx="3786" cy="1541"/>
                  <a:chOff x="1181" y="1525"/>
                  <a:chExt cx="3786" cy="1541"/>
                </a:xfrm>
              </p:grpSpPr>
              <p:sp>
                <p:nvSpPr>
                  <p:cNvPr id="14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81" y="1525"/>
                    <a:ext cx="3786" cy="1541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ko-KR" altLang="en-US" sz="2358"/>
                  </a:p>
                </p:txBody>
              </p:sp>
              <p:sp>
                <p:nvSpPr>
                  <p:cNvPr id="15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2115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358" i="1" dirty="0"/>
                      <a:t>객체</a:t>
                    </a:r>
                    <a:endParaRPr lang="en-US" altLang="ko-KR" sz="2358" i="1" dirty="0"/>
                  </a:p>
                </p:txBody>
              </p:sp>
              <p:sp>
                <p:nvSpPr>
                  <p:cNvPr id="16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842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358" i="1" dirty="0"/>
                      <a:t>객체</a:t>
                    </a:r>
                  </a:p>
                </p:txBody>
              </p:sp>
              <p:sp>
                <p:nvSpPr>
                  <p:cNvPr id="17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981" y="2251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358" i="1"/>
                      <a:t>객체</a:t>
                    </a:r>
                  </a:p>
                </p:txBody>
              </p:sp>
              <p:sp>
                <p:nvSpPr>
                  <p:cNvPr id="18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1885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063" i="1" dirty="0"/>
                      <a:t>객체</a:t>
                    </a:r>
                  </a:p>
                </p:txBody>
              </p:sp>
              <p:sp>
                <p:nvSpPr>
                  <p:cNvPr id="1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614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358" i="1" dirty="0"/>
                      <a:t>객체</a:t>
                    </a:r>
                  </a:p>
                </p:txBody>
              </p:sp>
              <p:sp>
                <p:nvSpPr>
                  <p:cNvPr id="2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478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358" i="1"/>
                      <a:t>객체</a:t>
                    </a:r>
                  </a:p>
                </p:txBody>
              </p:sp>
            </p:grpSp>
            <p:sp>
              <p:nvSpPr>
                <p:cNvPr id="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618" y="1896"/>
                  <a:ext cx="1493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9pPr>
                </a:lstStyle>
                <a:p>
                  <a:pPr eaLnBrk="1" hangingPunct="1"/>
                  <a:r>
                    <a:rPr lang="ko-KR" altLang="en-US" sz="2358" dirty="0">
                      <a:solidFill>
                        <a:srgbClr val="0033CC"/>
                      </a:solidFill>
                      <a:latin typeface="HY강B" pitchFamily="18" charset="-127"/>
                      <a:ea typeface="HY강B" pitchFamily="18" charset="-127"/>
                    </a:rPr>
                    <a:t>소프트웨어</a:t>
                  </a:r>
                </a:p>
              </p:txBody>
            </p:sp>
            <p:sp>
              <p:nvSpPr>
                <p:cNvPr id="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844" y="2478"/>
                  <a:ext cx="111" cy="5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 sz="2358"/>
                </a:p>
              </p:txBody>
            </p:sp>
            <p:sp>
              <p:nvSpPr>
                <p:cNvPr id="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330" y="2369"/>
                  <a:ext cx="367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 sz="2358"/>
                </a:p>
              </p:txBody>
            </p:sp>
            <p:sp>
              <p:nvSpPr>
                <p:cNvPr id="10" name="Line 32"/>
                <p:cNvSpPr>
                  <a:spLocks noChangeShapeType="1"/>
                </p:cNvSpPr>
                <p:nvPr/>
              </p:nvSpPr>
              <p:spPr bwMode="auto">
                <a:xfrm>
                  <a:off x="3106" y="2349"/>
                  <a:ext cx="499" cy="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 sz="2358"/>
                </a:p>
              </p:txBody>
            </p:sp>
            <p:sp>
              <p:nvSpPr>
                <p:cNvPr id="11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106" y="3067"/>
                  <a:ext cx="727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 sz="2358"/>
                </a:p>
              </p:txBody>
            </p:sp>
            <p:sp>
              <p:nvSpPr>
                <p:cNvPr id="12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135" y="2707"/>
                  <a:ext cx="165" cy="2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9pPr>
                </a:lstStyle>
                <a:p>
                  <a:pPr eaLnBrk="1" hangingPunct="1"/>
                  <a:endParaRPr lang="ko-KR" altLang="ko-KR" sz="2358"/>
                </a:p>
              </p:txBody>
            </p:sp>
            <p:sp>
              <p:nvSpPr>
                <p:cNvPr id="1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15" y="2841"/>
                  <a:ext cx="202" cy="1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 sz="2358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>
                <a:off x="3618517" y="3212518"/>
                <a:ext cx="659559" cy="365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653" dirty="0">
                    <a:latin typeface="+mj-ea"/>
                    <a:ea typeface="+mj-ea"/>
                  </a:rPr>
                  <a:t>클래스</a:t>
                </a:r>
                <a:r>
                  <a:rPr lang="en-US" altLang="ko-KR" sz="2653" dirty="0">
                    <a:latin typeface="+mj-ea"/>
                    <a:ea typeface="+mj-ea"/>
                  </a:rPr>
                  <a:t> </a:t>
                </a:r>
                <a:endParaRPr lang="ko-KR" altLang="en-US" sz="2653" dirty="0">
                  <a:latin typeface="+mj-ea"/>
                  <a:ea typeface="+mj-ea"/>
                </a:endParaRPr>
              </a:p>
            </p:txBody>
          </p:sp>
          <p:sp>
            <p:nvSpPr>
              <p:cNvPr id="29" name="자유형 28"/>
              <p:cNvSpPr/>
              <p:nvPr/>
            </p:nvSpPr>
            <p:spPr>
              <a:xfrm rot="17427969" flipV="1">
                <a:off x="3156091" y="3624998"/>
                <a:ext cx="745962" cy="418341"/>
              </a:xfrm>
              <a:custGeom>
                <a:avLst/>
                <a:gdLst>
                  <a:gd name="connsiteX0" fmla="*/ 810127 w 810127"/>
                  <a:gd name="connsiteY0" fmla="*/ 0 h 641684"/>
                  <a:gd name="connsiteX1" fmla="*/ 192506 w 810127"/>
                  <a:gd name="connsiteY1" fmla="*/ 176463 h 641684"/>
                  <a:gd name="connsiteX2" fmla="*/ 0 w 810127"/>
                  <a:gd name="connsiteY2" fmla="*/ 641684 h 64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10127" h="641684">
                    <a:moveTo>
                      <a:pt x="810127" y="0"/>
                    </a:moveTo>
                    <a:cubicBezTo>
                      <a:pt x="568827" y="34758"/>
                      <a:pt x="327527" y="69516"/>
                      <a:pt x="192506" y="176463"/>
                    </a:cubicBezTo>
                    <a:cubicBezTo>
                      <a:pt x="57485" y="283410"/>
                      <a:pt x="28742" y="462547"/>
                      <a:pt x="0" y="641684"/>
                    </a:cubicBez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53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065049" y="5086860"/>
                <a:ext cx="659559" cy="365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653" dirty="0">
                    <a:latin typeface="+mj-ea"/>
                    <a:ea typeface="+mj-ea"/>
                  </a:rPr>
                  <a:t>클래스</a:t>
                </a:r>
                <a:r>
                  <a:rPr lang="en-US" altLang="ko-KR" sz="2653" dirty="0">
                    <a:latin typeface="+mj-ea"/>
                    <a:ea typeface="+mj-ea"/>
                  </a:rPr>
                  <a:t> </a:t>
                </a:r>
                <a:endParaRPr lang="ko-KR" altLang="en-US" sz="2653" dirty="0">
                  <a:latin typeface="+mj-ea"/>
                  <a:ea typeface="+mj-ea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166657" y="5532236"/>
                <a:ext cx="587775" cy="3655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653" dirty="0">
                    <a:latin typeface="+mj-ea"/>
                    <a:ea typeface="+mj-ea"/>
                  </a:rPr>
                  <a:t>클래스</a:t>
                </a:r>
                <a:r>
                  <a:rPr lang="en-US" altLang="ko-KR" sz="2653" dirty="0">
                    <a:latin typeface="+mj-ea"/>
                    <a:ea typeface="+mj-ea"/>
                  </a:rPr>
                  <a:t> </a:t>
                </a:r>
                <a:endParaRPr lang="ko-KR" altLang="en-US" sz="2653" dirty="0">
                  <a:latin typeface="+mj-ea"/>
                  <a:ea typeface="+mj-ea"/>
                </a:endParaRPr>
              </a:p>
            </p:txBody>
          </p:sp>
          <p:sp>
            <p:nvSpPr>
              <p:cNvPr id="33" name="자유형 32"/>
              <p:cNvSpPr/>
              <p:nvPr/>
            </p:nvSpPr>
            <p:spPr>
              <a:xfrm>
                <a:off x="3231940" y="4696520"/>
                <a:ext cx="1106905" cy="364990"/>
              </a:xfrm>
              <a:custGeom>
                <a:avLst/>
                <a:gdLst>
                  <a:gd name="connsiteX0" fmla="*/ 1106905 w 1106905"/>
                  <a:gd name="connsiteY0" fmla="*/ 364990 h 364990"/>
                  <a:gd name="connsiteX1" fmla="*/ 409073 w 1106905"/>
                  <a:gd name="connsiteY1" fmla="*/ 12064 h 364990"/>
                  <a:gd name="connsiteX2" fmla="*/ 0 w 1106905"/>
                  <a:gd name="connsiteY2" fmla="*/ 116338 h 364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06905" h="364990">
                    <a:moveTo>
                      <a:pt x="1106905" y="364990"/>
                    </a:moveTo>
                    <a:cubicBezTo>
                      <a:pt x="850231" y="209248"/>
                      <a:pt x="593557" y="53506"/>
                      <a:pt x="409073" y="12064"/>
                    </a:cubicBezTo>
                    <a:cubicBezTo>
                      <a:pt x="224589" y="-29378"/>
                      <a:pt x="112294" y="43480"/>
                      <a:pt x="0" y="116338"/>
                    </a:cubicBez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53">
                  <a:solidFill>
                    <a:srgbClr val="FF0000"/>
                  </a:solidFill>
                </a:endParaRPr>
              </a:p>
            </p:txBody>
          </p:sp>
          <p:sp>
            <p:nvSpPr>
              <p:cNvPr id="34" name="자유형 33"/>
              <p:cNvSpPr/>
              <p:nvPr/>
            </p:nvSpPr>
            <p:spPr>
              <a:xfrm>
                <a:off x="1427203" y="5063885"/>
                <a:ext cx="697832" cy="462847"/>
              </a:xfrm>
              <a:custGeom>
                <a:avLst/>
                <a:gdLst>
                  <a:gd name="connsiteX0" fmla="*/ 0 w 697832"/>
                  <a:gd name="connsiteY0" fmla="*/ 462847 h 462847"/>
                  <a:gd name="connsiteX1" fmla="*/ 385010 w 697832"/>
                  <a:gd name="connsiteY1" fmla="*/ 45752 h 462847"/>
                  <a:gd name="connsiteX2" fmla="*/ 697832 w 697832"/>
                  <a:gd name="connsiteY2" fmla="*/ 29710 h 462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97832" h="462847">
                    <a:moveTo>
                      <a:pt x="0" y="462847"/>
                    </a:moveTo>
                    <a:cubicBezTo>
                      <a:pt x="134352" y="290394"/>
                      <a:pt x="268705" y="117941"/>
                      <a:pt x="385010" y="45752"/>
                    </a:cubicBezTo>
                    <a:cubicBezTo>
                      <a:pt x="501315" y="-26437"/>
                      <a:pt x="599573" y="1636"/>
                      <a:pt x="697832" y="29710"/>
                    </a:cubicBezTo>
                  </a:path>
                </a:pathLst>
              </a:custGeom>
              <a:noFill/>
              <a:ln w="6350">
                <a:solidFill>
                  <a:srgbClr val="FF0000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653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2" name="그룹 51"/>
            <p:cNvGrpSpPr/>
            <p:nvPr/>
          </p:nvGrpSpPr>
          <p:grpSpPr>
            <a:xfrm>
              <a:off x="8455297" y="5989308"/>
              <a:ext cx="4597600" cy="2985856"/>
              <a:chOff x="5122070" y="1712087"/>
              <a:chExt cx="3119195" cy="2025724"/>
            </a:xfrm>
          </p:grpSpPr>
          <p:sp>
            <p:nvSpPr>
              <p:cNvPr id="35" name="직사각형 34"/>
              <p:cNvSpPr/>
              <p:nvPr/>
            </p:nvSpPr>
            <p:spPr>
              <a:xfrm>
                <a:off x="5122070" y="1712087"/>
                <a:ext cx="2896394" cy="202572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altLang="ko-KR" sz="2653" b="1" dirty="0">
                    <a:solidFill>
                      <a:schemeClr val="tx1"/>
                    </a:solidFill>
                  </a:rPr>
                  <a:t>       </a:t>
                </a:r>
              </a:p>
              <a:p>
                <a:pPr algn="ctr"/>
                <a:r>
                  <a:rPr lang="en-US" altLang="ko-KR" sz="2653" b="1" dirty="0">
                    <a:solidFill>
                      <a:schemeClr val="tx1"/>
                    </a:solidFill>
                  </a:rPr>
                  <a:t>                       </a:t>
                </a:r>
                <a:r>
                  <a:rPr lang="en-US" altLang="ko-KR" sz="2653" b="1" dirty="0" err="1">
                    <a:solidFill>
                      <a:schemeClr val="tx1"/>
                    </a:solidFill>
                  </a:rPr>
                  <a:t>IoC</a:t>
                </a:r>
                <a:r>
                  <a:rPr lang="ko-KR" altLang="en-US" sz="2653" b="1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2653" b="1" dirty="0">
                    <a:solidFill>
                      <a:schemeClr val="tx1"/>
                    </a:solidFill>
                  </a:rPr>
                  <a:t>Container</a:t>
                </a: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en-US" altLang="ko-KR" sz="2653" b="1" dirty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2653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" name="Group 42"/>
              <p:cNvGrpSpPr>
                <a:grpSpLocks/>
              </p:cNvGrpSpPr>
              <p:nvPr/>
            </p:nvGrpSpPr>
            <p:grpSpPr bwMode="auto">
              <a:xfrm>
                <a:off x="5352322" y="1863277"/>
                <a:ext cx="2888943" cy="1594073"/>
                <a:chOff x="1972" y="2205"/>
                <a:chExt cx="3306" cy="1044"/>
              </a:xfrm>
            </p:grpSpPr>
            <p:grpSp>
              <p:nvGrpSpPr>
                <p:cNvPr id="37" name="Group 20"/>
                <p:cNvGrpSpPr>
                  <a:grpSpLocks/>
                </p:cNvGrpSpPr>
                <p:nvPr/>
              </p:nvGrpSpPr>
              <p:grpSpPr bwMode="auto">
                <a:xfrm>
                  <a:off x="1972" y="2205"/>
                  <a:ext cx="2268" cy="1044"/>
                  <a:chOff x="1746" y="1842"/>
                  <a:chExt cx="2268" cy="1044"/>
                </a:xfrm>
              </p:grpSpPr>
              <p:sp>
                <p:nvSpPr>
                  <p:cNvPr id="4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2115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358" i="1" dirty="0"/>
                      <a:t>객체</a:t>
                    </a:r>
                    <a:endParaRPr lang="en-US" altLang="ko-KR" sz="2358" i="1" dirty="0"/>
                  </a:p>
                </p:txBody>
              </p:sp>
              <p:sp>
                <p:nvSpPr>
                  <p:cNvPr id="4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842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358" i="1" dirty="0"/>
                      <a:t>객체</a:t>
                    </a:r>
                  </a:p>
                </p:txBody>
              </p:sp>
              <p:sp>
                <p:nvSpPr>
                  <p:cNvPr id="4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981" y="2251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358" i="1"/>
                      <a:t>객체</a:t>
                    </a:r>
                  </a:p>
                </p:txBody>
              </p:sp>
              <p:sp>
                <p:nvSpPr>
                  <p:cNvPr id="4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1885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063" i="1" dirty="0"/>
                      <a:t>객체</a:t>
                    </a:r>
                  </a:p>
                </p:txBody>
              </p:sp>
              <p:sp>
                <p:nvSpPr>
                  <p:cNvPr id="50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2614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358" i="1" dirty="0"/>
                      <a:t>객체</a:t>
                    </a:r>
                  </a:p>
                </p:txBody>
              </p:sp>
              <p:sp>
                <p:nvSpPr>
                  <p:cNvPr id="51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606" y="2478"/>
                    <a:ext cx="408" cy="272"/>
                  </a:xfrm>
                  <a:prstGeom prst="ellipse">
                    <a:avLst/>
                  </a:prstGeom>
                  <a:solidFill>
                    <a:srgbClr val="6A86D4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r>
                      <a:rPr lang="ko-KR" altLang="en-US" sz="2358" i="1"/>
                      <a:t>객체</a:t>
                    </a:r>
                  </a:p>
                </p:txBody>
              </p:sp>
            </p:grpSp>
            <p:sp>
              <p:nvSpPr>
                <p:cNvPr id="39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844" y="2478"/>
                  <a:ext cx="111" cy="50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 sz="2358"/>
                </a:p>
              </p:txBody>
            </p:sp>
            <p:sp>
              <p:nvSpPr>
                <p:cNvPr id="4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330" y="2369"/>
                  <a:ext cx="367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 sz="2358"/>
                </a:p>
              </p:txBody>
            </p:sp>
            <p:sp>
              <p:nvSpPr>
                <p:cNvPr id="41" name="Line 32"/>
                <p:cNvSpPr>
                  <a:spLocks noChangeShapeType="1"/>
                </p:cNvSpPr>
                <p:nvPr/>
              </p:nvSpPr>
              <p:spPr bwMode="auto">
                <a:xfrm>
                  <a:off x="3106" y="2349"/>
                  <a:ext cx="499" cy="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 sz="2358"/>
                </a:p>
              </p:txBody>
            </p:sp>
            <p:sp>
              <p:nvSpPr>
                <p:cNvPr id="4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106" y="3067"/>
                  <a:ext cx="727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 sz="2358"/>
                </a:p>
              </p:txBody>
            </p:sp>
            <p:sp>
              <p:nvSpPr>
                <p:cNvPr id="4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5135" y="2707"/>
                  <a:ext cx="143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1pPr>
                  <a:lvl2pPr marL="742950" indent="-28575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2pPr>
                  <a:lvl3pPr marL="1143000" indent="-22860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3pPr>
                  <a:lvl4pPr marL="1600200" indent="-22860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4pPr>
                  <a:lvl5pPr marL="2057400" indent="-228600" eaLnBrk="0" hangingPunct="0"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rgbClr val="292929"/>
                      </a:solidFill>
                      <a:latin typeface="돋움" pitchFamily="50" charset="-127"/>
                      <a:ea typeface="돋움" pitchFamily="50" charset="-127"/>
                    </a:defRPr>
                  </a:lvl9pPr>
                </a:lstStyle>
                <a:p>
                  <a:pPr eaLnBrk="1" hangingPunct="1"/>
                  <a:endParaRPr lang="ko-KR" altLang="ko-KR" sz="2358"/>
                </a:p>
              </p:txBody>
            </p:sp>
            <p:sp>
              <p:nvSpPr>
                <p:cNvPr id="44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3015" y="2841"/>
                  <a:ext cx="237" cy="14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ko-KR" altLang="en-US" sz="2358"/>
                </a:p>
              </p:txBody>
            </p:sp>
          </p:grpSp>
        </p:grpSp>
        <p:sp>
          <p:nvSpPr>
            <p:cNvPr id="21" name="오른쪽 화살표 20"/>
            <p:cNvSpPr/>
            <p:nvPr/>
          </p:nvSpPr>
          <p:spPr>
            <a:xfrm>
              <a:off x="6862748" y="6756599"/>
              <a:ext cx="1030825" cy="9075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653"/>
            </a:p>
          </p:txBody>
        </p:sp>
      </p:grpSp>
    </p:spTree>
    <p:extLst>
      <p:ext uri="{BB962C8B-B14F-4D97-AF65-F5344CB8AC3E}">
        <p14:creationId xmlns:p14="http://schemas.microsoft.com/office/powerpoint/2010/main" val="1945189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5483971" y="1055313"/>
            <a:ext cx="8468634" cy="7217358"/>
          </a:xfrm>
        </p:spPr>
        <p:txBody>
          <a:bodyPr>
            <a:normAutofit/>
          </a:bodyPr>
          <a:lstStyle/>
          <a:p>
            <a:r>
              <a:rPr lang="en-US" altLang="ko-KR" sz="2358" dirty="0">
                <a:solidFill>
                  <a:srgbClr val="0000FF"/>
                </a:solidFill>
              </a:rPr>
              <a:t>https://repo.spring.io/release/org/springframework/spring/ </a:t>
            </a:r>
            <a:r>
              <a:rPr lang="ko-KR" altLang="en-US" sz="2358" dirty="0"/>
              <a:t>에서 </a:t>
            </a:r>
            <a:r>
              <a:rPr lang="en-US" altLang="ko-KR" sz="2358" dirty="0"/>
              <a:t>Spring  Framework</a:t>
            </a:r>
            <a:r>
              <a:rPr lang="ko-KR" altLang="en-US" sz="2358" dirty="0"/>
              <a:t>의</a:t>
            </a:r>
            <a:r>
              <a:rPr lang="en-US" altLang="ko-KR" sz="2358" dirty="0"/>
              <a:t> </a:t>
            </a:r>
            <a:r>
              <a:rPr lang="ko-KR" altLang="en-US" sz="2358" dirty="0"/>
              <a:t>라이브러리 다운로드</a:t>
            </a:r>
            <a:endParaRPr lang="en-US" altLang="ko-KR" sz="2358" dirty="0"/>
          </a:p>
          <a:p>
            <a:r>
              <a:rPr lang="ko-KR" altLang="en-US" sz="2358" dirty="0"/>
              <a:t>압축을 풀고 </a:t>
            </a:r>
            <a:r>
              <a:rPr lang="en-US" altLang="ko-KR" sz="2358" dirty="0">
                <a:solidFill>
                  <a:srgbClr val="0000FF"/>
                </a:solidFill>
              </a:rPr>
              <a:t>libs</a:t>
            </a:r>
            <a:r>
              <a:rPr lang="ko-KR" altLang="en-US" sz="2358" dirty="0"/>
              <a:t> 폴더의</a:t>
            </a:r>
            <a:r>
              <a:rPr lang="en-US" altLang="ko-KR" sz="2358" dirty="0"/>
              <a:t> jar </a:t>
            </a:r>
            <a:r>
              <a:rPr lang="ko-KR" altLang="en-US" sz="2358" dirty="0"/>
              <a:t>파일을</a:t>
            </a:r>
            <a:r>
              <a:rPr lang="en-US" altLang="ko-KR" sz="2358" dirty="0"/>
              <a:t> </a:t>
            </a:r>
            <a:r>
              <a:rPr lang="en-US" altLang="ko-KR" sz="2358" dirty="0" err="1"/>
              <a:t>WebContent</a:t>
            </a:r>
            <a:r>
              <a:rPr lang="en-US" altLang="ko-KR" sz="2358" dirty="0"/>
              <a:t>/WEB-INF/lib </a:t>
            </a:r>
            <a:r>
              <a:rPr lang="ko-KR" altLang="en-US" sz="2358" dirty="0"/>
              <a:t>폴더에 복사 </a:t>
            </a:r>
            <a:endParaRPr lang="en-US" altLang="ko-KR" sz="2358" dirty="0"/>
          </a:p>
          <a:p>
            <a:r>
              <a:rPr lang="ko-KR" altLang="en-US" sz="2358" dirty="0"/>
              <a:t>기타 의존관계에 있는 필요한 </a:t>
            </a:r>
            <a:r>
              <a:rPr lang="en-US" altLang="ko-KR" sz="2358" dirty="0"/>
              <a:t>library</a:t>
            </a:r>
            <a:r>
              <a:rPr lang="ko-KR" altLang="en-US" sz="2358" dirty="0"/>
              <a:t>  파일</a:t>
            </a:r>
            <a:r>
              <a:rPr lang="en-US" altLang="ko-KR" sz="2358" dirty="0"/>
              <a:t> </a:t>
            </a:r>
            <a:r>
              <a:rPr lang="en-US" altLang="ko-KR" sz="2358" dirty="0">
                <a:solidFill>
                  <a:srgbClr val="0000FF"/>
                </a:solidFill>
              </a:rPr>
              <a:t>lib</a:t>
            </a:r>
            <a:r>
              <a:rPr lang="ko-KR" altLang="en-US" sz="2358" dirty="0"/>
              <a:t> 폴더에</a:t>
            </a:r>
            <a:r>
              <a:rPr lang="en-US" altLang="ko-KR" sz="2358" dirty="0"/>
              <a:t> </a:t>
            </a:r>
            <a:r>
              <a:rPr lang="ko-KR" altLang="en-US" sz="2358" dirty="0"/>
              <a:t>복사  </a:t>
            </a:r>
            <a:endParaRPr lang="en-US" altLang="ko-KR" sz="2358" dirty="0"/>
          </a:p>
          <a:p>
            <a:r>
              <a:rPr lang="ko-KR" altLang="en-US" sz="2358" dirty="0"/>
              <a:t>오른쪽 클릭</a:t>
            </a:r>
            <a:r>
              <a:rPr lang="en-US" altLang="ko-KR" sz="2358" dirty="0" smtClean="0"/>
              <a:t>&gt; Spring </a:t>
            </a:r>
            <a:r>
              <a:rPr lang="en-US" altLang="ko-KR" sz="2358" dirty="0"/>
              <a:t>&gt; Add Spring Project Nature</a:t>
            </a:r>
          </a:p>
          <a:p>
            <a:pPr marL="0" indent="0">
              <a:buNone/>
            </a:pPr>
            <a:endParaRPr lang="ko-KR" altLang="en-US" sz="2358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스프링 프레임워크 시작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09" y="1055320"/>
            <a:ext cx="4670054" cy="864690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17" y="5076046"/>
            <a:ext cx="4375113" cy="212220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1245335" y="7677797"/>
            <a:ext cx="4238627" cy="20244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653"/>
          </a:p>
        </p:txBody>
      </p:sp>
      <p:cxnSp>
        <p:nvCxnSpPr>
          <p:cNvPr id="14" name="직선 화살표 연결선 13"/>
          <p:cNvCxnSpPr/>
          <p:nvPr/>
        </p:nvCxnSpPr>
        <p:spPr>
          <a:xfrm flipH="1">
            <a:off x="5078769" y="6668107"/>
            <a:ext cx="2728278" cy="180379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 flipV="1">
            <a:off x="2119002" y="1255079"/>
            <a:ext cx="3820954" cy="230343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그림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044" y="3845713"/>
            <a:ext cx="5227741" cy="8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852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69909" y="1228763"/>
            <a:ext cx="12017865" cy="7217358"/>
          </a:xfrm>
        </p:spPr>
        <p:txBody>
          <a:bodyPr/>
          <a:lstStyle/>
          <a:p>
            <a:r>
              <a:rPr lang="ko-KR" altLang="en-US" sz="2653" dirty="0" err="1"/>
              <a:t>팩토리</a:t>
            </a:r>
            <a:r>
              <a:rPr lang="ko-KR" altLang="en-US" sz="2653" dirty="0"/>
              <a:t> 클래스의 기능을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컨테이너가</a:t>
            </a:r>
            <a:r>
              <a:rPr lang="en-US" altLang="ko-KR" sz="2653" dirty="0"/>
              <a:t> </a:t>
            </a:r>
            <a:r>
              <a:rPr lang="ko-KR" altLang="en-US" sz="2653" dirty="0"/>
              <a:t>대신한다</a:t>
            </a:r>
            <a:r>
              <a:rPr lang="en-US" altLang="ko-KR" sz="2653" dirty="0"/>
              <a:t>. </a:t>
            </a:r>
          </a:p>
          <a:p>
            <a:r>
              <a:rPr lang="en-US" altLang="ko-KR" sz="2653" dirty="0" err="1"/>
              <a:t>ApplicationContext</a:t>
            </a:r>
            <a:r>
              <a:rPr lang="en-US" altLang="ko-KR" sz="2653" dirty="0"/>
              <a:t> </a:t>
            </a:r>
            <a:r>
              <a:rPr lang="ko-KR" altLang="en-US" sz="2653" dirty="0"/>
              <a:t>인터페이스는 팩토리클래스를 설정데이터로 사용하여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컨테이너를 생성한다</a:t>
            </a:r>
            <a:r>
              <a:rPr lang="en-US" altLang="ko-KR" sz="2653" dirty="0"/>
              <a:t>. 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/>
              <a:t>Java</a:t>
            </a:r>
            <a:r>
              <a:rPr lang="ko-KR" altLang="en-US" b="1" dirty="0" smtClean="0"/>
              <a:t> 코드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기반 </a:t>
            </a:r>
            <a:r>
              <a:rPr lang="en-US" altLang="ko-KR" b="1" dirty="0" err="1" smtClean="0"/>
              <a:t>IoC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컨테이너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message5)</a:t>
            </a:r>
            <a:endParaRPr lang="ko-KR" altLang="en-US" dirty="0"/>
          </a:p>
        </p:txBody>
      </p:sp>
      <p:pic>
        <p:nvPicPr>
          <p:cNvPr id="14337" name="_x667018840" descr="EMB0000726437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57" y="3048733"/>
            <a:ext cx="10295350" cy="591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2313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281" y="3810124"/>
            <a:ext cx="11171629" cy="588986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51638" y="1148942"/>
            <a:ext cx="12017865" cy="7217358"/>
          </a:xfrm>
        </p:spPr>
        <p:txBody>
          <a:bodyPr/>
          <a:lstStyle/>
          <a:p>
            <a:r>
              <a:rPr lang="en-US" altLang="ko-KR" sz="2358" dirty="0" err="1"/>
              <a:t>IoC</a:t>
            </a:r>
            <a:r>
              <a:rPr lang="ko-KR" altLang="en-US" sz="2358" dirty="0"/>
              <a:t> 컨테이너를</a:t>
            </a:r>
            <a:r>
              <a:rPr lang="en-US" altLang="ko-KR" sz="2358" dirty="0"/>
              <a:t> </a:t>
            </a:r>
            <a:r>
              <a:rPr lang="ko-KR" altLang="en-US" sz="2358" dirty="0"/>
              <a:t>구성하고자 할 때 </a:t>
            </a:r>
            <a:r>
              <a:rPr lang="en-US" altLang="ko-KR" sz="2358" dirty="0">
                <a:solidFill>
                  <a:srgbClr val="0000FF"/>
                </a:solidFill>
              </a:rPr>
              <a:t>@Configuration </a:t>
            </a:r>
            <a:r>
              <a:rPr lang="ko-KR" altLang="en-US" sz="2358" dirty="0" err="1"/>
              <a:t>어노테이션이</a:t>
            </a:r>
            <a:r>
              <a:rPr lang="ko-KR" altLang="en-US" sz="2358" dirty="0"/>
              <a:t> 붙은 클래스와 </a:t>
            </a:r>
            <a:r>
              <a:rPr lang="en-US" altLang="ko-KR" sz="2358" dirty="0">
                <a:solidFill>
                  <a:srgbClr val="0000FF"/>
                </a:solidFill>
              </a:rPr>
              <a:t>@Bean </a:t>
            </a:r>
            <a:r>
              <a:rPr lang="ko-KR" altLang="en-US" sz="2358" dirty="0" err="1">
                <a:solidFill>
                  <a:srgbClr val="0000FF"/>
                </a:solidFill>
              </a:rPr>
              <a:t>어노테이션</a:t>
            </a:r>
            <a:r>
              <a:rPr lang="ko-KR" altLang="en-US" sz="2358" dirty="0" err="1"/>
              <a:t>이</a:t>
            </a:r>
            <a:r>
              <a:rPr lang="ko-KR" altLang="en-US" sz="2358" dirty="0"/>
              <a:t> 붙은 메서드들로 설정데이터를 작성한다</a:t>
            </a:r>
            <a:r>
              <a:rPr lang="en-US" altLang="ko-KR" sz="2358" dirty="0"/>
              <a:t>.</a:t>
            </a:r>
            <a:endParaRPr lang="ko-KR" altLang="en-US" sz="2358" dirty="0"/>
          </a:p>
          <a:p>
            <a:r>
              <a:rPr lang="ko-KR" altLang="en-US" sz="2358" dirty="0"/>
              <a:t>메서드 앞에 </a:t>
            </a:r>
            <a:r>
              <a:rPr lang="en-US" altLang="ko-KR" sz="2358" dirty="0">
                <a:solidFill>
                  <a:srgbClr val="0000FF"/>
                </a:solidFill>
              </a:rPr>
              <a:t>@Bean </a:t>
            </a:r>
            <a:r>
              <a:rPr lang="ko-KR" altLang="en-US" sz="2358" dirty="0" err="1"/>
              <a:t>어노테이션을</a:t>
            </a:r>
            <a:r>
              <a:rPr lang="ko-KR" altLang="en-US" sz="2358" dirty="0"/>
              <a:t> 붙이면 이 메서드는 스프링 컨테이너에서 사용하는 객체</a:t>
            </a:r>
            <a:r>
              <a:rPr lang="en-US" altLang="ko-KR" sz="2358" dirty="0"/>
              <a:t>(</a:t>
            </a:r>
            <a:r>
              <a:rPr lang="en-US" altLang="ko-KR" sz="2358" dirty="0">
                <a:solidFill>
                  <a:srgbClr val="0000FF"/>
                </a:solidFill>
              </a:rPr>
              <a:t>Bean</a:t>
            </a:r>
            <a:r>
              <a:rPr lang="en-US" altLang="ko-KR" sz="2358" dirty="0"/>
              <a:t>)</a:t>
            </a:r>
            <a:r>
              <a:rPr lang="ko-KR" altLang="en-US" sz="2358" dirty="0"/>
              <a:t>을 반환해야 한다는 것을 의미</a:t>
            </a:r>
            <a:endParaRPr lang="en-US" altLang="ko-KR" sz="2358" dirty="0"/>
          </a:p>
          <a:p>
            <a:r>
              <a:rPr lang="ko-KR" altLang="en-US" sz="2358" dirty="0"/>
              <a:t>컴파일러는 </a:t>
            </a:r>
            <a:r>
              <a:rPr lang="en-US" altLang="ko-KR" sz="2358" dirty="0"/>
              <a:t>@Configuration </a:t>
            </a:r>
            <a:r>
              <a:rPr lang="ko-KR" altLang="en-US" sz="2358" dirty="0"/>
              <a:t>클래스 자체를 빈 정의로 등록하고 해당 클래스내 선언된 모든 </a:t>
            </a:r>
            <a:r>
              <a:rPr lang="en-US" altLang="ko-KR" sz="2358" dirty="0"/>
              <a:t>@Bean </a:t>
            </a:r>
            <a:r>
              <a:rPr lang="ko-KR" altLang="en-US" sz="2358" dirty="0"/>
              <a:t>메서드를 빈 정의로 등록한다</a:t>
            </a:r>
            <a:r>
              <a:rPr lang="en-US" altLang="ko-KR" sz="2358" dirty="0"/>
              <a:t>.</a:t>
            </a:r>
            <a:r>
              <a:rPr lang="ko-KR" altLang="en-US" sz="2358" dirty="0"/>
              <a:t> </a:t>
            </a:r>
            <a:r>
              <a:rPr lang="en-US" altLang="ko-KR" sz="2358" dirty="0"/>
              <a:t>(</a:t>
            </a:r>
            <a:r>
              <a:rPr lang="ko-KR" altLang="en-US" sz="2358" dirty="0"/>
              <a:t>빈 이름은 메서드의 이름으로 설정</a:t>
            </a:r>
            <a:r>
              <a:rPr lang="en-US" altLang="ko-KR" sz="2358" dirty="0"/>
              <a:t>)</a:t>
            </a:r>
            <a:endParaRPr lang="ko-KR" altLang="en-US" sz="2358" dirty="0"/>
          </a:p>
          <a:p>
            <a:pPr marL="0" indent="0">
              <a:buNone/>
            </a:pPr>
            <a:endParaRPr lang="en-US" altLang="ko-KR" sz="2358" dirty="0"/>
          </a:p>
          <a:p>
            <a:endParaRPr lang="en-US" altLang="ko-KR" sz="2358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err="1" smtClean="0"/>
              <a:t>자바코드</a:t>
            </a:r>
            <a:r>
              <a:rPr lang="ko-KR" altLang="en-US" b="1" dirty="0" smtClean="0"/>
              <a:t> 기반의 </a:t>
            </a:r>
            <a:r>
              <a:rPr lang="ko-KR" altLang="en-US" b="1" dirty="0"/>
              <a:t>컨테이너 설정</a:t>
            </a:r>
            <a:r>
              <a:rPr lang="en-US" altLang="ko-KR" dirty="0">
                <a:solidFill>
                  <a:srgbClr val="0000FF"/>
                </a:solidFill>
              </a:rPr>
              <a:t>(message5)</a:t>
            </a:r>
            <a:r>
              <a:rPr lang="ko-KR" altLang="en-US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1010" y="5297548"/>
            <a:ext cx="2082397" cy="4551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358" dirty="0" err="1"/>
              <a:t>Ctrl+Shift+O</a:t>
            </a:r>
            <a:endParaRPr lang="en-US" altLang="ko-KR" sz="2358" dirty="0"/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4560169" y="5606739"/>
            <a:ext cx="1950833" cy="19190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500" y="5518013"/>
            <a:ext cx="3853099" cy="18087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768880" y="6176958"/>
            <a:ext cx="3012210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dirty="0" err="1" smtClean="0"/>
              <a:t>IoC</a:t>
            </a:r>
            <a:r>
              <a:rPr lang="ko-KR" altLang="en-US" sz="2653" dirty="0" smtClean="0"/>
              <a:t> </a:t>
            </a:r>
            <a:r>
              <a:rPr lang="ko-KR" altLang="en-US" sz="2653" dirty="0"/>
              <a:t>컨테이너에 빈으로 등록 </a:t>
            </a:r>
            <a:endParaRPr lang="en-US" altLang="ko-KR" sz="2653" dirty="0"/>
          </a:p>
        </p:txBody>
      </p:sp>
      <p:cxnSp>
        <p:nvCxnSpPr>
          <p:cNvPr id="19" name="직선 화살표 연결선 18"/>
          <p:cNvCxnSpPr>
            <a:stCxn id="18" idx="1"/>
          </p:cNvCxnSpPr>
          <p:nvPr/>
        </p:nvCxnSpPr>
        <p:spPr>
          <a:xfrm flipH="1">
            <a:off x="6274468" y="6427251"/>
            <a:ext cx="494412" cy="48602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504506" y="6219571"/>
            <a:ext cx="1275798" cy="409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63" dirty="0">
                <a:solidFill>
                  <a:srgbClr val="0000FF"/>
                </a:solidFill>
              </a:rPr>
              <a:t>(</a:t>
            </a:r>
            <a:r>
              <a:rPr lang="en-US" altLang="ko-KR" sz="2063" dirty="0" err="1">
                <a:solidFill>
                  <a:srgbClr val="0000FF"/>
                </a:solidFill>
              </a:rPr>
              <a:t>getBean</a:t>
            </a:r>
            <a:r>
              <a:rPr lang="en-US" altLang="ko-KR" sz="2063" dirty="0">
                <a:solidFill>
                  <a:srgbClr val="0000FF"/>
                </a:solidFill>
              </a:rPr>
              <a:t>)</a:t>
            </a:r>
            <a:r>
              <a:rPr lang="ko-KR" altLang="en-US" sz="2063" dirty="0">
                <a:solidFill>
                  <a:srgbClr val="0000FF"/>
                </a:solidFill>
              </a:rPr>
              <a:t> </a:t>
            </a:r>
          </a:p>
        </p:txBody>
      </p:sp>
      <p:cxnSp>
        <p:nvCxnSpPr>
          <p:cNvPr id="27" name="직선 화살표 연결선 26"/>
          <p:cNvCxnSpPr>
            <a:stCxn id="18" idx="1"/>
          </p:cNvCxnSpPr>
          <p:nvPr/>
        </p:nvCxnSpPr>
        <p:spPr>
          <a:xfrm flipH="1">
            <a:off x="3796833" y="6427251"/>
            <a:ext cx="2972047" cy="240591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stCxn id="8" idx="3"/>
          </p:cNvCxnSpPr>
          <p:nvPr/>
        </p:nvCxnSpPr>
        <p:spPr>
          <a:xfrm flipV="1">
            <a:off x="8593407" y="5222928"/>
            <a:ext cx="1698197" cy="30221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657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8965" y="107479"/>
            <a:ext cx="13141379" cy="95355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Library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Framework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768965" y="1286304"/>
            <a:ext cx="12702183" cy="7150461"/>
          </a:xfrm>
        </p:spPr>
        <p:txBody>
          <a:bodyPr>
            <a:normAutofit/>
          </a:bodyPr>
          <a:lstStyle/>
          <a:p>
            <a:pPr>
              <a:spcBef>
                <a:spcPts val="1343"/>
              </a:spcBef>
            </a:pPr>
            <a:r>
              <a:rPr lang="en-US" altLang="ko-KR" sz="2865" b="1" dirty="0">
                <a:solidFill>
                  <a:srgbClr val="0000FF"/>
                </a:solidFill>
              </a:rPr>
              <a:t>Library</a:t>
            </a:r>
          </a:p>
          <a:p>
            <a:pPr lvl="1">
              <a:spcBef>
                <a:spcPts val="1343"/>
              </a:spcBef>
            </a:pPr>
            <a:r>
              <a:rPr lang="en-US" altLang="ko-KR" sz="2865" dirty="0"/>
              <a:t> </a:t>
            </a:r>
            <a:r>
              <a:rPr lang="ko-KR" altLang="en-US" sz="2865" dirty="0"/>
              <a:t>자주 쓰일 만한 기능들을 모아 놓은 클래스들의 모음집</a:t>
            </a:r>
            <a:r>
              <a:rPr lang="ko-KR" altLang="en-US" sz="2865" b="1" dirty="0"/>
              <a:t> </a:t>
            </a:r>
            <a:endParaRPr lang="en-US" altLang="ko-KR" sz="2865" b="1" dirty="0"/>
          </a:p>
          <a:p>
            <a:pPr>
              <a:spcBef>
                <a:spcPts val="1343"/>
              </a:spcBef>
            </a:pPr>
            <a:r>
              <a:rPr lang="en-US" altLang="ko-KR" sz="2865" b="1" dirty="0">
                <a:solidFill>
                  <a:srgbClr val="0000FF"/>
                </a:solidFill>
              </a:rPr>
              <a:t>Framework</a:t>
            </a:r>
            <a:r>
              <a:rPr lang="ko-KR" altLang="en-US" sz="2865" dirty="0"/>
              <a:t> </a:t>
            </a:r>
          </a:p>
          <a:p>
            <a:pPr lvl="1">
              <a:lnSpc>
                <a:spcPct val="120000"/>
              </a:lnSpc>
              <a:spcBef>
                <a:spcPts val="1343"/>
              </a:spcBef>
            </a:pPr>
            <a:r>
              <a:rPr lang="ko-KR" altLang="en-US" sz="2800" dirty="0"/>
              <a:t>설계의 기반이 되는 부분을 기술한  </a:t>
            </a:r>
            <a:r>
              <a:rPr lang="ko-KR" altLang="en-US" sz="2800" b="1" dirty="0">
                <a:solidFill>
                  <a:srgbClr val="0000FF"/>
                </a:solidFill>
              </a:rPr>
              <a:t>확장 가능한 기본</a:t>
            </a:r>
            <a:r>
              <a:rPr lang="en-US" altLang="ko-KR" sz="2800" b="1" dirty="0">
                <a:solidFill>
                  <a:srgbClr val="0000FF"/>
                </a:solidFill>
              </a:rPr>
              <a:t> </a:t>
            </a:r>
            <a:r>
              <a:rPr lang="ko-KR" altLang="en-US" sz="2800" b="1" dirty="0">
                <a:solidFill>
                  <a:srgbClr val="0000FF"/>
                </a:solidFill>
              </a:rPr>
              <a:t>설계 기반 코드</a:t>
            </a:r>
            <a:r>
              <a:rPr lang="ko-KR" altLang="en-US" sz="2800" dirty="0"/>
              <a:t>와 사용자가 이 코드를 자기의 필요에 따라  확장하는 데 </a:t>
            </a:r>
            <a:r>
              <a:rPr lang="ko-KR" altLang="en-US" sz="2800" b="1" dirty="0"/>
              <a:t>필요한 </a:t>
            </a:r>
            <a:r>
              <a:rPr lang="ko-KR" altLang="en-US" sz="2800" b="1" dirty="0">
                <a:solidFill>
                  <a:srgbClr val="0000FF"/>
                </a:solidFill>
              </a:rPr>
              <a:t>라이브러리를 </a:t>
            </a:r>
            <a:r>
              <a:rPr lang="ko-KR" altLang="en-US" sz="2800" dirty="0">
                <a:solidFill>
                  <a:srgbClr val="0000FF"/>
                </a:solidFill>
              </a:rPr>
              <a:t>제공</a:t>
            </a:r>
            <a:r>
              <a:rPr lang="ko-KR" altLang="en-US" sz="2800" dirty="0"/>
              <a:t>해주는 솔루션</a:t>
            </a:r>
            <a:endParaRPr lang="en-US" altLang="ko-KR" sz="2800" dirty="0"/>
          </a:p>
          <a:p>
            <a:pPr lvl="1">
              <a:lnSpc>
                <a:spcPct val="120000"/>
              </a:lnSpc>
              <a:spcBef>
                <a:spcPts val="1343"/>
              </a:spcBef>
            </a:pPr>
            <a:r>
              <a:rPr lang="ko-KR" altLang="en-US" sz="2800" dirty="0"/>
              <a:t>사용자가 이를 이용해 일정 수준 이상의 품질을 보장받는 코드를</a:t>
            </a:r>
            <a:r>
              <a:rPr lang="en-US" altLang="ko-KR" sz="2800" dirty="0"/>
              <a:t>, </a:t>
            </a:r>
            <a:r>
              <a:rPr lang="ko-KR" altLang="en-US" sz="2800" dirty="0"/>
              <a:t>비교적 빠른 시간에 완성 및 유지 보수할 수 있는 환경을 제공해주는 솔루션</a:t>
            </a:r>
            <a:endParaRPr lang="en-US" altLang="ko-KR" sz="2800" dirty="0"/>
          </a:p>
          <a:p>
            <a:pPr lvl="1">
              <a:spcBef>
                <a:spcPts val="1343"/>
              </a:spcBef>
            </a:pPr>
            <a:r>
              <a:rPr lang="ko-KR" altLang="en-US" sz="2800" dirty="0"/>
              <a:t>프레임워크는 라이브러리와 달리 애플리케이션의 틀과 구조</a:t>
            </a:r>
            <a:r>
              <a:rPr lang="en-US" altLang="ko-KR" sz="2800" dirty="0"/>
              <a:t>(</a:t>
            </a:r>
            <a:r>
              <a:rPr lang="ko-KR" altLang="en-US" sz="2800" dirty="0">
                <a:solidFill>
                  <a:srgbClr val="0000FF"/>
                </a:solidFill>
              </a:rPr>
              <a:t>예</a:t>
            </a:r>
            <a:r>
              <a:rPr lang="en-US" altLang="ko-KR" sz="2800" dirty="0"/>
              <a:t>:</a:t>
            </a:r>
            <a:r>
              <a:rPr lang="en-US" altLang="ko-KR" sz="2800" dirty="0">
                <a:solidFill>
                  <a:srgbClr val="0000FF"/>
                </a:solidFill>
              </a:rPr>
              <a:t>MVC </a:t>
            </a:r>
            <a:r>
              <a:rPr lang="ko-KR" altLang="en-US" sz="2800" dirty="0">
                <a:solidFill>
                  <a:srgbClr val="0000FF"/>
                </a:solidFill>
              </a:rPr>
              <a:t>모델</a:t>
            </a:r>
            <a:r>
              <a:rPr lang="en-US" altLang="ko-KR" sz="2800" dirty="0"/>
              <a:t>)</a:t>
            </a:r>
            <a:r>
              <a:rPr lang="ko-KR" altLang="en-US" sz="2800" dirty="0"/>
              <a:t>를 결정할 뿐 아니라</a:t>
            </a:r>
            <a:r>
              <a:rPr lang="en-US" altLang="ko-KR" sz="2800" dirty="0"/>
              <a:t>, </a:t>
            </a:r>
            <a:r>
              <a:rPr lang="ko-KR" altLang="en-US" sz="2800" dirty="0"/>
              <a:t>그 위에 개발된 개발자의 코드를 제어한다</a:t>
            </a:r>
            <a:r>
              <a:rPr lang="en-US" altLang="ko-KR" sz="2800" dirty="0"/>
              <a:t>. </a:t>
            </a:r>
          </a:p>
          <a:p>
            <a:pPr lvl="1">
              <a:spcBef>
                <a:spcPts val="1343"/>
              </a:spcBef>
            </a:pPr>
            <a:r>
              <a:rPr lang="ko-KR" altLang="en-US" sz="2800" dirty="0"/>
              <a:t>프레임워크는 구체적이며 확장 가능한 기반 코드를 가지고 있으며</a:t>
            </a:r>
            <a:r>
              <a:rPr lang="en-US" altLang="ko-KR" sz="2800" dirty="0"/>
              <a:t>,</a:t>
            </a:r>
            <a:r>
              <a:rPr lang="ko-KR" altLang="en-US" sz="2800" dirty="0"/>
              <a:t> 설계자가 의도하는 여러 디자인 패턴의 집합으로 구성되어 있다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6411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/>
              <a:t>IoC</a:t>
            </a:r>
            <a:r>
              <a:rPr lang="en-US" altLang="ko-KR" b="1" dirty="0"/>
              <a:t> </a:t>
            </a:r>
            <a:r>
              <a:rPr lang="ko-KR" altLang="en-US" b="1" dirty="0"/>
              <a:t>컨테이너</a:t>
            </a:r>
            <a:r>
              <a:rPr lang="en-US" altLang="ko-KR" dirty="0">
                <a:solidFill>
                  <a:srgbClr val="0000FF"/>
                </a:solidFill>
              </a:rPr>
              <a:t>(message5)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63" y="1148948"/>
            <a:ext cx="12888318" cy="7694048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13" name="직사각형 12"/>
          <p:cNvSpPr/>
          <p:nvPr/>
        </p:nvSpPr>
        <p:spPr>
          <a:xfrm>
            <a:off x="1244279" y="8678085"/>
            <a:ext cx="11594625" cy="1044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61580" algn="just" fontAlgn="base" latinLnBrk="1">
              <a:lnSpc>
                <a:spcPct val="150000"/>
              </a:lnSpc>
            </a:pPr>
            <a:r>
              <a:rPr lang="en-US" altLang="ko-KR" sz="2063" kern="0" spc="-146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ApplicationContext</a:t>
            </a:r>
            <a:r>
              <a:rPr lang="en-US" altLang="ko-KR" sz="206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63" kern="0" spc="-146" dirty="0">
                <a:solidFill>
                  <a:srgbClr val="6A3E3E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context</a:t>
            </a:r>
            <a:r>
              <a:rPr lang="en-US" altLang="ko-KR" sz="206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= </a:t>
            </a:r>
            <a:r>
              <a:rPr lang="en-US" altLang="ko-KR" sz="2063" b="1" kern="0" spc="-146" dirty="0">
                <a:solidFill>
                  <a:srgbClr val="7F005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new</a:t>
            </a:r>
          </a:p>
          <a:p>
            <a:pPr marL="561580" algn="just" fontAlgn="base" latinLnBrk="1">
              <a:lnSpc>
                <a:spcPct val="150000"/>
              </a:lnSpc>
            </a:pPr>
            <a:r>
              <a:rPr lang="en-US" altLang="ko-KR" sz="2063" b="1" kern="0" spc="-146" dirty="0">
                <a:solidFill>
                  <a:srgbClr val="7F005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        </a:t>
            </a:r>
            <a:r>
              <a:rPr lang="en-US" altLang="ko-KR" sz="206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63" kern="0" spc="-146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AnnotationConfigApplicationContext</a:t>
            </a:r>
            <a:r>
              <a:rPr lang="en-US" altLang="ko-KR" sz="206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 </a:t>
            </a:r>
            <a:r>
              <a:rPr lang="en-US" altLang="ko-KR" sz="2063" kern="0" spc="-146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MessageFactory.</a:t>
            </a:r>
            <a:r>
              <a:rPr lang="en-US" altLang="ko-KR" sz="2063" b="1" kern="0" spc="-146" dirty="0" err="1">
                <a:solidFill>
                  <a:srgbClr val="7F005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class</a:t>
            </a:r>
            <a:r>
              <a:rPr lang="en-US" altLang="ko-KR" sz="2063" b="1" kern="0" spc="-146" dirty="0">
                <a:solidFill>
                  <a:srgbClr val="7F0055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06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);</a:t>
            </a:r>
            <a:endParaRPr lang="en-US" altLang="ko-KR" sz="2358" kern="0" dirty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0728" y="3155874"/>
            <a:ext cx="4033228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dirty="0" err="1" smtClean="0"/>
              <a:t>IoC</a:t>
            </a:r>
            <a:r>
              <a:rPr lang="ko-KR" altLang="en-US" sz="2653" dirty="0" smtClean="0"/>
              <a:t>  </a:t>
            </a:r>
            <a:r>
              <a:rPr lang="ko-KR" altLang="en-US" sz="2653" dirty="0"/>
              <a:t>컨테이너</a:t>
            </a:r>
            <a:r>
              <a:rPr lang="en-US" altLang="ko-KR" sz="2653" dirty="0"/>
              <a:t> </a:t>
            </a:r>
            <a:r>
              <a:rPr lang="ko-KR" altLang="en-US" sz="2653" dirty="0"/>
              <a:t>설정 메타데이터 파일 </a:t>
            </a:r>
            <a:endParaRPr lang="en-US" altLang="ko-KR" sz="2653" dirty="0"/>
          </a:p>
        </p:txBody>
      </p:sp>
      <p:cxnSp>
        <p:nvCxnSpPr>
          <p:cNvPr id="16" name="직선 화살표 연결선 15"/>
          <p:cNvCxnSpPr>
            <a:stCxn id="15" idx="2"/>
          </p:cNvCxnSpPr>
          <p:nvPr/>
        </p:nvCxnSpPr>
        <p:spPr>
          <a:xfrm>
            <a:off x="11297342" y="3656460"/>
            <a:ext cx="330592" cy="134740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96829" y="1035643"/>
            <a:ext cx="8657153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kern="0" spc="-146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ApplicationContext</a:t>
            </a:r>
            <a:r>
              <a:rPr lang="en-US" altLang="ko-KR" sz="2653" kern="0" spc="-146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653" kern="0" spc="-146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인터페이스를 이용한 </a:t>
            </a:r>
            <a:r>
              <a:rPr lang="en-US" altLang="ko-KR" sz="2653" kern="0" spc="-146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2653" dirty="0" err="1"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  컨테이너</a:t>
            </a:r>
            <a:r>
              <a:rPr lang="en-US" altLang="ko-KR" sz="2653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2653" dirty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2653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998339" y="5447881"/>
            <a:ext cx="272257" cy="5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4780" tIns="67389" rIns="134780" bIns="67389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53"/>
          </a:p>
        </p:txBody>
      </p:sp>
      <p:pic>
        <p:nvPicPr>
          <p:cNvPr id="3073" name="_x667031656" descr="EMB0000726437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615" y="6518803"/>
            <a:ext cx="6090819" cy="197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463209" y="7278359"/>
            <a:ext cx="1275798" cy="4097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63" dirty="0">
                <a:solidFill>
                  <a:srgbClr val="0000FF"/>
                </a:solidFill>
              </a:rPr>
              <a:t>(</a:t>
            </a:r>
            <a:r>
              <a:rPr lang="en-US" altLang="ko-KR" sz="2063" dirty="0" err="1">
                <a:solidFill>
                  <a:srgbClr val="0000FF"/>
                </a:solidFill>
              </a:rPr>
              <a:t>getBean</a:t>
            </a:r>
            <a:r>
              <a:rPr lang="en-US" altLang="ko-KR" sz="2063" dirty="0">
                <a:solidFill>
                  <a:srgbClr val="0000FF"/>
                </a:solidFill>
              </a:rPr>
              <a:t>)</a:t>
            </a:r>
            <a:r>
              <a:rPr lang="ko-KR" altLang="en-US" sz="2063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662708" y="5561703"/>
            <a:ext cx="1670543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dirty="0"/>
              <a:t>1</a:t>
            </a:r>
            <a:r>
              <a:rPr lang="ko-KR" altLang="en-US" sz="2653" dirty="0"/>
              <a:t>개 </a:t>
            </a:r>
            <a:r>
              <a:rPr lang="ko-KR" altLang="en-US" sz="2653" dirty="0" err="1"/>
              <a:t>생략가능</a:t>
            </a:r>
            <a:r>
              <a:rPr lang="en-US" altLang="ko-KR" sz="2653" dirty="0"/>
              <a:t> </a:t>
            </a:r>
          </a:p>
        </p:txBody>
      </p:sp>
      <p:cxnSp>
        <p:nvCxnSpPr>
          <p:cNvPr id="28" name="직선 화살표 연결선 27"/>
          <p:cNvCxnSpPr>
            <a:stCxn id="27" idx="1"/>
          </p:cNvCxnSpPr>
          <p:nvPr/>
        </p:nvCxnSpPr>
        <p:spPr>
          <a:xfrm flipH="1">
            <a:off x="8400688" y="5811996"/>
            <a:ext cx="2262020" cy="29409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27" idx="1"/>
          </p:cNvCxnSpPr>
          <p:nvPr/>
        </p:nvCxnSpPr>
        <p:spPr>
          <a:xfrm flipH="1">
            <a:off x="9793938" y="5811996"/>
            <a:ext cx="868770" cy="294096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직사각형 36"/>
          <p:cNvSpPr/>
          <p:nvPr/>
        </p:nvSpPr>
        <p:spPr>
          <a:xfrm>
            <a:off x="10330593" y="8843000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  <p:sp>
        <p:nvSpPr>
          <p:cNvPr id="39" name="직사각형 38"/>
          <p:cNvSpPr/>
          <p:nvPr/>
        </p:nvSpPr>
        <p:spPr>
          <a:xfrm>
            <a:off x="1890760" y="5101916"/>
            <a:ext cx="11553532" cy="485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cxnSp>
        <p:nvCxnSpPr>
          <p:cNvPr id="40" name="직선 화살표 연결선 39"/>
          <p:cNvCxnSpPr/>
          <p:nvPr/>
        </p:nvCxnSpPr>
        <p:spPr>
          <a:xfrm flipH="1">
            <a:off x="12750536" y="5603539"/>
            <a:ext cx="276480" cy="95700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6728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45902" y="1148951"/>
            <a:ext cx="12017865" cy="88806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ko-KR" dirty="0" err="1"/>
              <a:t>IoC</a:t>
            </a:r>
            <a:r>
              <a:rPr lang="en-US" altLang="ko-KR" dirty="0"/>
              <a:t> </a:t>
            </a:r>
            <a:r>
              <a:rPr lang="ko-KR" altLang="en-US" dirty="0"/>
              <a:t>컨테이너는 어떤 객체를 인스턴스로 만들고 설정하고 조합해야 하는지를 설정 메타데이터</a:t>
            </a:r>
            <a:r>
              <a:rPr lang="en-US" altLang="ko-KR" dirty="0" smtClean="0"/>
              <a:t>(Configuration Metadata)</a:t>
            </a:r>
            <a:r>
              <a:rPr lang="ko-KR" altLang="en-US" dirty="0"/>
              <a:t>에서 알아낸다</a:t>
            </a:r>
            <a:r>
              <a:rPr lang="en-US" altLang="ko-KR" dirty="0"/>
              <a:t>. </a:t>
            </a:r>
            <a:endParaRPr lang="ko-KR" altLang="en-US" dirty="0"/>
          </a:p>
          <a:p>
            <a:pPr>
              <a:lnSpc>
                <a:spcPct val="120000"/>
              </a:lnSpc>
            </a:pPr>
            <a:r>
              <a:rPr lang="ko-KR" altLang="en-US" dirty="0"/>
              <a:t>설정 메타데이터는 </a:t>
            </a:r>
            <a:r>
              <a:rPr lang="ko-KR" altLang="en-US" dirty="0" smtClean="0"/>
              <a:t>자바코드기반으로 </a:t>
            </a:r>
            <a:r>
              <a:rPr lang="ko-KR" altLang="en-US" dirty="0"/>
              <a:t>구성되기도 하나 </a:t>
            </a:r>
            <a:r>
              <a:rPr lang="ko-KR" altLang="en-US" dirty="0" smtClean="0"/>
              <a:t>전통적으로 </a:t>
            </a:r>
            <a:r>
              <a:rPr lang="ko-KR" altLang="en-US" dirty="0"/>
              <a:t>간단하고 직관적인 </a:t>
            </a:r>
            <a:r>
              <a:rPr lang="en-US" altLang="ko-KR" dirty="0">
                <a:solidFill>
                  <a:srgbClr val="0000FF"/>
                </a:solidFill>
              </a:rPr>
              <a:t>XML </a:t>
            </a:r>
            <a:r>
              <a:rPr lang="ko-KR" altLang="en-US" dirty="0">
                <a:solidFill>
                  <a:srgbClr val="0000FF"/>
                </a:solidFill>
              </a:rPr>
              <a:t>포맷</a:t>
            </a:r>
            <a:r>
              <a:rPr lang="ko-KR" altLang="en-US" dirty="0"/>
              <a:t>을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/>
              <a:t>주로 사용한다</a:t>
            </a:r>
            <a:r>
              <a:rPr lang="en-US" altLang="ko-KR" dirty="0"/>
              <a:t>. </a:t>
            </a:r>
            <a:endParaRPr lang="ko-KR" altLang="en-US" dirty="0"/>
          </a:p>
          <a:p>
            <a:pPr marL="539114" lvl="1" indent="0">
              <a:buNone/>
            </a:pPr>
            <a:endParaRPr lang="ko-KR" altLang="en-US" sz="2800" dirty="0"/>
          </a:p>
          <a:p>
            <a:r>
              <a:rPr lang="en-US" altLang="ko-KR" dirty="0"/>
              <a:t>XML</a:t>
            </a:r>
            <a:r>
              <a:rPr lang="ko-KR" altLang="en-US" dirty="0"/>
              <a:t>기반의 설정데이터의 기본구조</a:t>
            </a:r>
          </a:p>
          <a:p>
            <a:pPr marL="0" indent="0" fontAlgn="base">
              <a:buNone/>
            </a:pPr>
            <a:r>
              <a:rPr lang="en-US" altLang="ko-KR" dirty="0"/>
              <a:t>-----------------------------------------------------------------------------------------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/>
              <a:t>&lt;?xml version="1.0" encoding="UTF-8"?&gt;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&lt;beans </a:t>
            </a:r>
            <a:r>
              <a:rPr lang="en-US" altLang="ko-KR" dirty="0" err="1">
                <a:solidFill>
                  <a:srgbClr val="7030A0"/>
                </a:solidFill>
              </a:rPr>
              <a:t>xmlns</a:t>
            </a:r>
            <a:r>
              <a:rPr lang="en-US" altLang="ko-KR" dirty="0"/>
              <a:t>="http://www.springframework.org/schema/beans"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xmlns:xsi</a:t>
            </a:r>
            <a:r>
              <a:rPr lang="en-US" altLang="ko-KR" dirty="0"/>
              <a:t>="http://www.w3.org/2001/XMLSchema-instance"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xsi:schemaLocation</a:t>
            </a:r>
            <a:r>
              <a:rPr lang="en-US" altLang="ko-KR" dirty="0"/>
              <a:t>="http://www.springframework.org/schema/beans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  http</a:t>
            </a:r>
            <a:r>
              <a:rPr lang="en-US" altLang="ko-KR" dirty="0"/>
              <a:t>://www.springframework.org/schema/beans/spring-beans-3.0.xsd"&gt;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&lt;</a:t>
            </a:r>
            <a:r>
              <a:rPr lang="en-US" altLang="ko-KR" dirty="0"/>
              <a:t>bean id="..." class="..." 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</a:t>
            </a:r>
            <a:r>
              <a:rPr lang="en-US" altLang="ko-KR" sz="2800" dirty="0">
                <a:solidFill>
                  <a:srgbClr val="0000FF"/>
                </a:solidFill>
              </a:rPr>
              <a:t>&lt;!-- </a:t>
            </a:r>
            <a:r>
              <a:rPr lang="ko-KR" altLang="en-US" sz="2800" dirty="0">
                <a:solidFill>
                  <a:srgbClr val="0000FF"/>
                </a:solidFill>
              </a:rPr>
              <a:t>이 빈에 대한 추가적인 협력 객체나 설정은 여기에 작성한다 </a:t>
            </a:r>
            <a:r>
              <a:rPr lang="en-US" altLang="ko-KR" sz="2800" dirty="0">
                <a:solidFill>
                  <a:srgbClr val="0000FF"/>
                </a:solidFill>
              </a:rPr>
              <a:t>--&gt;</a:t>
            </a:r>
            <a:endParaRPr lang="ko-KR" altLang="en-US" sz="2800" dirty="0">
              <a:solidFill>
                <a:srgbClr val="0000FF"/>
              </a:solidFill>
            </a:endParaRPr>
          </a:p>
          <a:p>
            <a:pPr marL="0" indent="0" fontAlgn="base">
              <a:buNone/>
            </a:pPr>
            <a:r>
              <a:rPr lang="en-US" altLang="ko-KR" dirty="0" smtClean="0"/>
              <a:t>    &lt;/</a:t>
            </a:r>
            <a:r>
              <a:rPr lang="en-US" altLang="ko-KR" dirty="0"/>
              <a:t>bean 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&lt;</a:t>
            </a:r>
            <a:r>
              <a:rPr lang="en-US" altLang="ko-KR" dirty="0"/>
              <a:t>bean id="..." class="..." 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</a:t>
            </a:r>
            <a:r>
              <a:rPr lang="en-US" altLang="ko-KR" sz="2800" dirty="0">
                <a:solidFill>
                  <a:srgbClr val="0000FF"/>
                </a:solidFill>
              </a:rPr>
              <a:t>&lt;!-- </a:t>
            </a:r>
            <a:r>
              <a:rPr lang="ko-KR" altLang="en-US" sz="2800" dirty="0">
                <a:solidFill>
                  <a:srgbClr val="0000FF"/>
                </a:solidFill>
              </a:rPr>
              <a:t>이 빈에 대한 추가적인 협력 객체나 설정은 여기에 작성한다 </a:t>
            </a:r>
            <a:r>
              <a:rPr lang="en-US" altLang="ko-KR" sz="2800" dirty="0">
                <a:solidFill>
                  <a:srgbClr val="0000FF"/>
                </a:solidFill>
              </a:rPr>
              <a:t>--&gt;   </a:t>
            </a:r>
            <a:endParaRPr lang="ko-KR" altLang="en-US" dirty="0">
              <a:solidFill>
                <a:srgbClr val="0000FF"/>
              </a:solidFill>
            </a:endParaRPr>
          </a:p>
          <a:p>
            <a:pPr marL="0" indent="0" fontAlgn="base">
              <a:buNone/>
            </a:pPr>
            <a:r>
              <a:rPr lang="en-US" altLang="ko-KR" dirty="0" smtClean="0"/>
              <a:t>     &lt;/</a:t>
            </a:r>
            <a:r>
              <a:rPr lang="en-US" altLang="ko-KR" dirty="0"/>
              <a:t>bean 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</a:t>
            </a:r>
            <a:r>
              <a:rPr lang="en-US" altLang="ko-KR" sz="2800" dirty="0">
                <a:solidFill>
                  <a:srgbClr val="0000FF"/>
                </a:solidFill>
              </a:rPr>
              <a:t>&lt;!-- </a:t>
            </a:r>
            <a:r>
              <a:rPr lang="ko-KR" altLang="en-US" sz="2800" dirty="0">
                <a:solidFill>
                  <a:srgbClr val="0000FF"/>
                </a:solidFill>
              </a:rPr>
              <a:t>추가적인 빈 정의는 여기에 작성한다 </a:t>
            </a:r>
            <a:r>
              <a:rPr lang="en-US" altLang="ko-KR" sz="2800" dirty="0">
                <a:solidFill>
                  <a:srgbClr val="0000FF"/>
                </a:solidFill>
              </a:rPr>
              <a:t>--&gt;</a:t>
            </a:r>
            <a:endParaRPr lang="ko-KR" altLang="en-US" sz="2800" dirty="0">
              <a:solidFill>
                <a:srgbClr val="0000FF"/>
              </a:solidFill>
            </a:endParaRPr>
          </a:p>
          <a:p>
            <a:pPr marL="0" indent="0" fontAlgn="base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&lt;/beans&gt;</a:t>
            </a:r>
            <a:endParaRPr lang="ko-KR" altLang="en-US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dirty="0" smtClean="0"/>
              <a:t>-----------------------------------------------------------------------------------------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XML</a:t>
            </a:r>
            <a:r>
              <a:rPr lang="ko-KR" altLang="en-US" b="1" dirty="0"/>
              <a:t>기반의 설정 </a:t>
            </a:r>
            <a:r>
              <a:rPr lang="ko-KR" altLang="en-US" b="1" dirty="0" smtClean="0"/>
              <a:t>메타데이터 구성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message6)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666388" y="2432879"/>
            <a:ext cx="7179722" cy="423065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1393" kern="0" spc="-146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*</a:t>
            </a:r>
            <a:r>
              <a:rPr lang="en-US" altLang="ko-KR" sz="2149" kern="0" spc="-146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2149" kern="0" spc="-146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MessageFactory.</a:t>
            </a:r>
            <a:r>
              <a:rPr lang="en-US" altLang="ko-KR" sz="2149" b="1" kern="0" spc="-146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class</a:t>
            </a:r>
            <a:r>
              <a:rPr lang="en-US" altLang="ko-KR" sz="2149" b="1" kern="0" spc="-146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2149" b="1" kern="0" spc="-146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2149" b="1" kern="0" spc="-146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xml </a:t>
            </a:r>
            <a:r>
              <a:rPr lang="ko-KR" altLang="en-US" sz="2149" b="1" kern="0" spc="-146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설정 데이터로 대치되므로 삭제 </a:t>
            </a:r>
            <a:endParaRPr lang="ko-KR" altLang="en-US" sz="2149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838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altLang="ko-KR" sz="2653" dirty="0">
                <a:solidFill>
                  <a:srgbClr val="0000FF"/>
                </a:solidFill>
              </a:rPr>
              <a:t>&lt;beans </a:t>
            </a:r>
            <a:r>
              <a:rPr lang="en-US" altLang="ko-KR" sz="2653" dirty="0" err="1">
                <a:solidFill>
                  <a:srgbClr val="0000FF"/>
                </a:solidFill>
              </a:rPr>
              <a:t>xmlns</a:t>
            </a:r>
            <a:r>
              <a:rPr lang="en-US" altLang="ko-KR" sz="2653" dirty="0">
                <a:solidFill>
                  <a:srgbClr val="0000FF"/>
                </a:solidFill>
              </a:rPr>
              <a:t> </a:t>
            </a:r>
            <a:r>
              <a:rPr lang="en-US" altLang="ko-KR" sz="2653" dirty="0"/>
              <a:t>="http://www.springframework.org/schema/beans"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/>
            <a:r>
              <a:rPr lang="en-US" altLang="ko-KR" dirty="0" smtClean="0"/>
              <a:t>Beans </a:t>
            </a:r>
            <a:r>
              <a:rPr lang="ko-KR" altLang="en-US" dirty="0" smtClean="0"/>
              <a:t>태그의 기본 </a:t>
            </a:r>
            <a:r>
              <a:rPr lang="ko-KR" altLang="en-US" dirty="0"/>
              <a:t>네임스페이스의 선언을 명시하며</a:t>
            </a:r>
            <a:r>
              <a:rPr lang="en-US" altLang="ko-KR" dirty="0"/>
              <a:t>, </a:t>
            </a:r>
            <a:r>
              <a:rPr lang="ko-KR" altLang="en-US" dirty="0"/>
              <a:t>해당 </a:t>
            </a:r>
            <a:r>
              <a:rPr lang="en-US" altLang="ko-KR" dirty="0"/>
              <a:t>URL</a:t>
            </a:r>
            <a:r>
              <a:rPr lang="ko-KR" altLang="en-US" dirty="0"/>
              <a:t>에는 스프링 </a:t>
            </a:r>
            <a:r>
              <a:rPr lang="en-US" altLang="ko-KR" dirty="0" err="1"/>
              <a:t>BeanFactory</a:t>
            </a:r>
            <a:r>
              <a:rPr lang="ko-KR" altLang="en-US" dirty="0"/>
              <a:t>에 의해 관리되는 </a:t>
            </a:r>
            <a:r>
              <a:rPr lang="ko-KR" altLang="en-US" dirty="0" err="1"/>
              <a:t>자바빈</a:t>
            </a:r>
            <a:r>
              <a:rPr lang="ko-KR" altLang="en-US" dirty="0"/>
              <a:t> 객체의 </a:t>
            </a:r>
            <a:r>
              <a:rPr lang="ko-KR" altLang="en-US" dirty="0" smtClean="0"/>
              <a:t>네임스페이스를 </a:t>
            </a:r>
            <a:r>
              <a:rPr lang="ko-KR" altLang="en-US" dirty="0"/>
              <a:t>만드는 간단하고 일관된 방법이 정의되어 </a:t>
            </a:r>
            <a:r>
              <a:rPr lang="ko-KR" altLang="en-US" dirty="0" smtClean="0"/>
              <a:t>있음</a:t>
            </a:r>
            <a:endParaRPr lang="en-US" altLang="ko-KR" dirty="0"/>
          </a:p>
          <a:p>
            <a:r>
              <a:rPr lang="en-US" altLang="ko-KR" sz="2653" dirty="0" err="1">
                <a:solidFill>
                  <a:srgbClr val="0000FF"/>
                </a:solidFill>
              </a:rPr>
              <a:t>xmlns:xsi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/>
            <a:r>
              <a:rPr lang="en-US" altLang="ko-KR" dirty="0"/>
              <a:t>2001</a:t>
            </a:r>
            <a:r>
              <a:rPr lang="ko-KR" altLang="en-US" dirty="0"/>
              <a:t>년 </a:t>
            </a:r>
            <a:r>
              <a:rPr lang="en-US" altLang="ko-KR" dirty="0"/>
              <a:t>5</a:t>
            </a:r>
            <a:r>
              <a:rPr lang="ko-KR" altLang="en-US" dirty="0"/>
              <a:t>월에 </a:t>
            </a:r>
            <a:r>
              <a:rPr lang="en-US" altLang="ko-KR" dirty="0"/>
              <a:t>W3C </a:t>
            </a:r>
            <a:r>
              <a:rPr lang="ko-KR" altLang="en-US" dirty="0"/>
              <a:t>표준으로 발표된 인스턴스 네임스페이스 </a:t>
            </a:r>
            <a:r>
              <a:rPr lang="en-US" altLang="ko-KR" dirty="0"/>
              <a:t>URI</a:t>
            </a:r>
            <a:r>
              <a:rPr lang="ko-KR" altLang="en-US" dirty="0"/>
              <a:t>를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pPr lvl="1"/>
            <a:r>
              <a:rPr lang="ko-KR" altLang="en-US" dirty="0"/>
              <a:t>일반적으로 상세 참조가 필요할 때 </a:t>
            </a:r>
            <a:r>
              <a:rPr lang="en-US" altLang="ko-KR" dirty="0" err="1"/>
              <a:t>xsi:schemaLocation</a:t>
            </a:r>
            <a:r>
              <a:rPr lang="en-US" altLang="ko-KR" dirty="0"/>
              <a:t> </a:t>
            </a:r>
            <a:r>
              <a:rPr lang="ko-KR" altLang="en-US" dirty="0"/>
              <a:t>속성을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r>
              <a:rPr lang="en-US" altLang="ko-KR" sz="2653" dirty="0" err="1">
                <a:solidFill>
                  <a:srgbClr val="0000FF"/>
                </a:solidFill>
              </a:rPr>
              <a:t>xsi:schemaLocation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/>
            <a:r>
              <a:rPr lang="ko-KR" altLang="en-US" dirty="0"/>
              <a:t>두개의 </a:t>
            </a:r>
            <a:r>
              <a:rPr lang="en-US" altLang="ko-KR" dirty="0"/>
              <a:t>URI</a:t>
            </a:r>
            <a:r>
              <a:rPr lang="ko-KR" altLang="en-US" dirty="0"/>
              <a:t>가 공백으로 </a:t>
            </a:r>
            <a:r>
              <a:rPr lang="ko-KR" altLang="en-US" dirty="0" smtClean="0"/>
              <a:t>구분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첫 번째는 </a:t>
            </a:r>
            <a:r>
              <a:rPr lang="ko-KR" altLang="en-US" dirty="0"/>
              <a:t>앞에서 선언한 기본 </a:t>
            </a:r>
            <a:r>
              <a:rPr lang="ko-KR" altLang="en-US" dirty="0" smtClean="0"/>
              <a:t>네임스페이스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두 </a:t>
            </a:r>
            <a:r>
              <a:rPr lang="ko-KR" altLang="en-US" dirty="0"/>
              <a:t>번째는 세부적으로 참조할 스키마 정의 파일</a:t>
            </a:r>
            <a:r>
              <a:rPr lang="en-US" altLang="ko-KR" dirty="0"/>
              <a:t>(</a:t>
            </a:r>
            <a:r>
              <a:rPr lang="en-US" altLang="ko-KR" dirty="0" err="1"/>
              <a:t>xsd</a:t>
            </a:r>
            <a:r>
              <a:rPr lang="en-US" altLang="ko-KR" dirty="0"/>
              <a:t>) URI</a:t>
            </a:r>
            <a:r>
              <a:rPr lang="ko-KR" altLang="en-US" dirty="0"/>
              <a:t>이다</a:t>
            </a:r>
            <a:r>
              <a:rPr lang="en-US" altLang="ko-KR" dirty="0"/>
              <a:t>. </a:t>
            </a:r>
            <a:r>
              <a:rPr lang="ko-KR" altLang="en-US" dirty="0"/>
              <a:t>기본 네임스페이스에는 </a:t>
            </a:r>
            <a:r>
              <a:rPr lang="ko-KR" altLang="en-US" dirty="0" err="1"/>
              <a:t>버전별로</a:t>
            </a:r>
            <a:r>
              <a:rPr lang="ko-KR" altLang="en-US" dirty="0"/>
              <a:t> 다른 하위 스키마 파일을 정의하고 있으므로 실제 유효성 검사에 이를 참조한다는 </a:t>
            </a:r>
            <a:r>
              <a:rPr lang="ko-KR" altLang="en-US" dirty="0" smtClean="0"/>
              <a:t>의미</a:t>
            </a:r>
            <a:endParaRPr lang="ko-KR" altLang="en-US" dirty="0"/>
          </a:p>
          <a:p>
            <a:endParaRPr lang="en-US" altLang="ko-KR" sz="2653" dirty="0">
              <a:solidFill>
                <a:srgbClr val="0000FF"/>
              </a:solidFill>
            </a:endParaRP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&lt;beans&gt; </a:t>
            </a:r>
            <a:r>
              <a:rPr lang="ko-KR" altLang="en-US" dirty="0"/>
              <a:t>태그 </a:t>
            </a:r>
            <a:r>
              <a:rPr lang="ko-KR" altLang="en-US" dirty="0" smtClean="0"/>
              <a:t>속성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6345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spcBef>
                <a:spcPts val="1475"/>
              </a:spcBef>
            </a:pP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컨테이너는 어떤 클래스를 객체</a:t>
            </a:r>
            <a:r>
              <a:rPr lang="en-US" altLang="ko-KR" sz="2653" dirty="0"/>
              <a:t>(</a:t>
            </a:r>
            <a:r>
              <a:rPr lang="ko-KR" altLang="en-US" sz="2653" dirty="0"/>
              <a:t>빈</a:t>
            </a:r>
            <a:r>
              <a:rPr lang="en-US" altLang="ko-KR" sz="2653" dirty="0"/>
              <a:t>)</a:t>
            </a:r>
            <a:r>
              <a:rPr lang="ko-KR" altLang="en-US" sz="2653" dirty="0"/>
              <a:t>으로 생성하고</a:t>
            </a:r>
            <a:r>
              <a:rPr lang="en-US" altLang="ko-KR" sz="2653" dirty="0"/>
              <a:t>,</a:t>
            </a:r>
            <a:r>
              <a:rPr lang="ko-KR" altLang="en-US" sz="2653" dirty="0"/>
              <a:t> 어떤 객체들 간 의존관계를 </a:t>
            </a:r>
            <a:r>
              <a:rPr lang="ko-KR" altLang="en-US" sz="2653" dirty="0" err="1"/>
              <a:t>설정해야하는지</a:t>
            </a:r>
            <a:r>
              <a:rPr lang="ko-KR" altLang="en-US" sz="2653" dirty="0"/>
              <a:t> </a:t>
            </a:r>
            <a:r>
              <a:rPr lang="ko-KR" altLang="en-US" sz="2653" dirty="0">
                <a:solidFill>
                  <a:srgbClr val="0000FF"/>
                </a:solidFill>
              </a:rPr>
              <a:t>설정메타데이터</a:t>
            </a:r>
            <a:r>
              <a:rPr lang="en-US" altLang="ko-KR" sz="2653" dirty="0">
                <a:solidFill>
                  <a:srgbClr val="0000FF"/>
                </a:solidFill>
              </a:rPr>
              <a:t>(Configuration Metadata)</a:t>
            </a:r>
            <a:r>
              <a:rPr lang="ko-KR" altLang="en-US" sz="2653" dirty="0"/>
              <a:t>에서 알아낸다</a:t>
            </a:r>
            <a:r>
              <a:rPr lang="en-US" altLang="ko-KR" sz="2653" dirty="0"/>
              <a:t>. </a:t>
            </a:r>
          </a:p>
          <a:p>
            <a:pPr>
              <a:spcBef>
                <a:spcPts val="1475"/>
              </a:spcBef>
            </a:pPr>
            <a:r>
              <a:rPr lang="ko-KR" altLang="en-US" sz="2653" dirty="0"/>
              <a:t>설정 메타데이터는 자바 코드기반으로 구성되기도 하나 전통적으로 간단하고 직관적인 </a:t>
            </a:r>
            <a:r>
              <a:rPr lang="en-US" altLang="ko-KR" sz="2653" dirty="0">
                <a:solidFill>
                  <a:srgbClr val="0000FF"/>
                </a:solidFill>
              </a:rPr>
              <a:t>XML </a:t>
            </a:r>
            <a:r>
              <a:rPr lang="ko-KR" altLang="en-US" sz="2653" dirty="0">
                <a:solidFill>
                  <a:srgbClr val="0000FF"/>
                </a:solidFill>
              </a:rPr>
              <a:t>포맷</a:t>
            </a:r>
            <a:r>
              <a:rPr lang="ko-KR" altLang="en-US" sz="2653" dirty="0"/>
              <a:t>을</a:t>
            </a:r>
            <a:r>
              <a:rPr lang="ko-KR" altLang="en-US" sz="2653" dirty="0">
                <a:solidFill>
                  <a:srgbClr val="0000FF"/>
                </a:solidFill>
              </a:rPr>
              <a:t> </a:t>
            </a:r>
            <a:r>
              <a:rPr lang="ko-KR" altLang="en-US" sz="2653" dirty="0"/>
              <a:t>주로 사용한다</a:t>
            </a:r>
            <a:r>
              <a:rPr lang="en-US" altLang="ko-KR" sz="2653" dirty="0"/>
              <a:t>. </a:t>
            </a:r>
          </a:p>
          <a:p>
            <a:pPr>
              <a:spcBef>
                <a:spcPts val="1475"/>
              </a:spcBef>
            </a:pPr>
            <a:r>
              <a:rPr lang="en-US" altLang="ko-KR" sz="2653" dirty="0" err="1"/>
              <a:t>Ioc</a:t>
            </a:r>
            <a:r>
              <a:rPr lang="ko-KR" altLang="en-US" sz="2653" dirty="0"/>
              <a:t> 컨테이너는 빈이 생성될 때 </a:t>
            </a:r>
            <a:r>
              <a:rPr lang="ko-KR" altLang="en-US" sz="2653" dirty="0">
                <a:solidFill>
                  <a:srgbClr val="0000FF"/>
                </a:solidFill>
              </a:rPr>
              <a:t>의존관계를 주입</a:t>
            </a:r>
            <a:r>
              <a:rPr lang="en-US" altLang="ko-KR" sz="2653" dirty="0">
                <a:solidFill>
                  <a:srgbClr val="0000FF"/>
                </a:solidFill>
              </a:rPr>
              <a:t>(DI:</a:t>
            </a:r>
            <a:r>
              <a:rPr lang="ko-KR" altLang="en-US" sz="2653" dirty="0">
                <a:solidFill>
                  <a:srgbClr val="0000FF"/>
                </a:solidFill>
              </a:rPr>
              <a:t>의존성 주입</a:t>
            </a:r>
            <a:r>
              <a:rPr lang="en-US" altLang="ko-KR" sz="2653" dirty="0">
                <a:solidFill>
                  <a:srgbClr val="0000FF"/>
                </a:solidFill>
              </a:rPr>
              <a:t>)</a:t>
            </a:r>
            <a:r>
              <a:rPr lang="ko-KR" altLang="en-US" sz="2653" dirty="0"/>
              <a:t>한다</a:t>
            </a:r>
            <a:r>
              <a:rPr lang="en-US" altLang="ko-KR" sz="2653" dirty="0"/>
              <a:t>. </a:t>
            </a:r>
            <a:r>
              <a:rPr lang="ko-KR" altLang="en-US" sz="2653" dirty="0"/>
              <a:t>이 처리 과정은 빈 스스로가 내부 코드에서</a:t>
            </a:r>
            <a:r>
              <a:rPr lang="en-US" altLang="ko-KR" sz="2653" dirty="0"/>
              <a:t> </a:t>
            </a:r>
            <a:r>
              <a:rPr lang="ko-KR" altLang="en-US" sz="2653" dirty="0"/>
              <a:t>의존관계를 설정하는 메커니즘과 근본적으로 정반대이므로 </a:t>
            </a:r>
            <a:r>
              <a:rPr lang="ko-KR" altLang="en-US" sz="2653" dirty="0">
                <a:solidFill>
                  <a:srgbClr val="0000FF"/>
                </a:solidFill>
              </a:rPr>
              <a:t>제어의 역전 </a:t>
            </a:r>
            <a:r>
              <a:rPr lang="en-US" altLang="ko-KR" sz="2653" dirty="0">
                <a:solidFill>
                  <a:srgbClr val="0000FF"/>
                </a:solidFill>
              </a:rPr>
              <a:t>(</a:t>
            </a:r>
            <a:r>
              <a:rPr lang="en-US" altLang="ko-KR" sz="2653" dirty="0" err="1">
                <a:solidFill>
                  <a:srgbClr val="0000FF"/>
                </a:solidFill>
              </a:rPr>
              <a:t>IoC</a:t>
            </a:r>
            <a:r>
              <a:rPr lang="en-US" altLang="ko-KR" sz="2653" dirty="0">
                <a:solidFill>
                  <a:srgbClr val="0000FF"/>
                </a:solidFill>
              </a:rPr>
              <a:t>)</a:t>
            </a:r>
            <a:r>
              <a:rPr lang="ko-KR" altLang="en-US" sz="2653" dirty="0"/>
              <a:t>이라고 한다</a:t>
            </a:r>
            <a:r>
              <a:rPr lang="en-US" altLang="ko-KR" sz="2653" dirty="0"/>
              <a:t>.</a:t>
            </a:r>
          </a:p>
          <a:p>
            <a:pPr>
              <a:spcBef>
                <a:spcPts val="1475"/>
              </a:spcBef>
            </a:pPr>
            <a:r>
              <a:rPr lang="ko-KR" altLang="en-US" sz="2653" dirty="0"/>
              <a:t>제어의 역전 </a:t>
            </a:r>
            <a:r>
              <a:rPr lang="en-US" altLang="ko-KR" sz="2653" dirty="0"/>
              <a:t>(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)</a:t>
            </a:r>
            <a:r>
              <a:rPr lang="ko-KR" altLang="en-US" sz="2653" dirty="0"/>
              <a:t>은 의존성 주입 </a:t>
            </a:r>
            <a:r>
              <a:rPr lang="en-US" altLang="ko-KR" sz="2653" dirty="0"/>
              <a:t>(DI) </a:t>
            </a:r>
            <a:r>
              <a:rPr lang="ko-KR" altLang="en-US" sz="2653" dirty="0"/>
              <a:t>으로도 알려져 있다</a:t>
            </a:r>
            <a:r>
              <a:rPr lang="en-US" altLang="ko-KR" sz="2653" dirty="0"/>
              <a:t>. </a:t>
            </a:r>
            <a:r>
              <a:rPr lang="ko-KR" altLang="en-US" sz="2653" dirty="0"/>
              <a:t>의존관계를</a:t>
            </a:r>
            <a:r>
              <a:rPr lang="en-US" altLang="ko-KR" sz="2653" dirty="0"/>
              <a:t> </a:t>
            </a:r>
            <a:r>
              <a:rPr lang="ko-KR" altLang="en-US" sz="2653" dirty="0"/>
              <a:t>주입 하는 방식은 세가지가 있다</a:t>
            </a:r>
            <a:r>
              <a:rPr lang="en-US" altLang="ko-KR" sz="2653" dirty="0"/>
              <a:t>. </a:t>
            </a:r>
          </a:p>
          <a:p>
            <a:pPr lvl="1" fontAlgn="base">
              <a:spcBef>
                <a:spcPts val="1475"/>
              </a:spcBef>
            </a:pPr>
            <a:r>
              <a:rPr lang="ko-KR" altLang="en-US" dirty="0" err="1" smtClean="0"/>
              <a:t>생성자</a:t>
            </a:r>
            <a:r>
              <a:rPr lang="ko-KR" altLang="en-US" dirty="0" smtClean="0"/>
              <a:t> </a:t>
            </a:r>
            <a:r>
              <a:rPr lang="ko-KR" altLang="en-US" dirty="0"/>
              <a:t>기반 주입 </a:t>
            </a:r>
            <a:r>
              <a:rPr lang="en-US" altLang="ko-KR" dirty="0"/>
              <a:t>(Constructor Injection)</a:t>
            </a:r>
          </a:p>
          <a:p>
            <a:pPr lvl="1" fontAlgn="base">
              <a:spcBef>
                <a:spcPts val="1475"/>
              </a:spcBef>
            </a:pPr>
            <a:r>
              <a:rPr lang="ko-KR" altLang="en-US" dirty="0" smtClean="0"/>
              <a:t>세터 </a:t>
            </a:r>
            <a:r>
              <a:rPr lang="ko-KR" altLang="en-US" dirty="0"/>
              <a:t>기반 주입 </a:t>
            </a:r>
            <a:r>
              <a:rPr lang="en-US" altLang="ko-KR" dirty="0"/>
              <a:t>(Setter Injection)</a:t>
            </a:r>
          </a:p>
          <a:p>
            <a:pPr lvl="1" fontAlgn="base">
              <a:spcBef>
                <a:spcPts val="1475"/>
              </a:spcBef>
            </a:pPr>
            <a:r>
              <a:rPr lang="ko-KR" altLang="en-US" dirty="0" err="1" smtClean="0"/>
              <a:t>애노테이션</a:t>
            </a:r>
            <a:r>
              <a:rPr lang="ko-KR" altLang="en-US" dirty="0" smtClean="0"/>
              <a:t> 기반 </a:t>
            </a:r>
            <a:r>
              <a:rPr lang="ko-KR" altLang="en-US" dirty="0"/>
              <a:t>주입</a:t>
            </a:r>
            <a:r>
              <a:rPr lang="en-US" altLang="ko-KR" dirty="0" smtClean="0"/>
              <a:t>(</a:t>
            </a:r>
            <a:r>
              <a:rPr lang="en-US" altLang="ko-KR" dirty="0"/>
              <a:t>Annotation</a:t>
            </a:r>
            <a:r>
              <a:rPr lang="en-US" altLang="ko-KR" dirty="0" smtClean="0"/>
              <a:t> </a:t>
            </a:r>
            <a:r>
              <a:rPr lang="en-US" altLang="ko-KR" dirty="0"/>
              <a:t>Injection)</a:t>
            </a:r>
          </a:p>
          <a:p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XML</a:t>
            </a:r>
            <a:r>
              <a:rPr lang="ko-KR" altLang="en-US" b="1" dirty="0" smtClean="0"/>
              <a:t>기반의 빈</a:t>
            </a:r>
            <a:r>
              <a:rPr lang="en-US" altLang="ko-KR" b="1" dirty="0" smtClean="0"/>
              <a:t>(bean)</a:t>
            </a:r>
            <a:r>
              <a:rPr lang="ko-KR" altLang="en-US" b="1" dirty="0" smtClean="0"/>
              <a:t>의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관리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176295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33319" y="1220911"/>
            <a:ext cx="12017865" cy="8415765"/>
          </a:xfrm>
        </p:spPr>
        <p:txBody>
          <a:bodyPr>
            <a:normAutofit fontScale="85000" lnSpcReduction="10000"/>
          </a:bodyPr>
          <a:lstStyle/>
          <a:p>
            <a:pPr marL="471727" lvl="1" indent="-471727">
              <a:spcBef>
                <a:spcPts val="1033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en-US" altLang="ko-KR" sz="2800" dirty="0"/>
              <a:t>XML </a:t>
            </a:r>
            <a:r>
              <a:rPr lang="ko-KR" altLang="en-US" sz="2800" dirty="0"/>
              <a:t>기반 설정 메타데이터를 사용하여</a:t>
            </a:r>
            <a:r>
              <a:rPr lang="en-US" altLang="ko-KR" sz="2800" dirty="0"/>
              <a:t>,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생성자</a:t>
            </a:r>
            <a:r>
              <a:rPr lang="ko-KR" altLang="en-US" sz="2800" dirty="0"/>
              <a:t> 기반으로 의존관계주입 </a:t>
            </a:r>
            <a:r>
              <a:rPr lang="en-US" altLang="ko-KR" sz="2800" dirty="0"/>
              <a:t>(Constructor Injection)</a:t>
            </a:r>
            <a:r>
              <a:rPr lang="ko-KR" altLang="en-US" sz="2800" dirty="0"/>
              <a:t>을 구현한다</a:t>
            </a:r>
            <a:r>
              <a:rPr lang="en-US" altLang="ko-KR" sz="2800" dirty="0"/>
              <a:t>. </a:t>
            </a:r>
          </a:p>
          <a:p>
            <a:pPr marL="471727" lvl="1" indent="-471727">
              <a:spcBef>
                <a:spcPts val="1033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ko-KR" altLang="en-US" sz="2800" dirty="0" err="1"/>
              <a:t>클래스패스</a:t>
            </a:r>
            <a:r>
              <a:rPr lang="ko-KR" altLang="en-US" sz="2800" dirty="0"/>
              <a:t> </a:t>
            </a:r>
            <a:r>
              <a:rPr lang="en-US" altLang="ko-KR" sz="2800" dirty="0" err="1">
                <a:solidFill>
                  <a:srgbClr val="0000FF"/>
                </a:solidFill>
              </a:rPr>
              <a:t>src</a:t>
            </a:r>
            <a:r>
              <a:rPr lang="en-US" altLang="ko-KR" sz="2800" dirty="0">
                <a:solidFill>
                  <a:srgbClr val="0000FF"/>
                </a:solidFill>
              </a:rPr>
              <a:t>&gt;new&gt;</a:t>
            </a:r>
            <a:r>
              <a:rPr lang="en-US" altLang="ko-KR" sz="2800" dirty="0" err="1">
                <a:solidFill>
                  <a:srgbClr val="0000FF"/>
                </a:solidFill>
              </a:rPr>
              <a:t>orther</a:t>
            </a:r>
            <a:r>
              <a:rPr lang="en-US" altLang="ko-KR" sz="2800" dirty="0">
                <a:solidFill>
                  <a:srgbClr val="0000FF"/>
                </a:solidFill>
              </a:rPr>
              <a:t>&gt;XML&gt;XML </a:t>
            </a:r>
            <a:r>
              <a:rPr lang="ko-KR" altLang="en-US" sz="2800" dirty="0">
                <a:solidFill>
                  <a:srgbClr val="0000FF"/>
                </a:solidFill>
              </a:rPr>
              <a:t>파일</a:t>
            </a:r>
            <a:r>
              <a:rPr lang="ko-KR" altLang="en-US" sz="2800" dirty="0"/>
              <a:t>을 클릭하고 </a:t>
            </a:r>
            <a:r>
              <a:rPr lang="en-US" altLang="ko-KR" sz="2800" dirty="0"/>
              <a:t>messageBean.xml </a:t>
            </a:r>
            <a:r>
              <a:rPr lang="ko-KR" altLang="en-US" sz="2800" dirty="0"/>
              <a:t>파일</a:t>
            </a:r>
            <a:r>
              <a:rPr lang="en-US" altLang="ko-KR" sz="2800" dirty="0"/>
              <a:t> </a:t>
            </a:r>
            <a:r>
              <a:rPr lang="ko-KR" altLang="en-US" sz="2800" dirty="0"/>
              <a:t>작성</a:t>
            </a:r>
          </a:p>
          <a:p>
            <a:r>
              <a:rPr lang="en-US" altLang="ko-KR" dirty="0" smtClean="0"/>
              <a:t>XML</a:t>
            </a:r>
            <a:r>
              <a:rPr lang="ko-KR" altLang="en-US" dirty="0" smtClean="0"/>
              <a:t>기반의 </a:t>
            </a:r>
            <a:r>
              <a:rPr lang="ko-KR" altLang="en-US" dirty="0" err="1" smtClean="0"/>
              <a:t>설정데이터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messageBean.xml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marL="0" indent="0" fontAlgn="base">
              <a:buNone/>
            </a:pPr>
            <a:r>
              <a:rPr lang="en-US" altLang="ko-KR" dirty="0" smtClean="0"/>
              <a:t>-----------------------------------------------------------------------------------------</a:t>
            </a:r>
            <a:endParaRPr lang="ko-KR" altLang="en-US" dirty="0" smtClean="0"/>
          </a:p>
          <a:p>
            <a:pPr marL="0" indent="0" fontAlgn="base">
              <a:buNone/>
            </a:pPr>
            <a:r>
              <a:rPr lang="en-US" altLang="ko-KR" dirty="0" smtClean="0"/>
              <a:t>&lt;?</a:t>
            </a:r>
            <a:r>
              <a:rPr lang="en-US" altLang="ko-KR" dirty="0"/>
              <a:t>xml version="1.0" encoding="UTF-8"?&gt;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&lt;beans </a:t>
            </a:r>
            <a:r>
              <a:rPr lang="en-US" altLang="ko-KR" dirty="0" err="1">
                <a:solidFill>
                  <a:srgbClr val="7030A0"/>
                </a:solidFill>
              </a:rPr>
              <a:t>xmlns</a:t>
            </a:r>
            <a:r>
              <a:rPr lang="en-US" altLang="ko-KR" dirty="0"/>
              <a:t>="http://www.springframework.org/schema/beans"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xmlns:xsi</a:t>
            </a:r>
            <a:r>
              <a:rPr lang="en-US" altLang="ko-KR" dirty="0"/>
              <a:t>="http://www.w3.org/2001/XMLSchema-instance"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xsi:schemaLocation</a:t>
            </a:r>
            <a:r>
              <a:rPr lang="en-US" altLang="ko-KR" dirty="0"/>
              <a:t>="http://www.springframework.org/schema/beans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  http</a:t>
            </a:r>
            <a:r>
              <a:rPr lang="en-US" altLang="ko-KR" dirty="0"/>
              <a:t>://www.springframework.org/schema/beans/spring-beans-3.0.xsd"&gt;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&lt;</a:t>
            </a:r>
            <a:r>
              <a:rPr lang="en-US" altLang="ko-KR" dirty="0"/>
              <a:t>bean id=</a:t>
            </a:r>
            <a:r>
              <a:rPr lang="en-US" altLang="ko-KR" i="1" dirty="0"/>
              <a:t>"</a:t>
            </a:r>
            <a:r>
              <a:rPr lang="en-US" altLang="ko-KR" i="1" dirty="0" err="1"/>
              <a:t>makeMessage</a:t>
            </a:r>
            <a:r>
              <a:rPr lang="en-US" altLang="ko-KR" i="1" dirty="0"/>
              <a:t>" class="message6.MakeMessageKr" /&gt;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     </a:t>
            </a:r>
            <a:r>
              <a:rPr lang="en-US" altLang="ko-KR" dirty="0" smtClean="0"/>
              <a:t>&lt;</a:t>
            </a:r>
            <a:r>
              <a:rPr lang="en-US" altLang="ko-KR" dirty="0"/>
              <a:t>bean id=</a:t>
            </a:r>
            <a:r>
              <a:rPr lang="en-US" altLang="ko-KR" i="1" dirty="0"/>
              <a:t>"</a:t>
            </a:r>
            <a:r>
              <a:rPr lang="en-US" altLang="ko-KR" i="1" dirty="0" err="1"/>
              <a:t>messageBean</a:t>
            </a:r>
            <a:r>
              <a:rPr lang="en-US" altLang="ko-KR" i="1" dirty="0"/>
              <a:t>" class="message6.MessageBean" &gt;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&lt;</a:t>
            </a:r>
            <a:r>
              <a:rPr lang="en-US" altLang="ko-KR" dirty="0"/>
              <a:t>constructor-</a:t>
            </a:r>
            <a:r>
              <a:rPr lang="en-US" altLang="ko-KR" dirty="0" err="1"/>
              <a:t>arg</a:t>
            </a:r>
            <a:r>
              <a:rPr lang="en-US" altLang="ko-KR" dirty="0"/>
              <a:t> ref=</a:t>
            </a:r>
            <a:r>
              <a:rPr lang="en-US" altLang="ko-KR" i="1" dirty="0"/>
              <a:t>"</a:t>
            </a:r>
            <a:r>
              <a:rPr lang="en-US" altLang="ko-KR" i="1" dirty="0" err="1"/>
              <a:t>makeMessage</a:t>
            </a:r>
            <a:r>
              <a:rPr lang="en-US" altLang="ko-KR" i="1" dirty="0"/>
              <a:t>" /&gt;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en-US" altLang="ko-KR" dirty="0" smtClean="0"/>
              <a:t>  &lt;/</a:t>
            </a:r>
            <a:r>
              <a:rPr lang="en-US" altLang="ko-KR" dirty="0"/>
              <a:t>bean</a:t>
            </a:r>
            <a:r>
              <a:rPr lang="en-US" altLang="ko-KR" dirty="0" smtClean="0"/>
              <a:t>&gt;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&lt;/</a:t>
            </a:r>
            <a:r>
              <a:rPr lang="en-US" altLang="ko-KR" dirty="0">
                <a:solidFill>
                  <a:srgbClr val="FF0000"/>
                </a:solidFill>
              </a:rPr>
              <a:t>beans&gt;</a:t>
            </a:r>
            <a:endParaRPr lang="ko-KR" altLang="en-US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dirty="0"/>
              <a:t>-----------------------------------------------------------------------------------------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XML</a:t>
            </a:r>
            <a:r>
              <a:rPr lang="ko-KR" altLang="en-US" b="1" dirty="0"/>
              <a:t>기반의 설정 </a:t>
            </a:r>
            <a:r>
              <a:rPr lang="ko-KR" altLang="en-US" b="1" dirty="0" smtClean="0"/>
              <a:t>메타데이터 구성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message6)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676" y="7748677"/>
            <a:ext cx="4074919" cy="185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7412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694452" y="3908536"/>
            <a:ext cx="9021697" cy="15920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>
              <a:ln w="19050"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altLang="ko-KR" sz="2358" dirty="0"/>
              <a:t>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ko-KR" altLang="en-US" sz="2358" dirty="0"/>
              <a:t> </a:t>
            </a:r>
            <a:r>
              <a:rPr lang="en-US" altLang="ko-KR" sz="2358" dirty="0"/>
              <a:t>&lt;/beans&gt;</a:t>
            </a:r>
          </a:p>
          <a:p>
            <a:pPr marL="0" indent="0">
              <a:buNone/>
            </a:pPr>
            <a:r>
              <a:rPr lang="ko-KR" altLang="en-US" sz="2358" dirty="0"/>
              <a:t>      </a:t>
            </a:r>
          </a:p>
          <a:p>
            <a:pPr marL="0" indent="0">
              <a:buNone/>
            </a:pPr>
            <a:r>
              <a:rPr lang="en-US" altLang="ko-KR" sz="2358" dirty="0"/>
              <a:t>    &lt;bean id=</a:t>
            </a:r>
            <a:r>
              <a:rPr lang="en-US" altLang="ko-KR" sz="2358" i="1" dirty="0"/>
              <a:t>"</a:t>
            </a:r>
            <a:r>
              <a:rPr lang="en-US" altLang="ko-KR" sz="2358" i="1" dirty="0" err="1"/>
              <a:t>makeMessage</a:t>
            </a:r>
            <a:r>
              <a:rPr lang="en-US" altLang="ko-KR" sz="2358" i="1" dirty="0"/>
              <a:t>"  class="message6.</a:t>
            </a:r>
            <a:r>
              <a:rPr lang="en-US" altLang="ko-KR" sz="2358" i="1" dirty="0">
                <a:solidFill>
                  <a:srgbClr val="0000FF"/>
                </a:solidFill>
              </a:rPr>
              <a:t>MakeMessageKr</a:t>
            </a:r>
            <a:r>
              <a:rPr lang="en-US" altLang="ko-KR" sz="2358" i="1" dirty="0"/>
              <a:t>" /&gt;</a:t>
            </a:r>
          </a:p>
          <a:p>
            <a:pPr marL="0" indent="0">
              <a:buNone/>
            </a:pPr>
            <a:endParaRPr lang="ko-KR" altLang="en-US" sz="2358" dirty="0"/>
          </a:p>
          <a:p>
            <a:pPr marL="0" indent="0">
              <a:buNone/>
            </a:pPr>
            <a:r>
              <a:rPr lang="en-US" altLang="ko-KR" sz="2358" dirty="0"/>
              <a:t>    &lt;bean id=</a:t>
            </a:r>
            <a:r>
              <a:rPr lang="en-US" altLang="ko-KR" sz="2358" i="1" dirty="0"/>
              <a:t>"</a:t>
            </a:r>
            <a:r>
              <a:rPr lang="en-US" altLang="ko-KR" sz="2358" i="1" dirty="0" err="1"/>
              <a:t>messageBean</a:t>
            </a:r>
            <a:r>
              <a:rPr lang="en-US" altLang="ko-KR" sz="2358" i="1" dirty="0"/>
              <a:t>" class="message6.MessageBean" &gt;</a:t>
            </a:r>
          </a:p>
          <a:p>
            <a:pPr marL="0" indent="0">
              <a:buNone/>
            </a:pPr>
            <a:r>
              <a:rPr lang="en-US" altLang="ko-KR" sz="2358" dirty="0"/>
              <a:t>           &lt;constructor-</a:t>
            </a:r>
            <a:r>
              <a:rPr lang="en-US" altLang="ko-KR" sz="2358" dirty="0" err="1"/>
              <a:t>arg</a:t>
            </a:r>
            <a:r>
              <a:rPr lang="en-US" altLang="ko-KR" sz="2358" dirty="0"/>
              <a:t>  ref=</a:t>
            </a:r>
            <a:r>
              <a:rPr lang="en-US" altLang="ko-KR" sz="2358" i="1" dirty="0"/>
              <a:t>"</a:t>
            </a:r>
            <a:r>
              <a:rPr lang="en-US" altLang="ko-KR" sz="2358" i="1" dirty="0" err="1"/>
              <a:t>makeMessage</a:t>
            </a:r>
            <a:r>
              <a:rPr lang="en-US" altLang="ko-KR" sz="2358" i="1" dirty="0"/>
              <a:t>" /&gt;</a:t>
            </a:r>
          </a:p>
          <a:p>
            <a:pPr marL="0" indent="0">
              <a:buNone/>
            </a:pPr>
            <a:r>
              <a:rPr lang="en-US" altLang="ko-KR" sz="2358" dirty="0"/>
              <a:t>     &lt;/bean&gt;</a:t>
            </a:r>
          </a:p>
          <a:p>
            <a:pPr marL="0" indent="0">
              <a:buNone/>
            </a:pPr>
            <a:r>
              <a:rPr lang="ko-KR" altLang="en-US" sz="2358" dirty="0"/>
              <a:t>   </a:t>
            </a:r>
          </a:p>
          <a:p>
            <a:pPr marL="0" indent="0">
              <a:buNone/>
            </a:pPr>
            <a:r>
              <a:rPr lang="en-US" altLang="ko-KR" sz="2358" dirty="0"/>
              <a:t>&lt;/bans&gt;</a:t>
            </a:r>
          </a:p>
          <a:p>
            <a:pPr marL="0" indent="0">
              <a:buNone/>
            </a:pPr>
            <a:r>
              <a:rPr lang="en-US" altLang="ko-KR" sz="2358" dirty="0"/>
              <a:t>-----------------------------------------------------------------------------------------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XML</a:t>
            </a:r>
            <a:r>
              <a:rPr lang="ko-KR" altLang="en-US" dirty="0"/>
              <a:t>기반의 </a:t>
            </a:r>
            <a:r>
              <a:rPr lang="ko-KR" altLang="en-US" dirty="0" smtClean="0"/>
              <a:t>설정메타데이터 작성</a:t>
            </a:r>
            <a:r>
              <a:rPr lang="en-US" altLang="ko-KR" dirty="0">
                <a:solidFill>
                  <a:srgbClr val="0000FF"/>
                </a:solidFill>
              </a:rPr>
              <a:t> (message6)</a:t>
            </a:r>
            <a:r>
              <a:rPr lang="ko-KR" altLang="en-US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4488" y="2194293"/>
            <a:ext cx="7854183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dirty="0" err="1"/>
              <a:t>MakeMessage</a:t>
            </a:r>
            <a:r>
              <a:rPr lang="en-US" altLang="ko-KR" sz="2653" dirty="0"/>
              <a:t> </a:t>
            </a:r>
            <a:r>
              <a:rPr lang="ko-KR" altLang="en-US" sz="2653" dirty="0"/>
              <a:t> </a:t>
            </a:r>
            <a:r>
              <a:rPr lang="en-US" altLang="ko-KR" sz="2653" dirty="0" err="1"/>
              <a:t>makeMassage</a:t>
            </a:r>
            <a:r>
              <a:rPr lang="en-US" altLang="ko-KR" sz="2653" dirty="0"/>
              <a:t> = new </a:t>
            </a:r>
            <a:r>
              <a:rPr lang="en-US" altLang="ko-KR" sz="2653" i="1" dirty="0" err="1">
                <a:solidFill>
                  <a:srgbClr val="0000FF"/>
                </a:solidFill>
              </a:rPr>
              <a:t>MakeMessageKr</a:t>
            </a:r>
            <a:r>
              <a:rPr lang="en-US" altLang="ko-KR" sz="2653" i="1" dirty="0">
                <a:solidFill>
                  <a:srgbClr val="0000FF"/>
                </a:solidFill>
              </a:rPr>
              <a:t>()</a:t>
            </a:r>
            <a:endParaRPr lang="en-US" altLang="ko-KR" sz="2653" dirty="0"/>
          </a:p>
        </p:txBody>
      </p:sp>
      <p:cxnSp>
        <p:nvCxnSpPr>
          <p:cNvPr id="7" name="직선 화살표 연결선 6"/>
          <p:cNvCxnSpPr/>
          <p:nvPr/>
        </p:nvCxnSpPr>
        <p:spPr>
          <a:xfrm flipH="1">
            <a:off x="5934205" y="2685178"/>
            <a:ext cx="1344917" cy="53063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그림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316" y="5063936"/>
            <a:ext cx="6219527" cy="302226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</p:pic>
      <p:cxnSp>
        <p:nvCxnSpPr>
          <p:cNvPr id="32" name="직선 화살표 연결선 31"/>
          <p:cNvCxnSpPr/>
          <p:nvPr/>
        </p:nvCxnSpPr>
        <p:spPr>
          <a:xfrm>
            <a:off x="6859616" y="4864567"/>
            <a:ext cx="5130182" cy="217802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057624" y="8238131"/>
            <a:ext cx="9233971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653" i="1" dirty="0" err="1"/>
              <a:t>MessageBean</a:t>
            </a:r>
            <a:r>
              <a:rPr lang="en-US" altLang="ko-KR" sz="2653" i="1" dirty="0"/>
              <a:t> </a:t>
            </a:r>
            <a:r>
              <a:rPr lang="en-US" altLang="ko-KR" sz="2653" i="1" dirty="0" err="1"/>
              <a:t>messageBean</a:t>
            </a:r>
            <a:r>
              <a:rPr lang="ko-KR" altLang="en-US" sz="2653" dirty="0"/>
              <a:t> </a:t>
            </a:r>
            <a:r>
              <a:rPr lang="en-US" altLang="ko-KR" sz="2653" dirty="0"/>
              <a:t>= new </a:t>
            </a:r>
            <a:r>
              <a:rPr lang="en-US" altLang="ko-KR" sz="2653" i="1" dirty="0" err="1"/>
              <a:t>MessageBean</a:t>
            </a:r>
            <a:r>
              <a:rPr lang="en-US" altLang="ko-KR" sz="2653" i="1" dirty="0"/>
              <a:t> </a:t>
            </a:r>
            <a:r>
              <a:rPr lang="en-US" altLang="ko-KR" sz="2653" i="1" dirty="0">
                <a:solidFill>
                  <a:srgbClr val="0000FF"/>
                </a:solidFill>
              </a:rPr>
              <a:t>(</a:t>
            </a:r>
            <a:r>
              <a:rPr lang="en-US" altLang="ko-KR" sz="2653" i="1" dirty="0" err="1">
                <a:solidFill>
                  <a:srgbClr val="0000FF"/>
                </a:solidFill>
              </a:rPr>
              <a:t>makeMessage</a:t>
            </a:r>
            <a:r>
              <a:rPr lang="en-US" altLang="ko-KR" sz="2653" i="1" dirty="0">
                <a:solidFill>
                  <a:srgbClr val="0000FF"/>
                </a:solidFill>
              </a:rPr>
              <a:t>);</a:t>
            </a:r>
            <a:endParaRPr lang="en-US" altLang="ko-KR" sz="2653" dirty="0"/>
          </a:p>
        </p:txBody>
      </p:sp>
      <p:cxnSp>
        <p:nvCxnSpPr>
          <p:cNvPr id="28" name="직선 화살표 연결선 27"/>
          <p:cNvCxnSpPr>
            <a:stCxn id="60" idx="0"/>
          </p:cNvCxnSpPr>
          <p:nvPr/>
        </p:nvCxnSpPr>
        <p:spPr>
          <a:xfrm flipH="1" flipV="1">
            <a:off x="3091735" y="5500593"/>
            <a:ext cx="2582875" cy="273753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4135611" y="4864567"/>
            <a:ext cx="4086299" cy="217802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509261" y="6031224"/>
            <a:ext cx="869149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53" dirty="0" err="1">
                <a:solidFill>
                  <a:srgbClr val="FF0000"/>
                </a:solidFill>
              </a:rPr>
              <a:t>생성자</a:t>
            </a:r>
            <a:endParaRPr lang="ko-KR" altLang="en-US" sz="2653" dirty="0">
              <a:solidFill>
                <a:srgbClr val="FF00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1686112" y="6583653"/>
            <a:ext cx="986167" cy="5005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653" dirty="0" err="1">
                <a:solidFill>
                  <a:srgbClr val="FF0000"/>
                </a:solidFill>
              </a:rPr>
              <a:t>전달인수</a:t>
            </a:r>
            <a:endParaRPr lang="ko-KR" altLang="en-US" sz="2653" dirty="0">
              <a:solidFill>
                <a:srgbClr val="FF0000"/>
              </a:solidFill>
            </a:endParaRPr>
          </a:p>
        </p:txBody>
      </p:sp>
      <p:sp>
        <p:nvSpPr>
          <p:cNvPr id="90" name="직사각형 89"/>
          <p:cNvSpPr/>
          <p:nvPr/>
        </p:nvSpPr>
        <p:spPr>
          <a:xfrm>
            <a:off x="1244282" y="1249967"/>
            <a:ext cx="5707012" cy="4781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507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생성자</a:t>
            </a:r>
            <a:r>
              <a:rPr lang="ko-KR" altLang="en-US" sz="2507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기반 주입 </a:t>
            </a:r>
            <a:r>
              <a:rPr lang="en-US" altLang="ko-KR" sz="2507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(Constructor Injection)</a:t>
            </a:r>
            <a:endParaRPr lang="ko-KR" altLang="en-US" sz="2507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624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69909" y="1255081"/>
            <a:ext cx="12017865" cy="7217358"/>
          </a:xfrm>
        </p:spPr>
        <p:txBody>
          <a:bodyPr/>
          <a:lstStyle/>
          <a:p>
            <a:r>
              <a:rPr lang="en-US" altLang="ko-KR" dirty="0" smtClean="0"/>
              <a:t>Xml </a:t>
            </a:r>
            <a:r>
              <a:rPr lang="ko-KR" altLang="en-US" dirty="0" smtClean="0"/>
              <a:t>파일을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 데이터로 사용한다</a:t>
            </a:r>
            <a:r>
              <a:rPr lang="en-US" altLang="ko-KR" dirty="0" smtClean="0"/>
              <a:t>. </a:t>
            </a:r>
          </a:p>
          <a:p>
            <a:r>
              <a:rPr lang="en-US" altLang="ko-KR" dirty="0" err="1" smtClean="0"/>
              <a:t>Ioc</a:t>
            </a:r>
            <a:r>
              <a:rPr lang="ko-KR" altLang="en-US" dirty="0" smtClean="0"/>
              <a:t> 컨테이너에서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빈을 얻을 때 임시형변환자 필요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err="1"/>
              <a:t>IoC</a:t>
            </a:r>
            <a:r>
              <a:rPr lang="en-US" altLang="ko-KR" b="1" dirty="0"/>
              <a:t> </a:t>
            </a:r>
            <a:r>
              <a:rPr lang="ko-KR" altLang="en-US" b="1" dirty="0"/>
              <a:t>컨테이너 생성</a:t>
            </a:r>
            <a:r>
              <a:rPr lang="en-US" altLang="ko-KR" dirty="0">
                <a:solidFill>
                  <a:srgbClr val="0000FF"/>
                </a:solidFill>
              </a:rPr>
              <a:t>(message6)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51" y="2561814"/>
            <a:ext cx="13263938" cy="686587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5537456" y="5553653"/>
            <a:ext cx="8299942" cy="716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5344055" y="6508901"/>
            <a:ext cx="5755452" cy="742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8" name="직사각형 7"/>
          <p:cNvSpPr/>
          <p:nvPr/>
        </p:nvSpPr>
        <p:spPr>
          <a:xfrm>
            <a:off x="10436978" y="8560929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17084012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33319" y="1030640"/>
            <a:ext cx="12017865" cy="7217358"/>
          </a:xfrm>
        </p:spPr>
        <p:txBody>
          <a:bodyPr/>
          <a:lstStyle/>
          <a:p>
            <a:r>
              <a:rPr lang="en-US" altLang="ko-KR" sz="2653" dirty="0">
                <a:solidFill>
                  <a:srgbClr val="0000FF"/>
                </a:solidFill>
              </a:rPr>
              <a:t>Setter </a:t>
            </a:r>
            <a:r>
              <a:rPr lang="ko-KR" altLang="en-US" sz="2653" dirty="0">
                <a:solidFill>
                  <a:srgbClr val="0000FF"/>
                </a:solidFill>
              </a:rPr>
              <a:t>기반의 의존성 주입 </a:t>
            </a:r>
            <a:endParaRPr lang="en-US" altLang="ko-KR" sz="2653" dirty="0">
              <a:solidFill>
                <a:srgbClr val="0000FF"/>
              </a:solidFill>
            </a:endParaRPr>
          </a:p>
          <a:p>
            <a:pPr lvl="1"/>
            <a:r>
              <a:rPr lang="ko-KR" altLang="en-US" dirty="0" err="1" smtClean="0"/>
              <a:t>생성자</a:t>
            </a:r>
            <a:r>
              <a:rPr lang="ko-KR" altLang="en-US" dirty="0" smtClean="0"/>
              <a:t> </a:t>
            </a:r>
            <a:r>
              <a:rPr lang="ko-KR" altLang="en-US" dirty="0"/>
              <a:t>대신 의존성을 </a:t>
            </a:r>
            <a:r>
              <a:rPr lang="ko-KR" altLang="en-US" dirty="0" err="1"/>
              <a:t>주입받을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Setter </a:t>
            </a:r>
            <a:r>
              <a:rPr lang="ko-KR" altLang="en-US" dirty="0">
                <a:solidFill>
                  <a:srgbClr val="0000FF"/>
                </a:solidFill>
              </a:rPr>
              <a:t>메서드</a:t>
            </a:r>
            <a:r>
              <a:rPr lang="ko-KR" altLang="en-US" dirty="0"/>
              <a:t>가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XML </a:t>
            </a:r>
            <a:r>
              <a:rPr lang="ko-KR" altLang="en-US" dirty="0"/>
              <a:t>설정메타데이터에 </a:t>
            </a:r>
            <a:r>
              <a:rPr lang="en-US" altLang="ko-KR" dirty="0">
                <a:solidFill>
                  <a:srgbClr val="0000FF"/>
                </a:solidFill>
              </a:rPr>
              <a:t>&lt;constructor-</a:t>
            </a:r>
            <a:r>
              <a:rPr lang="en-US" altLang="ko-KR" dirty="0" err="1">
                <a:solidFill>
                  <a:srgbClr val="0000FF"/>
                </a:solidFill>
              </a:rPr>
              <a:t>arg</a:t>
            </a:r>
            <a:r>
              <a:rPr lang="en-US" altLang="ko-KR" dirty="0">
                <a:solidFill>
                  <a:srgbClr val="0000FF"/>
                </a:solidFill>
              </a:rPr>
              <a:t>&gt; </a:t>
            </a:r>
            <a:r>
              <a:rPr lang="ko-KR" altLang="en-US" dirty="0"/>
              <a:t>대신 </a:t>
            </a:r>
            <a:r>
              <a:rPr lang="en-US" altLang="ko-KR" dirty="0">
                <a:solidFill>
                  <a:srgbClr val="0000FF"/>
                </a:solidFill>
              </a:rPr>
              <a:t>&lt;</a:t>
            </a:r>
            <a:r>
              <a:rPr lang="en-US" altLang="ko-KR" dirty="0" smtClean="0">
                <a:solidFill>
                  <a:srgbClr val="0000FF"/>
                </a:solidFill>
              </a:rPr>
              <a:t>property&gt; </a:t>
            </a:r>
            <a:r>
              <a:rPr lang="ko-KR" altLang="en-US" dirty="0"/>
              <a:t>태그를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Setter</a:t>
            </a:r>
            <a:r>
              <a:rPr lang="ko-KR" altLang="en-US" dirty="0" smtClean="0"/>
              <a:t> 기반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의존관계 주입</a:t>
            </a:r>
            <a:r>
              <a:rPr lang="en-US" altLang="ko-KR" dirty="0">
                <a:solidFill>
                  <a:srgbClr val="0000FF"/>
                </a:solidFill>
              </a:rPr>
              <a:t> (</a:t>
            </a:r>
            <a:r>
              <a:rPr lang="en-US" altLang="ko-KR" dirty="0" smtClean="0">
                <a:solidFill>
                  <a:srgbClr val="0000FF"/>
                </a:solidFill>
              </a:rPr>
              <a:t>message7)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446" y="2774415"/>
            <a:ext cx="10401486" cy="706689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직사각형 5"/>
          <p:cNvSpPr/>
          <p:nvPr/>
        </p:nvSpPr>
        <p:spPr>
          <a:xfrm>
            <a:off x="2861965" y="4790520"/>
            <a:ext cx="9233971" cy="1665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8274992" y="4598510"/>
            <a:ext cx="1758815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2653" dirty="0"/>
              <a:t>Setter </a:t>
            </a:r>
            <a:r>
              <a:rPr lang="ko-KR" altLang="en-US" sz="2653" dirty="0"/>
              <a:t>메서드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8279272" y="7805181"/>
            <a:ext cx="5290231" cy="5005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2653" dirty="0"/>
              <a:t>인터페이스를 통해 의존관계 구현전략객체</a:t>
            </a:r>
            <a:r>
              <a:rPr lang="en-US" altLang="ko-KR" sz="2653" dirty="0"/>
              <a:t> </a:t>
            </a:r>
            <a:r>
              <a:rPr lang="ko-KR" altLang="en-US" sz="2653" dirty="0"/>
              <a:t>메서드 사용 </a:t>
            </a:r>
          </a:p>
        </p:txBody>
      </p:sp>
      <p:cxnSp>
        <p:nvCxnSpPr>
          <p:cNvPr id="10" name="직선 화살표 연결선 9"/>
          <p:cNvCxnSpPr/>
          <p:nvPr/>
        </p:nvCxnSpPr>
        <p:spPr>
          <a:xfrm flipH="1" flipV="1">
            <a:off x="7858280" y="7654734"/>
            <a:ext cx="416708" cy="38680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628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033320" y="1220911"/>
            <a:ext cx="12948335" cy="8415765"/>
          </a:xfrm>
        </p:spPr>
        <p:txBody>
          <a:bodyPr>
            <a:normAutofit fontScale="92500" lnSpcReduction="20000"/>
          </a:bodyPr>
          <a:lstStyle/>
          <a:p>
            <a:pPr marL="471727" lvl="1" indent="-471727">
              <a:spcBef>
                <a:spcPts val="1033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en-US" altLang="ko-KR" sz="2945" dirty="0"/>
              <a:t>XML </a:t>
            </a:r>
            <a:r>
              <a:rPr lang="ko-KR" altLang="en-US" sz="2945" dirty="0"/>
              <a:t>설정메타데이터에 </a:t>
            </a:r>
            <a:r>
              <a:rPr lang="en-US" altLang="ko-KR" sz="2945" dirty="0"/>
              <a:t>&lt;constructor-</a:t>
            </a:r>
            <a:r>
              <a:rPr lang="en-US" altLang="ko-KR" sz="2945" dirty="0" err="1"/>
              <a:t>arg</a:t>
            </a:r>
            <a:r>
              <a:rPr lang="en-US" altLang="ko-KR" sz="2945" dirty="0"/>
              <a:t>&gt; </a:t>
            </a:r>
            <a:r>
              <a:rPr lang="ko-KR" altLang="en-US" sz="2945" dirty="0"/>
              <a:t>대신 </a:t>
            </a:r>
            <a:r>
              <a:rPr lang="en-US" altLang="ko-KR" sz="2945" dirty="0"/>
              <a:t>&lt;property&gt; </a:t>
            </a:r>
            <a:r>
              <a:rPr lang="ko-KR" altLang="en-US" sz="2945" dirty="0"/>
              <a:t>태그를 사용</a:t>
            </a:r>
            <a:r>
              <a:rPr lang="en-US" altLang="ko-KR" sz="2945" dirty="0"/>
              <a:t> </a:t>
            </a:r>
            <a:r>
              <a:rPr lang="en-US" altLang="ko-KR" sz="2800" dirty="0"/>
              <a:t>. </a:t>
            </a:r>
          </a:p>
          <a:p>
            <a:pPr marL="471727" lvl="1" indent="-471727">
              <a:spcBef>
                <a:spcPts val="1033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</a:pPr>
            <a:r>
              <a:rPr lang="ko-KR" altLang="en-US" sz="2800" dirty="0" err="1"/>
              <a:t>클래스패스</a:t>
            </a:r>
            <a:r>
              <a:rPr lang="ko-KR" altLang="en-US" sz="2800" dirty="0"/>
              <a:t> </a:t>
            </a:r>
            <a:r>
              <a:rPr lang="en-US" altLang="ko-KR" sz="2800" dirty="0" err="1">
                <a:solidFill>
                  <a:srgbClr val="0000FF"/>
                </a:solidFill>
              </a:rPr>
              <a:t>src</a:t>
            </a:r>
            <a:r>
              <a:rPr lang="en-US" altLang="ko-KR" sz="2800" dirty="0">
                <a:solidFill>
                  <a:srgbClr val="0000FF"/>
                </a:solidFill>
              </a:rPr>
              <a:t>&gt;new&gt;</a:t>
            </a:r>
            <a:r>
              <a:rPr lang="en-US" altLang="ko-KR" sz="2800" dirty="0" err="1">
                <a:solidFill>
                  <a:srgbClr val="0000FF"/>
                </a:solidFill>
              </a:rPr>
              <a:t>orther</a:t>
            </a:r>
            <a:r>
              <a:rPr lang="en-US" altLang="ko-KR" sz="2800" dirty="0">
                <a:solidFill>
                  <a:srgbClr val="0000FF"/>
                </a:solidFill>
              </a:rPr>
              <a:t>&gt;XML&gt;XML </a:t>
            </a:r>
            <a:r>
              <a:rPr lang="ko-KR" altLang="en-US" sz="2800" dirty="0">
                <a:solidFill>
                  <a:srgbClr val="0000FF"/>
                </a:solidFill>
              </a:rPr>
              <a:t>파일</a:t>
            </a:r>
            <a:r>
              <a:rPr lang="ko-KR" altLang="en-US" sz="2800" dirty="0"/>
              <a:t>을 클릭하고 </a:t>
            </a:r>
            <a:r>
              <a:rPr lang="en-US" altLang="ko-KR" sz="2800" dirty="0"/>
              <a:t>messageBean2.xml </a:t>
            </a:r>
            <a:r>
              <a:rPr lang="ko-KR" altLang="en-US" sz="2800" dirty="0"/>
              <a:t>파일</a:t>
            </a:r>
            <a:r>
              <a:rPr lang="en-US" altLang="ko-KR" sz="2800" dirty="0"/>
              <a:t> </a:t>
            </a:r>
            <a:r>
              <a:rPr lang="ko-KR" altLang="en-US" sz="2800" dirty="0"/>
              <a:t>작성</a:t>
            </a:r>
          </a:p>
          <a:p>
            <a:r>
              <a:rPr lang="en-US" altLang="ko-KR" dirty="0" smtClean="0"/>
              <a:t>XML</a:t>
            </a:r>
            <a:r>
              <a:rPr lang="ko-KR" altLang="en-US" dirty="0" smtClean="0"/>
              <a:t>기반의 </a:t>
            </a:r>
            <a:r>
              <a:rPr lang="ko-KR" altLang="en-US" dirty="0" err="1" smtClean="0"/>
              <a:t>설정데이터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messageBean2.xml</a:t>
            </a:r>
            <a:r>
              <a:rPr lang="en-US" altLang="ko-KR" dirty="0" smtClean="0"/>
              <a:t>)</a:t>
            </a:r>
            <a:endParaRPr lang="ko-KR" altLang="en-US" dirty="0" smtClean="0"/>
          </a:p>
          <a:p>
            <a:pPr marL="0" indent="0" fontAlgn="base">
              <a:buNone/>
            </a:pPr>
            <a:r>
              <a:rPr lang="en-US" altLang="ko-KR" dirty="0" smtClean="0"/>
              <a:t>-----------------------------------------------------------------------------------------</a:t>
            </a:r>
            <a:endParaRPr lang="ko-KR" altLang="en-US" dirty="0" smtClean="0"/>
          </a:p>
          <a:p>
            <a:pPr marL="0" indent="0" fontAlgn="base">
              <a:buNone/>
            </a:pPr>
            <a:r>
              <a:rPr lang="en-US" altLang="ko-KR" dirty="0" smtClean="0"/>
              <a:t>&lt;?</a:t>
            </a:r>
            <a:r>
              <a:rPr lang="en-US" altLang="ko-KR" dirty="0"/>
              <a:t>xml version="1.0" encoding="UTF-8"?&gt;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>
                <a:solidFill>
                  <a:srgbClr val="FF0000"/>
                </a:solidFill>
              </a:rPr>
              <a:t>&lt;beans </a:t>
            </a:r>
            <a:r>
              <a:rPr lang="en-US" altLang="ko-KR" dirty="0" err="1">
                <a:solidFill>
                  <a:srgbClr val="7030A0"/>
                </a:solidFill>
              </a:rPr>
              <a:t>xmlns</a:t>
            </a:r>
            <a:r>
              <a:rPr lang="en-US" altLang="ko-KR" dirty="0"/>
              <a:t>="http://www.springframework.org/schema/beans"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xmlns:xsi</a:t>
            </a:r>
            <a:r>
              <a:rPr lang="en-US" altLang="ko-KR" dirty="0"/>
              <a:t>="http://www.w3.org/2001/XMLSchema-instance"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</a:t>
            </a:r>
            <a:r>
              <a:rPr lang="en-US" altLang="ko-KR" dirty="0" err="1" smtClean="0">
                <a:solidFill>
                  <a:srgbClr val="7030A0"/>
                </a:solidFill>
              </a:rPr>
              <a:t>xsi:schemaLocation</a:t>
            </a:r>
            <a:r>
              <a:rPr lang="en-US" altLang="ko-KR" dirty="0"/>
              <a:t>="http://www.springframework.org/schema/beans</a:t>
            </a:r>
            <a:endParaRPr lang="ko-KR" altLang="en-US" dirty="0"/>
          </a:p>
          <a:p>
            <a:pPr marL="0" indent="0" fontAlgn="base">
              <a:buNone/>
            </a:pPr>
            <a:r>
              <a:rPr lang="en-US" altLang="ko-KR" dirty="0" smtClean="0"/>
              <a:t>             http</a:t>
            </a:r>
            <a:r>
              <a:rPr lang="en-US" altLang="ko-KR" dirty="0"/>
              <a:t>://www.springframework.org/schema/beans/spring-beans-3.0.xsd"&gt;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&lt;</a:t>
            </a:r>
            <a:r>
              <a:rPr lang="en-US" altLang="ko-KR" dirty="0"/>
              <a:t>bean id=</a:t>
            </a:r>
            <a:r>
              <a:rPr lang="en-US" altLang="ko-KR" i="1" dirty="0"/>
              <a:t>"</a:t>
            </a:r>
            <a:r>
              <a:rPr lang="en-US" altLang="ko-KR" i="1" dirty="0" err="1"/>
              <a:t>makeMessage</a:t>
            </a:r>
            <a:r>
              <a:rPr lang="en-US" altLang="ko-KR" i="1" dirty="0"/>
              <a:t>" class="message6.MakeMessageKr" /&gt;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r>
              <a:rPr lang="en-US" altLang="ko-KR" dirty="0"/>
              <a:t>     </a:t>
            </a:r>
            <a:r>
              <a:rPr lang="en-US" altLang="ko-KR" dirty="0" smtClean="0"/>
              <a:t>&lt;</a:t>
            </a:r>
            <a:r>
              <a:rPr lang="en-US" altLang="ko-KR" dirty="0"/>
              <a:t>bean id=</a:t>
            </a:r>
            <a:r>
              <a:rPr lang="en-US" altLang="ko-KR" i="1" dirty="0"/>
              <a:t>"</a:t>
            </a:r>
            <a:r>
              <a:rPr lang="en-US" altLang="ko-KR" i="1" dirty="0" err="1"/>
              <a:t>messageBean</a:t>
            </a:r>
            <a:r>
              <a:rPr lang="en-US" altLang="ko-KR" i="1" dirty="0"/>
              <a:t>" class="message6.MessageBean" &gt;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        &lt;</a:t>
            </a:r>
            <a:r>
              <a:rPr lang="en-US" altLang="ko-KR" dirty="0"/>
              <a:t>constructor-</a:t>
            </a:r>
            <a:r>
              <a:rPr lang="en-US" altLang="ko-KR" dirty="0" err="1"/>
              <a:t>arg</a:t>
            </a:r>
            <a:r>
              <a:rPr lang="en-US" altLang="ko-KR" dirty="0"/>
              <a:t> ref=</a:t>
            </a:r>
            <a:r>
              <a:rPr lang="en-US" altLang="ko-KR" i="1" dirty="0"/>
              <a:t>"</a:t>
            </a:r>
            <a:r>
              <a:rPr lang="en-US" altLang="ko-KR" i="1" dirty="0" err="1"/>
              <a:t>makeMessage</a:t>
            </a:r>
            <a:r>
              <a:rPr lang="en-US" altLang="ko-KR" i="1" dirty="0"/>
              <a:t>" /&gt;</a:t>
            </a:r>
          </a:p>
          <a:p>
            <a:pPr marL="0" indent="0">
              <a:buNone/>
            </a:pPr>
            <a:r>
              <a:rPr lang="en-US" altLang="ko-KR" dirty="0" smtClean="0"/>
              <a:t>   </a:t>
            </a:r>
          </a:p>
          <a:p>
            <a:pPr marL="0" indent="0"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&lt;/</a:t>
            </a:r>
            <a:r>
              <a:rPr lang="en-US" altLang="ko-KR" dirty="0">
                <a:solidFill>
                  <a:srgbClr val="FF0000"/>
                </a:solidFill>
              </a:rPr>
              <a:t>beans&gt;</a:t>
            </a:r>
            <a:endParaRPr lang="ko-KR" altLang="en-US" dirty="0">
              <a:solidFill>
                <a:srgbClr val="FF0000"/>
              </a:solidFill>
            </a:endParaRPr>
          </a:p>
          <a:p>
            <a:pPr marL="0" indent="0" fontAlgn="base">
              <a:buNone/>
            </a:pPr>
            <a:r>
              <a:rPr lang="en-US" altLang="ko-KR" dirty="0"/>
              <a:t>-----------------------------------------------------------------------------------------</a:t>
            </a: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XML</a:t>
            </a:r>
            <a:r>
              <a:rPr lang="ko-KR" altLang="en-US" dirty="0"/>
              <a:t>기반의 설정 </a:t>
            </a:r>
            <a:r>
              <a:rPr lang="ko-KR" altLang="en-US" dirty="0" smtClean="0"/>
              <a:t>메타데이터 구성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message7)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638749" y="5606740"/>
            <a:ext cx="11280155" cy="23024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bean </a:t>
            </a:r>
            <a:r>
              <a:rPr lang="en-US" altLang="ko-KR" sz="2653" dirty="0">
                <a:solidFill>
                  <a:srgbClr val="7F007F"/>
                </a:solidFill>
                <a:latin typeface="Consolas" panose="020B0609020204030204" pitchFamily="49" charset="0"/>
              </a:rPr>
              <a:t>id</a:t>
            </a: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2653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makeMessage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n-US" altLang="ko-KR" sz="2653" i="1" dirty="0">
                <a:solidFill>
                  <a:srgbClr val="7F007F"/>
                </a:solidFill>
                <a:latin typeface="Consolas" panose="020B0609020204030204" pitchFamily="49" charset="0"/>
              </a:rPr>
              <a:t>class</a:t>
            </a:r>
            <a:r>
              <a:rPr lang="en-US" altLang="ko-KR" sz="2653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"message7.MakeMessageKr" </a:t>
            </a:r>
            <a:r>
              <a:rPr lang="en-US" altLang="ko-KR" sz="2653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pPr>
              <a:spcBef>
                <a:spcPts val="1475"/>
              </a:spcBef>
            </a:pP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bean </a:t>
            </a:r>
            <a:r>
              <a:rPr lang="en-US" altLang="ko-KR" sz="2653" dirty="0">
                <a:solidFill>
                  <a:srgbClr val="7F007F"/>
                </a:solidFill>
                <a:latin typeface="Consolas" panose="020B0609020204030204" pitchFamily="49" charset="0"/>
              </a:rPr>
              <a:t>id</a:t>
            </a: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2653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messageBean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n-US" altLang="ko-KR" sz="2653" i="1" dirty="0">
                <a:solidFill>
                  <a:srgbClr val="7F007F"/>
                </a:solidFill>
                <a:latin typeface="Consolas" panose="020B0609020204030204" pitchFamily="49" charset="0"/>
              </a:rPr>
              <a:t>class</a:t>
            </a:r>
            <a:r>
              <a:rPr lang="en-US" altLang="ko-KR" sz="2653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"message7.MessageBean" </a:t>
            </a:r>
            <a:r>
              <a:rPr lang="en-US" altLang="ko-KR" sz="2653" i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pPr>
              <a:spcBef>
                <a:spcPts val="1475"/>
              </a:spcBef>
            </a:pP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     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property </a:t>
            </a:r>
            <a:r>
              <a:rPr lang="en-US" altLang="ko-KR" sz="2653" dirty="0">
                <a:solidFill>
                  <a:srgbClr val="7F007F"/>
                </a:solidFill>
                <a:latin typeface="Consolas" panose="020B0609020204030204" pitchFamily="49" charset="0"/>
              </a:rPr>
              <a:t>name</a:t>
            </a: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2653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messageBean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n-US" altLang="ko-KR" sz="2653" i="1" dirty="0">
                <a:solidFill>
                  <a:srgbClr val="7F007F"/>
                </a:solidFill>
                <a:latin typeface="Consolas" panose="020B0609020204030204" pitchFamily="49" charset="0"/>
              </a:rPr>
              <a:t>ref</a:t>
            </a:r>
            <a:r>
              <a:rPr lang="en-US" altLang="ko-KR" sz="2653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</a:t>
            </a:r>
            <a:r>
              <a:rPr lang="en-US" altLang="ko-KR" sz="2653" i="1" dirty="0" err="1">
                <a:solidFill>
                  <a:srgbClr val="2A00FF"/>
                </a:solidFill>
                <a:latin typeface="Consolas" panose="020B0609020204030204" pitchFamily="49" charset="0"/>
              </a:rPr>
              <a:t>makeMessage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 </a:t>
            </a:r>
            <a:r>
              <a:rPr lang="en-US" altLang="ko-KR" sz="2653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pPr>
              <a:spcBef>
                <a:spcPts val="1475"/>
              </a:spcBef>
            </a:pP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bean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  <a:endParaRPr lang="ko-KR" altLang="en-US" sz="2653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704" y="7466737"/>
            <a:ext cx="9188665" cy="2005842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</p:pic>
      <p:sp>
        <p:nvSpPr>
          <p:cNvPr id="8" name="직사각형 7"/>
          <p:cNvSpPr/>
          <p:nvPr/>
        </p:nvSpPr>
        <p:spPr>
          <a:xfrm>
            <a:off x="6438942" y="7870458"/>
            <a:ext cx="2441163" cy="389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9" name="직사각형 8"/>
          <p:cNvSpPr/>
          <p:nvPr/>
        </p:nvSpPr>
        <p:spPr>
          <a:xfrm>
            <a:off x="2543552" y="6912942"/>
            <a:ext cx="5413019" cy="389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6438942" y="7302653"/>
            <a:ext cx="350122" cy="56781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9336354" y="7302655"/>
            <a:ext cx="2547303" cy="56781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/>
          <p:nvPr/>
        </p:nvCxnSpPr>
        <p:spPr>
          <a:xfrm>
            <a:off x="5237869" y="6031283"/>
            <a:ext cx="4098500" cy="88167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8319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9922" y="2741004"/>
            <a:ext cx="13216603" cy="5943707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Setter </a:t>
            </a:r>
            <a:r>
              <a:rPr lang="ko-KR" altLang="en-US" dirty="0"/>
              <a:t>기반의 의존성 주입 </a:t>
            </a:r>
            <a:r>
              <a:rPr lang="en-US" altLang="ko-KR" dirty="0" smtClean="0">
                <a:solidFill>
                  <a:srgbClr val="0000FF"/>
                </a:solidFill>
              </a:rPr>
              <a:t>(message7)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621556" y="5182177"/>
            <a:ext cx="8066458" cy="849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5377823" y="6137421"/>
            <a:ext cx="5869011" cy="7429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2" name="직사각형 1"/>
          <p:cNvSpPr/>
          <p:nvPr/>
        </p:nvSpPr>
        <p:spPr>
          <a:xfrm>
            <a:off x="9896254" y="5580651"/>
            <a:ext cx="3291286" cy="40979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ko-KR" sz="2063" dirty="0">
                <a:solidFill>
                  <a:srgbClr val="2A00FF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2063" i="1" dirty="0"/>
              <a:t>"</a:t>
            </a:r>
            <a:r>
              <a:rPr lang="en-US" altLang="ko-KR" sz="2063" dirty="0">
                <a:solidFill>
                  <a:srgbClr val="2A00FF"/>
                </a:solidFill>
                <a:latin typeface="Consolas" panose="020B0609020204030204" pitchFamily="49" charset="0"/>
              </a:rPr>
              <a:t>messageBeans2.xml</a:t>
            </a:r>
            <a:r>
              <a:rPr lang="en-US" altLang="ko-KR" sz="2063" i="1" dirty="0"/>
              <a:t>"</a:t>
            </a:r>
            <a:r>
              <a:rPr lang="en-US" altLang="ko-KR" sz="2063" dirty="0">
                <a:solidFill>
                  <a:srgbClr val="2A00FF"/>
                </a:solidFill>
                <a:latin typeface="Consolas" panose="020B0609020204030204" pitchFamily="49" charset="0"/>
              </a:rPr>
              <a:t>);</a:t>
            </a:r>
            <a:endParaRPr lang="ko-KR" altLang="en-US" sz="2063" dirty="0"/>
          </a:p>
        </p:txBody>
      </p:sp>
      <p:sp>
        <p:nvSpPr>
          <p:cNvPr id="8" name="내용 개체 틀 1"/>
          <p:cNvSpPr txBox="1">
            <a:spLocks/>
          </p:cNvSpPr>
          <p:nvPr/>
        </p:nvSpPr>
        <p:spPr>
          <a:xfrm>
            <a:off x="1269909" y="1255081"/>
            <a:ext cx="12017865" cy="72173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  <a:defRPr sz="20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"/>
              <a:defRPr sz="18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16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14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12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945" dirty="0"/>
              <a:t>Setter </a:t>
            </a:r>
            <a:r>
              <a:rPr lang="ko-KR" altLang="en-US" sz="2945" dirty="0"/>
              <a:t>기반의 의존성 주입을 위해 </a:t>
            </a:r>
            <a:r>
              <a:rPr lang="en-US" altLang="ko-KR" sz="2945" dirty="0">
                <a:solidFill>
                  <a:srgbClr val="0000FF"/>
                </a:solidFill>
              </a:rPr>
              <a:t>messageBean2.xml </a:t>
            </a:r>
            <a:r>
              <a:rPr lang="ko-KR" altLang="en-US" sz="2945" dirty="0"/>
              <a:t>파일을 사용하여 </a:t>
            </a:r>
            <a:r>
              <a:rPr lang="en-US" altLang="ko-KR" sz="2945" dirty="0" err="1"/>
              <a:t>IoC</a:t>
            </a:r>
            <a:r>
              <a:rPr lang="ko-KR" altLang="en-US" sz="2945" dirty="0"/>
              <a:t> 컨테이너</a:t>
            </a:r>
            <a:r>
              <a:rPr lang="en-US" altLang="ko-KR" sz="2945" dirty="0"/>
              <a:t> </a:t>
            </a:r>
            <a:r>
              <a:rPr lang="ko-KR" altLang="en-US" sz="2945" dirty="0"/>
              <a:t>생성  </a:t>
            </a:r>
            <a:endParaRPr lang="en-US" altLang="ko-KR" sz="2945" dirty="0"/>
          </a:p>
        </p:txBody>
      </p:sp>
      <p:sp>
        <p:nvSpPr>
          <p:cNvPr id="9" name="직사각형 8"/>
          <p:cNvSpPr/>
          <p:nvPr/>
        </p:nvSpPr>
        <p:spPr>
          <a:xfrm>
            <a:off x="10311730" y="8957214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  <p:sp>
        <p:nvSpPr>
          <p:cNvPr id="10" name="직사각형 9"/>
          <p:cNvSpPr/>
          <p:nvPr/>
        </p:nvSpPr>
        <p:spPr>
          <a:xfrm>
            <a:off x="933331" y="8747328"/>
            <a:ext cx="8703109" cy="30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ko-KR" sz="1393" dirty="0">
                <a:solidFill>
                  <a:srgbClr val="000000"/>
                </a:solidFill>
                <a:latin typeface="Consolas" panose="020B0609020204030204" pitchFamily="49" charset="0"/>
              </a:rPr>
              <a:t>ApplicationContext </a:t>
            </a:r>
            <a:r>
              <a:rPr lang="fr-FR" altLang="ko-KR" sz="1393" u="sng" dirty="0">
                <a:solidFill>
                  <a:srgbClr val="6A3E3E"/>
                </a:solidFill>
                <a:latin typeface="Consolas" panose="020B0609020204030204" pitchFamily="49" charset="0"/>
              </a:rPr>
              <a:t>context</a:t>
            </a:r>
            <a:r>
              <a:rPr lang="fr-FR" altLang="ko-KR" sz="1393" u="sng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fr-FR" altLang="ko-KR" sz="1393" b="1" u="sng" dirty="0">
                <a:solidFill>
                  <a:srgbClr val="7F0055"/>
                </a:solidFill>
                <a:latin typeface="Consolas" panose="020B0609020204030204" pitchFamily="49" charset="0"/>
              </a:rPr>
              <a:t>new</a:t>
            </a:r>
            <a:r>
              <a:rPr lang="fr-FR" altLang="ko-KR" sz="1393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 ClassPathXmlApplicationContext(</a:t>
            </a:r>
            <a:r>
              <a:rPr lang="fr-FR" altLang="ko-KR" sz="1393" b="1" u="sng" dirty="0">
                <a:solidFill>
                  <a:srgbClr val="2A00FF"/>
                </a:solidFill>
                <a:latin typeface="Consolas" panose="020B0609020204030204" pitchFamily="49" charset="0"/>
              </a:rPr>
              <a:t>"messageBeans2.xml"</a:t>
            </a:r>
            <a:r>
              <a:rPr lang="fr-FR" altLang="ko-KR" sz="1393" b="1" u="sng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ko-KR" altLang="en-US" sz="1393" dirty="0"/>
          </a:p>
        </p:txBody>
      </p:sp>
    </p:spTree>
    <p:extLst>
      <p:ext uri="{BB962C8B-B14F-4D97-AF65-F5344CB8AC3E}">
        <p14:creationId xmlns:p14="http://schemas.microsoft.com/office/powerpoint/2010/main" val="2083535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Enterprise </a:t>
            </a:r>
            <a:r>
              <a:rPr lang="en-US" altLang="ko-KR" b="1" dirty="0"/>
              <a:t>Application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163768" y="1148946"/>
            <a:ext cx="12630376" cy="6474393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00FF"/>
                </a:solidFill>
              </a:rPr>
              <a:t>Enterprise Application </a:t>
            </a:r>
            <a:r>
              <a:rPr lang="ko-KR" altLang="en-US" b="1" dirty="0" smtClean="0">
                <a:solidFill>
                  <a:srgbClr val="0000FF"/>
                </a:solidFill>
              </a:rPr>
              <a:t>란</a:t>
            </a:r>
            <a:r>
              <a:rPr lang="en-US" altLang="ko-KR" b="1" dirty="0" smtClean="0">
                <a:solidFill>
                  <a:srgbClr val="0000FF"/>
                </a:solidFill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기업의 </a:t>
            </a:r>
            <a:r>
              <a:rPr lang="ko-KR" altLang="en-US" sz="2800" dirty="0">
                <a:solidFill>
                  <a:prstClr val="black"/>
                </a:solidFill>
              </a:rPr>
              <a:t>비즈니스활동에 사용되는 </a:t>
            </a:r>
            <a:r>
              <a:rPr lang="ko-KR" altLang="en-US" sz="2800" dirty="0" smtClean="0">
                <a:solidFill>
                  <a:prstClr val="black"/>
                </a:solidFill>
              </a:rPr>
              <a:t>응용프로그램</a:t>
            </a:r>
            <a:endParaRPr lang="en-US" altLang="ko-KR" sz="2800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기업용 </a:t>
            </a:r>
            <a:r>
              <a:rPr lang="ko-KR" altLang="en-US" sz="2800" dirty="0">
                <a:solidFill>
                  <a:prstClr val="black"/>
                </a:solidFill>
              </a:rPr>
              <a:t>응용 프로그램은 복잡한 </a:t>
            </a:r>
            <a:r>
              <a:rPr lang="ko-KR" altLang="en-US" sz="2800" dirty="0" err="1">
                <a:solidFill>
                  <a:prstClr val="black"/>
                </a:solidFill>
              </a:rPr>
              <a:t>확장성</a:t>
            </a:r>
            <a:r>
              <a:rPr lang="en-US" altLang="ko-KR" sz="2800" dirty="0">
                <a:solidFill>
                  <a:prstClr val="black"/>
                </a:solidFill>
              </a:rPr>
              <a:t>, </a:t>
            </a:r>
            <a:r>
              <a:rPr lang="ko-KR" altLang="en-US" sz="2800" dirty="0">
                <a:solidFill>
                  <a:prstClr val="black"/>
                </a:solidFill>
              </a:rPr>
              <a:t>분산</a:t>
            </a:r>
            <a:r>
              <a:rPr lang="en-US" altLang="ko-KR" sz="2800" dirty="0">
                <a:solidFill>
                  <a:prstClr val="black"/>
                </a:solidFill>
              </a:rPr>
              <a:t>, </a:t>
            </a:r>
            <a:r>
              <a:rPr lang="ko-KR" altLang="en-US" sz="2800" dirty="0">
                <a:solidFill>
                  <a:prstClr val="black"/>
                </a:solidFill>
              </a:rPr>
              <a:t>컴포넌트 기반에서 </a:t>
            </a:r>
            <a:r>
              <a:rPr lang="ko-KR" altLang="en-US" sz="2800" dirty="0" smtClean="0">
                <a:solidFill>
                  <a:prstClr val="black"/>
                </a:solidFill>
              </a:rPr>
              <a:t>작동</a:t>
            </a:r>
            <a:r>
              <a:rPr lang="en-US" altLang="ko-KR" sz="2800" dirty="0" smtClean="0">
                <a:solidFill>
                  <a:prstClr val="black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기업용 </a:t>
            </a:r>
            <a:r>
              <a:rPr lang="ko-KR" altLang="en-US" sz="2800" dirty="0">
                <a:solidFill>
                  <a:prstClr val="black"/>
                </a:solidFill>
              </a:rPr>
              <a:t>응용 프로그램은</a:t>
            </a:r>
            <a:r>
              <a:rPr lang="ko-KR" altLang="en-US" sz="28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>
                <a:solidFill>
                  <a:prstClr val="black"/>
                </a:solidFill>
              </a:rPr>
              <a:t>매우 복잡한 </a:t>
            </a:r>
            <a:r>
              <a:rPr lang="ko-KR" altLang="en-US" sz="2800" dirty="0" smtClean="0">
                <a:solidFill>
                  <a:prstClr val="black"/>
                </a:solidFill>
              </a:rPr>
              <a:t>시스템이며 데이터 중심</a:t>
            </a:r>
            <a:r>
              <a:rPr lang="en-US" altLang="ko-KR" sz="2800" dirty="0" smtClean="0">
                <a:solidFill>
                  <a:prstClr val="black"/>
                </a:solidFill>
              </a:rPr>
              <a:t>,</a:t>
            </a:r>
            <a:r>
              <a:rPr lang="ko-KR" altLang="en-US" sz="2800" dirty="0" smtClean="0">
                <a:solidFill>
                  <a:prstClr val="black"/>
                </a:solidFill>
              </a:rPr>
              <a:t> </a:t>
            </a:r>
            <a:r>
              <a:rPr lang="ko-KR" altLang="en-US" sz="2800" dirty="0">
                <a:solidFill>
                  <a:prstClr val="black"/>
                </a:solidFill>
              </a:rPr>
              <a:t>사용자 </a:t>
            </a:r>
            <a:r>
              <a:rPr lang="ko-KR" altLang="en-US" sz="2800" dirty="0" smtClean="0">
                <a:solidFill>
                  <a:prstClr val="black"/>
                </a:solidFill>
              </a:rPr>
              <a:t>친화적</a:t>
            </a:r>
            <a:r>
              <a:rPr lang="en-US" altLang="ko-KR" sz="2800" dirty="0" smtClean="0">
                <a:solidFill>
                  <a:prstClr val="black"/>
                </a:solidFill>
              </a:rPr>
              <a:t>, </a:t>
            </a:r>
            <a:r>
              <a:rPr lang="ko-KR" altLang="en-US" sz="2800" dirty="0">
                <a:solidFill>
                  <a:prstClr val="black"/>
                </a:solidFill>
              </a:rPr>
              <a:t>보안</a:t>
            </a:r>
            <a:r>
              <a:rPr lang="en-US" altLang="ko-KR" sz="2800" dirty="0">
                <a:solidFill>
                  <a:prstClr val="black"/>
                </a:solidFill>
              </a:rPr>
              <a:t>, </a:t>
            </a:r>
            <a:r>
              <a:rPr lang="ko-KR" altLang="en-US" sz="2800" dirty="0">
                <a:solidFill>
                  <a:prstClr val="black"/>
                </a:solidFill>
              </a:rPr>
              <a:t>관리 및 유지 보수에 대한 엄격한 요구 사항을 </a:t>
            </a:r>
            <a:r>
              <a:rPr lang="ko-KR" altLang="en-US" sz="2800" dirty="0" smtClean="0">
                <a:solidFill>
                  <a:prstClr val="black"/>
                </a:solidFill>
              </a:rPr>
              <a:t>충족해야 </a:t>
            </a:r>
            <a:r>
              <a:rPr lang="ko-KR" altLang="en-US" sz="2800" dirty="0">
                <a:solidFill>
                  <a:prstClr val="black"/>
                </a:solidFill>
              </a:rPr>
              <a:t>함</a:t>
            </a:r>
            <a:r>
              <a:rPr lang="en-US" altLang="ko-KR" sz="2800" dirty="0">
                <a:solidFill>
                  <a:prstClr val="black"/>
                </a:solidFill>
              </a:rPr>
              <a:t>.</a:t>
            </a:r>
            <a:r>
              <a:rPr lang="ko-KR" altLang="en-US" sz="2800" dirty="0">
                <a:solidFill>
                  <a:prstClr val="black"/>
                </a:solidFill>
              </a:rPr>
              <a:t> </a:t>
            </a:r>
            <a:endParaRPr lang="en-US" altLang="ko-KR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solidFill>
                  <a:prstClr val="black"/>
                </a:solidFill>
              </a:rPr>
              <a:t>웹 기반 어플리케이션에서 </a:t>
            </a:r>
            <a:r>
              <a:rPr lang="en-US" altLang="ko-KR" sz="2800" dirty="0">
                <a:solidFill>
                  <a:srgbClr val="0000FF"/>
                </a:solidFill>
              </a:rPr>
              <a:t>'</a:t>
            </a:r>
            <a:r>
              <a:rPr lang="ko-KR" altLang="en-US" sz="2800" dirty="0">
                <a:solidFill>
                  <a:srgbClr val="0000FF"/>
                </a:solidFill>
              </a:rPr>
              <a:t>구조가 복잡한 대규모 분산 객체 환경</a:t>
            </a:r>
            <a:r>
              <a:rPr lang="en-US" altLang="ko-KR" sz="2800" dirty="0">
                <a:solidFill>
                  <a:srgbClr val="0000FF"/>
                </a:solidFill>
              </a:rPr>
              <a:t>'</a:t>
            </a:r>
            <a:r>
              <a:rPr lang="ko-KR" altLang="en-US" sz="2800" dirty="0"/>
              <a:t>을 쉽게 구현하기 위해서 </a:t>
            </a:r>
            <a:r>
              <a:rPr lang="ko-KR" altLang="en-US" sz="2800" dirty="0">
                <a:solidFill>
                  <a:prstClr val="black"/>
                </a:solidFill>
              </a:rPr>
              <a:t>자바</a:t>
            </a:r>
            <a:r>
              <a:rPr lang="en-US" altLang="ko-KR" sz="2800" dirty="0">
                <a:hlinkClick r:id="rId2" action="ppaction://hlinkfile"/>
              </a:rPr>
              <a:t> </a:t>
            </a:r>
            <a:r>
              <a:rPr lang="en-US" altLang="ko-KR" sz="2800" dirty="0">
                <a:solidFill>
                  <a:srgbClr val="0000FF"/>
                </a:solidFill>
              </a:rPr>
              <a:t>EJB(</a:t>
            </a:r>
            <a:r>
              <a:rPr lang="en-US" altLang="ko-KR" sz="2800" dirty="0">
                <a:solidFill>
                  <a:srgbClr val="FF0000"/>
                </a:solidFill>
              </a:rPr>
              <a:t>E</a:t>
            </a:r>
            <a:r>
              <a:rPr lang="en-US" altLang="ko-KR" sz="2800" dirty="0">
                <a:solidFill>
                  <a:srgbClr val="0000FF"/>
                </a:solidFill>
              </a:rPr>
              <a:t>nterprise </a:t>
            </a:r>
            <a:r>
              <a:rPr lang="en-US" altLang="ko-KR" sz="2800" dirty="0">
                <a:solidFill>
                  <a:srgbClr val="FF0000"/>
                </a:solidFill>
              </a:rPr>
              <a:t>J</a:t>
            </a:r>
            <a:r>
              <a:rPr lang="en-US" altLang="ko-KR" sz="2800" dirty="0">
                <a:solidFill>
                  <a:srgbClr val="0000FF"/>
                </a:solidFill>
              </a:rPr>
              <a:t>ava</a:t>
            </a:r>
            <a:r>
              <a:rPr lang="en-US" altLang="ko-KR" sz="2800" dirty="0">
                <a:solidFill>
                  <a:srgbClr val="FF0000"/>
                </a:solidFill>
              </a:rPr>
              <a:t>B</a:t>
            </a:r>
            <a:r>
              <a:rPr lang="en-US" altLang="ko-KR" sz="2800" dirty="0">
                <a:solidFill>
                  <a:srgbClr val="0000FF"/>
                </a:solidFill>
              </a:rPr>
              <a:t>ean)</a:t>
            </a:r>
            <a:r>
              <a:rPr lang="en-US" altLang="ko-KR" sz="2800" dirty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ko-KR" altLang="en-US" sz="2800" dirty="0">
                <a:solidFill>
                  <a:prstClr val="black"/>
                </a:solidFill>
              </a:rPr>
              <a:t>가 퍼지기 시작했고 </a:t>
            </a:r>
            <a:endParaRPr lang="en-US" altLang="ko-KR" sz="2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>
                <a:solidFill>
                  <a:prstClr val="black"/>
                </a:solidFill>
              </a:rPr>
              <a:t>자바는 엔터프라이즈 어플리케이션을 구축하는 데 필요한 기본 기술이 됨</a:t>
            </a:r>
            <a:endParaRPr lang="ko-KR" altLang="en-US" sz="28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4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36635" y="1188788"/>
            <a:ext cx="12017865" cy="8489499"/>
          </a:xfrm>
        </p:spPr>
        <p:txBody>
          <a:bodyPr>
            <a:normAutofit/>
          </a:bodyPr>
          <a:lstStyle/>
          <a:p>
            <a:pPr fontAlgn="base"/>
            <a:r>
              <a:rPr lang="ko-KR" altLang="en-US" sz="2653" dirty="0"/>
              <a:t>스프링 프레임워크에서는 빈들을 등록하고 의존관계를 주입하기 위해 </a:t>
            </a:r>
            <a:r>
              <a:rPr lang="en-US" altLang="ko-KR" sz="2653" dirty="0">
                <a:solidFill>
                  <a:srgbClr val="0000FF"/>
                </a:solidFill>
              </a:rPr>
              <a:t>XML </a:t>
            </a:r>
            <a:r>
              <a:rPr lang="ko-KR" altLang="en-US" sz="2653" dirty="0">
                <a:solidFill>
                  <a:srgbClr val="0000FF"/>
                </a:solidFill>
              </a:rPr>
              <a:t>설정</a:t>
            </a:r>
            <a:r>
              <a:rPr lang="ko-KR" altLang="en-US" sz="2653" dirty="0"/>
              <a:t> 방식 외에도 </a:t>
            </a:r>
            <a:r>
              <a:rPr lang="ko-KR" altLang="en-US" sz="2653" dirty="0" err="1">
                <a:solidFill>
                  <a:srgbClr val="0000FF"/>
                </a:solidFill>
              </a:rPr>
              <a:t>어노테이션</a:t>
            </a:r>
            <a:r>
              <a:rPr lang="ko-KR" altLang="en-US" sz="2653" dirty="0">
                <a:solidFill>
                  <a:srgbClr val="0000FF"/>
                </a:solidFill>
              </a:rPr>
              <a:t> 기반 설정 방식</a:t>
            </a:r>
            <a:r>
              <a:rPr lang="ko-KR" altLang="en-US" sz="2653" dirty="0"/>
              <a:t>을 제공한다</a:t>
            </a:r>
            <a:r>
              <a:rPr lang="en-US" altLang="ko-KR" sz="2653" dirty="0"/>
              <a:t>. </a:t>
            </a:r>
          </a:p>
          <a:p>
            <a:pPr lvl="1" fontAlgn="base"/>
            <a:r>
              <a:rPr lang="ko-KR" altLang="en-US" sz="2358" dirty="0"/>
              <a:t>빈을 등록하기 위해서 </a:t>
            </a:r>
            <a:r>
              <a:rPr lang="en-US" altLang="ko-KR" sz="2358" dirty="0"/>
              <a:t>XML</a:t>
            </a:r>
            <a:r>
              <a:rPr lang="ko-KR" altLang="en-US" sz="2358" dirty="0"/>
              <a:t>을 사용하는 대신 컴포넌트 클래스를 사용</a:t>
            </a:r>
            <a:endParaRPr lang="en-US" altLang="ko-KR" sz="2358" b="1" dirty="0">
              <a:solidFill>
                <a:srgbClr val="0000FF"/>
              </a:solidFill>
            </a:endParaRPr>
          </a:p>
          <a:p>
            <a:pPr fontAlgn="base"/>
            <a:r>
              <a:rPr lang="ko-KR" altLang="en-US" sz="2653" b="1" dirty="0">
                <a:solidFill>
                  <a:srgbClr val="0000FF"/>
                </a:solidFill>
              </a:rPr>
              <a:t>컴포넌트 스캔</a:t>
            </a:r>
            <a:r>
              <a:rPr lang="en-US" altLang="ko-KR" sz="2653" b="1" dirty="0">
                <a:solidFill>
                  <a:srgbClr val="0000FF"/>
                </a:solidFill>
              </a:rPr>
              <a:t>(Component Scan) </a:t>
            </a:r>
            <a:r>
              <a:rPr lang="en-US" altLang="ko-KR" sz="2653" b="1" dirty="0"/>
              <a:t>- </a:t>
            </a:r>
            <a:r>
              <a:rPr lang="ko-KR" altLang="en-US" sz="2653" dirty="0"/>
              <a:t>자동 클래스 탐지</a:t>
            </a:r>
            <a:endParaRPr lang="en-US" altLang="ko-KR" sz="2653" dirty="0"/>
          </a:p>
          <a:p>
            <a:pPr lvl="1" fontAlgn="base">
              <a:spcBef>
                <a:spcPts val="1475"/>
              </a:spcBef>
            </a:pPr>
            <a:r>
              <a:rPr lang="ko-KR" altLang="en-US" sz="2507" dirty="0"/>
              <a:t>클래스에 </a:t>
            </a:r>
            <a:r>
              <a:rPr lang="en-US" altLang="ko-KR" sz="2507" dirty="0">
                <a:solidFill>
                  <a:srgbClr val="0000FF"/>
                </a:solidFill>
              </a:rPr>
              <a:t>@Component</a:t>
            </a:r>
            <a:r>
              <a:rPr lang="ko-KR" altLang="en-US" sz="2507" dirty="0"/>
              <a:t>와 같은 </a:t>
            </a:r>
            <a:r>
              <a:rPr lang="ko-KR" altLang="en-US" sz="2507" dirty="0" err="1"/>
              <a:t>애노테이션이</a:t>
            </a:r>
            <a:r>
              <a:rPr lang="ko-KR" altLang="en-US" sz="2507" dirty="0"/>
              <a:t> 붙은 클래스를 </a:t>
            </a:r>
            <a:r>
              <a:rPr lang="ko-KR" altLang="en-US" sz="2507" dirty="0">
                <a:solidFill>
                  <a:srgbClr val="0000FF"/>
                </a:solidFill>
              </a:rPr>
              <a:t>컴포넌트 </a:t>
            </a:r>
            <a:r>
              <a:rPr lang="ko-KR" altLang="en-US" sz="2507" dirty="0" err="1">
                <a:solidFill>
                  <a:srgbClr val="0000FF"/>
                </a:solidFill>
              </a:rPr>
              <a:t>클래스</a:t>
            </a:r>
            <a:r>
              <a:rPr lang="ko-KR" altLang="en-US" sz="2507" dirty="0" err="1"/>
              <a:t>라</a:t>
            </a:r>
            <a:r>
              <a:rPr lang="ko-KR" altLang="en-US" sz="2507" dirty="0"/>
              <a:t> 하고</a:t>
            </a:r>
            <a:r>
              <a:rPr lang="en-US" altLang="ko-KR" sz="2507" dirty="0"/>
              <a:t>, </a:t>
            </a:r>
            <a:r>
              <a:rPr lang="en-US" altLang="ko-KR" sz="2507" dirty="0" err="1"/>
              <a:t>IoC</a:t>
            </a:r>
            <a:r>
              <a:rPr lang="en-US" altLang="ko-KR" sz="2507" dirty="0"/>
              <a:t> </a:t>
            </a:r>
            <a:r>
              <a:rPr lang="ko-KR" altLang="en-US" sz="2507" dirty="0"/>
              <a:t>컨테이너를 생성하는 동안 컴포넌트 클래스를 탐색하여 빈으로 자동 등록한다</a:t>
            </a:r>
            <a:r>
              <a:rPr lang="en-US" altLang="ko-KR" sz="2507" dirty="0"/>
              <a:t>.</a:t>
            </a:r>
          </a:p>
          <a:p>
            <a:pPr fontAlgn="base">
              <a:spcBef>
                <a:spcPts val="1475"/>
              </a:spcBef>
            </a:pPr>
            <a:r>
              <a:rPr lang="en-US" altLang="ko-KR" sz="2653" dirty="0"/>
              <a:t>@Component </a:t>
            </a:r>
            <a:r>
              <a:rPr lang="ko-KR" altLang="en-US" sz="2653" dirty="0" err="1"/>
              <a:t>애노테이션</a:t>
            </a:r>
            <a:r>
              <a:rPr lang="ko-KR" altLang="en-US" sz="2653" dirty="0"/>
              <a:t> 대신에 클래스의 특정한 용도를 나타내기 위해서</a:t>
            </a:r>
            <a:r>
              <a:rPr lang="en-US" altLang="ko-KR" sz="2653" dirty="0"/>
              <a:t> @Repository, @Service, @Controller </a:t>
            </a:r>
            <a:r>
              <a:rPr lang="ko-KR" altLang="en-US" sz="2653" dirty="0" err="1"/>
              <a:t>애노테이션을</a:t>
            </a:r>
            <a:r>
              <a:rPr lang="ko-KR" altLang="en-US" sz="2653" dirty="0"/>
              <a:t> 사용할 수 있으며 </a:t>
            </a:r>
            <a:r>
              <a:rPr lang="en-US" altLang="ko-KR" sz="2653" dirty="0"/>
              <a:t>@Component</a:t>
            </a:r>
            <a:r>
              <a:rPr lang="ko-KR" altLang="en-US" sz="2653" dirty="0"/>
              <a:t>의 특수한 형태라고 볼 수 있다</a:t>
            </a:r>
            <a:r>
              <a:rPr lang="en-US" altLang="ko-KR" sz="2653" dirty="0"/>
              <a:t>. </a:t>
            </a:r>
          </a:p>
          <a:p>
            <a:pPr lvl="1" fontAlgn="base">
              <a:spcBef>
                <a:spcPts val="1475"/>
              </a:spcBef>
            </a:pPr>
            <a:r>
              <a:rPr lang="en-US" altLang="ko-KR" sz="2358" dirty="0">
                <a:solidFill>
                  <a:srgbClr val="0000FF"/>
                </a:solidFill>
              </a:rPr>
              <a:t>@Repository </a:t>
            </a:r>
            <a:r>
              <a:rPr lang="ko-KR" altLang="en-US" sz="2358" dirty="0" err="1"/>
              <a:t>애노테이션이</a:t>
            </a:r>
            <a:r>
              <a:rPr lang="ko-KR" altLang="en-US" sz="2358" dirty="0"/>
              <a:t> 붙은 클래스는 </a:t>
            </a:r>
            <a:r>
              <a:rPr lang="en-US" altLang="ko-KR" sz="2358" dirty="0"/>
              <a:t>DAO</a:t>
            </a:r>
            <a:r>
              <a:rPr lang="ko-KR" altLang="en-US" sz="2358" dirty="0"/>
              <a:t>에 특화된 클래</a:t>
            </a:r>
            <a:endParaRPr lang="en-US" altLang="ko-KR" sz="2358" dirty="0"/>
          </a:p>
          <a:p>
            <a:pPr lvl="1" fontAlgn="base">
              <a:spcBef>
                <a:spcPts val="1475"/>
              </a:spcBef>
            </a:pPr>
            <a:r>
              <a:rPr lang="en-US" altLang="ko-KR" sz="2358" dirty="0">
                <a:solidFill>
                  <a:srgbClr val="0000FF"/>
                </a:solidFill>
              </a:rPr>
              <a:t>@Service </a:t>
            </a:r>
            <a:r>
              <a:rPr lang="ko-KR" altLang="en-US" sz="2358" dirty="0" err="1"/>
              <a:t>어노테이션이</a:t>
            </a:r>
            <a:r>
              <a:rPr lang="ko-KR" altLang="en-US" sz="2358" dirty="0"/>
              <a:t> 붙은 클래스는 서비스 레이어 클래스</a:t>
            </a:r>
            <a:endParaRPr lang="en-US" altLang="ko-KR" sz="2358" dirty="0"/>
          </a:p>
          <a:p>
            <a:pPr lvl="1" fontAlgn="base">
              <a:spcBef>
                <a:spcPts val="1475"/>
              </a:spcBef>
            </a:pPr>
            <a:r>
              <a:rPr lang="en-US" altLang="ko-KR" sz="2358" dirty="0">
                <a:solidFill>
                  <a:srgbClr val="0000FF"/>
                </a:solidFill>
              </a:rPr>
              <a:t>@Controller </a:t>
            </a:r>
            <a:r>
              <a:rPr lang="ko-KR" altLang="en-US" sz="2358" dirty="0" err="1"/>
              <a:t>어노테이션은</a:t>
            </a:r>
            <a:r>
              <a:rPr lang="ko-KR" altLang="en-US" sz="2358" dirty="0"/>
              <a:t> </a:t>
            </a:r>
            <a:r>
              <a:rPr lang="en-US" altLang="ko-KR" sz="2358" dirty="0"/>
              <a:t>MVC </a:t>
            </a:r>
            <a:r>
              <a:rPr lang="ko-KR" altLang="en-US" sz="2358" dirty="0"/>
              <a:t>패턴에서 </a:t>
            </a:r>
            <a:r>
              <a:rPr lang="en-US" altLang="ko-KR" sz="2358" dirty="0"/>
              <a:t>Controller </a:t>
            </a:r>
            <a:r>
              <a:rPr lang="ko-KR" altLang="en-US" sz="2358" dirty="0"/>
              <a:t>클래스에 선언</a:t>
            </a:r>
            <a:endParaRPr lang="en-US" altLang="ko-KR" sz="2358" dirty="0"/>
          </a:p>
          <a:p>
            <a:pPr fontAlgn="base">
              <a:spcBef>
                <a:spcPts val="1475"/>
              </a:spcBef>
            </a:pPr>
            <a:r>
              <a:rPr lang="ko-KR" altLang="en-US" sz="2653" dirty="0"/>
              <a:t>이 과정을 컴포넌트 스캔</a:t>
            </a:r>
            <a:r>
              <a:rPr lang="en-US" altLang="ko-KR" sz="2653" dirty="0"/>
              <a:t>(Component Scan) </a:t>
            </a:r>
            <a:r>
              <a:rPr lang="ko-KR" altLang="en-US" sz="2653" dirty="0"/>
              <a:t>이라 하고 </a:t>
            </a:r>
            <a:r>
              <a:rPr lang="en-US" altLang="ko-KR" sz="2653" dirty="0"/>
              <a:t>XML </a:t>
            </a:r>
            <a:r>
              <a:rPr lang="ko-KR" altLang="en-US" sz="2653" dirty="0"/>
              <a:t>설정 파일에서 탐색 범위를 지정할 수 있다</a:t>
            </a:r>
            <a:r>
              <a:rPr lang="en-US" altLang="ko-KR" sz="2653" dirty="0"/>
              <a:t>.</a:t>
            </a: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제목 3"/>
          <p:cNvSpPr txBox="1">
            <a:spLocks/>
          </p:cNvSpPr>
          <p:nvPr/>
        </p:nvSpPr>
        <p:spPr>
          <a:xfrm>
            <a:off x="851299" y="172667"/>
            <a:ext cx="12864253" cy="81222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1" hangingPunct="1">
              <a:spcBef>
                <a:spcPct val="0"/>
              </a:spcBef>
              <a:buNone/>
              <a:defRPr sz="4717" kern="1200">
                <a:solidFill>
                  <a:schemeClr val="tx2"/>
                </a:solidFill>
                <a:latin typeface="HY강B" pitchFamily="18" charset="-127"/>
                <a:ea typeface="HY강B" pitchFamily="18" charset="-127"/>
                <a:cs typeface="+mj-cs"/>
              </a:defRPr>
            </a:lvl1pPr>
          </a:lstStyle>
          <a:p>
            <a:pPr defTabSz="914400"/>
            <a:r>
              <a:rPr lang="ko-KR" altLang="en-US" dirty="0" err="1"/>
              <a:t>애노테이션</a:t>
            </a:r>
            <a:r>
              <a:rPr lang="ko-KR" altLang="en-US" dirty="0"/>
              <a:t> </a:t>
            </a:r>
            <a:r>
              <a:rPr lang="ko-KR" altLang="en-US" dirty="0" err="1"/>
              <a:t>기반설정과</a:t>
            </a:r>
            <a:r>
              <a:rPr lang="ko-KR" altLang="en-US" dirty="0"/>
              <a:t> 의존관계 주입</a:t>
            </a:r>
            <a:r>
              <a:rPr lang="en-US" altLang="ko-KR" dirty="0">
                <a:solidFill>
                  <a:srgbClr val="0000FF"/>
                </a:solidFill>
              </a:rPr>
              <a:t>(message8)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5866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110982" y="1606212"/>
            <a:ext cx="12017865" cy="7217358"/>
          </a:xfrm>
        </p:spPr>
        <p:txBody>
          <a:bodyPr/>
          <a:lstStyle/>
          <a:p>
            <a:pPr fontAlgn="base"/>
            <a:r>
              <a:rPr lang="ko-KR" altLang="en-US" dirty="0" smtClean="0"/>
              <a:t>컴포넌트 </a:t>
            </a:r>
            <a:r>
              <a:rPr lang="ko-KR" altLang="en-US" dirty="0"/>
              <a:t>스캔</a:t>
            </a:r>
            <a:r>
              <a:rPr lang="en-US" altLang="ko-KR" dirty="0"/>
              <a:t>(Component Scan</a:t>
            </a:r>
            <a:r>
              <a:rPr lang="en-US" altLang="ko-KR" dirty="0" smtClean="0"/>
              <a:t>) 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XML </a:t>
            </a:r>
            <a:r>
              <a:rPr lang="ko-KR" altLang="en-US" dirty="0"/>
              <a:t>설정 파일에서 다음과 같이 탐색 </a:t>
            </a:r>
            <a:r>
              <a:rPr lang="ko-KR" altLang="en-US" dirty="0" smtClean="0"/>
              <a:t>범위를 지정할 수 있다</a:t>
            </a:r>
            <a:r>
              <a:rPr lang="en-US" altLang="ko-KR" dirty="0" smtClean="0"/>
              <a:t>.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fontAlgn="base">
              <a:spcBef>
                <a:spcPts val="1343"/>
              </a:spcBef>
            </a:pPr>
            <a:r>
              <a:rPr lang="en-US" altLang="ko-KR" dirty="0" smtClean="0">
                <a:solidFill>
                  <a:srgbClr val="0000FF"/>
                </a:solidFill>
              </a:rPr>
              <a:t>xml </a:t>
            </a:r>
            <a:r>
              <a:rPr lang="ko-KR" altLang="en-US" dirty="0" smtClean="0">
                <a:solidFill>
                  <a:srgbClr val="0000FF"/>
                </a:solidFill>
              </a:rPr>
              <a:t>설정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파일</a:t>
            </a:r>
            <a:r>
              <a:rPr lang="en-US" altLang="ko-KR" dirty="0" smtClean="0">
                <a:solidFill>
                  <a:srgbClr val="0000FF"/>
                </a:solidFill>
              </a:rPr>
              <a:t>(messageBean3.xml)</a:t>
            </a:r>
            <a:endParaRPr lang="ko-KR" altLang="en-US" dirty="0"/>
          </a:p>
          <a:p>
            <a:pPr marL="3571631" lvl="7" indent="0" fontAlgn="base">
              <a:buNone/>
            </a:pPr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86041" y="3165573"/>
            <a:ext cx="13126291" cy="5353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58" b="1" dirty="0">
                <a:latin typeface="Consolas" panose="020B0609020204030204" pitchFamily="49" charset="0"/>
              </a:rPr>
              <a:t>-----------------------------------------------------------------------</a:t>
            </a:r>
          </a:p>
          <a:p>
            <a:r>
              <a:rPr lang="en-US" altLang="ko-KR" sz="2358" dirty="0">
                <a:solidFill>
                  <a:srgbClr val="008080"/>
                </a:solidFill>
                <a:latin typeface="Consolas" panose="020B0609020204030204" pitchFamily="49" charset="0"/>
              </a:rPr>
              <a:t>&lt;?</a:t>
            </a:r>
            <a:r>
              <a:rPr lang="en-US" altLang="ko-KR" sz="2358" dirty="0">
                <a:solidFill>
                  <a:srgbClr val="3F7F7F"/>
                </a:solidFill>
                <a:latin typeface="Consolas" panose="020B0609020204030204" pitchFamily="49" charset="0"/>
              </a:rPr>
              <a:t>xml </a:t>
            </a:r>
            <a:r>
              <a:rPr lang="en-US" altLang="ko-KR" sz="2358" dirty="0">
                <a:solidFill>
                  <a:srgbClr val="7F007F"/>
                </a:solidFill>
                <a:latin typeface="Consolas" panose="020B0609020204030204" pitchFamily="49" charset="0"/>
              </a:rPr>
              <a:t>version</a:t>
            </a:r>
            <a:r>
              <a:rPr lang="en-US" altLang="ko-KR" sz="2358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"1.0" </a:t>
            </a:r>
            <a:r>
              <a:rPr lang="en-US" altLang="ko-KR" sz="2358" i="1" dirty="0">
                <a:solidFill>
                  <a:srgbClr val="7F007F"/>
                </a:solidFill>
                <a:latin typeface="Consolas" panose="020B0609020204030204" pitchFamily="49" charset="0"/>
              </a:rPr>
              <a:t>encoding</a:t>
            </a:r>
            <a:r>
              <a:rPr lang="en-US" altLang="ko-KR" sz="2358" i="1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"UTF-8"</a:t>
            </a:r>
            <a:r>
              <a:rPr lang="en-US" altLang="ko-KR" sz="2358" i="1" dirty="0">
                <a:solidFill>
                  <a:srgbClr val="008080"/>
                </a:solidFill>
                <a:latin typeface="Consolas" panose="020B0609020204030204" pitchFamily="49" charset="0"/>
              </a:rPr>
              <a:t>?&gt;</a:t>
            </a:r>
          </a:p>
          <a:p>
            <a:r>
              <a:rPr lang="en-US" altLang="ko-KR" sz="2358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2358" dirty="0">
                <a:solidFill>
                  <a:srgbClr val="3F7F7F"/>
                </a:solidFill>
                <a:latin typeface="Consolas" panose="020B0609020204030204" pitchFamily="49" charset="0"/>
              </a:rPr>
              <a:t>beans </a:t>
            </a:r>
            <a:r>
              <a:rPr lang="en-US" altLang="ko-KR" sz="2358" dirty="0" err="1">
                <a:solidFill>
                  <a:srgbClr val="7F007F"/>
                </a:solidFill>
                <a:latin typeface="Consolas" panose="020B0609020204030204" pitchFamily="49" charset="0"/>
              </a:rPr>
              <a:t>xmlns</a:t>
            </a:r>
            <a:r>
              <a:rPr lang="en-US" altLang="ko-KR" sz="2358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"http://www.springframework.org/schema/beans"</a:t>
            </a:r>
          </a:p>
          <a:p>
            <a:r>
              <a:rPr lang="en-US" altLang="ko-KR" sz="2358" dirty="0">
                <a:solidFill>
                  <a:srgbClr val="7F007F"/>
                </a:solidFill>
                <a:latin typeface="Consolas" panose="020B0609020204030204" pitchFamily="49" charset="0"/>
              </a:rPr>
              <a:t>   </a:t>
            </a:r>
            <a:r>
              <a:rPr lang="en-US" altLang="ko-KR" sz="2358" dirty="0" err="1">
                <a:solidFill>
                  <a:srgbClr val="7F007F"/>
                </a:solidFill>
                <a:latin typeface="Consolas" panose="020B0609020204030204" pitchFamily="49" charset="0"/>
              </a:rPr>
              <a:t>xmlns:xsi</a:t>
            </a:r>
            <a:r>
              <a:rPr lang="en-US" altLang="ko-KR" sz="2358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"http://www.w3.org/2001/XMLSchema-instance"</a:t>
            </a:r>
          </a:p>
          <a:p>
            <a:r>
              <a:rPr lang="en-US" altLang="ko-KR" sz="2358" dirty="0">
                <a:solidFill>
                  <a:srgbClr val="7F007F"/>
                </a:solidFill>
                <a:latin typeface="Consolas" panose="020B0609020204030204" pitchFamily="49" charset="0"/>
              </a:rPr>
              <a:t>   </a:t>
            </a:r>
            <a:r>
              <a:rPr lang="en-US" altLang="ko-KR" sz="2358" dirty="0" err="1">
                <a:solidFill>
                  <a:srgbClr val="7F007F"/>
                </a:solidFill>
                <a:latin typeface="Consolas" panose="020B0609020204030204" pitchFamily="49" charset="0"/>
              </a:rPr>
              <a:t>xmlns:</a:t>
            </a:r>
            <a:r>
              <a:rPr lang="en-US" altLang="ko-KR" sz="2358" b="1" dirty="0" err="1">
                <a:solidFill>
                  <a:srgbClr val="7F007F"/>
                </a:solidFill>
                <a:latin typeface="Consolas" panose="020B0609020204030204" pitchFamily="49" charset="0"/>
              </a:rPr>
              <a:t>context</a:t>
            </a:r>
            <a:r>
              <a:rPr lang="en-US" altLang="ko-KR" sz="2358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"http://www.springframework.org/schema/context"</a:t>
            </a:r>
          </a:p>
          <a:p>
            <a:r>
              <a:rPr lang="en-US" altLang="ko-KR" sz="2358" dirty="0">
                <a:solidFill>
                  <a:srgbClr val="7F007F"/>
                </a:solidFill>
                <a:latin typeface="Consolas" panose="020B0609020204030204" pitchFamily="49" charset="0"/>
              </a:rPr>
              <a:t>   </a:t>
            </a:r>
            <a:r>
              <a:rPr lang="en-US" altLang="ko-KR" sz="2358" dirty="0" err="1">
                <a:solidFill>
                  <a:srgbClr val="7F007F"/>
                </a:solidFill>
                <a:latin typeface="Consolas" panose="020B0609020204030204" pitchFamily="49" charset="0"/>
              </a:rPr>
              <a:t>xsi:schemaLocation</a:t>
            </a:r>
            <a:r>
              <a:rPr lang="en-US" altLang="ko-KR" sz="2358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"http://www.springframework.org/schema/beans           </a:t>
            </a:r>
          </a:p>
          <a:p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       http://www.springframework.org/schema/beans/spring-beans-3.0.xsd</a:t>
            </a:r>
          </a:p>
          <a:p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     http://www.springframework.org/schema/</a:t>
            </a:r>
            <a:r>
              <a:rPr lang="en-US" altLang="ko-KR" sz="2358" b="1" i="1" dirty="0">
                <a:solidFill>
                  <a:srgbClr val="2A00FF"/>
                </a:solidFill>
                <a:latin typeface="Consolas" panose="020B0609020204030204" pitchFamily="49" charset="0"/>
              </a:rPr>
              <a:t>context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    </a:t>
            </a:r>
          </a:p>
          <a:p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     http://www.springframework.org/schema/context/spring-</a:t>
            </a:r>
            <a:r>
              <a:rPr lang="en-US" altLang="ko-KR" sz="2358" b="1" i="1" dirty="0">
                <a:solidFill>
                  <a:srgbClr val="2A00FF"/>
                </a:solidFill>
                <a:latin typeface="Consolas" panose="020B0609020204030204" pitchFamily="49" charset="0"/>
              </a:rPr>
              <a:t>context</a:t>
            </a:r>
            <a:r>
              <a:rPr lang="en-US" altLang="ko-KR" sz="2358" i="1" dirty="0">
                <a:solidFill>
                  <a:srgbClr val="2A00FF"/>
                </a:solidFill>
                <a:latin typeface="Consolas" panose="020B0609020204030204" pitchFamily="49" charset="0"/>
              </a:rPr>
              <a:t>-4.3.xsd"</a:t>
            </a:r>
            <a:r>
              <a:rPr lang="en-US" altLang="ko-KR" sz="2358" i="1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ko-KR" altLang="en-US" sz="2653" dirty="0">
                <a:solidFill>
                  <a:srgbClr val="000000"/>
                </a:solidFill>
                <a:latin typeface="Consolas" panose="020B0609020204030204" pitchFamily="49" charset="0"/>
              </a:rPr>
              <a:t>           </a:t>
            </a:r>
          </a:p>
          <a:p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</a:t>
            </a:r>
            <a:r>
              <a:rPr lang="en-US" altLang="ko-KR" sz="2653" dirty="0" err="1">
                <a:solidFill>
                  <a:srgbClr val="3F7F7F"/>
                </a:solidFill>
                <a:latin typeface="Consolas" panose="020B0609020204030204" pitchFamily="49" charset="0"/>
              </a:rPr>
              <a:t>context:component-scan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 </a:t>
            </a:r>
            <a:r>
              <a:rPr lang="en-US" altLang="ko-KR" sz="2653" dirty="0">
                <a:solidFill>
                  <a:srgbClr val="7F007F"/>
                </a:solidFill>
                <a:latin typeface="Consolas" panose="020B0609020204030204" pitchFamily="49" charset="0"/>
              </a:rPr>
              <a:t>base-package</a:t>
            </a:r>
            <a:r>
              <a:rPr lang="en-US" altLang="ko-KR" sz="2653" dirty="0">
                <a:solidFill>
                  <a:srgbClr val="000000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2653" i="1" dirty="0">
                <a:solidFill>
                  <a:srgbClr val="2A00FF"/>
                </a:solidFill>
                <a:latin typeface="Consolas" panose="020B0609020204030204" pitchFamily="49" charset="0"/>
              </a:rPr>
              <a:t>"message8" </a:t>
            </a:r>
            <a:r>
              <a:rPr lang="en-US" altLang="ko-KR" sz="2653" i="1" dirty="0">
                <a:solidFill>
                  <a:srgbClr val="008080"/>
                </a:solidFill>
                <a:latin typeface="Consolas" panose="020B0609020204030204" pitchFamily="49" charset="0"/>
              </a:rPr>
              <a:t>/&gt;</a:t>
            </a:r>
          </a:p>
          <a:p>
            <a:r>
              <a:rPr lang="ko-KR" altLang="en-US" sz="2653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</a:p>
          <a:p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&lt;/</a:t>
            </a:r>
            <a:r>
              <a:rPr lang="en-US" altLang="ko-KR" sz="2653" dirty="0">
                <a:solidFill>
                  <a:srgbClr val="3F7F7F"/>
                </a:solidFill>
                <a:latin typeface="Consolas" panose="020B0609020204030204" pitchFamily="49" charset="0"/>
              </a:rPr>
              <a:t>beans</a:t>
            </a:r>
            <a:r>
              <a:rPr lang="en-US" altLang="ko-KR" sz="2653" dirty="0">
                <a:solidFill>
                  <a:srgbClr val="008080"/>
                </a:solidFill>
                <a:latin typeface="Consolas" panose="020B0609020204030204" pitchFamily="49" charset="0"/>
              </a:rPr>
              <a:t>&gt;</a:t>
            </a:r>
          </a:p>
          <a:p>
            <a:r>
              <a:rPr lang="en-US" altLang="ko-KR" sz="2358" b="1" dirty="0">
                <a:latin typeface="Consolas" panose="020B0609020204030204" pitchFamily="49" charset="0"/>
              </a:rPr>
              <a:t>-----------------------------------------------------------------------</a:t>
            </a:r>
            <a:endParaRPr lang="ko-KR" altLang="en-US" sz="2358" dirty="0"/>
          </a:p>
        </p:txBody>
      </p:sp>
      <p:sp>
        <p:nvSpPr>
          <p:cNvPr id="6" name="직사각형 5"/>
          <p:cNvSpPr/>
          <p:nvPr/>
        </p:nvSpPr>
        <p:spPr>
          <a:xfrm>
            <a:off x="1684629" y="6774247"/>
            <a:ext cx="9880614" cy="636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7" name="직사각형 6"/>
          <p:cNvSpPr/>
          <p:nvPr/>
        </p:nvSpPr>
        <p:spPr>
          <a:xfrm>
            <a:off x="1702782" y="8556569"/>
            <a:ext cx="5017720" cy="5883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ko-KR" sz="2653" b="1" i="1" dirty="0">
                <a:solidFill>
                  <a:srgbClr val="2A00FF"/>
                </a:solidFill>
                <a:latin typeface="Consolas" panose="020B0609020204030204" pitchFamily="49" charset="0"/>
              </a:rPr>
              <a:t>* </a:t>
            </a:r>
            <a:r>
              <a:rPr lang="en-US" altLang="ko-KR" sz="2865" dirty="0" err="1">
                <a:latin typeface="+mn-ea"/>
              </a:rPr>
              <a:t>xmlns:context</a:t>
            </a:r>
            <a:r>
              <a:rPr lang="en-US" altLang="ko-KR" sz="2865" dirty="0">
                <a:latin typeface="+mn-ea"/>
              </a:rPr>
              <a:t> </a:t>
            </a:r>
            <a:r>
              <a:rPr lang="ko-KR" altLang="en-US" sz="2865" dirty="0">
                <a:latin typeface="+mn-ea"/>
              </a:rPr>
              <a:t>네임스페이스가 </a:t>
            </a:r>
            <a:r>
              <a:rPr lang="ko-KR" altLang="en-US" sz="3223" dirty="0">
                <a:latin typeface="+mn-ea"/>
              </a:rPr>
              <a:t>추가된다</a:t>
            </a:r>
            <a:endParaRPr lang="ko-KR" altLang="en-US" sz="2865" dirty="0">
              <a:latin typeface="+mn-ea"/>
            </a:endParaRPr>
          </a:p>
        </p:txBody>
      </p:sp>
      <p:sp>
        <p:nvSpPr>
          <p:cNvPr id="11" name="제목 3"/>
          <p:cNvSpPr txBox="1">
            <a:spLocks/>
          </p:cNvSpPr>
          <p:nvPr/>
        </p:nvSpPr>
        <p:spPr>
          <a:xfrm>
            <a:off x="851299" y="172667"/>
            <a:ext cx="12864253" cy="812224"/>
          </a:xfrm>
          <a:prstGeom prst="rect">
            <a:avLst/>
          </a:prstGeom>
        </p:spPr>
        <p:txBody>
          <a:bodyPr vert="horz" anchor="ctr">
            <a:normAutofit fontScale="92500"/>
          </a:bodyPr>
          <a:lstStyle>
            <a:lvl1pPr algn="l" rtl="0" eaLnBrk="1" latinLnBrk="1" hangingPunct="1">
              <a:spcBef>
                <a:spcPct val="0"/>
              </a:spcBef>
              <a:buNone/>
              <a:defRPr sz="4717" kern="1200">
                <a:solidFill>
                  <a:schemeClr val="tx2"/>
                </a:solidFill>
                <a:latin typeface="HY강B" pitchFamily="18" charset="-127"/>
                <a:ea typeface="HY강B" pitchFamily="18" charset="-127"/>
                <a:cs typeface="+mj-cs"/>
              </a:defRPr>
            </a:lvl1pPr>
          </a:lstStyle>
          <a:p>
            <a:pPr defTabSz="914400"/>
            <a:r>
              <a:rPr lang="ko-KR" altLang="en-US" dirty="0" err="1"/>
              <a:t>애노테이션</a:t>
            </a:r>
            <a:r>
              <a:rPr lang="ko-KR" altLang="en-US" dirty="0"/>
              <a:t> </a:t>
            </a:r>
            <a:r>
              <a:rPr lang="ko-KR" altLang="en-US" dirty="0" err="1"/>
              <a:t>기반설정과</a:t>
            </a:r>
            <a:r>
              <a:rPr lang="ko-KR" altLang="en-US" dirty="0"/>
              <a:t> 의존관계 주입</a:t>
            </a:r>
            <a:r>
              <a:rPr lang="en-US" altLang="ko-KR" dirty="0">
                <a:solidFill>
                  <a:srgbClr val="0000FF"/>
                </a:solidFill>
              </a:rPr>
              <a:t>(message8)</a:t>
            </a:r>
            <a:r>
              <a:rPr lang="ko-KR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005201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"/>
          </p:nvPr>
        </p:nvSpPr>
        <p:spPr>
          <a:xfrm>
            <a:off x="1269909" y="1361217"/>
            <a:ext cx="12017865" cy="7196059"/>
          </a:xfrm>
        </p:spPr>
        <p:txBody>
          <a:bodyPr>
            <a:normAutofit/>
          </a:bodyPr>
          <a:lstStyle/>
          <a:p>
            <a:r>
              <a:rPr lang="en-US" altLang="ko-KR" sz="2653" dirty="0">
                <a:solidFill>
                  <a:srgbClr val="0000FF"/>
                </a:solidFill>
              </a:rPr>
              <a:t>@</a:t>
            </a:r>
            <a:r>
              <a:rPr lang="en-US" altLang="ko-KR" sz="2653" dirty="0" err="1">
                <a:solidFill>
                  <a:srgbClr val="0000FF"/>
                </a:solidFill>
              </a:rPr>
              <a:t>Autowired</a:t>
            </a:r>
            <a:r>
              <a:rPr lang="en-US" altLang="ko-KR" sz="2653" dirty="0">
                <a:solidFill>
                  <a:srgbClr val="0000FF"/>
                </a:solidFill>
              </a:rPr>
              <a:t> </a:t>
            </a:r>
            <a:r>
              <a:rPr lang="ko-KR" altLang="en-US" sz="2653" dirty="0" err="1"/>
              <a:t>어노테이션은</a:t>
            </a:r>
            <a:r>
              <a:rPr lang="ko-KR" altLang="en-US" sz="2653" dirty="0"/>
              <a:t> 다음에 오는 </a:t>
            </a:r>
            <a:r>
              <a:rPr lang="ko-KR" altLang="en-US" sz="2653" dirty="0" err="1">
                <a:solidFill>
                  <a:srgbClr val="0000FF"/>
                </a:solidFill>
              </a:rPr>
              <a:t>생성자</a:t>
            </a:r>
            <a:r>
              <a:rPr lang="en-US" altLang="ko-KR" sz="2653" dirty="0">
                <a:solidFill>
                  <a:srgbClr val="0000FF"/>
                </a:solidFill>
              </a:rPr>
              <a:t>,</a:t>
            </a:r>
            <a:r>
              <a:rPr lang="en-US" altLang="ko-KR" sz="2653" dirty="0"/>
              <a:t> </a:t>
            </a:r>
            <a:r>
              <a:rPr lang="ko-KR" altLang="en-US" sz="2653" dirty="0">
                <a:solidFill>
                  <a:srgbClr val="0000FF"/>
                </a:solidFill>
              </a:rPr>
              <a:t>설정자</a:t>
            </a:r>
            <a:r>
              <a:rPr lang="ko-KR" altLang="en-US" sz="2653" dirty="0"/>
              <a:t>나 </a:t>
            </a:r>
            <a:r>
              <a:rPr lang="ko-KR" altLang="en-US" sz="2653" dirty="0">
                <a:solidFill>
                  <a:srgbClr val="0000FF"/>
                </a:solidFill>
              </a:rPr>
              <a:t>필드</a:t>
            </a:r>
            <a:r>
              <a:rPr lang="ko-KR" altLang="en-US" sz="2653" dirty="0"/>
              <a:t>에서 인터페이스</a:t>
            </a:r>
            <a:r>
              <a:rPr lang="en-US" altLang="ko-KR" sz="2653" dirty="0"/>
              <a:t>(</a:t>
            </a:r>
            <a:r>
              <a:rPr lang="ko-KR" altLang="en-US" sz="2653" dirty="0"/>
              <a:t>클래스</a:t>
            </a:r>
            <a:r>
              <a:rPr lang="en-US" altLang="ko-KR" sz="2653" dirty="0"/>
              <a:t>)</a:t>
            </a:r>
            <a:r>
              <a:rPr lang="ko-KR" altLang="en-US" sz="2653" dirty="0"/>
              <a:t>를 찾고 그 </a:t>
            </a:r>
            <a:r>
              <a:rPr lang="ko-KR" altLang="en-US" sz="2653" dirty="0">
                <a:solidFill>
                  <a:srgbClr val="0000FF"/>
                </a:solidFill>
              </a:rPr>
              <a:t>타입</a:t>
            </a:r>
            <a:r>
              <a:rPr lang="ko-KR" altLang="en-US" sz="2653" dirty="0"/>
              <a:t>에 해당하는 빈을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컨테이너에서 찾아 선언된 </a:t>
            </a:r>
            <a:r>
              <a:rPr lang="ko-KR" altLang="en-US" sz="2653" dirty="0" err="1"/>
              <a:t>참조변수에</a:t>
            </a:r>
            <a:r>
              <a:rPr lang="ko-KR" altLang="en-US" sz="2653" dirty="0"/>
              <a:t> 할당한다</a:t>
            </a:r>
            <a:r>
              <a:rPr lang="en-US" altLang="ko-KR" sz="2653" dirty="0"/>
              <a:t>.</a:t>
            </a:r>
          </a:p>
          <a:p>
            <a:r>
              <a:rPr lang="ko-KR" altLang="en-US" sz="2653" dirty="0"/>
              <a:t>이러한 </a:t>
            </a:r>
            <a:r>
              <a:rPr lang="ko-KR" altLang="en-US" sz="2653" dirty="0" err="1"/>
              <a:t>주입과정을</a:t>
            </a:r>
            <a:r>
              <a:rPr lang="ko-KR" altLang="en-US" sz="2653" dirty="0"/>
              <a:t> 자동연결</a:t>
            </a:r>
            <a:r>
              <a:rPr lang="en-US" altLang="ko-KR" sz="2653" dirty="0"/>
              <a:t>(</a:t>
            </a:r>
            <a:r>
              <a:rPr lang="en-US" altLang="ko-KR" sz="2653" dirty="0" err="1"/>
              <a:t>Autowiring</a:t>
            </a:r>
            <a:r>
              <a:rPr lang="en-US" altLang="ko-KR" sz="2653" dirty="0"/>
              <a:t>)</a:t>
            </a:r>
            <a:r>
              <a:rPr lang="ko-KR" altLang="en-US" sz="2653" dirty="0"/>
              <a:t>이라 하며 </a:t>
            </a:r>
            <a:r>
              <a:rPr lang="ko-KR" altLang="en-US" sz="2653" dirty="0" err="1"/>
              <a:t>애노테이션</a:t>
            </a:r>
            <a:r>
              <a:rPr lang="ko-KR" altLang="en-US" sz="2653" dirty="0"/>
              <a:t> 기반 주입 또는 </a:t>
            </a:r>
            <a:r>
              <a:rPr lang="ko-KR" altLang="en-US" sz="2653" dirty="0" err="1"/>
              <a:t>필드기반</a:t>
            </a:r>
            <a:r>
              <a:rPr lang="ko-KR" altLang="en-US" sz="2653" dirty="0"/>
              <a:t> 주입 등으로 부른다</a:t>
            </a:r>
            <a:r>
              <a:rPr lang="en-US" altLang="ko-KR" sz="2653" dirty="0"/>
              <a:t>. </a:t>
            </a:r>
          </a:p>
          <a:p>
            <a:r>
              <a:rPr lang="en-US" altLang="ko-KR" sz="2653" dirty="0"/>
              <a:t>@</a:t>
            </a:r>
            <a:r>
              <a:rPr lang="en-US" altLang="ko-KR" sz="2653" dirty="0" err="1"/>
              <a:t>Autowired</a:t>
            </a:r>
            <a:r>
              <a:rPr lang="en-US" altLang="ko-KR" sz="2653" dirty="0"/>
              <a:t> </a:t>
            </a:r>
            <a:r>
              <a:rPr lang="ko-KR" altLang="en-US" sz="2653" dirty="0" err="1"/>
              <a:t>어노테이션을</a:t>
            </a:r>
            <a:r>
              <a:rPr lang="ko-KR" altLang="en-US" sz="2653" dirty="0"/>
              <a:t> 적용하면 필드나 </a:t>
            </a:r>
            <a:r>
              <a:rPr lang="ko-KR" altLang="en-US" sz="2653" dirty="0" err="1"/>
              <a:t>생성자</a:t>
            </a:r>
            <a:r>
              <a:rPr lang="en-US" altLang="ko-KR" sz="2653" dirty="0"/>
              <a:t>, </a:t>
            </a:r>
            <a:r>
              <a:rPr lang="ko-KR" altLang="en-US" sz="2653" dirty="0"/>
              <a:t>설정자</a:t>
            </a:r>
            <a:r>
              <a:rPr lang="en-US" altLang="ko-KR" sz="2653" dirty="0"/>
              <a:t>(Setter method)</a:t>
            </a:r>
            <a:r>
              <a:rPr lang="ko-KR" altLang="en-US" sz="2653" dirty="0"/>
              <a:t>에 주입하고자하는 빈을 자동연결</a:t>
            </a:r>
            <a:r>
              <a:rPr lang="en-US" altLang="ko-KR" sz="2653" dirty="0"/>
              <a:t>(</a:t>
            </a:r>
            <a:r>
              <a:rPr lang="en-US" altLang="ko-KR" sz="2653" dirty="0" err="1"/>
              <a:t>Autowiring</a:t>
            </a:r>
            <a:r>
              <a:rPr lang="en-US" altLang="ko-KR" sz="2653" dirty="0"/>
              <a:t>)</a:t>
            </a:r>
            <a:r>
              <a:rPr lang="ko-KR" altLang="en-US" sz="2653" dirty="0"/>
              <a:t>할 수 있다</a:t>
            </a:r>
            <a:r>
              <a:rPr lang="en-US" altLang="ko-KR" sz="2653" dirty="0"/>
              <a:t>.</a:t>
            </a:r>
            <a:endParaRPr lang="ko-KR" altLang="en-US" sz="2653" dirty="0"/>
          </a:p>
          <a:p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컨테이너에서는 지정된 </a:t>
            </a:r>
            <a:r>
              <a:rPr lang="ko-KR" altLang="en-US" sz="2653" dirty="0">
                <a:solidFill>
                  <a:srgbClr val="0000FF"/>
                </a:solidFill>
              </a:rPr>
              <a:t>이름으로 특정 빈을 찾아 </a:t>
            </a:r>
            <a:r>
              <a:rPr lang="ko-KR" altLang="en-US" sz="2653" dirty="0"/>
              <a:t>자동 연결하는 </a:t>
            </a:r>
            <a:r>
              <a:rPr lang="en-US" altLang="ko-KR" sz="2653" dirty="0"/>
              <a:t>JSR-250 </a:t>
            </a:r>
            <a:r>
              <a:rPr lang="en-US" altLang="ko-KR" sz="2653" dirty="0">
                <a:solidFill>
                  <a:srgbClr val="0000FF"/>
                </a:solidFill>
              </a:rPr>
              <a:t>@Resource </a:t>
            </a:r>
            <a:r>
              <a:rPr lang="ko-KR" altLang="en-US" sz="2653" dirty="0" err="1"/>
              <a:t>어노테이션을</a:t>
            </a:r>
            <a:r>
              <a:rPr lang="ko-KR" altLang="en-US" sz="2653" dirty="0"/>
              <a:t> 사용하도록 권장하고 있다</a:t>
            </a:r>
            <a:r>
              <a:rPr lang="en-US" altLang="ko-KR" sz="2653" dirty="0"/>
              <a:t>.</a:t>
            </a:r>
            <a:endParaRPr lang="ko-KR" altLang="en-US" sz="2653" dirty="0"/>
          </a:p>
          <a:p>
            <a:r>
              <a:rPr lang="en-US" altLang="ko-KR" sz="2653" dirty="0"/>
              <a:t>@Resource</a:t>
            </a:r>
            <a:r>
              <a:rPr lang="ko-KR" altLang="en-US" sz="2653" dirty="0"/>
              <a:t>에는 </a:t>
            </a:r>
            <a:r>
              <a:rPr lang="en-US" altLang="ko-KR" sz="2653" dirty="0">
                <a:solidFill>
                  <a:srgbClr val="0000FF"/>
                </a:solidFill>
              </a:rPr>
              <a:t>name </a:t>
            </a:r>
            <a:r>
              <a:rPr lang="ko-KR" altLang="en-US" sz="2653" dirty="0">
                <a:solidFill>
                  <a:srgbClr val="0000FF"/>
                </a:solidFill>
              </a:rPr>
              <a:t>속성</a:t>
            </a:r>
            <a:r>
              <a:rPr lang="ko-KR" altLang="en-US" sz="2653" dirty="0"/>
              <a:t>을 가지고 있고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컨테이너는 기본적으로 의존관계를 주입할 빈의 이름으로 해석한다</a:t>
            </a:r>
            <a:r>
              <a:rPr lang="en-US" altLang="ko-KR" sz="2653" dirty="0"/>
              <a:t>. </a:t>
            </a:r>
          </a:p>
          <a:p>
            <a:r>
              <a:rPr lang="en-US" altLang="ko-KR" sz="2653" dirty="0"/>
              <a:t>@Resource </a:t>
            </a:r>
            <a:r>
              <a:rPr lang="ko-KR" altLang="en-US" sz="2653" dirty="0" err="1"/>
              <a:t>어노테이션은</a:t>
            </a:r>
            <a:r>
              <a:rPr lang="ko-KR" altLang="en-US" sz="2653" dirty="0"/>
              <a:t> </a:t>
            </a:r>
            <a:r>
              <a:rPr lang="en-US" altLang="ko-KR" sz="2653" dirty="0"/>
              <a:t>name </a:t>
            </a:r>
            <a:r>
              <a:rPr lang="ko-KR" altLang="en-US" sz="2653" dirty="0"/>
              <a:t>속성에 정의된 이름의 빈을 먼저 찾고</a:t>
            </a:r>
            <a:r>
              <a:rPr lang="en-US" altLang="ko-KR" sz="2653" dirty="0"/>
              <a:t>, </a:t>
            </a:r>
            <a:r>
              <a:rPr lang="en-US" altLang="ko-KR" sz="2653" dirty="0" err="1"/>
              <a:t>IoC</a:t>
            </a:r>
            <a:r>
              <a:rPr lang="en-US" altLang="ko-KR" sz="2653" dirty="0"/>
              <a:t> </a:t>
            </a:r>
            <a:r>
              <a:rPr lang="ko-KR" altLang="en-US" sz="2653" dirty="0"/>
              <a:t>컨테이너에 존재하지 않으면 다음으로 해당 </a:t>
            </a:r>
            <a:r>
              <a:rPr lang="ko-KR" altLang="en-US" sz="2653" dirty="0" err="1"/>
              <a:t>필드명으로</a:t>
            </a:r>
            <a:r>
              <a:rPr lang="ko-KR" altLang="en-US" sz="2653" dirty="0"/>
              <a:t> 검색한 후 그래도 존재하지 않으면 </a:t>
            </a:r>
            <a:r>
              <a:rPr lang="en-US" altLang="ko-KR" sz="2653" dirty="0"/>
              <a:t>@</a:t>
            </a:r>
            <a:r>
              <a:rPr lang="en-US" altLang="ko-KR" sz="2653" dirty="0" err="1"/>
              <a:t>Autowired</a:t>
            </a:r>
            <a:r>
              <a:rPr lang="ko-KR" altLang="en-US" sz="2653" dirty="0"/>
              <a:t>와 유사하게  인터페이스</a:t>
            </a:r>
            <a:r>
              <a:rPr lang="en-US" altLang="ko-KR" sz="2653" dirty="0"/>
              <a:t>(</a:t>
            </a:r>
            <a:r>
              <a:rPr lang="ko-KR" altLang="en-US" sz="2653" dirty="0"/>
              <a:t>클래스</a:t>
            </a:r>
            <a:r>
              <a:rPr lang="en-US" altLang="ko-KR" sz="2653" dirty="0"/>
              <a:t>) </a:t>
            </a:r>
            <a:r>
              <a:rPr lang="ko-KR" altLang="en-US" sz="2653" dirty="0"/>
              <a:t>타입을 찾아 할당한다</a:t>
            </a:r>
            <a:r>
              <a:rPr lang="en-US" altLang="ko-KR" sz="2653" dirty="0"/>
              <a:t>. </a:t>
            </a:r>
            <a:endParaRPr lang="ko-KR" altLang="en-US" sz="2653" dirty="0"/>
          </a:p>
          <a:p>
            <a:endParaRPr lang="ko-KR" altLang="en-US" sz="2653" dirty="0"/>
          </a:p>
          <a:p>
            <a:endParaRPr lang="en-US" altLang="ko-KR" sz="2653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자동연결</a:t>
            </a:r>
            <a:r>
              <a:rPr lang="en-US" altLang="ko-KR" dirty="0"/>
              <a:t>(</a:t>
            </a:r>
            <a:r>
              <a:rPr lang="en-US" altLang="ko-KR" dirty="0" err="1"/>
              <a:t>Autowiring</a:t>
            </a:r>
            <a:r>
              <a:rPr lang="en-US" altLang="ko-KR" dirty="0"/>
              <a:t>)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75393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40" y="1234326"/>
            <a:ext cx="9698853" cy="837628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애노테이션</a:t>
            </a:r>
            <a:r>
              <a:rPr lang="ko-KR" altLang="en-US" dirty="0"/>
              <a:t> </a:t>
            </a:r>
            <a:r>
              <a:rPr lang="ko-KR" altLang="en-US" dirty="0" smtClean="0"/>
              <a:t>기반 </a:t>
            </a:r>
            <a:r>
              <a:rPr lang="ko-KR" altLang="en-US" dirty="0"/>
              <a:t>의존관계 </a:t>
            </a:r>
            <a:r>
              <a:rPr lang="ko-KR" altLang="en-US" dirty="0" smtClean="0"/>
              <a:t>주입</a:t>
            </a:r>
            <a:r>
              <a:rPr lang="en-US" altLang="ko-KR" dirty="0">
                <a:solidFill>
                  <a:srgbClr val="0000FF"/>
                </a:solidFill>
              </a:rPr>
              <a:t> (message8)</a:t>
            </a:r>
            <a:r>
              <a:rPr lang="ko-KR" altLang="en-US" dirty="0"/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109181" y="4226938"/>
            <a:ext cx="6590348" cy="8491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7" name="TextBox 6"/>
          <p:cNvSpPr txBox="1"/>
          <p:nvPr/>
        </p:nvSpPr>
        <p:spPr>
          <a:xfrm>
            <a:off x="6733474" y="2632470"/>
            <a:ext cx="6839798" cy="10447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다음에 오는 필드의 인터페이스 타입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(</a:t>
            </a:r>
            <a:r>
              <a:rPr lang="en-US" altLang="ko-KR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Makemessage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)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의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 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빈을  </a:t>
            </a:r>
            <a:r>
              <a:rPr lang="en-US" altLang="ko-KR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IoC</a:t>
            </a:r>
            <a:r>
              <a:rPr lang="ko-KR" altLang="en-US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테이너에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서 찾아  </a:t>
            </a:r>
            <a:r>
              <a:rPr lang="ko-KR" altLang="en-US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참조변수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 </a:t>
            </a:r>
            <a:r>
              <a:rPr lang="en-US" altLang="ko-KR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makeMessage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에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자동연결 </a:t>
            </a:r>
            <a:endParaRPr lang="en-US" altLang="ko-KR" sz="2063" b="1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cxnSp>
        <p:nvCxnSpPr>
          <p:cNvPr id="8" name="직선 화살표 연결선 7"/>
          <p:cNvCxnSpPr>
            <a:stCxn id="7" idx="1"/>
          </p:cNvCxnSpPr>
          <p:nvPr/>
        </p:nvCxnSpPr>
        <p:spPr>
          <a:xfrm flipH="1">
            <a:off x="3706560" y="3154825"/>
            <a:ext cx="3026914" cy="1178249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876834" y="3987779"/>
            <a:ext cx="4782090" cy="10447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Name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속성에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정의된 이름의 빈을 </a:t>
            </a:r>
            <a:r>
              <a:rPr lang="en-US" altLang="ko-KR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IoC</a:t>
            </a:r>
            <a:r>
              <a:rPr lang="ko-KR" altLang="en-US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테이너에서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찾아  </a:t>
            </a:r>
            <a:r>
              <a:rPr lang="ko-KR" altLang="en-US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참조변수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 </a:t>
            </a:r>
            <a:r>
              <a:rPr lang="en-US" altLang="ko-KR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makeMessage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에</a:t>
            </a:r>
            <a:r>
              <a:rPr lang="en-US" altLang="ko-KR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자동연결 </a:t>
            </a:r>
            <a:endParaRPr lang="en-US" altLang="ko-KR" sz="2063" b="1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cxnSp>
        <p:nvCxnSpPr>
          <p:cNvPr id="15" name="직선 화살표 연결선 14"/>
          <p:cNvCxnSpPr>
            <a:stCxn id="13" idx="1"/>
          </p:cNvCxnSpPr>
          <p:nvPr/>
        </p:nvCxnSpPr>
        <p:spPr>
          <a:xfrm flipH="1">
            <a:off x="8274996" y="4510134"/>
            <a:ext cx="601838" cy="3522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49722" y="1108142"/>
            <a:ext cx="3502542" cy="4097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컴포넌트 스캔 </a:t>
            </a:r>
            <a:r>
              <a:rPr lang="ko-KR" altLang="en-US" sz="2063" b="1" dirty="0" err="1">
                <a:latin typeface="HY중고딕" panose="02030600000101010101" pitchFamily="18" charset="-127"/>
                <a:ea typeface="HY중고딕" panose="02030600000101010101" pitchFamily="18" charset="-127"/>
              </a:rPr>
              <a:t>어노테이션</a:t>
            </a:r>
            <a:r>
              <a:rPr lang="ko-KR" altLang="en-US" sz="2063" b="1" dirty="0">
                <a:latin typeface="HY중고딕" panose="02030600000101010101" pitchFamily="18" charset="-127"/>
                <a:ea typeface="HY중고딕" panose="02030600000101010101" pitchFamily="18" charset="-127"/>
              </a:rPr>
              <a:t> </a:t>
            </a:r>
            <a:endParaRPr lang="en-US" altLang="ko-KR" sz="2063" b="1" dirty="0"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653654" y="2711073"/>
            <a:ext cx="1739006" cy="390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cxnSp>
        <p:nvCxnSpPr>
          <p:cNvPr id="22" name="직선 화살표 연결선 21"/>
          <p:cNvCxnSpPr>
            <a:stCxn id="19" idx="1"/>
          </p:cNvCxnSpPr>
          <p:nvPr/>
        </p:nvCxnSpPr>
        <p:spPr>
          <a:xfrm flipH="1">
            <a:off x="3335414" y="1313038"/>
            <a:ext cx="1414308" cy="1398043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4752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애노테이션</a:t>
            </a:r>
            <a:r>
              <a:rPr lang="ko-KR" altLang="en-US" dirty="0"/>
              <a:t> 기반 의존관계 주입</a:t>
            </a:r>
            <a:r>
              <a:rPr lang="en-US" altLang="ko-KR" dirty="0">
                <a:solidFill>
                  <a:srgbClr val="0000FF"/>
                </a:solidFill>
              </a:rPr>
              <a:t> (message8)</a:t>
            </a:r>
            <a:r>
              <a:rPr lang="ko-KR" altLang="en-US" dirty="0"/>
              <a:t>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606" y="2561815"/>
            <a:ext cx="12576747" cy="6575086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6" name="내용 개체 틀 1"/>
          <p:cNvSpPr txBox="1">
            <a:spLocks noGrp="1"/>
          </p:cNvSpPr>
          <p:nvPr>
            <p:ph sz="quarter" idx="1"/>
          </p:nvPr>
        </p:nvSpPr>
        <p:spPr>
          <a:xfrm>
            <a:off x="1226171" y="1419515"/>
            <a:ext cx="12069674" cy="69034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  <a:defRPr sz="20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"/>
              <a:defRPr sz="18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16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14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12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507" dirty="0"/>
              <a:t>컴포넌트 스캔과  </a:t>
            </a:r>
            <a:r>
              <a:rPr lang="ko-KR" altLang="en-US" sz="2507" dirty="0" err="1"/>
              <a:t>애노테이션을</a:t>
            </a:r>
            <a:r>
              <a:rPr lang="ko-KR" altLang="en-US" sz="2507" dirty="0"/>
              <a:t> 이용한  의존성 주입을 위해 </a:t>
            </a:r>
            <a:r>
              <a:rPr lang="en-US" altLang="ko-KR" sz="2507" dirty="0">
                <a:solidFill>
                  <a:srgbClr val="0000FF"/>
                </a:solidFill>
              </a:rPr>
              <a:t>messageBean3.xml </a:t>
            </a:r>
            <a:r>
              <a:rPr lang="ko-KR" altLang="en-US" sz="2507" dirty="0"/>
              <a:t>파일을 사용하여 </a:t>
            </a:r>
            <a:r>
              <a:rPr lang="en-US" altLang="ko-KR" sz="2507" dirty="0" err="1"/>
              <a:t>IoC</a:t>
            </a:r>
            <a:r>
              <a:rPr lang="ko-KR" altLang="en-US" sz="2507" dirty="0"/>
              <a:t> 컨테이너</a:t>
            </a:r>
            <a:r>
              <a:rPr lang="en-US" altLang="ko-KR" sz="2507" dirty="0"/>
              <a:t> </a:t>
            </a:r>
            <a:r>
              <a:rPr lang="ko-KR" altLang="en-US" sz="2507" dirty="0"/>
              <a:t>생성  </a:t>
            </a:r>
            <a:endParaRPr lang="en-US" altLang="ko-KR" sz="2507" dirty="0"/>
          </a:p>
        </p:txBody>
      </p:sp>
      <p:sp>
        <p:nvSpPr>
          <p:cNvPr id="7" name="직사각형 6"/>
          <p:cNvSpPr/>
          <p:nvPr/>
        </p:nvSpPr>
        <p:spPr>
          <a:xfrm>
            <a:off x="10610006" y="5925141"/>
            <a:ext cx="2864050" cy="530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780" tIns="67389" rIns="134780" bIns="6738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653"/>
          </a:p>
        </p:txBody>
      </p:sp>
      <p:sp>
        <p:nvSpPr>
          <p:cNvPr id="8" name="직사각형 7"/>
          <p:cNvSpPr/>
          <p:nvPr/>
        </p:nvSpPr>
        <p:spPr>
          <a:xfrm>
            <a:off x="11051212" y="8429871"/>
            <a:ext cx="2432076" cy="533223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ko-KR" sz="2865" dirty="0">
                <a:solidFill>
                  <a:srgbClr val="0000FF"/>
                </a:solidFill>
              </a:rPr>
              <a:t>* </a:t>
            </a:r>
            <a:r>
              <a:rPr lang="ko-KR" altLang="en-US" sz="2865" dirty="0">
                <a:solidFill>
                  <a:srgbClr val="0000FF"/>
                </a:solidFill>
              </a:rPr>
              <a:t>실행 및 </a:t>
            </a:r>
            <a:r>
              <a:rPr lang="ko-KR" altLang="en-US" sz="2865" dirty="0" err="1">
                <a:solidFill>
                  <a:srgbClr val="0000FF"/>
                </a:solidFill>
              </a:rPr>
              <a:t>결과확인</a:t>
            </a:r>
            <a:r>
              <a:rPr lang="ko-KR" altLang="en-US" sz="2865" dirty="0">
                <a:solidFill>
                  <a:srgbClr val="0000FF"/>
                </a:solidFill>
              </a:rPr>
              <a:t> </a:t>
            </a:r>
            <a:endParaRPr lang="ko-KR" altLang="en-US" sz="2865" dirty="0"/>
          </a:p>
        </p:txBody>
      </p:sp>
    </p:spTree>
    <p:extLst>
      <p:ext uri="{BB962C8B-B14F-4D97-AF65-F5344CB8AC3E}">
        <p14:creationId xmlns:p14="http://schemas.microsoft.com/office/powerpoint/2010/main" val="4273491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J2EE(Java </a:t>
            </a:r>
            <a:r>
              <a:rPr lang="en-US" altLang="ko-KR" dirty="0"/>
              <a:t>2 Enterprise Edition)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204683" y="1148944"/>
            <a:ext cx="12017865" cy="8246409"/>
          </a:xfrm>
        </p:spPr>
        <p:txBody>
          <a:bodyPr>
            <a:normAutofit/>
          </a:bodyPr>
          <a:lstStyle/>
          <a:p>
            <a:pPr fontAlgn="base"/>
            <a:r>
              <a:rPr lang="en-US" altLang="ko-KR" sz="2507" dirty="0"/>
              <a:t>1999</a:t>
            </a:r>
            <a:r>
              <a:rPr lang="ko-KR" altLang="en-US" sz="2507" dirty="0"/>
              <a:t>년 </a:t>
            </a:r>
            <a:r>
              <a:rPr lang="en-US" altLang="ko-KR" sz="2507" dirty="0"/>
              <a:t>Sun </a:t>
            </a:r>
            <a:r>
              <a:rPr lang="en-US" altLang="ko-KR" sz="2507" dirty="0" smtClean="0"/>
              <a:t>Micro Systems</a:t>
            </a:r>
            <a:r>
              <a:rPr lang="ko-KR" altLang="en-US" sz="2507" dirty="0" smtClean="0"/>
              <a:t>사는 </a:t>
            </a:r>
            <a:r>
              <a:rPr lang="ko-KR" altLang="en-US" sz="2507" dirty="0"/>
              <a:t>자바</a:t>
            </a:r>
            <a:r>
              <a:rPr lang="en-US" altLang="ko-KR" sz="2507" dirty="0"/>
              <a:t>2 </a:t>
            </a:r>
            <a:r>
              <a:rPr lang="ko-KR" altLang="en-US" sz="2507" dirty="0"/>
              <a:t>소프트웨어 플랫폼을 하드웨어 종류에 따라 나누겠다는 전략으로 </a:t>
            </a:r>
            <a:r>
              <a:rPr lang="en-US" altLang="ko-KR" sz="2507" dirty="0"/>
              <a:t>J2SE, J2ME, J2EE</a:t>
            </a:r>
            <a:r>
              <a:rPr lang="ko-KR" altLang="en-US" sz="2507" dirty="0"/>
              <a:t> 발표</a:t>
            </a:r>
            <a:r>
              <a:rPr lang="en-US" altLang="ko-KR" sz="2507" dirty="0"/>
              <a:t> </a:t>
            </a:r>
            <a:endParaRPr lang="ko-KR" altLang="en-US" sz="2507" dirty="0"/>
          </a:p>
          <a:p>
            <a:pPr fontAlgn="base"/>
            <a:r>
              <a:rPr lang="en-US" altLang="ko-KR" b="1" dirty="0" smtClean="0">
                <a:solidFill>
                  <a:srgbClr val="0000FF"/>
                </a:solidFill>
              </a:rPr>
              <a:t>J2SE </a:t>
            </a:r>
            <a:r>
              <a:rPr lang="en-US" altLang="ko-KR" b="1" dirty="0">
                <a:solidFill>
                  <a:srgbClr val="0000FF"/>
                </a:solidFill>
              </a:rPr>
              <a:t>(Java 2 Standard Edition)</a:t>
            </a:r>
            <a:endParaRPr lang="ko-KR" altLang="en-US" b="1" dirty="0">
              <a:solidFill>
                <a:srgbClr val="0000FF"/>
              </a:solidFill>
            </a:endParaRPr>
          </a:p>
          <a:p>
            <a:pPr lvl="1" fontAlgn="base"/>
            <a:r>
              <a:rPr lang="ko-KR" altLang="en-US" sz="2507" dirty="0"/>
              <a:t>데스크톱 뿐 </a:t>
            </a:r>
            <a:r>
              <a:rPr lang="ko-KR" altLang="en-US" sz="2507" dirty="0" smtClean="0"/>
              <a:t>만 아니라 </a:t>
            </a:r>
            <a:r>
              <a:rPr lang="ko-KR" altLang="en-US" sz="2507" dirty="0"/>
              <a:t>서버</a:t>
            </a:r>
            <a:r>
              <a:rPr lang="en-US" altLang="ko-KR" sz="2507" dirty="0"/>
              <a:t>, </a:t>
            </a:r>
            <a:r>
              <a:rPr lang="ko-KR" altLang="en-US" sz="2507" dirty="0"/>
              <a:t>이동용 </a:t>
            </a:r>
            <a:r>
              <a:rPr lang="ko-KR" altLang="en-US" sz="2507" dirty="0" err="1"/>
              <a:t>임베디드</a:t>
            </a:r>
            <a:r>
              <a:rPr lang="ko-KR" altLang="en-US" sz="2507" dirty="0"/>
              <a:t> 시스템을 위한 </a:t>
            </a:r>
            <a:r>
              <a:rPr lang="ko-KR" altLang="en-US" sz="2507" dirty="0" smtClean="0"/>
              <a:t>표준 자바 </a:t>
            </a:r>
            <a:r>
              <a:rPr lang="ko-KR" altLang="en-US" sz="2507" dirty="0"/>
              <a:t>플랫폼</a:t>
            </a:r>
            <a:endParaRPr lang="en-US" altLang="ko-KR" sz="2507" dirty="0"/>
          </a:p>
          <a:p>
            <a:pPr lvl="1" fontAlgn="base"/>
            <a:r>
              <a:rPr lang="ko-KR" altLang="en-US" sz="2507" dirty="0"/>
              <a:t>표준적인 컴퓨팅 환경을 지원하기 위한 자바 </a:t>
            </a:r>
            <a:r>
              <a:rPr lang="ko-KR" altLang="en-US" sz="2507" dirty="0" smtClean="0"/>
              <a:t>실행 환경</a:t>
            </a:r>
            <a:r>
              <a:rPr lang="en-US" altLang="ko-KR" sz="2507" dirty="0"/>
              <a:t>(</a:t>
            </a:r>
            <a:r>
              <a:rPr lang="en-US" altLang="ko-KR" sz="2507" dirty="0" err="1"/>
              <a:t>JRE:Runtime</a:t>
            </a:r>
            <a:r>
              <a:rPr lang="en-US" altLang="ko-KR" sz="2507" dirty="0"/>
              <a:t> Environment)</a:t>
            </a:r>
            <a:r>
              <a:rPr lang="ko-KR" altLang="en-US" sz="2507" dirty="0"/>
              <a:t>의 규격을 제공</a:t>
            </a:r>
            <a:endParaRPr lang="en-US" altLang="ko-KR" sz="2507" dirty="0"/>
          </a:p>
          <a:p>
            <a:pPr lvl="1" fontAlgn="base"/>
            <a:r>
              <a:rPr lang="ko-KR" altLang="en-US" sz="2507" dirty="0"/>
              <a:t>일반 자바 프로그램 개발을 위한 용도로 이용되는 라이브러리이며 각종 자료구조</a:t>
            </a:r>
            <a:r>
              <a:rPr lang="en-US" altLang="ko-KR" sz="2507" dirty="0"/>
              <a:t>, </a:t>
            </a:r>
            <a:r>
              <a:rPr lang="ko-KR" altLang="en-US" sz="2507" dirty="0"/>
              <a:t>기본 유틸리티</a:t>
            </a:r>
            <a:r>
              <a:rPr lang="en-US" altLang="ko-KR" sz="2507" dirty="0"/>
              <a:t>, </a:t>
            </a:r>
            <a:r>
              <a:rPr lang="ko-KR" altLang="en-US" sz="2507" dirty="0"/>
              <a:t>스윙이나 </a:t>
            </a:r>
            <a:r>
              <a:rPr lang="en-US" altLang="ko-KR" sz="2507" dirty="0"/>
              <a:t>AWT</a:t>
            </a:r>
            <a:r>
              <a:rPr lang="ko-KR" altLang="en-US" sz="2507" dirty="0"/>
              <a:t>와 같은 </a:t>
            </a:r>
            <a:r>
              <a:rPr lang="en-US" altLang="ko-KR" sz="2507" dirty="0"/>
              <a:t>GUI</a:t>
            </a:r>
            <a:r>
              <a:rPr lang="ko-KR" altLang="en-US" sz="2507" dirty="0"/>
              <a:t>도구 등의 기본기능을 포함</a:t>
            </a:r>
            <a:r>
              <a:rPr lang="en-US" altLang="ko-KR" sz="2507" dirty="0"/>
              <a:t>.</a:t>
            </a:r>
            <a:endParaRPr lang="ko-KR" altLang="en-US" sz="2507" dirty="0"/>
          </a:p>
          <a:p>
            <a:pPr fontAlgn="base"/>
            <a:r>
              <a:rPr lang="en-US" altLang="ko-KR" b="1" dirty="0" smtClean="0">
                <a:solidFill>
                  <a:srgbClr val="0000FF"/>
                </a:solidFill>
              </a:rPr>
              <a:t>J2ME </a:t>
            </a:r>
            <a:r>
              <a:rPr lang="en-US" altLang="ko-KR" b="1" dirty="0">
                <a:solidFill>
                  <a:srgbClr val="0000FF"/>
                </a:solidFill>
              </a:rPr>
              <a:t>(Java 2 Micro Edition)</a:t>
            </a:r>
            <a:endParaRPr lang="ko-KR" altLang="en-US" b="1" dirty="0">
              <a:solidFill>
                <a:srgbClr val="0000FF"/>
              </a:solidFill>
            </a:endParaRPr>
          </a:p>
          <a:p>
            <a:pPr lvl="1" fontAlgn="base"/>
            <a:r>
              <a:rPr lang="ko-KR" altLang="en-US" sz="2507" dirty="0"/>
              <a:t>이동용 정보 단말기</a:t>
            </a:r>
            <a:r>
              <a:rPr lang="en-US" altLang="ko-KR" sz="2507" dirty="0"/>
              <a:t>(</a:t>
            </a:r>
            <a:r>
              <a:rPr lang="ko-KR" altLang="en-US" sz="2507" dirty="0"/>
              <a:t>휴대 전화</a:t>
            </a:r>
            <a:r>
              <a:rPr lang="en-US" altLang="ko-KR" sz="2507" dirty="0"/>
              <a:t>, PDA, </a:t>
            </a:r>
            <a:r>
              <a:rPr lang="ko-KR" altLang="en-US" sz="2507" dirty="0" err="1"/>
              <a:t>세톱</a:t>
            </a:r>
            <a:r>
              <a:rPr lang="ko-KR" altLang="en-US" sz="2507" dirty="0"/>
              <a:t> 박스 </a:t>
            </a:r>
            <a:r>
              <a:rPr lang="ko-KR" altLang="en-US" sz="2507" dirty="0" smtClean="0"/>
              <a:t>등</a:t>
            </a:r>
            <a:r>
              <a:rPr lang="en-US" altLang="ko-KR" sz="2507" dirty="0" smtClean="0"/>
              <a:t>)</a:t>
            </a:r>
            <a:r>
              <a:rPr lang="ko-KR" altLang="en-US" sz="2507" dirty="0" smtClean="0"/>
              <a:t> </a:t>
            </a:r>
            <a:r>
              <a:rPr lang="ko-KR" altLang="en-US" sz="2507" dirty="0"/>
              <a:t>최소의 환경에서 </a:t>
            </a:r>
            <a:r>
              <a:rPr lang="en-US" altLang="ko-KR" sz="2507" dirty="0"/>
              <a:t>Java </a:t>
            </a:r>
            <a:r>
              <a:rPr lang="ko-KR" altLang="en-US" sz="2507" dirty="0"/>
              <a:t>프로그래밍 언어를 지원하기 위해 만들어진 플랫폼</a:t>
            </a:r>
            <a:r>
              <a:rPr lang="en-US" altLang="ko-KR" sz="2507" dirty="0"/>
              <a:t>.</a:t>
            </a:r>
            <a:endParaRPr lang="ko-KR" altLang="en-US" sz="2507" dirty="0"/>
          </a:p>
          <a:p>
            <a:pPr fontAlgn="base"/>
            <a:r>
              <a:rPr lang="en-US" altLang="ko-KR" b="1" dirty="0" smtClean="0">
                <a:solidFill>
                  <a:srgbClr val="0000FF"/>
                </a:solidFill>
              </a:rPr>
              <a:t>J2EE </a:t>
            </a:r>
            <a:r>
              <a:rPr lang="en-US" altLang="ko-KR" b="1" dirty="0">
                <a:solidFill>
                  <a:srgbClr val="0000FF"/>
                </a:solidFill>
              </a:rPr>
              <a:t>(Java 2 Enterprise Edition)</a:t>
            </a:r>
            <a:endParaRPr lang="ko-KR" altLang="en-US" b="1" dirty="0">
              <a:solidFill>
                <a:srgbClr val="0000FF"/>
              </a:solidFill>
            </a:endParaRPr>
          </a:p>
          <a:p>
            <a:pPr lvl="1" fontAlgn="base"/>
            <a:r>
              <a:rPr lang="ko-KR" altLang="en-US" sz="2507" dirty="0" smtClean="0"/>
              <a:t>웹 기반의 </a:t>
            </a:r>
            <a:r>
              <a:rPr lang="ko-KR" altLang="en-US" sz="2507" dirty="0"/>
              <a:t>기업용 애플리케이션을 구축하기 위한 자바의 플랫폼</a:t>
            </a:r>
            <a:endParaRPr lang="en-US" altLang="ko-KR" sz="2507" dirty="0"/>
          </a:p>
          <a:p>
            <a:pPr lvl="1" fontAlgn="base"/>
            <a:r>
              <a:rPr lang="ko-KR" altLang="en-US" sz="2507" dirty="0" err="1"/>
              <a:t>서블릿</a:t>
            </a:r>
            <a:r>
              <a:rPr lang="en-US" altLang="ko-KR" sz="2507" dirty="0"/>
              <a:t>, JSP, EJB </a:t>
            </a:r>
            <a:r>
              <a:rPr lang="ko-KR" altLang="en-US" sz="2507" dirty="0"/>
              <a:t>등 웹 애플리케이션 서버에서 동작하는 자바 소프트웨어의 기능을 추가한 서버를 위한 플랫폼</a:t>
            </a:r>
          </a:p>
          <a:p>
            <a:pPr fontAlgn="base"/>
            <a:r>
              <a:rPr lang="ko-KR" altLang="en-US" sz="2507" dirty="0"/>
              <a:t>이후 자바는 엔터프라이즈 어플리케이션을 구축하는 데 필요한 기본 기술이 됨</a:t>
            </a:r>
            <a:r>
              <a:rPr lang="en-US" altLang="ko-KR" sz="2507" dirty="0"/>
              <a:t> </a:t>
            </a:r>
            <a:endParaRPr lang="en-US" altLang="ko-KR" sz="2507" dirty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1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스트럿츠</a:t>
            </a:r>
            <a:r>
              <a:rPr lang="en-US" altLang="ko-KR" dirty="0" smtClean="0"/>
              <a:t>(STRUTS) framework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951492" y="1148944"/>
            <a:ext cx="12630376" cy="7217358"/>
          </a:xfrm>
        </p:spPr>
        <p:txBody>
          <a:bodyPr>
            <a:noAutofit/>
          </a:bodyPr>
          <a:lstStyle/>
          <a:p>
            <a:r>
              <a:rPr lang="ko-KR" altLang="en-US" sz="2653" dirty="0" err="1"/>
              <a:t>스트럿츠</a:t>
            </a:r>
            <a:r>
              <a:rPr lang="en-US" altLang="ko-KR" sz="2653" dirty="0"/>
              <a:t>(STRUTS) - </a:t>
            </a:r>
            <a:r>
              <a:rPr lang="ko-KR" altLang="en-US" sz="2653" dirty="0"/>
              <a:t>지주</a:t>
            </a:r>
            <a:r>
              <a:rPr lang="en-US" altLang="ko-KR" sz="2653" dirty="0"/>
              <a:t>, </a:t>
            </a:r>
            <a:r>
              <a:rPr lang="ko-KR" altLang="en-US" sz="2653" dirty="0"/>
              <a:t>버팀목</a:t>
            </a:r>
            <a:r>
              <a:rPr lang="en-US" altLang="ko-KR" sz="2653" dirty="0"/>
              <a:t>, </a:t>
            </a:r>
            <a:r>
              <a:rPr lang="ko-KR" altLang="en-US" sz="2653" dirty="0"/>
              <a:t>받침대</a:t>
            </a:r>
            <a:r>
              <a:rPr lang="en-US" altLang="ko-KR" sz="2653" dirty="0"/>
              <a:t>.</a:t>
            </a:r>
          </a:p>
          <a:p>
            <a:endParaRPr lang="en-US" altLang="ko-KR" sz="2653" dirty="0"/>
          </a:p>
          <a:p>
            <a:r>
              <a:rPr lang="ko-KR" altLang="ko-KR" sz="2653" dirty="0"/>
              <a:t>Java EE 웹 애플리케이션을 개발하기 위한 오픈 소스 프레임워크</a:t>
            </a:r>
            <a:endParaRPr lang="en-US" altLang="ko-KR" sz="2653" dirty="0"/>
          </a:p>
          <a:p>
            <a:r>
              <a:rPr lang="ko-KR" altLang="en-US" sz="2653" dirty="0"/>
              <a:t>자바를 기반으로 한 </a:t>
            </a:r>
            <a:r>
              <a:rPr lang="en-US" altLang="ko-KR" sz="2653" dirty="0"/>
              <a:t>JSP</a:t>
            </a:r>
            <a:r>
              <a:rPr lang="ko-KR" altLang="en-US" sz="2653" dirty="0"/>
              <a:t>만을 위한 프레임워크이며 따라서 운영체제에 구애 받지 않고 독립된 플랫폼 사용하며</a:t>
            </a:r>
            <a:r>
              <a:rPr lang="en-US" altLang="ko-KR" sz="2653" dirty="0"/>
              <a:t>, </a:t>
            </a:r>
            <a:r>
              <a:rPr lang="ko-KR" altLang="en-US" sz="2653" dirty="0"/>
              <a:t>오픈 소스이므로 개발에 필요한 부분만을 수정하여 사용 할 수 있음</a:t>
            </a:r>
            <a:r>
              <a:rPr lang="en-US" altLang="ko-KR" sz="2653" dirty="0"/>
              <a:t>.</a:t>
            </a:r>
          </a:p>
          <a:p>
            <a:endParaRPr lang="en-US" altLang="ko-KR" sz="2653" dirty="0"/>
          </a:p>
          <a:p>
            <a:r>
              <a:rPr lang="ko-KR" altLang="en-US" sz="2653" dirty="0" err="1"/>
              <a:t>스트럿츠</a:t>
            </a:r>
            <a:r>
              <a:rPr lang="ko-KR" altLang="en-US" sz="2653" dirty="0"/>
              <a:t> 프레임워크는 </a:t>
            </a:r>
            <a:r>
              <a:rPr lang="en-US" altLang="ko-KR" sz="2653" dirty="0">
                <a:solidFill>
                  <a:srgbClr val="0000FF"/>
                </a:solidFill>
              </a:rPr>
              <a:t>MVC(Model-View-Controller)</a:t>
            </a:r>
            <a:r>
              <a:rPr lang="en-US" altLang="ko-KR" sz="2653" dirty="0"/>
              <a:t> </a:t>
            </a:r>
            <a:r>
              <a:rPr lang="ko-KR" altLang="en-US" sz="2653" dirty="0"/>
              <a:t>패턴 기반을 이용하여 개발</a:t>
            </a:r>
            <a:endParaRPr lang="en-US" altLang="ko-KR" sz="2653" dirty="0"/>
          </a:p>
          <a:p>
            <a:pPr lvl="1"/>
            <a:r>
              <a:rPr lang="en-US" altLang="ko-KR" dirty="0" smtClean="0"/>
              <a:t>Model  - </a:t>
            </a:r>
            <a:r>
              <a:rPr lang="ko-KR" altLang="en-US" dirty="0" err="1" smtClean="0"/>
              <a:t>로직을</a:t>
            </a:r>
            <a:r>
              <a:rPr lang="ko-KR" altLang="en-US" dirty="0" smtClean="0"/>
              <a:t> </a:t>
            </a:r>
            <a:r>
              <a:rPr lang="ko-KR" altLang="en-US" dirty="0"/>
              <a:t>처리 해주는 </a:t>
            </a:r>
            <a:r>
              <a:rPr lang="ko-KR" altLang="en-US" dirty="0" smtClean="0"/>
              <a:t>부분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View</a:t>
            </a:r>
            <a:r>
              <a:rPr lang="ko-KR" altLang="en-US" dirty="0" smtClean="0"/>
              <a:t>  </a:t>
            </a:r>
            <a:r>
              <a:rPr lang="en-US" altLang="ko-KR" dirty="0" smtClean="0"/>
              <a:t>-  </a:t>
            </a:r>
            <a:r>
              <a:rPr lang="ko-KR" altLang="en-US" dirty="0" smtClean="0"/>
              <a:t>사용자에게 </a:t>
            </a:r>
            <a:r>
              <a:rPr lang="ko-KR" altLang="en-US" dirty="0"/>
              <a:t>보여주는 </a:t>
            </a:r>
            <a:r>
              <a:rPr lang="ko-KR" altLang="en-US" dirty="0" smtClean="0"/>
              <a:t>부분</a:t>
            </a:r>
            <a:endParaRPr lang="en-US" altLang="ko-KR" dirty="0" smtClean="0"/>
          </a:p>
          <a:p>
            <a:pPr lvl="1"/>
            <a:r>
              <a:rPr lang="en-US" altLang="ko-KR" dirty="0"/>
              <a:t>Controller </a:t>
            </a:r>
            <a:r>
              <a:rPr lang="ko-KR" altLang="en-US" dirty="0"/>
              <a:t>부분 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 </a:t>
            </a:r>
            <a:r>
              <a:rPr lang="en-US" altLang="ko-KR" dirty="0"/>
              <a:t>Mode1 </a:t>
            </a:r>
            <a:r>
              <a:rPr lang="ko-KR" altLang="en-US" dirty="0"/>
              <a:t>부분과 </a:t>
            </a:r>
            <a:r>
              <a:rPr lang="en-US" altLang="ko-KR" dirty="0"/>
              <a:t>View </a:t>
            </a:r>
            <a:r>
              <a:rPr lang="ko-KR" altLang="en-US" dirty="0"/>
              <a:t>부분을 연결하고 </a:t>
            </a:r>
            <a:r>
              <a:rPr lang="ko-KR" altLang="en-US" dirty="0" smtClean="0"/>
              <a:t>제어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ko-KR" sz="2653" dirty="0" err="1"/>
              <a:t>크레이그</a:t>
            </a:r>
            <a:r>
              <a:rPr lang="ko-KR" altLang="ko-KR" sz="2653" dirty="0"/>
              <a:t> </a:t>
            </a:r>
            <a:r>
              <a:rPr lang="ko-KR" altLang="ko-KR" sz="2653" dirty="0" err="1"/>
              <a:t>맥클라나한</a:t>
            </a:r>
            <a:r>
              <a:rPr lang="ko-KR" altLang="ko-KR" sz="2653" dirty="0"/>
              <a:t>(Craig McClanahan) 에 의해 최초로 만들어</a:t>
            </a:r>
            <a:r>
              <a:rPr lang="en-US" altLang="ko-KR" sz="2653" dirty="0"/>
              <a:t> </a:t>
            </a:r>
            <a:r>
              <a:rPr lang="ko-KR" altLang="en-US" sz="2653" dirty="0"/>
              <a:t>짐</a:t>
            </a:r>
            <a:r>
              <a:rPr lang="en-US" altLang="ko-KR" sz="2653" dirty="0"/>
              <a:t> </a:t>
            </a:r>
          </a:p>
          <a:p>
            <a:endParaRPr lang="en-US" altLang="ko-KR" sz="2653" dirty="0"/>
          </a:p>
          <a:p>
            <a:endParaRPr lang="en-US" altLang="ko-KR" sz="2653" dirty="0"/>
          </a:p>
          <a:p>
            <a:endParaRPr lang="en-US" altLang="ko-KR" sz="2653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69905" y="195395"/>
            <a:ext cx="12017865" cy="953556"/>
          </a:xfrm>
        </p:spPr>
        <p:txBody>
          <a:bodyPr vert="horz" anchor="ctr">
            <a:normAutofit/>
          </a:bodyPr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/>
              <a:t>framework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163771" y="1255082"/>
            <a:ext cx="12017865" cy="8703285"/>
          </a:xfrm>
        </p:spPr>
        <p:txBody>
          <a:bodyPr>
            <a:normAutofit/>
          </a:bodyPr>
          <a:lstStyle/>
          <a:p>
            <a:pPr>
              <a:spcBef>
                <a:spcPts val="1770"/>
              </a:spcBef>
            </a:pPr>
            <a:r>
              <a:rPr lang="ko-KR" altLang="ko-KR" sz="2653" dirty="0"/>
              <a:t>Rod Johnson이 2002년에 </a:t>
            </a:r>
            <a:r>
              <a:rPr lang="ko-KR" altLang="en-US" sz="2653" dirty="0"/>
              <a:t>발표한 </a:t>
            </a:r>
            <a:r>
              <a:rPr lang="ko-KR" altLang="ko-KR" sz="2653" dirty="0">
                <a:hlinkClick r:id="rId2"/>
              </a:rPr>
              <a:t>Expert One-on-One J2EE Design and Developement</a:t>
            </a:r>
            <a:r>
              <a:rPr lang="ko-KR" altLang="ko-KR" sz="2653" dirty="0"/>
              <a:t>에 선보인 코드를 기반으로</a:t>
            </a:r>
            <a:r>
              <a:rPr lang="en-US" altLang="ko-KR" sz="2653" dirty="0"/>
              <a:t> </a:t>
            </a:r>
            <a:r>
              <a:rPr lang="ko-KR" altLang="en-US" sz="2653" dirty="0"/>
              <a:t>만들어진 프레임워크를 </a:t>
            </a:r>
            <a:r>
              <a:rPr lang="ko-KR" altLang="en-US" sz="2653" dirty="0" smtClean="0"/>
              <a:t>오픈 소스 </a:t>
            </a:r>
            <a:r>
              <a:rPr lang="ko-KR" altLang="en-US" sz="2653" dirty="0"/>
              <a:t>생태계를 통해 효과적으로 검증하고 발전시킨 결과물</a:t>
            </a:r>
            <a:endParaRPr lang="en-US" altLang="ko-KR" sz="2653" dirty="0"/>
          </a:p>
          <a:p>
            <a:pPr>
              <a:spcBef>
                <a:spcPts val="1770"/>
              </a:spcBef>
            </a:pPr>
            <a:r>
              <a:rPr lang="ko-KR" altLang="ko-KR" sz="2653" dirty="0"/>
              <a:t>2003년 6월에 최초로 </a:t>
            </a:r>
            <a:r>
              <a:rPr lang="ko-KR" altLang="ko-KR" sz="2653" dirty="0">
                <a:hlinkClick r:id="rId3" action="ppaction://hlinkfile" tooltip="아파치 라이선스"/>
              </a:rPr>
              <a:t>아파치 2.0 라이선스</a:t>
            </a:r>
            <a:r>
              <a:rPr lang="ko-KR" altLang="ko-KR" sz="2653" dirty="0"/>
              <a:t>로</a:t>
            </a:r>
            <a:r>
              <a:rPr lang="en-US" altLang="ko-KR" sz="2653" dirty="0"/>
              <a:t> </a:t>
            </a:r>
            <a:r>
              <a:rPr lang="ko-KR" altLang="en-US" sz="2653" dirty="0"/>
              <a:t>공개됨 </a:t>
            </a:r>
            <a:endParaRPr lang="en-US" altLang="ko-KR" sz="2653" dirty="0"/>
          </a:p>
          <a:p>
            <a:pPr>
              <a:spcBef>
                <a:spcPts val="1770"/>
              </a:spcBef>
            </a:pPr>
            <a:r>
              <a:rPr lang="ko-KR" altLang="en-US" sz="2653" dirty="0">
                <a:solidFill>
                  <a:srgbClr val="0000FF"/>
                </a:solidFill>
              </a:rPr>
              <a:t>어플리케이션 프레임워크</a:t>
            </a:r>
            <a:r>
              <a:rPr lang="en-US" altLang="ko-KR" sz="2653" dirty="0"/>
              <a:t>-</a:t>
            </a:r>
            <a:r>
              <a:rPr lang="ko-KR" altLang="en-US" sz="2653" dirty="0"/>
              <a:t> 애플리케이션 개발을 빠르고 효율적으로 할 수 있도록 애플리케이션의 바탕이 되는 </a:t>
            </a:r>
            <a:r>
              <a:rPr lang="ko-KR" altLang="en-US" sz="2653" dirty="0">
                <a:solidFill>
                  <a:srgbClr val="0000FF"/>
                </a:solidFill>
              </a:rPr>
              <a:t>틀과 공통 프로그래밍 모델</a:t>
            </a:r>
            <a:r>
              <a:rPr lang="en-US" altLang="ko-KR" sz="2653" dirty="0">
                <a:solidFill>
                  <a:srgbClr val="0000FF"/>
                </a:solidFill>
              </a:rPr>
              <a:t>, </a:t>
            </a:r>
            <a:r>
              <a:rPr lang="ko-KR" altLang="en-US" sz="2653" dirty="0">
                <a:solidFill>
                  <a:srgbClr val="0000FF"/>
                </a:solidFill>
              </a:rPr>
              <a:t>기술 </a:t>
            </a:r>
            <a:r>
              <a:rPr lang="en-US" altLang="ko-KR" sz="2653" dirty="0">
                <a:solidFill>
                  <a:srgbClr val="0000FF"/>
                </a:solidFill>
              </a:rPr>
              <a:t>API </a:t>
            </a:r>
            <a:r>
              <a:rPr lang="ko-KR" altLang="en-US" sz="2653" dirty="0">
                <a:solidFill>
                  <a:srgbClr val="0000FF"/>
                </a:solidFill>
              </a:rPr>
              <a:t>등을 제공 </a:t>
            </a:r>
            <a:r>
              <a:rPr lang="ko-KR" altLang="en-US" sz="2653" dirty="0"/>
              <a:t>하는 것</a:t>
            </a:r>
            <a:r>
              <a:rPr lang="en-US" altLang="ko-KR" sz="2653" dirty="0"/>
              <a:t>.</a:t>
            </a:r>
          </a:p>
          <a:p>
            <a:pPr>
              <a:spcBef>
                <a:spcPts val="1770"/>
              </a:spcBef>
            </a:pPr>
            <a:r>
              <a:rPr lang="en-US" altLang="ko-KR" sz="2653" dirty="0">
                <a:solidFill>
                  <a:srgbClr val="0000FF"/>
                </a:solidFill>
              </a:rPr>
              <a:t>Spring</a:t>
            </a:r>
            <a:r>
              <a:rPr lang="en-US" altLang="ko-KR" sz="2653" dirty="0"/>
              <a:t> </a:t>
            </a:r>
            <a:r>
              <a:rPr lang="en-US" altLang="ko-KR" sz="2653" dirty="0">
                <a:solidFill>
                  <a:srgbClr val="0000FF"/>
                </a:solidFill>
              </a:rPr>
              <a:t>framework</a:t>
            </a:r>
            <a:r>
              <a:rPr lang="en-US" altLang="ko-KR" sz="2653" dirty="0"/>
              <a:t> - </a:t>
            </a:r>
            <a:r>
              <a:rPr lang="ko-KR" altLang="en-US" sz="2653" dirty="0"/>
              <a:t>자바 엔터프라이즈</a:t>
            </a:r>
            <a:r>
              <a:rPr lang="en-US" altLang="ko-KR" sz="2653" dirty="0"/>
              <a:t>(Enterprise) </a:t>
            </a:r>
            <a:r>
              <a:rPr lang="ko-KR" altLang="en-US" sz="2653" dirty="0"/>
              <a:t>애플리케이션</a:t>
            </a:r>
            <a:r>
              <a:rPr lang="en-US" altLang="ko-KR" sz="2653" dirty="0"/>
              <a:t>(Application) </a:t>
            </a:r>
            <a:r>
              <a:rPr lang="ko-KR" altLang="en-US" sz="2653" dirty="0"/>
              <a:t>개발에 사용되는 </a:t>
            </a:r>
            <a:r>
              <a:rPr lang="ko-KR" altLang="en-US" sz="2653" dirty="0" err="1"/>
              <a:t>경량형</a:t>
            </a:r>
            <a:r>
              <a:rPr lang="ko-KR" altLang="en-US" sz="2653" dirty="0"/>
              <a:t> 어플리케이션 </a:t>
            </a:r>
            <a:r>
              <a:rPr lang="en-US" altLang="ko-KR" sz="2653" dirty="0"/>
              <a:t>Framework</a:t>
            </a:r>
            <a:endParaRPr lang="ko-KR" altLang="en-US" sz="2653" dirty="0"/>
          </a:p>
          <a:p>
            <a:pPr>
              <a:spcBef>
                <a:spcPts val="1770"/>
              </a:spcBef>
            </a:pPr>
            <a:r>
              <a:rPr lang="en-US" altLang="ko-KR" sz="2653" dirty="0"/>
              <a:t>J2EE[Java 2 Enterprise Edition] </a:t>
            </a:r>
            <a:r>
              <a:rPr lang="ko-KR" altLang="en-US" sz="2653" dirty="0"/>
              <a:t>에서 제공하는 대부분의 기능을 지원하기 때문에</a:t>
            </a:r>
            <a:r>
              <a:rPr lang="en-US" altLang="ko-KR" sz="2653" dirty="0"/>
              <a:t>J2EE</a:t>
            </a:r>
            <a:r>
              <a:rPr lang="ko-KR" altLang="en-US" sz="2653" dirty="0"/>
              <a:t>를 대체하는 프레임워크로 자리매김</a:t>
            </a:r>
            <a:endParaRPr lang="en-US" altLang="ko-KR" sz="2653" dirty="0"/>
          </a:p>
          <a:p>
            <a:pPr>
              <a:spcBef>
                <a:spcPts val="1770"/>
              </a:spcBef>
            </a:pPr>
            <a:r>
              <a:rPr lang="ko-KR" altLang="en-US" sz="2653" dirty="0"/>
              <a:t>자바를 기반으로 한 기술이며 객체지향 설계와 구현에 관해 객체를 어떻게 효과적으로 설계하고 구현하고 사용하고</a:t>
            </a:r>
            <a:r>
              <a:rPr lang="en-US" altLang="ko-KR" sz="2653" dirty="0"/>
              <a:t>, </a:t>
            </a:r>
            <a:r>
              <a:rPr lang="ko-KR" altLang="en-US" sz="2653" dirty="0"/>
              <a:t>이를 개선해 나갈 것인가에 대한 모델과 기법 기준제공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756" y="2267719"/>
            <a:ext cx="3502542" cy="78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4164</Words>
  <Application>Microsoft Office PowerPoint</Application>
  <PresentationFormat>사용자 지정</PresentationFormat>
  <Paragraphs>737</Paragraphs>
  <Slides>64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64</vt:i4>
      </vt:variant>
    </vt:vector>
  </HeadingPairs>
  <TitlesOfParts>
    <vt:vector size="84" baseType="lpstr">
      <vt:lpstr>HY강B</vt:lpstr>
      <vt:lpstr>HY그래픽M</vt:lpstr>
      <vt:lpstr>HY얕은샘물M</vt:lpstr>
      <vt:lpstr>HY엽서M</vt:lpstr>
      <vt:lpstr>HY중고딕</vt:lpstr>
      <vt:lpstr>NanumGothic</vt:lpstr>
      <vt:lpstr>굴림</vt:lpstr>
      <vt:lpstr>돋움</vt:lpstr>
      <vt:lpstr>맑은 고딕</vt:lpstr>
      <vt:lpstr>문체부 돋음체</vt:lpstr>
      <vt:lpstr>바탕</vt:lpstr>
      <vt:lpstr>함초롬돋움</vt:lpstr>
      <vt:lpstr>Arial</vt:lpstr>
      <vt:lpstr>Calibri</vt:lpstr>
      <vt:lpstr>Consolas</vt:lpstr>
      <vt:lpstr>Tahoma</vt:lpstr>
      <vt:lpstr>Tw Cen MT</vt:lpstr>
      <vt:lpstr>Wingdings</vt:lpstr>
      <vt:lpstr>Wingdings 2</vt:lpstr>
      <vt:lpstr>AcademicPresentation2(2)</vt:lpstr>
      <vt:lpstr>Spring  FRAMEWORK 입문</vt:lpstr>
      <vt:lpstr>자바 기술 </vt:lpstr>
      <vt:lpstr>Java 언어의 특징</vt:lpstr>
      <vt:lpstr>Framework 란?</vt:lpstr>
      <vt:lpstr>Library 와 Framework </vt:lpstr>
      <vt:lpstr>Enterprise Application</vt:lpstr>
      <vt:lpstr>J2EE(Java 2 Enterprise Edition)</vt:lpstr>
      <vt:lpstr>스트럿츠(STRUTS) framework </vt:lpstr>
      <vt:lpstr>Spring framework</vt:lpstr>
      <vt:lpstr>Spring framework의 주요 모듈</vt:lpstr>
      <vt:lpstr>Spring framework 3.0</vt:lpstr>
      <vt:lpstr>Spring framework 4.0 – 5.0 </vt:lpstr>
      <vt:lpstr>PowerPoint 프레젠테이션</vt:lpstr>
      <vt:lpstr>Spring framework 특징</vt:lpstr>
      <vt:lpstr>Spring framework 특징 </vt:lpstr>
      <vt:lpstr>객체지향과 스프링프레임워크</vt:lpstr>
      <vt:lpstr>Java와  객체지향</vt:lpstr>
      <vt:lpstr>객체의 관계</vt:lpstr>
      <vt:lpstr>클래스 relationship(관계)</vt:lpstr>
      <vt:lpstr>의존관계와 연관관계</vt:lpstr>
      <vt:lpstr>유지보수(maintenance)와 의존관계 </vt:lpstr>
      <vt:lpstr>Java 자료형(Data Type)  </vt:lpstr>
      <vt:lpstr>Java 인터페이스(interface) </vt:lpstr>
      <vt:lpstr>객체지향 설계 원칙(SOLID)</vt:lpstr>
      <vt:lpstr>디자인 패턴(Design pattern)</vt:lpstr>
      <vt:lpstr>싱글턴 패턴(Singleton pattern)</vt:lpstr>
      <vt:lpstr>전략 패턴(Strategy pattern)</vt:lpstr>
      <vt:lpstr>객체지향 설계와 의존관계</vt:lpstr>
      <vt:lpstr>의존관계 설정(message0)</vt:lpstr>
      <vt:lpstr>관심사의 분리(message1)</vt:lpstr>
      <vt:lpstr>관심사의 분리(message1)</vt:lpstr>
      <vt:lpstr>전략 패턴의 적용(message2)</vt:lpstr>
      <vt:lpstr>전략패턴</vt:lpstr>
      <vt:lpstr>상속: implements &amp; extends  </vt:lpstr>
      <vt:lpstr>전략 패턴의 적용(message2)</vt:lpstr>
      <vt:lpstr>전략(strategy) 패턴의 적용(message2)</vt:lpstr>
      <vt:lpstr>제어의 역전과 의존관계 주입</vt:lpstr>
      <vt:lpstr>제어의 역전과 의존관계 주입(message3)</vt:lpstr>
      <vt:lpstr>제어의 역전과 의존관계 주입(message3)</vt:lpstr>
      <vt:lpstr>제어의 역전과 의존관계 주입(message3)</vt:lpstr>
      <vt:lpstr>팩토리(Factory) 클래스 적용(message4)</vt:lpstr>
      <vt:lpstr>팩토리(Factory) 클래스 적용(message4)</vt:lpstr>
      <vt:lpstr>팩토리(Factory) 클래스 적용(message4)</vt:lpstr>
      <vt:lpstr>팩토리(Factory) 클래스 적용(message4)</vt:lpstr>
      <vt:lpstr>IoC 컨테이너(Inversion of Control Container) 사용</vt:lpstr>
      <vt:lpstr>IoC 컨테이너</vt:lpstr>
      <vt:lpstr>스프링 프레임워크 시작</vt:lpstr>
      <vt:lpstr>Java 코드 기반 IoC 컨테이너(message5)</vt:lpstr>
      <vt:lpstr>자바코드 기반의 컨테이너 설정(message5) </vt:lpstr>
      <vt:lpstr>IoC 컨테이너(message5)</vt:lpstr>
      <vt:lpstr>XML기반의 설정 메타데이터 구성(message6) </vt:lpstr>
      <vt:lpstr>&lt;beans&gt; 태그 속성</vt:lpstr>
      <vt:lpstr>XML기반의 빈(bean)의 관리</vt:lpstr>
      <vt:lpstr>XML기반의 설정 메타데이터 구성(message6) </vt:lpstr>
      <vt:lpstr>XML기반의 설정메타데이터 작성 (message6) </vt:lpstr>
      <vt:lpstr>IoC 컨테이너 생성(message6)</vt:lpstr>
      <vt:lpstr>Setter 기반 의존관계 주입 (message7) </vt:lpstr>
      <vt:lpstr>XML기반의 설정 메타데이터 구성(message7) </vt:lpstr>
      <vt:lpstr>Setter 기반의 의존성 주입 (message7)</vt:lpstr>
      <vt:lpstr>PowerPoint 프레젠테이션</vt:lpstr>
      <vt:lpstr>PowerPoint 프레젠테이션</vt:lpstr>
      <vt:lpstr>자동연결(Autowiring) </vt:lpstr>
      <vt:lpstr>애노테이션 기반 의존관계 주입 (message8) </vt:lpstr>
      <vt:lpstr>애노테이션 기반 의존관계 주입 (message8)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2019-03-18T08:12:56Z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