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Default Extension="jpg" ContentType="image/jpg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465622"/>
                </a:solidFill>
                <a:latin typeface="휴먼엑스포"/>
                <a:cs typeface="휴먼엑스포"/>
              </a:defRPr>
            </a:lvl1pPr>
          </a:lstStyle>
          <a:p>
            <a:pPr marL="25400">
              <a:lnSpc>
                <a:spcPts val="137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bg1"/>
                </a:solidFill>
                <a:latin typeface="HY견고딕"/>
                <a:cs typeface="HY견고딕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465622"/>
                </a:solidFill>
                <a:latin typeface="휴먼엑스포"/>
                <a:cs typeface="휴먼엑스포"/>
              </a:defRPr>
            </a:lvl1pPr>
          </a:lstStyle>
          <a:p>
            <a:pPr marL="25400">
              <a:lnSpc>
                <a:spcPts val="137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bg1"/>
                </a:solidFill>
                <a:latin typeface="HY견고딕"/>
                <a:cs typeface="HY견고딕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465622"/>
                </a:solidFill>
                <a:latin typeface="휴먼엑스포"/>
                <a:cs typeface="휴먼엑스포"/>
              </a:defRPr>
            </a:lvl1pPr>
          </a:lstStyle>
          <a:p>
            <a:pPr marL="25400">
              <a:lnSpc>
                <a:spcPts val="137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269491"/>
            <a:ext cx="9144000" cy="11018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bg1"/>
                </a:solidFill>
                <a:latin typeface="HY견고딕"/>
                <a:cs typeface="HY견고딕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465622"/>
                </a:solidFill>
                <a:latin typeface="휴먼엑스포"/>
                <a:cs typeface="휴먼엑스포"/>
              </a:defRPr>
            </a:lvl1pPr>
          </a:lstStyle>
          <a:p>
            <a:pPr marL="25400">
              <a:lnSpc>
                <a:spcPts val="137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465622"/>
                </a:solidFill>
                <a:latin typeface="휴먼엑스포"/>
                <a:cs typeface="휴먼엑스포"/>
              </a:defRPr>
            </a:lvl1pPr>
          </a:lstStyle>
          <a:p>
            <a:pPr marL="25400">
              <a:lnSpc>
                <a:spcPts val="137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3999" cy="92049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0" y="6734556"/>
            <a:ext cx="9144000" cy="125095"/>
          </a:xfrm>
          <a:custGeom>
            <a:avLst/>
            <a:gdLst/>
            <a:ahLst/>
            <a:cxnLst/>
            <a:rect l="l" t="t" r="r" b="b"/>
            <a:pathLst>
              <a:path w="9144000" h="125095">
                <a:moveTo>
                  <a:pt x="0" y="124968"/>
                </a:moveTo>
                <a:lnTo>
                  <a:pt x="9144000" y="124968"/>
                </a:lnTo>
                <a:lnTo>
                  <a:pt x="9144000" y="0"/>
                </a:lnTo>
                <a:lnTo>
                  <a:pt x="0" y="0"/>
                </a:lnTo>
                <a:lnTo>
                  <a:pt x="0" y="124968"/>
                </a:lnTo>
                <a:close/>
              </a:path>
            </a:pathLst>
          </a:custGeom>
          <a:solidFill>
            <a:srgbClr val="C0C27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69619" y="36068"/>
            <a:ext cx="6804761" cy="513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bg1"/>
                </a:solidFill>
                <a:latin typeface="HY견고딕"/>
                <a:cs typeface="HY견고딕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42785" y="2774569"/>
            <a:ext cx="7858429" cy="3493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610854" y="6714331"/>
            <a:ext cx="240029" cy="1955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465622"/>
                </a:solidFill>
                <a:latin typeface="휴먼엑스포"/>
                <a:cs typeface="휴먼엑스포"/>
              </a:defRPr>
            </a:lvl1pPr>
          </a:lstStyle>
          <a:p>
            <a:pPr marL="25400">
              <a:lnSpc>
                <a:spcPts val="1370"/>
              </a:lnSpc>
            </a:pPr>
            <a:fld id="{81D60167-4931-47E6-BA6A-407CBD079E47}" type="slidenum">
              <a:rPr dirty="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png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Relationship Id="rId3" Type="http://schemas.openxmlformats.org/officeDocument/2006/relationships/image" Target="../media/image6.jpg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Relationship Id="rId3" Type="http://schemas.openxmlformats.org/officeDocument/2006/relationships/image" Target="../media/image8.jpg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Relationship Id="rId3" Type="http://schemas.openxmlformats.org/officeDocument/2006/relationships/image" Target="../media/image10.jp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64994" y="1510030"/>
            <a:ext cx="219456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1F3C12"/>
                </a:solidFill>
              </a:rPr>
              <a:t>웹</a:t>
            </a:r>
            <a:r>
              <a:rPr dirty="0" spc="-85">
                <a:solidFill>
                  <a:srgbClr val="1F3C12"/>
                </a:solidFill>
              </a:rPr>
              <a:t> </a:t>
            </a:r>
            <a:r>
              <a:rPr dirty="0">
                <a:solidFill>
                  <a:srgbClr val="1F3C12"/>
                </a:solidFill>
              </a:rPr>
              <a:t>프로젝트</a:t>
            </a:r>
          </a:p>
        </p:txBody>
      </p:sp>
      <p:sp>
        <p:nvSpPr>
          <p:cNvPr id="3" name="object 3"/>
          <p:cNvSpPr/>
          <p:nvPr/>
        </p:nvSpPr>
        <p:spPr>
          <a:xfrm>
            <a:off x="1691639" y="928116"/>
            <a:ext cx="654557" cy="12001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9619" y="36068"/>
            <a:ext cx="3548379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콘텐츠 리스트</a:t>
            </a:r>
            <a:r>
              <a:rPr dirty="0" spc="-100"/>
              <a:t> </a:t>
            </a:r>
            <a:r>
              <a:rPr dirty="0"/>
              <a:t>작성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37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293014" y="790901"/>
            <a:ext cx="7983855" cy="1807845"/>
          </a:xfrm>
          <a:prstGeom prst="rect">
            <a:avLst/>
          </a:prstGeom>
        </p:spPr>
        <p:txBody>
          <a:bodyPr wrap="square" lIns="0" tIns="17462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375"/>
              </a:spcBef>
              <a:buFont typeface="Wingdings"/>
              <a:buChar char=""/>
              <a:tabLst>
                <a:tab pos="356235" algn="l"/>
              </a:tabLst>
            </a:pPr>
            <a:r>
              <a:rPr dirty="0" sz="2400" b="1">
                <a:solidFill>
                  <a:srgbClr val="0066CC"/>
                </a:solidFill>
                <a:latin typeface="맑은 고딕"/>
                <a:cs typeface="맑은 고딕"/>
              </a:rPr>
              <a:t>실습</a:t>
            </a:r>
            <a:r>
              <a:rPr dirty="0" sz="2400" spc="-250" b="1">
                <a:solidFill>
                  <a:srgbClr val="0066CC"/>
                </a:solidFill>
                <a:latin typeface="맑은 고딕"/>
                <a:cs typeface="맑은 고딕"/>
              </a:rPr>
              <a:t> </a:t>
            </a:r>
            <a:r>
              <a:rPr dirty="0" sz="2400" b="1">
                <a:solidFill>
                  <a:srgbClr val="0066CC"/>
                </a:solidFill>
                <a:latin typeface="맑은 고딕"/>
                <a:cs typeface="맑은 고딕"/>
              </a:rPr>
              <a:t>과제</a:t>
            </a:r>
            <a:endParaRPr sz="2400">
              <a:latin typeface="맑은 고딕"/>
              <a:cs typeface="맑은 고딕"/>
            </a:endParaRPr>
          </a:p>
          <a:p>
            <a:pPr lvl="1" marL="547370" indent="-265430">
              <a:lnSpc>
                <a:spcPct val="100000"/>
              </a:lnSpc>
              <a:spcBef>
                <a:spcPts val="1115"/>
              </a:spcBef>
              <a:buClr>
                <a:srgbClr val="FF0000"/>
              </a:buClr>
              <a:buFont typeface="Wingdings"/>
              <a:buChar char=""/>
              <a:tabLst>
                <a:tab pos="547370" algn="l"/>
                <a:tab pos="548005" algn="l"/>
              </a:tabLst>
            </a:pPr>
            <a:r>
              <a:rPr dirty="0" sz="2100">
                <a:latin typeface="맑은 고딕"/>
                <a:cs typeface="맑은 고딕"/>
              </a:rPr>
              <a:t>다음과</a:t>
            </a:r>
            <a:r>
              <a:rPr dirty="0" sz="2100" spc="-21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같은</a:t>
            </a:r>
            <a:r>
              <a:rPr dirty="0" sz="2100" spc="-229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구성으로</a:t>
            </a:r>
            <a:r>
              <a:rPr dirty="0" sz="2100" spc="-22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콘텐츠</a:t>
            </a:r>
            <a:r>
              <a:rPr dirty="0" sz="2100" spc="-21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리스트를</a:t>
            </a:r>
            <a:r>
              <a:rPr dirty="0" sz="2100" spc="-22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작성해보자</a:t>
            </a:r>
            <a:endParaRPr sz="2100">
              <a:latin typeface="맑은 고딕"/>
              <a:cs typeface="맑은 고딕"/>
            </a:endParaRPr>
          </a:p>
          <a:p>
            <a:pPr lvl="2" marL="781050" marR="5080" indent="-228600">
              <a:lnSpc>
                <a:spcPts val="3210"/>
              </a:lnSpc>
              <a:spcBef>
                <a:spcPts val="110"/>
              </a:spcBef>
              <a:buClr>
                <a:srgbClr val="9BBA58"/>
              </a:buClr>
              <a:buFont typeface="Arial"/>
              <a:buChar char="•"/>
              <a:tabLst>
                <a:tab pos="730885" algn="l"/>
              </a:tabLst>
            </a:pPr>
            <a:r>
              <a:rPr dirty="0" sz="1800">
                <a:latin typeface="맑은 고딕"/>
                <a:cs typeface="맑은 고딕"/>
              </a:rPr>
              <a:t>콘텐츠</a:t>
            </a:r>
            <a:r>
              <a:rPr dirty="0" sz="1800" spc="-204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명</a:t>
            </a:r>
            <a:r>
              <a:rPr dirty="0" sz="1800">
                <a:latin typeface="Times New Roman"/>
                <a:cs typeface="Times New Roman"/>
              </a:rPr>
              <a:t>,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맑은 고딕"/>
                <a:cs typeface="맑은 고딕"/>
              </a:rPr>
              <a:t>구성</a:t>
            </a:r>
            <a:r>
              <a:rPr dirty="0" sz="1800" spc="-18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내용</a:t>
            </a:r>
            <a:r>
              <a:rPr dirty="0" sz="1800">
                <a:latin typeface="Times New Roman"/>
                <a:cs typeface="Times New Roman"/>
              </a:rPr>
              <a:t>,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맑은 고딕"/>
                <a:cs typeface="맑은 고딕"/>
              </a:rPr>
              <a:t>포맷</a:t>
            </a:r>
            <a:r>
              <a:rPr dirty="0" sz="1800">
                <a:latin typeface="Times New Roman"/>
                <a:cs typeface="Times New Roman"/>
              </a:rPr>
              <a:t>,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>
                <a:latin typeface="맑은 고딕"/>
                <a:cs typeface="맑은 고딕"/>
              </a:rPr>
              <a:t>업데이트</a:t>
            </a:r>
            <a:r>
              <a:rPr dirty="0" sz="1800" spc="-18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주기</a:t>
            </a:r>
            <a:r>
              <a:rPr dirty="0" sz="1800" spc="-200">
                <a:latin typeface="맑은 고딕"/>
                <a:cs typeface="맑은 고딕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(</a:t>
            </a:r>
            <a:r>
              <a:rPr dirty="0" sz="1800">
                <a:latin typeface="맑은 고딕"/>
                <a:cs typeface="맑은 고딕"/>
              </a:rPr>
              <a:t>업데이트가</a:t>
            </a:r>
            <a:r>
              <a:rPr dirty="0" sz="1800" spc="-18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필요한</a:t>
            </a:r>
            <a:r>
              <a:rPr dirty="0" sz="1800" spc="-20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경우에만</a:t>
            </a:r>
            <a:r>
              <a:rPr dirty="0" sz="1800">
                <a:latin typeface="Times New Roman"/>
                <a:cs typeface="Times New Roman"/>
              </a:rPr>
              <a:t>)  [</a:t>
            </a:r>
            <a:r>
              <a:rPr dirty="0" sz="1800">
                <a:latin typeface="맑은 고딕"/>
                <a:cs typeface="맑은 고딕"/>
              </a:rPr>
              <a:t>콘텐츠</a:t>
            </a:r>
            <a:r>
              <a:rPr dirty="0" sz="1800" spc="-19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리스트</a:t>
            </a:r>
            <a:r>
              <a:rPr dirty="0" sz="1800" spc="-17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예시</a:t>
            </a:r>
            <a:r>
              <a:rPr dirty="0" sz="1800" spc="-185">
                <a:latin typeface="맑은 고딕"/>
                <a:cs typeface="맑은 고딕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:</a:t>
            </a:r>
            <a:r>
              <a:rPr dirty="0" sz="1800" spc="-5">
                <a:latin typeface="Times New Roman"/>
                <a:cs typeface="Times New Roman"/>
              </a:rPr>
              <a:t> </a:t>
            </a:r>
            <a:r>
              <a:rPr dirty="0" sz="1800">
                <a:latin typeface="맑은 고딕"/>
                <a:cs typeface="맑은 고딕"/>
              </a:rPr>
              <a:t>인터넷정보통신과</a:t>
            </a:r>
            <a:r>
              <a:rPr dirty="0" sz="1800" spc="-19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홈페이지</a:t>
            </a:r>
            <a:r>
              <a:rPr dirty="0" sz="1800">
                <a:latin typeface="Times New Roman"/>
                <a:cs typeface="Times New Roman"/>
              </a:rPr>
              <a:t>]</a:t>
            </a:r>
            <a:endParaRPr sz="18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079334" y="2774569"/>
          <a:ext cx="7421880" cy="34931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53820"/>
                <a:gridCol w="2996564"/>
                <a:gridCol w="1201420"/>
                <a:gridCol w="1851025"/>
              </a:tblGrid>
              <a:tr h="370205">
                <a:tc>
                  <a:txBody>
                    <a:bodyPr/>
                    <a:lstStyle/>
                    <a:p>
                      <a:pPr marL="29654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1400" b="1">
                          <a:solidFill>
                            <a:srgbClr val="FFFFFF"/>
                          </a:solidFill>
                          <a:latin typeface="맑은 고딕"/>
                          <a:cs typeface="맑은 고딕"/>
                        </a:rPr>
                        <a:t>콘텐츠</a:t>
                      </a:r>
                      <a:r>
                        <a:rPr dirty="0" sz="1400" spc="-30" b="1">
                          <a:solidFill>
                            <a:srgbClr val="FFFFFF"/>
                          </a:solidFill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1400" b="1">
                          <a:solidFill>
                            <a:srgbClr val="FFFFFF"/>
                          </a:solidFill>
                          <a:latin typeface="맑은 고딕"/>
                          <a:cs typeface="맑은 고딕"/>
                        </a:rPr>
                        <a:t>명</a:t>
                      </a:r>
                      <a:endParaRPr sz="1400">
                        <a:latin typeface="맑은 고딕"/>
                        <a:cs typeface="맑은 고딕"/>
                      </a:endParaRPr>
                    </a:p>
                  </a:txBody>
                  <a:tcPr marL="0" marR="0" marB="0" marT="438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397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1400" b="1">
                          <a:solidFill>
                            <a:srgbClr val="FFFFFF"/>
                          </a:solidFill>
                          <a:latin typeface="맑은 고딕"/>
                          <a:cs typeface="맑은 고딕"/>
                        </a:rPr>
                        <a:t>구성</a:t>
                      </a:r>
                      <a:r>
                        <a:rPr dirty="0" sz="1400" spc="-20" b="1">
                          <a:solidFill>
                            <a:srgbClr val="FFFFFF"/>
                          </a:solidFill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1400" b="1">
                          <a:solidFill>
                            <a:srgbClr val="FFFFFF"/>
                          </a:solidFill>
                          <a:latin typeface="맑은 고딕"/>
                          <a:cs typeface="맑은 고딕"/>
                        </a:rPr>
                        <a:t>내용</a:t>
                      </a:r>
                      <a:endParaRPr sz="1400">
                        <a:latin typeface="맑은 고딕"/>
                        <a:cs typeface="맑은 고딕"/>
                      </a:endParaRPr>
                    </a:p>
                  </a:txBody>
                  <a:tcPr marL="0" marR="0" marB="0" marT="438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524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1400" b="1">
                          <a:solidFill>
                            <a:srgbClr val="FFFFFF"/>
                          </a:solidFill>
                          <a:latin typeface="맑은 고딕"/>
                          <a:cs typeface="맑은 고딕"/>
                        </a:rPr>
                        <a:t>포맷</a:t>
                      </a:r>
                      <a:endParaRPr sz="1400">
                        <a:latin typeface="맑은 고딕"/>
                        <a:cs typeface="맑은 고딕"/>
                      </a:endParaRPr>
                    </a:p>
                  </a:txBody>
                  <a:tcPr marL="0" marR="0" marB="0" marT="438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39814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1400" b="1">
                          <a:solidFill>
                            <a:srgbClr val="FFFFFF"/>
                          </a:solidFill>
                          <a:latin typeface="맑은 고딕"/>
                          <a:cs typeface="맑은 고딕"/>
                        </a:rPr>
                        <a:t>업데이트주기</a:t>
                      </a:r>
                      <a:endParaRPr sz="1400">
                        <a:latin typeface="맑은 고딕"/>
                        <a:cs typeface="맑은 고딕"/>
                      </a:endParaRPr>
                    </a:p>
                  </a:txBody>
                  <a:tcPr marL="0" marR="0" marB="0" marT="438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1400">
                          <a:latin typeface="맑은 고딕"/>
                          <a:cs typeface="맑은 고딕"/>
                        </a:rPr>
                        <a:t>학과개요</a:t>
                      </a:r>
                      <a:endParaRPr sz="1400">
                        <a:latin typeface="맑은 고딕"/>
                        <a:cs typeface="맑은 고딕"/>
                      </a:endParaRPr>
                    </a:p>
                  </a:txBody>
                  <a:tcPr marL="0" marR="0" marB="0" marT="438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7790" marR="27495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1400">
                          <a:latin typeface="맑은 고딕"/>
                          <a:cs typeface="맑은 고딕"/>
                        </a:rPr>
                        <a:t>인터넷정보통신과에 대한</a:t>
                      </a:r>
                      <a:r>
                        <a:rPr dirty="0" sz="1400" spc="-9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1400">
                          <a:latin typeface="맑은 고딕"/>
                          <a:cs typeface="맑은 고딕"/>
                        </a:rPr>
                        <a:t>설명과  소개</a:t>
                      </a:r>
                      <a:endParaRPr sz="1400">
                        <a:latin typeface="맑은 고딕"/>
                        <a:cs typeface="맑은 고딕"/>
                      </a:endParaRPr>
                    </a:p>
                  </a:txBody>
                  <a:tcPr marL="0" marR="0" marB="0" marT="438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1400">
                          <a:latin typeface="맑은 고딕"/>
                          <a:cs typeface="맑은 고딕"/>
                        </a:rPr>
                        <a:t>텍스트</a:t>
                      </a:r>
                      <a:endParaRPr sz="1400">
                        <a:latin typeface="맑은 고딕"/>
                        <a:cs typeface="맑은 고딕"/>
                      </a:endParaRPr>
                    </a:p>
                  </a:txBody>
                  <a:tcPr marL="0" marR="0" marB="0" marT="438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1400">
                          <a:latin typeface="맑은 고딕"/>
                          <a:cs typeface="맑은 고딕"/>
                        </a:rPr>
                        <a:t>학과 정보 변경</a:t>
                      </a:r>
                      <a:r>
                        <a:rPr dirty="0" sz="1400" spc="-7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1400">
                          <a:latin typeface="맑은 고딕"/>
                          <a:cs typeface="맑은 고딕"/>
                        </a:rPr>
                        <a:t>시</a:t>
                      </a:r>
                      <a:endParaRPr sz="1400">
                        <a:latin typeface="맑은 고딕"/>
                        <a:cs typeface="맑은 고딕"/>
                      </a:endParaRPr>
                    </a:p>
                  </a:txBody>
                  <a:tcPr marL="0" marR="0" marB="0" marT="438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  <a:tr h="518159"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1400">
                          <a:latin typeface="맑은 고딕"/>
                          <a:cs typeface="맑은 고딕"/>
                        </a:rPr>
                        <a:t>학과연혁</a:t>
                      </a:r>
                      <a:endParaRPr sz="1400">
                        <a:latin typeface="맑은 고딕"/>
                        <a:cs typeface="맑은 고딕"/>
                      </a:endParaRPr>
                    </a:p>
                  </a:txBody>
                  <a:tcPr marL="0" marR="0" marB="0" marT="438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1400">
                          <a:latin typeface="맑은 고딕"/>
                          <a:cs typeface="맑은 고딕"/>
                        </a:rPr>
                        <a:t>학과 설립부터 현재까지의</a:t>
                      </a:r>
                      <a:r>
                        <a:rPr dirty="0" sz="1400" spc="-8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1400">
                          <a:latin typeface="맑은 고딕"/>
                          <a:cs typeface="맑은 고딕"/>
                        </a:rPr>
                        <a:t>역사</a:t>
                      </a:r>
                      <a:endParaRPr sz="1400">
                        <a:latin typeface="맑은 고딕"/>
                        <a:cs typeface="맑은 고딕"/>
                      </a:endParaRPr>
                    </a:p>
                  </a:txBody>
                  <a:tcPr marL="0" marR="0" marB="0" marT="438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1400">
                          <a:latin typeface="맑은 고딕"/>
                          <a:cs typeface="맑은 고딕"/>
                        </a:rPr>
                        <a:t>텍스트</a:t>
                      </a:r>
                      <a:endParaRPr sz="1400">
                        <a:latin typeface="맑은 고딕"/>
                        <a:cs typeface="맑은 고딕"/>
                      </a:endParaRPr>
                    </a:p>
                  </a:txBody>
                  <a:tcPr marL="0" marR="0" marB="0" marT="438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1400">
                          <a:latin typeface="맑은 고딕"/>
                          <a:cs typeface="맑은 고딕"/>
                        </a:rPr>
                        <a:t>학과 정보 변경</a:t>
                      </a:r>
                      <a:r>
                        <a:rPr dirty="0" sz="1400" spc="-7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1400">
                          <a:latin typeface="맑은 고딕"/>
                          <a:cs typeface="맑은 고딕"/>
                        </a:rPr>
                        <a:t>시</a:t>
                      </a:r>
                      <a:endParaRPr sz="1400">
                        <a:latin typeface="맑은 고딕"/>
                        <a:cs typeface="맑은 고딕"/>
                      </a:endParaRPr>
                    </a:p>
                  </a:txBody>
                  <a:tcPr marL="0" marR="0" marB="0" marT="438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1400">
                          <a:latin typeface="맑은 고딕"/>
                          <a:cs typeface="맑은 고딕"/>
                        </a:rPr>
                        <a:t>학과시설</a:t>
                      </a:r>
                      <a:endParaRPr sz="1400">
                        <a:latin typeface="맑은 고딕"/>
                        <a:cs typeface="맑은 고딕"/>
                      </a:endParaRPr>
                    </a:p>
                  </a:txBody>
                  <a:tcPr marL="0" marR="0" marB="0" marT="438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1400" spc="5">
                          <a:latin typeface="맑은 고딕"/>
                          <a:cs typeface="맑은 고딕"/>
                        </a:rPr>
                        <a:t>각 </a:t>
                      </a:r>
                      <a:r>
                        <a:rPr dirty="0" sz="1400">
                          <a:latin typeface="맑은 고딕"/>
                          <a:cs typeface="맑은 고딕"/>
                        </a:rPr>
                        <a:t>전공별 실습실에 </a:t>
                      </a:r>
                      <a:r>
                        <a:rPr dirty="0" sz="1400" spc="5">
                          <a:latin typeface="맑은 고딕"/>
                          <a:cs typeface="맑은 고딕"/>
                        </a:rPr>
                        <a:t>대한</a:t>
                      </a:r>
                      <a:r>
                        <a:rPr dirty="0" sz="1400" spc="-10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1400">
                          <a:latin typeface="맑은 고딕"/>
                          <a:cs typeface="맑은 고딕"/>
                        </a:rPr>
                        <a:t>정보</a:t>
                      </a:r>
                      <a:endParaRPr sz="1400">
                        <a:latin typeface="맑은 고딕"/>
                        <a:cs typeface="맑은 고딕"/>
                      </a:endParaRPr>
                    </a:p>
                  </a:txBody>
                  <a:tcPr marL="0" marR="0" marB="0" marT="438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1400">
                          <a:latin typeface="맑은 고딕"/>
                          <a:cs typeface="맑은 고딕"/>
                        </a:rPr>
                        <a:t>텍스트,</a:t>
                      </a:r>
                      <a:endParaRPr sz="1400">
                        <a:latin typeface="맑은 고딕"/>
                        <a:cs typeface="맑은 고딕"/>
                      </a:endParaRPr>
                    </a:p>
                    <a:p>
                      <a:pPr marL="98425">
                        <a:lnSpc>
                          <a:spcPct val="100000"/>
                        </a:lnSpc>
                      </a:pPr>
                      <a:r>
                        <a:rPr dirty="0" sz="1400">
                          <a:latin typeface="맑은 고딕"/>
                          <a:cs typeface="맑은 고딕"/>
                        </a:rPr>
                        <a:t>이미지</a:t>
                      </a:r>
                      <a:endParaRPr sz="1400">
                        <a:latin typeface="맑은 고딕"/>
                        <a:cs typeface="맑은 고딕"/>
                      </a:endParaRPr>
                    </a:p>
                  </a:txBody>
                  <a:tcPr marL="0" marR="0" marB="0" marT="438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1400">
                          <a:latin typeface="맑은 고딕"/>
                          <a:cs typeface="맑은 고딕"/>
                        </a:rPr>
                        <a:t>학과 시설</a:t>
                      </a:r>
                      <a:r>
                        <a:rPr dirty="0" sz="1400" spc="-6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1400">
                          <a:latin typeface="맑은 고딕"/>
                          <a:cs typeface="맑은 고딕"/>
                        </a:rPr>
                        <a:t>증설이나</a:t>
                      </a:r>
                      <a:endParaRPr sz="1400">
                        <a:latin typeface="맑은 고딕"/>
                        <a:cs typeface="맑은 고딕"/>
                      </a:endParaRPr>
                    </a:p>
                    <a:p>
                      <a:pPr marL="98425">
                        <a:lnSpc>
                          <a:spcPct val="100000"/>
                        </a:lnSpc>
                      </a:pPr>
                      <a:r>
                        <a:rPr dirty="0" sz="1400">
                          <a:latin typeface="맑은 고딕"/>
                          <a:cs typeface="맑은 고딕"/>
                        </a:rPr>
                        <a:t>장비 추가</a:t>
                      </a:r>
                      <a:r>
                        <a:rPr dirty="0" sz="1400" spc="-4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1400">
                          <a:latin typeface="맑은 고딕"/>
                          <a:cs typeface="맑은 고딕"/>
                        </a:rPr>
                        <a:t>시</a:t>
                      </a:r>
                      <a:endParaRPr sz="1400">
                        <a:latin typeface="맑은 고딕"/>
                        <a:cs typeface="맑은 고딕"/>
                      </a:endParaRPr>
                    </a:p>
                  </a:txBody>
                  <a:tcPr marL="0" marR="0" marB="0" marT="438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  <a:tr h="518159"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1400">
                          <a:latin typeface="맑은 고딕"/>
                          <a:cs typeface="맑은 고딕"/>
                        </a:rPr>
                        <a:t>교육과정</a:t>
                      </a:r>
                      <a:endParaRPr sz="1400">
                        <a:latin typeface="맑은 고딕"/>
                        <a:cs typeface="맑은 고딕"/>
                      </a:endParaRPr>
                    </a:p>
                  </a:txBody>
                  <a:tcPr marL="0" marR="0" marB="0" marT="438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7790" marR="8318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1400">
                          <a:latin typeface="맑은 고딕"/>
                          <a:cs typeface="맑은 고딕"/>
                        </a:rPr>
                        <a:t>학년/학기별 교과목 정보와 이수</a:t>
                      </a:r>
                      <a:r>
                        <a:rPr dirty="0" sz="1400" spc="-13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1400">
                          <a:latin typeface="맑은 고딕"/>
                          <a:cs typeface="맑은 고딕"/>
                        </a:rPr>
                        <a:t>학  점에 대한</a:t>
                      </a:r>
                      <a:r>
                        <a:rPr dirty="0" sz="1400" spc="-4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1400">
                          <a:latin typeface="맑은 고딕"/>
                          <a:cs typeface="맑은 고딕"/>
                        </a:rPr>
                        <a:t>정보</a:t>
                      </a:r>
                      <a:endParaRPr sz="1400">
                        <a:latin typeface="맑은 고딕"/>
                        <a:cs typeface="맑은 고딕"/>
                      </a:endParaRPr>
                    </a:p>
                  </a:txBody>
                  <a:tcPr marL="0" marR="0" marB="0" marT="438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1400">
                          <a:latin typeface="맑은 고딕"/>
                          <a:cs typeface="맑은 고딕"/>
                        </a:rPr>
                        <a:t>텍스트</a:t>
                      </a:r>
                      <a:r>
                        <a:rPr dirty="0" sz="1400" spc="-3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1400">
                          <a:latin typeface="맑은 고딕"/>
                          <a:cs typeface="맑은 고딕"/>
                        </a:rPr>
                        <a:t>표</a:t>
                      </a:r>
                      <a:endParaRPr sz="1400">
                        <a:latin typeface="맑은 고딕"/>
                        <a:cs typeface="맑은 고딕"/>
                      </a:endParaRPr>
                    </a:p>
                  </a:txBody>
                  <a:tcPr marL="0" marR="0" marB="0" marT="438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1400" spc="-5">
                          <a:latin typeface="맑은 고딕"/>
                          <a:cs typeface="맑은 고딕"/>
                        </a:rPr>
                        <a:t>1년</a:t>
                      </a:r>
                      <a:r>
                        <a:rPr dirty="0" sz="1400" spc="-1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1400">
                          <a:latin typeface="맑은 고딕"/>
                          <a:cs typeface="맑은 고딕"/>
                        </a:rPr>
                        <a:t>마다</a:t>
                      </a:r>
                      <a:endParaRPr sz="1400">
                        <a:latin typeface="맑은 고딕"/>
                        <a:cs typeface="맑은 고딕"/>
                      </a:endParaRPr>
                    </a:p>
                  </a:txBody>
                  <a:tcPr marL="0" marR="0" marB="0" marT="438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</a:tr>
              <a:tr h="518159"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400">
                          <a:latin typeface="맑은 고딕"/>
                          <a:cs typeface="맑은 고딕"/>
                        </a:rPr>
                        <a:t>교과목소개</a:t>
                      </a:r>
                      <a:endParaRPr sz="1400">
                        <a:latin typeface="맑은 고딕"/>
                        <a:cs typeface="맑은 고딕"/>
                      </a:endParaRPr>
                    </a:p>
                  </a:txBody>
                  <a:tcPr marL="0" marR="0" marB="0" marT="4445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7790" marR="205104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400">
                          <a:latin typeface="맑은 고딕"/>
                          <a:cs typeface="맑은 고딕"/>
                        </a:rPr>
                        <a:t>학년/학기별 교과목별</a:t>
                      </a:r>
                      <a:r>
                        <a:rPr dirty="0" sz="1400" spc="-10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1400">
                          <a:latin typeface="맑은 고딕"/>
                          <a:cs typeface="맑은 고딕"/>
                        </a:rPr>
                        <a:t>수업내용에  대한</a:t>
                      </a:r>
                      <a:r>
                        <a:rPr dirty="0" sz="1400" spc="-2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1400">
                          <a:latin typeface="맑은 고딕"/>
                          <a:cs typeface="맑은 고딕"/>
                        </a:rPr>
                        <a:t>소개</a:t>
                      </a:r>
                      <a:endParaRPr sz="1400">
                        <a:latin typeface="맑은 고딕"/>
                        <a:cs typeface="맑은 고딕"/>
                      </a:endParaRPr>
                    </a:p>
                  </a:txBody>
                  <a:tcPr marL="0" marR="0" marB="0" marT="4445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400">
                          <a:latin typeface="맑은 고딕"/>
                          <a:cs typeface="맑은 고딕"/>
                        </a:rPr>
                        <a:t>텍스트</a:t>
                      </a:r>
                      <a:endParaRPr sz="1400">
                        <a:latin typeface="맑은 고딕"/>
                        <a:cs typeface="맑은 고딕"/>
                      </a:endParaRPr>
                    </a:p>
                  </a:txBody>
                  <a:tcPr marL="0" marR="0" marB="0" marT="4445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400" spc="-5">
                          <a:latin typeface="맑은 고딕"/>
                          <a:cs typeface="맑은 고딕"/>
                        </a:rPr>
                        <a:t>1년</a:t>
                      </a:r>
                      <a:r>
                        <a:rPr dirty="0" sz="1400" spc="-1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1400">
                          <a:latin typeface="맑은 고딕"/>
                          <a:cs typeface="맑은 고딕"/>
                        </a:rPr>
                        <a:t>마다</a:t>
                      </a:r>
                      <a:endParaRPr sz="1400">
                        <a:latin typeface="맑은 고딕"/>
                        <a:cs typeface="맑은 고딕"/>
                      </a:endParaRPr>
                    </a:p>
                  </a:txBody>
                  <a:tcPr marL="0" marR="0" marB="0" marT="4445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1400">
                          <a:latin typeface="맑은 고딕"/>
                          <a:cs typeface="맑은 고딕"/>
                        </a:rPr>
                        <a:t>포토갤러리</a:t>
                      </a:r>
                      <a:endParaRPr sz="1400">
                        <a:latin typeface="맑은 고딕"/>
                        <a:cs typeface="맑은 고딕"/>
                      </a:endParaRPr>
                    </a:p>
                  </a:txBody>
                  <a:tcPr marL="0" marR="0" marB="0" marT="438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1400">
                          <a:latin typeface="맑은 고딕"/>
                          <a:cs typeface="맑은 고딕"/>
                        </a:rPr>
                        <a:t>인터넷정보통신과 </a:t>
                      </a:r>
                      <a:r>
                        <a:rPr dirty="0" sz="1400" spc="5">
                          <a:latin typeface="맑은 고딕"/>
                          <a:cs typeface="맑은 고딕"/>
                        </a:rPr>
                        <a:t>행사에 </a:t>
                      </a:r>
                      <a:r>
                        <a:rPr dirty="0" sz="1400">
                          <a:latin typeface="맑은 고딕"/>
                          <a:cs typeface="맑은 고딕"/>
                        </a:rPr>
                        <a:t>대한</a:t>
                      </a:r>
                      <a:r>
                        <a:rPr dirty="0" sz="1400" spc="-114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1400" spc="5">
                          <a:latin typeface="맑은 고딕"/>
                          <a:cs typeface="맑은 고딕"/>
                        </a:rPr>
                        <a:t>사</a:t>
                      </a:r>
                      <a:endParaRPr sz="1400">
                        <a:latin typeface="맑은 고딕"/>
                        <a:cs typeface="맑은 고딕"/>
                      </a:endParaRPr>
                    </a:p>
                    <a:p>
                      <a:pPr marL="9779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400">
                          <a:latin typeface="맑은 고딕"/>
                          <a:cs typeface="맑은 고딕"/>
                        </a:rPr>
                        <a:t>진</a:t>
                      </a:r>
                      <a:endParaRPr sz="1400">
                        <a:latin typeface="맑은 고딕"/>
                        <a:cs typeface="맑은 고딕"/>
                      </a:endParaRPr>
                    </a:p>
                  </a:txBody>
                  <a:tcPr marL="0" marR="0" marB="0" marT="438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1400">
                          <a:latin typeface="맑은 고딕"/>
                          <a:cs typeface="맑은 고딕"/>
                        </a:rPr>
                        <a:t>이미지</a:t>
                      </a:r>
                      <a:endParaRPr sz="1400">
                        <a:latin typeface="맑은 고딕"/>
                        <a:cs typeface="맑은 고딕"/>
                      </a:endParaRPr>
                    </a:p>
                  </a:txBody>
                  <a:tcPr marL="0" marR="0" marB="0" marT="438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1400">
                          <a:latin typeface="맑은 고딕"/>
                          <a:cs typeface="맑은 고딕"/>
                        </a:rPr>
                        <a:t>행사 발생</a:t>
                      </a:r>
                      <a:r>
                        <a:rPr dirty="0" sz="1400" spc="-4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dirty="0" sz="1400" spc="5">
                          <a:latin typeface="맑은 고딕"/>
                          <a:cs typeface="맑은 고딕"/>
                        </a:rPr>
                        <a:t>시</a:t>
                      </a:r>
                      <a:endParaRPr sz="1400">
                        <a:latin typeface="맑은 고딕"/>
                        <a:cs typeface="맑은 고딕"/>
                      </a:endParaRPr>
                    </a:p>
                  </a:txBody>
                  <a:tcPr marL="0" marR="0" marB="0" marT="4381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9619" y="36068"/>
            <a:ext cx="2601595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콘텐츠</a:t>
            </a:r>
            <a:r>
              <a:rPr dirty="0" spc="-80"/>
              <a:t> </a:t>
            </a:r>
            <a:r>
              <a:rPr dirty="0"/>
              <a:t>체계화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93014" y="790901"/>
            <a:ext cx="8118475" cy="2897505"/>
          </a:xfrm>
          <a:prstGeom prst="rect">
            <a:avLst/>
          </a:prstGeom>
        </p:spPr>
        <p:txBody>
          <a:bodyPr wrap="square" lIns="0" tIns="17462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375"/>
              </a:spcBef>
              <a:buFont typeface="Wingdings"/>
              <a:buChar char=""/>
              <a:tabLst>
                <a:tab pos="356235" algn="l"/>
              </a:tabLst>
            </a:pPr>
            <a:r>
              <a:rPr dirty="0" sz="2400" b="1">
                <a:solidFill>
                  <a:srgbClr val="0066CC"/>
                </a:solidFill>
                <a:latin typeface="맑은 고딕"/>
                <a:cs typeface="맑은 고딕"/>
              </a:rPr>
              <a:t>콘텐츠 체계화</a:t>
            </a:r>
            <a:r>
              <a:rPr dirty="0" sz="2400" spc="-495" b="1">
                <a:solidFill>
                  <a:srgbClr val="0066CC"/>
                </a:solidFill>
                <a:latin typeface="맑은 고딕"/>
                <a:cs typeface="맑은 고딕"/>
              </a:rPr>
              <a:t> </a:t>
            </a:r>
            <a:r>
              <a:rPr dirty="0" sz="2400" b="1">
                <a:solidFill>
                  <a:srgbClr val="0066CC"/>
                </a:solidFill>
                <a:latin typeface="맑은 고딕"/>
                <a:cs typeface="맑은 고딕"/>
              </a:rPr>
              <a:t>방법</a:t>
            </a:r>
            <a:endParaRPr sz="2400">
              <a:latin typeface="맑은 고딕"/>
              <a:cs typeface="맑은 고딕"/>
            </a:endParaRPr>
          </a:p>
          <a:p>
            <a:pPr lvl="1" marL="547370" indent="-265430">
              <a:lnSpc>
                <a:spcPct val="100000"/>
              </a:lnSpc>
              <a:spcBef>
                <a:spcPts val="1115"/>
              </a:spcBef>
              <a:buClr>
                <a:srgbClr val="FF0000"/>
              </a:buClr>
              <a:buFont typeface="Wingdings"/>
              <a:buChar char=""/>
              <a:tabLst>
                <a:tab pos="547370" algn="l"/>
                <a:tab pos="548005" algn="l"/>
              </a:tabLst>
            </a:pPr>
            <a:r>
              <a:rPr dirty="0" sz="2100">
                <a:latin typeface="맑은 고딕"/>
                <a:cs typeface="맑은 고딕"/>
              </a:rPr>
              <a:t>경쟁사</a:t>
            </a:r>
            <a:r>
              <a:rPr dirty="0" sz="2100" spc="-21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벤치마킹</a:t>
            </a:r>
            <a:endParaRPr sz="2100">
              <a:latin typeface="맑은 고딕"/>
              <a:cs typeface="맑은 고딕"/>
            </a:endParaRPr>
          </a:p>
          <a:p>
            <a:pPr lvl="2" marL="730250" indent="-177800">
              <a:lnSpc>
                <a:spcPct val="100000"/>
              </a:lnSpc>
              <a:spcBef>
                <a:spcPts val="875"/>
              </a:spcBef>
              <a:buClr>
                <a:srgbClr val="9BBA58"/>
              </a:buClr>
              <a:buFont typeface="Arial"/>
              <a:buChar char="•"/>
              <a:tabLst>
                <a:tab pos="730885" algn="l"/>
              </a:tabLst>
            </a:pPr>
            <a:r>
              <a:rPr dirty="0" sz="1800">
                <a:latin typeface="맑은 고딕"/>
                <a:cs typeface="맑은 고딕"/>
              </a:rPr>
              <a:t>동일한</a:t>
            </a:r>
            <a:r>
              <a:rPr dirty="0" sz="1800" spc="-19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정보에</a:t>
            </a:r>
            <a:r>
              <a:rPr dirty="0" sz="1800" spc="-18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대해</a:t>
            </a:r>
            <a:r>
              <a:rPr dirty="0" sz="1800" spc="-18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경쟁</a:t>
            </a:r>
            <a:r>
              <a:rPr dirty="0" sz="1800" spc="-19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사이트가</a:t>
            </a:r>
            <a:r>
              <a:rPr dirty="0" sz="1800" spc="-18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분류한</a:t>
            </a:r>
            <a:r>
              <a:rPr dirty="0" sz="1800" spc="-19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방식을</a:t>
            </a:r>
            <a:r>
              <a:rPr dirty="0" sz="1800" spc="-18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벤치마킹함</a:t>
            </a:r>
            <a:endParaRPr sz="1800">
              <a:latin typeface="맑은 고딕"/>
              <a:cs typeface="맑은 고딕"/>
            </a:endParaRPr>
          </a:p>
          <a:p>
            <a:pPr lvl="1" marL="547370" indent="-265430">
              <a:lnSpc>
                <a:spcPct val="100000"/>
              </a:lnSpc>
              <a:spcBef>
                <a:spcPts val="1070"/>
              </a:spcBef>
              <a:buClr>
                <a:srgbClr val="FF0000"/>
              </a:buClr>
              <a:buFont typeface="Wingdings"/>
              <a:buChar char=""/>
              <a:tabLst>
                <a:tab pos="547370" algn="l"/>
                <a:tab pos="548005" algn="l"/>
              </a:tabLst>
            </a:pPr>
            <a:r>
              <a:rPr dirty="0" sz="2100">
                <a:latin typeface="맑은 고딕"/>
                <a:cs typeface="맑은 고딕"/>
              </a:rPr>
              <a:t>카드소팅</a:t>
            </a:r>
            <a:r>
              <a:rPr dirty="0" sz="2100">
                <a:latin typeface="Times New Roman"/>
                <a:cs typeface="Times New Roman"/>
              </a:rPr>
              <a:t>(Card Sorting)</a:t>
            </a:r>
            <a:endParaRPr sz="2100">
              <a:latin typeface="Times New Roman"/>
              <a:cs typeface="Times New Roman"/>
            </a:endParaRPr>
          </a:p>
          <a:p>
            <a:pPr lvl="2" marL="730250" marR="5080" indent="-177800">
              <a:lnSpc>
                <a:spcPct val="110000"/>
              </a:lnSpc>
              <a:spcBef>
                <a:spcPts val="675"/>
              </a:spcBef>
              <a:buClr>
                <a:srgbClr val="9BBA58"/>
              </a:buClr>
              <a:buFont typeface="Arial"/>
              <a:buChar char="•"/>
              <a:tabLst>
                <a:tab pos="730885" algn="l"/>
              </a:tabLst>
            </a:pPr>
            <a:r>
              <a:rPr dirty="0" sz="1800">
                <a:latin typeface="맑은 고딕"/>
                <a:cs typeface="맑은 고딕"/>
              </a:rPr>
              <a:t>사용자가</a:t>
            </a:r>
            <a:r>
              <a:rPr dirty="0" sz="1800" spc="-204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직접</a:t>
            </a:r>
            <a:r>
              <a:rPr dirty="0" sz="1800" spc="-18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카드에</a:t>
            </a:r>
            <a:r>
              <a:rPr dirty="0" sz="1800" spc="-19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적힌</a:t>
            </a:r>
            <a:r>
              <a:rPr dirty="0" sz="1800" spc="-20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콘텐츠를</a:t>
            </a:r>
            <a:r>
              <a:rPr dirty="0" sz="1800" spc="-19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분류하게</a:t>
            </a:r>
            <a:r>
              <a:rPr dirty="0" sz="1800" spc="-20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하여</a:t>
            </a:r>
            <a:r>
              <a:rPr dirty="0" sz="1800" spc="-18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사용자에게</a:t>
            </a:r>
            <a:r>
              <a:rPr dirty="0" sz="1800" spc="-20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의미</a:t>
            </a:r>
            <a:r>
              <a:rPr dirty="0" sz="1800" spc="-19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있는  정보</a:t>
            </a:r>
            <a:r>
              <a:rPr dirty="0" sz="1800" spc="-19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분류</a:t>
            </a:r>
            <a:r>
              <a:rPr dirty="0" sz="1800" spc="-18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패턴을</a:t>
            </a:r>
            <a:r>
              <a:rPr dirty="0" sz="1800" spc="-18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찾게</a:t>
            </a:r>
            <a:r>
              <a:rPr dirty="0" sz="1800" spc="-19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하는</a:t>
            </a:r>
            <a:r>
              <a:rPr dirty="0" sz="1800" spc="-18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방법으로</a:t>
            </a:r>
            <a:r>
              <a:rPr dirty="0" sz="1800" spc="-19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가장</a:t>
            </a:r>
            <a:r>
              <a:rPr dirty="0" sz="1800" spc="-18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많이</a:t>
            </a:r>
            <a:r>
              <a:rPr dirty="0" sz="1800" spc="-19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사용됨</a:t>
            </a:r>
            <a:endParaRPr sz="1800">
              <a:latin typeface="맑은 고딕"/>
              <a:cs typeface="맑은 고딕"/>
            </a:endParaRPr>
          </a:p>
          <a:p>
            <a:pPr marL="552450">
              <a:lnSpc>
                <a:spcPct val="100000"/>
              </a:lnSpc>
              <a:spcBef>
                <a:spcPts val="969"/>
              </a:spcBef>
            </a:pPr>
            <a:r>
              <a:rPr dirty="0" sz="1500">
                <a:latin typeface="Times New Roman"/>
                <a:cs typeface="Times New Roman"/>
              </a:rPr>
              <a:t>[</a:t>
            </a:r>
            <a:r>
              <a:rPr dirty="0" sz="1500">
                <a:latin typeface="맑은 고딕"/>
                <a:cs typeface="맑은 고딕"/>
              </a:rPr>
              <a:t>사례</a:t>
            </a:r>
            <a:r>
              <a:rPr dirty="0" sz="1500" spc="-160">
                <a:latin typeface="맑은 고딕"/>
                <a:cs typeface="맑은 고딕"/>
              </a:rPr>
              <a:t> </a:t>
            </a:r>
            <a:r>
              <a:rPr dirty="0" sz="1500">
                <a:latin typeface="Times New Roman"/>
                <a:cs typeface="Times New Roman"/>
              </a:rPr>
              <a:t>6-1]</a:t>
            </a:r>
            <a:r>
              <a:rPr dirty="0" sz="1500" spc="-25">
                <a:latin typeface="Times New Roman"/>
                <a:cs typeface="Times New Roman"/>
              </a:rPr>
              <a:t> </a:t>
            </a:r>
            <a:r>
              <a:rPr dirty="0" sz="1500">
                <a:latin typeface="맑은 고딕"/>
                <a:cs typeface="맑은 고딕"/>
              </a:rPr>
              <a:t>카드소팅</a:t>
            </a:r>
            <a:r>
              <a:rPr dirty="0" sz="1500" spc="-145">
                <a:latin typeface="맑은 고딕"/>
                <a:cs typeface="맑은 고딕"/>
              </a:rPr>
              <a:t> </a:t>
            </a:r>
            <a:r>
              <a:rPr dirty="0" sz="1500">
                <a:latin typeface="맑은 고딕"/>
                <a:cs typeface="맑은 고딕"/>
              </a:rPr>
              <a:t>분류</a:t>
            </a:r>
            <a:r>
              <a:rPr dirty="0" sz="1500" spc="-160">
                <a:latin typeface="맑은 고딕"/>
                <a:cs typeface="맑은 고딕"/>
              </a:rPr>
              <a:t> </a:t>
            </a:r>
            <a:r>
              <a:rPr dirty="0" sz="1500">
                <a:latin typeface="맑은 고딕"/>
                <a:cs typeface="맑은 고딕"/>
              </a:rPr>
              <a:t>방법</a:t>
            </a:r>
            <a:endParaRPr sz="1500">
              <a:latin typeface="맑은 고딕"/>
              <a:cs typeface="맑은 고딕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80287" y="3788664"/>
            <a:ext cx="3599688" cy="27005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4500371" y="3788664"/>
            <a:ext cx="3599687" cy="27005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370"/>
              </a:lnSpc>
            </a:pPr>
            <a:fld id="{81D60167-4931-47E6-BA6A-407CBD079E47}" type="slidenum">
              <a:rPr dirty="0"/>
              <a:t>10</a:t>
            </a:fld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9619" y="36068"/>
            <a:ext cx="2735580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사이트 맵</a:t>
            </a:r>
            <a:r>
              <a:rPr dirty="0" spc="-95"/>
              <a:t> </a:t>
            </a:r>
            <a:r>
              <a:rPr dirty="0"/>
              <a:t>작성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93014" y="790901"/>
            <a:ext cx="7876540" cy="1449705"/>
          </a:xfrm>
          <a:prstGeom prst="rect">
            <a:avLst/>
          </a:prstGeom>
        </p:spPr>
        <p:txBody>
          <a:bodyPr wrap="square" lIns="0" tIns="17462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375"/>
              </a:spcBef>
              <a:buFont typeface="Wingdings"/>
              <a:buChar char=""/>
              <a:tabLst>
                <a:tab pos="356235" algn="l"/>
              </a:tabLst>
            </a:pPr>
            <a:r>
              <a:rPr dirty="0" sz="2400" b="1">
                <a:solidFill>
                  <a:srgbClr val="0066CC"/>
                </a:solidFill>
                <a:latin typeface="맑은 고딕"/>
                <a:cs typeface="맑은 고딕"/>
              </a:rPr>
              <a:t>실습</a:t>
            </a:r>
            <a:r>
              <a:rPr dirty="0" sz="2400" spc="-250" b="1">
                <a:solidFill>
                  <a:srgbClr val="0066CC"/>
                </a:solidFill>
                <a:latin typeface="맑은 고딕"/>
                <a:cs typeface="맑은 고딕"/>
              </a:rPr>
              <a:t> </a:t>
            </a:r>
            <a:r>
              <a:rPr dirty="0" sz="2400" b="1">
                <a:solidFill>
                  <a:srgbClr val="0066CC"/>
                </a:solidFill>
                <a:latin typeface="맑은 고딕"/>
                <a:cs typeface="맑은 고딕"/>
              </a:rPr>
              <a:t>과제</a:t>
            </a:r>
            <a:endParaRPr sz="2400">
              <a:latin typeface="맑은 고딕"/>
              <a:cs typeface="맑은 고딕"/>
            </a:endParaRPr>
          </a:p>
          <a:p>
            <a:pPr lvl="1" marL="547370" indent="-265430">
              <a:lnSpc>
                <a:spcPct val="100000"/>
              </a:lnSpc>
              <a:spcBef>
                <a:spcPts val="1115"/>
              </a:spcBef>
              <a:buClr>
                <a:srgbClr val="FF0000"/>
              </a:buClr>
              <a:buFont typeface="Wingdings"/>
              <a:buChar char=""/>
              <a:tabLst>
                <a:tab pos="547370" algn="l"/>
                <a:tab pos="548005" algn="l"/>
              </a:tabLst>
            </a:pPr>
            <a:r>
              <a:rPr dirty="0" sz="2100">
                <a:latin typeface="맑은 고딕"/>
                <a:cs typeface="맑은 고딕"/>
              </a:rPr>
              <a:t>팀별로</a:t>
            </a:r>
            <a:r>
              <a:rPr dirty="0" sz="2100" spc="-220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캡스톤디자인</a:t>
            </a:r>
            <a:r>
              <a:rPr dirty="0" sz="2100" spc="-21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주제에</a:t>
            </a:r>
            <a:r>
              <a:rPr dirty="0" sz="2100" spc="-23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대한</a:t>
            </a:r>
            <a:r>
              <a:rPr dirty="0" sz="2100" spc="-220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사이트</a:t>
            </a:r>
            <a:r>
              <a:rPr dirty="0" sz="2100" spc="-22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맵을</a:t>
            </a:r>
            <a:r>
              <a:rPr dirty="0" sz="2100" spc="-21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작성해보자</a:t>
            </a:r>
            <a:endParaRPr sz="2100">
              <a:latin typeface="맑은 고딕"/>
              <a:cs typeface="맑은 고딕"/>
            </a:endParaRPr>
          </a:p>
          <a:p>
            <a:pPr algn="r" marR="5080">
              <a:lnSpc>
                <a:spcPct val="100000"/>
              </a:lnSpc>
              <a:spcBef>
                <a:spcPts val="900"/>
              </a:spcBef>
            </a:pPr>
            <a:r>
              <a:rPr dirty="0" sz="2100">
                <a:latin typeface="Times New Roman"/>
                <a:cs typeface="Times New Roman"/>
              </a:rPr>
              <a:t>[</a:t>
            </a:r>
            <a:r>
              <a:rPr dirty="0" sz="2100">
                <a:latin typeface="맑은 고딕"/>
                <a:cs typeface="맑은 고딕"/>
              </a:rPr>
              <a:t>수기로 작성한</a:t>
            </a:r>
            <a:r>
              <a:rPr dirty="0" sz="2100" spc="-53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예시</a:t>
            </a:r>
            <a:r>
              <a:rPr dirty="0" sz="2100">
                <a:latin typeface="Times New Roman"/>
                <a:cs typeface="Times New Roman"/>
              </a:rPr>
              <a:t>]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72795" y="1879092"/>
            <a:ext cx="5091684" cy="249631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774947" y="4293108"/>
            <a:ext cx="5154167" cy="235000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3770376" y="4288535"/>
            <a:ext cx="5163820" cy="2359660"/>
          </a:xfrm>
          <a:custGeom>
            <a:avLst/>
            <a:gdLst/>
            <a:ahLst/>
            <a:cxnLst/>
            <a:rect l="l" t="t" r="r" b="b"/>
            <a:pathLst>
              <a:path w="5163820" h="2359659">
                <a:moveTo>
                  <a:pt x="0" y="2359152"/>
                </a:moveTo>
                <a:lnTo>
                  <a:pt x="5163312" y="2359152"/>
                </a:lnTo>
                <a:lnTo>
                  <a:pt x="5163312" y="0"/>
                </a:lnTo>
                <a:lnTo>
                  <a:pt x="0" y="0"/>
                </a:lnTo>
                <a:lnTo>
                  <a:pt x="0" y="2359152"/>
                </a:lnTo>
                <a:close/>
              </a:path>
            </a:pathLst>
          </a:custGeom>
          <a:ln w="9144">
            <a:solidFill>
              <a:srgbClr val="1F487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370"/>
              </a:lnSpc>
            </a:pPr>
            <a:fld id="{81D60167-4931-47E6-BA6A-407CBD079E47}" type="slidenum">
              <a:rPr dirty="0"/>
              <a:t>10</a:t>
            </a:fld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9619" y="36068"/>
            <a:ext cx="2735580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사이트 맵</a:t>
            </a:r>
            <a:r>
              <a:rPr dirty="0" spc="-95"/>
              <a:t> </a:t>
            </a:r>
            <a:r>
              <a:rPr dirty="0"/>
              <a:t>작성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75462" y="1934369"/>
            <a:ext cx="122555" cy="29654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2310"/>
              </a:lnSpc>
            </a:pPr>
            <a:r>
              <a:rPr dirty="0" sz="2100">
                <a:solidFill>
                  <a:srgbClr val="FF0000"/>
                </a:solidFill>
                <a:latin typeface="Wingdings"/>
                <a:cs typeface="Wingdings"/>
              </a:rPr>
              <a:t></a:t>
            </a:r>
            <a:endParaRPr sz="2100">
              <a:latin typeface="Wingdings"/>
              <a:cs typeface="Wingding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93014" y="790901"/>
            <a:ext cx="7363459" cy="1449705"/>
          </a:xfrm>
          <a:prstGeom prst="rect">
            <a:avLst/>
          </a:prstGeom>
        </p:spPr>
        <p:txBody>
          <a:bodyPr wrap="square" lIns="0" tIns="17462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375"/>
              </a:spcBef>
              <a:buFont typeface="Wingdings"/>
              <a:buChar char=""/>
              <a:tabLst>
                <a:tab pos="356235" algn="l"/>
              </a:tabLst>
            </a:pPr>
            <a:r>
              <a:rPr dirty="0" sz="2400" b="1">
                <a:solidFill>
                  <a:srgbClr val="0066CC"/>
                </a:solidFill>
                <a:latin typeface="맑은 고딕"/>
                <a:cs typeface="맑은 고딕"/>
              </a:rPr>
              <a:t>실습</a:t>
            </a:r>
            <a:r>
              <a:rPr dirty="0" sz="2400" spc="-250" b="1">
                <a:solidFill>
                  <a:srgbClr val="0066CC"/>
                </a:solidFill>
                <a:latin typeface="맑은 고딕"/>
                <a:cs typeface="맑은 고딕"/>
              </a:rPr>
              <a:t> </a:t>
            </a:r>
            <a:r>
              <a:rPr dirty="0" sz="2400" b="1">
                <a:solidFill>
                  <a:srgbClr val="0066CC"/>
                </a:solidFill>
                <a:latin typeface="맑은 고딕"/>
                <a:cs typeface="맑은 고딕"/>
              </a:rPr>
              <a:t>과제</a:t>
            </a:r>
            <a:endParaRPr sz="2400">
              <a:latin typeface="맑은 고딕"/>
              <a:cs typeface="맑은 고딕"/>
            </a:endParaRPr>
          </a:p>
          <a:p>
            <a:pPr lvl="1" marL="547370" indent="-265430">
              <a:lnSpc>
                <a:spcPct val="100000"/>
              </a:lnSpc>
              <a:spcBef>
                <a:spcPts val="1115"/>
              </a:spcBef>
              <a:buClr>
                <a:srgbClr val="FF0000"/>
              </a:buClr>
              <a:buFont typeface="Wingdings"/>
              <a:buChar char=""/>
              <a:tabLst>
                <a:tab pos="547370" algn="l"/>
                <a:tab pos="548005" algn="l"/>
              </a:tabLst>
            </a:pPr>
            <a:r>
              <a:rPr dirty="0" sz="2100">
                <a:latin typeface="맑은 고딕"/>
                <a:cs typeface="맑은 고딕"/>
              </a:rPr>
              <a:t>팀별로</a:t>
            </a:r>
            <a:r>
              <a:rPr dirty="0" sz="2100" spc="-229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캡스톤디자인</a:t>
            </a:r>
            <a:r>
              <a:rPr dirty="0" sz="2100" spc="-22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주제에</a:t>
            </a:r>
            <a:r>
              <a:rPr dirty="0" sz="2100" spc="-240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대한</a:t>
            </a:r>
            <a:r>
              <a:rPr dirty="0" sz="2100" spc="-229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사이트</a:t>
            </a:r>
            <a:r>
              <a:rPr dirty="0" sz="2100" spc="-229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맵을</a:t>
            </a:r>
            <a:r>
              <a:rPr dirty="0" sz="2100" spc="-229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작성해보자</a:t>
            </a:r>
            <a:endParaRPr sz="2100">
              <a:latin typeface="맑은 고딕"/>
              <a:cs typeface="맑은 고딕"/>
            </a:endParaRPr>
          </a:p>
          <a:p>
            <a:pPr algn="r" marR="626110">
              <a:lnSpc>
                <a:spcPct val="100000"/>
              </a:lnSpc>
              <a:spcBef>
                <a:spcPts val="900"/>
              </a:spcBef>
            </a:pPr>
            <a:r>
              <a:rPr dirty="0" sz="2100" spc="5">
                <a:latin typeface="Times New Roman"/>
                <a:cs typeface="Times New Roman"/>
              </a:rPr>
              <a:t>[</a:t>
            </a:r>
            <a:r>
              <a:rPr dirty="0" sz="2100">
                <a:latin typeface="맑은 고딕"/>
                <a:cs typeface="맑은 고딕"/>
              </a:rPr>
              <a:t>예시</a:t>
            </a:r>
            <a:r>
              <a:rPr dirty="0" sz="2100">
                <a:latin typeface="Times New Roman"/>
                <a:cs typeface="Times New Roman"/>
              </a:rPr>
              <a:t>]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000755" y="4005071"/>
            <a:ext cx="6095621" cy="26761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323088" y="1845564"/>
            <a:ext cx="3672840" cy="252679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370"/>
              </a:lnSpc>
            </a:pPr>
            <a:fld id="{81D60167-4931-47E6-BA6A-407CBD079E47}" type="slidenum">
              <a:rPr dirty="0"/>
              <a:t>10</a:t>
            </a:fld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9619" y="36068"/>
            <a:ext cx="3141345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웹 프로젝트</a:t>
            </a:r>
            <a:r>
              <a:rPr dirty="0" spc="-100"/>
              <a:t> </a:t>
            </a:r>
            <a:r>
              <a:rPr dirty="0"/>
              <a:t>기획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37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293014" y="952880"/>
            <a:ext cx="8371205" cy="26689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Font typeface="Wingdings"/>
              <a:buChar char=""/>
              <a:tabLst>
                <a:tab pos="356235" algn="l"/>
              </a:tabLst>
            </a:pPr>
            <a:r>
              <a:rPr dirty="0" sz="2400">
                <a:latin typeface="맑은 고딕"/>
                <a:cs typeface="맑은 고딕"/>
              </a:rPr>
              <a:t>기획</a:t>
            </a:r>
            <a:r>
              <a:rPr dirty="0" sz="2400" spc="-260">
                <a:latin typeface="맑은 고딕"/>
                <a:cs typeface="맑은 고딕"/>
              </a:rPr>
              <a:t> </a:t>
            </a:r>
            <a:r>
              <a:rPr dirty="0" sz="2400">
                <a:latin typeface="맑은 고딕"/>
                <a:cs typeface="맑은 고딕"/>
              </a:rPr>
              <a:t>시에</a:t>
            </a:r>
            <a:r>
              <a:rPr dirty="0" sz="2400" spc="-254">
                <a:latin typeface="맑은 고딕"/>
                <a:cs typeface="맑은 고딕"/>
              </a:rPr>
              <a:t> </a:t>
            </a:r>
            <a:r>
              <a:rPr dirty="0" sz="2400">
                <a:latin typeface="맑은 고딕"/>
                <a:cs typeface="맑은 고딕"/>
              </a:rPr>
              <a:t>가져야</a:t>
            </a:r>
            <a:r>
              <a:rPr dirty="0" sz="2400" spc="-254">
                <a:latin typeface="맑은 고딕"/>
                <a:cs typeface="맑은 고딕"/>
              </a:rPr>
              <a:t> </a:t>
            </a:r>
            <a:r>
              <a:rPr dirty="0" sz="2400">
                <a:latin typeface="맑은 고딕"/>
                <a:cs typeface="맑은 고딕"/>
              </a:rPr>
              <a:t>할</a:t>
            </a:r>
            <a:r>
              <a:rPr dirty="0" sz="2400" spc="-254">
                <a:latin typeface="맑은 고딕"/>
                <a:cs typeface="맑은 고딕"/>
              </a:rPr>
              <a:t> </a:t>
            </a:r>
            <a:r>
              <a:rPr dirty="0" sz="2400">
                <a:latin typeface="맑은 고딕"/>
                <a:cs typeface="맑은 고딕"/>
              </a:rPr>
              <a:t>기본</a:t>
            </a:r>
            <a:r>
              <a:rPr dirty="0" sz="2400" spc="-260">
                <a:latin typeface="맑은 고딕"/>
                <a:cs typeface="맑은 고딕"/>
              </a:rPr>
              <a:t> </a:t>
            </a:r>
            <a:r>
              <a:rPr dirty="0" sz="2400">
                <a:latin typeface="맑은 고딕"/>
                <a:cs typeface="맑은 고딕"/>
              </a:rPr>
              <a:t>자세는</a:t>
            </a:r>
            <a:r>
              <a:rPr dirty="0" sz="2400" spc="-260">
                <a:latin typeface="맑은 고딕"/>
                <a:cs typeface="맑은 고딕"/>
              </a:rPr>
              <a:t> </a:t>
            </a:r>
            <a:r>
              <a:rPr dirty="0" sz="2400" b="1">
                <a:solidFill>
                  <a:srgbClr val="0066CC"/>
                </a:solidFill>
                <a:latin typeface="맑은 고딕"/>
                <a:cs typeface="맑은 고딕"/>
              </a:rPr>
              <a:t>사용자</a:t>
            </a:r>
            <a:r>
              <a:rPr dirty="0" sz="2400" spc="-254" b="1">
                <a:solidFill>
                  <a:srgbClr val="0066CC"/>
                </a:solidFill>
                <a:latin typeface="맑은 고딕"/>
                <a:cs typeface="맑은 고딕"/>
              </a:rPr>
              <a:t> </a:t>
            </a:r>
            <a:r>
              <a:rPr dirty="0" sz="2400" b="1">
                <a:solidFill>
                  <a:srgbClr val="0066CC"/>
                </a:solidFill>
                <a:latin typeface="맑은 고딕"/>
                <a:cs typeface="맑은 고딕"/>
              </a:rPr>
              <a:t>입장에서</a:t>
            </a:r>
            <a:r>
              <a:rPr dirty="0" sz="2400" spc="-260" b="1">
                <a:solidFill>
                  <a:srgbClr val="0066CC"/>
                </a:solidFill>
                <a:latin typeface="맑은 고딕"/>
                <a:cs typeface="맑은 고딕"/>
              </a:rPr>
              <a:t> </a:t>
            </a:r>
            <a:r>
              <a:rPr dirty="0" sz="2400" b="1">
                <a:solidFill>
                  <a:srgbClr val="0066CC"/>
                </a:solidFill>
                <a:latin typeface="맑은 고딕"/>
                <a:cs typeface="맑은 고딕"/>
              </a:rPr>
              <a:t>구성할</a:t>
            </a:r>
            <a:r>
              <a:rPr dirty="0" sz="2400" spc="-254" b="1">
                <a:solidFill>
                  <a:srgbClr val="0066CC"/>
                </a:solidFill>
                <a:latin typeface="맑은 고딕"/>
                <a:cs typeface="맑은 고딕"/>
              </a:rPr>
              <a:t> </a:t>
            </a:r>
            <a:r>
              <a:rPr dirty="0" sz="2400" b="1">
                <a:solidFill>
                  <a:srgbClr val="0066CC"/>
                </a:solidFill>
                <a:latin typeface="맑은 고딕"/>
                <a:cs typeface="맑은 고딕"/>
              </a:rPr>
              <a:t>웹  사이트를</a:t>
            </a:r>
            <a:r>
              <a:rPr dirty="0" sz="2400" spc="-250" b="1">
                <a:solidFill>
                  <a:srgbClr val="0066CC"/>
                </a:solidFill>
                <a:latin typeface="맑은 고딕"/>
                <a:cs typeface="맑은 고딕"/>
              </a:rPr>
              <a:t> </a:t>
            </a:r>
            <a:r>
              <a:rPr dirty="0" sz="2400" b="1">
                <a:solidFill>
                  <a:srgbClr val="0066CC"/>
                </a:solidFill>
                <a:latin typeface="맑은 고딕"/>
                <a:cs typeface="맑은 고딕"/>
              </a:rPr>
              <a:t>객관적으로</a:t>
            </a:r>
            <a:r>
              <a:rPr dirty="0" sz="2400" spc="-245" b="1">
                <a:solidFill>
                  <a:srgbClr val="0066CC"/>
                </a:solidFill>
                <a:latin typeface="맑은 고딕"/>
                <a:cs typeface="맑은 고딕"/>
              </a:rPr>
              <a:t> </a:t>
            </a:r>
            <a:r>
              <a:rPr dirty="0" sz="2400" b="1">
                <a:solidFill>
                  <a:srgbClr val="0066CC"/>
                </a:solidFill>
                <a:latin typeface="맑은 고딕"/>
                <a:cs typeface="맑은 고딕"/>
              </a:rPr>
              <a:t>바라보는</a:t>
            </a:r>
            <a:r>
              <a:rPr dirty="0" sz="2400" spc="-250" b="1">
                <a:solidFill>
                  <a:srgbClr val="0066CC"/>
                </a:solidFill>
                <a:latin typeface="맑은 고딕"/>
                <a:cs typeface="맑은 고딕"/>
              </a:rPr>
              <a:t> </a:t>
            </a:r>
            <a:r>
              <a:rPr dirty="0" sz="2400" b="1">
                <a:solidFill>
                  <a:srgbClr val="0066CC"/>
                </a:solidFill>
                <a:latin typeface="맑은 고딕"/>
                <a:cs typeface="맑은 고딕"/>
              </a:rPr>
              <a:t>것이다</a:t>
            </a:r>
            <a:r>
              <a:rPr dirty="0" sz="2400" b="1">
                <a:solidFill>
                  <a:srgbClr val="0066CC"/>
                </a:solidFill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 marL="355600" marR="370205" indent="-342900">
              <a:lnSpc>
                <a:spcPct val="100000"/>
              </a:lnSpc>
              <a:spcBef>
                <a:spcPts val="1175"/>
              </a:spcBef>
              <a:buFont typeface="Wingdings"/>
              <a:buChar char=""/>
              <a:tabLst>
                <a:tab pos="356235" algn="l"/>
              </a:tabLst>
            </a:pPr>
            <a:r>
              <a:rPr dirty="0" sz="2400">
                <a:latin typeface="맑은 고딕"/>
                <a:cs typeface="맑은 고딕"/>
              </a:rPr>
              <a:t>기획</a:t>
            </a:r>
            <a:r>
              <a:rPr dirty="0" sz="2400" spc="-260">
                <a:latin typeface="맑은 고딕"/>
                <a:cs typeface="맑은 고딕"/>
              </a:rPr>
              <a:t> </a:t>
            </a:r>
            <a:r>
              <a:rPr dirty="0" sz="2400">
                <a:latin typeface="맑은 고딕"/>
                <a:cs typeface="맑은 고딕"/>
              </a:rPr>
              <a:t>시에</a:t>
            </a:r>
            <a:r>
              <a:rPr dirty="0" sz="2400" spc="-254">
                <a:latin typeface="맑은 고딕"/>
                <a:cs typeface="맑은 고딕"/>
              </a:rPr>
              <a:t> </a:t>
            </a:r>
            <a:r>
              <a:rPr dirty="0" sz="2400">
                <a:latin typeface="맑은 고딕"/>
                <a:cs typeface="맑은 고딕"/>
              </a:rPr>
              <a:t>중요한</a:t>
            </a:r>
            <a:r>
              <a:rPr dirty="0" sz="2400" spc="-254">
                <a:latin typeface="맑은 고딕"/>
                <a:cs typeface="맑은 고딕"/>
              </a:rPr>
              <a:t> </a:t>
            </a:r>
            <a:r>
              <a:rPr dirty="0" sz="2400">
                <a:latin typeface="맑은 고딕"/>
                <a:cs typeface="맑은 고딕"/>
              </a:rPr>
              <a:t>것은</a:t>
            </a:r>
            <a:r>
              <a:rPr dirty="0" sz="2400" spc="-254">
                <a:latin typeface="맑은 고딕"/>
                <a:cs typeface="맑은 고딕"/>
              </a:rPr>
              <a:t> </a:t>
            </a:r>
            <a:r>
              <a:rPr dirty="0" sz="2400">
                <a:latin typeface="맑은 고딕"/>
                <a:cs typeface="맑은 고딕"/>
              </a:rPr>
              <a:t>스토리보드나</a:t>
            </a:r>
            <a:r>
              <a:rPr dirty="0" sz="2400" spc="-260">
                <a:latin typeface="맑은 고딕"/>
                <a:cs typeface="맑은 고딕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UI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>
                <a:latin typeface="맑은 고딕"/>
                <a:cs typeface="맑은 고딕"/>
              </a:rPr>
              <a:t>설계</a:t>
            </a:r>
            <a:r>
              <a:rPr dirty="0" sz="2400" spc="-254">
                <a:latin typeface="맑은 고딕"/>
                <a:cs typeface="맑은 고딕"/>
              </a:rPr>
              <a:t> </a:t>
            </a:r>
            <a:r>
              <a:rPr dirty="0" sz="2400">
                <a:latin typeface="맑은 고딕"/>
                <a:cs typeface="맑은 고딕"/>
              </a:rPr>
              <a:t>같은</a:t>
            </a:r>
            <a:r>
              <a:rPr dirty="0" sz="2400" spc="-254">
                <a:latin typeface="맑은 고딕"/>
                <a:cs typeface="맑은 고딕"/>
              </a:rPr>
              <a:t> </a:t>
            </a:r>
            <a:r>
              <a:rPr dirty="0" sz="2400">
                <a:latin typeface="맑은 고딕"/>
                <a:cs typeface="맑은 고딕"/>
              </a:rPr>
              <a:t>기술이  아니다</a:t>
            </a:r>
            <a:r>
              <a:rPr dirty="0" sz="240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180"/>
              </a:spcBef>
              <a:buFont typeface="Wingdings"/>
              <a:buChar char=""/>
              <a:tabLst>
                <a:tab pos="356235" algn="l"/>
              </a:tabLst>
            </a:pPr>
            <a:r>
              <a:rPr dirty="0" sz="2400" b="1">
                <a:solidFill>
                  <a:srgbClr val="0066CC"/>
                </a:solidFill>
                <a:latin typeface="Times New Roman"/>
                <a:cs typeface="Times New Roman"/>
              </a:rPr>
              <a:t>“</a:t>
            </a:r>
            <a:r>
              <a:rPr dirty="0" sz="2400" b="1">
                <a:solidFill>
                  <a:srgbClr val="0066CC"/>
                </a:solidFill>
                <a:latin typeface="맑은 고딕"/>
                <a:cs typeface="맑은 고딕"/>
              </a:rPr>
              <a:t>무엇을</a:t>
            </a:r>
            <a:r>
              <a:rPr dirty="0" sz="2400" spc="-250" b="1">
                <a:solidFill>
                  <a:srgbClr val="0066CC"/>
                </a:solidFill>
                <a:latin typeface="맑은 고딕"/>
                <a:cs typeface="맑은 고딕"/>
              </a:rPr>
              <a:t> </a:t>
            </a:r>
            <a:r>
              <a:rPr dirty="0" sz="2400" b="1">
                <a:solidFill>
                  <a:srgbClr val="0066CC"/>
                </a:solidFill>
                <a:latin typeface="맑은 고딕"/>
                <a:cs typeface="맑은 고딕"/>
              </a:rPr>
              <a:t>왜</a:t>
            </a:r>
            <a:r>
              <a:rPr dirty="0" sz="2400" spc="-245" b="1">
                <a:solidFill>
                  <a:srgbClr val="0066CC"/>
                </a:solidFill>
                <a:latin typeface="맑은 고딕"/>
                <a:cs typeface="맑은 고딕"/>
              </a:rPr>
              <a:t> </a:t>
            </a:r>
            <a:r>
              <a:rPr dirty="0" sz="2400" b="1">
                <a:solidFill>
                  <a:srgbClr val="0066CC"/>
                </a:solidFill>
                <a:latin typeface="맑은 고딕"/>
                <a:cs typeface="맑은 고딕"/>
              </a:rPr>
              <a:t>만들</a:t>
            </a:r>
            <a:r>
              <a:rPr dirty="0" sz="2400" spc="-245" b="1">
                <a:solidFill>
                  <a:srgbClr val="0066CC"/>
                </a:solidFill>
                <a:latin typeface="맑은 고딕"/>
                <a:cs typeface="맑은 고딕"/>
              </a:rPr>
              <a:t> </a:t>
            </a:r>
            <a:r>
              <a:rPr dirty="0" sz="2400" b="1">
                <a:solidFill>
                  <a:srgbClr val="0066CC"/>
                </a:solidFill>
                <a:latin typeface="맑은 고딕"/>
                <a:cs typeface="맑은 고딕"/>
              </a:rPr>
              <a:t>것인가</a:t>
            </a:r>
            <a:r>
              <a:rPr dirty="0" sz="2400" b="1">
                <a:solidFill>
                  <a:srgbClr val="0066CC"/>
                </a:solidFill>
                <a:latin typeface="Times New Roman"/>
                <a:cs typeface="Times New Roman"/>
              </a:rPr>
              <a:t>”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175"/>
              </a:spcBef>
              <a:buFont typeface="Wingdings"/>
              <a:buChar char=""/>
              <a:tabLst>
                <a:tab pos="356235" algn="l"/>
              </a:tabLst>
            </a:pPr>
            <a:r>
              <a:rPr dirty="0" sz="2400" b="1">
                <a:solidFill>
                  <a:srgbClr val="0066CC"/>
                </a:solidFill>
                <a:latin typeface="Times New Roman"/>
                <a:cs typeface="Times New Roman"/>
              </a:rPr>
              <a:t>“</a:t>
            </a:r>
            <a:r>
              <a:rPr dirty="0" sz="2400" b="1">
                <a:solidFill>
                  <a:srgbClr val="0066CC"/>
                </a:solidFill>
                <a:latin typeface="맑은 고딕"/>
                <a:cs typeface="맑은 고딕"/>
              </a:rPr>
              <a:t>누구를</a:t>
            </a:r>
            <a:r>
              <a:rPr dirty="0" sz="2400" spc="-250" b="1">
                <a:solidFill>
                  <a:srgbClr val="0066CC"/>
                </a:solidFill>
                <a:latin typeface="맑은 고딕"/>
                <a:cs typeface="맑은 고딕"/>
              </a:rPr>
              <a:t> </a:t>
            </a:r>
            <a:r>
              <a:rPr dirty="0" sz="2400" b="1">
                <a:solidFill>
                  <a:srgbClr val="0066CC"/>
                </a:solidFill>
                <a:latin typeface="맑은 고딕"/>
                <a:cs typeface="맑은 고딕"/>
              </a:rPr>
              <a:t>위해</a:t>
            </a:r>
            <a:r>
              <a:rPr dirty="0" sz="2400" spc="-245" b="1">
                <a:solidFill>
                  <a:srgbClr val="0066CC"/>
                </a:solidFill>
                <a:latin typeface="맑은 고딕"/>
                <a:cs typeface="맑은 고딕"/>
              </a:rPr>
              <a:t> </a:t>
            </a:r>
            <a:r>
              <a:rPr dirty="0" sz="2400" b="1">
                <a:solidFill>
                  <a:srgbClr val="0066CC"/>
                </a:solidFill>
                <a:latin typeface="맑은 고딕"/>
                <a:cs typeface="맑은 고딕"/>
              </a:rPr>
              <a:t>만들</a:t>
            </a:r>
            <a:r>
              <a:rPr dirty="0" sz="2400" spc="-245" b="1">
                <a:solidFill>
                  <a:srgbClr val="0066CC"/>
                </a:solidFill>
                <a:latin typeface="맑은 고딕"/>
                <a:cs typeface="맑은 고딕"/>
              </a:rPr>
              <a:t> </a:t>
            </a:r>
            <a:r>
              <a:rPr dirty="0" sz="2400" b="1">
                <a:solidFill>
                  <a:srgbClr val="0066CC"/>
                </a:solidFill>
                <a:latin typeface="맑은 고딕"/>
                <a:cs typeface="맑은 고딕"/>
              </a:rPr>
              <a:t>것인가</a:t>
            </a:r>
            <a:r>
              <a:rPr dirty="0" sz="2400" b="1">
                <a:solidFill>
                  <a:srgbClr val="0066CC"/>
                </a:solidFill>
                <a:latin typeface="Times New Roman"/>
                <a:cs typeface="Times New Roman"/>
              </a:rPr>
              <a:t>”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9619" y="36068"/>
            <a:ext cx="2194560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FBE9AE"/>
                </a:solidFill>
                <a:latin typeface="HY헤드라인M"/>
                <a:cs typeface="HY헤드라인M"/>
              </a:rPr>
              <a:t>사용자</a:t>
            </a:r>
            <a:r>
              <a:rPr dirty="0" spc="-85">
                <a:solidFill>
                  <a:srgbClr val="FBE9AE"/>
                </a:solidFill>
                <a:latin typeface="HY헤드라인M"/>
                <a:cs typeface="HY헤드라인M"/>
              </a:rPr>
              <a:t> </a:t>
            </a:r>
            <a:r>
              <a:rPr dirty="0">
                <a:solidFill>
                  <a:srgbClr val="FBE9AE"/>
                </a:solidFill>
                <a:latin typeface="HY헤드라인M"/>
                <a:cs typeface="HY헤드라인M"/>
              </a:rPr>
              <a:t>분류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37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293014" y="790901"/>
            <a:ext cx="8550275" cy="4992370"/>
          </a:xfrm>
          <a:prstGeom prst="rect">
            <a:avLst/>
          </a:prstGeom>
        </p:spPr>
        <p:txBody>
          <a:bodyPr wrap="square" lIns="0" tIns="17462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375"/>
              </a:spcBef>
              <a:buFont typeface="Wingdings"/>
              <a:buChar char=""/>
              <a:tabLst>
                <a:tab pos="356235" algn="l"/>
              </a:tabLst>
            </a:pPr>
            <a:r>
              <a:rPr dirty="0" sz="2400" b="1">
                <a:solidFill>
                  <a:srgbClr val="0066CC"/>
                </a:solidFill>
                <a:latin typeface="맑은 고딕"/>
                <a:cs typeface="맑은 고딕"/>
              </a:rPr>
              <a:t>웹</a:t>
            </a:r>
            <a:r>
              <a:rPr dirty="0" sz="2400" spc="-250" b="1">
                <a:solidFill>
                  <a:srgbClr val="0066CC"/>
                </a:solidFill>
                <a:latin typeface="맑은 고딕"/>
                <a:cs typeface="맑은 고딕"/>
              </a:rPr>
              <a:t> </a:t>
            </a:r>
            <a:r>
              <a:rPr dirty="0" sz="2400" b="1">
                <a:solidFill>
                  <a:srgbClr val="0066CC"/>
                </a:solidFill>
                <a:latin typeface="맑은 고딕"/>
                <a:cs typeface="맑은 고딕"/>
              </a:rPr>
              <a:t>사이트</a:t>
            </a:r>
            <a:r>
              <a:rPr dirty="0" sz="2400" spc="-245" b="1">
                <a:solidFill>
                  <a:srgbClr val="0066CC"/>
                </a:solidFill>
                <a:latin typeface="맑은 고딕"/>
                <a:cs typeface="맑은 고딕"/>
              </a:rPr>
              <a:t> </a:t>
            </a:r>
            <a:r>
              <a:rPr dirty="0" sz="2400" b="1">
                <a:solidFill>
                  <a:srgbClr val="0066CC"/>
                </a:solidFill>
                <a:latin typeface="맑은 고딕"/>
                <a:cs typeface="맑은 고딕"/>
              </a:rPr>
              <a:t>기획</a:t>
            </a:r>
            <a:r>
              <a:rPr dirty="0" sz="2400" spc="-245" b="1">
                <a:solidFill>
                  <a:srgbClr val="0066CC"/>
                </a:solidFill>
                <a:latin typeface="맑은 고딕"/>
                <a:cs typeface="맑은 고딕"/>
              </a:rPr>
              <a:t> </a:t>
            </a:r>
            <a:r>
              <a:rPr dirty="0" sz="2400" b="1">
                <a:solidFill>
                  <a:srgbClr val="0066CC"/>
                </a:solidFill>
                <a:latin typeface="맑은 고딕"/>
                <a:cs typeface="맑은 고딕"/>
              </a:rPr>
              <a:t>전</a:t>
            </a:r>
            <a:r>
              <a:rPr dirty="0" sz="2400" spc="-250" b="1">
                <a:solidFill>
                  <a:srgbClr val="0066CC"/>
                </a:solidFill>
                <a:latin typeface="맑은 고딕"/>
                <a:cs typeface="맑은 고딕"/>
              </a:rPr>
              <a:t> </a:t>
            </a:r>
            <a:r>
              <a:rPr dirty="0" sz="2400" b="1">
                <a:solidFill>
                  <a:srgbClr val="0066CC"/>
                </a:solidFill>
                <a:latin typeface="맑은 고딕"/>
                <a:cs typeface="맑은 고딕"/>
              </a:rPr>
              <a:t>고려사항</a:t>
            </a:r>
            <a:endParaRPr sz="2400">
              <a:latin typeface="맑은 고딕"/>
              <a:cs typeface="맑은 고딕"/>
            </a:endParaRPr>
          </a:p>
          <a:p>
            <a:pPr lvl="1" marL="547370" indent="-265430">
              <a:lnSpc>
                <a:spcPct val="100000"/>
              </a:lnSpc>
              <a:spcBef>
                <a:spcPts val="1115"/>
              </a:spcBef>
              <a:buClr>
                <a:srgbClr val="FF0000"/>
              </a:buClr>
              <a:buFont typeface="Wingdings"/>
              <a:buChar char=""/>
              <a:tabLst>
                <a:tab pos="547370" algn="l"/>
                <a:tab pos="548005" algn="l"/>
              </a:tabLst>
            </a:pPr>
            <a:r>
              <a:rPr dirty="0" sz="2100" spc="-5">
                <a:latin typeface="맑은 고딕"/>
                <a:cs typeface="맑은 고딕"/>
              </a:rPr>
              <a:t>유저</a:t>
            </a:r>
            <a:r>
              <a:rPr dirty="0" sz="2100" spc="-5">
                <a:latin typeface="Times New Roman"/>
                <a:cs typeface="Times New Roman"/>
              </a:rPr>
              <a:t>(</a:t>
            </a:r>
            <a:r>
              <a:rPr dirty="0" sz="2100" spc="-5">
                <a:latin typeface="맑은 고딕"/>
                <a:cs typeface="맑은 고딕"/>
              </a:rPr>
              <a:t>또는</a:t>
            </a:r>
            <a:r>
              <a:rPr dirty="0" sz="2100" spc="-225">
                <a:latin typeface="맑은 고딕"/>
                <a:cs typeface="맑은 고딕"/>
              </a:rPr>
              <a:t> </a:t>
            </a:r>
            <a:r>
              <a:rPr dirty="0" sz="2100" spc="-5">
                <a:latin typeface="맑은 고딕"/>
                <a:cs typeface="맑은 고딕"/>
              </a:rPr>
              <a:t>사용자</a:t>
            </a:r>
            <a:r>
              <a:rPr dirty="0" sz="2100" spc="-5">
                <a:latin typeface="Times New Roman"/>
                <a:cs typeface="Times New Roman"/>
              </a:rPr>
              <a:t>)</a:t>
            </a:r>
            <a:r>
              <a:rPr dirty="0" sz="2100" spc="-5">
                <a:latin typeface="맑은 고딕"/>
                <a:cs typeface="맑은 고딕"/>
              </a:rPr>
              <a:t>는</a:t>
            </a:r>
            <a:r>
              <a:rPr dirty="0" sz="2100" spc="-22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누구인가</a:t>
            </a:r>
            <a:r>
              <a:rPr dirty="0" sz="2100">
                <a:latin typeface="Times New Roman"/>
                <a:cs typeface="Times New Roman"/>
              </a:rPr>
              <a:t>? </a:t>
            </a:r>
            <a:r>
              <a:rPr dirty="0" sz="2100">
                <a:latin typeface="맑은 고딕"/>
                <a:cs typeface="맑은 고딕"/>
              </a:rPr>
              <a:t>그들의</a:t>
            </a:r>
            <a:r>
              <a:rPr dirty="0" sz="2100" spc="-22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유형</a:t>
            </a:r>
            <a:r>
              <a:rPr dirty="0" sz="2100">
                <a:latin typeface="Times New Roman"/>
                <a:cs typeface="Times New Roman"/>
              </a:rPr>
              <a:t>/</a:t>
            </a:r>
            <a:r>
              <a:rPr dirty="0" sz="2100">
                <a:latin typeface="맑은 고딕"/>
                <a:cs typeface="맑은 고딕"/>
              </a:rPr>
              <a:t>형태</a:t>
            </a:r>
            <a:r>
              <a:rPr dirty="0" sz="2100">
                <a:latin typeface="Times New Roman"/>
                <a:cs typeface="Times New Roman"/>
              </a:rPr>
              <a:t>/</a:t>
            </a:r>
            <a:r>
              <a:rPr dirty="0" sz="2100">
                <a:latin typeface="맑은 고딕"/>
                <a:cs typeface="맑은 고딕"/>
              </a:rPr>
              <a:t>속성은</a:t>
            </a:r>
            <a:r>
              <a:rPr dirty="0" sz="2100" spc="-229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어떠한가</a:t>
            </a:r>
            <a:r>
              <a:rPr dirty="0" sz="2100">
                <a:latin typeface="Times New Roman"/>
                <a:cs typeface="Times New Roman"/>
              </a:rPr>
              <a:t>?</a:t>
            </a:r>
            <a:endParaRPr sz="2100">
              <a:latin typeface="Times New Roman"/>
              <a:cs typeface="Times New Roman"/>
            </a:endParaRPr>
          </a:p>
          <a:p>
            <a:pPr lvl="1" marL="547370" marR="473709" indent="-265430">
              <a:lnSpc>
                <a:spcPct val="100000"/>
              </a:lnSpc>
              <a:spcBef>
                <a:spcPts val="900"/>
              </a:spcBef>
              <a:buClr>
                <a:srgbClr val="FF0000"/>
              </a:buClr>
              <a:buFont typeface="Wingdings"/>
              <a:buChar char=""/>
              <a:tabLst>
                <a:tab pos="547370" algn="l"/>
                <a:tab pos="548005" algn="l"/>
              </a:tabLst>
            </a:pPr>
            <a:r>
              <a:rPr dirty="0" sz="2100">
                <a:latin typeface="맑은 고딕"/>
                <a:cs typeface="맑은 고딕"/>
              </a:rPr>
              <a:t>유저의</a:t>
            </a:r>
            <a:r>
              <a:rPr dirty="0" sz="2100" spc="-22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일상</a:t>
            </a:r>
            <a:r>
              <a:rPr dirty="0" sz="2100" spc="-240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생활은</a:t>
            </a:r>
            <a:r>
              <a:rPr dirty="0" sz="2100" spc="-229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어떠한가</a:t>
            </a:r>
            <a:r>
              <a:rPr dirty="0" sz="2100">
                <a:latin typeface="Times New Roman"/>
                <a:cs typeface="Times New Roman"/>
              </a:rPr>
              <a:t>?</a:t>
            </a:r>
            <a:r>
              <a:rPr dirty="0" sz="2100" spc="-10">
                <a:latin typeface="Times New Roman"/>
                <a:cs typeface="Times New Roman"/>
              </a:rPr>
              <a:t> </a:t>
            </a:r>
            <a:r>
              <a:rPr dirty="0" sz="2100">
                <a:latin typeface="맑은 고딕"/>
                <a:cs typeface="맑은 고딕"/>
              </a:rPr>
              <a:t>이것은</a:t>
            </a:r>
            <a:r>
              <a:rPr dirty="0" sz="2100" spc="-229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우리의</a:t>
            </a:r>
            <a:r>
              <a:rPr dirty="0" sz="2100" spc="-22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비즈니스와</a:t>
            </a:r>
            <a:r>
              <a:rPr dirty="0" sz="2100" spc="-24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어떻게  연관되는가</a:t>
            </a:r>
            <a:r>
              <a:rPr dirty="0" sz="2100">
                <a:latin typeface="Times New Roman"/>
                <a:cs typeface="Times New Roman"/>
              </a:rPr>
              <a:t>?</a:t>
            </a:r>
            <a:endParaRPr sz="2100">
              <a:latin typeface="Times New Roman"/>
              <a:cs typeface="Times New Roman"/>
            </a:endParaRPr>
          </a:p>
          <a:p>
            <a:pPr lvl="1" marL="547370" indent="-265430">
              <a:lnSpc>
                <a:spcPct val="100000"/>
              </a:lnSpc>
              <a:spcBef>
                <a:spcPts val="905"/>
              </a:spcBef>
              <a:buClr>
                <a:srgbClr val="FF0000"/>
              </a:buClr>
              <a:buFont typeface="Wingdings"/>
              <a:buChar char=""/>
              <a:tabLst>
                <a:tab pos="547370" algn="l"/>
                <a:tab pos="548005" algn="l"/>
              </a:tabLst>
            </a:pPr>
            <a:r>
              <a:rPr dirty="0" sz="2100">
                <a:latin typeface="맑은 고딕"/>
                <a:cs typeface="맑은 고딕"/>
              </a:rPr>
              <a:t>유저는</a:t>
            </a:r>
            <a:r>
              <a:rPr dirty="0" sz="2100" spc="-21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온라인에서</a:t>
            </a:r>
            <a:r>
              <a:rPr dirty="0" sz="2100" spc="-21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어떤</a:t>
            </a:r>
            <a:r>
              <a:rPr dirty="0" sz="2100" spc="-22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가치를</a:t>
            </a:r>
            <a:r>
              <a:rPr dirty="0" sz="2100" spc="-21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중요하게</a:t>
            </a:r>
            <a:r>
              <a:rPr dirty="0" sz="2100" spc="-220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생각하는가</a:t>
            </a:r>
            <a:r>
              <a:rPr dirty="0" sz="2100">
                <a:latin typeface="Times New Roman"/>
                <a:cs typeface="Times New Roman"/>
              </a:rPr>
              <a:t>?</a:t>
            </a:r>
            <a:endParaRPr sz="2100">
              <a:latin typeface="Times New Roman"/>
              <a:cs typeface="Times New Roman"/>
            </a:endParaRPr>
          </a:p>
          <a:p>
            <a:pPr lvl="2" marL="730250" indent="-177800">
              <a:lnSpc>
                <a:spcPct val="100000"/>
              </a:lnSpc>
              <a:spcBef>
                <a:spcPts val="885"/>
              </a:spcBef>
              <a:buClr>
                <a:srgbClr val="9BBA58"/>
              </a:buClr>
              <a:buFont typeface="Arial"/>
              <a:buChar char="•"/>
              <a:tabLst>
                <a:tab pos="730885" algn="l"/>
              </a:tabLst>
            </a:pPr>
            <a:r>
              <a:rPr dirty="0" sz="1800">
                <a:latin typeface="맑은 고딕"/>
                <a:cs typeface="맑은 고딕"/>
              </a:rPr>
              <a:t>예</a:t>
            </a:r>
            <a:r>
              <a:rPr dirty="0" sz="1800">
                <a:latin typeface="Times New Roman"/>
                <a:cs typeface="Times New Roman"/>
              </a:rPr>
              <a:t>: </a:t>
            </a:r>
            <a:r>
              <a:rPr dirty="0" sz="1800">
                <a:latin typeface="맑은 고딕"/>
                <a:cs typeface="맑은 고딕"/>
              </a:rPr>
              <a:t>속도</a:t>
            </a:r>
            <a:r>
              <a:rPr dirty="0" sz="1800">
                <a:latin typeface="Times New Roman"/>
                <a:cs typeface="Times New Roman"/>
              </a:rPr>
              <a:t>, </a:t>
            </a:r>
            <a:r>
              <a:rPr dirty="0" sz="1800">
                <a:latin typeface="맑은 고딕"/>
                <a:cs typeface="맑은 고딕"/>
              </a:rPr>
              <a:t>가격</a:t>
            </a:r>
            <a:r>
              <a:rPr dirty="0" sz="1800">
                <a:latin typeface="Times New Roman"/>
                <a:cs typeface="Times New Roman"/>
              </a:rPr>
              <a:t>, </a:t>
            </a:r>
            <a:r>
              <a:rPr dirty="0" sz="1800">
                <a:latin typeface="맑은 고딕"/>
                <a:cs typeface="맑은 고딕"/>
              </a:rPr>
              <a:t>편리함</a:t>
            </a:r>
            <a:r>
              <a:rPr dirty="0" sz="1800">
                <a:latin typeface="Times New Roman"/>
                <a:cs typeface="Times New Roman"/>
              </a:rPr>
              <a:t>, </a:t>
            </a:r>
            <a:r>
              <a:rPr dirty="0" sz="1800">
                <a:latin typeface="맑은 고딕"/>
                <a:cs typeface="맑은 고딕"/>
              </a:rPr>
              <a:t>다양성</a:t>
            </a:r>
            <a:r>
              <a:rPr dirty="0" sz="1800">
                <a:latin typeface="Times New Roman"/>
                <a:cs typeface="Times New Roman"/>
              </a:rPr>
              <a:t>, </a:t>
            </a:r>
            <a:r>
              <a:rPr dirty="0" sz="1800">
                <a:latin typeface="맑은 고딕"/>
                <a:cs typeface="맑은 고딕"/>
              </a:rPr>
              <a:t>심도 깊은</a:t>
            </a:r>
            <a:r>
              <a:rPr dirty="0" sz="1800" spc="-39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정보</a:t>
            </a:r>
            <a:endParaRPr sz="1800">
              <a:latin typeface="맑은 고딕"/>
              <a:cs typeface="맑은 고딕"/>
            </a:endParaRPr>
          </a:p>
          <a:p>
            <a:pPr lvl="1" marL="547370" indent="-265430">
              <a:lnSpc>
                <a:spcPct val="100000"/>
              </a:lnSpc>
              <a:spcBef>
                <a:spcPts val="1070"/>
              </a:spcBef>
              <a:buClr>
                <a:srgbClr val="FF0000"/>
              </a:buClr>
              <a:buFont typeface="Wingdings"/>
              <a:buChar char=""/>
              <a:tabLst>
                <a:tab pos="547370" algn="l"/>
                <a:tab pos="548005" algn="l"/>
              </a:tabLst>
            </a:pPr>
            <a:r>
              <a:rPr dirty="0" sz="2100" spc="-5">
                <a:latin typeface="맑은 고딕"/>
                <a:cs typeface="맑은 고딕"/>
              </a:rPr>
              <a:t>유저들은</a:t>
            </a:r>
            <a:r>
              <a:rPr dirty="0" sz="2100" spc="-220">
                <a:latin typeface="맑은 고딕"/>
                <a:cs typeface="맑은 고딕"/>
              </a:rPr>
              <a:t> </a:t>
            </a:r>
            <a:r>
              <a:rPr dirty="0" sz="2100" spc="-5">
                <a:latin typeface="맑은 고딕"/>
                <a:cs typeface="맑은 고딕"/>
              </a:rPr>
              <a:t>정보를</a:t>
            </a:r>
            <a:r>
              <a:rPr dirty="0" sz="2100" spc="-215">
                <a:latin typeface="맑은 고딕"/>
                <a:cs typeface="맑은 고딕"/>
              </a:rPr>
              <a:t> </a:t>
            </a:r>
            <a:r>
              <a:rPr dirty="0" sz="2100" spc="-5">
                <a:latin typeface="맑은 고딕"/>
                <a:cs typeface="맑은 고딕"/>
              </a:rPr>
              <a:t>어떻게</a:t>
            </a:r>
            <a:r>
              <a:rPr dirty="0" sz="2100" spc="-225">
                <a:latin typeface="맑은 고딕"/>
                <a:cs typeface="맑은 고딕"/>
              </a:rPr>
              <a:t> </a:t>
            </a:r>
            <a:r>
              <a:rPr dirty="0" sz="2100" spc="-5">
                <a:latin typeface="맑은 고딕"/>
                <a:cs typeface="맑은 고딕"/>
              </a:rPr>
              <a:t>이용하나</a:t>
            </a:r>
            <a:r>
              <a:rPr dirty="0" sz="2100" spc="-5">
                <a:latin typeface="Times New Roman"/>
                <a:cs typeface="Times New Roman"/>
              </a:rPr>
              <a:t>?</a:t>
            </a:r>
            <a:endParaRPr sz="2100">
              <a:latin typeface="Times New Roman"/>
              <a:cs typeface="Times New Roman"/>
            </a:endParaRPr>
          </a:p>
          <a:p>
            <a:pPr lvl="1" marL="547370" marR="5080" indent="-265430">
              <a:lnSpc>
                <a:spcPct val="100000"/>
              </a:lnSpc>
              <a:spcBef>
                <a:spcPts val="900"/>
              </a:spcBef>
              <a:buClr>
                <a:srgbClr val="FF0000"/>
              </a:buClr>
              <a:buFont typeface="Wingdings"/>
              <a:buChar char=""/>
              <a:tabLst>
                <a:tab pos="547370" algn="l"/>
                <a:tab pos="548005" algn="l"/>
              </a:tabLst>
            </a:pPr>
            <a:r>
              <a:rPr dirty="0" sz="2100">
                <a:latin typeface="맑은 고딕"/>
                <a:cs typeface="맑은 고딕"/>
              </a:rPr>
              <a:t>유저가</a:t>
            </a:r>
            <a:r>
              <a:rPr dirty="0" sz="2100" spc="-220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진정으로</a:t>
            </a:r>
            <a:r>
              <a:rPr dirty="0" sz="2100" spc="-220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원하는</a:t>
            </a:r>
            <a:r>
              <a:rPr dirty="0" sz="2100" spc="-23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것이</a:t>
            </a:r>
            <a:r>
              <a:rPr dirty="0" sz="2100" spc="-220">
                <a:latin typeface="맑은 고딕"/>
                <a:cs typeface="맑은 고딕"/>
              </a:rPr>
              <a:t> </a:t>
            </a:r>
            <a:r>
              <a:rPr dirty="0" sz="2100" spc="-5">
                <a:latin typeface="맑은 고딕"/>
                <a:cs typeface="맑은 고딕"/>
              </a:rPr>
              <a:t>무엇인가</a:t>
            </a:r>
            <a:r>
              <a:rPr dirty="0" sz="2100" spc="-5">
                <a:latin typeface="Times New Roman"/>
                <a:cs typeface="Times New Roman"/>
              </a:rPr>
              <a:t>? </a:t>
            </a:r>
            <a:r>
              <a:rPr dirty="0" sz="2100">
                <a:latin typeface="맑은 고딕"/>
                <a:cs typeface="맑은 고딕"/>
              </a:rPr>
              <a:t>어떤</a:t>
            </a:r>
            <a:r>
              <a:rPr dirty="0" sz="2100" spc="-225">
                <a:latin typeface="맑은 고딕"/>
                <a:cs typeface="맑은 고딕"/>
              </a:rPr>
              <a:t> </a:t>
            </a:r>
            <a:r>
              <a:rPr dirty="0" sz="2100" spc="-5">
                <a:latin typeface="맑은 고딕"/>
                <a:cs typeface="맑은 고딕"/>
              </a:rPr>
              <a:t>서비스</a:t>
            </a:r>
            <a:r>
              <a:rPr dirty="0" sz="2100" spc="-5">
                <a:latin typeface="Times New Roman"/>
                <a:cs typeface="Times New Roman"/>
              </a:rPr>
              <a:t>,</a:t>
            </a:r>
            <a:r>
              <a:rPr dirty="0" sz="2100" spc="-20">
                <a:latin typeface="Times New Roman"/>
                <a:cs typeface="Times New Roman"/>
              </a:rPr>
              <a:t> </a:t>
            </a:r>
            <a:r>
              <a:rPr dirty="0" sz="2100">
                <a:latin typeface="맑은 고딕"/>
                <a:cs typeface="맑은 고딕"/>
              </a:rPr>
              <a:t>콘텐츠</a:t>
            </a:r>
            <a:r>
              <a:rPr dirty="0" sz="2100">
                <a:latin typeface="Times New Roman"/>
                <a:cs typeface="Times New Roman"/>
              </a:rPr>
              <a:t>, </a:t>
            </a:r>
            <a:r>
              <a:rPr dirty="0" sz="2100">
                <a:latin typeface="맑은 고딕"/>
                <a:cs typeface="맑은 고딕"/>
              </a:rPr>
              <a:t>기능이  필요한가</a:t>
            </a:r>
            <a:r>
              <a:rPr dirty="0" sz="2100">
                <a:latin typeface="Times New Roman"/>
                <a:cs typeface="Times New Roman"/>
              </a:rPr>
              <a:t>?</a:t>
            </a:r>
            <a:endParaRPr sz="2100">
              <a:latin typeface="Times New Roman"/>
              <a:cs typeface="Times New Roman"/>
            </a:endParaRPr>
          </a:p>
          <a:p>
            <a:pPr lvl="1" marL="547370" indent="-265430">
              <a:lnSpc>
                <a:spcPct val="100000"/>
              </a:lnSpc>
              <a:spcBef>
                <a:spcPts val="915"/>
              </a:spcBef>
              <a:buClr>
                <a:srgbClr val="FF0000"/>
              </a:buClr>
              <a:buFont typeface="Wingdings"/>
              <a:buChar char=""/>
              <a:tabLst>
                <a:tab pos="547370" algn="l"/>
                <a:tab pos="548005" algn="l"/>
              </a:tabLst>
            </a:pPr>
            <a:r>
              <a:rPr dirty="0" sz="2100">
                <a:latin typeface="맑은 고딕"/>
                <a:cs typeface="맑은 고딕"/>
              </a:rPr>
              <a:t>유저는</a:t>
            </a:r>
            <a:r>
              <a:rPr dirty="0" sz="2100" spc="-21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이러한</a:t>
            </a:r>
            <a:r>
              <a:rPr dirty="0" sz="2100" spc="-21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서비스나</a:t>
            </a:r>
            <a:r>
              <a:rPr dirty="0" sz="2100" spc="-229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콘텐츠</a:t>
            </a:r>
            <a:r>
              <a:rPr dirty="0" sz="2100">
                <a:latin typeface="Times New Roman"/>
                <a:cs typeface="Times New Roman"/>
              </a:rPr>
              <a:t>,</a:t>
            </a:r>
            <a:r>
              <a:rPr dirty="0" sz="2100" spc="5">
                <a:latin typeface="Times New Roman"/>
                <a:cs typeface="Times New Roman"/>
              </a:rPr>
              <a:t> </a:t>
            </a:r>
            <a:r>
              <a:rPr dirty="0" sz="2100">
                <a:latin typeface="맑은 고딕"/>
                <a:cs typeface="맑은 고딕"/>
              </a:rPr>
              <a:t>기능이</a:t>
            </a:r>
            <a:r>
              <a:rPr dirty="0" sz="2100" spc="-220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어떠한</a:t>
            </a:r>
            <a:r>
              <a:rPr dirty="0" sz="2100" spc="-22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방식으로</a:t>
            </a:r>
            <a:endParaRPr sz="2100">
              <a:latin typeface="맑은 고딕"/>
              <a:cs typeface="맑은 고딕"/>
            </a:endParaRPr>
          </a:p>
          <a:p>
            <a:pPr marL="547370">
              <a:lnSpc>
                <a:spcPct val="100000"/>
              </a:lnSpc>
            </a:pPr>
            <a:r>
              <a:rPr dirty="0" sz="2100" spc="-5">
                <a:latin typeface="맑은 고딕"/>
                <a:cs typeface="맑은 고딕"/>
              </a:rPr>
              <a:t>제공되기를</a:t>
            </a:r>
            <a:r>
              <a:rPr dirty="0" sz="2100" spc="-220">
                <a:latin typeface="맑은 고딕"/>
                <a:cs typeface="맑은 고딕"/>
              </a:rPr>
              <a:t> </a:t>
            </a:r>
            <a:r>
              <a:rPr dirty="0" sz="2100" spc="-5">
                <a:latin typeface="맑은 고딕"/>
                <a:cs typeface="맑은 고딕"/>
              </a:rPr>
              <a:t>바라는가</a:t>
            </a:r>
            <a:r>
              <a:rPr dirty="0" sz="2100" spc="-5">
                <a:latin typeface="Times New Roman"/>
                <a:cs typeface="Times New Roman"/>
              </a:rPr>
              <a:t>?</a:t>
            </a:r>
            <a:endParaRPr sz="2100">
              <a:latin typeface="Times New Roman"/>
              <a:cs typeface="Times New Roman"/>
            </a:endParaRPr>
          </a:p>
          <a:p>
            <a:pPr lvl="1" marL="547370" indent="-265430">
              <a:lnSpc>
                <a:spcPct val="100000"/>
              </a:lnSpc>
              <a:spcBef>
                <a:spcPts val="900"/>
              </a:spcBef>
              <a:buClr>
                <a:srgbClr val="FF0000"/>
              </a:buClr>
              <a:buFont typeface="Wingdings"/>
              <a:buChar char=""/>
              <a:tabLst>
                <a:tab pos="547370" algn="l"/>
                <a:tab pos="548005" algn="l"/>
              </a:tabLst>
            </a:pPr>
            <a:r>
              <a:rPr dirty="0" sz="2100">
                <a:latin typeface="맑은 고딕"/>
                <a:cs typeface="맑은 고딕"/>
              </a:rPr>
              <a:t>이로</a:t>
            </a:r>
            <a:r>
              <a:rPr dirty="0" sz="2100" spc="-220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인한</a:t>
            </a:r>
            <a:r>
              <a:rPr dirty="0" sz="2100" spc="-229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유저의</a:t>
            </a:r>
            <a:r>
              <a:rPr dirty="0" sz="2100" spc="-220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만족이</a:t>
            </a:r>
            <a:r>
              <a:rPr dirty="0" sz="2100" spc="-220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비즈니스의</a:t>
            </a:r>
            <a:r>
              <a:rPr dirty="0" sz="2100" spc="-21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성공에</a:t>
            </a:r>
            <a:r>
              <a:rPr dirty="0" sz="2100" spc="-22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어떻게</a:t>
            </a:r>
            <a:r>
              <a:rPr dirty="0" sz="2100" spc="-229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기여하는가</a:t>
            </a:r>
            <a:r>
              <a:rPr dirty="0" sz="2100">
                <a:latin typeface="Times New Roman"/>
                <a:cs typeface="Times New Roman"/>
              </a:rPr>
              <a:t>?</a:t>
            </a:r>
            <a:endParaRPr sz="2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50442" y="20193"/>
            <a:ext cx="4632960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>
                <a:solidFill>
                  <a:srgbClr val="FBE9AE"/>
                </a:solidFill>
                <a:latin typeface="HY헤드라인M"/>
                <a:cs typeface="HY헤드라인M"/>
              </a:rPr>
              <a:t>벤치마킹(benchmarking)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37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293014" y="790901"/>
            <a:ext cx="8317230" cy="3786504"/>
          </a:xfrm>
          <a:prstGeom prst="rect">
            <a:avLst/>
          </a:prstGeom>
        </p:spPr>
        <p:txBody>
          <a:bodyPr wrap="square" lIns="0" tIns="17462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375"/>
              </a:spcBef>
              <a:buFont typeface="Wingdings"/>
              <a:buChar char=""/>
              <a:tabLst>
                <a:tab pos="356235" algn="l"/>
              </a:tabLst>
            </a:pPr>
            <a:r>
              <a:rPr dirty="0" sz="2400" b="1">
                <a:solidFill>
                  <a:srgbClr val="0066CC"/>
                </a:solidFill>
                <a:latin typeface="맑은 고딕"/>
                <a:cs typeface="맑은 고딕"/>
              </a:rPr>
              <a:t>웹 사이트</a:t>
            </a:r>
            <a:r>
              <a:rPr dirty="0" sz="2400" spc="-495" b="1">
                <a:solidFill>
                  <a:srgbClr val="0066CC"/>
                </a:solidFill>
                <a:latin typeface="맑은 고딕"/>
                <a:cs typeface="맑은 고딕"/>
              </a:rPr>
              <a:t> </a:t>
            </a:r>
            <a:r>
              <a:rPr dirty="0" sz="2400" b="1">
                <a:solidFill>
                  <a:srgbClr val="0066CC"/>
                </a:solidFill>
                <a:latin typeface="맑은 고딕"/>
                <a:cs typeface="맑은 고딕"/>
              </a:rPr>
              <a:t>평가</a:t>
            </a:r>
            <a:endParaRPr sz="2400">
              <a:latin typeface="맑은 고딕"/>
              <a:cs typeface="맑은 고딕"/>
            </a:endParaRPr>
          </a:p>
          <a:p>
            <a:pPr lvl="1" marL="547370" marR="425450" indent="-265430">
              <a:lnSpc>
                <a:spcPct val="100000"/>
              </a:lnSpc>
              <a:spcBef>
                <a:spcPts val="1115"/>
              </a:spcBef>
              <a:buClr>
                <a:srgbClr val="FF0000"/>
              </a:buClr>
              <a:buFont typeface="Wingdings"/>
              <a:buChar char=""/>
              <a:tabLst>
                <a:tab pos="547370" algn="l"/>
                <a:tab pos="548005" algn="l"/>
              </a:tabLst>
            </a:pPr>
            <a:r>
              <a:rPr dirty="0" sz="2100">
                <a:latin typeface="맑은 고딕"/>
                <a:cs typeface="맑은 고딕"/>
              </a:rPr>
              <a:t>현재</a:t>
            </a:r>
            <a:r>
              <a:rPr dirty="0" sz="2100" spc="-22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시점을</a:t>
            </a:r>
            <a:r>
              <a:rPr dirty="0" sz="2100" spc="-23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기준으로</a:t>
            </a:r>
            <a:r>
              <a:rPr dirty="0" sz="2100" spc="-229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웹</a:t>
            </a:r>
            <a:r>
              <a:rPr dirty="0" sz="2100" spc="-22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사이트를</a:t>
            </a:r>
            <a:r>
              <a:rPr dirty="0" sz="2100" spc="-220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진단</a:t>
            </a:r>
            <a:r>
              <a:rPr dirty="0" sz="2100">
                <a:latin typeface="Times New Roman"/>
                <a:cs typeface="Times New Roman"/>
              </a:rPr>
              <a:t>,</a:t>
            </a:r>
            <a:r>
              <a:rPr dirty="0" sz="2100" spc="-25">
                <a:latin typeface="Times New Roman"/>
                <a:cs typeface="Times New Roman"/>
              </a:rPr>
              <a:t> </a:t>
            </a:r>
            <a:r>
              <a:rPr dirty="0" sz="2100">
                <a:latin typeface="맑은 고딕"/>
                <a:cs typeface="맑은 고딕"/>
              </a:rPr>
              <a:t>그에</a:t>
            </a:r>
            <a:r>
              <a:rPr dirty="0" sz="2100" spc="-22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따른</a:t>
            </a:r>
            <a:r>
              <a:rPr dirty="0" sz="2100" spc="-220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웹</a:t>
            </a:r>
            <a:r>
              <a:rPr dirty="0" sz="2100" spc="-22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사이트의  구체적인</a:t>
            </a:r>
            <a:r>
              <a:rPr dirty="0" sz="2100" spc="-21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문제점</a:t>
            </a:r>
            <a:r>
              <a:rPr dirty="0" sz="2100" spc="-21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진단과</a:t>
            </a:r>
            <a:r>
              <a:rPr dirty="0" sz="2100" spc="-229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개선을</a:t>
            </a:r>
            <a:r>
              <a:rPr dirty="0" sz="2100" spc="-21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위해</a:t>
            </a:r>
            <a:r>
              <a:rPr dirty="0" sz="2100" spc="-21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꼭</a:t>
            </a:r>
            <a:r>
              <a:rPr dirty="0" sz="2100" spc="-220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필요한</a:t>
            </a:r>
            <a:r>
              <a:rPr dirty="0" sz="2100" spc="-22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가정</a:t>
            </a:r>
            <a:endParaRPr sz="2100">
              <a:latin typeface="맑은 고딕"/>
              <a:cs typeface="맑은 고딕"/>
            </a:endParaRPr>
          </a:p>
          <a:p>
            <a:pPr lvl="1" marL="547370" indent="-265430">
              <a:lnSpc>
                <a:spcPct val="100000"/>
              </a:lnSpc>
              <a:spcBef>
                <a:spcPts val="905"/>
              </a:spcBef>
              <a:buClr>
                <a:srgbClr val="FF0000"/>
              </a:buClr>
              <a:buFont typeface="Wingdings"/>
              <a:buChar char=""/>
              <a:tabLst>
                <a:tab pos="547370" algn="l"/>
                <a:tab pos="548005" algn="l"/>
              </a:tabLst>
            </a:pPr>
            <a:r>
              <a:rPr dirty="0" sz="2100">
                <a:latin typeface="맑은 고딕"/>
                <a:cs typeface="맑은 고딕"/>
              </a:rPr>
              <a:t>가치를</a:t>
            </a:r>
            <a:r>
              <a:rPr dirty="0" sz="2100" spc="-21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측정하기</a:t>
            </a:r>
            <a:r>
              <a:rPr dirty="0" sz="2100" spc="-21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위해</a:t>
            </a:r>
            <a:r>
              <a:rPr dirty="0" sz="2100" spc="-22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객관적인</a:t>
            </a:r>
            <a:r>
              <a:rPr dirty="0" sz="2100" spc="-21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측정</a:t>
            </a:r>
            <a:r>
              <a:rPr dirty="0" sz="2100" spc="-220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기준이</a:t>
            </a:r>
            <a:r>
              <a:rPr dirty="0" sz="2100" spc="-21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필요함</a:t>
            </a:r>
            <a:endParaRPr sz="2100">
              <a:latin typeface="맑은 고딕"/>
              <a:cs typeface="맑은 고딕"/>
            </a:endParaRPr>
          </a:p>
          <a:p>
            <a:pPr lvl="1" marL="547370" marR="5080" indent="-265430">
              <a:lnSpc>
                <a:spcPct val="100000"/>
              </a:lnSpc>
              <a:spcBef>
                <a:spcPts val="900"/>
              </a:spcBef>
              <a:buClr>
                <a:srgbClr val="FF0000"/>
              </a:buClr>
              <a:buFont typeface="Wingdings"/>
              <a:buChar char=""/>
              <a:tabLst>
                <a:tab pos="547370" algn="l"/>
                <a:tab pos="548005" algn="l"/>
              </a:tabLst>
            </a:pPr>
            <a:r>
              <a:rPr dirty="0" sz="2100">
                <a:latin typeface="맑은 고딕"/>
                <a:cs typeface="맑은 고딕"/>
              </a:rPr>
              <a:t>자신의</a:t>
            </a:r>
            <a:r>
              <a:rPr dirty="0" sz="2100" spc="-22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웹</a:t>
            </a:r>
            <a:r>
              <a:rPr dirty="0" sz="2100" spc="-23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사이트가</a:t>
            </a:r>
            <a:r>
              <a:rPr dirty="0" sz="2100" spc="-220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무엇이</a:t>
            </a:r>
            <a:r>
              <a:rPr dirty="0" sz="2100" spc="-229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문제인지를</a:t>
            </a:r>
            <a:r>
              <a:rPr dirty="0" sz="2100" spc="-220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파악하기</a:t>
            </a:r>
            <a:r>
              <a:rPr dirty="0" sz="2100" spc="-220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위하여</a:t>
            </a:r>
            <a:r>
              <a:rPr dirty="0" sz="2100" spc="-235">
                <a:latin typeface="맑은 고딕"/>
                <a:cs typeface="맑은 고딕"/>
              </a:rPr>
              <a:t> </a:t>
            </a:r>
            <a:r>
              <a:rPr dirty="0" sz="2100" spc="-5">
                <a:latin typeface="Times New Roman"/>
                <a:cs typeface="Times New Roman"/>
              </a:rPr>
              <a:t>‘</a:t>
            </a:r>
            <a:r>
              <a:rPr dirty="0" sz="2100" spc="-5">
                <a:latin typeface="맑은 고딕"/>
                <a:cs typeface="맑은 고딕"/>
              </a:rPr>
              <a:t>웹사이트  </a:t>
            </a:r>
            <a:r>
              <a:rPr dirty="0" sz="2100">
                <a:latin typeface="맑은 고딕"/>
                <a:cs typeface="맑은 고딕"/>
              </a:rPr>
              <a:t>평가</a:t>
            </a:r>
            <a:r>
              <a:rPr dirty="0" sz="2100" spc="-21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체크</a:t>
            </a:r>
            <a:r>
              <a:rPr dirty="0" sz="2100" spc="-229">
                <a:latin typeface="맑은 고딕"/>
                <a:cs typeface="맑은 고딕"/>
              </a:rPr>
              <a:t> </a:t>
            </a:r>
            <a:r>
              <a:rPr dirty="0" sz="2100" spc="-5">
                <a:latin typeface="맑은 고딕"/>
                <a:cs typeface="맑은 고딕"/>
              </a:rPr>
              <a:t>리스트</a:t>
            </a:r>
            <a:r>
              <a:rPr dirty="0" sz="2100" spc="-5">
                <a:latin typeface="Times New Roman"/>
                <a:cs typeface="Times New Roman"/>
              </a:rPr>
              <a:t>’</a:t>
            </a:r>
            <a:r>
              <a:rPr dirty="0" sz="2100" spc="-5">
                <a:latin typeface="맑은 고딕"/>
                <a:cs typeface="맑은 고딕"/>
              </a:rPr>
              <a:t>를</a:t>
            </a:r>
            <a:r>
              <a:rPr dirty="0" sz="2100" spc="-204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활용하는</a:t>
            </a:r>
            <a:r>
              <a:rPr dirty="0" sz="2100" spc="-22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것이</a:t>
            </a:r>
            <a:r>
              <a:rPr dirty="0" sz="2100" spc="-220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가장</a:t>
            </a:r>
            <a:r>
              <a:rPr dirty="0" sz="2100" spc="-220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손쉬운</a:t>
            </a:r>
            <a:r>
              <a:rPr dirty="0" sz="2100" spc="-21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방법이다</a:t>
            </a:r>
            <a:r>
              <a:rPr dirty="0" sz="2100">
                <a:latin typeface="Times New Roman"/>
                <a:cs typeface="Times New Roman"/>
              </a:rPr>
              <a:t>.</a:t>
            </a:r>
            <a:endParaRPr sz="2100">
              <a:latin typeface="Times New Roman"/>
              <a:cs typeface="Times New Roman"/>
            </a:endParaRPr>
          </a:p>
          <a:p>
            <a:pPr lvl="2" marL="727710" indent="-175260">
              <a:lnSpc>
                <a:spcPct val="100000"/>
              </a:lnSpc>
              <a:spcBef>
                <a:spcPts val="860"/>
              </a:spcBef>
              <a:buClr>
                <a:srgbClr val="9BBA58"/>
              </a:buClr>
              <a:buFont typeface="Arial"/>
              <a:buChar char="•"/>
              <a:tabLst>
                <a:tab pos="728345" algn="l"/>
              </a:tabLst>
            </a:pPr>
            <a:r>
              <a:rPr dirty="0" sz="1800">
                <a:latin typeface="맑은 고딕"/>
                <a:cs typeface="맑은 고딕"/>
              </a:rPr>
              <a:t>웹 사이트에 대해 전반적인 느낌, 콘텐츠, 네비게이션, 기능, 상호</a:t>
            </a:r>
            <a:r>
              <a:rPr dirty="0" sz="1800" spc="-3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작용성,</a:t>
            </a:r>
            <a:endParaRPr sz="1800">
              <a:latin typeface="맑은 고딕"/>
              <a:cs typeface="맑은 고딕"/>
            </a:endParaRPr>
          </a:p>
          <a:p>
            <a:pPr marL="727710">
              <a:lnSpc>
                <a:spcPct val="100000"/>
              </a:lnSpc>
            </a:pPr>
            <a:r>
              <a:rPr dirty="0" sz="1800" spc="-5">
                <a:latin typeface="맑은 고딕"/>
                <a:cs typeface="맑은 고딕"/>
              </a:rPr>
              <a:t>디자인, 시스템, 거래 프로세스, </a:t>
            </a:r>
            <a:r>
              <a:rPr dirty="0" sz="1800">
                <a:latin typeface="맑은 고딕"/>
                <a:cs typeface="맑은 고딕"/>
              </a:rPr>
              <a:t>정보 </a:t>
            </a:r>
            <a:r>
              <a:rPr dirty="0" sz="1800" spc="-5">
                <a:latin typeface="맑은 고딕"/>
                <a:cs typeface="맑은 고딕"/>
              </a:rPr>
              <a:t>구조</a:t>
            </a:r>
            <a:r>
              <a:rPr dirty="0" sz="1800" spc="4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등</a:t>
            </a:r>
            <a:endParaRPr sz="1800">
              <a:latin typeface="맑은 고딕"/>
              <a:cs typeface="맑은 고딕"/>
            </a:endParaRPr>
          </a:p>
          <a:p>
            <a:pPr lvl="2" marL="727710" marR="370840" indent="-175260">
              <a:lnSpc>
                <a:spcPct val="100000"/>
              </a:lnSpc>
              <a:spcBef>
                <a:spcPts val="434"/>
              </a:spcBef>
              <a:buClr>
                <a:srgbClr val="9BBA58"/>
              </a:buClr>
              <a:buFont typeface="Arial"/>
              <a:buChar char="•"/>
              <a:tabLst>
                <a:tab pos="728345" algn="l"/>
              </a:tabLst>
            </a:pPr>
            <a:r>
              <a:rPr dirty="0" sz="1800">
                <a:latin typeface="맑은 고딕"/>
                <a:cs typeface="맑은 고딕"/>
              </a:rPr>
              <a:t>권위 있는 웹 사이트 평가 기관에서는 기간별 해당 분야의 웹</a:t>
            </a:r>
            <a:r>
              <a:rPr dirty="0" sz="1800" spc="-8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사이트를  평가하고 이에 대한 가치를 성적표로</a:t>
            </a:r>
            <a:r>
              <a:rPr dirty="0" sz="1800" spc="1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공개</a:t>
            </a:r>
            <a:endParaRPr sz="180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9619" y="36068"/>
            <a:ext cx="2735580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FBE9AE"/>
                </a:solidFill>
                <a:latin typeface="HY헤드라인M"/>
                <a:cs typeface="HY헤드라인M"/>
              </a:rPr>
              <a:t>웹 사이트</a:t>
            </a:r>
            <a:r>
              <a:rPr dirty="0" spc="-95">
                <a:solidFill>
                  <a:srgbClr val="FBE9AE"/>
                </a:solidFill>
                <a:latin typeface="HY헤드라인M"/>
                <a:cs typeface="HY헤드라인M"/>
              </a:rPr>
              <a:t> </a:t>
            </a:r>
            <a:r>
              <a:rPr dirty="0">
                <a:solidFill>
                  <a:srgbClr val="FBE9AE"/>
                </a:solidFill>
                <a:latin typeface="HY헤드라인M"/>
                <a:cs typeface="HY헤드라인M"/>
              </a:rPr>
              <a:t>평가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37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293014" y="790901"/>
            <a:ext cx="7695565" cy="5340985"/>
          </a:xfrm>
          <a:prstGeom prst="rect">
            <a:avLst/>
          </a:prstGeom>
        </p:spPr>
        <p:txBody>
          <a:bodyPr wrap="square" lIns="0" tIns="17462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375"/>
              </a:spcBef>
              <a:buFont typeface="Wingdings"/>
              <a:buChar char=""/>
              <a:tabLst>
                <a:tab pos="356235" algn="l"/>
              </a:tabLst>
            </a:pPr>
            <a:r>
              <a:rPr dirty="0" sz="2400" b="1">
                <a:solidFill>
                  <a:srgbClr val="0066CC"/>
                </a:solidFill>
                <a:latin typeface="맑은 고딕"/>
                <a:cs typeface="맑은 고딕"/>
              </a:rPr>
              <a:t>웹</a:t>
            </a:r>
            <a:r>
              <a:rPr dirty="0" sz="2400" spc="-250" b="1">
                <a:solidFill>
                  <a:srgbClr val="0066CC"/>
                </a:solidFill>
                <a:latin typeface="맑은 고딕"/>
                <a:cs typeface="맑은 고딕"/>
              </a:rPr>
              <a:t> </a:t>
            </a:r>
            <a:r>
              <a:rPr dirty="0" sz="2400" b="1">
                <a:solidFill>
                  <a:srgbClr val="0066CC"/>
                </a:solidFill>
                <a:latin typeface="맑은 고딕"/>
                <a:cs typeface="맑은 고딕"/>
              </a:rPr>
              <a:t>사이트</a:t>
            </a:r>
            <a:r>
              <a:rPr dirty="0" sz="2400" spc="-245" b="1">
                <a:solidFill>
                  <a:srgbClr val="0066CC"/>
                </a:solidFill>
                <a:latin typeface="맑은 고딕"/>
                <a:cs typeface="맑은 고딕"/>
              </a:rPr>
              <a:t> </a:t>
            </a:r>
            <a:r>
              <a:rPr dirty="0" sz="2400" b="1">
                <a:solidFill>
                  <a:srgbClr val="0066CC"/>
                </a:solidFill>
                <a:latin typeface="맑은 고딕"/>
                <a:cs typeface="맑은 고딕"/>
              </a:rPr>
              <a:t>평가</a:t>
            </a:r>
            <a:r>
              <a:rPr dirty="0" sz="2400" spc="-250" b="1">
                <a:solidFill>
                  <a:srgbClr val="0066CC"/>
                </a:solidFill>
                <a:latin typeface="맑은 고딕"/>
                <a:cs typeface="맑은 고딕"/>
              </a:rPr>
              <a:t> </a:t>
            </a:r>
            <a:r>
              <a:rPr dirty="0" sz="2400" b="1">
                <a:solidFill>
                  <a:srgbClr val="0066CC"/>
                </a:solidFill>
                <a:latin typeface="맑은 고딕"/>
                <a:cs typeface="맑은 고딕"/>
              </a:rPr>
              <a:t>체크</a:t>
            </a:r>
            <a:r>
              <a:rPr dirty="0" sz="2400" spc="-245" b="1">
                <a:solidFill>
                  <a:srgbClr val="0066CC"/>
                </a:solidFill>
                <a:latin typeface="맑은 고딕"/>
                <a:cs typeface="맑은 고딕"/>
              </a:rPr>
              <a:t> </a:t>
            </a:r>
            <a:r>
              <a:rPr dirty="0" sz="2400" b="1">
                <a:solidFill>
                  <a:srgbClr val="0066CC"/>
                </a:solidFill>
                <a:latin typeface="맑은 고딕"/>
                <a:cs typeface="맑은 고딕"/>
              </a:rPr>
              <a:t>리스트</a:t>
            </a:r>
            <a:endParaRPr sz="2400">
              <a:latin typeface="맑은 고딕"/>
              <a:cs typeface="맑은 고딕"/>
            </a:endParaRPr>
          </a:p>
          <a:p>
            <a:pPr lvl="1" marL="547370" marR="5080" indent="-265430">
              <a:lnSpc>
                <a:spcPct val="100000"/>
              </a:lnSpc>
              <a:spcBef>
                <a:spcPts val="1115"/>
              </a:spcBef>
              <a:buClr>
                <a:srgbClr val="FF0000"/>
              </a:buClr>
              <a:buFont typeface="Wingdings"/>
              <a:buChar char=""/>
              <a:tabLst>
                <a:tab pos="547370" algn="l"/>
                <a:tab pos="548005" algn="l"/>
              </a:tabLst>
            </a:pPr>
            <a:r>
              <a:rPr dirty="0" sz="2100">
                <a:latin typeface="Times New Roman"/>
                <a:cs typeface="Times New Roman"/>
              </a:rPr>
              <a:t>12</a:t>
            </a:r>
            <a:r>
              <a:rPr dirty="0" sz="2100">
                <a:latin typeface="맑은 고딕"/>
                <a:cs typeface="맑은 고딕"/>
              </a:rPr>
              <a:t>개의</a:t>
            </a:r>
            <a:r>
              <a:rPr dirty="0" sz="2100" spc="-240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대분류로</a:t>
            </a:r>
            <a:r>
              <a:rPr dirty="0" sz="2100" spc="-22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구성한</a:t>
            </a:r>
            <a:r>
              <a:rPr dirty="0" sz="2100" spc="-23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평가</a:t>
            </a:r>
            <a:r>
              <a:rPr dirty="0" sz="2100" spc="-229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체크</a:t>
            </a:r>
            <a:r>
              <a:rPr dirty="0" sz="2100" spc="-22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리스트로</a:t>
            </a:r>
            <a:r>
              <a:rPr dirty="0" sz="2100" spc="-229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사이트의</a:t>
            </a:r>
            <a:r>
              <a:rPr dirty="0" sz="2100" spc="-240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목적과  특성에</a:t>
            </a:r>
            <a:r>
              <a:rPr dirty="0" sz="2100" spc="-21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따라</a:t>
            </a:r>
            <a:r>
              <a:rPr dirty="0" sz="2100" spc="-22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변형하여</a:t>
            </a:r>
            <a:r>
              <a:rPr dirty="0" sz="2100" spc="-22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사용</a:t>
            </a:r>
            <a:r>
              <a:rPr dirty="0" sz="2100" spc="-21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가능</a:t>
            </a:r>
            <a:endParaRPr sz="2100">
              <a:latin typeface="맑은 고딕"/>
              <a:cs typeface="맑은 고딕"/>
            </a:endParaRPr>
          </a:p>
          <a:p>
            <a:pPr lvl="2" marL="727710" indent="-175260">
              <a:lnSpc>
                <a:spcPct val="100000"/>
              </a:lnSpc>
              <a:spcBef>
                <a:spcPts val="865"/>
              </a:spcBef>
              <a:buClr>
                <a:srgbClr val="9BBA58"/>
              </a:buClr>
              <a:buFont typeface="Arial"/>
              <a:buChar char="•"/>
              <a:tabLst>
                <a:tab pos="728345" algn="l"/>
              </a:tabLst>
            </a:pPr>
            <a:r>
              <a:rPr dirty="0" sz="1800" spc="-5">
                <a:latin typeface="맑은 고딕"/>
                <a:cs typeface="맑은 고딕"/>
              </a:rPr>
              <a:t>전반적인 느낌</a:t>
            </a:r>
            <a:endParaRPr sz="1800">
              <a:latin typeface="맑은 고딕"/>
              <a:cs typeface="맑은 고딕"/>
            </a:endParaRPr>
          </a:p>
          <a:p>
            <a:pPr lvl="2" marL="727710" indent="-175260">
              <a:lnSpc>
                <a:spcPct val="100000"/>
              </a:lnSpc>
              <a:spcBef>
                <a:spcPts val="434"/>
              </a:spcBef>
              <a:buClr>
                <a:srgbClr val="9BBA58"/>
              </a:buClr>
              <a:buFont typeface="Arial"/>
              <a:buChar char="•"/>
              <a:tabLst>
                <a:tab pos="728345" algn="l"/>
              </a:tabLst>
            </a:pPr>
            <a:r>
              <a:rPr dirty="0" sz="1800">
                <a:latin typeface="맑은 고딕"/>
                <a:cs typeface="맑은 고딕"/>
              </a:rPr>
              <a:t>메인</a:t>
            </a:r>
            <a:r>
              <a:rPr dirty="0" sz="1800" spc="-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페이지</a:t>
            </a:r>
            <a:endParaRPr sz="1800">
              <a:latin typeface="맑은 고딕"/>
              <a:cs typeface="맑은 고딕"/>
            </a:endParaRPr>
          </a:p>
          <a:p>
            <a:pPr lvl="2" marL="727710" indent="-175260">
              <a:lnSpc>
                <a:spcPct val="100000"/>
              </a:lnSpc>
              <a:spcBef>
                <a:spcPts val="430"/>
              </a:spcBef>
              <a:buClr>
                <a:srgbClr val="9BBA58"/>
              </a:buClr>
              <a:buFont typeface="Arial"/>
              <a:buChar char="•"/>
              <a:tabLst>
                <a:tab pos="728345" algn="l"/>
              </a:tabLst>
            </a:pPr>
            <a:r>
              <a:rPr dirty="0" sz="1800">
                <a:latin typeface="맑은 고딕"/>
                <a:cs typeface="맑은 고딕"/>
              </a:rPr>
              <a:t>웹 사이트의 목적</a:t>
            </a:r>
            <a:r>
              <a:rPr dirty="0" sz="1800" spc="-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설정</a:t>
            </a:r>
            <a:endParaRPr sz="1800">
              <a:latin typeface="맑은 고딕"/>
              <a:cs typeface="맑은 고딕"/>
            </a:endParaRPr>
          </a:p>
          <a:p>
            <a:pPr lvl="2" marL="727710" indent="-175260">
              <a:lnSpc>
                <a:spcPct val="100000"/>
              </a:lnSpc>
              <a:spcBef>
                <a:spcPts val="434"/>
              </a:spcBef>
              <a:buClr>
                <a:srgbClr val="9BBA58"/>
              </a:buClr>
              <a:buFont typeface="Arial"/>
              <a:buChar char="•"/>
              <a:tabLst>
                <a:tab pos="728345" algn="l"/>
              </a:tabLst>
            </a:pPr>
            <a:r>
              <a:rPr dirty="0" sz="1800">
                <a:latin typeface="맑은 고딕"/>
                <a:cs typeface="맑은 고딕"/>
              </a:rPr>
              <a:t>사용자</a:t>
            </a:r>
            <a:r>
              <a:rPr dirty="0" sz="1800" spc="-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분석</a:t>
            </a:r>
            <a:endParaRPr sz="1800">
              <a:latin typeface="맑은 고딕"/>
              <a:cs typeface="맑은 고딕"/>
            </a:endParaRPr>
          </a:p>
          <a:p>
            <a:pPr lvl="2" marL="727710" indent="-175260">
              <a:lnSpc>
                <a:spcPct val="100000"/>
              </a:lnSpc>
              <a:spcBef>
                <a:spcPts val="430"/>
              </a:spcBef>
              <a:buClr>
                <a:srgbClr val="9BBA58"/>
              </a:buClr>
              <a:buFont typeface="Arial"/>
              <a:buChar char="•"/>
              <a:tabLst>
                <a:tab pos="728345" algn="l"/>
              </a:tabLst>
            </a:pPr>
            <a:r>
              <a:rPr dirty="0" sz="1800" spc="-5">
                <a:latin typeface="맑은 고딕"/>
                <a:cs typeface="맑은 고딕"/>
              </a:rPr>
              <a:t>콘텐츠</a:t>
            </a:r>
            <a:endParaRPr sz="1800">
              <a:latin typeface="맑은 고딕"/>
              <a:cs typeface="맑은 고딕"/>
            </a:endParaRPr>
          </a:p>
          <a:p>
            <a:pPr lvl="2" marL="727710" indent="-175260">
              <a:lnSpc>
                <a:spcPct val="100000"/>
              </a:lnSpc>
              <a:spcBef>
                <a:spcPts val="434"/>
              </a:spcBef>
              <a:buClr>
                <a:srgbClr val="9BBA58"/>
              </a:buClr>
              <a:buFont typeface="Arial"/>
              <a:buChar char="•"/>
              <a:tabLst>
                <a:tab pos="728345" algn="l"/>
              </a:tabLst>
            </a:pPr>
            <a:r>
              <a:rPr dirty="0" sz="1800">
                <a:latin typeface="맑은 고딕"/>
                <a:cs typeface="맑은 고딕"/>
              </a:rPr>
              <a:t>네비게이션</a:t>
            </a:r>
            <a:r>
              <a:rPr dirty="0" sz="1800" spc="-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시스템</a:t>
            </a:r>
            <a:endParaRPr sz="1800">
              <a:latin typeface="맑은 고딕"/>
              <a:cs typeface="맑은 고딕"/>
            </a:endParaRPr>
          </a:p>
          <a:p>
            <a:pPr lvl="2" marL="727710" indent="-175260">
              <a:lnSpc>
                <a:spcPct val="100000"/>
              </a:lnSpc>
              <a:spcBef>
                <a:spcPts val="430"/>
              </a:spcBef>
              <a:buClr>
                <a:srgbClr val="9BBA58"/>
              </a:buClr>
              <a:buFont typeface="Arial"/>
              <a:buChar char="•"/>
              <a:tabLst>
                <a:tab pos="728345" algn="l"/>
              </a:tabLst>
            </a:pPr>
            <a:r>
              <a:rPr dirty="0" sz="1800">
                <a:latin typeface="맑은 고딕"/>
                <a:cs typeface="맑은 고딕"/>
              </a:rPr>
              <a:t>레이블</a:t>
            </a:r>
            <a:endParaRPr sz="1800">
              <a:latin typeface="맑은 고딕"/>
              <a:cs typeface="맑은 고딕"/>
            </a:endParaRPr>
          </a:p>
          <a:p>
            <a:pPr lvl="2" marL="727710" indent="-175260">
              <a:lnSpc>
                <a:spcPct val="100000"/>
              </a:lnSpc>
              <a:spcBef>
                <a:spcPts val="434"/>
              </a:spcBef>
              <a:buClr>
                <a:srgbClr val="9BBA58"/>
              </a:buClr>
              <a:buFont typeface="Arial"/>
              <a:buChar char="•"/>
              <a:tabLst>
                <a:tab pos="728345" algn="l"/>
              </a:tabLst>
            </a:pPr>
            <a:r>
              <a:rPr dirty="0" sz="1800">
                <a:latin typeface="맑은 고딕"/>
                <a:cs typeface="맑은 고딕"/>
              </a:rPr>
              <a:t>페이지</a:t>
            </a:r>
            <a:r>
              <a:rPr dirty="0" sz="1800" spc="-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구성</a:t>
            </a:r>
            <a:endParaRPr sz="1800">
              <a:latin typeface="맑은 고딕"/>
              <a:cs typeface="맑은 고딕"/>
            </a:endParaRPr>
          </a:p>
          <a:p>
            <a:pPr lvl="2" marL="727710" indent="-175260">
              <a:lnSpc>
                <a:spcPct val="100000"/>
              </a:lnSpc>
              <a:spcBef>
                <a:spcPts val="430"/>
              </a:spcBef>
              <a:buClr>
                <a:srgbClr val="9BBA58"/>
              </a:buClr>
              <a:buFont typeface="Arial"/>
              <a:buChar char="•"/>
              <a:tabLst>
                <a:tab pos="728345" algn="l"/>
              </a:tabLst>
            </a:pPr>
            <a:r>
              <a:rPr dirty="0" sz="1800">
                <a:latin typeface="맑은 고딕"/>
                <a:cs typeface="맑은 고딕"/>
              </a:rPr>
              <a:t>검색 시스템, 통계</a:t>
            </a:r>
            <a:r>
              <a:rPr dirty="0" sz="1800" spc="10">
                <a:latin typeface="맑은 고딕"/>
                <a:cs typeface="맑은 고딕"/>
              </a:rPr>
              <a:t> </a:t>
            </a:r>
            <a:r>
              <a:rPr dirty="0" sz="1800" spc="5">
                <a:latin typeface="맑은 고딕"/>
                <a:cs typeface="맑은 고딕"/>
              </a:rPr>
              <a:t>BBS</a:t>
            </a:r>
            <a:endParaRPr sz="1800">
              <a:latin typeface="맑은 고딕"/>
              <a:cs typeface="맑은 고딕"/>
            </a:endParaRPr>
          </a:p>
          <a:p>
            <a:pPr lvl="2" marL="727710" indent="-175260">
              <a:lnSpc>
                <a:spcPct val="100000"/>
              </a:lnSpc>
              <a:spcBef>
                <a:spcPts val="430"/>
              </a:spcBef>
              <a:buClr>
                <a:srgbClr val="9BBA58"/>
              </a:buClr>
              <a:buFont typeface="Arial"/>
              <a:buChar char="•"/>
              <a:tabLst>
                <a:tab pos="728345" algn="l"/>
              </a:tabLst>
            </a:pPr>
            <a:r>
              <a:rPr dirty="0" sz="1800" spc="-5">
                <a:latin typeface="맑은 고딕"/>
                <a:cs typeface="맑은 고딕"/>
              </a:rPr>
              <a:t>그래픽</a:t>
            </a:r>
            <a:endParaRPr sz="1800">
              <a:latin typeface="맑은 고딕"/>
              <a:cs typeface="맑은 고딕"/>
            </a:endParaRPr>
          </a:p>
          <a:p>
            <a:pPr lvl="2" marL="727710" indent="-175260">
              <a:lnSpc>
                <a:spcPct val="100000"/>
              </a:lnSpc>
              <a:spcBef>
                <a:spcPts val="434"/>
              </a:spcBef>
              <a:buClr>
                <a:srgbClr val="9BBA58"/>
              </a:buClr>
              <a:buFont typeface="Arial"/>
              <a:buChar char="•"/>
              <a:tabLst>
                <a:tab pos="728345" algn="l"/>
              </a:tabLst>
            </a:pPr>
            <a:r>
              <a:rPr dirty="0" sz="1800">
                <a:latin typeface="맑은 고딕"/>
                <a:cs typeface="맑은 고딕"/>
              </a:rPr>
              <a:t>운영 및</a:t>
            </a:r>
            <a:r>
              <a:rPr dirty="0" sz="1800" spc="-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관리</a:t>
            </a:r>
            <a:endParaRPr sz="1800">
              <a:latin typeface="맑은 고딕"/>
              <a:cs typeface="맑은 고딕"/>
            </a:endParaRPr>
          </a:p>
          <a:p>
            <a:pPr lvl="2" marL="727710" indent="-175260">
              <a:lnSpc>
                <a:spcPct val="100000"/>
              </a:lnSpc>
              <a:spcBef>
                <a:spcPts val="434"/>
              </a:spcBef>
              <a:buClr>
                <a:srgbClr val="9BBA58"/>
              </a:buClr>
              <a:buFont typeface="Arial"/>
              <a:buChar char="•"/>
              <a:tabLst>
                <a:tab pos="728345" algn="l"/>
              </a:tabLst>
            </a:pPr>
            <a:r>
              <a:rPr dirty="0" sz="1800">
                <a:latin typeface="맑은 고딕"/>
                <a:cs typeface="맑은 고딕"/>
              </a:rPr>
              <a:t>마케팅</a:t>
            </a:r>
            <a:endParaRPr sz="180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0" y="0"/>
            <a:ext cx="9143999" cy="9204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0" y="6734556"/>
            <a:ext cx="9144000" cy="125095"/>
          </a:xfrm>
          <a:custGeom>
            <a:avLst/>
            <a:gdLst/>
            <a:ahLst/>
            <a:cxnLst/>
            <a:rect l="l" t="t" r="r" b="b"/>
            <a:pathLst>
              <a:path w="9144000" h="125095">
                <a:moveTo>
                  <a:pt x="0" y="124968"/>
                </a:moveTo>
                <a:lnTo>
                  <a:pt x="9144000" y="124968"/>
                </a:lnTo>
                <a:lnTo>
                  <a:pt x="9144000" y="0"/>
                </a:lnTo>
                <a:lnTo>
                  <a:pt x="0" y="0"/>
                </a:lnTo>
                <a:lnTo>
                  <a:pt x="0" y="124968"/>
                </a:lnTo>
                <a:close/>
              </a:path>
            </a:pathLst>
          </a:custGeom>
          <a:solidFill>
            <a:srgbClr val="C0C27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169619" y="36068"/>
            <a:ext cx="2735580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FBE9AE"/>
                </a:solidFill>
                <a:latin typeface="HY헤드라인M"/>
                <a:cs typeface="HY헤드라인M"/>
              </a:rPr>
              <a:t>웹 사이트</a:t>
            </a:r>
            <a:r>
              <a:rPr dirty="0" spc="-95">
                <a:solidFill>
                  <a:srgbClr val="FBE9AE"/>
                </a:solidFill>
                <a:latin typeface="HY헤드라인M"/>
                <a:cs typeface="HY헤드라인M"/>
              </a:rPr>
              <a:t> </a:t>
            </a:r>
            <a:r>
              <a:rPr dirty="0">
                <a:solidFill>
                  <a:srgbClr val="FBE9AE"/>
                </a:solidFill>
                <a:latin typeface="HY헤드라인M"/>
                <a:cs typeface="HY헤드라인M"/>
              </a:rPr>
              <a:t>평가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37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6" name="object 6"/>
          <p:cNvSpPr txBox="1"/>
          <p:nvPr/>
        </p:nvSpPr>
        <p:spPr>
          <a:xfrm>
            <a:off x="293014" y="790901"/>
            <a:ext cx="8228965" cy="3966210"/>
          </a:xfrm>
          <a:prstGeom prst="rect">
            <a:avLst/>
          </a:prstGeom>
        </p:spPr>
        <p:txBody>
          <a:bodyPr wrap="square" lIns="0" tIns="17462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375"/>
              </a:spcBef>
              <a:buFont typeface="Wingdings"/>
              <a:buChar char=""/>
              <a:tabLst>
                <a:tab pos="356235" algn="l"/>
              </a:tabLst>
            </a:pPr>
            <a:r>
              <a:rPr dirty="0" sz="2400" b="1">
                <a:solidFill>
                  <a:srgbClr val="0066CC"/>
                </a:solidFill>
                <a:latin typeface="맑은 고딕"/>
                <a:cs typeface="맑은 고딕"/>
              </a:rPr>
              <a:t>실습</a:t>
            </a:r>
            <a:r>
              <a:rPr dirty="0" sz="2400" spc="-250" b="1">
                <a:solidFill>
                  <a:srgbClr val="0066CC"/>
                </a:solidFill>
                <a:latin typeface="맑은 고딕"/>
                <a:cs typeface="맑은 고딕"/>
              </a:rPr>
              <a:t> </a:t>
            </a:r>
            <a:r>
              <a:rPr dirty="0" sz="2400" b="1">
                <a:solidFill>
                  <a:srgbClr val="0066CC"/>
                </a:solidFill>
                <a:latin typeface="맑은 고딕"/>
                <a:cs typeface="맑은 고딕"/>
              </a:rPr>
              <a:t>과제</a:t>
            </a:r>
            <a:endParaRPr sz="2400">
              <a:latin typeface="맑은 고딕"/>
              <a:cs typeface="맑은 고딕"/>
            </a:endParaRPr>
          </a:p>
          <a:p>
            <a:pPr lvl="1" marL="547370" marR="271780" indent="-265430">
              <a:lnSpc>
                <a:spcPct val="100000"/>
              </a:lnSpc>
              <a:spcBef>
                <a:spcPts val="1115"/>
              </a:spcBef>
              <a:buClr>
                <a:srgbClr val="FF0000"/>
              </a:buClr>
              <a:buFont typeface="Wingdings"/>
              <a:buChar char=""/>
              <a:tabLst>
                <a:tab pos="547370" algn="l"/>
                <a:tab pos="548005" algn="l"/>
              </a:tabLst>
            </a:pPr>
            <a:r>
              <a:rPr dirty="0" sz="2100">
                <a:latin typeface="맑은 고딕"/>
                <a:cs typeface="맑은 고딕"/>
              </a:rPr>
              <a:t>다음은 대분류</a:t>
            </a:r>
            <a:r>
              <a:rPr dirty="0" sz="2100">
                <a:latin typeface="Times New Roman"/>
                <a:cs typeface="Times New Roman"/>
              </a:rPr>
              <a:t>/</a:t>
            </a:r>
            <a:r>
              <a:rPr dirty="0" sz="2100">
                <a:latin typeface="맑은 고딕"/>
                <a:cs typeface="맑은 고딕"/>
              </a:rPr>
              <a:t>중분류</a:t>
            </a:r>
            <a:r>
              <a:rPr dirty="0" sz="2100">
                <a:latin typeface="Times New Roman"/>
                <a:cs typeface="Times New Roman"/>
              </a:rPr>
              <a:t>/</a:t>
            </a:r>
            <a:r>
              <a:rPr dirty="0" sz="2100">
                <a:latin typeface="맑은 고딕"/>
                <a:cs typeface="맑은 고딕"/>
              </a:rPr>
              <a:t>소분류로 구성된 평가 체크 리스트다</a:t>
            </a:r>
            <a:r>
              <a:rPr dirty="0" sz="2100">
                <a:latin typeface="Times New Roman"/>
                <a:cs typeface="Times New Roman"/>
              </a:rPr>
              <a:t>.  </a:t>
            </a:r>
            <a:r>
              <a:rPr dirty="0" sz="2100">
                <a:latin typeface="맑은 고딕"/>
                <a:cs typeface="맑은 고딕"/>
              </a:rPr>
              <a:t>벤치마킹할</a:t>
            </a:r>
            <a:r>
              <a:rPr dirty="0" sz="2100" spc="-229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사이트를</a:t>
            </a:r>
            <a:r>
              <a:rPr dirty="0" sz="2100" spc="-22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선정하고</a:t>
            </a:r>
            <a:r>
              <a:rPr dirty="0" sz="2100">
                <a:latin typeface="Times New Roman"/>
                <a:cs typeface="Times New Roman"/>
              </a:rPr>
              <a:t>,</a:t>
            </a:r>
            <a:r>
              <a:rPr dirty="0" sz="2100" spc="-25">
                <a:latin typeface="Times New Roman"/>
                <a:cs typeface="Times New Roman"/>
              </a:rPr>
              <a:t> </a:t>
            </a:r>
            <a:r>
              <a:rPr dirty="0" sz="2100">
                <a:latin typeface="맑은 고딕"/>
                <a:cs typeface="맑은 고딕"/>
              </a:rPr>
              <a:t>선정된</a:t>
            </a:r>
            <a:r>
              <a:rPr dirty="0" sz="2100" spc="-23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사이트의</a:t>
            </a:r>
            <a:r>
              <a:rPr dirty="0" sz="2100" spc="-22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목적과</a:t>
            </a:r>
            <a:r>
              <a:rPr dirty="0" sz="2100" spc="-240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특성에  </a:t>
            </a:r>
            <a:r>
              <a:rPr dirty="0" sz="2100" spc="-5">
                <a:latin typeface="맑은 고딕"/>
                <a:cs typeface="맑은 고딕"/>
              </a:rPr>
              <a:t>따라 사이트를</a:t>
            </a:r>
            <a:r>
              <a:rPr dirty="0" sz="2100" spc="-430">
                <a:latin typeface="맑은 고딕"/>
                <a:cs typeface="맑은 고딕"/>
              </a:rPr>
              <a:t> </a:t>
            </a:r>
            <a:r>
              <a:rPr dirty="0" sz="2100" spc="-5">
                <a:latin typeface="맑은 고딕"/>
                <a:cs typeface="맑은 고딕"/>
              </a:rPr>
              <a:t>평가해보자</a:t>
            </a:r>
            <a:r>
              <a:rPr dirty="0" sz="2100" spc="-5">
                <a:latin typeface="Times New Roman"/>
                <a:cs typeface="Times New Roman"/>
              </a:rPr>
              <a:t>.</a:t>
            </a:r>
            <a:endParaRPr sz="2100">
              <a:latin typeface="Times New Roman"/>
              <a:cs typeface="Times New Roman"/>
            </a:endParaRPr>
          </a:p>
          <a:p>
            <a:pPr marL="730250">
              <a:lnSpc>
                <a:spcPct val="100000"/>
              </a:lnSpc>
              <a:spcBef>
                <a:spcPts val="869"/>
              </a:spcBef>
            </a:pPr>
            <a:r>
              <a:rPr dirty="0" u="sng" sz="2000" spc="-5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</a:rPr>
              <a:t>Web </a:t>
            </a:r>
            <a:r>
              <a:rPr dirty="0" u="sng" sz="2000" spc="-5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</a:rPr>
              <a:t>Site </a:t>
            </a:r>
            <a:r>
              <a:rPr dirty="0" u="sng" sz="200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</a:rPr>
              <a:t>Evaluation Check</a:t>
            </a:r>
            <a:r>
              <a:rPr dirty="0" u="sng" sz="2000" spc="-25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200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</a:rPr>
              <a:t>List.doc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 lvl="1" marL="547370" indent="-265430">
              <a:lnSpc>
                <a:spcPct val="100000"/>
              </a:lnSpc>
              <a:spcBef>
                <a:spcPts val="1405"/>
              </a:spcBef>
              <a:buClr>
                <a:srgbClr val="FF0000"/>
              </a:buClr>
              <a:buFont typeface="Wingdings"/>
              <a:buChar char=""/>
              <a:tabLst>
                <a:tab pos="547370" algn="l"/>
                <a:tab pos="548005" algn="l"/>
              </a:tabLst>
            </a:pPr>
            <a:r>
              <a:rPr dirty="0" sz="2100">
                <a:latin typeface="맑은 고딕"/>
                <a:cs typeface="맑은 고딕"/>
              </a:rPr>
              <a:t>선정한</a:t>
            </a:r>
            <a:r>
              <a:rPr dirty="0" sz="2100" spc="-22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사이트를</a:t>
            </a:r>
            <a:r>
              <a:rPr dirty="0" sz="2100" spc="-22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체크</a:t>
            </a:r>
            <a:r>
              <a:rPr dirty="0" sz="2100" spc="-240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리스트를</a:t>
            </a:r>
            <a:r>
              <a:rPr dirty="0" sz="2100" spc="-22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통해</a:t>
            </a:r>
            <a:r>
              <a:rPr dirty="0" sz="2100" spc="-22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진단해보았으면</a:t>
            </a:r>
            <a:r>
              <a:rPr dirty="0" sz="2100" spc="-22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진단</a:t>
            </a:r>
            <a:r>
              <a:rPr dirty="0" sz="2100" spc="-240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결과를</a:t>
            </a:r>
            <a:endParaRPr sz="2100">
              <a:latin typeface="맑은 고딕"/>
              <a:cs typeface="맑은 고딕"/>
            </a:endParaRPr>
          </a:p>
          <a:p>
            <a:pPr marL="547370">
              <a:lnSpc>
                <a:spcPct val="100000"/>
              </a:lnSpc>
            </a:pPr>
            <a:r>
              <a:rPr dirty="0" sz="2100" spc="-5">
                <a:latin typeface="맑은 고딕"/>
                <a:cs typeface="맑은 고딕"/>
              </a:rPr>
              <a:t>요약</a:t>
            </a:r>
            <a:r>
              <a:rPr dirty="0" sz="2100" spc="-5">
                <a:latin typeface="Times New Roman"/>
                <a:cs typeface="Times New Roman"/>
              </a:rPr>
              <a:t>,</a:t>
            </a:r>
            <a:r>
              <a:rPr dirty="0" sz="2100" spc="-15">
                <a:latin typeface="Times New Roman"/>
                <a:cs typeface="Times New Roman"/>
              </a:rPr>
              <a:t> </a:t>
            </a:r>
            <a:r>
              <a:rPr dirty="0" sz="2100" spc="-5">
                <a:latin typeface="맑은 고딕"/>
                <a:cs typeface="맑은 고딕"/>
              </a:rPr>
              <a:t>정리하여</a:t>
            </a:r>
            <a:r>
              <a:rPr dirty="0" sz="2100" spc="-215">
                <a:latin typeface="맑은 고딕"/>
                <a:cs typeface="맑은 고딕"/>
              </a:rPr>
              <a:t> </a:t>
            </a:r>
            <a:r>
              <a:rPr dirty="0" sz="2100" spc="-5">
                <a:latin typeface="맑은 고딕"/>
                <a:cs typeface="맑은 고딕"/>
              </a:rPr>
              <a:t>사이트</a:t>
            </a:r>
            <a:r>
              <a:rPr dirty="0" sz="2100" spc="-215">
                <a:latin typeface="맑은 고딕"/>
                <a:cs typeface="맑은 고딕"/>
              </a:rPr>
              <a:t> </a:t>
            </a:r>
            <a:r>
              <a:rPr dirty="0" sz="2100" spc="-5">
                <a:latin typeface="맑은 고딕"/>
                <a:cs typeface="맑은 고딕"/>
              </a:rPr>
              <a:t>분석서를</a:t>
            </a:r>
            <a:r>
              <a:rPr dirty="0" sz="2100" spc="-215">
                <a:latin typeface="맑은 고딕"/>
                <a:cs typeface="맑은 고딕"/>
              </a:rPr>
              <a:t> </a:t>
            </a:r>
            <a:r>
              <a:rPr dirty="0" sz="2100" spc="-5">
                <a:latin typeface="맑은 고딕"/>
                <a:cs typeface="맑은 고딕"/>
              </a:rPr>
              <a:t>작성해보자</a:t>
            </a:r>
            <a:r>
              <a:rPr dirty="0" sz="2100" spc="-5">
                <a:latin typeface="Times New Roman"/>
                <a:cs typeface="Times New Roman"/>
              </a:rPr>
              <a:t>.</a:t>
            </a:r>
            <a:endParaRPr sz="2100">
              <a:latin typeface="Times New Roman"/>
              <a:cs typeface="Times New Roman"/>
            </a:endParaRPr>
          </a:p>
          <a:p>
            <a:pPr lvl="1" marL="547370" marR="70485" indent="-265430">
              <a:lnSpc>
                <a:spcPct val="100000"/>
              </a:lnSpc>
              <a:spcBef>
                <a:spcPts val="910"/>
              </a:spcBef>
              <a:buClr>
                <a:srgbClr val="FF0000"/>
              </a:buClr>
              <a:buFont typeface="Wingdings"/>
              <a:buChar char=""/>
              <a:tabLst>
                <a:tab pos="547370" algn="l"/>
                <a:tab pos="548005" algn="l"/>
              </a:tabLst>
            </a:pPr>
            <a:r>
              <a:rPr dirty="0" sz="2100">
                <a:latin typeface="맑은 고딕"/>
                <a:cs typeface="맑은 고딕"/>
              </a:rPr>
              <a:t>분석서를</a:t>
            </a:r>
            <a:r>
              <a:rPr dirty="0" sz="2100" spc="-229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작성하면서</a:t>
            </a:r>
            <a:r>
              <a:rPr dirty="0" sz="2100" spc="-22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문제점이</a:t>
            </a:r>
            <a:r>
              <a:rPr dirty="0" sz="2100" spc="-240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도출된</a:t>
            </a:r>
            <a:r>
              <a:rPr dirty="0" sz="2100" spc="-23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항목에</a:t>
            </a:r>
            <a:r>
              <a:rPr dirty="0" sz="2100" spc="-22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대해서는</a:t>
            </a:r>
            <a:r>
              <a:rPr dirty="0" sz="2100" spc="-229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개선안도  함께</a:t>
            </a:r>
            <a:r>
              <a:rPr dirty="0" sz="2100" spc="-21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제시하자</a:t>
            </a:r>
            <a:r>
              <a:rPr dirty="0" sz="2100">
                <a:latin typeface="Times New Roman"/>
                <a:cs typeface="Times New Roman"/>
              </a:rPr>
              <a:t>.</a:t>
            </a:r>
            <a:endParaRPr sz="2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9619" y="36068"/>
            <a:ext cx="3141345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웹 콘텐츠의</a:t>
            </a:r>
            <a:r>
              <a:rPr dirty="0" spc="-100"/>
              <a:t> </a:t>
            </a:r>
            <a:r>
              <a:rPr dirty="0"/>
              <a:t>정의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37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293014" y="790901"/>
            <a:ext cx="8517255" cy="5490845"/>
          </a:xfrm>
          <a:prstGeom prst="rect">
            <a:avLst/>
          </a:prstGeom>
        </p:spPr>
        <p:txBody>
          <a:bodyPr wrap="square" lIns="0" tIns="17462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375"/>
              </a:spcBef>
              <a:buFont typeface="Wingdings"/>
              <a:buChar char=""/>
              <a:tabLst>
                <a:tab pos="356235" algn="l"/>
              </a:tabLst>
            </a:pPr>
            <a:r>
              <a:rPr dirty="0" sz="2400" b="1">
                <a:solidFill>
                  <a:srgbClr val="0066CC"/>
                </a:solidFill>
                <a:latin typeface="맑은 고딕"/>
                <a:cs typeface="맑은 고딕"/>
              </a:rPr>
              <a:t>웹 콘텐츠의</a:t>
            </a:r>
            <a:r>
              <a:rPr dirty="0" sz="2400" spc="-495" b="1">
                <a:solidFill>
                  <a:srgbClr val="0066CC"/>
                </a:solidFill>
                <a:latin typeface="맑은 고딕"/>
                <a:cs typeface="맑은 고딕"/>
              </a:rPr>
              <a:t> </a:t>
            </a:r>
            <a:r>
              <a:rPr dirty="0" sz="2400" b="1">
                <a:solidFill>
                  <a:srgbClr val="0066CC"/>
                </a:solidFill>
                <a:latin typeface="맑은 고딕"/>
                <a:cs typeface="맑은 고딕"/>
              </a:rPr>
              <a:t>정의</a:t>
            </a:r>
            <a:endParaRPr sz="2400">
              <a:latin typeface="맑은 고딕"/>
              <a:cs typeface="맑은 고딕"/>
            </a:endParaRPr>
          </a:p>
          <a:p>
            <a:pPr lvl="1" marL="547370" indent="-265430">
              <a:lnSpc>
                <a:spcPct val="100000"/>
              </a:lnSpc>
              <a:spcBef>
                <a:spcPts val="1115"/>
              </a:spcBef>
              <a:buClr>
                <a:srgbClr val="FF0000"/>
              </a:buClr>
              <a:buFont typeface="Wingdings"/>
              <a:buChar char=""/>
              <a:tabLst>
                <a:tab pos="547370" algn="l"/>
                <a:tab pos="548005" algn="l"/>
              </a:tabLst>
            </a:pPr>
            <a:r>
              <a:rPr dirty="0" sz="2100">
                <a:latin typeface="맑은 고딕"/>
                <a:cs typeface="맑은 고딕"/>
              </a:rPr>
              <a:t>콘텐츠</a:t>
            </a:r>
            <a:r>
              <a:rPr dirty="0" sz="2100">
                <a:latin typeface="Times New Roman"/>
                <a:cs typeface="Times New Roman"/>
              </a:rPr>
              <a:t>(Contents)</a:t>
            </a:r>
            <a:endParaRPr sz="2100">
              <a:latin typeface="Times New Roman"/>
              <a:cs typeface="Times New Roman"/>
            </a:endParaRPr>
          </a:p>
          <a:p>
            <a:pPr lvl="2" marL="730250" indent="-177800">
              <a:lnSpc>
                <a:spcPct val="100000"/>
              </a:lnSpc>
              <a:spcBef>
                <a:spcPts val="875"/>
              </a:spcBef>
              <a:buClr>
                <a:srgbClr val="9BBA58"/>
              </a:buClr>
              <a:buFont typeface="Arial"/>
              <a:buChar char="•"/>
              <a:tabLst>
                <a:tab pos="730885" algn="l"/>
              </a:tabLst>
            </a:pPr>
            <a:r>
              <a:rPr dirty="0" sz="1800">
                <a:latin typeface="맑은 고딕"/>
                <a:cs typeface="맑은 고딕"/>
              </a:rPr>
              <a:t>사전적</a:t>
            </a:r>
            <a:r>
              <a:rPr dirty="0" sz="1800" spc="-19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의미</a:t>
            </a:r>
            <a:r>
              <a:rPr dirty="0" sz="1800" spc="-180">
                <a:latin typeface="맑은 고딕"/>
                <a:cs typeface="맑은 고딕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:</a:t>
            </a:r>
            <a:r>
              <a:rPr dirty="0" sz="1800" spc="-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‘</a:t>
            </a:r>
            <a:r>
              <a:rPr dirty="0" sz="1800">
                <a:latin typeface="맑은 고딕"/>
                <a:cs typeface="맑은 고딕"/>
              </a:rPr>
              <a:t>어떠한</a:t>
            </a:r>
            <a:r>
              <a:rPr dirty="0" sz="1800" spc="-18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용기</a:t>
            </a:r>
            <a:r>
              <a:rPr dirty="0" sz="1800" spc="-19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속의</a:t>
            </a:r>
            <a:r>
              <a:rPr dirty="0" sz="1800" spc="-180">
                <a:latin typeface="맑은 고딕"/>
                <a:cs typeface="맑은 고딕"/>
              </a:rPr>
              <a:t> </a:t>
            </a:r>
            <a:r>
              <a:rPr dirty="0" sz="1800" spc="-5">
                <a:latin typeface="맑은 고딕"/>
                <a:cs typeface="맑은 고딕"/>
              </a:rPr>
              <a:t>내용물</a:t>
            </a:r>
            <a:r>
              <a:rPr dirty="0" sz="1800" spc="-5">
                <a:latin typeface="Times New Roman"/>
                <a:cs typeface="Times New Roman"/>
              </a:rPr>
              <a:t>’</a:t>
            </a:r>
            <a:endParaRPr sz="1800">
              <a:latin typeface="Times New Roman"/>
              <a:cs typeface="Times New Roman"/>
            </a:endParaRPr>
          </a:p>
          <a:p>
            <a:pPr lvl="2" marL="730250" indent="-177800">
              <a:lnSpc>
                <a:spcPct val="100000"/>
              </a:lnSpc>
              <a:spcBef>
                <a:spcPts val="1050"/>
              </a:spcBef>
              <a:buClr>
                <a:srgbClr val="9BBA58"/>
              </a:buClr>
              <a:buFont typeface="Arial"/>
              <a:buChar char="•"/>
              <a:tabLst>
                <a:tab pos="730885" algn="l"/>
              </a:tabLst>
            </a:pPr>
            <a:r>
              <a:rPr dirty="0" sz="1800">
                <a:latin typeface="맑은 고딕"/>
                <a:cs typeface="맑은 고딕"/>
              </a:rPr>
              <a:t>웹</a:t>
            </a:r>
            <a:r>
              <a:rPr dirty="0" sz="1800" spc="-19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콘텐츠</a:t>
            </a:r>
            <a:r>
              <a:rPr dirty="0" sz="1800" spc="-185">
                <a:latin typeface="맑은 고딕"/>
                <a:cs typeface="맑은 고딕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: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>
                <a:latin typeface="맑은 고딕"/>
                <a:cs typeface="맑은 고딕"/>
              </a:rPr>
              <a:t>웹</a:t>
            </a:r>
            <a:r>
              <a:rPr dirty="0" sz="1800" spc="-18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사이트라는</a:t>
            </a:r>
            <a:r>
              <a:rPr dirty="0" sz="1800" spc="-204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용기에</a:t>
            </a:r>
            <a:r>
              <a:rPr dirty="0" sz="1800" spc="-18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들어</a:t>
            </a:r>
            <a:r>
              <a:rPr dirty="0" sz="1800" spc="-19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있는</a:t>
            </a:r>
            <a:r>
              <a:rPr dirty="0" sz="1800" spc="-18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어떠한</a:t>
            </a:r>
            <a:r>
              <a:rPr dirty="0" sz="1800" spc="-19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내용물</a:t>
            </a:r>
            <a:r>
              <a:rPr dirty="0" sz="1800" spc="-18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전체를</a:t>
            </a:r>
            <a:r>
              <a:rPr dirty="0" sz="1800" spc="-19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지칭</a:t>
            </a:r>
            <a:endParaRPr sz="1800">
              <a:latin typeface="맑은 고딕"/>
              <a:cs typeface="맑은 고딕"/>
            </a:endParaRPr>
          </a:p>
          <a:p>
            <a:pPr lvl="3" marL="995680" indent="-181610">
              <a:lnSpc>
                <a:spcPct val="100000"/>
              </a:lnSpc>
              <a:spcBef>
                <a:spcPts val="944"/>
              </a:spcBef>
              <a:buFont typeface="Wingdings"/>
              <a:buChar char=""/>
              <a:tabLst>
                <a:tab pos="996315" algn="l"/>
              </a:tabLst>
            </a:pPr>
            <a:r>
              <a:rPr dirty="0" sz="1500">
                <a:latin typeface="맑은 고딕"/>
                <a:cs typeface="맑은 고딕"/>
              </a:rPr>
              <a:t>텍스트</a:t>
            </a:r>
            <a:r>
              <a:rPr dirty="0" sz="1500" spc="-165">
                <a:latin typeface="맑은 고딕"/>
                <a:cs typeface="맑은 고딕"/>
              </a:rPr>
              <a:t> </a:t>
            </a:r>
            <a:r>
              <a:rPr dirty="0" sz="1500">
                <a:latin typeface="맑은 고딕"/>
                <a:cs typeface="맑은 고딕"/>
              </a:rPr>
              <a:t>정보뿐만</a:t>
            </a:r>
            <a:r>
              <a:rPr dirty="0" sz="1500" spc="-155">
                <a:latin typeface="맑은 고딕"/>
                <a:cs typeface="맑은 고딕"/>
              </a:rPr>
              <a:t> </a:t>
            </a:r>
            <a:r>
              <a:rPr dirty="0" sz="1500">
                <a:latin typeface="맑은 고딕"/>
                <a:cs typeface="맑은 고딕"/>
              </a:rPr>
              <a:t>아니라</a:t>
            </a:r>
            <a:r>
              <a:rPr dirty="0" sz="1500" spc="-145">
                <a:latin typeface="맑은 고딕"/>
                <a:cs typeface="맑은 고딕"/>
              </a:rPr>
              <a:t> </a:t>
            </a:r>
            <a:r>
              <a:rPr dirty="0" sz="1500">
                <a:latin typeface="맑은 고딕"/>
                <a:cs typeface="맑은 고딕"/>
              </a:rPr>
              <a:t>특정</a:t>
            </a:r>
            <a:r>
              <a:rPr dirty="0" sz="1500" spc="-165">
                <a:latin typeface="맑은 고딕"/>
                <a:cs typeface="맑은 고딕"/>
              </a:rPr>
              <a:t> </a:t>
            </a:r>
            <a:r>
              <a:rPr dirty="0" sz="1500">
                <a:latin typeface="맑은 고딕"/>
                <a:cs typeface="맑은 고딕"/>
              </a:rPr>
              <a:t>사이트에</a:t>
            </a:r>
            <a:r>
              <a:rPr dirty="0" sz="1500" spc="-155">
                <a:latin typeface="맑은 고딕"/>
                <a:cs typeface="맑은 고딕"/>
              </a:rPr>
              <a:t> </a:t>
            </a:r>
            <a:r>
              <a:rPr dirty="0" sz="1500">
                <a:latin typeface="맑은 고딕"/>
                <a:cs typeface="맑은 고딕"/>
              </a:rPr>
              <a:t>있는</a:t>
            </a:r>
            <a:r>
              <a:rPr dirty="0" sz="1500" spc="-145">
                <a:latin typeface="맑은 고딕"/>
                <a:cs typeface="맑은 고딕"/>
              </a:rPr>
              <a:t> </a:t>
            </a:r>
            <a:r>
              <a:rPr dirty="0" sz="1500">
                <a:latin typeface="맑은 고딕"/>
                <a:cs typeface="맑은 고딕"/>
              </a:rPr>
              <a:t>모든</a:t>
            </a:r>
            <a:r>
              <a:rPr dirty="0" sz="1500" spc="-165">
                <a:latin typeface="맑은 고딕"/>
                <a:cs typeface="맑은 고딕"/>
              </a:rPr>
              <a:t> </a:t>
            </a:r>
            <a:r>
              <a:rPr dirty="0" sz="1500">
                <a:latin typeface="맑은 고딕"/>
                <a:cs typeface="맑은 고딕"/>
              </a:rPr>
              <a:t>구성</a:t>
            </a:r>
            <a:r>
              <a:rPr dirty="0" sz="1500" spc="-160">
                <a:latin typeface="맑은 고딕"/>
                <a:cs typeface="맑은 고딕"/>
              </a:rPr>
              <a:t> </a:t>
            </a:r>
            <a:r>
              <a:rPr dirty="0" sz="1500">
                <a:latin typeface="맑은 고딕"/>
                <a:cs typeface="맑은 고딕"/>
              </a:rPr>
              <a:t>요소</a:t>
            </a:r>
            <a:endParaRPr sz="1500">
              <a:latin typeface="맑은 고딕"/>
              <a:cs typeface="맑은 고딕"/>
            </a:endParaRPr>
          </a:p>
          <a:p>
            <a:pPr lvl="3">
              <a:lnSpc>
                <a:spcPct val="100000"/>
              </a:lnSpc>
              <a:spcBef>
                <a:spcPts val="40"/>
              </a:spcBef>
              <a:buFont typeface="Wingdings"/>
              <a:buChar char=""/>
            </a:pPr>
            <a:endParaRPr sz="27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Wingdings"/>
              <a:buChar char=""/>
              <a:tabLst>
                <a:tab pos="356235" algn="l"/>
              </a:tabLst>
            </a:pPr>
            <a:r>
              <a:rPr dirty="0" sz="2400" b="1">
                <a:solidFill>
                  <a:srgbClr val="0066CC"/>
                </a:solidFill>
                <a:latin typeface="맑은 고딕"/>
                <a:cs typeface="맑은 고딕"/>
              </a:rPr>
              <a:t>웹 콘텐츠의</a:t>
            </a:r>
            <a:r>
              <a:rPr dirty="0" sz="2400" spc="-495" b="1">
                <a:solidFill>
                  <a:srgbClr val="0066CC"/>
                </a:solidFill>
                <a:latin typeface="맑은 고딕"/>
                <a:cs typeface="맑은 고딕"/>
              </a:rPr>
              <a:t> </a:t>
            </a:r>
            <a:r>
              <a:rPr dirty="0" sz="2400" b="1">
                <a:solidFill>
                  <a:srgbClr val="0066CC"/>
                </a:solidFill>
                <a:latin typeface="맑은 고딕"/>
                <a:cs typeface="맑은 고딕"/>
              </a:rPr>
              <a:t>분류</a:t>
            </a:r>
            <a:endParaRPr sz="2400">
              <a:latin typeface="맑은 고딕"/>
              <a:cs typeface="맑은 고딕"/>
            </a:endParaRPr>
          </a:p>
          <a:p>
            <a:pPr lvl="1" marL="547370" indent="-265430">
              <a:lnSpc>
                <a:spcPct val="100000"/>
              </a:lnSpc>
              <a:spcBef>
                <a:spcPts val="1120"/>
              </a:spcBef>
              <a:buClr>
                <a:srgbClr val="FF0000"/>
              </a:buClr>
              <a:buFont typeface="Wingdings"/>
              <a:buChar char=""/>
              <a:tabLst>
                <a:tab pos="547370" algn="l"/>
                <a:tab pos="548005" algn="l"/>
              </a:tabLst>
            </a:pPr>
            <a:r>
              <a:rPr dirty="0" sz="2100">
                <a:latin typeface="맑은 고딕"/>
                <a:cs typeface="맑은 고딕"/>
              </a:rPr>
              <a:t>웹</a:t>
            </a:r>
            <a:r>
              <a:rPr dirty="0" sz="2100" spc="-220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콘텐츠</a:t>
            </a:r>
            <a:r>
              <a:rPr dirty="0" sz="2100" spc="-22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분류</a:t>
            </a:r>
            <a:r>
              <a:rPr dirty="0" sz="2100" spc="-210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이유</a:t>
            </a:r>
            <a:endParaRPr sz="2100">
              <a:latin typeface="맑은 고딕"/>
              <a:cs typeface="맑은 고딕"/>
            </a:endParaRPr>
          </a:p>
          <a:p>
            <a:pPr lvl="2" marL="730250" marR="290195" indent="-177800">
              <a:lnSpc>
                <a:spcPct val="110000"/>
              </a:lnSpc>
              <a:spcBef>
                <a:spcPts val="660"/>
              </a:spcBef>
              <a:buClr>
                <a:srgbClr val="9BBA58"/>
              </a:buClr>
              <a:buFont typeface="Arial"/>
              <a:buChar char="•"/>
              <a:tabLst>
                <a:tab pos="730885" algn="l"/>
              </a:tabLst>
            </a:pPr>
            <a:r>
              <a:rPr dirty="0" sz="1800">
                <a:latin typeface="맑은 고딕"/>
                <a:cs typeface="맑은 고딕"/>
              </a:rPr>
              <a:t>웹</a:t>
            </a:r>
            <a:r>
              <a:rPr dirty="0" sz="1800" spc="-204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사이트를</a:t>
            </a:r>
            <a:r>
              <a:rPr dirty="0" sz="1800" spc="-19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기획하면서</a:t>
            </a:r>
            <a:r>
              <a:rPr dirty="0" sz="1800" spc="-20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어떠한</a:t>
            </a:r>
            <a:r>
              <a:rPr dirty="0" sz="1800" spc="-204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형태로</a:t>
            </a:r>
            <a:r>
              <a:rPr dirty="0" sz="1800" spc="-19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콘텐츠를</a:t>
            </a:r>
            <a:r>
              <a:rPr dirty="0" sz="1800" spc="-20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확보하느냐를</a:t>
            </a:r>
            <a:r>
              <a:rPr dirty="0" sz="1800" spc="-19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결정하는데  필요</a:t>
            </a:r>
            <a:endParaRPr sz="1800">
              <a:latin typeface="맑은 고딕"/>
              <a:cs typeface="맑은 고딕"/>
            </a:endParaRPr>
          </a:p>
          <a:p>
            <a:pPr lvl="2" marL="730250" marR="5080" indent="-177800">
              <a:lnSpc>
                <a:spcPct val="110100"/>
              </a:lnSpc>
              <a:spcBef>
                <a:spcPts val="825"/>
              </a:spcBef>
              <a:buClr>
                <a:srgbClr val="9BBA58"/>
              </a:buClr>
              <a:buFont typeface="Arial"/>
              <a:buChar char="•"/>
              <a:tabLst>
                <a:tab pos="730885" algn="l"/>
              </a:tabLst>
            </a:pPr>
            <a:r>
              <a:rPr dirty="0" sz="1800">
                <a:latin typeface="맑은 고딕"/>
                <a:cs typeface="맑은 고딕"/>
              </a:rPr>
              <a:t>계산된</a:t>
            </a:r>
            <a:r>
              <a:rPr dirty="0" sz="1800" spc="-204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단계에서</a:t>
            </a:r>
            <a:r>
              <a:rPr dirty="0" sz="1800" spc="-18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콘텐츠를</a:t>
            </a:r>
            <a:r>
              <a:rPr dirty="0" sz="1800" spc="-19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구성한</a:t>
            </a:r>
            <a:r>
              <a:rPr dirty="0" sz="1800" spc="-20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사이트와</a:t>
            </a:r>
            <a:r>
              <a:rPr dirty="0" sz="1800" spc="-19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무질서하게</a:t>
            </a:r>
            <a:r>
              <a:rPr dirty="0" sz="1800" spc="-20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콘텐츠를</a:t>
            </a:r>
            <a:r>
              <a:rPr dirty="0" sz="1800" spc="-19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채워놓은</a:t>
            </a:r>
            <a:r>
              <a:rPr dirty="0" sz="1800" spc="-20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웹  사이트는</a:t>
            </a:r>
            <a:r>
              <a:rPr dirty="0" sz="1800" spc="-19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향후</a:t>
            </a:r>
            <a:r>
              <a:rPr dirty="0" sz="1800" spc="-17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회원</a:t>
            </a:r>
            <a:r>
              <a:rPr dirty="0" sz="1800" spc="-18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확보에</a:t>
            </a:r>
            <a:r>
              <a:rPr dirty="0" sz="1800" spc="-19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큰</a:t>
            </a:r>
            <a:r>
              <a:rPr dirty="0" sz="1800" spc="-18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차이를</a:t>
            </a:r>
            <a:r>
              <a:rPr dirty="0" sz="1800" spc="-19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가짐</a:t>
            </a:r>
            <a:endParaRPr sz="1800">
              <a:latin typeface="맑은 고딕"/>
              <a:cs typeface="맑은 고딕"/>
            </a:endParaRPr>
          </a:p>
          <a:p>
            <a:pPr lvl="2" marL="730250" marR="461645" indent="-177800">
              <a:lnSpc>
                <a:spcPct val="110000"/>
              </a:lnSpc>
              <a:spcBef>
                <a:spcPts val="840"/>
              </a:spcBef>
              <a:buClr>
                <a:srgbClr val="9BBA58"/>
              </a:buClr>
              <a:buFont typeface="Arial"/>
              <a:buChar char="•"/>
              <a:tabLst>
                <a:tab pos="730885" algn="l"/>
              </a:tabLst>
            </a:pPr>
            <a:r>
              <a:rPr dirty="0" sz="1800">
                <a:latin typeface="맑은 고딕"/>
                <a:cs typeface="맑은 고딕"/>
              </a:rPr>
              <a:t>적절한</a:t>
            </a:r>
            <a:r>
              <a:rPr dirty="0" sz="1800" spc="-204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콘텐츠</a:t>
            </a:r>
            <a:r>
              <a:rPr dirty="0" sz="1800" spc="-18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분류를</a:t>
            </a:r>
            <a:r>
              <a:rPr dirty="0" sz="1800" spc="-19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함으로써</a:t>
            </a:r>
            <a:r>
              <a:rPr dirty="0" sz="1800" spc="-20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사이트의</a:t>
            </a:r>
            <a:r>
              <a:rPr dirty="0" sz="1800" spc="-20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구성이</a:t>
            </a:r>
            <a:r>
              <a:rPr dirty="0" sz="1800" spc="-20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쉬워지므로</a:t>
            </a:r>
            <a:r>
              <a:rPr dirty="0" sz="1800" spc="-19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사이트</a:t>
            </a:r>
            <a:r>
              <a:rPr dirty="0" sz="1800" spc="-20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기획  프로젝트</a:t>
            </a:r>
            <a:r>
              <a:rPr dirty="0" sz="1800" spc="-19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수행</a:t>
            </a:r>
            <a:r>
              <a:rPr dirty="0" sz="1800" spc="-17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시</a:t>
            </a:r>
            <a:r>
              <a:rPr dirty="0" sz="1800" spc="-18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이</a:t>
            </a:r>
            <a:r>
              <a:rPr dirty="0" sz="1800" spc="-19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작업</a:t>
            </a:r>
            <a:r>
              <a:rPr dirty="0" sz="1800" spc="-18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과정을</a:t>
            </a:r>
            <a:r>
              <a:rPr dirty="0" sz="1800" spc="-19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거치는</a:t>
            </a:r>
            <a:r>
              <a:rPr dirty="0" sz="1800" spc="-18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것이</a:t>
            </a:r>
            <a:r>
              <a:rPr dirty="0" sz="1800" spc="-19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유리함</a:t>
            </a:r>
            <a:endParaRPr sz="180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9619" y="36068"/>
            <a:ext cx="3141345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웹 콘텐츠의</a:t>
            </a:r>
            <a:r>
              <a:rPr dirty="0" spc="-100"/>
              <a:t> </a:t>
            </a:r>
            <a:r>
              <a:rPr dirty="0"/>
              <a:t>분류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37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293014" y="790901"/>
            <a:ext cx="8202930" cy="4934585"/>
          </a:xfrm>
          <a:prstGeom prst="rect">
            <a:avLst/>
          </a:prstGeom>
        </p:spPr>
        <p:txBody>
          <a:bodyPr wrap="square" lIns="0" tIns="17462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375"/>
              </a:spcBef>
              <a:buFont typeface="Wingdings"/>
              <a:buChar char=""/>
              <a:tabLst>
                <a:tab pos="356235" algn="l"/>
              </a:tabLst>
            </a:pPr>
            <a:r>
              <a:rPr dirty="0" sz="2400" b="1">
                <a:solidFill>
                  <a:srgbClr val="0066CC"/>
                </a:solidFill>
                <a:latin typeface="맑은 고딕"/>
                <a:cs typeface="맑은 고딕"/>
              </a:rPr>
              <a:t>매체</a:t>
            </a:r>
            <a:r>
              <a:rPr dirty="0" sz="2400" spc="-250" b="1">
                <a:solidFill>
                  <a:srgbClr val="0066CC"/>
                </a:solidFill>
                <a:latin typeface="맑은 고딕"/>
                <a:cs typeface="맑은 고딕"/>
              </a:rPr>
              <a:t> </a:t>
            </a:r>
            <a:r>
              <a:rPr dirty="0" sz="2400" b="1">
                <a:solidFill>
                  <a:srgbClr val="0066CC"/>
                </a:solidFill>
                <a:latin typeface="맑은 고딕"/>
                <a:cs typeface="맑은 고딕"/>
              </a:rPr>
              <a:t>성격에</a:t>
            </a:r>
            <a:r>
              <a:rPr dirty="0" sz="2400" spc="-245" b="1">
                <a:solidFill>
                  <a:srgbClr val="0066CC"/>
                </a:solidFill>
                <a:latin typeface="맑은 고딕"/>
                <a:cs typeface="맑은 고딕"/>
              </a:rPr>
              <a:t> </a:t>
            </a:r>
            <a:r>
              <a:rPr dirty="0" sz="2400" b="1">
                <a:solidFill>
                  <a:srgbClr val="0066CC"/>
                </a:solidFill>
                <a:latin typeface="맑은 고딕"/>
                <a:cs typeface="맑은 고딕"/>
              </a:rPr>
              <a:t>따른</a:t>
            </a:r>
            <a:r>
              <a:rPr dirty="0" sz="2400" spc="-245" b="1">
                <a:solidFill>
                  <a:srgbClr val="0066CC"/>
                </a:solidFill>
                <a:latin typeface="맑은 고딕"/>
                <a:cs typeface="맑은 고딕"/>
              </a:rPr>
              <a:t> </a:t>
            </a:r>
            <a:r>
              <a:rPr dirty="0" sz="2400" b="1">
                <a:solidFill>
                  <a:srgbClr val="0066CC"/>
                </a:solidFill>
                <a:latin typeface="맑은 고딕"/>
                <a:cs typeface="맑은 고딕"/>
              </a:rPr>
              <a:t>분류</a:t>
            </a:r>
            <a:endParaRPr sz="2400">
              <a:latin typeface="맑은 고딕"/>
              <a:cs typeface="맑은 고딕"/>
            </a:endParaRPr>
          </a:p>
          <a:p>
            <a:pPr lvl="1" marL="547370" indent="-265430">
              <a:lnSpc>
                <a:spcPct val="100000"/>
              </a:lnSpc>
              <a:spcBef>
                <a:spcPts val="1115"/>
              </a:spcBef>
              <a:buClr>
                <a:srgbClr val="FF0000"/>
              </a:buClr>
              <a:buFont typeface="Wingdings"/>
              <a:buChar char=""/>
              <a:tabLst>
                <a:tab pos="547370" algn="l"/>
                <a:tab pos="548005" algn="l"/>
              </a:tabLst>
            </a:pPr>
            <a:r>
              <a:rPr dirty="0" sz="2100">
                <a:latin typeface="맑은 고딕"/>
                <a:cs typeface="맑은 고딕"/>
              </a:rPr>
              <a:t>외부</a:t>
            </a:r>
            <a:r>
              <a:rPr dirty="0" sz="2100" spc="-21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콘텐츠</a:t>
            </a:r>
            <a:endParaRPr sz="2100">
              <a:latin typeface="맑은 고딕"/>
              <a:cs typeface="맑은 고딕"/>
            </a:endParaRPr>
          </a:p>
          <a:p>
            <a:pPr lvl="2" marL="547370" indent="-36195">
              <a:lnSpc>
                <a:spcPct val="100000"/>
              </a:lnSpc>
              <a:spcBef>
                <a:spcPts val="840"/>
              </a:spcBef>
              <a:buFont typeface="Times New Roman"/>
              <a:buChar char="-"/>
              <a:tabLst>
                <a:tab pos="644525" algn="l"/>
              </a:tabLst>
            </a:pPr>
            <a:r>
              <a:rPr dirty="0" sz="1800">
                <a:latin typeface="맑은 고딕"/>
                <a:cs typeface="맑은 고딕"/>
              </a:rPr>
              <a:t>인터넷의</a:t>
            </a:r>
            <a:r>
              <a:rPr dirty="0" sz="1800" spc="-18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외부에서</a:t>
            </a:r>
            <a:r>
              <a:rPr dirty="0" sz="1800" spc="-17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얻은</a:t>
            </a:r>
            <a:r>
              <a:rPr dirty="0" sz="1800" spc="-19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모든</a:t>
            </a:r>
            <a:r>
              <a:rPr dirty="0" sz="1800" spc="-18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콘텐츠를</a:t>
            </a:r>
            <a:r>
              <a:rPr dirty="0" sz="1800" spc="-19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뜻함</a:t>
            </a:r>
            <a:endParaRPr sz="1800">
              <a:latin typeface="맑은 고딕"/>
              <a:cs typeface="맑은 고딕"/>
            </a:endParaRPr>
          </a:p>
          <a:p>
            <a:pPr lvl="2" marL="547370" marR="5080" indent="-36195">
              <a:lnSpc>
                <a:spcPct val="100000"/>
              </a:lnSpc>
              <a:spcBef>
                <a:spcPts val="830"/>
              </a:spcBef>
              <a:buFont typeface="Times New Roman"/>
              <a:buChar char="-"/>
              <a:tabLst>
                <a:tab pos="644525" algn="l"/>
              </a:tabLst>
            </a:pPr>
            <a:r>
              <a:rPr dirty="0" sz="1800">
                <a:latin typeface="맑은 고딕"/>
                <a:cs typeface="맑은 고딕"/>
              </a:rPr>
              <a:t>인터넷</a:t>
            </a:r>
            <a:r>
              <a:rPr dirty="0" sz="1800" spc="-19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등장</a:t>
            </a:r>
            <a:r>
              <a:rPr dirty="0" sz="1800" spc="-19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이전에</a:t>
            </a:r>
            <a:r>
              <a:rPr dirty="0" sz="1800" spc="-20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콘텐츠화하여</a:t>
            </a:r>
            <a:r>
              <a:rPr dirty="0" sz="1800" spc="-19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사람들에게</a:t>
            </a:r>
            <a:r>
              <a:rPr dirty="0" sz="1800" spc="-20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제공하던</a:t>
            </a:r>
            <a:r>
              <a:rPr dirty="0" sz="1800" spc="-19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것을</a:t>
            </a:r>
            <a:r>
              <a:rPr dirty="0" sz="1800" spc="-20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인터넷</a:t>
            </a:r>
            <a:r>
              <a:rPr dirty="0" sz="1800" spc="-19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안으로  전환</a:t>
            </a:r>
            <a:endParaRPr sz="1800">
              <a:latin typeface="맑은 고딕"/>
              <a:cs typeface="맑은 고딕"/>
            </a:endParaRPr>
          </a:p>
          <a:p>
            <a:pPr lvl="2" marL="547370" indent="-36195">
              <a:lnSpc>
                <a:spcPct val="100000"/>
              </a:lnSpc>
              <a:spcBef>
                <a:spcPts val="830"/>
              </a:spcBef>
              <a:buFont typeface="Times New Roman"/>
              <a:buChar char="-"/>
              <a:tabLst>
                <a:tab pos="644525" algn="l"/>
              </a:tabLst>
            </a:pPr>
            <a:r>
              <a:rPr dirty="0" sz="1800">
                <a:latin typeface="맑은 고딕"/>
                <a:cs typeface="맑은 고딕"/>
              </a:rPr>
              <a:t>인터넷의</a:t>
            </a:r>
            <a:r>
              <a:rPr dirty="0" sz="1800" spc="-18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등장으로</a:t>
            </a:r>
            <a:r>
              <a:rPr dirty="0" sz="1800" spc="-17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사용상의</a:t>
            </a:r>
            <a:r>
              <a:rPr dirty="0" sz="1800" spc="-19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효율이</a:t>
            </a:r>
            <a:r>
              <a:rPr dirty="0" sz="1800" spc="-17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극대화됨</a:t>
            </a:r>
            <a:endParaRPr sz="1800">
              <a:latin typeface="맑은 고딕"/>
              <a:cs typeface="맑은 고딕"/>
            </a:endParaRPr>
          </a:p>
          <a:p>
            <a:pPr lvl="2">
              <a:lnSpc>
                <a:spcPct val="100000"/>
              </a:lnSpc>
              <a:spcBef>
                <a:spcPts val="35"/>
              </a:spcBef>
              <a:buFont typeface="Times New Roman"/>
              <a:buChar char="-"/>
            </a:pPr>
            <a:endParaRPr sz="3350">
              <a:latin typeface="Times New Roman"/>
              <a:cs typeface="Times New Roman"/>
            </a:endParaRPr>
          </a:p>
          <a:p>
            <a:pPr lvl="1" marL="547370" indent="-265430">
              <a:lnSpc>
                <a:spcPct val="100000"/>
              </a:lnSpc>
              <a:buClr>
                <a:srgbClr val="FF0000"/>
              </a:buClr>
              <a:buFont typeface="Wingdings"/>
              <a:buChar char=""/>
              <a:tabLst>
                <a:tab pos="547370" algn="l"/>
                <a:tab pos="548005" algn="l"/>
              </a:tabLst>
            </a:pPr>
            <a:r>
              <a:rPr dirty="0" sz="2100">
                <a:latin typeface="맑은 고딕"/>
                <a:cs typeface="맑은 고딕"/>
              </a:rPr>
              <a:t>내부</a:t>
            </a:r>
            <a:r>
              <a:rPr dirty="0" sz="2100" spc="-21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콘텐츠</a:t>
            </a:r>
            <a:endParaRPr sz="2100">
              <a:latin typeface="맑은 고딕"/>
              <a:cs typeface="맑은 고딕"/>
            </a:endParaRPr>
          </a:p>
          <a:p>
            <a:pPr lvl="2" marL="547370" marR="5080" indent="-36195">
              <a:lnSpc>
                <a:spcPct val="100000"/>
              </a:lnSpc>
              <a:spcBef>
                <a:spcPts val="840"/>
              </a:spcBef>
              <a:buFont typeface="Times New Roman"/>
              <a:buChar char="-"/>
              <a:tabLst>
                <a:tab pos="644525" algn="l"/>
              </a:tabLst>
            </a:pPr>
            <a:r>
              <a:rPr dirty="0" sz="1800">
                <a:latin typeface="맑은 고딕"/>
                <a:cs typeface="맑은 고딕"/>
              </a:rPr>
              <a:t>인터넷</a:t>
            </a:r>
            <a:r>
              <a:rPr dirty="0" sz="1800" spc="-19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분야</a:t>
            </a:r>
            <a:r>
              <a:rPr dirty="0" sz="1800" spc="-19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자체에</a:t>
            </a:r>
            <a:r>
              <a:rPr dirty="0" sz="1800" spc="-20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대한</a:t>
            </a:r>
            <a:r>
              <a:rPr dirty="0" sz="1800" spc="-19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콘텐츠와</a:t>
            </a:r>
            <a:r>
              <a:rPr dirty="0" sz="1800" spc="-20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인터넷이라는</a:t>
            </a:r>
            <a:r>
              <a:rPr dirty="0" sz="1800" spc="-19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매체의</a:t>
            </a:r>
            <a:r>
              <a:rPr dirty="0" sz="1800" spc="-20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등장으로서</a:t>
            </a:r>
            <a:r>
              <a:rPr dirty="0" sz="1800" spc="-19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생성된  콘텐츠</a:t>
            </a:r>
            <a:endParaRPr sz="1800">
              <a:latin typeface="맑은 고딕"/>
              <a:cs typeface="맑은 고딕"/>
            </a:endParaRPr>
          </a:p>
          <a:p>
            <a:pPr lvl="2" marL="547370" indent="-36195">
              <a:lnSpc>
                <a:spcPct val="100000"/>
              </a:lnSpc>
              <a:spcBef>
                <a:spcPts val="840"/>
              </a:spcBef>
              <a:buFont typeface="Times New Roman"/>
              <a:buChar char="-"/>
              <a:tabLst>
                <a:tab pos="644525" algn="l"/>
              </a:tabLst>
            </a:pPr>
            <a:r>
              <a:rPr dirty="0" sz="1800">
                <a:latin typeface="맑은 고딕"/>
                <a:cs typeface="맑은 고딕"/>
              </a:rPr>
              <a:t>대표적인</a:t>
            </a:r>
            <a:r>
              <a:rPr dirty="0" sz="1800" spc="-18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예로</a:t>
            </a:r>
            <a:r>
              <a:rPr dirty="0" sz="1800" spc="-18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인터넷</a:t>
            </a:r>
            <a:r>
              <a:rPr dirty="0" sz="1800" spc="-20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사이트</a:t>
            </a:r>
            <a:r>
              <a:rPr dirty="0" sz="1800" spc="-18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정보를</a:t>
            </a:r>
            <a:r>
              <a:rPr dirty="0" sz="1800" spc="-19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들</a:t>
            </a:r>
            <a:r>
              <a:rPr dirty="0" sz="1800" spc="-18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수</a:t>
            </a:r>
            <a:r>
              <a:rPr dirty="0" sz="1800" spc="-190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있음</a:t>
            </a:r>
            <a:endParaRPr sz="1800">
              <a:latin typeface="맑은 고딕"/>
              <a:cs typeface="맑은 고딕"/>
            </a:endParaRPr>
          </a:p>
          <a:p>
            <a:pPr lvl="2" marL="547370" indent="-36195">
              <a:lnSpc>
                <a:spcPct val="100000"/>
              </a:lnSpc>
              <a:spcBef>
                <a:spcPts val="830"/>
              </a:spcBef>
              <a:buFont typeface="Times New Roman"/>
              <a:buChar char="-"/>
              <a:tabLst>
                <a:tab pos="644525" algn="l"/>
              </a:tabLst>
            </a:pPr>
            <a:r>
              <a:rPr dirty="0" sz="1800" spc="-5">
                <a:latin typeface="맑은 고딕"/>
                <a:cs typeface="맑은 고딕"/>
              </a:rPr>
              <a:t>비디오</a:t>
            </a:r>
            <a:r>
              <a:rPr dirty="0" sz="1800" spc="-180">
                <a:latin typeface="맑은 고딕"/>
                <a:cs typeface="맑은 고딕"/>
              </a:rPr>
              <a:t> </a:t>
            </a:r>
            <a:r>
              <a:rPr dirty="0" sz="1800" spc="-5">
                <a:latin typeface="맑은 고딕"/>
                <a:cs typeface="맑은 고딕"/>
              </a:rPr>
              <a:t>클립</a:t>
            </a:r>
            <a:r>
              <a:rPr dirty="0" sz="1800" spc="-180">
                <a:latin typeface="맑은 고딕"/>
                <a:cs typeface="맑은 고딕"/>
              </a:rPr>
              <a:t> </a:t>
            </a:r>
            <a:r>
              <a:rPr dirty="0" sz="1800" spc="-5">
                <a:latin typeface="맑은 고딕"/>
                <a:cs typeface="맑은 고딕"/>
              </a:rPr>
              <a:t>등의</a:t>
            </a:r>
            <a:r>
              <a:rPr dirty="0" sz="1800" spc="-190">
                <a:latin typeface="맑은 고딕"/>
                <a:cs typeface="맑은 고딕"/>
              </a:rPr>
              <a:t> </a:t>
            </a:r>
            <a:r>
              <a:rPr dirty="0" sz="1800" spc="-5">
                <a:latin typeface="맑은 고딕"/>
                <a:cs typeface="맑은 고딕"/>
              </a:rPr>
              <a:t>동영상과</a:t>
            </a:r>
            <a:r>
              <a:rPr dirty="0" sz="1800" spc="-180">
                <a:latin typeface="맑은 고딕"/>
                <a:cs typeface="맑은 고딕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MP3</a:t>
            </a:r>
            <a:r>
              <a:rPr dirty="0" sz="1800">
                <a:latin typeface="Times New Roman"/>
                <a:cs typeface="Times New Roman"/>
              </a:rPr>
              <a:t> </a:t>
            </a:r>
            <a:r>
              <a:rPr dirty="0" sz="1800">
                <a:latin typeface="맑은 고딕"/>
                <a:cs typeface="맑은 고딕"/>
              </a:rPr>
              <a:t>파일</a:t>
            </a:r>
            <a:r>
              <a:rPr dirty="0" sz="1800" spc="-195">
                <a:latin typeface="맑은 고딕"/>
                <a:cs typeface="맑은 고딕"/>
              </a:rPr>
              <a:t> </a:t>
            </a:r>
            <a:r>
              <a:rPr dirty="0" sz="1800" spc="-5">
                <a:latin typeface="맑은 고딕"/>
                <a:cs typeface="맑은 고딕"/>
              </a:rPr>
              <a:t>역시</a:t>
            </a:r>
            <a:r>
              <a:rPr dirty="0" sz="1800" spc="-180">
                <a:latin typeface="맑은 고딕"/>
                <a:cs typeface="맑은 고딕"/>
              </a:rPr>
              <a:t> </a:t>
            </a:r>
            <a:r>
              <a:rPr dirty="0" sz="1800" spc="-5">
                <a:latin typeface="맑은 고딕"/>
                <a:cs typeface="맑은 고딕"/>
              </a:rPr>
              <a:t>인터넷의</a:t>
            </a:r>
            <a:r>
              <a:rPr dirty="0" sz="1800" spc="-19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등장으로</a:t>
            </a:r>
            <a:r>
              <a:rPr dirty="0" sz="1800" spc="-185">
                <a:latin typeface="맑은 고딕"/>
                <a:cs typeface="맑은 고딕"/>
              </a:rPr>
              <a:t> </a:t>
            </a:r>
            <a:r>
              <a:rPr dirty="0" sz="1800" spc="-5">
                <a:latin typeface="맑은 고딕"/>
                <a:cs typeface="맑은 고딕"/>
              </a:rPr>
              <a:t>효율성과</a:t>
            </a:r>
            <a:endParaRPr sz="1800">
              <a:latin typeface="맑은 고딕"/>
              <a:cs typeface="맑은 고딕"/>
            </a:endParaRPr>
          </a:p>
          <a:p>
            <a:pPr marL="547370">
              <a:lnSpc>
                <a:spcPct val="100000"/>
              </a:lnSpc>
            </a:pPr>
            <a:r>
              <a:rPr dirty="0" sz="1800">
                <a:latin typeface="맑은 고딕"/>
                <a:cs typeface="맑은 고딕"/>
              </a:rPr>
              <a:t>전이성이</a:t>
            </a:r>
            <a:r>
              <a:rPr dirty="0" sz="1800" spc="-19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극대화됨</a:t>
            </a:r>
            <a:endParaRPr sz="180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9619" y="36068"/>
            <a:ext cx="3548379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콘텐츠 리스트</a:t>
            </a:r>
            <a:r>
              <a:rPr dirty="0" spc="-100"/>
              <a:t> </a:t>
            </a:r>
            <a:r>
              <a:rPr dirty="0"/>
              <a:t>작성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370"/>
              </a:lnSpc>
            </a:pPr>
            <a:fld id="{81D60167-4931-47E6-BA6A-407CBD079E47}" type="slidenum">
              <a:rPr dirty="0"/>
              <a:t>10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293014" y="790901"/>
            <a:ext cx="8100059" cy="3231515"/>
          </a:xfrm>
          <a:prstGeom prst="rect">
            <a:avLst/>
          </a:prstGeom>
        </p:spPr>
        <p:txBody>
          <a:bodyPr wrap="square" lIns="0" tIns="17462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375"/>
              </a:spcBef>
              <a:buFont typeface="Wingdings"/>
              <a:buChar char=""/>
              <a:tabLst>
                <a:tab pos="356235" algn="l"/>
              </a:tabLst>
            </a:pPr>
            <a:r>
              <a:rPr dirty="0" sz="2400" b="1">
                <a:solidFill>
                  <a:srgbClr val="0066CC"/>
                </a:solidFill>
                <a:latin typeface="맑은 고딕"/>
                <a:cs typeface="맑은 고딕"/>
              </a:rPr>
              <a:t>콘텐츠 리스트</a:t>
            </a:r>
            <a:r>
              <a:rPr dirty="0" sz="2400" spc="-495" b="1">
                <a:solidFill>
                  <a:srgbClr val="0066CC"/>
                </a:solidFill>
                <a:latin typeface="맑은 고딕"/>
                <a:cs typeface="맑은 고딕"/>
              </a:rPr>
              <a:t> </a:t>
            </a:r>
            <a:r>
              <a:rPr dirty="0" sz="2400" b="1">
                <a:solidFill>
                  <a:srgbClr val="0066CC"/>
                </a:solidFill>
                <a:latin typeface="맑은 고딕"/>
                <a:cs typeface="맑은 고딕"/>
              </a:rPr>
              <a:t>정의</a:t>
            </a:r>
            <a:endParaRPr sz="2400">
              <a:latin typeface="맑은 고딕"/>
              <a:cs typeface="맑은 고딕"/>
            </a:endParaRPr>
          </a:p>
          <a:p>
            <a:pPr lvl="1" marL="547370" indent="-265430">
              <a:lnSpc>
                <a:spcPct val="100000"/>
              </a:lnSpc>
              <a:spcBef>
                <a:spcPts val="1115"/>
              </a:spcBef>
              <a:buClr>
                <a:srgbClr val="FF0000"/>
              </a:buClr>
              <a:buFont typeface="Wingdings"/>
              <a:buChar char=""/>
              <a:tabLst>
                <a:tab pos="547370" algn="l"/>
                <a:tab pos="548005" algn="l"/>
              </a:tabLst>
            </a:pPr>
            <a:r>
              <a:rPr dirty="0" sz="2100">
                <a:latin typeface="맑은 고딕"/>
                <a:cs typeface="맑은 고딕"/>
              </a:rPr>
              <a:t>웹</a:t>
            </a:r>
            <a:r>
              <a:rPr dirty="0" sz="2100" spc="-220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사이트에</a:t>
            </a:r>
            <a:r>
              <a:rPr dirty="0" sz="2100" spc="-229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들어갈</a:t>
            </a:r>
            <a:r>
              <a:rPr dirty="0" sz="2100" spc="-220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콘텐츠</a:t>
            </a:r>
            <a:r>
              <a:rPr dirty="0" sz="2100" spc="-21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전체의</a:t>
            </a:r>
            <a:r>
              <a:rPr dirty="0" sz="2100" spc="-215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목록을</a:t>
            </a:r>
            <a:r>
              <a:rPr dirty="0" sz="2100" spc="-220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만드는</a:t>
            </a:r>
            <a:r>
              <a:rPr dirty="0" sz="2100" spc="-220">
                <a:latin typeface="맑은 고딕"/>
                <a:cs typeface="맑은 고딕"/>
              </a:rPr>
              <a:t> </a:t>
            </a:r>
            <a:r>
              <a:rPr dirty="0" sz="2100">
                <a:latin typeface="맑은 고딕"/>
                <a:cs typeface="맑은 고딕"/>
              </a:rPr>
              <a:t>것</a:t>
            </a:r>
            <a:endParaRPr sz="2100">
              <a:latin typeface="맑은 고딕"/>
              <a:cs typeface="맑은 고딕"/>
            </a:endParaRPr>
          </a:p>
          <a:p>
            <a:pPr lvl="2" marL="727710" indent="-175260">
              <a:lnSpc>
                <a:spcPct val="100000"/>
              </a:lnSpc>
              <a:spcBef>
                <a:spcPts val="865"/>
              </a:spcBef>
              <a:buClr>
                <a:srgbClr val="9BBA58"/>
              </a:buClr>
              <a:buFont typeface="Arial"/>
              <a:buChar char="•"/>
              <a:tabLst>
                <a:tab pos="728345" algn="l"/>
              </a:tabLst>
            </a:pPr>
            <a:r>
              <a:rPr dirty="0" sz="1800">
                <a:latin typeface="맑은 고딕"/>
                <a:cs typeface="맑은 고딕"/>
              </a:rPr>
              <a:t>무엇이 들어가고 무엇이 들어가지 않아야 할 지를 결정하여 정리한</a:t>
            </a:r>
            <a:r>
              <a:rPr dirty="0" sz="1800" spc="-8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문서</a:t>
            </a:r>
            <a:endParaRPr sz="1800">
              <a:latin typeface="맑은 고딕"/>
              <a:cs typeface="맑은 고딕"/>
            </a:endParaRPr>
          </a:p>
          <a:p>
            <a:pPr lvl="2">
              <a:lnSpc>
                <a:spcPct val="100000"/>
              </a:lnSpc>
              <a:spcBef>
                <a:spcPts val="15"/>
              </a:spcBef>
              <a:buClr>
                <a:srgbClr val="9BBA58"/>
              </a:buClr>
              <a:buFont typeface="Arial"/>
              <a:buChar char="•"/>
            </a:pPr>
            <a:endParaRPr sz="27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Wingdings"/>
              <a:buChar char=""/>
              <a:tabLst>
                <a:tab pos="356235" algn="l"/>
              </a:tabLst>
            </a:pPr>
            <a:r>
              <a:rPr dirty="0" sz="2400" b="1">
                <a:solidFill>
                  <a:srgbClr val="0066CC"/>
                </a:solidFill>
                <a:latin typeface="맑은 고딕"/>
                <a:cs typeface="맑은 고딕"/>
              </a:rPr>
              <a:t>콘텐츠</a:t>
            </a:r>
            <a:r>
              <a:rPr dirty="0" sz="2400" spc="-250" b="1">
                <a:solidFill>
                  <a:srgbClr val="0066CC"/>
                </a:solidFill>
                <a:latin typeface="맑은 고딕"/>
                <a:cs typeface="맑은 고딕"/>
              </a:rPr>
              <a:t> </a:t>
            </a:r>
            <a:r>
              <a:rPr dirty="0" sz="2400" b="1">
                <a:solidFill>
                  <a:srgbClr val="0066CC"/>
                </a:solidFill>
                <a:latin typeface="맑은 고딕"/>
                <a:cs typeface="맑은 고딕"/>
              </a:rPr>
              <a:t>리스트</a:t>
            </a:r>
            <a:r>
              <a:rPr dirty="0" sz="2400" spc="-245" b="1">
                <a:solidFill>
                  <a:srgbClr val="0066CC"/>
                </a:solidFill>
                <a:latin typeface="맑은 고딕"/>
                <a:cs typeface="맑은 고딕"/>
              </a:rPr>
              <a:t> </a:t>
            </a:r>
            <a:r>
              <a:rPr dirty="0" sz="2400" b="1">
                <a:solidFill>
                  <a:srgbClr val="0066CC"/>
                </a:solidFill>
                <a:latin typeface="맑은 고딕"/>
                <a:cs typeface="맑은 고딕"/>
              </a:rPr>
              <a:t>작성</a:t>
            </a:r>
            <a:r>
              <a:rPr dirty="0" sz="2400" spc="-245" b="1">
                <a:solidFill>
                  <a:srgbClr val="0066CC"/>
                </a:solidFill>
                <a:latin typeface="맑은 고딕"/>
                <a:cs typeface="맑은 고딕"/>
              </a:rPr>
              <a:t> </a:t>
            </a:r>
            <a:r>
              <a:rPr dirty="0" sz="2400" b="1">
                <a:solidFill>
                  <a:srgbClr val="0066CC"/>
                </a:solidFill>
                <a:latin typeface="맑은 고딕"/>
                <a:cs typeface="맑은 고딕"/>
              </a:rPr>
              <a:t>요건</a:t>
            </a:r>
            <a:endParaRPr sz="2400">
              <a:latin typeface="맑은 고딕"/>
              <a:cs typeface="맑은 고딕"/>
            </a:endParaRPr>
          </a:p>
          <a:p>
            <a:pPr marL="727710" indent="-175260">
              <a:lnSpc>
                <a:spcPct val="100000"/>
              </a:lnSpc>
              <a:spcBef>
                <a:spcPts val="1080"/>
              </a:spcBef>
              <a:buClr>
                <a:srgbClr val="9BBA58"/>
              </a:buClr>
              <a:buFont typeface="Arial"/>
              <a:buChar char="•"/>
              <a:tabLst>
                <a:tab pos="728345" algn="l"/>
              </a:tabLst>
            </a:pPr>
            <a:r>
              <a:rPr dirty="0" sz="1800">
                <a:solidFill>
                  <a:srgbClr val="FF0000"/>
                </a:solidFill>
                <a:latin typeface="맑은 고딕"/>
                <a:cs typeface="맑은 고딕"/>
              </a:rPr>
              <a:t>웹 사이트에 들어가야 할 모든 콘텐츠를</a:t>
            </a:r>
            <a:r>
              <a:rPr dirty="0" sz="1800" spc="-20">
                <a:solidFill>
                  <a:srgbClr val="FF0000"/>
                </a:solidFill>
                <a:latin typeface="맑은 고딕"/>
                <a:cs typeface="맑은 고딕"/>
              </a:rPr>
              <a:t> </a:t>
            </a:r>
            <a:r>
              <a:rPr dirty="0" sz="1800">
                <a:solidFill>
                  <a:srgbClr val="FF0000"/>
                </a:solidFill>
                <a:latin typeface="맑은 고딕"/>
                <a:cs typeface="맑은 고딕"/>
              </a:rPr>
              <a:t>리스트화</a:t>
            </a:r>
            <a:r>
              <a:rPr dirty="0" sz="1800">
                <a:latin typeface="맑은 고딕"/>
                <a:cs typeface="맑은 고딕"/>
              </a:rPr>
              <a:t>한다</a:t>
            </a:r>
            <a:endParaRPr sz="1800">
              <a:latin typeface="맑은 고딕"/>
              <a:cs typeface="맑은 고딕"/>
            </a:endParaRPr>
          </a:p>
          <a:p>
            <a:pPr marL="727710" indent="-175260">
              <a:lnSpc>
                <a:spcPct val="100000"/>
              </a:lnSpc>
              <a:spcBef>
                <a:spcPts val="434"/>
              </a:spcBef>
              <a:buClr>
                <a:srgbClr val="9BBA58"/>
              </a:buClr>
              <a:buFont typeface="Arial"/>
              <a:buChar char="•"/>
              <a:tabLst>
                <a:tab pos="728345" algn="l"/>
              </a:tabLst>
            </a:pPr>
            <a:r>
              <a:rPr dirty="0" sz="1800">
                <a:latin typeface="맑은 고딕"/>
                <a:cs typeface="맑은 고딕"/>
              </a:rPr>
              <a:t>각 콘텐츠의 특성과 구성 내용을</a:t>
            </a:r>
            <a:r>
              <a:rPr dirty="0" sz="1800" spc="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요약한다</a:t>
            </a:r>
            <a:endParaRPr sz="1800">
              <a:latin typeface="맑은 고딕"/>
              <a:cs typeface="맑은 고딕"/>
            </a:endParaRPr>
          </a:p>
          <a:p>
            <a:pPr marL="727710" indent="-175260">
              <a:lnSpc>
                <a:spcPct val="100000"/>
              </a:lnSpc>
              <a:spcBef>
                <a:spcPts val="434"/>
              </a:spcBef>
              <a:buClr>
                <a:srgbClr val="9BBA58"/>
              </a:buClr>
              <a:buFont typeface="Arial"/>
              <a:buChar char="•"/>
              <a:tabLst>
                <a:tab pos="728345" algn="l"/>
              </a:tabLst>
            </a:pPr>
            <a:r>
              <a:rPr dirty="0" sz="1800">
                <a:latin typeface="맑은 고딕"/>
                <a:cs typeface="맑은 고딕"/>
              </a:rPr>
              <a:t>문서화하고, 다른 사람들과</a:t>
            </a:r>
            <a:r>
              <a:rPr dirty="0" sz="1800" spc="5">
                <a:latin typeface="맑은 고딕"/>
                <a:cs typeface="맑은 고딕"/>
              </a:rPr>
              <a:t> </a:t>
            </a:r>
            <a:r>
              <a:rPr dirty="0" sz="1800">
                <a:latin typeface="맑은 고딕"/>
                <a:cs typeface="맑은 고딕"/>
              </a:rPr>
              <a:t>공유한다</a:t>
            </a:r>
            <a:endParaRPr sz="180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cryptosigs</dc:creator>
  <dc:title>PowerPoint Presentation</dc:title>
  <dcterms:created xsi:type="dcterms:W3CDTF">2019-04-30T03:37:30Z</dcterms:created>
  <dcterms:modified xsi:type="dcterms:W3CDTF">2019-04-30T03:37:30Z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2019-04-30T00:00:00Z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2019-04-30T00:00:00Z</vt:filetime>
  </property>
</Properties>
</file>