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462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7013" y="990600"/>
                </a:lnTo>
                <a:lnTo>
                  <a:pt x="1247013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2702"/>
            <a:ext cx="525145" cy="228600"/>
          </a:xfrm>
          <a:custGeom>
            <a:avLst/>
            <a:gdLst/>
            <a:ahLst/>
            <a:cxnLst/>
            <a:rect l="l" t="t" r="r" b="b"/>
            <a:pathLst>
              <a:path w="525145" h="228600">
                <a:moveTo>
                  <a:pt x="0" y="228600"/>
                </a:moveTo>
                <a:lnTo>
                  <a:pt x="524674" y="228600"/>
                </a:lnTo>
                <a:lnTo>
                  <a:pt x="524674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0550" y="1052702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0" y="228600"/>
                </a:moveTo>
                <a:lnTo>
                  <a:pt x="8553450" y="228600"/>
                </a:lnTo>
                <a:lnTo>
                  <a:pt x="855345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167" y="383793"/>
            <a:ext cx="8287664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4497" y="1305559"/>
            <a:ext cx="7795005" cy="1589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100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5" dirty="0">
                <a:solidFill>
                  <a:srgbClr val="FFFFFF"/>
                </a:solidFill>
                <a:latin typeface="맑은 고딕"/>
                <a:cs typeface="맑은 고딕"/>
              </a:rPr>
              <a:t>Bootstrap 그리드</a:t>
            </a: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3300" b="1" spc="-5" dirty="0">
                <a:solidFill>
                  <a:srgbClr val="FFFFFF"/>
                </a:solidFill>
                <a:latin typeface="맑은 고딕"/>
                <a:cs typeface="맑은 고딕"/>
              </a:rPr>
              <a:t>시스템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9801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2개의 </a:t>
            </a:r>
            <a:r>
              <a:rPr sz="2400" dirty="0"/>
              <a:t>다른 컬럼 만들기</a:t>
            </a:r>
            <a:r>
              <a:rPr sz="2400" spc="-70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647746" y="2036749"/>
            <a:ext cx="8015787" cy="18267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399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중첩된 컬럼 만들기</a:t>
            </a:r>
            <a:r>
              <a:rPr sz="2400" spc="-85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529477" y="1939913"/>
            <a:ext cx="8257889" cy="2760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3141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모바일과 데스크톱 혼합형</a:t>
            </a:r>
            <a:r>
              <a:rPr sz="2400" spc="-95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564669" y="2057235"/>
            <a:ext cx="8438623" cy="24110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4025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모바일과 </a:t>
            </a:r>
            <a:r>
              <a:rPr sz="2400" spc="-5" dirty="0"/>
              <a:t>테블릿, </a:t>
            </a:r>
            <a:r>
              <a:rPr sz="2400" dirty="0"/>
              <a:t>데스크톱 혼합형</a:t>
            </a:r>
            <a:r>
              <a:rPr sz="2400" spc="-80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7388"/>
            <a:ext cx="6337300" cy="187706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첫번째 줄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5" dirty="0">
                <a:latin typeface="맑은 고딕"/>
                <a:cs typeface="맑은 고딕"/>
              </a:rPr>
              <a:t>모바일(xs)에서는 </a:t>
            </a:r>
            <a:r>
              <a:rPr sz="1500" dirty="0">
                <a:latin typeface="맑은 고딕"/>
                <a:cs typeface="맑은 고딕"/>
              </a:rPr>
              <a:t>7:5, </a:t>
            </a:r>
            <a:r>
              <a:rPr sz="1500" spc="-5" dirty="0">
                <a:latin typeface="맑은 고딕"/>
                <a:cs typeface="맑은 고딕"/>
              </a:rPr>
              <a:t>테블릿(sm)에서는 </a:t>
            </a:r>
            <a:r>
              <a:rPr sz="1500" dirty="0">
                <a:latin typeface="맑은 고딕"/>
                <a:cs typeface="맑은 고딕"/>
              </a:rPr>
              <a:t>6:6, </a:t>
            </a:r>
            <a:r>
              <a:rPr sz="1500" spc="-5" dirty="0">
                <a:latin typeface="맑은 고딕"/>
                <a:cs typeface="맑은 고딕"/>
              </a:rPr>
              <a:t>데스크톱(lg)에서는</a:t>
            </a:r>
            <a:r>
              <a:rPr sz="1500" spc="3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8:4</a:t>
            </a:r>
            <a:endParaRPr sz="15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두번째 줄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5" dirty="0">
                <a:latin typeface="맑은 고딕"/>
                <a:cs typeface="맑은 고딕"/>
              </a:rPr>
              <a:t>모바일(xs)에서는 </a:t>
            </a:r>
            <a:r>
              <a:rPr sz="1500" dirty="0">
                <a:latin typeface="맑은 고딕"/>
                <a:cs typeface="맑은 고딕"/>
              </a:rPr>
              <a:t>6:6, </a:t>
            </a:r>
            <a:r>
              <a:rPr sz="1500" spc="-5" dirty="0">
                <a:latin typeface="맑은 고딕"/>
                <a:cs typeface="맑은 고딕"/>
              </a:rPr>
              <a:t>테블릿(sm)에서는 </a:t>
            </a:r>
            <a:r>
              <a:rPr sz="1500" dirty="0">
                <a:latin typeface="맑은 고딕"/>
                <a:cs typeface="맑은 고딕"/>
              </a:rPr>
              <a:t>8:4, </a:t>
            </a:r>
            <a:r>
              <a:rPr sz="1500" spc="-5" dirty="0">
                <a:latin typeface="맑은 고딕"/>
                <a:cs typeface="맑은 고딕"/>
              </a:rPr>
              <a:t>데스크톱(lg)에서는</a:t>
            </a:r>
            <a:r>
              <a:rPr sz="1500" spc="3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10:2</a:t>
            </a:r>
            <a:endParaRPr sz="15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세번째 줄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5" dirty="0">
                <a:latin typeface="맑은 고딕"/>
                <a:cs typeface="맑은 고딕"/>
              </a:rPr>
              <a:t>모바일(xs) </a:t>
            </a:r>
            <a:r>
              <a:rPr sz="1500" dirty="0">
                <a:latin typeface="맑은 고딕"/>
                <a:cs typeface="맑은 고딕"/>
              </a:rPr>
              <a:t>이상에서 모두</a:t>
            </a:r>
            <a:r>
              <a:rPr sz="1500" spc="1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6:6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01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Bootstrap 그리드 : Mobile, </a:t>
            </a:r>
            <a:r>
              <a:rPr spc="-50" dirty="0"/>
              <a:t>Tablet </a:t>
            </a:r>
            <a:r>
              <a:rPr spc="-10" dirty="0"/>
              <a:t>And Desktop에서 </a:t>
            </a:r>
            <a:r>
              <a:rPr spc="-5" dirty="0"/>
              <a:t>다르게</a:t>
            </a:r>
            <a:r>
              <a:rPr spc="170" dirty="0"/>
              <a:t> </a:t>
            </a:r>
            <a:r>
              <a:rPr spc="-5" dirty="0"/>
              <a:t>표시</a:t>
            </a:r>
          </a:p>
        </p:txBody>
      </p:sp>
      <p:sp>
        <p:nvSpPr>
          <p:cNvPr id="3" name="object 3"/>
          <p:cNvSpPr/>
          <p:nvPr/>
        </p:nvSpPr>
        <p:spPr>
          <a:xfrm>
            <a:off x="2779014" y="1469771"/>
            <a:ext cx="6167628" cy="36620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5356" y="2680614"/>
            <a:ext cx="4537075" cy="31564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52821" y="3442106"/>
            <a:ext cx="1596644" cy="23949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61061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컨텐츠 내용의 사이즈를 맞추기 위한</a:t>
            </a:r>
            <a:r>
              <a:rPr sz="2400" spc="-65" dirty="0"/>
              <a:t> </a:t>
            </a:r>
            <a:r>
              <a:rPr sz="2400" dirty="0">
                <a:solidFill>
                  <a:srgbClr val="FF0000"/>
                </a:solidFill>
              </a:rPr>
              <a:t>clearfix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24967" y="1306169"/>
            <a:ext cx="8359140" cy="3897629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700" spc="-5" dirty="0">
                <a:latin typeface="맑은 고딕"/>
                <a:cs typeface="맑은 고딕"/>
              </a:rPr>
              <a:t>&lt;div</a:t>
            </a:r>
            <a:r>
              <a:rPr sz="1700" spc="-25" dirty="0">
                <a:latin typeface="맑은 고딕"/>
                <a:cs typeface="맑은 고딕"/>
              </a:rPr>
              <a:t> </a:t>
            </a:r>
            <a:r>
              <a:rPr sz="1700" spc="-10" dirty="0">
                <a:latin typeface="맑은 고딕"/>
                <a:cs typeface="맑은 고딕"/>
              </a:rPr>
              <a:t>class="container-fluid"&gt;</a:t>
            </a:r>
            <a:endParaRPr sz="170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</a:t>
            </a:r>
            <a:r>
              <a:rPr sz="1700" spc="-30" dirty="0">
                <a:latin typeface="맑은 고딕"/>
                <a:cs typeface="맑은 고딕"/>
              </a:rPr>
              <a:t> </a:t>
            </a:r>
            <a:r>
              <a:rPr sz="1700" spc="-10" dirty="0">
                <a:latin typeface="맑은 고딕"/>
                <a:cs typeface="맑은 고딕"/>
              </a:rPr>
              <a:t>class="row"&gt;</a:t>
            </a:r>
            <a:endParaRPr sz="1700">
              <a:latin typeface="맑은 고딕"/>
              <a:cs typeface="맑은 고딕"/>
            </a:endParaRPr>
          </a:p>
          <a:p>
            <a:pPr marL="469900" marR="1351915" indent="-152400">
              <a:lnSpc>
                <a:spcPts val="2550"/>
              </a:lnSpc>
              <a:spcBef>
                <a:spcPts val="155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style="background-color:lavender;"&gt;  Column</a:t>
            </a:r>
            <a:r>
              <a:rPr sz="1700" spc="-2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1&lt;br&gt;</a:t>
            </a:r>
            <a:endParaRPr sz="1700">
              <a:latin typeface="맑은 고딕"/>
              <a:cs typeface="맑은 고딕"/>
            </a:endParaRPr>
          </a:p>
          <a:p>
            <a:pPr marL="469900">
              <a:lnSpc>
                <a:spcPct val="100000"/>
              </a:lnSpc>
              <a:spcBef>
                <a:spcPts val="330"/>
              </a:spcBef>
            </a:pPr>
            <a:r>
              <a:rPr sz="1700" dirty="0">
                <a:latin typeface="맑은 고딕"/>
                <a:cs typeface="맑은 고딕"/>
              </a:rPr>
              <a:t>clearfix</a:t>
            </a:r>
            <a:r>
              <a:rPr sz="1700" spc="-25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테스트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490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</a:t>
            </a:r>
            <a:r>
              <a:rPr sz="1700" spc="-5" dirty="0">
                <a:latin typeface="맑은 고딕"/>
                <a:cs typeface="맑은 고딕"/>
              </a:rPr>
              <a:t>style="background-color:green;"&gt;Column</a:t>
            </a:r>
            <a:r>
              <a:rPr sz="1700" spc="3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2&lt;/div&gt;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solidFill>
                  <a:srgbClr val="FF0000"/>
                </a:solidFill>
                <a:latin typeface="맑은 고딕"/>
                <a:cs typeface="맑은 고딕"/>
              </a:rPr>
              <a:t>&lt;div </a:t>
            </a:r>
            <a:r>
              <a:rPr sz="1700" dirty="0">
                <a:solidFill>
                  <a:srgbClr val="FF0000"/>
                </a:solidFill>
                <a:latin typeface="맑은 고딕"/>
                <a:cs typeface="맑은 고딕"/>
              </a:rPr>
              <a:t>class="clearfix</a:t>
            </a:r>
            <a:r>
              <a:rPr sz="1700" spc="-6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맑은 고딕"/>
                <a:cs typeface="맑은 고딕"/>
              </a:rPr>
              <a:t>visible-xs"&gt;&lt;/div&gt;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495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</a:t>
            </a:r>
            <a:r>
              <a:rPr sz="1700" spc="-5" dirty="0">
                <a:latin typeface="맑은 고딕"/>
                <a:cs typeface="맑은 고딕"/>
              </a:rPr>
              <a:t>style="background-color:cyan;"&gt;Column</a:t>
            </a:r>
            <a:r>
              <a:rPr sz="1700" spc="75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3&lt;/div&gt;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0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</a:t>
            </a:r>
            <a:r>
              <a:rPr sz="1700" spc="-5" dirty="0">
                <a:latin typeface="맑은 고딕"/>
                <a:cs typeface="맑은 고딕"/>
              </a:rPr>
              <a:t>style="background-color:gray;"&gt;Column</a:t>
            </a:r>
            <a:r>
              <a:rPr sz="1700" spc="65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4&lt;/div&gt;</a:t>
            </a:r>
            <a:endParaRPr sz="170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>
              <a:latin typeface="맑은 고딕"/>
              <a:cs typeface="맑은 고딕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5638800"/>
            <a:ext cx="5438775" cy="581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557463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실행 결과</a:t>
            </a:r>
            <a:endParaRPr lang="ko-KR" altLang="en-US" dirty="0"/>
          </a:p>
        </p:txBody>
      </p:sp>
      <p:sp>
        <p:nvSpPr>
          <p:cNvPr id="6" name="웃는 얼굴 5"/>
          <p:cNvSpPr/>
          <p:nvPr/>
        </p:nvSpPr>
        <p:spPr>
          <a:xfrm>
            <a:off x="18288" y="221614"/>
            <a:ext cx="691387" cy="681989"/>
          </a:xfrm>
          <a:prstGeom prst="smileyFac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884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컬럼을 오른쪽으로 밀기 위한</a:t>
            </a:r>
            <a:r>
              <a:rPr sz="2400" spc="-85" dirty="0"/>
              <a:t> </a:t>
            </a:r>
            <a:r>
              <a:rPr sz="2400" spc="-15" dirty="0">
                <a:solidFill>
                  <a:srgbClr val="FF0000"/>
                </a:solidFill>
              </a:rPr>
              <a:t>offset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56768" y="1306169"/>
            <a:ext cx="8883650" cy="22847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700" spc="-5" dirty="0">
                <a:latin typeface="맑은 고딕"/>
                <a:cs typeface="맑은 고딕"/>
              </a:rPr>
              <a:t>&lt;div</a:t>
            </a:r>
            <a:r>
              <a:rPr sz="1700" spc="-25" dirty="0">
                <a:latin typeface="맑은 고딕"/>
                <a:cs typeface="맑은 고딕"/>
              </a:rPr>
              <a:t> </a:t>
            </a:r>
            <a:r>
              <a:rPr sz="1700" spc="-10" dirty="0">
                <a:latin typeface="맑은 고딕"/>
                <a:cs typeface="맑은 고딕"/>
              </a:rPr>
              <a:t>class="container-fluid"&gt;</a:t>
            </a:r>
            <a:endParaRPr sz="1700" dirty="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&lt;h1&gt;Offsetting</a:t>
            </a:r>
            <a:r>
              <a:rPr sz="1700" spc="-35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Columns&lt;/h1&gt;</a:t>
            </a:r>
          </a:p>
          <a:p>
            <a:pPr marL="165100">
              <a:lnSpc>
                <a:spcPct val="100000"/>
              </a:lnSpc>
              <a:spcBef>
                <a:spcPts val="495"/>
              </a:spcBef>
            </a:pPr>
            <a:r>
              <a:rPr sz="1700" spc="-5" dirty="0">
                <a:latin typeface="맑은 고딕"/>
                <a:cs typeface="맑은 고딕"/>
              </a:rPr>
              <a:t>&lt;div </a:t>
            </a:r>
            <a:r>
              <a:rPr sz="1700" spc="-10" dirty="0">
                <a:latin typeface="맑은 고딕"/>
                <a:cs typeface="맑은 고딕"/>
              </a:rPr>
              <a:t>class="row"</a:t>
            </a:r>
            <a:r>
              <a:rPr sz="1700" spc="-50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style="background-color:lavender;"&gt;</a:t>
            </a: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 </a:t>
            </a:r>
            <a:r>
              <a:rPr sz="1700" dirty="0">
                <a:latin typeface="맑은 고딕"/>
                <a:cs typeface="맑은 고딕"/>
              </a:rPr>
              <a:t>class="col-sm-5" </a:t>
            </a:r>
            <a:r>
              <a:rPr sz="1700" spc="-5" dirty="0">
                <a:latin typeface="맑은 고딕"/>
                <a:cs typeface="맑은 고딕"/>
              </a:rPr>
              <a:t>style="background-color:gray;"&gt;Column</a:t>
            </a:r>
            <a:r>
              <a:rPr sz="1700" spc="-7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1&lt;/div&gt;</a:t>
            </a:r>
            <a:endParaRPr sz="1700" dirty="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 </a:t>
            </a:r>
            <a:r>
              <a:rPr sz="1700" dirty="0">
                <a:latin typeface="맑은 고딕"/>
                <a:cs typeface="맑은 고딕"/>
              </a:rPr>
              <a:t>class="col-sm-5 </a:t>
            </a:r>
            <a:r>
              <a:rPr sz="1700" spc="-10" dirty="0">
                <a:solidFill>
                  <a:srgbClr val="FF0000"/>
                </a:solidFill>
                <a:latin typeface="맑은 고딕"/>
                <a:cs typeface="맑은 고딕"/>
              </a:rPr>
              <a:t>col-sm-offset-2</a:t>
            </a:r>
            <a:r>
              <a:rPr sz="1700" spc="-10" dirty="0">
                <a:latin typeface="맑은 고딕"/>
                <a:cs typeface="맑은 고딕"/>
              </a:rPr>
              <a:t>"</a:t>
            </a:r>
            <a:r>
              <a:rPr sz="170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style="background-color:cyan;"&gt;Column2&lt;/div&gt;</a:t>
            </a:r>
            <a:endParaRPr sz="1700" dirty="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490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 dirty="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 dirty="0">
              <a:latin typeface="맑은 고딕"/>
              <a:cs typeface="맑은 고딕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81200" y="3352800"/>
            <a:ext cx="1981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5 col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796232" y="3352800"/>
            <a:ext cx="1981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5 col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3992312" y="3352800"/>
            <a:ext cx="8039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 col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4267200"/>
            <a:ext cx="884488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offset</a:t>
            </a:r>
            <a:endParaRPr lang="ko-KR" altLang="en-US" dirty="0"/>
          </a:p>
        </p:txBody>
      </p:sp>
      <p:sp>
        <p:nvSpPr>
          <p:cNvPr id="8" name="웃는 얼굴 7"/>
          <p:cNvSpPr/>
          <p:nvPr/>
        </p:nvSpPr>
        <p:spPr>
          <a:xfrm>
            <a:off x="18288" y="221614"/>
            <a:ext cx="691387" cy="681989"/>
          </a:xfrm>
          <a:prstGeom prst="smileyFac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976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Column 순서 바꾸기 </a:t>
            </a:r>
            <a:r>
              <a:rPr sz="2400" dirty="0">
                <a:solidFill>
                  <a:srgbClr val="FF0000"/>
                </a:solidFill>
              </a:rPr>
              <a:t>push,</a:t>
            </a:r>
            <a:r>
              <a:rPr sz="2400" spc="-10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pull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24967" y="1306474"/>
            <a:ext cx="8385175" cy="217805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600" spc="-5" dirty="0">
                <a:latin typeface="맑은 고딕"/>
                <a:cs typeface="맑은 고딕"/>
              </a:rPr>
              <a:t>&lt;div</a:t>
            </a:r>
            <a:r>
              <a:rPr sz="1600" spc="5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class="container-fluid"&gt;</a:t>
            </a:r>
            <a:endParaRPr sz="1600">
              <a:latin typeface="맑은 고딕"/>
              <a:cs typeface="맑은 고딕"/>
            </a:endParaRPr>
          </a:p>
          <a:p>
            <a:pPr marL="155575">
              <a:lnSpc>
                <a:spcPct val="100000"/>
              </a:lnSpc>
              <a:spcBef>
                <a:spcPts val="500"/>
              </a:spcBef>
            </a:pPr>
            <a:r>
              <a:rPr sz="1600" spc="-5" dirty="0">
                <a:latin typeface="맑은 고딕"/>
                <a:cs typeface="맑은 고딕"/>
              </a:rPr>
              <a:t>&lt;h1&gt;Push </a:t>
            </a:r>
            <a:r>
              <a:rPr sz="1600" spc="-10" dirty="0">
                <a:latin typeface="맑은 고딕"/>
                <a:cs typeface="맑은 고딕"/>
              </a:rPr>
              <a:t>and</a:t>
            </a:r>
            <a:r>
              <a:rPr sz="1600" spc="35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Pull&lt;/h1&gt;</a:t>
            </a:r>
            <a:endParaRPr sz="1600">
              <a:latin typeface="맑은 고딕"/>
              <a:cs typeface="맑은 고딕"/>
            </a:endParaRPr>
          </a:p>
          <a:p>
            <a:pPr marL="155575">
              <a:lnSpc>
                <a:spcPct val="100000"/>
              </a:lnSpc>
              <a:spcBef>
                <a:spcPts val="495"/>
              </a:spcBef>
            </a:pPr>
            <a:r>
              <a:rPr sz="1600" spc="-10" dirty="0">
                <a:latin typeface="맑은 고딕"/>
                <a:cs typeface="맑은 고딕"/>
              </a:rPr>
              <a:t>&lt;div</a:t>
            </a:r>
            <a:r>
              <a:rPr sz="1600" spc="-5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class="row"&gt;</a:t>
            </a:r>
            <a:endParaRPr sz="1600">
              <a:latin typeface="맑은 고딕"/>
              <a:cs typeface="맑은 고딕"/>
            </a:endParaRPr>
          </a:p>
          <a:p>
            <a:pPr marL="297180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latin typeface="맑은 고딕"/>
                <a:cs typeface="맑은 고딕"/>
              </a:rPr>
              <a:t>&lt;div class="col-sm-4 col-sm-</a:t>
            </a:r>
            <a:r>
              <a:rPr sz="1600" spc="-5" dirty="0">
                <a:solidFill>
                  <a:srgbClr val="FF0000"/>
                </a:solidFill>
                <a:latin typeface="맑은 고딕"/>
                <a:cs typeface="맑은 고딕"/>
              </a:rPr>
              <a:t>push-8</a:t>
            </a:r>
            <a:r>
              <a:rPr sz="1600" spc="-5" dirty="0">
                <a:latin typeface="맑은 고딕"/>
                <a:cs typeface="맑은 고딕"/>
              </a:rPr>
              <a:t>"</a:t>
            </a:r>
            <a:r>
              <a:rPr sz="1600" spc="120" dirty="0">
                <a:latin typeface="맑은 고딕"/>
                <a:cs typeface="맑은 고딕"/>
              </a:rPr>
              <a:t> </a:t>
            </a:r>
            <a:r>
              <a:rPr sz="1600" dirty="0">
                <a:latin typeface="맑은 고딕"/>
                <a:cs typeface="맑은 고딕"/>
              </a:rPr>
              <a:t>style="background-color:lavender;"&gt;컬럼1&lt;/div&gt;</a:t>
            </a:r>
            <a:endParaRPr sz="1600">
              <a:latin typeface="맑은 고딕"/>
              <a:cs typeface="맑은 고딕"/>
            </a:endParaRPr>
          </a:p>
          <a:p>
            <a:pPr marL="297180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latin typeface="맑은 고딕"/>
                <a:cs typeface="맑은 고딕"/>
              </a:rPr>
              <a:t>&lt;div class="col-sm-8 col-sm-</a:t>
            </a:r>
            <a:r>
              <a:rPr sz="1600" spc="-5" dirty="0">
                <a:solidFill>
                  <a:srgbClr val="FF0000"/>
                </a:solidFill>
                <a:latin typeface="맑은 고딕"/>
                <a:cs typeface="맑은 고딕"/>
              </a:rPr>
              <a:t>pull-4</a:t>
            </a:r>
            <a:r>
              <a:rPr sz="1600" spc="-5" dirty="0">
                <a:latin typeface="맑은 고딕"/>
                <a:cs typeface="맑은 고딕"/>
              </a:rPr>
              <a:t>"</a:t>
            </a:r>
            <a:r>
              <a:rPr sz="1600" spc="140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style="background-color:cyan;"&gt;컬럼2&lt;/div&gt;</a:t>
            </a:r>
            <a:endParaRPr sz="1600">
              <a:latin typeface="맑은 고딕"/>
              <a:cs typeface="맑은 고딕"/>
            </a:endParaRPr>
          </a:p>
          <a:p>
            <a:pPr marL="155575">
              <a:lnSpc>
                <a:spcPct val="100000"/>
              </a:lnSpc>
              <a:spcBef>
                <a:spcPts val="490"/>
              </a:spcBef>
            </a:pPr>
            <a:r>
              <a:rPr sz="1600" spc="-5" dirty="0">
                <a:latin typeface="맑은 고딕"/>
                <a:cs typeface="맑은 고딕"/>
              </a:rPr>
              <a:t>&lt;/div&gt;</a:t>
            </a:r>
            <a:endParaRPr sz="16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latin typeface="맑은 고딕"/>
                <a:cs typeface="맑은 고딕"/>
              </a:rPr>
              <a:t>&lt;/div&gt;</a:t>
            </a:r>
            <a:endParaRPr sz="1600">
              <a:latin typeface="맑은 고딕"/>
              <a:cs typeface="맑은 고딕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091" y="3518052"/>
            <a:ext cx="7400925" cy="12954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0528" y="4856124"/>
            <a:ext cx="5734050" cy="1095375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017091" y="4076928"/>
            <a:ext cx="4926509" cy="177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Push 8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713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그리드</a:t>
            </a:r>
            <a:r>
              <a:rPr sz="2400" spc="-65" dirty="0"/>
              <a:t> </a:t>
            </a:r>
            <a:r>
              <a:rPr sz="2400" spc="-5" dirty="0"/>
              <a:t>시스템이란?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5271"/>
            <a:ext cx="7506970" cy="147320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10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4000" algn="l"/>
              </a:tabLst>
            </a:pPr>
            <a:r>
              <a:rPr sz="2000" b="1" dirty="0">
                <a:latin typeface="맑은 고딕"/>
                <a:cs typeface="맑은 고딕"/>
              </a:rPr>
              <a:t>그리드(grid)</a:t>
            </a:r>
            <a:endParaRPr sz="2000">
              <a:latin typeface="맑은 고딕"/>
              <a:cs typeface="맑은 고딕"/>
            </a:endParaRPr>
          </a:p>
          <a:p>
            <a:pPr marL="492759" marR="178435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그리드의 사전적인 뜻은 격자, 바둑판의 눈금 등을 말하며, 그리드는 판면을  구성할 때에 쓰이는 가상의 격자 형태의</a:t>
            </a:r>
            <a:r>
              <a:rPr sz="1600" spc="70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안내선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그리드 </a:t>
            </a:r>
            <a:r>
              <a:rPr sz="1600" spc="-10" dirty="0">
                <a:latin typeface="맑은 고딕"/>
                <a:cs typeface="맑은 고딕"/>
              </a:rPr>
              <a:t>시스템은 페이지를 구성하는 </a:t>
            </a:r>
            <a:r>
              <a:rPr sz="1600" spc="-5" dirty="0">
                <a:latin typeface="맑은 고딕"/>
                <a:cs typeface="맑은 고딕"/>
              </a:rPr>
              <a:t>정보를 </a:t>
            </a:r>
            <a:r>
              <a:rPr sz="1600" spc="-10" dirty="0">
                <a:latin typeface="맑은 고딕"/>
                <a:cs typeface="맑은 고딕"/>
              </a:rPr>
              <a:t>의미있고 논리적으로</a:t>
            </a:r>
            <a:r>
              <a:rPr sz="1600" spc="140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일관성있게</a:t>
            </a:r>
            <a:endParaRPr sz="1600">
              <a:latin typeface="맑은 고딕"/>
              <a:cs typeface="맑은 고딕"/>
            </a:endParaRPr>
          </a:p>
          <a:p>
            <a:pPr marL="492759">
              <a:lnSpc>
                <a:spcPct val="100000"/>
              </a:lnSpc>
            </a:pPr>
            <a:r>
              <a:rPr sz="1600" spc="-5" dirty="0">
                <a:latin typeface="맑은 고딕"/>
                <a:cs typeface="맑은 고딕"/>
              </a:rPr>
              <a:t>구성하는 데 도움을 주는 정밀한 프레임워크(구조,</a:t>
            </a:r>
            <a:r>
              <a:rPr sz="1600" spc="75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체제)</a:t>
            </a:r>
            <a:endParaRPr sz="16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9868" y="3048061"/>
            <a:ext cx="2094232" cy="2094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76933" y="3778440"/>
            <a:ext cx="4615949" cy="23687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7113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웹에서의 그리드 시스템 : </a:t>
            </a:r>
            <a:r>
              <a:rPr sz="2100" spc="-5" dirty="0"/>
              <a:t>12컬럼 16컬럼 </a:t>
            </a:r>
            <a:r>
              <a:rPr sz="2100" dirty="0"/>
              <a:t>그리드</a:t>
            </a:r>
            <a:r>
              <a:rPr sz="2100" spc="-40" dirty="0"/>
              <a:t> </a:t>
            </a:r>
            <a:r>
              <a:rPr sz="2100" dirty="0"/>
              <a:t>시스템</a:t>
            </a:r>
            <a:endParaRPr sz="2100"/>
          </a:p>
        </p:txBody>
      </p:sp>
      <p:sp>
        <p:nvSpPr>
          <p:cNvPr id="3" name="object 3"/>
          <p:cNvSpPr/>
          <p:nvPr/>
        </p:nvSpPr>
        <p:spPr>
          <a:xfrm>
            <a:off x="28183" y="1826247"/>
            <a:ext cx="4495759" cy="37645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0476" y="1844954"/>
            <a:ext cx="4471676" cy="37505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9864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그리드 시스템의</a:t>
            </a:r>
            <a:r>
              <a:rPr sz="2400" spc="-90" dirty="0"/>
              <a:t> </a:t>
            </a:r>
            <a:r>
              <a:rPr sz="2400" dirty="0"/>
              <a:t>장점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5559"/>
            <a:ext cx="7316470" cy="131508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그리드 시스템의 최대 장점은 표준화 작업이 가능하다는</a:t>
            </a:r>
            <a:r>
              <a:rPr sz="1800" spc="-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같은 그리드에 제작된 배너나 그 영역은 메인이든 서브든</a:t>
            </a:r>
            <a:r>
              <a:rPr sz="1800" spc="-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어느곳이든  넣을수만 있다.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반응형 웹도 손쉽게 가능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77039" y="3596841"/>
            <a:ext cx="5156473" cy="16240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109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Bootstrap의 그리드</a:t>
            </a:r>
            <a:r>
              <a:rPr sz="2400" spc="-100" dirty="0"/>
              <a:t> </a:t>
            </a:r>
            <a:r>
              <a:rPr sz="2400" dirty="0"/>
              <a:t>시스템</a:t>
            </a:r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69875" indent="-240665">
              <a:lnSpc>
                <a:spcPct val="100000"/>
              </a:lnSpc>
              <a:spcBef>
                <a:spcPts val="6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71145" algn="l"/>
              </a:tabLst>
            </a:pPr>
            <a:r>
              <a:rPr dirty="0"/>
              <a:t>Bootstrap의 그리드 시스템은 12 컬럼으로</a:t>
            </a:r>
            <a:r>
              <a:rPr spc="-40" dirty="0"/>
              <a:t> </a:t>
            </a:r>
            <a:r>
              <a:rPr dirty="0"/>
              <a:t>구성</a:t>
            </a:r>
          </a:p>
          <a:p>
            <a:pPr marL="269875" marR="151130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71145" algn="l"/>
              </a:tabLst>
            </a:pPr>
            <a:r>
              <a:rPr dirty="0"/>
              <a:t>12컬럼을 각각 사용할 수 도 있고, 컬럼을 더하여 더 넓은 컬럼을</a:t>
            </a:r>
            <a:r>
              <a:rPr spc="-75" dirty="0"/>
              <a:t> </a:t>
            </a:r>
            <a:r>
              <a:rPr dirty="0"/>
              <a:t>만들어  사용할 수 도 있다.</a:t>
            </a:r>
          </a:p>
          <a:p>
            <a:pPr marL="269875" marR="5080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71145" algn="l"/>
              </a:tabLst>
            </a:pPr>
            <a:r>
              <a:rPr dirty="0"/>
              <a:t>Bootstrap의 그리드 시스템은 반응형으로 스크린 사이즈에 따라</a:t>
            </a:r>
            <a:r>
              <a:rPr spc="-100" dirty="0"/>
              <a:t> </a:t>
            </a:r>
            <a:r>
              <a:rPr dirty="0"/>
              <a:t>자동으로  컬럼이 재배열된다.</a:t>
            </a:r>
          </a:p>
        </p:txBody>
      </p:sp>
      <p:sp>
        <p:nvSpPr>
          <p:cNvPr id="4" name="object 4"/>
          <p:cNvSpPr/>
          <p:nvPr/>
        </p:nvSpPr>
        <p:spPr>
          <a:xfrm>
            <a:off x="918935" y="3551111"/>
            <a:ext cx="7352450" cy="1977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42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Bootstrap의 그리드 시스템</a:t>
            </a:r>
            <a:r>
              <a:rPr sz="2400" spc="-105" dirty="0"/>
              <a:t> </a:t>
            </a:r>
            <a:r>
              <a:rPr sz="2400" dirty="0"/>
              <a:t>규칙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42135"/>
            <a:ext cx="7498080" cy="11690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53365" marR="5080" indent="-240665">
              <a:lnSpc>
                <a:spcPts val="1939"/>
              </a:lnSpc>
              <a:spcBef>
                <a:spcPts val="34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20" dirty="0">
                <a:latin typeface="맑은 고딕"/>
                <a:cs typeface="맑은 고딕"/>
              </a:rPr>
              <a:t>Row는 </a:t>
            </a:r>
            <a:r>
              <a:rPr sz="1800" spc="-5" dirty="0">
                <a:latin typeface="맑은 고딕"/>
                <a:cs typeface="맑은 고딕"/>
              </a:rPr>
              <a:t>컨테이너(container (fixed-width) or </a:t>
            </a:r>
            <a:r>
              <a:rPr sz="1800" spc="-10" dirty="0">
                <a:latin typeface="맑은 고딕"/>
                <a:cs typeface="맑은 고딕"/>
              </a:rPr>
              <a:t>container-fluid </a:t>
            </a:r>
            <a:r>
              <a:rPr sz="1800" spc="-5" dirty="0">
                <a:latin typeface="맑은 고딕"/>
                <a:cs typeface="맑은 고딕"/>
              </a:rPr>
              <a:t>(full-width))  </a:t>
            </a:r>
            <a:r>
              <a:rPr sz="1800" dirty="0">
                <a:latin typeface="맑은 고딕"/>
                <a:cs typeface="맑은 고딕"/>
              </a:rPr>
              <a:t>내에 위치해야 한다.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26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20" dirty="0">
                <a:latin typeface="맑은 고딕"/>
                <a:cs typeface="맑은 고딕"/>
              </a:rPr>
              <a:t>Row를 </a:t>
            </a:r>
            <a:r>
              <a:rPr sz="1800" dirty="0">
                <a:latin typeface="맑은 고딕"/>
                <a:cs typeface="맑은 고딕"/>
              </a:rPr>
              <a:t>작성하고, 그 안에 column를</a:t>
            </a:r>
            <a:r>
              <a:rPr sz="1800" spc="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작성한다.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2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Content는 </a:t>
            </a:r>
            <a:r>
              <a:rPr sz="1800" dirty="0">
                <a:latin typeface="맑은 고딕"/>
                <a:cs typeface="맑은 고딕"/>
              </a:rPr>
              <a:t>column안에</a:t>
            </a:r>
            <a:r>
              <a:rPr sz="1800" spc="-4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작성한다.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4880" y="2883050"/>
            <a:ext cx="3886200" cy="3439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90"/>
              </a:lnSpc>
            </a:pPr>
            <a:r>
              <a:rPr sz="1800" spc="-10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10" dirty="0">
                <a:solidFill>
                  <a:srgbClr val="A42A2A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="container"&gt;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2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="row"&gt;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8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2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="row"&gt;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2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="row"&gt;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latin typeface="Consolas"/>
                <a:cs typeface="Consolas"/>
              </a:rPr>
              <a:t>...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>
              <a:lnSpc>
                <a:spcPts val="2050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13676" y="2765475"/>
            <a:ext cx="6903084" cy="3669029"/>
          </a:xfrm>
          <a:custGeom>
            <a:avLst/>
            <a:gdLst/>
            <a:ahLst/>
            <a:cxnLst/>
            <a:rect l="l" t="t" r="r" b="b"/>
            <a:pathLst>
              <a:path w="6903084" h="3669029">
                <a:moveTo>
                  <a:pt x="0" y="3668776"/>
                </a:moveTo>
                <a:lnTo>
                  <a:pt x="6902577" y="3668776"/>
                </a:lnTo>
                <a:lnTo>
                  <a:pt x="6902577" y="0"/>
                </a:lnTo>
                <a:lnTo>
                  <a:pt x="0" y="0"/>
                </a:lnTo>
                <a:lnTo>
                  <a:pt x="0" y="3668776"/>
                </a:lnTo>
                <a:close/>
              </a:path>
            </a:pathLst>
          </a:custGeom>
          <a:solidFill>
            <a:srgbClr val="93B6D2">
              <a:alpha val="2117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13676" y="2765475"/>
            <a:ext cx="6903084" cy="3669029"/>
          </a:xfrm>
          <a:custGeom>
            <a:avLst/>
            <a:gdLst/>
            <a:ahLst/>
            <a:cxnLst/>
            <a:rect l="l" t="t" r="r" b="b"/>
            <a:pathLst>
              <a:path w="6903084" h="3669029">
                <a:moveTo>
                  <a:pt x="0" y="3668776"/>
                </a:moveTo>
                <a:lnTo>
                  <a:pt x="6902577" y="3668776"/>
                </a:lnTo>
                <a:lnTo>
                  <a:pt x="6902577" y="0"/>
                </a:lnTo>
                <a:lnTo>
                  <a:pt x="0" y="0"/>
                </a:lnTo>
                <a:lnTo>
                  <a:pt x="0" y="3668776"/>
                </a:lnTo>
                <a:close/>
              </a:path>
            </a:pathLst>
          </a:custGeom>
          <a:ln w="19050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376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그리드 기본</a:t>
            </a:r>
            <a:r>
              <a:rPr sz="2400" spc="-85" dirty="0"/>
              <a:t> </a:t>
            </a:r>
            <a:r>
              <a:rPr sz="2400" dirty="0"/>
              <a:t>구조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5163781" y="3150608"/>
            <a:ext cx="2973212" cy="27166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91387" y="1829486"/>
            <a:ext cx="7880984" cy="922019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10" dirty="0">
                <a:solidFill>
                  <a:srgbClr val="FF0000"/>
                </a:solidFill>
                <a:latin typeface="맑은 고딕"/>
                <a:cs typeface="맑은 고딕"/>
              </a:rPr>
              <a:t>row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클래스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가로 행을</a:t>
            </a:r>
            <a:r>
              <a:rPr sz="1500" spc="-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나타낸다.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10" dirty="0">
                <a:latin typeface="맑은 고딕"/>
                <a:cs typeface="맑은 고딕"/>
              </a:rPr>
              <a:t>.row </a:t>
            </a:r>
            <a:r>
              <a:rPr sz="1500" spc="-5" dirty="0">
                <a:latin typeface="맑은 고딕"/>
                <a:cs typeface="맑은 고딕"/>
              </a:rPr>
              <a:t>클래스는 .container (fixed-width) 또는 </a:t>
            </a:r>
            <a:r>
              <a:rPr sz="1500" spc="-10" dirty="0">
                <a:latin typeface="맑은 고딕"/>
                <a:cs typeface="맑은 고딕"/>
              </a:rPr>
              <a:t>.container-fluid </a:t>
            </a:r>
            <a:r>
              <a:rPr sz="1500" spc="-5" dirty="0">
                <a:latin typeface="맑은 고딕"/>
                <a:cs typeface="맑은 고딕"/>
              </a:rPr>
              <a:t>(full-width) 안에</a:t>
            </a:r>
            <a:r>
              <a:rPr sz="1500" spc="40" dirty="0">
                <a:latin typeface="맑은 고딕"/>
                <a:cs typeface="맑은 고딕"/>
              </a:rPr>
              <a:t> </a:t>
            </a:r>
            <a:r>
              <a:rPr sz="1500" spc="-5" dirty="0">
                <a:latin typeface="맑은 고딕"/>
                <a:cs typeface="맑은 고딕"/>
              </a:rPr>
              <a:t>위치한다.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1387" y="3567688"/>
            <a:ext cx="4103370" cy="91948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7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col</a:t>
            </a:r>
            <a:r>
              <a:rPr sz="1800" spc="-1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클래스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15" dirty="0">
                <a:latin typeface="맑은 고딕"/>
                <a:cs typeface="맑은 고딕"/>
              </a:rPr>
              <a:t>Row안에 </a:t>
            </a:r>
            <a:r>
              <a:rPr sz="1500" spc="-5" dirty="0">
                <a:latin typeface="맑은 고딕"/>
                <a:cs typeface="맑은 고딕"/>
              </a:rPr>
              <a:t>콘텐츠가 위치 </a:t>
            </a:r>
            <a:r>
              <a:rPr sz="1500" dirty="0">
                <a:latin typeface="맑은 고딕"/>
                <a:cs typeface="맑은 고딕"/>
              </a:rPr>
              <a:t>할 </a:t>
            </a:r>
            <a:r>
              <a:rPr sz="1500" spc="-5" dirty="0">
                <a:latin typeface="맑은 고딕"/>
                <a:cs typeface="맑은 고딕"/>
              </a:rPr>
              <a:t>열을</a:t>
            </a:r>
            <a:r>
              <a:rPr sz="1500" spc="-40" dirty="0">
                <a:latin typeface="맑은 고딕"/>
                <a:cs typeface="맑은 고딕"/>
              </a:rPr>
              <a:t> </a:t>
            </a:r>
            <a:r>
              <a:rPr sz="1500" spc="-5" dirty="0">
                <a:latin typeface="맑은 고딕"/>
                <a:cs typeface="맑은 고딕"/>
              </a:rPr>
              <a:t>나타낸다.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콘텐츠는 컬럼안에</a:t>
            </a:r>
            <a:r>
              <a:rPr sz="1500" spc="-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작성한다.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023865" y="3068954"/>
            <a:ext cx="2017395" cy="273050"/>
          </a:xfrm>
          <a:custGeom>
            <a:avLst/>
            <a:gdLst/>
            <a:ahLst/>
            <a:cxnLst/>
            <a:rect l="l" t="t" r="r" b="b"/>
            <a:pathLst>
              <a:path w="2017395" h="273050">
                <a:moveTo>
                  <a:pt x="0" y="45466"/>
                </a:moveTo>
                <a:lnTo>
                  <a:pt x="3585" y="27753"/>
                </a:lnTo>
                <a:lnTo>
                  <a:pt x="13350" y="13303"/>
                </a:lnTo>
                <a:lnTo>
                  <a:pt x="27807" y="3567"/>
                </a:lnTo>
                <a:lnTo>
                  <a:pt x="45466" y="0"/>
                </a:lnTo>
                <a:lnTo>
                  <a:pt x="1971548" y="0"/>
                </a:lnTo>
                <a:lnTo>
                  <a:pt x="1989260" y="3567"/>
                </a:lnTo>
                <a:lnTo>
                  <a:pt x="2003710" y="13303"/>
                </a:lnTo>
                <a:lnTo>
                  <a:pt x="2013446" y="27753"/>
                </a:lnTo>
                <a:lnTo>
                  <a:pt x="2017014" y="45466"/>
                </a:lnTo>
                <a:lnTo>
                  <a:pt x="2017014" y="227330"/>
                </a:lnTo>
                <a:lnTo>
                  <a:pt x="2013446" y="244988"/>
                </a:lnTo>
                <a:lnTo>
                  <a:pt x="2003710" y="259445"/>
                </a:lnTo>
                <a:lnTo>
                  <a:pt x="1989260" y="269210"/>
                </a:lnTo>
                <a:lnTo>
                  <a:pt x="1971548" y="272796"/>
                </a:lnTo>
                <a:lnTo>
                  <a:pt x="45466" y="272796"/>
                </a:lnTo>
                <a:lnTo>
                  <a:pt x="27807" y="269210"/>
                </a:lnTo>
                <a:lnTo>
                  <a:pt x="13350" y="259445"/>
                </a:lnTo>
                <a:lnTo>
                  <a:pt x="3585" y="244988"/>
                </a:lnTo>
                <a:lnTo>
                  <a:pt x="0" y="227330"/>
                </a:lnTo>
                <a:lnTo>
                  <a:pt x="0" y="45466"/>
                </a:lnTo>
                <a:close/>
              </a:path>
            </a:pathLst>
          </a:custGeom>
          <a:ln w="190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309361" y="3364610"/>
            <a:ext cx="2862580" cy="273050"/>
          </a:xfrm>
          <a:custGeom>
            <a:avLst/>
            <a:gdLst/>
            <a:ahLst/>
            <a:cxnLst/>
            <a:rect l="l" t="t" r="r" b="b"/>
            <a:pathLst>
              <a:path w="2862579" h="273050">
                <a:moveTo>
                  <a:pt x="0" y="45465"/>
                </a:moveTo>
                <a:lnTo>
                  <a:pt x="3567" y="27753"/>
                </a:lnTo>
                <a:lnTo>
                  <a:pt x="13303" y="13303"/>
                </a:lnTo>
                <a:lnTo>
                  <a:pt x="27753" y="3567"/>
                </a:lnTo>
                <a:lnTo>
                  <a:pt x="45465" y="0"/>
                </a:lnTo>
                <a:lnTo>
                  <a:pt x="2816606" y="0"/>
                </a:lnTo>
                <a:lnTo>
                  <a:pt x="2834318" y="3567"/>
                </a:lnTo>
                <a:lnTo>
                  <a:pt x="2848768" y="13303"/>
                </a:lnTo>
                <a:lnTo>
                  <a:pt x="2858504" y="27753"/>
                </a:lnTo>
                <a:lnTo>
                  <a:pt x="2862071" y="45465"/>
                </a:lnTo>
                <a:lnTo>
                  <a:pt x="2862071" y="227329"/>
                </a:lnTo>
                <a:lnTo>
                  <a:pt x="2858504" y="244988"/>
                </a:lnTo>
                <a:lnTo>
                  <a:pt x="2848768" y="259445"/>
                </a:lnTo>
                <a:lnTo>
                  <a:pt x="2834318" y="269210"/>
                </a:lnTo>
                <a:lnTo>
                  <a:pt x="2816606" y="272795"/>
                </a:lnTo>
                <a:lnTo>
                  <a:pt x="45465" y="272795"/>
                </a:lnTo>
                <a:lnTo>
                  <a:pt x="27753" y="269210"/>
                </a:lnTo>
                <a:lnTo>
                  <a:pt x="13303" y="259445"/>
                </a:lnTo>
                <a:lnTo>
                  <a:pt x="3567" y="244988"/>
                </a:lnTo>
                <a:lnTo>
                  <a:pt x="0" y="227329"/>
                </a:lnTo>
                <a:lnTo>
                  <a:pt x="0" y="45465"/>
                </a:lnTo>
                <a:close/>
              </a:path>
            </a:pathLst>
          </a:custGeom>
          <a:ln w="190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36394" y="2015108"/>
            <a:ext cx="2887345" cy="1226820"/>
          </a:xfrm>
          <a:custGeom>
            <a:avLst/>
            <a:gdLst/>
            <a:ahLst/>
            <a:cxnLst/>
            <a:rect l="l" t="t" r="r" b="b"/>
            <a:pathLst>
              <a:path w="2887345" h="1226820">
                <a:moveTo>
                  <a:pt x="2811398" y="1150619"/>
                </a:moveTo>
                <a:lnTo>
                  <a:pt x="2810959" y="1183566"/>
                </a:lnTo>
                <a:lnTo>
                  <a:pt x="2823718" y="1184020"/>
                </a:lnTo>
                <a:lnTo>
                  <a:pt x="2823464" y="1193927"/>
                </a:lnTo>
                <a:lnTo>
                  <a:pt x="2810821" y="1193927"/>
                </a:lnTo>
                <a:lnTo>
                  <a:pt x="2810383" y="1226819"/>
                </a:lnTo>
                <a:lnTo>
                  <a:pt x="2878655" y="1193927"/>
                </a:lnTo>
                <a:lnTo>
                  <a:pt x="2823464" y="1193927"/>
                </a:lnTo>
                <a:lnTo>
                  <a:pt x="2810827" y="1193502"/>
                </a:lnTo>
                <a:lnTo>
                  <a:pt x="2879537" y="1193502"/>
                </a:lnTo>
                <a:lnTo>
                  <a:pt x="2887091" y="1189863"/>
                </a:lnTo>
                <a:lnTo>
                  <a:pt x="2811398" y="1150619"/>
                </a:lnTo>
                <a:close/>
              </a:path>
              <a:path w="2887345" h="1226820">
                <a:moveTo>
                  <a:pt x="2810959" y="1183566"/>
                </a:moveTo>
                <a:lnTo>
                  <a:pt x="2810827" y="1193502"/>
                </a:lnTo>
                <a:lnTo>
                  <a:pt x="2823464" y="1193927"/>
                </a:lnTo>
                <a:lnTo>
                  <a:pt x="2823718" y="1184020"/>
                </a:lnTo>
                <a:lnTo>
                  <a:pt x="2810959" y="1183566"/>
                </a:lnTo>
                <a:close/>
              </a:path>
              <a:path w="2887345" h="1226820">
                <a:moveTo>
                  <a:pt x="126" y="0"/>
                </a:moveTo>
                <a:lnTo>
                  <a:pt x="0" y="9905"/>
                </a:lnTo>
                <a:lnTo>
                  <a:pt x="67563" y="10794"/>
                </a:lnTo>
                <a:lnTo>
                  <a:pt x="135000" y="13335"/>
                </a:lnTo>
                <a:lnTo>
                  <a:pt x="202183" y="17525"/>
                </a:lnTo>
                <a:lnTo>
                  <a:pt x="268858" y="23240"/>
                </a:lnTo>
                <a:lnTo>
                  <a:pt x="335025" y="30479"/>
                </a:lnTo>
                <a:lnTo>
                  <a:pt x="400685" y="39242"/>
                </a:lnTo>
                <a:lnTo>
                  <a:pt x="465455" y="49275"/>
                </a:lnTo>
                <a:lnTo>
                  <a:pt x="529208" y="60832"/>
                </a:lnTo>
                <a:lnTo>
                  <a:pt x="592074" y="73532"/>
                </a:lnTo>
                <a:lnTo>
                  <a:pt x="653669" y="87502"/>
                </a:lnTo>
                <a:lnTo>
                  <a:pt x="713867" y="102742"/>
                </a:lnTo>
                <a:lnTo>
                  <a:pt x="772668" y="119125"/>
                </a:lnTo>
                <a:lnTo>
                  <a:pt x="829944" y="136651"/>
                </a:lnTo>
                <a:lnTo>
                  <a:pt x="885444" y="155066"/>
                </a:lnTo>
                <a:lnTo>
                  <a:pt x="939164" y="174498"/>
                </a:lnTo>
                <a:lnTo>
                  <a:pt x="990726" y="194817"/>
                </a:lnTo>
                <a:lnTo>
                  <a:pt x="1040257" y="216026"/>
                </a:lnTo>
                <a:lnTo>
                  <a:pt x="1087628" y="237998"/>
                </a:lnTo>
                <a:lnTo>
                  <a:pt x="1132458" y="260730"/>
                </a:lnTo>
                <a:lnTo>
                  <a:pt x="1174750" y="284225"/>
                </a:lnTo>
                <a:lnTo>
                  <a:pt x="1214501" y="308228"/>
                </a:lnTo>
                <a:lnTo>
                  <a:pt x="1251458" y="332866"/>
                </a:lnTo>
                <a:lnTo>
                  <a:pt x="1285494" y="358139"/>
                </a:lnTo>
                <a:lnTo>
                  <a:pt x="1316355" y="383793"/>
                </a:lnTo>
                <a:lnTo>
                  <a:pt x="1356868" y="422910"/>
                </a:lnTo>
                <a:lnTo>
                  <a:pt x="1389633" y="462788"/>
                </a:lnTo>
                <a:lnTo>
                  <a:pt x="1414398" y="503046"/>
                </a:lnTo>
                <a:lnTo>
                  <a:pt x="1430782" y="543687"/>
                </a:lnTo>
                <a:lnTo>
                  <a:pt x="1438275" y="584326"/>
                </a:lnTo>
                <a:lnTo>
                  <a:pt x="1439291" y="611758"/>
                </a:lnTo>
                <a:lnTo>
                  <a:pt x="1440942" y="625982"/>
                </a:lnTo>
                <a:lnTo>
                  <a:pt x="1451864" y="668527"/>
                </a:lnTo>
                <a:lnTo>
                  <a:pt x="1471803" y="710564"/>
                </a:lnTo>
                <a:lnTo>
                  <a:pt x="1500123" y="751839"/>
                </a:lnTo>
                <a:lnTo>
                  <a:pt x="1536319" y="792479"/>
                </a:lnTo>
                <a:lnTo>
                  <a:pt x="1564513" y="818895"/>
                </a:lnTo>
                <a:lnTo>
                  <a:pt x="1595882" y="844930"/>
                </a:lnTo>
                <a:lnTo>
                  <a:pt x="1630298" y="870457"/>
                </a:lnTo>
                <a:lnTo>
                  <a:pt x="1667636" y="895350"/>
                </a:lnTo>
                <a:lnTo>
                  <a:pt x="1707642" y="919606"/>
                </a:lnTo>
                <a:lnTo>
                  <a:pt x="1750314" y="943228"/>
                </a:lnTo>
                <a:lnTo>
                  <a:pt x="1795653" y="966088"/>
                </a:lnTo>
                <a:lnTo>
                  <a:pt x="1843151" y="988313"/>
                </a:lnTo>
                <a:lnTo>
                  <a:pt x="1892934" y="1009523"/>
                </a:lnTo>
                <a:lnTo>
                  <a:pt x="1944878" y="1029969"/>
                </a:lnTo>
                <a:lnTo>
                  <a:pt x="1998726" y="1049527"/>
                </a:lnTo>
                <a:lnTo>
                  <a:pt x="2054479" y="1068069"/>
                </a:lnTo>
                <a:lnTo>
                  <a:pt x="2111883" y="1085595"/>
                </a:lnTo>
                <a:lnTo>
                  <a:pt x="2170938" y="1101978"/>
                </a:lnTo>
                <a:lnTo>
                  <a:pt x="2231390" y="1117218"/>
                </a:lnTo>
                <a:lnTo>
                  <a:pt x="2293239" y="1131315"/>
                </a:lnTo>
                <a:lnTo>
                  <a:pt x="2356231" y="1144142"/>
                </a:lnTo>
                <a:lnTo>
                  <a:pt x="2420239" y="1155573"/>
                </a:lnTo>
                <a:lnTo>
                  <a:pt x="2485263" y="1165605"/>
                </a:lnTo>
                <a:lnTo>
                  <a:pt x="2550922" y="1174495"/>
                </a:lnTo>
                <a:lnTo>
                  <a:pt x="2617343" y="1181735"/>
                </a:lnTo>
                <a:lnTo>
                  <a:pt x="2684398" y="1187450"/>
                </a:lnTo>
                <a:lnTo>
                  <a:pt x="2751709" y="1191514"/>
                </a:lnTo>
                <a:lnTo>
                  <a:pt x="2810827" y="1193502"/>
                </a:lnTo>
                <a:lnTo>
                  <a:pt x="2810959" y="1183566"/>
                </a:lnTo>
                <a:lnTo>
                  <a:pt x="2752344" y="1181480"/>
                </a:lnTo>
                <a:lnTo>
                  <a:pt x="2685160" y="1177416"/>
                </a:lnTo>
                <a:lnTo>
                  <a:pt x="2618485" y="1171702"/>
                </a:lnTo>
                <a:lnTo>
                  <a:pt x="2552319" y="1164463"/>
                </a:lnTo>
                <a:lnTo>
                  <a:pt x="2486786" y="1155827"/>
                </a:lnTo>
                <a:lnTo>
                  <a:pt x="2422017" y="1145666"/>
                </a:lnTo>
                <a:lnTo>
                  <a:pt x="2358263" y="1134237"/>
                </a:lnTo>
                <a:lnTo>
                  <a:pt x="2295525" y="1121537"/>
                </a:lnTo>
                <a:lnTo>
                  <a:pt x="2233803" y="1107439"/>
                </a:lnTo>
                <a:lnTo>
                  <a:pt x="2173732" y="1092327"/>
                </a:lnTo>
                <a:lnTo>
                  <a:pt x="2114804" y="1076070"/>
                </a:lnTo>
                <a:lnTo>
                  <a:pt x="2057654" y="1058671"/>
                </a:lnTo>
                <a:lnTo>
                  <a:pt x="2002155" y="1040129"/>
                </a:lnTo>
                <a:lnTo>
                  <a:pt x="1948560" y="1020699"/>
                </a:lnTo>
                <a:lnTo>
                  <a:pt x="1896871" y="1000378"/>
                </a:lnTo>
                <a:lnTo>
                  <a:pt x="1847342" y="979169"/>
                </a:lnTo>
                <a:lnTo>
                  <a:pt x="1799970" y="957199"/>
                </a:lnTo>
                <a:lnTo>
                  <a:pt x="1755140" y="934465"/>
                </a:lnTo>
                <a:lnTo>
                  <a:pt x="1712721" y="911098"/>
                </a:lnTo>
                <a:lnTo>
                  <a:pt x="1673097" y="886967"/>
                </a:lnTo>
                <a:lnTo>
                  <a:pt x="1636141" y="862329"/>
                </a:lnTo>
                <a:lnTo>
                  <a:pt x="1602105" y="837183"/>
                </a:lnTo>
                <a:lnTo>
                  <a:pt x="1571244" y="811529"/>
                </a:lnTo>
                <a:lnTo>
                  <a:pt x="1530858" y="772413"/>
                </a:lnTo>
                <a:lnTo>
                  <a:pt x="1497965" y="732536"/>
                </a:lnTo>
                <a:lnTo>
                  <a:pt x="1473200" y="692403"/>
                </a:lnTo>
                <a:lnTo>
                  <a:pt x="1456944" y="651890"/>
                </a:lnTo>
                <a:lnTo>
                  <a:pt x="1449323" y="611251"/>
                </a:lnTo>
                <a:lnTo>
                  <a:pt x="1448308" y="583056"/>
                </a:lnTo>
                <a:lnTo>
                  <a:pt x="1446530" y="568832"/>
                </a:lnTo>
                <a:lnTo>
                  <a:pt x="1435481" y="526414"/>
                </a:lnTo>
                <a:lnTo>
                  <a:pt x="1415669" y="484377"/>
                </a:lnTo>
                <a:lnTo>
                  <a:pt x="1387347" y="443102"/>
                </a:lnTo>
                <a:lnTo>
                  <a:pt x="1351153" y="402716"/>
                </a:lnTo>
                <a:lnTo>
                  <a:pt x="1322958" y="376174"/>
                </a:lnTo>
                <a:lnTo>
                  <a:pt x="1291463" y="350138"/>
                </a:lnTo>
                <a:lnTo>
                  <a:pt x="1257172" y="324738"/>
                </a:lnTo>
                <a:lnTo>
                  <a:pt x="1219834" y="299846"/>
                </a:lnTo>
                <a:lnTo>
                  <a:pt x="1179703" y="275463"/>
                </a:lnTo>
                <a:lnTo>
                  <a:pt x="1137031" y="251840"/>
                </a:lnTo>
                <a:lnTo>
                  <a:pt x="1091819" y="228980"/>
                </a:lnTo>
                <a:lnTo>
                  <a:pt x="1044320" y="206882"/>
                </a:lnTo>
                <a:lnTo>
                  <a:pt x="994410" y="185419"/>
                </a:lnTo>
                <a:lnTo>
                  <a:pt x="942594" y="164973"/>
                </a:lnTo>
                <a:lnTo>
                  <a:pt x="888619" y="145541"/>
                </a:lnTo>
                <a:lnTo>
                  <a:pt x="832866" y="127000"/>
                </a:lnTo>
                <a:lnTo>
                  <a:pt x="775462" y="109474"/>
                </a:lnTo>
                <a:lnTo>
                  <a:pt x="716280" y="93090"/>
                </a:lnTo>
                <a:lnTo>
                  <a:pt x="655828" y="77850"/>
                </a:lnTo>
                <a:lnTo>
                  <a:pt x="594106" y="63753"/>
                </a:lnTo>
                <a:lnTo>
                  <a:pt x="530987" y="50926"/>
                </a:lnTo>
                <a:lnTo>
                  <a:pt x="466979" y="39496"/>
                </a:lnTo>
                <a:lnTo>
                  <a:pt x="401955" y="29337"/>
                </a:lnTo>
                <a:lnTo>
                  <a:pt x="336169" y="20574"/>
                </a:lnTo>
                <a:lnTo>
                  <a:pt x="269748" y="13335"/>
                </a:lnTo>
                <a:lnTo>
                  <a:pt x="202819" y="7492"/>
                </a:lnTo>
                <a:lnTo>
                  <a:pt x="135381" y="3428"/>
                </a:lnTo>
                <a:lnTo>
                  <a:pt x="67691" y="762"/>
                </a:lnTo>
                <a:lnTo>
                  <a:pt x="12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36394" y="3436239"/>
            <a:ext cx="3173095" cy="328930"/>
          </a:xfrm>
          <a:custGeom>
            <a:avLst/>
            <a:gdLst/>
            <a:ahLst/>
            <a:cxnLst/>
            <a:rect l="l" t="t" r="r" b="b"/>
            <a:pathLst>
              <a:path w="3173095" h="328929">
                <a:moveTo>
                  <a:pt x="1574171" y="190246"/>
                </a:moveTo>
                <a:lnTo>
                  <a:pt x="1530095" y="209296"/>
                </a:lnTo>
                <a:lnTo>
                  <a:pt x="1479931" y="222123"/>
                </a:lnTo>
                <a:lnTo>
                  <a:pt x="1415033" y="234696"/>
                </a:lnTo>
                <a:lnTo>
                  <a:pt x="1336802" y="246761"/>
                </a:lnTo>
                <a:lnTo>
                  <a:pt x="1292986" y="252603"/>
                </a:lnTo>
                <a:lnTo>
                  <a:pt x="1246378" y="258318"/>
                </a:lnTo>
                <a:lnTo>
                  <a:pt x="1196847" y="263779"/>
                </a:lnTo>
                <a:lnTo>
                  <a:pt x="1090295" y="274319"/>
                </a:lnTo>
                <a:lnTo>
                  <a:pt x="1033399" y="279146"/>
                </a:lnTo>
                <a:lnTo>
                  <a:pt x="850264" y="292608"/>
                </a:lnTo>
                <a:lnTo>
                  <a:pt x="719201" y="300228"/>
                </a:lnTo>
                <a:lnTo>
                  <a:pt x="582294" y="306705"/>
                </a:lnTo>
                <a:lnTo>
                  <a:pt x="440817" y="311912"/>
                </a:lnTo>
                <a:lnTo>
                  <a:pt x="148589" y="318135"/>
                </a:lnTo>
                <a:lnTo>
                  <a:pt x="0" y="318897"/>
                </a:lnTo>
                <a:lnTo>
                  <a:pt x="126" y="328930"/>
                </a:lnTo>
                <a:lnTo>
                  <a:pt x="296037" y="325755"/>
                </a:lnTo>
                <a:lnTo>
                  <a:pt x="441070" y="321944"/>
                </a:lnTo>
                <a:lnTo>
                  <a:pt x="719708" y="310134"/>
                </a:lnTo>
                <a:lnTo>
                  <a:pt x="913892" y="298323"/>
                </a:lnTo>
                <a:lnTo>
                  <a:pt x="1091057" y="284225"/>
                </a:lnTo>
                <a:lnTo>
                  <a:pt x="1197864" y="273812"/>
                </a:lnTo>
                <a:lnTo>
                  <a:pt x="1294257" y="262509"/>
                </a:lnTo>
                <a:lnTo>
                  <a:pt x="1338071" y="256667"/>
                </a:lnTo>
                <a:lnTo>
                  <a:pt x="1378966" y="250698"/>
                </a:lnTo>
                <a:lnTo>
                  <a:pt x="1416684" y="244602"/>
                </a:lnTo>
                <a:lnTo>
                  <a:pt x="1481963" y="232029"/>
                </a:lnTo>
                <a:lnTo>
                  <a:pt x="1532763" y="218948"/>
                </a:lnTo>
                <a:lnTo>
                  <a:pt x="1579880" y="198500"/>
                </a:lnTo>
                <a:lnTo>
                  <a:pt x="1587627" y="191008"/>
                </a:lnTo>
                <a:lnTo>
                  <a:pt x="1588103" y="190627"/>
                </a:lnTo>
                <a:lnTo>
                  <a:pt x="1573783" y="190627"/>
                </a:lnTo>
                <a:lnTo>
                  <a:pt x="1574171" y="190246"/>
                </a:lnTo>
                <a:close/>
              </a:path>
              <a:path w="3173095" h="328929">
                <a:moveTo>
                  <a:pt x="1574800" y="189865"/>
                </a:moveTo>
                <a:lnTo>
                  <a:pt x="1574171" y="190246"/>
                </a:lnTo>
                <a:lnTo>
                  <a:pt x="1573783" y="190627"/>
                </a:lnTo>
                <a:lnTo>
                  <a:pt x="1574800" y="189865"/>
                </a:lnTo>
                <a:close/>
              </a:path>
              <a:path w="3173095" h="328929">
                <a:moveTo>
                  <a:pt x="1588643" y="189865"/>
                </a:moveTo>
                <a:lnTo>
                  <a:pt x="1574800" y="189865"/>
                </a:lnTo>
                <a:lnTo>
                  <a:pt x="1573783" y="190627"/>
                </a:lnTo>
                <a:lnTo>
                  <a:pt x="1588103" y="190627"/>
                </a:lnTo>
                <a:lnTo>
                  <a:pt x="1588261" y="190500"/>
                </a:lnTo>
                <a:lnTo>
                  <a:pt x="1588643" y="189865"/>
                </a:lnTo>
                <a:close/>
              </a:path>
              <a:path w="3173095" h="328929">
                <a:moveTo>
                  <a:pt x="1579909" y="184614"/>
                </a:moveTo>
                <a:lnTo>
                  <a:pt x="1574171" y="190246"/>
                </a:lnTo>
                <a:lnTo>
                  <a:pt x="1574800" y="189865"/>
                </a:lnTo>
                <a:lnTo>
                  <a:pt x="1588643" y="189865"/>
                </a:lnTo>
                <a:lnTo>
                  <a:pt x="1590020" y="185800"/>
                </a:lnTo>
                <a:lnTo>
                  <a:pt x="1579498" y="185800"/>
                </a:lnTo>
                <a:lnTo>
                  <a:pt x="1579909" y="184614"/>
                </a:lnTo>
                <a:close/>
              </a:path>
              <a:path w="3173095" h="328929">
                <a:moveTo>
                  <a:pt x="1580642" y="183896"/>
                </a:moveTo>
                <a:lnTo>
                  <a:pt x="1579909" y="184614"/>
                </a:lnTo>
                <a:lnTo>
                  <a:pt x="1579498" y="185800"/>
                </a:lnTo>
                <a:lnTo>
                  <a:pt x="1580642" y="183896"/>
                </a:lnTo>
                <a:close/>
              </a:path>
              <a:path w="3173095" h="328929">
                <a:moveTo>
                  <a:pt x="1590666" y="183896"/>
                </a:moveTo>
                <a:lnTo>
                  <a:pt x="1580642" y="183896"/>
                </a:lnTo>
                <a:lnTo>
                  <a:pt x="1579498" y="185800"/>
                </a:lnTo>
                <a:lnTo>
                  <a:pt x="1590020" y="185800"/>
                </a:lnTo>
                <a:lnTo>
                  <a:pt x="1590666" y="183896"/>
                </a:lnTo>
                <a:close/>
              </a:path>
              <a:path w="3173095" h="328929">
                <a:moveTo>
                  <a:pt x="3096679" y="33096"/>
                </a:moveTo>
                <a:lnTo>
                  <a:pt x="2876804" y="35813"/>
                </a:lnTo>
                <a:lnTo>
                  <a:pt x="2731770" y="39624"/>
                </a:lnTo>
                <a:lnTo>
                  <a:pt x="2590165" y="44958"/>
                </a:lnTo>
                <a:lnTo>
                  <a:pt x="2386838" y="55118"/>
                </a:lnTo>
                <a:lnTo>
                  <a:pt x="2197861" y="67690"/>
                </a:lnTo>
                <a:lnTo>
                  <a:pt x="2027173" y="82423"/>
                </a:lnTo>
                <a:lnTo>
                  <a:pt x="1974977" y="87757"/>
                </a:lnTo>
                <a:lnTo>
                  <a:pt x="1878583" y="99060"/>
                </a:lnTo>
                <a:lnTo>
                  <a:pt x="1834769" y="104901"/>
                </a:lnTo>
                <a:lnTo>
                  <a:pt x="1793875" y="110871"/>
                </a:lnTo>
                <a:lnTo>
                  <a:pt x="1756156" y="116966"/>
                </a:lnTo>
                <a:lnTo>
                  <a:pt x="1690878" y="129666"/>
                </a:lnTo>
                <a:lnTo>
                  <a:pt x="1639823" y="142748"/>
                </a:lnTo>
                <a:lnTo>
                  <a:pt x="1604136" y="156337"/>
                </a:lnTo>
                <a:lnTo>
                  <a:pt x="1584070" y="172466"/>
                </a:lnTo>
                <a:lnTo>
                  <a:pt x="1581784" y="179197"/>
                </a:lnTo>
                <a:lnTo>
                  <a:pt x="1579909" y="184614"/>
                </a:lnTo>
                <a:lnTo>
                  <a:pt x="1580642" y="183896"/>
                </a:lnTo>
                <a:lnTo>
                  <a:pt x="1590666" y="183896"/>
                </a:lnTo>
                <a:lnTo>
                  <a:pt x="1592809" y="177673"/>
                </a:lnTo>
                <a:lnTo>
                  <a:pt x="1592198" y="177673"/>
                </a:lnTo>
                <a:lnTo>
                  <a:pt x="1593469" y="175768"/>
                </a:lnTo>
                <a:lnTo>
                  <a:pt x="1594139" y="175768"/>
                </a:lnTo>
                <a:lnTo>
                  <a:pt x="1598280" y="171704"/>
                </a:lnTo>
                <a:lnTo>
                  <a:pt x="1599057" y="170942"/>
                </a:lnTo>
                <a:lnTo>
                  <a:pt x="1599433" y="170942"/>
                </a:lnTo>
                <a:lnTo>
                  <a:pt x="1609344" y="164973"/>
                </a:lnTo>
                <a:lnTo>
                  <a:pt x="1624076" y="158750"/>
                </a:lnTo>
                <a:lnTo>
                  <a:pt x="1666240" y="145796"/>
                </a:lnTo>
                <a:lnTo>
                  <a:pt x="1723770" y="133096"/>
                </a:lnTo>
                <a:lnTo>
                  <a:pt x="1795526" y="120776"/>
                </a:lnTo>
                <a:lnTo>
                  <a:pt x="1836166" y="114808"/>
                </a:lnTo>
                <a:lnTo>
                  <a:pt x="1879854" y="108965"/>
                </a:lnTo>
                <a:lnTo>
                  <a:pt x="1926590" y="103250"/>
                </a:lnTo>
                <a:lnTo>
                  <a:pt x="2028190" y="92456"/>
                </a:lnTo>
                <a:lnTo>
                  <a:pt x="2198623" y="77597"/>
                </a:lnTo>
                <a:lnTo>
                  <a:pt x="2322703" y="68961"/>
                </a:lnTo>
                <a:lnTo>
                  <a:pt x="2453767" y="61340"/>
                </a:lnTo>
                <a:lnTo>
                  <a:pt x="2590672" y="54863"/>
                </a:lnTo>
                <a:lnTo>
                  <a:pt x="2732151" y="49657"/>
                </a:lnTo>
                <a:lnTo>
                  <a:pt x="3024505" y="43434"/>
                </a:lnTo>
                <a:lnTo>
                  <a:pt x="3096729" y="43110"/>
                </a:lnTo>
                <a:lnTo>
                  <a:pt x="3096679" y="33096"/>
                </a:lnTo>
                <a:close/>
              </a:path>
              <a:path w="3173095" h="328929">
                <a:moveTo>
                  <a:pt x="1593469" y="175768"/>
                </a:moveTo>
                <a:lnTo>
                  <a:pt x="1592198" y="177673"/>
                </a:lnTo>
                <a:lnTo>
                  <a:pt x="1593123" y="176765"/>
                </a:lnTo>
                <a:lnTo>
                  <a:pt x="1593469" y="175768"/>
                </a:lnTo>
                <a:close/>
              </a:path>
              <a:path w="3173095" h="328929">
                <a:moveTo>
                  <a:pt x="1593123" y="176765"/>
                </a:moveTo>
                <a:lnTo>
                  <a:pt x="1592198" y="177673"/>
                </a:lnTo>
                <a:lnTo>
                  <a:pt x="1592809" y="177673"/>
                </a:lnTo>
                <a:lnTo>
                  <a:pt x="1593123" y="176765"/>
                </a:lnTo>
                <a:close/>
              </a:path>
              <a:path w="3173095" h="328929">
                <a:moveTo>
                  <a:pt x="1594139" y="175768"/>
                </a:moveTo>
                <a:lnTo>
                  <a:pt x="1593469" y="175768"/>
                </a:lnTo>
                <a:lnTo>
                  <a:pt x="1593123" y="176765"/>
                </a:lnTo>
                <a:lnTo>
                  <a:pt x="1594139" y="175768"/>
                </a:lnTo>
                <a:close/>
              </a:path>
              <a:path w="3173095" h="328929">
                <a:moveTo>
                  <a:pt x="1599057" y="170942"/>
                </a:moveTo>
                <a:lnTo>
                  <a:pt x="1598168" y="171704"/>
                </a:lnTo>
                <a:lnTo>
                  <a:pt x="1598459" y="171528"/>
                </a:lnTo>
                <a:lnTo>
                  <a:pt x="1599057" y="170942"/>
                </a:lnTo>
                <a:close/>
              </a:path>
              <a:path w="3173095" h="328929">
                <a:moveTo>
                  <a:pt x="1598459" y="171528"/>
                </a:moveTo>
                <a:lnTo>
                  <a:pt x="1598168" y="171704"/>
                </a:lnTo>
                <a:lnTo>
                  <a:pt x="1598459" y="171528"/>
                </a:lnTo>
                <a:close/>
              </a:path>
              <a:path w="3173095" h="328929">
                <a:moveTo>
                  <a:pt x="1599433" y="170942"/>
                </a:moveTo>
                <a:lnTo>
                  <a:pt x="1599057" y="170942"/>
                </a:lnTo>
                <a:lnTo>
                  <a:pt x="1598459" y="171528"/>
                </a:lnTo>
                <a:lnTo>
                  <a:pt x="1599433" y="170942"/>
                </a:lnTo>
                <a:close/>
              </a:path>
              <a:path w="3173095" h="328929">
                <a:moveTo>
                  <a:pt x="3163669" y="33020"/>
                </a:moveTo>
                <a:lnTo>
                  <a:pt x="3109468" y="33020"/>
                </a:lnTo>
                <a:lnTo>
                  <a:pt x="3109468" y="43052"/>
                </a:lnTo>
                <a:lnTo>
                  <a:pt x="3096729" y="43110"/>
                </a:lnTo>
                <a:lnTo>
                  <a:pt x="3096895" y="76200"/>
                </a:lnTo>
                <a:lnTo>
                  <a:pt x="3172968" y="37591"/>
                </a:lnTo>
                <a:lnTo>
                  <a:pt x="3163669" y="33020"/>
                </a:lnTo>
                <a:close/>
              </a:path>
              <a:path w="3173095" h="328929">
                <a:moveTo>
                  <a:pt x="3109468" y="33020"/>
                </a:moveTo>
                <a:lnTo>
                  <a:pt x="3096679" y="33096"/>
                </a:lnTo>
                <a:lnTo>
                  <a:pt x="3096729" y="43110"/>
                </a:lnTo>
                <a:lnTo>
                  <a:pt x="3109468" y="43052"/>
                </a:lnTo>
                <a:lnTo>
                  <a:pt x="3109468" y="33020"/>
                </a:lnTo>
                <a:close/>
              </a:path>
              <a:path w="3173095" h="328929">
                <a:moveTo>
                  <a:pt x="3096514" y="0"/>
                </a:moveTo>
                <a:lnTo>
                  <a:pt x="3096679" y="33096"/>
                </a:lnTo>
                <a:lnTo>
                  <a:pt x="3163669" y="33020"/>
                </a:lnTo>
                <a:lnTo>
                  <a:pt x="309651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109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Bootstrap의 그리드</a:t>
            </a:r>
            <a:r>
              <a:rPr sz="2400" spc="-100" dirty="0"/>
              <a:t> </a:t>
            </a:r>
            <a:r>
              <a:rPr sz="2400" dirty="0"/>
              <a:t>클래스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5559"/>
            <a:ext cx="5979160" cy="137795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204595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xs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</a:t>
            </a:r>
            <a:r>
              <a:rPr sz="1800" dirty="0">
                <a:latin typeface="맑은 고딕"/>
                <a:cs typeface="맑은 고딕"/>
              </a:rPr>
              <a:t>phones, 스크린 사이즈</a:t>
            </a:r>
            <a:r>
              <a:rPr sz="1800" spc="-3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768px이하)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298575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sm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</a:t>
            </a:r>
            <a:r>
              <a:rPr sz="1800" dirty="0">
                <a:latin typeface="맑은 고딕"/>
                <a:cs typeface="맑은 고딕"/>
              </a:rPr>
              <a:t>tablets, 스크린 사이즈 </a:t>
            </a:r>
            <a:r>
              <a:rPr sz="1800" spc="-5" dirty="0">
                <a:latin typeface="맑은 고딕"/>
                <a:cs typeface="맑은 고딕"/>
              </a:rPr>
              <a:t>768px이상)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338580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md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small laptops, </a:t>
            </a:r>
            <a:r>
              <a:rPr sz="1800" dirty="0">
                <a:latin typeface="맑은 고딕"/>
                <a:cs typeface="맑은 고딕"/>
              </a:rPr>
              <a:t>스크린 사이즈</a:t>
            </a:r>
            <a:r>
              <a:rPr sz="1800" spc="-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992px이상)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193800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lg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</a:t>
            </a:r>
            <a:r>
              <a:rPr sz="1800" spc="-10" dirty="0">
                <a:latin typeface="맑은 고딕"/>
                <a:cs typeface="맑은 고딕"/>
              </a:rPr>
              <a:t>desktops, </a:t>
            </a:r>
            <a:r>
              <a:rPr sz="1800" dirty="0">
                <a:latin typeface="맑은 고딕"/>
                <a:cs typeface="맑은 고딕"/>
              </a:rPr>
              <a:t>스크린 사이즈</a:t>
            </a:r>
            <a:r>
              <a:rPr sz="1800" spc="1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1200px이상)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9801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3개의 </a:t>
            </a:r>
            <a:r>
              <a:rPr sz="2400" dirty="0"/>
              <a:t>같은 컬럼 만들기</a:t>
            </a:r>
            <a:r>
              <a:rPr sz="2400" spc="-70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745204" y="1938558"/>
            <a:ext cx="7480484" cy="1906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619</Words>
  <Application>Microsoft Office PowerPoint</Application>
  <PresentationFormat>화면 슬라이드 쇼(4:3)</PresentationFormat>
  <Paragraphs>92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3" baseType="lpstr">
      <vt:lpstr>맑은 고딕</vt:lpstr>
      <vt:lpstr>Calibri</vt:lpstr>
      <vt:lpstr>Consolas</vt:lpstr>
      <vt:lpstr>Wingdings</vt:lpstr>
      <vt:lpstr>Wingdings 2</vt:lpstr>
      <vt:lpstr>Office Theme</vt:lpstr>
      <vt:lpstr>PowerPoint 프레젠테이션</vt:lpstr>
      <vt:lpstr>그리드 시스템이란?</vt:lpstr>
      <vt:lpstr>웹에서의 그리드 시스템 : 12컬럼 16컬럼 그리드 시스템</vt:lpstr>
      <vt:lpstr>그리드 시스템의 장점</vt:lpstr>
      <vt:lpstr>Bootstrap의 그리드 시스템</vt:lpstr>
      <vt:lpstr>Bootstrap의 그리드 시스템 규칙</vt:lpstr>
      <vt:lpstr>그리드 기본 구조</vt:lpstr>
      <vt:lpstr>Bootstrap의 그리드 클래스</vt:lpstr>
      <vt:lpstr>3개의 같은 컬럼 만들기 예제</vt:lpstr>
      <vt:lpstr>2개의 다른 컬럼 만들기 예제</vt:lpstr>
      <vt:lpstr>중첩된 컬럼 만들기 예제</vt:lpstr>
      <vt:lpstr>모바일과 데스크톱 혼합형 예제</vt:lpstr>
      <vt:lpstr>모바일과 테블릿, 데스크톱 혼합형 예제</vt:lpstr>
      <vt:lpstr>Bootstrap 그리드 : Mobile, Tablet And Desktop에서 다르게 표시</vt:lpstr>
      <vt:lpstr>컨텐츠 내용의 사이즈를 맞추기 위한 clearfix</vt:lpstr>
      <vt:lpstr>컬럼을 오른쪽으로 밀기 위한 offset</vt:lpstr>
      <vt:lpstr>Column 순서 바꾸기 push, pull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3</cp:revision>
  <dcterms:created xsi:type="dcterms:W3CDTF">2019-04-30T01:42:21Z</dcterms:created>
  <dcterms:modified xsi:type="dcterms:W3CDTF">2019-04-30T02:54:40Z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2019-04-30T00:00:00Z</vt:filetime>
  </property>
</Properties>
</file>