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524000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5343" y="1600200"/>
            <a:ext cx="1247140" cy="990600"/>
          </a:xfrm>
          <a:custGeom>
            <a:avLst/>
            <a:gdLst/>
            <a:ahLst/>
            <a:cxnLst/>
            <a:rect l="l" t="t" r="r" b="b"/>
            <a:pathLst>
              <a:path w="1247140" h="990600">
                <a:moveTo>
                  <a:pt x="0" y="990600"/>
                </a:moveTo>
                <a:lnTo>
                  <a:pt x="1246632" y="990600"/>
                </a:lnTo>
                <a:lnTo>
                  <a:pt x="1246632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3083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600"/>
                </a:moveTo>
                <a:lnTo>
                  <a:pt x="524256" y="228600"/>
                </a:lnTo>
                <a:lnTo>
                  <a:pt x="524256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1312" y="1053083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20496" y="1828800"/>
            <a:ext cx="6685788" cy="40934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3083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600"/>
                </a:moveTo>
                <a:lnTo>
                  <a:pt x="524256" y="228600"/>
                </a:lnTo>
                <a:lnTo>
                  <a:pt x="524256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1312" y="1053083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1387" y="367029"/>
            <a:ext cx="500888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1387" y="1369567"/>
            <a:ext cx="6099809" cy="1652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772283"/>
            <a:ext cx="29749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sz="2100" b="1" spc="-95" dirty="0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93B6D2"/>
          </a:solidFill>
        </p:spPr>
        <p:txBody>
          <a:bodyPr vert="horz" wrap="square" lIns="0" tIns="236855" rIns="0" bIns="0" rtlCol="0">
            <a:spAutoFit/>
          </a:bodyPr>
          <a:lstStyle/>
          <a:p>
            <a:pPr marL="239395">
              <a:lnSpc>
                <a:spcPct val="100000"/>
              </a:lnSpc>
              <a:spcBef>
                <a:spcPts val="1865"/>
              </a:spcBef>
            </a:pPr>
            <a:r>
              <a:rPr sz="3300" b="1" spc="-10" dirty="0">
                <a:solidFill>
                  <a:srgbClr val="FFFFFF"/>
                </a:solidFill>
                <a:latin typeface="맑은 고딕"/>
                <a:cs typeface="맑은 고딕"/>
              </a:rPr>
              <a:t>Bootstrap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– 다양한</a:t>
            </a:r>
            <a:r>
              <a:rPr sz="3300" b="1" spc="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양식</a:t>
            </a:r>
            <a:endParaRPr sz="33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2571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spc="-5" dirty="0"/>
              <a:t>Modal(모달) </a:t>
            </a:r>
            <a:r>
              <a:rPr dirty="0"/>
              <a:t>– 로그 인</a:t>
            </a:r>
            <a:r>
              <a:rPr spc="-35" dirty="0"/>
              <a:t> </a:t>
            </a:r>
            <a:r>
              <a:rPr dirty="0"/>
              <a:t>예제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7541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90" dirty="0"/>
              <a:t> </a:t>
            </a:r>
            <a:r>
              <a:rPr spc="-5" dirty="0"/>
              <a:t>Carousel(캐러셀)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891665"/>
            <a:ext cx="4449445" cy="3362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슬라이드쇼</a:t>
            </a:r>
            <a:r>
              <a:rPr sz="1800" spc="-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효과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DD8046"/>
              </a:buClr>
              <a:buFont typeface="Wingdings"/>
              <a:buChar char=""/>
            </a:pPr>
            <a:endParaRPr sz="275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슬라이드쇼 기능을 위한</a:t>
            </a:r>
            <a:r>
              <a:rPr sz="1800" spc="-2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carousel은</a:t>
            </a:r>
            <a:endParaRPr sz="1800">
              <a:latin typeface="맑은 고딕"/>
              <a:cs typeface="맑은 고딕"/>
            </a:endParaRPr>
          </a:p>
          <a:p>
            <a:pPr marL="253365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&lt;div&gt;에 id가</a:t>
            </a:r>
            <a:r>
              <a:rPr sz="1800" spc="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필요</a:t>
            </a:r>
            <a:endParaRPr sz="1800">
              <a:latin typeface="맑은 고딕"/>
              <a:cs typeface="맑은 고딕"/>
            </a:endParaRPr>
          </a:p>
          <a:p>
            <a:pPr marL="253365" marR="1143635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Carousel를 </a:t>
            </a:r>
            <a:r>
              <a:rPr sz="1800" dirty="0">
                <a:latin typeface="맑은 고딕"/>
                <a:cs typeface="맑은 고딕"/>
              </a:rPr>
              <a:t>포함하는</a:t>
            </a:r>
            <a:r>
              <a:rPr sz="1800" spc="-10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&lt;div&gt;에  class="carousel“</a:t>
            </a:r>
            <a:r>
              <a:rPr sz="1800" spc="-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설정</a:t>
            </a:r>
            <a:endParaRPr sz="1800">
              <a:latin typeface="맑은 고딕"/>
              <a:cs typeface="맑은 고딕"/>
            </a:endParaRPr>
          </a:p>
          <a:p>
            <a:pPr marL="253365" marR="57150" indent="-240665">
              <a:lnSpc>
                <a:spcPct val="100000"/>
              </a:lnSpc>
              <a:spcBef>
                <a:spcPts val="5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자연스러운 부트스트랩 슬라이딩</a:t>
            </a:r>
            <a:r>
              <a:rPr sz="1800" spc="-9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애니메  이션 효과를 위해 </a:t>
            </a:r>
            <a:r>
              <a:rPr sz="1800" spc="-10" dirty="0">
                <a:latin typeface="맑은 고딕"/>
                <a:cs typeface="맑은 고딕"/>
              </a:rPr>
              <a:t>class=“slide”</a:t>
            </a:r>
            <a:r>
              <a:rPr sz="1800" spc="-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설정</a:t>
            </a:r>
            <a:endParaRPr sz="1800">
              <a:latin typeface="맑은 고딕"/>
              <a:cs typeface="맑은 고딕"/>
            </a:endParaRPr>
          </a:p>
          <a:p>
            <a:pPr marL="253365" marR="5080" indent="-240665">
              <a:lnSpc>
                <a:spcPct val="100000"/>
              </a:lnSpc>
              <a:spcBef>
                <a:spcPts val="5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10" dirty="0">
                <a:latin typeface="맑은 고딕"/>
                <a:cs typeface="맑은 고딕"/>
              </a:rPr>
              <a:t>Carousel </a:t>
            </a:r>
            <a:r>
              <a:rPr sz="1800" dirty="0">
                <a:latin typeface="맑은 고딕"/>
                <a:cs typeface="맑은 고딕"/>
              </a:rPr>
              <a:t>애니메이션이 페이지 로드</a:t>
            </a:r>
            <a:r>
              <a:rPr sz="1800" spc="-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시에  시작하도록 하기 위해서 </a:t>
            </a:r>
            <a:r>
              <a:rPr sz="1800" spc="-5" dirty="0">
                <a:latin typeface="맑은 고딕"/>
                <a:cs typeface="맑은 고딕"/>
              </a:rPr>
              <a:t>&lt;div&gt;에 </a:t>
            </a:r>
            <a:r>
              <a:rPr sz="1800" dirty="0">
                <a:latin typeface="맑은 고딕"/>
                <a:cs typeface="맑은 고딕"/>
              </a:rPr>
              <a:t>속성  </a:t>
            </a:r>
            <a:r>
              <a:rPr sz="1800" spc="-5" dirty="0">
                <a:latin typeface="맑은 고딕"/>
                <a:cs typeface="맑은 고딕"/>
              </a:rPr>
              <a:t>data-ride="carousel＂를</a:t>
            </a:r>
            <a:r>
              <a:rPr sz="1800" spc="-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추가한다.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11496" y="1283208"/>
            <a:ext cx="3813689" cy="25039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63134" y="2443733"/>
            <a:ext cx="292735" cy="437515"/>
          </a:xfrm>
          <a:custGeom>
            <a:avLst/>
            <a:gdLst/>
            <a:ahLst/>
            <a:cxnLst/>
            <a:rect l="l" t="t" r="r" b="b"/>
            <a:pathLst>
              <a:path w="292735" h="437514">
                <a:moveTo>
                  <a:pt x="0" y="218693"/>
                </a:moveTo>
                <a:lnTo>
                  <a:pt x="5228" y="160557"/>
                </a:lnTo>
                <a:lnTo>
                  <a:pt x="19981" y="108316"/>
                </a:lnTo>
                <a:lnTo>
                  <a:pt x="42862" y="64055"/>
                </a:lnTo>
                <a:lnTo>
                  <a:pt x="72474" y="29859"/>
                </a:lnTo>
                <a:lnTo>
                  <a:pt x="107420" y="7812"/>
                </a:lnTo>
                <a:lnTo>
                  <a:pt x="146303" y="0"/>
                </a:lnTo>
                <a:lnTo>
                  <a:pt x="185187" y="7812"/>
                </a:lnTo>
                <a:lnTo>
                  <a:pt x="220133" y="29859"/>
                </a:lnTo>
                <a:lnTo>
                  <a:pt x="249745" y="64055"/>
                </a:lnTo>
                <a:lnTo>
                  <a:pt x="272626" y="108316"/>
                </a:lnTo>
                <a:lnTo>
                  <a:pt x="287379" y="160557"/>
                </a:lnTo>
                <a:lnTo>
                  <a:pt x="292607" y="218693"/>
                </a:lnTo>
                <a:lnTo>
                  <a:pt x="287379" y="276830"/>
                </a:lnTo>
                <a:lnTo>
                  <a:pt x="272626" y="329071"/>
                </a:lnTo>
                <a:lnTo>
                  <a:pt x="249745" y="373332"/>
                </a:lnTo>
                <a:lnTo>
                  <a:pt x="220133" y="407528"/>
                </a:lnTo>
                <a:lnTo>
                  <a:pt x="185187" y="429575"/>
                </a:lnTo>
                <a:lnTo>
                  <a:pt x="146303" y="437388"/>
                </a:lnTo>
                <a:lnTo>
                  <a:pt x="107420" y="429575"/>
                </a:lnTo>
                <a:lnTo>
                  <a:pt x="72474" y="407528"/>
                </a:lnTo>
                <a:lnTo>
                  <a:pt x="42862" y="373332"/>
                </a:lnTo>
                <a:lnTo>
                  <a:pt x="19981" y="329071"/>
                </a:lnTo>
                <a:lnTo>
                  <a:pt x="5228" y="276830"/>
                </a:lnTo>
                <a:lnTo>
                  <a:pt x="0" y="218693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74202" y="2428494"/>
            <a:ext cx="294640" cy="437515"/>
          </a:xfrm>
          <a:custGeom>
            <a:avLst/>
            <a:gdLst/>
            <a:ahLst/>
            <a:cxnLst/>
            <a:rect l="l" t="t" r="r" b="b"/>
            <a:pathLst>
              <a:path w="294640" h="437514">
                <a:moveTo>
                  <a:pt x="0" y="218693"/>
                </a:moveTo>
                <a:lnTo>
                  <a:pt x="5249" y="160557"/>
                </a:lnTo>
                <a:lnTo>
                  <a:pt x="20065" y="108316"/>
                </a:lnTo>
                <a:lnTo>
                  <a:pt x="43052" y="64055"/>
                </a:lnTo>
                <a:lnTo>
                  <a:pt x="72813" y="29859"/>
                </a:lnTo>
                <a:lnTo>
                  <a:pt x="107950" y="7812"/>
                </a:lnTo>
                <a:lnTo>
                  <a:pt x="147066" y="0"/>
                </a:lnTo>
                <a:lnTo>
                  <a:pt x="186182" y="7812"/>
                </a:lnTo>
                <a:lnTo>
                  <a:pt x="221318" y="29859"/>
                </a:lnTo>
                <a:lnTo>
                  <a:pt x="251079" y="64055"/>
                </a:lnTo>
                <a:lnTo>
                  <a:pt x="274066" y="108316"/>
                </a:lnTo>
                <a:lnTo>
                  <a:pt x="288882" y="160557"/>
                </a:lnTo>
                <a:lnTo>
                  <a:pt x="294131" y="218693"/>
                </a:lnTo>
                <a:lnTo>
                  <a:pt x="288882" y="276830"/>
                </a:lnTo>
                <a:lnTo>
                  <a:pt x="274066" y="329071"/>
                </a:lnTo>
                <a:lnTo>
                  <a:pt x="251079" y="373332"/>
                </a:lnTo>
                <a:lnTo>
                  <a:pt x="221318" y="407528"/>
                </a:lnTo>
                <a:lnTo>
                  <a:pt x="186182" y="429575"/>
                </a:lnTo>
                <a:lnTo>
                  <a:pt x="147066" y="437388"/>
                </a:lnTo>
                <a:lnTo>
                  <a:pt x="107950" y="429575"/>
                </a:lnTo>
                <a:lnTo>
                  <a:pt x="72813" y="407528"/>
                </a:lnTo>
                <a:lnTo>
                  <a:pt x="43052" y="373332"/>
                </a:lnTo>
                <a:lnTo>
                  <a:pt x="20065" y="329071"/>
                </a:lnTo>
                <a:lnTo>
                  <a:pt x="5249" y="276830"/>
                </a:lnTo>
                <a:lnTo>
                  <a:pt x="0" y="218693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41414" y="3342894"/>
            <a:ext cx="541020" cy="390525"/>
          </a:xfrm>
          <a:custGeom>
            <a:avLst/>
            <a:gdLst/>
            <a:ahLst/>
            <a:cxnLst/>
            <a:rect l="l" t="t" r="r" b="b"/>
            <a:pathLst>
              <a:path w="541020" h="390525">
                <a:moveTo>
                  <a:pt x="0" y="195071"/>
                </a:moveTo>
                <a:lnTo>
                  <a:pt x="5497" y="155769"/>
                </a:lnTo>
                <a:lnTo>
                  <a:pt x="21264" y="119157"/>
                </a:lnTo>
                <a:lnTo>
                  <a:pt x="46211" y="86022"/>
                </a:lnTo>
                <a:lnTo>
                  <a:pt x="79248" y="57150"/>
                </a:lnTo>
                <a:lnTo>
                  <a:pt x="119285" y="33325"/>
                </a:lnTo>
                <a:lnTo>
                  <a:pt x="165234" y="15335"/>
                </a:lnTo>
                <a:lnTo>
                  <a:pt x="216006" y="3964"/>
                </a:lnTo>
                <a:lnTo>
                  <a:pt x="270509" y="0"/>
                </a:lnTo>
                <a:lnTo>
                  <a:pt x="325013" y="3964"/>
                </a:lnTo>
                <a:lnTo>
                  <a:pt x="375785" y="15335"/>
                </a:lnTo>
                <a:lnTo>
                  <a:pt x="421734" y="33325"/>
                </a:lnTo>
                <a:lnTo>
                  <a:pt x="461772" y="57150"/>
                </a:lnTo>
                <a:lnTo>
                  <a:pt x="494808" y="86022"/>
                </a:lnTo>
                <a:lnTo>
                  <a:pt x="519755" y="119157"/>
                </a:lnTo>
                <a:lnTo>
                  <a:pt x="535522" y="155769"/>
                </a:lnTo>
                <a:lnTo>
                  <a:pt x="541019" y="195071"/>
                </a:lnTo>
                <a:lnTo>
                  <a:pt x="535522" y="234374"/>
                </a:lnTo>
                <a:lnTo>
                  <a:pt x="519755" y="270986"/>
                </a:lnTo>
                <a:lnTo>
                  <a:pt x="494808" y="304121"/>
                </a:lnTo>
                <a:lnTo>
                  <a:pt x="461771" y="332993"/>
                </a:lnTo>
                <a:lnTo>
                  <a:pt x="421734" y="356818"/>
                </a:lnTo>
                <a:lnTo>
                  <a:pt x="375785" y="374808"/>
                </a:lnTo>
                <a:lnTo>
                  <a:pt x="325013" y="386179"/>
                </a:lnTo>
                <a:lnTo>
                  <a:pt x="270509" y="390143"/>
                </a:lnTo>
                <a:lnTo>
                  <a:pt x="216006" y="386179"/>
                </a:lnTo>
                <a:lnTo>
                  <a:pt x="165234" y="374808"/>
                </a:lnTo>
                <a:lnTo>
                  <a:pt x="119285" y="356818"/>
                </a:lnTo>
                <a:lnTo>
                  <a:pt x="79247" y="332994"/>
                </a:lnTo>
                <a:lnTo>
                  <a:pt x="46211" y="304121"/>
                </a:lnTo>
                <a:lnTo>
                  <a:pt x="21264" y="270986"/>
                </a:lnTo>
                <a:lnTo>
                  <a:pt x="5497" y="234374"/>
                </a:lnTo>
                <a:lnTo>
                  <a:pt x="0" y="195071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4565" y="474090"/>
            <a:ext cx="6337935" cy="5924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3502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"myCarousel"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"carousel slide"</a:t>
            </a:r>
            <a:r>
              <a:rPr sz="12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data-ride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"carousel"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Indicators</a:t>
            </a:r>
            <a:r>
              <a:rPr sz="1200" spc="-5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--&gt;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ol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"carousel-indicators"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data-slide-to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"0"</a:t>
            </a:r>
            <a:r>
              <a:rPr sz="1200" i="1" spc="5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"active"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</a:t>
            </a:r>
            <a:r>
              <a:rPr sz="12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data-slide-to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"1"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</a:t>
            </a:r>
            <a:r>
              <a:rPr sz="12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data-slide-to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"2"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ol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34734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Wrapper for slides</a:t>
            </a:r>
            <a:r>
              <a:rPr sz="1200" spc="5" dirty="0">
                <a:solidFill>
                  <a:srgbClr val="3E5FBE"/>
                </a:solidFill>
                <a:latin typeface="Consolas"/>
                <a:cs typeface="Consolas"/>
              </a:rPr>
              <a:t> --&gt;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"carousel-inner"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"item</a:t>
            </a:r>
            <a:r>
              <a:rPr sz="1200" i="1" spc="-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active"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R="2855595" algn="ctr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"img/photo.jpg"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514984">
              <a:lnSpc>
                <a:spcPct val="1000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"item"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R="2855595" algn="ctr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"img/photo.jpg"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514984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"item"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R="2855595" algn="ctr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"img/photo.jpg"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347345">
              <a:lnSpc>
                <a:spcPct val="100000"/>
              </a:lnSpc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Left and right controls</a:t>
            </a:r>
            <a:r>
              <a:rPr sz="1200" spc="10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--&gt;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"left carousel-control"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</a:t>
            </a:r>
            <a:r>
              <a:rPr sz="1200" i="1" spc="5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"prev"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200" i="1" spc="-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glyphicon-chevron-left"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"right carousel-control"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</a:t>
            </a:r>
            <a:r>
              <a:rPr sz="1200" i="1" spc="5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"next"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2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glyphicon-chevron-right"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7420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JS </a:t>
            </a:r>
            <a:r>
              <a:rPr spc="-10" dirty="0"/>
              <a:t>Scrollspy</a:t>
            </a:r>
            <a:r>
              <a:rPr spc="-45" dirty="0"/>
              <a:t> </a:t>
            </a:r>
            <a:r>
              <a:rPr spc="-5" dirty="0"/>
              <a:t>(스크롤스파이)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7903845" cy="3150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marR="13525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스크롤스파이는 링크를 걸어서 자동으로 스크롤 위치에 있는 내용을</a:t>
            </a:r>
            <a:r>
              <a:rPr sz="1800" spc="-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찾아  </a:t>
            </a:r>
            <a:r>
              <a:rPr sz="1800" spc="-5" dirty="0">
                <a:latin typeface="맑은 고딕"/>
                <a:cs typeface="맑은 고딕"/>
              </a:rPr>
              <a:t>보여준다.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 </a:t>
            </a:r>
            <a:r>
              <a:rPr sz="1800" spc="-5" dirty="0">
                <a:latin typeface="맑은 고딕"/>
                <a:cs typeface="맑은 고딕"/>
              </a:rPr>
              <a:t>nav </a:t>
            </a:r>
            <a:r>
              <a:rPr sz="1800" dirty="0">
                <a:latin typeface="맑은 고딕"/>
                <a:cs typeface="맑은 고딕"/>
              </a:rPr>
              <a:t>가</a:t>
            </a:r>
            <a:r>
              <a:rPr sz="1800" spc="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필요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네비게이션 바 링크는 </a:t>
            </a:r>
            <a:r>
              <a:rPr sz="1800" spc="-5" dirty="0">
                <a:latin typeface="맑은 고딕"/>
                <a:cs typeface="맑은 고딕"/>
              </a:rPr>
              <a:t>id속성을 </a:t>
            </a:r>
            <a:r>
              <a:rPr sz="1800" dirty="0">
                <a:latin typeface="맑은 고딕"/>
                <a:cs typeface="맑은 고딕"/>
              </a:rPr>
              <a:t>대상으로</a:t>
            </a:r>
            <a:r>
              <a:rPr sz="1800" spc="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한다.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latin typeface="맑은 고딕"/>
                <a:cs typeface="맑은 고딕"/>
              </a:rPr>
              <a:t>&lt;a </a:t>
            </a:r>
            <a:r>
              <a:rPr sz="1800" spc="-10" dirty="0">
                <a:latin typeface="맑은 고딕"/>
                <a:cs typeface="맑은 고딕"/>
              </a:rPr>
              <a:t>href="#home"&gt;home&lt;/a&gt;의 </a:t>
            </a:r>
            <a:r>
              <a:rPr sz="1800" dirty="0">
                <a:latin typeface="맑은 고딕"/>
                <a:cs typeface="맑은 고딕"/>
              </a:rPr>
              <a:t>대상은 </a:t>
            </a:r>
            <a:r>
              <a:rPr sz="1800" spc="-5" dirty="0">
                <a:latin typeface="맑은 고딕"/>
                <a:cs typeface="맑은 고딕"/>
              </a:rPr>
              <a:t>&lt;div</a:t>
            </a:r>
            <a:r>
              <a:rPr sz="1800" spc="4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id="home"&gt;&lt;/div&gt;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&lt;body&gt;에 </a:t>
            </a:r>
            <a:r>
              <a:rPr sz="1800" spc="-15" dirty="0">
                <a:latin typeface="맑은 고딕"/>
                <a:cs typeface="맑은 고딕"/>
              </a:rPr>
              <a:t>Relative </a:t>
            </a:r>
            <a:r>
              <a:rPr sz="1800" dirty="0">
                <a:latin typeface="맑은 고딕"/>
                <a:cs typeface="맑은 고딕"/>
              </a:rPr>
              <a:t>위치잡기가</a:t>
            </a:r>
            <a:r>
              <a:rPr sz="1800" spc="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필요</a:t>
            </a:r>
            <a:endParaRPr sz="1800">
              <a:latin typeface="맑은 고딕"/>
              <a:cs typeface="맑은 고딕"/>
            </a:endParaRPr>
          </a:p>
          <a:p>
            <a:pPr marL="253365" marR="5080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네비게이션 바에 스크롤스파이를 </a:t>
            </a:r>
            <a:r>
              <a:rPr sz="1800" spc="-5" dirty="0">
                <a:latin typeface="맑은 고딕"/>
                <a:cs typeface="맑은 고딕"/>
              </a:rPr>
              <a:t>추가하려면, &lt;body&gt;에 </a:t>
            </a:r>
            <a:r>
              <a:rPr sz="1800" spc="-10" dirty="0">
                <a:latin typeface="맑은 고딕"/>
                <a:cs typeface="맑은 고딕"/>
              </a:rPr>
              <a:t>data-spy="scroll"  </a:t>
            </a:r>
            <a:r>
              <a:rPr sz="1800" dirty="0">
                <a:latin typeface="맑은 고딕"/>
                <a:cs typeface="맑은 고딕"/>
              </a:rPr>
              <a:t>를 </a:t>
            </a:r>
            <a:r>
              <a:rPr sz="1800" spc="-5" dirty="0">
                <a:latin typeface="맑은 고딕"/>
                <a:cs typeface="맑은 고딕"/>
              </a:rPr>
              <a:t>추가, data-target </a:t>
            </a:r>
            <a:r>
              <a:rPr sz="1800" dirty="0">
                <a:latin typeface="맑은 고딕"/>
                <a:cs typeface="맑은 고딕"/>
              </a:rPr>
              <a:t>속성에 부트스트랩의 </a:t>
            </a:r>
            <a:r>
              <a:rPr sz="1800" spc="-5" dirty="0">
                <a:latin typeface="맑은 고딕"/>
                <a:cs typeface="맑은 고딕"/>
              </a:rPr>
              <a:t>.nav </a:t>
            </a:r>
            <a:r>
              <a:rPr sz="1800" dirty="0">
                <a:latin typeface="맑은 고딕"/>
                <a:cs typeface="맑은 고딕"/>
              </a:rPr>
              <a:t>콤포넌트의 상위요소의 </a:t>
            </a:r>
            <a:r>
              <a:rPr sz="1800" spc="5" dirty="0">
                <a:latin typeface="맑은 고딕"/>
                <a:cs typeface="맑은 고딕"/>
              </a:rPr>
              <a:t>ID  </a:t>
            </a:r>
            <a:r>
              <a:rPr sz="1800" dirty="0">
                <a:latin typeface="맑은 고딕"/>
                <a:cs typeface="맑은 고딕"/>
              </a:rPr>
              <a:t>나 클래스를</a:t>
            </a:r>
            <a:r>
              <a:rPr sz="1800" spc="-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추가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43431" y="1589658"/>
            <a:ext cx="467995" cy="201295"/>
          </a:xfrm>
          <a:custGeom>
            <a:avLst/>
            <a:gdLst/>
            <a:ahLst/>
            <a:cxnLst/>
            <a:rect l="l" t="t" r="r" b="b"/>
            <a:pathLst>
              <a:path w="467994" h="201294">
                <a:moveTo>
                  <a:pt x="0" y="201167"/>
                </a:moveTo>
                <a:lnTo>
                  <a:pt x="467867" y="201167"/>
                </a:lnTo>
                <a:lnTo>
                  <a:pt x="467867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11325" y="1589658"/>
            <a:ext cx="93345" cy="201295"/>
          </a:xfrm>
          <a:custGeom>
            <a:avLst/>
            <a:gdLst/>
            <a:ahLst/>
            <a:cxnLst/>
            <a:rect l="l" t="t" r="r" b="b"/>
            <a:pathLst>
              <a:path w="93344" h="201294">
                <a:moveTo>
                  <a:pt x="0" y="201167"/>
                </a:moveTo>
                <a:lnTo>
                  <a:pt x="92963" y="201167"/>
                </a:lnTo>
                <a:lnTo>
                  <a:pt x="92963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36421" y="6352120"/>
            <a:ext cx="469900" cy="201295"/>
          </a:xfrm>
          <a:custGeom>
            <a:avLst/>
            <a:gdLst/>
            <a:ahLst/>
            <a:cxnLst/>
            <a:rect l="l" t="t" r="r" b="b"/>
            <a:pathLst>
              <a:path w="469900" h="201295">
                <a:moveTo>
                  <a:pt x="0" y="201167"/>
                </a:moveTo>
                <a:lnTo>
                  <a:pt x="469391" y="201167"/>
                </a:lnTo>
                <a:lnTo>
                  <a:pt x="469391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05813" y="6352120"/>
            <a:ext cx="93345" cy="201295"/>
          </a:xfrm>
          <a:custGeom>
            <a:avLst/>
            <a:gdLst/>
            <a:ahLst/>
            <a:cxnLst/>
            <a:rect l="l" t="t" r="r" b="b"/>
            <a:pathLst>
              <a:path w="93344" h="201295">
                <a:moveTo>
                  <a:pt x="0" y="201167"/>
                </a:moveTo>
                <a:lnTo>
                  <a:pt x="92963" y="201167"/>
                </a:lnTo>
                <a:lnTo>
                  <a:pt x="92963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95603" y="1371346"/>
            <a:ext cx="2703830" cy="53892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2106295" algn="ctr">
              <a:lnSpc>
                <a:spcPts val="1560"/>
              </a:lnSpc>
              <a:spcBef>
                <a:spcPts val="105"/>
              </a:spcBef>
            </a:pP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50" spc="-15" dirty="0">
                <a:solidFill>
                  <a:srgbClr val="3E7E7E"/>
                </a:solidFill>
                <a:latin typeface="Consolas"/>
                <a:cs typeface="Consolas"/>
              </a:rPr>
              <a:t>h</a:t>
            </a:r>
            <a:r>
              <a:rPr sz="1350" dirty="0">
                <a:solidFill>
                  <a:srgbClr val="3E7E7E"/>
                </a:solidFill>
                <a:latin typeface="Consolas"/>
                <a:cs typeface="Consolas"/>
              </a:rPr>
              <a:t>e</a:t>
            </a:r>
            <a:r>
              <a:rPr sz="1350" spc="-2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350" spc="-5" dirty="0">
                <a:solidFill>
                  <a:srgbClr val="3E7E7E"/>
                </a:solidFill>
                <a:latin typeface="Consolas"/>
                <a:cs typeface="Consolas"/>
              </a:rPr>
              <a:t>d</a:t>
            </a:r>
            <a:r>
              <a:rPr sz="135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50" spc="-5" dirty="0">
                <a:solidFill>
                  <a:srgbClr val="3E7E7E"/>
                </a:solidFill>
                <a:latin typeface="Consolas"/>
                <a:cs typeface="Consolas"/>
              </a:rPr>
              <a:t>style</a:t>
            </a: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350" b="1" spc="-5" dirty="0">
                <a:solidFill>
                  <a:srgbClr val="3E7E7E"/>
                </a:solidFill>
                <a:latin typeface="Consolas"/>
                <a:cs typeface="Consolas"/>
              </a:rPr>
              <a:t>body</a:t>
            </a:r>
            <a:r>
              <a:rPr sz="1350" b="1" spc="-2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350" b="1" dirty="0">
                <a:latin typeface="Consolas"/>
                <a:cs typeface="Consolas"/>
              </a:rPr>
              <a:t>{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position</a:t>
            </a:r>
            <a:r>
              <a:rPr sz="1350" spc="-5" dirty="0">
                <a:latin typeface="Consolas"/>
                <a:cs typeface="Consolas"/>
              </a:rPr>
              <a:t>:</a:t>
            </a:r>
            <a:r>
              <a:rPr sz="1350" spc="-25" dirty="0">
                <a:latin typeface="Consolas"/>
                <a:cs typeface="Consolas"/>
              </a:rPr>
              <a:t> </a:t>
            </a:r>
            <a:r>
              <a:rPr sz="1350" i="1" spc="-10" dirty="0">
                <a:solidFill>
                  <a:srgbClr val="2A00E0"/>
                </a:solidFill>
                <a:latin typeface="Consolas"/>
                <a:cs typeface="Consolas"/>
              </a:rPr>
              <a:t>relative</a:t>
            </a:r>
            <a:r>
              <a:rPr sz="1350" i="1" spc="-10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60"/>
              </a:lnSpc>
            </a:pPr>
            <a:r>
              <a:rPr sz="1350" dirty="0">
                <a:latin typeface="Consolas"/>
                <a:cs typeface="Consolas"/>
              </a:rPr>
              <a:t>}</a:t>
            </a:r>
            <a:endParaRPr sz="135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Times New Roman"/>
              <a:cs typeface="Times New Roman"/>
            </a:endParaRPr>
          </a:p>
          <a:p>
            <a:pPr marL="253365" marR="755015">
              <a:lnSpc>
                <a:spcPct val="92600"/>
              </a:lnSpc>
            </a:pPr>
            <a:r>
              <a:rPr sz="1350" i="1" spc="-10" dirty="0">
                <a:solidFill>
                  <a:srgbClr val="3E7E7E"/>
                </a:solidFill>
                <a:latin typeface="Consolas"/>
                <a:cs typeface="Consolas"/>
              </a:rPr>
              <a:t>#section1 </a:t>
            </a:r>
            <a:r>
              <a:rPr sz="1350" i="1" dirty="0">
                <a:latin typeface="Consolas"/>
                <a:cs typeface="Consolas"/>
              </a:rPr>
              <a:t>{  </a:t>
            </a: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padding-top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6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height</a:t>
            </a:r>
            <a:r>
              <a:rPr sz="1350" spc="-5" dirty="0">
                <a:latin typeface="Consolas"/>
                <a:cs typeface="Consolas"/>
              </a:rPr>
              <a:t>: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color</a:t>
            </a:r>
            <a:r>
              <a:rPr sz="1350" spc="-5" dirty="0">
                <a:latin typeface="Consolas"/>
                <a:cs typeface="Consolas"/>
              </a:rPr>
              <a:t>:</a:t>
            </a:r>
            <a:r>
              <a:rPr sz="1350" spc="-25" dirty="0">
                <a:latin typeface="Consolas"/>
                <a:cs typeface="Consolas"/>
              </a:rPr>
              <a:t> </a:t>
            </a:r>
            <a:r>
              <a:rPr sz="1350" i="1" spc="-10" dirty="0">
                <a:solidFill>
                  <a:srgbClr val="2A00E0"/>
                </a:solidFill>
                <a:latin typeface="Consolas"/>
                <a:cs typeface="Consolas"/>
              </a:rPr>
              <a:t>#fff</a:t>
            </a:r>
            <a:r>
              <a:rPr sz="1350" i="1" spc="-10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440"/>
              </a:lnSpc>
            </a:pP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background-color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4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#1E88E5</a:t>
            </a:r>
            <a:r>
              <a:rPr sz="1350" i="1" spc="-5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60"/>
              </a:lnSpc>
            </a:pPr>
            <a:r>
              <a:rPr sz="1350" dirty="0">
                <a:latin typeface="Consolas"/>
                <a:cs typeface="Consolas"/>
              </a:rPr>
              <a:t>}</a:t>
            </a:r>
            <a:endParaRPr sz="135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Times New Roman"/>
              <a:cs typeface="Times New Roman"/>
            </a:endParaRPr>
          </a:p>
          <a:p>
            <a:pPr marL="253365" marR="755015">
              <a:lnSpc>
                <a:spcPts val="1500"/>
              </a:lnSpc>
            </a:pPr>
            <a:r>
              <a:rPr sz="1350" i="1" spc="-10" dirty="0">
                <a:solidFill>
                  <a:srgbClr val="3E7E7E"/>
                </a:solidFill>
                <a:latin typeface="Consolas"/>
                <a:cs typeface="Consolas"/>
              </a:rPr>
              <a:t>#section2 </a:t>
            </a:r>
            <a:r>
              <a:rPr sz="1350" i="1" dirty="0">
                <a:latin typeface="Consolas"/>
                <a:cs typeface="Consolas"/>
              </a:rPr>
              <a:t>{  </a:t>
            </a: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padding-top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6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height</a:t>
            </a:r>
            <a:r>
              <a:rPr sz="1350" spc="-5" dirty="0">
                <a:latin typeface="Consolas"/>
                <a:cs typeface="Consolas"/>
              </a:rPr>
              <a:t>: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color</a:t>
            </a:r>
            <a:r>
              <a:rPr sz="1350" spc="-5" dirty="0">
                <a:latin typeface="Consolas"/>
                <a:cs typeface="Consolas"/>
              </a:rPr>
              <a:t>:</a:t>
            </a:r>
            <a:r>
              <a:rPr sz="1350" spc="-25" dirty="0">
                <a:latin typeface="Consolas"/>
                <a:cs typeface="Consolas"/>
              </a:rPr>
              <a:t> </a:t>
            </a:r>
            <a:r>
              <a:rPr sz="1350" i="1" spc="-10" dirty="0">
                <a:solidFill>
                  <a:srgbClr val="2A00E0"/>
                </a:solidFill>
                <a:latin typeface="Consolas"/>
                <a:cs typeface="Consolas"/>
              </a:rPr>
              <a:t>#fff</a:t>
            </a:r>
            <a:r>
              <a:rPr sz="1350" i="1" spc="-10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415"/>
              </a:lnSpc>
            </a:pP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background-color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4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#673ab7</a:t>
            </a:r>
            <a:r>
              <a:rPr sz="1350" i="1" spc="-5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60"/>
              </a:lnSpc>
            </a:pPr>
            <a:r>
              <a:rPr sz="1350" dirty="0">
                <a:latin typeface="Consolas"/>
                <a:cs typeface="Consolas"/>
              </a:rPr>
              <a:t>}</a:t>
            </a:r>
            <a:endParaRPr sz="135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Times New Roman"/>
              <a:cs typeface="Times New Roman"/>
            </a:endParaRPr>
          </a:p>
          <a:p>
            <a:pPr marL="253365" marR="755015">
              <a:lnSpc>
                <a:spcPts val="1500"/>
              </a:lnSpc>
            </a:pPr>
            <a:r>
              <a:rPr sz="1350" i="1" spc="-10" dirty="0">
                <a:solidFill>
                  <a:srgbClr val="3E7E7E"/>
                </a:solidFill>
                <a:latin typeface="Consolas"/>
                <a:cs typeface="Consolas"/>
              </a:rPr>
              <a:t>#section3 </a:t>
            </a:r>
            <a:r>
              <a:rPr sz="1350" i="1" dirty="0">
                <a:latin typeface="Consolas"/>
                <a:cs typeface="Consolas"/>
              </a:rPr>
              <a:t>{  </a:t>
            </a: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padding-top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6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height</a:t>
            </a:r>
            <a:r>
              <a:rPr sz="1350" spc="-5" dirty="0">
                <a:latin typeface="Consolas"/>
                <a:cs typeface="Consolas"/>
              </a:rPr>
              <a:t>: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color</a:t>
            </a:r>
            <a:r>
              <a:rPr sz="1350" spc="-5" dirty="0">
                <a:latin typeface="Consolas"/>
                <a:cs typeface="Consolas"/>
              </a:rPr>
              <a:t>:</a:t>
            </a:r>
            <a:r>
              <a:rPr sz="1350" spc="-25" dirty="0">
                <a:latin typeface="Consolas"/>
                <a:cs typeface="Consolas"/>
              </a:rPr>
              <a:t> </a:t>
            </a:r>
            <a:r>
              <a:rPr sz="1350" i="1" spc="-10" dirty="0">
                <a:solidFill>
                  <a:srgbClr val="2A00E0"/>
                </a:solidFill>
                <a:latin typeface="Consolas"/>
                <a:cs typeface="Consolas"/>
              </a:rPr>
              <a:t>#fff</a:t>
            </a:r>
            <a:r>
              <a:rPr sz="1350" i="1" spc="-10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410"/>
              </a:lnSpc>
            </a:pP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background-color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30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#ff9800</a:t>
            </a:r>
            <a:r>
              <a:rPr sz="1350" i="1" spc="-5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350" dirty="0">
                <a:latin typeface="Consolas"/>
                <a:cs typeface="Consolas"/>
              </a:rPr>
              <a:t>}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50"/>
              </a:lnSpc>
            </a:pP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50" spc="-5" dirty="0">
                <a:solidFill>
                  <a:srgbClr val="3E7E7E"/>
                </a:solidFill>
                <a:latin typeface="Consolas"/>
                <a:cs typeface="Consolas"/>
              </a:rPr>
              <a:t>style</a:t>
            </a: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50">
              <a:latin typeface="Consolas"/>
              <a:cs typeface="Consolas"/>
            </a:endParaRPr>
          </a:p>
          <a:p>
            <a:pPr marR="2013585" algn="ctr">
              <a:lnSpc>
                <a:spcPts val="1610"/>
              </a:lnSpc>
            </a:pP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50" spc="-15" dirty="0">
                <a:solidFill>
                  <a:srgbClr val="008080"/>
                </a:solidFill>
                <a:latin typeface="Consolas"/>
                <a:cs typeface="Consolas"/>
              </a:rPr>
              <a:t>/</a:t>
            </a:r>
            <a:r>
              <a:rPr sz="1350" dirty="0">
                <a:solidFill>
                  <a:srgbClr val="3E7E7E"/>
                </a:solidFill>
                <a:latin typeface="Consolas"/>
                <a:cs typeface="Consolas"/>
              </a:rPr>
              <a:t>h</a:t>
            </a:r>
            <a:r>
              <a:rPr sz="1350" spc="-20" dirty="0">
                <a:solidFill>
                  <a:srgbClr val="3E7E7E"/>
                </a:solidFill>
                <a:latin typeface="Consolas"/>
                <a:cs typeface="Consolas"/>
              </a:rPr>
              <a:t>e</a:t>
            </a:r>
            <a:r>
              <a:rPr sz="135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350" spc="-15" dirty="0">
                <a:solidFill>
                  <a:srgbClr val="3E7E7E"/>
                </a:solidFill>
                <a:latin typeface="Consolas"/>
                <a:cs typeface="Consolas"/>
              </a:rPr>
              <a:t>d</a:t>
            </a:r>
            <a:r>
              <a:rPr sz="135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50">
              <a:latin typeface="Consolas"/>
              <a:cs typeface="Consola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6945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JS </a:t>
            </a:r>
            <a:r>
              <a:rPr spc="-10" dirty="0"/>
              <a:t>Scrollspy </a:t>
            </a:r>
            <a:r>
              <a:rPr spc="-5" dirty="0"/>
              <a:t>(스크롤스파이) </a:t>
            </a:r>
            <a:r>
              <a:rPr dirty="0"/>
              <a:t>-</a:t>
            </a:r>
            <a:r>
              <a:rPr spc="-5" dirty="0"/>
              <a:t> </a:t>
            </a:r>
            <a:r>
              <a:rPr dirty="0"/>
              <a:t>예제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9696" y="1317497"/>
            <a:ext cx="5385435" cy="5408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body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data-spy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"scroll"</a:t>
            </a:r>
            <a:r>
              <a:rPr sz="14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".navbar"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253365">
              <a:lnSpc>
                <a:spcPts val="159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nav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"navbar navbar-default</a:t>
            </a:r>
            <a:r>
              <a:rPr sz="1400" i="1" spc="114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navbar-fixed-top"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"container-fluid"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9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"navbar-header"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253365">
              <a:lnSpc>
                <a:spcPts val="1590"/>
              </a:lnSpc>
            </a:pPr>
            <a:r>
              <a:rPr sz="14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"navbar-brand"</a:t>
            </a:r>
            <a:r>
              <a:rPr sz="1400" i="1" spc="4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WebSiteName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ul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"nav</a:t>
            </a:r>
            <a:r>
              <a:rPr sz="14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navbar-nav"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"#section1"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Section</a:t>
            </a:r>
            <a:r>
              <a:rPr sz="1400" i="1" spc="65" dirty="0">
                <a:latin typeface="Consolas"/>
                <a:cs typeface="Consolas"/>
              </a:rPr>
              <a:t> </a:t>
            </a:r>
            <a:r>
              <a:rPr sz="1400" i="1" dirty="0">
                <a:latin typeface="Consolas"/>
                <a:cs typeface="Consolas"/>
              </a:rPr>
              <a:t>1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"#section2"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Section</a:t>
            </a:r>
            <a:r>
              <a:rPr sz="1400" i="1" spc="65" dirty="0">
                <a:latin typeface="Consolas"/>
                <a:cs typeface="Consolas"/>
              </a:rPr>
              <a:t> </a:t>
            </a:r>
            <a:r>
              <a:rPr sz="1400" i="1" dirty="0">
                <a:latin typeface="Consolas"/>
                <a:cs typeface="Consolas"/>
              </a:rPr>
              <a:t>2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"#section3"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Section</a:t>
            </a:r>
            <a:r>
              <a:rPr sz="1400" i="1" spc="65" dirty="0">
                <a:latin typeface="Consolas"/>
                <a:cs typeface="Consolas"/>
              </a:rPr>
              <a:t> </a:t>
            </a:r>
            <a:r>
              <a:rPr sz="1400" i="1" dirty="0">
                <a:latin typeface="Consolas"/>
                <a:cs typeface="Consolas"/>
              </a:rPr>
              <a:t>3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9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nav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253365">
              <a:lnSpc>
                <a:spcPts val="159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"section1"</a:t>
            </a:r>
            <a:r>
              <a:rPr sz="14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"container-fluid"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dirty="0">
                <a:latin typeface="Consolas"/>
                <a:cs typeface="Consolas"/>
              </a:rPr>
              <a:t>Section</a:t>
            </a:r>
            <a:r>
              <a:rPr sz="1400" spc="10" dirty="0">
                <a:latin typeface="Consolas"/>
                <a:cs typeface="Consolas"/>
              </a:rPr>
              <a:t> </a:t>
            </a:r>
            <a:r>
              <a:rPr sz="1400" dirty="0">
                <a:latin typeface="Consolas"/>
                <a:cs typeface="Consolas"/>
              </a:rPr>
              <a:t>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"section2"</a:t>
            </a:r>
            <a:r>
              <a:rPr sz="14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"container-fluid"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dirty="0">
                <a:latin typeface="Consolas"/>
                <a:cs typeface="Consolas"/>
              </a:rPr>
              <a:t>Section</a:t>
            </a:r>
            <a:r>
              <a:rPr sz="1400" spc="10" dirty="0">
                <a:latin typeface="Consolas"/>
                <a:cs typeface="Consolas"/>
              </a:rPr>
              <a:t> </a:t>
            </a:r>
            <a:r>
              <a:rPr sz="1400" dirty="0">
                <a:latin typeface="Consolas"/>
                <a:cs typeface="Consolas"/>
              </a:rPr>
              <a:t>2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"section3"</a:t>
            </a:r>
            <a:r>
              <a:rPr sz="14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"container-fluid"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dirty="0">
                <a:latin typeface="Consolas"/>
                <a:cs typeface="Consolas"/>
              </a:rPr>
              <a:t>Section</a:t>
            </a:r>
            <a:r>
              <a:rPr sz="1400" spc="10" dirty="0">
                <a:latin typeface="Consolas"/>
                <a:cs typeface="Consolas"/>
              </a:rPr>
              <a:t> </a:t>
            </a:r>
            <a:r>
              <a:rPr sz="1400" dirty="0">
                <a:latin typeface="Consolas"/>
                <a:cs typeface="Consolas"/>
              </a:rPr>
              <a:t>3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5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12700">
              <a:lnSpc>
                <a:spcPts val="1639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body&gt;</a:t>
            </a:r>
            <a:endParaRPr sz="1400">
              <a:latin typeface="Consolas"/>
              <a:cs typeface="Consola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4425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JS </a:t>
            </a:r>
            <a:r>
              <a:rPr spc="-10" dirty="0"/>
              <a:t>Scrollspy </a:t>
            </a:r>
            <a:r>
              <a:rPr spc="-5" dirty="0"/>
              <a:t>(스크롤스파이) </a:t>
            </a:r>
            <a:r>
              <a:rPr dirty="0"/>
              <a:t>– 예제</a:t>
            </a:r>
            <a:r>
              <a:rPr spc="-5" dirty="0"/>
              <a:t> </a:t>
            </a:r>
            <a:r>
              <a:rPr dirty="0"/>
              <a:t>계속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102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50" dirty="0"/>
              <a:t> </a:t>
            </a:r>
            <a:r>
              <a:rPr spc="-10" dirty="0"/>
              <a:t>프로그래스바(Progressbar)</a:t>
            </a:r>
          </a:p>
        </p:txBody>
      </p:sp>
      <p:sp>
        <p:nvSpPr>
          <p:cNvPr id="3" name="object 3"/>
          <p:cNvSpPr/>
          <p:nvPr/>
        </p:nvSpPr>
        <p:spPr>
          <a:xfrm>
            <a:off x="829055" y="1392555"/>
            <a:ext cx="501650" cy="268605"/>
          </a:xfrm>
          <a:custGeom>
            <a:avLst/>
            <a:gdLst/>
            <a:ahLst/>
            <a:cxnLst/>
            <a:rect l="l" t="t" r="r" b="b"/>
            <a:pathLst>
              <a:path w="501650" h="268605">
                <a:moveTo>
                  <a:pt x="0" y="268224"/>
                </a:moveTo>
                <a:lnTo>
                  <a:pt x="501395" y="268224"/>
                </a:lnTo>
                <a:lnTo>
                  <a:pt x="501395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30452" y="1392555"/>
            <a:ext cx="626745" cy="268605"/>
          </a:xfrm>
          <a:custGeom>
            <a:avLst/>
            <a:gdLst/>
            <a:ahLst/>
            <a:cxnLst/>
            <a:rect l="l" t="t" r="r" b="b"/>
            <a:pathLst>
              <a:path w="626744" h="268605">
                <a:moveTo>
                  <a:pt x="0" y="268224"/>
                </a:moveTo>
                <a:lnTo>
                  <a:pt x="626364" y="268224"/>
                </a:lnTo>
                <a:lnTo>
                  <a:pt x="626364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56816" y="1392555"/>
            <a:ext cx="125095" cy="268605"/>
          </a:xfrm>
          <a:custGeom>
            <a:avLst/>
            <a:gdLst/>
            <a:ahLst/>
            <a:cxnLst/>
            <a:rect l="l" t="t" r="r" b="b"/>
            <a:pathLst>
              <a:path w="125094" h="268605">
                <a:moveTo>
                  <a:pt x="0" y="268224"/>
                </a:moveTo>
                <a:lnTo>
                  <a:pt x="124968" y="268224"/>
                </a:lnTo>
                <a:lnTo>
                  <a:pt x="124968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81783" y="1392555"/>
            <a:ext cx="1379220" cy="268605"/>
          </a:xfrm>
          <a:custGeom>
            <a:avLst/>
            <a:gdLst/>
            <a:ahLst/>
            <a:cxnLst/>
            <a:rect l="l" t="t" r="r" b="b"/>
            <a:pathLst>
              <a:path w="1379220" h="268605">
                <a:moveTo>
                  <a:pt x="0" y="268224"/>
                </a:moveTo>
                <a:lnTo>
                  <a:pt x="1379220" y="268224"/>
                </a:lnTo>
                <a:lnTo>
                  <a:pt x="1379220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61003" y="1392555"/>
            <a:ext cx="127000" cy="268605"/>
          </a:xfrm>
          <a:custGeom>
            <a:avLst/>
            <a:gdLst/>
            <a:ahLst/>
            <a:cxnLst/>
            <a:rect l="l" t="t" r="r" b="b"/>
            <a:pathLst>
              <a:path w="127000" h="268605">
                <a:moveTo>
                  <a:pt x="0" y="268224"/>
                </a:moveTo>
                <a:lnTo>
                  <a:pt x="126491" y="268224"/>
                </a:lnTo>
                <a:lnTo>
                  <a:pt x="126491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54024" y="3038475"/>
            <a:ext cx="376555" cy="314325"/>
          </a:xfrm>
          <a:custGeom>
            <a:avLst/>
            <a:gdLst/>
            <a:ahLst/>
            <a:cxnLst/>
            <a:rect l="l" t="t" r="r" b="b"/>
            <a:pathLst>
              <a:path w="376555" h="314325">
                <a:moveTo>
                  <a:pt x="0" y="313944"/>
                </a:moveTo>
                <a:lnTo>
                  <a:pt x="376428" y="313944"/>
                </a:lnTo>
                <a:lnTo>
                  <a:pt x="376428" y="0"/>
                </a:lnTo>
                <a:lnTo>
                  <a:pt x="0" y="0"/>
                </a:lnTo>
                <a:lnTo>
                  <a:pt x="0" y="31394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30452" y="3038475"/>
            <a:ext cx="127000" cy="314325"/>
          </a:xfrm>
          <a:custGeom>
            <a:avLst/>
            <a:gdLst/>
            <a:ahLst/>
            <a:cxnLst/>
            <a:rect l="l" t="t" r="r" b="b"/>
            <a:pathLst>
              <a:path w="127000" h="314325">
                <a:moveTo>
                  <a:pt x="0" y="313944"/>
                </a:moveTo>
                <a:lnTo>
                  <a:pt x="126491" y="313944"/>
                </a:lnTo>
                <a:lnTo>
                  <a:pt x="126491" y="0"/>
                </a:lnTo>
                <a:lnTo>
                  <a:pt x="0" y="0"/>
                </a:lnTo>
                <a:lnTo>
                  <a:pt x="0" y="31394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1387" y="1296415"/>
            <a:ext cx="6920865" cy="205613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Basic Progress</a:t>
            </a:r>
            <a:r>
              <a:rPr sz="1800" spc="-1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Bar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"progress-bar"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800" i="1" spc="-5" dirty="0">
                <a:latin typeface="Consolas"/>
                <a:cs typeface="Consolas"/>
              </a:rPr>
              <a:t>="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800" i="1" spc="-5" dirty="0">
                <a:latin typeface="Consolas"/>
                <a:cs typeface="Consolas"/>
              </a:rPr>
              <a:t>:</a:t>
            </a:r>
            <a:r>
              <a:rPr sz="1800" i="1" spc="-5" dirty="0">
                <a:solidFill>
                  <a:srgbClr val="2A00E0"/>
                </a:solidFill>
                <a:latin typeface="Consolas"/>
                <a:cs typeface="Consolas"/>
              </a:rPr>
              <a:t>70%</a:t>
            </a:r>
            <a:r>
              <a:rPr sz="1800" i="1" spc="-5" dirty="0">
                <a:latin typeface="Consolas"/>
                <a:cs typeface="Consolas"/>
              </a:rPr>
              <a:t>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45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39996" y="3112007"/>
            <a:ext cx="3653028" cy="2618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102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50" dirty="0"/>
              <a:t> </a:t>
            </a:r>
            <a:r>
              <a:rPr spc="-10" dirty="0"/>
              <a:t>프로그래스바(Progressbar)</a:t>
            </a:r>
          </a:p>
        </p:txBody>
      </p:sp>
      <p:sp>
        <p:nvSpPr>
          <p:cNvPr id="3" name="object 3"/>
          <p:cNvSpPr/>
          <p:nvPr/>
        </p:nvSpPr>
        <p:spPr>
          <a:xfrm>
            <a:off x="447433" y="1924050"/>
            <a:ext cx="439420" cy="234950"/>
          </a:xfrm>
          <a:custGeom>
            <a:avLst/>
            <a:gdLst/>
            <a:ahLst/>
            <a:cxnLst/>
            <a:rect l="l" t="t" r="r" b="b"/>
            <a:pathLst>
              <a:path w="439419" h="234950">
                <a:moveTo>
                  <a:pt x="0" y="234696"/>
                </a:moveTo>
                <a:lnTo>
                  <a:pt x="438911" y="234696"/>
                </a:lnTo>
                <a:lnTo>
                  <a:pt x="438911" y="0"/>
                </a:lnTo>
                <a:lnTo>
                  <a:pt x="0" y="0"/>
                </a:lnTo>
                <a:lnTo>
                  <a:pt x="0" y="2346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86345" y="1924050"/>
            <a:ext cx="548640" cy="234950"/>
          </a:xfrm>
          <a:custGeom>
            <a:avLst/>
            <a:gdLst/>
            <a:ahLst/>
            <a:cxnLst/>
            <a:rect l="l" t="t" r="r" b="b"/>
            <a:pathLst>
              <a:path w="548640" h="234950">
                <a:moveTo>
                  <a:pt x="0" y="234696"/>
                </a:moveTo>
                <a:lnTo>
                  <a:pt x="548640" y="234696"/>
                </a:lnTo>
                <a:lnTo>
                  <a:pt x="548640" y="0"/>
                </a:lnTo>
                <a:lnTo>
                  <a:pt x="0" y="0"/>
                </a:lnTo>
                <a:lnTo>
                  <a:pt x="0" y="2346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34972" y="1924050"/>
            <a:ext cx="108585" cy="234950"/>
          </a:xfrm>
          <a:custGeom>
            <a:avLst/>
            <a:gdLst/>
            <a:ahLst/>
            <a:cxnLst/>
            <a:rect l="l" t="t" r="r" b="b"/>
            <a:pathLst>
              <a:path w="108584" h="234950">
                <a:moveTo>
                  <a:pt x="0" y="234696"/>
                </a:moveTo>
                <a:lnTo>
                  <a:pt x="108203" y="234696"/>
                </a:lnTo>
                <a:lnTo>
                  <a:pt x="108203" y="0"/>
                </a:lnTo>
                <a:lnTo>
                  <a:pt x="0" y="0"/>
                </a:lnTo>
                <a:lnTo>
                  <a:pt x="0" y="2346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43177" y="1924050"/>
            <a:ext cx="1205865" cy="234950"/>
          </a:xfrm>
          <a:custGeom>
            <a:avLst/>
            <a:gdLst/>
            <a:ahLst/>
            <a:cxnLst/>
            <a:rect l="l" t="t" r="r" b="b"/>
            <a:pathLst>
              <a:path w="1205864" h="234950">
                <a:moveTo>
                  <a:pt x="0" y="234696"/>
                </a:moveTo>
                <a:lnTo>
                  <a:pt x="1205484" y="234696"/>
                </a:lnTo>
                <a:lnTo>
                  <a:pt x="1205484" y="0"/>
                </a:lnTo>
                <a:lnTo>
                  <a:pt x="0" y="0"/>
                </a:lnTo>
                <a:lnTo>
                  <a:pt x="0" y="2346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48660" y="1924050"/>
            <a:ext cx="108585" cy="234950"/>
          </a:xfrm>
          <a:custGeom>
            <a:avLst/>
            <a:gdLst/>
            <a:ahLst/>
            <a:cxnLst/>
            <a:rect l="l" t="t" r="r" b="b"/>
            <a:pathLst>
              <a:path w="108585" h="234950">
                <a:moveTo>
                  <a:pt x="0" y="234696"/>
                </a:moveTo>
                <a:lnTo>
                  <a:pt x="108204" y="234696"/>
                </a:lnTo>
                <a:lnTo>
                  <a:pt x="108204" y="0"/>
                </a:lnTo>
                <a:lnTo>
                  <a:pt x="0" y="0"/>
                </a:lnTo>
                <a:lnTo>
                  <a:pt x="0" y="2346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7161" y="3403853"/>
            <a:ext cx="329565" cy="274320"/>
          </a:xfrm>
          <a:custGeom>
            <a:avLst/>
            <a:gdLst/>
            <a:ahLst/>
            <a:cxnLst/>
            <a:rect l="l" t="t" r="r" b="b"/>
            <a:pathLst>
              <a:path w="329565" h="274320">
                <a:moveTo>
                  <a:pt x="0" y="274320"/>
                </a:moveTo>
                <a:lnTo>
                  <a:pt x="329183" y="274320"/>
                </a:lnTo>
                <a:lnTo>
                  <a:pt x="329183" y="0"/>
                </a:lnTo>
                <a:lnTo>
                  <a:pt x="0" y="0"/>
                </a:lnTo>
                <a:lnTo>
                  <a:pt x="0" y="274320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6345" y="3403853"/>
            <a:ext cx="108585" cy="274320"/>
          </a:xfrm>
          <a:custGeom>
            <a:avLst/>
            <a:gdLst/>
            <a:ahLst/>
            <a:cxnLst/>
            <a:rect l="l" t="t" r="r" b="b"/>
            <a:pathLst>
              <a:path w="108584" h="274320">
                <a:moveTo>
                  <a:pt x="0" y="274320"/>
                </a:moveTo>
                <a:lnTo>
                  <a:pt x="108203" y="274320"/>
                </a:lnTo>
                <a:lnTo>
                  <a:pt x="108203" y="0"/>
                </a:lnTo>
                <a:lnTo>
                  <a:pt x="0" y="0"/>
                </a:lnTo>
                <a:lnTo>
                  <a:pt x="0" y="274320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5018" y="1895094"/>
            <a:ext cx="2546985" cy="2654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50" spc="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50" spc="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50" spc="5" dirty="0">
                <a:latin typeface="Consolas"/>
                <a:cs typeface="Consolas"/>
              </a:rPr>
              <a:t>=</a:t>
            </a:r>
            <a:r>
              <a:rPr sz="1550" i="1" spc="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4474" y="2134666"/>
            <a:ext cx="2983230" cy="63246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50" spc="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50" spc="10" dirty="0">
                <a:latin typeface="Consolas"/>
                <a:cs typeface="Consolas"/>
              </a:rPr>
              <a:t>Basic Progress</a:t>
            </a:r>
            <a:r>
              <a:rPr sz="1550" spc="-85" dirty="0">
                <a:latin typeface="Consolas"/>
                <a:cs typeface="Consolas"/>
              </a:rPr>
              <a:t> </a:t>
            </a:r>
            <a:r>
              <a:rPr sz="1550" spc="5" dirty="0">
                <a:latin typeface="Consolas"/>
                <a:cs typeface="Consolas"/>
              </a:rPr>
              <a:t>Bar</a:t>
            </a: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50" spc="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50" spc="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50" spc="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50" spc="5" dirty="0">
                <a:latin typeface="Consolas"/>
                <a:cs typeface="Consolas"/>
              </a:rPr>
              <a:t>=</a:t>
            </a:r>
            <a:r>
              <a:rPr sz="1550" i="1" spc="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5018" y="2741472"/>
            <a:ext cx="8570595" cy="93853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451484">
              <a:lnSpc>
                <a:spcPct val="100000"/>
              </a:lnSpc>
              <a:spcBef>
                <a:spcPts val="620"/>
              </a:spcBef>
            </a:pP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50" spc="1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550" spc="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50" spc="5" dirty="0">
                <a:latin typeface="Consolas"/>
                <a:cs typeface="Consolas"/>
              </a:rPr>
              <a:t>=</a:t>
            </a:r>
            <a:r>
              <a:rPr sz="1550" i="1" spc="5" dirty="0">
                <a:solidFill>
                  <a:srgbClr val="2A00FF"/>
                </a:solidFill>
                <a:latin typeface="Consolas"/>
                <a:cs typeface="Consolas"/>
              </a:rPr>
              <a:t>"progress-bar </a:t>
            </a:r>
            <a:r>
              <a:rPr sz="1550" i="1" spc="10" dirty="0">
                <a:solidFill>
                  <a:srgbClr val="2A00FF"/>
                </a:solidFill>
                <a:latin typeface="Consolas"/>
                <a:cs typeface="Consolas"/>
              </a:rPr>
              <a:t>progress-bar-warning"</a:t>
            </a:r>
            <a:r>
              <a:rPr sz="1550" i="1" spc="-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50" i="1" spc="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550" i="1" spc="5" dirty="0">
                <a:latin typeface="Consolas"/>
                <a:cs typeface="Consolas"/>
              </a:rPr>
              <a:t>="</a:t>
            </a:r>
            <a:r>
              <a:rPr sz="1550" i="1" spc="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550" i="1" spc="5" dirty="0">
                <a:latin typeface="Consolas"/>
                <a:cs typeface="Consolas"/>
              </a:rPr>
              <a:t>:</a:t>
            </a:r>
            <a:r>
              <a:rPr sz="1550" i="1" spc="5" dirty="0">
                <a:solidFill>
                  <a:srgbClr val="2A00E0"/>
                </a:solidFill>
                <a:latin typeface="Consolas"/>
                <a:cs typeface="Consolas"/>
              </a:rPr>
              <a:t>70%</a:t>
            </a:r>
            <a:r>
              <a:rPr sz="1550" i="1" spc="5" dirty="0">
                <a:latin typeface="Consolas"/>
                <a:cs typeface="Consolas"/>
              </a:rPr>
              <a:t>"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50" i="1" spc="5" dirty="0">
                <a:latin typeface="Consolas"/>
                <a:cs typeface="Consolas"/>
              </a:rPr>
              <a:t>70%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50" i="1" spc="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  <a:p>
            <a:pPr marL="231775">
              <a:lnSpc>
                <a:spcPct val="100000"/>
              </a:lnSpc>
              <a:spcBef>
                <a:spcPts val="530"/>
              </a:spcBef>
            </a:pP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50" spc="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50" spc="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782311" y="3355847"/>
            <a:ext cx="3774947" cy="2706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71494" y="1946910"/>
            <a:ext cx="1926589" cy="902335"/>
          </a:xfrm>
          <a:custGeom>
            <a:avLst/>
            <a:gdLst/>
            <a:ahLst/>
            <a:cxnLst/>
            <a:rect l="l" t="t" r="r" b="b"/>
            <a:pathLst>
              <a:path w="1926589" h="902335">
                <a:moveTo>
                  <a:pt x="802639" y="554736"/>
                </a:moveTo>
                <a:lnTo>
                  <a:pt x="321055" y="554736"/>
                </a:lnTo>
                <a:lnTo>
                  <a:pt x="505586" y="902207"/>
                </a:lnTo>
                <a:lnTo>
                  <a:pt x="802639" y="554736"/>
                </a:lnTo>
                <a:close/>
              </a:path>
              <a:path w="1926589" h="902335">
                <a:moveTo>
                  <a:pt x="1833879" y="0"/>
                </a:moveTo>
                <a:lnTo>
                  <a:pt x="92455" y="0"/>
                </a:lnTo>
                <a:lnTo>
                  <a:pt x="56471" y="7266"/>
                </a:lnTo>
                <a:lnTo>
                  <a:pt x="27082" y="27082"/>
                </a:lnTo>
                <a:lnTo>
                  <a:pt x="7266" y="56471"/>
                </a:lnTo>
                <a:lnTo>
                  <a:pt x="0" y="92455"/>
                </a:lnTo>
                <a:lnTo>
                  <a:pt x="0" y="462279"/>
                </a:lnTo>
                <a:lnTo>
                  <a:pt x="7266" y="498264"/>
                </a:lnTo>
                <a:lnTo>
                  <a:pt x="27082" y="527653"/>
                </a:lnTo>
                <a:lnTo>
                  <a:pt x="56471" y="547469"/>
                </a:lnTo>
                <a:lnTo>
                  <a:pt x="92455" y="554736"/>
                </a:lnTo>
                <a:lnTo>
                  <a:pt x="1833879" y="554736"/>
                </a:lnTo>
                <a:lnTo>
                  <a:pt x="1869864" y="547469"/>
                </a:lnTo>
                <a:lnTo>
                  <a:pt x="1899253" y="527653"/>
                </a:lnTo>
                <a:lnTo>
                  <a:pt x="1919069" y="498264"/>
                </a:lnTo>
                <a:lnTo>
                  <a:pt x="1926335" y="462279"/>
                </a:lnTo>
                <a:lnTo>
                  <a:pt x="1926335" y="92455"/>
                </a:lnTo>
                <a:lnTo>
                  <a:pt x="1919069" y="56471"/>
                </a:lnTo>
                <a:lnTo>
                  <a:pt x="1899253" y="27082"/>
                </a:lnTo>
                <a:lnTo>
                  <a:pt x="1869864" y="7266"/>
                </a:lnTo>
                <a:lnTo>
                  <a:pt x="1833879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71494" y="1946910"/>
            <a:ext cx="1926589" cy="902335"/>
          </a:xfrm>
          <a:custGeom>
            <a:avLst/>
            <a:gdLst/>
            <a:ahLst/>
            <a:cxnLst/>
            <a:rect l="l" t="t" r="r" b="b"/>
            <a:pathLst>
              <a:path w="1926589" h="902335">
                <a:moveTo>
                  <a:pt x="0" y="92455"/>
                </a:moveTo>
                <a:lnTo>
                  <a:pt x="7266" y="56471"/>
                </a:lnTo>
                <a:lnTo>
                  <a:pt x="27082" y="27082"/>
                </a:lnTo>
                <a:lnTo>
                  <a:pt x="56471" y="7266"/>
                </a:lnTo>
                <a:lnTo>
                  <a:pt x="92455" y="0"/>
                </a:lnTo>
                <a:lnTo>
                  <a:pt x="321055" y="0"/>
                </a:lnTo>
                <a:lnTo>
                  <a:pt x="802639" y="0"/>
                </a:lnTo>
                <a:lnTo>
                  <a:pt x="1833879" y="0"/>
                </a:lnTo>
                <a:lnTo>
                  <a:pt x="1869864" y="7266"/>
                </a:lnTo>
                <a:lnTo>
                  <a:pt x="1899253" y="27082"/>
                </a:lnTo>
                <a:lnTo>
                  <a:pt x="1919069" y="56471"/>
                </a:lnTo>
                <a:lnTo>
                  <a:pt x="1926335" y="92455"/>
                </a:lnTo>
                <a:lnTo>
                  <a:pt x="1926335" y="323595"/>
                </a:lnTo>
                <a:lnTo>
                  <a:pt x="1926335" y="462279"/>
                </a:lnTo>
                <a:lnTo>
                  <a:pt x="1919069" y="498264"/>
                </a:lnTo>
                <a:lnTo>
                  <a:pt x="1899253" y="527653"/>
                </a:lnTo>
                <a:lnTo>
                  <a:pt x="1869864" y="547469"/>
                </a:lnTo>
                <a:lnTo>
                  <a:pt x="1833879" y="554736"/>
                </a:lnTo>
                <a:lnTo>
                  <a:pt x="802639" y="554736"/>
                </a:lnTo>
                <a:lnTo>
                  <a:pt x="505586" y="902207"/>
                </a:lnTo>
                <a:lnTo>
                  <a:pt x="321055" y="554736"/>
                </a:lnTo>
                <a:lnTo>
                  <a:pt x="92455" y="554736"/>
                </a:lnTo>
                <a:lnTo>
                  <a:pt x="56471" y="547469"/>
                </a:lnTo>
                <a:lnTo>
                  <a:pt x="27082" y="527653"/>
                </a:lnTo>
                <a:lnTo>
                  <a:pt x="7266" y="498264"/>
                </a:lnTo>
                <a:lnTo>
                  <a:pt x="0" y="462279"/>
                </a:lnTo>
                <a:lnTo>
                  <a:pt x="0" y="323595"/>
                </a:lnTo>
                <a:lnTo>
                  <a:pt x="0" y="92455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677792" y="2001392"/>
            <a:ext cx="1710055" cy="440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595"/>
              </a:lnSpc>
              <a:spcBef>
                <a:spcPts val="105"/>
              </a:spcBef>
            </a:pPr>
            <a:r>
              <a:rPr sz="1350" dirty="0">
                <a:solidFill>
                  <a:srgbClr val="FFFFFF"/>
                </a:solidFill>
                <a:latin typeface="맑은 고딕"/>
                <a:cs typeface="맑은 고딕"/>
              </a:rPr>
              <a:t>class에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추가하여</a:t>
            </a:r>
            <a:r>
              <a:rPr sz="1350" spc="-12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수정</a:t>
            </a:r>
            <a:endParaRPr sz="1350">
              <a:latin typeface="맑은 고딕"/>
              <a:cs typeface="맑은 고딕"/>
            </a:endParaRPr>
          </a:p>
          <a:p>
            <a:pPr marL="12700">
              <a:lnSpc>
                <a:spcPts val="1655"/>
              </a:lnSpc>
            </a:pPr>
            <a:r>
              <a:rPr sz="1400" i="1" spc="-35" dirty="0">
                <a:solidFill>
                  <a:srgbClr val="FFFFFF"/>
                </a:solidFill>
                <a:latin typeface="맑은 고딕"/>
                <a:cs typeface="맑은 고딕"/>
              </a:rPr>
              <a:t>progress-bar-striped</a:t>
            </a:r>
            <a:endParaRPr sz="1400">
              <a:latin typeface="맑은 고딕"/>
              <a:cs typeface="맑은 고딕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92317" y="1946910"/>
            <a:ext cx="1926589" cy="930910"/>
          </a:xfrm>
          <a:custGeom>
            <a:avLst/>
            <a:gdLst/>
            <a:ahLst/>
            <a:cxnLst/>
            <a:rect l="l" t="t" r="r" b="b"/>
            <a:pathLst>
              <a:path w="1926590" h="930910">
                <a:moveTo>
                  <a:pt x="802640" y="554736"/>
                </a:moveTo>
                <a:lnTo>
                  <a:pt x="321056" y="554736"/>
                </a:lnTo>
                <a:lnTo>
                  <a:pt x="54610" y="930401"/>
                </a:lnTo>
                <a:lnTo>
                  <a:pt x="802640" y="554736"/>
                </a:lnTo>
                <a:close/>
              </a:path>
              <a:path w="1926590" h="930910">
                <a:moveTo>
                  <a:pt x="1833880" y="0"/>
                </a:moveTo>
                <a:lnTo>
                  <a:pt x="92456" y="0"/>
                </a:lnTo>
                <a:lnTo>
                  <a:pt x="56471" y="7266"/>
                </a:lnTo>
                <a:lnTo>
                  <a:pt x="27082" y="27082"/>
                </a:lnTo>
                <a:lnTo>
                  <a:pt x="7266" y="56471"/>
                </a:lnTo>
                <a:lnTo>
                  <a:pt x="0" y="92455"/>
                </a:lnTo>
                <a:lnTo>
                  <a:pt x="0" y="462279"/>
                </a:lnTo>
                <a:lnTo>
                  <a:pt x="7266" y="498264"/>
                </a:lnTo>
                <a:lnTo>
                  <a:pt x="27082" y="527653"/>
                </a:lnTo>
                <a:lnTo>
                  <a:pt x="56471" y="547469"/>
                </a:lnTo>
                <a:lnTo>
                  <a:pt x="92456" y="554736"/>
                </a:lnTo>
                <a:lnTo>
                  <a:pt x="1833880" y="554736"/>
                </a:lnTo>
                <a:lnTo>
                  <a:pt x="1869864" y="547469"/>
                </a:lnTo>
                <a:lnTo>
                  <a:pt x="1899253" y="527653"/>
                </a:lnTo>
                <a:lnTo>
                  <a:pt x="1919069" y="498264"/>
                </a:lnTo>
                <a:lnTo>
                  <a:pt x="1926336" y="462279"/>
                </a:lnTo>
                <a:lnTo>
                  <a:pt x="1926336" y="92455"/>
                </a:lnTo>
                <a:lnTo>
                  <a:pt x="1919069" y="56471"/>
                </a:lnTo>
                <a:lnTo>
                  <a:pt x="1899253" y="27082"/>
                </a:lnTo>
                <a:lnTo>
                  <a:pt x="1869864" y="7266"/>
                </a:lnTo>
                <a:lnTo>
                  <a:pt x="183388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92317" y="1946910"/>
            <a:ext cx="1926589" cy="930910"/>
          </a:xfrm>
          <a:custGeom>
            <a:avLst/>
            <a:gdLst/>
            <a:ahLst/>
            <a:cxnLst/>
            <a:rect l="l" t="t" r="r" b="b"/>
            <a:pathLst>
              <a:path w="1926590" h="930910">
                <a:moveTo>
                  <a:pt x="0" y="92455"/>
                </a:moveTo>
                <a:lnTo>
                  <a:pt x="7266" y="56471"/>
                </a:lnTo>
                <a:lnTo>
                  <a:pt x="27082" y="27082"/>
                </a:lnTo>
                <a:lnTo>
                  <a:pt x="56471" y="7266"/>
                </a:lnTo>
                <a:lnTo>
                  <a:pt x="92456" y="0"/>
                </a:lnTo>
                <a:lnTo>
                  <a:pt x="321056" y="0"/>
                </a:lnTo>
                <a:lnTo>
                  <a:pt x="802640" y="0"/>
                </a:lnTo>
                <a:lnTo>
                  <a:pt x="1833880" y="0"/>
                </a:lnTo>
                <a:lnTo>
                  <a:pt x="1869864" y="7266"/>
                </a:lnTo>
                <a:lnTo>
                  <a:pt x="1899253" y="27082"/>
                </a:lnTo>
                <a:lnTo>
                  <a:pt x="1919069" y="56471"/>
                </a:lnTo>
                <a:lnTo>
                  <a:pt x="1926336" y="92455"/>
                </a:lnTo>
                <a:lnTo>
                  <a:pt x="1926336" y="323595"/>
                </a:lnTo>
                <a:lnTo>
                  <a:pt x="1926336" y="462279"/>
                </a:lnTo>
                <a:lnTo>
                  <a:pt x="1919069" y="498264"/>
                </a:lnTo>
                <a:lnTo>
                  <a:pt x="1899253" y="527653"/>
                </a:lnTo>
                <a:lnTo>
                  <a:pt x="1869864" y="547469"/>
                </a:lnTo>
                <a:lnTo>
                  <a:pt x="1833880" y="554736"/>
                </a:lnTo>
                <a:lnTo>
                  <a:pt x="802640" y="554736"/>
                </a:lnTo>
                <a:lnTo>
                  <a:pt x="54610" y="930401"/>
                </a:lnTo>
                <a:lnTo>
                  <a:pt x="321056" y="554736"/>
                </a:lnTo>
                <a:lnTo>
                  <a:pt x="92456" y="554736"/>
                </a:lnTo>
                <a:lnTo>
                  <a:pt x="56471" y="547469"/>
                </a:lnTo>
                <a:lnTo>
                  <a:pt x="27082" y="527653"/>
                </a:lnTo>
                <a:lnTo>
                  <a:pt x="7266" y="498264"/>
                </a:lnTo>
                <a:lnTo>
                  <a:pt x="0" y="462279"/>
                </a:lnTo>
                <a:lnTo>
                  <a:pt x="0" y="323595"/>
                </a:lnTo>
                <a:lnTo>
                  <a:pt x="0" y="92455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697982" y="2001392"/>
            <a:ext cx="1710055" cy="440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595"/>
              </a:lnSpc>
              <a:spcBef>
                <a:spcPts val="105"/>
              </a:spcBef>
            </a:pPr>
            <a:r>
              <a:rPr sz="1350" dirty="0">
                <a:solidFill>
                  <a:srgbClr val="FFFFFF"/>
                </a:solidFill>
                <a:latin typeface="맑은 고딕"/>
                <a:cs typeface="맑은 고딕"/>
              </a:rPr>
              <a:t>class에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추가하여</a:t>
            </a:r>
            <a:r>
              <a:rPr sz="1350" spc="-12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수정</a:t>
            </a:r>
            <a:endParaRPr sz="1350">
              <a:latin typeface="맑은 고딕"/>
              <a:cs typeface="맑은 고딕"/>
            </a:endParaRPr>
          </a:p>
          <a:p>
            <a:pPr marL="12700">
              <a:lnSpc>
                <a:spcPts val="1655"/>
              </a:lnSpc>
            </a:pPr>
            <a:r>
              <a:rPr sz="1400" i="1" spc="-25" dirty="0">
                <a:solidFill>
                  <a:srgbClr val="FFFFFF"/>
                </a:solidFill>
                <a:latin typeface="맑은 고딕"/>
                <a:cs typeface="맑은 고딕"/>
              </a:rPr>
              <a:t>active</a:t>
            </a:r>
            <a:endParaRPr sz="14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65" dirty="0"/>
              <a:t> </a:t>
            </a:r>
            <a:r>
              <a:rPr spc="-10" dirty="0"/>
              <a:t>프로그래스바(Progressbar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88457" y="352792"/>
            <a:ext cx="93345" cy="40576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10"/>
              </a:spcBef>
            </a:pPr>
            <a:r>
              <a:rPr sz="2400" dirty="0">
                <a:solidFill>
                  <a:srgbClr val="775F54"/>
                </a:solidFill>
                <a:latin typeface="맑은 고딕"/>
                <a:cs typeface="맑은 고딕"/>
              </a:rPr>
              <a:t>)</a:t>
            </a:r>
            <a:endParaRPr sz="24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92140" y="51815"/>
            <a:ext cx="3361944" cy="2403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4004" y="1692910"/>
            <a:ext cx="361315" cy="193675"/>
          </a:xfrm>
          <a:custGeom>
            <a:avLst/>
            <a:gdLst/>
            <a:ahLst/>
            <a:cxnLst/>
            <a:rect l="l" t="t" r="r" b="b"/>
            <a:pathLst>
              <a:path w="361315" h="193675">
                <a:moveTo>
                  <a:pt x="0" y="193548"/>
                </a:moveTo>
                <a:lnTo>
                  <a:pt x="361188" y="193548"/>
                </a:lnTo>
                <a:lnTo>
                  <a:pt x="361188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55191" y="1692910"/>
            <a:ext cx="452755" cy="193675"/>
          </a:xfrm>
          <a:custGeom>
            <a:avLst/>
            <a:gdLst/>
            <a:ahLst/>
            <a:cxnLst/>
            <a:rect l="l" t="t" r="r" b="b"/>
            <a:pathLst>
              <a:path w="452755" h="193675">
                <a:moveTo>
                  <a:pt x="0" y="193548"/>
                </a:moveTo>
                <a:lnTo>
                  <a:pt x="452628" y="193548"/>
                </a:lnTo>
                <a:lnTo>
                  <a:pt x="452628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07819" y="1692910"/>
            <a:ext cx="90170" cy="193675"/>
          </a:xfrm>
          <a:custGeom>
            <a:avLst/>
            <a:gdLst/>
            <a:ahLst/>
            <a:cxnLst/>
            <a:rect l="l" t="t" r="r" b="b"/>
            <a:pathLst>
              <a:path w="90169" h="193675">
                <a:moveTo>
                  <a:pt x="0" y="193548"/>
                </a:moveTo>
                <a:lnTo>
                  <a:pt x="89916" y="193548"/>
                </a:lnTo>
                <a:lnTo>
                  <a:pt x="89916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97735" y="1692910"/>
            <a:ext cx="995680" cy="193675"/>
          </a:xfrm>
          <a:custGeom>
            <a:avLst/>
            <a:gdLst/>
            <a:ahLst/>
            <a:cxnLst/>
            <a:rect l="l" t="t" r="r" b="b"/>
            <a:pathLst>
              <a:path w="995680" h="193675">
                <a:moveTo>
                  <a:pt x="0" y="193548"/>
                </a:moveTo>
                <a:lnTo>
                  <a:pt x="995172" y="193548"/>
                </a:lnTo>
                <a:lnTo>
                  <a:pt x="995172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92907" y="1692910"/>
            <a:ext cx="91440" cy="193675"/>
          </a:xfrm>
          <a:custGeom>
            <a:avLst/>
            <a:gdLst/>
            <a:ahLst/>
            <a:cxnLst/>
            <a:rect l="l" t="t" r="r" b="b"/>
            <a:pathLst>
              <a:path w="91439" h="193675">
                <a:moveTo>
                  <a:pt x="0" y="193548"/>
                </a:moveTo>
                <a:lnTo>
                  <a:pt x="91439" y="193548"/>
                </a:lnTo>
                <a:lnTo>
                  <a:pt x="91439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3919" y="6331978"/>
            <a:ext cx="271780" cy="227329"/>
          </a:xfrm>
          <a:custGeom>
            <a:avLst/>
            <a:gdLst/>
            <a:ahLst/>
            <a:cxnLst/>
            <a:rect l="l" t="t" r="r" b="b"/>
            <a:pathLst>
              <a:path w="271780" h="227329">
                <a:moveTo>
                  <a:pt x="0" y="227075"/>
                </a:moveTo>
                <a:lnTo>
                  <a:pt x="271272" y="227075"/>
                </a:lnTo>
                <a:lnTo>
                  <a:pt x="271272" y="0"/>
                </a:lnTo>
                <a:lnTo>
                  <a:pt x="0" y="0"/>
                </a:lnTo>
                <a:lnTo>
                  <a:pt x="0" y="227075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55191" y="6331978"/>
            <a:ext cx="91440" cy="227329"/>
          </a:xfrm>
          <a:custGeom>
            <a:avLst/>
            <a:gdLst/>
            <a:ahLst/>
            <a:cxnLst/>
            <a:rect l="l" t="t" r="r" b="b"/>
            <a:pathLst>
              <a:path w="91440" h="227329">
                <a:moveTo>
                  <a:pt x="0" y="227075"/>
                </a:moveTo>
                <a:lnTo>
                  <a:pt x="91440" y="227075"/>
                </a:lnTo>
                <a:lnTo>
                  <a:pt x="91440" y="0"/>
                </a:lnTo>
                <a:lnTo>
                  <a:pt x="0" y="0"/>
                </a:lnTo>
                <a:lnTo>
                  <a:pt x="0" y="227075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91387" y="1666443"/>
            <a:ext cx="8167370" cy="4897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1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4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300" spc="-5" dirty="0">
                <a:latin typeface="Consolas"/>
                <a:cs typeface="Consolas"/>
              </a:rPr>
              <a:t>Progress</a:t>
            </a:r>
            <a:r>
              <a:rPr sz="1300" spc="-6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Bars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marL="192405">
              <a:lnSpc>
                <a:spcPct val="100000"/>
              </a:lnSpc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6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"progress-bar progress-bar-success progress-bar-striped"</a:t>
            </a:r>
            <a:r>
              <a:rPr sz="13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300" i="1" spc="-5" dirty="0">
                <a:latin typeface="Consolas"/>
                <a:cs typeface="Consolas"/>
              </a:rPr>
              <a:t>="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300" i="1" spc="-5" dirty="0">
                <a:latin typeface="Consolas"/>
                <a:cs typeface="Consolas"/>
              </a:rPr>
              <a:t>:</a:t>
            </a:r>
            <a:r>
              <a:rPr sz="1300" i="1" spc="-5" dirty="0">
                <a:solidFill>
                  <a:srgbClr val="2A00E0"/>
                </a:solidFill>
                <a:latin typeface="Consolas"/>
                <a:cs typeface="Consolas"/>
              </a:rPr>
              <a:t>40%</a:t>
            </a:r>
            <a:r>
              <a:rPr sz="1300" i="1" spc="-5" dirty="0"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554990">
              <a:lnSpc>
                <a:spcPct val="100000"/>
              </a:lnSpc>
              <a:spcBef>
                <a:spcPts val="35"/>
              </a:spcBef>
            </a:pPr>
            <a:r>
              <a:rPr sz="1300" spc="-10" dirty="0">
                <a:latin typeface="Consolas"/>
                <a:cs typeface="Consolas"/>
              </a:rPr>
              <a:t>40% </a:t>
            </a:r>
            <a:r>
              <a:rPr sz="1300" spc="-5" dirty="0">
                <a:latin typeface="Consolas"/>
                <a:cs typeface="Consolas"/>
              </a:rPr>
              <a:t>Complete</a:t>
            </a:r>
            <a:r>
              <a:rPr sz="1300" spc="-1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(success)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5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4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4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"progress-bar progress-bar-info progress-bar-striped"</a:t>
            </a:r>
            <a:r>
              <a:rPr sz="13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300" i="1" spc="-5" dirty="0">
                <a:latin typeface="Consolas"/>
                <a:cs typeface="Consolas"/>
              </a:rPr>
              <a:t>="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300" i="1" spc="-5" dirty="0">
                <a:latin typeface="Consolas"/>
                <a:cs typeface="Consolas"/>
              </a:rPr>
              <a:t>:</a:t>
            </a:r>
            <a:r>
              <a:rPr sz="1300" i="1" spc="-5" dirty="0">
                <a:solidFill>
                  <a:srgbClr val="2A00E0"/>
                </a:solidFill>
                <a:latin typeface="Consolas"/>
                <a:cs typeface="Consolas"/>
              </a:rPr>
              <a:t>50%</a:t>
            </a:r>
            <a:r>
              <a:rPr sz="1300" i="1" spc="-5" dirty="0"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554990">
              <a:lnSpc>
                <a:spcPct val="100000"/>
              </a:lnSpc>
              <a:spcBef>
                <a:spcPts val="40"/>
              </a:spcBef>
            </a:pPr>
            <a:r>
              <a:rPr sz="1300" spc="-10" dirty="0">
                <a:latin typeface="Consolas"/>
                <a:cs typeface="Consolas"/>
              </a:rPr>
              <a:t>50% </a:t>
            </a:r>
            <a:r>
              <a:rPr sz="1300" spc="-5" dirty="0">
                <a:latin typeface="Consolas"/>
                <a:cs typeface="Consolas"/>
              </a:rPr>
              <a:t>Complete</a:t>
            </a:r>
            <a:r>
              <a:rPr sz="1300" spc="-1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(info)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4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4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10" dirty="0">
                <a:latin typeface="Consolas"/>
                <a:cs typeface="Consolas"/>
              </a:rPr>
              <a:t>=</a:t>
            </a:r>
            <a:r>
              <a:rPr sz="1300" i="1" spc="-10" dirty="0">
                <a:solidFill>
                  <a:srgbClr val="2A00FF"/>
                </a:solidFill>
                <a:latin typeface="Consolas"/>
                <a:cs typeface="Consolas"/>
              </a:rPr>
              <a:t>"progress-bar 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progress-bar-warning progress-bar-striped"</a:t>
            </a:r>
            <a:r>
              <a:rPr sz="1300" i="1" spc="1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300" i="1" spc="-5" dirty="0">
                <a:latin typeface="Consolas"/>
                <a:cs typeface="Consolas"/>
              </a:rPr>
              <a:t>="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300" i="1" spc="-5" dirty="0">
                <a:latin typeface="Consolas"/>
                <a:cs typeface="Consolas"/>
              </a:rPr>
              <a:t>:</a:t>
            </a:r>
            <a:r>
              <a:rPr sz="1300" i="1" spc="-5" dirty="0">
                <a:solidFill>
                  <a:srgbClr val="2A00E0"/>
                </a:solidFill>
                <a:latin typeface="Consolas"/>
                <a:cs typeface="Consolas"/>
              </a:rPr>
              <a:t>60%</a:t>
            </a:r>
            <a:r>
              <a:rPr sz="1300" i="1" spc="-5" dirty="0"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554990">
              <a:lnSpc>
                <a:spcPct val="100000"/>
              </a:lnSpc>
              <a:spcBef>
                <a:spcPts val="50"/>
              </a:spcBef>
            </a:pPr>
            <a:r>
              <a:rPr sz="1300" spc="-10" dirty="0">
                <a:latin typeface="Consolas"/>
                <a:cs typeface="Consolas"/>
              </a:rPr>
              <a:t>60% </a:t>
            </a:r>
            <a:r>
              <a:rPr sz="1300" spc="-5" dirty="0">
                <a:latin typeface="Consolas"/>
                <a:cs typeface="Consolas"/>
              </a:rPr>
              <a:t>Complete</a:t>
            </a:r>
            <a:r>
              <a:rPr sz="1300" spc="-1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(warning)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5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"progress-bar progress-bar-danger progress-bar-striped"</a:t>
            </a:r>
            <a:r>
              <a:rPr sz="1300" i="1" spc="1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300" i="1" spc="-5" dirty="0">
                <a:latin typeface="Consolas"/>
                <a:cs typeface="Consolas"/>
              </a:rPr>
              <a:t>="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300" i="1" spc="-5" dirty="0">
                <a:latin typeface="Consolas"/>
                <a:cs typeface="Consolas"/>
              </a:rPr>
              <a:t>:</a:t>
            </a:r>
            <a:r>
              <a:rPr sz="1300" i="1" spc="-5" dirty="0">
                <a:solidFill>
                  <a:srgbClr val="2A00E0"/>
                </a:solidFill>
                <a:latin typeface="Consolas"/>
                <a:cs typeface="Consolas"/>
              </a:rPr>
              <a:t>70%</a:t>
            </a:r>
            <a:r>
              <a:rPr sz="1300" i="1" spc="-5" dirty="0"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554990">
              <a:lnSpc>
                <a:spcPct val="100000"/>
              </a:lnSpc>
              <a:spcBef>
                <a:spcPts val="35"/>
              </a:spcBef>
            </a:pPr>
            <a:r>
              <a:rPr sz="1300" spc="-10" dirty="0">
                <a:latin typeface="Consolas"/>
                <a:cs typeface="Consolas"/>
              </a:rPr>
              <a:t>70% </a:t>
            </a:r>
            <a:r>
              <a:rPr sz="1300" spc="-5" dirty="0">
                <a:latin typeface="Consolas"/>
                <a:cs typeface="Consolas"/>
              </a:rPr>
              <a:t>Complete</a:t>
            </a:r>
            <a:r>
              <a:rPr sz="1300" spc="-1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(danger)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5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962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페이지</a:t>
            </a:r>
            <a:r>
              <a:rPr spc="-85" dirty="0"/>
              <a:t> </a:t>
            </a:r>
            <a:r>
              <a:rPr dirty="0"/>
              <a:t>나누기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pc="-5" dirty="0"/>
              <a:t>&lt;ul&gt; </a:t>
            </a:r>
            <a:r>
              <a:rPr dirty="0"/>
              <a:t>태그에 </a:t>
            </a:r>
            <a:r>
              <a:rPr spc="-5" dirty="0">
                <a:solidFill>
                  <a:srgbClr val="FF0000"/>
                </a:solidFill>
              </a:rPr>
              <a:t>class=pagination</a:t>
            </a:r>
            <a:r>
              <a:rPr spc="-5" dirty="0"/>
              <a:t>을</a:t>
            </a:r>
            <a:r>
              <a:rPr spc="-30" dirty="0"/>
              <a:t> </a:t>
            </a:r>
            <a:r>
              <a:rPr spc="-5" dirty="0"/>
              <a:t>추가한다.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pc="-5" dirty="0"/>
              <a:t>&lt;div class="container"&gt;</a:t>
            </a:r>
          </a:p>
          <a:p>
            <a:pPr marL="173990">
              <a:lnSpc>
                <a:spcPct val="100000"/>
              </a:lnSpc>
              <a:spcBef>
                <a:spcPts val="495"/>
              </a:spcBef>
            </a:pPr>
            <a:r>
              <a:rPr spc="-5" dirty="0"/>
              <a:t>&lt;h2&gt;Pagination&lt;/h2&gt;</a:t>
            </a:r>
          </a:p>
          <a:p>
            <a:pPr marL="173990">
              <a:lnSpc>
                <a:spcPct val="100000"/>
              </a:lnSpc>
              <a:spcBef>
                <a:spcPts val="500"/>
              </a:spcBef>
            </a:pPr>
            <a:r>
              <a:rPr dirty="0"/>
              <a:t>&lt;p&gt;The </a:t>
            </a:r>
            <a:r>
              <a:rPr spc="-5" dirty="0"/>
              <a:t>.pagination </a:t>
            </a:r>
            <a:r>
              <a:rPr dirty="0"/>
              <a:t>class </a:t>
            </a:r>
            <a:r>
              <a:rPr spc="-10" dirty="0"/>
              <a:t>provides </a:t>
            </a:r>
            <a:r>
              <a:rPr spc="-5" dirty="0"/>
              <a:t>pagination</a:t>
            </a:r>
            <a:r>
              <a:rPr spc="-30" dirty="0"/>
              <a:t> </a:t>
            </a:r>
            <a:r>
              <a:rPr dirty="0"/>
              <a:t>links:&lt;/p&gt;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932" y="2997454"/>
            <a:ext cx="4007485" cy="69913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800" spc="-5" dirty="0">
                <a:latin typeface="맑은 고딕"/>
                <a:cs typeface="맑은 고딕"/>
              </a:rPr>
              <a:t>&lt;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ul class</a:t>
            </a:r>
            <a:r>
              <a:rPr sz="1800" spc="-5" dirty="0">
                <a:solidFill>
                  <a:srgbClr val="0000CD"/>
                </a:solidFill>
                <a:latin typeface="맑은 고딕"/>
                <a:cs typeface="맑은 고딕"/>
              </a:rPr>
              <a:t>="pagination</a:t>
            </a:r>
            <a:r>
              <a:rPr sz="1800" spc="-20" dirty="0">
                <a:solidFill>
                  <a:srgbClr val="0000CD"/>
                </a:solidFill>
                <a:latin typeface="맑은 고딕"/>
                <a:cs typeface="맑은 고딕"/>
              </a:rPr>
              <a:t> </a:t>
            </a:r>
            <a:r>
              <a:rPr sz="1800" spc="-5" dirty="0">
                <a:solidFill>
                  <a:srgbClr val="0000CD"/>
                </a:solidFill>
                <a:latin typeface="맑은 고딕"/>
                <a:cs typeface="맑은 고딕"/>
              </a:rPr>
              <a:t>pagination-lg"</a:t>
            </a:r>
            <a:r>
              <a:rPr sz="1800" spc="-5" dirty="0">
                <a:latin typeface="맑은 고딕"/>
                <a:cs typeface="맑은 고딕"/>
              </a:rPr>
              <a:t>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495"/>
              </a:spcBef>
            </a:pPr>
            <a:r>
              <a:rPr sz="1800" dirty="0">
                <a:latin typeface="맑은 고딕"/>
                <a:cs typeface="맑은 고딕"/>
              </a:rPr>
              <a:t>&lt;li&gt;&lt;a</a:t>
            </a:r>
            <a:r>
              <a:rPr sz="1800" spc="-1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href="#"&gt;1&lt;/a&gt;&lt;/li&gt;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1387" y="3671442"/>
            <a:ext cx="5128895" cy="205295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35915">
              <a:lnSpc>
                <a:spcPct val="100000"/>
              </a:lnSpc>
              <a:spcBef>
                <a:spcPts val="600"/>
              </a:spcBef>
            </a:pPr>
            <a:r>
              <a:rPr sz="1800" spc="-5" dirty="0">
                <a:latin typeface="맑은 고딕"/>
                <a:cs typeface="맑은 고딕"/>
              </a:rPr>
              <a:t>&lt;li </a:t>
            </a:r>
            <a:r>
              <a:rPr sz="1800" spc="-10" dirty="0">
                <a:solidFill>
                  <a:srgbClr val="FF0000"/>
                </a:solidFill>
                <a:latin typeface="맑은 고딕"/>
                <a:cs typeface="맑은 고딕"/>
              </a:rPr>
              <a:t>class</a:t>
            </a:r>
            <a:r>
              <a:rPr sz="1800" spc="-10" dirty="0">
                <a:solidFill>
                  <a:srgbClr val="0000CD"/>
                </a:solidFill>
                <a:latin typeface="맑은 고딕"/>
                <a:cs typeface="맑은 고딕"/>
              </a:rPr>
              <a:t>="active"</a:t>
            </a:r>
            <a:r>
              <a:rPr sz="1800" spc="-10" dirty="0">
                <a:latin typeface="맑은 고딕"/>
                <a:cs typeface="맑은 고딕"/>
              </a:rPr>
              <a:t>&gt;&lt;a</a:t>
            </a:r>
            <a:r>
              <a:rPr sz="1800" spc="-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href="#"&gt;2&lt;/a&gt;&lt;/li&gt;</a:t>
            </a:r>
            <a:endParaRPr sz="1800">
              <a:latin typeface="맑은 고딕"/>
              <a:cs typeface="맑은 고딕"/>
            </a:endParaRPr>
          </a:p>
          <a:p>
            <a:pPr marL="335915">
              <a:lnSpc>
                <a:spcPct val="100000"/>
              </a:lnSpc>
              <a:spcBef>
                <a:spcPts val="505"/>
              </a:spcBef>
            </a:pPr>
            <a:r>
              <a:rPr sz="1800" dirty="0">
                <a:latin typeface="맑은 고딕"/>
                <a:cs typeface="맑은 고딕"/>
              </a:rPr>
              <a:t>&lt;li&gt;&lt;a</a:t>
            </a:r>
            <a:r>
              <a:rPr sz="1800" spc="-5" dirty="0">
                <a:latin typeface="맑은 고딕"/>
                <a:cs typeface="맑은 고딕"/>
              </a:rPr>
              <a:t> href="#"&gt;3&lt;/a&gt;&lt;/li&gt;</a:t>
            </a:r>
            <a:endParaRPr sz="1800">
              <a:latin typeface="맑은 고딕"/>
              <a:cs typeface="맑은 고딕"/>
            </a:endParaRPr>
          </a:p>
          <a:p>
            <a:pPr marL="335915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latin typeface="맑은 고딕"/>
                <a:cs typeface="맑은 고딕"/>
              </a:rPr>
              <a:t>&lt;li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맑은 고딕"/>
                <a:cs typeface="맑은 고딕"/>
              </a:rPr>
              <a:t>="disabled"</a:t>
            </a:r>
            <a:r>
              <a:rPr sz="1800" spc="-5" dirty="0">
                <a:latin typeface="맑은 고딕"/>
                <a:cs typeface="맑은 고딕"/>
              </a:rPr>
              <a:t>&gt;&lt;a</a:t>
            </a:r>
            <a:r>
              <a:rPr sz="1800" spc="-3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href="#"&gt;4&lt;/a&gt;&lt;/li&gt;</a:t>
            </a:r>
            <a:endParaRPr sz="1800">
              <a:latin typeface="맑은 고딕"/>
              <a:cs typeface="맑은 고딕"/>
            </a:endParaRPr>
          </a:p>
          <a:p>
            <a:pPr marL="335915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&lt;li&gt;&lt;a</a:t>
            </a:r>
            <a:r>
              <a:rPr sz="1800" spc="-5" dirty="0">
                <a:latin typeface="맑은 고딕"/>
                <a:cs typeface="맑은 고딕"/>
              </a:rPr>
              <a:t> href="#"&gt;5&lt;/a&gt;&lt;/li&gt;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505"/>
              </a:spcBef>
            </a:pPr>
            <a:r>
              <a:rPr sz="1800" dirty="0">
                <a:latin typeface="맑은 고딕"/>
                <a:cs typeface="맑은 고딕"/>
              </a:rPr>
              <a:t>&lt;/ul&gt;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latin typeface="맑은 고딕"/>
                <a:cs typeface="맑은 고딕"/>
              </a:rPr>
              <a:t>&lt;/div&gt;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23484" y="3697818"/>
            <a:ext cx="2320613" cy="467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19001" y="4368252"/>
            <a:ext cx="2331113" cy="4687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46116" y="3030473"/>
            <a:ext cx="3860800" cy="521334"/>
          </a:xfrm>
          <a:custGeom>
            <a:avLst/>
            <a:gdLst/>
            <a:ahLst/>
            <a:cxnLst/>
            <a:rect l="l" t="t" r="r" b="b"/>
            <a:pathLst>
              <a:path w="3860800" h="521335">
                <a:moveTo>
                  <a:pt x="0" y="265684"/>
                </a:moveTo>
                <a:lnTo>
                  <a:pt x="276225" y="434339"/>
                </a:lnTo>
                <a:lnTo>
                  <a:pt x="283047" y="468165"/>
                </a:lnTo>
                <a:lnTo>
                  <a:pt x="301656" y="495776"/>
                </a:lnTo>
                <a:lnTo>
                  <a:pt x="329267" y="514385"/>
                </a:lnTo>
                <a:lnTo>
                  <a:pt x="363093" y="521208"/>
                </a:lnTo>
                <a:lnTo>
                  <a:pt x="3773805" y="521208"/>
                </a:lnTo>
                <a:lnTo>
                  <a:pt x="3807630" y="514385"/>
                </a:lnTo>
                <a:lnTo>
                  <a:pt x="3835241" y="495776"/>
                </a:lnTo>
                <a:lnTo>
                  <a:pt x="3853850" y="468165"/>
                </a:lnTo>
                <a:lnTo>
                  <a:pt x="3860673" y="434339"/>
                </a:lnTo>
                <a:lnTo>
                  <a:pt x="3860673" y="304038"/>
                </a:lnTo>
                <a:lnTo>
                  <a:pt x="276225" y="304038"/>
                </a:lnTo>
                <a:lnTo>
                  <a:pt x="0" y="265684"/>
                </a:lnTo>
                <a:close/>
              </a:path>
              <a:path w="3860800" h="521335">
                <a:moveTo>
                  <a:pt x="3773805" y="0"/>
                </a:moveTo>
                <a:lnTo>
                  <a:pt x="363093" y="0"/>
                </a:lnTo>
                <a:lnTo>
                  <a:pt x="329267" y="6822"/>
                </a:lnTo>
                <a:lnTo>
                  <a:pt x="301656" y="25431"/>
                </a:lnTo>
                <a:lnTo>
                  <a:pt x="283047" y="53042"/>
                </a:lnTo>
                <a:lnTo>
                  <a:pt x="276225" y="86867"/>
                </a:lnTo>
                <a:lnTo>
                  <a:pt x="276225" y="304038"/>
                </a:lnTo>
                <a:lnTo>
                  <a:pt x="3860673" y="304038"/>
                </a:lnTo>
                <a:lnTo>
                  <a:pt x="3860673" y="86867"/>
                </a:lnTo>
                <a:lnTo>
                  <a:pt x="3853850" y="53042"/>
                </a:lnTo>
                <a:lnTo>
                  <a:pt x="3835241" y="25431"/>
                </a:lnTo>
                <a:lnTo>
                  <a:pt x="3807630" y="6822"/>
                </a:lnTo>
                <a:lnTo>
                  <a:pt x="3773805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46116" y="3030473"/>
            <a:ext cx="3860800" cy="521334"/>
          </a:xfrm>
          <a:custGeom>
            <a:avLst/>
            <a:gdLst/>
            <a:ahLst/>
            <a:cxnLst/>
            <a:rect l="l" t="t" r="r" b="b"/>
            <a:pathLst>
              <a:path w="3860800" h="521335">
                <a:moveTo>
                  <a:pt x="276225" y="86867"/>
                </a:moveTo>
                <a:lnTo>
                  <a:pt x="283047" y="53042"/>
                </a:lnTo>
                <a:lnTo>
                  <a:pt x="301656" y="25431"/>
                </a:lnTo>
                <a:lnTo>
                  <a:pt x="329267" y="6822"/>
                </a:lnTo>
                <a:lnTo>
                  <a:pt x="363093" y="0"/>
                </a:lnTo>
                <a:lnTo>
                  <a:pt x="873633" y="0"/>
                </a:lnTo>
                <a:lnTo>
                  <a:pt x="1769744" y="0"/>
                </a:lnTo>
                <a:lnTo>
                  <a:pt x="3773805" y="0"/>
                </a:lnTo>
                <a:lnTo>
                  <a:pt x="3807630" y="6822"/>
                </a:lnTo>
                <a:lnTo>
                  <a:pt x="3835241" y="25431"/>
                </a:lnTo>
                <a:lnTo>
                  <a:pt x="3853850" y="53042"/>
                </a:lnTo>
                <a:lnTo>
                  <a:pt x="3860673" y="86867"/>
                </a:lnTo>
                <a:lnTo>
                  <a:pt x="3860673" y="304038"/>
                </a:lnTo>
                <a:lnTo>
                  <a:pt x="3860673" y="434339"/>
                </a:lnTo>
                <a:lnTo>
                  <a:pt x="3853850" y="468165"/>
                </a:lnTo>
                <a:lnTo>
                  <a:pt x="3835241" y="495776"/>
                </a:lnTo>
                <a:lnTo>
                  <a:pt x="3807630" y="514385"/>
                </a:lnTo>
                <a:lnTo>
                  <a:pt x="3773805" y="521208"/>
                </a:lnTo>
                <a:lnTo>
                  <a:pt x="1769744" y="521208"/>
                </a:lnTo>
                <a:lnTo>
                  <a:pt x="873633" y="521208"/>
                </a:lnTo>
                <a:lnTo>
                  <a:pt x="363093" y="521208"/>
                </a:lnTo>
                <a:lnTo>
                  <a:pt x="329267" y="514385"/>
                </a:lnTo>
                <a:lnTo>
                  <a:pt x="301656" y="495776"/>
                </a:lnTo>
                <a:lnTo>
                  <a:pt x="283047" y="468165"/>
                </a:lnTo>
                <a:lnTo>
                  <a:pt x="276225" y="434339"/>
                </a:lnTo>
                <a:lnTo>
                  <a:pt x="0" y="265684"/>
                </a:lnTo>
                <a:lnTo>
                  <a:pt x="276225" y="304038"/>
                </a:lnTo>
                <a:lnTo>
                  <a:pt x="276225" y="86867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127116" y="3066033"/>
            <a:ext cx="3348990" cy="444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675"/>
              </a:lnSpc>
              <a:spcBef>
                <a:spcPts val="105"/>
              </a:spcBef>
            </a:pPr>
            <a:r>
              <a:rPr sz="1350" dirty="0">
                <a:solidFill>
                  <a:srgbClr val="FFFFFF"/>
                </a:solidFill>
                <a:latin typeface="맑은 고딕"/>
                <a:cs typeface="맑은 고딕"/>
              </a:rPr>
              <a:t>class에 </a:t>
            </a:r>
            <a:r>
              <a:rPr sz="1400" spc="-5" dirty="0">
                <a:solidFill>
                  <a:srgbClr val="0000CD"/>
                </a:solidFill>
                <a:latin typeface="맑은 고딕"/>
                <a:cs typeface="맑은 고딕"/>
              </a:rPr>
              <a:t>pagination-lg </a:t>
            </a:r>
            <a:r>
              <a:rPr sz="1400" dirty="0">
                <a:solidFill>
                  <a:srgbClr val="FFFFFF"/>
                </a:solidFill>
                <a:latin typeface="맑은 고딕"/>
                <a:cs typeface="맑은 고딕"/>
              </a:rPr>
              <a:t>또는</a:t>
            </a:r>
            <a:r>
              <a:rPr sz="1400" spc="-4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400" spc="-5" dirty="0">
                <a:solidFill>
                  <a:srgbClr val="0000CD"/>
                </a:solidFill>
                <a:latin typeface="맑은 고딕"/>
                <a:cs typeface="맑은 고딕"/>
              </a:rPr>
              <a:t>pagination-sm</a:t>
            </a:r>
            <a:endParaRPr sz="1400">
              <a:latin typeface="맑은 고딕"/>
              <a:cs typeface="맑은 고딕"/>
            </a:endParaRPr>
          </a:p>
          <a:p>
            <a:pPr marL="12700">
              <a:lnSpc>
                <a:spcPts val="1614"/>
              </a:lnSpc>
            </a:pP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추가하면 사이즈를 조정할 수</a:t>
            </a:r>
            <a:r>
              <a:rPr sz="1350" spc="-12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dirty="0">
                <a:solidFill>
                  <a:srgbClr val="FFFFFF"/>
                </a:solidFill>
                <a:latin typeface="맑은 고딕"/>
                <a:cs typeface="맑은 고딕"/>
              </a:rPr>
              <a:t>있다.</a:t>
            </a:r>
            <a:endParaRPr sz="135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962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페이지</a:t>
            </a:r>
            <a:r>
              <a:rPr spc="-85" dirty="0"/>
              <a:t> </a:t>
            </a:r>
            <a:r>
              <a:rPr dirty="0"/>
              <a:t>나누기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891665"/>
            <a:ext cx="5795010" cy="41643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&lt;ul&gt; </a:t>
            </a:r>
            <a:r>
              <a:rPr sz="1800" dirty="0">
                <a:latin typeface="맑은 고딕"/>
                <a:cs typeface="맑은 고딕"/>
              </a:rPr>
              <a:t>태그에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class=pager</a:t>
            </a:r>
            <a:r>
              <a:rPr sz="1800" spc="-5" dirty="0">
                <a:latin typeface="맑은 고딕"/>
                <a:cs typeface="맑은 고딕"/>
              </a:rPr>
              <a:t>를</a:t>
            </a:r>
            <a:r>
              <a:rPr sz="1800" spc="-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추가한다.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&lt;div class="container"&gt;</a:t>
            </a:r>
            <a:endParaRPr sz="1800">
              <a:latin typeface="맑은 고딕"/>
              <a:cs typeface="맑은 고딕"/>
            </a:endParaRPr>
          </a:p>
          <a:p>
            <a:pPr marL="93345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latin typeface="맑은 고딕"/>
                <a:cs typeface="맑은 고딕"/>
              </a:rPr>
              <a:t>&lt;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ul class="pager"</a:t>
            </a:r>
            <a:r>
              <a:rPr sz="1800" spc="-5" dirty="0">
                <a:latin typeface="맑은 고딕"/>
                <a:cs typeface="맑은 고딕"/>
              </a:rPr>
              <a:t>&gt;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&lt;li&gt;&lt;a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href="#"&gt;Previous&lt;/a&gt;&lt;/li&gt;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&lt;li&gt;&lt;a href="#"&gt;Next&lt;/a&gt;&lt;/li&gt;</a:t>
            </a:r>
            <a:endParaRPr sz="1800">
              <a:latin typeface="맑은 고딕"/>
              <a:cs typeface="맑은 고딕"/>
            </a:endParaRPr>
          </a:p>
          <a:p>
            <a:pPr marL="93345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&lt;/ul&gt;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93345">
              <a:lnSpc>
                <a:spcPct val="100000"/>
              </a:lnSpc>
            </a:pPr>
            <a:r>
              <a:rPr sz="1800" dirty="0">
                <a:latin typeface="맑은 고딕"/>
                <a:cs typeface="맑은 고딕"/>
              </a:rPr>
              <a:t>&lt;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ul</a:t>
            </a:r>
            <a:r>
              <a:rPr sz="1800" spc="-1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class="pager"</a:t>
            </a:r>
            <a:r>
              <a:rPr sz="1800" spc="-5" dirty="0">
                <a:latin typeface="맑은 고딕"/>
                <a:cs typeface="맑은 고딕"/>
              </a:rPr>
              <a:t>&gt;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  <a:spcBef>
                <a:spcPts val="495"/>
              </a:spcBef>
            </a:pPr>
            <a:r>
              <a:rPr sz="1800" dirty="0">
                <a:latin typeface="맑은 고딕"/>
                <a:cs typeface="맑은 고딕"/>
              </a:rPr>
              <a:t>&lt;li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class="previous"</a:t>
            </a:r>
            <a:r>
              <a:rPr sz="1800" spc="-5" dirty="0">
                <a:latin typeface="맑은 고딕"/>
                <a:cs typeface="맑은 고딕"/>
              </a:rPr>
              <a:t>&gt;&lt;a</a:t>
            </a:r>
            <a:r>
              <a:rPr sz="1800" spc="2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href="#"&gt;Previous&lt;/a&gt;&lt;/li&gt;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latin typeface="맑은 고딕"/>
                <a:cs typeface="맑은 고딕"/>
              </a:rPr>
              <a:t>&lt;li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class="next"</a:t>
            </a:r>
            <a:r>
              <a:rPr sz="1800" spc="-5" dirty="0">
                <a:latin typeface="맑은 고딕"/>
                <a:cs typeface="맑은 고딕"/>
              </a:rPr>
              <a:t>&gt;&lt;a href="#"&gt;Next&lt;/a&gt;&lt;/li&gt;</a:t>
            </a:r>
            <a:endParaRPr sz="1800">
              <a:latin typeface="맑은 고딕"/>
              <a:cs typeface="맑은 고딕"/>
            </a:endParaRPr>
          </a:p>
          <a:p>
            <a:pPr marL="93345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latin typeface="맑은 고딕"/>
                <a:cs typeface="맑은 고딕"/>
              </a:rPr>
              <a:t>&lt;/ul&gt;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latin typeface="맑은 고딕"/>
                <a:cs typeface="맑은 고딕"/>
              </a:rPr>
              <a:t>&lt;/div&gt;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20504" y="3156368"/>
            <a:ext cx="1917346" cy="4179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921894" y="5595389"/>
            <a:ext cx="5989846" cy="39162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105400" y="609600"/>
            <a:ext cx="2704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윈도우 크기에 따라 정렬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654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자바스크립트 </a:t>
            </a:r>
            <a:r>
              <a:rPr spc="15" dirty="0"/>
              <a:t>jQuery</a:t>
            </a:r>
            <a:r>
              <a:rPr spc="-95" dirty="0"/>
              <a:t> </a:t>
            </a:r>
            <a:r>
              <a:rPr dirty="0"/>
              <a:t>플러그인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6860540" cy="143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marR="5080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9523"/>
              <a:buFont typeface="Wingdings"/>
              <a:buChar char=""/>
              <a:tabLst>
                <a:tab pos="254000" algn="l"/>
              </a:tabLst>
            </a:pPr>
            <a:r>
              <a:rPr sz="2100" spc="10" dirty="0">
                <a:latin typeface="맑은 고딕"/>
                <a:cs typeface="맑은 고딕"/>
              </a:rPr>
              <a:t>jQuery </a:t>
            </a:r>
            <a:r>
              <a:rPr sz="2100" dirty="0">
                <a:latin typeface="맑은 고딕"/>
                <a:cs typeface="맑은 고딕"/>
              </a:rPr>
              <a:t>플러그인은 </a:t>
            </a:r>
            <a:r>
              <a:rPr sz="2100" spc="-5" dirty="0">
                <a:latin typeface="맑은 고딕"/>
                <a:cs typeface="맑은 고딕"/>
              </a:rPr>
              <a:t>bootstrap.js을 </a:t>
            </a:r>
            <a:r>
              <a:rPr sz="2100" dirty="0">
                <a:latin typeface="맑은 고딕"/>
                <a:cs typeface="맑은 고딕"/>
              </a:rPr>
              <a:t>사용하거나</a:t>
            </a:r>
            <a:r>
              <a:rPr sz="2100" spc="-55" dirty="0">
                <a:latin typeface="맑은 고딕"/>
                <a:cs typeface="맑은 고딕"/>
              </a:rPr>
              <a:t> </a:t>
            </a:r>
            <a:r>
              <a:rPr sz="2100" dirty="0">
                <a:latin typeface="맑은 고딕"/>
                <a:cs typeface="맑은 고딕"/>
              </a:rPr>
              <a:t>최소화된  </a:t>
            </a:r>
            <a:r>
              <a:rPr sz="2100" spc="-5" dirty="0">
                <a:latin typeface="맑은 고딕"/>
                <a:cs typeface="맑은 고딕"/>
              </a:rPr>
              <a:t>bootstrap.min.js을</a:t>
            </a:r>
            <a:r>
              <a:rPr sz="2100" spc="10" dirty="0">
                <a:latin typeface="맑은 고딕"/>
                <a:cs typeface="맑은 고딕"/>
              </a:rPr>
              <a:t> </a:t>
            </a:r>
            <a:r>
              <a:rPr sz="2100" dirty="0">
                <a:latin typeface="맑은 고딕"/>
                <a:cs typeface="맑은 고딕"/>
              </a:rPr>
              <a:t>사용한다.</a:t>
            </a:r>
            <a:endParaRPr sz="21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5"/>
              </a:spcBef>
              <a:buClr>
                <a:srgbClr val="DD8046"/>
              </a:buClr>
              <a:buSzPct val="59523"/>
              <a:buFont typeface="Wingdings"/>
              <a:buChar char=""/>
              <a:tabLst>
                <a:tab pos="254000" algn="l"/>
              </a:tabLst>
            </a:pPr>
            <a:r>
              <a:rPr sz="2100" spc="-5" dirty="0">
                <a:latin typeface="맑은 고딕"/>
                <a:cs typeface="맑은 고딕"/>
              </a:rPr>
              <a:t>하나의 파일에 모든 </a:t>
            </a:r>
            <a:r>
              <a:rPr sz="2100" spc="10" dirty="0">
                <a:latin typeface="맑은 고딕"/>
                <a:cs typeface="맑은 고딕"/>
              </a:rPr>
              <a:t>jQuery </a:t>
            </a:r>
            <a:r>
              <a:rPr sz="2100" spc="-5" dirty="0">
                <a:latin typeface="맑은 고딕"/>
                <a:cs typeface="맑은 고딕"/>
              </a:rPr>
              <a:t>플러그인을 포함하고</a:t>
            </a:r>
            <a:r>
              <a:rPr sz="2100" spc="-30" dirty="0">
                <a:latin typeface="맑은 고딕"/>
                <a:cs typeface="맑은 고딕"/>
              </a:rPr>
              <a:t> </a:t>
            </a:r>
            <a:r>
              <a:rPr sz="2100" spc="-5" dirty="0">
                <a:latin typeface="맑은 고딕"/>
                <a:cs typeface="맑은 고딕"/>
              </a:rPr>
              <a:t>있다.</a:t>
            </a:r>
            <a:endParaRPr sz="21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490"/>
              </a:spcBef>
              <a:buClr>
                <a:srgbClr val="DD8046"/>
              </a:buClr>
              <a:buSzPct val="59523"/>
              <a:buFont typeface="Wingdings"/>
              <a:buChar char=""/>
              <a:tabLst>
                <a:tab pos="254000" algn="l"/>
              </a:tabLst>
            </a:pPr>
            <a:r>
              <a:rPr sz="2100" spc="10" dirty="0">
                <a:latin typeface="맑은 고딕"/>
                <a:cs typeface="맑은 고딕"/>
              </a:rPr>
              <a:t>jQuery </a:t>
            </a:r>
            <a:r>
              <a:rPr sz="2100" dirty="0">
                <a:latin typeface="맑은 고딕"/>
                <a:cs typeface="맑은 고딕"/>
              </a:rPr>
              <a:t>플러그인으로 부트스트랩에 활기를</a:t>
            </a:r>
            <a:r>
              <a:rPr sz="2100" spc="-114" dirty="0">
                <a:latin typeface="맑은 고딕"/>
                <a:cs typeface="맑은 고딕"/>
              </a:rPr>
              <a:t> </a:t>
            </a:r>
            <a:r>
              <a:rPr sz="2100" dirty="0">
                <a:latin typeface="맑은 고딕"/>
                <a:cs typeface="맑은 고딕"/>
              </a:rPr>
              <a:t>불어넣는다.</a:t>
            </a:r>
            <a:endParaRPr sz="21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1413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75" dirty="0"/>
              <a:t> </a:t>
            </a:r>
            <a:r>
              <a:rPr spc="-5" dirty="0"/>
              <a:t>Modal(모달)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7905750" cy="1926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모달은 현재 페이지의 </a:t>
            </a:r>
            <a:r>
              <a:rPr sz="1800" spc="-5" dirty="0">
                <a:latin typeface="맑은 고딕"/>
                <a:cs typeface="맑은 고딕"/>
              </a:rPr>
              <a:t>top에 Dialog box나 </a:t>
            </a:r>
            <a:r>
              <a:rPr sz="1800" spc="-20" dirty="0">
                <a:latin typeface="맑은 고딕"/>
                <a:cs typeface="맑은 고딕"/>
              </a:rPr>
              <a:t>Popup </a:t>
            </a:r>
            <a:r>
              <a:rPr sz="1800" spc="-5" dirty="0">
                <a:latin typeface="맑은 고딕"/>
                <a:cs typeface="맑은 고딕"/>
              </a:rPr>
              <a:t>window를</a:t>
            </a:r>
            <a:r>
              <a:rPr sz="1800" spc="-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띄운다.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DD8046"/>
              </a:buClr>
              <a:buFont typeface="Wingdings"/>
              <a:buChar char=""/>
            </a:pPr>
            <a:endParaRPr sz="275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효과를 콘트롤하기 위한 요소로 &lt;a&gt;또는 &lt;button&gt;을</a:t>
            </a:r>
            <a:r>
              <a:rPr sz="1800" spc="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사용</a:t>
            </a:r>
            <a:endParaRPr sz="1800">
              <a:latin typeface="맑은 고딕"/>
              <a:cs typeface="맑은 고딕"/>
            </a:endParaRPr>
          </a:p>
          <a:p>
            <a:pPr marL="253365" marR="5080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속성 </a:t>
            </a:r>
            <a:r>
              <a:rPr sz="1800" spc="-5" dirty="0">
                <a:latin typeface="맑은 고딕"/>
                <a:cs typeface="맑은 고딕"/>
              </a:rPr>
              <a:t>data-toggle=“modal＂을 </a:t>
            </a:r>
            <a:r>
              <a:rPr sz="1800" dirty="0">
                <a:latin typeface="맑은 고딕"/>
                <a:cs typeface="맑은 고딕"/>
              </a:rPr>
              <a:t>추가하고, </a:t>
            </a:r>
            <a:r>
              <a:rPr sz="1800" spc="-5" dirty="0">
                <a:latin typeface="맑은 고딕"/>
                <a:cs typeface="맑은 고딕"/>
              </a:rPr>
              <a:t>data-target속성에는 id값을 준다.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 data-target="#myModal"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&lt;a&gt;요소일 </a:t>
            </a:r>
            <a:r>
              <a:rPr sz="1800" dirty="0">
                <a:latin typeface="맑은 고딕"/>
                <a:cs typeface="맑은 고딕"/>
              </a:rPr>
              <a:t>경우에는 </a:t>
            </a:r>
            <a:r>
              <a:rPr sz="1800" spc="-5" dirty="0">
                <a:latin typeface="맑은 고딕"/>
                <a:cs typeface="맑은 고딕"/>
              </a:rPr>
              <a:t>data-target속성대신에</a:t>
            </a:r>
            <a:r>
              <a:rPr sz="1800" spc="35" dirty="0">
                <a:latin typeface="맑은 고딕"/>
                <a:cs typeface="맑은 고딕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href="#modalID"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56749" y="3817620"/>
            <a:ext cx="1686560" cy="6995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09544" y="3735323"/>
            <a:ext cx="5437632" cy="22768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096000" y="60960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팝업창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0791" y="1491233"/>
            <a:ext cx="335280" cy="178435"/>
          </a:xfrm>
          <a:custGeom>
            <a:avLst/>
            <a:gdLst/>
            <a:ahLst/>
            <a:cxnLst/>
            <a:rect l="l" t="t" r="r" b="b"/>
            <a:pathLst>
              <a:path w="335280" h="178435">
                <a:moveTo>
                  <a:pt x="0" y="178308"/>
                </a:moveTo>
                <a:lnTo>
                  <a:pt x="335280" y="178308"/>
                </a:lnTo>
                <a:lnTo>
                  <a:pt x="335280" y="0"/>
                </a:lnTo>
                <a:lnTo>
                  <a:pt x="0" y="0"/>
                </a:lnTo>
                <a:lnTo>
                  <a:pt x="0" y="17830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6071" y="1491233"/>
            <a:ext cx="421005" cy="178435"/>
          </a:xfrm>
          <a:custGeom>
            <a:avLst/>
            <a:gdLst/>
            <a:ahLst/>
            <a:cxnLst/>
            <a:rect l="l" t="t" r="r" b="b"/>
            <a:pathLst>
              <a:path w="421005" h="178435">
                <a:moveTo>
                  <a:pt x="0" y="178308"/>
                </a:moveTo>
                <a:lnTo>
                  <a:pt x="420623" y="178308"/>
                </a:lnTo>
                <a:lnTo>
                  <a:pt x="420623" y="0"/>
                </a:lnTo>
                <a:lnTo>
                  <a:pt x="0" y="0"/>
                </a:lnTo>
                <a:lnTo>
                  <a:pt x="0" y="17830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88605" y="1491233"/>
            <a:ext cx="0" cy="178435"/>
          </a:xfrm>
          <a:custGeom>
            <a:avLst/>
            <a:gdLst/>
            <a:ahLst/>
            <a:cxnLst/>
            <a:rect l="l" t="t" r="r" b="b"/>
            <a:pathLst>
              <a:path h="178435">
                <a:moveTo>
                  <a:pt x="0" y="0"/>
                </a:moveTo>
                <a:lnTo>
                  <a:pt x="0" y="178308"/>
                </a:lnTo>
              </a:path>
            </a:pathLst>
          </a:custGeom>
          <a:ln w="83819">
            <a:solidFill>
              <a:srgbClr val="D3D3D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30515" y="1491233"/>
            <a:ext cx="927100" cy="178435"/>
          </a:xfrm>
          <a:custGeom>
            <a:avLst/>
            <a:gdLst/>
            <a:ahLst/>
            <a:cxnLst/>
            <a:rect l="l" t="t" r="r" b="b"/>
            <a:pathLst>
              <a:path w="927100" h="178435">
                <a:moveTo>
                  <a:pt x="0" y="178308"/>
                </a:moveTo>
                <a:lnTo>
                  <a:pt x="926591" y="178308"/>
                </a:lnTo>
                <a:lnTo>
                  <a:pt x="926591" y="0"/>
                </a:lnTo>
                <a:lnTo>
                  <a:pt x="0" y="0"/>
                </a:lnTo>
                <a:lnTo>
                  <a:pt x="0" y="17830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99767" y="1491233"/>
            <a:ext cx="0" cy="178435"/>
          </a:xfrm>
          <a:custGeom>
            <a:avLst/>
            <a:gdLst/>
            <a:ahLst/>
            <a:cxnLst/>
            <a:rect l="l" t="t" r="r" b="b"/>
            <a:pathLst>
              <a:path h="178435">
                <a:moveTo>
                  <a:pt x="0" y="0"/>
                </a:moveTo>
                <a:lnTo>
                  <a:pt x="0" y="178308"/>
                </a:lnTo>
              </a:path>
            </a:pathLst>
          </a:custGeom>
          <a:ln w="85343">
            <a:solidFill>
              <a:srgbClr val="D3D3D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4611" y="6444183"/>
            <a:ext cx="251460" cy="178435"/>
          </a:xfrm>
          <a:custGeom>
            <a:avLst/>
            <a:gdLst/>
            <a:ahLst/>
            <a:cxnLst/>
            <a:rect l="l" t="t" r="r" b="b"/>
            <a:pathLst>
              <a:path w="251459" h="178434">
                <a:moveTo>
                  <a:pt x="0" y="178308"/>
                </a:moveTo>
                <a:lnTo>
                  <a:pt x="251460" y="178308"/>
                </a:lnTo>
                <a:lnTo>
                  <a:pt x="251460" y="0"/>
                </a:lnTo>
                <a:lnTo>
                  <a:pt x="0" y="0"/>
                </a:lnTo>
                <a:lnTo>
                  <a:pt x="0" y="17830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8743" y="6444183"/>
            <a:ext cx="0" cy="178435"/>
          </a:xfrm>
          <a:custGeom>
            <a:avLst/>
            <a:gdLst/>
            <a:ahLst/>
            <a:cxnLst/>
            <a:rect l="l" t="t" r="r" b="b"/>
            <a:pathLst>
              <a:path h="178434">
                <a:moveTo>
                  <a:pt x="0" y="0"/>
                </a:moveTo>
                <a:lnTo>
                  <a:pt x="0" y="178308"/>
                </a:lnTo>
              </a:path>
            </a:pathLst>
          </a:custGeom>
          <a:ln w="85343">
            <a:solidFill>
              <a:srgbClr val="D3D3D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94233" y="1464640"/>
            <a:ext cx="8694420" cy="5163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725920" algn="ctr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6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Basic Modal</a:t>
            </a:r>
            <a:r>
              <a:rPr sz="1200" spc="15" dirty="0">
                <a:latin typeface="Consolas"/>
                <a:cs typeface="Consolas"/>
              </a:rPr>
              <a:t> </a:t>
            </a:r>
            <a:r>
              <a:rPr sz="1200" dirty="0">
                <a:latin typeface="Consolas"/>
                <a:cs typeface="Consolas"/>
              </a:rPr>
              <a:t>Example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Trigger the modal with a button</a:t>
            </a:r>
            <a:r>
              <a:rPr sz="1200" spc="35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--&gt;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"button"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 btn-info"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"#myModal"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spc="114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Modal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80340">
              <a:lnSpc>
                <a:spcPct val="100000"/>
              </a:lnSpc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Modal</a:t>
            </a:r>
            <a:r>
              <a:rPr sz="1200" spc="15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--&gt;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 fade"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"myModal"</a:t>
            </a:r>
            <a:r>
              <a:rPr sz="1200" i="1" spc="1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role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"dialog"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"modal-dialog"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515620">
              <a:lnSpc>
                <a:spcPct val="100000"/>
              </a:lnSpc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Modal</a:t>
            </a:r>
            <a:r>
              <a:rPr sz="1200" spc="5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content--&gt;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"modal-content"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"modal-header"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"button"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"close"</a:t>
            </a:r>
            <a:r>
              <a:rPr sz="1200" i="1" spc="2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data-dismiss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&amp;times;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h4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"modal-title"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Modal</a:t>
            </a:r>
            <a:r>
              <a:rPr sz="1200" i="1" spc="-5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Header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h4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"modal-body"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Some text in the</a:t>
            </a:r>
            <a:r>
              <a:rPr sz="1200" spc="25" dirty="0">
                <a:latin typeface="Consolas"/>
                <a:cs typeface="Consolas"/>
              </a:rPr>
              <a:t> </a:t>
            </a:r>
            <a:r>
              <a:rPr sz="1200" dirty="0">
                <a:latin typeface="Consolas"/>
                <a:cs typeface="Consolas"/>
              </a:rPr>
              <a:t>modal.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"modal-footer"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"button"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 btn-default"</a:t>
            </a:r>
            <a:r>
              <a:rPr sz="12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data-dismiss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Close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347980">
              <a:lnSpc>
                <a:spcPct val="100000"/>
              </a:lnSpc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1413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75" dirty="0"/>
              <a:t> </a:t>
            </a:r>
            <a:r>
              <a:rPr spc="-5" dirty="0"/>
              <a:t>Modal(모달)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1347</Words>
  <Application>Microsoft Office PowerPoint</Application>
  <PresentationFormat>화면 슬라이드 쇼(4:3)</PresentationFormat>
  <Paragraphs>213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1" baseType="lpstr">
      <vt:lpstr>맑은 고딕</vt:lpstr>
      <vt:lpstr>Calibri</vt:lpstr>
      <vt:lpstr>Consolas</vt:lpstr>
      <vt:lpstr>Times New Roman</vt:lpstr>
      <vt:lpstr>Wingdings</vt:lpstr>
      <vt:lpstr>Office Theme</vt:lpstr>
      <vt:lpstr>PowerPoint 프레젠테이션</vt:lpstr>
      <vt:lpstr>Bootstrap 프로그래스바(Progressbar)</vt:lpstr>
      <vt:lpstr>Bootstrap 프로그래스바(Progressbar)</vt:lpstr>
      <vt:lpstr>Bootstrap 프로그래스바(Progressbar</vt:lpstr>
      <vt:lpstr>페이지 나누기</vt:lpstr>
      <vt:lpstr>페이지 나누기</vt:lpstr>
      <vt:lpstr>Bootstrap 자바스크립트 jQuery 플러그인</vt:lpstr>
      <vt:lpstr>Bootstrap Modal(모달)</vt:lpstr>
      <vt:lpstr>Bootstrap Modal(모달)</vt:lpstr>
      <vt:lpstr>Bootstrap Modal(모달) – 로그 인 예제</vt:lpstr>
      <vt:lpstr>Bootstrap Carousel(캐러셀)</vt:lpstr>
      <vt:lpstr>PowerPoint 프레젠테이션</vt:lpstr>
      <vt:lpstr>JS Scrollspy (스크롤스파이)</vt:lpstr>
      <vt:lpstr>JS Scrollspy (스크롤스파이) - 예제</vt:lpstr>
      <vt:lpstr>JS Scrollspy (스크롤스파이) – 예제 계속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</dc:title>
  <dc:creator>admin</dc:creator>
  <cp:lastModifiedBy>Admin</cp:lastModifiedBy>
  <cp:revision>2</cp:revision>
  <dcterms:created xsi:type="dcterms:W3CDTF">2019-04-09T02:51:52Z</dcterms:created>
  <dcterms:modified xsi:type="dcterms:W3CDTF">2019-04-09T04:15:29Z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2019-04-09T00:00:00Z</vt:filetime>
  </property>
</Properties>
</file>