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6" y="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776122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6425" y="2290677"/>
            <a:ext cx="4460875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www.glyphicons.com/)%EB%A1%9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 버튼과 글리피콘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14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85" dirty="0"/>
              <a:t> </a:t>
            </a:r>
            <a:r>
              <a:rPr spc="-15" dirty="0"/>
              <a:t>Vertical</a:t>
            </a:r>
          </a:p>
        </p:txBody>
      </p:sp>
      <p:sp>
        <p:nvSpPr>
          <p:cNvPr id="3" name="object 3"/>
          <p:cNvSpPr/>
          <p:nvPr/>
        </p:nvSpPr>
        <p:spPr>
          <a:xfrm>
            <a:off x="809244" y="1564258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100" y="222503"/>
                </a:lnTo>
                <a:lnTo>
                  <a:pt x="419100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8344" y="1564258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52600" y="1564258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10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57755" y="1564258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09900" y="1564258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400" y="3572890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4"/>
                </a:moveTo>
                <a:lnTo>
                  <a:pt x="313944" y="260604"/>
                </a:lnTo>
                <a:lnTo>
                  <a:pt x="313944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8344" y="3572890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4"/>
                </a:moveTo>
                <a:lnTo>
                  <a:pt x="103631" y="260604"/>
                </a:lnTo>
                <a:lnTo>
                  <a:pt x="103631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471447"/>
            <a:ext cx="5473065" cy="236537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spc="-5" dirty="0">
                <a:latin typeface="Consolas"/>
                <a:cs typeface="Consolas"/>
              </a:rPr>
              <a:t>Button Group</a:t>
            </a:r>
            <a:r>
              <a:rPr sz="1500" spc="-10" dirty="0">
                <a:latin typeface="Consolas"/>
                <a:cs typeface="Consolas"/>
              </a:rPr>
              <a:t> </a:t>
            </a:r>
            <a:r>
              <a:rPr sz="1500" spc="-5" dirty="0">
                <a:latin typeface="Consolas"/>
                <a:cs typeface="Consolas"/>
              </a:rPr>
              <a:t>Vertical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btn-group-vertical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Apple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Samsung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Sony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75503" y="3403091"/>
            <a:ext cx="3590544" cy="2493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20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70" dirty="0"/>
              <a:t> </a:t>
            </a:r>
            <a:r>
              <a:rPr spc="-5" dirty="0"/>
              <a:t>Justified</a:t>
            </a:r>
          </a:p>
        </p:txBody>
      </p:sp>
      <p:sp>
        <p:nvSpPr>
          <p:cNvPr id="3" name="object 3"/>
          <p:cNvSpPr/>
          <p:nvPr/>
        </p:nvSpPr>
        <p:spPr>
          <a:xfrm>
            <a:off x="794004" y="1785239"/>
            <a:ext cx="361315" cy="193675"/>
          </a:xfrm>
          <a:custGeom>
            <a:avLst/>
            <a:gdLst/>
            <a:ahLst/>
            <a:cxnLst/>
            <a:rect l="l" t="t" r="r" b="b"/>
            <a:pathLst>
              <a:path w="361315" h="193675">
                <a:moveTo>
                  <a:pt x="0" y="193548"/>
                </a:moveTo>
                <a:lnTo>
                  <a:pt x="361188" y="193548"/>
                </a:lnTo>
                <a:lnTo>
                  <a:pt x="36118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5191" y="1785239"/>
            <a:ext cx="452755" cy="193675"/>
          </a:xfrm>
          <a:custGeom>
            <a:avLst/>
            <a:gdLst/>
            <a:ahLst/>
            <a:cxnLst/>
            <a:rect l="l" t="t" r="r" b="b"/>
            <a:pathLst>
              <a:path w="452755" h="193675">
                <a:moveTo>
                  <a:pt x="0" y="193548"/>
                </a:moveTo>
                <a:lnTo>
                  <a:pt x="452628" y="193548"/>
                </a:lnTo>
                <a:lnTo>
                  <a:pt x="45262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7819" y="1785239"/>
            <a:ext cx="90170" cy="193675"/>
          </a:xfrm>
          <a:custGeom>
            <a:avLst/>
            <a:gdLst/>
            <a:ahLst/>
            <a:cxnLst/>
            <a:rect l="l" t="t" r="r" b="b"/>
            <a:pathLst>
              <a:path w="90169" h="193675">
                <a:moveTo>
                  <a:pt x="0" y="193548"/>
                </a:moveTo>
                <a:lnTo>
                  <a:pt x="89916" y="193548"/>
                </a:lnTo>
                <a:lnTo>
                  <a:pt x="89916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7735" y="1785239"/>
            <a:ext cx="995680" cy="193675"/>
          </a:xfrm>
          <a:custGeom>
            <a:avLst/>
            <a:gdLst/>
            <a:ahLst/>
            <a:cxnLst/>
            <a:rect l="l" t="t" r="r" b="b"/>
            <a:pathLst>
              <a:path w="995680" h="193675">
                <a:moveTo>
                  <a:pt x="0" y="193548"/>
                </a:moveTo>
                <a:lnTo>
                  <a:pt x="995172" y="193548"/>
                </a:lnTo>
                <a:lnTo>
                  <a:pt x="9951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2907" y="1785239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39" h="193675">
                <a:moveTo>
                  <a:pt x="0" y="193548"/>
                </a:moveTo>
                <a:lnTo>
                  <a:pt x="91439" y="193548"/>
                </a:lnTo>
                <a:lnTo>
                  <a:pt x="91439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83919" y="3338195"/>
            <a:ext cx="271780" cy="193675"/>
          </a:xfrm>
          <a:custGeom>
            <a:avLst/>
            <a:gdLst/>
            <a:ahLst/>
            <a:cxnLst/>
            <a:rect l="l" t="t" r="r" b="b"/>
            <a:pathLst>
              <a:path w="271780" h="193675">
                <a:moveTo>
                  <a:pt x="0" y="193548"/>
                </a:moveTo>
                <a:lnTo>
                  <a:pt x="271272" y="193548"/>
                </a:lnTo>
                <a:lnTo>
                  <a:pt x="2712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5191" y="3338195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40" h="193675">
                <a:moveTo>
                  <a:pt x="0" y="193548"/>
                </a:moveTo>
                <a:lnTo>
                  <a:pt x="91440" y="193548"/>
                </a:lnTo>
                <a:lnTo>
                  <a:pt x="91440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457108"/>
            <a:ext cx="5340985" cy="511302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35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600" spc="-10" dirty="0">
                <a:latin typeface="Consolas"/>
                <a:cs typeface="Consolas"/>
              </a:rPr>
              <a:t>&lt;a&gt; </a:t>
            </a:r>
            <a:r>
              <a:rPr sz="1600" spc="-5" dirty="0">
                <a:latin typeface="맑은 고딕"/>
                <a:cs typeface="맑은 고딕"/>
              </a:rPr>
              <a:t>태그</a:t>
            </a:r>
            <a:r>
              <a:rPr sz="1600" spc="30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이용</a:t>
            </a:r>
            <a:endParaRPr sz="16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3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R="2142490" algn="ctr">
              <a:lnSpc>
                <a:spcPct val="100000"/>
              </a:lnSpc>
              <a:spcBef>
                <a:spcPts val="18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&gt;Justified </a:t>
            </a:r>
            <a:r>
              <a:rPr sz="1300" spc="-5" dirty="0">
                <a:latin typeface="Consolas"/>
                <a:cs typeface="Consolas"/>
              </a:rPr>
              <a:t>Button</a:t>
            </a:r>
            <a:r>
              <a:rPr sz="1300" spc="-2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Group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19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btn-group-justified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95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Apple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80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Samsung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90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Sony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19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9375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600" spc="-10" dirty="0">
                <a:latin typeface="Consolas"/>
                <a:cs typeface="Consolas"/>
              </a:rPr>
              <a:t>&lt;button&gt; </a:t>
            </a:r>
            <a:r>
              <a:rPr sz="1600" spc="-5" dirty="0">
                <a:latin typeface="맑은 고딕"/>
                <a:cs typeface="맑은 고딕"/>
              </a:rPr>
              <a:t>테그</a:t>
            </a:r>
            <a:r>
              <a:rPr sz="1600" spc="30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이용</a:t>
            </a:r>
            <a:endParaRPr sz="1600">
              <a:latin typeface="맑은 고딕"/>
              <a:cs typeface="맑은 고딕"/>
            </a:endParaRPr>
          </a:p>
          <a:p>
            <a:pPr marL="10985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btn-group-justified"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Apple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5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Samsung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&lt;/</a:t>
            </a:r>
            <a:r>
              <a:rPr sz="1400" i="1" u="sng" dirty="0">
                <a:solidFill>
                  <a:srgbClr val="3E7E7E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button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5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Sony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&lt;/</a:t>
            </a:r>
            <a:r>
              <a:rPr sz="1400" i="1" u="sng" dirty="0">
                <a:solidFill>
                  <a:srgbClr val="3E7E7E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button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960620" y="1511808"/>
            <a:ext cx="4027931" cy="2022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9786" y="1593088"/>
            <a:ext cx="2683510" cy="1102995"/>
          </a:xfrm>
          <a:custGeom>
            <a:avLst/>
            <a:gdLst/>
            <a:ahLst/>
            <a:cxnLst/>
            <a:rect l="l" t="t" r="r" b="b"/>
            <a:pathLst>
              <a:path w="2683510" h="1102995">
                <a:moveTo>
                  <a:pt x="2607691" y="1026667"/>
                </a:moveTo>
                <a:lnTo>
                  <a:pt x="2607217" y="1058252"/>
                </a:lnTo>
                <a:lnTo>
                  <a:pt x="2620010" y="1058672"/>
                </a:lnTo>
                <a:lnTo>
                  <a:pt x="2619629" y="1071372"/>
                </a:lnTo>
                <a:lnTo>
                  <a:pt x="2607020" y="1071372"/>
                </a:lnTo>
                <a:lnTo>
                  <a:pt x="2606548" y="1102867"/>
                </a:lnTo>
                <a:lnTo>
                  <a:pt x="2672146" y="1071372"/>
                </a:lnTo>
                <a:lnTo>
                  <a:pt x="2619629" y="1071372"/>
                </a:lnTo>
                <a:lnTo>
                  <a:pt x="2607026" y="1070961"/>
                </a:lnTo>
                <a:lnTo>
                  <a:pt x="2673001" y="1070961"/>
                </a:lnTo>
                <a:lnTo>
                  <a:pt x="2683255" y="1066038"/>
                </a:lnTo>
                <a:lnTo>
                  <a:pt x="2607691" y="1026667"/>
                </a:lnTo>
                <a:close/>
              </a:path>
              <a:path w="2683510" h="1102995">
                <a:moveTo>
                  <a:pt x="2607217" y="1058252"/>
                </a:moveTo>
                <a:lnTo>
                  <a:pt x="2607026" y="1070961"/>
                </a:lnTo>
                <a:lnTo>
                  <a:pt x="2619629" y="1071372"/>
                </a:lnTo>
                <a:lnTo>
                  <a:pt x="2620010" y="1058672"/>
                </a:lnTo>
                <a:lnTo>
                  <a:pt x="2607217" y="1058252"/>
                </a:lnTo>
                <a:close/>
              </a:path>
              <a:path w="2683510" h="1102995">
                <a:moveTo>
                  <a:pt x="254" y="0"/>
                </a:moveTo>
                <a:lnTo>
                  <a:pt x="0" y="12700"/>
                </a:lnTo>
                <a:lnTo>
                  <a:pt x="62864" y="13462"/>
                </a:lnTo>
                <a:lnTo>
                  <a:pt x="125475" y="15748"/>
                </a:lnTo>
                <a:lnTo>
                  <a:pt x="187832" y="19431"/>
                </a:lnTo>
                <a:lnTo>
                  <a:pt x="249808" y="24637"/>
                </a:lnTo>
                <a:lnTo>
                  <a:pt x="311404" y="30987"/>
                </a:lnTo>
                <a:lnTo>
                  <a:pt x="372237" y="38862"/>
                </a:lnTo>
                <a:lnTo>
                  <a:pt x="432435" y="47878"/>
                </a:lnTo>
                <a:lnTo>
                  <a:pt x="491617" y="58165"/>
                </a:lnTo>
                <a:lnTo>
                  <a:pt x="550037" y="69596"/>
                </a:lnTo>
                <a:lnTo>
                  <a:pt x="607187" y="82041"/>
                </a:lnTo>
                <a:lnTo>
                  <a:pt x="663194" y="95631"/>
                </a:lnTo>
                <a:lnTo>
                  <a:pt x="717804" y="110362"/>
                </a:lnTo>
                <a:lnTo>
                  <a:pt x="770889" y="125857"/>
                </a:lnTo>
                <a:lnTo>
                  <a:pt x="822451" y="142366"/>
                </a:lnTo>
                <a:lnTo>
                  <a:pt x="872363" y="159638"/>
                </a:lnTo>
                <a:lnTo>
                  <a:pt x="920241" y="177926"/>
                </a:lnTo>
                <a:lnTo>
                  <a:pt x="966342" y="196850"/>
                </a:lnTo>
                <a:lnTo>
                  <a:pt x="1010285" y="216408"/>
                </a:lnTo>
                <a:lnTo>
                  <a:pt x="1051814" y="236854"/>
                </a:lnTo>
                <a:lnTo>
                  <a:pt x="1109852" y="268350"/>
                </a:lnTo>
                <a:lnTo>
                  <a:pt x="1145539" y="290195"/>
                </a:lnTo>
                <a:lnTo>
                  <a:pt x="1178305" y="312420"/>
                </a:lnTo>
                <a:lnTo>
                  <a:pt x="1222502" y="346583"/>
                </a:lnTo>
                <a:lnTo>
                  <a:pt x="1259966" y="381508"/>
                </a:lnTo>
                <a:lnTo>
                  <a:pt x="1290192" y="416940"/>
                </a:lnTo>
                <a:lnTo>
                  <a:pt x="1313052" y="452754"/>
                </a:lnTo>
                <a:lnTo>
                  <a:pt x="1328039" y="488696"/>
                </a:lnTo>
                <a:lnTo>
                  <a:pt x="1335913" y="548894"/>
                </a:lnTo>
                <a:lnTo>
                  <a:pt x="1337437" y="561848"/>
                </a:lnTo>
                <a:lnTo>
                  <a:pt x="1347851" y="600201"/>
                </a:lnTo>
                <a:lnTo>
                  <a:pt x="1366392" y="638175"/>
                </a:lnTo>
                <a:lnTo>
                  <a:pt x="1392809" y="675386"/>
                </a:lnTo>
                <a:lnTo>
                  <a:pt x="1426590" y="711708"/>
                </a:lnTo>
                <a:lnTo>
                  <a:pt x="1467230" y="747267"/>
                </a:lnTo>
                <a:lnTo>
                  <a:pt x="1497964" y="770382"/>
                </a:lnTo>
                <a:lnTo>
                  <a:pt x="1531365" y="792988"/>
                </a:lnTo>
                <a:lnTo>
                  <a:pt x="1567307" y="814959"/>
                </a:lnTo>
                <a:lnTo>
                  <a:pt x="1605788" y="836549"/>
                </a:lnTo>
                <a:lnTo>
                  <a:pt x="1646809" y="857250"/>
                </a:lnTo>
                <a:lnTo>
                  <a:pt x="1712340" y="887349"/>
                </a:lnTo>
                <a:lnTo>
                  <a:pt x="1758696" y="906399"/>
                </a:lnTo>
                <a:lnTo>
                  <a:pt x="1806955" y="924687"/>
                </a:lnTo>
                <a:lnTo>
                  <a:pt x="1856993" y="942086"/>
                </a:lnTo>
                <a:lnTo>
                  <a:pt x="1908937" y="958723"/>
                </a:lnTo>
                <a:lnTo>
                  <a:pt x="1962277" y="974344"/>
                </a:lnTo>
                <a:lnTo>
                  <a:pt x="2017267" y="989076"/>
                </a:lnTo>
                <a:lnTo>
                  <a:pt x="2073402" y="1002791"/>
                </a:lnTo>
                <a:lnTo>
                  <a:pt x="2130933" y="1015238"/>
                </a:lnTo>
                <a:lnTo>
                  <a:pt x="2189607" y="1026667"/>
                </a:lnTo>
                <a:lnTo>
                  <a:pt x="2249170" y="1037082"/>
                </a:lnTo>
                <a:lnTo>
                  <a:pt x="2309622" y="1046099"/>
                </a:lnTo>
                <a:lnTo>
                  <a:pt x="2370709" y="1053973"/>
                </a:lnTo>
                <a:lnTo>
                  <a:pt x="2432430" y="1060450"/>
                </a:lnTo>
                <a:lnTo>
                  <a:pt x="2494661" y="1065529"/>
                </a:lnTo>
                <a:lnTo>
                  <a:pt x="2557272" y="1069339"/>
                </a:lnTo>
                <a:lnTo>
                  <a:pt x="2607026" y="1070961"/>
                </a:lnTo>
                <a:lnTo>
                  <a:pt x="2607217" y="1058252"/>
                </a:lnTo>
                <a:lnTo>
                  <a:pt x="2558034" y="1056639"/>
                </a:lnTo>
                <a:lnTo>
                  <a:pt x="2495677" y="1052957"/>
                </a:lnTo>
                <a:lnTo>
                  <a:pt x="2433701" y="1047750"/>
                </a:lnTo>
                <a:lnTo>
                  <a:pt x="2372233" y="1041273"/>
                </a:lnTo>
                <a:lnTo>
                  <a:pt x="2311400" y="1033526"/>
                </a:lnTo>
                <a:lnTo>
                  <a:pt x="2251329" y="1024509"/>
                </a:lnTo>
                <a:lnTo>
                  <a:pt x="2192020" y="1014222"/>
                </a:lnTo>
                <a:lnTo>
                  <a:pt x="2133600" y="1002791"/>
                </a:lnTo>
                <a:lnTo>
                  <a:pt x="2076450" y="990346"/>
                </a:lnTo>
                <a:lnTo>
                  <a:pt x="2020442" y="976757"/>
                </a:lnTo>
                <a:lnTo>
                  <a:pt x="1965833" y="962151"/>
                </a:lnTo>
                <a:lnTo>
                  <a:pt x="1912747" y="946658"/>
                </a:lnTo>
                <a:lnTo>
                  <a:pt x="1861185" y="930148"/>
                </a:lnTo>
                <a:lnTo>
                  <a:pt x="1811527" y="912876"/>
                </a:lnTo>
                <a:lnTo>
                  <a:pt x="1763522" y="894588"/>
                </a:lnTo>
                <a:lnTo>
                  <a:pt x="1717548" y="875664"/>
                </a:lnTo>
                <a:lnTo>
                  <a:pt x="1673605" y="856107"/>
                </a:lnTo>
                <a:lnTo>
                  <a:pt x="1631950" y="835660"/>
                </a:lnTo>
                <a:lnTo>
                  <a:pt x="1592579" y="814704"/>
                </a:lnTo>
                <a:lnTo>
                  <a:pt x="1555750" y="793241"/>
                </a:lnTo>
                <a:lnTo>
                  <a:pt x="1521460" y="771398"/>
                </a:lnTo>
                <a:lnTo>
                  <a:pt x="1489964" y="748791"/>
                </a:lnTo>
                <a:lnTo>
                  <a:pt x="1448053" y="714501"/>
                </a:lnTo>
                <a:lnTo>
                  <a:pt x="1412875" y="679323"/>
                </a:lnTo>
                <a:lnTo>
                  <a:pt x="1385062" y="643889"/>
                </a:lnTo>
                <a:lnTo>
                  <a:pt x="1364868" y="608076"/>
                </a:lnTo>
                <a:lnTo>
                  <a:pt x="1350010" y="560324"/>
                </a:lnTo>
                <a:lnTo>
                  <a:pt x="1347597" y="522986"/>
                </a:lnTo>
                <a:lnTo>
                  <a:pt x="1346073" y="510159"/>
                </a:lnTo>
                <a:lnTo>
                  <a:pt x="1335659" y="471804"/>
                </a:lnTo>
                <a:lnTo>
                  <a:pt x="1316989" y="433959"/>
                </a:lnTo>
                <a:lnTo>
                  <a:pt x="1290574" y="396875"/>
                </a:lnTo>
                <a:lnTo>
                  <a:pt x="1256791" y="360552"/>
                </a:lnTo>
                <a:lnTo>
                  <a:pt x="1216278" y="325120"/>
                </a:lnTo>
                <a:lnTo>
                  <a:pt x="1185672" y="302006"/>
                </a:lnTo>
                <a:lnTo>
                  <a:pt x="1152143" y="279400"/>
                </a:lnTo>
                <a:lnTo>
                  <a:pt x="1116202" y="257301"/>
                </a:lnTo>
                <a:lnTo>
                  <a:pt x="1077595" y="235838"/>
                </a:lnTo>
                <a:lnTo>
                  <a:pt x="1036701" y="215137"/>
                </a:lnTo>
                <a:lnTo>
                  <a:pt x="971168" y="185038"/>
                </a:lnTo>
                <a:lnTo>
                  <a:pt x="924813" y="166115"/>
                </a:lnTo>
                <a:lnTo>
                  <a:pt x="876554" y="147700"/>
                </a:lnTo>
                <a:lnTo>
                  <a:pt x="826388" y="130175"/>
                </a:lnTo>
                <a:lnTo>
                  <a:pt x="774445" y="113664"/>
                </a:lnTo>
                <a:lnTo>
                  <a:pt x="721106" y="98044"/>
                </a:lnTo>
                <a:lnTo>
                  <a:pt x="666242" y="83312"/>
                </a:lnTo>
                <a:lnTo>
                  <a:pt x="609981" y="69723"/>
                </a:lnTo>
                <a:lnTo>
                  <a:pt x="552450" y="57023"/>
                </a:lnTo>
                <a:lnTo>
                  <a:pt x="493902" y="45592"/>
                </a:lnTo>
                <a:lnTo>
                  <a:pt x="434213" y="35306"/>
                </a:lnTo>
                <a:lnTo>
                  <a:pt x="373888" y="26288"/>
                </a:lnTo>
                <a:lnTo>
                  <a:pt x="312674" y="18414"/>
                </a:lnTo>
                <a:lnTo>
                  <a:pt x="250825" y="11937"/>
                </a:lnTo>
                <a:lnTo>
                  <a:pt x="188594" y="6731"/>
                </a:lnTo>
                <a:lnTo>
                  <a:pt x="125983" y="3048"/>
                </a:lnTo>
                <a:lnTo>
                  <a:pt x="63118" y="762"/>
                </a:lnTo>
                <a:lnTo>
                  <a:pt x="25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71851" y="2951226"/>
            <a:ext cx="2185035" cy="935355"/>
          </a:xfrm>
          <a:custGeom>
            <a:avLst/>
            <a:gdLst/>
            <a:ahLst/>
            <a:cxnLst/>
            <a:rect l="l" t="t" r="r" b="b"/>
            <a:pathLst>
              <a:path w="2185035" h="935354">
                <a:moveTo>
                  <a:pt x="2108383" y="31907"/>
                </a:moveTo>
                <a:lnTo>
                  <a:pt x="2031111" y="35813"/>
                </a:lnTo>
                <a:lnTo>
                  <a:pt x="1980311" y="40259"/>
                </a:lnTo>
                <a:lnTo>
                  <a:pt x="1930019" y="45720"/>
                </a:lnTo>
                <a:lnTo>
                  <a:pt x="1880235" y="52324"/>
                </a:lnTo>
                <a:lnTo>
                  <a:pt x="1831086" y="59944"/>
                </a:lnTo>
                <a:lnTo>
                  <a:pt x="1782572" y="68579"/>
                </a:lnTo>
                <a:lnTo>
                  <a:pt x="1734693" y="78232"/>
                </a:lnTo>
                <a:lnTo>
                  <a:pt x="1687957" y="88900"/>
                </a:lnTo>
                <a:lnTo>
                  <a:pt x="1642110" y="100457"/>
                </a:lnTo>
                <a:lnTo>
                  <a:pt x="1597406" y="112775"/>
                </a:lnTo>
                <a:lnTo>
                  <a:pt x="1553845" y="125984"/>
                </a:lnTo>
                <a:lnTo>
                  <a:pt x="1511553" y="140081"/>
                </a:lnTo>
                <a:lnTo>
                  <a:pt x="1470787" y="154686"/>
                </a:lnTo>
                <a:lnTo>
                  <a:pt x="1431416" y="170179"/>
                </a:lnTo>
                <a:lnTo>
                  <a:pt x="1393571" y="186309"/>
                </a:lnTo>
                <a:lnTo>
                  <a:pt x="1357629" y="202946"/>
                </a:lnTo>
                <a:lnTo>
                  <a:pt x="1323339" y="220218"/>
                </a:lnTo>
                <a:lnTo>
                  <a:pt x="1260475" y="256412"/>
                </a:lnTo>
                <a:lnTo>
                  <a:pt x="1218819" y="284734"/>
                </a:lnTo>
                <a:lnTo>
                  <a:pt x="1182243" y="314198"/>
                </a:lnTo>
                <a:lnTo>
                  <a:pt x="1150874" y="344424"/>
                </a:lnTo>
                <a:lnTo>
                  <a:pt x="1125220" y="375412"/>
                </a:lnTo>
                <a:lnTo>
                  <a:pt x="1100582" y="417829"/>
                </a:lnTo>
                <a:lnTo>
                  <a:pt x="1087882" y="461137"/>
                </a:lnTo>
                <a:lnTo>
                  <a:pt x="1085850" y="492506"/>
                </a:lnTo>
                <a:lnTo>
                  <a:pt x="1084707" y="502412"/>
                </a:lnTo>
                <a:lnTo>
                  <a:pt x="1072769" y="542544"/>
                </a:lnTo>
                <a:lnTo>
                  <a:pt x="1049527" y="582676"/>
                </a:lnTo>
                <a:lnTo>
                  <a:pt x="1024889" y="612394"/>
                </a:lnTo>
                <a:lnTo>
                  <a:pt x="994537" y="641731"/>
                </a:lnTo>
                <a:lnTo>
                  <a:pt x="958723" y="670306"/>
                </a:lnTo>
                <a:lnTo>
                  <a:pt x="917828" y="698246"/>
                </a:lnTo>
                <a:lnTo>
                  <a:pt x="855852" y="733932"/>
                </a:lnTo>
                <a:lnTo>
                  <a:pt x="786257" y="767588"/>
                </a:lnTo>
                <a:lnTo>
                  <a:pt x="748919" y="783463"/>
                </a:lnTo>
                <a:lnTo>
                  <a:pt x="709929" y="798830"/>
                </a:lnTo>
                <a:lnTo>
                  <a:pt x="669416" y="813435"/>
                </a:lnTo>
                <a:lnTo>
                  <a:pt x="627379" y="827278"/>
                </a:lnTo>
                <a:lnTo>
                  <a:pt x="584073" y="840359"/>
                </a:lnTo>
                <a:lnTo>
                  <a:pt x="539750" y="852678"/>
                </a:lnTo>
                <a:lnTo>
                  <a:pt x="494157" y="864107"/>
                </a:lnTo>
                <a:lnTo>
                  <a:pt x="447548" y="874649"/>
                </a:lnTo>
                <a:lnTo>
                  <a:pt x="400176" y="884301"/>
                </a:lnTo>
                <a:lnTo>
                  <a:pt x="351790" y="892810"/>
                </a:lnTo>
                <a:lnTo>
                  <a:pt x="303022" y="900430"/>
                </a:lnTo>
                <a:lnTo>
                  <a:pt x="253365" y="906907"/>
                </a:lnTo>
                <a:lnTo>
                  <a:pt x="203326" y="912494"/>
                </a:lnTo>
                <a:lnTo>
                  <a:pt x="152907" y="916686"/>
                </a:lnTo>
                <a:lnTo>
                  <a:pt x="102235" y="919861"/>
                </a:lnTo>
                <a:lnTo>
                  <a:pt x="51181" y="921766"/>
                </a:lnTo>
                <a:lnTo>
                  <a:pt x="0" y="922401"/>
                </a:lnTo>
                <a:lnTo>
                  <a:pt x="254" y="935101"/>
                </a:lnTo>
                <a:lnTo>
                  <a:pt x="51307" y="934466"/>
                </a:lnTo>
                <a:lnTo>
                  <a:pt x="102616" y="932561"/>
                </a:lnTo>
                <a:lnTo>
                  <a:pt x="153669" y="929386"/>
                </a:lnTo>
                <a:lnTo>
                  <a:pt x="204343" y="925068"/>
                </a:lnTo>
                <a:lnTo>
                  <a:pt x="254762" y="919607"/>
                </a:lnTo>
                <a:lnTo>
                  <a:pt x="304546" y="913130"/>
                </a:lnTo>
                <a:lnTo>
                  <a:pt x="353822" y="905382"/>
                </a:lnTo>
                <a:lnTo>
                  <a:pt x="402336" y="896747"/>
                </a:lnTo>
                <a:lnTo>
                  <a:pt x="450088" y="887094"/>
                </a:lnTo>
                <a:lnTo>
                  <a:pt x="496950" y="876554"/>
                </a:lnTo>
                <a:lnTo>
                  <a:pt x="542798" y="864869"/>
                </a:lnTo>
                <a:lnTo>
                  <a:pt x="587501" y="852551"/>
                </a:lnTo>
                <a:lnTo>
                  <a:pt x="631063" y="839469"/>
                </a:lnTo>
                <a:lnTo>
                  <a:pt x="673353" y="825500"/>
                </a:lnTo>
                <a:lnTo>
                  <a:pt x="714121" y="810768"/>
                </a:lnTo>
                <a:lnTo>
                  <a:pt x="753490" y="795401"/>
                </a:lnTo>
                <a:lnTo>
                  <a:pt x="791337" y="779272"/>
                </a:lnTo>
                <a:lnTo>
                  <a:pt x="827277" y="762507"/>
                </a:lnTo>
                <a:lnTo>
                  <a:pt x="861568" y="745236"/>
                </a:lnTo>
                <a:lnTo>
                  <a:pt x="924433" y="709168"/>
                </a:lnTo>
                <a:lnTo>
                  <a:pt x="966088" y="680719"/>
                </a:lnTo>
                <a:lnTo>
                  <a:pt x="1002791" y="651383"/>
                </a:lnTo>
                <a:lnTo>
                  <a:pt x="1034034" y="621157"/>
                </a:lnTo>
                <a:lnTo>
                  <a:pt x="1059688" y="590296"/>
                </a:lnTo>
                <a:lnTo>
                  <a:pt x="1084326" y="548004"/>
                </a:lnTo>
                <a:lnTo>
                  <a:pt x="1097152" y="504698"/>
                </a:lnTo>
                <a:lnTo>
                  <a:pt x="1099312" y="472439"/>
                </a:lnTo>
                <a:lnTo>
                  <a:pt x="1100454" y="462661"/>
                </a:lnTo>
                <a:lnTo>
                  <a:pt x="1112393" y="422528"/>
                </a:lnTo>
                <a:lnTo>
                  <a:pt x="1135634" y="382650"/>
                </a:lnTo>
                <a:lnTo>
                  <a:pt x="1160272" y="352806"/>
                </a:lnTo>
                <a:lnTo>
                  <a:pt x="1190752" y="323596"/>
                </a:lnTo>
                <a:lnTo>
                  <a:pt x="1226439" y="294894"/>
                </a:lnTo>
                <a:lnTo>
                  <a:pt x="1267460" y="267081"/>
                </a:lnTo>
                <a:lnTo>
                  <a:pt x="1329436" y="231394"/>
                </a:lnTo>
                <a:lnTo>
                  <a:pt x="1398904" y="197738"/>
                </a:lnTo>
                <a:lnTo>
                  <a:pt x="1436370" y="181863"/>
                </a:lnTo>
                <a:lnTo>
                  <a:pt x="1475359" y="166497"/>
                </a:lnTo>
                <a:lnTo>
                  <a:pt x="1515872" y="152019"/>
                </a:lnTo>
                <a:lnTo>
                  <a:pt x="1557909" y="138049"/>
                </a:lnTo>
                <a:lnTo>
                  <a:pt x="1601089" y="124968"/>
                </a:lnTo>
                <a:lnTo>
                  <a:pt x="1645539" y="112649"/>
                </a:lnTo>
                <a:lnTo>
                  <a:pt x="1691004" y="101219"/>
                </a:lnTo>
                <a:lnTo>
                  <a:pt x="1737614" y="90677"/>
                </a:lnTo>
                <a:lnTo>
                  <a:pt x="1784985" y="81152"/>
                </a:lnTo>
                <a:lnTo>
                  <a:pt x="1833245" y="72389"/>
                </a:lnTo>
                <a:lnTo>
                  <a:pt x="1882139" y="64897"/>
                </a:lnTo>
                <a:lnTo>
                  <a:pt x="1931670" y="58293"/>
                </a:lnTo>
                <a:lnTo>
                  <a:pt x="1981708" y="52832"/>
                </a:lnTo>
                <a:lnTo>
                  <a:pt x="2032127" y="48513"/>
                </a:lnTo>
                <a:lnTo>
                  <a:pt x="2082927" y="45338"/>
                </a:lnTo>
                <a:lnTo>
                  <a:pt x="2108657" y="44574"/>
                </a:lnTo>
                <a:lnTo>
                  <a:pt x="2108383" y="31907"/>
                </a:lnTo>
                <a:close/>
              </a:path>
              <a:path w="2185035" h="935354">
                <a:moveTo>
                  <a:pt x="2174195" y="31496"/>
                </a:moveTo>
                <a:lnTo>
                  <a:pt x="2121027" y="31496"/>
                </a:lnTo>
                <a:lnTo>
                  <a:pt x="2121408" y="44196"/>
                </a:lnTo>
                <a:lnTo>
                  <a:pt x="2108657" y="44574"/>
                </a:lnTo>
                <a:lnTo>
                  <a:pt x="2109343" y="76200"/>
                </a:lnTo>
                <a:lnTo>
                  <a:pt x="2184654" y="36449"/>
                </a:lnTo>
                <a:lnTo>
                  <a:pt x="2174195" y="31496"/>
                </a:lnTo>
                <a:close/>
              </a:path>
              <a:path w="2185035" h="935354">
                <a:moveTo>
                  <a:pt x="2121027" y="31496"/>
                </a:moveTo>
                <a:lnTo>
                  <a:pt x="2108383" y="31907"/>
                </a:lnTo>
                <a:lnTo>
                  <a:pt x="2108657" y="44574"/>
                </a:lnTo>
                <a:lnTo>
                  <a:pt x="2121408" y="44196"/>
                </a:lnTo>
                <a:lnTo>
                  <a:pt x="2121027" y="31496"/>
                </a:lnTo>
                <a:close/>
              </a:path>
              <a:path w="2185035" h="935354">
                <a:moveTo>
                  <a:pt x="2107691" y="0"/>
                </a:moveTo>
                <a:lnTo>
                  <a:pt x="2108383" y="31907"/>
                </a:lnTo>
                <a:lnTo>
                  <a:pt x="2121027" y="31496"/>
                </a:lnTo>
                <a:lnTo>
                  <a:pt x="2174195" y="31496"/>
                </a:lnTo>
                <a:lnTo>
                  <a:pt x="21076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드롭다운</a:t>
            </a:r>
            <a:r>
              <a:rPr spc="-100" dirty="0"/>
              <a:t> </a:t>
            </a:r>
            <a:r>
              <a:rPr dirty="0"/>
              <a:t>메뉴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19722"/>
            <a:ext cx="8192770" cy="491490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우선 버튼 그룹을 생성한다.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34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104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그룹에 추가할 버튼을 생성한다.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334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spc="-10" dirty="0">
                <a:latin typeface="Consolas"/>
                <a:cs typeface="Consolas"/>
              </a:rPr>
              <a:t>Sony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&lt;/button&gt;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91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드롭다운 메뉴를 만들기 위해서는 링크나 버튼을 이용하고 클래스 설정과</a:t>
            </a:r>
            <a:r>
              <a:rPr sz="1800" spc="-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속</a:t>
            </a:r>
            <a:endParaRPr sz="1800">
              <a:latin typeface="맑은 고딕"/>
              <a:cs typeface="맑은 고딕"/>
            </a:endParaRPr>
          </a:p>
          <a:p>
            <a:pPr marL="25336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성을 추가한다.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화살표 </a:t>
            </a:r>
            <a:r>
              <a:rPr sz="1800" spc="-5" dirty="0">
                <a:latin typeface="맑은 고딕"/>
                <a:cs typeface="맑은 고딕"/>
              </a:rPr>
              <a:t>아이콘(arrow icon)을 </a:t>
            </a:r>
            <a:r>
              <a:rPr sz="1800" dirty="0">
                <a:latin typeface="맑은 고딕"/>
                <a:cs typeface="맑은 고딕"/>
              </a:rPr>
              <a:t>생성하여 버튼이 드롭다운임을</a:t>
            </a:r>
            <a:r>
              <a:rPr sz="1800" spc="-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표시한다.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DD8046"/>
              </a:buClr>
              <a:buFont typeface="Wingdings"/>
              <a:buChar char=""/>
            </a:pPr>
            <a:endParaRPr sz="22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 </a:t>
            </a:r>
            <a:r>
              <a:rPr sz="1600" i="1" spc="-5" dirty="0">
                <a:solidFill>
                  <a:srgbClr val="2A00FF"/>
                </a:solidFill>
                <a:latin typeface="Consolas"/>
                <a:cs typeface="Consolas"/>
              </a:rPr>
              <a:t>dropdown-toggle"</a:t>
            </a:r>
            <a:r>
              <a:rPr sz="1600" i="1" spc="6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600" i="1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09270">
              <a:lnSpc>
                <a:spcPct val="100000"/>
              </a:lnSpc>
              <a:spcBef>
                <a:spcPts val="3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87020">
              <a:lnSpc>
                <a:spcPct val="100000"/>
              </a:lnSpc>
              <a:spcBef>
                <a:spcPts val="409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marR="104139" indent="-240665">
              <a:lnSpc>
                <a:spcPct val="100000"/>
              </a:lnSpc>
              <a:spcBef>
                <a:spcPts val="137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&lt;ul&gt;태그에 </a:t>
            </a:r>
            <a:r>
              <a:rPr sz="1800" spc="-10" dirty="0">
                <a:latin typeface="맑은 고딕"/>
                <a:cs typeface="맑은 고딕"/>
              </a:rPr>
              <a:t>class=“dropdown-menu”를 </a:t>
            </a:r>
            <a:r>
              <a:rPr sz="1800" dirty="0">
                <a:latin typeface="맑은 고딕"/>
                <a:cs typeface="맑은 고딕"/>
              </a:rPr>
              <a:t>추가하고, &lt;li&gt;태그에 드롭다운 메뉴  완성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6074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드롭다운 </a:t>
            </a:r>
            <a:r>
              <a:rPr spc="-10" dirty="0"/>
              <a:t>버튼(Dropdown</a:t>
            </a:r>
            <a:r>
              <a:rPr spc="-50" dirty="0"/>
              <a:t> </a:t>
            </a:r>
            <a:r>
              <a:rPr spc="-5" dirty="0"/>
              <a:t>Button)</a:t>
            </a:r>
          </a:p>
        </p:txBody>
      </p:sp>
      <p:sp>
        <p:nvSpPr>
          <p:cNvPr id="3" name="object 3"/>
          <p:cNvSpPr/>
          <p:nvPr/>
        </p:nvSpPr>
        <p:spPr>
          <a:xfrm>
            <a:off x="815339" y="1458341"/>
            <a:ext cx="445134" cy="238125"/>
          </a:xfrm>
          <a:custGeom>
            <a:avLst/>
            <a:gdLst/>
            <a:ahLst/>
            <a:cxnLst/>
            <a:rect l="l" t="t" r="r" b="b"/>
            <a:pathLst>
              <a:path w="445134" h="238125">
                <a:moveTo>
                  <a:pt x="0" y="237743"/>
                </a:moveTo>
                <a:lnTo>
                  <a:pt x="445008" y="237743"/>
                </a:lnTo>
                <a:lnTo>
                  <a:pt x="44500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60347" y="1458341"/>
            <a:ext cx="556260" cy="238125"/>
          </a:xfrm>
          <a:custGeom>
            <a:avLst/>
            <a:gdLst/>
            <a:ahLst/>
            <a:cxnLst/>
            <a:rect l="l" t="t" r="r" b="b"/>
            <a:pathLst>
              <a:path w="556260" h="238125">
                <a:moveTo>
                  <a:pt x="0" y="237743"/>
                </a:moveTo>
                <a:lnTo>
                  <a:pt x="556260" y="237743"/>
                </a:lnTo>
                <a:lnTo>
                  <a:pt x="556260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16607" y="1458341"/>
            <a:ext cx="111760" cy="238125"/>
          </a:xfrm>
          <a:custGeom>
            <a:avLst/>
            <a:gdLst/>
            <a:ahLst/>
            <a:cxnLst/>
            <a:rect l="l" t="t" r="r" b="b"/>
            <a:pathLst>
              <a:path w="111760" h="238125">
                <a:moveTo>
                  <a:pt x="0" y="237743"/>
                </a:moveTo>
                <a:lnTo>
                  <a:pt x="111251" y="237743"/>
                </a:lnTo>
                <a:lnTo>
                  <a:pt x="111251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27860" y="1458341"/>
            <a:ext cx="1222375" cy="238125"/>
          </a:xfrm>
          <a:custGeom>
            <a:avLst/>
            <a:gdLst/>
            <a:ahLst/>
            <a:cxnLst/>
            <a:rect l="l" t="t" r="r" b="b"/>
            <a:pathLst>
              <a:path w="1222375" h="238125">
                <a:moveTo>
                  <a:pt x="0" y="237743"/>
                </a:moveTo>
                <a:lnTo>
                  <a:pt x="1222248" y="237743"/>
                </a:lnTo>
                <a:lnTo>
                  <a:pt x="122224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50107" y="1458341"/>
            <a:ext cx="109855" cy="238125"/>
          </a:xfrm>
          <a:custGeom>
            <a:avLst/>
            <a:gdLst/>
            <a:ahLst/>
            <a:cxnLst/>
            <a:rect l="l" t="t" r="r" b="b"/>
            <a:pathLst>
              <a:path w="109854" h="238125">
                <a:moveTo>
                  <a:pt x="0" y="237743"/>
                </a:moveTo>
                <a:lnTo>
                  <a:pt x="109728" y="237743"/>
                </a:lnTo>
                <a:lnTo>
                  <a:pt x="10972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6591" y="5108321"/>
            <a:ext cx="334010" cy="277495"/>
          </a:xfrm>
          <a:custGeom>
            <a:avLst/>
            <a:gdLst/>
            <a:ahLst/>
            <a:cxnLst/>
            <a:rect l="l" t="t" r="r" b="b"/>
            <a:pathLst>
              <a:path w="334009" h="277495">
                <a:moveTo>
                  <a:pt x="0" y="277367"/>
                </a:moveTo>
                <a:lnTo>
                  <a:pt x="333756" y="277367"/>
                </a:lnTo>
                <a:lnTo>
                  <a:pt x="333756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60347" y="5108321"/>
            <a:ext cx="109855" cy="277495"/>
          </a:xfrm>
          <a:custGeom>
            <a:avLst/>
            <a:gdLst/>
            <a:ahLst/>
            <a:cxnLst/>
            <a:rect l="l" t="t" r="r" b="b"/>
            <a:pathLst>
              <a:path w="109855" h="277495">
                <a:moveTo>
                  <a:pt x="0" y="277367"/>
                </a:moveTo>
                <a:lnTo>
                  <a:pt x="109728" y="277367"/>
                </a:lnTo>
                <a:lnTo>
                  <a:pt x="109728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366164"/>
            <a:ext cx="7809230" cy="402209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spc="-10" dirty="0">
                <a:latin typeface="Consolas"/>
                <a:cs typeface="Consolas"/>
              </a:rPr>
              <a:t>Split Buttons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5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600" i="1" spc="-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Sony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 dropdown-toggle"</a:t>
            </a:r>
            <a:r>
              <a:rPr sz="1600" i="1" spc="114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600" i="1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Tablet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Smartphone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5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57088" y="3296411"/>
            <a:ext cx="2939795" cy="25664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713426" y="315791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mtClean="0">
                <a:solidFill>
                  <a:srgbClr val="0070C0"/>
                </a:solidFill>
              </a:rPr>
              <a:t>삼각형쓰</a:t>
            </a:r>
            <a:endParaRPr lang="ko-KR" alt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287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00" dirty="0"/>
              <a:t> </a:t>
            </a:r>
            <a:r>
              <a:rPr dirty="0"/>
              <a:t>아이콘(Icons)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823834" cy="912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부트스트랩은 Glyphicons </a:t>
            </a:r>
            <a:r>
              <a:rPr sz="1800" spc="-5" dirty="0">
                <a:latin typeface="맑은 고딕"/>
                <a:cs typeface="맑은 고딕"/>
              </a:rPr>
              <a:t>(https:/</a:t>
            </a:r>
            <a:r>
              <a:rPr sz="1800" spc="-5" dirty="0">
                <a:latin typeface="맑은 고딕"/>
                <a:cs typeface="맑은 고딕"/>
                <a:hlinkClick r:id="rId2"/>
              </a:rPr>
              <a:t>/www.glyphicons.com/)로 </a:t>
            </a:r>
            <a:r>
              <a:rPr sz="1800" dirty="0">
                <a:latin typeface="맑은 고딕"/>
                <a:cs typeface="맑은 고딕"/>
              </a:rPr>
              <a:t>부터</a:t>
            </a:r>
            <a:r>
              <a:rPr sz="1800" spc="-1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아이콘을  </a:t>
            </a:r>
            <a:r>
              <a:rPr sz="1800" spc="-5" dirty="0">
                <a:latin typeface="맑은 고딕"/>
                <a:cs typeface="맑은 고딕"/>
              </a:rPr>
              <a:t>제공한다.</a:t>
            </a:r>
            <a:endParaRPr sz="1800" dirty="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글리피콘은 텍스트, 버튼, 툴바, 네비게이션, 폼 등에 이용할 수</a:t>
            </a:r>
            <a:r>
              <a:rPr sz="1800" spc="-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있다.</a:t>
            </a:r>
          </a:p>
        </p:txBody>
      </p:sp>
      <p:sp>
        <p:nvSpPr>
          <p:cNvPr id="4" name="object 4"/>
          <p:cNvSpPr/>
          <p:nvPr/>
        </p:nvSpPr>
        <p:spPr>
          <a:xfrm>
            <a:off x="2136648" y="2508504"/>
            <a:ext cx="4870704" cy="38724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268158"/>
            <a:ext cx="6159500" cy="316293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894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사용법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705"/>
              </a:spcBef>
            </a:pPr>
            <a:r>
              <a:rPr sz="1600" spc="-10" dirty="0">
                <a:solidFill>
                  <a:srgbClr val="0000CD"/>
                </a:solidFill>
                <a:latin typeface="맑은 고딕"/>
                <a:cs typeface="맑은 고딕"/>
              </a:rPr>
              <a:t>&lt;</a:t>
            </a:r>
            <a:r>
              <a:rPr sz="1600" spc="-10" dirty="0">
                <a:solidFill>
                  <a:srgbClr val="A42A2A"/>
                </a:solidFill>
                <a:latin typeface="맑은 고딕"/>
                <a:cs typeface="맑은 고딕"/>
              </a:rPr>
              <a:t>span 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="glyphicon</a:t>
            </a:r>
            <a:r>
              <a:rPr sz="1600" spc="65" dirty="0">
                <a:solidFill>
                  <a:srgbClr val="0000CD"/>
                </a:solidFill>
                <a:latin typeface="맑은 고딕"/>
                <a:cs typeface="맑은 고딕"/>
              </a:rPr>
              <a:t> 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글리피콘이름"&gt;&lt;</a:t>
            </a:r>
            <a:r>
              <a:rPr sz="1600" spc="-5" dirty="0">
                <a:solidFill>
                  <a:srgbClr val="A42A2A"/>
                </a:solidFill>
                <a:latin typeface="맑은 고딕"/>
                <a:cs typeface="맑은 고딕"/>
              </a:rPr>
              <a:t>/span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&gt;</a:t>
            </a:r>
            <a:endParaRPr sz="16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예제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00">
              <a:latin typeface="Times New Roman"/>
              <a:cs typeface="Times New Roman"/>
            </a:endParaRPr>
          </a:p>
          <a:p>
            <a:pPr marL="253365">
              <a:lnSpc>
                <a:spcPct val="100000"/>
              </a:lnSpc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409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glyphicon-envelope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39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glyphicon-glass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4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glyphicon-road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53365">
              <a:lnSpc>
                <a:spcPct val="100000"/>
              </a:lnSpc>
              <a:spcBef>
                <a:spcPts val="42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654" y="1310106"/>
            <a:ext cx="5666105" cy="52114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1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0" dirty="0">
                <a:latin typeface="Consolas"/>
                <a:cs typeface="Consolas"/>
              </a:rPr>
              <a:t>Glyphicon</a:t>
            </a:r>
            <a:r>
              <a:rPr sz="1100" spc="-20" dirty="0">
                <a:latin typeface="Consolas"/>
                <a:cs typeface="Consolas"/>
              </a:rPr>
              <a:t> </a:t>
            </a:r>
            <a:r>
              <a:rPr sz="1100" spc="-10" dirty="0">
                <a:latin typeface="Consolas"/>
                <a:cs typeface="Consolas"/>
              </a:rPr>
              <a:t>Examples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Envelope icon: 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glyphicon-envelope"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dirty="0">
                <a:latin typeface="맑은 고딕"/>
                <a:cs typeface="맑은 고딕"/>
              </a:rPr>
              <a:t>링크 </a:t>
            </a:r>
            <a:r>
              <a:rPr sz="1100" spc="-5" dirty="0">
                <a:latin typeface="Consolas"/>
                <a:cs typeface="Consolas"/>
              </a:rPr>
              <a:t>Envelope</a:t>
            </a:r>
            <a:r>
              <a:rPr sz="1100" spc="-275" dirty="0">
                <a:latin typeface="Consolas"/>
                <a:cs typeface="Consolas"/>
              </a:rPr>
              <a:t> </a:t>
            </a:r>
            <a:r>
              <a:rPr sz="1100" dirty="0">
                <a:latin typeface="Consolas"/>
                <a:cs typeface="Consolas"/>
              </a:rPr>
              <a:t>icon:</a:t>
            </a:r>
            <a:endParaRPr sz="1100">
              <a:latin typeface="Consolas"/>
              <a:cs typeface="Consolas"/>
            </a:endParaRP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glyphicon-envelope"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4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7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icon: 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</a:t>
            </a:r>
            <a:r>
              <a:rPr sz="1100" spc="5" dirty="0">
                <a:latin typeface="Consolas"/>
                <a:cs typeface="Consolas"/>
              </a:rPr>
              <a:t>icon</a:t>
            </a:r>
            <a:r>
              <a:rPr sz="1100" spc="-114" dirty="0"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기본버튼</a:t>
            </a:r>
            <a:r>
              <a:rPr sz="1100" dirty="0">
                <a:latin typeface="Consolas"/>
                <a:cs typeface="Consolas"/>
              </a:rPr>
              <a:t>:</a:t>
            </a:r>
            <a:endParaRPr sz="1100">
              <a:latin typeface="Consolas"/>
              <a:cs typeface="Consolas"/>
            </a:endParaRP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100" spc="-4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8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검색</a:t>
            </a:r>
            <a:endParaRPr sz="11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</a:t>
            </a:r>
            <a:r>
              <a:rPr sz="1100" spc="5" dirty="0">
                <a:latin typeface="Consolas"/>
                <a:cs typeface="Consolas"/>
              </a:rPr>
              <a:t>icon </a:t>
            </a:r>
            <a:r>
              <a:rPr sz="1100" dirty="0">
                <a:latin typeface="맑은 고딕"/>
                <a:cs typeface="맑은 고딕"/>
              </a:rPr>
              <a:t>스타일</a:t>
            </a:r>
            <a:r>
              <a:rPr sz="1100" spc="75" dirty="0">
                <a:latin typeface="맑은 고딕"/>
                <a:cs typeface="맑은 고딕"/>
              </a:rPr>
              <a:t> </a:t>
            </a:r>
            <a:r>
              <a:rPr sz="1100" dirty="0">
                <a:latin typeface="맑은 고딕"/>
                <a:cs typeface="맑은 고딕"/>
              </a:rPr>
              <a:t>버튼</a:t>
            </a:r>
            <a:r>
              <a:rPr sz="1100" dirty="0">
                <a:latin typeface="Consolas"/>
                <a:cs typeface="Consolas"/>
              </a:rPr>
              <a:t>:</a:t>
            </a:r>
            <a:endParaRPr sz="1100">
              <a:latin typeface="Consolas"/>
              <a:cs typeface="Consolas"/>
            </a:endParaRPr>
          </a:p>
          <a:p>
            <a:pPr marL="317500">
              <a:lnSpc>
                <a:spcPct val="100000"/>
              </a:lnSpc>
              <a:spcBef>
                <a:spcPts val="37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100" spc="-4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btn-info"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검색</a:t>
            </a:r>
            <a:endParaRPr sz="11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360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0" dirty="0">
                <a:latin typeface="Consolas"/>
                <a:cs typeface="Consolas"/>
              </a:rPr>
              <a:t>Print </a:t>
            </a:r>
            <a:r>
              <a:rPr sz="1100" spc="-5" dirty="0">
                <a:latin typeface="Consolas"/>
                <a:cs typeface="Consolas"/>
              </a:rPr>
              <a:t>icon: 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glyphicon-print"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Print </a:t>
            </a:r>
            <a:r>
              <a:rPr sz="1100" spc="5" dirty="0">
                <a:latin typeface="Consolas"/>
                <a:cs typeface="Consolas"/>
              </a:rPr>
              <a:t>icon </a:t>
            </a:r>
            <a:r>
              <a:rPr sz="1100" dirty="0">
                <a:latin typeface="맑은 고딕"/>
                <a:cs typeface="맑은 고딕"/>
              </a:rPr>
              <a:t>스타일 링크</a:t>
            </a:r>
            <a:r>
              <a:rPr sz="1100" spc="-114" dirty="0">
                <a:latin typeface="맑은 고딕"/>
                <a:cs typeface="맑은 고딕"/>
              </a:rPr>
              <a:t> </a:t>
            </a:r>
            <a:r>
              <a:rPr sz="1100" dirty="0">
                <a:latin typeface="맑은 고딕"/>
                <a:cs typeface="맑은 고딕"/>
              </a:rPr>
              <a:t>버튼</a:t>
            </a:r>
            <a:r>
              <a:rPr sz="1100" dirty="0">
                <a:latin typeface="Consolas"/>
                <a:cs typeface="Consolas"/>
              </a:rPr>
              <a:t>:</a:t>
            </a:r>
            <a:endParaRPr sz="1100">
              <a:latin typeface="Consolas"/>
              <a:cs typeface="Consolas"/>
            </a:endParaRP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"#"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 btn-success</a:t>
            </a:r>
            <a:r>
              <a:rPr sz="1100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btn-lg"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glyphicon-print"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프린트</a:t>
            </a:r>
            <a:endParaRPr sz="1100">
              <a:latin typeface="맑은 고딕"/>
              <a:cs typeface="맑은 고딕"/>
            </a:endParaRPr>
          </a:p>
          <a:p>
            <a:pPr marL="317500">
              <a:lnSpc>
                <a:spcPct val="100000"/>
              </a:lnSpc>
              <a:spcBef>
                <a:spcPts val="36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4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34811" y="2887979"/>
            <a:ext cx="3332988" cy="29032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/>
          <p:nvPr/>
        </p:nvSpPr>
        <p:spPr>
          <a:xfrm>
            <a:off x="1895855" y="1697735"/>
            <a:ext cx="5170932" cy="3590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17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85" dirty="0"/>
              <a:t> </a:t>
            </a:r>
            <a:r>
              <a:rPr spc="-5" dirty="0"/>
              <a:t>버튼(Buttons)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7860665" cy="282892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class=“btn” : </a:t>
            </a:r>
            <a:r>
              <a:rPr sz="1500" dirty="0">
                <a:latin typeface="맑은 고딕"/>
                <a:cs typeface="맑은 고딕"/>
              </a:rPr>
              <a:t>회색 기본</a:t>
            </a:r>
            <a:r>
              <a:rPr sz="1500" spc="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btn-default” :</a:t>
            </a:r>
            <a:r>
              <a:rPr sz="1500" spc="52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흰색버튼으로 마우스 오버 시에 회색으로 변함</a:t>
            </a:r>
          </a:p>
          <a:p>
            <a:pPr marL="492759" marR="5080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btn-primary” : </a:t>
            </a:r>
            <a:r>
              <a:rPr sz="1500" dirty="0">
                <a:latin typeface="맑은 고딕"/>
                <a:cs typeface="맑은 고딕"/>
              </a:rPr>
              <a:t>시각적으로 강조해야 할 필요가 있거나 특별한 행동  을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하는</a:t>
            </a:r>
            <a:r>
              <a:rPr sz="1500" spc="2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것을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표시하는</a:t>
            </a:r>
            <a:r>
              <a:rPr sz="1500" spc="30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</a:t>
            </a:r>
            <a:r>
              <a:rPr sz="1500" spc="-3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btn-info”</a:t>
            </a:r>
            <a:r>
              <a:rPr sz="1500" spc="-2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-1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기본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버튼을</a:t>
            </a:r>
            <a:r>
              <a:rPr sz="1500" spc="30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대체해서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사용할</a:t>
            </a:r>
            <a:r>
              <a:rPr sz="1500" spc="2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수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있는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btn-success” :</a:t>
            </a:r>
            <a:r>
              <a:rPr sz="1500" spc="51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성공한 행동이나 긍정적인 행동을 표시하는 버튼</a:t>
            </a: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btn-warning” : </a:t>
            </a:r>
            <a:r>
              <a:rPr sz="1500" dirty="0">
                <a:latin typeface="맑은 고딕"/>
                <a:cs typeface="맑은 고딕"/>
              </a:rPr>
              <a:t>주의</a:t>
            </a:r>
            <a:r>
              <a:rPr sz="1500" spc="2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btn-danger”</a:t>
            </a:r>
            <a:r>
              <a:rPr sz="1500" spc="59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spc="-5" dirty="0">
                <a:latin typeface="맑은 고딕"/>
                <a:cs typeface="맑은 고딕"/>
              </a:rPr>
              <a:t>위험이나 부정적인 영향이 </a:t>
            </a:r>
            <a:r>
              <a:rPr sz="1500" dirty="0">
                <a:latin typeface="맑은 고딕"/>
                <a:cs typeface="맑은 고딕"/>
              </a:rPr>
              <a:t>있음을 </a:t>
            </a:r>
            <a:r>
              <a:rPr sz="1500" spc="-5" dirty="0">
                <a:latin typeface="맑은 고딕"/>
                <a:cs typeface="맑은 고딕"/>
              </a:rPr>
              <a:t>표시하는 버튼</a:t>
            </a:r>
            <a:endParaRPr sz="1500" dirty="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btn-link” : </a:t>
            </a:r>
            <a:r>
              <a:rPr sz="1500" dirty="0">
                <a:solidFill>
                  <a:srgbClr val="0070C0"/>
                </a:solidFill>
                <a:latin typeface="맑은 고딕"/>
                <a:cs typeface="맑은 고딕"/>
              </a:rPr>
              <a:t>링크</a:t>
            </a:r>
            <a:r>
              <a:rPr sz="1500" spc="225" dirty="0">
                <a:solidFill>
                  <a:srgbClr val="0070C0"/>
                </a:solidFill>
                <a:latin typeface="맑은 고딕"/>
                <a:cs typeface="맑은 고딕"/>
              </a:rPr>
              <a:t> </a:t>
            </a:r>
            <a:r>
              <a:rPr sz="1500" dirty="0">
                <a:solidFill>
                  <a:srgbClr val="0070C0"/>
                </a:solidFill>
                <a:latin typeface="맑은 고딕"/>
                <a:cs typeface="맑은 고딕"/>
              </a:rPr>
              <a:t>버튼</a:t>
            </a:r>
          </a:p>
        </p:txBody>
      </p:sp>
      <p:sp>
        <p:nvSpPr>
          <p:cNvPr id="4" name="object 4"/>
          <p:cNvSpPr/>
          <p:nvPr/>
        </p:nvSpPr>
        <p:spPr>
          <a:xfrm>
            <a:off x="893792" y="4679500"/>
            <a:ext cx="6911008" cy="394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748565" y="1752600"/>
            <a:ext cx="14125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FF0000"/>
                </a:solidFill>
              </a:rPr>
              <a:t>기본 버튼에 </a:t>
            </a:r>
            <a:r>
              <a:rPr lang="en-US" altLang="ko-KR" sz="1000" dirty="0" smtClean="0">
                <a:solidFill>
                  <a:srgbClr val="FF0000"/>
                </a:solidFill>
              </a:rPr>
              <a:t>class </a:t>
            </a:r>
            <a:r>
              <a:rPr lang="ko-KR" altLang="en-US" sz="1000" dirty="0" smtClean="0">
                <a:solidFill>
                  <a:srgbClr val="FF0000"/>
                </a:solidFill>
              </a:rPr>
              <a:t>추가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17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85" dirty="0"/>
              <a:t> </a:t>
            </a:r>
            <a:r>
              <a:rPr spc="-5" dirty="0"/>
              <a:t>버튼(Buttons)</a:t>
            </a:r>
          </a:p>
        </p:txBody>
      </p:sp>
      <p:sp>
        <p:nvSpPr>
          <p:cNvPr id="3" name="object 3"/>
          <p:cNvSpPr/>
          <p:nvPr/>
        </p:nvSpPr>
        <p:spPr>
          <a:xfrm>
            <a:off x="1109472" y="4421123"/>
            <a:ext cx="6106667" cy="1996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3627" y="1567573"/>
            <a:ext cx="5393997" cy="2660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버튼(Buttons)</a:t>
            </a:r>
            <a:r>
              <a:rPr spc="-85" dirty="0"/>
              <a:t> </a:t>
            </a:r>
            <a:r>
              <a:rPr dirty="0"/>
              <a:t>태그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5516880" cy="6426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버튼</a:t>
            </a:r>
            <a:r>
              <a:rPr sz="1800" spc="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만들기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405"/>
              </a:spcBef>
            </a:pPr>
            <a:r>
              <a:rPr sz="1050" spc="5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050" spc="5" dirty="0">
                <a:solidFill>
                  <a:srgbClr val="93B6D2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latin typeface="Consolas"/>
                <a:cs typeface="Consolas"/>
              </a:rPr>
              <a:t>&lt;a&gt;</a:t>
            </a:r>
            <a:r>
              <a:rPr sz="1500" dirty="0">
                <a:latin typeface="맑은 고딕"/>
                <a:cs typeface="맑은 고딕"/>
              </a:rPr>
              <a:t>태그</a:t>
            </a:r>
            <a:r>
              <a:rPr sz="1500" dirty="0">
                <a:latin typeface="Consolas"/>
                <a:cs typeface="Consolas"/>
              </a:rPr>
              <a:t>, &lt;button&gt;</a:t>
            </a:r>
            <a:r>
              <a:rPr sz="1500" dirty="0">
                <a:latin typeface="맑은 고딕"/>
                <a:cs typeface="맑은 고딕"/>
              </a:rPr>
              <a:t>태그</a:t>
            </a:r>
            <a:r>
              <a:rPr sz="1500" dirty="0">
                <a:latin typeface="Consolas"/>
                <a:cs typeface="Consolas"/>
              </a:rPr>
              <a:t>, &lt;input&gt;</a:t>
            </a:r>
            <a:r>
              <a:rPr sz="1500" dirty="0">
                <a:latin typeface="맑은 고딕"/>
                <a:cs typeface="맑은 고딕"/>
              </a:rPr>
              <a:t>태그로 만들 수</a:t>
            </a:r>
            <a:r>
              <a:rPr sz="1500" spc="36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있다</a:t>
            </a:r>
            <a:r>
              <a:rPr sz="1500" dirty="0">
                <a:latin typeface="Consolas"/>
                <a:cs typeface="Consolas"/>
              </a:rPr>
              <a:t>.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0239" y="2360208"/>
            <a:ext cx="6597464" cy="10311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28444" y="3860291"/>
            <a:ext cx="4282439" cy="1761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743541" y="1943911"/>
            <a:ext cx="19639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Input type</a:t>
            </a:r>
            <a:r>
              <a:rPr lang="ko-KR" altLang="en-US" sz="1000" dirty="0" smtClean="0">
                <a:solidFill>
                  <a:srgbClr val="FF0000"/>
                </a:solidFill>
              </a:rPr>
              <a:t>에 따라 다르게 만들기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943912"/>
            <a:ext cx="20697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FF0000"/>
                </a:solidFill>
              </a:rPr>
              <a:t>A</a:t>
            </a:r>
            <a:r>
              <a:rPr lang="ko-KR" altLang="en-US" sz="1000" dirty="0" smtClean="0">
                <a:solidFill>
                  <a:srgbClr val="FF0000"/>
                </a:solidFill>
              </a:rPr>
              <a:t>태그를 이용해 버튼 만들 수 있음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버튼(Buttons)</a:t>
            </a:r>
            <a:r>
              <a:rPr spc="-85" dirty="0"/>
              <a:t> </a:t>
            </a:r>
            <a:r>
              <a:rPr dirty="0"/>
              <a:t>크기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3968750" cy="14808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btn-lg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큰</a:t>
            </a:r>
            <a:r>
              <a:rPr sz="1500" spc="229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btn-md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중간</a:t>
            </a:r>
            <a:r>
              <a:rPr sz="1500" spc="17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btn-sm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작은</a:t>
            </a:r>
            <a:r>
              <a:rPr sz="1500" spc="18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btn-xs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아주  작은</a:t>
            </a:r>
            <a:r>
              <a:rPr sz="1500" spc="-5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62602" y="1857755"/>
            <a:ext cx="3520709" cy="5608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1338" y="3351053"/>
            <a:ext cx="6225421" cy="11532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3459" y="4666488"/>
            <a:ext cx="3910584" cy="1714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875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블록 버튼(Block</a:t>
            </a:r>
            <a:r>
              <a:rPr spc="-75" dirty="0"/>
              <a:t> </a:t>
            </a:r>
            <a:r>
              <a:rPr spc="-10" dirty="0"/>
              <a:t>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3775075" cy="6426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405"/>
              </a:spcBef>
            </a:pPr>
            <a:r>
              <a:rPr sz="1050" spc="5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050" spc="270" dirty="0">
                <a:solidFill>
                  <a:srgbClr val="93B6D2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btn-block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블록</a:t>
            </a:r>
            <a:r>
              <a:rPr sz="1500" spc="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58540" y="3169920"/>
            <a:ext cx="3829812" cy="2046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6522" y="2240985"/>
            <a:ext cx="6519309" cy="7018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438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62735" algn="l"/>
              </a:tabLst>
            </a:pPr>
            <a:r>
              <a:rPr dirty="0"/>
              <a:t>Bootstrap	</a:t>
            </a:r>
            <a:r>
              <a:rPr spc="-5" dirty="0"/>
              <a:t>Active/Disabled</a:t>
            </a:r>
            <a:r>
              <a:rPr spc="-70" dirty="0"/>
              <a:t> </a:t>
            </a:r>
            <a:r>
              <a:rPr dirty="0"/>
              <a:t>버튼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4459605" cy="92329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active” : </a:t>
            </a:r>
            <a:r>
              <a:rPr sz="1500" dirty="0">
                <a:latin typeface="맑은 고딕"/>
                <a:cs typeface="맑은 고딕"/>
              </a:rPr>
              <a:t>눌린  상태의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disabled” : </a:t>
            </a:r>
            <a:r>
              <a:rPr sz="1500" dirty="0">
                <a:latin typeface="맑은 고딕"/>
                <a:cs typeface="맑은 고딕"/>
              </a:rPr>
              <a:t>눌리지  않는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96183" y="3860291"/>
            <a:ext cx="4562856" cy="1866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93891" y="5263896"/>
            <a:ext cx="199644" cy="1920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85618" y="2788307"/>
            <a:ext cx="6808462" cy="8127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직사각형 6"/>
          <p:cNvSpPr/>
          <p:nvPr/>
        </p:nvSpPr>
        <p:spPr>
          <a:xfrm>
            <a:off x="5508080" y="5555049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1400" dirty="0" smtClean="0">
                <a:solidFill>
                  <a:srgbClr val="0070C0"/>
                </a:solidFill>
                <a:latin typeface="Consolas" panose="020B0609020204030204" pitchFamily="49" charset="0"/>
              </a:rPr>
              <a:t>누르지 못하게 막아 놓는다</a:t>
            </a:r>
            <a:endParaRPr lang="en-US" altLang="ko-KR" sz="1400" i="1" dirty="0">
              <a:solidFill>
                <a:srgbClr val="0070C0"/>
              </a:solidFill>
              <a:latin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795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</a:t>
            </a:r>
            <a:r>
              <a:rPr spc="-100" dirty="0"/>
              <a:t> </a:t>
            </a:r>
            <a:r>
              <a:rPr dirty="0"/>
              <a:t>그룹</a:t>
            </a:r>
          </a:p>
        </p:txBody>
      </p:sp>
      <p:sp>
        <p:nvSpPr>
          <p:cNvPr id="3" name="object 3"/>
          <p:cNvSpPr/>
          <p:nvPr/>
        </p:nvSpPr>
        <p:spPr>
          <a:xfrm>
            <a:off x="5401055" y="3396996"/>
            <a:ext cx="3264407" cy="2773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9244" y="1632585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100" y="222503"/>
                </a:lnTo>
                <a:lnTo>
                  <a:pt x="419100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28344" y="1632585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2600" y="1632585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10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57755" y="1632585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09900" y="1632585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400" y="3641216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4"/>
                </a:moveTo>
                <a:lnTo>
                  <a:pt x="313944" y="260604"/>
                </a:lnTo>
                <a:lnTo>
                  <a:pt x="313944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28344" y="3641216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4"/>
                </a:moveTo>
                <a:lnTo>
                  <a:pt x="103631" y="260604"/>
                </a:lnTo>
                <a:lnTo>
                  <a:pt x="103631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1387" y="1539620"/>
            <a:ext cx="5473065" cy="236537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4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spc="-5" dirty="0">
                <a:latin typeface="Consolas"/>
                <a:cs typeface="Consolas"/>
              </a:rPr>
              <a:t>Button</a:t>
            </a:r>
            <a:r>
              <a:rPr sz="1500" spc="-35" dirty="0">
                <a:latin typeface="Consolas"/>
                <a:cs typeface="Consolas"/>
              </a:rPr>
              <a:t> </a:t>
            </a:r>
            <a:r>
              <a:rPr sz="1500" spc="-5" dirty="0">
                <a:latin typeface="Consolas"/>
                <a:cs typeface="Consolas"/>
              </a:rPr>
              <a:t>Group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Apple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Samsung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Sony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8182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100" dirty="0"/>
              <a:t> </a:t>
            </a:r>
            <a:r>
              <a:rPr dirty="0"/>
              <a:t>사이즈</a:t>
            </a:r>
          </a:p>
        </p:txBody>
      </p:sp>
      <p:sp>
        <p:nvSpPr>
          <p:cNvPr id="3" name="object 3"/>
          <p:cNvSpPr/>
          <p:nvPr/>
        </p:nvSpPr>
        <p:spPr>
          <a:xfrm>
            <a:off x="424065" y="1550161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099" y="222503"/>
                </a:lnTo>
                <a:lnTo>
                  <a:pt x="419099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3165" y="1550161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67408" y="1550161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09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2564" y="1550161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24708" y="1550161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9221" y="6090107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3"/>
                </a:moveTo>
                <a:lnTo>
                  <a:pt x="313943" y="260603"/>
                </a:lnTo>
                <a:lnTo>
                  <a:pt x="313943" y="0"/>
                </a:lnTo>
                <a:lnTo>
                  <a:pt x="0" y="0"/>
                </a:lnTo>
                <a:lnTo>
                  <a:pt x="0" y="2606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3165" y="6090107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3"/>
                </a:moveTo>
                <a:lnTo>
                  <a:pt x="103631" y="260603"/>
                </a:lnTo>
                <a:lnTo>
                  <a:pt x="103631" y="0"/>
                </a:lnTo>
                <a:lnTo>
                  <a:pt x="0" y="0"/>
                </a:lnTo>
                <a:lnTo>
                  <a:pt x="0" y="2606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6425" y="1521078"/>
            <a:ext cx="24364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4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5213" y="1754251"/>
            <a:ext cx="3797935" cy="5588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dirty="0">
                <a:latin typeface="Consolas"/>
                <a:cs typeface="Consolas"/>
              </a:rPr>
              <a:t>Button Group</a:t>
            </a:r>
            <a:r>
              <a:rPr sz="1500" spc="-6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사이즈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3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"btn-group</a:t>
            </a:r>
            <a:r>
              <a:rPr sz="15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btn-group-lg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1800">
              <a:lnSpc>
                <a:spcPct val="100000"/>
              </a:lnSpc>
              <a:spcBef>
                <a:spcPts val="36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114" dirty="0"/>
              <a:t> </a:t>
            </a:r>
            <a:r>
              <a:rPr spc="-5" dirty="0"/>
              <a:t>btn-primary"</a:t>
            </a:r>
            <a:r>
              <a:rPr spc="-5" dirty="0">
                <a:solidFill>
                  <a:srgbClr val="008080"/>
                </a:solidFill>
              </a:rPr>
              <a:t>&gt;</a:t>
            </a:r>
            <a:r>
              <a:rPr sz="1550" i="1" spc="-5" dirty="0">
                <a:solidFill>
                  <a:srgbClr val="008080"/>
                </a:solidFill>
                <a:latin typeface="맑은 고딕"/>
                <a:cs typeface="맑은 고딕"/>
              </a:rPr>
              <a:t>메인</a:t>
            </a:r>
            <a:r>
              <a:rPr spc="-5" dirty="0">
                <a:solidFill>
                  <a:srgbClr val="008080"/>
                </a:solidFill>
              </a:rPr>
              <a:t>&lt;/</a:t>
            </a:r>
            <a:r>
              <a:rPr spc="-5" dirty="0">
                <a:solidFill>
                  <a:srgbClr val="3E7E7E"/>
                </a:solidFill>
              </a:rPr>
              <a:t>a</a:t>
            </a:r>
            <a:r>
              <a:rPr spc="-5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카페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54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60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블로그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3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쇼핑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222885">
              <a:lnSpc>
                <a:spcPct val="100000"/>
              </a:lnSpc>
              <a:spcBef>
                <a:spcPts val="30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17475">
              <a:lnSpc>
                <a:spcPct val="100000"/>
              </a:lnSpc>
              <a:spcBef>
                <a:spcPts val="31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i="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5" dirty="0"/>
              <a:t>"btn-group</a:t>
            </a:r>
            <a:r>
              <a:rPr spc="-20" dirty="0"/>
              <a:t> </a:t>
            </a:r>
            <a:r>
              <a:rPr spc="-5" dirty="0">
                <a:solidFill>
                  <a:srgbClr val="FF0000"/>
                </a:solidFill>
              </a:rPr>
              <a:t>btn-group-sm</a:t>
            </a:r>
            <a:r>
              <a:rPr spc="-5" dirty="0"/>
              <a:t>"</a:t>
            </a:r>
            <a:r>
              <a:rPr spc="-5" dirty="0">
                <a:solidFill>
                  <a:srgbClr val="008080"/>
                </a:solidFill>
              </a:rPr>
              <a:t>&gt;</a:t>
            </a:r>
          </a:p>
          <a:p>
            <a:pPr marL="431800">
              <a:lnSpc>
                <a:spcPct val="100000"/>
              </a:lnSpc>
              <a:spcBef>
                <a:spcPts val="29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114" dirty="0"/>
              <a:t> </a:t>
            </a:r>
            <a:r>
              <a:rPr spc="-5" dirty="0"/>
              <a:t>btn-primary"</a:t>
            </a:r>
            <a:r>
              <a:rPr spc="-5" dirty="0">
                <a:solidFill>
                  <a:srgbClr val="008080"/>
                </a:solidFill>
              </a:rPr>
              <a:t>&gt;</a:t>
            </a:r>
            <a:r>
              <a:rPr sz="1550" i="1" spc="-5" dirty="0">
                <a:solidFill>
                  <a:srgbClr val="008080"/>
                </a:solidFill>
                <a:latin typeface="맑은 고딕"/>
                <a:cs typeface="맑은 고딕"/>
              </a:rPr>
              <a:t>사전</a:t>
            </a:r>
            <a:r>
              <a:rPr spc="-5" dirty="0">
                <a:solidFill>
                  <a:srgbClr val="008080"/>
                </a:solidFill>
              </a:rPr>
              <a:t>&lt;/</a:t>
            </a:r>
            <a:r>
              <a:rPr spc="-5" dirty="0">
                <a:solidFill>
                  <a:srgbClr val="3E7E7E"/>
                </a:solidFill>
              </a:rPr>
              <a:t>a</a:t>
            </a:r>
            <a:r>
              <a:rPr spc="-5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뉴스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5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증권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222885">
              <a:lnSpc>
                <a:spcPct val="100000"/>
              </a:lnSpc>
              <a:spcBef>
                <a:spcPts val="30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17475">
              <a:lnSpc>
                <a:spcPct val="100000"/>
              </a:lnSpc>
              <a:spcBef>
                <a:spcPts val="32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i="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5" dirty="0"/>
              <a:t>"btn-group</a:t>
            </a:r>
            <a:r>
              <a:rPr spc="-20" dirty="0"/>
              <a:t> </a:t>
            </a:r>
            <a:r>
              <a:rPr spc="-5" dirty="0">
                <a:solidFill>
                  <a:srgbClr val="FF0000"/>
                </a:solidFill>
              </a:rPr>
              <a:t>btn-group-xs</a:t>
            </a:r>
            <a:r>
              <a:rPr spc="-5" dirty="0"/>
              <a:t>"</a:t>
            </a:r>
            <a:r>
              <a:rPr spc="-5" dirty="0">
                <a:solidFill>
                  <a:srgbClr val="008080"/>
                </a:solidFill>
              </a:rPr>
              <a:t>&gt;</a:t>
            </a:r>
          </a:p>
          <a:p>
            <a:pPr marL="431800">
              <a:lnSpc>
                <a:spcPct val="100000"/>
              </a:lnSpc>
              <a:spcBef>
                <a:spcPts val="27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/>
              <a:t>="btn</a:t>
            </a:r>
            <a:r>
              <a:rPr spc="-3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날씨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7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/>
              <a:t>="btn</a:t>
            </a:r>
            <a:r>
              <a:rPr spc="-120" dirty="0"/>
              <a:t> </a:t>
            </a:r>
            <a:r>
              <a:rPr spc="-10" dirty="0"/>
              <a:t>btn-primary"&gt;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대기정보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117475">
              <a:lnSpc>
                <a:spcPct val="100000"/>
              </a:lnSpc>
              <a:spcBef>
                <a:spcPts val="30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13" name="object 13"/>
          <p:cNvSpPr/>
          <p:nvPr/>
        </p:nvSpPr>
        <p:spPr>
          <a:xfrm>
            <a:off x="3876294" y="922782"/>
            <a:ext cx="3302635" cy="1198245"/>
          </a:xfrm>
          <a:custGeom>
            <a:avLst/>
            <a:gdLst/>
            <a:ahLst/>
            <a:cxnLst/>
            <a:rect l="l" t="t" r="r" b="b"/>
            <a:pathLst>
              <a:path w="3302634" h="1198245">
                <a:moveTo>
                  <a:pt x="3302507" y="998219"/>
                </a:moveTo>
                <a:lnTo>
                  <a:pt x="353567" y="998219"/>
                </a:lnTo>
                <a:lnTo>
                  <a:pt x="358842" y="1043988"/>
                </a:lnTo>
                <a:lnTo>
                  <a:pt x="373864" y="1086007"/>
                </a:lnTo>
                <a:lnTo>
                  <a:pt x="397435" y="1123076"/>
                </a:lnTo>
                <a:lnTo>
                  <a:pt x="428355" y="1153996"/>
                </a:lnTo>
                <a:lnTo>
                  <a:pt x="465424" y="1177567"/>
                </a:lnTo>
                <a:lnTo>
                  <a:pt x="507443" y="1192589"/>
                </a:lnTo>
                <a:lnTo>
                  <a:pt x="553211" y="1197864"/>
                </a:lnTo>
                <a:lnTo>
                  <a:pt x="3102863" y="1197864"/>
                </a:lnTo>
                <a:lnTo>
                  <a:pt x="3148632" y="1192589"/>
                </a:lnTo>
                <a:lnTo>
                  <a:pt x="3190651" y="1177567"/>
                </a:lnTo>
                <a:lnTo>
                  <a:pt x="3227720" y="1153996"/>
                </a:lnTo>
                <a:lnTo>
                  <a:pt x="3258650" y="1123060"/>
                </a:lnTo>
                <a:lnTo>
                  <a:pt x="3282211" y="1086007"/>
                </a:lnTo>
                <a:lnTo>
                  <a:pt x="3297233" y="1043988"/>
                </a:lnTo>
                <a:lnTo>
                  <a:pt x="3302507" y="998219"/>
                </a:lnTo>
                <a:close/>
              </a:path>
              <a:path w="3302634" h="1198245">
                <a:moveTo>
                  <a:pt x="3102863" y="0"/>
                </a:moveTo>
                <a:lnTo>
                  <a:pt x="553211" y="0"/>
                </a:lnTo>
                <a:lnTo>
                  <a:pt x="507443" y="5274"/>
                </a:lnTo>
                <a:lnTo>
                  <a:pt x="465424" y="20296"/>
                </a:lnTo>
                <a:lnTo>
                  <a:pt x="428355" y="43867"/>
                </a:lnTo>
                <a:lnTo>
                  <a:pt x="397435" y="74787"/>
                </a:lnTo>
                <a:lnTo>
                  <a:pt x="373864" y="111856"/>
                </a:lnTo>
                <a:lnTo>
                  <a:pt x="358842" y="153875"/>
                </a:lnTo>
                <a:lnTo>
                  <a:pt x="353567" y="199643"/>
                </a:lnTo>
                <a:lnTo>
                  <a:pt x="353567" y="698753"/>
                </a:lnTo>
                <a:lnTo>
                  <a:pt x="0" y="1123060"/>
                </a:lnTo>
                <a:lnTo>
                  <a:pt x="353567" y="998219"/>
                </a:lnTo>
                <a:lnTo>
                  <a:pt x="3302507" y="998219"/>
                </a:lnTo>
                <a:lnTo>
                  <a:pt x="3302507" y="199643"/>
                </a:lnTo>
                <a:lnTo>
                  <a:pt x="3297233" y="153875"/>
                </a:lnTo>
                <a:lnTo>
                  <a:pt x="3282211" y="111856"/>
                </a:lnTo>
                <a:lnTo>
                  <a:pt x="3258640" y="74787"/>
                </a:lnTo>
                <a:lnTo>
                  <a:pt x="3227720" y="43867"/>
                </a:lnTo>
                <a:lnTo>
                  <a:pt x="3190651" y="20296"/>
                </a:lnTo>
                <a:lnTo>
                  <a:pt x="3148632" y="5274"/>
                </a:lnTo>
                <a:lnTo>
                  <a:pt x="3102863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76294" y="922782"/>
            <a:ext cx="3302635" cy="1198245"/>
          </a:xfrm>
          <a:custGeom>
            <a:avLst/>
            <a:gdLst/>
            <a:ahLst/>
            <a:cxnLst/>
            <a:rect l="l" t="t" r="r" b="b"/>
            <a:pathLst>
              <a:path w="3302634" h="1198245">
                <a:moveTo>
                  <a:pt x="353567" y="199643"/>
                </a:moveTo>
                <a:lnTo>
                  <a:pt x="358842" y="153875"/>
                </a:lnTo>
                <a:lnTo>
                  <a:pt x="373864" y="111856"/>
                </a:lnTo>
                <a:lnTo>
                  <a:pt x="397435" y="74787"/>
                </a:lnTo>
                <a:lnTo>
                  <a:pt x="428355" y="43867"/>
                </a:lnTo>
                <a:lnTo>
                  <a:pt x="465424" y="20296"/>
                </a:lnTo>
                <a:lnTo>
                  <a:pt x="507443" y="5274"/>
                </a:lnTo>
                <a:lnTo>
                  <a:pt x="553211" y="0"/>
                </a:lnTo>
                <a:lnTo>
                  <a:pt x="845057" y="0"/>
                </a:lnTo>
                <a:lnTo>
                  <a:pt x="1582292" y="0"/>
                </a:lnTo>
                <a:lnTo>
                  <a:pt x="3102863" y="0"/>
                </a:lnTo>
                <a:lnTo>
                  <a:pt x="3148632" y="5274"/>
                </a:lnTo>
                <a:lnTo>
                  <a:pt x="3190651" y="20296"/>
                </a:lnTo>
                <a:lnTo>
                  <a:pt x="3227720" y="43867"/>
                </a:lnTo>
                <a:lnTo>
                  <a:pt x="3258640" y="74787"/>
                </a:lnTo>
                <a:lnTo>
                  <a:pt x="3282211" y="111856"/>
                </a:lnTo>
                <a:lnTo>
                  <a:pt x="3297233" y="153875"/>
                </a:lnTo>
                <a:lnTo>
                  <a:pt x="3302507" y="199643"/>
                </a:lnTo>
                <a:lnTo>
                  <a:pt x="3302507" y="698753"/>
                </a:lnTo>
                <a:lnTo>
                  <a:pt x="3302507" y="998219"/>
                </a:lnTo>
                <a:lnTo>
                  <a:pt x="3297233" y="1043988"/>
                </a:lnTo>
                <a:lnTo>
                  <a:pt x="3282211" y="1086007"/>
                </a:lnTo>
                <a:lnTo>
                  <a:pt x="3258640" y="1123076"/>
                </a:lnTo>
                <a:lnTo>
                  <a:pt x="3227720" y="1153996"/>
                </a:lnTo>
                <a:lnTo>
                  <a:pt x="3190651" y="1177567"/>
                </a:lnTo>
                <a:lnTo>
                  <a:pt x="3148632" y="1192589"/>
                </a:lnTo>
                <a:lnTo>
                  <a:pt x="3102863" y="1197864"/>
                </a:lnTo>
                <a:lnTo>
                  <a:pt x="1582292" y="1197864"/>
                </a:lnTo>
                <a:lnTo>
                  <a:pt x="845057" y="1197864"/>
                </a:lnTo>
                <a:lnTo>
                  <a:pt x="553211" y="1197864"/>
                </a:lnTo>
                <a:lnTo>
                  <a:pt x="507443" y="1192589"/>
                </a:lnTo>
                <a:lnTo>
                  <a:pt x="465424" y="1177567"/>
                </a:lnTo>
                <a:lnTo>
                  <a:pt x="428355" y="1153996"/>
                </a:lnTo>
                <a:lnTo>
                  <a:pt x="397435" y="1123076"/>
                </a:lnTo>
                <a:lnTo>
                  <a:pt x="373864" y="1086007"/>
                </a:lnTo>
                <a:lnTo>
                  <a:pt x="358842" y="1043988"/>
                </a:lnTo>
                <a:lnTo>
                  <a:pt x="353567" y="998219"/>
                </a:lnTo>
                <a:lnTo>
                  <a:pt x="0" y="1123060"/>
                </a:lnTo>
                <a:lnTo>
                  <a:pt x="353567" y="698753"/>
                </a:lnTo>
                <a:lnTo>
                  <a:pt x="353567" y="199643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367910" y="1092834"/>
            <a:ext cx="134874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버튼 그룹</a:t>
            </a:r>
            <a:r>
              <a:rPr sz="1350" spc="-12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사이즈</a:t>
            </a:r>
            <a:endParaRPr sz="1350">
              <a:latin typeface="맑은 고딕"/>
              <a:cs typeface="맑은 고딕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67910" y="1298575"/>
            <a:ext cx="265176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solidFill>
                  <a:srgbClr val="FFFFFF"/>
                </a:solidFill>
                <a:latin typeface="맑은 고딕"/>
                <a:cs typeface="맑은 고딕"/>
              </a:rPr>
              <a:t>class=“btn-group btn-group-lg”  class=“btn-group btn-group-sm”  class=“btn-group</a:t>
            </a:r>
            <a:r>
              <a:rPr sz="1350" spc="43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-5" dirty="0">
                <a:solidFill>
                  <a:srgbClr val="FFFFFF"/>
                </a:solidFill>
                <a:latin typeface="맑은 고딕"/>
                <a:cs typeface="맑은 고딕"/>
              </a:rPr>
              <a:t>btn-group-xs”</a:t>
            </a:r>
            <a:endParaRPr sz="1350">
              <a:latin typeface="맑은 고딕"/>
              <a:cs typeface="맑은 고딕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82667" y="2796539"/>
            <a:ext cx="4485132" cy="1548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1134</Words>
  <Application>Microsoft Office PowerPoint</Application>
  <PresentationFormat>화면 슬라이드 쇼(4:3)</PresentationFormat>
  <Paragraphs>166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4" baseType="lpstr">
      <vt:lpstr>맑은 고딕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버튼(Buttons)</vt:lpstr>
      <vt:lpstr>Bootstrap 버튼(Buttons)</vt:lpstr>
      <vt:lpstr>Bootstrap 버튼(Buttons) 태그</vt:lpstr>
      <vt:lpstr>Bootstrap 버튼(Buttons) 크기</vt:lpstr>
      <vt:lpstr>Bootstrap 블록 버튼(Block Buttons)</vt:lpstr>
      <vt:lpstr>Bootstrap Active/Disabled 버튼</vt:lpstr>
      <vt:lpstr>Bootstrap 버튼 그룹</vt:lpstr>
      <vt:lpstr>Bootstrap 버튼 그룹 사이즈</vt:lpstr>
      <vt:lpstr>Bootstrap 버튼 그룹 Vertical</vt:lpstr>
      <vt:lpstr>Bootstrap 버튼 그룹 Justified</vt:lpstr>
      <vt:lpstr>Bootstrap 드롭다운 메뉴</vt:lpstr>
      <vt:lpstr>Bootstrap 드롭다운 버튼(Dropdown Button)</vt:lpstr>
      <vt:lpstr>Bootstrap 아이콘(Icons)</vt:lpstr>
      <vt:lpstr>Bootstrap 글리피콘(glyphicon)</vt:lpstr>
      <vt:lpstr>Bootstrap 글리피콘(glyphicon)</vt:lpstr>
      <vt:lpstr>Bootstrap 글리피콘(glyphicon)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5</cp:revision>
  <dcterms:created xsi:type="dcterms:W3CDTF">2019-03-26T01:38:25Z</dcterms:created>
  <dcterms:modified xsi:type="dcterms:W3CDTF">2019-03-26T04:08:49Z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2019-03-26T00:00:00Z</vt:filetime>
  </property>
</Properties>
</file>