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Default Extension="jpg" ContentType="image/jpg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1524000"/>
            <a:ext cx="9144000" cy="1143000"/>
          </a:xfrm>
          <a:custGeom>
            <a:avLst/>
            <a:gdLst/>
            <a:ahLst/>
            <a:cxnLst/>
            <a:rect l="l" t="t" r="r" b="b"/>
            <a:pathLst>
              <a:path w="9144000" h="1143000">
                <a:moveTo>
                  <a:pt x="0" y="1143000"/>
                </a:moveTo>
                <a:lnTo>
                  <a:pt x="9144000" y="1143000"/>
                </a:lnTo>
                <a:lnTo>
                  <a:pt x="9144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85343" y="1600200"/>
            <a:ext cx="1247140" cy="990600"/>
          </a:xfrm>
          <a:custGeom>
            <a:avLst/>
            <a:gdLst/>
            <a:ahLst/>
            <a:cxnLst/>
            <a:rect l="l" t="t" r="r" b="b"/>
            <a:pathLst>
              <a:path w="1247140" h="990600">
                <a:moveTo>
                  <a:pt x="0" y="990600"/>
                </a:moveTo>
                <a:lnTo>
                  <a:pt x="1246632" y="990600"/>
                </a:lnTo>
                <a:lnTo>
                  <a:pt x="1246632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99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3083"/>
            <a:ext cx="524510" cy="228600"/>
          </a:xfrm>
          <a:custGeom>
            <a:avLst/>
            <a:gdLst/>
            <a:ahLst/>
            <a:cxnLst/>
            <a:rect l="l" t="t" r="r" b="b"/>
            <a:pathLst>
              <a:path w="524510" h="228600">
                <a:moveTo>
                  <a:pt x="0" y="228600"/>
                </a:moveTo>
                <a:lnTo>
                  <a:pt x="524256" y="228600"/>
                </a:lnTo>
                <a:lnTo>
                  <a:pt x="524256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591312" y="1053083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78307" y="946403"/>
            <a:ext cx="3601212" cy="2785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852671" y="946403"/>
            <a:ext cx="3599687" cy="27858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5271515" y="3052572"/>
            <a:ext cx="3599688" cy="27858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1597152" y="3052572"/>
            <a:ext cx="3601212" cy="27858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3083"/>
            <a:ext cx="524510" cy="228600"/>
          </a:xfrm>
          <a:custGeom>
            <a:avLst/>
            <a:gdLst/>
            <a:ahLst/>
            <a:cxnLst/>
            <a:rect l="l" t="t" r="r" b="b"/>
            <a:pathLst>
              <a:path w="524510" h="228600">
                <a:moveTo>
                  <a:pt x="0" y="228600"/>
                </a:moveTo>
                <a:lnTo>
                  <a:pt x="524256" y="228600"/>
                </a:lnTo>
                <a:lnTo>
                  <a:pt x="524256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591312" y="1053083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1387" y="367029"/>
            <a:ext cx="7761224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30503" y="2656927"/>
            <a:ext cx="7956550" cy="2356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jp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jpg"/><Relationship Id="rId3" Type="http://schemas.openxmlformats.org/officeDocument/2006/relationships/image" Target="../media/image23.jpg"/><Relationship Id="rId4" Type="http://schemas.openxmlformats.org/officeDocument/2006/relationships/image" Target="../media/image24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jp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jpg"/><Relationship Id="rId3" Type="http://schemas.openxmlformats.org/officeDocument/2006/relationships/image" Target="../media/image27.jp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1366" y="2772283"/>
            <a:ext cx="2974975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b="1">
                <a:solidFill>
                  <a:srgbClr val="775F54"/>
                </a:solidFill>
                <a:latin typeface="맑은 고딕"/>
                <a:cs typeface="맑은 고딕"/>
              </a:rPr>
              <a:t>쉽고 빠른 웹</a:t>
            </a:r>
            <a:r>
              <a:rPr dirty="0" sz="2100" spc="-95" b="1">
                <a:solidFill>
                  <a:srgbClr val="775F54"/>
                </a:solidFill>
                <a:latin typeface="맑은 고딕"/>
                <a:cs typeface="맑은 고딕"/>
              </a:rPr>
              <a:t> </a:t>
            </a:r>
            <a:r>
              <a:rPr dirty="0" sz="2100" b="1">
                <a:solidFill>
                  <a:srgbClr val="775F54"/>
                </a:solidFill>
                <a:latin typeface="맑은 고딕"/>
                <a:cs typeface="맑은 고딕"/>
              </a:rPr>
              <a:t>프레임워크</a:t>
            </a:r>
            <a:endParaRPr sz="21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93B6D2"/>
          </a:solidFill>
        </p:spPr>
        <p:txBody>
          <a:bodyPr wrap="square" lIns="0" tIns="236855" rIns="0" bIns="0" rtlCol="0" vert="horz">
            <a:spAutoFit/>
          </a:bodyPr>
          <a:lstStyle/>
          <a:p>
            <a:pPr marL="239395">
              <a:lnSpc>
                <a:spcPct val="100000"/>
              </a:lnSpc>
              <a:spcBef>
                <a:spcPts val="1865"/>
              </a:spcBef>
            </a:pPr>
            <a:r>
              <a:rPr dirty="0" sz="3300" spc="-10" b="1">
                <a:solidFill>
                  <a:srgbClr val="FFFFFF"/>
                </a:solidFill>
                <a:latin typeface="맑은 고딕"/>
                <a:cs typeface="맑은 고딕"/>
              </a:rPr>
              <a:t>Bootstrap </a:t>
            </a:r>
            <a:r>
              <a:rPr dirty="0" sz="3300" b="1">
                <a:solidFill>
                  <a:srgbClr val="FFFFFF"/>
                </a:solidFill>
                <a:latin typeface="맑은 고딕"/>
                <a:cs typeface="맑은 고딕"/>
              </a:rPr>
              <a:t>– 텍스트와 이미지</a:t>
            </a:r>
            <a:endParaRPr sz="33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080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dirty="0" spc="-105"/>
              <a:t> </a:t>
            </a:r>
            <a:r>
              <a:rPr dirty="0" spc="-25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3471"/>
            <a:ext cx="15347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>
                <a:latin typeface="맑은 고딕"/>
                <a:cs typeface="맑은 고딕"/>
              </a:rPr>
              <a:t>일반</a:t>
            </a:r>
            <a:r>
              <a:rPr dirty="0" sz="1800" spc="254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테이블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18032" y="1912620"/>
            <a:ext cx="3467100" cy="27523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080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dirty="0" spc="-105"/>
              <a:t> </a:t>
            </a:r>
            <a:r>
              <a:rPr dirty="0" spc="-25"/>
              <a:t>테이블(Tables)</a:t>
            </a:r>
          </a:p>
        </p:txBody>
      </p:sp>
      <p:sp>
        <p:nvSpPr>
          <p:cNvPr id="3" name="object 3"/>
          <p:cNvSpPr/>
          <p:nvPr/>
        </p:nvSpPr>
        <p:spPr>
          <a:xfrm>
            <a:off x="3587496" y="2069210"/>
            <a:ext cx="125095" cy="268605"/>
          </a:xfrm>
          <a:custGeom>
            <a:avLst/>
            <a:gdLst/>
            <a:ahLst/>
            <a:cxnLst/>
            <a:rect l="l" t="t" r="r" b="b"/>
            <a:pathLst>
              <a:path w="125095" h="268605">
                <a:moveTo>
                  <a:pt x="0" y="268224"/>
                </a:moveTo>
                <a:lnTo>
                  <a:pt x="124967" y="268224"/>
                </a:lnTo>
                <a:lnTo>
                  <a:pt x="124967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91387" y="1363471"/>
            <a:ext cx="5488305" cy="164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>
                <a:latin typeface="맑은 고딕"/>
                <a:cs typeface="맑은 고딕"/>
              </a:rPr>
              <a:t>부트스트랩 기본 테이블 </a:t>
            </a:r>
            <a:r>
              <a:rPr dirty="0" sz="1800">
                <a:latin typeface="Consolas"/>
                <a:cs typeface="Consolas"/>
              </a:rPr>
              <a:t>:</a:t>
            </a:r>
            <a:r>
              <a:rPr dirty="0" sz="1800" spc="665">
                <a:latin typeface="Consolas"/>
                <a:cs typeface="Consolas"/>
              </a:rPr>
              <a:t> </a:t>
            </a:r>
            <a:r>
              <a:rPr dirty="0" sz="1800">
                <a:latin typeface="맑은 고딕"/>
                <a:cs typeface="맑은 고딕"/>
              </a:rPr>
              <a:t>가로행 테두리만 표시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00">
              <a:latin typeface="Times New Roman"/>
              <a:cs typeface="Times New Roman"/>
            </a:endParaRPr>
          </a:p>
          <a:p>
            <a:pPr marL="262890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&lt;table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dirty="0" sz="1800" spc="-5">
                <a:solidFill>
                  <a:srgbClr val="FF0000"/>
                </a:solidFill>
                <a:latin typeface="Consolas"/>
                <a:cs typeface="Consolas"/>
              </a:rPr>
              <a:t>class=“table”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262890">
              <a:lnSpc>
                <a:spcPct val="100000"/>
              </a:lnSpc>
              <a:spcBef>
                <a:spcPts val="108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&lt;/table&gt;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14344" y="2697479"/>
            <a:ext cx="4191000" cy="30281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080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dirty="0" spc="-105"/>
              <a:t> </a:t>
            </a:r>
            <a:r>
              <a:rPr dirty="0" spc="-25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7393940" cy="148082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>
                <a:latin typeface="맑은 고딕"/>
                <a:cs typeface="맑은 고딕"/>
              </a:rPr>
              <a:t>부트스트랩</a:t>
            </a:r>
            <a:r>
              <a:rPr dirty="0" sz="1800" spc="34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테이블</a:t>
            </a:r>
            <a:endParaRPr sz="1800">
              <a:latin typeface="맑은 고딕"/>
              <a:cs typeface="맑은 고딕"/>
            </a:endParaRPr>
          </a:p>
          <a:p>
            <a:pPr lvl="1" marL="492759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dirty="0" sz="1500">
                <a:latin typeface="Consolas"/>
                <a:cs typeface="Consolas"/>
              </a:rPr>
              <a:t>class=“table </a:t>
            </a:r>
            <a:r>
              <a:rPr dirty="0" sz="1500" spc="-5">
                <a:latin typeface="Consolas"/>
                <a:cs typeface="Consolas"/>
              </a:rPr>
              <a:t>table-bordered” </a:t>
            </a:r>
            <a:r>
              <a:rPr dirty="0" sz="1500">
                <a:latin typeface="Consolas"/>
                <a:cs typeface="Consolas"/>
              </a:rPr>
              <a:t>: </a:t>
            </a:r>
            <a:r>
              <a:rPr dirty="0" sz="1500">
                <a:latin typeface="맑은 고딕"/>
                <a:cs typeface="맑은 고딕"/>
              </a:rPr>
              <a:t>둥근 코너와 바깥쪽</a:t>
            </a:r>
            <a:r>
              <a:rPr dirty="0" sz="1500" spc="35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테두리 추가</a:t>
            </a:r>
            <a:endParaRPr sz="1500">
              <a:latin typeface="맑은 고딕"/>
              <a:cs typeface="맑은 고딕"/>
            </a:endParaRPr>
          </a:p>
          <a:p>
            <a:pPr lvl="1" marL="492759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dirty="0" sz="1500">
                <a:latin typeface="Consolas"/>
                <a:cs typeface="Consolas"/>
              </a:rPr>
              <a:t>class=“table table-striped” : </a:t>
            </a:r>
            <a:r>
              <a:rPr dirty="0" sz="1500">
                <a:latin typeface="맑은 고딕"/>
                <a:cs typeface="맑은 고딕"/>
              </a:rPr>
              <a:t>홀수행에 밝은 회색 배경</a:t>
            </a:r>
            <a:r>
              <a:rPr dirty="0" sz="1500" spc="15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추가</a:t>
            </a:r>
            <a:endParaRPr sz="1500">
              <a:latin typeface="맑은 고딕"/>
              <a:cs typeface="맑은 고딕"/>
            </a:endParaRPr>
          </a:p>
          <a:p>
            <a:pPr lvl="1" marL="492759" indent="-205740">
              <a:lnSpc>
                <a:spcPct val="100000"/>
              </a:lnSpc>
              <a:spcBef>
                <a:spcPts val="39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dirty="0" sz="1500">
                <a:latin typeface="Consolas"/>
                <a:cs typeface="Consolas"/>
              </a:rPr>
              <a:t>class=“table </a:t>
            </a:r>
            <a:r>
              <a:rPr dirty="0" sz="1500" spc="-5">
                <a:latin typeface="Consolas"/>
                <a:cs typeface="Consolas"/>
              </a:rPr>
              <a:t>table-condensed” </a:t>
            </a:r>
            <a:r>
              <a:rPr dirty="0" sz="1500">
                <a:latin typeface="Consolas"/>
                <a:cs typeface="Consolas"/>
              </a:rPr>
              <a:t>: cell padding</a:t>
            </a:r>
            <a:r>
              <a:rPr dirty="0" sz="1500">
                <a:latin typeface="맑은 고딕"/>
                <a:cs typeface="맑은 고딕"/>
              </a:rPr>
              <a:t>을 </a:t>
            </a:r>
            <a:r>
              <a:rPr dirty="0" sz="1500">
                <a:latin typeface="Consolas"/>
                <a:cs typeface="Consolas"/>
              </a:rPr>
              <a:t>8px</a:t>
            </a:r>
            <a:r>
              <a:rPr dirty="0" sz="1500">
                <a:latin typeface="맑은 고딕"/>
                <a:cs typeface="맑은 고딕"/>
              </a:rPr>
              <a:t>에서  </a:t>
            </a:r>
            <a:r>
              <a:rPr dirty="0" sz="1500">
                <a:latin typeface="Consolas"/>
                <a:cs typeface="Consolas"/>
              </a:rPr>
              <a:t>4px</a:t>
            </a:r>
            <a:r>
              <a:rPr dirty="0" sz="1500">
                <a:latin typeface="맑은 고딕"/>
                <a:cs typeface="맑은 고딕"/>
              </a:rPr>
              <a:t>로</a:t>
            </a:r>
            <a:r>
              <a:rPr dirty="0" sz="1500" spc="220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줄임</a:t>
            </a:r>
            <a:endParaRPr sz="1500">
              <a:latin typeface="맑은 고딕"/>
              <a:cs typeface="맑은 고딕"/>
            </a:endParaRPr>
          </a:p>
          <a:p>
            <a:pPr lvl="1" marL="492759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dirty="0" sz="1500">
                <a:latin typeface="Consolas"/>
                <a:cs typeface="Consolas"/>
              </a:rPr>
              <a:t>class=“table table-hover” : </a:t>
            </a:r>
            <a:r>
              <a:rPr dirty="0" sz="1500" spc="490">
                <a:latin typeface="Consolas"/>
                <a:cs typeface="Consolas"/>
              </a:rPr>
              <a:t> </a:t>
            </a:r>
            <a:r>
              <a:rPr dirty="0" sz="1500">
                <a:latin typeface="맑은 고딕"/>
                <a:cs typeface="맑은 고딕"/>
              </a:rPr>
              <a:t>마우스가 올라가면 행이 회색 배경으로 바뀜</a:t>
            </a:r>
            <a:endParaRPr sz="15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080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dirty="0" spc="-105"/>
              <a:t> </a:t>
            </a:r>
            <a:r>
              <a:rPr dirty="0" spc="-25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700276"/>
            <a:ext cx="76288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 spc="-10">
                <a:latin typeface="Consolas"/>
                <a:cs typeface="Consolas"/>
              </a:rPr>
              <a:t>class=“table table-bordered” </a:t>
            </a:r>
            <a:r>
              <a:rPr dirty="0" sz="1800">
                <a:latin typeface="Consolas"/>
                <a:cs typeface="Consolas"/>
              </a:rPr>
              <a:t>:</a:t>
            </a:r>
            <a:r>
              <a:rPr dirty="0" sz="1800" spc="425">
                <a:latin typeface="Consolas"/>
                <a:cs typeface="Consolas"/>
              </a:rPr>
              <a:t> </a:t>
            </a:r>
            <a:r>
              <a:rPr dirty="0" sz="1800">
                <a:latin typeface="맑은 고딕"/>
                <a:cs typeface="맑은 고딕"/>
              </a:rPr>
              <a:t>둥근 코너와 바깥쪽 테두리 추가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872995" y="2375916"/>
            <a:ext cx="4553711" cy="32674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080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dirty="0" spc="-105"/>
              <a:t> </a:t>
            </a:r>
            <a:r>
              <a:rPr dirty="0" spc="-25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700276"/>
            <a:ext cx="72751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 spc="-10">
                <a:latin typeface="Consolas"/>
                <a:cs typeface="Consolas"/>
              </a:rPr>
              <a:t>class=“table table-striped” </a:t>
            </a:r>
            <a:r>
              <a:rPr dirty="0" sz="1800">
                <a:latin typeface="Consolas"/>
                <a:cs typeface="Consolas"/>
              </a:rPr>
              <a:t>:</a:t>
            </a:r>
            <a:r>
              <a:rPr dirty="0" sz="1800" spc="425">
                <a:latin typeface="Consolas"/>
                <a:cs typeface="Consolas"/>
              </a:rPr>
              <a:t> </a:t>
            </a:r>
            <a:r>
              <a:rPr dirty="0" sz="1800">
                <a:latin typeface="맑은 고딕"/>
                <a:cs typeface="맑은 고딕"/>
              </a:rPr>
              <a:t>홀수행에 밝은 회색 배경 추가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08276" y="2366772"/>
            <a:ext cx="4552187" cy="32674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080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dirty="0" spc="-105"/>
              <a:t> </a:t>
            </a:r>
            <a:r>
              <a:rPr dirty="0" spc="-25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700276"/>
            <a:ext cx="770191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3365" marR="5080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  <a:tab pos="6126480" algn="l"/>
              </a:tabLst>
            </a:pPr>
            <a:r>
              <a:rPr dirty="0" sz="1800" spc="-10">
                <a:latin typeface="Consolas"/>
                <a:cs typeface="Consolas"/>
              </a:rPr>
              <a:t>class=“table table-condensed” </a:t>
            </a:r>
            <a:r>
              <a:rPr dirty="0" sz="1800">
                <a:latin typeface="Consolas"/>
                <a:cs typeface="Consolas"/>
              </a:rPr>
              <a:t>:</a:t>
            </a:r>
            <a:r>
              <a:rPr dirty="0" sz="1800" spc="114">
                <a:latin typeface="Consolas"/>
                <a:cs typeface="Consolas"/>
              </a:rPr>
              <a:t> </a:t>
            </a:r>
            <a:r>
              <a:rPr dirty="0" sz="1800" spc="-10">
                <a:latin typeface="Consolas"/>
                <a:cs typeface="Consolas"/>
              </a:rPr>
              <a:t>cell</a:t>
            </a:r>
            <a:r>
              <a:rPr dirty="0" sz="1800" spc="15">
                <a:latin typeface="Consolas"/>
                <a:cs typeface="Consolas"/>
              </a:rPr>
              <a:t> </a:t>
            </a:r>
            <a:r>
              <a:rPr dirty="0" sz="1800" spc="-10">
                <a:latin typeface="Consolas"/>
                <a:cs typeface="Consolas"/>
              </a:rPr>
              <a:t>padding</a:t>
            </a:r>
            <a:r>
              <a:rPr dirty="0" sz="1800" spc="-10">
                <a:latin typeface="맑은 고딕"/>
                <a:cs typeface="맑은 고딕"/>
              </a:rPr>
              <a:t>을	</a:t>
            </a:r>
            <a:r>
              <a:rPr dirty="0" sz="1800" spc="-10">
                <a:latin typeface="Consolas"/>
                <a:cs typeface="Consolas"/>
              </a:rPr>
              <a:t>8px</a:t>
            </a:r>
            <a:r>
              <a:rPr dirty="0" sz="1800" spc="-10">
                <a:latin typeface="맑은 고딕"/>
                <a:cs typeface="맑은 고딕"/>
              </a:rPr>
              <a:t>에서 </a:t>
            </a:r>
            <a:r>
              <a:rPr dirty="0" sz="1800" spc="-10">
                <a:latin typeface="Consolas"/>
                <a:cs typeface="Consolas"/>
              </a:rPr>
              <a:t>4px</a:t>
            </a:r>
            <a:r>
              <a:rPr dirty="0" sz="1800" spc="-10">
                <a:latin typeface="맑은 고딕"/>
                <a:cs typeface="맑은 고딕"/>
              </a:rPr>
              <a:t>로  </a:t>
            </a:r>
            <a:r>
              <a:rPr dirty="0" sz="1800">
                <a:latin typeface="맑은 고딕"/>
                <a:cs typeface="맑은 고딕"/>
              </a:rPr>
              <a:t>줄임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78379" y="2401823"/>
            <a:ext cx="4552188" cy="32674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080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dirty="0" spc="-105"/>
              <a:t> </a:t>
            </a:r>
            <a:r>
              <a:rPr dirty="0" spc="-25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700276"/>
            <a:ext cx="7938134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3365" marR="5080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 spc="-10">
                <a:latin typeface="Consolas"/>
                <a:cs typeface="Consolas"/>
              </a:rPr>
              <a:t>class=“table table-hover” </a:t>
            </a:r>
            <a:r>
              <a:rPr dirty="0" sz="1800">
                <a:latin typeface="Consolas"/>
                <a:cs typeface="Consolas"/>
              </a:rPr>
              <a:t>: </a:t>
            </a:r>
            <a:r>
              <a:rPr dirty="0" sz="1800">
                <a:latin typeface="맑은 고딕"/>
                <a:cs typeface="맑은 고딕"/>
              </a:rPr>
              <a:t>마우스가 올라가면 행이 회색 배경으로  바뀜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10739" y="2235707"/>
            <a:ext cx="4553712" cy="32674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066284" y="4023614"/>
            <a:ext cx="228600" cy="1832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080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dirty="0" spc="-105"/>
              <a:t> </a:t>
            </a:r>
            <a:r>
              <a:rPr dirty="0" spc="-25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6092825" cy="294576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>
                <a:latin typeface="맑은 고딕"/>
                <a:cs typeface="맑은 고딕"/>
              </a:rPr>
              <a:t>반응형 테이블</a:t>
            </a:r>
            <a:r>
              <a:rPr dirty="0" sz="1800" spc="7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작성</a:t>
            </a:r>
            <a:endParaRPr sz="1800">
              <a:latin typeface="맑은 고딕"/>
              <a:cs typeface="맑은 고딕"/>
            </a:endParaRPr>
          </a:p>
          <a:p>
            <a:pPr marL="287020">
              <a:lnSpc>
                <a:spcPct val="100000"/>
              </a:lnSpc>
              <a:spcBef>
                <a:spcPts val="405"/>
              </a:spcBef>
            </a:pPr>
            <a:r>
              <a:rPr dirty="0" sz="1050" spc="5">
                <a:solidFill>
                  <a:srgbClr val="93B6D2"/>
                </a:solidFill>
                <a:latin typeface="Wingdings 2"/>
                <a:cs typeface="Wingdings 2"/>
              </a:rPr>
              <a:t></a:t>
            </a:r>
            <a:r>
              <a:rPr dirty="0" sz="1050" spc="270">
                <a:solidFill>
                  <a:srgbClr val="93B6D2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latin typeface="Consolas"/>
                <a:cs typeface="Consolas"/>
              </a:rPr>
              <a:t>&lt;div class=“table </a:t>
            </a:r>
            <a:r>
              <a:rPr dirty="0" sz="1500" spc="-5">
                <a:latin typeface="Consolas"/>
                <a:cs typeface="Consolas"/>
              </a:rPr>
              <a:t>table-</a:t>
            </a:r>
            <a:r>
              <a:rPr dirty="0" sz="1500" spc="-5">
                <a:latin typeface="맑은 고딕"/>
                <a:cs typeface="맑은 고딕"/>
              </a:rPr>
              <a:t>responsive</a:t>
            </a:r>
            <a:r>
              <a:rPr dirty="0" sz="1500" spc="-5">
                <a:latin typeface="Consolas"/>
                <a:cs typeface="Consolas"/>
              </a:rPr>
              <a:t>”&gt;</a:t>
            </a:r>
            <a:r>
              <a:rPr dirty="0" sz="1500" spc="-5">
                <a:latin typeface="맑은 고딕"/>
                <a:cs typeface="맑은 고딕"/>
              </a:rPr>
              <a:t>안에 </a:t>
            </a:r>
            <a:r>
              <a:rPr dirty="0" sz="1500">
                <a:latin typeface="맑은 고딕"/>
                <a:cs typeface="맑은 고딕"/>
              </a:rPr>
              <a:t>테이블</a:t>
            </a:r>
            <a:r>
              <a:rPr dirty="0" sz="1500" spc="-155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작성</a:t>
            </a:r>
            <a:endParaRPr sz="1500">
              <a:latin typeface="맑은 고딕"/>
              <a:cs typeface="맑은 고딕"/>
            </a:endParaRPr>
          </a:p>
          <a:p>
            <a:pPr marL="392430">
              <a:lnSpc>
                <a:spcPct val="100000"/>
              </a:lnSpc>
              <a:spcBef>
                <a:spcPts val="409"/>
              </a:spcBef>
            </a:pPr>
            <a:r>
              <a:rPr dirty="0" sz="1500">
                <a:latin typeface="Consolas"/>
                <a:cs typeface="Consolas"/>
              </a:rPr>
              <a:t>: small device(768px</a:t>
            </a:r>
            <a:r>
              <a:rPr dirty="0" sz="1500" spc="505">
                <a:latin typeface="Consolas"/>
                <a:cs typeface="Consolas"/>
              </a:rPr>
              <a:t> </a:t>
            </a:r>
            <a:r>
              <a:rPr dirty="0" sz="1500">
                <a:latin typeface="맑은 고딕"/>
                <a:cs typeface="맑은 고딕"/>
              </a:rPr>
              <a:t>이하</a:t>
            </a:r>
            <a:r>
              <a:rPr dirty="0" sz="1500">
                <a:latin typeface="Consolas"/>
                <a:cs typeface="Consolas"/>
              </a:rPr>
              <a:t>)</a:t>
            </a:r>
            <a:r>
              <a:rPr dirty="0" sz="1500">
                <a:latin typeface="맑은 고딕"/>
                <a:cs typeface="맑은 고딕"/>
              </a:rPr>
              <a:t>일 경우 수평 스크롤바 자동 생성</a:t>
            </a:r>
            <a:endParaRPr sz="15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"table-responsive"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table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"table"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262890">
              <a:lnSpc>
                <a:spcPct val="100000"/>
              </a:lnSpc>
              <a:spcBef>
                <a:spcPts val="108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table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51532" y="3393947"/>
            <a:ext cx="3802379" cy="17038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222747" y="4695444"/>
            <a:ext cx="2670048" cy="16291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24554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dirty="0" spc="-110"/>
              <a:t> </a:t>
            </a:r>
            <a:r>
              <a:rPr dirty="0"/>
              <a:t>이미지(Image)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28028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 spc="-5">
                <a:latin typeface="맑은 고딕"/>
                <a:cs typeface="맑은 고딕"/>
              </a:rPr>
              <a:t>Bootstrap </a:t>
            </a:r>
            <a:r>
              <a:rPr dirty="0" sz="1800">
                <a:latin typeface="맑은 고딕"/>
                <a:cs typeface="맑은 고딕"/>
              </a:rPr>
              <a:t>Image</a:t>
            </a:r>
            <a:r>
              <a:rPr dirty="0" sz="1800" spc="-8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Shapes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41247" y="2455164"/>
            <a:ext cx="7467221" cy="1828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24554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dirty="0" spc="-110"/>
              <a:t> </a:t>
            </a:r>
            <a:r>
              <a:rPr dirty="0"/>
              <a:t>이미지(Image)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14703"/>
            <a:ext cx="6042660" cy="6838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3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 spc="-5">
                <a:latin typeface="맑은 고딕"/>
                <a:cs typeface="맑은 고딕"/>
              </a:rPr>
              <a:t>Bootstrap </a:t>
            </a:r>
            <a:r>
              <a:rPr dirty="0" sz="1800">
                <a:latin typeface="맑은 고딕"/>
                <a:cs typeface="맑은 고딕"/>
              </a:rPr>
              <a:t>Image</a:t>
            </a:r>
            <a:r>
              <a:rPr dirty="0" sz="1800" spc="-5">
                <a:latin typeface="맑은 고딕"/>
                <a:cs typeface="맑은 고딕"/>
              </a:rPr>
              <a:t> Shapes</a:t>
            </a:r>
            <a:endParaRPr sz="1800">
              <a:latin typeface="맑은 고딕"/>
              <a:cs typeface="맑은 고딕"/>
            </a:endParaRPr>
          </a:p>
          <a:p>
            <a:pPr marL="137160">
              <a:lnSpc>
                <a:spcPct val="100000"/>
              </a:lnSpc>
              <a:spcBef>
                <a:spcPts val="434"/>
              </a:spcBef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img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"cinqueterre.jpg"</a:t>
            </a:r>
            <a:r>
              <a:rPr dirty="0" sz="1800" spc="-40" i="1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dirty="0" sz="1800" spc="-5" i="1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 i="1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"img-rounded"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6355" y="3050794"/>
            <a:ext cx="57931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img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"cinqueterre.jpg"</a:t>
            </a:r>
            <a:r>
              <a:rPr dirty="0" sz="1800" spc="-40" i="1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dirty="0" sz="1800" spc="-5" i="1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 i="1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"img-circle"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6355" y="4741291"/>
            <a:ext cx="61696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img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"cinqueterre.jpg"</a:t>
            </a:r>
            <a:r>
              <a:rPr dirty="0" sz="1800" spc="-30" i="1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dirty="0" sz="1800" spc="-5" i="1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 i="1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"img-thumbnail"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053071" y="2993135"/>
            <a:ext cx="1414272" cy="14371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053071" y="1458467"/>
            <a:ext cx="1414272" cy="14356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053071" y="4558284"/>
            <a:ext cx="1414272" cy="14371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61149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dirty="0" spc="-30"/>
              <a:t>Text/Typography</a:t>
            </a:r>
            <a:r>
              <a:rPr dirty="0" spc="-70"/>
              <a:t> </a:t>
            </a:r>
            <a:r>
              <a:rPr dirty="0" spc="-5"/>
              <a:t>&lt;h1&gt;~&lt;h6&gt;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4789805" cy="3331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 spc="-5">
                <a:latin typeface="맑은 고딕"/>
                <a:cs typeface="맑은 고딕"/>
              </a:rPr>
              <a:t>Bootstrap의 </a:t>
            </a:r>
            <a:r>
              <a:rPr dirty="0" sz="1800">
                <a:latin typeface="맑은 고딕"/>
                <a:cs typeface="맑은 고딕"/>
              </a:rPr>
              <a:t>기본 글자 크기는</a:t>
            </a:r>
            <a:r>
              <a:rPr dirty="0" sz="1800" spc="-25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14px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49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h1 Bootstrap heading</a:t>
            </a:r>
            <a:r>
              <a:rPr dirty="0" sz="1800" spc="-80">
                <a:latin typeface="Consolas"/>
                <a:cs typeface="Consolas"/>
              </a:rPr>
              <a:t> </a:t>
            </a:r>
            <a:r>
              <a:rPr dirty="0" sz="1800" spc="-5">
                <a:latin typeface="Consolas"/>
                <a:cs typeface="Consolas"/>
              </a:rPr>
              <a:t>(36px)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h2 Bootstrap heading</a:t>
            </a:r>
            <a:r>
              <a:rPr dirty="0" sz="1800" spc="-80">
                <a:latin typeface="Consolas"/>
                <a:cs typeface="Consolas"/>
              </a:rPr>
              <a:t> </a:t>
            </a:r>
            <a:r>
              <a:rPr dirty="0" sz="1800" spc="-5">
                <a:latin typeface="Consolas"/>
                <a:cs typeface="Consolas"/>
              </a:rPr>
              <a:t>(30px)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h3 Bootstrap heading</a:t>
            </a:r>
            <a:r>
              <a:rPr dirty="0" sz="1800" spc="-80">
                <a:latin typeface="Consolas"/>
                <a:cs typeface="Consolas"/>
              </a:rPr>
              <a:t> </a:t>
            </a:r>
            <a:r>
              <a:rPr dirty="0" sz="1800" spc="-5">
                <a:latin typeface="Consolas"/>
                <a:cs typeface="Consolas"/>
              </a:rPr>
              <a:t>(24px)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49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h4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h4 Bootstrap heading</a:t>
            </a:r>
            <a:r>
              <a:rPr dirty="0" sz="1800" spc="-80">
                <a:latin typeface="Consolas"/>
                <a:cs typeface="Consolas"/>
              </a:rPr>
              <a:t> </a:t>
            </a:r>
            <a:r>
              <a:rPr dirty="0" sz="1800" spc="-5">
                <a:latin typeface="Consolas"/>
                <a:cs typeface="Consolas"/>
              </a:rPr>
              <a:t>(18px)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h4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9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h5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h5 Bootstrap heading</a:t>
            </a:r>
            <a:r>
              <a:rPr dirty="0" sz="1800" spc="-80">
                <a:latin typeface="Consolas"/>
                <a:cs typeface="Consolas"/>
              </a:rPr>
              <a:t> </a:t>
            </a:r>
            <a:r>
              <a:rPr dirty="0" sz="1800" spc="-5">
                <a:latin typeface="Consolas"/>
                <a:cs typeface="Consolas"/>
              </a:rPr>
              <a:t>(14px)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h5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h6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h6 Bootstrap heading</a:t>
            </a:r>
            <a:r>
              <a:rPr dirty="0" sz="1800" spc="-80">
                <a:latin typeface="Consolas"/>
                <a:cs typeface="Consolas"/>
              </a:rPr>
              <a:t> </a:t>
            </a:r>
            <a:r>
              <a:rPr dirty="0" sz="1800" spc="-5">
                <a:latin typeface="Consolas"/>
                <a:cs typeface="Consolas"/>
              </a:rPr>
              <a:t>(12px)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h6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24554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dirty="0" spc="-110"/>
              <a:t> </a:t>
            </a:r>
            <a:r>
              <a:rPr dirty="0"/>
              <a:t>이미지(Image)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5559"/>
            <a:ext cx="7190740" cy="1706880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6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 spc="-15">
                <a:latin typeface="맑은 고딕"/>
                <a:cs typeface="맑은 고딕"/>
              </a:rPr>
              <a:t>Responsive </a:t>
            </a:r>
            <a:r>
              <a:rPr dirty="0" sz="1800">
                <a:latin typeface="맑은 고딕"/>
                <a:cs typeface="맑은 고딕"/>
              </a:rPr>
              <a:t>Image</a:t>
            </a:r>
            <a:r>
              <a:rPr dirty="0" sz="1800" spc="5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Shapes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  <a:spcBef>
                <a:spcPts val="500"/>
              </a:spcBef>
            </a:pPr>
            <a:r>
              <a:rPr dirty="0" sz="1800">
                <a:latin typeface="맑은 고딕"/>
                <a:cs typeface="맑은 고딕"/>
              </a:rPr>
              <a:t>: 반응형 이미지는 스크린 사이즈에 맞게 자동으로 크기가</a:t>
            </a:r>
            <a:r>
              <a:rPr dirty="0" sz="1800" spc="-5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조절된다.</a:t>
            </a:r>
            <a:endParaRPr sz="1800">
              <a:latin typeface="맑은 고딕"/>
              <a:cs typeface="맑은 고딕"/>
            </a:endParaRPr>
          </a:p>
          <a:p>
            <a:pPr marL="417830">
              <a:lnSpc>
                <a:spcPct val="100000"/>
              </a:lnSpc>
              <a:spcBef>
                <a:spcPts val="505"/>
              </a:spcBef>
            </a:pPr>
            <a:r>
              <a:rPr dirty="0" sz="1800">
                <a:latin typeface="맑은 고딕"/>
                <a:cs typeface="맑은 고딕"/>
              </a:rPr>
              <a:t>max </a:t>
            </a:r>
            <a:r>
              <a:rPr dirty="0" sz="1800" spc="-5">
                <a:latin typeface="맑은 고딕"/>
                <a:cs typeface="맑은 고딕"/>
              </a:rPr>
              <a:t>size는 원본</a:t>
            </a:r>
            <a:r>
              <a:rPr dirty="0" sz="180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사이즈임.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650">
              <a:latin typeface="Times New Roman"/>
              <a:cs typeface="Times New Roman"/>
            </a:endParaRPr>
          </a:p>
          <a:p>
            <a:pPr marL="137160">
              <a:lnSpc>
                <a:spcPct val="100000"/>
              </a:lnSpc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img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"cinqueterre.jpg"</a:t>
            </a:r>
            <a:r>
              <a:rPr dirty="0" sz="1800" spc="-10" i="1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dirty="0" sz="1800" spc="-5" i="1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 i="1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"img-responsive"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4494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이미지(Image</a:t>
            </a:r>
            <a:r>
              <a:rPr dirty="0" spc="-95"/>
              <a:t> </a:t>
            </a:r>
            <a:r>
              <a:rPr dirty="0"/>
              <a:t>갤러리)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28047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 spc="-5">
                <a:latin typeface="맑은 고딕"/>
                <a:cs typeface="맑은 고딕"/>
              </a:rPr>
              <a:t>Bootstrap </a:t>
            </a:r>
            <a:r>
              <a:rPr dirty="0" sz="1800">
                <a:latin typeface="맑은 고딕"/>
                <a:cs typeface="맑은 고딕"/>
              </a:rPr>
              <a:t>Image</a:t>
            </a:r>
            <a:r>
              <a:rPr dirty="0" sz="1800" spc="-65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Shapes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1387" y="4002151"/>
            <a:ext cx="6398260" cy="205295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"thumbnail"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49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img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"cinqueterre.jpg"</a:t>
            </a:r>
            <a:r>
              <a:rPr dirty="0" sz="1800" spc="-35" i="1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dirty="0" sz="1800" spc="-5" i="1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dirty="0" sz="1800" spc="-5" i="1">
                <a:latin typeface="Consolas"/>
                <a:cs typeface="Consolas"/>
              </a:rPr>
              <a:t>="</a:t>
            </a:r>
            <a:r>
              <a:rPr dirty="0" sz="1800" spc="-5" i="1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dirty="0" sz="1800" spc="-5" i="1">
                <a:latin typeface="Consolas"/>
                <a:cs typeface="Consolas"/>
              </a:rPr>
              <a:t>:</a:t>
            </a:r>
            <a:r>
              <a:rPr dirty="0" sz="1800" spc="-5" i="1">
                <a:solidFill>
                  <a:srgbClr val="2A00E0"/>
                </a:solidFill>
                <a:latin typeface="Consolas"/>
                <a:cs typeface="Consolas"/>
              </a:rPr>
              <a:t>100%</a:t>
            </a:r>
            <a:r>
              <a:rPr dirty="0" sz="1800" spc="-5" i="1">
                <a:latin typeface="Consolas"/>
                <a:cs typeface="Consolas"/>
              </a:rPr>
              <a:t>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50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"caption"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765810">
              <a:lnSpc>
                <a:spcPct val="100000"/>
              </a:lnSpc>
              <a:spcBef>
                <a:spcPts val="52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맑은 고딕"/>
                <a:cs typeface="맑은 고딕"/>
              </a:rPr>
              <a:t>이미지</a:t>
            </a:r>
            <a:r>
              <a:rPr dirty="0" sz="1800" spc="34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갤러리</a:t>
            </a:r>
            <a:r>
              <a:rPr dirty="0" sz="1800" spc="335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이미지</a:t>
            </a:r>
            <a:r>
              <a:rPr dirty="0" sz="1800" spc="35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갤러리</a:t>
            </a:r>
            <a:r>
              <a:rPr dirty="0" sz="1800" spc="335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이미지</a:t>
            </a:r>
            <a:r>
              <a:rPr dirty="0" sz="1800" spc="34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갤러리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48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231891" y="432816"/>
            <a:ext cx="3259836" cy="39075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57847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이미지(Image 갤러리 구성</a:t>
            </a:r>
            <a:r>
              <a:rPr dirty="0" spc="-100"/>
              <a:t> </a:t>
            </a:r>
            <a:r>
              <a:rPr dirty="0"/>
              <a:t>예)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5782945" cy="1517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3365" marR="5080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>
                <a:latin typeface="맑은 고딕"/>
                <a:cs typeface="맑은 고딕"/>
              </a:rPr>
              <a:t>부트스트랩 그리드 시스템으로 </a:t>
            </a:r>
            <a:r>
              <a:rPr dirty="0" sz="1800" spc="-5">
                <a:latin typeface="맑은 고딕"/>
                <a:cs typeface="맑은 고딕"/>
              </a:rPr>
              <a:t>medium </a:t>
            </a:r>
            <a:r>
              <a:rPr dirty="0" sz="1800">
                <a:latin typeface="맑은 고딕"/>
                <a:cs typeface="맑은 고딕"/>
              </a:rPr>
              <a:t>스크린보다  큰 화면에서는 가로에 이미지가 3개씩 보이고, 그 이  하 작은 사이즈에서는 하나의 이미지가 보이도록</a:t>
            </a:r>
            <a:r>
              <a:rPr dirty="0" sz="1800" spc="-7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작성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>
                <a:latin typeface="맑은 고딕"/>
                <a:cs typeface="맑은 고딕"/>
              </a:rPr>
              <a:t>thumnail과 cation 클래스를</a:t>
            </a:r>
            <a:r>
              <a:rPr dirty="0" sz="1800" spc="-4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활용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44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dirty="0" sz="1800">
                <a:latin typeface="맑은 고딕"/>
                <a:cs typeface="맑은 고딕"/>
              </a:rPr>
              <a:t>이미지를 클릭하면 새로운 윈도우로 원본이미지</a:t>
            </a:r>
            <a:r>
              <a:rPr dirty="0" sz="1800" spc="-6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표시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5636" y="3718559"/>
            <a:ext cx="8040624" cy="3006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914388" y="167639"/>
            <a:ext cx="2071116" cy="53873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72491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Image 갤러리 Grid 구성</a:t>
            </a:r>
            <a:r>
              <a:rPr dirty="0" spc="-65"/>
              <a:t> </a:t>
            </a:r>
            <a:r>
              <a:rPr dirty="0"/>
              <a:t>예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4240" y="1300378"/>
            <a:ext cx="2694940" cy="125412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6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600" spc="-1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dirty="0" sz="1600" spc="-1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600" spc="-10">
                <a:latin typeface="Consolas"/>
                <a:cs typeface="Consolas"/>
              </a:rPr>
              <a:t>=</a:t>
            </a:r>
            <a:r>
              <a:rPr dirty="0" sz="1600" spc="-10" i="1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dirty="0" sz="1600" spc="-10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234950">
              <a:lnSpc>
                <a:spcPct val="100000"/>
              </a:lnSpc>
              <a:spcBef>
                <a:spcPts val="495"/>
              </a:spcBef>
            </a:pPr>
            <a:r>
              <a:rPr dirty="0" sz="16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600" spc="-1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dirty="0" sz="16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600" spc="-10">
                <a:latin typeface="Consolas"/>
                <a:cs typeface="Consolas"/>
              </a:rPr>
              <a:t>Image</a:t>
            </a:r>
            <a:r>
              <a:rPr dirty="0" sz="1600" spc="-35">
                <a:latin typeface="Consolas"/>
                <a:cs typeface="Consolas"/>
              </a:rPr>
              <a:t> </a:t>
            </a:r>
            <a:r>
              <a:rPr dirty="0" sz="1600" spc="-10">
                <a:latin typeface="Consolas"/>
                <a:cs typeface="Consolas"/>
              </a:rPr>
              <a:t>Gallery</a:t>
            </a:r>
            <a:r>
              <a:rPr dirty="0" sz="16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600" spc="-1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dirty="0" sz="16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234950">
              <a:lnSpc>
                <a:spcPct val="100000"/>
              </a:lnSpc>
              <a:spcBef>
                <a:spcPts val="1090"/>
              </a:spcBef>
            </a:pPr>
            <a:r>
              <a:rPr dirty="0" sz="16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6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600" spc="-2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dirty="0" sz="1600" spc="-1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600" spc="-10">
                <a:latin typeface="Consolas"/>
                <a:cs typeface="Consolas"/>
              </a:rPr>
              <a:t>=</a:t>
            </a:r>
            <a:r>
              <a:rPr dirty="0" sz="1600" spc="-10" i="1">
                <a:solidFill>
                  <a:srgbClr val="2A00FF"/>
                </a:solidFill>
                <a:latin typeface="Consolas"/>
                <a:cs typeface="Consolas"/>
              </a:rPr>
              <a:t>"row"</a:t>
            </a:r>
            <a:r>
              <a:rPr dirty="0" sz="1600" spc="-10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30503" y="2656927"/>
          <a:ext cx="7956550" cy="2356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1400"/>
                <a:gridCol w="1110614"/>
                <a:gridCol w="4533900"/>
              </a:tblGrid>
              <a:tr h="563880">
                <a:tc>
                  <a:txBody>
                    <a:bodyPr/>
                    <a:lstStyle/>
                    <a:p>
                      <a:pPr algn="ctr" marR="15875">
                        <a:lnSpc>
                          <a:spcPts val="1505"/>
                        </a:lnSpc>
                      </a:pPr>
                      <a:r>
                        <a:rPr dirty="0" sz="1600" spc="-10">
                          <a:solidFill>
                            <a:srgbClr val="008080"/>
                          </a:solidFill>
                          <a:latin typeface="Consolas"/>
                          <a:cs typeface="Consolas"/>
                        </a:rPr>
                        <a:t>&lt;</a:t>
                      </a:r>
                      <a:r>
                        <a:rPr dirty="0" sz="1600" spc="-10">
                          <a:solidFill>
                            <a:srgbClr val="3E7E7E"/>
                          </a:solidFill>
                          <a:latin typeface="Consolas"/>
                          <a:cs typeface="Consolas"/>
                        </a:rPr>
                        <a:t>div</a:t>
                      </a:r>
                      <a:r>
                        <a:rPr dirty="0" sz="1600" spc="-45">
                          <a:solidFill>
                            <a:srgbClr val="3E7E7E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1600" spc="-10">
                          <a:solidFill>
                            <a:srgbClr val="7E007E"/>
                          </a:solidFill>
                          <a:latin typeface="Consolas"/>
                          <a:cs typeface="Consolas"/>
                        </a:rPr>
                        <a:t>class</a:t>
                      </a:r>
                      <a:r>
                        <a:rPr dirty="0" sz="1600" spc="-10">
                          <a:latin typeface="Consolas"/>
                          <a:cs typeface="Consolas"/>
                        </a:rPr>
                        <a:t>=</a:t>
                      </a:r>
                      <a:r>
                        <a:rPr dirty="0" sz="1600" spc="-10" i="1">
                          <a:solidFill>
                            <a:srgbClr val="2A00FF"/>
                          </a:solidFill>
                          <a:latin typeface="Consolas"/>
                          <a:cs typeface="Consolas"/>
                        </a:rPr>
                        <a:t>"col-md-4</a:t>
                      </a:r>
                      <a:endParaRPr sz="1600">
                        <a:latin typeface="Consolas"/>
                        <a:cs typeface="Consolas"/>
                      </a:endParaRPr>
                    </a:p>
                    <a:p>
                      <a:pPr algn="ctr" marL="26034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1600" spc="-5">
                          <a:latin typeface="맑은 고딕"/>
                          <a:cs typeface="맑은 고딕"/>
                        </a:rPr>
                        <a:t>이미지</a:t>
                      </a:r>
                      <a:r>
                        <a:rPr dirty="0" sz="1600" spc="-5">
                          <a:latin typeface="Consolas"/>
                          <a:cs typeface="Consolas"/>
                        </a:rPr>
                        <a:t>1</a:t>
                      </a:r>
                      <a:endParaRPr sz="16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5"/>
                        </a:lnSpc>
                      </a:pPr>
                      <a:r>
                        <a:rPr dirty="0" sz="1600" spc="-10" i="1">
                          <a:solidFill>
                            <a:srgbClr val="2A00FF"/>
                          </a:solidFill>
                          <a:latin typeface="Consolas"/>
                          <a:cs typeface="Consolas"/>
                        </a:rPr>
                        <a:t>col-sm-6"</a:t>
                      </a:r>
                      <a:endParaRPr sz="16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ts val="1505"/>
                        </a:lnSpc>
                      </a:pPr>
                      <a:r>
                        <a:rPr dirty="0" sz="1600" spc="-10" i="1">
                          <a:solidFill>
                            <a:srgbClr val="7E007E"/>
                          </a:solidFill>
                          <a:latin typeface="Consolas"/>
                          <a:cs typeface="Consolas"/>
                        </a:rPr>
                        <a:t>style</a:t>
                      </a:r>
                      <a:r>
                        <a:rPr dirty="0" sz="1600" spc="-10" i="1">
                          <a:latin typeface="Consolas"/>
                          <a:cs typeface="Consolas"/>
                        </a:rPr>
                        <a:t>="</a:t>
                      </a:r>
                      <a:r>
                        <a:rPr dirty="0" sz="1600" spc="-10" i="1">
                          <a:solidFill>
                            <a:srgbClr val="7E007E"/>
                          </a:solidFill>
                          <a:latin typeface="Consolas"/>
                          <a:cs typeface="Consolas"/>
                        </a:rPr>
                        <a:t>background-color</a:t>
                      </a:r>
                      <a:r>
                        <a:rPr dirty="0" sz="1600" spc="-10" i="1">
                          <a:latin typeface="Consolas"/>
                          <a:cs typeface="Consolas"/>
                        </a:rPr>
                        <a:t>:</a:t>
                      </a:r>
                      <a:r>
                        <a:rPr dirty="0" sz="1600" spc="-10" i="1">
                          <a:solidFill>
                            <a:srgbClr val="2A00E0"/>
                          </a:solidFill>
                          <a:latin typeface="Consolas"/>
                          <a:cs typeface="Consolas"/>
                        </a:rPr>
                        <a:t>lavender</a:t>
                      </a:r>
                      <a:r>
                        <a:rPr dirty="0" sz="1600" spc="-10" i="1">
                          <a:latin typeface="Consolas"/>
                          <a:cs typeface="Consolas"/>
                        </a:rPr>
                        <a:t>;"</a:t>
                      </a:r>
                      <a:r>
                        <a:rPr dirty="0" sz="1600" spc="-10" i="1">
                          <a:solidFill>
                            <a:srgbClr val="008080"/>
                          </a:solidFill>
                          <a:latin typeface="Consolas"/>
                          <a:cs typeface="Consolas"/>
                        </a:rPr>
                        <a:t>&gt;</a:t>
                      </a:r>
                      <a:endParaRPr sz="16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</a:tr>
              <a:tr h="306070">
                <a:tc>
                  <a:txBody>
                    <a:bodyPr/>
                    <a:lstStyle/>
                    <a:p>
                      <a:pPr marL="31750">
                        <a:lnSpc>
                          <a:spcPts val="1914"/>
                        </a:lnSpc>
                      </a:pPr>
                      <a:r>
                        <a:rPr dirty="0" sz="1600" spc="-10">
                          <a:solidFill>
                            <a:srgbClr val="008080"/>
                          </a:solidFill>
                          <a:latin typeface="Consolas"/>
                          <a:cs typeface="Consolas"/>
                        </a:rPr>
                        <a:t>&lt;/</a:t>
                      </a:r>
                      <a:r>
                        <a:rPr dirty="0" sz="1600" spc="-10">
                          <a:solidFill>
                            <a:srgbClr val="3E7E7E"/>
                          </a:solidFill>
                          <a:latin typeface="Consolas"/>
                          <a:cs typeface="Consolas"/>
                        </a:rPr>
                        <a:t>div</a:t>
                      </a:r>
                      <a:r>
                        <a:rPr dirty="0" sz="1600" spc="-10">
                          <a:solidFill>
                            <a:srgbClr val="008080"/>
                          </a:solidFill>
                          <a:latin typeface="Consolas"/>
                          <a:cs typeface="Consolas"/>
                        </a:rPr>
                        <a:t>&gt;</a:t>
                      </a:r>
                      <a:endParaRPr sz="16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615950">
                <a:tc>
                  <a:txBody>
                    <a:bodyPr/>
                    <a:lstStyle/>
                    <a:p>
                      <a:pPr algn="ctr" marR="15875">
                        <a:lnSpc>
                          <a:spcPts val="1914"/>
                        </a:lnSpc>
                      </a:pPr>
                      <a:r>
                        <a:rPr dirty="0" sz="1600" spc="-5">
                          <a:solidFill>
                            <a:srgbClr val="008080"/>
                          </a:solidFill>
                          <a:latin typeface="Consolas"/>
                          <a:cs typeface="Consolas"/>
                        </a:rPr>
                        <a:t>&lt;</a:t>
                      </a:r>
                      <a:r>
                        <a:rPr dirty="0" sz="1600" spc="-5">
                          <a:solidFill>
                            <a:srgbClr val="3E7E7E"/>
                          </a:solidFill>
                          <a:latin typeface="Consolas"/>
                          <a:cs typeface="Consolas"/>
                        </a:rPr>
                        <a:t>div</a:t>
                      </a:r>
                      <a:r>
                        <a:rPr dirty="0" sz="1600" spc="-45">
                          <a:solidFill>
                            <a:srgbClr val="3E7E7E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1600" spc="-10">
                          <a:solidFill>
                            <a:srgbClr val="7E007E"/>
                          </a:solidFill>
                          <a:latin typeface="Consolas"/>
                          <a:cs typeface="Consolas"/>
                        </a:rPr>
                        <a:t>class</a:t>
                      </a:r>
                      <a:r>
                        <a:rPr dirty="0" sz="1600" spc="-10">
                          <a:latin typeface="Consolas"/>
                          <a:cs typeface="Consolas"/>
                        </a:rPr>
                        <a:t>=</a:t>
                      </a:r>
                      <a:r>
                        <a:rPr dirty="0" sz="1600" spc="-10" i="1">
                          <a:solidFill>
                            <a:srgbClr val="2A00FF"/>
                          </a:solidFill>
                          <a:latin typeface="Consolas"/>
                          <a:cs typeface="Consolas"/>
                        </a:rPr>
                        <a:t>"col-md-4</a:t>
                      </a:r>
                      <a:endParaRPr sz="1600">
                        <a:latin typeface="Consolas"/>
                        <a:cs typeface="Consolas"/>
                      </a:endParaRPr>
                    </a:p>
                    <a:p>
                      <a:pPr algn="ctr" marL="26034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1600" spc="-5">
                          <a:latin typeface="맑은 고딕"/>
                          <a:cs typeface="맑은 고딕"/>
                        </a:rPr>
                        <a:t>이미지</a:t>
                      </a:r>
                      <a:r>
                        <a:rPr dirty="0" sz="1600" spc="-5">
                          <a:latin typeface="Consolas"/>
                          <a:cs typeface="Consolas"/>
                        </a:rPr>
                        <a:t>2</a:t>
                      </a:r>
                      <a:endParaRPr sz="16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14"/>
                        </a:lnSpc>
                      </a:pPr>
                      <a:r>
                        <a:rPr dirty="0" sz="1600" spc="-10" i="1">
                          <a:solidFill>
                            <a:srgbClr val="2A00FF"/>
                          </a:solidFill>
                          <a:latin typeface="Consolas"/>
                          <a:cs typeface="Consolas"/>
                        </a:rPr>
                        <a:t>col-sm-6"</a:t>
                      </a:r>
                      <a:endParaRPr sz="16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ts val="1914"/>
                        </a:lnSpc>
                      </a:pPr>
                      <a:r>
                        <a:rPr dirty="0" sz="1600" spc="-10" i="1">
                          <a:solidFill>
                            <a:srgbClr val="7E007E"/>
                          </a:solidFill>
                          <a:latin typeface="Consolas"/>
                          <a:cs typeface="Consolas"/>
                        </a:rPr>
                        <a:t>style</a:t>
                      </a:r>
                      <a:r>
                        <a:rPr dirty="0" sz="1600" spc="-10" i="1">
                          <a:latin typeface="Consolas"/>
                          <a:cs typeface="Consolas"/>
                        </a:rPr>
                        <a:t>="</a:t>
                      </a:r>
                      <a:r>
                        <a:rPr dirty="0" sz="1600" spc="-10" i="1">
                          <a:solidFill>
                            <a:srgbClr val="7E007E"/>
                          </a:solidFill>
                          <a:latin typeface="Consolas"/>
                          <a:cs typeface="Consolas"/>
                        </a:rPr>
                        <a:t>background-color</a:t>
                      </a:r>
                      <a:r>
                        <a:rPr dirty="0" sz="1600" spc="-10" i="1">
                          <a:latin typeface="Consolas"/>
                          <a:cs typeface="Consolas"/>
                        </a:rPr>
                        <a:t>:</a:t>
                      </a:r>
                      <a:r>
                        <a:rPr dirty="0" sz="1600" spc="-10" i="1">
                          <a:solidFill>
                            <a:srgbClr val="2A00E0"/>
                          </a:solidFill>
                          <a:latin typeface="Consolas"/>
                          <a:cs typeface="Consolas"/>
                        </a:rPr>
                        <a:t>lavenderblush</a:t>
                      </a:r>
                      <a:r>
                        <a:rPr dirty="0" sz="1600" spc="-10" i="1">
                          <a:latin typeface="Consolas"/>
                          <a:cs typeface="Consolas"/>
                        </a:rPr>
                        <a:t>;"</a:t>
                      </a:r>
                      <a:r>
                        <a:rPr dirty="0" sz="1600" spc="-10" i="1">
                          <a:solidFill>
                            <a:srgbClr val="008080"/>
                          </a:solidFill>
                          <a:latin typeface="Consolas"/>
                          <a:cs typeface="Consolas"/>
                        </a:rPr>
                        <a:t>&gt;</a:t>
                      </a:r>
                      <a:endParaRPr sz="16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</a:tr>
              <a:tr h="306070">
                <a:tc>
                  <a:txBody>
                    <a:bodyPr/>
                    <a:lstStyle/>
                    <a:p>
                      <a:pPr marL="31750">
                        <a:lnSpc>
                          <a:spcPts val="1914"/>
                        </a:lnSpc>
                      </a:pPr>
                      <a:r>
                        <a:rPr dirty="0" sz="1600" spc="-10">
                          <a:solidFill>
                            <a:srgbClr val="008080"/>
                          </a:solidFill>
                          <a:latin typeface="Consolas"/>
                          <a:cs typeface="Consolas"/>
                        </a:rPr>
                        <a:t>&lt;/</a:t>
                      </a:r>
                      <a:r>
                        <a:rPr dirty="0" sz="1600" spc="-10">
                          <a:solidFill>
                            <a:srgbClr val="3E7E7E"/>
                          </a:solidFill>
                          <a:latin typeface="Consolas"/>
                          <a:cs typeface="Consolas"/>
                        </a:rPr>
                        <a:t>div</a:t>
                      </a:r>
                      <a:r>
                        <a:rPr dirty="0" sz="1600" spc="-10">
                          <a:solidFill>
                            <a:srgbClr val="008080"/>
                          </a:solidFill>
                          <a:latin typeface="Consolas"/>
                          <a:cs typeface="Consolas"/>
                        </a:rPr>
                        <a:t>&gt;</a:t>
                      </a:r>
                      <a:endParaRPr sz="16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563880">
                <a:tc>
                  <a:txBody>
                    <a:bodyPr/>
                    <a:lstStyle/>
                    <a:p>
                      <a:pPr algn="ctr" marR="15875">
                        <a:lnSpc>
                          <a:spcPts val="1914"/>
                        </a:lnSpc>
                      </a:pPr>
                      <a:r>
                        <a:rPr dirty="0" sz="1600" spc="-10">
                          <a:solidFill>
                            <a:srgbClr val="008080"/>
                          </a:solidFill>
                          <a:latin typeface="Consolas"/>
                          <a:cs typeface="Consolas"/>
                        </a:rPr>
                        <a:t>&lt;</a:t>
                      </a:r>
                      <a:r>
                        <a:rPr dirty="0" sz="1600" spc="-10">
                          <a:solidFill>
                            <a:srgbClr val="3E7E7E"/>
                          </a:solidFill>
                          <a:latin typeface="Consolas"/>
                          <a:cs typeface="Consolas"/>
                        </a:rPr>
                        <a:t>div</a:t>
                      </a:r>
                      <a:r>
                        <a:rPr dirty="0" sz="1600" spc="-45">
                          <a:solidFill>
                            <a:srgbClr val="3E7E7E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1600" spc="-10">
                          <a:solidFill>
                            <a:srgbClr val="7E007E"/>
                          </a:solidFill>
                          <a:latin typeface="Consolas"/>
                          <a:cs typeface="Consolas"/>
                        </a:rPr>
                        <a:t>class</a:t>
                      </a:r>
                      <a:r>
                        <a:rPr dirty="0" sz="1600" spc="-10">
                          <a:latin typeface="Consolas"/>
                          <a:cs typeface="Consolas"/>
                        </a:rPr>
                        <a:t>=</a:t>
                      </a:r>
                      <a:r>
                        <a:rPr dirty="0" sz="1600" spc="-10" i="1">
                          <a:solidFill>
                            <a:srgbClr val="2A00FF"/>
                          </a:solidFill>
                          <a:latin typeface="Consolas"/>
                          <a:cs typeface="Consolas"/>
                        </a:rPr>
                        <a:t>"col-md-4</a:t>
                      </a:r>
                      <a:endParaRPr sz="1600">
                        <a:latin typeface="Consolas"/>
                        <a:cs typeface="Consolas"/>
                      </a:endParaRPr>
                    </a:p>
                    <a:p>
                      <a:pPr algn="ctr" marL="26034">
                        <a:lnSpc>
                          <a:spcPts val="1910"/>
                        </a:lnSpc>
                        <a:spcBef>
                          <a:spcPts val="515"/>
                        </a:spcBef>
                      </a:pPr>
                      <a:r>
                        <a:rPr dirty="0" sz="1600" spc="-5">
                          <a:latin typeface="맑은 고딕"/>
                          <a:cs typeface="맑은 고딕"/>
                        </a:rPr>
                        <a:t>이미지</a:t>
                      </a:r>
                      <a:r>
                        <a:rPr dirty="0" sz="1600" spc="-5">
                          <a:latin typeface="Consolas"/>
                          <a:cs typeface="Consolas"/>
                        </a:rPr>
                        <a:t>3</a:t>
                      </a:r>
                      <a:endParaRPr sz="16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14"/>
                        </a:lnSpc>
                      </a:pPr>
                      <a:r>
                        <a:rPr dirty="0" sz="1600" spc="-10" i="1">
                          <a:solidFill>
                            <a:srgbClr val="2A00FF"/>
                          </a:solidFill>
                          <a:latin typeface="Consolas"/>
                          <a:cs typeface="Consolas"/>
                        </a:rPr>
                        <a:t>col-sm-6"</a:t>
                      </a:r>
                      <a:endParaRPr sz="16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ts val="1914"/>
                        </a:lnSpc>
                      </a:pPr>
                      <a:r>
                        <a:rPr dirty="0" sz="1600" spc="-10" i="1">
                          <a:solidFill>
                            <a:srgbClr val="7E007E"/>
                          </a:solidFill>
                          <a:latin typeface="Consolas"/>
                          <a:cs typeface="Consolas"/>
                        </a:rPr>
                        <a:t>style</a:t>
                      </a:r>
                      <a:r>
                        <a:rPr dirty="0" sz="1600" spc="-10" i="1">
                          <a:latin typeface="Consolas"/>
                          <a:cs typeface="Consolas"/>
                        </a:rPr>
                        <a:t>="</a:t>
                      </a:r>
                      <a:r>
                        <a:rPr dirty="0" sz="1600" spc="-10" i="1">
                          <a:solidFill>
                            <a:srgbClr val="7E007E"/>
                          </a:solidFill>
                          <a:latin typeface="Consolas"/>
                          <a:cs typeface="Consolas"/>
                        </a:rPr>
                        <a:t>background-color</a:t>
                      </a:r>
                      <a:r>
                        <a:rPr dirty="0" sz="1600" spc="-10" i="1">
                          <a:latin typeface="Consolas"/>
                          <a:cs typeface="Consolas"/>
                        </a:rPr>
                        <a:t>:</a:t>
                      </a:r>
                      <a:r>
                        <a:rPr dirty="0" sz="1600" spc="-10" i="1">
                          <a:solidFill>
                            <a:srgbClr val="2A00E0"/>
                          </a:solidFill>
                          <a:latin typeface="Consolas"/>
                          <a:cs typeface="Consolas"/>
                        </a:rPr>
                        <a:t>lavender</a:t>
                      </a:r>
                      <a:r>
                        <a:rPr dirty="0" sz="1600" spc="-10" i="1">
                          <a:latin typeface="Consolas"/>
                          <a:cs typeface="Consolas"/>
                        </a:rPr>
                        <a:t>;"</a:t>
                      </a:r>
                      <a:r>
                        <a:rPr dirty="0" sz="1600" spc="-10" i="1">
                          <a:solidFill>
                            <a:srgbClr val="008080"/>
                          </a:solidFill>
                          <a:latin typeface="Consolas"/>
                          <a:cs typeface="Consolas"/>
                        </a:rPr>
                        <a:t>&gt;</a:t>
                      </a:r>
                      <a:endParaRPr sz="16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04240" y="4988500"/>
            <a:ext cx="1139190" cy="948690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marL="457834">
              <a:lnSpc>
                <a:spcPct val="100000"/>
              </a:lnSpc>
              <a:spcBef>
                <a:spcPts val="595"/>
              </a:spcBef>
            </a:pPr>
            <a:r>
              <a:rPr dirty="0" sz="16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600" spc="-1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6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234950">
              <a:lnSpc>
                <a:spcPct val="100000"/>
              </a:lnSpc>
              <a:spcBef>
                <a:spcPts val="495"/>
              </a:spcBef>
            </a:pPr>
            <a:r>
              <a:rPr dirty="0" sz="16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600" spc="-1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6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sz="16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6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6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99173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dirty="0" spc="-30"/>
              <a:t>Text/Typography</a:t>
            </a:r>
            <a:r>
              <a:rPr dirty="0" spc="-100"/>
              <a:t> </a:t>
            </a:r>
            <a:r>
              <a:rPr dirty="0"/>
              <a:t>&lt;small&gt;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2545461"/>
            <a:ext cx="6021070" cy="340487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800" spc="-5">
                <a:latin typeface="맑은 고딕"/>
                <a:cs typeface="맑은 고딕"/>
              </a:rPr>
              <a:t>&lt;div</a:t>
            </a:r>
            <a:r>
              <a:rPr dirty="0" sz="180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class="container"&gt;</a:t>
            </a:r>
            <a:endParaRPr sz="180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505"/>
              </a:spcBef>
            </a:pPr>
            <a:r>
              <a:rPr dirty="0" sz="1800" spc="-15">
                <a:latin typeface="맑은 고딕"/>
                <a:cs typeface="맑은 고딕"/>
              </a:rPr>
              <a:t>&lt;h1&gt;Lighter, </a:t>
            </a:r>
            <a:r>
              <a:rPr dirty="0" sz="1800" spc="5">
                <a:latin typeface="맑은 고딕"/>
                <a:cs typeface="맑은 고딕"/>
              </a:rPr>
              <a:t>Secondary</a:t>
            </a:r>
            <a:r>
              <a:rPr dirty="0" sz="1800" spc="35">
                <a:latin typeface="맑은 고딕"/>
                <a:cs typeface="맑은 고딕"/>
              </a:rPr>
              <a:t> </a:t>
            </a:r>
            <a:r>
              <a:rPr dirty="0" sz="1800" spc="-25">
                <a:latin typeface="맑은 고딕"/>
                <a:cs typeface="맑은 고딕"/>
              </a:rPr>
              <a:t>Text&lt;/h1&gt;</a:t>
            </a:r>
            <a:endParaRPr sz="180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509"/>
              </a:spcBef>
            </a:pPr>
            <a:r>
              <a:rPr dirty="0" sz="1800">
                <a:latin typeface="맑은 고딕"/>
                <a:cs typeface="맑은 고딕"/>
              </a:rPr>
              <a:t>&lt;p&gt; </a:t>
            </a:r>
            <a:r>
              <a:rPr dirty="0" sz="1800" spc="-5">
                <a:latin typeface="맑은 고딕"/>
                <a:cs typeface="맑은 고딕"/>
              </a:rPr>
              <a:t>small </a:t>
            </a:r>
            <a:r>
              <a:rPr dirty="0" sz="1800">
                <a:latin typeface="맑은 고딕"/>
                <a:cs typeface="맑은 고딕"/>
              </a:rPr>
              <a:t>태그는 좀 더 밝게 표시</a:t>
            </a:r>
            <a:r>
              <a:rPr dirty="0" sz="1800" spc="-15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&lt;/p&gt;</a:t>
            </a:r>
            <a:endParaRPr sz="180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490"/>
              </a:spcBef>
            </a:pPr>
            <a:r>
              <a:rPr dirty="0" sz="1800">
                <a:latin typeface="맑은 고딕"/>
                <a:cs typeface="맑은 고딕"/>
              </a:rPr>
              <a:t>&lt;h1&gt;h1 </a:t>
            </a:r>
            <a:r>
              <a:rPr dirty="0" sz="1800" spc="-5">
                <a:latin typeface="맑은 고딕"/>
                <a:cs typeface="맑은 고딕"/>
              </a:rPr>
              <a:t>heading </a:t>
            </a:r>
            <a:r>
              <a:rPr dirty="0" sz="1800">
                <a:latin typeface="맑은 고딕"/>
                <a:cs typeface="맑은 고딕"/>
              </a:rPr>
              <a:t>&lt;small&gt;secondary</a:t>
            </a:r>
            <a:r>
              <a:rPr dirty="0" sz="1800" spc="3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text&lt;/small&gt;&lt;/h1&gt;</a:t>
            </a:r>
            <a:endParaRPr sz="180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505"/>
              </a:spcBef>
            </a:pPr>
            <a:r>
              <a:rPr dirty="0" sz="1800">
                <a:latin typeface="맑은 고딕"/>
                <a:cs typeface="맑은 고딕"/>
              </a:rPr>
              <a:t>&lt;h2&gt;h2 </a:t>
            </a:r>
            <a:r>
              <a:rPr dirty="0" sz="1800" spc="-5">
                <a:latin typeface="맑은 고딕"/>
                <a:cs typeface="맑은 고딕"/>
              </a:rPr>
              <a:t>heading </a:t>
            </a:r>
            <a:r>
              <a:rPr dirty="0" sz="1800">
                <a:latin typeface="맑은 고딕"/>
                <a:cs typeface="맑은 고딕"/>
              </a:rPr>
              <a:t>&lt;small&gt;secondary</a:t>
            </a:r>
            <a:r>
              <a:rPr dirty="0" sz="1800" spc="3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text&lt;/small&gt;&lt;/h2&gt;</a:t>
            </a:r>
            <a:endParaRPr sz="180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505"/>
              </a:spcBef>
            </a:pPr>
            <a:r>
              <a:rPr dirty="0" sz="1800">
                <a:latin typeface="맑은 고딕"/>
                <a:cs typeface="맑은 고딕"/>
              </a:rPr>
              <a:t>&lt;h3&gt;h3 </a:t>
            </a:r>
            <a:r>
              <a:rPr dirty="0" sz="1800" spc="-5">
                <a:latin typeface="맑은 고딕"/>
                <a:cs typeface="맑은 고딕"/>
              </a:rPr>
              <a:t>heading </a:t>
            </a:r>
            <a:r>
              <a:rPr dirty="0" sz="1800">
                <a:latin typeface="맑은 고딕"/>
                <a:cs typeface="맑은 고딕"/>
              </a:rPr>
              <a:t>&lt;small&gt;secondary</a:t>
            </a:r>
            <a:r>
              <a:rPr dirty="0" sz="1800" spc="3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text&lt;/small&gt;&lt;/h3&gt;</a:t>
            </a:r>
            <a:endParaRPr sz="180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490"/>
              </a:spcBef>
            </a:pPr>
            <a:r>
              <a:rPr dirty="0" sz="1800">
                <a:latin typeface="맑은 고딕"/>
                <a:cs typeface="맑은 고딕"/>
              </a:rPr>
              <a:t>&lt;h4&gt;h4 heading </a:t>
            </a:r>
            <a:r>
              <a:rPr dirty="0" sz="1800" spc="5">
                <a:latin typeface="맑은 고딕"/>
                <a:cs typeface="맑은 고딕"/>
              </a:rPr>
              <a:t>&lt;small&gt;secondary</a:t>
            </a:r>
            <a:r>
              <a:rPr dirty="0" sz="1800" spc="-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text&lt;/small&gt;&lt;/h4&gt;</a:t>
            </a:r>
            <a:endParaRPr sz="180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505"/>
              </a:spcBef>
            </a:pPr>
            <a:r>
              <a:rPr dirty="0" sz="1800">
                <a:latin typeface="맑은 고딕"/>
                <a:cs typeface="맑은 고딕"/>
              </a:rPr>
              <a:t>&lt;h5&gt;h5 </a:t>
            </a:r>
            <a:r>
              <a:rPr dirty="0" sz="1800" spc="-5">
                <a:latin typeface="맑은 고딕"/>
                <a:cs typeface="맑은 고딕"/>
              </a:rPr>
              <a:t>heading </a:t>
            </a:r>
            <a:r>
              <a:rPr dirty="0" sz="1800">
                <a:latin typeface="맑은 고딕"/>
                <a:cs typeface="맑은 고딕"/>
              </a:rPr>
              <a:t>&lt;small&gt;secondary</a:t>
            </a:r>
            <a:r>
              <a:rPr dirty="0" sz="1800" spc="3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text&lt;/small&gt;&lt;/h5&gt;</a:t>
            </a:r>
            <a:endParaRPr sz="180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505"/>
              </a:spcBef>
            </a:pPr>
            <a:r>
              <a:rPr dirty="0" sz="1800">
                <a:latin typeface="맑은 고딕"/>
                <a:cs typeface="맑은 고딕"/>
              </a:rPr>
              <a:t>&lt;h6&gt;h6 </a:t>
            </a:r>
            <a:r>
              <a:rPr dirty="0" sz="1800" spc="-5">
                <a:latin typeface="맑은 고딕"/>
                <a:cs typeface="맑은 고딕"/>
              </a:rPr>
              <a:t>heading </a:t>
            </a:r>
            <a:r>
              <a:rPr dirty="0" sz="1800">
                <a:latin typeface="맑은 고딕"/>
                <a:cs typeface="맑은 고딕"/>
              </a:rPr>
              <a:t>&lt;small&gt;secondary</a:t>
            </a:r>
            <a:r>
              <a:rPr dirty="0" sz="1800" spc="3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text&lt;/small&gt;&lt;/h6&gt;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1800" spc="-5">
                <a:latin typeface="맑은 고딕"/>
                <a:cs typeface="맑은 고딕"/>
              </a:rPr>
              <a:t>&lt;/div&gt;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36335" y="597408"/>
            <a:ext cx="3224784" cy="29108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97078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dirty="0" spc="-30"/>
              <a:t>Text/Typography</a:t>
            </a:r>
            <a:r>
              <a:rPr dirty="0" spc="-80"/>
              <a:t> </a:t>
            </a:r>
            <a:r>
              <a:rPr dirty="0" spc="-5"/>
              <a:t>&lt;mark&gt;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3123438"/>
            <a:ext cx="5957570" cy="137795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Highlight</a:t>
            </a:r>
            <a:r>
              <a:rPr dirty="0" sz="1800" spc="-20">
                <a:latin typeface="Consolas"/>
                <a:cs typeface="Consolas"/>
              </a:rPr>
              <a:t> </a:t>
            </a:r>
            <a:r>
              <a:rPr dirty="0" sz="1800" spc="-5">
                <a:latin typeface="Consolas"/>
                <a:cs typeface="Consolas"/>
              </a:rPr>
              <a:t>Text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515"/>
              </a:spcBef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dirty="0" sz="1800" spc="-10">
                <a:latin typeface="Consolas"/>
                <a:cs typeface="Consolas"/>
              </a:rPr>
              <a:t>mark </a:t>
            </a:r>
            <a:r>
              <a:rPr dirty="0" sz="1800">
                <a:latin typeface="맑은 고딕"/>
                <a:cs typeface="맑은 고딕"/>
              </a:rPr>
              <a:t>태그 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mark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10">
                <a:latin typeface="Consolas"/>
                <a:cs typeface="Consolas"/>
              </a:rPr>
              <a:t>highlight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mark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dirty="0" sz="1800">
                <a:latin typeface="맑은 고딕"/>
                <a:cs typeface="맑은 고딕"/>
              </a:rPr>
              <a:t>사용</a:t>
            </a:r>
            <a:r>
              <a:rPr dirty="0" sz="1800" spc="140">
                <a:latin typeface="맑은 고딕"/>
                <a:cs typeface="맑은 고딕"/>
              </a:rPr>
              <a:t> 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28715" y="1341119"/>
            <a:ext cx="2825495" cy="20391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91426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dirty="0" spc="-30"/>
              <a:t>Text/Typography</a:t>
            </a:r>
            <a:r>
              <a:rPr dirty="0" spc="-80"/>
              <a:t> </a:t>
            </a:r>
            <a:r>
              <a:rPr dirty="0" spc="-5"/>
              <a:t>&lt;abbr&gt;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68314" y="3122318"/>
            <a:ext cx="263398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695"/>
              </a:lnSpc>
            </a:pP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ation"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 i="1">
                <a:latin typeface="Consolas"/>
                <a:cs typeface="Consolas"/>
              </a:rPr>
              <a:t>WHO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 i="1">
                <a:solidFill>
                  <a:srgbClr val="3E7E7E"/>
                </a:solidFill>
                <a:latin typeface="Consolas"/>
                <a:cs typeface="Consolas"/>
              </a:rPr>
              <a:t>abbr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85" i="1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dirty="0" sz="1800" spc="-5" i="1">
                <a:latin typeface="Consolas"/>
                <a:cs typeface="Consolas"/>
              </a:rPr>
              <a:t>was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1387" y="1970962"/>
            <a:ext cx="5290820" cy="1991360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515"/>
              </a:spcBef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10">
                <a:latin typeface="맑은 고딕"/>
                <a:cs typeface="맑은 고딕"/>
              </a:rPr>
              <a:t>약어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495"/>
              </a:spcBef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dirty="0" sz="1800" spc="-10">
                <a:latin typeface="Consolas"/>
                <a:cs typeface="Consolas"/>
              </a:rPr>
              <a:t>abbr </a:t>
            </a:r>
            <a:r>
              <a:rPr dirty="0" sz="1800">
                <a:latin typeface="맑은 고딕"/>
                <a:cs typeface="맑은 고딕"/>
              </a:rPr>
              <a:t>태그는</a:t>
            </a:r>
            <a:r>
              <a:rPr dirty="0" sz="1800" spc="35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약어표시</a:t>
            </a:r>
            <a:r>
              <a:rPr dirty="0" sz="1800" spc="34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설명에</a:t>
            </a:r>
            <a:r>
              <a:rPr dirty="0" sz="1800" spc="34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사용</a:t>
            </a:r>
            <a:r>
              <a:rPr dirty="0" sz="1800" spc="335">
                <a:latin typeface="맑은 고딕"/>
                <a:cs typeface="맑은 고딕"/>
              </a:rPr>
              <a:t> 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 marR="5080" indent="250190">
              <a:lnSpc>
                <a:spcPct val="100000"/>
              </a:lnSpc>
              <a:spcBef>
                <a:spcPts val="49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The 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abbr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title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"World Health Organiz  </a:t>
            </a:r>
            <a:r>
              <a:rPr dirty="0" sz="1800" spc="-5" i="1">
                <a:latin typeface="Consolas"/>
                <a:cs typeface="Consolas"/>
              </a:rPr>
              <a:t>founded in</a:t>
            </a:r>
            <a:r>
              <a:rPr dirty="0" sz="1800" spc="-25" i="1">
                <a:latin typeface="Consolas"/>
                <a:cs typeface="Consolas"/>
              </a:rPr>
              <a:t> </a:t>
            </a:r>
            <a:r>
              <a:rPr dirty="0" sz="1800" spc="-5" i="1">
                <a:latin typeface="Consolas"/>
                <a:cs typeface="Consolas"/>
              </a:rPr>
              <a:t>1948.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 i="1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84747" y="1493519"/>
            <a:ext cx="2827020" cy="22296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80123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dirty="0" spc="-30"/>
              <a:t>Text/Typography</a:t>
            </a:r>
            <a:r>
              <a:rPr dirty="0" spc="-95"/>
              <a:t> </a:t>
            </a:r>
            <a:r>
              <a:rPr dirty="0" spc="-5"/>
              <a:t>&lt;kbd&gt;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2988310"/>
            <a:ext cx="7799070" cy="171323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49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Keyboard</a:t>
            </a:r>
            <a:r>
              <a:rPr dirty="0" sz="1800" spc="-20">
                <a:latin typeface="Consolas"/>
                <a:cs typeface="Consolas"/>
              </a:rPr>
              <a:t> </a:t>
            </a:r>
            <a:r>
              <a:rPr dirty="0" sz="1800" spc="-5">
                <a:latin typeface="Consolas"/>
                <a:cs typeface="Consolas"/>
              </a:rPr>
              <a:t>Inputs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515"/>
              </a:spcBef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dirty="0" sz="1800" spc="-10">
                <a:latin typeface="Consolas"/>
                <a:cs typeface="Consolas"/>
              </a:rPr>
              <a:t>kbd</a:t>
            </a:r>
            <a:r>
              <a:rPr dirty="0" sz="1800" spc="-5">
                <a:latin typeface="Consolas"/>
                <a:cs typeface="Consolas"/>
              </a:rPr>
              <a:t> </a:t>
            </a:r>
            <a:r>
              <a:rPr dirty="0" sz="1800">
                <a:latin typeface="맑은 고딕"/>
                <a:cs typeface="맑은 고딕"/>
              </a:rPr>
              <a:t>태그는</a:t>
            </a:r>
            <a:r>
              <a:rPr dirty="0" sz="1800" spc="35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키보드</a:t>
            </a:r>
            <a:r>
              <a:rPr dirty="0" sz="1800" spc="36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입력</a:t>
            </a:r>
            <a:r>
              <a:rPr dirty="0" sz="1800" spc="34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표시에</a:t>
            </a:r>
            <a:r>
              <a:rPr dirty="0" sz="1800" spc="35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사용</a:t>
            </a:r>
            <a:r>
              <a:rPr dirty="0" sz="1800" spc="345">
                <a:latin typeface="맑은 고딕"/>
                <a:cs typeface="맑은 고딕"/>
              </a:rPr>
              <a:t> 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49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Use 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kbd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ctrl </a:t>
            </a:r>
            <a:r>
              <a:rPr dirty="0" sz="1800">
                <a:latin typeface="Consolas"/>
                <a:cs typeface="Consolas"/>
              </a:rPr>
              <a:t>+ </a:t>
            </a:r>
            <a:r>
              <a:rPr dirty="0" sz="1800" spc="-10">
                <a:latin typeface="Consolas"/>
                <a:cs typeface="Consolas"/>
              </a:rPr>
              <a:t>p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kbd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dirty="0" sz="1800" spc="-5">
                <a:latin typeface="Consolas"/>
                <a:cs typeface="Consolas"/>
              </a:rPr>
              <a:t>to open the Print dialog</a:t>
            </a:r>
            <a:r>
              <a:rPr dirty="0" sz="1800" spc="-25">
                <a:latin typeface="Consolas"/>
                <a:cs typeface="Consolas"/>
              </a:rPr>
              <a:t> </a:t>
            </a:r>
            <a:r>
              <a:rPr dirty="0" sz="1800" spc="-5">
                <a:latin typeface="Consolas"/>
                <a:cs typeface="Consolas"/>
              </a:rPr>
              <a:t>box.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31991" y="1292352"/>
            <a:ext cx="2827019" cy="2243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95617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dirty="0" spc="-30"/>
              <a:t>Text/Typography</a:t>
            </a:r>
            <a:r>
              <a:rPr dirty="0" spc="-100"/>
              <a:t> </a:t>
            </a:r>
            <a:r>
              <a:rPr dirty="0"/>
              <a:t>&lt;code&gt;</a:t>
            </a:r>
          </a:p>
        </p:txBody>
      </p:sp>
      <p:sp>
        <p:nvSpPr>
          <p:cNvPr id="3" name="object 3"/>
          <p:cNvSpPr/>
          <p:nvPr/>
        </p:nvSpPr>
        <p:spPr>
          <a:xfrm>
            <a:off x="954024" y="4370451"/>
            <a:ext cx="376555" cy="268605"/>
          </a:xfrm>
          <a:custGeom>
            <a:avLst/>
            <a:gdLst/>
            <a:ahLst/>
            <a:cxnLst/>
            <a:rect l="l" t="t" r="r" b="b"/>
            <a:pathLst>
              <a:path w="376555" h="268604">
                <a:moveTo>
                  <a:pt x="0" y="268224"/>
                </a:moveTo>
                <a:lnTo>
                  <a:pt x="376428" y="268224"/>
                </a:lnTo>
                <a:lnTo>
                  <a:pt x="376428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30452" y="4370451"/>
            <a:ext cx="127000" cy="268605"/>
          </a:xfrm>
          <a:custGeom>
            <a:avLst/>
            <a:gdLst/>
            <a:ahLst/>
            <a:cxnLst/>
            <a:rect l="l" t="t" r="r" b="b"/>
            <a:pathLst>
              <a:path w="127000" h="268604">
                <a:moveTo>
                  <a:pt x="0" y="268224"/>
                </a:moveTo>
                <a:lnTo>
                  <a:pt x="126491" y="268224"/>
                </a:lnTo>
                <a:lnTo>
                  <a:pt x="126491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91387" y="2988310"/>
            <a:ext cx="7580630" cy="1650364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10">
                <a:latin typeface="Consolas"/>
                <a:cs typeface="Consolas"/>
              </a:rPr>
              <a:t>Code </a:t>
            </a:r>
            <a:r>
              <a:rPr dirty="0" sz="1800" spc="-5">
                <a:latin typeface="Consolas"/>
                <a:cs typeface="Consolas"/>
              </a:rPr>
              <a:t>Snippets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 marR="5080" indent="251460">
              <a:lnSpc>
                <a:spcPct val="100000"/>
              </a:lnSpc>
              <a:spcBef>
                <a:spcPts val="515"/>
              </a:spcBef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10">
                <a:latin typeface="맑은 고딕"/>
                <a:cs typeface="맑은 고딕"/>
              </a:rPr>
              <a:t>다음 </a:t>
            </a:r>
            <a:r>
              <a:rPr dirty="0" sz="1800" spc="-10">
                <a:latin typeface="Consolas"/>
                <a:cs typeface="Consolas"/>
              </a:rPr>
              <a:t>HTML </a:t>
            </a:r>
            <a:r>
              <a:rPr dirty="0" sz="1800">
                <a:latin typeface="맑은 고딕"/>
                <a:cs typeface="맑은 고딕"/>
              </a:rPr>
              <a:t>태그</a:t>
            </a:r>
            <a:r>
              <a:rPr dirty="0" sz="1800">
                <a:latin typeface="Consolas"/>
                <a:cs typeface="Consolas"/>
              </a:rPr>
              <a:t>: 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code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10">
                <a:latin typeface="Consolas"/>
                <a:cs typeface="Consolas"/>
              </a:rPr>
              <a:t>span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code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10">
                <a:latin typeface="Consolas"/>
                <a:cs typeface="Consolas"/>
              </a:rPr>
              <a:t>, 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code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10">
                <a:latin typeface="Consolas"/>
                <a:cs typeface="Consolas"/>
              </a:rPr>
              <a:t>section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code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10">
                <a:latin typeface="Consolas"/>
                <a:cs typeface="Consolas"/>
              </a:rPr>
              <a:t>,  and 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code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10">
                <a:latin typeface="Consolas"/>
                <a:cs typeface="Consolas"/>
              </a:rPr>
              <a:t>div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code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dirty="0" sz="1800">
                <a:latin typeface="맑은 고딕"/>
                <a:cs typeface="맑은 고딕"/>
              </a:rPr>
              <a:t>는 문서의 섹션을 정의한다</a:t>
            </a:r>
            <a:r>
              <a:rPr dirty="0" sz="1800">
                <a:latin typeface="Consolas"/>
                <a:cs typeface="Consolas"/>
              </a:rPr>
              <a:t>.</a:t>
            </a:r>
            <a:r>
              <a:rPr dirty="0" sz="1800" spc="105">
                <a:latin typeface="Consolas"/>
                <a:cs typeface="Consolas"/>
              </a:rPr>
              <a:t> 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56944" y="4370451"/>
            <a:ext cx="125095" cy="268605"/>
          </a:xfrm>
          <a:custGeom>
            <a:avLst/>
            <a:gdLst/>
            <a:ahLst/>
            <a:cxnLst/>
            <a:rect l="l" t="t" r="r" b="b"/>
            <a:pathLst>
              <a:path w="125094" h="268604">
                <a:moveTo>
                  <a:pt x="0" y="268224"/>
                </a:moveTo>
                <a:lnTo>
                  <a:pt x="124968" y="268224"/>
                </a:lnTo>
                <a:lnTo>
                  <a:pt x="124968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292852" y="1019555"/>
            <a:ext cx="3226307" cy="26441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73138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dirty="0" spc="-30"/>
              <a:t>Text/Typography</a:t>
            </a:r>
            <a:r>
              <a:rPr dirty="0" spc="-100"/>
              <a:t> </a:t>
            </a:r>
            <a:r>
              <a:rPr dirty="0" spc="-10"/>
              <a:t>&lt;pre&gt;</a:t>
            </a:r>
          </a:p>
        </p:txBody>
      </p:sp>
      <p:sp>
        <p:nvSpPr>
          <p:cNvPr id="3" name="object 3"/>
          <p:cNvSpPr/>
          <p:nvPr/>
        </p:nvSpPr>
        <p:spPr>
          <a:xfrm>
            <a:off x="829055" y="2406014"/>
            <a:ext cx="501650" cy="268605"/>
          </a:xfrm>
          <a:custGeom>
            <a:avLst/>
            <a:gdLst/>
            <a:ahLst/>
            <a:cxnLst/>
            <a:rect l="l" t="t" r="r" b="b"/>
            <a:pathLst>
              <a:path w="501650" h="268605">
                <a:moveTo>
                  <a:pt x="0" y="268224"/>
                </a:moveTo>
                <a:lnTo>
                  <a:pt x="501395" y="268224"/>
                </a:lnTo>
                <a:lnTo>
                  <a:pt x="501395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30452" y="2406014"/>
            <a:ext cx="626745" cy="268605"/>
          </a:xfrm>
          <a:custGeom>
            <a:avLst/>
            <a:gdLst/>
            <a:ahLst/>
            <a:cxnLst/>
            <a:rect l="l" t="t" r="r" b="b"/>
            <a:pathLst>
              <a:path w="626744" h="268605">
                <a:moveTo>
                  <a:pt x="0" y="268224"/>
                </a:moveTo>
                <a:lnTo>
                  <a:pt x="626364" y="268224"/>
                </a:lnTo>
                <a:lnTo>
                  <a:pt x="626364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956816" y="2406014"/>
            <a:ext cx="125095" cy="268605"/>
          </a:xfrm>
          <a:custGeom>
            <a:avLst/>
            <a:gdLst/>
            <a:ahLst/>
            <a:cxnLst/>
            <a:rect l="l" t="t" r="r" b="b"/>
            <a:pathLst>
              <a:path w="125094" h="268605">
                <a:moveTo>
                  <a:pt x="0" y="268224"/>
                </a:moveTo>
                <a:lnTo>
                  <a:pt x="124968" y="268224"/>
                </a:lnTo>
                <a:lnTo>
                  <a:pt x="124968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081783" y="2406014"/>
            <a:ext cx="1379220" cy="268605"/>
          </a:xfrm>
          <a:custGeom>
            <a:avLst/>
            <a:gdLst/>
            <a:ahLst/>
            <a:cxnLst/>
            <a:rect l="l" t="t" r="r" b="b"/>
            <a:pathLst>
              <a:path w="1379220" h="268605">
                <a:moveTo>
                  <a:pt x="0" y="268224"/>
                </a:moveTo>
                <a:lnTo>
                  <a:pt x="1379220" y="268224"/>
                </a:lnTo>
                <a:lnTo>
                  <a:pt x="1379220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461003" y="2406014"/>
            <a:ext cx="127000" cy="268605"/>
          </a:xfrm>
          <a:custGeom>
            <a:avLst/>
            <a:gdLst/>
            <a:ahLst/>
            <a:cxnLst/>
            <a:rect l="l" t="t" r="r" b="b"/>
            <a:pathLst>
              <a:path w="127000" h="268605">
                <a:moveTo>
                  <a:pt x="0" y="268224"/>
                </a:moveTo>
                <a:lnTo>
                  <a:pt x="126491" y="268224"/>
                </a:lnTo>
                <a:lnTo>
                  <a:pt x="126491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587496" y="2406014"/>
            <a:ext cx="125095" cy="268605"/>
          </a:xfrm>
          <a:custGeom>
            <a:avLst/>
            <a:gdLst/>
            <a:ahLst/>
            <a:cxnLst/>
            <a:rect l="l" t="t" r="r" b="b"/>
            <a:pathLst>
              <a:path w="125095" h="268605">
                <a:moveTo>
                  <a:pt x="0" y="268224"/>
                </a:moveTo>
                <a:lnTo>
                  <a:pt x="124967" y="268224"/>
                </a:lnTo>
                <a:lnTo>
                  <a:pt x="124967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91387" y="2310130"/>
            <a:ext cx="4443730" cy="171767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dirty="0" sz="1800" spc="-15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dirty="0" sz="1800" spc="-5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dirty="0" sz="1800" spc="-5">
                <a:latin typeface="Consolas"/>
                <a:cs typeface="Consolas"/>
              </a:rPr>
              <a:t>=</a:t>
            </a:r>
            <a:r>
              <a:rPr dirty="0" sz="1800" spc="-5" i="1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dirty="0" sz="1800" spc="-5" i="1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Consolas"/>
                <a:cs typeface="Consolas"/>
              </a:rPr>
              <a:t>Multiple Code</a:t>
            </a:r>
            <a:r>
              <a:rPr dirty="0" sz="1800" spc="-25">
                <a:latin typeface="Consolas"/>
                <a:cs typeface="Consolas"/>
              </a:rPr>
              <a:t> </a:t>
            </a:r>
            <a:r>
              <a:rPr dirty="0" sz="1800" spc="-5">
                <a:latin typeface="Consolas"/>
                <a:cs typeface="Consolas"/>
              </a:rPr>
              <a:t>Lines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dirty="0" sz="1800" spc="-5">
                <a:latin typeface="맑은 고딕"/>
                <a:cs typeface="맑은 고딕"/>
              </a:rPr>
              <a:t>멀티 </a:t>
            </a:r>
            <a:r>
              <a:rPr dirty="0" sz="1800">
                <a:latin typeface="맑은 고딕"/>
                <a:cs typeface="맑은 고딕"/>
              </a:rPr>
              <a:t>라인은 </a:t>
            </a:r>
            <a:r>
              <a:rPr dirty="0" sz="1800" spc="-10">
                <a:latin typeface="Consolas"/>
                <a:cs typeface="Consolas"/>
              </a:rPr>
              <a:t>pre </a:t>
            </a:r>
            <a:r>
              <a:rPr dirty="0" sz="1800">
                <a:latin typeface="맑은 고딕"/>
                <a:cs typeface="맑은 고딕"/>
              </a:rPr>
              <a:t>태그를 사용 </a:t>
            </a:r>
            <a:r>
              <a:rPr dirty="0" sz="1800">
                <a:latin typeface="Consolas"/>
                <a:cs typeface="Consolas"/>
              </a:rPr>
              <a:t>:</a:t>
            </a:r>
            <a:r>
              <a:rPr dirty="0" sz="1800" spc="365">
                <a:latin typeface="Consolas"/>
                <a:cs typeface="Consolas"/>
              </a:rPr>
              <a:t> 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pre</a:t>
            </a: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1800" spc="-5">
                <a:latin typeface="맑은 고딕"/>
                <a:cs typeface="맑은 고딕"/>
              </a:rPr>
              <a:t>안녕하세요</a:t>
            </a:r>
            <a:r>
              <a:rPr dirty="0" sz="1800" spc="-5">
                <a:latin typeface="Consolas"/>
                <a:cs typeface="Consolas"/>
              </a:rPr>
              <a:t>.</a:t>
            </a:r>
            <a:r>
              <a:rPr dirty="0" sz="1800" spc="-10">
                <a:latin typeface="Consolas"/>
                <a:cs typeface="Consolas"/>
              </a:rPr>
              <a:t> </a:t>
            </a:r>
            <a:r>
              <a:rPr dirty="0" sz="1800">
                <a:latin typeface="맑은 고딕"/>
                <a:cs typeface="맑은 고딕"/>
              </a:rPr>
              <a:t>반갑습니다</a:t>
            </a:r>
            <a:r>
              <a:rPr dirty="0" sz="1800">
                <a:latin typeface="Consolas"/>
                <a:cs typeface="Consolas"/>
              </a:rPr>
              <a:t>.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8559" y="4066158"/>
            <a:ext cx="15233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맑은 고딕"/>
                <a:cs typeface="맑은 고딕"/>
              </a:rPr>
              <a:t>테스트입니다</a:t>
            </a:r>
            <a:r>
              <a:rPr dirty="0" sz="1800">
                <a:latin typeface="Consolas"/>
                <a:cs typeface="Consolas"/>
              </a:rPr>
              <a:t>.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1387" y="4002151"/>
            <a:ext cx="2836545" cy="137604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800">
                <a:latin typeface="맑은 고딕"/>
                <a:cs typeface="맑은 고딕"/>
              </a:rPr>
              <a:t>부트스트랩</a:t>
            </a:r>
            <a:endParaRPr sz="1800">
              <a:latin typeface="맑은 고딕"/>
              <a:cs typeface="맑은 고딕"/>
            </a:endParaRPr>
          </a:p>
          <a:p>
            <a:pPr marL="12700" marR="5080">
              <a:lnSpc>
                <a:spcPct val="122800"/>
              </a:lnSpc>
              <a:spcBef>
                <a:spcPts val="15"/>
              </a:spcBef>
            </a:pPr>
            <a:r>
              <a:rPr dirty="0" sz="1800">
                <a:latin typeface="맑은 고딕"/>
                <a:cs typeface="맑은 고딕"/>
              </a:rPr>
              <a:t>멀티라인을 위한 </a:t>
            </a:r>
            <a:r>
              <a:rPr dirty="0" sz="1800" spc="-10">
                <a:latin typeface="Consolas"/>
                <a:cs typeface="Consolas"/>
              </a:rPr>
              <a:t>pre </a:t>
            </a:r>
            <a:r>
              <a:rPr dirty="0" sz="1800">
                <a:latin typeface="맑은 고딕"/>
                <a:cs typeface="맑은 고딕"/>
              </a:rPr>
              <a:t>태그  </a:t>
            </a:r>
            <a:r>
              <a:rPr dirty="0" sz="1800" spc="-5">
                <a:latin typeface="맑은 고딕"/>
                <a:cs typeface="맑은 고딕"/>
              </a:rPr>
              <a:t>모습입니다</a:t>
            </a:r>
            <a:r>
              <a:rPr dirty="0" sz="1800" spc="-5">
                <a:latin typeface="Consolas"/>
                <a:cs typeface="Consolas"/>
              </a:rPr>
              <a:t>.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dirty="0" sz="1800" spc="-5">
                <a:solidFill>
                  <a:srgbClr val="3E7E7E"/>
                </a:solidFill>
                <a:latin typeface="Consolas"/>
                <a:cs typeface="Consolas"/>
              </a:rPr>
              <a:t>pre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954024" y="5446420"/>
            <a:ext cx="376555" cy="268605"/>
          </a:xfrm>
          <a:custGeom>
            <a:avLst/>
            <a:gdLst/>
            <a:ahLst/>
            <a:cxnLst/>
            <a:rect l="l" t="t" r="r" b="b"/>
            <a:pathLst>
              <a:path w="376555" h="268604">
                <a:moveTo>
                  <a:pt x="0" y="268224"/>
                </a:moveTo>
                <a:lnTo>
                  <a:pt x="376428" y="268224"/>
                </a:lnTo>
                <a:lnTo>
                  <a:pt x="376428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330452" y="5446420"/>
            <a:ext cx="127000" cy="268605"/>
          </a:xfrm>
          <a:custGeom>
            <a:avLst/>
            <a:gdLst/>
            <a:ahLst/>
            <a:cxnLst/>
            <a:rect l="l" t="t" r="r" b="b"/>
            <a:pathLst>
              <a:path w="127000" h="268604">
                <a:moveTo>
                  <a:pt x="0" y="268224"/>
                </a:moveTo>
                <a:lnTo>
                  <a:pt x="126491" y="268224"/>
                </a:lnTo>
                <a:lnTo>
                  <a:pt x="126491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691387" y="5415178"/>
            <a:ext cx="7778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dirty="0" sz="1800" spc="-5">
                <a:solidFill>
                  <a:srgbClr val="008080"/>
                </a:solidFill>
                <a:latin typeface="Consolas"/>
                <a:cs typeface="Consolas"/>
              </a:rPr>
              <a:t>/</a:t>
            </a:r>
            <a:r>
              <a:rPr dirty="0" sz="1800" spc="-10">
                <a:solidFill>
                  <a:srgbClr val="3E7E7E"/>
                </a:solidFill>
                <a:latin typeface="Consolas"/>
                <a:cs typeface="Consolas"/>
              </a:rPr>
              <a:t>di</a:t>
            </a:r>
            <a:r>
              <a:rPr dirty="0" sz="1800" spc="5">
                <a:solidFill>
                  <a:srgbClr val="3E7E7E"/>
                </a:solidFill>
                <a:latin typeface="Consolas"/>
                <a:cs typeface="Consolas"/>
              </a:rPr>
              <a:t>v</a:t>
            </a:r>
            <a:r>
              <a:rPr dirty="0" sz="180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456944" y="5446420"/>
            <a:ext cx="125095" cy="268605"/>
          </a:xfrm>
          <a:custGeom>
            <a:avLst/>
            <a:gdLst/>
            <a:ahLst/>
            <a:cxnLst/>
            <a:rect l="l" t="t" r="r" b="b"/>
            <a:pathLst>
              <a:path w="125094" h="268604">
                <a:moveTo>
                  <a:pt x="0" y="268224"/>
                </a:moveTo>
                <a:lnTo>
                  <a:pt x="124968" y="268224"/>
                </a:lnTo>
                <a:lnTo>
                  <a:pt x="124968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463540" y="1028700"/>
            <a:ext cx="3457956" cy="26624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dc:title>Bootstrap</dc:title>
  <dcterms:created xsi:type="dcterms:W3CDTF">2019-03-19T03:50:04Z</dcterms:created>
  <dcterms:modified xsi:type="dcterms:W3CDTF">2019-03-19T03:50:04Z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2019-03-19T00:00:00Z</vt:filetime>
  </property>
</Properties>
</file>