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60" y="10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524000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5343" y="1600200"/>
            <a:ext cx="1247140" cy="990600"/>
          </a:xfrm>
          <a:custGeom>
            <a:avLst/>
            <a:gdLst/>
            <a:ahLst/>
            <a:cxnLst/>
            <a:rect l="l" t="t" r="r" b="b"/>
            <a:pathLst>
              <a:path w="1247140" h="990600">
                <a:moveTo>
                  <a:pt x="0" y="990600"/>
                </a:moveTo>
                <a:lnTo>
                  <a:pt x="1246632" y="990600"/>
                </a:lnTo>
                <a:lnTo>
                  <a:pt x="1246632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3083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600"/>
                </a:moveTo>
                <a:lnTo>
                  <a:pt x="524256" y="228600"/>
                </a:lnTo>
                <a:lnTo>
                  <a:pt x="524256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1312" y="1053083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1387" y="367029"/>
            <a:ext cx="7761224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3027" y="1821256"/>
            <a:ext cx="8457945" cy="3637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772283"/>
            <a:ext cx="29749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sz="2100" b="1" spc="-95" dirty="0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93B6D2"/>
          </a:solidFill>
        </p:spPr>
        <p:txBody>
          <a:bodyPr vert="horz" wrap="square" lIns="0" tIns="236855" rIns="0" bIns="0" rtlCol="0">
            <a:spAutoFit/>
          </a:bodyPr>
          <a:lstStyle/>
          <a:p>
            <a:pPr marL="239395">
              <a:lnSpc>
                <a:spcPct val="100000"/>
              </a:lnSpc>
              <a:spcBef>
                <a:spcPts val="1865"/>
              </a:spcBef>
            </a:pPr>
            <a:r>
              <a:rPr sz="3300" b="1" spc="-10" dirty="0">
                <a:solidFill>
                  <a:srgbClr val="FFFFFF"/>
                </a:solidFill>
                <a:latin typeface="맑은 고딕"/>
                <a:cs typeface="맑은 고딕"/>
              </a:rPr>
              <a:t>Bootstrap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–</a:t>
            </a:r>
            <a:r>
              <a:rPr sz="3300" b="1" spc="2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폼양식</a:t>
            </a:r>
            <a:endParaRPr sz="33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3614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Checkbox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60680">
              <a:lnSpc>
                <a:spcPct val="100000"/>
              </a:lnSpc>
              <a:spcBef>
                <a:spcPts val="62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dirty="0">
                <a:solidFill>
                  <a:srgbClr val="3E7E7E"/>
                </a:solidFill>
              </a:rPr>
              <a:t> </a:t>
            </a:r>
            <a:r>
              <a:rPr spc="10" dirty="0">
                <a:solidFill>
                  <a:srgbClr val="7E007E"/>
                </a:solidFill>
              </a:rPr>
              <a:t>class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721995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label</a:t>
            </a:r>
            <a:r>
              <a:rPr spc="10" dirty="0">
                <a:solidFill>
                  <a:srgbClr val="008080"/>
                </a:solidFill>
              </a:rPr>
              <a:t>&gt;&lt;</a:t>
            </a:r>
            <a:r>
              <a:rPr spc="10" dirty="0">
                <a:solidFill>
                  <a:srgbClr val="3E7E7E"/>
                </a:solidFill>
              </a:rPr>
              <a:t>input </a:t>
            </a:r>
            <a:r>
              <a:rPr spc="10" dirty="0">
                <a:solidFill>
                  <a:srgbClr val="7E007E"/>
                </a:solidFill>
              </a:rPr>
              <a:t>type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 </a:t>
            </a:r>
            <a:r>
              <a:rPr i="1" spc="10" dirty="0">
                <a:solidFill>
                  <a:srgbClr val="7E007E"/>
                </a:solidFill>
                <a:latin typeface="Consolas"/>
                <a:cs typeface="Consolas"/>
              </a:rPr>
              <a:t>value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i="1" spc="10" dirty="0">
                <a:latin typeface="Consolas"/>
                <a:cs typeface="Consolas"/>
              </a:rPr>
              <a:t>""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Option</a:t>
            </a:r>
            <a:r>
              <a:rPr i="1" spc="45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1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1" spc="1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&lt;/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spc="10" dirty="0">
                <a:solidFill>
                  <a:srgbClr val="008080"/>
                </a:solidFill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dirty="0">
                <a:solidFill>
                  <a:srgbClr val="3E7E7E"/>
                </a:solidFill>
              </a:rPr>
              <a:t> </a:t>
            </a:r>
            <a:r>
              <a:rPr spc="10" dirty="0">
                <a:solidFill>
                  <a:srgbClr val="7E007E"/>
                </a:solidFill>
              </a:rPr>
              <a:t>class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721995">
              <a:lnSpc>
                <a:spcPct val="100000"/>
              </a:lnSpc>
              <a:spcBef>
                <a:spcPts val="525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label</a:t>
            </a:r>
            <a:r>
              <a:rPr spc="10" dirty="0">
                <a:solidFill>
                  <a:srgbClr val="008080"/>
                </a:solidFill>
              </a:rPr>
              <a:t>&gt;&lt;</a:t>
            </a:r>
            <a:r>
              <a:rPr spc="10" dirty="0">
                <a:solidFill>
                  <a:srgbClr val="3E7E7E"/>
                </a:solidFill>
              </a:rPr>
              <a:t>input </a:t>
            </a:r>
            <a:r>
              <a:rPr spc="10" dirty="0">
                <a:solidFill>
                  <a:srgbClr val="7E007E"/>
                </a:solidFill>
              </a:rPr>
              <a:t>type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 </a:t>
            </a:r>
            <a:r>
              <a:rPr i="1" spc="10" dirty="0">
                <a:solidFill>
                  <a:srgbClr val="7E007E"/>
                </a:solidFill>
                <a:latin typeface="Consolas"/>
                <a:cs typeface="Consolas"/>
              </a:rPr>
              <a:t>value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i="1" spc="10" dirty="0">
                <a:latin typeface="Consolas"/>
                <a:cs typeface="Consolas"/>
              </a:rPr>
              <a:t>""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Option</a:t>
            </a:r>
            <a:r>
              <a:rPr i="1" spc="45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2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1" spc="1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&lt;/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spc="10" dirty="0">
                <a:solidFill>
                  <a:srgbClr val="008080"/>
                </a:solidFill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4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div </a:t>
            </a:r>
            <a:r>
              <a:rPr spc="10" dirty="0">
                <a:solidFill>
                  <a:srgbClr val="7E007E"/>
                </a:solidFill>
              </a:rPr>
              <a:t>class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 disabled"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721995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label</a:t>
            </a:r>
            <a:r>
              <a:rPr spc="10" dirty="0">
                <a:solidFill>
                  <a:srgbClr val="008080"/>
                </a:solidFill>
              </a:rPr>
              <a:t>&gt;&lt;</a:t>
            </a:r>
            <a:r>
              <a:rPr spc="10" dirty="0">
                <a:solidFill>
                  <a:srgbClr val="3E7E7E"/>
                </a:solidFill>
              </a:rPr>
              <a:t>input </a:t>
            </a:r>
            <a:r>
              <a:rPr spc="10" dirty="0">
                <a:solidFill>
                  <a:srgbClr val="7E007E"/>
                </a:solidFill>
              </a:rPr>
              <a:t>type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 </a:t>
            </a:r>
            <a:r>
              <a:rPr i="1" spc="10" dirty="0">
                <a:solidFill>
                  <a:srgbClr val="7E007E"/>
                </a:solidFill>
                <a:latin typeface="Consolas"/>
                <a:cs typeface="Consolas"/>
              </a:rPr>
              <a:t>value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i="1" spc="10" dirty="0">
                <a:latin typeface="Consolas"/>
                <a:cs typeface="Consolas"/>
              </a:rPr>
              <a:t>"" </a:t>
            </a:r>
            <a:r>
              <a:rPr i="1" spc="10" dirty="0">
                <a:solidFill>
                  <a:srgbClr val="7E007E"/>
                </a:solidFill>
                <a:latin typeface="Consolas"/>
                <a:cs typeface="Consolas"/>
              </a:rPr>
              <a:t>disabled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Option</a:t>
            </a:r>
            <a:r>
              <a:rPr i="1" spc="12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3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1" spc="1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25"/>
              </a:spcBef>
            </a:pPr>
            <a:r>
              <a:rPr spc="10" dirty="0">
                <a:solidFill>
                  <a:srgbClr val="008080"/>
                </a:solidFill>
              </a:rPr>
              <a:t>&lt;/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spc="10" dirty="0">
                <a:solidFill>
                  <a:srgbClr val="008080"/>
                </a:solidFill>
              </a:rPr>
              <a:t>&gt;</a:t>
            </a:r>
          </a:p>
          <a:p>
            <a:pPr marL="347980">
              <a:lnSpc>
                <a:spcPct val="100000"/>
              </a:lnSpc>
            </a:pPr>
            <a:endParaRPr spc="10" dirty="0">
              <a:solidFill>
                <a:srgbClr val="008080"/>
              </a:solidFill>
            </a:endParaRPr>
          </a:p>
          <a:p>
            <a:pPr marL="601345" indent="-240665">
              <a:lnSpc>
                <a:spcPct val="100000"/>
              </a:lnSpc>
              <a:spcBef>
                <a:spcPts val="108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602615" algn="l"/>
              </a:tabLst>
            </a:pPr>
            <a:r>
              <a:rPr sz="1800" dirty="0">
                <a:solidFill>
                  <a:srgbClr val="000000"/>
                </a:solidFill>
                <a:latin typeface="맑은 고딕"/>
                <a:cs typeface="맑은 고딕"/>
              </a:rPr>
              <a:t>체크박스를 같은 줄에 작성할 때 :</a:t>
            </a:r>
            <a:r>
              <a:rPr sz="1800" spc="10" dirty="0">
                <a:solidFill>
                  <a:srgbClr val="000000"/>
                </a:solidFill>
                <a:latin typeface="맑은 고딕"/>
                <a:cs typeface="맑은 고딕"/>
              </a:rPr>
              <a:t> </a:t>
            </a:r>
            <a:r>
              <a:rPr sz="1800" spc="-40" dirty="0">
                <a:solidFill>
                  <a:srgbClr val="FF0000"/>
                </a:solidFill>
                <a:latin typeface="맑은 고딕"/>
                <a:cs typeface="맑은 고딕"/>
              </a:rPr>
              <a:t>class=</a:t>
            </a:r>
            <a:r>
              <a:rPr sz="1900" i="1" spc="-40" dirty="0">
                <a:solidFill>
                  <a:srgbClr val="FF0000"/>
                </a:solidFill>
                <a:latin typeface="맑은 고딕"/>
                <a:cs typeface="맑은 고딕"/>
              </a:rPr>
              <a:t>"checkbox-inline“</a:t>
            </a:r>
            <a:endParaRPr sz="19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811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Radio</a:t>
            </a:r>
          </a:p>
        </p:txBody>
      </p:sp>
      <p:sp>
        <p:nvSpPr>
          <p:cNvPr id="3" name="object 3"/>
          <p:cNvSpPr/>
          <p:nvPr/>
        </p:nvSpPr>
        <p:spPr>
          <a:xfrm>
            <a:off x="809244" y="1392555"/>
            <a:ext cx="419100" cy="222885"/>
          </a:xfrm>
          <a:custGeom>
            <a:avLst/>
            <a:gdLst/>
            <a:ahLst/>
            <a:cxnLst/>
            <a:rect l="l" t="t" r="r" b="b"/>
            <a:pathLst>
              <a:path w="419100" h="222884">
                <a:moveTo>
                  <a:pt x="0" y="222503"/>
                </a:moveTo>
                <a:lnTo>
                  <a:pt x="419100" y="222503"/>
                </a:lnTo>
                <a:lnTo>
                  <a:pt x="419100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28344" y="1392555"/>
            <a:ext cx="524510" cy="222885"/>
          </a:xfrm>
          <a:custGeom>
            <a:avLst/>
            <a:gdLst/>
            <a:ahLst/>
            <a:cxnLst/>
            <a:rect l="l" t="t" r="r" b="b"/>
            <a:pathLst>
              <a:path w="524510" h="222884">
                <a:moveTo>
                  <a:pt x="0" y="222503"/>
                </a:moveTo>
                <a:lnTo>
                  <a:pt x="524256" y="222503"/>
                </a:lnTo>
                <a:lnTo>
                  <a:pt x="5242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52600" y="1392555"/>
            <a:ext cx="105410" cy="222885"/>
          </a:xfrm>
          <a:custGeom>
            <a:avLst/>
            <a:gdLst/>
            <a:ahLst/>
            <a:cxnLst/>
            <a:rect l="l" t="t" r="r" b="b"/>
            <a:pathLst>
              <a:path w="105410" h="222884">
                <a:moveTo>
                  <a:pt x="0" y="222503"/>
                </a:moveTo>
                <a:lnTo>
                  <a:pt x="105156" y="222503"/>
                </a:lnTo>
                <a:lnTo>
                  <a:pt x="1051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57755" y="1392555"/>
            <a:ext cx="733425" cy="222885"/>
          </a:xfrm>
          <a:custGeom>
            <a:avLst/>
            <a:gdLst/>
            <a:ahLst/>
            <a:cxnLst/>
            <a:rect l="l" t="t" r="r" b="b"/>
            <a:pathLst>
              <a:path w="733425" h="222884">
                <a:moveTo>
                  <a:pt x="0" y="222503"/>
                </a:moveTo>
                <a:lnTo>
                  <a:pt x="733044" y="222503"/>
                </a:lnTo>
                <a:lnTo>
                  <a:pt x="733044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590800" y="1392555"/>
            <a:ext cx="104139" cy="222885"/>
          </a:xfrm>
          <a:custGeom>
            <a:avLst/>
            <a:gdLst/>
            <a:ahLst/>
            <a:cxnLst/>
            <a:rect l="l" t="t" r="r" b="b"/>
            <a:pathLst>
              <a:path w="104139" h="222884">
                <a:moveTo>
                  <a:pt x="0" y="222503"/>
                </a:moveTo>
                <a:lnTo>
                  <a:pt x="103631" y="222503"/>
                </a:lnTo>
                <a:lnTo>
                  <a:pt x="103631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14400" y="1976247"/>
            <a:ext cx="314325" cy="222885"/>
          </a:xfrm>
          <a:custGeom>
            <a:avLst/>
            <a:gdLst/>
            <a:ahLst/>
            <a:cxnLst/>
            <a:rect l="l" t="t" r="r" b="b"/>
            <a:pathLst>
              <a:path w="314325" h="222885">
                <a:moveTo>
                  <a:pt x="0" y="222503"/>
                </a:moveTo>
                <a:lnTo>
                  <a:pt x="313944" y="222503"/>
                </a:lnTo>
                <a:lnTo>
                  <a:pt x="313944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28344" y="1976247"/>
            <a:ext cx="104139" cy="222885"/>
          </a:xfrm>
          <a:custGeom>
            <a:avLst/>
            <a:gdLst/>
            <a:ahLst/>
            <a:cxnLst/>
            <a:rect l="l" t="t" r="r" b="b"/>
            <a:pathLst>
              <a:path w="104140" h="222885">
                <a:moveTo>
                  <a:pt x="0" y="222503"/>
                </a:moveTo>
                <a:lnTo>
                  <a:pt x="103631" y="222503"/>
                </a:lnTo>
                <a:lnTo>
                  <a:pt x="103631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1387" y="1299463"/>
            <a:ext cx="7358380" cy="265493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"optradio"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checked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Option</a:t>
            </a:r>
            <a:r>
              <a:rPr sz="1500" i="1" spc="70" dirty="0">
                <a:latin typeface="Consolas"/>
                <a:cs typeface="Consolas"/>
              </a:rPr>
              <a:t> </a:t>
            </a:r>
            <a:r>
              <a:rPr sz="1500" i="1" spc="-5" dirty="0">
                <a:latin typeface="Consolas"/>
                <a:cs typeface="Consolas"/>
              </a:rPr>
              <a:t>1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"optradio"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Option</a:t>
            </a:r>
            <a:r>
              <a:rPr sz="1500" i="1" spc="10" dirty="0">
                <a:latin typeface="Consolas"/>
                <a:cs typeface="Consolas"/>
              </a:rPr>
              <a:t> </a:t>
            </a:r>
            <a:r>
              <a:rPr sz="1500" i="1" spc="-5" dirty="0">
                <a:latin typeface="Consolas"/>
                <a:cs typeface="Consolas"/>
              </a:rPr>
              <a:t>2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</a:t>
            </a:r>
            <a:r>
              <a:rPr sz="1500" i="1" spc="-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disabled"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"optradio"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disabled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Option</a:t>
            </a:r>
            <a:r>
              <a:rPr sz="1500" i="1" spc="70" dirty="0">
                <a:latin typeface="Consolas"/>
                <a:cs typeface="Consolas"/>
              </a:rPr>
              <a:t> </a:t>
            </a:r>
            <a:r>
              <a:rPr sz="1500" i="1" spc="-5" dirty="0">
                <a:latin typeface="Consolas"/>
                <a:cs typeface="Consolas"/>
              </a:rPr>
              <a:t>3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1387" y="4574016"/>
            <a:ext cx="5217795" cy="266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30"/>
              </a:spcBef>
              <a:buClr>
                <a:srgbClr val="DD8046"/>
              </a:buClr>
              <a:buSzPct val="60000"/>
              <a:buFont typeface="Wingdings"/>
              <a:buChar char=""/>
              <a:tabLst>
                <a:tab pos="253365" algn="l"/>
                <a:tab pos="254000" algn="l"/>
              </a:tabLst>
            </a:pPr>
            <a:r>
              <a:rPr sz="1500" spc="-5" dirty="0">
                <a:latin typeface="맑은 고딕"/>
                <a:cs typeface="맑은 고딕"/>
              </a:rPr>
              <a:t>Radio button을 </a:t>
            </a:r>
            <a:r>
              <a:rPr sz="1500" dirty="0">
                <a:latin typeface="맑은 고딕"/>
                <a:cs typeface="맑은 고딕"/>
              </a:rPr>
              <a:t>같은 줄에 작성할 때 :</a:t>
            </a:r>
            <a:r>
              <a:rPr sz="1500" spc="-65" dirty="0">
                <a:latin typeface="맑은 고딕"/>
                <a:cs typeface="맑은 고딕"/>
              </a:rPr>
              <a:t> </a:t>
            </a:r>
            <a:r>
              <a:rPr sz="1500" spc="-20" dirty="0">
                <a:solidFill>
                  <a:srgbClr val="FF0000"/>
                </a:solidFill>
                <a:latin typeface="맑은 고딕"/>
                <a:cs typeface="맑은 고딕"/>
              </a:rPr>
              <a:t>class=</a:t>
            </a:r>
            <a:r>
              <a:rPr sz="1550" i="1" spc="-20" dirty="0">
                <a:solidFill>
                  <a:srgbClr val="FF0000"/>
                </a:solidFill>
                <a:latin typeface="맑은 고딕"/>
                <a:cs typeface="맑은 고딕"/>
              </a:rPr>
              <a:t>“radio-inline“</a:t>
            </a:r>
            <a:endParaRPr sz="155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336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Select</a:t>
            </a:r>
            <a:r>
              <a:rPr spc="-90" dirty="0"/>
              <a:t> </a:t>
            </a:r>
            <a:r>
              <a:rPr spc="-5" dirty="0"/>
              <a:t>list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635133"/>
            <a:ext cx="6294120" cy="306641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"sel1"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5" dirty="0">
                <a:latin typeface="Consolas"/>
                <a:cs typeface="Consolas"/>
              </a:rPr>
              <a:t>Select</a:t>
            </a:r>
            <a:r>
              <a:rPr sz="1800" i="1" spc="-35" dirty="0">
                <a:latin typeface="Consolas"/>
                <a:cs typeface="Consolas"/>
              </a:rPr>
              <a:t> </a:t>
            </a:r>
            <a:r>
              <a:rPr sz="1800" i="1" spc="-5" dirty="0">
                <a:latin typeface="Consolas"/>
                <a:cs typeface="Consolas"/>
              </a:rPr>
              <a:t>list: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select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"sel1"</a:t>
            </a:r>
            <a:r>
              <a:rPr sz="1800" i="1" spc="-5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multiple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2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3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9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4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select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6695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100" dirty="0"/>
              <a:t> </a:t>
            </a:r>
            <a:r>
              <a:rPr dirty="0"/>
              <a:t>폼(Form)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7388"/>
            <a:ext cx="7938134" cy="348234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 기본</a:t>
            </a:r>
            <a:r>
              <a:rPr sz="1800" spc="-10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설정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부트스트랩 폼</a:t>
            </a:r>
            <a:r>
              <a:rPr sz="1500" spc="-114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구조</a:t>
            </a:r>
            <a:endParaRPr sz="1500">
              <a:latin typeface="맑은 고딕"/>
              <a:cs typeface="맑은 고딕"/>
            </a:endParaRPr>
          </a:p>
          <a:p>
            <a:pPr marL="698500" lvl="2" indent="-170815">
              <a:lnSpc>
                <a:spcPct val="100000"/>
              </a:lnSpc>
              <a:spcBef>
                <a:spcPts val="475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&lt;form&gt; : </a:t>
            </a:r>
            <a:r>
              <a:rPr sz="1350" spc="5" dirty="0">
                <a:latin typeface="바탕"/>
                <a:cs typeface="바탕"/>
              </a:rPr>
              <a:t>기본은 </a:t>
            </a:r>
            <a:r>
              <a:rPr sz="1350" dirty="0">
                <a:latin typeface="바탕"/>
                <a:cs typeface="바탕"/>
              </a:rPr>
              <a:t>수직(vertical)</a:t>
            </a:r>
            <a:r>
              <a:rPr sz="1350" spc="-90" dirty="0">
                <a:latin typeface="바탕"/>
                <a:cs typeface="바탕"/>
              </a:rPr>
              <a:t> </a:t>
            </a:r>
            <a:r>
              <a:rPr sz="1350" spc="5" dirty="0">
                <a:latin typeface="바탕"/>
                <a:cs typeface="바탕"/>
              </a:rPr>
              <a:t>레이아웃</a:t>
            </a:r>
            <a:endParaRPr sz="1350">
              <a:latin typeface="바탕"/>
              <a:cs typeface="바탕"/>
            </a:endParaRPr>
          </a:p>
          <a:p>
            <a:pPr marL="698500" lvl="2" indent="-170815">
              <a:lnSpc>
                <a:spcPct val="100000"/>
              </a:lnSpc>
              <a:spcBef>
                <a:spcPts val="400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&lt;form class=“form-inline”&gt; : </a:t>
            </a:r>
            <a:r>
              <a:rPr sz="1350" spc="5" dirty="0">
                <a:latin typeface="바탕"/>
                <a:cs typeface="바탕"/>
              </a:rPr>
              <a:t>왼쪽 정렬과 </a:t>
            </a:r>
            <a:r>
              <a:rPr sz="1350" spc="-5" dirty="0">
                <a:latin typeface="바탕"/>
                <a:cs typeface="바탕"/>
              </a:rPr>
              <a:t>inline-block</a:t>
            </a:r>
            <a:r>
              <a:rPr sz="1350" spc="-125" dirty="0">
                <a:latin typeface="바탕"/>
                <a:cs typeface="바탕"/>
              </a:rPr>
              <a:t> </a:t>
            </a:r>
            <a:r>
              <a:rPr sz="1350" dirty="0">
                <a:latin typeface="바탕"/>
                <a:cs typeface="바탕"/>
              </a:rPr>
              <a:t>controls</a:t>
            </a:r>
            <a:endParaRPr sz="1350">
              <a:latin typeface="바탕"/>
              <a:cs typeface="바탕"/>
            </a:endParaRPr>
          </a:p>
          <a:p>
            <a:pPr marL="698500" lvl="2" indent="-170815">
              <a:lnSpc>
                <a:spcPct val="100000"/>
              </a:lnSpc>
              <a:spcBef>
                <a:spcPts val="395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&lt;form class=“form-horizontal”&gt; : label과 </a:t>
            </a:r>
            <a:r>
              <a:rPr sz="1350" spc="-5" dirty="0">
                <a:latin typeface="바탕"/>
                <a:cs typeface="바탕"/>
              </a:rPr>
              <a:t>form </a:t>
            </a:r>
            <a:r>
              <a:rPr sz="1350" dirty="0">
                <a:latin typeface="바탕"/>
                <a:cs typeface="바탕"/>
              </a:rPr>
              <a:t>group의 수평(horizontal)</a:t>
            </a:r>
            <a:r>
              <a:rPr sz="1350" spc="-190" dirty="0">
                <a:latin typeface="바탕"/>
                <a:cs typeface="바탕"/>
              </a:rPr>
              <a:t> </a:t>
            </a:r>
            <a:r>
              <a:rPr sz="1350" spc="5" dirty="0">
                <a:latin typeface="바탕"/>
                <a:cs typeface="바탕"/>
              </a:rPr>
              <a:t>레이아웃</a:t>
            </a:r>
            <a:endParaRPr sz="1350">
              <a:latin typeface="바탕"/>
              <a:cs typeface="바탕"/>
            </a:endParaRPr>
          </a:p>
          <a:p>
            <a:pPr lvl="2">
              <a:lnSpc>
                <a:spcPct val="100000"/>
              </a:lnSpc>
              <a:buClr>
                <a:srgbClr val="DD8046"/>
              </a:buClr>
              <a:buFont typeface="Wingdings"/>
              <a:buChar char=""/>
            </a:pPr>
            <a:endParaRPr sz="2050">
              <a:latin typeface="Times New Roman"/>
              <a:cs typeface="Times New Roman"/>
            </a:endParaRPr>
          </a:p>
          <a:p>
            <a:pPr marL="492759" marR="5080" lvl="1" indent="-205740">
              <a:lnSpc>
                <a:spcPct val="100000"/>
              </a:lnSpc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텍스트 관련 입력 양식에는 반드시 </a:t>
            </a:r>
            <a:r>
              <a:rPr sz="1500" spc="-5" dirty="0">
                <a:latin typeface="맑은 고딕"/>
                <a:cs typeface="맑은 고딕"/>
              </a:rPr>
              <a:t>class=“form-control” </a:t>
            </a:r>
            <a:r>
              <a:rPr sz="1500" dirty="0">
                <a:latin typeface="맑은 고딕"/>
                <a:cs typeface="맑은 고딕"/>
              </a:rPr>
              <a:t>을 </a:t>
            </a:r>
            <a:r>
              <a:rPr sz="1500" spc="-5" dirty="0">
                <a:latin typeface="맑은 고딕"/>
                <a:cs typeface="맑은 고딕"/>
              </a:rPr>
              <a:t>추가하고, </a:t>
            </a:r>
            <a:r>
              <a:rPr sz="1500" dirty="0">
                <a:latin typeface="맑은 고딕"/>
                <a:cs typeface="맑은 고딕"/>
              </a:rPr>
              <a:t>가로 사이즈는</a:t>
            </a:r>
            <a:r>
              <a:rPr sz="1500" spc="-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자  동 반응형으로</a:t>
            </a:r>
            <a:r>
              <a:rPr sz="1500" spc="-2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동작된다.</a:t>
            </a:r>
            <a:endParaRPr sz="1500">
              <a:latin typeface="맑은 고딕"/>
              <a:cs typeface="맑은 고딕"/>
            </a:endParaRPr>
          </a:p>
          <a:p>
            <a:pPr marL="698500" lvl="2" indent="-170815">
              <a:lnSpc>
                <a:spcPct val="100000"/>
              </a:lnSpc>
              <a:spcBef>
                <a:spcPts val="459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&lt;input&gt;</a:t>
            </a:r>
            <a:endParaRPr sz="1350">
              <a:latin typeface="바탕"/>
              <a:cs typeface="바탕"/>
            </a:endParaRPr>
          </a:p>
          <a:p>
            <a:pPr marL="698500" lvl="2" indent="-170815">
              <a:lnSpc>
                <a:spcPct val="100000"/>
              </a:lnSpc>
              <a:spcBef>
                <a:spcPts val="414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&lt;textarea&gt;</a:t>
            </a:r>
            <a:endParaRPr sz="1350">
              <a:latin typeface="바탕"/>
              <a:cs typeface="바탕"/>
            </a:endParaRPr>
          </a:p>
          <a:p>
            <a:pPr marL="698500" lvl="2" indent="-170815">
              <a:lnSpc>
                <a:spcPct val="100000"/>
              </a:lnSpc>
              <a:spcBef>
                <a:spcPts val="395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&lt;select&gt;</a:t>
            </a:r>
            <a:endParaRPr sz="1350">
              <a:latin typeface="바탕"/>
              <a:cs typeface="바탕"/>
            </a:endParaRPr>
          </a:p>
          <a:p>
            <a:pPr lvl="2">
              <a:lnSpc>
                <a:spcPct val="100000"/>
              </a:lnSpc>
              <a:spcBef>
                <a:spcPts val="45"/>
              </a:spcBef>
              <a:buClr>
                <a:srgbClr val="DD8046"/>
              </a:buClr>
              <a:buFont typeface="Wingdings"/>
              <a:buChar char=""/>
            </a:pPr>
            <a:endParaRPr sz="2000">
              <a:latin typeface="Times New Roman"/>
              <a:cs typeface="Times New Roman"/>
            </a:endParaRPr>
          </a:p>
          <a:p>
            <a:pPr marL="492759" lvl="1" indent="-205740">
              <a:lnSpc>
                <a:spcPct val="100000"/>
              </a:lnSpc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Label과 </a:t>
            </a:r>
            <a:r>
              <a:rPr sz="1500" spc="-5" dirty="0">
                <a:latin typeface="맑은 고딕"/>
                <a:cs typeface="맑은 고딕"/>
              </a:rPr>
              <a:t>form controls는 </a:t>
            </a:r>
            <a:r>
              <a:rPr sz="1500" dirty="0">
                <a:latin typeface="맑은 고딕"/>
                <a:cs typeface="맑은 고딕"/>
              </a:rPr>
              <a:t>&lt;div </a:t>
            </a:r>
            <a:r>
              <a:rPr sz="1500" spc="-10" dirty="0">
                <a:latin typeface="맑은 고딕"/>
                <a:cs typeface="맑은 고딕"/>
              </a:rPr>
              <a:t>class=“form-group”&gt;으로</a:t>
            </a:r>
            <a:r>
              <a:rPr sz="1500" spc="-3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묶어준다.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7847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폼(Form) – 기본 수직</a:t>
            </a:r>
            <a:r>
              <a:rPr spc="-80" dirty="0"/>
              <a:t> </a:t>
            </a:r>
            <a:r>
              <a:rPr dirty="0"/>
              <a:t>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1647" y="2037974"/>
            <a:ext cx="8357234" cy="421957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51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Bootstrap </a:t>
            </a:r>
            <a:r>
              <a:rPr sz="1200" dirty="0">
                <a:latin typeface="맑은 고딕"/>
                <a:cs typeface="맑은 고딕"/>
              </a:rPr>
              <a:t>기본</a:t>
            </a:r>
            <a:r>
              <a:rPr sz="1200" spc="2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Consolas"/>
                <a:cs typeface="Consolas"/>
              </a:rPr>
              <a:t>Form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&lt;form&gt;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Email: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class="form-control"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email"</a:t>
            </a:r>
            <a:r>
              <a:rPr sz="1200" i="1" spc="9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9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Password: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"password" 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class="form-control"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password"</a:t>
            </a:r>
            <a:r>
              <a:rPr sz="1200" i="1" spc="12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 </a:t>
            </a:r>
            <a:r>
              <a:rPr sz="1200" i="1" spc="-5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spc="-5" dirty="0">
                <a:latin typeface="Consolas"/>
                <a:cs typeface="Consolas"/>
              </a:rPr>
              <a:t>=</a:t>
            </a:r>
            <a:r>
              <a:rPr sz="1200" i="1" spc="-5" dirty="0">
                <a:solidFill>
                  <a:srgbClr val="2A00FF"/>
                </a:solidFill>
                <a:latin typeface="Consolas"/>
                <a:cs typeface="Consolas"/>
              </a:rPr>
              <a:t>"remember"</a:t>
            </a:r>
            <a:r>
              <a:rPr sz="1200" i="1" spc="-5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200" i="1" dirty="0">
                <a:latin typeface="Consolas"/>
                <a:cs typeface="Consolas"/>
              </a:rPr>
              <a:t>Remember</a:t>
            </a:r>
            <a:r>
              <a:rPr sz="1200" i="1" spc="35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me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"submit"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200" i="1" spc="3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btn-default"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Submit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&lt;/form&gt;</a:t>
            </a:r>
            <a:endParaRPr sz="12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21096" y="419100"/>
            <a:ext cx="3044952" cy="28544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1713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폼(Form) - </a:t>
            </a:r>
            <a:r>
              <a:rPr spc="-5" dirty="0"/>
              <a:t>Inline</a:t>
            </a:r>
            <a:r>
              <a:rPr spc="-90" dirty="0"/>
              <a:t> </a:t>
            </a:r>
            <a:r>
              <a:rPr dirty="0"/>
              <a:t>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8716" y="1369568"/>
            <a:ext cx="7903209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58823"/>
              <a:buFont typeface="Wingdings"/>
              <a:buChar char=""/>
              <a:tabLst>
                <a:tab pos="254000" algn="l"/>
              </a:tabLst>
            </a:pPr>
            <a:r>
              <a:rPr sz="1700" spc="5" dirty="0">
                <a:latin typeface="맑은 고딕"/>
                <a:cs typeface="맑은 고딕"/>
              </a:rPr>
              <a:t>sm </a:t>
            </a:r>
            <a:r>
              <a:rPr sz="1700" dirty="0">
                <a:latin typeface="맑은 고딕"/>
                <a:cs typeface="맑은 고딕"/>
              </a:rPr>
              <a:t>스크린 사이즈 이상에서는 </a:t>
            </a:r>
            <a:r>
              <a:rPr sz="1700" spc="-5" dirty="0">
                <a:latin typeface="맑은 고딕"/>
                <a:cs typeface="맑은 고딕"/>
              </a:rPr>
              <a:t>inline </a:t>
            </a:r>
            <a:r>
              <a:rPr sz="1700" dirty="0">
                <a:latin typeface="맑은 고딕"/>
                <a:cs typeface="맑은 고딕"/>
              </a:rPr>
              <a:t>동작하고, 그 이하에서는 스택처럼</a:t>
            </a:r>
            <a:r>
              <a:rPr sz="1700" spc="-85" dirty="0">
                <a:latin typeface="맑은 고딕"/>
                <a:cs typeface="맑은 고딕"/>
              </a:rPr>
              <a:t> </a:t>
            </a:r>
            <a:r>
              <a:rPr sz="1700" dirty="0">
                <a:latin typeface="맑은 고딕"/>
                <a:cs typeface="맑은 고딕"/>
              </a:rPr>
              <a:t>쌓인다.</a:t>
            </a:r>
            <a:endParaRPr sz="1700">
              <a:latin typeface="맑은 고딕"/>
              <a:cs typeface="맑은 고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8716" y="2683509"/>
            <a:ext cx="8357234" cy="372046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Inline</a:t>
            </a:r>
            <a:r>
              <a:rPr sz="1200" spc="20" dirty="0">
                <a:latin typeface="Consolas"/>
                <a:cs typeface="Consolas"/>
              </a:rPr>
              <a:t> </a:t>
            </a:r>
            <a:r>
              <a:rPr sz="1200" dirty="0">
                <a:latin typeface="맑은 고딕"/>
                <a:cs typeface="맑은 고딕"/>
              </a:rPr>
              <a:t>폼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&lt;form</a:t>
            </a:r>
            <a:r>
              <a:rPr sz="1200" spc="-50" dirty="0">
                <a:solidFill>
                  <a:srgbClr val="FF0000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class=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"form-inline"&gt;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Email: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email"</a:t>
            </a:r>
            <a:r>
              <a:rPr sz="12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Password: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"password"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password"</a:t>
            </a:r>
            <a:r>
              <a:rPr sz="1200" i="1" spc="10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"remember"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200" i="1" dirty="0">
                <a:latin typeface="Consolas"/>
                <a:cs typeface="Consolas"/>
              </a:rPr>
              <a:t>Remember</a:t>
            </a:r>
            <a:r>
              <a:rPr sz="1200" i="1" spc="35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me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"submit"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200" i="1" spc="3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btn-default"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Submit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&lt;/form&gt;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89020" y="1667255"/>
            <a:ext cx="5301996" cy="16657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0341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폼(Form) - 수평</a:t>
            </a:r>
            <a:r>
              <a:rPr spc="-90" dirty="0"/>
              <a:t> </a:t>
            </a:r>
            <a:r>
              <a:rPr dirty="0"/>
              <a:t>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6328" y="1249527"/>
            <a:ext cx="8524875" cy="5554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298950">
              <a:lnSpc>
                <a:spcPct val="129299"/>
              </a:lnSpc>
              <a:spcBef>
                <a:spcPts val="95"/>
              </a:spcBef>
              <a:buClr>
                <a:srgbClr val="DD8046"/>
              </a:buClr>
              <a:buSzPct val="60714"/>
              <a:buFont typeface="Wingdings"/>
              <a:buChar char=""/>
              <a:tabLst>
                <a:tab pos="253365" algn="l"/>
                <a:tab pos="254000" algn="l"/>
              </a:tabLst>
            </a:pPr>
            <a:r>
              <a:rPr sz="1400" dirty="0">
                <a:latin typeface="맑은 고딕"/>
                <a:cs typeface="맑은 고딕"/>
              </a:rPr>
              <a:t>sm 스크린 사이즈 이상에서는 수평으로</a:t>
            </a:r>
            <a:r>
              <a:rPr sz="1400" spc="-11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동작하고,  그 이하에서는 스택처럼</a:t>
            </a:r>
            <a:r>
              <a:rPr sz="1400" spc="-6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쌓인다.</a:t>
            </a:r>
            <a:endParaRPr sz="1400">
              <a:latin typeface="맑은 고딕"/>
              <a:cs typeface="맑은 고딕"/>
            </a:endParaRPr>
          </a:p>
          <a:p>
            <a:pPr marL="12700">
              <a:lnSpc>
                <a:spcPts val="1420"/>
              </a:lnSpc>
              <a:spcBef>
                <a:spcPts val="134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Horizontal</a:t>
            </a:r>
            <a:r>
              <a:rPr sz="1200" spc="-5" dirty="0">
                <a:latin typeface="Consolas"/>
                <a:cs typeface="Consolas"/>
              </a:rPr>
              <a:t> </a:t>
            </a:r>
            <a:r>
              <a:rPr sz="1200" dirty="0">
                <a:latin typeface="Consolas"/>
                <a:cs typeface="Consolas"/>
              </a:rPr>
              <a:t>form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R="5631815" algn="ctr">
              <a:lnSpc>
                <a:spcPts val="1405"/>
              </a:lnSpc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&lt;form</a:t>
            </a:r>
            <a:r>
              <a:rPr sz="1200" spc="-5" dirty="0">
                <a:solidFill>
                  <a:srgbClr val="FF0000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class=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"form-horizontal"&gt;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"control-label </a:t>
            </a:r>
            <a:r>
              <a:rPr sz="1200" i="1" spc="-5" dirty="0">
                <a:solidFill>
                  <a:srgbClr val="FF0000"/>
                </a:solidFill>
                <a:latin typeface="Consolas"/>
                <a:cs typeface="Consolas"/>
              </a:rPr>
              <a:t>col-sm-2</a:t>
            </a:r>
            <a:r>
              <a:rPr sz="12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spc="2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Email: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col-sm-10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email"</a:t>
            </a:r>
            <a:r>
              <a:rPr sz="1200" i="1" spc="7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"control-label 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col-sm-2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Password: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col-sm-10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"password"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password"</a:t>
            </a:r>
            <a:r>
              <a:rPr sz="1200" i="1" spc="10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col-sm-12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"remember"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200" i="1" dirty="0">
                <a:latin typeface="Consolas"/>
                <a:cs typeface="Consolas"/>
              </a:rPr>
              <a:t>Remember</a:t>
            </a:r>
            <a:r>
              <a:rPr sz="1200" i="1" spc="15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me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col-sm-12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"submit"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2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btn-default"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Submit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ts val="1420"/>
              </a:lnSpc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&lt;/form&gt;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29555" y="662940"/>
            <a:ext cx="4123944" cy="1772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9510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폼 컨트롤(Form</a:t>
            </a:r>
            <a:r>
              <a:rPr spc="-75" dirty="0"/>
              <a:t> </a:t>
            </a:r>
            <a:r>
              <a:rPr spc="-10" dirty="0"/>
              <a:t>Controls)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5271"/>
            <a:ext cx="7423784" cy="307086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10"/>
              </a:spcBef>
              <a:buClr>
                <a:srgbClr val="DD8046"/>
              </a:buClr>
              <a:buSzPct val="60000"/>
              <a:buFont typeface="Wingdings"/>
              <a:buChar char=""/>
              <a:tabLst>
                <a:tab pos="254000" algn="l"/>
              </a:tabLst>
            </a:pPr>
            <a:r>
              <a:rPr sz="2000" dirty="0">
                <a:latin typeface="맑은 고딕"/>
                <a:cs typeface="맑은 고딕"/>
              </a:rPr>
              <a:t>부트스트랩 지원 폼</a:t>
            </a:r>
            <a:r>
              <a:rPr sz="2000" spc="-55" dirty="0">
                <a:latin typeface="맑은 고딕"/>
                <a:cs typeface="맑은 고딕"/>
              </a:rPr>
              <a:t> </a:t>
            </a:r>
            <a:r>
              <a:rPr sz="2000" dirty="0">
                <a:latin typeface="맑은 고딕"/>
                <a:cs typeface="맑은 고딕"/>
              </a:rPr>
              <a:t>컨트롤</a:t>
            </a:r>
            <a:endParaRPr sz="20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5" dirty="0">
                <a:latin typeface="맑은 고딕"/>
                <a:cs typeface="맑은 고딕"/>
              </a:rPr>
              <a:t>input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10" dirty="0">
                <a:latin typeface="맑은 고딕"/>
                <a:cs typeface="맑은 고딕"/>
              </a:rPr>
              <a:t>textarea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10" dirty="0">
                <a:latin typeface="맑은 고딕"/>
                <a:cs typeface="맑은 고딕"/>
              </a:rPr>
              <a:t>checkbox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5" dirty="0">
                <a:latin typeface="맑은 고딕"/>
                <a:cs typeface="맑은 고딕"/>
              </a:rPr>
              <a:t>radio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10" dirty="0">
                <a:latin typeface="맑은 고딕"/>
                <a:cs typeface="맑은 고딕"/>
              </a:rPr>
              <a:t>select</a:t>
            </a:r>
            <a:endParaRPr sz="1600">
              <a:latin typeface="맑은 고딕"/>
              <a:cs typeface="맑은 고딕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93B6D2"/>
              </a:buClr>
              <a:buFont typeface="Wingdings 2"/>
              <a:buChar char=""/>
            </a:pPr>
            <a:endParaRPr sz="240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spcBef>
                <a:spcPts val="5"/>
              </a:spcBef>
              <a:buClr>
                <a:srgbClr val="DD8046"/>
              </a:buClr>
              <a:buSzPct val="60000"/>
              <a:buFont typeface="Wingdings"/>
              <a:buChar char=""/>
              <a:tabLst>
                <a:tab pos="254000" algn="l"/>
              </a:tabLst>
            </a:pPr>
            <a:r>
              <a:rPr sz="2000" dirty="0">
                <a:latin typeface="맑은 고딕"/>
                <a:cs typeface="맑은 고딕"/>
              </a:rPr>
              <a:t>부트스트랩은 </a:t>
            </a:r>
            <a:r>
              <a:rPr sz="2000" spc="5" dirty="0">
                <a:latin typeface="맑은 고딕"/>
                <a:cs typeface="맑은 고딕"/>
              </a:rPr>
              <a:t>모든 </a:t>
            </a:r>
            <a:r>
              <a:rPr sz="2000" dirty="0">
                <a:latin typeface="맑은 고딕"/>
                <a:cs typeface="맑은 고딕"/>
              </a:rPr>
              <a:t>HTML5 </a:t>
            </a:r>
            <a:r>
              <a:rPr sz="2000" spc="-5" dirty="0">
                <a:latin typeface="맑은 고딕"/>
                <a:cs typeface="맑은 고딕"/>
              </a:rPr>
              <a:t>input types을</a:t>
            </a:r>
            <a:r>
              <a:rPr sz="2000" spc="-95" dirty="0">
                <a:latin typeface="맑은 고딕"/>
                <a:cs typeface="맑은 고딕"/>
              </a:rPr>
              <a:t> </a:t>
            </a:r>
            <a:r>
              <a:rPr sz="2000" dirty="0">
                <a:latin typeface="맑은 고딕"/>
                <a:cs typeface="맑은 고딕"/>
              </a:rPr>
              <a:t>지원</a:t>
            </a:r>
            <a:endParaRPr sz="2000">
              <a:latin typeface="맑은 고딕"/>
              <a:cs typeface="맑은 고딕"/>
            </a:endParaRPr>
          </a:p>
          <a:p>
            <a:pPr marL="492759" marR="5080" lvl="1" indent="-205740">
              <a:lnSpc>
                <a:spcPct val="100000"/>
              </a:lnSpc>
              <a:spcBef>
                <a:spcPts val="414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10" dirty="0">
                <a:latin typeface="맑은 고딕"/>
                <a:cs typeface="맑은 고딕"/>
              </a:rPr>
              <a:t>text, password, datetime, </a:t>
            </a:r>
            <a:r>
              <a:rPr sz="1600" spc="-5" dirty="0">
                <a:latin typeface="맑은 고딕"/>
                <a:cs typeface="맑은 고딕"/>
              </a:rPr>
              <a:t>datetime-local, </a:t>
            </a:r>
            <a:r>
              <a:rPr sz="1600" spc="-10" dirty="0">
                <a:latin typeface="맑은 고딕"/>
                <a:cs typeface="맑은 고딕"/>
              </a:rPr>
              <a:t>date, </a:t>
            </a:r>
            <a:r>
              <a:rPr sz="1600" spc="-5" dirty="0">
                <a:latin typeface="맑은 고딕"/>
                <a:cs typeface="맑은 고딕"/>
              </a:rPr>
              <a:t>month, time, </a:t>
            </a:r>
            <a:r>
              <a:rPr sz="1600" spc="5" dirty="0">
                <a:latin typeface="맑은 고딕"/>
                <a:cs typeface="맑은 고딕"/>
              </a:rPr>
              <a:t>week, </a:t>
            </a:r>
            <a:r>
              <a:rPr sz="1600" spc="-25" dirty="0">
                <a:latin typeface="맑은 고딕"/>
                <a:cs typeface="맑은 고딕"/>
              </a:rPr>
              <a:t>number,  </a:t>
            </a:r>
            <a:r>
              <a:rPr sz="1600" spc="-10" dirty="0">
                <a:latin typeface="맑은 고딕"/>
                <a:cs typeface="맑은 고딕"/>
              </a:rPr>
              <a:t>email, </a:t>
            </a:r>
            <a:r>
              <a:rPr sz="1600" spc="-5" dirty="0">
                <a:latin typeface="맑은 고딕"/>
                <a:cs typeface="맑은 고딕"/>
              </a:rPr>
              <a:t>url, </a:t>
            </a:r>
            <a:r>
              <a:rPr sz="1600" spc="-10" dirty="0">
                <a:latin typeface="맑은 고딕"/>
                <a:cs typeface="맑은 고딕"/>
              </a:rPr>
              <a:t>search, tel, and</a:t>
            </a:r>
            <a:r>
              <a:rPr sz="1600" spc="114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color</a:t>
            </a:r>
            <a:endParaRPr sz="16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308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Text </a:t>
            </a:r>
            <a:r>
              <a:rPr dirty="0"/>
              <a:t>&amp;</a:t>
            </a:r>
            <a:r>
              <a:rPr spc="5" dirty="0"/>
              <a:t> </a:t>
            </a:r>
            <a:r>
              <a:rPr spc="-20" dirty="0"/>
              <a:t>Password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296415"/>
            <a:ext cx="7421880" cy="272986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763905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"usr"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5" dirty="0">
                <a:latin typeface="Consolas"/>
                <a:cs typeface="Consolas"/>
              </a:rPr>
              <a:t>Name: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76390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"text"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"form-control"</a:t>
            </a:r>
            <a:r>
              <a:rPr sz="1800" i="1" spc="-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"usr"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76390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5" dirty="0">
                <a:latin typeface="Consolas"/>
                <a:cs typeface="Consolas"/>
              </a:rPr>
              <a:t>Password: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763905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"password"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"form-control"</a:t>
            </a:r>
            <a:r>
              <a:rPr sz="1800" i="1" spc="-6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6389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Input</a:t>
            </a:r>
            <a:r>
              <a:rPr spc="-65" dirty="0"/>
              <a:t> </a:t>
            </a:r>
            <a:r>
              <a:rPr spc="-10" dirty="0"/>
              <a:t>sizing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2310130"/>
            <a:ext cx="6418580" cy="205613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Consolas"/>
                <a:cs typeface="Consolas"/>
              </a:rPr>
              <a:t>Input height</a:t>
            </a:r>
            <a:r>
              <a:rPr sz="1800" spc="-10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size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latin typeface="Consolas"/>
                <a:cs typeface="Consolas"/>
              </a:rPr>
              <a:t>&lt;input type="text"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class=</a:t>
            </a:r>
            <a:r>
              <a:rPr sz="1800" spc="-5" dirty="0">
                <a:latin typeface="Consolas"/>
                <a:cs typeface="Consolas"/>
              </a:rPr>
              <a:t>"form-control</a:t>
            </a:r>
            <a:r>
              <a:rPr sz="1800" spc="-10" dirty="0">
                <a:latin typeface="Consolas"/>
                <a:cs typeface="Consolas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onsolas"/>
                <a:cs typeface="Consolas"/>
              </a:rPr>
              <a:t>input-sm</a:t>
            </a:r>
            <a:r>
              <a:rPr sz="1800" spc="-10" dirty="0">
                <a:latin typeface="Consolas"/>
                <a:cs typeface="Consolas"/>
              </a:rPr>
              <a:t>"&gt;</a:t>
            </a:r>
            <a:endParaRPr sz="18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Consolas"/>
                <a:cs typeface="Consolas"/>
              </a:rPr>
              <a:t>Input colum </a:t>
            </a:r>
            <a:r>
              <a:rPr sz="1800" spc="-10" dirty="0">
                <a:latin typeface="Consolas"/>
                <a:cs typeface="Consolas"/>
              </a:rPr>
              <a:t>size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20"/>
              </a:spcBef>
            </a:pPr>
            <a:r>
              <a:rPr sz="1800" spc="-5" dirty="0">
                <a:latin typeface="Consolas"/>
                <a:cs typeface="Consolas"/>
              </a:rPr>
              <a:t>&lt;div</a:t>
            </a:r>
            <a:r>
              <a:rPr sz="1800" spc="-15" dirty="0"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class="col-xs-2"</a:t>
            </a:r>
            <a:r>
              <a:rPr sz="1800" spc="-5" dirty="0"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1278" y="4695647"/>
            <a:ext cx="4944432" cy="6309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84220" y="726948"/>
            <a:ext cx="5644896" cy="19171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556" y="5486400"/>
            <a:ext cx="6467475" cy="1009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67200" y="5991225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>
                <a:solidFill>
                  <a:srgbClr val="FF0000"/>
                </a:solidFill>
              </a:rPr>
              <a:t>lg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1047" y="5462109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>
                <a:solidFill>
                  <a:srgbClr val="FF0000"/>
                </a:solidFill>
              </a:rPr>
              <a:t>sm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1480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Textarea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9008" y="1818513"/>
            <a:ext cx="7171690" cy="171767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spc="-2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"comment"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5" dirty="0">
                <a:latin typeface="Consolas"/>
                <a:cs typeface="Consolas"/>
              </a:rPr>
              <a:t>Comment: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9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textarea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rows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"5"</a:t>
            </a:r>
            <a:r>
              <a:rPr sz="1800" i="1" spc="-3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"comment"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490"/>
              </a:spcBef>
            </a:pP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textarea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8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1055</Words>
  <Application>Microsoft Office PowerPoint</Application>
  <PresentationFormat>화면 슬라이드 쇼(4:3)</PresentationFormat>
  <Paragraphs>147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20" baseType="lpstr">
      <vt:lpstr>맑은 고딕</vt:lpstr>
      <vt:lpstr>바탕</vt:lpstr>
      <vt:lpstr>Calibri</vt:lpstr>
      <vt:lpstr>Consolas</vt:lpstr>
      <vt:lpstr>Times New Roman</vt:lpstr>
      <vt:lpstr>Wingdings</vt:lpstr>
      <vt:lpstr>Wingdings 2</vt:lpstr>
      <vt:lpstr>Office Theme</vt:lpstr>
      <vt:lpstr>PowerPoint 프레젠테이션</vt:lpstr>
      <vt:lpstr>Bootstrap 폼(Form)</vt:lpstr>
      <vt:lpstr>Bootstrap 폼(Form) – 기본 수직 폼</vt:lpstr>
      <vt:lpstr>Bootstrap 폼(Form) - Inline 폼</vt:lpstr>
      <vt:lpstr>Bootstrap 폼(Form) - 수평 폼</vt:lpstr>
      <vt:lpstr>Bootstrap 폼 컨트롤(Form Controls)</vt:lpstr>
      <vt:lpstr>Text &amp; Password</vt:lpstr>
      <vt:lpstr>Input sizing</vt:lpstr>
      <vt:lpstr>Textarea</vt:lpstr>
      <vt:lpstr>Checkbox</vt:lpstr>
      <vt:lpstr>Radio</vt:lpstr>
      <vt:lpstr>Select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</dc:title>
  <dc:creator>admin</dc:creator>
  <cp:lastModifiedBy>Admin</cp:lastModifiedBy>
  <cp:revision>2</cp:revision>
  <dcterms:created xsi:type="dcterms:W3CDTF">2019-04-09T01:47:57Z</dcterms:created>
  <dcterms:modified xsi:type="dcterms:W3CDTF">2019-04-09T02:51:30Z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2019-04-09T00:00:00Z</vt:filetime>
  </property>
</Properties>
</file>