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5"/>
  </p:notesMasterIdLst>
  <p:sldIdLst>
    <p:sldId id="273" r:id="rId2"/>
    <p:sldId id="274" r:id="rId3"/>
    <p:sldId id="276" r:id="rId4"/>
    <p:sldId id="271" r:id="rId5"/>
    <p:sldId id="279" r:id="rId6"/>
    <p:sldId id="278" r:id="rId7"/>
    <p:sldId id="280" r:id="rId8"/>
    <p:sldId id="281" r:id="rId9"/>
    <p:sldId id="277" r:id="rId10"/>
    <p:sldId id="282" r:id="rId11"/>
    <p:sldId id="285" r:id="rId12"/>
    <p:sldId id="283" r:id="rId13"/>
    <p:sldId id="272" r:id="rId14"/>
  </p:sldIdLst>
  <p:sldSz cx="12192000" cy="6858000"/>
  <p:notesSz cx="6858000" cy="9144000"/>
  <p:embeddedFontLst>
    <p:embeddedFont>
      <p:font typeface="비둘기" charset="-127"/>
      <p:regular r:id="rId16"/>
    </p:embeddedFont>
    <p:embeddedFont>
      <p:font typeface="HY견고딕" pitchFamily="18" charset="-127"/>
      <p:regular r:id="rId17"/>
    </p:embeddedFont>
    <p:embeddedFont>
      <p:font typeface="맑은 고딕" pitchFamily="50" charset="-127"/>
      <p:regular r:id="rId18"/>
      <p:bold r:id="rId19"/>
    </p:embeddedFont>
    <p:embeddedFont>
      <p:font typeface="-윤고딕330" charset="-127"/>
      <p:regular r:id="rId20"/>
    </p:embeddedFont>
  </p:embeddedFontLst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E145"/>
    <a:srgbClr val="FAAB01"/>
    <a:srgbClr val="3667A3"/>
    <a:srgbClr val="EFEFEF"/>
    <a:srgbClr val="649A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27102A9-8310-4765-A935-A1911B00CA55}" styleName="밝은 스타일 1 - 강조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notesView">
  <p:normalViewPr horzBarState="maximized">
    <p:restoredLeft sz="15000" autoAdjust="0"/>
    <p:restoredTop sz="94660"/>
  </p:normalViewPr>
  <p:slideViewPr>
    <p:cSldViewPr snapToGrid="0">
      <p:cViewPr varScale="1">
        <p:scale>
          <a:sx n="87" d="100"/>
          <a:sy n="87" d="100"/>
        </p:scale>
        <p:origin x="-528" y="-82"/>
      </p:cViewPr>
      <p:guideLst>
        <p:guide orient="horz" pos="213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50" d="100"/>
          <a:sy n="150" d="100"/>
        </p:scale>
        <p:origin x="-1320" y="138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3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font" Target="fonts/font5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4A9CAB-742B-4D1B-BFA9-F3F82D146044}" type="datetimeFigureOut">
              <a:rPr lang="ko-KR" altLang="en-US" smtClean="0"/>
              <a:t>2019-04-23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EE6198-B588-4F4E-AF3A-A5E4BB470E6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423735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 smtClean="0"/>
              <a:t>안녕하세요 저는 인터넷 정보 통신과 </a:t>
            </a:r>
            <a:r>
              <a:rPr lang="en-US" altLang="ko-KR" dirty="0" smtClean="0"/>
              <a:t>17</a:t>
            </a:r>
            <a:r>
              <a:rPr lang="ko-KR" altLang="en-US" dirty="0" smtClean="0"/>
              <a:t>학번 이재경 입니다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저는 사람들이 좋은 환경에서 맛있는 음료와 함께 쉬다가는 개인카페를 창업하고 싶습니다</a:t>
            </a:r>
            <a:r>
              <a:rPr lang="en-US" altLang="ko-KR" dirty="0" smtClean="0"/>
              <a:t>.</a:t>
            </a: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EE6198-B588-4F4E-AF3A-A5E4BB470E64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6173671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 smtClean="0"/>
              <a:t>카페에서 사진전시를 하게 되면 사람들의 주목을 끌게 됩니다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더 나아가 유명작가의 사진전시도 하게 되면 찾는 사람이 더 많아지면서 카페가 더욱 더 활성화 될 것 입니다</a:t>
            </a:r>
            <a:r>
              <a:rPr lang="en-US" altLang="ko-KR" dirty="0" smtClean="0"/>
              <a:t>.</a:t>
            </a: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EE6198-B588-4F4E-AF3A-A5E4BB470E64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326390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 smtClean="0"/>
              <a:t>원두의 종류별 맛과 향이 다 다릅니다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커피에도 신맛</a:t>
            </a:r>
            <a:r>
              <a:rPr lang="en-US" altLang="ko-KR" dirty="0" smtClean="0"/>
              <a:t>, </a:t>
            </a:r>
            <a:r>
              <a:rPr lang="ko-KR" altLang="en-US" dirty="0" smtClean="0"/>
              <a:t>단맛</a:t>
            </a:r>
            <a:r>
              <a:rPr lang="en-US" altLang="ko-KR" dirty="0" smtClean="0"/>
              <a:t>, </a:t>
            </a:r>
            <a:r>
              <a:rPr lang="ko-KR" altLang="en-US" dirty="0" smtClean="0"/>
              <a:t>쓴맛이 다 있기 때문에 커피 종류를 다양하게 하여</a:t>
            </a:r>
            <a:endParaRPr lang="en-US" altLang="ko-KR" dirty="0" smtClean="0"/>
          </a:p>
          <a:p>
            <a:r>
              <a:rPr lang="ko-KR" altLang="en-US" dirty="0" smtClean="0"/>
              <a:t>사람들이 커피를 선택해서 마실 수 있게 할 것입니다</a:t>
            </a:r>
            <a:r>
              <a:rPr lang="en-US" altLang="ko-KR" dirty="0" smtClean="0"/>
              <a:t>.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EE6198-B588-4F4E-AF3A-A5E4BB470E64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8396873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EE6198-B588-4F4E-AF3A-A5E4BB470E64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3652412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 smtClean="0"/>
              <a:t>저의 카페 창업 발표를 들어주셔서 감사합니다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EE6198-B588-4F4E-AF3A-A5E4BB470E64}" type="slidenum">
              <a:rPr lang="ko-KR" altLang="en-US" smtClean="0"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358549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 smtClean="0"/>
              <a:t>목차를 먼저 알려드리겠습니다</a:t>
            </a:r>
            <a:r>
              <a:rPr lang="en-US" altLang="ko-KR" dirty="0" smtClean="0"/>
              <a:t>.</a:t>
            </a:r>
          </a:p>
          <a:p>
            <a:r>
              <a:rPr lang="ko-KR" altLang="en-US" dirty="0" err="1" smtClean="0"/>
              <a:t>첫번째로</a:t>
            </a:r>
            <a:r>
              <a:rPr lang="ko-KR" altLang="en-US" dirty="0" smtClean="0"/>
              <a:t> 개인카페 창업 배경</a:t>
            </a:r>
            <a:r>
              <a:rPr lang="en-US" altLang="ko-KR" dirty="0" smtClean="0"/>
              <a:t>, SWOT </a:t>
            </a:r>
            <a:r>
              <a:rPr lang="ko-KR" altLang="en-US" dirty="0" smtClean="0"/>
              <a:t>분석</a:t>
            </a:r>
            <a:r>
              <a:rPr lang="en-US" altLang="ko-KR" dirty="0" smtClean="0"/>
              <a:t>, </a:t>
            </a:r>
            <a:r>
              <a:rPr lang="ko-KR" altLang="en-US" dirty="0" smtClean="0"/>
              <a:t>사업추진전략</a:t>
            </a:r>
            <a:r>
              <a:rPr lang="en-US" altLang="ko-KR" dirty="0" smtClean="0"/>
              <a:t>, </a:t>
            </a:r>
            <a:r>
              <a:rPr lang="ko-KR" altLang="en-US" dirty="0" smtClean="0"/>
              <a:t>창업비용</a:t>
            </a:r>
            <a:r>
              <a:rPr lang="en-US" altLang="ko-KR" dirty="0" smtClean="0"/>
              <a:t>, </a:t>
            </a:r>
            <a:r>
              <a:rPr lang="ko-KR" altLang="en-US" dirty="0" smtClean="0"/>
              <a:t>사업진행</a:t>
            </a:r>
            <a:r>
              <a:rPr lang="en-US" altLang="ko-KR" dirty="0" smtClean="0"/>
              <a:t>,</a:t>
            </a:r>
            <a:r>
              <a:rPr lang="ko-KR" altLang="en-US" dirty="0" smtClean="0"/>
              <a:t>카페창업체크리스트</a:t>
            </a:r>
            <a:r>
              <a:rPr lang="en-US" altLang="ko-KR" dirty="0" smtClean="0"/>
              <a:t>, </a:t>
            </a:r>
            <a:r>
              <a:rPr lang="ko-KR" altLang="en-US" dirty="0" smtClean="0"/>
              <a:t>인테리어구상</a:t>
            </a:r>
            <a:r>
              <a:rPr lang="en-US" altLang="ko-KR" dirty="0" smtClean="0"/>
              <a:t>, </a:t>
            </a:r>
            <a:r>
              <a:rPr lang="ko-KR" altLang="en-US" dirty="0" smtClean="0"/>
              <a:t>커피 및 각종음료 </a:t>
            </a:r>
            <a:r>
              <a:rPr lang="ko-KR" altLang="en-US" dirty="0" err="1" smtClean="0"/>
              <a:t>구상순으로</a:t>
            </a:r>
            <a:r>
              <a:rPr lang="ko-KR" altLang="en-US" dirty="0" smtClean="0"/>
              <a:t> 발표를 진행하겠습니다</a:t>
            </a:r>
            <a:r>
              <a:rPr lang="en-US" altLang="ko-KR" dirty="0" smtClean="0"/>
              <a:t>. 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EE6198-B588-4F4E-AF3A-A5E4BB470E64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601876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 smtClean="0"/>
              <a:t>제가 개인카페를 창업하고 싶게 된 배경은</a:t>
            </a:r>
            <a:endParaRPr lang="en-US" altLang="ko-KR" dirty="0" smtClean="0"/>
          </a:p>
          <a:p>
            <a:r>
              <a:rPr lang="ko-KR" altLang="en-US" dirty="0" smtClean="0"/>
              <a:t>어렸을 때부터 실내 인테리어에 관심이 많았고 커피를 좋아하기 때문에 이 </a:t>
            </a:r>
            <a:r>
              <a:rPr lang="ko-KR" altLang="en-US" dirty="0" err="1" smtClean="0"/>
              <a:t>두개를</a:t>
            </a:r>
            <a:r>
              <a:rPr lang="ko-KR" altLang="en-US" dirty="0" smtClean="0"/>
              <a:t> 접목 시킬 수 있는 카페를 창업하고 싶습니다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또한 평소 친구들과 </a:t>
            </a:r>
            <a:r>
              <a:rPr lang="en-US" altLang="ko-KR" dirty="0" smtClean="0"/>
              <a:t>SNS </a:t>
            </a:r>
            <a:r>
              <a:rPr lang="ko-KR" altLang="en-US" dirty="0" smtClean="0"/>
              <a:t>인기 많은 카페에 가서 사진 찍는 것을 좋아하기 때문입니다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그리고 카페를 상수에 위치하게 된 이유는 상수 카페 문화에 대한 수요가 점점 늘고 있기 때문에 그 점을 감안하여 상수동으로 정하였습니다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EE6198-B588-4F4E-AF3A-A5E4BB470E64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565885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 err="1" smtClean="0"/>
              <a:t>두번째로</a:t>
            </a:r>
            <a:r>
              <a:rPr lang="ko-KR" altLang="en-US" dirty="0" smtClean="0"/>
              <a:t> </a:t>
            </a:r>
            <a:r>
              <a:rPr lang="en-US" altLang="ko-KR" dirty="0" smtClean="0"/>
              <a:t>SWOT </a:t>
            </a:r>
            <a:r>
              <a:rPr lang="ko-KR" altLang="en-US" dirty="0" smtClean="0"/>
              <a:t>분석을 해보았습니다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상수동은 </a:t>
            </a:r>
            <a:r>
              <a:rPr lang="ko-KR" altLang="en-US" dirty="0" err="1" smtClean="0"/>
              <a:t>홍대</a:t>
            </a:r>
            <a:r>
              <a:rPr lang="ko-KR" altLang="en-US" dirty="0" smtClean="0"/>
              <a:t> 주변에 위치 하고 있기 때문에 지리적 입지가 강하고 유동인구가 많습니다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그리고 카페 창업은 다른 사업에 비해 소규모 투자라는 것이 강점입니다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약점은 규모의 한계 </a:t>
            </a:r>
            <a:r>
              <a:rPr lang="en-US" altLang="ko-KR" dirty="0" smtClean="0"/>
              <a:t>, </a:t>
            </a:r>
            <a:r>
              <a:rPr lang="ko-KR" altLang="en-US" dirty="0" smtClean="0"/>
              <a:t>잠재적 세력의 다수 입니다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카페를 찾는 사람들이 많아 지면서 카페를 창업하는 사람들도 늘어나고 있습니다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카페를 차리게 되면 사람들이 편히 쉬다 갈 수 있는 휴식공간을 만들 것 입니다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또한 </a:t>
            </a:r>
            <a:r>
              <a:rPr lang="ko-KR" altLang="en-US" dirty="0" err="1" smtClean="0"/>
              <a:t>프렌차이즈</a:t>
            </a:r>
            <a:r>
              <a:rPr lang="ko-KR" altLang="en-US" dirty="0" smtClean="0"/>
              <a:t> 커피가격이 비싸 그것보다 싼 가격의 커피를 마실 수 있는 것이 기회라고 생각합니다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위협은 전반적인 경기 침체 심화와 지속적인 경쟁업체 </a:t>
            </a:r>
            <a:r>
              <a:rPr lang="ko-KR" altLang="en-US" dirty="0" err="1" smtClean="0"/>
              <a:t>입점입니다</a:t>
            </a:r>
            <a:r>
              <a:rPr lang="en-US" altLang="ko-KR" dirty="0" smtClean="0"/>
              <a:t>. 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EE6198-B588-4F4E-AF3A-A5E4BB470E64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752124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 smtClean="0"/>
              <a:t>사업 추진 전략을 설명해드리겠습니다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미세먼지가 심한 날씨 때문에 사람들이 불편을 겪고 있는데 이 점을 생각해서 나무와 관련된 친환경적인 이미지와 </a:t>
            </a:r>
            <a:r>
              <a:rPr lang="ko-KR" altLang="en-US" dirty="0" err="1" smtClean="0"/>
              <a:t>피톤치드와</a:t>
            </a:r>
            <a:r>
              <a:rPr lang="ko-KR" altLang="en-US" dirty="0" smtClean="0"/>
              <a:t> 커피가 어우러진 인테리어를 구상하였습니다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개발은 커피와 간단하게 먹을 수 있는 샌드위치와 </a:t>
            </a:r>
            <a:r>
              <a:rPr lang="ko-KR" altLang="en-US" dirty="0" err="1" smtClean="0"/>
              <a:t>케잌</a:t>
            </a:r>
            <a:endParaRPr lang="en-US" altLang="ko-KR" dirty="0" smtClean="0"/>
          </a:p>
          <a:p>
            <a:r>
              <a:rPr lang="ko-KR" altLang="en-US" dirty="0" smtClean="0"/>
              <a:t>가격은 주변카페 가격과 비슷하게 벤치마킹 할 것입니다</a:t>
            </a:r>
            <a:r>
              <a:rPr lang="en-US" altLang="ko-KR" dirty="0" smtClean="0"/>
              <a:t>.</a:t>
            </a:r>
            <a:endParaRPr lang="en-US" altLang="ko-KR" dirty="0"/>
          </a:p>
          <a:p>
            <a:r>
              <a:rPr lang="ko-KR" altLang="en-US" dirty="0" smtClean="0"/>
              <a:t>매출원가 분석은 원가 시장 조사를 하고 공급원 루트를 확보할 것입니다</a:t>
            </a:r>
            <a:r>
              <a:rPr lang="en-US" altLang="ko-KR" dirty="0" smtClean="0"/>
              <a:t>.</a:t>
            </a:r>
            <a:endParaRPr lang="en-US" altLang="ko-KR" dirty="0"/>
          </a:p>
          <a:p>
            <a:r>
              <a:rPr lang="ko-KR" altLang="en-US" dirty="0" smtClean="0"/>
              <a:t>마케팅은 이벤트를 통해 오픈 기념 행사를 할 것입니다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고객관리에선 스탬프 행사를 통해 단골 고객을 만들 것입니다</a:t>
            </a:r>
            <a:r>
              <a:rPr lang="en-US" altLang="ko-KR" dirty="0" smtClean="0"/>
              <a:t>.</a:t>
            </a: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EE6198-B588-4F4E-AF3A-A5E4BB470E64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339659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 smtClean="0"/>
              <a:t>창업비용을 말씀 드리겠습니다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위치는 마포구 상수동으로 할 것이고</a:t>
            </a:r>
            <a:r>
              <a:rPr lang="en-US" altLang="ko-KR" dirty="0" smtClean="0"/>
              <a:t>, </a:t>
            </a:r>
            <a:r>
              <a:rPr lang="ko-KR" altLang="en-US" dirty="0" smtClean="0"/>
              <a:t>규모는 </a:t>
            </a:r>
            <a:r>
              <a:rPr lang="en-US" altLang="ko-KR" dirty="0" smtClean="0"/>
              <a:t>1</a:t>
            </a:r>
            <a:r>
              <a:rPr lang="ko-KR" altLang="en-US" dirty="0" smtClean="0"/>
              <a:t>층 </a:t>
            </a:r>
            <a:r>
              <a:rPr lang="en-US" altLang="ko-KR" dirty="0" smtClean="0"/>
              <a:t>24</a:t>
            </a:r>
            <a:r>
              <a:rPr lang="ko-KR" altLang="en-US" dirty="0" smtClean="0"/>
              <a:t>평 정도 됩니다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보증금은 </a:t>
            </a:r>
            <a:r>
              <a:rPr lang="en-US" altLang="ko-KR" dirty="0" smtClean="0"/>
              <a:t>2000~3000</a:t>
            </a:r>
            <a:r>
              <a:rPr lang="ko-KR" altLang="en-US" dirty="0" smtClean="0"/>
              <a:t>만원 정도로 잡았고 월세는 </a:t>
            </a:r>
            <a:r>
              <a:rPr lang="en-US" altLang="ko-KR" dirty="0" smtClean="0"/>
              <a:t>100</a:t>
            </a:r>
            <a:r>
              <a:rPr lang="ko-KR" altLang="en-US" dirty="0" smtClean="0"/>
              <a:t>만원으로 하였습니다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또한 커피와 각종 음료</a:t>
            </a:r>
            <a:r>
              <a:rPr lang="en-US" altLang="ko-KR" dirty="0" smtClean="0"/>
              <a:t>, </a:t>
            </a:r>
            <a:r>
              <a:rPr lang="ko-KR" altLang="en-US" dirty="0" smtClean="0"/>
              <a:t>디저트 개발</a:t>
            </a:r>
            <a:r>
              <a:rPr lang="en-US" altLang="ko-KR" dirty="0" smtClean="0"/>
              <a:t>&amp;</a:t>
            </a:r>
            <a:r>
              <a:rPr lang="ko-KR" altLang="en-US" dirty="0" smtClean="0"/>
              <a:t>재고를 </a:t>
            </a:r>
            <a:r>
              <a:rPr lang="en-US" altLang="ko-KR" dirty="0" smtClean="0"/>
              <a:t>3000</a:t>
            </a:r>
            <a:r>
              <a:rPr lang="ko-KR" altLang="en-US" dirty="0" smtClean="0"/>
              <a:t>만원으로 잡았고 그 외 요리도구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커피머신</a:t>
            </a:r>
            <a:r>
              <a:rPr lang="ko-KR" altLang="en-US" dirty="0" smtClean="0"/>
              <a:t> 및 기물</a:t>
            </a:r>
            <a:r>
              <a:rPr lang="en-US" altLang="ko-KR" dirty="0" smtClean="0"/>
              <a:t>, </a:t>
            </a:r>
            <a:r>
              <a:rPr lang="ko-KR" altLang="en-US" dirty="0" smtClean="0"/>
              <a:t>간판을 </a:t>
            </a:r>
            <a:r>
              <a:rPr lang="en-US" altLang="ko-KR" dirty="0" smtClean="0"/>
              <a:t>3000</a:t>
            </a:r>
            <a:r>
              <a:rPr lang="ko-KR" altLang="en-US" dirty="0" smtClean="0"/>
              <a:t>만원으로 잡았을 때 총 투입 예상 비용은 </a:t>
            </a:r>
            <a:r>
              <a:rPr lang="en-US" altLang="ko-KR" dirty="0" smtClean="0"/>
              <a:t>1</a:t>
            </a:r>
            <a:r>
              <a:rPr lang="ko-KR" altLang="en-US" dirty="0" smtClean="0"/>
              <a:t>억 정도 됩니다</a:t>
            </a:r>
            <a:r>
              <a:rPr lang="en-US" altLang="ko-KR" dirty="0" smtClean="0"/>
              <a:t>. 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EE6198-B588-4F4E-AF3A-A5E4BB470E64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475796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 smtClean="0"/>
              <a:t>사업진행은 초기 기준 저와 매니저</a:t>
            </a:r>
            <a:r>
              <a:rPr lang="en-US" altLang="ko-KR" dirty="0" smtClean="0"/>
              <a:t>1</a:t>
            </a:r>
            <a:r>
              <a:rPr lang="ko-KR" altLang="en-US" dirty="0" smtClean="0"/>
              <a:t>명으로 잡았고 매니저는 오픈 전 채용을 통해 </a:t>
            </a:r>
            <a:r>
              <a:rPr lang="ko-KR" altLang="en-US" dirty="0" err="1" smtClean="0"/>
              <a:t>세팅</a:t>
            </a:r>
            <a:r>
              <a:rPr lang="ko-KR" altLang="en-US" dirty="0" smtClean="0"/>
              <a:t> 작업에 동참하고 공감대를 형성하여 메뉴 개발과 운영 마인드를 공유 할 예정입니다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업무 분담은 자금관리</a:t>
            </a:r>
            <a:r>
              <a:rPr lang="en-US" altLang="ko-KR" dirty="0" smtClean="0"/>
              <a:t>, </a:t>
            </a:r>
            <a:r>
              <a:rPr lang="ko-KR" altLang="en-US" dirty="0" smtClean="0"/>
              <a:t>기물디자인</a:t>
            </a:r>
            <a:r>
              <a:rPr lang="en-US" altLang="ko-KR" dirty="0" smtClean="0"/>
              <a:t>, </a:t>
            </a:r>
            <a:r>
              <a:rPr lang="ko-KR" altLang="en-US" dirty="0" smtClean="0"/>
              <a:t>메뉴 리스트 업</a:t>
            </a:r>
            <a:r>
              <a:rPr lang="en-US" altLang="ko-KR" dirty="0" smtClean="0"/>
              <a:t>, </a:t>
            </a:r>
            <a:r>
              <a:rPr lang="ko-KR" altLang="en-US" dirty="0" smtClean="0"/>
              <a:t>거래처 확보 선정</a:t>
            </a:r>
            <a:r>
              <a:rPr lang="en-US" altLang="ko-KR" dirty="0" smtClean="0"/>
              <a:t>, SNS </a:t>
            </a:r>
            <a:r>
              <a:rPr lang="ko-KR" altLang="en-US" dirty="0" smtClean="0"/>
              <a:t>홍보</a:t>
            </a:r>
            <a:r>
              <a:rPr lang="en-US" altLang="ko-KR" dirty="0" smtClean="0"/>
              <a:t>&amp;</a:t>
            </a:r>
            <a:r>
              <a:rPr lang="ko-KR" altLang="en-US" dirty="0" smtClean="0"/>
              <a:t>운영</a:t>
            </a:r>
            <a:r>
              <a:rPr lang="en-US" altLang="ko-KR" dirty="0" smtClean="0"/>
              <a:t>, </a:t>
            </a:r>
            <a:r>
              <a:rPr lang="ko-KR" altLang="en-US" dirty="0" smtClean="0"/>
              <a:t>사업자 등록</a:t>
            </a:r>
            <a:r>
              <a:rPr lang="en-US" altLang="ko-KR" dirty="0" smtClean="0"/>
              <a:t>, </a:t>
            </a:r>
            <a:r>
              <a:rPr lang="ko-KR" altLang="en-US" dirty="0" smtClean="0"/>
              <a:t>시설 및 인테리어가 있습니다</a:t>
            </a:r>
            <a:r>
              <a:rPr lang="en-US" altLang="ko-KR" dirty="0" smtClean="0"/>
              <a:t>. 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EE6198-B588-4F4E-AF3A-A5E4BB470E64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364295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 smtClean="0"/>
              <a:t>카페를 창업할 때 필요한 카페 창업 체크리스트 입니다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서류는 등기부등본</a:t>
            </a:r>
            <a:r>
              <a:rPr lang="en-US" altLang="ko-KR" dirty="0" smtClean="0"/>
              <a:t>, </a:t>
            </a:r>
            <a:r>
              <a:rPr lang="ko-KR" altLang="en-US" dirty="0" smtClean="0"/>
              <a:t>건축물관리대상</a:t>
            </a:r>
            <a:r>
              <a:rPr lang="en-US" altLang="ko-KR" dirty="0" smtClean="0"/>
              <a:t>, </a:t>
            </a:r>
            <a:r>
              <a:rPr lang="ko-KR" altLang="en-US" dirty="0" smtClean="0"/>
              <a:t>토지이용계획안 확인</a:t>
            </a:r>
            <a:r>
              <a:rPr lang="en-US" altLang="ko-KR" dirty="0" smtClean="0"/>
              <a:t>, </a:t>
            </a:r>
            <a:r>
              <a:rPr lang="ko-KR" altLang="en-US" dirty="0" smtClean="0"/>
              <a:t>부동산 계약 및 귀책사유 필요하고 건물 및 시설은 가스시설</a:t>
            </a:r>
            <a:r>
              <a:rPr lang="en-US" altLang="ko-KR" dirty="0" smtClean="0"/>
              <a:t>, </a:t>
            </a:r>
            <a:r>
              <a:rPr lang="ko-KR" altLang="en-US" dirty="0" smtClean="0"/>
              <a:t>전기시설</a:t>
            </a:r>
            <a:r>
              <a:rPr lang="en-US" altLang="ko-KR" dirty="0" smtClean="0"/>
              <a:t>,</a:t>
            </a:r>
            <a:r>
              <a:rPr lang="ko-KR" altLang="en-US" dirty="0"/>
              <a:t> </a:t>
            </a:r>
            <a:r>
              <a:rPr lang="ko-KR" altLang="en-US" dirty="0" smtClean="0"/>
              <a:t>수도시설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주자창을</a:t>
            </a:r>
            <a:r>
              <a:rPr lang="ko-KR" altLang="en-US" dirty="0" smtClean="0"/>
              <a:t> 고려해야 합니다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금액은 예상 투자금액</a:t>
            </a:r>
            <a:r>
              <a:rPr lang="en-US" altLang="ko-KR" dirty="0" smtClean="0"/>
              <a:t>(</a:t>
            </a:r>
            <a:r>
              <a:rPr lang="ko-KR" altLang="en-US" dirty="0" smtClean="0"/>
              <a:t>임대료</a:t>
            </a:r>
            <a:r>
              <a:rPr lang="en-US" altLang="ko-KR" dirty="0" smtClean="0"/>
              <a:t>, </a:t>
            </a:r>
            <a:r>
              <a:rPr lang="ko-KR" altLang="en-US" dirty="0" smtClean="0"/>
              <a:t>인테리어 비용</a:t>
            </a:r>
            <a:r>
              <a:rPr lang="en-US" altLang="ko-KR" dirty="0" smtClean="0"/>
              <a:t>, </a:t>
            </a:r>
            <a:r>
              <a:rPr lang="ko-KR" altLang="en-US" dirty="0" smtClean="0"/>
              <a:t>시설 기계 비용</a:t>
            </a:r>
            <a:r>
              <a:rPr lang="en-US" altLang="ko-KR" dirty="0" smtClean="0"/>
              <a:t>, </a:t>
            </a:r>
            <a:r>
              <a:rPr lang="ko-KR" altLang="en-US" dirty="0" smtClean="0"/>
              <a:t>창업준비 </a:t>
            </a:r>
            <a:r>
              <a:rPr lang="ko-KR" altLang="en-US" dirty="0" err="1" smtClean="0"/>
              <a:t>기간등</a:t>
            </a:r>
            <a:r>
              <a:rPr lang="en-US" altLang="ko-KR" dirty="0" smtClean="0"/>
              <a:t>),</a:t>
            </a:r>
            <a:r>
              <a:rPr lang="ko-KR" altLang="en-US" dirty="0"/>
              <a:t> </a:t>
            </a:r>
            <a:r>
              <a:rPr lang="ko-KR" altLang="en-US" dirty="0" smtClean="0"/>
              <a:t>예상 손익분기점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창업기간중</a:t>
            </a:r>
            <a:r>
              <a:rPr lang="ko-KR" altLang="en-US" dirty="0" smtClean="0"/>
              <a:t> 금액 흐름</a:t>
            </a:r>
            <a:r>
              <a:rPr lang="en-US" altLang="ko-KR" dirty="0" smtClean="0"/>
              <a:t>, </a:t>
            </a:r>
            <a:r>
              <a:rPr lang="ko-KR" altLang="en-US" dirty="0" smtClean="0"/>
              <a:t>부동산 계약 기간이 있습니다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카페 </a:t>
            </a:r>
            <a:r>
              <a:rPr lang="ko-KR" altLang="en-US" dirty="0" err="1" smtClean="0"/>
              <a:t>콘셉트는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타켓층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메뉴콘셉트</a:t>
            </a:r>
            <a:r>
              <a:rPr lang="en-US" altLang="ko-KR" dirty="0" smtClean="0"/>
              <a:t>, </a:t>
            </a:r>
            <a:r>
              <a:rPr lang="ko-KR" altLang="en-US" dirty="0" smtClean="0"/>
              <a:t>인테리어 </a:t>
            </a:r>
            <a:r>
              <a:rPr lang="ko-KR" altLang="en-US" dirty="0" err="1" smtClean="0"/>
              <a:t>콘셉트</a:t>
            </a:r>
            <a:r>
              <a:rPr lang="en-US" altLang="ko-KR" dirty="0" smtClean="0"/>
              <a:t>, </a:t>
            </a:r>
            <a:r>
              <a:rPr lang="ko-KR" altLang="en-US" dirty="0" smtClean="0"/>
              <a:t>기차 </a:t>
            </a:r>
            <a:r>
              <a:rPr lang="ko-KR" altLang="en-US" dirty="0" err="1" smtClean="0"/>
              <a:t>콘셉트가</a:t>
            </a:r>
            <a:r>
              <a:rPr lang="ko-KR" altLang="en-US" dirty="0" smtClean="0"/>
              <a:t> 있고</a:t>
            </a:r>
            <a:r>
              <a:rPr lang="en-US" altLang="ko-KR" dirty="0" smtClean="0"/>
              <a:t>, </a:t>
            </a:r>
            <a:r>
              <a:rPr lang="ko-KR" altLang="en-US" dirty="0" smtClean="0"/>
              <a:t>매장운영은 서비스 방식</a:t>
            </a:r>
            <a:r>
              <a:rPr lang="en-US" altLang="ko-KR" dirty="0" smtClean="0"/>
              <a:t>, </a:t>
            </a:r>
            <a:r>
              <a:rPr lang="ko-KR" altLang="en-US" dirty="0" smtClean="0"/>
              <a:t>운영시간</a:t>
            </a:r>
            <a:r>
              <a:rPr lang="en-US" altLang="ko-KR" dirty="0" smtClean="0"/>
              <a:t>, </a:t>
            </a:r>
            <a:r>
              <a:rPr lang="ko-KR" altLang="en-US" dirty="0" smtClean="0"/>
              <a:t>휴일</a:t>
            </a:r>
            <a:r>
              <a:rPr lang="en-US" altLang="ko-KR" dirty="0" smtClean="0"/>
              <a:t>, </a:t>
            </a:r>
            <a:r>
              <a:rPr lang="ko-KR" altLang="en-US" dirty="0" smtClean="0"/>
              <a:t>재고관리</a:t>
            </a:r>
            <a:r>
              <a:rPr lang="en-US" altLang="ko-KR" dirty="0" smtClean="0"/>
              <a:t>, </a:t>
            </a:r>
            <a:r>
              <a:rPr lang="ko-KR" altLang="en-US" dirty="0" smtClean="0"/>
              <a:t>고객관리</a:t>
            </a:r>
            <a:r>
              <a:rPr lang="en-US" altLang="ko-KR" dirty="0" smtClean="0"/>
              <a:t>, </a:t>
            </a:r>
            <a:r>
              <a:rPr lang="ko-KR" altLang="en-US" dirty="0" smtClean="0"/>
              <a:t>이벤트</a:t>
            </a:r>
            <a:r>
              <a:rPr lang="en-US" altLang="ko-KR" dirty="0" smtClean="0"/>
              <a:t>, SNS </a:t>
            </a:r>
            <a:r>
              <a:rPr lang="ko-KR" altLang="en-US" dirty="0" smtClean="0"/>
              <a:t>가 </a:t>
            </a:r>
            <a:r>
              <a:rPr lang="ko-KR" altLang="en-US" dirty="0" err="1" smtClean="0"/>
              <a:t>있습니니다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마지막으로 상권분석은 동네 상권 분석을 </a:t>
            </a:r>
            <a:r>
              <a:rPr lang="en-US" altLang="ko-KR" dirty="0" smtClean="0"/>
              <a:t>1</a:t>
            </a:r>
            <a:r>
              <a:rPr lang="ko-KR" altLang="en-US" dirty="0" smtClean="0"/>
              <a:t>주일 이상으로 잡았고</a:t>
            </a:r>
            <a:r>
              <a:rPr lang="en-US" altLang="ko-KR" dirty="0"/>
              <a:t> </a:t>
            </a:r>
            <a:r>
              <a:rPr lang="ko-KR" altLang="en-US" dirty="0" smtClean="0"/>
              <a:t>기존 업체 분석도 해야 합니다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EE6198-B588-4F4E-AF3A-A5E4BB470E64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037430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938520" cy="3600450"/>
          </a:xfrm>
        </p:spPr>
        <p:txBody>
          <a:bodyPr/>
          <a:lstStyle/>
          <a:p>
            <a:r>
              <a:rPr lang="ko-KR" altLang="en-US" dirty="0" smtClean="0"/>
              <a:t>인테리어 구상은</a:t>
            </a:r>
            <a:endParaRPr lang="en-US" altLang="ko-KR" dirty="0" smtClean="0"/>
          </a:p>
          <a:p>
            <a:r>
              <a:rPr lang="ko-KR" altLang="en-US" dirty="0" smtClean="0"/>
              <a:t>자연 친환경적인 이미지로 생각하고 있습니다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미세먼지 유입으로 사람들이 밖에 나가는 것을 꺼려하고 답답해 하고 있습니다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이러한 문제점을 조금이라도 해결하고자 카페에서 식물들을 키우고 </a:t>
            </a:r>
            <a:r>
              <a:rPr lang="ko-KR" altLang="en-US" dirty="0" smtClean="0"/>
              <a:t>사람들이 편히 </a:t>
            </a:r>
            <a:r>
              <a:rPr lang="ko-KR" altLang="en-US" dirty="0" smtClean="0"/>
              <a:t>숨쉴 수 있게 </a:t>
            </a:r>
            <a:r>
              <a:rPr lang="ko-KR" altLang="en-US" dirty="0" err="1" smtClean="0"/>
              <a:t>피톤치드와</a:t>
            </a:r>
            <a:r>
              <a:rPr lang="ko-KR" altLang="en-US" dirty="0" smtClean="0"/>
              <a:t> 커피 냄새가 어우러</a:t>
            </a:r>
            <a:r>
              <a:rPr lang="ko-KR" altLang="en-US" dirty="0" smtClean="0"/>
              <a:t>지는 환경으로 만들고 싶습니다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EE6198-B588-4F4E-AF3A-A5E4BB470E64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038274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5EB89-A9FD-45BF-86D7-FD3E4D135339}" type="datetimeFigureOut">
              <a:rPr lang="ko-KR" altLang="en-US" smtClean="0"/>
              <a:t>2019-04-23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E6619-0B77-470E-9F27-2CAC27BD978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93345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5EB89-A9FD-45BF-86D7-FD3E4D135339}" type="datetimeFigureOut">
              <a:rPr lang="ko-KR" altLang="en-US" smtClean="0"/>
              <a:t>2019-04-23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E6619-0B77-470E-9F27-2CAC27BD978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92337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5EB89-A9FD-45BF-86D7-FD3E4D135339}" type="datetimeFigureOut">
              <a:rPr lang="ko-KR" altLang="en-US" smtClean="0"/>
              <a:t>2019-04-23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E6619-0B77-470E-9F27-2CAC27BD978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52898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5EB89-A9FD-45BF-86D7-FD3E4D135339}" type="datetimeFigureOut">
              <a:rPr lang="ko-KR" altLang="en-US" smtClean="0"/>
              <a:t>2019-04-23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E6619-0B77-470E-9F27-2CAC27BD978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85238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5EB89-A9FD-45BF-86D7-FD3E4D135339}" type="datetimeFigureOut">
              <a:rPr lang="ko-KR" altLang="en-US" smtClean="0"/>
              <a:t>2019-04-23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E6619-0B77-470E-9F27-2CAC27BD978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98536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5EB89-A9FD-45BF-86D7-FD3E4D135339}" type="datetimeFigureOut">
              <a:rPr lang="ko-KR" altLang="en-US" smtClean="0"/>
              <a:t>2019-04-23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E6619-0B77-470E-9F27-2CAC27BD978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76102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5EB89-A9FD-45BF-86D7-FD3E4D135339}" type="datetimeFigureOut">
              <a:rPr lang="ko-KR" altLang="en-US" smtClean="0"/>
              <a:t>2019-04-23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E6619-0B77-470E-9F27-2CAC27BD978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28235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5EB89-A9FD-45BF-86D7-FD3E4D135339}" type="datetimeFigureOut">
              <a:rPr lang="ko-KR" altLang="en-US" smtClean="0"/>
              <a:t>2019-04-23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E6619-0B77-470E-9F27-2CAC27BD978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10864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5EB89-A9FD-45BF-86D7-FD3E4D135339}" type="datetimeFigureOut">
              <a:rPr lang="ko-KR" altLang="en-US" smtClean="0"/>
              <a:t>2019-04-23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E6619-0B77-470E-9F27-2CAC27BD978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3232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5EB89-A9FD-45BF-86D7-FD3E4D135339}" type="datetimeFigureOut">
              <a:rPr lang="ko-KR" altLang="en-US" smtClean="0"/>
              <a:t>2019-04-23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E6619-0B77-470E-9F27-2CAC27BD978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971659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5EB89-A9FD-45BF-86D7-FD3E4D135339}" type="datetimeFigureOut">
              <a:rPr lang="ko-KR" altLang="en-US" smtClean="0"/>
              <a:t>2019-04-23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E6619-0B77-470E-9F27-2CAC27BD978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8710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EF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B5EB89-A9FD-45BF-86D7-FD3E4D135339}" type="datetimeFigureOut">
              <a:rPr lang="ko-KR" altLang="en-US" smtClean="0"/>
              <a:t>2019-04-23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EE6619-0B77-470E-9F27-2CAC27BD978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16184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직사각형 1024"/>
          <p:cNvSpPr/>
          <p:nvPr/>
        </p:nvSpPr>
        <p:spPr>
          <a:xfrm>
            <a:off x="282655" y="1941474"/>
            <a:ext cx="11668358" cy="313188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Rectangle 36"/>
          <p:cNvSpPr/>
          <p:nvPr/>
        </p:nvSpPr>
        <p:spPr>
          <a:xfrm>
            <a:off x="4134911" y="6075655"/>
            <a:ext cx="393818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1600" dirty="0" smtClean="0">
                <a:ln>
                  <a:solidFill>
                    <a:schemeClr val="tx1">
                      <a:lumMod val="75000"/>
                      <a:lumOff val="25000"/>
                      <a:alpha val="0"/>
                    </a:schemeClr>
                  </a:solidFill>
                </a:ln>
                <a:solidFill>
                  <a:schemeClr val="bg1">
                    <a:lumMod val="50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  <a:cs typeface="Open Sans" panose="020B0606030504020204" pitchFamily="34" charset="0"/>
              </a:rPr>
              <a:t>인터넷 정보 통신과</a:t>
            </a:r>
            <a:endParaRPr lang="en-US" altLang="ko-KR" sz="1600" dirty="0" smtClean="0">
              <a:ln>
                <a:solidFill>
                  <a:schemeClr val="tx1">
                    <a:lumMod val="75000"/>
                    <a:lumOff val="25000"/>
                    <a:alpha val="0"/>
                  </a:schemeClr>
                </a:solidFill>
              </a:ln>
              <a:solidFill>
                <a:schemeClr val="bg1">
                  <a:lumMod val="50000"/>
                </a:schemeClr>
              </a:solidFill>
              <a:latin typeface="KoPub돋움체 Light" panose="02020603020101020101" pitchFamily="18" charset="-127"/>
              <a:ea typeface="KoPub돋움체 Light" panose="02020603020101020101" pitchFamily="18" charset="-127"/>
              <a:cs typeface="Open Sans" panose="020B0606030504020204" pitchFamily="34" charset="0"/>
            </a:endParaRPr>
          </a:p>
          <a:p>
            <a:pPr algn="ctr"/>
            <a:r>
              <a:rPr lang="en-US" sz="1600" dirty="0" smtClean="0">
                <a:ln>
                  <a:solidFill>
                    <a:schemeClr val="tx1">
                      <a:lumMod val="75000"/>
                      <a:lumOff val="25000"/>
                      <a:alpha val="0"/>
                    </a:schemeClr>
                  </a:solidFill>
                </a:ln>
                <a:solidFill>
                  <a:schemeClr val="bg1">
                    <a:lumMod val="50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  <a:cs typeface="Open Sans" panose="020B0606030504020204" pitchFamily="34" charset="0"/>
              </a:rPr>
              <a:t>20172312 </a:t>
            </a:r>
            <a:r>
              <a:rPr lang="ko-KR" altLang="en-US" sz="1600" dirty="0" smtClean="0">
                <a:ln>
                  <a:solidFill>
                    <a:schemeClr val="tx1">
                      <a:lumMod val="75000"/>
                      <a:lumOff val="25000"/>
                      <a:alpha val="0"/>
                    </a:schemeClr>
                  </a:solidFill>
                </a:ln>
                <a:solidFill>
                  <a:schemeClr val="bg1">
                    <a:lumMod val="50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  <a:cs typeface="Open Sans" panose="020B0606030504020204" pitchFamily="34" charset="0"/>
              </a:rPr>
              <a:t>이재경</a:t>
            </a:r>
            <a:endParaRPr lang="tr-TR" sz="1600" dirty="0">
              <a:ln>
                <a:solidFill>
                  <a:schemeClr val="tx1">
                    <a:lumMod val="75000"/>
                    <a:lumOff val="25000"/>
                    <a:alpha val="0"/>
                  </a:schemeClr>
                </a:solidFill>
              </a:ln>
              <a:solidFill>
                <a:schemeClr val="bg1">
                  <a:lumMod val="50000"/>
                </a:schemeClr>
              </a:solidFill>
              <a:latin typeface="KoPub돋움체 Light" panose="02020603020101020101" pitchFamily="18" charset="-127"/>
              <a:ea typeface="KoPub돋움체 Light" panose="02020603020101020101" pitchFamily="18" charset="-127"/>
              <a:cs typeface="Open Sans" panose="020B0606030504020204" pitchFamily="34" charset="0"/>
            </a:endParaRPr>
          </a:p>
        </p:txBody>
      </p:sp>
      <p:sp>
        <p:nvSpPr>
          <p:cNvPr id="19" name="액자 18"/>
          <p:cNvSpPr/>
          <p:nvPr/>
        </p:nvSpPr>
        <p:spPr>
          <a:xfrm>
            <a:off x="0" y="0"/>
            <a:ext cx="12192000" cy="6858000"/>
          </a:xfrm>
          <a:prstGeom prst="frame">
            <a:avLst>
              <a:gd name="adj1" fmla="val 132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grpSp>
        <p:nvGrpSpPr>
          <p:cNvPr id="23" name="그룹 22"/>
          <p:cNvGrpSpPr/>
          <p:nvPr/>
        </p:nvGrpSpPr>
        <p:grpSpPr>
          <a:xfrm>
            <a:off x="5618334" y="2683008"/>
            <a:ext cx="1001298" cy="1043784"/>
            <a:chOff x="5593853" y="981751"/>
            <a:chExt cx="1001298" cy="1043784"/>
          </a:xfrm>
        </p:grpSpPr>
        <p:sp>
          <p:nvSpPr>
            <p:cNvPr id="24" name="오각형 23"/>
            <p:cNvSpPr/>
            <p:nvPr/>
          </p:nvSpPr>
          <p:spPr>
            <a:xfrm rot="5400000">
              <a:off x="5570461" y="1020133"/>
              <a:ext cx="1043784" cy="967020"/>
            </a:xfrm>
            <a:prstGeom prst="homePlate">
              <a:avLst>
                <a:gd name="adj" fmla="val 24776"/>
              </a:avLst>
            </a:prstGeom>
            <a:solidFill>
              <a:srgbClr val="FAAB01"/>
            </a:solidFill>
            <a:ln w="28575">
              <a:solidFill>
                <a:srgbClr val="FAAB0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Rectangle 1"/>
            <p:cNvSpPr/>
            <p:nvPr/>
          </p:nvSpPr>
          <p:spPr>
            <a:xfrm>
              <a:off x="5593853" y="1248299"/>
              <a:ext cx="1001298" cy="369332"/>
            </a:xfrm>
            <a:prstGeom prst="rect">
              <a:avLst/>
            </a:prstGeom>
            <a:noFill/>
            <a:ln w="9525">
              <a:solidFill>
                <a:schemeClr val="bg1"/>
              </a:solidFill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b="1" dirty="0" smtClean="0">
                  <a:ln>
                    <a:solidFill>
                      <a:schemeClr val="tx1">
                        <a:lumMod val="75000"/>
                        <a:lumOff val="25000"/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  <a:cs typeface="Open Sans" panose="020B0606030504020204" pitchFamily="34" charset="0"/>
                </a:rPr>
                <a:t>Café </a:t>
              </a:r>
              <a:endParaRPr lang="tr-TR" b="1" dirty="0">
                <a:ln>
                  <a:solidFill>
                    <a:schemeClr val="tx1">
                      <a:lumMod val="75000"/>
                      <a:lumOff val="25000"/>
                      <a:alpha val="0"/>
                    </a:schemeClr>
                  </a:solidFill>
                </a:ln>
                <a:solidFill>
                  <a:schemeClr val="bg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  <a:cs typeface="Open Sans" panose="020B0606030504020204" pitchFamily="34" charset="0"/>
              </a:endParaRPr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4622396" y="3824750"/>
            <a:ext cx="29738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800" spc="-150" dirty="0" err="1" smtClean="0">
                <a:ln>
                  <a:solidFill>
                    <a:schemeClr val="tx1">
                      <a:alpha val="0"/>
                    </a:schemeClr>
                  </a:solidFill>
                </a:ln>
                <a:solidFill>
                  <a:srgbClr val="FAAB01"/>
                </a:solidFill>
                <a:effectLst>
                  <a:reflection blurRad="6350" stA="55000" endA="300" endPos="45500" dir="5400000" sy="-100000" algn="bl" rotWithShape="0"/>
                </a:effectLst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>개인카페</a:t>
            </a:r>
            <a:r>
              <a:rPr lang="ko-KR" altLang="en-US" sz="2800" spc="-150" dirty="0" smtClean="0">
                <a:ln>
                  <a:solidFill>
                    <a:schemeClr val="tx1">
                      <a:alpha val="0"/>
                    </a:schemeClr>
                  </a:solidFill>
                </a:ln>
                <a:solidFill>
                  <a:srgbClr val="FAAB01"/>
                </a:solidFill>
                <a:effectLst>
                  <a:reflection blurRad="6350" stA="55000" endA="300" endPos="45500" dir="5400000" sy="-100000" algn="bl" rotWithShape="0"/>
                </a:effectLst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> 창업하기</a:t>
            </a:r>
            <a:endParaRPr lang="en-US" altLang="ko-KR" sz="2800" spc="-150" dirty="0">
              <a:ln>
                <a:solidFill>
                  <a:schemeClr val="tx1">
                    <a:alpha val="0"/>
                  </a:schemeClr>
                </a:solidFill>
              </a:ln>
              <a:solidFill>
                <a:srgbClr val="FAAB01"/>
              </a:solidFill>
              <a:effectLst>
                <a:reflection blurRad="6350" stA="55000" endA="300" endPos="45500" dir="5400000" sy="-100000" algn="bl" rotWithShape="0"/>
              </a:effectLst>
              <a:latin typeface="KoPub돋움체 Medium" panose="02020603020101020101" pitchFamily="18" charset="-127"/>
              <a:ea typeface="KoPub돋움체 Medium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87963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그룹 37">
            <a:extLst>
              <a:ext uri="{FF2B5EF4-FFF2-40B4-BE49-F238E27FC236}">
                <a16:creationId xmlns:a16="http://schemas.microsoft.com/office/drawing/2014/main" xmlns="" id="{E6C9E0ED-C503-453F-A558-AFC81CB04F6F}"/>
              </a:ext>
            </a:extLst>
          </p:cNvPr>
          <p:cNvGrpSpPr/>
          <p:nvPr/>
        </p:nvGrpSpPr>
        <p:grpSpPr>
          <a:xfrm>
            <a:off x="605309" y="1826980"/>
            <a:ext cx="2448272" cy="307777"/>
            <a:chOff x="1202192" y="1870619"/>
            <a:chExt cx="2448272" cy="307777"/>
          </a:xfrm>
        </p:grpSpPr>
        <p:sp>
          <p:nvSpPr>
            <p:cNvPr id="30" name="직사각형 29">
              <a:extLst>
                <a:ext uri="{FF2B5EF4-FFF2-40B4-BE49-F238E27FC236}">
                  <a16:creationId xmlns:a16="http://schemas.microsoft.com/office/drawing/2014/main" xmlns="" id="{3B7FADBD-94D5-4EBB-A4C2-1B17B016A9EF}"/>
                </a:ext>
              </a:extLst>
            </p:cNvPr>
            <p:cNvSpPr/>
            <p:nvPr/>
          </p:nvSpPr>
          <p:spPr>
            <a:xfrm>
              <a:off x="1549118" y="1902553"/>
              <a:ext cx="2101345" cy="230850"/>
            </a:xfrm>
            <a:prstGeom prst="rect">
              <a:avLst/>
            </a:prstGeom>
            <a:solidFill>
              <a:srgbClr val="F5E1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200" b="1" dirty="0" smtClean="0"/>
                <a:t>사진전시 </a:t>
              </a:r>
              <a:endParaRPr lang="ko-KR" altLang="en-US" sz="1200" b="1" dirty="0"/>
            </a:p>
          </p:txBody>
        </p:sp>
        <p:sp>
          <p:nvSpPr>
            <p:cNvPr id="31" name="직사각형 30">
              <a:extLst>
                <a:ext uri="{FF2B5EF4-FFF2-40B4-BE49-F238E27FC236}">
                  <a16:creationId xmlns:a16="http://schemas.microsoft.com/office/drawing/2014/main" xmlns="" id="{ABBE0464-8FA6-47A0-BD8A-2D2D08298FC7}"/>
                </a:ext>
              </a:extLst>
            </p:cNvPr>
            <p:cNvSpPr/>
            <p:nvPr/>
          </p:nvSpPr>
          <p:spPr>
            <a:xfrm>
              <a:off x="1202192" y="1870619"/>
              <a:ext cx="2448272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endParaRPr lang="ko-KR" altLang="en-US" sz="1400" dirty="0">
                <a:ln>
                  <a:solidFill>
                    <a:srgbClr val="EB422F">
                      <a:alpha val="0"/>
                    </a:srgbClr>
                  </a:solidFill>
                </a:ln>
                <a:solidFill>
                  <a:schemeClr val="bg1"/>
                </a:solidFill>
                <a:latin typeface="-윤고딕330" panose="02030504000101010101" pitchFamily="18" charset="-127"/>
                <a:ea typeface="-윤고딕330" panose="02030504000101010101" pitchFamily="18" charset="-127"/>
                <a:cs typeface="조선일보명조" panose="02030304000000000000" pitchFamily="18" charset="-127"/>
              </a:endParaRPr>
            </a:p>
          </p:txBody>
        </p:sp>
      </p:grpSp>
      <p:sp>
        <p:nvSpPr>
          <p:cNvPr id="33" name="액자 32">
            <a:extLst>
              <a:ext uri="{FF2B5EF4-FFF2-40B4-BE49-F238E27FC236}">
                <a16:creationId xmlns:a16="http://schemas.microsoft.com/office/drawing/2014/main" xmlns="" id="{3372A8FD-4CBE-4C93-A037-5330D0375D1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frame">
            <a:avLst>
              <a:gd name="adj1" fmla="val 132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34" name="타원 33">
            <a:extLst>
              <a:ext uri="{FF2B5EF4-FFF2-40B4-BE49-F238E27FC236}">
                <a16:creationId xmlns:a16="http://schemas.microsoft.com/office/drawing/2014/main" xmlns="" id="{DF730EC1-2AB3-4710-A426-EEC60D89C9F2}"/>
              </a:ext>
            </a:extLst>
          </p:cNvPr>
          <p:cNvSpPr/>
          <p:nvPr/>
        </p:nvSpPr>
        <p:spPr>
          <a:xfrm>
            <a:off x="1504243" y="184986"/>
            <a:ext cx="268069" cy="268069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3" name="타원 42">
            <a:extLst>
              <a:ext uri="{FF2B5EF4-FFF2-40B4-BE49-F238E27FC236}">
                <a16:creationId xmlns:a16="http://schemas.microsoft.com/office/drawing/2014/main" xmlns="" id="{650D900F-057A-4579-82E4-545E8E8ADEC1}"/>
              </a:ext>
            </a:extLst>
          </p:cNvPr>
          <p:cNvSpPr/>
          <p:nvPr/>
        </p:nvSpPr>
        <p:spPr>
          <a:xfrm>
            <a:off x="1065933" y="256402"/>
            <a:ext cx="268069" cy="268069"/>
          </a:xfrm>
          <a:prstGeom prst="ellipse">
            <a:avLst/>
          </a:prstGeom>
          <a:solidFill>
            <a:srgbClr val="FFC000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4" name="타원 43">
            <a:extLst>
              <a:ext uri="{FF2B5EF4-FFF2-40B4-BE49-F238E27FC236}">
                <a16:creationId xmlns:a16="http://schemas.microsoft.com/office/drawing/2014/main" xmlns="" id="{C133E313-2742-43F4-94BC-0C99B381A5C8}"/>
              </a:ext>
            </a:extLst>
          </p:cNvPr>
          <p:cNvSpPr/>
          <p:nvPr/>
        </p:nvSpPr>
        <p:spPr>
          <a:xfrm>
            <a:off x="842616" y="667270"/>
            <a:ext cx="268069" cy="268069"/>
          </a:xfrm>
          <a:prstGeom prst="ellipse">
            <a:avLst/>
          </a:prstGeom>
          <a:solidFill>
            <a:srgbClr val="FFC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5" name="타원 44">
            <a:extLst>
              <a:ext uri="{FF2B5EF4-FFF2-40B4-BE49-F238E27FC236}">
                <a16:creationId xmlns:a16="http://schemas.microsoft.com/office/drawing/2014/main" xmlns="" id="{7CB7D5BE-11D4-4878-B2DA-F6B8398B689E}"/>
              </a:ext>
            </a:extLst>
          </p:cNvPr>
          <p:cNvSpPr/>
          <p:nvPr/>
        </p:nvSpPr>
        <p:spPr>
          <a:xfrm>
            <a:off x="931899" y="1124470"/>
            <a:ext cx="268069" cy="268069"/>
          </a:xfrm>
          <a:prstGeom prst="ellipse">
            <a:avLst/>
          </a:prstGeom>
          <a:solidFill>
            <a:srgbClr val="FFC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6" name="타원 45">
            <a:extLst>
              <a:ext uri="{FF2B5EF4-FFF2-40B4-BE49-F238E27FC236}">
                <a16:creationId xmlns:a16="http://schemas.microsoft.com/office/drawing/2014/main" xmlns="" id="{DC702E18-FE8A-4F8E-B784-352A3417EFB5}"/>
              </a:ext>
            </a:extLst>
          </p:cNvPr>
          <p:cNvSpPr/>
          <p:nvPr/>
        </p:nvSpPr>
        <p:spPr>
          <a:xfrm>
            <a:off x="1236175" y="1433911"/>
            <a:ext cx="268069" cy="268069"/>
          </a:xfrm>
          <a:prstGeom prst="ellipse">
            <a:avLst/>
          </a:prstGeom>
          <a:solidFill>
            <a:srgbClr val="FFC00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7" name="타원 46">
            <a:extLst>
              <a:ext uri="{FF2B5EF4-FFF2-40B4-BE49-F238E27FC236}">
                <a16:creationId xmlns:a16="http://schemas.microsoft.com/office/drawing/2014/main" xmlns="" id="{8E12A4BF-2204-4D23-9F81-ABE1D50D6E09}"/>
              </a:ext>
            </a:extLst>
          </p:cNvPr>
          <p:cNvSpPr/>
          <p:nvPr/>
        </p:nvSpPr>
        <p:spPr>
          <a:xfrm>
            <a:off x="1638278" y="1308675"/>
            <a:ext cx="268069" cy="268069"/>
          </a:xfrm>
          <a:prstGeom prst="ellipse">
            <a:avLst/>
          </a:prstGeom>
          <a:solidFill>
            <a:srgbClr val="71BF45">
              <a:alpha val="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xmlns="" id="{F82DCA41-8B4F-4AF7-BDA3-9D24332933FA}"/>
              </a:ext>
            </a:extLst>
          </p:cNvPr>
          <p:cNvSpPr txBox="1"/>
          <p:nvPr/>
        </p:nvSpPr>
        <p:spPr>
          <a:xfrm>
            <a:off x="1504243" y="921925"/>
            <a:ext cx="24192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400" dirty="0" smtClean="0">
                <a:ln>
                  <a:solidFill>
                    <a:schemeClr val="bg1">
                      <a:alpha val="0"/>
                    </a:schemeClr>
                  </a:solidFill>
                </a:ln>
                <a:latin typeface="HY견고딕" pitchFamily="18" charset="-127"/>
                <a:ea typeface="HY견고딕" pitchFamily="18" charset="-127"/>
              </a:rPr>
              <a:t>인테리어 구상 </a:t>
            </a:r>
            <a:r>
              <a:rPr lang="en-US" altLang="ko-KR" sz="2400" dirty="0" smtClean="0">
                <a:ln>
                  <a:solidFill>
                    <a:schemeClr val="bg1">
                      <a:alpha val="0"/>
                    </a:schemeClr>
                  </a:solidFill>
                </a:ln>
                <a:latin typeface="HY견고딕" pitchFamily="18" charset="-127"/>
                <a:ea typeface="HY견고딕" pitchFamily="18" charset="-127"/>
              </a:rPr>
              <a:t>2</a:t>
            </a:r>
            <a:endParaRPr lang="ko-KR" altLang="en-US" sz="2400" dirty="0">
              <a:ln>
                <a:solidFill>
                  <a:schemeClr val="bg1">
                    <a:alpha val="0"/>
                  </a:schemeClr>
                </a:solidFill>
              </a:ln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594697" y="5341222"/>
            <a:ext cx="45688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err="1" smtClean="0"/>
              <a:t>사진전시를</a:t>
            </a:r>
            <a:r>
              <a:rPr lang="ko-KR" altLang="en-US" dirty="0" smtClean="0"/>
              <a:t> 통해 사람들의 주목을 이끈다</a:t>
            </a:r>
            <a:r>
              <a:rPr lang="en-US" altLang="ko-KR" dirty="0" smtClean="0"/>
              <a:t>.</a:t>
            </a:r>
            <a:r>
              <a:rPr lang="ko-KR" altLang="en-US" dirty="0" smtClean="0"/>
              <a:t> </a:t>
            </a:r>
            <a:endParaRPr lang="en-US" altLang="ko-KR" dirty="0" smtClean="0"/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898" y="2373395"/>
            <a:ext cx="4305119" cy="2499360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8745" y="2373395"/>
            <a:ext cx="4322164" cy="2439674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47088135-539F-4234-87CF-EEE6DDA8B8DC}"/>
              </a:ext>
            </a:extLst>
          </p:cNvPr>
          <p:cNvSpPr txBox="1"/>
          <p:nvPr/>
        </p:nvSpPr>
        <p:spPr>
          <a:xfrm>
            <a:off x="1576734" y="667270"/>
            <a:ext cx="143340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b="1" spc="-300" dirty="0" smtClean="0">
                <a:ln>
                  <a:solidFill>
                    <a:schemeClr val="bg1">
                      <a:alpha val="0"/>
                    </a:schemeClr>
                  </a:solidFill>
                </a:ln>
                <a:latin typeface="HY견고딕" pitchFamily="18" charset="-127"/>
                <a:ea typeface="HY견고딕" pitchFamily="18" charset="-127"/>
              </a:rPr>
              <a:t>07  PART   SEVEN -2</a:t>
            </a:r>
            <a:endParaRPr lang="en-US" altLang="ko-KR" sz="1400" b="1" spc="-300" dirty="0">
              <a:ln>
                <a:solidFill>
                  <a:schemeClr val="bg1">
                    <a:alpha val="0"/>
                  </a:schemeClr>
                </a:solidFill>
              </a:ln>
              <a:latin typeface="HY견고딕" pitchFamily="18" charset="-127"/>
              <a:ea typeface="HY견고딕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54557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그룹 37">
            <a:extLst>
              <a:ext uri="{FF2B5EF4-FFF2-40B4-BE49-F238E27FC236}">
                <a16:creationId xmlns:a16="http://schemas.microsoft.com/office/drawing/2014/main" xmlns="" id="{E6C9E0ED-C503-453F-A558-AFC81CB04F6F}"/>
              </a:ext>
            </a:extLst>
          </p:cNvPr>
          <p:cNvGrpSpPr/>
          <p:nvPr/>
        </p:nvGrpSpPr>
        <p:grpSpPr>
          <a:xfrm>
            <a:off x="605309" y="1826980"/>
            <a:ext cx="2448272" cy="307777"/>
            <a:chOff x="1202192" y="1870619"/>
            <a:chExt cx="2448272" cy="307777"/>
          </a:xfrm>
        </p:grpSpPr>
        <p:sp>
          <p:nvSpPr>
            <p:cNvPr id="30" name="직사각형 29">
              <a:extLst>
                <a:ext uri="{FF2B5EF4-FFF2-40B4-BE49-F238E27FC236}">
                  <a16:creationId xmlns:a16="http://schemas.microsoft.com/office/drawing/2014/main" xmlns="" id="{3B7FADBD-94D5-4EBB-A4C2-1B17B016A9EF}"/>
                </a:ext>
              </a:extLst>
            </p:cNvPr>
            <p:cNvSpPr/>
            <p:nvPr/>
          </p:nvSpPr>
          <p:spPr>
            <a:xfrm>
              <a:off x="1549118" y="1902553"/>
              <a:ext cx="2101345" cy="230850"/>
            </a:xfrm>
            <a:prstGeom prst="rect">
              <a:avLst/>
            </a:prstGeom>
            <a:solidFill>
              <a:srgbClr val="F5E1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200" b="1" dirty="0" smtClean="0"/>
                <a:t>커피 및 각종 음료 구상</a:t>
              </a:r>
              <a:endParaRPr lang="ko-KR" altLang="en-US" sz="1200" b="1" dirty="0"/>
            </a:p>
          </p:txBody>
        </p:sp>
        <p:sp>
          <p:nvSpPr>
            <p:cNvPr id="31" name="직사각형 30">
              <a:extLst>
                <a:ext uri="{FF2B5EF4-FFF2-40B4-BE49-F238E27FC236}">
                  <a16:creationId xmlns:a16="http://schemas.microsoft.com/office/drawing/2014/main" xmlns="" id="{ABBE0464-8FA6-47A0-BD8A-2D2D08298FC7}"/>
                </a:ext>
              </a:extLst>
            </p:cNvPr>
            <p:cNvSpPr/>
            <p:nvPr/>
          </p:nvSpPr>
          <p:spPr>
            <a:xfrm>
              <a:off x="1202192" y="1870619"/>
              <a:ext cx="2448272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endParaRPr lang="ko-KR" altLang="en-US" sz="1400" dirty="0">
                <a:ln>
                  <a:solidFill>
                    <a:srgbClr val="EB422F">
                      <a:alpha val="0"/>
                    </a:srgbClr>
                  </a:solidFill>
                </a:ln>
                <a:solidFill>
                  <a:schemeClr val="bg1"/>
                </a:solidFill>
                <a:latin typeface="-윤고딕330" panose="02030504000101010101" pitchFamily="18" charset="-127"/>
                <a:ea typeface="-윤고딕330" panose="02030504000101010101" pitchFamily="18" charset="-127"/>
                <a:cs typeface="조선일보명조" panose="02030304000000000000" pitchFamily="18" charset="-127"/>
              </a:endParaRPr>
            </a:p>
          </p:txBody>
        </p:sp>
      </p:grpSp>
      <p:sp>
        <p:nvSpPr>
          <p:cNvPr id="33" name="액자 32">
            <a:extLst>
              <a:ext uri="{FF2B5EF4-FFF2-40B4-BE49-F238E27FC236}">
                <a16:creationId xmlns:a16="http://schemas.microsoft.com/office/drawing/2014/main" xmlns="" id="{3372A8FD-4CBE-4C93-A037-5330D0375D1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frame">
            <a:avLst>
              <a:gd name="adj1" fmla="val 132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34" name="타원 33">
            <a:extLst>
              <a:ext uri="{FF2B5EF4-FFF2-40B4-BE49-F238E27FC236}">
                <a16:creationId xmlns:a16="http://schemas.microsoft.com/office/drawing/2014/main" xmlns="" id="{DF730EC1-2AB3-4710-A426-EEC60D89C9F2}"/>
              </a:ext>
            </a:extLst>
          </p:cNvPr>
          <p:cNvSpPr/>
          <p:nvPr/>
        </p:nvSpPr>
        <p:spPr>
          <a:xfrm>
            <a:off x="1504243" y="184986"/>
            <a:ext cx="268069" cy="268069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3" name="타원 42">
            <a:extLst>
              <a:ext uri="{FF2B5EF4-FFF2-40B4-BE49-F238E27FC236}">
                <a16:creationId xmlns:a16="http://schemas.microsoft.com/office/drawing/2014/main" xmlns="" id="{650D900F-057A-4579-82E4-545E8E8ADEC1}"/>
              </a:ext>
            </a:extLst>
          </p:cNvPr>
          <p:cNvSpPr/>
          <p:nvPr/>
        </p:nvSpPr>
        <p:spPr>
          <a:xfrm>
            <a:off x="1065933" y="256402"/>
            <a:ext cx="268069" cy="268069"/>
          </a:xfrm>
          <a:prstGeom prst="ellipse">
            <a:avLst/>
          </a:prstGeom>
          <a:solidFill>
            <a:srgbClr val="FFC000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4" name="타원 43">
            <a:extLst>
              <a:ext uri="{FF2B5EF4-FFF2-40B4-BE49-F238E27FC236}">
                <a16:creationId xmlns:a16="http://schemas.microsoft.com/office/drawing/2014/main" xmlns="" id="{C133E313-2742-43F4-94BC-0C99B381A5C8}"/>
              </a:ext>
            </a:extLst>
          </p:cNvPr>
          <p:cNvSpPr/>
          <p:nvPr/>
        </p:nvSpPr>
        <p:spPr>
          <a:xfrm>
            <a:off x="842616" y="667270"/>
            <a:ext cx="268069" cy="268069"/>
          </a:xfrm>
          <a:prstGeom prst="ellipse">
            <a:avLst/>
          </a:prstGeom>
          <a:solidFill>
            <a:srgbClr val="FFC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5" name="타원 44">
            <a:extLst>
              <a:ext uri="{FF2B5EF4-FFF2-40B4-BE49-F238E27FC236}">
                <a16:creationId xmlns:a16="http://schemas.microsoft.com/office/drawing/2014/main" xmlns="" id="{7CB7D5BE-11D4-4878-B2DA-F6B8398B689E}"/>
              </a:ext>
            </a:extLst>
          </p:cNvPr>
          <p:cNvSpPr/>
          <p:nvPr/>
        </p:nvSpPr>
        <p:spPr>
          <a:xfrm>
            <a:off x="931899" y="1124470"/>
            <a:ext cx="268069" cy="268069"/>
          </a:xfrm>
          <a:prstGeom prst="ellipse">
            <a:avLst/>
          </a:prstGeom>
          <a:solidFill>
            <a:srgbClr val="FFC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6" name="타원 45">
            <a:extLst>
              <a:ext uri="{FF2B5EF4-FFF2-40B4-BE49-F238E27FC236}">
                <a16:creationId xmlns:a16="http://schemas.microsoft.com/office/drawing/2014/main" xmlns="" id="{DC702E18-FE8A-4F8E-B784-352A3417EFB5}"/>
              </a:ext>
            </a:extLst>
          </p:cNvPr>
          <p:cNvSpPr/>
          <p:nvPr/>
        </p:nvSpPr>
        <p:spPr>
          <a:xfrm>
            <a:off x="1236175" y="1433911"/>
            <a:ext cx="268069" cy="268069"/>
          </a:xfrm>
          <a:prstGeom prst="ellipse">
            <a:avLst/>
          </a:prstGeom>
          <a:solidFill>
            <a:srgbClr val="FFC00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7" name="타원 46">
            <a:extLst>
              <a:ext uri="{FF2B5EF4-FFF2-40B4-BE49-F238E27FC236}">
                <a16:creationId xmlns:a16="http://schemas.microsoft.com/office/drawing/2014/main" xmlns="" id="{8E12A4BF-2204-4D23-9F81-ABE1D50D6E09}"/>
              </a:ext>
            </a:extLst>
          </p:cNvPr>
          <p:cNvSpPr/>
          <p:nvPr/>
        </p:nvSpPr>
        <p:spPr>
          <a:xfrm>
            <a:off x="1638278" y="1308675"/>
            <a:ext cx="268069" cy="268069"/>
          </a:xfrm>
          <a:prstGeom prst="ellipse">
            <a:avLst/>
          </a:prstGeom>
          <a:solidFill>
            <a:srgbClr val="71BF45">
              <a:alpha val="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48" name="그룹 47">
            <a:extLst>
              <a:ext uri="{FF2B5EF4-FFF2-40B4-BE49-F238E27FC236}">
                <a16:creationId xmlns:a16="http://schemas.microsoft.com/office/drawing/2014/main" xmlns="" id="{DEF6D009-3DDB-4841-B2FC-9560BE872AFD}"/>
              </a:ext>
            </a:extLst>
          </p:cNvPr>
          <p:cNvGrpSpPr/>
          <p:nvPr/>
        </p:nvGrpSpPr>
        <p:grpSpPr>
          <a:xfrm>
            <a:off x="1504243" y="657264"/>
            <a:ext cx="3390672" cy="726326"/>
            <a:chOff x="1370958" y="1816735"/>
            <a:chExt cx="3390672" cy="726326"/>
          </a:xfrm>
        </p:grpSpPr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xmlns="" id="{47088135-539F-4234-87CF-EEE6DDA8B8DC}"/>
                </a:ext>
              </a:extLst>
            </p:cNvPr>
            <p:cNvSpPr txBox="1"/>
            <p:nvPr/>
          </p:nvSpPr>
          <p:spPr>
            <a:xfrm>
              <a:off x="1370958" y="1816735"/>
              <a:ext cx="123944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400" b="1" spc="-300" dirty="0" smtClean="0">
                  <a:ln>
                    <a:solidFill>
                      <a:schemeClr val="bg1">
                        <a:alpha val="0"/>
                      </a:schemeClr>
                    </a:solidFill>
                  </a:ln>
                  <a:latin typeface="HY견고딕" pitchFamily="18" charset="-127"/>
                  <a:ea typeface="HY견고딕" pitchFamily="18" charset="-127"/>
                </a:rPr>
                <a:t>0 8  PART   EIGHT</a:t>
              </a:r>
              <a:endParaRPr lang="en-US" altLang="ko-KR" sz="1400" b="1" spc="-300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xmlns="" id="{F82DCA41-8B4F-4AF7-BDA3-9D24332933FA}"/>
                </a:ext>
              </a:extLst>
            </p:cNvPr>
            <p:cNvSpPr txBox="1"/>
            <p:nvPr/>
          </p:nvSpPr>
          <p:spPr>
            <a:xfrm>
              <a:off x="1370958" y="2081396"/>
              <a:ext cx="339067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400" dirty="0" smtClean="0">
                  <a:ln>
                    <a:solidFill>
                      <a:schemeClr val="bg1">
                        <a:alpha val="0"/>
                      </a:schemeClr>
                    </a:solidFill>
                  </a:ln>
                  <a:latin typeface="HY견고딕" pitchFamily="18" charset="-127"/>
                  <a:ea typeface="HY견고딕" pitchFamily="18" charset="-127"/>
                </a:rPr>
                <a:t>커피 및 각종 음료 구상</a:t>
              </a:r>
              <a:endParaRPr lang="ko-KR" altLang="en-US" sz="2400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HY견고딕" pitchFamily="18" charset="-127"/>
                <a:ea typeface="HY견고딕" pitchFamily="18" charset="-127"/>
              </a:endParaRPr>
            </a:p>
          </p:txBody>
        </p:sp>
      </p:grpSp>
      <p:sp>
        <p:nvSpPr>
          <p:cNvPr id="51" name="TextBox 50"/>
          <p:cNvSpPr txBox="1"/>
          <p:nvPr/>
        </p:nvSpPr>
        <p:spPr>
          <a:xfrm>
            <a:off x="2002906" y="5530179"/>
            <a:ext cx="75472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커피 원두 종류를 다양하게 하여 사람들이 선택해서 마실 수 있게 한다</a:t>
            </a:r>
            <a:r>
              <a:rPr lang="en-US" altLang="ko-KR" dirty="0" smtClean="0"/>
              <a:t>.</a:t>
            </a:r>
            <a:r>
              <a:rPr lang="ko-KR" altLang="en-US" dirty="0" smtClean="0"/>
              <a:t> </a:t>
            </a:r>
            <a:endParaRPr lang="en-US" altLang="ko-KR" dirty="0" smtClean="0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061" r="-908"/>
          <a:stretch/>
        </p:blipFill>
        <p:spPr>
          <a:xfrm>
            <a:off x="976650" y="2230441"/>
            <a:ext cx="4296215" cy="2863236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4265" y="2230440"/>
            <a:ext cx="4468919" cy="2907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0871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o-KR" altLang="en-US" dirty="0" smtClean="0"/>
              <a:t>출처</a:t>
            </a:r>
            <a:endParaRPr lang="ko-KR" altLang="en-US" dirty="0"/>
          </a:p>
        </p:txBody>
      </p:sp>
      <p:sp>
        <p:nvSpPr>
          <p:cNvPr id="4" name="직사각형 3"/>
          <p:cNvSpPr/>
          <p:nvPr/>
        </p:nvSpPr>
        <p:spPr>
          <a:xfrm>
            <a:off x="2511803" y="2751936"/>
            <a:ext cx="55388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dirty="0"/>
              <a:t>https://blog.naver.com/serenity7777/220345259983</a:t>
            </a:r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2432539" y="2059549"/>
            <a:ext cx="694006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dirty="0"/>
              <a:t>https://1boon.kakao.com/gilbut/595c2f96ed94d20001f21bf5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389561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269824" y="1949786"/>
            <a:ext cx="11668358" cy="313188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액자 6"/>
          <p:cNvSpPr/>
          <p:nvPr/>
        </p:nvSpPr>
        <p:spPr>
          <a:xfrm>
            <a:off x="0" y="0"/>
            <a:ext cx="12192000" cy="6858000"/>
          </a:xfrm>
          <a:prstGeom prst="frame">
            <a:avLst>
              <a:gd name="adj1" fmla="val 132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grpSp>
        <p:nvGrpSpPr>
          <p:cNvPr id="8" name="그룹 7"/>
          <p:cNvGrpSpPr/>
          <p:nvPr/>
        </p:nvGrpSpPr>
        <p:grpSpPr>
          <a:xfrm>
            <a:off x="5347319" y="2699634"/>
            <a:ext cx="1497361" cy="1043784"/>
            <a:chOff x="5593853" y="981751"/>
            <a:chExt cx="1001298" cy="1043784"/>
          </a:xfrm>
        </p:grpSpPr>
        <p:sp>
          <p:nvSpPr>
            <p:cNvPr id="9" name="오각형 8"/>
            <p:cNvSpPr/>
            <p:nvPr/>
          </p:nvSpPr>
          <p:spPr>
            <a:xfrm rot="5400000">
              <a:off x="5570461" y="1020133"/>
              <a:ext cx="1043784" cy="967020"/>
            </a:xfrm>
            <a:prstGeom prst="homePlate">
              <a:avLst>
                <a:gd name="adj" fmla="val 24776"/>
              </a:avLst>
            </a:prstGeom>
            <a:solidFill>
              <a:srgbClr val="FAAB01"/>
            </a:solidFill>
            <a:ln w="28575">
              <a:solidFill>
                <a:srgbClr val="FAAB0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Rectangle 1"/>
            <p:cNvSpPr/>
            <p:nvPr/>
          </p:nvSpPr>
          <p:spPr>
            <a:xfrm>
              <a:off x="5593853" y="1248299"/>
              <a:ext cx="1001298" cy="646331"/>
            </a:xfrm>
            <a:prstGeom prst="rect">
              <a:avLst/>
            </a:prstGeom>
            <a:noFill/>
            <a:ln w="9525">
              <a:solidFill>
                <a:schemeClr val="bg1"/>
              </a:solidFill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b="1" dirty="0" smtClean="0">
                  <a:ln>
                    <a:solidFill>
                      <a:schemeClr val="tx1">
                        <a:lumMod val="75000"/>
                        <a:lumOff val="25000"/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  <a:cs typeface="Open Sans" panose="020B0606030504020204" pitchFamily="34" charset="0"/>
                </a:rPr>
                <a:t>Thankyou</a:t>
              </a: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5239552" y="3824750"/>
            <a:ext cx="17395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800" spc="-150">
                <a:ln>
                  <a:solidFill>
                    <a:schemeClr val="tx1">
                      <a:alpha val="0"/>
                    </a:schemeClr>
                  </a:solidFill>
                </a:ln>
                <a:solidFill>
                  <a:srgbClr val="FAAB01"/>
                </a:solidFill>
                <a:effectLst>
                  <a:reflection blurRad="6350" stA="55000" endA="300" endPos="45500" dir="5400000" sy="-100000" algn="bl" rotWithShape="0"/>
                </a:effectLst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>감사합니다</a:t>
            </a:r>
            <a:r>
              <a:rPr lang="en-US" altLang="ko-KR" sz="2800" spc="-150">
                <a:ln>
                  <a:solidFill>
                    <a:schemeClr val="tx1">
                      <a:alpha val="0"/>
                    </a:schemeClr>
                  </a:solidFill>
                </a:ln>
                <a:solidFill>
                  <a:srgbClr val="FAAB01"/>
                </a:solidFill>
                <a:effectLst>
                  <a:reflection blurRad="6350" stA="55000" endA="300" endPos="45500" dir="5400000" sy="-100000" algn="bl" rotWithShape="0"/>
                </a:effectLst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>.</a:t>
            </a:r>
            <a:endParaRPr lang="en-US" altLang="ko-KR" sz="2800" spc="-150" dirty="0">
              <a:ln>
                <a:solidFill>
                  <a:schemeClr val="tx1">
                    <a:alpha val="0"/>
                  </a:schemeClr>
                </a:solidFill>
              </a:ln>
              <a:solidFill>
                <a:srgbClr val="FAAB01"/>
              </a:solidFill>
              <a:effectLst>
                <a:reflection blurRad="6350" stA="55000" endA="300" endPos="45500" dir="5400000" sy="-100000" algn="bl" rotWithShape="0"/>
              </a:effectLst>
              <a:latin typeface="KoPub돋움체 Medium" panose="02020603020101020101" pitchFamily="18" charset="-127"/>
              <a:ea typeface="KoPub돋움체 Medium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78226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xmlns="" id="{6AE09221-F207-4FDB-967C-E9648DBA025D}"/>
              </a:ext>
            </a:extLst>
          </p:cNvPr>
          <p:cNvSpPr/>
          <p:nvPr/>
        </p:nvSpPr>
        <p:spPr>
          <a:xfrm>
            <a:off x="1063522" y="1469067"/>
            <a:ext cx="9959154" cy="4952110"/>
          </a:xfrm>
          <a:prstGeom prst="rect">
            <a:avLst/>
          </a:prstGeom>
          <a:noFill/>
          <a:ln w="34925">
            <a:solidFill>
              <a:srgbClr val="FAAB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0EC3706A-C350-400C-87A5-DCA68B0FB134}"/>
              </a:ext>
            </a:extLst>
          </p:cNvPr>
          <p:cNvSpPr txBox="1"/>
          <p:nvPr/>
        </p:nvSpPr>
        <p:spPr>
          <a:xfrm>
            <a:off x="1054910" y="392036"/>
            <a:ext cx="381707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4000" spc="-30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alpha val="50000"/>
                  </a:schemeClr>
                </a:solidFill>
                <a:latin typeface="비둘기" panose="02020603020101020101" pitchFamily="18" charset="-127"/>
                <a:ea typeface="비둘기" panose="02020603020101020101" pitchFamily="18" charset="-127"/>
              </a:rPr>
              <a:t>THE </a:t>
            </a:r>
            <a:r>
              <a:rPr lang="en-US" altLang="ko-KR" sz="4000" spc="-30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rgbClr val="FAAB01"/>
                </a:solidFill>
                <a:latin typeface="비둘기" panose="02020603020101020101" pitchFamily="18" charset="-127"/>
                <a:ea typeface="비둘기" panose="02020603020101020101" pitchFamily="18" charset="-127"/>
              </a:rPr>
              <a:t>C</a:t>
            </a:r>
            <a:r>
              <a:rPr lang="en-US" altLang="ko-KR" sz="4000" spc="-300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비둘기" panose="02020603020101020101" pitchFamily="18" charset="-127"/>
                <a:ea typeface="비둘기" panose="02020603020101020101" pitchFamily="18" charset="-127"/>
              </a:rPr>
              <a:t>ONTENTS</a:t>
            </a:r>
          </a:p>
        </p:txBody>
      </p:sp>
      <p:grpSp>
        <p:nvGrpSpPr>
          <p:cNvPr id="4" name="그룹 3">
            <a:extLst>
              <a:ext uri="{FF2B5EF4-FFF2-40B4-BE49-F238E27FC236}">
                <a16:creationId xmlns:a16="http://schemas.microsoft.com/office/drawing/2014/main" xmlns="" id="{22F9D479-DA0E-4ACB-987C-B3A72A115972}"/>
              </a:ext>
            </a:extLst>
          </p:cNvPr>
          <p:cNvGrpSpPr/>
          <p:nvPr/>
        </p:nvGrpSpPr>
        <p:grpSpPr>
          <a:xfrm>
            <a:off x="1478360" y="4019937"/>
            <a:ext cx="2946640" cy="667599"/>
            <a:chOff x="4668859" y="2533846"/>
            <a:chExt cx="2946640" cy="667599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xmlns="" id="{7E44D0F8-18E8-4966-9462-3A8FFF533D5B}"/>
                </a:ext>
              </a:extLst>
            </p:cNvPr>
            <p:cNvSpPr txBox="1"/>
            <p:nvPr/>
          </p:nvSpPr>
          <p:spPr>
            <a:xfrm>
              <a:off x="5371411" y="2939835"/>
              <a:ext cx="1031051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100" dirty="0" smtClean="0">
                  <a:ln>
                    <a:solidFill>
                      <a:schemeClr val="bg1">
                        <a:alpha val="0"/>
                      </a:schemeClr>
                    </a:solidFill>
                  </a:ln>
                  <a:latin typeface="HY견고딕" pitchFamily="18" charset="-127"/>
                  <a:ea typeface="HY견고딕" pitchFamily="18" charset="-127"/>
                </a:rPr>
                <a:t>사업추진전략</a:t>
              </a:r>
              <a:endParaRPr lang="ko-KR" altLang="en-US" sz="1100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xmlns="" id="{B7491F6F-AB2E-4CEF-BFF5-37A5D9B11C49}"/>
                </a:ext>
              </a:extLst>
            </p:cNvPr>
            <p:cNvSpPr txBox="1"/>
            <p:nvPr/>
          </p:nvSpPr>
          <p:spPr>
            <a:xfrm>
              <a:off x="4668859" y="2533846"/>
              <a:ext cx="294664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2800" spc="-30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latin typeface="HY견고딕" pitchFamily="18" charset="-127"/>
                  <a:ea typeface="HY견고딕" pitchFamily="18" charset="-127"/>
                </a:rPr>
                <a:t>03   PART THREE</a:t>
              </a:r>
            </a:p>
          </p:txBody>
        </p:sp>
      </p:grpSp>
      <p:grpSp>
        <p:nvGrpSpPr>
          <p:cNvPr id="7" name="그룹 6">
            <a:extLst>
              <a:ext uri="{FF2B5EF4-FFF2-40B4-BE49-F238E27FC236}">
                <a16:creationId xmlns:a16="http://schemas.microsoft.com/office/drawing/2014/main" xmlns="" id="{565E1A86-BBE4-4797-9BD3-9732BF179116}"/>
              </a:ext>
            </a:extLst>
          </p:cNvPr>
          <p:cNvGrpSpPr/>
          <p:nvPr/>
        </p:nvGrpSpPr>
        <p:grpSpPr>
          <a:xfrm>
            <a:off x="1496636" y="5094817"/>
            <a:ext cx="2759089" cy="657872"/>
            <a:chOff x="5796136" y="5775067"/>
            <a:chExt cx="2759089" cy="657872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xmlns="" id="{5C0C71E9-54AA-4FAD-AFB9-6699638123BD}"/>
                </a:ext>
              </a:extLst>
            </p:cNvPr>
            <p:cNvSpPr txBox="1"/>
            <p:nvPr/>
          </p:nvSpPr>
          <p:spPr>
            <a:xfrm>
              <a:off x="6480412" y="6171329"/>
              <a:ext cx="795411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10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latin typeface="HY견고딕" pitchFamily="18" charset="-127"/>
                  <a:ea typeface="HY견고딕" pitchFamily="18" charset="-127"/>
                </a:rPr>
                <a:t> </a:t>
              </a:r>
              <a:r>
                <a:rPr lang="ko-KR" altLang="en-US" sz="1100" dirty="0" smtClean="0">
                  <a:ln>
                    <a:solidFill>
                      <a:schemeClr val="bg1">
                        <a:alpha val="0"/>
                      </a:schemeClr>
                    </a:solidFill>
                  </a:ln>
                  <a:latin typeface="HY견고딕" pitchFamily="18" charset="-127"/>
                  <a:ea typeface="HY견고딕" pitchFamily="18" charset="-127"/>
                </a:rPr>
                <a:t>창업비용</a:t>
              </a:r>
              <a:endParaRPr lang="ko-KR" altLang="en-US" sz="1100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xmlns="" id="{54D49ABC-2F89-456D-916B-C6DD1D2DC05B}"/>
                </a:ext>
              </a:extLst>
            </p:cNvPr>
            <p:cNvSpPr txBox="1"/>
            <p:nvPr/>
          </p:nvSpPr>
          <p:spPr>
            <a:xfrm>
              <a:off x="5796136" y="5775067"/>
              <a:ext cx="275908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2800" spc="-30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latin typeface="HY견고딕" pitchFamily="18" charset="-127"/>
                  <a:ea typeface="HY견고딕" pitchFamily="18" charset="-127"/>
                </a:rPr>
                <a:t>04   PART FOUR</a:t>
              </a:r>
            </a:p>
          </p:txBody>
        </p:sp>
      </p:grpSp>
      <p:grpSp>
        <p:nvGrpSpPr>
          <p:cNvPr id="10" name="그룹 9">
            <a:extLst>
              <a:ext uri="{FF2B5EF4-FFF2-40B4-BE49-F238E27FC236}">
                <a16:creationId xmlns:a16="http://schemas.microsoft.com/office/drawing/2014/main" xmlns="" id="{DEF6D009-3DDB-4841-B2FC-9560BE872AFD}"/>
              </a:ext>
            </a:extLst>
          </p:cNvPr>
          <p:cNvGrpSpPr/>
          <p:nvPr/>
        </p:nvGrpSpPr>
        <p:grpSpPr>
          <a:xfrm>
            <a:off x="1478361" y="1964103"/>
            <a:ext cx="2529860" cy="742518"/>
            <a:chOff x="1370959" y="1816736"/>
            <a:chExt cx="2402913" cy="637243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xmlns="" id="{47088135-539F-4234-87CF-EEE6DDA8B8DC}"/>
                </a:ext>
              </a:extLst>
            </p:cNvPr>
            <p:cNvSpPr txBox="1"/>
            <p:nvPr/>
          </p:nvSpPr>
          <p:spPr>
            <a:xfrm>
              <a:off x="1370959" y="1816736"/>
              <a:ext cx="2402913" cy="44903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2800" spc="-30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latin typeface="HY견고딕" pitchFamily="18" charset="-127"/>
                  <a:ea typeface="HY견고딕" pitchFamily="18" charset="-127"/>
                </a:rPr>
                <a:t>01   PART ONE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xmlns="" id="{F82DCA41-8B4F-4AF7-BDA3-9D24332933FA}"/>
                </a:ext>
              </a:extLst>
            </p:cNvPr>
            <p:cNvSpPr txBox="1"/>
            <p:nvPr/>
          </p:nvSpPr>
          <p:spPr>
            <a:xfrm>
              <a:off x="2006990" y="2229460"/>
              <a:ext cx="1350820" cy="22451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100" dirty="0" err="1" smtClean="0">
                  <a:ln>
                    <a:solidFill>
                      <a:schemeClr val="bg1">
                        <a:alpha val="0"/>
                      </a:schemeClr>
                    </a:solidFill>
                  </a:ln>
                  <a:latin typeface="HY견고딕" pitchFamily="18" charset="-127"/>
                  <a:ea typeface="HY견고딕" pitchFamily="18" charset="-127"/>
                </a:rPr>
                <a:t>개인카페</a:t>
              </a:r>
              <a:r>
                <a:rPr lang="ko-KR" altLang="en-US" sz="1100" dirty="0" smtClean="0">
                  <a:ln>
                    <a:solidFill>
                      <a:schemeClr val="bg1">
                        <a:alpha val="0"/>
                      </a:schemeClr>
                    </a:solidFill>
                  </a:ln>
                  <a:latin typeface="HY견고딕" pitchFamily="18" charset="-127"/>
                  <a:ea typeface="HY견고딕" pitchFamily="18" charset="-127"/>
                </a:rPr>
                <a:t> 창업 배경</a:t>
              </a:r>
              <a:endParaRPr lang="ko-KR" altLang="en-US" sz="1100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HY견고딕" pitchFamily="18" charset="-127"/>
                <a:ea typeface="HY견고딕" pitchFamily="18" charset="-127"/>
              </a:endParaRPr>
            </a:p>
          </p:txBody>
        </p:sp>
      </p:grpSp>
      <p:grpSp>
        <p:nvGrpSpPr>
          <p:cNvPr id="13" name="그룹 12">
            <a:extLst>
              <a:ext uri="{FF2B5EF4-FFF2-40B4-BE49-F238E27FC236}">
                <a16:creationId xmlns:a16="http://schemas.microsoft.com/office/drawing/2014/main" xmlns="" id="{B5802A97-FFC3-49B2-AFF0-53BA26A2B2D4}"/>
              </a:ext>
            </a:extLst>
          </p:cNvPr>
          <p:cNvGrpSpPr/>
          <p:nvPr/>
        </p:nvGrpSpPr>
        <p:grpSpPr>
          <a:xfrm>
            <a:off x="1478360" y="2966104"/>
            <a:ext cx="2605200" cy="683297"/>
            <a:chOff x="2771800" y="4478923"/>
            <a:chExt cx="2605200" cy="683297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xmlns="" id="{89C4231C-5627-4158-AE7B-6889FB75A934}"/>
                </a:ext>
              </a:extLst>
            </p:cNvPr>
            <p:cNvSpPr txBox="1"/>
            <p:nvPr/>
          </p:nvSpPr>
          <p:spPr>
            <a:xfrm>
              <a:off x="3457780" y="4900610"/>
              <a:ext cx="184731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ko-KR" altLang="en-US" sz="1100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xmlns="" id="{92C5070B-5DD9-41D7-9306-B91DDB8D869C}"/>
                </a:ext>
              </a:extLst>
            </p:cNvPr>
            <p:cNvSpPr txBox="1"/>
            <p:nvPr/>
          </p:nvSpPr>
          <p:spPr>
            <a:xfrm>
              <a:off x="2771800" y="4478923"/>
              <a:ext cx="260520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2800" spc="-30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latin typeface="HY견고딕" pitchFamily="18" charset="-127"/>
                  <a:ea typeface="HY견고딕" pitchFamily="18" charset="-127"/>
                </a:rPr>
                <a:t>02   PART TWO</a:t>
              </a:r>
            </a:p>
          </p:txBody>
        </p:sp>
      </p:grpSp>
      <p:sp>
        <p:nvSpPr>
          <p:cNvPr id="17" name="액자 16">
            <a:extLst>
              <a:ext uri="{FF2B5EF4-FFF2-40B4-BE49-F238E27FC236}">
                <a16:creationId xmlns:a16="http://schemas.microsoft.com/office/drawing/2014/main" xmlns="" id="{59AC892E-CAFB-48E8-8CB2-38E2E82A091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frame">
            <a:avLst>
              <a:gd name="adj1" fmla="val 132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F82DCA41-8B4F-4AF7-BDA3-9D24332933FA}"/>
              </a:ext>
            </a:extLst>
          </p:cNvPr>
          <p:cNvSpPr txBox="1"/>
          <p:nvPr/>
        </p:nvSpPr>
        <p:spPr>
          <a:xfrm>
            <a:off x="2139492" y="3429783"/>
            <a:ext cx="10230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HY견고딕" pitchFamily="18" charset="-127"/>
                <a:ea typeface="HY견고딕" pitchFamily="18" charset="-127"/>
              </a:rPr>
              <a:t> </a:t>
            </a:r>
            <a:r>
              <a:rPr lang="en-US" altLang="ko-KR" sz="1100" dirty="0" smtClean="0">
                <a:ln>
                  <a:solidFill>
                    <a:schemeClr val="bg1">
                      <a:alpha val="0"/>
                    </a:schemeClr>
                  </a:solidFill>
                </a:ln>
                <a:latin typeface="HY견고딕" pitchFamily="18" charset="-127"/>
                <a:ea typeface="HY견고딕" pitchFamily="18" charset="-127"/>
              </a:rPr>
              <a:t>SWOT </a:t>
            </a:r>
            <a:r>
              <a:rPr lang="ko-KR" altLang="en-US" sz="1100" dirty="0" smtClean="0">
                <a:ln>
                  <a:solidFill>
                    <a:schemeClr val="bg1">
                      <a:alpha val="0"/>
                    </a:schemeClr>
                  </a:solidFill>
                </a:ln>
                <a:latin typeface="HY견고딕" pitchFamily="18" charset="-127"/>
                <a:ea typeface="HY견고딕" pitchFamily="18" charset="-127"/>
              </a:rPr>
              <a:t>분석</a:t>
            </a:r>
            <a:endParaRPr lang="ko-KR" altLang="en-US" sz="1100" dirty="0">
              <a:ln>
                <a:solidFill>
                  <a:schemeClr val="bg1">
                    <a:alpha val="0"/>
                  </a:schemeClr>
                </a:solidFill>
              </a:ln>
              <a:latin typeface="HY견고딕" pitchFamily="18" charset="-127"/>
              <a:ea typeface="HY견고딕" pitchFamily="18" charset="-127"/>
            </a:endParaRPr>
          </a:p>
        </p:txBody>
      </p:sp>
      <p:grpSp>
        <p:nvGrpSpPr>
          <p:cNvPr id="22" name="그룹 21">
            <a:extLst>
              <a:ext uri="{FF2B5EF4-FFF2-40B4-BE49-F238E27FC236}">
                <a16:creationId xmlns:a16="http://schemas.microsoft.com/office/drawing/2014/main" xmlns="" id="{B5802A97-FFC3-49B2-AFF0-53BA26A2B2D4}"/>
              </a:ext>
            </a:extLst>
          </p:cNvPr>
          <p:cNvGrpSpPr/>
          <p:nvPr/>
        </p:nvGrpSpPr>
        <p:grpSpPr>
          <a:xfrm>
            <a:off x="6150221" y="1964102"/>
            <a:ext cx="2454518" cy="683297"/>
            <a:chOff x="2771800" y="4478923"/>
            <a:chExt cx="2454518" cy="683297"/>
          </a:xfrm>
        </p:grpSpPr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xmlns="" id="{89C4231C-5627-4158-AE7B-6889FB75A934}"/>
                </a:ext>
              </a:extLst>
            </p:cNvPr>
            <p:cNvSpPr txBox="1"/>
            <p:nvPr/>
          </p:nvSpPr>
          <p:spPr>
            <a:xfrm>
              <a:off x="3457780" y="4900610"/>
              <a:ext cx="184731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ko-KR" altLang="en-US" sz="1100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xmlns="" id="{92C5070B-5DD9-41D7-9306-B91DDB8D869C}"/>
                </a:ext>
              </a:extLst>
            </p:cNvPr>
            <p:cNvSpPr txBox="1"/>
            <p:nvPr/>
          </p:nvSpPr>
          <p:spPr>
            <a:xfrm>
              <a:off x="2771800" y="4478923"/>
              <a:ext cx="245451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2800" spc="-300" dirty="0" smtClean="0">
                  <a:ln>
                    <a:solidFill>
                      <a:schemeClr val="bg1">
                        <a:alpha val="0"/>
                      </a:schemeClr>
                    </a:solidFill>
                  </a:ln>
                  <a:latin typeface="HY견고딕" pitchFamily="18" charset="-127"/>
                  <a:ea typeface="HY견고딕" pitchFamily="18" charset="-127"/>
                </a:rPr>
                <a:t>05  PART FIVE</a:t>
              </a:r>
              <a:endParaRPr lang="en-US" altLang="ko-KR" sz="2800" spc="-300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HY견고딕" pitchFamily="18" charset="-127"/>
                <a:ea typeface="HY견고딕" pitchFamily="18" charset="-127"/>
              </a:endParaRPr>
            </a:p>
          </p:txBody>
        </p: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F82DCA41-8B4F-4AF7-BDA3-9D24332933FA}"/>
              </a:ext>
            </a:extLst>
          </p:cNvPr>
          <p:cNvSpPr txBox="1"/>
          <p:nvPr/>
        </p:nvSpPr>
        <p:spPr>
          <a:xfrm>
            <a:off x="6770263" y="2444609"/>
            <a:ext cx="79541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100" dirty="0" smtClean="0">
                <a:ln>
                  <a:solidFill>
                    <a:schemeClr val="bg1">
                      <a:alpha val="0"/>
                    </a:schemeClr>
                  </a:solidFill>
                </a:ln>
                <a:latin typeface="HY견고딕" pitchFamily="18" charset="-127"/>
                <a:ea typeface="HY견고딕" pitchFamily="18" charset="-127"/>
              </a:rPr>
              <a:t>사업 진행</a:t>
            </a:r>
            <a:endParaRPr lang="ko-KR" altLang="en-US" sz="1100" dirty="0">
              <a:ln>
                <a:solidFill>
                  <a:schemeClr val="bg1">
                    <a:alpha val="0"/>
                  </a:schemeClr>
                </a:solidFill>
              </a:ln>
              <a:latin typeface="HY견고딕" pitchFamily="18" charset="-127"/>
              <a:ea typeface="HY견고딕" pitchFamily="18" charset="-127"/>
            </a:endParaRPr>
          </a:p>
        </p:txBody>
      </p:sp>
      <p:grpSp>
        <p:nvGrpSpPr>
          <p:cNvPr id="26" name="그룹 25">
            <a:extLst>
              <a:ext uri="{FF2B5EF4-FFF2-40B4-BE49-F238E27FC236}">
                <a16:creationId xmlns:a16="http://schemas.microsoft.com/office/drawing/2014/main" xmlns="" id="{B5802A97-FFC3-49B2-AFF0-53BA26A2B2D4}"/>
              </a:ext>
            </a:extLst>
          </p:cNvPr>
          <p:cNvGrpSpPr/>
          <p:nvPr/>
        </p:nvGrpSpPr>
        <p:grpSpPr>
          <a:xfrm>
            <a:off x="6150221" y="2966251"/>
            <a:ext cx="2282997" cy="699403"/>
            <a:chOff x="2711527" y="4462817"/>
            <a:chExt cx="2282997" cy="699403"/>
          </a:xfrm>
        </p:grpSpPr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xmlns="" id="{89C4231C-5627-4158-AE7B-6889FB75A934}"/>
                </a:ext>
              </a:extLst>
            </p:cNvPr>
            <p:cNvSpPr txBox="1"/>
            <p:nvPr/>
          </p:nvSpPr>
          <p:spPr>
            <a:xfrm>
              <a:off x="3457780" y="4900610"/>
              <a:ext cx="184731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ko-KR" altLang="en-US" sz="1100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xmlns="" id="{92C5070B-5DD9-41D7-9306-B91DDB8D869C}"/>
                </a:ext>
              </a:extLst>
            </p:cNvPr>
            <p:cNvSpPr txBox="1"/>
            <p:nvPr/>
          </p:nvSpPr>
          <p:spPr>
            <a:xfrm>
              <a:off x="2711527" y="4462817"/>
              <a:ext cx="228299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2800" spc="-300" dirty="0" smtClean="0">
                  <a:ln>
                    <a:solidFill>
                      <a:schemeClr val="bg1">
                        <a:alpha val="0"/>
                      </a:schemeClr>
                    </a:solidFill>
                  </a:ln>
                  <a:latin typeface="HY견고딕" pitchFamily="18" charset="-127"/>
                  <a:ea typeface="HY견고딕" pitchFamily="18" charset="-127"/>
                </a:rPr>
                <a:t>06  PART SIX</a:t>
              </a:r>
              <a:endParaRPr lang="en-US" altLang="ko-KR" sz="2800" spc="-300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HY견고딕" pitchFamily="18" charset="-127"/>
                <a:ea typeface="HY견고딕" pitchFamily="18" charset="-127"/>
              </a:endParaRPr>
            </a:p>
          </p:txBody>
        </p:sp>
      </p:grp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F82DCA41-8B4F-4AF7-BDA3-9D24332933FA}"/>
              </a:ext>
            </a:extLst>
          </p:cNvPr>
          <p:cNvSpPr txBox="1"/>
          <p:nvPr/>
        </p:nvSpPr>
        <p:spPr>
          <a:xfrm>
            <a:off x="6767791" y="3477535"/>
            <a:ext cx="154721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100" dirty="0" smtClean="0">
                <a:ln>
                  <a:solidFill>
                    <a:schemeClr val="bg1">
                      <a:alpha val="0"/>
                    </a:schemeClr>
                  </a:solidFill>
                </a:ln>
                <a:latin typeface="HY견고딕" pitchFamily="18" charset="-127"/>
                <a:ea typeface="HY견고딕" pitchFamily="18" charset="-127"/>
              </a:rPr>
              <a:t>카페 창업 체크리스트</a:t>
            </a:r>
            <a:endParaRPr lang="ko-KR" altLang="en-US" sz="1100" dirty="0">
              <a:ln>
                <a:solidFill>
                  <a:schemeClr val="bg1">
                    <a:alpha val="0"/>
                  </a:schemeClr>
                </a:solidFill>
              </a:ln>
              <a:latin typeface="HY견고딕" pitchFamily="18" charset="-127"/>
              <a:ea typeface="HY견고딕" pitchFamily="18" charset="-127"/>
            </a:endParaRPr>
          </a:p>
        </p:txBody>
      </p:sp>
      <p:grpSp>
        <p:nvGrpSpPr>
          <p:cNvPr id="30" name="그룹 29">
            <a:extLst>
              <a:ext uri="{FF2B5EF4-FFF2-40B4-BE49-F238E27FC236}">
                <a16:creationId xmlns:a16="http://schemas.microsoft.com/office/drawing/2014/main" xmlns="" id="{B5802A97-FFC3-49B2-AFF0-53BA26A2B2D4}"/>
              </a:ext>
            </a:extLst>
          </p:cNvPr>
          <p:cNvGrpSpPr/>
          <p:nvPr/>
        </p:nvGrpSpPr>
        <p:grpSpPr>
          <a:xfrm>
            <a:off x="6150221" y="4018546"/>
            <a:ext cx="2850460" cy="683297"/>
            <a:chOff x="2771800" y="4478923"/>
            <a:chExt cx="2850460" cy="683297"/>
          </a:xfrm>
        </p:grpSpPr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xmlns="" id="{89C4231C-5627-4158-AE7B-6889FB75A934}"/>
                </a:ext>
              </a:extLst>
            </p:cNvPr>
            <p:cNvSpPr txBox="1"/>
            <p:nvPr/>
          </p:nvSpPr>
          <p:spPr>
            <a:xfrm>
              <a:off x="3457780" y="4900610"/>
              <a:ext cx="184731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ko-KR" altLang="en-US" sz="1100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xmlns="" id="{92C5070B-5DD9-41D7-9306-B91DDB8D869C}"/>
                </a:ext>
              </a:extLst>
            </p:cNvPr>
            <p:cNvSpPr txBox="1"/>
            <p:nvPr/>
          </p:nvSpPr>
          <p:spPr>
            <a:xfrm>
              <a:off x="2771800" y="4478923"/>
              <a:ext cx="285046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2800" spc="-300" dirty="0" smtClean="0">
                  <a:ln>
                    <a:solidFill>
                      <a:schemeClr val="bg1">
                        <a:alpha val="0"/>
                      </a:schemeClr>
                    </a:solidFill>
                  </a:ln>
                  <a:latin typeface="HY견고딕" pitchFamily="18" charset="-127"/>
                  <a:ea typeface="HY견고딕" pitchFamily="18" charset="-127"/>
                </a:rPr>
                <a:t>07  PART SEVEN</a:t>
              </a:r>
              <a:endParaRPr lang="en-US" altLang="ko-KR" sz="2800" spc="-300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HY견고딕" pitchFamily="18" charset="-127"/>
                <a:ea typeface="HY견고딕" pitchFamily="18" charset="-127"/>
              </a:endParaRPr>
            </a:p>
          </p:txBody>
        </p:sp>
      </p:grpSp>
      <p:sp>
        <p:nvSpPr>
          <p:cNvPr id="33" name="TextBox 32">
            <a:extLst>
              <a:ext uri="{FF2B5EF4-FFF2-40B4-BE49-F238E27FC236}">
                <a16:creationId xmlns:a16="http://schemas.microsoft.com/office/drawing/2014/main" xmlns="" id="{F82DCA41-8B4F-4AF7-BDA3-9D24332933FA}"/>
              </a:ext>
            </a:extLst>
          </p:cNvPr>
          <p:cNvSpPr txBox="1"/>
          <p:nvPr/>
        </p:nvSpPr>
        <p:spPr>
          <a:xfrm>
            <a:off x="6729243" y="4508892"/>
            <a:ext cx="107753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100" dirty="0" smtClean="0">
                <a:ln>
                  <a:solidFill>
                    <a:schemeClr val="bg1">
                      <a:alpha val="0"/>
                    </a:schemeClr>
                  </a:solidFill>
                </a:ln>
                <a:latin typeface="HY견고딕" pitchFamily="18" charset="-127"/>
                <a:ea typeface="HY견고딕" pitchFamily="18" charset="-127"/>
              </a:rPr>
              <a:t>인테리어 구상</a:t>
            </a:r>
            <a:endParaRPr lang="ko-KR" altLang="en-US" sz="1100" dirty="0">
              <a:ln>
                <a:solidFill>
                  <a:schemeClr val="bg1">
                    <a:alpha val="0"/>
                  </a:schemeClr>
                </a:solidFill>
              </a:ln>
              <a:latin typeface="HY견고딕" pitchFamily="18" charset="-127"/>
              <a:ea typeface="HY견고딕" pitchFamily="18" charset="-127"/>
            </a:endParaRPr>
          </a:p>
        </p:txBody>
      </p:sp>
      <p:grpSp>
        <p:nvGrpSpPr>
          <p:cNvPr id="34" name="그룹 33">
            <a:extLst>
              <a:ext uri="{FF2B5EF4-FFF2-40B4-BE49-F238E27FC236}">
                <a16:creationId xmlns:a16="http://schemas.microsoft.com/office/drawing/2014/main" xmlns="" id="{B5802A97-FFC3-49B2-AFF0-53BA26A2B2D4}"/>
              </a:ext>
            </a:extLst>
          </p:cNvPr>
          <p:cNvGrpSpPr/>
          <p:nvPr/>
        </p:nvGrpSpPr>
        <p:grpSpPr>
          <a:xfrm>
            <a:off x="6195519" y="5069392"/>
            <a:ext cx="2760692" cy="683297"/>
            <a:chOff x="2771800" y="4478923"/>
            <a:chExt cx="2760692" cy="683297"/>
          </a:xfrm>
        </p:grpSpPr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xmlns="" id="{89C4231C-5627-4158-AE7B-6889FB75A934}"/>
                </a:ext>
              </a:extLst>
            </p:cNvPr>
            <p:cNvSpPr txBox="1"/>
            <p:nvPr/>
          </p:nvSpPr>
          <p:spPr>
            <a:xfrm>
              <a:off x="3457780" y="4900610"/>
              <a:ext cx="184731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ko-KR" altLang="en-US" sz="1100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xmlns="" id="{92C5070B-5DD9-41D7-9306-B91DDB8D869C}"/>
                </a:ext>
              </a:extLst>
            </p:cNvPr>
            <p:cNvSpPr txBox="1"/>
            <p:nvPr/>
          </p:nvSpPr>
          <p:spPr>
            <a:xfrm>
              <a:off x="2771800" y="4478923"/>
              <a:ext cx="276069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2800" spc="-300" dirty="0" smtClean="0">
                  <a:ln>
                    <a:solidFill>
                      <a:schemeClr val="bg1">
                        <a:alpha val="0"/>
                      </a:schemeClr>
                    </a:solidFill>
                  </a:ln>
                  <a:latin typeface="HY견고딕" pitchFamily="18" charset="-127"/>
                  <a:ea typeface="HY견고딕" pitchFamily="18" charset="-127"/>
                </a:rPr>
                <a:t>08  PART EIGHT</a:t>
              </a:r>
              <a:endParaRPr lang="en-US" altLang="ko-KR" sz="2800" spc="-300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HY견고딕" pitchFamily="18" charset="-127"/>
                <a:ea typeface="HY견고딕" pitchFamily="18" charset="-127"/>
              </a:endParaRPr>
            </a:p>
          </p:txBody>
        </p:sp>
      </p:grpSp>
      <p:sp>
        <p:nvSpPr>
          <p:cNvPr id="37" name="TextBox 36">
            <a:extLst>
              <a:ext uri="{FF2B5EF4-FFF2-40B4-BE49-F238E27FC236}">
                <a16:creationId xmlns:a16="http://schemas.microsoft.com/office/drawing/2014/main" xmlns="" id="{F82DCA41-8B4F-4AF7-BDA3-9D24332933FA}"/>
              </a:ext>
            </a:extLst>
          </p:cNvPr>
          <p:cNvSpPr txBox="1"/>
          <p:nvPr/>
        </p:nvSpPr>
        <p:spPr>
          <a:xfrm>
            <a:off x="6767791" y="5549413"/>
            <a:ext cx="164019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100" dirty="0" smtClean="0">
                <a:ln>
                  <a:solidFill>
                    <a:schemeClr val="bg1">
                      <a:alpha val="0"/>
                    </a:schemeClr>
                  </a:solidFill>
                </a:ln>
                <a:latin typeface="HY견고딕" pitchFamily="18" charset="-127"/>
                <a:ea typeface="HY견고딕" pitchFamily="18" charset="-127"/>
              </a:rPr>
              <a:t>커피 및 각종 음료 구상</a:t>
            </a:r>
            <a:endParaRPr lang="ko-KR" altLang="en-US" sz="1100" dirty="0">
              <a:ln>
                <a:solidFill>
                  <a:schemeClr val="bg1">
                    <a:alpha val="0"/>
                  </a:schemeClr>
                </a:solidFill>
              </a:ln>
              <a:latin typeface="HY견고딕" pitchFamily="18" charset="-127"/>
              <a:ea typeface="HY견고딕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88979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타원 4">
            <a:extLst>
              <a:ext uri="{FF2B5EF4-FFF2-40B4-BE49-F238E27FC236}">
                <a16:creationId xmlns:a16="http://schemas.microsoft.com/office/drawing/2014/main" xmlns="" id="{DF730EC1-2AB3-4710-A426-EEC60D89C9F2}"/>
              </a:ext>
            </a:extLst>
          </p:cNvPr>
          <p:cNvSpPr/>
          <p:nvPr/>
        </p:nvSpPr>
        <p:spPr>
          <a:xfrm>
            <a:off x="1537237" y="440849"/>
            <a:ext cx="268069" cy="268069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타원 5">
            <a:extLst>
              <a:ext uri="{FF2B5EF4-FFF2-40B4-BE49-F238E27FC236}">
                <a16:creationId xmlns:a16="http://schemas.microsoft.com/office/drawing/2014/main" xmlns="" id="{650D900F-057A-4579-82E4-545E8E8ADEC1}"/>
              </a:ext>
            </a:extLst>
          </p:cNvPr>
          <p:cNvSpPr/>
          <p:nvPr/>
        </p:nvSpPr>
        <p:spPr>
          <a:xfrm>
            <a:off x="1098927" y="512265"/>
            <a:ext cx="268069" cy="268069"/>
          </a:xfrm>
          <a:prstGeom prst="ellipse">
            <a:avLst/>
          </a:prstGeom>
          <a:solidFill>
            <a:srgbClr val="FFC000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타원 6">
            <a:extLst>
              <a:ext uri="{FF2B5EF4-FFF2-40B4-BE49-F238E27FC236}">
                <a16:creationId xmlns:a16="http://schemas.microsoft.com/office/drawing/2014/main" xmlns="" id="{C133E313-2742-43F4-94BC-0C99B381A5C8}"/>
              </a:ext>
            </a:extLst>
          </p:cNvPr>
          <p:cNvSpPr/>
          <p:nvPr/>
        </p:nvSpPr>
        <p:spPr>
          <a:xfrm>
            <a:off x="875610" y="923133"/>
            <a:ext cx="268069" cy="268069"/>
          </a:xfrm>
          <a:prstGeom prst="ellipse">
            <a:avLst/>
          </a:prstGeom>
          <a:solidFill>
            <a:srgbClr val="FFC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타원 7">
            <a:extLst>
              <a:ext uri="{FF2B5EF4-FFF2-40B4-BE49-F238E27FC236}">
                <a16:creationId xmlns:a16="http://schemas.microsoft.com/office/drawing/2014/main" xmlns="" id="{7CB7D5BE-11D4-4878-B2DA-F6B8398B689E}"/>
              </a:ext>
            </a:extLst>
          </p:cNvPr>
          <p:cNvSpPr/>
          <p:nvPr/>
        </p:nvSpPr>
        <p:spPr>
          <a:xfrm>
            <a:off x="964893" y="1380333"/>
            <a:ext cx="268069" cy="268069"/>
          </a:xfrm>
          <a:prstGeom prst="ellipse">
            <a:avLst/>
          </a:prstGeom>
          <a:solidFill>
            <a:srgbClr val="FFC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타원 8">
            <a:extLst>
              <a:ext uri="{FF2B5EF4-FFF2-40B4-BE49-F238E27FC236}">
                <a16:creationId xmlns:a16="http://schemas.microsoft.com/office/drawing/2014/main" xmlns="" id="{DC702E18-FE8A-4F8E-B784-352A3417EFB5}"/>
              </a:ext>
            </a:extLst>
          </p:cNvPr>
          <p:cNvSpPr/>
          <p:nvPr/>
        </p:nvSpPr>
        <p:spPr>
          <a:xfrm>
            <a:off x="1269169" y="1689774"/>
            <a:ext cx="268069" cy="268069"/>
          </a:xfrm>
          <a:prstGeom prst="ellipse">
            <a:avLst/>
          </a:prstGeom>
          <a:solidFill>
            <a:srgbClr val="FFC00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타원 9">
            <a:extLst>
              <a:ext uri="{FF2B5EF4-FFF2-40B4-BE49-F238E27FC236}">
                <a16:creationId xmlns:a16="http://schemas.microsoft.com/office/drawing/2014/main" xmlns="" id="{8E12A4BF-2204-4D23-9F81-ABE1D50D6E09}"/>
              </a:ext>
            </a:extLst>
          </p:cNvPr>
          <p:cNvSpPr/>
          <p:nvPr/>
        </p:nvSpPr>
        <p:spPr>
          <a:xfrm>
            <a:off x="1671272" y="1564538"/>
            <a:ext cx="268069" cy="268069"/>
          </a:xfrm>
          <a:prstGeom prst="ellipse">
            <a:avLst/>
          </a:prstGeom>
          <a:solidFill>
            <a:srgbClr val="71BF45">
              <a:alpha val="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액자 14">
            <a:extLst>
              <a:ext uri="{FF2B5EF4-FFF2-40B4-BE49-F238E27FC236}">
                <a16:creationId xmlns:a16="http://schemas.microsoft.com/office/drawing/2014/main" xmlns="" id="{979444C1-33D1-4F53-BCA7-BCA555BBEF3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frame">
            <a:avLst>
              <a:gd name="adj1" fmla="val 132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grpSp>
        <p:nvGrpSpPr>
          <p:cNvPr id="16" name="그룹 15">
            <a:extLst>
              <a:ext uri="{FF2B5EF4-FFF2-40B4-BE49-F238E27FC236}">
                <a16:creationId xmlns:a16="http://schemas.microsoft.com/office/drawing/2014/main" xmlns="" id="{DEF6D009-3DDB-4841-B2FC-9560BE872AFD}"/>
              </a:ext>
            </a:extLst>
          </p:cNvPr>
          <p:cNvGrpSpPr/>
          <p:nvPr/>
        </p:nvGrpSpPr>
        <p:grpSpPr>
          <a:xfrm>
            <a:off x="1537237" y="913127"/>
            <a:ext cx="2864887" cy="726326"/>
            <a:chOff x="1370958" y="1816735"/>
            <a:chExt cx="2864887" cy="726326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xmlns="" id="{47088135-539F-4234-87CF-EEE6DDA8B8DC}"/>
                </a:ext>
              </a:extLst>
            </p:cNvPr>
            <p:cNvSpPr txBox="1"/>
            <p:nvPr/>
          </p:nvSpPr>
          <p:spPr>
            <a:xfrm>
              <a:off x="1370958" y="1816735"/>
              <a:ext cx="110479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400" b="1" spc="-30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latin typeface="HY견고딕" pitchFamily="18" charset="-127"/>
                  <a:ea typeface="HY견고딕" pitchFamily="18" charset="-127"/>
                </a:rPr>
                <a:t>01   PART </a:t>
              </a:r>
              <a:r>
                <a:rPr lang="en-US" altLang="ko-KR" sz="1400" b="1" spc="-300" dirty="0" smtClean="0">
                  <a:ln>
                    <a:solidFill>
                      <a:schemeClr val="bg1">
                        <a:alpha val="0"/>
                      </a:schemeClr>
                    </a:solidFill>
                  </a:ln>
                  <a:latin typeface="HY견고딕" pitchFamily="18" charset="-127"/>
                  <a:ea typeface="HY견고딕" pitchFamily="18" charset="-127"/>
                </a:rPr>
                <a:t> ONE</a:t>
              </a:r>
              <a:endParaRPr lang="en-US" altLang="ko-KR" sz="1400" b="1" spc="-300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xmlns="" id="{F82DCA41-8B4F-4AF7-BDA3-9D24332933FA}"/>
                </a:ext>
              </a:extLst>
            </p:cNvPr>
            <p:cNvSpPr txBox="1"/>
            <p:nvPr/>
          </p:nvSpPr>
          <p:spPr>
            <a:xfrm>
              <a:off x="1370958" y="2081396"/>
              <a:ext cx="286488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400" dirty="0" err="1" smtClean="0">
                  <a:ln>
                    <a:solidFill>
                      <a:schemeClr val="bg1">
                        <a:alpha val="0"/>
                      </a:schemeClr>
                    </a:solidFill>
                  </a:ln>
                  <a:latin typeface="HY견고딕" pitchFamily="18" charset="-127"/>
                  <a:ea typeface="HY견고딕" pitchFamily="18" charset="-127"/>
                </a:rPr>
                <a:t>개인카페</a:t>
              </a:r>
              <a:r>
                <a:rPr lang="ko-KR" altLang="en-US" sz="2400" dirty="0" smtClean="0">
                  <a:ln>
                    <a:solidFill>
                      <a:schemeClr val="bg1">
                        <a:alpha val="0"/>
                      </a:schemeClr>
                    </a:solidFill>
                  </a:ln>
                  <a:latin typeface="HY견고딕" pitchFamily="18" charset="-127"/>
                  <a:ea typeface="HY견고딕" pitchFamily="18" charset="-127"/>
                </a:rPr>
                <a:t> 창업 배경</a:t>
              </a:r>
              <a:endParaRPr lang="ko-KR" altLang="en-US" sz="2400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HY견고딕" pitchFamily="18" charset="-127"/>
                <a:ea typeface="HY견고딕" pitchFamily="18" charset="-127"/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964893" y="2409294"/>
            <a:ext cx="10801721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ko-KR" altLang="en-US" sz="2400" dirty="0" smtClean="0"/>
              <a:t>실내 인테리어와 커피에 관심이</a:t>
            </a:r>
            <a:r>
              <a:rPr lang="en-US" altLang="ko-KR" sz="2400" dirty="0"/>
              <a:t> </a:t>
            </a:r>
            <a:r>
              <a:rPr lang="ko-KR" altLang="en-US" sz="2400" dirty="0" smtClean="0"/>
              <a:t>많아 두개를 접목시킬 수 있음</a:t>
            </a:r>
            <a:endParaRPr lang="en-US" altLang="ko-KR" sz="2400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US" altLang="ko-KR" sz="24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ko-KR" altLang="en-US" sz="2400" dirty="0" smtClean="0"/>
              <a:t>평소 친구들과 </a:t>
            </a:r>
            <a:r>
              <a:rPr lang="en-US" altLang="ko-KR" sz="2400" dirty="0" smtClean="0"/>
              <a:t>SNS </a:t>
            </a:r>
            <a:r>
              <a:rPr lang="ko-KR" altLang="en-US" sz="2400" dirty="0" smtClean="0"/>
              <a:t>인기 많은 카페 가는 것을 좋아하기 때문</a:t>
            </a:r>
            <a:endParaRPr lang="en-US" altLang="ko-KR" sz="2400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US" altLang="ko-KR" sz="2400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ko-KR" altLang="en-US" sz="2400" dirty="0" smtClean="0"/>
              <a:t>상수 카페 문화에 대한 수요가 늘고 있어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그 점을 감안하여 상수동에 위치</a:t>
            </a:r>
            <a:endParaRPr lang="en-US" altLang="ko-KR" sz="2400" dirty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US" altLang="ko-KR" sz="2400" dirty="0" smtClean="0"/>
          </a:p>
          <a:p>
            <a:endParaRPr lang="en-US" altLang="ko-KR" sz="2400" dirty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US" altLang="ko-KR" sz="2400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US" altLang="ko-KR" sz="2400" dirty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US" altLang="ko-KR" sz="2400" dirty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750865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오각형 11"/>
          <p:cNvSpPr/>
          <p:nvPr/>
        </p:nvSpPr>
        <p:spPr>
          <a:xfrm rot="5400000">
            <a:off x="5667513" y="122062"/>
            <a:ext cx="1043784" cy="967020"/>
          </a:xfrm>
          <a:prstGeom prst="homePlate">
            <a:avLst>
              <a:gd name="adj" fmla="val 24776"/>
            </a:avLst>
          </a:prstGeom>
          <a:solidFill>
            <a:srgbClr val="FAAB01"/>
          </a:solidFill>
          <a:ln w="28575">
            <a:solidFill>
              <a:srgbClr val="FAAB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액자 12"/>
          <p:cNvSpPr/>
          <p:nvPr/>
        </p:nvSpPr>
        <p:spPr>
          <a:xfrm>
            <a:off x="0" y="0"/>
            <a:ext cx="12192000" cy="6858000"/>
          </a:xfrm>
          <a:prstGeom prst="frame">
            <a:avLst>
              <a:gd name="adj1" fmla="val 132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4" name="Rectangle 1"/>
          <p:cNvSpPr/>
          <p:nvPr/>
        </p:nvSpPr>
        <p:spPr>
          <a:xfrm>
            <a:off x="5687366" y="350228"/>
            <a:ext cx="1010669" cy="400110"/>
          </a:xfrm>
          <a:prstGeom prst="rect">
            <a:avLst/>
          </a:prstGeom>
          <a:noFill/>
          <a:ln w="9525"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000" b="1" dirty="0" smtClean="0">
                <a:ln>
                  <a:solidFill>
                    <a:schemeClr val="tx1">
                      <a:lumMod val="75000"/>
                      <a:lumOff val="25000"/>
                      <a:alpha val="0"/>
                    </a:schemeClr>
                  </a:solidFill>
                </a:ln>
                <a:solidFill>
                  <a:schemeClr val="bg1"/>
                </a:solidFill>
                <a:latin typeface="+mj-lt"/>
                <a:ea typeface="KoPub돋움체 Light" panose="02020603020101020101" pitchFamily="18" charset="-127"/>
                <a:cs typeface="Open Sans" panose="020B0606030504020204" pitchFamily="34" charset="0"/>
              </a:rPr>
              <a:t>SWOT</a:t>
            </a:r>
            <a:endParaRPr lang="tr-TR" sz="2000" b="1" dirty="0">
              <a:ln>
                <a:solidFill>
                  <a:schemeClr val="tx1">
                    <a:lumMod val="75000"/>
                    <a:lumOff val="25000"/>
                    <a:alpha val="0"/>
                  </a:schemeClr>
                </a:solidFill>
              </a:ln>
              <a:solidFill>
                <a:schemeClr val="bg1"/>
              </a:solidFill>
              <a:latin typeface="+mj-lt"/>
              <a:ea typeface="KoPub돋움체 Light" panose="02020603020101020101" pitchFamily="18" charset="-127"/>
              <a:cs typeface="Open Sans" panose="020B0606030504020204" pitchFamily="34" charset="0"/>
            </a:endParaRPr>
          </a:p>
        </p:txBody>
      </p:sp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2955269"/>
              </p:ext>
            </p:extLst>
          </p:nvPr>
        </p:nvGraphicFramePr>
        <p:xfrm>
          <a:off x="2127135" y="1882517"/>
          <a:ext cx="7937730" cy="3843304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2162570">
                  <a:extLst>
                    <a:ext uri="{9D8B030D-6E8A-4147-A177-3AD203B41FA5}">
                      <a16:colId xmlns:a16="http://schemas.microsoft.com/office/drawing/2014/main" xmlns="" val="1601951861"/>
                    </a:ext>
                  </a:extLst>
                </a:gridCol>
                <a:gridCol w="5775160">
                  <a:extLst>
                    <a:ext uri="{9D8B030D-6E8A-4147-A177-3AD203B41FA5}">
                      <a16:colId xmlns:a16="http://schemas.microsoft.com/office/drawing/2014/main" xmlns="" val="2107714907"/>
                    </a:ext>
                  </a:extLst>
                </a:gridCol>
              </a:tblGrid>
              <a:tr h="96082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400" dirty="0" smtClean="0"/>
                        <a:t>강점</a:t>
                      </a:r>
                      <a:endParaRPr lang="en-US" altLang="ko-KR" sz="2400" dirty="0" smtClean="0"/>
                    </a:p>
                    <a:p>
                      <a:pPr algn="ctr" latinLnBrk="1"/>
                      <a:r>
                        <a:rPr lang="en-US" altLang="ko-KR" sz="2400" dirty="0" smtClean="0"/>
                        <a:t>(strength</a:t>
                      </a:r>
                      <a:r>
                        <a:rPr lang="en-US" altLang="ko-KR" dirty="0" smtClean="0"/>
                        <a:t>)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지리적 입지 강함</a:t>
                      </a:r>
                      <a:r>
                        <a:rPr lang="en-US" altLang="ko-KR" baseline="0" dirty="0" smtClean="0"/>
                        <a:t>, </a:t>
                      </a:r>
                      <a:r>
                        <a:rPr lang="ko-KR" altLang="en-US" baseline="0" dirty="0" smtClean="0"/>
                        <a:t>유동인구 충족</a:t>
                      </a:r>
                      <a:r>
                        <a:rPr lang="en-US" altLang="ko-KR" baseline="0" dirty="0" smtClean="0"/>
                        <a:t>, </a:t>
                      </a:r>
                      <a:r>
                        <a:rPr lang="ko-KR" altLang="en-US" baseline="0" dirty="0" smtClean="0"/>
                        <a:t>소규모 투자</a:t>
                      </a:r>
                      <a:endParaRPr lang="ko-KR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647182645"/>
                  </a:ext>
                </a:extLst>
              </a:tr>
              <a:tr h="96082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400" b="1" dirty="0" smtClean="0"/>
                        <a:t>약점</a:t>
                      </a:r>
                      <a:endParaRPr lang="en-US" altLang="ko-KR" sz="2400" b="1" dirty="0" smtClean="0"/>
                    </a:p>
                    <a:p>
                      <a:pPr algn="ctr" latinLnBrk="1"/>
                      <a:r>
                        <a:rPr lang="en-US" altLang="ko-KR" sz="2400" b="1" dirty="0" smtClean="0"/>
                        <a:t>(weakness)</a:t>
                      </a:r>
                      <a:endParaRPr lang="ko-KR" alt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dirty="0" smtClean="0"/>
                        <a:t>규모 한계</a:t>
                      </a:r>
                      <a:r>
                        <a:rPr lang="en-US" altLang="ko-KR" b="1" dirty="0" smtClean="0"/>
                        <a:t>, </a:t>
                      </a:r>
                      <a:r>
                        <a:rPr lang="ko-KR" altLang="en-US" b="1" dirty="0" smtClean="0"/>
                        <a:t>잠재적 세력 다수</a:t>
                      </a:r>
                      <a:endParaRPr lang="ko-KR" altLang="en-US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2315598019"/>
                  </a:ext>
                </a:extLst>
              </a:tr>
              <a:tr h="96082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200" b="1" dirty="0" smtClean="0"/>
                        <a:t>기회</a:t>
                      </a:r>
                      <a:endParaRPr lang="en-US" altLang="ko-KR" sz="2200" b="1" dirty="0" smtClean="0"/>
                    </a:p>
                    <a:p>
                      <a:pPr algn="ctr" latinLnBrk="1"/>
                      <a:r>
                        <a:rPr lang="en-US" altLang="ko-KR" sz="2200" b="1" dirty="0" smtClean="0"/>
                        <a:t>(opportunity)</a:t>
                      </a:r>
                      <a:endParaRPr lang="ko-KR" altLang="en-US" sz="2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dirty="0" smtClean="0"/>
                        <a:t>휴식공간</a:t>
                      </a:r>
                      <a:r>
                        <a:rPr lang="en-US" altLang="ko-KR" b="1" dirty="0" smtClean="0"/>
                        <a:t>, </a:t>
                      </a:r>
                      <a:r>
                        <a:rPr lang="ko-KR" altLang="en-US" b="1" dirty="0" err="1" smtClean="0"/>
                        <a:t>프렌차이즈보다</a:t>
                      </a:r>
                      <a:r>
                        <a:rPr lang="ko-KR" altLang="en-US" b="1" dirty="0" smtClean="0"/>
                        <a:t> 싼 가격의 커피와 디저트</a:t>
                      </a:r>
                      <a:endParaRPr lang="ko-KR" altLang="en-US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51674437"/>
                  </a:ext>
                </a:extLst>
              </a:tr>
              <a:tr h="96082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400" b="1" dirty="0" smtClean="0"/>
                        <a:t>위협</a:t>
                      </a:r>
                      <a:endParaRPr lang="en-US" altLang="ko-KR" sz="2400" b="1" dirty="0" smtClean="0"/>
                    </a:p>
                    <a:p>
                      <a:pPr algn="ctr" latinLnBrk="1"/>
                      <a:r>
                        <a:rPr lang="en-US" altLang="ko-KR" sz="2400" b="1" dirty="0" smtClean="0"/>
                        <a:t>(threat)</a:t>
                      </a:r>
                      <a:endParaRPr lang="ko-KR" alt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dirty="0" smtClean="0"/>
                        <a:t>전반적인 경기 침체 심화</a:t>
                      </a:r>
                      <a:r>
                        <a:rPr lang="en-US" altLang="ko-KR" b="1" dirty="0" smtClean="0"/>
                        <a:t>, </a:t>
                      </a:r>
                      <a:r>
                        <a:rPr lang="ko-KR" altLang="en-US" b="1" dirty="0" smtClean="0"/>
                        <a:t>지속적인 경쟁업체 입점</a:t>
                      </a:r>
                      <a:endParaRPr lang="ko-KR" altLang="en-US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745194958"/>
                  </a:ext>
                </a:extLst>
              </a:tr>
            </a:tbl>
          </a:graphicData>
        </a:graphic>
      </p:graphicFrame>
      <p:sp>
        <p:nvSpPr>
          <p:cNvPr id="19" name="타원 18">
            <a:extLst>
              <a:ext uri="{FF2B5EF4-FFF2-40B4-BE49-F238E27FC236}">
                <a16:creationId xmlns:a16="http://schemas.microsoft.com/office/drawing/2014/main" xmlns="" id="{DF730EC1-2AB3-4710-A426-EEC60D89C9F2}"/>
              </a:ext>
            </a:extLst>
          </p:cNvPr>
          <p:cNvSpPr/>
          <p:nvPr/>
        </p:nvSpPr>
        <p:spPr>
          <a:xfrm>
            <a:off x="1545549" y="182762"/>
            <a:ext cx="268069" cy="268069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타원 20">
            <a:extLst>
              <a:ext uri="{FF2B5EF4-FFF2-40B4-BE49-F238E27FC236}">
                <a16:creationId xmlns:a16="http://schemas.microsoft.com/office/drawing/2014/main" xmlns="" id="{650D900F-057A-4579-82E4-545E8E8ADEC1}"/>
              </a:ext>
            </a:extLst>
          </p:cNvPr>
          <p:cNvSpPr/>
          <p:nvPr/>
        </p:nvSpPr>
        <p:spPr>
          <a:xfrm>
            <a:off x="1107239" y="254178"/>
            <a:ext cx="268069" cy="268069"/>
          </a:xfrm>
          <a:prstGeom prst="ellipse">
            <a:avLst/>
          </a:prstGeom>
          <a:solidFill>
            <a:srgbClr val="FFC000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타원 21">
            <a:extLst>
              <a:ext uri="{FF2B5EF4-FFF2-40B4-BE49-F238E27FC236}">
                <a16:creationId xmlns:a16="http://schemas.microsoft.com/office/drawing/2014/main" xmlns="" id="{C133E313-2742-43F4-94BC-0C99B381A5C8}"/>
              </a:ext>
            </a:extLst>
          </p:cNvPr>
          <p:cNvSpPr/>
          <p:nvPr/>
        </p:nvSpPr>
        <p:spPr>
          <a:xfrm>
            <a:off x="883922" y="665046"/>
            <a:ext cx="268069" cy="268069"/>
          </a:xfrm>
          <a:prstGeom prst="ellipse">
            <a:avLst/>
          </a:prstGeom>
          <a:solidFill>
            <a:srgbClr val="FFC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타원 22">
            <a:extLst>
              <a:ext uri="{FF2B5EF4-FFF2-40B4-BE49-F238E27FC236}">
                <a16:creationId xmlns:a16="http://schemas.microsoft.com/office/drawing/2014/main" xmlns="" id="{7CB7D5BE-11D4-4878-B2DA-F6B8398B689E}"/>
              </a:ext>
            </a:extLst>
          </p:cNvPr>
          <p:cNvSpPr/>
          <p:nvPr/>
        </p:nvSpPr>
        <p:spPr>
          <a:xfrm>
            <a:off x="973205" y="1122246"/>
            <a:ext cx="268069" cy="268069"/>
          </a:xfrm>
          <a:prstGeom prst="ellipse">
            <a:avLst/>
          </a:prstGeom>
          <a:solidFill>
            <a:srgbClr val="FFC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타원 23">
            <a:extLst>
              <a:ext uri="{FF2B5EF4-FFF2-40B4-BE49-F238E27FC236}">
                <a16:creationId xmlns:a16="http://schemas.microsoft.com/office/drawing/2014/main" xmlns="" id="{DC702E18-FE8A-4F8E-B784-352A3417EFB5}"/>
              </a:ext>
            </a:extLst>
          </p:cNvPr>
          <p:cNvSpPr/>
          <p:nvPr/>
        </p:nvSpPr>
        <p:spPr>
          <a:xfrm>
            <a:off x="1277481" y="1431687"/>
            <a:ext cx="268069" cy="268069"/>
          </a:xfrm>
          <a:prstGeom prst="ellipse">
            <a:avLst/>
          </a:prstGeom>
          <a:solidFill>
            <a:srgbClr val="FFC00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" name="타원 24">
            <a:extLst>
              <a:ext uri="{FF2B5EF4-FFF2-40B4-BE49-F238E27FC236}">
                <a16:creationId xmlns:a16="http://schemas.microsoft.com/office/drawing/2014/main" xmlns="" id="{8E12A4BF-2204-4D23-9F81-ABE1D50D6E09}"/>
              </a:ext>
            </a:extLst>
          </p:cNvPr>
          <p:cNvSpPr/>
          <p:nvPr/>
        </p:nvSpPr>
        <p:spPr>
          <a:xfrm>
            <a:off x="1679584" y="1306451"/>
            <a:ext cx="268069" cy="268069"/>
          </a:xfrm>
          <a:prstGeom prst="ellipse">
            <a:avLst/>
          </a:prstGeom>
          <a:solidFill>
            <a:srgbClr val="71BF45">
              <a:alpha val="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26" name="그룹 25">
            <a:extLst>
              <a:ext uri="{FF2B5EF4-FFF2-40B4-BE49-F238E27FC236}">
                <a16:creationId xmlns:a16="http://schemas.microsoft.com/office/drawing/2014/main" xmlns="" id="{DEF6D009-3DDB-4841-B2FC-9560BE872AFD}"/>
              </a:ext>
            </a:extLst>
          </p:cNvPr>
          <p:cNvGrpSpPr/>
          <p:nvPr/>
        </p:nvGrpSpPr>
        <p:grpSpPr>
          <a:xfrm>
            <a:off x="1545549" y="655040"/>
            <a:ext cx="1915909" cy="726326"/>
            <a:chOff x="1370958" y="1816735"/>
            <a:chExt cx="1915909" cy="726326"/>
          </a:xfrm>
        </p:grpSpPr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xmlns="" id="{47088135-539F-4234-87CF-EEE6DDA8B8DC}"/>
                </a:ext>
              </a:extLst>
            </p:cNvPr>
            <p:cNvSpPr txBox="1"/>
            <p:nvPr/>
          </p:nvSpPr>
          <p:spPr>
            <a:xfrm>
              <a:off x="1370958" y="1816735"/>
              <a:ext cx="116249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400" b="1" spc="-300" dirty="0" smtClean="0">
                  <a:ln>
                    <a:solidFill>
                      <a:schemeClr val="bg1">
                        <a:alpha val="0"/>
                      </a:schemeClr>
                    </a:solidFill>
                  </a:ln>
                  <a:latin typeface="HY견고딕" pitchFamily="18" charset="-127"/>
                  <a:ea typeface="HY견고딕" pitchFamily="18" charset="-127"/>
                </a:rPr>
                <a:t>02  PAR T  </a:t>
              </a:r>
              <a:r>
                <a:rPr lang="en-US" altLang="ko-KR" sz="1400" b="1" spc="-300" dirty="0" err="1" smtClean="0">
                  <a:ln>
                    <a:solidFill>
                      <a:schemeClr val="bg1">
                        <a:alpha val="0"/>
                      </a:schemeClr>
                    </a:solidFill>
                  </a:ln>
                  <a:latin typeface="HY견고딕" pitchFamily="18" charset="-127"/>
                  <a:ea typeface="HY견고딕" pitchFamily="18" charset="-127"/>
                </a:rPr>
                <a:t>T</a:t>
              </a:r>
              <a:r>
                <a:rPr lang="en-US" altLang="ko-KR" sz="1400" b="1" spc="-300" dirty="0" smtClean="0">
                  <a:ln>
                    <a:solidFill>
                      <a:schemeClr val="bg1">
                        <a:alpha val="0"/>
                      </a:schemeClr>
                    </a:solidFill>
                  </a:ln>
                  <a:latin typeface="HY견고딕" pitchFamily="18" charset="-127"/>
                  <a:ea typeface="HY견고딕" pitchFamily="18" charset="-127"/>
                </a:rPr>
                <a:t> WO</a:t>
              </a:r>
              <a:endParaRPr lang="en-US" altLang="ko-KR" sz="1400" b="1" spc="-300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xmlns="" id="{F82DCA41-8B4F-4AF7-BDA3-9D24332933FA}"/>
                </a:ext>
              </a:extLst>
            </p:cNvPr>
            <p:cNvSpPr txBox="1"/>
            <p:nvPr/>
          </p:nvSpPr>
          <p:spPr>
            <a:xfrm>
              <a:off x="1370958" y="2081396"/>
              <a:ext cx="191590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2400" dirty="0" smtClean="0">
                  <a:ln>
                    <a:solidFill>
                      <a:schemeClr val="bg1">
                        <a:alpha val="0"/>
                      </a:schemeClr>
                    </a:solidFill>
                  </a:ln>
                  <a:latin typeface="HY견고딕" pitchFamily="18" charset="-127"/>
                  <a:ea typeface="HY견고딕" pitchFamily="18" charset="-127"/>
                </a:rPr>
                <a:t>SWOT </a:t>
              </a:r>
              <a:r>
                <a:rPr lang="ko-KR" altLang="en-US" sz="2400" dirty="0" smtClean="0">
                  <a:ln>
                    <a:solidFill>
                      <a:schemeClr val="bg1">
                        <a:alpha val="0"/>
                      </a:schemeClr>
                    </a:solidFill>
                  </a:ln>
                  <a:latin typeface="HY견고딕" pitchFamily="18" charset="-127"/>
                  <a:ea typeface="HY견고딕" pitchFamily="18" charset="-127"/>
                </a:rPr>
                <a:t>분석</a:t>
              </a:r>
              <a:endParaRPr lang="ko-KR" altLang="en-US" sz="2400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49911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타원 4">
            <a:extLst>
              <a:ext uri="{FF2B5EF4-FFF2-40B4-BE49-F238E27FC236}">
                <a16:creationId xmlns:a16="http://schemas.microsoft.com/office/drawing/2014/main" xmlns="" id="{DF730EC1-2AB3-4710-A426-EEC60D89C9F2}"/>
              </a:ext>
            </a:extLst>
          </p:cNvPr>
          <p:cNvSpPr/>
          <p:nvPr/>
        </p:nvSpPr>
        <p:spPr>
          <a:xfrm>
            <a:off x="1366996" y="196854"/>
            <a:ext cx="268069" cy="268069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타원 5">
            <a:extLst>
              <a:ext uri="{FF2B5EF4-FFF2-40B4-BE49-F238E27FC236}">
                <a16:creationId xmlns:a16="http://schemas.microsoft.com/office/drawing/2014/main" xmlns="" id="{650D900F-057A-4579-82E4-545E8E8ADEC1}"/>
              </a:ext>
            </a:extLst>
          </p:cNvPr>
          <p:cNvSpPr/>
          <p:nvPr/>
        </p:nvSpPr>
        <p:spPr>
          <a:xfrm>
            <a:off x="928686" y="268270"/>
            <a:ext cx="268069" cy="268069"/>
          </a:xfrm>
          <a:prstGeom prst="ellipse">
            <a:avLst/>
          </a:prstGeom>
          <a:solidFill>
            <a:srgbClr val="FFC000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타원 6">
            <a:extLst>
              <a:ext uri="{FF2B5EF4-FFF2-40B4-BE49-F238E27FC236}">
                <a16:creationId xmlns:a16="http://schemas.microsoft.com/office/drawing/2014/main" xmlns="" id="{C133E313-2742-43F4-94BC-0C99B381A5C8}"/>
              </a:ext>
            </a:extLst>
          </p:cNvPr>
          <p:cNvSpPr/>
          <p:nvPr/>
        </p:nvSpPr>
        <p:spPr>
          <a:xfrm>
            <a:off x="705369" y="679138"/>
            <a:ext cx="268069" cy="268069"/>
          </a:xfrm>
          <a:prstGeom prst="ellipse">
            <a:avLst/>
          </a:prstGeom>
          <a:solidFill>
            <a:srgbClr val="FFC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타원 7">
            <a:extLst>
              <a:ext uri="{FF2B5EF4-FFF2-40B4-BE49-F238E27FC236}">
                <a16:creationId xmlns:a16="http://schemas.microsoft.com/office/drawing/2014/main" xmlns="" id="{7CB7D5BE-11D4-4878-B2DA-F6B8398B689E}"/>
              </a:ext>
            </a:extLst>
          </p:cNvPr>
          <p:cNvSpPr/>
          <p:nvPr/>
        </p:nvSpPr>
        <p:spPr>
          <a:xfrm>
            <a:off x="794652" y="1136338"/>
            <a:ext cx="268069" cy="268069"/>
          </a:xfrm>
          <a:prstGeom prst="ellipse">
            <a:avLst/>
          </a:prstGeom>
          <a:solidFill>
            <a:srgbClr val="FFC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타원 8">
            <a:extLst>
              <a:ext uri="{FF2B5EF4-FFF2-40B4-BE49-F238E27FC236}">
                <a16:creationId xmlns:a16="http://schemas.microsoft.com/office/drawing/2014/main" xmlns="" id="{DC702E18-FE8A-4F8E-B784-352A3417EFB5}"/>
              </a:ext>
            </a:extLst>
          </p:cNvPr>
          <p:cNvSpPr/>
          <p:nvPr/>
        </p:nvSpPr>
        <p:spPr>
          <a:xfrm>
            <a:off x="1098928" y="1445779"/>
            <a:ext cx="268069" cy="268069"/>
          </a:xfrm>
          <a:prstGeom prst="ellipse">
            <a:avLst/>
          </a:prstGeom>
          <a:solidFill>
            <a:srgbClr val="FFC00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타원 9">
            <a:extLst>
              <a:ext uri="{FF2B5EF4-FFF2-40B4-BE49-F238E27FC236}">
                <a16:creationId xmlns:a16="http://schemas.microsoft.com/office/drawing/2014/main" xmlns="" id="{8E12A4BF-2204-4D23-9F81-ABE1D50D6E09}"/>
              </a:ext>
            </a:extLst>
          </p:cNvPr>
          <p:cNvSpPr/>
          <p:nvPr/>
        </p:nvSpPr>
        <p:spPr>
          <a:xfrm>
            <a:off x="1501031" y="1320543"/>
            <a:ext cx="268069" cy="268069"/>
          </a:xfrm>
          <a:prstGeom prst="ellipse">
            <a:avLst/>
          </a:prstGeom>
          <a:solidFill>
            <a:srgbClr val="71BF45">
              <a:alpha val="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액자 14">
            <a:extLst>
              <a:ext uri="{FF2B5EF4-FFF2-40B4-BE49-F238E27FC236}">
                <a16:creationId xmlns:a16="http://schemas.microsoft.com/office/drawing/2014/main" xmlns="" id="{979444C1-33D1-4F53-BCA7-BCA555BBEF3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frame">
            <a:avLst>
              <a:gd name="adj1" fmla="val 132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grpSp>
        <p:nvGrpSpPr>
          <p:cNvPr id="16" name="그룹 15">
            <a:extLst>
              <a:ext uri="{FF2B5EF4-FFF2-40B4-BE49-F238E27FC236}">
                <a16:creationId xmlns:a16="http://schemas.microsoft.com/office/drawing/2014/main" xmlns="" id="{DEF6D009-3DDB-4841-B2FC-9560BE872AFD}"/>
              </a:ext>
            </a:extLst>
          </p:cNvPr>
          <p:cNvGrpSpPr/>
          <p:nvPr/>
        </p:nvGrpSpPr>
        <p:grpSpPr>
          <a:xfrm>
            <a:off x="1366996" y="669132"/>
            <a:ext cx="2249334" cy="726326"/>
            <a:chOff x="1370958" y="1816735"/>
            <a:chExt cx="2249334" cy="726326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xmlns="" id="{47088135-539F-4234-87CF-EEE6DDA8B8DC}"/>
                </a:ext>
              </a:extLst>
            </p:cNvPr>
            <p:cNvSpPr txBox="1"/>
            <p:nvPr/>
          </p:nvSpPr>
          <p:spPr>
            <a:xfrm>
              <a:off x="1370958" y="1816735"/>
              <a:ext cx="124906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400" b="1" spc="-300" dirty="0" smtClean="0">
                  <a:ln>
                    <a:solidFill>
                      <a:schemeClr val="bg1">
                        <a:alpha val="0"/>
                      </a:schemeClr>
                    </a:solidFill>
                  </a:ln>
                  <a:latin typeface="HY견고딕" pitchFamily="18" charset="-127"/>
                  <a:ea typeface="HY견고딕" pitchFamily="18" charset="-127"/>
                </a:rPr>
                <a:t>03  PART  THREE</a:t>
              </a:r>
              <a:endParaRPr lang="en-US" altLang="ko-KR" sz="1400" b="1" spc="-300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xmlns="" id="{F82DCA41-8B4F-4AF7-BDA3-9D24332933FA}"/>
                </a:ext>
              </a:extLst>
            </p:cNvPr>
            <p:cNvSpPr txBox="1"/>
            <p:nvPr/>
          </p:nvSpPr>
          <p:spPr>
            <a:xfrm>
              <a:off x="1370958" y="2081396"/>
              <a:ext cx="224933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400" dirty="0" smtClean="0">
                  <a:ln>
                    <a:solidFill>
                      <a:schemeClr val="bg1">
                        <a:alpha val="0"/>
                      </a:schemeClr>
                    </a:solidFill>
                  </a:ln>
                  <a:latin typeface="HY견고딕" pitchFamily="18" charset="-127"/>
                  <a:ea typeface="HY견고딕" pitchFamily="18" charset="-127"/>
                </a:rPr>
                <a:t>사업 추진 전략</a:t>
              </a:r>
              <a:endParaRPr lang="ko-KR" altLang="en-US" sz="2400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HY견고딕" pitchFamily="18" charset="-127"/>
                <a:ea typeface="HY견고딕" pitchFamily="18" charset="-127"/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769100" y="1932246"/>
            <a:ext cx="459933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800" b="1" dirty="0" smtClean="0"/>
              <a:t>인테리어</a:t>
            </a:r>
            <a:endParaRPr lang="en-US" altLang="ko-KR" sz="2800" b="1" dirty="0"/>
          </a:p>
          <a:p>
            <a:r>
              <a:rPr lang="ko-KR" altLang="en-US" dirty="0" smtClean="0"/>
              <a:t>나무와 관련된 친환경적인 이미지</a:t>
            </a:r>
            <a:endParaRPr lang="en-US" altLang="ko-KR" dirty="0" smtClean="0"/>
          </a:p>
          <a:p>
            <a:r>
              <a:rPr lang="ko-KR" altLang="en-US" dirty="0" err="1" smtClean="0"/>
              <a:t>피톤치드와</a:t>
            </a:r>
            <a:r>
              <a:rPr lang="ko-KR" altLang="en-US" dirty="0" smtClean="0"/>
              <a:t> 커피 냄새가 어우러지는 환경  </a:t>
            </a:r>
            <a:endParaRPr lang="en-US" altLang="ko-KR" dirty="0" smtClean="0"/>
          </a:p>
        </p:txBody>
      </p:sp>
      <p:sp>
        <p:nvSpPr>
          <p:cNvPr id="14" name="TextBox 13"/>
          <p:cNvSpPr txBox="1"/>
          <p:nvPr/>
        </p:nvSpPr>
        <p:spPr>
          <a:xfrm>
            <a:off x="1769100" y="3343142"/>
            <a:ext cx="5472973" cy="21852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800" b="1" dirty="0" smtClean="0"/>
              <a:t>개발</a:t>
            </a:r>
            <a:endParaRPr lang="en-US" altLang="ko-KR" sz="2800" b="1" dirty="0" smtClean="0"/>
          </a:p>
          <a:p>
            <a:r>
              <a:rPr lang="ko-KR" altLang="en-US" dirty="0" smtClean="0"/>
              <a:t>커피</a:t>
            </a:r>
            <a:r>
              <a:rPr lang="en-US" altLang="ko-KR" dirty="0" smtClean="0"/>
              <a:t>(</a:t>
            </a:r>
            <a:r>
              <a:rPr lang="ko-KR" altLang="en-US" dirty="0" smtClean="0"/>
              <a:t>전문화</a:t>
            </a:r>
            <a:r>
              <a:rPr lang="en-US" altLang="ko-KR" dirty="0" smtClean="0"/>
              <a:t>)</a:t>
            </a:r>
          </a:p>
          <a:p>
            <a:r>
              <a:rPr lang="ko-KR" altLang="en-US" dirty="0" smtClean="0"/>
              <a:t>기타 간식거리 개발 </a:t>
            </a:r>
            <a:r>
              <a:rPr lang="en-US" altLang="ko-KR" dirty="0" smtClean="0"/>
              <a:t>(</a:t>
            </a:r>
            <a:r>
              <a:rPr lang="ko-KR" altLang="en-US" dirty="0" smtClean="0"/>
              <a:t>샌드위치 </a:t>
            </a:r>
            <a:r>
              <a:rPr lang="en-US" altLang="ko-KR" dirty="0" smtClean="0"/>
              <a:t>&amp; </a:t>
            </a:r>
            <a:r>
              <a:rPr lang="ko-KR" altLang="en-US" dirty="0" err="1" smtClean="0"/>
              <a:t>케잌</a:t>
            </a:r>
            <a:r>
              <a:rPr lang="ko-KR" altLang="en-US" dirty="0" smtClean="0"/>
              <a:t> </a:t>
            </a:r>
            <a:r>
              <a:rPr lang="en-US" altLang="ko-KR" dirty="0" smtClean="0"/>
              <a:t>)</a:t>
            </a:r>
          </a:p>
          <a:p>
            <a:r>
              <a:rPr lang="ko-KR" altLang="en-US" dirty="0" smtClean="0"/>
              <a:t>가격</a:t>
            </a:r>
            <a:r>
              <a:rPr lang="en-US" altLang="ko-KR" dirty="0"/>
              <a:t> </a:t>
            </a:r>
            <a:r>
              <a:rPr lang="en-US" altLang="ko-KR" dirty="0" smtClean="0"/>
              <a:t>– </a:t>
            </a:r>
            <a:r>
              <a:rPr lang="ko-KR" altLang="en-US" dirty="0" smtClean="0"/>
              <a:t>벤치마킹</a:t>
            </a:r>
            <a:r>
              <a:rPr lang="en-US" altLang="ko-KR" dirty="0" smtClean="0"/>
              <a:t>(</a:t>
            </a:r>
            <a:r>
              <a:rPr lang="ko-KR" altLang="en-US" dirty="0" smtClean="0"/>
              <a:t>주변 카페 가격조사</a:t>
            </a:r>
            <a:r>
              <a:rPr lang="en-US" altLang="ko-KR" dirty="0" smtClean="0"/>
              <a:t>)</a:t>
            </a:r>
          </a:p>
          <a:p>
            <a:r>
              <a:rPr lang="ko-KR" altLang="en-US" dirty="0" smtClean="0"/>
              <a:t>매출원가 분석 </a:t>
            </a:r>
            <a:r>
              <a:rPr lang="en-US" altLang="ko-KR" dirty="0" smtClean="0"/>
              <a:t>(</a:t>
            </a:r>
            <a:r>
              <a:rPr lang="ko-KR" altLang="en-US" dirty="0" smtClean="0"/>
              <a:t>원가 시장 조사</a:t>
            </a:r>
            <a:r>
              <a:rPr lang="en-US" altLang="ko-KR" dirty="0"/>
              <a:t> </a:t>
            </a:r>
            <a:r>
              <a:rPr lang="en-US" altLang="ko-KR" dirty="0" smtClean="0"/>
              <a:t>, </a:t>
            </a:r>
            <a:r>
              <a:rPr lang="ko-KR" altLang="en-US" dirty="0" smtClean="0"/>
              <a:t>공급원 루트 확보</a:t>
            </a:r>
            <a:r>
              <a:rPr lang="en-US" altLang="ko-KR" dirty="0" smtClean="0"/>
              <a:t>)</a:t>
            </a:r>
          </a:p>
          <a:p>
            <a:r>
              <a:rPr lang="ko-KR" altLang="en-US" dirty="0" smtClean="0"/>
              <a:t>마케팅 </a:t>
            </a:r>
            <a:r>
              <a:rPr lang="en-US" altLang="ko-KR" dirty="0" smtClean="0"/>
              <a:t>– </a:t>
            </a:r>
            <a:r>
              <a:rPr lang="ko-KR" altLang="en-US" dirty="0" smtClean="0"/>
              <a:t>이벤트</a:t>
            </a:r>
            <a:r>
              <a:rPr lang="en-US" altLang="ko-KR" dirty="0" smtClean="0"/>
              <a:t>(</a:t>
            </a:r>
            <a:r>
              <a:rPr lang="ko-KR" altLang="en-US" dirty="0" smtClean="0"/>
              <a:t>오픈 기념 행사</a:t>
            </a:r>
            <a:r>
              <a:rPr lang="en-US" altLang="ko-KR" dirty="0" smtClean="0"/>
              <a:t>) </a:t>
            </a:r>
          </a:p>
          <a:p>
            <a:r>
              <a:rPr lang="en-US" altLang="ko-KR" dirty="0"/>
              <a:t>	</a:t>
            </a:r>
            <a:r>
              <a:rPr lang="ko-KR" altLang="en-US" dirty="0" smtClean="0"/>
              <a:t>고객관리</a:t>
            </a:r>
            <a:r>
              <a:rPr lang="en-US" altLang="ko-KR" dirty="0" smtClean="0"/>
              <a:t>(</a:t>
            </a:r>
            <a:r>
              <a:rPr lang="ko-KR" altLang="en-US" dirty="0" smtClean="0"/>
              <a:t>단골 고객 스탬프 행사</a:t>
            </a:r>
            <a:r>
              <a:rPr lang="en-US" altLang="ko-KR" dirty="0" smtClean="0"/>
              <a:t>)</a:t>
            </a:r>
            <a:r>
              <a:rPr lang="ko-KR" altLang="en-US" dirty="0" smtClean="0"/>
              <a:t> </a:t>
            </a:r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val="439562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타원 4">
            <a:extLst>
              <a:ext uri="{FF2B5EF4-FFF2-40B4-BE49-F238E27FC236}">
                <a16:creationId xmlns:a16="http://schemas.microsoft.com/office/drawing/2014/main" xmlns="" id="{DF730EC1-2AB3-4710-A426-EEC60D89C9F2}"/>
              </a:ext>
            </a:extLst>
          </p:cNvPr>
          <p:cNvSpPr/>
          <p:nvPr/>
        </p:nvSpPr>
        <p:spPr>
          <a:xfrm>
            <a:off x="1496840" y="445039"/>
            <a:ext cx="268069" cy="268069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타원 5">
            <a:extLst>
              <a:ext uri="{FF2B5EF4-FFF2-40B4-BE49-F238E27FC236}">
                <a16:creationId xmlns:a16="http://schemas.microsoft.com/office/drawing/2014/main" xmlns="" id="{650D900F-057A-4579-82E4-545E8E8ADEC1}"/>
              </a:ext>
            </a:extLst>
          </p:cNvPr>
          <p:cNvSpPr/>
          <p:nvPr/>
        </p:nvSpPr>
        <p:spPr>
          <a:xfrm>
            <a:off x="1058530" y="516455"/>
            <a:ext cx="268069" cy="268069"/>
          </a:xfrm>
          <a:prstGeom prst="ellipse">
            <a:avLst/>
          </a:prstGeom>
          <a:solidFill>
            <a:srgbClr val="FFC000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타원 6">
            <a:extLst>
              <a:ext uri="{FF2B5EF4-FFF2-40B4-BE49-F238E27FC236}">
                <a16:creationId xmlns:a16="http://schemas.microsoft.com/office/drawing/2014/main" xmlns="" id="{C133E313-2742-43F4-94BC-0C99B381A5C8}"/>
              </a:ext>
            </a:extLst>
          </p:cNvPr>
          <p:cNvSpPr/>
          <p:nvPr/>
        </p:nvSpPr>
        <p:spPr>
          <a:xfrm>
            <a:off x="835213" y="927323"/>
            <a:ext cx="268069" cy="268069"/>
          </a:xfrm>
          <a:prstGeom prst="ellipse">
            <a:avLst/>
          </a:prstGeom>
          <a:solidFill>
            <a:srgbClr val="FFC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타원 7">
            <a:extLst>
              <a:ext uri="{FF2B5EF4-FFF2-40B4-BE49-F238E27FC236}">
                <a16:creationId xmlns:a16="http://schemas.microsoft.com/office/drawing/2014/main" xmlns="" id="{7CB7D5BE-11D4-4878-B2DA-F6B8398B689E}"/>
              </a:ext>
            </a:extLst>
          </p:cNvPr>
          <p:cNvSpPr/>
          <p:nvPr/>
        </p:nvSpPr>
        <p:spPr>
          <a:xfrm>
            <a:off x="924496" y="1384523"/>
            <a:ext cx="268069" cy="268069"/>
          </a:xfrm>
          <a:prstGeom prst="ellipse">
            <a:avLst/>
          </a:prstGeom>
          <a:solidFill>
            <a:srgbClr val="FFC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타원 8">
            <a:extLst>
              <a:ext uri="{FF2B5EF4-FFF2-40B4-BE49-F238E27FC236}">
                <a16:creationId xmlns:a16="http://schemas.microsoft.com/office/drawing/2014/main" xmlns="" id="{DC702E18-FE8A-4F8E-B784-352A3417EFB5}"/>
              </a:ext>
            </a:extLst>
          </p:cNvPr>
          <p:cNvSpPr/>
          <p:nvPr/>
        </p:nvSpPr>
        <p:spPr>
          <a:xfrm>
            <a:off x="1228772" y="1693964"/>
            <a:ext cx="268069" cy="268069"/>
          </a:xfrm>
          <a:prstGeom prst="ellipse">
            <a:avLst/>
          </a:prstGeom>
          <a:solidFill>
            <a:srgbClr val="FFC00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타원 9">
            <a:extLst>
              <a:ext uri="{FF2B5EF4-FFF2-40B4-BE49-F238E27FC236}">
                <a16:creationId xmlns:a16="http://schemas.microsoft.com/office/drawing/2014/main" xmlns="" id="{8E12A4BF-2204-4D23-9F81-ABE1D50D6E09}"/>
              </a:ext>
            </a:extLst>
          </p:cNvPr>
          <p:cNvSpPr/>
          <p:nvPr/>
        </p:nvSpPr>
        <p:spPr>
          <a:xfrm>
            <a:off x="1630875" y="1568728"/>
            <a:ext cx="268069" cy="268069"/>
          </a:xfrm>
          <a:prstGeom prst="ellipse">
            <a:avLst/>
          </a:prstGeom>
          <a:solidFill>
            <a:srgbClr val="71BF45">
              <a:alpha val="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액자 14">
            <a:extLst>
              <a:ext uri="{FF2B5EF4-FFF2-40B4-BE49-F238E27FC236}">
                <a16:creationId xmlns:a16="http://schemas.microsoft.com/office/drawing/2014/main" xmlns="" id="{979444C1-33D1-4F53-BCA7-BCA555BBEF3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frame">
            <a:avLst>
              <a:gd name="adj1" fmla="val 132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grpSp>
        <p:nvGrpSpPr>
          <p:cNvPr id="16" name="그룹 15">
            <a:extLst>
              <a:ext uri="{FF2B5EF4-FFF2-40B4-BE49-F238E27FC236}">
                <a16:creationId xmlns:a16="http://schemas.microsoft.com/office/drawing/2014/main" xmlns="" id="{DEF6D009-3DDB-4841-B2FC-9560BE872AFD}"/>
              </a:ext>
            </a:extLst>
          </p:cNvPr>
          <p:cNvGrpSpPr/>
          <p:nvPr/>
        </p:nvGrpSpPr>
        <p:grpSpPr>
          <a:xfrm>
            <a:off x="1496840" y="917317"/>
            <a:ext cx="1524776" cy="726326"/>
            <a:chOff x="1370958" y="1816735"/>
            <a:chExt cx="1524776" cy="726326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xmlns="" id="{47088135-539F-4234-87CF-EEE6DDA8B8DC}"/>
                </a:ext>
              </a:extLst>
            </p:cNvPr>
            <p:cNvSpPr txBox="1"/>
            <p:nvPr/>
          </p:nvSpPr>
          <p:spPr>
            <a:xfrm>
              <a:off x="1370958" y="1816735"/>
              <a:ext cx="119776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400" b="1" spc="-300" dirty="0" smtClean="0">
                  <a:ln>
                    <a:solidFill>
                      <a:schemeClr val="bg1">
                        <a:alpha val="0"/>
                      </a:schemeClr>
                    </a:solidFill>
                  </a:ln>
                  <a:latin typeface="HY견고딕" pitchFamily="18" charset="-127"/>
                  <a:ea typeface="HY견고딕" pitchFamily="18" charset="-127"/>
                </a:rPr>
                <a:t>04  PAR T  FOUR</a:t>
              </a:r>
              <a:endParaRPr lang="en-US" altLang="ko-KR" sz="1400" b="1" spc="-300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xmlns="" id="{F82DCA41-8B4F-4AF7-BDA3-9D24332933FA}"/>
                </a:ext>
              </a:extLst>
            </p:cNvPr>
            <p:cNvSpPr txBox="1"/>
            <p:nvPr/>
          </p:nvSpPr>
          <p:spPr>
            <a:xfrm>
              <a:off x="1370958" y="2081396"/>
              <a:ext cx="152477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400" dirty="0" smtClean="0">
                  <a:ln>
                    <a:solidFill>
                      <a:schemeClr val="bg1">
                        <a:alpha val="0"/>
                      </a:schemeClr>
                    </a:solidFill>
                  </a:ln>
                  <a:latin typeface="HY견고딕" pitchFamily="18" charset="-127"/>
                  <a:ea typeface="HY견고딕" pitchFamily="18" charset="-127"/>
                </a:rPr>
                <a:t>창업 비용</a:t>
              </a:r>
              <a:endParaRPr lang="ko-KR" altLang="en-US" sz="2400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HY견고딕" pitchFamily="18" charset="-127"/>
                <a:ea typeface="HY견고딕" pitchFamily="18" charset="-127"/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2044864" y="2279251"/>
            <a:ext cx="810227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400" b="1" dirty="0" smtClean="0"/>
              <a:t>위치 </a:t>
            </a:r>
            <a:r>
              <a:rPr lang="en-US" altLang="ko-KR" sz="2400" b="1" dirty="0" smtClean="0"/>
              <a:t>:</a:t>
            </a:r>
            <a:r>
              <a:rPr lang="ko-KR" altLang="en-US" sz="2400" b="1" dirty="0"/>
              <a:t> </a:t>
            </a:r>
            <a:r>
              <a:rPr lang="ko-KR" altLang="en-US" sz="2400" dirty="0" smtClean="0"/>
              <a:t>마포구 상수동</a:t>
            </a:r>
            <a:endParaRPr lang="en-US" altLang="ko-KR" sz="2400" dirty="0" smtClean="0"/>
          </a:p>
          <a:p>
            <a:pPr algn="ctr"/>
            <a:r>
              <a:rPr lang="ko-KR" altLang="en-US" sz="2400" b="1" dirty="0" smtClean="0"/>
              <a:t>규모</a:t>
            </a:r>
            <a:r>
              <a:rPr lang="ko-KR" altLang="en-US" sz="2400" dirty="0" smtClean="0"/>
              <a:t> </a:t>
            </a:r>
            <a:r>
              <a:rPr lang="ko-KR" altLang="en-US" sz="2400" b="1" dirty="0"/>
              <a:t> </a:t>
            </a:r>
            <a:r>
              <a:rPr lang="en-US" altLang="ko-KR" sz="2400" b="1" dirty="0"/>
              <a:t>: </a:t>
            </a:r>
            <a:r>
              <a:rPr lang="en-US" altLang="ko-KR" sz="2400" dirty="0" smtClean="0"/>
              <a:t>1</a:t>
            </a:r>
            <a:r>
              <a:rPr lang="ko-KR" altLang="en-US" sz="2400" dirty="0" smtClean="0"/>
              <a:t>층 </a:t>
            </a:r>
            <a:r>
              <a:rPr lang="en-US" altLang="ko-KR" sz="2400" dirty="0" smtClean="0"/>
              <a:t>24</a:t>
            </a:r>
            <a:r>
              <a:rPr lang="ko-KR" altLang="en-US" sz="2400" dirty="0" smtClean="0"/>
              <a:t>평</a:t>
            </a:r>
            <a:endParaRPr lang="en-US" altLang="ko-KR" sz="2400" dirty="0" smtClean="0"/>
          </a:p>
          <a:p>
            <a:pPr algn="ctr"/>
            <a:r>
              <a:rPr lang="ko-KR" altLang="en-US" sz="2400" b="1" dirty="0" smtClean="0"/>
              <a:t>보증금</a:t>
            </a:r>
            <a:r>
              <a:rPr lang="ko-KR" altLang="en-US" sz="2400" dirty="0" smtClean="0"/>
              <a:t> </a:t>
            </a:r>
            <a:r>
              <a:rPr lang="en-US" altLang="ko-KR" sz="2400" b="1" dirty="0"/>
              <a:t>: </a:t>
            </a:r>
            <a:r>
              <a:rPr lang="en-US" altLang="ko-KR" sz="2400" dirty="0" smtClean="0"/>
              <a:t>2,000</a:t>
            </a:r>
            <a:r>
              <a:rPr lang="ko-KR" altLang="en-US" sz="2400" dirty="0" smtClean="0"/>
              <a:t>만원</a:t>
            </a:r>
            <a:r>
              <a:rPr lang="en-US" altLang="ko-KR" sz="2400" dirty="0" smtClean="0"/>
              <a:t>~3,000</a:t>
            </a:r>
            <a:r>
              <a:rPr lang="ko-KR" altLang="en-US" sz="2400" dirty="0" smtClean="0"/>
              <a:t>만원 </a:t>
            </a:r>
            <a:endParaRPr lang="en-US" altLang="ko-KR" sz="2400" dirty="0" smtClean="0"/>
          </a:p>
          <a:p>
            <a:pPr algn="ctr"/>
            <a:r>
              <a:rPr lang="ko-KR" altLang="en-US" sz="2400" b="1" dirty="0" smtClean="0"/>
              <a:t>월세 </a:t>
            </a:r>
            <a:r>
              <a:rPr lang="en-US" altLang="ko-KR" sz="2400" b="1" dirty="0" smtClean="0"/>
              <a:t>:</a:t>
            </a:r>
            <a:r>
              <a:rPr lang="ko-KR" altLang="en-US" sz="2400" dirty="0" smtClean="0"/>
              <a:t> </a:t>
            </a:r>
            <a:r>
              <a:rPr lang="en-US" altLang="ko-KR" sz="2400" dirty="0" smtClean="0"/>
              <a:t>100</a:t>
            </a:r>
            <a:r>
              <a:rPr lang="ko-KR" altLang="en-US" sz="2400" dirty="0" smtClean="0"/>
              <a:t>만원</a:t>
            </a:r>
            <a:endParaRPr lang="en-US" altLang="ko-KR" sz="2400" dirty="0" smtClean="0"/>
          </a:p>
          <a:p>
            <a:pPr algn="ctr"/>
            <a:r>
              <a:rPr lang="ko-KR" altLang="en-US" sz="2400" b="1" dirty="0" smtClean="0"/>
              <a:t>커피와 각종 음료</a:t>
            </a:r>
            <a:r>
              <a:rPr lang="en-US" altLang="ko-KR" sz="2400" b="1" dirty="0"/>
              <a:t> </a:t>
            </a:r>
            <a:r>
              <a:rPr lang="en-US" altLang="ko-KR" sz="2400" b="1" dirty="0" smtClean="0"/>
              <a:t>,</a:t>
            </a:r>
            <a:r>
              <a:rPr lang="ko-KR" altLang="en-US" sz="2400" b="1" dirty="0" smtClean="0"/>
              <a:t>디저트 개발</a:t>
            </a:r>
            <a:r>
              <a:rPr lang="en-US" altLang="ko-KR" sz="2400" b="1" dirty="0" smtClean="0"/>
              <a:t>&amp;</a:t>
            </a:r>
            <a:r>
              <a:rPr lang="ko-KR" altLang="en-US" sz="2400" b="1" dirty="0" smtClean="0"/>
              <a:t>재고 </a:t>
            </a:r>
            <a:r>
              <a:rPr lang="en-US" altLang="ko-KR" sz="2400" b="1" dirty="0" smtClean="0"/>
              <a:t>:</a:t>
            </a:r>
            <a:r>
              <a:rPr lang="en-US" altLang="ko-KR" sz="2400" dirty="0" smtClean="0"/>
              <a:t> 3,000</a:t>
            </a:r>
            <a:r>
              <a:rPr lang="ko-KR" altLang="en-US" sz="2400" dirty="0" smtClean="0"/>
              <a:t>만원</a:t>
            </a:r>
            <a:endParaRPr lang="en-US" altLang="ko-KR" sz="2400" dirty="0" smtClean="0"/>
          </a:p>
          <a:p>
            <a:pPr algn="ctr"/>
            <a:r>
              <a:rPr lang="ko-KR" altLang="en-US" sz="2400" b="1" dirty="0" err="1" smtClean="0"/>
              <a:t>그외</a:t>
            </a:r>
            <a:r>
              <a:rPr lang="ko-KR" altLang="en-US" sz="2400" b="1" dirty="0" smtClean="0"/>
              <a:t> </a:t>
            </a:r>
            <a:r>
              <a:rPr lang="en-US" altLang="ko-KR" sz="2400" b="1" dirty="0" smtClean="0"/>
              <a:t>(</a:t>
            </a:r>
            <a:r>
              <a:rPr lang="ko-KR" altLang="en-US" sz="2400" b="1" dirty="0" smtClean="0"/>
              <a:t>요리 도구</a:t>
            </a:r>
            <a:r>
              <a:rPr lang="en-US" altLang="ko-KR" sz="2400" b="1" dirty="0" smtClean="0"/>
              <a:t>, </a:t>
            </a:r>
            <a:r>
              <a:rPr lang="ko-KR" altLang="en-US" sz="2400" b="1" dirty="0" err="1" smtClean="0"/>
              <a:t>커피머신및</a:t>
            </a:r>
            <a:r>
              <a:rPr lang="ko-KR" altLang="en-US" sz="2400" b="1" dirty="0" smtClean="0"/>
              <a:t> 기물</a:t>
            </a:r>
            <a:r>
              <a:rPr lang="en-US" altLang="ko-KR" sz="2400" b="1" dirty="0" smtClean="0"/>
              <a:t>,</a:t>
            </a:r>
            <a:r>
              <a:rPr lang="ko-KR" altLang="en-US" sz="2400" b="1" dirty="0" smtClean="0"/>
              <a:t>간판 등등</a:t>
            </a:r>
            <a:r>
              <a:rPr lang="en-US" altLang="ko-KR" sz="2400" b="1" dirty="0" smtClean="0"/>
              <a:t>) : </a:t>
            </a:r>
            <a:r>
              <a:rPr lang="en-US" altLang="ko-KR" sz="2400" dirty="0" smtClean="0"/>
              <a:t>3,000</a:t>
            </a:r>
            <a:r>
              <a:rPr lang="ko-KR" altLang="en-US" sz="2400" dirty="0" smtClean="0"/>
              <a:t>만원</a:t>
            </a:r>
            <a:endParaRPr lang="en-US" altLang="ko-KR" sz="2400" dirty="0" smtClean="0"/>
          </a:p>
          <a:p>
            <a:pPr algn="ctr"/>
            <a:endParaRPr lang="en-US" altLang="ko-KR" sz="2400" dirty="0" smtClean="0"/>
          </a:p>
          <a:p>
            <a:pPr algn="ctr"/>
            <a:r>
              <a:rPr lang="ko-KR" altLang="en-US" sz="2400" b="1" dirty="0">
                <a:solidFill>
                  <a:srgbClr val="FF0000"/>
                </a:solidFill>
              </a:rPr>
              <a:t>총 투입 예상 비용 </a:t>
            </a:r>
            <a:r>
              <a:rPr lang="en-US" altLang="ko-KR" sz="2400" b="1" dirty="0">
                <a:solidFill>
                  <a:srgbClr val="FF0000"/>
                </a:solidFill>
              </a:rPr>
              <a:t>: 1</a:t>
            </a:r>
            <a:r>
              <a:rPr lang="ko-KR" altLang="en-US" sz="2400" b="1" dirty="0">
                <a:solidFill>
                  <a:srgbClr val="FF0000"/>
                </a:solidFill>
              </a:rPr>
              <a:t>억</a:t>
            </a:r>
            <a:endParaRPr lang="en-US" altLang="ko-KR" sz="2400" b="1" dirty="0">
              <a:solidFill>
                <a:srgbClr val="FF0000"/>
              </a:solidFill>
            </a:endParaRPr>
          </a:p>
          <a:p>
            <a:pPr algn="ctr"/>
            <a:r>
              <a:rPr lang="ko-KR" altLang="en-US" sz="2400" dirty="0" smtClean="0"/>
              <a:t> </a:t>
            </a:r>
            <a:endParaRPr lang="en-US" altLang="ko-KR" sz="2400" dirty="0" smtClean="0"/>
          </a:p>
          <a:p>
            <a:pPr algn="ctr"/>
            <a:r>
              <a:rPr lang="en-US" altLang="ko-KR" sz="2400" dirty="0" smtClean="0"/>
              <a:t> </a:t>
            </a:r>
            <a:endParaRPr lang="en-US" altLang="ko-KR" sz="2400" dirty="0"/>
          </a:p>
          <a:p>
            <a:pPr algn="ctr"/>
            <a:endParaRPr lang="en-US" altLang="ko-KR" sz="2400" dirty="0" smtClean="0"/>
          </a:p>
        </p:txBody>
      </p:sp>
    </p:spTree>
    <p:extLst>
      <p:ext uri="{BB962C8B-B14F-4D97-AF65-F5344CB8AC3E}">
        <p14:creationId xmlns:p14="http://schemas.microsoft.com/office/powerpoint/2010/main" val="1249811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액자 14">
            <a:extLst>
              <a:ext uri="{FF2B5EF4-FFF2-40B4-BE49-F238E27FC236}">
                <a16:creationId xmlns:a16="http://schemas.microsoft.com/office/drawing/2014/main" xmlns="" id="{979444C1-33D1-4F53-BCA7-BCA555BBEF3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frame">
            <a:avLst>
              <a:gd name="adj1" fmla="val 132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52369" y="2089354"/>
            <a:ext cx="7218643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800" b="1" dirty="0" smtClean="0"/>
              <a:t>1. </a:t>
            </a:r>
            <a:r>
              <a:rPr lang="ko-KR" altLang="en-US" sz="2800" b="1" dirty="0" err="1" smtClean="0"/>
              <a:t>맨파워</a:t>
            </a:r>
            <a:r>
              <a:rPr lang="en-US" altLang="ko-KR" sz="2800" b="1" dirty="0" smtClean="0"/>
              <a:t>(</a:t>
            </a:r>
            <a:r>
              <a:rPr lang="ko-KR" altLang="en-US" sz="2800" b="1" dirty="0" smtClean="0"/>
              <a:t>초기 기준</a:t>
            </a:r>
            <a:r>
              <a:rPr lang="en-US" altLang="ko-KR" sz="2800" b="1" dirty="0" smtClean="0"/>
              <a:t>)</a:t>
            </a:r>
            <a:endParaRPr lang="en-US" altLang="ko-KR" sz="2800" b="1" dirty="0"/>
          </a:p>
          <a:p>
            <a:r>
              <a:rPr lang="ko-KR" altLang="en-US" dirty="0" smtClean="0"/>
              <a:t> 나</a:t>
            </a:r>
            <a:r>
              <a:rPr lang="en-US" altLang="ko-KR" dirty="0" smtClean="0"/>
              <a:t>, </a:t>
            </a:r>
            <a:r>
              <a:rPr lang="ko-KR" altLang="en-US" dirty="0" smtClean="0"/>
              <a:t>매니저 </a:t>
            </a:r>
            <a:r>
              <a:rPr lang="en-US" altLang="ko-KR" dirty="0" smtClean="0"/>
              <a:t>1</a:t>
            </a:r>
            <a:r>
              <a:rPr lang="ko-KR" altLang="en-US" dirty="0" smtClean="0"/>
              <a:t>인 </a:t>
            </a:r>
            <a:endParaRPr lang="en-US" altLang="ko-KR" dirty="0" smtClean="0"/>
          </a:p>
          <a:p>
            <a:r>
              <a:rPr lang="en-US" altLang="ko-KR" dirty="0"/>
              <a:t> </a:t>
            </a:r>
            <a:r>
              <a:rPr lang="ko-KR" altLang="en-US" dirty="0" smtClean="0"/>
              <a:t>매니저는 오픈 전 채용 </a:t>
            </a:r>
            <a:r>
              <a:rPr lang="en-US" altLang="ko-KR" dirty="0" smtClean="0"/>
              <a:t>, </a:t>
            </a:r>
            <a:r>
              <a:rPr lang="ko-KR" altLang="en-US" dirty="0" smtClean="0"/>
              <a:t>오픈 전 세팅 작업에 동참하고 공감대 형성</a:t>
            </a:r>
            <a:endParaRPr lang="en-US" altLang="ko-KR" dirty="0" smtClean="0"/>
          </a:p>
          <a:p>
            <a:r>
              <a:rPr lang="ko-KR" altLang="en-US" dirty="0" smtClean="0"/>
              <a:t> 메뉴 개발 </a:t>
            </a:r>
            <a:r>
              <a:rPr lang="en-US" altLang="ko-KR" dirty="0" smtClean="0"/>
              <a:t>&amp; </a:t>
            </a:r>
            <a:r>
              <a:rPr lang="ko-KR" altLang="en-US" dirty="0" smtClean="0"/>
              <a:t>운영 마인드 공유</a:t>
            </a:r>
            <a:endParaRPr lang="en-US" altLang="ko-KR" dirty="0" smtClean="0"/>
          </a:p>
          <a:p>
            <a:r>
              <a:rPr lang="ko-KR" altLang="en-US" dirty="0" smtClean="0"/>
              <a:t>  </a:t>
            </a:r>
            <a:endParaRPr lang="en-US" altLang="ko-KR" dirty="0" smtClean="0"/>
          </a:p>
        </p:txBody>
      </p:sp>
      <p:sp>
        <p:nvSpPr>
          <p:cNvPr id="14" name="TextBox 13"/>
          <p:cNvSpPr txBox="1"/>
          <p:nvPr/>
        </p:nvSpPr>
        <p:spPr>
          <a:xfrm>
            <a:off x="1552369" y="3923439"/>
            <a:ext cx="759948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 smtClean="0"/>
              <a:t>2. </a:t>
            </a:r>
            <a:r>
              <a:rPr lang="ko-KR" altLang="en-US" sz="2800" b="1" dirty="0" smtClean="0"/>
              <a:t>업무 분담</a:t>
            </a:r>
            <a:endParaRPr lang="en-US" altLang="ko-KR" sz="2800" b="1" dirty="0" smtClean="0"/>
          </a:p>
          <a:p>
            <a:r>
              <a:rPr lang="ko-KR" altLang="en-US" dirty="0" smtClean="0"/>
              <a:t>자금관리</a:t>
            </a:r>
            <a:r>
              <a:rPr lang="en-US" altLang="ko-KR" dirty="0" smtClean="0"/>
              <a:t>, </a:t>
            </a:r>
            <a:r>
              <a:rPr lang="ko-KR" altLang="en-US" dirty="0" smtClean="0"/>
              <a:t>기물</a:t>
            </a:r>
            <a:r>
              <a:rPr lang="en-US" altLang="ko-KR" dirty="0" smtClean="0"/>
              <a:t>(</a:t>
            </a:r>
            <a:r>
              <a:rPr lang="ko-KR" altLang="en-US" dirty="0" smtClean="0"/>
              <a:t>명함</a:t>
            </a:r>
            <a:r>
              <a:rPr lang="en-US" altLang="ko-KR" dirty="0" smtClean="0"/>
              <a:t>, </a:t>
            </a:r>
            <a:r>
              <a:rPr lang="ko-KR" altLang="en-US" dirty="0" smtClean="0"/>
              <a:t>냅킨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컵식기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요리도구</a:t>
            </a:r>
            <a:r>
              <a:rPr lang="ko-KR" altLang="en-US" dirty="0" smtClean="0"/>
              <a:t> 등</a:t>
            </a:r>
            <a:r>
              <a:rPr lang="en-US" altLang="ko-KR" dirty="0" smtClean="0"/>
              <a:t>) </a:t>
            </a:r>
            <a:r>
              <a:rPr lang="ko-KR" altLang="en-US" dirty="0" smtClean="0"/>
              <a:t>디자인</a:t>
            </a:r>
            <a:r>
              <a:rPr lang="en-US" altLang="ko-KR" dirty="0" smtClean="0"/>
              <a:t>, </a:t>
            </a:r>
            <a:r>
              <a:rPr lang="ko-KR" altLang="en-US" dirty="0" smtClean="0"/>
              <a:t>메뉴 리스트 업</a:t>
            </a:r>
            <a:r>
              <a:rPr lang="en-US" altLang="ko-KR" dirty="0" smtClean="0"/>
              <a:t>, </a:t>
            </a:r>
            <a:r>
              <a:rPr lang="ko-KR" altLang="en-US" dirty="0" smtClean="0"/>
              <a:t>거래처 확보 선정</a:t>
            </a:r>
            <a:r>
              <a:rPr lang="en-US" altLang="ko-KR" dirty="0" smtClean="0"/>
              <a:t>, SNS</a:t>
            </a:r>
            <a:r>
              <a:rPr lang="ko-KR" altLang="en-US" dirty="0" smtClean="0"/>
              <a:t>홍보</a:t>
            </a:r>
            <a:r>
              <a:rPr lang="en-US" altLang="ko-KR" dirty="0" smtClean="0"/>
              <a:t>&amp;</a:t>
            </a:r>
            <a:r>
              <a:rPr lang="ko-KR" altLang="en-US" dirty="0" smtClean="0"/>
              <a:t>운영</a:t>
            </a:r>
            <a:r>
              <a:rPr lang="en-US" altLang="ko-KR" dirty="0" smtClean="0"/>
              <a:t>, </a:t>
            </a:r>
            <a:r>
              <a:rPr lang="ko-KR" altLang="en-US" dirty="0" smtClean="0"/>
              <a:t>사업자 등록 </a:t>
            </a:r>
            <a:r>
              <a:rPr lang="en-US" altLang="ko-KR" dirty="0" smtClean="0"/>
              <a:t>, </a:t>
            </a:r>
            <a:r>
              <a:rPr lang="ko-KR" altLang="en-US" dirty="0" smtClean="0"/>
              <a:t>시설 및 인테리어 </a:t>
            </a:r>
            <a:r>
              <a:rPr lang="en-US" altLang="ko-KR" dirty="0" smtClean="0"/>
              <a:t>  </a:t>
            </a:r>
          </a:p>
        </p:txBody>
      </p:sp>
      <p:sp>
        <p:nvSpPr>
          <p:cNvPr id="19" name="타원 18">
            <a:extLst>
              <a:ext uri="{FF2B5EF4-FFF2-40B4-BE49-F238E27FC236}">
                <a16:creationId xmlns:a16="http://schemas.microsoft.com/office/drawing/2014/main" xmlns="" id="{DF730EC1-2AB3-4710-A426-EEC60D89C9F2}"/>
              </a:ext>
            </a:extLst>
          </p:cNvPr>
          <p:cNvSpPr/>
          <p:nvPr/>
        </p:nvSpPr>
        <p:spPr>
          <a:xfrm>
            <a:off x="1552369" y="494727"/>
            <a:ext cx="268069" cy="268069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타원 19">
            <a:extLst>
              <a:ext uri="{FF2B5EF4-FFF2-40B4-BE49-F238E27FC236}">
                <a16:creationId xmlns:a16="http://schemas.microsoft.com/office/drawing/2014/main" xmlns="" id="{650D900F-057A-4579-82E4-545E8E8ADEC1}"/>
              </a:ext>
            </a:extLst>
          </p:cNvPr>
          <p:cNvSpPr/>
          <p:nvPr/>
        </p:nvSpPr>
        <p:spPr>
          <a:xfrm>
            <a:off x="1114059" y="566143"/>
            <a:ext cx="268069" cy="268069"/>
          </a:xfrm>
          <a:prstGeom prst="ellipse">
            <a:avLst/>
          </a:prstGeom>
          <a:solidFill>
            <a:srgbClr val="FFC000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타원 20">
            <a:extLst>
              <a:ext uri="{FF2B5EF4-FFF2-40B4-BE49-F238E27FC236}">
                <a16:creationId xmlns:a16="http://schemas.microsoft.com/office/drawing/2014/main" xmlns="" id="{C133E313-2742-43F4-94BC-0C99B381A5C8}"/>
              </a:ext>
            </a:extLst>
          </p:cNvPr>
          <p:cNvSpPr/>
          <p:nvPr/>
        </p:nvSpPr>
        <p:spPr>
          <a:xfrm>
            <a:off x="890742" y="977011"/>
            <a:ext cx="268069" cy="268069"/>
          </a:xfrm>
          <a:prstGeom prst="ellipse">
            <a:avLst/>
          </a:prstGeom>
          <a:solidFill>
            <a:srgbClr val="FFC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타원 21">
            <a:extLst>
              <a:ext uri="{FF2B5EF4-FFF2-40B4-BE49-F238E27FC236}">
                <a16:creationId xmlns:a16="http://schemas.microsoft.com/office/drawing/2014/main" xmlns="" id="{7CB7D5BE-11D4-4878-B2DA-F6B8398B689E}"/>
              </a:ext>
            </a:extLst>
          </p:cNvPr>
          <p:cNvSpPr/>
          <p:nvPr/>
        </p:nvSpPr>
        <p:spPr>
          <a:xfrm>
            <a:off x="980025" y="1434211"/>
            <a:ext cx="268069" cy="268069"/>
          </a:xfrm>
          <a:prstGeom prst="ellipse">
            <a:avLst/>
          </a:prstGeom>
          <a:solidFill>
            <a:srgbClr val="FFC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타원 22">
            <a:extLst>
              <a:ext uri="{FF2B5EF4-FFF2-40B4-BE49-F238E27FC236}">
                <a16:creationId xmlns:a16="http://schemas.microsoft.com/office/drawing/2014/main" xmlns="" id="{DC702E18-FE8A-4F8E-B784-352A3417EFB5}"/>
              </a:ext>
            </a:extLst>
          </p:cNvPr>
          <p:cNvSpPr/>
          <p:nvPr/>
        </p:nvSpPr>
        <p:spPr>
          <a:xfrm>
            <a:off x="1284301" y="1743652"/>
            <a:ext cx="268069" cy="268069"/>
          </a:xfrm>
          <a:prstGeom prst="ellipse">
            <a:avLst/>
          </a:prstGeom>
          <a:solidFill>
            <a:srgbClr val="FFC00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타원 23">
            <a:extLst>
              <a:ext uri="{FF2B5EF4-FFF2-40B4-BE49-F238E27FC236}">
                <a16:creationId xmlns:a16="http://schemas.microsoft.com/office/drawing/2014/main" xmlns="" id="{8E12A4BF-2204-4D23-9F81-ABE1D50D6E09}"/>
              </a:ext>
            </a:extLst>
          </p:cNvPr>
          <p:cNvSpPr/>
          <p:nvPr/>
        </p:nvSpPr>
        <p:spPr>
          <a:xfrm>
            <a:off x="1686404" y="1618416"/>
            <a:ext cx="268069" cy="268069"/>
          </a:xfrm>
          <a:prstGeom prst="ellipse">
            <a:avLst/>
          </a:prstGeom>
          <a:solidFill>
            <a:srgbClr val="71BF45">
              <a:alpha val="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25" name="그룹 24">
            <a:extLst>
              <a:ext uri="{FF2B5EF4-FFF2-40B4-BE49-F238E27FC236}">
                <a16:creationId xmlns:a16="http://schemas.microsoft.com/office/drawing/2014/main" xmlns="" id="{DEF6D009-3DDB-4841-B2FC-9560BE872AFD}"/>
              </a:ext>
            </a:extLst>
          </p:cNvPr>
          <p:cNvGrpSpPr/>
          <p:nvPr/>
        </p:nvGrpSpPr>
        <p:grpSpPr>
          <a:xfrm>
            <a:off x="1552369" y="967005"/>
            <a:ext cx="1633781" cy="726326"/>
            <a:chOff x="1370958" y="1816735"/>
            <a:chExt cx="1633781" cy="726326"/>
          </a:xfrm>
        </p:grpSpPr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xmlns="" id="{47088135-539F-4234-87CF-EEE6DDA8B8DC}"/>
                </a:ext>
              </a:extLst>
            </p:cNvPr>
            <p:cNvSpPr txBox="1"/>
            <p:nvPr/>
          </p:nvSpPr>
          <p:spPr>
            <a:xfrm>
              <a:off x="1370958" y="1816735"/>
              <a:ext cx="106631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400" b="1" spc="-300" dirty="0" smtClean="0">
                  <a:ln>
                    <a:solidFill>
                      <a:schemeClr val="bg1">
                        <a:alpha val="0"/>
                      </a:schemeClr>
                    </a:solidFill>
                  </a:ln>
                  <a:latin typeface="HY견고딕" pitchFamily="18" charset="-127"/>
                  <a:ea typeface="HY견고딕" pitchFamily="18" charset="-127"/>
                </a:rPr>
                <a:t>05  PART  FIVE</a:t>
              </a:r>
              <a:endParaRPr lang="en-US" altLang="ko-KR" sz="1400" b="1" spc="-300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xmlns="" id="{F82DCA41-8B4F-4AF7-BDA3-9D24332933FA}"/>
                </a:ext>
              </a:extLst>
            </p:cNvPr>
            <p:cNvSpPr txBox="1"/>
            <p:nvPr/>
          </p:nvSpPr>
          <p:spPr>
            <a:xfrm>
              <a:off x="1370958" y="2081396"/>
              <a:ext cx="163378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400" dirty="0" smtClean="0">
                  <a:ln>
                    <a:solidFill>
                      <a:schemeClr val="bg1">
                        <a:alpha val="0"/>
                      </a:schemeClr>
                    </a:solidFill>
                  </a:ln>
                  <a:latin typeface="HY견고딕" pitchFamily="18" charset="-127"/>
                  <a:ea typeface="HY견고딕" pitchFamily="18" charset="-127"/>
                </a:rPr>
                <a:t>사업 진행 </a:t>
              </a:r>
              <a:endParaRPr lang="ko-KR" altLang="en-US" sz="2400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19360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액자 14">
            <a:extLst>
              <a:ext uri="{FF2B5EF4-FFF2-40B4-BE49-F238E27FC236}">
                <a16:creationId xmlns:a16="http://schemas.microsoft.com/office/drawing/2014/main" xmlns="" id="{979444C1-33D1-4F53-BCA7-BCA555BBEF3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frame">
            <a:avLst>
              <a:gd name="adj1" fmla="val 132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6" name="타원 15">
            <a:extLst>
              <a:ext uri="{FF2B5EF4-FFF2-40B4-BE49-F238E27FC236}">
                <a16:creationId xmlns:a16="http://schemas.microsoft.com/office/drawing/2014/main" xmlns="" id="{DF730EC1-2AB3-4710-A426-EEC60D89C9F2}"/>
              </a:ext>
            </a:extLst>
          </p:cNvPr>
          <p:cNvSpPr/>
          <p:nvPr/>
        </p:nvSpPr>
        <p:spPr>
          <a:xfrm>
            <a:off x="1504243" y="184986"/>
            <a:ext cx="268069" cy="268069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타원 16">
            <a:extLst>
              <a:ext uri="{FF2B5EF4-FFF2-40B4-BE49-F238E27FC236}">
                <a16:creationId xmlns:a16="http://schemas.microsoft.com/office/drawing/2014/main" xmlns="" id="{650D900F-057A-4579-82E4-545E8E8ADEC1}"/>
              </a:ext>
            </a:extLst>
          </p:cNvPr>
          <p:cNvSpPr/>
          <p:nvPr/>
        </p:nvSpPr>
        <p:spPr>
          <a:xfrm>
            <a:off x="1065933" y="256402"/>
            <a:ext cx="268069" cy="268069"/>
          </a:xfrm>
          <a:prstGeom prst="ellipse">
            <a:avLst/>
          </a:prstGeom>
          <a:solidFill>
            <a:srgbClr val="FFC000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타원 17">
            <a:extLst>
              <a:ext uri="{FF2B5EF4-FFF2-40B4-BE49-F238E27FC236}">
                <a16:creationId xmlns:a16="http://schemas.microsoft.com/office/drawing/2014/main" xmlns="" id="{C133E313-2742-43F4-94BC-0C99B381A5C8}"/>
              </a:ext>
            </a:extLst>
          </p:cNvPr>
          <p:cNvSpPr/>
          <p:nvPr/>
        </p:nvSpPr>
        <p:spPr>
          <a:xfrm>
            <a:off x="842616" y="667270"/>
            <a:ext cx="268069" cy="268069"/>
          </a:xfrm>
          <a:prstGeom prst="ellipse">
            <a:avLst/>
          </a:prstGeom>
          <a:solidFill>
            <a:srgbClr val="FFC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" name="타원 27">
            <a:extLst>
              <a:ext uri="{FF2B5EF4-FFF2-40B4-BE49-F238E27FC236}">
                <a16:creationId xmlns:a16="http://schemas.microsoft.com/office/drawing/2014/main" xmlns="" id="{7CB7D5BE-11D4-4878-B2DA-F6B8398B689E}"/>
              </a:ext>
            </a:extLst>
          </p:cNvPr>
          <p:cNvSpPr/>
          <p:nvPr/>
        </p:nvSpPr>
        <p:spPr>
          <a:xfrm>
            <a:off x="931899" y="1124470"/>
            <a:ext cx="268069" cy="268069"/>
          </a:xfrm>
          <a:prstGeom prst="ellipse">
            <a:avLst/>
          </a:prstGeom>
          <a:solidFill>
            <a:srgbClr val="FFC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" name="타원 28">
            <a:extLst>
              <a:ext uri="{FF2B5EF4-FFF2-40B4-BE49-F238E27FC236}">
                <a16:creationId xmlns:a16="http://schemas.microsoft.com/office/drawing/2014/main" xmlns="" id="{DC702E18-FE8A-4F8E-B784-352A3417EFB5}"/>
              </a:ext>
            </a:extLst>
          </p:cNvPr>
          <p:cNvSpPr/>
          <p:nvPr/>
        </p:nvSpPr>
        <p:spPr>
          <a:xfrm>
            <a:off x="1236175" y="1433911"/>
            <a:ext cx="268069" cy="268069"/>
          </a:xfrm>
          <a:prstGeom prst="ellipse">
            <a:avLst/>
          </a:prstGeom>
          <a:solidFill>
            <a:srgbClr val="FFC00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타원 29">
            <a:extLst>
              <a:ext uri="{FF2B5EF4-FFF2-40B4-BE49-F238E27FC236}">
                <a16:creationId xmlns:a16="http://schemas.microsoft.com/office/drawing/2014/main" xmlns="" id="{8E12A4BF-2204-4D23-9F81-ABE1D50D6E09}"/>
              </a:ext>
            </a:extLst>
          </p:cNvPr>
          <p:cNvSpPr/>
          <p:nvPr/>
        </p:nvSpPr>
        <p:spPr>
          <a:xfrm>
            <a:off x="1638278" y="1308675"/>
            <a:ext cx="268069" cy="268069"/>
          </a:xfrm>
          <a:prstGeom prst="ellipse">
            <a:avLst/>
          </a:prstGeom>
          <a:solidFill>
            <a:srgbClr val="71BF45">
              <a:alpha val="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31" name="그룹 30">
            <a:extLst>
              <a:ext uri="{FF2B5EF4-FFF2-40B4-BE49-F238E27FC236}">
                <a16:creationId xmlns:a16="http://schemas.microsoft.com/office/drawing/2014/main" xmlns="" id="{DEF6D009-3DDB-4841-B2FC-9560BE872AFD}"/>
              </a:ext>
            </a:extLst>
          </p:cNvPr>
          <p:cNvGrpSpPr/>
          <p:nvPr/>
        </p:nvGrpSpPr>
        <p:grpSpPr>
          <a:xfrm>
            <a:off x="1504243" y="657264"/>
            <a:ext cx="3172663" cy="726326"/>
            <a:chOff x="1370958" y="1816735"/>
            <a:chExt cx="3172663" cy="726326"/>
          </a:xfrm>
        </p:grpSpPr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xmlns="" id="{47088135-539F-4234-87CF-EEE6DDA8B8DC}"/>
                </a:ext>
              </a:extLst>
            </p:cNvPr>
            <p:cNvSpPr txBox="1"/>
            <p:nvPr/>
          </p:nvSpPr>
          <p:spPr>
            <a:xfrm>
              <a:off x="1370958" y="1816735"/>
              <a:ext cx="102143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400" b="1" spc="-300" dirty="0" smtClean="0">
                  <a:ln>
                    <a:solidFill>
                      <a:schemeClr val="bg1">
                        <a:alpha val="0"/>
                      </a:schemeClr>
                    </a:solidFill>
                  </a:ln>
                  <a:latin typeface="HY견고딕" pitchFamily="18" charset="-127"/>
                  <a:ea typeface="HY견고딕" pitchFamily="18" charset="-127"/>
                </a:rPr>
                <a:t>06  PART   SIX</a:t>
              </a:r>
              <a:endParaRPr lang="en-US" altLang="ko-KR" sz="1400" b="1" spc="-300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xmlns="" id="{F82DCA41-8B4F-4AF7-BDA3-9D24332933FA}"/>
                </a:ext>
              </a:extLst>
            </p:cNvPr>
            <p:cNvSpPr txBox="1"/>
            <p:nvPr/>
          </p:nvSpPr>
          <p:spPr>
            <a:xfrm>
              <a:off x="1370958" y="2081396"/>
              <a:ext cx="317266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400" dirty="0" smtClean="0">
                  <a:ln>
                    <a:solidFill>
                      <a:schemeClr val="bg1">
                        <a:alpha val="0"/>
                      </a:schemeClr>
                    </a:solidFill>
                  </a:ln>
                  <a:latin typeface="HY견고딕" pitchFamily="18" charset="-127"/>
                  <a:ea typeface="HY견고딕" pitchFamily="18" charset="-127"/>
                </a:rPr>
                <a:t>카페 창업 체크리스트</a:t>
              </a:r>
              <a:endParaRPr lang="ko-KR" altLang="en-US" sz="2400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HY견고딕" pitchFamily="18" charset="-127"/>
                <a:ea typeface="HY견고딕" pitchFamily="18" charset="-127"/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976650" y="1898006"/>
            <a:ext cx="302679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400" b="1" dirty="0" smtClean="0"/>
              <a:t>서류</a:t>
            </a:r>
            <a:endParaRPr lang="en-US" altLang="ko-KR" sz="2400" b="1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ko-KR" altLang="en-US" dirty="0" smtClean="0"/>
              <a:t>등기부등본</a:t>
            </a:r>
            <a:endParaRPr lang="en-US" altLang="ko-KR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ko-KR" altLang="en-US" dirty="0" smtClean="0"/>
              <a:t>건축물관리대상</a:t>
            </a:r>
            <a:endParaRPr lang="en-US" altLang="ko-KR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ko-KR" altLang="en-US" dirty="0" smtClean="0"/>
              <a:t>토지이용계획안 확인</a:t>
            </a:r>
            <a:endParaRPr lang="en-US" altLang="ko-KR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ko-KR" altLang="en-US" dirty="0" smtClean="0"/>
              <a:t>부동산 계약 및 귀책사유</a:t>
            </a:r>
            <a:endParaRPr lang="ko-KR" alt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7730379" y="4530508"/>
            <a:ext cx="329449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400" b="1" dirty="0" smtClean="0"/>
              <a:t>상권분석</a:t>
            </a:r>
            <a:endParaRPr lang="en-US" altLang="ko-KR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ko-KR" altLang="en-US" dirty="0" smtClean="0"/>
              <a:t>동네 상권 분석</a:t>
            </a:r>
            <a:r>
              <a:rPr lang="en-US" altLang="ko-KR" dirty="0" smtClean="0"/>
              <a:t>(1</a:t>
            </a:r>
            <a:r>
              <a:rPr lang="ko-KR" altLang="en-US" dirty="0" smtClean="0"/>
              <a:t>주일 이상</a:t>
            </a:r>
            <a:r>
              <a:rPr lang="en-US" altLang="ko-KR" dirty="0" smtClean="0"/>
              <a:t>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ko-KR" altLang="en-US" dirty="0" smtClean="0"/>
              <a:t>기존 업체 분석</a:t>
            </a:r>
            <a:endParaRPr lang="en-US" altLang="ko-KR" dirty="0" smtClean="0"/>
          </a:p>
        </p:txBody>
      </p:sp>
      <p:sp>
        <p:nvSpPr>
          <p:cNvPr id="35" name="TextBox 34"/>
          <p:cNvSpPr txBox="1"/>
          <p:nvPr/>
        </p:nvSpPr>
        <p:spPr>
          <a:xfrm>
            <a:off x="673992" y="3984754"/>
            <a:ext cx="412645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400" b="1" dirty="0" smtClean="0"/>
              <a:t>카페 콘셉트</a:t>
            </a:r>
            <a:endParaRPr lang="en-US" altLang="ko-KR" sz="2400" b="1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ko-KR" altLang="en-US" dirty="0" err="1" smtClean="0"/>
              <a:t>타켓층</a:t>
            </a:r>
            <a:endParaRPr lang="en-US" altLang="ko-KR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ko-KR" altLang="en-US" dirty="0" smtClean="0"/>
              <a:t>메뉴 콘셉트</a:t>
            </a:r>
            <a:endParaRPr lang="en-US" altLang="ko-KR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ko-KR" altLang="en-US" dirty="0" smtClean="0"/>
              <a:t>인테리어 콘셉트</a:t>
            </a:r>
            <a:endParaRPr lang="en-US" altLang="ko-KR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ko-KR" altLang="en-US" dirty="0" smtClean="0"/>
              <a:t>기차 콘셉트</a:t>
            </a:r>
            <a:r>
              <a:rPr lang="en-US" altLang="ko-KR" dirty="0" smtClean="0"/>
              <a:t>( </a:t>
            </a:r>
            <a:r>
              <a:rPr lang="ko-KR" altLang="en-US" dirty="0" smtClean="0"/>
              <a:t>음악</a:t>
            </a:r>
            <a:r>
              <a:rPr lang="en-US" altLang="ko-KR" dirty="0" smtClean="0"/>
              <a:t>, </a:t>
            </a:r>
            <a:r>
              <a:rPr lang="ko-KR" altLang="en-US" dirty="0" smtClean="0"/>
              <a:t>책</a:t>
            </a:r>
            <a:r>
              <a:rPr lang="en-US" altLang="ko-KR" dirty="0" smtClean="0"/>
              <a:t>, </a:t>
            </a:r>
            <a:r>
              <a:rPr lang="ko-KR" altLang="en-US" dirty="0" smtClean="0"/>
              <a:t>유니폼 등등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4891440" y="1859340"/>
            <a:ext cx="194155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400" b="1" dirty="0" smtClean="0"/>
              <a:t>건물 및 시설</a:t>
            </a:r>
            <a:endParaRPr lang="en-US" altLang="ko-KR" sz="2400" b="1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ko-KR" altLang="en-US" dirty="0" smtClean="0"/>
              <a:t>가스 시설</a:t>
            </a:r>
            <a:endParaRPr lang="en-US" altLang="ko-KR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ko-KR" altLang="en-US" dirty="0" smtClean="0"/>
              <a:t>전기 시설</a:t>
            </a:r>
            <a:endParaRPr lang="en-US" altLang="ko-KR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ko-KR" altLang="en-US" dirty="0" smtClean="0"/>
              <a:t>수도 시설</a:t>
            </a:r>
            <a:endParaRPr lang="en-US" altLang="ko-KR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ko-KR" altLang="en-US" dirty="0" smtClean="0"/>
              <a:t>주차장</a:t>
            </a:r>
            <a:endParaRPr lang="ko-KR" alt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7730379" y="2020218"/>
            <a:ext cx="3142207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400" b="1" dirty="0" smtClean="0"/>
              <a:t>금액</a:t>
            </a:r>
            <a:endParaRPr lang="en-US" altLang="ko-KR" sz="2400" b="1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ko-KR" altLang="en-US" dirty="0" smtClean="0"/>
              <a:t>예상 투자 금액</a:t>
            </a:r>
            <a:endParaRPr lang="en-US" altLang="ko-KR" dirty="0" smtClean="0"/>
          </a:p>
          <a:p>
            <a:r>
              <a:rPr lang="en-US" altLang="ko-KR" dirty="0" smtClean="0"/>
              <a:t>(</a:t>
            </a:r>
            <a:r>
              <a:rPr lang="ko-KR" altLang="en-US" dirty="0" smtClean="0"/>
              <a:t>임대료</a:t>
            </a:r>
            <a:r>
              <a:rPr lang="en-US" altLang="ko-KR" dirty="0" smtClean="0"/>
              <a:t>,</a:t>
            </a:r>
            <a:r>
              <a:rPr lang="ko-KR" altLang="en-US" dirty="0"/>
              <a:t> </a:t>
            </a:r>
            <a:r>
              <a:rPr lang="ko-KR" altLang="en-US" dirty="0" smtClean="0"/>
              <a:t>인테리어 비용</a:t>
            </a:r>
            <a:r>
              <a:rPr lang="en-US" altLang="ko-KR" dirty="0" smtClean="0"/>
              <a:t>, </a:t>
            </a:r>
            <a:r>
              <a:rPr lang="ko-KR" altLang="en-US" dirty="0" smtClean="0"/>
              <a:t>시설</a:t>
            </a:r>
            <a:endParaRPr lang="en-US" altLang="ko-KR" dirty="0"/>
          </a:p>
          <a:p>
            <a:r>
              <a:rPr lang="ko-KR" altLang="en-US" dirty="0" smtClean="0"/>
              <a:t>기계 비용</a:t>
            </a:r>
            <a:r>
              <a:rPr lang="en-US" altLang="ko-KR" dirty="0" smtClean="0"/>
              <a:t>, </a:t>
            </a:r>
            <a:r>
              <a:rPr lang="ko-KR" altLang="en-US" dirty="0" smtClean="0"/>
              <a:t>창업준비 </a:t>
            </a:r>
            <a:r>
              <a:rPr lang="ko-KR" altLang="en-US" dirty="0" err="1" smtClean="0"/>
              <a:t>기간등</a:t>
            </a:r>
            <a:r>
              <a:rPr lang="en-US" altLang="ko-KR" dirty="0" smtClean="0"/>
              <a:t>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ko-KR" altLang="en-US" dirty="0" smtClean="0"/>
              <a:t>예상 손익분기점</a:t>
            </a:r>
            <a:endParaRPr lang="en-US" altLang="ko-KR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ko-KR" altLang="en-US" dirty="0" err="1" smtClean="0"/>
              <a:t>창업기간중</a:t>
            </a:r>
            <a:r>
              <a:rPr lang="ko-KR" altLang="en-US" dirty="0" smtClean="0"/>
              <a:t> 금액 흐름</a:t>
            </a:r>
            <a:endParaRPr lang="en-US" altLang="ko-KR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ko-KR" altLang="en-US" dirty="0" err="1" smtClean="0"/>
              <a:t>부동산계약</a:t>
            </a:r>
            <a:r>
              <a:rPr lang="ko-KR" altLang="en-US" dirty="0" smtClean="0"/>
              <a:t> 기간</a:t>
            </a:r>
            <a:endParaRPr lang="ko-KR" alt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5084728" y="3859465"/>
            <a:ext cx="2140330" cy="18466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400" b="1" dirty="0" smtClean="0"/>
              <a:t>매장운영</a:t>
            </a:r>
            <a:endParaRPr lang="en-US" altLang="ko-KR" sz="2400" b="1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ko-KR" altLang="en-US" dirty="0" err="1" smtClean="0"/>
              <a:t>서비스방식</a:t>
            </a:r>
            <a:endParaRPr lang="en-US" altLang="ko-KR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ko-KR" altLang="en-US" dirty="0" smtClean="0"/>
              <a:t>운영시간</a:t>
            </a:r>
            <a:r>
              <a:rPr lang="en-US" altLang="ko-KR" dirty="0" smtClean="0"/>
              <a:t>, </a:t>
            </a:r>
            <a:r>
              <a:rPr lang="ko-KR" altLang="en-US" dirty="0" smtClean="0"/>
              <a:t>휴일</a:t>
            </a:r>
            <a:endParaRPr lang="en-US" altLang="ko-KR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ko-KR" altLang="en-US" dirty="0" smtClean="0"/>
              <a:t>재고관리</a:t>
            </a:r>
            <a:endParaRPr lang="en-US" altLang="ko-KR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ko-KR" altLang="en-US" dirty="0" smtClean="0"/>
              <a:t>고객관리</a:t>
            </a:r>
            <a:r>
              <a:rPr lang="en-US" altLang="ko-KR" dirty="0" smtClean="0"/>
              <a:t>,</a:t>
            </a:r>
            <a:r>
              <a:rPr lang="ko-KR" altLang="en-US" dirty="0" smtClean="0"/>
              <a:t>이벤트</a:t>
            </a:r>
            <a:endParaRPr lang="en-US" altLang="ko-KR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altLang="ko-KR" dirty="0" smtClean="0"/>
              <a:t>SNS</a:t>
            </a:r>
          </a:p>
        </p:txBody>
      </p:sp>
    </p:spTree>
    <p:extLst>
      <p:ext uri="{BB962C8B-B14F-4D97-AF65-F5344CB8AC3E}">
        <p14:creationId xmlns:p14="http://schemas.microsoft.com/office/powerpoint/2010/main" val="4129892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그룹 37">
            <a:extLst>
              <a:ext uri="{FF2B5EF4-FFF2-40B4-BE49-F238E27FC236}">
                <a16:creationId xmlns:a16="http://schemas.microsoft.com/office/drawing/2014/main" xmlns="" id="{E6C9E0ED-C503-453F-A558-AFC81CB04F6F}"/>
              </a:ext>
            </a:extLst>
          </p:cNvPr>
          <p:cNvGrpSpPr/>
          <p:nvPr/>
        </p:nvGrpSpPr>
        <p:grpSpPr>
          <a:xfrm>
            <a:off x="605309" y="1826980"/>
            <a:ext cx="2448272" cy="307777"/>
            <a:chOff x="1202192" y="1870619"/>
            <a:chExt cx="2448272" cy="307777"/>
          </a:xfrm>
        </p:grpSpPr>
        <p:sp>
          <p:nvSpPr>
            <p:cNvPr id="30" name="직사각형 29">
              <a:extLst>
                <a:ext uri="{FF2B5EF4-FFF2-40B4-BE49-F238E27FC236}">
                  <a16:creationId xmlns:a16="http://schemas.microsoft.com/office/drawing/2014/main" xmlns="" id="{3B7FADBD-94D5-4EBB-A4C2-1B17B016A9EF}"/>
                </a:ext>
              </a:extLst>
            </p:cNvPr>
            <p:cNvSpPr/>
            <p:nvPr/>
          </p:nvSpPr>
          <p:spPr>
            <a:xfrm>
              <a:off x="1549118" y="1902553"/>
              <a:ext cx="2101345" cy="230850"/>
            </a:xfrm>
            <a:prstGeom prst="rect">
              <a:avLst/>
            </a:prstGeom>
            <a:solidFill>
              <a:srgbClr val="F5E1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200" b="1" dirty="0" smtClean="0"/>
                <a:t>친환경적인 시설</a:t>
              </a:r>
              <a:endParaRPr lang="ko-KR" altLang="en-US" sz="1200" b="1" dirty="0"/>
            </a:p>
          </p:txBody>
        </p:sp>
        <p:sp>
          <p:nvSpPr>
            <p:cNvPr id="31" name="직사각형 30">
              <a:extLst>
                <a:ext uri="{FF2B5EF4-FFF2-40B4-BE49-F238E27FC236}">
                  <a16:creationId xmlns:a16="http://schemas.microsoft.com/office/drawing/2014/main" xmlns="" id="{ABBE0464-8FA6-47A0-BD8A-2D2D08298FC7}"/>
                </a:ext>
              </a:extLst>
            </p:cNvPr>
            <p:cNvSpPr/>
            <p:nvPr/>
          </p:nvSpPr>
          <p:spPr>
            <a:xfrm>
              <a:off x="1202192" y="1870619"/>
              <a:ext cx="2448272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endParaRPr lang="ko-KR" altLang="en-US" sz="1400" dirty="0">
                <a:ln>
                  <a:solidFill>
                    <a:srgbClr val="EB422F">
                      <a:alpha val="0"/>
                    </a:srgbClr>
                  </a:solidFill>
                </a:ln>
                <a:solidFill>
                  <a:schemeClr val="bg1"/>
                </a:solidFill>
                <a:latin typeface="-윤고딕330" panose="02030504000101010101" pitchFamily="18" charset="-127"/>
                <a:ea typeface="-윤고딕330" panose="02030504000101010101" pitchFamily="18" charset="-127"/>
                <a:cs typeface="조선일보명조" panose="02030304000000000000" pitchFamily="18" charset="-127"/>
              </a:endParaRPr>
            </a:p>
          </p:txBody>
        </p:sp>
      </p:grpSp>
      <p:sp>
        <p:nvSpPr>
          <p:cNvPr id="33" name="액자 32">
            <a:extLst>
              <a:ext uri="{FF2B5EF4-FFF2-40B4-BE49-F238E27FC236}">
                <a16:creationId xmlns:a16="http://schemas.microsoft.com/office/drawing/2014/main" xmlns="" id="{3372A8FD-4CBE-4C93-A037-5330D0375D1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frame">
            <a:avLst>
              <a:gd name="adj1" fmla="val 132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34" name="타원 33">
            <a:extLst>
              <a:ext uri="{FF2B5EF4-FFF2-40B4-BE49-F238E27FC236}">
                <a16:creationId xmlns:a16="http://schemas.microsoft.com/office/drawing/2014/main" xmlns="" id="{DF730EC1-2AB3-4710-A426-EEC60D89C9F2}"/>
              </a:ext>
            </a:extLst>
          </p:cNvPr>
          <p:cNvSpPr/>
          <p:nvPr/>
        </p:nvSpPr>
        <p:spPr>
          <a:xfrm>
            <a:off x="1504243" y="184986"/>
            <a:ext cx="268069" cy="268069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3" name="타원 42">
            <a:extLst>
              <a:ext uri="{FF2B5EF4-FFF2-40B4-BE49-F238E27FC236}">
                <a16:creationId xmlns:a16="http://schemas.microsoft.com/office/drawing/2014/main" xmlns="" id="{650D900F-057A-4579-82E4-545E8E8ADEC1}"/>
              </a:ext>
            </a:extLst>
          </p:cNvPr>
          <p:cNvSpPr/>
          <p:nvPr/>
        </p:nvSpPr>
        <p:spPr>
          <a:xfrm>
            <a:off x="1065933" y="256402"/>
            <a:ext cx="268069" cy="268069"/>
          </a:xfrm>
          <a:prstGeom prst="ellipse">
            <a:avLst/>
          </a:prstGeom>
          <a:solidFill>
            <a:srgbClr val="FFC000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4" name="타원 43">
            <a:extLst>
              <a:ext uri="{FF2B5EF4-FFF2-40B4-BE49-F238E27FC236}">
                <a16:creationId xmlns:a16="http://schemas.microsoft.com/office/drawing/2014/main" xmlns="" id="{C133E313-2742-43F4-94BC-0C99B381A5C8}"/>
              </a:ext>
            </a:extLst>
          </p:cNvPr>
          <p:cNvSpPr/>
          <p:nvPr/>
        </p:nvSpPr>
        <p:spPr>
          <a:xfrm>
            <a:off x="842616" y="667270"/>
            <a:ext cx="268069" cy="268069"/>
          </a:xfrm>
          <a:prstGeom prst="ellipse">
            <a:avLst/>
          </a:prstGeom>
          <a:solidFill>
            <a:srgbClr val="FFC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5" name="타원 44">
            <a:extLst>
              <a:ext uri="{FF2B5EF4-FFF2-40B4-BE49-F238E27FC236}">
                <a16:creationId xmlns:a16="http://schemas.microsoft.com/office/drawing/2014/main" xmlns="" id="{7CB7D5BE-11D4-4878-B2DA-F6B8398B689E}"/>
              </a:ext>
            </a:extLst>
          </p:cNvPr>
          <p:cNvSpPr/>
          <p:nvPr/>
        </p:nvSpPr>
        <p:spPr>
          <a:xfrm>
            <a:off x="931899" y="1124470"/>
            <a:ext cx="268069" cy="268069"/>
          </a:xfrm>
          <a:prstGeom prst="ellipse">
            <a:avLst/>
          </a:prstGeom>
          <a:solidFill>
            <a:srgbClr val="FFC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6" name="타원 45">
            <a:extLst>
              <a:ext uri="{FF2B5EF4-FFF2-40B4-BE49-F238E27FC236}">
                <a16:creationId xmlns:a16="http://schemas.microsoft.com/office/drawing/2014/main" xmlns="" id="{DC702E18-FE8A-4F8E-B784-352A3417EFB5}"/>
              </a:ext>
            </a:extLst>
          </p:cNvPr>
          <p:cNvSpPr/>
          <p:nvPr/>
        </p:nvSpPr>
        <p:spPr>
          <a:xfrm>
            <a:off x="1236175" y="1433911"/>
            <a:ext cx="268069" cy="268069"/>
          </a:xfrm>
          <a:prstGeom prst="ellipse">
            <a:avLst/>
          </a:prstGeom>
          <a:solidFill>
            <a:srgbClr val="FFC00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7" name="타원 46">
            <a:extLst>
              <a:ext uri="{FF2B5EF4-FFF2-40B4-BE49-F238E27FC236}">
                <a16:creationId xmlns:a16="http://schemas.microsoft.com/office/drawing/2014/main" xmlns="" id="{8E12A4BF-2204-4D23-9F81-ABE1D50D6E09}"/>
              </a:ext>
            </a:extLst>
          </p:cNvPr>
          <p:cNvSpPr/>
          <p:nvPr/>
        </p:nvSpPr>
        <p:spPr>
          <a:xfrm>
            <a:off x="1638278" y="1308675"/>
            <a:ext cx="268069" cy="268069"/>
          </a:xfrm>
          <a:prstGeom prst="ellipse">
            <a:avLst/>
          </a:prstGeom>
          <a:solidFill>
            <a:srgbClr val="71BF45">
              <a:alpha val="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48" name="그룹 47">
            <a:extLst>
              <a:ext uri="{FF2B5EF4-FFF2-40B4-BE49-F238E27FC236}">
                <a16:creationId xmlns:a16="http://schemas.microsoft.com/office/drawing/2014/main" xmlns="" id="{DEF6D009-3DDB-4841-B2FC-9560BE872AFD}"/>
              </a:ext>
            </a:extLst>
          </p:cNvPr>
          <p:cNvGrpSpPr/>
          <p:nvPr/>
        </p:nvGrpSpPr>
        <p:grpSpPr>
          <a:xfrm>
            <a:off x="1504243" y="657264"/>
            <a:ext cx="2419252" cy="726326"/>
            <a:chOff x="1370958" y="1816735"/>
            <a:chExt cx="2419252" cy="726326"/>
          </a:xfrm>
        </p:grpSpPr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xmlns="" id="{47088135-539F-4234-87CF-EEE6DDA8B8DC}"/>
                </a:ext>
              </a:extLst>
            </p:cNvPr>
            <p:cNvSpPr txBox="1"/>
            <p:nvPr/>
          </p:nvSpPr>
          <p:spPr>
            <a:xfrm>
              <a:off x="1370958" y="1816735"/>
              <a:ext cx="143340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400" b="1" spc="-300" dirty="0" smtClean="0">
                  <a:ln>
                    <a:solidFill>
                      <a:schemeClr val="bg1">
                        <a:alpha val="0"/>
                      </a:schemeClr>
                    </a:solidFill>
                  </a:ln>
                  <a:latin typeface="HY견고딕" pitchFamily="18" charset="-127"/>
                  <a:ea typeface="HY견고딕" pitchFamily="18" charset="-127"/>
                </a:rPr>
                <a:t>07  PART   SEVEN -1</a:t>
              </a:r>
              <a:endParaRPr lang="en-US" altLang="ko-KR" sz="1400" b="1" spc="-300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xmlns="" id="{F82DCA41-8B4F-4AF7-BDA3-9D24332933FA}"/>
                </a:ext>
              </a:extLst>
            </p:cNvPr>
            <p:cNvSpPr txBox="1"/>
            <p:nvPr/>
          </p:nvSpPr>
          <p:spPr>
            <a:xfrm>
              <a:off x="1370958" y="2081396"/>
              <a:ext cx="241925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400" dirty="0" smtClean="0">
                  <a:ln>
                    <a:solidFill>
                      <a:schemeClr val="bg1">
                        <a:alpha val="0"/>
                      </a:schemeClr>
                    </a:solidFill>
                  </a:ln>
                  <a:latin typeface="HY견고딕" pitchFamily="18" charset="-127"/>
                  <a:ea typeface="HY견고딕" pitchFamily="18" charset="-127"/>
                </a:rPr>
                <a:t>인테리어 구상 </a:t>
              </a:r>
              <a:r>
                <a:rPr lang="en-US" altLang="ko-KR" sz="2400" dirty="0" smtClean="0">
                  <a:ln>
                    <a:solidFill>
                      <a:schemeClr val="bg1">
                        <a:alpha val="0"/>
                      </a:schemeClr>
                    </a:solidFill>
                  </a:ln>
                  <a:latin typeface="HY견고딕" pitchFamily="18" charset="-127"/>
                  <a:ea typeface="HY견고딕" pitchFamily="18" charset="-127"/>
                </a:rPr>
                <a:t>1</a:t>
              </a:r>
              <a:endParaRPr lang="ko-KR" altLang="en-US" sz="2400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HY견고딕" pitchFamily="18" charset="-127"/>
                <a:ea typeface="HY견고딕" pitchFamily="18" charset="-127"/>
              </a:endParaRPr>
            </a:p>
          </p:txBody>
        </p:sp>
      </p:grpSp>
      <p:pic>
        <p:nvPicPr>
          <p:cNvPr id="10" name="그림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380" y="2362889"/>
            <a:ext cx="4481160" cy="2517597"/>
          </a:xfrm>
          <a:prstGeom prst="rect">
            <a:avLst/>
          </a:prstGeom>
        </p:spPr>
      </p:pic>
      <p:pic>
        <p:nvPicPr>
          <p:cNvPr id="21" name="그림 2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3718" y="2424437"/>
            <a:ext cx="4062124" cy="2533627"/>
          </a:xfrm>
          <a:prstGeom prst="rect">
            <a:avLst/>
          </a:prstGeom>
        </p:spPr>
      </p:pic>
      <p:sp>
        <p:nvSpPr>
          <p:cNvPr id="51" name="TextBox 50"/>
          <p:cNvSpPr txBox="1"/>
          <p:nvPr/>
        </p:nvSpPr>
        <p:spPr>
          <a:xfrm>
            <a:off x="3644573" y="5300394"/>
            <a:ext cx="45993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자연 친환경적인 이미지</a:t>
            </a:r>
            <a:endParaRPr lang="en-US" altLang="ko-KR" dirty="0" smtClean="0"/>
          </a:p>
          <a:p>
            <a:r>
              <a:rPr lang="ko-KR" altLang="en-US" dirty="0" err="1" smtClean="0"/>
              <a:t>피톤치드와</a:t>
            </a:r>
            <a:r>
              <a:rPr lang="ko-KR" altLang="en-US" dirty="0" smtClean="0"/>
              <a:t> 커피 냄새가 어우러지는 환경  </a:t>
            </a:r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val="3144391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575</TotalTime>
  <Words>1106</Words>
  <Application>Microsoft Office PowerPoint</Application>
  <PresentationFormat>사용자 지정</PresentationFormat>
  <Paragraphs>181</Paragraphs>
  <Slides>13</Slides>
  <Notes>13</Notes>
  <HiddenSlides>0</HiddenSlides>
  <MMClips>0</MMClips>
  <ScaleCrop>false</ScaleCrop>
  <HeadingPairs>
    <vt:vector size="6" baseType="variant">
      <vt:variant>
        <vt:lpstr>사용한 글꼴</vt:lpstr>
      </vt:variant>
      <vt:variant>
        <vt:i4>11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13</vt:i4>
      </vt:variant>
    </vt:vector>
  </HeadingPairs>
  <TitlesOfParts>
    <vt:vector size="25" baseType="lpstr">
      <vt:lpstr>굴림</vt:lpstr>
      <vt:lpstr>Arial</vt:lpstr>
      <vt:lpstr>KoPub돋움체 Medium</vt:lpstr>
      <vt:lpstr>비둘기</vt:lpstr>
      <vt:lpstr>HY견고딕</vt:lpstr>
      <vt:lpstr>맑은 고딕</vt:lpstr>
      <vt:lpstr>-윤고딕330</vt:lpstr>
      <vt:lpstr>KoPub돋움체 Light</vt:lpstr>
      <vt:lpstr>Open Sans</vt:lpstr>
      <vt:lpstr>Wingdings</vt:lpstr>
      <vt:lpstr>조선일보명조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출처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최한나</dc:creator>
  <cp:lastModifiedBy>Windows User</cp:lastModifiedBy>
  <cp:revision>63</cp:revision>
  <dcterms:created xsi:type="dcterms:W3CDTF">2015-03-26T15:17:23Z</dcterms:created>
  <dcterms:modified xsi:type="dcterms:W3CDTF">2019-04-23T10:25:26Z</dcterms:modified>
</cp:coreProperties>
</file>