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1" r:id="rId3"/>
    <p:sldId id="292" r:id="rId4"/>
    <p:sldId id="258" r:id="rId5"/>
    <p:sldId id="293" r:id="rId6"/>
    <p:sldId id="294" r:id="rId7"/>
    <p:sldId id="295" r:id="rId8"/>
    <p:sldId id="296" r:id="rId9"/>
    <p:sldId id="269" r:id="rId10"/>
    <p:sldId id="267" r:id="rId11"/>
    <p:sldId id="268" r:id="rId12"/>
    <p:sldId id="260" r:id="rId13"/>
    <p:sldId id="261" r:id="rId14"/>
    <p:sldId id="262" r:id="rId15"/>
    <p:sldId id="263" r:id="rId16"/>
    <p:sldId id="266" r:id="rId17"/>
    <p:sldId id="264" r:id="rId18"/>
    <p:sldId id="265" r:id="rId19"/>
    <p:sldId id="271" r:id="rId20"/>
    <p:sldId id="270" r:id="rId21"/>
    <p:sldId id="272" r:id="rId22"/>
    <p:sldId id="273" r:id="rId23"/>
    <p:sldId id="274" r:id="rId24"/>
    <p:sldId id="275" r:id="rId25"/>
    <p:sldId id="284" r:id="rId26"/>
    <p:sldId id="285" r:id="rId27"/>
    <p:sldId id="297" r:id="rId28"/>
    <p:sldId id="287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71" autoAdjust="0"/>
  </p:normalViewPr>
  <p:slideViewPr>
    <p:cSldViewPr snapToGrid="0">
      <p:cViewPr varScale="1">
        <p:scale>
          <a:sx n="75" d="100"/>
          <a:sy n="75" d="100"/>
        </p:scale>
        <p:origin x="72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 hasCustomPrompt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 marL="240030" marR="0" indent="-24003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 sz="1800"/>
            </a:lvl1pPr>
            <a:lvl2pPr marL="480060" marR="0" indent="-20574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 sz="1500"/>
            </a:lvl2pPr>
            <a:lvl3pPr marL="685800" marR="0" indent="-17145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DD8047"/>
              </a:buClr>
              <a:buSzPct val="75000"/>
              <a:buFont typeface="Wingdings"/>
              <a:buChar char=""/>
              <a:tabLst/>
              <a:defRPr sz="1350">
                <a:latin typeface="HY나무L" pitchFamily="18" charset="-127"/>
                <a:ea typeface="HY나무L" pitchFamily="18" charset="-127"/>
              </a:defRPr>
            </a:lvl3pPr>
            <a:lvl4pPr marL="1028700" marR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Wingdings"/>
              <a:buChar char=""/>
              <a:tabLst/>
              <a:defRPr sz="1050">
                <a:latin typeface="휴먼편지체" pitchFamily="18" charset="-127"/>
                <a:ea typeface="휴먼편지체" pitchFamily="18" charset="-127"/>
              </a:defRPr>
            </a:lvl4pPr>
            <a:lvl5pPr marL="1371600" marR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ct val="65000"/>
              <a:buFont typeface="Wingdings"/>
              <a:buChar char=""/>
              <a:tabLst/>
              <a:defRPr/>
            </a:lvl5pPr>
          </a:lstStyle>
          <a:p>
            <a:pPr marL="240030" marR="0" lvl="0" indent="-24003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17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80060" marR="0" lvl="1" indent="-205740" algn="l" defTabSz="914400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ko-KR" alt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685800" marR="0" lvl="2" indent="-171450" algn="l" defTabSz="9144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DD8047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ko-KR" altLang="en-US" sz="17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셋째 수준</a:t>
            </a:r>
          </a:p>
          <a:p>
            <a:pPr marL="1028700" marR="0" lvl="3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넷째 수준</a:t>
            </a:r>
          </a:p>
          <a:p>
            <a:pPr marL="1371600" marR="0" lvl="4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8B25C"/>
              </a:buClr>
              <a:buSzPct val="65000"/>
              <a:buFont typeface="Wingdings"/>
              <a:buChar char=""/>
              <a:tabLst/>
              <a:defRPr/>
            </a:pP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6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>
            <a:normAutofit/>
          </a:bodyPr>
          <a:lstStyle>
            <a:lvl1pPr marL="257175" indent="-257175">
              <a:buSzPct val="100000"/>
              <a:buFont typeface="+mj-lt"/>
              <a:buAutoNum type="arabicPeriod"/>
              <a:defRPr sz="1125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624" y="1600200"/>
            <a:ext cx="1247016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62387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5747CEE-9E07-4D68-8D4F-1D842F5CAC94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12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8524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3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22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5747CEE-9E07-4D68-8D4F-1D842F5CAC94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745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6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04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616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latinLnBrk="1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1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1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1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1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1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/>
              <a:t> </a:t>
            </a:r>
            <a:r>
              <a:rPr lang="ko-KR" altLang="en-US" sz="2100" b="1" dirty="0"/>
              <a:t>쉽고</a:t>
            </a:r>
            <a:r>
              <a:rPr lang="en-US" altLang="ko-KR" sz="2100" b="1" dirty="0"/>
              <a:t> </a:t>
            </a:r>
            <a:r>
              <a:rPr lang="ko-KR" altLang="en-US" sz="2100" b="1" dirty="0"/>
              <a:t>빠른 웹 프레임워크</a:t>
            </a:r>
            <a:endParaRPr lang="ko-KR" altLang="en-US" sz="18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b="1" dirty="0" smtClean="0"/>
              <a:t>Bootstrap </a:t>
            </a:r>
            <a:r>
              <a:rPr lang="ko-KR" altLang="en-US" b="1" dirty="0" smtClean="0"/>
              <a:t>시작하기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909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CDN</a:t>
            </a:r>
            <a:r>
              <a:rPr lang="ko-KR" altLang="en-US" dirty="0" smtClean="0"/>
              <a:t>을 이용하여 부트스트랩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50255" y="1956409"/>
            <a:ext cx="9093498" cy="3687933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&lt;!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DOCTYPE 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html&gt;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200" dirty="0">
                <a:solidFill>
                  <a:srgbClr val="7F007F"/>
                </a:solidFill>
                <a:latin typeface="Consolas"/>
              </a:rPr>
              <a:t>charset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Insert title here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200" dirty="0">
                <a:solidFill>
                  <a:srgbClr val="7F007F"/>
                </a:solidFill>
                <a:latin typeface="Consolas"/>
              </a:rPr>
              <a:t>name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"viewport" </a:t>
            </a:r>
            <a:r>
              <a:rPr lang="en-US" altLang="ko-KR" sz="1200" i="1" dirty="0">
                <a:solidFill>
                  <a:srgbClr val="7F007F"/>
                </a:solidFill>
                <a:latin typeface="Consolas"/>
              </a:rPr>
              <a:t>content</a:t>
            </a:r>
            <a:r>
              <a:rPr lang="en-US" altLang="ko-KR" sz="120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"width=device-width, initial-scale=1"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200" dirty="0" err="1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20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200" i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"https://stackpath.bootstrapcdn.com/bootstrap/3.4.1/</a:t>
            </a:r>
            <a:r>
              <a:rPr lang="en-US" altLang="ko-KR" sz="1200" i="1" dirty="0" err="1" smtClean="0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/</a:t>
            </a:r>
            <a:r>
              <a:rPr lang="en-US" altLang="ko-KR" sz="1200" i="1" dirty="0" smtClean="0">
                <a:solidFill>
                  <a:srgbClr val="FF0000"/>
                </a:solidFill>
                <a:latin typeface="Consolas"/>
              </a:rPr>
              <a:t>bootstrap.min.css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 smtClean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20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&lt;link </a:t>
            </a:r>
            <a:r>
              <a:rPr lang="en-US" altLang="ko-KR" sz="1200" i="1" dirty="0" err="1">
                <a:solidFill>
                  <a:srgbClr val="7030A0"/>
                </a:solidFill>
                <a:latin typeface="Consolas"/>
              </a:rPr>
              <a:t>rel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="stylesheet" </a:t>
            </a:r>
            <a:r>
              <a:rPr lang="en-US" altLang="ko-KR" sz="1200" i="1" dirty="0" err="1">
                <a:solidFill>
                  <a:srgbClr val="7030A0"/>
                </a:solidFill>
                <a:latin typeface="Consolas"/>
              </a:rPr>
              <a:t>href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="https://stackpath.bootstrapcdn.com/bootstrap/3.4.1/</a:t>
            </a:r>
            <a:r>
              <a:rPr lang="en-US" altLang="ko-KR" sz="1200" i="1" dirty="0" err="1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/bootstrap-theme.min.css"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200" dirty="0" err="1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20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"https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://code.jquery.com/</a:t>
            </a:r>
            <a:r>
              <a:rPr lang="en-US" altLang="ko-KR" sz="1200" i="1" dirty="0">
                <a:solidFill>
                  <a:srgbClr val="FF0000"/>
                </a:solidFill>
                <a:latin typeface="Consolas"/>
              </a:rPr>
              <a:t>jquery-3.3.1.min.js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200" i="1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200" dirty="0" err="1" smtClean="0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20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"https://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stackpath.bootstrapcdn.com/bootstrap/3.4.1/</a:t>
            </a:r>
            <a:r>
              <a:rPr lang="en-US" altLang="ko-KR" sz="1200" i="1" dirty="0" err="1" smtClean="0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/</a:t>
            </a:r>
            <a:r>
              <a:rPr lang="en-US" altLang="ko-KR" sz="1200" i="1" dirty="0" smtClean="0">
                <a:solidFill>
                  <a:srgbClr val="FF0000"/>
                </a:solidFill>
                <a:latin typeface="Consolas"/>
              </a:rPr>
              <a:t>bootstrap.min.js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200" i="1" dirty="0" smtClean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20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i="1" dirty="0" smtClean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200" dirty="0" smtClean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200" dirty="0">
              <a:solidFill>
                <a:srgbClr val="008080"/>
              </a:solidFill>
              <a:latin typeface="Consolas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91820" y="3937057"/>
            <a:ext cx="8887274" cy="1322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5188820" y="5644342"/>
            <a:ext cx="2924402" cy="457200"/>
          </a:xfrm>
          <a:prstGeom prst="wedgeRoundRectCallout">
            <a:avLst>
              <a:gd name="adj1" fmla="val -42794"/>
              <a:gd name="adj2" fmla="val -143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/>
              <a:t>파일들이</a:t>
            </a:r>
            <a:r>
              <a:rPr lang="en-US" altLang="ko-KR" sz="1200" dirty="0"/>
              <a:t> </a:t>
            </a:r>
            <a:r>
              <a:rPr lang="ko-KR" altLang="en-US" sz="1200" dirty="0"/>
              <a:t>있는 </a:t>
            </a:r>
            <a:r>
              <a:rPr lang="en-US" altLang="ko-KR" sz="1200" dirty="0" smtClean="0"/>
              <a:t>CDN</a:t>
            </a:r>
            <a:r>
              <a:rPr lang="ko-KR" altLang="en-US" sz="1200" dirty="0" smtClean="0"/>
              <a:t>의 </a:t>
            </a:r>
            <a:r>
              <a:rPr lang="en-US" altLang="ko-KR" sz="1200" dirty="0" err="1" smtClean="0"/>
              <a:t>url</a:t>
            </a:r>
            <a:r>
              <a:rPr lang="ko-KR" altLang="en-US" sz="1200" dirty="0"/>
              <a:t>을 적어준다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91820" y="3484867"/>
            <a:ext cx="6499925" cy="290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825563" y="2225387"/>
            <a:ext cx="2940485" cy="1108554"/>
          </a:xfrm>
          <a:prstGeom prst="wedgeRoundRectCallout">
            <a:avLst>
              <a:gd name="adj1" fmla="val -70094"/>
              <a:gd name="adj2" fmla="val 55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350" b="1" dirty="0"/>
              <a:t>처음</a:t>
            </a:r>
            <a:r>
              <a:rPr lang="en-US" altLang="ko-KR" sz="1350" b="1" dirty="0"/>
              <a:t> </a:t>
            </a:r>
            <a:r>
              <a:rPr lang="ko-KR" altLang="en-US" sz="1350" b="1" dirty="0" err="1"/>
              <a:t>브라우징</a:t>
            </a:r>
            <a:r>
              <a:rPr lang="ko-KR" altLang="en-US" sz="1350" b="1" dirty="0"/>
              <a:t> 시에 설정</a:t>
            </a:r>
            <a:endParaRPr lang="en-US" altLang="ko-KR" sz="1350" b="1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width=device-width</a:t>
            </a:r>
            <a:endParaRPr lang="en-US" altLang="ko-KR" sz="1200" dirty="0"/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가로사이즈 </a:t>
            </a:r>
            <a:r>
              <a:rPr lang="en-US" altLang="ko-KR" sz="1200" dirty="0"/>
              <a:t>width</a:t>
            </a:r>
            <a:r>
              <a:rPr lang="ko-KR" altLang="en-US" sz="1200" dirty="0"/>
              <a:t>는 디바이스 사이즈</a:t>
            </a:r>
            <a:endParaRPr lang="en-US" altLang="ko-KR" sz="1200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initial-scale=1 </a:t>
            </a:r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처음 로딩 화면 설정</a:t>
            </a:r>
          </a:p>
        </p:txBody>
      </p:sp>
    </p:spTree>
    <p:extLst>
      <p:ext uri="{BB962C8B-B14F-4D97-AF65-F5344CB8AC3E}">
        <p14:creationId xmlns:p14="http://schemas.microsoft.com/office/powerpoint/2010/main" val="165679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41542" y="1824886"/>
            <a:ext cx="8398701" cy="4175864"/>
          </a:xfrm>
        </p:spPr>
        <p:txBody>
          <a:bodyPr>
            <a:noAutofit/>
          </a:bodyPr>
          <a:lstStyle/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body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"container"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"row"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"col-xs-12"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jumbotron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span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glyphicon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glyphicon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-thumbs-up"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span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 Hello, world!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dirty="0" err="1">
                <a:solidFill>
                  <a:srgbClr val="008080"/>
                </a:solidFill>
                <a:latin typeface="Consolas"/>
              </a:rPr>
              <a:t>Bootsrtap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 </a:t>
            </a:r>
            <a:r>
              <a:rPr lang="ko-KR" altLang="en-US" sz="1350" dirty="0">
                <a:solidFill>
                  <a:srgbClr val="008080"/>
                </a:solidFill>
                <a:latin typeface="Consolas"/>
              </a:rPr>
              <a:t>성공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!&lt;/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-primary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btn-lg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35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"#"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role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"button" 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                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data-toggle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"tooltip"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data-placement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"bottom" 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                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title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"Tooltip on bottom"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Learn more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a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endParaRPr lang="ko-KR" altLang="en-US" sz="1350" dirty="0">
              <a:latin typeface="Consolas"/>
            </a:endParaRP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$( </a:t>
            </a:r>
            <a:r>
              <a:rPr lang="en-US" altLang="ko-KR" sz="1350" b="1" dirty="0">
                <a:solidFill>
                  <a:srgbClr val="7F0055"/>
                </a:solidFill>
                <a:latin typeface="Consolas"/>
              </a:rPr>
              <a:t>function</a:t>
            </a:r>
            <a:r>
              <a:rPr lang="en-US" altLang="ko-KR" sz="1350" b="1" dirty="0">
                <a:solidFill>
                  <a:srgbClr val="000000"/>
                </a:solidFill>
                <a:latin typeface="Consolas"/>
              </a:rPr>
              <a:t> () {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$( </a:t>
            </a:r>
            <a:r>
              <a:rPr lang="en-US" altLang="ko-KR" sz="1350" dirty="0">
                <a:solidFill>
                  <a:srgbClr val="2A00FF"/>
                </a:solidFill>
                <a:latin typeface="Consolas"/>
              </a:rPr>
              <a:t>'[data-toggle="tooltip"]'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).tooltip();</a:t>
            </a:r>
          </a:p>
          <a:p>
            <a:pPr marL="0" indent="0">
              <a:lnSpc>
                <a:spcPts val="975"/>
              </a:lnSpc>
              <a:buNone/>
            </a:pPr>
            <a:r>
              <a:rPr lang="ko-KR" altLang="en-US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} );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body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7085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그리드</a:t>
            </a:r>
            <a:r>
              <a:rPr lang="en-US" altLang="ko-KR" b="1" dirty="0" smtClean="0"/>
              <a:t>(grid)</a:t>
            </a:r>
            <a:endParaRPr lang="ko-KR" altLang="en-US" dirty="0"/>
          </a:p>
          <a:p>
            <a:pPr lvl="1"/>
            <a:r>
              <a:rPr lang="ko-KR" altLang="en-US" dirty="0" err="1" smtClean="0"/>
              <a:t>그리드의</a:t>
            </a:r>
            <a:r>
              <a:rPr lang="ko-KR" altLang="en-US" dirty="0" smtClean="0"/>
              <a:t> </a:t>
            </a:r>
            <a:r>
              <a:rPr lang="ko-KR" altLang="en-US" dirty="0"/>
              <a:t>사전적인 뜻은 격자</a:t>
            </a:r>
            <a:r>
              <a:rPr lang="en-US" altLang="ko-KR" dirty="0"/>
              <a:t>, </a:t>
            </a:r>
            <a:r>
              <a:rPr lang="ko-KR" altLang="en-US" dirty="0"/>
              <a:t>바둑판의 눈금 등을 </a:t>
            </a:r>
            <a:r>
              <a:rPr lang="ko-KR" altLang="en-US" dirty="0" smtClean="0"/>
              <a:t>말하며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그리드는</a:t>
            </a:r>
            <a:r>
              <a:rPr lang="ko-KR" altLang="en-US" dirty="0" smtClean="0"/>
              <a:t> </a:t>
            </a:r>
            <a:r>
              <a:rPr lang="ko-KR" altLang="en-US" dirty="0"/>
              <a:t>판면을 구성할 때에 쓰이는 가상의 격자 형태의 </a:t>
            </a:r>
            <a:r>
              <a:rPr lang="ko-KR" altLang="en-US" dirty="0" smtClean="0"/>
              <a:t>안내선</a:t>
            </a:r>
            <a:endParaRPr lang="en-US" altLang="ko-KR" dirty="0" smtClean="0"/>
          </a:p>
          <a:p>
            <a:pPr lvl="1"/>
            <a:r>
              <a:rPr lang="ko-KR" altLang="en-US" dirty="0" err="1"/>
              <a:t>그리드</a:t>
            </a:r>
            <a:r>
              <a:rPr lang="ko-KR" altLang="en-US" dirty="0"/>
              <a:t> 시스템은 페이지를 구성하는 정보를 </a:t>
            </a:r>
            <a:r>
              <a:rPr lang="ko-KR" altLang="en-US" dirty="0" err="1"/>
              <a:t>의미있고</a:t>
            </a:r>
            <a:r>
              <a:rPr lang="ko-KR" altLang="en-US" dirty="0"/>
              <a:t> 논리적으로 </a:t>
            </a:r>
            <a:r>
              <a:rPr lang="ko-KR" altLang="en-US" dirty="0" err="1"/>
              <a:t>일관성있게</a:t>
            </a:r>
            <a:r>
              <a:rPr lang="ko-KR" altLang="en-US" dirty="0"/>
              <a:t> 구성하는 </a:t>
            </a:r>
            <a:r>
              <a:rPr lang="ko-KR" altLang="en-US" dirty="0" smtClean="0"/>
              <a:t>데 </a:t>
            </a:r>
            <a:r>
              <a:rPr lang="ko-KR" altLang="en-US" dirty="0"/>
              <a:t>도움을 주는 정밀한 프레임워크</a:t>
            </a:r>
            <a:r>
              <a:rPr lang="en-US" altLang="ko-KR" dirty="0"/>
              <a:t>(</a:t>
            </a:r>
            <a:r>
              <a:rPr lang="ko-KR" altLang="en-US" dirty="0"/>
              <a:t>구조</a:t>
            </a:r>
            <a:r>
              <a:rPr lang="en-US" altLang="ko-KR" dirty="0"/>
              <a:t>, </a:t>
            </a:r>
            <a:r>
              <a:rPr lang="ko-KR" altLang="en-US" dirty="0"/>
              <a:t>체제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31" y="3291507"/>
            <a:ext cx="2256593" cy="22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73" y="2018550"/>
            <a:ext cx="6393656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2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시스템은 제일 처음 건축에서 개발단계에서 구획을 나눌 때  사용되었고 </a:t>
            </a:r>
            <a:r>
              <a:rPr lang="ko-KR" altLang="en-US" dirty="0" smtClean="0"/>
              <a:t>그 후 </a:t>
            </a:r>
            <a:r>
              <a:rPr lang="ko-KR" altLang="en-US" dirty="0" err="1"/>
              <a:t>타이포그라피에서</a:t>
            </a:r>
            <a:r>
              <a:rPr lang="ko-KR" altLang="en-US" dirty="0"/>
              <a:t> 활용되다가 </a:t>
            </a:r>
            <a:r>
              <a:rPr lang="en-US" altLang="ko-KR" dirty="0"/>
              <a:t>1930</a:t>
            </a:r>
            <a:r>
              <a:rPr lang="ko-KR" altLang="en-US" dirty="0"/>
              <a:t>년경 </a:t>
            </a:r>
            <a:r>
              <a:rPr lang="ko-KR" altLang="en-US" dirty="0" err="1"/>
              <a:t>신문잡지등에서</a:t>
            </a:r>
            <a:r>
              <a:rPr lang="ko-KR" altLang="en-US" dirty="0"/>
              <a:t> 기사</a:t>
            </a:r>
            <a:r>
              <a:rPr lang="en-US" altLang="ko-KR" dirty="0"/>
              <a:t>, </a:t>
            </a:r>
            <a:r>
              <a:rPr lang="ko-KR" altLang="en-US" dirty="0"/>
              <a:t>사진 등 각 </a:t>
            </a:r>
            <a:r>
              <a:rPr lang="ko-KR" altLang="en-US" dirty="0" err="1"/>
              <a:t>컨텐츠등을</a:t>
            </a:r>
            <a:r>
              <a:rPr lang="ko-KR" altLang="en-US" dirty="0"/>
              <a:t> 효율적으로 구성하기 위해 </a:t>
            </a:r>
            <a:r>
              <a:rPr lang="ko-KR" altLang="en-US" dirty="0" smtClean="0"/>
              <a:t>사용</a:t>
            </a:r>
            <a:endParaRPr lang="en-US" altLang="ko-K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86" y="2829072"/>
            <a:ext cx="434340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8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웹에서의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인터넷이 </a:t>
            </a:r>
            <a:r>
              <a:rPr lang="ko-KR" altLang="en-US" dirty="0"/>
              <a:t>활성화되면서 </a:t>
            </a:r>
            <a:r>
              <a:rPr lang="en-US" altLang="ko-KR" dirty="0"/>
              <a:t>2000</a:t>
            </a:r>
            <a:r>
              <a:rPr lang="ko-KR" altLang="en-US" dirty="0"/>
              <a:t>년 초반부터 후반까지 </a:t>
            </a:r>
            <a:r>
              <a:rPr lang="en-US" altLang="ko-KR" dirty="0"/>
              <a:t>1024</a:t>
            </a:r>
            <a:r>
              <a:rPr lang="ko-KR" altLang="en-US" dirty="0"/>
              <a:t>해상도의 모니터가 </a:t>
            </a:r>
            <a:r>
              <a:rPr lang="ko-KR" altLang="en-US" dirty="0" smtClean="0"/>
              <a:t>대세</a:t>
            </a:r>
            <a:endParaRPr lang="en-US" altLang="ko-KR" dirty="0" smtClean="0"/>
          </a:p>
          <a:p>
            <a:r>
              <a:rPr lang="ko-KR" altLang="en-US" dirty="0"/>
              <a:t>그래서 </a:t>
            </a:r>
            <a:r>
              <a:rPr lang="en-US" altLang="ko-KR" dirty="0" smtClean="0"/>
              <a:t>1024 </a:t>
            </a:r>
            <a:r>
              <a:rPr lang="ko-KR" altLang="en-US" dirty="0"/>
              <a:t>화면에 어떻게 하면 복잡한 정보들을 잘 보여줄까 하는 것에 대한 연구가 진행되었고 가장 보편적으로 사용되어진 것은 </a:t>
            </a:r>
            <a:r>
              <a:rPr lang="en-US" altLang="ko-KR" dirty="0" smtClean="0"/>
              <a:t>960 </a:t>
            </a:r>
            <a:r>
              <a:rPr lang="ko-KR" altLang="en-US" dirty="0" smtClean="0"/>
              <a:t>가이드 시스템이다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보통 </a:t>
            </a:r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/>
              <a:t>16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05" y="3344360"/>
            <a:ext cx="3704423" cy="20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5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웹에서의 </a:t>
            </a:r>
            <a:r>
              <a:rPr lang="ko-KR" altLang="en-US" dirty="0" err="1"/>
              <a:t>그리드</a:t>
            </a:r>
            <a:r>
              <a:rPr lang="ko-KR" altLang="en-US" dirty="0"/>
              <a:t> 시스템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7" y="1892360"/>
            <a:ext cx="33289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7" y="1842353"/>
            <a:ext cx="3564731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0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웹에서의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smtClean="0"/>
              <a:t>시스템 </a:t>
            </a:r>
            <a:r>
              <a:rPr lang="en-US" altLang="ko-KR" dirty="0" smtClean="0"/>
              <a:t>: </a:t>
            </a:r>
            <a:r>
              <a:rPr lang="en-US" altLang="ko-KR" sz="2100" dirty="0"/>
              <a:t>12</a:t>
            </a:r>
            <a:r>
              <a:rPr lang="ko-KR" altLang="en-US" sz="2100" dirty="0" err="1"/>
              <a:t>컬럼</a:t>
            </a:r>
            <a:r>
              <a:rPr lang="ko-KR" altLang="en-US" sz="2100" dirty="0"/>
              <a:t> </a:t>
            </a:r>
            <a:r>
              <a:rPr lang="en-US" altLang="ko-KR" sz="2100" dirty="0"/>
              <a:t>16</a:t>
            </a:r>
            <a:r>
              <a:rPr lang="ko-KR" altLang="en-US" sz="2100" dirty="0" err="1"/>
              <a:t>컬럼</a:t>
            </a:r>
            <a:r>
              <a:rPr lang="ko-KR" altLang="en-US" sz="2100" dirty="0"/>
              <a:t> </a:t>
            </a:r>
            <a:r>
              <a:rPr lang="ko-KR" altLang="en-US" sz="2100" dirty="0" err="1"/>
              <a:t>그리드</a:t>
            </a:r>
            <a:r>
              <a:rPr lang="ko-KR" altLang="en-US" sz="2100" dirty="0"/>
              <a:t> 시스템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1826223"/>
            <a:ext cx="4519885" cy="37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75" y="1845012"/>
            <a:ext cx="4507764" cy="37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시스템의 최대 장점은 표준화 작업이 가능하다는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ko-KR" altLang="en-US" dirty="0" smtClean="0"/>
              <a:t>같은 </a:t>
            </a:r>
            <a:r>
              <a:rPr lang="ko-KR" altLang="en-US" dirty="0" err="1"/>
              <a:t>그리드에</a:t>
            </a:r>
            <a:r>
              <a:rPr lang="ko-KR" altLang="en-US" dirty="0"/>
              <a:t> 제작된 배너나 그 </a:t>
            </a:r>
            <a:r>
              <a:rPr lang="ko-KR" altLang="en-US" dirty="0" smtClean="0"/>
              <a:t>영역은 </a:t>
            </a:r>
            <a:r>
              <a:rPr lang="ko-KR" altLang="en-US" dirty="0" err="1" smtClean="0"/>
              <a:t>메인이든</a:t>
            </a:r>
            <a:r>
              <a:rPr lang="ko-KR" altLang="en-US" dirty="0" smtClean="0"/>
              <a:t> </a:t>
            </a:r>
            <a:r>
              <a:rPr lang="ko-KR" altLang="en-US" dirty="0"/>
              <a:t>서브든 </a:t>
            </a:r>
            <a:r>
              <a:rPr lang="ko-KR" altLang="en-US" dirty="0" err="1"/>
              <a:t>어느곳이든</a:t>
            </a:r>
            <a:r>
              <a:rPr lang="ko-KR" altLang="en-US" dirty="0"/>
              <a:t> </a:t>
            </a:r>
            <a:r>
              <a:rPr lang="ko-KR" altLang="en-US" dirty="0" err="1"/>
              <a:t>넣을수만</a:t>
            </a:r>
            <a:r>
              <a:rPr lang="ko-KR" altLang="en-US" dirty="0"/>
              <a:t>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웹도 손쉽게 가능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80" y="3299826"/>
            <a:ext cx="5447139" cy="20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기본 페이지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container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브라우저에서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담는 클래스로</a:t>
            </a:r>
            <a:r>
              <a:rPr lang="en-US" altLang="ko-KR" dirty="0" smtClean="0"/>
              <a:t>, Container </a:t>
            </a:r>
            <a:r>
              <a:rPr lang="ko-KR" altLang="en-US" dirty="0"/>
              <a:t>클래스 안에 다른 </a:t>
            </a:r>
            <a:r>
              <a:rPr lang="en-US" altLang="ko-KR" dirty="0"/>
              <a:t>Container </a:t>
            </a:r>
            <a:r>
              <a:rPr lang="ko-KR" altLang="en-US" dirty="0"/>
              <a:t>클래스를 가질 수 없다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smtClean="0"/>
              <a:t>.</a:t>
            </a:r>
            <a:r>
              <a:rPr lang="en-US" altLang="ko-KR" dirty="0"/>
              <a:t>container </a:t>
            </a:r>
            <a:r>
              <a:rPr lang="ko-KR" altLang="en-US" dirty="0" smtClean="0"/>
              <a:t>클래스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rgbClr val="FF0000"/>
                </a:solidFill>
              </a:rPr>
              <a:t>고정형 레이아웃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고정 가로사이즈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.</a:t>
            </a:r>
            <a:r>
              <a:rPr lang="en-US" altLang="ko-KR" dirty="0"/>
              <a:t>container-fluid </a:t>
            </a:r>
            <a:r>
              <a:rPr lang="ko-KR" altLang="en-US" dirty="0" smtClean="0"/>
              <a:t>클래스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rgbClr val="FF0000"/>
                </a:solidFill>
              </a:rPr>
              <a:t>유동형 레이아웃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가로 사이즈가 브라우저의 전체 사이즈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0" y="3098828"/>
            <a:ext cx="4022581" cy="24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페이지의 기본 틀</a:t>
            </a:r>
            <a:r>
              <a:rPr lang="en-US" altLang="ko-KR" dirty="0" smtClean="0"/>
              <a:t>, HTML</a:t>
            </a:r>
          </a:p>
          <a:p>
            <a:pPr lvl="1"/>
            <a:r>
              <a:rPr lang="en-US" altLang="ko-KR" dirty="0" smtClean="0"/>
              <a:t>HTML(Hyper Text Markup Language)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페이지를 표현할 때 사용하는 언어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인터렉티브한</a:t>
            </a:r>
            <a:r>
              <a:rPr lang="ko-KR" altLang="en-US" dirty="0" smtClean="0"/>
              <a:t> 웹을 구현하기 위해 </a:t>
            </a:r>
            <a:r>
              <a:rPr lang="en-US" altLang="ko-KR" dirty="0" smtClean="0"/>
              <a:t>FLEX, Silverlight, JAVA FX</a:t>
            </a:r>
            <a:r>
              <a:rPr lang="ko-KR" altLang="en-US" dirty="0" smtClean="0"/>
              <a:t>같은 </a:t>
            </a:r>
            <a:r>
              <a:rPr lang="en-US" altLang="ko-KR" dirty="0" smtClean="0"/>
              <a:t>RIA(Rich Internet Application) </a:t>
            </a:r>
            <a:r>
              <a:rPr lang="ko-KR" altLang="en-US" dirty="0" smtClean="0"/>
              <a:t>등 다양한 시술을 사용했으나 </a:t>
            </a:r>
            <a:r>
              <a:rPr lang="en-US" altLang="ko-KR" dirty="0" smtClean="0"/>
              <a:t>HTML5</a:t>
            </a:r>
            <a:r>
              <a:rPr lang="ko-KR" altLang="en-US" dirty="0" smtClean="0"/>
              <a:t>의 등장으로 모든 것이 가능해짐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기기에서도 </a:t>
            </a:r>
            <a:r>
              <a:rPr lang="en-US" altLang="ko-KR" dirty="0" smtClean="0"/>
              <a:t>HTML5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웹 스크립트 언어</a:t>
            </a:r>
            <a:r>
              <a:rPr lang="en-US" altLang="ko-KR" dirty="0" smtClean="0"/>
              <a:t>, JavaScript</a:t>
            </a:r>
          </a:p>
          <a:p>
            <a:pPr lvl="1"/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형태로 사용되는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과 달리 </a:t>
            </a:r>
            <a:r>
              <a:rPr lang="en-US" altLang="ko-KR" dirty="0"/>
              <a:t>DOM(Document Object </a:t>
            </a:r>
            <a:r>
              <a:rPr lang="en-US" altLang="ko-KR" dirty="0" smtClean="0"/>
              <a:t>Model, </a:t>
            </a:r>
            <a:r>
              <a:rPr lang="ko-KR" altLang="en-US" dirty="0"/>
              <a:t>문서</a:t>
            </a:r>
            <a:r>
              <a:rPr lang="en-US" altLang="ko-KR" dirty="0"/>
              <a:t> </a:t>
            </a:r>
            <a:r>
              <a:rPr lang="ko-KR" altLang="en-US" dirty="0"/>
              <a:t>객체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이라는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의 다양한 객체를 컨트롤 할 수 있도록 프로그래밍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5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그리드</a:t>
            </a:r>
            <a:r>
              <a:rPr lang="ko-KR" altLang="en-US" dirty="0"/>
              <a:t> 시스템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시스템은 </a:t>
            </a:r>
            <a:r>
              <a:rPr lang="en-US" altLang="ko-KR" dirty="0" smtClean="0"/>
              <a:t>12 </a:t>
            </a:r>
            <a:r>
              <a:rPr lang="ko-KR" altLang="en-US" dirty="0" err="1" smtClean="0"/>
              <a:t>컬럼으로</a:t>
            </a:r>
            <a:r>
              <a:rPr lang="ko-KR" altLang="en-US" dirty="0" smtClean="0"/>
              <a:t> 구성</a:t>
            </a:r>
            <a:endParaRPr lang="en-US" altLang="ko-KR" dirty="0"/>
          </a:p>
          <a:p>
            <a:r>
              <a:rPr lang="en-US" altLang="ko-KR" dirty="0" smtClean="0"/>
              <a:t>12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각각 사용할 수 도 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더하여 더 넓은 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만들어 사용할 수 도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Bootstrap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smtClean="0"/>
              <a:t>시스템은 </a:t>
            </a:r>
            <a:r>
              <a:rPr lang="ko-KR" altLang="en-US" dirty="0" err="1" smtClean="0"/>
              <a:t>반응형으로</a:t>
            </a:r>
            <a:r>
              <a:rPr lang="ko-KR" altLang="en-US" dirty="0" smtClean="0"/>
              <a:t> 스크린 사이즈에 따라 자동으로 </a:t>
            </a:r>
            <a:r>
              <a:rPr lang="ko-KR" altLang="en-US" dirty="0" err="1" smtClean="0"/>
              <a:t>컬럼이</a:t>
            </a:r>
            <a:r>
              <a:rPr lang="ko-KR" altLang="en-US" dirty="0" smtClean="0"/>
              <a:t> 재배열된다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5" y="3524561"/>
            <a:ext cx="7476567" cy="20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구조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05" y="3068939"/>
            <a:ext cx="3649443" cy="28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862826"/>
            <a:ext cx="8153400" cy="3221958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row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endParaRPr lang="en-US" altLang="ko-KR" dirty="0"/>
          </a:p>
          <a:p>
            <a:pPr lvl="1"/>
            <a:r>
              <a:rPr lang="ko-KR" altLang="en-US" dirty="0"/>
              <a:t>가로 행을 </a:t>
            </a:r>
            <a:r>
              <a:rPr lang="ko-KR" altLang="en-US" dirty="0" smtClean="0"/>
              <a:t>나타낸다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.</a:t>
            </a:r>
            <a:r>
              <a:rPr lang="en-US" altLang="ko-KR" dirty="0"/>
              <a:t>row </a:t>
            </a:r>
            <a:r>
              <a:rPr lang="ko-KR" altLang="en-US" dirty="0"/>
              <a:t>클래스는 </a:t>
            </a:r>
            <a:r>
              <a:rPr lang="en-US" altLang="ko-KR" dirty="0"/>
              <a:t>.container (fixed-width) </a:t>
            </a:r>
            <a:r>
              <a:rPr lang="ko-KR" altLang="en-US" dirty="0"/>
              <a:t>또는</a:t>
            </a:r>
            <a:r>
              <a:rPr lang="en-US" altLang="ko-KR" dirty="0"/>
              <a:t> .container-fluid (full-width) </a:t>
            </a:r>
            <a:r>
              <a:rPr lang="ko-KR" altLang="en-US" dirty="0"/>
              <a:t>안에 위치한다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col </a:t>
            </a:r>
            <a:r>
              <a:rPr lang="ko-KR" altLang="en-US" dirty="0"/>
              <a:t>클래스</a:t>
            </a:r>
            <a:endParaRPr lang="en-US" altLang="ko-KR" dirty="0"/>
          </a:p>
          <a:p>
            <a:pPr lvl="1"/>
            <a:r>
              <a:rPr lang="en-US" altLang="ko-KR" dirty="0"/>
              <a:t>Row</a:t>
            </a:r>
            <a:r>
              <a:rPr lang="ko-KR" altLang="en-US" dirty="0"/>
              <a:t>안에 콘텐츠가 위치 할 열을 </a:t>
            </a:r>
            <a:r>
              <a:rPr lang="ko-KR" altLang="en-US" dirty="0" smtClean="0"/>
              <a:t>나타낸다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콘텐츠는 </a:t>
            </a:r>
            <a:r>
              <a:rPr lang="ko-KR" altLang="en-US" dirty="0" err="1" smtClean="0"/>
              <a:t>컬럼안에</a:t>
            </a:r>
            <a:r>
              <a:rPr lang="ko-KR" altLang="en-US" dirty="0" smtClean="0"/>
              <a:t> 작성한다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</a:p>
          <a:p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23905" y="3068939"/>
            <a:ext cx="2016975" cy="2727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309309" y="3364584"/>
            <a:ext cx="2862102" cy="2727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12" name="구부러진 연결선 11"/>
          <p:cNvCxnSpPr/>
          <p:nvPr/>
        </p:nvCxnSpPr>
        <p:spPr>
          <a:xfrm>
            <a:off x="2136371" y="2019993"/>
            <a:ext cx="2887534" cy="118533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구부러진 연결선 16"/>
          <p:cNvCxnSpPr/>
          <p:nvPr/>
        </p:nvCxnSpPr>
        <p:spPr>
          <a:xfrm flipV="1">
            <a:off x="2136371" y="3473806"/>
            <a:ext cx="3172938" cy="28636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다바이스별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옵션</a:t>
            </a:r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0" y="1695733"/>
            <a:ext cx="7388471" cy="41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97908" y="3938654"/>
            <a:ext cx="7553197" cy="3207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5453149" y="228600"/>
            <a:ext cx="3391592" cy="1284316"/>
          </a:xfrm>
          <a:prstGeom prst="wedgeRoundRectCallout">
            <a:avLst>
              <a:gd name="adj1" fmla="val -28676"/>
              <a:gd name="adj2" fmla="val 64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col-</a:t>
            </a:r>
            <a:r>
              <a:rPr lang="en-US" altLang="ko-KR" dirty="0" err="1"/>
              <a:t>xs</a:t>
            </a:r>
            <a:r>
              <a:rPr lang="en-US" altLang="ko-KR" dirty="0"/>
              <a:t>-* (for phones)</a:t>
            </a:r>
          </a:p>
          <a:p>
            <a:r>
              <a:rPr lang="en-US" altLang="ko-KR" dirty="0"/>
              <a:t>col-</a:t>
            </a:r>
            <a:r>
              <a:rPr lang="en-US" altLang="ko-KR" dirty="0" err="1"/>
              <a:t>sm</a:t>
            </a:r>
            <a:r>
              <a:rPr lang="en-US" altLang="ko-KR" dirty="0"/>
              <a:t>-* (for tablets)</a:t>
            </a:r>
          </a:p>
          <a:p>
            <a:r>
              <a:rPr lang="en-US" altLang="ko-KR" dirty="0"/>
              <a:t>col-md-* (for desktops)</a:t>
            </a:r>
          </a:p>
          <a:p>
            <a:r>
              <a:rPr lang="en-US" altLang="ko-KR" dirty="0"/>
              <a:t>col-</a:t>
            </a:r>
            <a:r>
              <a:rPr lang="en-US" altLang="ko-KR" dirty="0" err="1"/>
              <a:t>lg</a:t>
            </a:r>
            <a:r>
              <a:rPr lang="en-US" altLang="ko-KR" dirty="0"/>
              <a:t>-* (for larger desktops)</a:t>
            </a:r>
          </a:p>
        </p:txBody>
      </p:sp>
    </p:spTree>
    <p:extLst>
      <p:ext uri="{BB962C8B-B14F-4D97-AF65-F5344CB8AC3E}">
        <p14:creationId xmlns:p14="http://schemas.microsoft.com/office/powerpoint/2010/main" val="1286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개의 같은 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만들기 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681056"/>
            <a:ext cx="7682411" cy="20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개의 다른 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만들기 예제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2" y="1952631"/>
            <a:ext cx="8352227" cy="20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중첩된 컬럼 만들기 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" y="2183114"/>
            <a:ext cx="8468299" cy="29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1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모바일과 데스크톱 혼합형 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0" y="1986804"/>
            <a:ext cx="8649650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모바일과 </a:t>
            </a:r>
            <a:r>
              <a:rPr lang="ko-KR" altLang="en-US" dirty="0" err="1"/>
              <a:t>테블릿</a:t>
            </a:r>
            <a:r>
              <a:rPr lang="en-US" altLang="ko-KR" dirty="0"/>
              <a:t>, </a:t>
            </a:r>
            <a:r>
              <a:rPr lang="ko-KR" altLang="en-US" dirty="0"/>
              <a:t>데스크톱 혼합형 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첫번째 줄</a:t>
            </a:r>
          </a:p>
          <a:p>
            <a:pPr lvl="1"/>
            <a:r>
              <a:rPr lang="ko-KR" altLang="en-US" dirty="0"/>
              <a:t>모바일</a:t>
            </a:r>
            <a:r>
              <a:rPr lang="en-US" altLang="ko-KR" dirty="0"/>
              <a:t>(</a:t>
            </a:r>
            <a:r>
              <a:rPr lang="en-US" altLang="ko-KR" dirty="0" err="1"/>
              <a:t>xs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/>
              <a:t>7:5, </a:t>
            </a:r>
            <a:r>
              <a:rPr lang="ko-KR" altLang="en-US" dirty="0" err="1"/>
              <a:t>테블릿</a:t>
            </a:r>
            <a:r>
              <a:rPr lang="en-US" altLang="ko-KR" dirty="0"/>
              <a:t>(</a:t>
            </a:r>
            <a:r>
              <a:rPr lang="en-US" altLang="ko-KR" dirty="0" err="1"/>
              <a:t>sm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/>
              <a:t>6:6, </a:t>
            </a:r>
            <a:r>
              <a:rPr lang="ko-KR" altLang="en-US" dirty="0"/>
              <a:t>데스크톱</a:t>
            </a:r>
            <a:r>
              <a:rPr lang="en-US" altLang="ko-KR" dirty="0"/>
              <a:t>(</a:t>
            </a:r>
            <a:r>
              <a:rPr lang="en-US" altLang="ko-KR" dirty="0" err="1"/>
              <a:t>lg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/>
              <a:t>8:4</a:t>
            </a:r>
          </a:p>
          <a:p>
            <a:r>
              <a:rPr lang="ko-KR" altLang="en-US" dirty="0" smtClean="0"/>
              <a:t>두번째 </a:t>
            </a:r>
            <a:r>
              <a:rPr lang="ko-KR" altLang="en-US" dirty="0"/>
              <a:t>줄</a:t>
            </a:r>
          </a:p>
          <a:p>
            <a:pPr lvl="1"/>
            <a:r>
              <a:rPr lang="ko-KR" altLang="en-US" dirty="0"/>
              <a:t>모바일</a:t>
            </a:r>
            <a:r>
              <a:rPr lang="en-US" altLang="ko-KR" dirty="0"/>
              <a:t>(</a:t>
            </a:r>
            <a:r>
              <a:rPr lang="en-US" altLang="ko-KR" dirty="0" err="1"/>
              <a:t>xs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 smtClean="0"/>
              <a:t>6:6, </a:t>
            </a:r>
            <a:r>
              <a:rPr lang="ko-KR" altLang="en-US" dirty="0" err="1"/>
              <a:t>테블릿</a:t>
            </a:r>
            <a:r>
              <a:rPr lang="en-US" altLang="ko-KR" dirty="0"/>
              <a:t>(</a:t>
            </a:r>
            <a:r>
              <a:rPr lang="en-US" altLang="ko-KR" dirty="0" err="1"/>
              <a:t>sm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 smtClean="0"/>
              <a:t>8:4, </a:t>
            </a:r>
            <a:r>
              <a:rPr lang="ko-KR" altLang="en-US" dirty="0"/>
              <a:t>데스크톱</a:t>
            </a:r>
            <a:r>
              <a:rPr lang="en-US" altLang="ko-KR" dirty="0"/>
              <a:t>(</a:t>
            </a:r>
            <a:r>
              <a:rPr lang="en-US" altLang="ko-KR" dirty="0" err="1"/>
              <a:t>lg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 smtClean="0"/>
              <a:t>10:2</a:t>
            </a:r>
            <a:endParaRPr lang="en-US" altLang="ko-KR" dirty="0"/>
          </a:p>
          <a:p>
            <a:r>
              <a:rPr lang="ko-KR" altLang="en-US" dirty="0" smtClean="0"/>
              <a:t>세번째 </a:t>
            </a:r>
            <a:r>
              <a:rPr lang="ko-KR" altLang="en-US" dirty="0"/>
              <a:t>줄</a:t>
            </a:r>
          </a:p>
          <a:p>
            <a:pPr lvl="1"/>
            <a:r>
              <a:rPr lang="ko-KR" altLang="en-US" dirty="0"/>
              <a:t>모바일</a:t>
            </a:r>
            <a:r>
              <a:rPr lang="en-US" altLang="ko-KR" dirty="0"/>
              <a:t>(</a:t>
            </a:r>
            <a:r>
              <a:rPr lang="en-US" altLang="ko-KR" dirty="0" err="1"/>
              <a:t>xs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이상에서 모두 </a:t>
            </a:r>
            <a:r>
              <a:rPr lang="en-US" altLang="ko-KR" dirty="0" smtClean="0"/>
              <a:t>6:6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" y="3368917"/>
            <a:ext cx="9107021" cy="2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75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7078" y="228600"/>
            <a:ext cx="8308848" cy="68012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Bootstrap 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Mobile</a:t>
            </a:r>
            <a:r>
              <a:rPr lang="en-US" altLang="ko-KR" dirty="0"/>
              <a:t>, Tablet And </a:t>
            </a:r>
            <a:r>
              <a:rPr lang="en-US" altLang="ko-KR" dirty="0" smtClean="0"/>
              <a:t>Desktop</a:t>
            </a:r>
            <a:r>
              <a:rPr lang="ko-KR" altLang="en-US" dirty="0" smtClean="0"/>
              <a:t>에서 다르게 표시</a:t>
            </a:r>
            <a:endParaRPr lang="ko-KR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7" y="1469703"/>
            <a:ext cx="6167669" cy="36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3" y="2680616"/>
            <a:ext cx="4537064" cy="31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7" y="3442055"/>
            <a:ext cx="1596677" cy="23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</a:t>
            </a:r>
          </a:p>
          <a:p>
            <a:pPr lvl="1"/>
            <a:r>
              <a:rPr lang="en-US" altLang="ko-KR" dirty="0" smtClean="0"/>
              <a:t>JavaScript</a:t>
            </a:r>
            <a:r>
              <a:rPr lang="ko-KR" altLang="en-US" dirty="0" smtClean="0"/>
              <a:t>를 좀 더 쉽게 사용할 수 있게 하기 위한 프레임워크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</a:t>
            </a:r>
            <a:r>
              <a:rPr lang="ko-KR" altLang="en-US" dirty="0" smtClean="0"/>
              <a:t>을 쉽고 간단하게 컨트롤 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스타일의 기본</a:t>
            </a:r>
            <a:r>
              <a:rPr lang="en-US" altLang="ko-KR" dirty="0" smtClean="0"/>
              <a:t>, CSS</a:t>
            </a:r>
          </a:p>
          <a:p>
            <a:pPr lvl="1"/>
            <a:r>
              <a:rPr lang="en-US" altLang="ko-KR" dirty="0" smtClean="0"/>
              <a:t>CSS(Cascading Style Sheet)</a:t>
            </a:r>
            <a:r>
              <a:rPr lang="ko-KR" altLang="en-US" dirty="0" smtClean="0"/>
              <a:t>은 웹 페이지에 보여지는 스타일을 미리 정의 해놓고 사용할 수 있도록 해주는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다양한 요소들을 조작하고 변경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 전체의 디자인 일관성</a:t>
            </a:r>
            <a:endParaRPr lang="en-US" altLang="ko-KR" dirty="0" smtClean="0"/>
          </a:p>
          <a:p>
            <a:r>
              <a:rPr lang="en-US" altLang="ko-KR" dirty="0" err="1" smtClean="0"/>
              <a:t>BootStrap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제작한 툴로 웹 페이지를 쉽게 디자인 할 수 있도록 지원하는 프레임워크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CSS</a:t>
            </a:r>
            <a:r>
              <a:rPr lang="ko-KR" altLang="en-US" dirty="0" smtClean="0"/>
              <a:t>를 쉽게 사용할 수 있도록 지원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0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구조와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HTML5 </a:t>
            </a:r>
            <a:r>
              <a:rPr lang="ko-KR" altLang="en-US" sz="2400" dirty="0"/>
              <a:t>기반</a:t>
            </a:r>
            <a:endParaRPr lang="en-US" altLang="ko-KR" sz="2400" dirty="0"/>
          </a:p>
          <a:p>
            <a:r>
              <a:rPr lang="en-US" altLang="ko-KR" sz="2400" dirty="0"/>
              <a:t>CSS </a:t>
            </a:r>
          </a:p>
          <a:p>
            <a:r>
              <a:rPr lang="en-US" altLang="ko-KR" sz="2400" dirty="0"/>
              <a:t>jQuery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637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</a:t>
            </a:r>
            <a:r>
              <a:rPr lang="ko-KR" altLang="en-US" dirty="0" smtClean="0"/>
              <a:t>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작업환경 </a:t>
            </a:r>
            <a:r>
              <a:rPr lang="ko-KR" altLang="en-US" dirty="0"/>
              <a:t>설정</a:t>
            </a:r>
            <a:endParaRPr lang="en-US" altLang="ko-KR" dirty="0" smtClean="0"/>
          </a:p>
          <a:p>
            <a:pPr lvl="1"/>
            <a:r>
              <a:rPr lang="en-US" altLang="ko-KR" dirty="0"/>
              <a:t>http://getbootstrap.com/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6" y="2106706"/>
            <a:ext cx="6886291" cy="448175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5468471" y="3594847"/>
            <a:ext cx="1075764" cy="3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 rot="2232727">
            <a:off x="5212977" y="5543322"/>
            <a:ext cx="510989" cy="4303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0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1284" y="1556792"/>
            <a:ext cx="8153400" cy="5040560"/>
          </a:xfrm>
        </p:spPr>
        <p:txBody>
          <a:bodyPr>
            <a:normAutofit/>
          </a:bodyPr>
          <a:lstStyle/>
          <a:p>
            <a:r>
              <a:rPr lang="en-US" altLang="ko-KR" dirty="0"/>
              <a:t>Bootstrap </a:t>
            </a:r>
            <a:r>
              <a:rPr lang="ko-KR" altLang="en-US" dirty="0" smtClean="0"/>
              <a:t>작업환경 </a:t>
            </a:r>
            <a:r>
              <a:rPr lang="ko-KR" altLang="en-US" dirty="0"/>
              <a:t>설정</a:t>
            </a:r>
            <a:endParaRPr lang="en-US" altLang="ko-KR" dirty="0" smtClean="0"/>
          </a:p>
          <a:p>
            <a:pPr lvl="1"/>
            <a:r>
              <a:rPr lang="ko-KR" altLang="en-US" dirty="0"/>
              <a:t>다운로드하여</a:t>
            </a:r>
            <a:r>
              <a:rPr lang="en-US" altLang="ko-KR" dirty="0"/>
              <a:t> </a:t>
            </a:r>
            <a:r>
              <a:rPr lang="ko-KR" altLang="en-US" dirty="0" smtClean="0"/>
              <a:t>사용하는 방법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CDN</a:t>
            </a:r>
            <a:r>
              <a:rPr lang="ko-KR" altLang="en-US" dirty="0"/>
              <a:t>을 </a:t>
            </a:r>
            <a:r>
              <a:rPr lang="ko-KR" altLang="en-US" dirty="0" smtClean="0"/>
              <a:t>이용하는 방법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9" y="2411298"/>
            <a:ext cx="562522" cy="6187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30" y="2347353"/>
            <a:ext cx="1724025" cy="9620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658" y="696798"/>
            <a:ext cx="2505075" cy="3429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1062" y="4271095"/>
            <a:ext cx="7967103" cy="231086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Latest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compiled and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minified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CSS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link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rel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stylesheet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href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"https://stackpath.bootstrapcdn.com/bootstrap/3.4.1/css/bootstrap.min.css"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"sha384-HSMxcRTRxnN+Bdg0JdbxYKrThecOKuH5zCYotlSAcp1+c8xmyTe9GYg1l9a69psu"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0" dirty="0">
              <a:solidFill>
                <a:srgbClr val="333333"/>
              </a:solidFill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Optional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theme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link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rel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stylesheet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href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"https://stackpath.bootstrapcdn.com/bootstrap/3.4.1/css/bootstrap-theme.min.css"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"sha384-6pzBo3FDv/PJ8r2KRkGHifhEocL+1X2rVCTTkUfGk7/0pbek5mMa1upzvWbrUbOZ"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endParaRPr kumimoji="0" lang="en-US" altLang="ko-KR" sz="1050" b="1" i="0" u="none" strike="noStrike" cap="none" normalizeH="0" baseline="0" dirty="0" smtClean="0">
              <a:ln>
                <a:noFill/>
              </a:ln>
              <a:solidFill>
                <a:srgbClr val="2F6F9F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Latest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compiled and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minified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JavaScript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src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"https://stackpath.bootstrapcdn.com/bootstrap/3.4.1/js/bootstrap.min.js"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"sha384-aJ21OjlMXNL5UyIl/XNwTMqvzeRMZH2w8c5cRVpzpU8Y5bApTppSuUkhZXN0VxHd"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&gt;&lt;/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endParaRPr kumimoji="0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3091326" y="2724208"/>
            <a:ext cx="2169332" cy="783559"/>
          </a:xfrm>
          <a:prstGeom prst="wedgeRoundRectCallout">
            <a:avLst>
              <a:gd name="adj1" fmla="val 45848"/>
              <a:gd name="adj2" fmla="val -110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err="1"/>
              <a:t>WebContent</a:t>
            </a:r>
            <a:r>
              <a:rPr lang="ko-KR" altLang="en-US" sz="1200" dirty="0"/>
              <a:t>폴더 아래에 </a:t>
            </a:r>
            <a:r>
              <a:rPr lang="en-US" altLang="ko-KR" sz="1200" dirty="0" err="1"/>
              <a:t>css</a:t>
            </a:r>
            <a:r>
              <a:rPr lang="ko-KR" altLang="en-US" sz="1200" dirty="0"/>
              <a:t>폴더와 </a:t>
            </a:r>
            <a:r>
              <a:rPr lang="en-US" altLang="ko-KR" sz="1200" dirty="0" err="1"/>
              <a:t>js</a:t>
            </a:r>
            <a:r>
              <a:rPr lang="ko-KR" altLang="en-US" sz="1200" dirty="0"/>
              <a:t>폴더 생성 후에 </a:t>
            </a:r>
            <a:r>
              <a:rPr lang="ko-KR" altLang="en-US" sz="1200" dirty="0" err="1"/>
              <a:t>다운로드한</a:t>
            </a:r>
            <a:r>
              <a:rPr lang="ko-KR" altLang="en-US" sz="1200" dirty="0"/>
              <a:t> 파일들을 복사해 넣는다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83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 smtClean="0"/>
              <a:t>작업환경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/>
              <a:t>http://jquery.com/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1" y="2082025"/>
            <a:ext cx="6893858" cy="46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/>
              <a:t>작업환경</a:t>
            </a:r>
            <a:r>
              <a:rPr lang="en-US" altLang="ko-KR" dirty="0"/>
              <a:t> </a:t>
            </a:r>
            <a:r>
              <a:rPr lang="ko-KR" altLang="en-US" dirty="0"/>
              <a:t>설정</a:t>
            </a:r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다운로드하여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사용하는 방법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CDN</a:t>
            </a:r>
            <a:r>
              <a:rPr lang="ko-KR" altLang="en-US" dirty="0" smtClean="0"/>
              <a:t>을 이용하는 방법</a:t>
            </a:r>
            <a:endParaRPr lang="en-US" altLang="ko-KR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6447" y="4662177"/>
            <a:ext cx="7395882" cy="73866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-91440"/>
            <a:r>
              <a:rPr lang="en-US" altLang="ko-KR" sz="1600" dirty="0"/>
              <a:t>&lt;script  </a:t>
            </a:r>
            <a:r>
              <a:rPr lang="en-US" altLang="ko-KR" sz="1600" dirty="0" err="1">
                <a:solidFill>
                  <a:srgbClr val="00B0F0"/>
                </a:solidFill>
              </a:rPr>
              <a:t>src</a:t>
            </a:r>
            <a:r>
              <a:rPr lang="en-US" altLang="ko-KR" sz="1600" dirty="0">
                <a:solidFill>
                  <a:srgbClr val="FF0000"/>
                </a:solidFill>
              </a:rPr>
              <a:t>="https://code.jquery.com/jquery-3.3.1.min.js"  </a:t>
            </a:r>
            <a:r>
              <a:rPr lang="en-US" altLang="ko-KR" sz="1600" dirty="0">
                <a:solidFill>
                  <a:srgbClr val="00B0F0"/>
                </a:solidFill>
              </a:rPr>
              <a:t>integrity</a:t>
            </a:r>
            <a:r>
              <a:rPr lang="en-US" altLang="ko-KR" sz="1600" dirty="0"/>
              <a:t>="sha256-FgpCb/KJQlLNfOu91ta32o/NMZxltwRo8QtmkMRdAu8="  </a:t>
            </a:r>
            <a:r>
              <a:rPr lang="en-US" altLang="ko-KR" sz="1600" dirty="0" err="1">
                <a:solidFill>
                  <a:srgbClr val="00B0F0"/>
                </a:solidFill>
              </a:rPr>
              <a:t>crossorigin</a:t>
            </a:r>
            <a:r>
              <a:rPr lang="en-US" altLang="ko-KR" sz="1600" dirty="0"/>
              <a:t>="anonymous"&gt;&lt;/script&gt;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13" y="2595067"/>
            <a:ext cx="562142" cy="6189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73" y="2040546"/>
            <a:ext cx="2580022" cy="1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부트스트랩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66387" y="1956409"/>
            <a:ext cx="8708720" cy="3686837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&lt;!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DOCTYPE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html&gt;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charset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Insert title here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name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"viewport"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content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"width=device-width, initial-scale=1"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35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 smtClean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350" dirty="0" err="1" smtClean="0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35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350" i="1" dirty="0" err="1" smtClean="0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/bootstrap.min.css"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 smtClean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350" dirty="0" err="1" smtClean="0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35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350" i="1" dirty="0" err="1" smtClean="0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/bootstrap-theme.min.css"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 smtClean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350" dirty="0" err="1" smtClean="0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35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/jquery-3.3.1.min.js"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 smtClean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 smtClean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350" dirty="0" err="1" smtClean="0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35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/bootstrap.min.js"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 smtClean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559208" y="1980447"/>
            <a:ext cx="2940485" cy="1108554"/>
          </a:xfrm>
          <a:prstGeom prst="wedgeRoundRectCallout">
            <a:avLst>
              <a:gd name="adj1" fmla="val -70094"/>
              <a:gd name="adj2" fmla="val 55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350" b="1" dirty="0"/>
              <a:t>처음</a:t>
            </a:r>
            <a:r>
              <a:rPr lang="en-US" altLang="ko-KR" sz="1350" b="1" dirty="0"/>
              <a:t> </a:t>
            </a:r>
            <a:r>
              <a:rPr lang="ko-KR" altLang="en-US" sz="1350" b="1" dirty="0" err="1"/>
              <a:t>브라우징</a:t>
            </a:r>
            <a:r>
              <a:rPr lang="ko-KR" altLang="en-US" sz="1350" b="1" dirty="0"/>
              <a:t> 시에 설정</a:t>
            </a:r>
            <a:endParaRPr lang="en-US" altLang="ko-KR" sz="1350" b="1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width=device-width</a:t>
            </a:r>
            <a:endParaRPr lang="en-US" altLang="ko-KR" sz="1200" dirty="0"/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가로사이즈 </a:t>
            </a:r>
            <a:r>
              <a:rPr lang="en-US" altLang="ko-KR" sz="1200" dirty="0"/>
              <a:t>width</a:t>
            </a:r>
            <a:r>
              <a:rPr lang="ko-KR" altLang="en-US" sz="1200" dirty="0"/>
              <a:t>는 디바이스 사이즈</a:t>
            </a:r>
            <a:endParaRPr lang="en-US" altLang="ko-KR" sz="1200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initial-scale=1 </a:t>
            </a:r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처음 로딩 화면 설정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91231" y="3739157"/>
            <a:ext cx="5677307" cy="1128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012690" y="5010192"/>
            <a:ext cx="3164389" cy="787574"/>
          </a:xfrm>
          <a:prstGeom prst="wedgeRoundRectCallout">
            <a:avLst>
              <a:gd name="adj1" fmla="val -65289"/>
              <a:gd name="adj2" fmla="val -64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err="1"/>
              <a:t>WebContent</a:t>
            </a:r>
            <a:r>
              <a:rPr lang="ko-KR" altLang="en-US" sz="1200" dirty="0"/>
              <a:t>폴더 아래에 </a:t>
            </a:r>
            <a:r>
              <a:rPr lang="en-US" altLang="ko-KR" sz="1200" dirty="0" err="1"/>
              <a:t>css</a:t>
            </a:r>
            <a:r>
              <a:rPr lang="ko-KR" altLang="en-US" sz="1200" dirty="0"/>
              <a:t>폴더와 </a:t>
            </a:r>
            <a:r>
              <a:rPr lang="en-US" altLang="ko-KR" sz="1200" dirty="0" err="1"/>
              <a:t>js</a:t>
            </a:r>
            <a:r>
              <a:rPr lang="ko-KR" altLang="en-US" sz="1200" dirty="0"/>
              <a:t>폴더 </a:t>
            </a:r>
            <a:r>
              <a:rPr lang="ko-KR" altLang="en-US" sz="1200" dirty="0" smtClean="0"/>
              <a:t>의 다운로드한 파일들의 위치는 적어준다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91231" y="3168302"/>
            <a:ext cx="6738220" cy="4176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42225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CSS3</Template>
  <TotalTime>16758</TotalTime>
  <Words>1015</Words>
  <Application>Microsoft Office PowerPoint</Application>
  <PresentationFormat>화면 슬라이드 쇼(4:3)</PresentationFormat>
  <Paragraphs>183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HY나무L</vt:lpstr>
      <vt:lpstr>Menlo</vt:lpstr>
      <vt:lpstr>맑은 고딕</vt:lpstr>
      <vt:lpstr>휴먼편지체</vt:lpstr>
      <vt:lpstr>Arial</vt:lpstr>
      <vt:lpstr>Consolas</vt:lpstr>
      <vt:lpstr>Courier New</vt:lpstr>
      <vt:lpstr>Wingdings</vt:lpstr>
      <vt:lpstr>Wingdings 2</vt:lpstr>
      <vt:lpstr>가을</vt:lpstr>
      <vt:lpstr> Bootstrap 시작하기</vt:lpstr>
      <vt:lpstr>웹 기술</vt:lpstr>
      <vt:lpstr>웹 기술</vt:lpstr>
      <vt:lpstr>Bootstrap 구조와 이해</vt:lpstr>
      <vt:lpstr>Bootstrap 구조와 이해</vt:lpstr>
      <vt:lpstr>Bootstrap 구조와 이해</vt:lpstr>
      <vt:lpstr>Bootstrap 구조와 이해</vt:lpstr>
      <vt:lpstr>Bootstrap 구조와 이해</vt:lpstr>
      <vt:lpstr>파일을 다운로드하여 부트스트랩 사용</vt:lpstr>
      <vt:lpstr>CDN을 이용하여 부트스트랩 사용</vt:lpstr>
      <vt:lpstr>예제</vt:lpstr>
      <vt:lpstr>그리드 시스템이란?</vt:lpstr>
      <vt:lpstr>그리드 시스템이란?</vt:lpstr>
      <vt:lpstr>그리드 시스템</vt:lpstr>
      <vt:lpstr>웹에서의 그리드 시스템</vt:lpstr>
      <vt:lpstr>웹에서의 그리드 시스템</vt:lpstr>
      <vt:lpstr>웹에서의 그리드 시스템 : 12컬럼 16컬럼 그리드 시스템</vt:lpstr>
      <vt:lpstr>그리드 시스템의 장점</vt:lpstr>
      <vt:lpstr>Bootstrap 기본 페이지</vt:lpstr>
      <vt:lpstr>Bootstrap의 그리드 시스템</vt:lpstr>
      <vt:lpstr>그리드 기본 구조</vt:lpstr>
      <vt:lpstr>다바이스별 그리드 옵션</vt:lpstr>
      <vt:lpstr>3개의 같은 컬럼 만들기 예제</vt:lpstr>
      <vt:lpstr>2개의 다른 컬럼 만들기 예제</vt:lpstr>
      <vt:lpstr>중첩된 컬럼 만들기 예제</vt:lpstr>
      <vt:lpstr>모바일과 데스크톱 혼합형 예제</vt:lpstr>
      <vt:lpstr>모바일과 테블릿, 데스크톱 혼합형 예제</vt:lpstr>
      <vt:lpstr>Bootstrap 그리드 : Mobile, Tablet And Desktop에서 다르게 표시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</dc:title>
  <dc:creator>admin</dc:creator>
  <cp:lastModifiedBy>Admin</cp:lastModifiedBy>
  <cp:revision>77</cp:revision>
  <dcterms:created xsi:type="dcterms:W3CDTF">2017-03-24T05:29:11Z</dcterms:created>
  <dcterms:modified xsi:type="dcterms:W3CDTF">2019-03-15T04:11:43Z</dcterms:modified>
</cp:coreProperties>
</file>