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62"/>
  </p:notesMasterIdLst>
  <p:handoutMasterIdLst>
    <p:handoutMasterId r:id="rId63"/>
  </p:handoutMasterIdLst>
  <p:sldIdLst>
    <p:sldId id="256" r:id="rId4"/>
    <p:sldId id="511" r:id="rId5"/>
    <p:sldId id="608" r:id="rId6"/>
    <p:sldId id="607" r:id="rId7"/>
    <p:sldId id="597" r:id="rId8"/>
    <p:sldId id="525" r:id="rId9"/>
    <p:sldId id="526" r:id="rId10"/>
    <p:sldId id="598" r:id="rId11"/>
    <p:sldId id="599" r:id="rId12"/>
    <p:sldId id="528" r:id="rId13"/>
    <p:sldId id="527" r:id="rId14"/>
    <p:sldId id="480" r:id="rId15"/>
    <p:sldId id="497" r:id="rId16"/>
    <p:sldId id="530" r:id="rId17"/>
    <p:sldId id="544" r:id="rId18"/>
    <p:sldId id="545" r:id="rId19"/>
    <p:sldId id="556" r:id="rId20"/>
    <p:sldId id="546" r:id="rId21"/>
    <p:sldId id="547" r:id="rId22"/>
    <p:sldId id="548" r:id="rId23"/>
    <p:sldId id="600" r:id="rId24"/>
    <p:sldId id="549" r:id="rId25"/>
    <p:sldId id="550" r:id="rId26"/>
    <p:sldId id="560" r:id="rId27"/>
    <p:sldId id="601" r:id="rId28"/>
    <p:sldId id="529" r:id="rId29"/>
    <p:sldId id="553" r:id="rId30"/>
    <p:sldId id="557" r:id="rId31"/>
    <p:sldId id="558" r:id="rId32"/>
    <p:sldId id="559" r:id="rId33"/>
    <p:sldId id="509" r:id="rId34"/>
    <p:sldId id="510" r:id="rId35"/>
    <p:sldId id="555" r:id="rId36"/>
    <p:sldId id="590" r:id="rId37"/>
    <p:sldId id="561" r:id="rId38"/>
    <p:sldId id="562" r:id="rId39"/>
    <p:sldId id="563" r:id="rId40"/>
    <p:sldId id="605" r:id="rId41"/>
    <p:sldId id="602" r:id="rId42"/>
    <p:sldId id="596" r:id="rId43"/>
    <p:sldId id="572" r:id="rId44"/>
    <p:sldId id="573" r:id="rId45"/>
    <p:sldId id="574" r:id="rId46"/>
    <p:sldId id="606" r:id="rId47"/>
    <p:sldId id="575" r:id="rId48"/>
    <p:sldId id="576" r:id="rId49"/>
    <p:sldId id="592" r:id="rId50"/>
    <p:sldId id="577" r:id="rId51"/>
    <p:sldId id="594" r:id="rId52"/>
    <p:sldId id="595" r:id="rId53"/>
    <p:sldId id="581" r:id="rId54"/>
    <p:sldId id="603" r:id="rId55"/>
    <p:sldId id="582" r:id="rId56"/>
    <p:sldId id="584" r:id="rId57"/>
    <p:sldId id="585" r:id="rId58"/>
    <p:sldId id="586" r:id="rId59"/>
    <p:sldId id="587" r:id="rId60"/>
    <p:sldId id="591" r:id="rId6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511"/>
            <p14:sldId id="608"/>
            <p14:sldId id="607"/>
            <p14:sldId id="597"/>
            <p14:sldId id="525"/>
            <p14:sldId id="526"/>
            <p14:sldId id="598"/>
            <p14:sldId id="599"/>
            <p14:sldId id="528"/>
            <p14:sldId id="527"/>
            <p14:sldId id="480"/>
            <p14:sldId id="497"/>
            <p14:sldId id="530"/>
            <p14:sldId id="544"/>
            <p14:sldId id="545"/>
            <p14:sldId id="556"/>
            <p14:sldId id="546"/>
            <p14:sldId id="547"/>
            <p14:sldId id="548"/>
            <p14:sldId id="600"/>
            <p14:sldId id="549"/>
            <p14:sldId id="550"/>
            <p14:sldId id="560"/>
            <p14:sldId id="601"/>
            <p14:sldId id="529"/>
            <p14:sldId id="553"/>
            <p14:sldId id="557"/>
            <p14:sldId id="558"/>
            <p14:sldId id="559"/>
            <p14:sldId id="509"/>
            <p14:sldId id="510"/>
            <p14:sldId id="555"/>
            <p14:sldId id="590"/>
            <p14:sldId id="561"/>
            <p14:sldId id="562"/>
            <p14:sldId id="563"/>
            <p14:sldId id="605"/>
            <p14:sldId id="602"/>
            <p14:sldId id="596"/>
            <p14:sldId id="572"/>
            <p14:sldId id="573"/>
            <p14:sldId id="574"/>
            <p14:sldId id="606"/>
            <p14:sldId id="575"/>
            <p14:sldId id="576"/>
            <p14:sldId id="592"/>
            <p14:sldId id="577"/>
            <p14:sldId id="594"/>
            <p14:sldId id="595"/>
            <p14:sldId id="581"/>
            <p14:sldId id="603"/>
            <p14:sldId id="582"/>
            <p14:sldId id="584"/>
            <p14:sldId id="585"/>
            <p14:sldId id="586"/>
            <p14:sldId id="587"/>
            <p14:sldId id="5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0000FF"/>
    <a:srgbClr val="3366FF"/>
    <a:srgbClr val="99CCFF"/>
    <a:srgbClr val="660066"/>
    <a:srgbClr val="1C74D4"/>
    <a:srgbClr val="000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>
      <p:cViewPr varScale="1">
        <p:scale>
          <a:sx n="107" d="100"/>
          <a:sy n="107" d="100"/>
        </p:scale>
        <p:origin x="-78" y="-3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8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manager2.etomato.com/userfiles/image/%EA%B9%80%ED%98%84%EC%9A%B0%EC%82%AC%EC%A7%84/20100113_moldive_kh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" y="0"/>
            <a:ext cx="11039936" cy="79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10/30/2016 9:58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10/30/2016 9:58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10/30/2016 9:58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10/30/2016 9:58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932040" y="2996952"/>
            <a:ext cx="3672408" cy="274394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 </a:t>
            </a:r>
            <a:r>
              <a:rPr lang="ko-KR" altLang="en-US" sz="3600" dirty="0" smtClean="0">
                <a:solidFill>
                  <a:schemeClr val="bg1"/>
                </a:solidFill>
              </a:rPr>
              <a:t>예제</a:t>
            </a:r>
            <a:r>
              <a:rPr lang="en-US" altLang="ko-KR" sz="3600" dirty="0" smtClean="0">
                <a:solidFill>
                  <a:schemeClr val="bg1"/>
                </a:solidFill>
              </a:rPr>
              <a:t>(2)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4006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Repository</a:t>
            </a:r>
            <a:r>
              <a:rPr lang="ko-KR" altLang="en-US" b="1" dirty="0" smtClean="0"/>
              <a:t>  정의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b="1" dirty="0"/>
              <a:t>-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ojdbC6</a:t>
            </a:r>
          </a:p>
          <a:p>
            <a:endParaRPr lang="en-US" altLang="ko-KR" sz="1600" b="1" dirty="0" smtClean="0">
              <a:solidFill>
                <a:srgbClr val="0000FF"/>
              </a:solidFill>
            </a:endParaRPr>
          </a:p>
          <a:p>
            <a:endParaRPr lang="en-US" altLang="ko-KR" sz="1600" b="1" dirty="0">
              <a:solidFill>
                <a:srgbClr val="0000FF"/>
              </a:solidFill>
            </a:endParaRPr>
          </a:p>
          <a:p>
            <a:endParaRPr lang="en-US" altLang="ko-KR" sz="1600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/>
              <a:t>properties </a:t>
            </a:r>
            <a:r>
              <a:rPr lang="ko-KR" altLang="en-US" b="1" dirty="0" smtClean="0"/>
              <a:t>정의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 lvl="1"/>
            <a:endParaRPr lang="en-US" altLang="ko-KR" dirty="0" smtClean="0">
              <a:solidFill>
                <a:srgbClr val="0000FF"/>
              </a:solidFill>
            </a:endParaRPr>
          </a:p>
          <a:p>
            <a:pPr marL="365760" lvl="1" indent="0"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r>
              <a:rPr lang="en-US" altLang="ko-KR" b="1" dirty="0" smtClean="0"/>
              <a:t>dependencies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tomcat-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jdbc</a:t>
            </a:r>
            <a:r>
              <a:rPr lang="en-US" altLang="ko-KR" sz="1600" dirty="0" smtClean="0">
                <a:solidFill>
                  <a:srgbClr val="0000FF"/>
                </a:solidFill>
              </a:rPr>
              <a:t>, spring-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jdbc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ojdbc6 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commons-dbcp2,commons-pool2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u="sng" dirty="0" err="1" smtClean="0">
                <a:solidFill>
                  <a:srgbClr val="FFC000"/>
                </a:solidFill>
              </a:rPr>
              <a:t>mybatis</a:t>
            </a:r>
            <a:r>
              <a:rPr lang="en-US" altLang="ko-KR" sz="1600" u="sng" dirty="0" smtClean="0">
                <a:solidFill>
                  <a:srgbClr val="FFC000"/>
                </a:solidFill>
              </a:rPr>
              <a:t>, </a:t>
            </a:r>
            <a:r>
              <a:rPr lang="en-US" altLang="ko-KR" sz="1600" u="sng" dirty="0" err="1" smtClean="0">
                <a:solidFill>
                  <a:srgbClr val="FFC000"/>
                </a:solidFill>
              </a:rPr>
              <a:t>mybatis</a:t>
            </a:r>
            <a:r>
              <a:rPr lang="en-US" altLang="ko-KR" sz="1600" u="sng" dirty="0" smtClean="0">
                <a:solidFill>
                  <a:srgbClr val="FFC000"/>
                </a:solidFill>
              </a:rPr>
              <a:t>-spring</a:t>
            </a:r>
            <a:endParaRPr lang="en-US" altLang="ko-KR" sz="1600" dirty="0">
              <a:solidFill>
                <a:srgbClr val="FFC000"/>
              </a:solidFill>
            </a:endParaRPr>
          </a:p>
          <a:p>
            <a:pPr lvl="1"/>
            <a:r>
              <a:rPr lang="en-US" altLang="ko-KR" u="sng" dirty="0">
                <a:solidFill>
                  <a:srgbClr val="0000FF"/>
                </a:solidFill>
              </a:rPr>
              <a:t>hibernate-validator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구성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b="1" dirty="0" smtClean="0"/>
              <a:t>plugin </a:t>
            </a:r>
            <a:r>
              <a:rPr lang="ko-KR" altLang="en-US" b="1" dirty="0" smtClean="0"/>
              <a:t>설정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5904656" cy="10441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2" y="1124744"/>
            <a:ext cx="5739946" cy="82693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095750" cy="50863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076056" y="2460870"/>
            <a:ext cx="2858608" cy="320058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971600" y="3219858"/>
            <a:ext cx="3960440" cy="389162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8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62061"/>
            <a:ext cx="2714956" cy="531779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sz="1600" dirty="0" smtClean="0"/>
              <a:t>Project</a:t>
            </a:r>
            <a:r>
              <a:rPr lang="ko-KR" altLang="en-US" sz="1600" dirty="0" smtClean="0"/>
              <a:t> 우 클릭 </a:t>
            </a:r>
            <a:r>
              <a:rPr lang="en-US" altLang="ko-KR" sz="1600" dirty="0" smtClean="0"/>
              <a:t>&gt; Maven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&gt;  Update Maven Project  &gt; OK</a:t>
            </a:r>
          </a:p>
          <a:p>
            <a:r>
              <a:rPr lang="ko-KR" altLang="en-US" dirty="0" smtClean="0"/>
              <a:t>구동테스트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5" y="2060848"/>
            <a:ext cx="4025552" cy="15525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22" y="548680"/>
            <a:ext cx="3045920" cy="5943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Spring </a:t>
            </a:r>
            <a:r>
              <a:rPr lang="ko-KR" altLang="en-US" b="1" dirty="0"/>
              <a:t>설정 </a:t>
            </a:r>
            <a:r>
              <a:rPr lang="en-US" altLang="ko-KR" b="1" dirty="0"/>
              <a:t>(</a:t>
            </a:r>
            <a:r>
              <a:rPr lang="en-US" altLang="ko-KR" b="1" dirty="0" smtClean="0"/>
              <a:t>web.xml) – xml </a:t>
            </a:r>
            <a:r>
              <a:rPr lang="ko-KR" altLang="en-US" b="1" dirty="0" smtClean="0"/>
              <a:t>파일명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한글 코드처리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112" y="1853357"/>
            <a:ext cx="8063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" y="692695"/>
            <a:ext cx="6428352" cy="615285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22996" y="4740910"/>
            <a:ext cx="6221212" cy="187220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5" y="5517232"/>
            <a:ext cx="3705225" cy="704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DAO  design </a:t>
            </a:r>
            <a:r>
              <a:rPr lang="ko-KR" altLang="en-US" dirty="0" smtClean="0"/>
              <a:t>패턴</a:t>
            </a:r>
            <a:r>
              <a:rPr lang="en-US" altLang="ko-KR" dirty="0" smtClean="0"/>
              <a:t> </a:t>
            </a:r>
            <a:r>
              <a:rPr lang="ko-KR" altLang="en-US" dirty="0" smtClean="0"/>
              <a:t> 설계 구현</a:t>
            </a:r>
            <a:endParaRPr lang="ko-KR" altLang="en-US" dirty="0"/>
          </a:p>
        </p:txBody>
      </p:sp>
      <p:grpSp>
        <p:nvGrpSpPr>
          <p:cNvPr id="3" name="그룹 62"/>
          <p:cNvGrpSpPr/>
          <p:nvPr/>
        </p:nvGrpSpPr>
        <p:grpSpPr>
          <a:xfrm>
            <a:off x="395536" y="997940"/>
            <a:ext cx="7462302" cy="2719092"/>
            <a:chOff x="-493058" y="1040708"/>
            <a:chExt cx="7214138" cy="2960516"/>
          </a:xfrm>
        </p:grpSpPr>
        <p:grpSp>
          <p:nvGrpSpPr>
            <p:cNvPr id="4" name="그룹 63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102" name="직선 연결선 101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이등변 삼각형 102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64"/>
            <p:cNvGrpSpPr/>
            <p:nvPr/>
          </p:nvGrpSpPr>
          <p:grpSpPr>
            <a:xfrm>
              <a:off x="-493058" y="2094049"/>
              <a:ext cx="2968277" cy="898795"/>
              <a:chOff x="1829487" y="836712"/>
              <a:chExt cx="2479200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8" name="TextBox 97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9487" y="836712"/>
                <a:ext cx="988435" cy="36861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6" name="그룹 65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5" name="TextBox 9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7" name="그룹 66"/>
            <p:cNvGrpSpPr/>
            <p:nvPr/>
          </p:nvGrpSpPr>
          <p:grpSpPr>
            <a:xfrm>
              <a:off x="2123728" y="3322639"/>
              <a:ext cx="1576107" cy="678585"/>
              <a:chOff x="2987823" y="836712"/>
              <a:chExt cx="1316414" cy="678585"/>
            </a:xfrm>
            <a:noFill/>
          </p:grpSpPr>
          <p:sp>
            <p:nvSpPr>
              <p:cNvPr id="93" name="TextBox 92"/>
              <p:cNvSpPr txBox="1"/>
              <p:nvPr/>
            </p:nvSpPr>
            <p:spPr>
              <a:xfrm>
                <a:off x="2987823" y="836712"/>
                <a:ext cx="1316414" cy="6785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</a:p>
              <a:p>
                <a:endParaRPr lang="ko-KR" altLang="en-US" sz="105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994652" y="1294832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675336" y="2680963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9044" y="2405976"/>
              <a:ext cx="1072036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8" name="그룹 69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1" name="TextBox 9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70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9" name="TextBox 88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72" name="직선 화살표 연결선 71"/>
            <p:cNvCxnSpPr>
              <a:endCxn id="9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이등변 삼각형 87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74" name="직선 화살표 연결선 73"/>
            <p:cNvCxnSpPr>
              <a:stCxn id="99" idx="2"/>
              <a:endCxn id="93" idx="1"/>
            </p:cNvCxnSpPr>
            <p:nvPr/>
          </p:nvCxnSpPr>
          <p:spPr>
            <a:xfrm>
              <a:off x="1684504" y="2992844"/>
              <a:ext cx="439224" cy="6690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endCxn id="69" idx="1"/>
            </p:cNvCxnSpPr>
            <p:nvPr/>
          </p:nvCxnSpPr>
          <p:spPr>
            <a:xfrm flipV="1">
              <a:off x="4834521" y="2556773"/>
              <a:ext cx="814523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04003" y="2662197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2" name="순서도: 자기 디스크 81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화살표 연결선 82"/>
            <p:cNvCxnSpPr>
              <a:stCxn id="69" idx="2"/>
              <a:endCxn id="82" idx="1"/>
            </p:cNvCxnSpPr>
            <p:nvPr/>
          </p:nvCxnSpPr>
          <p:spPr>
            <a:xfrm>
              <a:off x="6185062" y="2707569"/>
              <a:ext cx="239901" cy="5043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endCxn id="90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86" name="직선 화살표 연결선 85"/>
            <p:cNvCxnSpPr>
              <a:endCxn id="93" idx="3"/>
            </p:cNvCxnSpPr>
            <p:nvPr/>
          </p:nvCxnSpPr>
          <p:spPr>
            <a:xfrm flipH="1">
              <a:off x="3699835" y="3052950"/>
              <a:ext cx="224094" cy="60898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직사각형 104"/>
          <p:cNvSpPr/>
          <p:nvPr/>
        </p:nvSpPr>
        <p:spPr>
          <a:xfrm>
            <a:off x="2099194" y="2566284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CardServiceImpl</a:t>
            </a:r>
            <a:endParaRPr lang="ko-KR" altLang="en-US" sz="1200" dirty="0"/>
          </a:p>
        </p:txBody>
      </p:sp>
      <p:sp>
        <p:nvSpPr>
          <p:cNvPr id="106" name="직사각형 105"/>
          <p:cNvSpPr/>
          <p:nvPr/>
        </p:nvSpPr>
        <p:spPr>
          <a:xfrm>
            <a:off x="4574187" y="2567085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CardDaoImpl.java</a:t>
            </a:r>
            <a:endParaRPr lang="ko-KR" altLang="en-US" sz="1200" dirty="0"/>
          </a:p>
        </p:txBody>
      </p:sp>
      <p:sp>
        <p:nvSpPr>
          <p:cNvPr id="107" name="직사각형 106"/>
          <p:cNvSpPr/>
          <p:nvPr/>
        </p:nvSpPr>
        <p:spPr>
          <a:xfrm>
            <a:off x="4853204" y="1525254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CardDao</a:t>
            </a:r>
            <a:endParaRPr lang="ko-KR" altLang="en-US" sz="1200" dirty="0"/>
          </a:p>
        </p:txBody>
      </p:sp>
      <p:sp>
        <p:nvSpPr>
          <p:cNvPr id="108" name="직사각형 107"/>
          <p:cNvSpPr/>
          <p:nvPr/>
        </p:nvSpPr>
        <p:spPr>
          <a:xfrm>
            <a:off x="2294400" y="1530242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CardService</a:t>
            </a:r>
            <a:endParaRPr lang="ko-KR" altLang="en-US" sz="1200" dirty="0"/>
          </a:p>
        </p:txBody>
      </p:sp>
      <p:sp>
        <p:nvSpPr>
          <p:cNvPr id="166" name="직사각형 165"/>
          <p:cNvSpPr>
            <a:spLocks noChangeArrowheads="1"/>
          </p:cNvSpPr>
          <p:nvPr/>
        </p:nvSpPr>
        <p:spPr bwMode="auto">
          <a:xfrm>
            <a:off x="4289902" y="1921072"/>
            <a:ext cx="1680372" cy="10622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3673254" y="3443756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Card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9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" y="980729"/>
            <a:ext cx="2886075" cy="43053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전달객체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Dto</a:t>
            </a:r>
            <a:r>
              <a:rPr lang="en-US" altLang="ko-KR" dirty="0" smtClean="0"/>
              <a:t>) </a:t>
            </a:r>
            <a:r>
              <a:rPr lang="ko-KR" altLang="en-US" dirty="0" smtClean="0"/>
              <a:t>구성</a:t>
            </a:r>
            <a:r>
              <a:rPr lang="en-US" altLang="ko-KR" dirty="0"/>
              <a:t> - </a:t>
            </a:r>
            <a:r>
              <a:rPr lang="en-US" altLang="ko-KR" dirty="0" smtClean="0">
                <a:solidFill>
                  <a:srgbClr val="0000FF"/>
                </a:solidFill>
              </a:rPr>
              <a:t>Card.java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771800" y="980729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New&gt;class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187624" y="4390365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851920" y="1484784"/>
            <a:ext cx="4572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package </a:t>
            </a:r>
            <a:r>
              <a:rPr lang="en-US" altLang="ko-KR" sz="1400" dirty="0" err="1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com.jang.cardbiz.model</a:t>
            </a:r>
            <a:r>
              <a:rPr lang="en-US" altLang="ko-KR" sz="1400" dirty="0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400" dirty="0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Card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bno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   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phone;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description;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88024" y="4221088"/>
            <a:ext cx="34563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source&gt;Generate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gatter&amp;setter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  <a:stCxn id="19" idx="1"/>
          </p:cNvCxnSpPr>
          <p:nvPr/>
        </p:nvCxnSpPr>
        <p:spPr bwMode="auto">
          <a:xfrm flipH="1" flipV="1">
            <a:off x="4283968" y="3284984"/>
            <a:ext cx="504056" cy="110538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8" name="직선 화살표 연결선 7"/>
          <p:cNvCxnSpPr>
            <a:cxnSpLocks noChangeShapeType="1"/>
            <a:stCxn id="7" idx="1"/>
          </p:cNvCxnSpPr>
          <p:nvPr/>
        </p:nvCxnSpPr>
        <p:spPr bwMode="auto">
          <a:xfrm flipH="1">
            <a:off x="1763688" y="1150006"/>
            <a:ext cx="1008112" cy="91084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851920" y="1564931"/>
            <a:ext cx="324036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869304" y="1968520"/>
            <a:ext cx="99884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CardDao</a:t>
            </a:r>
            <a:r>
              <a:rPr lang="en-US" altLang="ko-KR" dirty="0" smtClean="0"/>
              <a:t> interface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124744"/>
            <a:ext cx="3022919" cy="31683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47" y="1196752"/>
            <a:ext cx="4105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02" y="3264396"/>
            <a:ext cx="3629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>
            <a:endCxn id="6" idx="1"/>
          </p:cNvCxnSpPr>
          <p:nvPr/>
        </p:nvCxnSpPr>
        <p:spPr>
          <a:xfrm flipV="1">
            <a:off x="2771800" y="2115915"/>
            <a:ext cx="1657947" cy="30497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923311" y="2742510"/>
            <a:ext cx="4889049" cy="1104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2987824" y="1484785"/>
            <a:ext cx="1512168" cy="16729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347864" y="3470151"/>
            <a:ext cx="1503138" cy="10286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3203848" y="2924944"/>
            <a:ext cx="5040560" cy="109041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3375" y="4630638"/>
            <a:ext cx="485261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메서드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명칭과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매개변수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수행후</a:t>
            </a:r>
            <a:r>
              <a:rPr lang="ko-KR" altLang="en-US" dirty="0" smtClean="0"/>
              <a:t> 반환 받고자 하는  데이터 형에 주의  </a:t>
            </a:r>
            <a:endParaRPr lang="ko-KR" altLang="en-US" dirty="0"/>
          </a:p>
        </p:txBody>
      </p:sp>
      <p:cxnSp>
        <p:nvCxnSpPr>
          <p:cNvPr id="13" name="직선 화살표 연결선 12"/>
          <p:cNvCxnSpPr>
            <a:cxnSpLocks noChangeShapeType="1"/>
            <a:stCxn id="3" idx="0"/>
          </p:cNvCxnSpPr>
          <p:nvPr/>
        </p:nvCxnSpPr>
        <p:spPr bwMode="auto">
          <a:xfrm flipH="1" flipV="1">
            <a:off x="1187630" y="4149080"/>
            <a:ext cx="1802050" cy="48155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 flipV="1">
            <a:off x="4283968" y="3284984"/>
            <a:ext cx="504056" cy="110538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3653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CardDaoImpl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952328" cy="54006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4850"/>
            <a:ext cx="3717801" cy="598451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43836" y="4159354"/>
            <a:ext cx="1586310" cy="64807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97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79512" y="3094194"/>
            <a:ext cx="851547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linkedlist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인덱스 없음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추가 삭제 빠르나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차레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대로 검색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느림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/>
          </a:p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List&lt;String&gt;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myList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= new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LinkedList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&lt;String&gt;();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사용</a:t>
            </a:r>
            <a:r>
              <a:rPr lang="en-US" altLang="ko-KR" sz="1200" dirty="0" smtClean="0"/>
              <a:t>:  </a:t>
            </a:r>
            <a:r>
              <a:rPr lang="en-US" altLang="ko-KR" sz="1200" dirty="0" err="1" smtClean="0"/>
              <a:t>myList.add</a:t>
            </a:r>
            <a:r>
              <a:rPr lang="en-US" altLang="ko-KR" sz="1200" dirty="0" smtClean="0"/>
              <a:t>("F"),  </a:t>
            </a:r>
            <a:r>
              <a:rPr lang="en-US" altLang="ko-KR" sz="1200" dirty="0" err="1" smtClean="0"/>
              <a:t>myList.remove</a:t>
            </a:r>
            <a:r>
              <a:rPr lang="en-US" altLang="ko-KR" sz="1200" dirty="0" smtClean="0"/>
              <a:t>(2), </a:t>
            </a:r>
            <a:r>
              <a:rPr lang="en-US" altLang="ko-KR" sz="1200" dirty="0" err="1" smtClean="0"/>
              <a:t>myList.get</a:t>
            </a:r>
            <a:r>
              <a:rPr lang="en-US" altLang="ko-KR" sz="1200" dirty="0" smtClean="0"/>
              <a:t>(2);  </a:t>
            </a:r>
            <a:r>
              <a:rPr lang="en-US" altLang="ko-KR" sz="1200" dirty="0" err="1" smtClean="0"/>
              <a:t>myList.set</a:t>
            </a:r>
            <a:r>
              <a:rPr lang="en-US" altLang="ko-KR" sz="1200" dirty="0" smtClean="0"/>
              <a:t>(2,“a") , </a:t>
            </a:r>
            <a:r>
              <a:rPr lang="en-US" altLang="ko-KR" sz="1200" dirty="0" err="1" smtClean="0"/>
              <a:t>myList.size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index1 = </a:t>
            </a:r>
            <a:r>
              <a:rPr lang="en-US" altLang="ko-KR" sz="1200" dirty="0" err="1" smtClean="0"/>
              <a:t>list.indexOf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사과</a:t>
            </a:r>
            <a:r>
              <a:rPr lang="en-US" altLang="ko-KR" sz="1200" dirty="0" smtClean="0"/>
              <a:t>");</a:t>
            </a:r>
          </a:p>
          <a:p>
            <a:endParaRPr lang="en-US" altLang="ko-KR" sz="1200" dirty="0"/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Vector 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공유자원과 복수의 사용자가 사용하는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스레드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동기화 프로그램에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동기화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처리 때문에 속도가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느려짐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9512" y="764704"/>
            <a:ext cx="856895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배열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(Array</a:t>
            </a:r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같은 타입의 여러 변수를 하나의 묶음으로 다루는 것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정적인 크기 결정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선언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[]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[5]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사용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[0] ~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[4]</a:t>
            </a:r>
            <a:endParaRPr lang="en-US" altLang="ko-KR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자료구조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733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5308848" y="1095028"/>
            <a:ext cx="3196208" cy="458341"/>
            <a:chOff x="352103" y="1412776"/>
            <a:chExt cx="3196208" cy="4583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556792"/>
              <a:ext cx="31527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2103" y="1412776"/>
              <a:ext cx="18373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0      1       2      3      4         </a:t>
              </a:r>
              <a:endParaRPr lang="ko-KR" altLang="en-US" sz="9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79512" y="1768624"/>
            <a:ext cx="8515473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List (interface)</a:t>
            </a:r>
          </a:p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Aarray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list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동적인 크기 결정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인덱스를 가지고 있으며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/>
              <a:t>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모든 타입의 데이터를 담을 수 있는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구조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제네릭을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사용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                검색이 빠르다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데이터 추가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삭제시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성능 떨어짐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&lt;String&gt;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&lt;String&gt;( )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List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&lt;string&gt; 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&lt;string&gt;( );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436096" y="2300114"/>
            <a:ext cx="3196208" cy="458341"/>
            <a:chOff x="352103" y="1412776"/>
            <a:chExt cx="3196208" cy="4583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556792"/>
              <a:ext cx="31527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2103" y="1412776"/>
              <a:ext cx="18373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0      1       2      3      4         </a:t>
              </a:r>
              <a:endParaRPr lang="ko-KR" altLang="en-US" sz="900" dirty="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68908" y="4605516"/>
            <a:ext cx="8496944" cy="1415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Map (interface)</a:t>
            </a:r>
            <a:endParaRPr lang="ko-KR" altLang="en-US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HashMap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키와 데이터 값의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한쌍으로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묶어서 관리하며 키의 중복을 허용하지 않는다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0.</a:t>
            </a:r>
          </a:p>
          <a:p>
            <a:r>
              <a:rPr lang="en-US" altLang="ko-KR" sz="1200" dirty="0" err="1" smtClean="0"/>
              <a:t>HashMap</a:t>
            </a:r>
            <a:r>
              <a:rPr lang="en-US" altLang="ko-KR" sz="1200" dirty="0" smtClean="0"/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&lt;</a:t>
            </a:r>
            <a:r>
              <a:rPr lang="en-US" altLang="ko-KR" sz="1200" b="1" dirty="0">
                <a:solidFill>
                  <a:srgbClr val="0000FF"/>
                </a:solidFill>
              </a:rPr>
              <a:t>String, String&gt; </a:t>
            </a:r>
            <a:r>
              <a:rPr lang="en-US" altLang="ko-KR" sz="1200" dirty="0"/>
              <a:t>map = </a:t>
            </a:r>
            <a:r>
              <a:rPr lang="en-US" altLang="ko-KR" sz="1200" b="1" dirty="0"/>
              <a:t>new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HashMap</a:t>
            </a:r>
            <a:r>
              <a:rPr lang="en-US" altLang="ko-KR" sz="1200" dirty="0" smtClean="0"/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&lt;</a:t>
            </a:r>
            <a:r>
              <a:rPr lang="en-US" altLang="ko-KR" sz="1200" b="1" dirty="0">
                <a:solidFill>
                  <a:srgbClr val="0000FF"/>
                </a:solidFill>
              </a:rPr>
              <a:t>String, String&gt;();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Map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&lt;String, String&gt;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map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HashMap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&lt;String, String&gt;();</a:t>
            </a:r>
          </a:p>
          <a:p>
            <a:endParaRPr lang="en-US" altLang="ko-KR" sz="1200" dirty="0" smtClean="0"/>
          </a:p>
          <a:p>
            <a:r>
              <a:rPr lang="en-US" altLang="ko-KR" sz="1200" dirty="0" err="1" smtClean="0"/>
              <a:t>map.put</a:t>
            </a:r>
            <a:r>
              <a:rPr lang="en-US" altLang="ko-KR" sz="1200" dirty="0" smtClean="0"/>
              <a:t>("people", "</a:t>
            </a:r>
            <a:r>
              <a:rPr lang="ko-KR" altLang="en-US" sz="1200" dirty="0" smtClean="0"/>
              <a:t>사람</a:t>
            </a:r>
            <a:r>
              <a:rPr lang="en-US" altLang="ko-KR" sz="1200" dirty="0" smtClean="0"/>
              <a:t>"); </a:t>
            </a:r>
            <a:r>
              <a:rPr lang="en-US" altLang="ko-KR" sz="1200" dirty="0" err="1" smtClean="0"/>
              <a:t>map.put</a:t>
            </a:r>
            <a:r>
              <a:rPr lang="en-US" altLang="ko-KR" sz="1200" dirty="0" smtClean="0"/>
              <a:t>("baseball", "</a:t>
            </a:r>
            <a:r>
              <a:rPr lang="ko-KR" altLang="en-US" sz="1200" dirty="0" smtClean="0"/>
              <a:t>야구</a:t>
            </a:r>
            <a:r>
              <a:rPr lang="en-US" altLang="ko-KR" sz="1200" dirty="0" smtClean="0"/>
              <a:t>");</a:t>
            </a:r>
          </a:p>
          <a:p>
            <a:r>
              <a:rPr lang="en-US" altLang="ko-KR" sz="1200" dirty="0" err="1" smtClean="0"/>
              <a:t>map.get</a:t>
            </a:r>
            <a:r>
              <a:rPr lang="en-US" altLang="ko-KR" sz="1200" dirty="0" smtClean="0"/>
              <a:t>("people"), </a:t>
            </a:r>
            <a:r>
              <a:rPr lang="en-US" altLang="ko-KR" sz="1200" dirty="0" err="1" smtClean="0"/>
              <a:t>map.remove</a:t>
            </a:r>
            <a:r>
              <a:rPr lang="en-US" altLang="ko-KR" sz="1200" dirty="0" smtClean="0"/>
              <a:t>("people"), </a:t>
            </a:r>
            <a:r>
              <a:rPr lang="en-US" altLang="ko-KR" sz="1200" dirty="0" err="1" smtClean="0"/>
              <a:t>map.size</a:t>
            </a:r>
            <a:r>
              <a:rPr lang="en-US" altLang="ko-KR" sz="1200" dirty="0" smtClean="0"/>
              <a:t>()</a:t>
            </a:r>
            <a:endParaRPr lang="en-US" altLang="ko-K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45627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580112" y="2967236"/>
            <a:ext cx="2839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smtClean="0"/>
              <a:t>0            1            2               3              4         </a:t>
            </a:r>
            <a:endParaRPr lang="ko-KR" alt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5440114" y="2702406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1846" y="2707836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8597" y="2724001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4777" y="2682388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10" y="2199641"/>
            <a:ext cx="1833938" cy="8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00950" y="4944068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818561" y="5313402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“</a:t>
            </a:r>
            <a:r>
              <a:rPr lang="ko-KR" altLang="en-US" sz="1100" dirty="0" smtClean="0"/>
              <a:t>객체</a:t>
            </a:r>
            <a:r>
              <a:rPr lang="en-US" altLang="ko-KR" sz="1100" dirty="0" smtClean="0"/>
              <a:t>”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9940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CardDaoImpl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5532"/>
            <a:ext cx="8568952" cy="611693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자유형 9"/>
          <p:cNvSpPr/>
          <p:nvPr/>
        </p:nvSpPr>
        <p:spPr>
          <a:xfrm>
            <a:off x="6051479" y="4828854"/>
            <a:ext cx="626723" cy="226041"/>
          </a:xfrm>
          <a:custGeom>
            <a:avLst/>
            <a:gdLst>
              <a:gd name="connsiteX0" fmla="*/ 0 w 626723"/>
              <a:gd name="connsiteY0" fmla="*/ 0 h 226041"/>
              <a:gd name="connsiteX1" fmla="*/ 318499 w 626723"/>
              <a:gd name="connsiteY1" fmla="*/ 226031 h 226041"/>
              <a:gd name="connsiteX2" fmla="*/ 626723 w 626723"/>
              <a:gd name="connsiteY2" fmla="*/ 10274 h 226041"/>
              <a:gd name="connsiteX3" fmla="*/ 626723 w 626723"/>
              <a:gd name="connsiteY3" fmla="*/ 10274 h 22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23" h="226041">
                <a:moveTo>
                  <a:pt x="0" y="0"/>
                </a:moveTo>
                <a:cubicBezTo>
                  <a:pt x="107022" y="112159"/>
                  <a:pt x="214045" y="224319"/>
                  <a:pt x="318499" y="226031"/>
                </a:cubicBezTo>
                <a:cubicBezTo>
                  <a:pt x="422953" y="227743"/>
                  <a:pt x="626723" y="10274"/>
                  <a:pt x="626723" y="10274"/>
                </a:cubicBezTo>
                <a:lnTo>
                  <a:pt x="626723" y="10274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611560" y="1772816"/>
            <a:ext cx="6912768" cy="15121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450539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07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CardDaoImpl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59046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자유형 6"/>
          <p:cNvSpPr/>
          <p:nvPr/>
        </p:nvSpPr>
        <p:spPr>
          <a:xfrm flipH="1">
            <a:off x="2740978" y="2890941"/>
            <a:ext cx="648071" cy="226041"/>
          </a:xfrm>
          <a:custGeom>
            <a:avLst/>
            <a:gdLst>
              <a:gd name="connsiteX0" fmla="*/ 0 w 626723"/>
              <a:gd name="connsiteY0" fmla="*/ 0 h 226041"/>
              <a:gd name="connsiteX1" fmla="*/ 318499 w 626723"/>
              <a:gd name="connsiteY1" fmla="*/ 226031 h 226041"/>
              <a:gd name="connsiteX2" fmla="*/ 626723 w 626723"/>
              <a:gd name="connsiteY2" fmla="*/ 10274 h 226041"/>
              <a:gd name="connsiteX3" fmla="*/ 626723 w 626723"/>
              <a:gd name="connsiteY3" fmla="*/ 10274 h 22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23" h="226041">
                <a:moveTo>
                  <a:pt x="0" y="0"/>
                </a:moveTo>
                <a:cubicBezTo>
                  <a:pt x="107022" y="112159"/>
                  <a:pt x="214045" y="224319"/>
                  <a:pt x="318499" y="226031"/>
                </a:cubicBezTo>
                <a:cubicBezTo>
                  <a:pt x="422953" y="227743"/>
                  <a:pt x="626723" y="10274"/>
                  <a:pt x="626723" y="10274"/>
                </a:cubicBezTo>
                <a:lnTo>
                  <a:pt x="626723" y="10274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flipH="1">
            <a:off x="2680935" y="4581128"/>
            <a:ext cx="648071" cy="226041"/>
          </a:xfrm>
          <a:custGeom>
            <a:avLst/>
            <a:gdLst>
              <a:gd name="connsiteX0" fmla="*/ 0 w 626723"/>
              <a:gd name="connsiteY0" fmla="*/ 0 h 226041"/>
              <a:gd name="connsiteX1" fmla="*/ 318499 w 626723"/>
              <a:gd name="connsiteY1" fmla="*/ 226031 h 226041"/>
              <a:gd name="connsiteX2" fmla="*/ 626723 w 626723"/>
              <a:gd name="connsiteY2" fmla="*/ 10274 h 226041"/>
              <a:gd name="connsiteX3" fmla="*/ 626723 w 626723"/>
              <a:gd name="connsiteY3" fmla="*/ 10274 h 22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23" h="226041">
                <a:moveTo>
                  <a:pt x="0" y="0"/>
                </a:moveTo>
                <a:cubicBezTo>
                  <a:pt x="107022" y="112159"/>
                  <a:pt x="214045" y="224319"/>
                  <a:pt x="318499" y="226031"/>
                </a:cubicBezTo>
                <a:cubicBezTo>
                  <a:pt x="422953" y="227743"/>
                  <a:pt x="626723" y="10274"/>
                  <a:pt x="626723" y="10274"/>
                </a:cubicBezTo>
                <a:lnTo>
                  <a:pt x="626723" y="10274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17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고객관리 미니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프로젝트개요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7" y="1110784"/>
            <a:ext cx="3925624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7" y="3332769"/>
            <a:ext cx="3743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2" y="3212976"/>
            <a:ext cx="4105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7" y="4838228"/>
            <a:ext cx="3629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640" y="74145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테이블 구성  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772160" y="3208828"/>
            <a:ext cx="4084320" cy="306532"/>
          </a:xfrm>
          <a:custGeom>
            <a:avLst/>
            <a:gdLst>
              <a:gd name="connsiteX0" fmla="*/ 0 w 4084320"/>
              <a:gd name="connsiteY0" fmla="*/ 306532 h 306532"/>
              <a:gd name="connsiteX1" fmla="*/ 3149600 w 4084320"/>
              <a:gd name="connsiteY1" fmla="*/ 1732 h 306532"/>
              <a:gd name="connsiteX2" fmla="*/ 4084320 w 4084320"/>
              <a:gd name="connsiteY2" fmla="*/ 20493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4320" h="306532">
                <a:moveTo>
                  <a:pt x="0" y="306532"/>
                </a:moveTo>
                <a:cubicBezTo>
                  <a:pt x="1234440" y="162598"/>
                  <a:pt x="2468880" y="18665"/>
                  <a:pt x="3149600" y="1732"/>
                </a:cubicBezTo>
                <a:cubicBezTo>
                  <a:pt x="3830320" y="-15201"/>
                  <a:pt x="3957320" y="94865"/>
                  <a:pt x="4084320" y="204932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799839" y="4005064"/>
            <a:ext cx="1042287" cy="1490555"/>
          </a:xfrm>
          <a:custGeom>
            <a:avLst/>
            <a:gdLst>
              <a:gd name="connsiteX0" fmla="*/ 0 w 975360"/>
              <a:gd name="connsiteY0" fmla="*/ 0 h 568019"/>
              <a:gd name="connsiteX1" fmla="*/ 528320 w 975360"/>
              <a:gd name="connsiteY1" fmla="*/ 518160 h 568019"/>
              <a:gd name="connsiteX2" fmla="*/ 975360 w 975360"/>
              <a:gd name="connsiteY2" fmla="*/ 518160 h 56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568019">
                <a:moveTo>
                  <a:pt x="0" y="0"/>
                </a:moveTo>
                <a:cubicBezTo>
                  <a:pt x="182880" y="215900"/>
                  <a:pt x="365760" y="431800"/>
                  <a:pt x="528320" y="518160"/>
                </a:cubicBezTo>
                <a:cubicBezTo>
                  <a:pt x="690880" y="604520"/>
                  <a:pt x="833120" y="561340"/>
                  <a:pt x="975360" y="51816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6305550" cy="4381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7773"/>
            <a:ext cx="8692952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root-context.xml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cardDao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238750" cy="1095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83567" y="3391682"/>
            <a:ext cx="2864743" cy="162149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859574" y="948135"/>
            <a:ext cx="385727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00" y="4305964"/>
            <a:ext cx="5443388" cy="1414424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>
            <a:off x="6235262" y="3523593"/>
            <a:ext cx="1806146" cy="1576552"/>
          </a:xfrm>
          <a:custGeom>
            <a:avLst/>
            <a:gdLst>
              <a:gd name="connsiteX0" fmla="*/ 0 w 1806146"/>
              <a:gd name="connsiteY0" fmla="*/ 0 h 1576552"/>
              <a:gd name="connsiteX1" fmla="*/ 1742090 w 1806146"/>
              <a:gd name="connsiteY1" fmla="*/ 638504 h 1576552"/>
              <a:gd name="connsiteX2" fmla="*/ 1261241 w 1806146"/>
              <a:gd name="connsiteY2" fmla="*/ 1576552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146" h="1576552">
                <a:moveTo>
                  <a:pt x="0" y="0"/>
                </a:moveTo>
                <a:cubicBezTo>
                  <a:pt x="765941" y="187872"/>
                  <a:pt x="1531883" y="375745"/>
                  <a:pt x="1742090" y="638504"/>
                </a:cubicBezTo>
                <a:cubicBezTo>
                  <a:pt x="1952297" y="901263"/>
                  <a:pt x="1606769" y="1238907"/>
                  <a:pt x="1261241" y="1576552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4905873" y="3326524"/>
            <a:ext cx="375575" cy="1742090"/>
          </a:xfrm>
          <a:custGeom>
            <a:avLst/>
            <a:gdLst>
              <a:gd name="connsiteX0" fmla="*/ 194272 w 375575"/>
              <a:gd name="connsiteY0" fmla="*/ 0 h 1742090"/>
              <a:gd name="connsiteX1" fmla="*/ 5086 w 375575"/>
              <a:gd name="connsiteY1" fmla="*/ 693683 h 1742090"/>
              <a:gd name="connsiteX2" fmla="*/ 375575 w 375575"/>
              <a:gd name="connsiteY2" fmla="*/ 1742090 h 174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575" h="1742090">
                <a:moveTo>
                  <a:pt x="194272" y="0"/>
                </a:moveTo>
                <a:cubicBezTo>
                  <a:pt x="84570" y="201667"/>
                  <a:pt x="-25131" y="403335"/>
                  <a:pt x="5086" y="693683"/>
                </a:cubicBezTo>
                <a:cubicBezTo>
                  <a:pt x="35303" y="984031"/>
                  <a:pt x="205439" y="1363060"/>
                  <a:pt x="375575" y="174209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78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Root-context.xml </a:t>
            </a:r>
            <a:r>
              <a:rPr lang="en-US" altLang="ko-KR" dirty="0" err="1" smtClean="0"/>
              <a:t>NameSpace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48464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24128" y="1196752"/>
            <a:ext cx="221887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검색 </a:t>
            </a:r>
            <a:r>
              <a:rPr lang="en-US" altLang="ko-KR" dirty="0" smtClean="0"/>
              <a:t>:  </a:t>
            </a:r>
            <a:r>
              <a:rPr lang="en-US" altLang="ko-KR" dirty="0" err="1" smtClean="0"/>
              <a:t>jdbc</a:t>
            </a:r>
            <a:r>
              <a:rPr lang="en-US" altLang="ko-KR" dirty="0" smtClean="0"/>
              <a:t> </a:t>
            </a:r>
            <a:r>
              <a:rPr lang="en-US" altLang="ko-KR" dirty="0"/>
              <a:t>namespace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7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cardService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구현객체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886075" cy="25146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17182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2256"/>
            <a:ext cx="4405888" cy="606933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0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1" y="627326"/>
            <a:ext cx="6515100" cy="24098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root-context.xml </a:t>
            </a:r>
            <a:r>
              <a:rPr lang="en-US" altLang="ko-KR" dirty="0" err="1" smtClean="0"/>
              <a:t>cardService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grpSp>
        <p:nvGrpSpPr>
          <p:cNvPr id="6" name="그룹 62"/>
          <p:cNvGrpSpPr/>
          <p:nvPr/>
        </p:nvGrpSpPr>
        <p:grpSpPr>
          <a:xfrm>
            <a:off x="43167" y="3145690"/>
            <a:ext cx="7462302" cy="2719092"/>
            <a:chOff x="-493058" y="1040708"/>
            <a:chExt cx="7214138" cy="2960516"/>
          </a:xfrm>
        </p:grpSpPr>
        <p:grpSp>
          <p:nvGrpSpPr>
            <p:cNvPr id="7" name="그룹 63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그룹 64"/>
            <p:cNvGrpSpPr/>
            <p:nvPr/>
          </p:nvGrpSpPr>
          <p:grpSpPr>
            <a:xfrm>
              <a:off x="-493058" y="2094049"/>
              <a:ext cx="2968277" cy="898795"/>
              <a:chOff x="1829487" y="836712"/>
              <a:chExt cx="2479200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167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000" b="1" dirty="0" err="1" smtClean="0"/>
                  <a:t>ServiceImpl</a:t>
                </a:r>
                <a:endParaRPr lang="ko-KR" altLang="en-US" sz="1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7" y="836712"/>
                <a:ext cx="988435" cy="36861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9" name="그룹 65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274662"/>
                <a:ext cx="1296144" cy="16755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000" b="1" dirty="0" err="1" smtClean="0"/>
                  <a:t>CardDaoImpl</a:t>
                </a:r>
                <a:endParaRPr lang="ko-KR" altLang="en-US" sz="1000" b="1" dirty="0"/>
              </a:p>
            </p:txBody>
          </p:sp>
        </p:grpSp>
        <p:grpSp>
          <p:nvGrpSpPr>
            <p:cNvPr id="10" name="그룹 66"/>
            <p:cNvGrpSpPr/>
            <p:nvPr/>
          </p:nvGrpSpPr>
          <p:grpSpPr>
            <a:xfrm>
              <a:off x="2123728" y="3322639"/>
              <a:ext cx="1576107" cy="678585"/>
              <a:chOff x="2987823" y="836712"/>
              <a:chExt cx="1316414" cy="678585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3" y="836712"/>
                <a:ext cx="1316414" cy="6785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94652" y="1294832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675336" y="2680963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9044" y="2405976"/>
              <a:ext cx="1072036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3" name="그룹 69"/>
            <p:cNvGrpSpPr/>
            <p:nvPr/>
          </p:nvGrpSpPr>
          <p:grpSpPr>
            <a:xfrm>
              <a:off x="3285762" y="1040708"/>
              <a:ext cx="1551838" cy="879647"/>
              <a:chOff x="2987824" y="836712"/>
              <a:chExt cx="1296144" cy="879647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r>
                  <a:rPr lang="en-US" altLang="ko-KR" sz="1200" dirty="0" err="1" smtClean="0"/>
                  <a:t>CardDao</a:t>
                </a:r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6755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000" b="1" dirty="0" err="1" smtClean="0"/>
                  <a:t>CardDao</a:t>
                </a:r>
                <a:endParaRPr lang="ko-KR" altLang="en-US" sz="1000" b="1" dirty="0"/>
              </a:p>
            </p:txBody>
          </p:sp>
        </p:grpSp>
        <p:grpSp>
          <p:nvGrpSpPr>
            <p:cNvPr id="14" name="그룹 70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5" name="직선 화살표 연결선 14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7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6690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2" idx="1"/>
            </p:cNvCxnSpPr>
            <p:nvPr/>
          </p:nvCxnSpPr>
          <p:spPr>
            <a:xfrm flipV="1">
              <a:off x="4834521" y="2556773"/>
              <a:ext cx="814523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4003" y="2662197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순서도: 자기 디스크 22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화살표 연결선 23"/>
            <p:cNvCxnSpPr>
              <a:stCxn id="12" idx="2"/>
              <a:endCxn id="23" idx="1"/>
            </p:cNvCxnSpPr>
            <p:nvPr/>
          </p:nvCxnSpPr>
          <p:spPr>
            <a:xfrm>
              <a:off x="6185062" y="2707569"/>
              <a:ext cx="239901" cy="5043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직선 화살표 연결선 26"/>
            <p:cNvCxnSpPr>
              <a:endCxn id="34" idx="3"/>
            </p:cNvCxnSpPr>
            <p:nvPr/>
          </p:nvCxnSpPr>
          <p:spPr>
            <a:xfrm flipH="1">
              <a:off x="3699835" y="3052950"/>
              <a:ext cx="224094" cy="60898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7" y="1052736"/>
            <a:ext cx="4411161" cy="100811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7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220203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CardService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CardDao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root-context.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787929" y="5407477"/>
              <a:ext cx="200086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 smtClean="0">
                  <a:solidFill>
                    <a:srgbClr val="0033CC"/>
                  </a:solidFill>
                </a:rPr>
                <a:t>servlet-context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CardController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47469" y="3515783"/>
              <a:ext cx="1163871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CardList.jsp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868414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CardView.jsp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505729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4017352"/>
            <a:ext cx="4300" cy="532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697976" y="5211367"/>
            <a:ext cx="433349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678909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54086" y="2332756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</a:t>
            </a:r>
            <a:r>
              <a:rPr lang="en-US" altLang="ko-KR" sz="1400" b="1" dirty="0"/>
              <a:t>CardBiz16</a:t>
            </a:r>
            <a:r>
              <a:rPr lang="en-US" altLang="ko-KR" sz="1400" b="1" dirty="0" smtClean="0"/>
              <a:t>/list.do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19982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2083001" y="3649338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43808" y="2617547"/>
            <a:ext cx="1194048" cy="10035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공용으로 사용되는 객체</a:t>
            </a:r>
            <a:r>
              <a:rPr lang="en-US" altLang="ko-KR" dirty="0" smtClean="0"/>
              <a:t>(beans)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5440" y="1287405"/>
            <a:ext cx="234404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1.Controller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Beans </a:t>
            </a:r>
            <a:r>
              <a:rPr lang="ko-KR" altLang="en-US" sz="1600" dirty="0" smtClean="0">
                <a:solidFill>
                  <a:schemeClr val="bg1"/>
                </a:solidFill>
              </a:rPr>
              <a:t>생성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2.HandlerMapping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3.ViewResolver </a:t>
            </a:r>
            <a:r>
              <a:rPr lang="ko-KR" altLang="en-US" sz="1600" dirty="0" smtClean="0">
                <a:solidFill>
                  <a:schemeClr val="bg1"/>
                </a:solidFill>
              </a:rPr>
              <a:t>관리객체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생성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33CC"/>
                </a:solidFill>
              </a:rPr>
              <a:t>servlet-context</a:t>
            </a:r>
            <a:r>
              <a:rPr lang="en-US" altLang="ko-KR" dirty="0" smtClean="0"/>
              <a:t>.xml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05544" y="836712"/>
            <a:ext cx="8153400" cy="4896544"/>
          </a:xfrm>
        </p:spPr>
        <p:txBody>
          <a:bodyPr/>
          <a:lstStyle/>
          <a:p>
            <a:r>
              <a:rPr lang="en-US" altLang="ko-KR" dirty="0"/>
              <a:t>1.Controller</a:t>
            </a:r>
            <a:r>
              <a:rPr lang="ko-KR" altLang="en-US" dirty="0"/>
              <a:t> </a:t>
            </a:r>
            <a:r>
              <a:rPr lang="en-US" altLang="ko-KR" dirty="0"/>
              <a:t>Beans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</a:p>
          <a:p>
            <a:r>
              <a:rPr lang="en-US" altLang="ko-KR" dirty="0" smtClean="0"/>
              <a:t>2.HandlerMapping</a:t>
            </a:r>
          </a:p>
          <a:p>
            <a:r>
              <a:rPr lang="en-US" altLang="ko-KR" dirty="0"/>
              <a:t>3.ViewResolver </a:t>
            </a:r>
            <a:r>
              <a:rPr lang="ko-KR" altLang="en-US" dirty="0"/>
              <a:t>관리객체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871906"/>
            <a:ext cx="234404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1.Controller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Beans </a:t>
            </a:r>
            <a:r>
              <a:rPr lang="ko-KR" altLang="en-US" sz="1600" dirty="0" smtClean="0">
                <a:solidFill>
                  <a:schemeClr val="bg1"/>
                </a:solidFill>
              </a:rPr>
              <a:t>생성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2.HandlerMapping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3.ViewResolver </a:t>
            </a:r>
            <a:r>
              <a:rPr lang="ko-KR" altLang="en-US" sz="1600" dirty="0" smtClean="0">
                <a:solidFill>
                  <a:schemeClr val="bg1"/>
                </a:solidFill>
              </a:rPr>
              <a:t>관리객체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생성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64488" cy="4430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580112" y="3501008"/>
            <a:ext cx="2024373" cy="6217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  beans(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CardController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 @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Conroller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 @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RequestMapping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04048" y="1335532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root-context.</a:t>
            </a:r>
            <a:r>
              <a:rPr lang="en-US" altLang="ko-KR" sz="1200" u="sng" dirty="0" smtClean="0"/>
              <a:t>xml</a:t>
            </a:r>
            <a:endParaRPr lang="en-US" altLang="ko-KR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6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17347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/CardBiz16/list.do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840804" cy="398500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smtClean="0"/>
              <a:t>Dispatcher(</a:t>
            </a:r>
            <a:r>
              <a:rPr lang="en-US" altLang="ko-KR" sz="1400" b="1" dirty="0" smtClean="0">
                <a:solidFill>
                  <a:srgbClr val="0033CC"/>
                </a:solidFill>
              </a:rPr>
              <a:t>servlet-</a:t>
            </a:r>
            <a:r>
              <a:rPr lang="en-US" altLang="ko-KR" sz="1400" dirty="0" smtClean="0"/>
              <a:t>context.xml)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254742"/>
            <a:ext cx="1872208" cy="654025"/>
            <a:chOff x="2987824" y="836712"/>
            <a:chExt cx="1296144" cy="654025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5402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pPr algn="ctr"/>
              <a:r>
                <a:rPr lang="en-US" altLang="ko-KR" sz="1400" b="1" dirty="0" smtClean="0">
                  <a:solidFill>
                    <a:srgbClr val="0000FF"/>
                  </a:solidFill>
                </a:rPr>
                <a:t>(component-scan</a:t>
              </a:r>
              <a:r>
                <a:rPr lang="en-US" altLang="ko-KR" sz="1100" b="1" i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@</a:t>
              </a:r>
              <a:r>
                <a:rPr lang="en-US" altLang="ko-KR" sz="1400" b="1" i="1" dirty="0" err="1" smtClean="0"/>
                <a:t>cardController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(C</a:t>
              </a:r>
              <a:r>
                <a:rPr lang="en-US" altLang="ko-KR" sz="1050" i="1" dirty="0" smtClean="0"/>
                <a:t>ardController.java)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908767"/>
            <a:ext cx="2561" cy="123311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124213" y="2606715"/>
            <a:ext cx="1211790" cy="18752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그룹 77"/>
          <p:cNvGrpSpPr/>
          <p:nvPr/>
        </p:nvGrpSpPr>
        <p:grpSpPr>
          <a:xfrm>
            <a:off x="5128325" y="2849065"/>
            <a:ext cx="109344" cy="246936"/>
            <a:chOff x="1383100" y="2606000"/>
            <a:chExt cx="109344" cy="246936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이등변 삼각형 79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6755469" y="4544739"/>
            <a:ext cx="1655622" cy="491300"/>
            <a:chOff x="611560" y="692696"/>
            <a:chExt cx="2232248" cy="565031"/>
          </a:xfrm>
          <a:solidFill>
            <a:srgbClr val="99CCFF"/>
          </a:solidFill>
        </p:grpSpPr>
        <p:sp>
          <p:nvSpPr>
            <p:cNvPr id="82" name="TextBox 81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dataSource</a:t>
              </a:r>
              <a:endParaRPr lang="ko-KR" alt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4374890" y="3065379"/>
            <a:ext cx="1746295" cy="1642529"/>
            <a:chOff x="2987824" y="836712"/>
            <a:chExt cx="1296145" cy="1434471"/>
          </a:xfrm>
          <a:solidFill>
            <a:srgbClr val="66CCFF"/>
          </a:solidFill>
        </p:grpSpPr>
        <p:sp>
          <p:nvSpPr>
            <p:cNvPr id="85" name="TextBox 8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CardService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dirty="0"/>
                <a:t>Card</a:t>
              </a:r>
              <a:r>
                <a:rPr lang="en-US" altLang="ko-KR" sz="1050" i="1" dirty="0" smtClean="0"/>
                <a:t>ServiceImpl.java)</a:t>
              </a:r>
              <a:endParaRPr lang="ko-KR" altLang="en-US" sz="105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7825" y="1384173"/>
              <a:ext cx="1296144" cy="8870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setCardDao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getAll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smtClean="0"/>
                <a:t>get()</a:t>
              </a:r>
            </a:p>
            <a:p>
              <a:r>
                <a:rPr lang="en-US" altLang="ko-KR" sz="1000" dirty="0" smtClean="0"/>
                <a:t>add()</a:t>
              </a:r>
            </a:p>
            <a:p>
              <a:r>
                <a:rPr lang="en-US" altLang="ko-KR" sz="1000" dirty="0" smtClean="0"/>
                <a:t>update()</a:t>
              </a:r>
            </a:p>
            <a:p>
              <a:r>
                <a:rPr lang="en-US" altLang="ko-KR" sz="1000" dirty="0" smtClean="0"/>
                <a:t>delete()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87824" y="1218381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6690133" y="3049974"/>
            <a:ext cx="1763688" cy="1345072"/>
            <a:chOff x="2987824" y="836712"/>
            <a:chExt cx="1296144" cy="1345072"/>
          </a:xfrm>
          <a:solidFill>
            <a:srgbClr val="66CCFF"/>
          </a:solidFill>
        </p:grpSpPr>
        <p:sp>
          <p:nvSpPr>
            <p:cNvPr id="92" name="TextBox 91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Card</a:t>
              </a:r>
              <a:r>
                <a:rPr lang="en-US" altLang="ko-KR" sz="1200" i="1" dirty="0" err="1" smtClean="0"/>
                <a:t>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dirty="0"/>
                <a:t>Card</a:t>
              </a:r>
              <a:r>
                <a:rPr lang="en-US" altLang="ko-KR" sz="1050" i="1" dirty="0" smtClean="0"/>
                <a:t>DaoImpl.java)</a:t>
              </a:r>
              <a:endParaRPr lang="ko-KR" altLang="en-US" sz="105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87824" y="1473898"/>
              <a:ext cx="1296144" cy="7078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/>
                <a:t>JdbcTemplate</a:t>
              </a:r>
              <a:r>
                <a:rPr lang="en-US" altLang="ko-KR" sz="1000" dirty="0" smtClean="0"/>
                <a:t>(</a:t>
              </a:r>
              <a:r>
                <a:rPr lang="en-US" altLang="ko-KR" sz="1000" dirty="0" err="1" smtClean="0"/>
                <a:t>d</a:t>
              </a:r>
              <a:r>
                <a:rPr lang="en-US" altLang="ko-KR" sz="1000" i="1" dirty="0" err="1" smtClean="0"/>
                <a:t>ataSource</a:t>
              </a:r>
              <a:r>
                <a:rPr lang="en-US" altLang="ko-KR" sz="1000" i="1" dirty="0" smtClean="0"/>
                <a:t>())</a:t>
              </a:r>
            </a:p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err="1" smtClean="0"/>
                <a:t>getAll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err="1" smtClean="0"/>
                <a:t>cardGet</a:t>
              </a:r>
              <a:r>
                <a:rPr lang="en-US" altLang="ko-KR" sz="1000" i="1" dirty="0" smtClean="0"/>
                <a:t>()</a:t>
              </a:r>
              <a:r>
                <a:rPr lang="ko-KR" altLang="en-US" sz="1000" i="1" dirty="0"/>
                <a:t> </a:t>
              </a:r>
              <a:r>
                <a:rPr lang="en-US" altLang="ko-KR" sz="1000" i="1" dirty="0" smtClean="0"/>
                <a:t>...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7482891" y="2805484"/>
            <a:ext cx="109344" cy="246936"/>
            <a:chOff x="1383100" y="2606000"/>
            <a:chExt cx="109344" cy="246936"/>
          </a:xfrm>
        </p:grpSpPr>
        <p:cxnSp>
          <p:nvCxnSpPr>
            <p:cNvPr id="102" name="직선 연결선 101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이등변 삼각형 102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736691" y="2229420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05" name="TextBox 104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/>
                <a:t>Card</a:t>
              </a:r>
              <a:r>
                <a:rPr lang="en-US" altLang="ko-KR" sz="1200" b="1" dirty="0" err="1" smtClean="0"/>
                <a:t>DAO</a:t>
              </a:r>
              <a:endParaRPr lang="ko-KR" alt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4379465" y="2268285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09" name="TextBox 108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CardService</a:t>
              </a:r>
              <a:endParaRPr lang="ko-KR" altLang="en-US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14" name="직선 화살표 연결선 113"/>
          <p:cNvCxnSpPr>
            <a:stCxn id="89" idx="3"/>
            <a:endCxn id="106" idx="1"/>
          </p:cNvCxnSpPr>
          <p:nvPr/>
        </p:nvCxnSpPr>
        <p:spPr>
          <a:xfrm flipV="1">
            <a:off x="6121184" y="2655953"/>
            <a:ext cx="615507" cy="9345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245927" y="28339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18" name="직선 화살표 연결선 117"/>
          <p:cNvCxnSpPr>
            <a:stCxn id="93" idx="2"/>
            <a:endCxn id="82" idx="0"/>
          </p:cNvCxnSpPr>
          <p:nvPr/>
        </p:nvCxnSpPr>
        <p:spPr>
          <a:xfrm>
            <a:off x="7571977" y="4395046"/>
            <a:ext cx="11303" cy="14969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순서도: 자기 디스크 119"/>
          <p:cNvSpPr/>
          <p:nvPr/>
        </p:nvSpPr>
        <p:spPr>
          <a:xfrm>
            <a:off x="7251763" y="5360232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위쪽/아래쪽 화살표 121"/>
          <p:cNvSpPr/>
          <p:nvPr/>
        </p:nvSpPr>
        <p:spPr>
          <a:xfrm>
            <a:off x="7537144" y="501686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/>
          <p:cNvSpPr txBox="1"/>
          <p:nvPr/>
        </p:nvSpPr>
        <p:spPr>
          <a:xfrm>
            <a:off x="4836703" y="281145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DI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0501" y="2811348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DI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34953" y="4331392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DI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27817" y="2803236"/>
            <a:ext cx="1454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 @</a:t>
            </a:r>
            <a:r>
              <a:rPr lang="en-US" altLang="ko-KR" sz="1200" dirty="0" err="1"/>
              <a:t>RequestMapping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69" name="직사각형 68"/>
          <p:cNvSpPr/>
          <p:nvPr/>
        </p:nvSpPr>
        <p:spPr>
          <a:xfrm>
            <a:off x="6948264" y="713787"/>
            <a:ext cx="2024373" cy="6217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객체관리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어노테이션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 @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Conroller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 @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RequestMapping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 @Resource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(1) 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" y="908720"/>
            <a:ext cx="5610225" cy="4680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35896" y="1052736"/>
            <a:ext cx="531288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모델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컨트롤러와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뷰사이에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데이터를 전달하는 객체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RequestMapping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매서드가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ModelAndView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Model , 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Map,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ko-KR" altLang="en-US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리턴하는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경우 이들에 담긴 모델 데이터가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뷰에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전달 된다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11960" y="2276599"/>
            <a:ext cx="485158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view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에 전달할 정보를 담고 있는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Map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또는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모델을 담을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맵은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메소드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내에서 직접 생성할 수도 있지만 그보다는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파라미터로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정의해서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핸들러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어댑터에서 미리 만들어 제공해주는 것을 사용하면 편리하다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32196" y="4149080"/>
            <a:ext cx="4427984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/>
              <a:t>public </a:t>
            </a:r>
            <a:r>
              <a:rPr lang="en-US" altLang="ko-KR" sz="1600" b="1" dirty="0" err="1" smtClean="0">
                <a:solidFill>
                  <a:srgbClr val="0000FF"/>
                </a:solidFill>
              </a:rPr>
              <a:t>ModelAndView</a:t>
            </a:r>
            <a:r>
              <a:rPr lang="en-US" altLang="ko-KR" sz="1600" b="1" dirty="0" smtClean="0"/>
              <a:t>  </a:t>
            </a:r>
            <a:r>
              <a:rPr lang="en-US" altLang="ko-KR" sz="1600" b="1" dirty="0"/>
              <a:t>list(</a:t>
            </a:r>
            <a:r>
              <a:rPr lang="en-US" altLang="ko-KR" sz="1600" b="1" dirty="0" err="1"/>
              <a:t>ModelMap</a:t>
            </a:r>
            <a:r>
              <a:rPr lang="en-US" altLang="ko-KR" sz="1600" b="1" dirty="0"/>
              <a:t> model) throws Exception </a:t>
            </a:r>
            <a:r>
              <a:rPr lang="en-US" altLang="ko-KR" sz="1600" b="1" dirty="0" smtClean="0"/>
              <a:t>{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model.addAttribute</a:t>
            </a:r>
            <a:r>
              <a:rPr lang="en-US" altLang="ko-KR" sz="1600" dirty="0"/>
              <a:t>("list", list);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 return </a:t>
            </a:r>
            <a:r>
              <a:rPr lang="en-US" altLang="ko-KR" sz="1600" b="1" dirty="0"/>
              <a:t>new </a:t>
            </a:r>
            <a:r>
              <a:rPr lang="en-US" altLang="ko-KR" sz="1600" b="1" dirty="0" err="1">
                <a:solidFill>
                  <a:srgbClr val="0000FF"/>
                </a:solidFill>
              </a:rPr>
              <a:t>ModelAndView</a:t>
            </a:r>
            <a:r>
              <a:rPr lang="en-US" altLang="ko-KR" sz="1600" b="1" dirty="0"/>
              <a:t>("</a:t>
            </a:r>
            <a:r>
              <a:rPr lang="en-US" altLang="ko-KR" sz="1600" b="1" dirty="0" err="1"/>
              <a:t>CardList</a:t>
            </a:r>
            <a:r>
              <a:rPr lang="en-US" altLang="ko-KR" sz="1600" b="1" dirty="0"/>
              <a:t>”, model);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 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/>
              <a:t>}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69133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843640" cy="583264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3528" y="1052737"/>
            <a:ext cx="6120680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0" y="2976493"/>
            <a:ext cx="3914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298031" y="3120420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298031" y="4221088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277483" y="5311482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91472" y="2492896"/>
            <a:ext cx="4752528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JSTL(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JavaServer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Pages Standard Tag Library)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은 사용자 정의  표준태그라이브러리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의 주요 강점 중 하나는 서블릿 </a:t>
            </a:r>
            <a:r>
              <a:rPr lang="ko-KR" altLang="en-US" sz="1400" dirty="0" err="1" smtClean="0">
                <a:latin typeface="+mn-ea"/>
              </a:rPr>
              <a:t>컨텍스트에</a:t>
            </a:r>
            <a:r>
              <a:rPr lang="ko-KR" altLang="en-US" sz="1400" dirty="0" smtClean="0">
                <a:latin typeface="+mn-ea"/>
              </a:rPr>
              <a:t> 저장된 </a:t>
            </a:r>
            <a:r>
              <a:rPr lang="ko-KR" altLang="en-US" sz="1400" dirty="0" err="1" smtClean="0">
                <a:latin typeface="+mn-ea"/>
              </a:rPr>
              <a:t>데이타</a:t>
            </a:r>
            <a:r>
              <a:rPr lang="ko-KR" altLang="en-US" sz="1400" dirty="0" smtClean="0">
                <a:latin typeface="+mn-ea"/>
              </a:rPr>
              <a:t> 같은 애플리케이션 </a:t>
            </a:r>
            <a:r>
              <a:rPr lang="ko-KR" altLang="en-US" sz="1400" dirty="0" err="1" smtClean="0">
                <a:latin typeface="+mn-ea"/>
              </a:rPr>
              <a:t>데이타를</a:t>
            </a:r>
            <a:r>
              <a:rPr lang="ko-KR" altLang="en-US" sz="1400" dirty="0" smtClean="0">
                <a:latin typeface="+mn-ea"/>
              </a:rPr>
              <a:t> 액세스 및 조작하는 쉬운 방법을 제공하는 간단한 </a:t>
            </a:r>
            <a:r>
              <a:rPr lang="en-US" altLang="ko-KR" sz="1400" dirty="0" smtClean="0">
                <a:latin typeface="+mn-ea"/>
              </a:rPr>
              <a:t>EL</a:t>
            </a:r>
            <a:r>
              <a:rPr lang="ko-KR" altLang="en-US" sz="1400" dirty="0" smtClean="0">
                <a:latin typeface="+mn-ea"/>
              </a:rPr>
              <a:t>을 사용할 수 있게함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8625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" y="741424"/>
            <a:ext cx="7562850" cy="607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23528" y="908721"/>
            <a:ext cx="2232248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34380" y="4124152"/>
            <a:ext cx="6521996" cy="1680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746281" y="1759794"/>
            <a:ext cx="525658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sampleVo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action=“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form.do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method="post" &gt;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105275" cy="11811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4467225" cy="12192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908721"/>
            <a:ext cx="4392488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512068" y="4076893"/>
            <a:ext cx="134796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076056" y="3088838"/>
            <a:ext cx="237626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stCxn id="4" idx="3"/>
          </p:cNvCxnSpPr>
          <p:nvPr/>
        </p:nvCxnSpPr>
        <p:spPr>
          <a:xfrm flipV="1">
            <a:off x="2555776" y="980729"/>
            <a:ext cx="1872208" cy="360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0" idx="0"/>
            <a:endCxn id="11" idx="1"/>
          </p:cNvCxnSpPr>
          <p:nvPr/>
        </p:nvCxnSpPr>
        <p:spPr>
          <a:xfrm flipV="1">
            <a:off x="4186050" y="3196850"/>
            <a:ext cx="890006" cy="88004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9" y="1748965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2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고객관리 미니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프로젝트개요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640" y="74145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테이블 구성  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772160" y="3208828"/>
            <a:ext cx="4084320" cy="306532"/>
          </a:xfrm>
          <a:custGeom>
            <a:avLst/>
            <a:gdLst>
              <a:gd name="connsiteX0" fmla="*/ 0 w 4084320"/>
              <a:gd name="connsiteY0" fmla="*/ 306532 h 306532"/>
              <a:gd name="connsiteX1" fmla="*/ 3149600 w 4084320"/>
              <a:gd name="connsiteY1" fmla="*/ 1732 h 306532"/>
              <a:gd name="connsiteX2" fmla="*/ 4084320 w 4084320"/>
              <a:gd name="connsiteY2" fmla="*/ 20493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4320" h="306532">
                <a:moveTo>
                  <a:pt x="0" y="306532"/>
                </a:moveTo>
                <a:cubicBezTo>
                  <a:pt x="1234440" y="162598"/>
                  <a:pt x="2468880" y="18665"/>
                  <a:pt x="3149600" y="1732"/>
                </a:cubicBezTo>
                <a:cubicBezTo>
                  <a:pt x="3830320" y="-15201"/>
                  <a:pt x="3957320" y="94865"/>
                  <a:pt x="4084320" y="204932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4126"/>
            <a:ext cx="306705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18481"/>
              </p:ext>
            </p:extLst>
          </p:nvPr>
        </p:nvGraphicFramePr>
        <p:xfrm>
          <a:off x="361013" y="2963834"/>
          <a:ext cx="40669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70"/>
                <a:gridCol w="720607"/>
                <a:gridCol w="576485"/>
                <a:gridCol w="721610"/>
                <a:gridCol w="656593"/>
                <a:gridCol w="437729"/>
                <a:gridCol w="60187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번호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도서명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저자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출판사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가격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수정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삭제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Jsp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기초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최민석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위키북스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23000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수정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삭제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스프링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김권식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정보문화사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35000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수정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삭제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자바스크립트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황기태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대림출판사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수정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rgbClr val="66CCFF"/>
                          </a:solidFill>
                        </a:rPr>
                        <a:t>삭제</a:t>
                      </a:r>
                      <a:endParaRPr lang="ko-KR" altLang="en-US" sz="120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44933"/>
              </p:ext>
            </p:extLst>
          </p:nvPr>
        </p:nvGraphicFramePr>
        <p:xfrm>
          <a:off x="4860420" y="2052966"/>
          <a:ext cx="30239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76"/>
                <a:gridCol w="244827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도서명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저자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출판사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가격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55779"/>
              </p:ext>
            </p:extLst>
          </p:nvPr>
        </p:nvGraphicFramePr>
        <p:xfrm>
          <a:off x="5044439" y="4437112"/>
          <a:ext cx="29119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73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도서명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스프링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저자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김권식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출판사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정보문화사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가격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35000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3" y="764180"/>
            <a:ext cx="8647112" cy="58464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(2) 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7700"/>
            <a:ext cx="374295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자유형 5"/>
          <p:cNvSpPr/>
          <p:nvPr/>
        </p:nvSpPr>
        <p:spPr>
          <a:xfrm>
            <a:off x="2792704" y="606911"/>
            <a:ext cx="2332233" cy="1164080"/>
          </a:xfrm>
          <a:custGeom>
            <a:avLst/>
            <a:gdLst>
              <a:gd name="connsiteX0" fmla="*/ 2332233 w 2332233"/>
              <a:gd name="connsiteY0" fmla="*/ 1164080 h 1164080"/>
              <a:gd name="connsiteX1" fmla="*/ 893851 w 2332233"/>
              <a:gd name="connsiteY1" fmla="*/ 44197 h 1164080"/>
              <a:gd name="connsiteX2" fmla="*/ 0 w 2332233"/>
              <a:gd name="connsiteY2" fmla="*/ 331873 h 1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233" h="1164080">
                <a:moveTo>
                  <a:pt x="2332233" y="1164080"/>
                </a:moveTo>
                <a:cubicBezTo>
                  <a:pt x="1807395" y="673489"/>
                  <a:pt x="1282557" y="182898"/>
                  <a:pt x="893851" y="44197"/>
                </a:cubicBezTo>
                <a:cubicBezTo>
                  <a:pt x="505145" y="-94504"/>
                  <a:pt x="252572" y="118684"/>
                  <a:pt x="0" y="331873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059832" y="549039"/>
            <a:ext cx="5116530" cy="1704837"/>
          </a:xfrm>
          <a:custGeom>
            <a:avLst/>
            <a:gdLst>
              <a:gd name="connsiteX0" fmla="*/ 5116530 w 5116530"/>
              <a:gd name="connsiteY0" fmla="*/ 1704837 h 1704837"/>
              <a:gd name="connsiteX1" fmla="*/ 2928135 w 5116530"/>
              <a:gd name="connsiteY1" fmla="*/ 81521 h 1704837"/>
              <a:gd name="connsiteX2" fmla="*/ 0 w 5116530"/>
              <a:gd name="connsiteY2" fmla="*/ 389745 h 17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6530" h="1704837">
                <a:moveTo>
                  <a:pt x="5116530" y="1704837"/>
                </a:moveTo>
                <a:cubicBezTo>
                  <a:pt x="4448710" y="1002770"/>
                  <a:pt x="3780890" y="300703"/>
                  <a:pt x="2928135" y="81521"/>
                </a:cubicBezTo>
                <a:cubicBezTo>
                  <a:pt x="2075380" y="-137661"/>
                  <a:pt x="1037690" y="126042"/>
                  <a:pt x="0" y="389745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79912" y="3885777"/>
            <a:ext cx="5013253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/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Redirect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: </a:t>
            </a:r>
            <a:r>
              <a:rPr lang="en-US" altLang="ko-KR" sz="1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rediect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:${</a:t>
            </a:r>
            <a:r>
              <a:rPr lang="ko-KR" altLang="en-US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원하는 페이지주소</a:t>
            </a:r>
            <a:r>
              <a:rPr lang="en-US" altLang="ko-KR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: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kumimoji="1" lang="ko-KR" altLang="ko-KR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쿼리스트링으로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넘겨주기 때문에 모두 보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인다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kumimoji="1" lang="ko-KR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RedirectAttributes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을 이용하면 사용자에게 </a:t>
            </a:r>
            <a:r>
              <a:rPr kumimoji="1" lang="ko-KR" altLang="ko-KR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보여주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싶지 않은 </a:t>
            </a:r>
            <a:r>
              <a:rPr kumimoji="1" lang="ko-KR" altLang="ko-KR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데이타는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노출하지 않고 넘겨 줄 수 있다.</a:t>
            </a:r>
            <a:endParaRPr kumimoji="1" lang="ko-KR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82108" y="62202"/>
            <a:ext cx="5005668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/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b="1" dirty="0"/>
              <a:t>public </a:t>
            </a:r>
            <a:r>
              <a:rPr lang="en-US" altLang="ko-KR" sz="1600" b="1" dirty="0" smtClean="0"/>
              <a:t>String Form</a:t>
            </a:r>
            <a:r>
              <a:rPr lang="en-US" altLang="ko-KR" sz="1600" b="1" dirty="0"/>
              <a:t>( </a:t>
            </a:r>
            <a:r>
              <a:rPr lang="en-US" altLang="ko-KR" sz="1600" b="1" dirty="0" err="1"/>
              <a:t>HttpServletRequest</a:t>
            </a:r>
            <a:r>
              <a:rPr lang="en-US" altLang="ko-KR" sz="1600" b="1" dirty="0"/>
              <a:t> request ) </a:t>
            </a:r>
            <a:r>
              <a:rPr lang="en-US" altLang="ko-KR" sz="1600" b="1" dirty="0" smtClean="0"/>
              <a:t>{</a:t>
            </a:r>
          </a:p>
          <a:p>
            <a:pPr lvl="0"/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bno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request.getParameter</a:t>
            </a:r>
            <a:r>
              <a:rPr lang="en-US" altLang="ko-KR" sz="1600" dirty="0" smtClean="0"/>
              <a:t>(“</a:t>
            </a:r>
            <a:r>
              <a:rPr lang="en-US" altLang="ko-KR" sz="1600" dirty="0" err="1" smtClean="0"/>
              <a:t>sampleNo</a:t>
            </a:r>
            <a:r>
              <a:rPr lang="en-US" altLang="ko-KR" sz="1600" dirty="0" smtClean="0"/>
              <a:t>");</a:t>
            </a:r>
            <a:endParaRPr lang="en-US" altLang="ko-KR" sz="1600" b="1" dirty="0" smtClean="0"/>
          </a:p>
          <a:p>
            <a:pPr lvl="0"/>
            <a:r>
              <a:rPr lang="en-US" altLang="ko-KR" sz="1600" b="1" dirty="0" smtClean="0"/>
              <a:t>}</a:t>
            </a:r>
            <a:endParaRPr kumimoji="1" lang="ko-KR" altLang="ko-K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907704" y="1240321"/>
            <a:ext cx="6768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7956376" y="764180"/>
            <a:ext cx="0" cy="4761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31640" y="276029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신규</a:t>
            </a:r>
            <a:endParaRPr lang="ko-KR" altLang="en-US" sz="1400" b="1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07943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수정</a:t>
            </a:r>
            <a:endParaRPr lang="ko-KR" altLang="en-US" sz="1400" b="1" dirty="0">
              <a:solidFill>
                <a:srgbClr val="00B05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3823" y="4725144"/>
            <a:ext cx="8672927" cy="1885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1" y="4941108"/>
            <a:ext cx="3629025" cy="102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직선 화살표 연결선 16"/>
          <p:cNvCxnSpPr/>
          <p:nvPr/>
        </p:nvCxnSpPr>
        <p:spPr>
          <a:xfrm flipH="1">
            <a:off x="1547664" y="4437113"/>
            <a:ext cx="124774" cy="5039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83" y="4847197"/>
            <a:ext cx="3730252" cy="11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직선 화살표 연결선 21"/>
          <p:cNvCxnSpPr/>
          <p:nvPr/>
        </p:nvCxnSpPr>
        <p:spPr>
          <a:xfrm>
            <a:off x="1702763" y="4473086"/>
            <a:ext cx="967866" cy="432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CardView.jsp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64605" cy="453650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 flipH="1" flipV="1">
            <a:off x="4788024" y="4149080"/>
            <a:ext cx="2088232" cy="9361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 flipV="1">
            <a:off x="4940424" y="4301480"/>
            <a:ext cx="1653636" cy="11437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" y="3576454"/>
            <a:ext cx="4570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509120"/>
            <a:ext cx="4476171" cy="14401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7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CardView.jsp(2)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" y="836712"/>
            <a:ext cx="8496944" cy="53285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(3) 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103150" y="2363757"/>
            <a:ext cx="8064896" cy="4058756"/>
            <a:chOff x="219124" y="246674"/>
            <a:chExt cx="8743950" cy="446449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24" y="246674"/>
              <a:ext cx="8743950" cy="4464496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직선 화살표 연결선 6"/>
            <p:cNvCxnSpPr/>
            <p:nvPr/>
          </p:nvCxnSpPr>
          <p:spPr>
            <a:xfrm>
              <a:off x="7172162" y="829826"/>
              <a:ext cx="72008" cy="74508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>
              <a:off x="3268613" y="1693398"/>
              <a:ext cx="2810555" cy="5078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>
              <a:spLocks noChangeArrowheads="1"/>
            </p:cNvSpPr>
            <p:nvPr/>
          </p:nvSpPr>
          <p:spPr bwMode="auto">
            <a:xfrm>
              <a:off x="899592" y="3711491"/>
              <a:ext cx="2592288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877310" y="1525879"/>
              <a:ext cx="2736304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39208"/>
            <a:ext cx="8064896" cy="173482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508104" y="3571278"/>
            <a:ext cx="3377848" cy="30777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Spring controller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특정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redirect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93" y="4596841"/>
            <a:ext cx="2729776" cy="153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자유형 8"/>
          <p:cNvSpPr/>
          <p:nvPr/>
        </p:nvSpPr>
        <p:spPr>
          <a:xfrm>
            <a:off x="5469701" y="5219032"/>
            <a:ext cx="3211962" cy="1203481"/>
          </a:xfrm>
          <a:custGeom>
            <a:avLst/>
            <a:gdLst>
              <a:gd name="connsiteX0" fmla="*/ 3211962 w 3211962"/>
              <a:gd name="connsiteY0" fmla="*/ 852755 h 1203481"/>
              <a:gd name="connsiteX1" fmla="*/ 1537274 w 3211962"/>
              <a:gd name="connsiteY1" fmla="*/ 1202076 h 1203481"/>
              <a:gd name="connsiteX2" fmla="*/ 160537 w 3211962"/>
              <a:gd name="connsiteY2" fmla="*/ 945222 h 1203481"/>
              <a:gd name="connsiteX3" fmla="*/ 78344 w 3211962"/>
              <a:gd name="connsiteY3" fmla="*/ 246580 h 1203481"/>
              <a:gd name="connsiteX4" fmla="*/ 612600 w 3211962"/>
              <a:gd name="connsiteY4" fmla="*/ 0 h 120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62" h="1203481">
                <a:moveTo>
                  <a:pt x="3211962" y="852755"/>
                </a:moveTo>
                <a:cubicBezTo>
                  <a:pt x="2628903" y="1019710"/>
                  <a:pt x="2045845" y="1186665"/>
                  <a:pt x="1537274" y="1202076"/>
                </a:cubicBezTo>
                <a:cubicBezTo>
                  <a:pt x="1028703" y="1217487"/>
                  <a:pt x="403692" y="1104471"/>
                  <a:pt x="160537" y="945222"/>
                </a:cubicBezTo>
                <a:cubicBezTo>
                  <a:pt x="-82618" y="785973"/>
                  <a:pt x="3000" y="404117"/>
                  <a:pt x="78344" y="246580"/>
                </a:cubicBezTo>
                <a:cubicBezTo>
                  <a:pt x="153688" y="89043"/>
                  <a:pt x="383144" y="44521"/>
                  <a:pt x="612600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64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4000" dirty="0" err="1" smtClean="0"/>
              <a:t>Mybatis</a:t>
            </a:r>
            <a:r>
              <a:rPr lang="ko-KR" altLang="en-US" sz="4000" dirty="0"/>
              <a:t>를 이용한 고객관리 구현</a:t>
            </a:r>
          </a:p>
        </p:txBody>
      </p:sp>
    </p:spTree>
    <p:extLst>
      <p:ext uri="{BB962C8B-B14F-4D97-AF65-F5344CB8AC3E}">
        <p14:creationId xmlns:p14="http://schemas.microsoft.com/office/powerpoint/2010/main" val="2535619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mybatis</a:t>
            </a:r>
            <a:r>
              <a:rPr lang="ko-KR" altLang="en-US" dirty="0" smtClean="0"/>
              <a:t>의 </a:t>
            </a:r>
            <a:r>
              <a:rPr lang="ko-KR" altLang="en-US" dirty="0"/>
              <a:t>특</a:t>
            </a:r>
            <a:r>
              <a:rPr lang="ko-KR" altLang="en-US" dirty="0" smtClean="0"/>
              <a:t>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554461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altLang="ko-KR" sz="2900" b="1" dirty="0" smtClean="0">
                <a:solidFill>
                  <a:srgbClr val="0000FF"/>
                </a:solidFill>
              </a:rPr>
              <a:t>persistence framework</a:t>
            </a:r>
          </a:p>
          <a:p>
            <a:pPr lvl="1"/>
            <a:r>
              <a:rPr lang="ko-KR" altLang="en-US" sz="1600" dirty="0" smtClean="0"/>
              <a:t>프로그램의 소스코드에서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분리하여 별도의 </a:t>
            </a:r>
            <a:r>
              <a:rPr lang="en-US" altLang="ko-KR" sz="1600" dirty="0" smtClean="0"/>
              <a:t>XML</a:t>
            </a:r>
            <a:r>
              <a:rPr lang="ko-KR" altLang="en-US" sz="1600" dirty="0" smtClean="0"/>
              <a:t> 파일로 저장하고 </a:t>
            </a:r>
            <a:r>
              <a:rPr lang="en-US" altLang="ko-KR" sz="1600" dirty="0" smtClean="0"/>
              <a:t>Mapper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이용하여 서로 연결시키는 </a:t>
            </a:r>
            <a:r>
              <a:rPr lang="ko-KR" altLang="en-US" sz="1600" dirty="0" err="1"/>
              <a:t>퍼시스턴스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프레임워크</a:t>
            </a:r>
            <a:endParaRPr lang="en-US" altLang="ko-KR" sz="16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ko-KR" altLang="en-US" dirty="0"/>
              <a:t>영속성</a:t>
            </a:r>
            <a:r>
              <a:rPr lang="en-US" altLang="ko-KR" dirty="0"/>
              <a:t>(persistence)</a:t>
            </a:r>
            <a:r>
              <a:rPr lang="ko-KR" altLang="en-US" dirty="0"/>
              <a:t>은 데이터를 생성한 프로그램의 실행이 종료되더라도 사라지지 </a:t>
            </a:r>
            <a:r>
              <a:rPr lang="ko-KR" altLang="en-US" dirty="0" err="1"/>
              <a:t>않는데이터의</a:t>
            </a:r>
            <a:r>
              <a:rPr lang="ko-KR" altLang="en-US" dirty="0"/>
              <a:t> </a:t>
            </a:r>
            <a:r>
              <a:rPr lang="ko-KR" altLang="en-US" dirty="0" smtClean="0"/>
              <a:t>특성을 의미</a:t>
            </a:r>
            <a:endParaRPr lang="en-US" altLang="ko-KR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ko-KR" altLang="en-US" dirty="0" smtClean="0"/>
              <a:t>영속성은 </a:t>
            </a:r>
            <a:r>
              <a:rPr lang="ko-KR" altLang="en-US" dirty="0"/>
              <a:t>파일 시스템</a:t>
            </a:r>
            <a:r>
              <a:rPr lang="en-US" altLang="ko-KR" dirty="0"/>
              <a:t>, </a:t>
            </a:r>
            <a:r>
              <a:rPr lang="ko-KR" altLang="en-US" dirty="0" err="1"/>
              <a:t>관계형</a:t>
            </a:r>
            <a:r>
              <a:rPr lang="ko-KR" altLang="en-US" dirty="0"/>
              <a:t> </a:t>
            </a:r>
            <a:r>
              <a:rPr lang="ko-KR" altLang="en-US" dirty="0" err="1"/>
              <a:t>테이터베이스</a:t>
            </a:r>
            <a:r>
              <a:rPr lang="ko-KR" altLang="en-US" dirty="0"/>
              <a:t> 혹은 객체 데이터베이스 등을 활용하여 </a:t>
            </a:r>
            <a:r>
              <a:rPr lang="ko-KR" altLang="en-US" dirty="0" smtClean="0"/>
              <a:t>구현</a:t>
            </a:r>
            <a:r>
              <a:rPr lang="en-US" altLang="ko-KR" dirty="0" smtClean="0"/>
              <a:t>.</a:t>
            </a:r>
          </a:p>
          <a:p>
            <a:r>
              <a:rPr lang="ko-KR" altLang="en-US" sz="2300" b="1" dirty="0">
                <a:solidFill>
                  <a:srgbClr val="0000FF"/>
                </a:solidFill>
              </a:rPr>
              <a:t>생산성의 향상</a:t>
            </a:r>
            <a:endParaRPr lang="en-US" altLang="ko-KR" sz="29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dirty="0"/>
              <a:t>JDBC</a:t>
            </a:r>
            <a:r>
              <a:rPr lang="ko-KR" altLang="en-US" dirty="0"/>
              <a:t>와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기능을 </a:t>
            </a:r>
            <a:r>
              <a:rPr lang="ko-KR" altLang="en-US" dirty="0"/>
              <a:t>유지하면서도 훨씬 더 적은 코드로도 </a:t>
            </a:r>
            <a:r>
              <a:rPr lang="en-US" altLang="ko-KR" dirty="0"/>
              <a:t>JDBC</a:t>
            </a:r>
            <a:r>
              <a:rPr lang="ko-KR" altLang="en-US" dirty="0"/>
              <a:t>처럼 작동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자바코드의 </a:t>
            </a:r>
            <a:r>
              <a:rPr lang="en-US" altLang="ko-KR" dirty="0"/>
              <a:t>20%</a:t>
            </a:r>
            <a:r>
              <a:rPr lang="ko-KR" altLang="en-US" dirty="0"/>
              <a:t>를 사용하여 </a:t>
            </a:r>
            <a:r>
              <a:rPr lang="en-US" altLang="ko-KR" dirty="0"/>
              <a:t>JDBC</a:t>
            </a:r>
            <a:r>
              <a:rPr lang="ko-KR" altLang="en-US" dirty="0"/>
              <a:t>기능의 </a:t>
            </a:r>
            <a:r>
              <a:rPr lang="en-US" altLang="ko-KR" dirty="0"/>
              <a:t>80%</a:t>
            </a:r>
            <a:r>
              <a:rPr lang="ko-KR" altLang="en-US" dirty="0"/>
              <a:t>를 제공하는 간단한 프레임워크 </a:t>
            </a:r>
            <a:endParaRPr lang="en-US" altLang="ko-KR" dirty="0" smtClean="0"/>
          </a:p>
          <a:p>
            <a:r>
              <a:rPr lang="en-US" altLang="ko-KR" sz="2300" b="1" dirty="0" smtClean="0">
                <a:solidFill>
                  <a:srgbClr val="0000FF"/>
                </a:solidFill>
              </a:rPr>
              <a:t>SQL </a:t>
            </a:r>
            <a:r>
              <a:rPr lang="ko-KR" altLang="en-US" sz="2300" b="1" dirty="0">
                <a:solidFill>
                  <a:srgbClr val="0000FF"/>
                </a:solidFill>
              </a:rPr>
              <a:t>문장과 프로그래밍 코드의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분리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관심사의 분리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ko-KR" altLang="en-US" sz="1900" dirty="0" smtClean="0"/>
              <a:t>작업의 </a:t>
            </a:r>
            <a:r>
              <a:rPr lang="ko-KR" altLang="en-US" sz="1900" dirty="0"/>
              <a:t>분배 </a:t>
            </a:r>
            <a:r>
              <a:rPr lang="en-US" altLang="ko-KR" sz="1900" dirty="0"/>
              <a:t>: </a:t>
            </a:r>
            <a:r>
              <a:rPr lang="ko-KR" altLang="en-US" sz="1900" dirty="0"/>
              <a:t>팀을 세분화하는 것을 도움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sz="1800" dirty="0" smtClean="0">
              <a:solidFill>
                <a:srgbClr val="0000FF"/>
              </a:solidFill>
            </a:endParaRPr>
          </a:p>
          <a:p>
            <a:r>
              <a:rPr lang="ko-KR" altLang="en-US" sz="2300" b="1" dirty="0" smtClean="0">
                <a:solidFill>
                  <a:srgbClr val="0000FF"/>
                </a:solidFill>
              </a:rPr>
              <a:t>뛰어난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300" b="1" dirty="0" err="1" smtClean="0">
                <a:solidFill>
                  <a:srgbClr val="0000FF"/>
                </a:solidFill>
              </a:rPr>
              <a:t>이식성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2100" dirty="0" smtClean="0"/>
              <a:t>다양한</a:t>
            </a:r>
            <a:r>
              <a:rPr lang="en-US" altLang="ko-KR" sz="2100" dirty="0" smtClean="0"/>
              <a:t> </a:t>
            </a:r>
            <a:r>
              <a:rPr lang="ko-KR" altLang="en-US" sz="2100" dirty="0" smtClean="0"/>
              <a:t>프로그래밍 </a:t>
            </a:r>
            <a:r>
              <a:rPr lang="ko-KR" altLang="en-US" sz="2100" dirty="0"/>
              <a:t>언어로도 </a:t>
            </a:r>
            <a:r>
              <a:rPr lang="ko-KR" altLang="en-US" sz="2100" dirty="0" smtClean="0"/>
              <a:t>구현</a:t>
            </a:r>
            <a:r>
              <a:rPr lang="en-US" altLang="ko-KR" sz="2100" dirty="0" smtClean="0"/>
              <a:t>.  - </a:t>
            </a:r>
            <a:r>
              <a:rPr lang="ko-KR" altLang="en-US" sz="2100" dirty="0" smtClean="0"/>
              <a:t>자바</a:t>
            </a:r>
            <a:r>
              <a:rPr lang="en-US" altLang="ko-KR" sz="2100" dirty="0"/>
              <a:t>, C#(iBatis.NET), Ruby(RBATIS)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2300" b="1" dirty="0" smtClean="0">
                <a:solidFill>
                  <a:srgbClr val="0000FF"/>
                </a:solidFill>
              </a:rPr>
              <a:t>데이터베이스 접근 클래스와 비즈니스 </a:t>
            </a:r>
            <a:r>
              <a:rPr lang="ko-KR" altLang="en-US" sz="2300" b="1" dirty="0" err="1" smtClean="0">
                <a:solidFill>
                  <a:srgbClr val="0000FF"/>
                </a:solidFill>
              </a:rPr>
              <a:t>로직을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 담은 클래스의 분리</a:t>
            </a:r>
          </a:p>
          <a:p>
            <a:r>
              <a:rPr lang="ko-KR" altLang="en-US" sz="2600" b="1" dirty="0" err="1" smtClean="0">
                <a:solidFill>
                  <a:srgbClr val="0000FF"/>
                </a:solidFill>
              </a:rPr>
              <a:t>오픈소스이며</a:t>
            </a:r>
            <a:r>
              <a:rPr lang="ko-KR" altLang="en-US" sz="2600" b="1" dirty="0" smtClean="0">
                <a:solidFill>
                  <a:srgbClr val="0000FF"/>
                </a:solidFill>
              </a:rPr>
              <a:t> 무료</a:t>
            </a:r>
            <a:endParaRPr lang="en-US" altLang="ko-KR" sz="2600" dirty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r>
              <a:rPr lang="en-US" altLang="ko-KR" sz="2600" dirty="0" smtClean="0"/>
              <a:t>2010</a:t>
            </a:r>
            <a:r>
              <a:rPr lang="ko-KR" altLang="en-US" sz="2600" dirty="0" smtClean="0"/>
              <a:t>년 </a:t>
            </a:r>
            <a:r>
              <a:rPr lang="en-US" altLang="ko-KR" sz="2600" dirty="0" smtClean="0"/>
              <a:t>6</a:t>
            </a:r>
            <a:r>
              <a:rPr lang="ko-KR" altLang="en-US" sz="2600" dirty="0" smtClean="0"/>
              <a:t>월 </a:t>
            </a:r>
            <a:r>
              <a:rPr lang="en-US" altLang="ko-KR" sz="2600" dirty="0" smtClean="0"/>
              <a:t>16</a:t>
            </a:r>
            <a:r>
              <a:rPr lang="ko-KR" altLang="en-US" sz="2600" dirty="0" smtClean="0"/>
              <a:t>일 </a:t>
            </a:r>
            <a:r>
              <a:rPr lang="en-US" altLang="ko-KR" sz="2600" dirty="0" smtClean="0"/>
              <a:t>apache</a:t>
            </a:r>
            <a:r>
              <a:rPr lang="ko-KR" altLang="en-US" sz="2600" dirty="0" smtClean="0"/>
              <a:t>의</a:t>
            </a:r>
            <a:r>
              <a:rPr lang="ko-KR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FF"/>
                </a:solidFill>
              </a:rPr>
              <a:t>iBatis</a:t>
            </a:r>
            <a:r>
              <a:rPr lang="en-US" altLang="ko-KR" sz="2600" dirty="0" smtClean="0">
                <a:solidFill>
                  <a:srgbClr val="0000FF"/>
                </a:solidFill>
              </a:rPr>
              <a:t> </a:t>
            </a:r>
            <a:r>
              <a:rPr lang="ko-KR" altLang="en-US" sz="2600" dirty="0" smtClean="0">
                <a:solidFill>
                  <a:srgbClr val="0000FF"/>
                </a:solidFill>
              </a:rPr>
              <a:t>팀</a:t>
            </a:r>
            <a:r>
              <a:rPr lang="en-US" altLang="ko-KR" sz="2600" dirty="0" smtClean="0">
                <a:sym typeface="Wingdings" pitchFamily="2" charset="2"/>
              </a:rPr>
              <a:t>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google code</a:t>
            </a:r>
            <a:r>
              <a:rPr lang="ko-KR" altLang="en-US" sz="2600" dirty="0" smtClean="0"/>
              <a:t> </a:t>
            </a:r>
            <a:r>
              <a:rPr lang="en-US" altLang="ko-KR" sz="2600" dirty="0" err="1" smtClean="0">
                <a:solidFill>
                  <a:srgbClr val="0000FF"/>
                </a:solidFill>
              </a:rPr>
              <a:t>myBatis</a:t>
            </a:r>
            <a:r>
              <a:rPr lang="en-US" altLang="ko-KR" sz="2600" dirty="0" smtClean="0">
                <a:solidFill>
                  <a:srgbClr val="0000FF"/>
                </a:solidFill>
              </a:rPr>
              <a:t> </a:t>
            </a:r>
            <a:r>
              <a:rPr lang="ko-KR" altLang="en-US" sz="2600" dirty="0" smtClean="0">
                <a:solidFill>
                  <a:srgbClr val="0000FF"/>
                </a:solidFill>
              </a:rPr>
              <a:t>팀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699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cfile10.uf.tistory.com/image/110C16504E8166332AFE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26923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sz="2400" b="1" dirty="0" err="1"/>
              <a:t>MyBatis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Mapper</a:t>
            </a:r>
            <a:r>
              <a:rPr lang="ko-KR" altLang="en-US" sz="2400" b="1" dirty="0" smtClean="0"/>
              <a:t>를 이용한 </a:t>
            </a:r>
            <a:r>
              <a:rPr lang="en-US" altLang="ko-KR" sz="2400" dirty="0"/>
              <a:t>Service (Business)</a:t>
            </a:r>
            <a:r>
              <a:rPr lang="ko-KR" altLang="en-US" sz="2400" dirty="0"/>
              <a:t>클래스와 </a:t>
            </a:r>
            <a:r>
              <a:rPr lang="en-US" altLang="ko-KR" sz="2400" dirty="0"/>
              <a:t>DAO </a:t>
            </a:r>
            <a:r>
              <a:rPr lang="ko-KR" altLang="en-US" sz="2400" dirty="0"/>
              <a:t>객체 구현</a:t>
            </a:r>
          </a:p>
        </p:txBody>
      </p:sp>
      <p:grpSp>
        <p:nvGrpSpPr>
          <p:cNvPr id="3" name="그룹 62"/>
          <p:cNvGrpSpPr/>
          <p:nvPr/>
        </p:nvGrpSpPr>
        <p:grpSpPr>
          <a:xfrm>
            <a:off x="395536" y="696312"/>
            <a:ext cx="7462301" cy="1920149"/>
            <a:chOff x="-493058" y="1040708"/>
            <a:chExt cx="7214137" cy="2090636"/>
          </a:xfrm>
        </p:grpSpPr>
        <p:grpSp>
          <p:nvGrpSpPr>
            <p:cNvPr id="4" name="그룹 63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102" name="직선 연결선 101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이등변 삼각형 102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64"/>
            <p:cNvGrpSpPr/>
            <p:nvPr/>
          </p:nvGrpSpPr>
          <p:grpSpPr>
            <a:xfrm>
              <a:off x="-493058" y="2094049"/>
              <a:ext cx="2968277" cy="898795"/>
              <a:chOff x="1829487" y="836712"/>
              <a:chExt cx="2479200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8" name="TextBox 97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9487" y="836712"/>
                <a:ext cx="988435" cy="36861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6" name="그룹 65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5" name="TextBox 9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652120" y="2375997"/>
              <a:ext cx="1068959" cy="502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(</a:t>
              </a:r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  <p:grpSp>
          <p:nvGrpSpPr>
            <p:cNvPr id="8" name="그룹 69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1" name="TextBox 9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70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9" name="TextBox 88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72" name="직선 화살표 연결선 71"/>
            <p:cNvCxnSpPr>
              <a:endCxn id="9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이등변 삼각형 87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76" name="직선 화살표 연결선 75"/>
            <p:cNvCxnSpPr>
              <a:stCxn id="106" idx="3"/>
              <a:endCxn id="69" idx="1"/>
            </p:cNvCxnSpPr>
            <p:nvPr/>
          </p:nvCxnSpPr>
          <p:spPr>
            <a:xfrm flipV="1">
              <a:off x="4830087" y="2627326"/>
              <a:ext cx="822033" cy="2726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2" name="순서도: 자기 디스크 81"/>
            <p:cNvSpPr/>
            <p:nvPr/>
          </p:nvSpPr>
          <p:spPr>
            <a:xfrm>
              <a:off x="5890482" y="1376453"/>
              <a:ext cx="592233" cy="63137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화살표 연결선 82"/>
            <p:cNvCxnSpPr>
              <a:stCxn id="69" idx="0"/>
              <a:endCxn id="82" idx="3"/>
            </p:cNvCxnSpPr>
            <p:nvPr/>
          </p:nvCxnSpPr>
          <p:spPr>
            <a:xfrm flipH="1" flipV="1">
              <a:off x="6186599" y="2007831"/>
              <a:ext cx="1" cy="3681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endCxn id="90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5" name="직사각형 104"/>
          <p:cNvSpPr/>
          <p:nvPr/>
        </p:nvSpPr>
        <p:spPr>
          <a:xfrm>
            <a:off x="2294400" y="2213286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106" name="직사각형 105"/>
          <p:cNvSpPr/>
          <p:nvPr/>
        </p:nvSpPr>
        <p:spPr>
          <a:xfrm>
            <a:off x="4574187" y="2265457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UserDaoImpl.java</a:t>
            </a:r>
            <a:endParaRPr lang="ko-KR" altLang="en-US" sz="1200" dirty="0"/>
          </a:p>
        </p:txBody>
      </p:sp>
      <p:sp>
        <p:nvSpPr>
          <p:cNvPr id="107" name="직사각형 106"/>
          <p:cNvSpPr/>
          <p:nvPr/>
        </p:nvSpPr>
        <p:spPr>
          <a:xfrm>
            <a:off x="4853204" y="1223626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108" name="직사각형 107"/>
          <p:cNvSpPr/>
          <p:nvPr/>
        </p:nvSpPr>
        <p:spPr>
          <a:xfrm>
            <a:off x="2294400" y="1228614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grpSp>
        <p:nvGrpSpPr>
          <p:cNvPr id="11" name="그룹 114"/>
          <p:cNvGrpSpPr/>
          <p:nvPr/>
        </p:nvGrpSpPr>
        <p:grpSpPr>
          <a:xfrm>
            <a:off x="1912193" y="3119836"/>
            <a:ext cx="1607957" cy="837342"/>
            <a:chOff x="1642200" y="5085184"/>
            <a:chExt cx="1607957" cy="623248"/>
          </a:xfrm>
          <a:solidFill>
            <a:schemeClr val="accent2"/>
          </a:solidFill>
        </p:grpSpPr>
        <p:sp>
          <p:nvSpPr>
            <p:cNvPr id="110" name="TextBox 109"/>
            <p:cNvSpPr txBox="1"/>
            <p:nvPr/>
          </p:nvSpPr>
          <p:spPr>
            <a:xfrm>
              <a:off x="1642200" y="5085184"/>
              <a:ext cx="1607911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Service</a:t>
              </a:r>
              <a:endParaRPr lang="en-US" altLang="ko-KR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2247" y="5337585"/>
              <a:ext cx="1607910" cy="137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UserService.java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8" name="직선 화살표 연결선 117"/>
          <p:cNvCxnSpPr>
            <a:endCxn id="110" idx="1"/>
          </p:cNvCxnSpPr>
          <p:nvPr/>
        </p:nvCxnSpPr>
        <p:spPr>
          <a:xfrm flipV="1">
            <a:off x="1219134" y="3538507"/>
            <a:ext cx="693059" cy="6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8"/>
          <p:cNvGrpSpPr/>
          <p:nvPr/>
        </p:nvGrpSpPr>
        <p:grpSpPr>
          <a:xfrm>
            <a:off x="4403728" y="4338358"/>
            <a:ext cx="1434400" cy="1281230"/>
            <a:chOff x="611560" y="692696"/>
            <a:chExt cx="2328515" cy="1572609"/>
          </a:xfrm>
          <a:solidFill>
            <a:srgbClr val="99CCFF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611560" y="692696"/>
              <a:ext cx="2328515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UserMapper.xml</a:t>
              </a:r>
              <a:endParaRPr lang="ko-KR" alt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560" y="1018659"/>
              <a:ext cx="2328515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6" name="그룹 143"/>
          <p:cNvGrpSpPr/>
          <p:nvPr/>
        </p:nvGrpSpPr>
        <p:grpSpPr>
          <a:xfrm>
            <a:off x="4345335" y="3156690"/>
            <a:ext cx="1551961" cy="807913"/>
            <a:chOff x="4548350" y="4459456"/>
            <a:chExt cx="1551961" cy="807913"/>
          </a:xfrm>
          <a:solidFill>
            <a:schemeClr val="accent2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4548473" y="4459456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&lt;&lt;Interface&gt;&gt;</a:t>
              </a:r>
            </a:p>
            <a:p>
              <a:pPr algn="ctr"/>
              <a:r>
                <a:rPr lang="en-US" altLang="ko-KR" sz="1200" b="1" dirty="0" err="1" smtClean="0"/>
                <a:t>UserMapper</a:t>
              </a:r>
              <a:endParaRPr lang="ko-KR" altLang="en-US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48350" y="4892752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UserMapper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9" name="직선 화살표 연결선 158"/>
          <p:cNvCxnSpPr>
            <a:stCxn id="110" idx="3"/>
            <a:endCxn id="142" idx="1"/>
          </p:cNvCxnSpPr>
          <p:nvPr/>
        </p:nvCxnSpPr>
        <p:spPr>
          <a:xfrm>
            <a:off x="3520104" y="3538507"/>
            <a:ext cx="825354" cy="22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직사각형 165"/>
          <p:cNvSpPr>
            <a:spLocks noChangeArrowheads="1"/>
          </p:cNvSpPr>
          <p:nvPr/>
        </p:nvSpPr>
        <p:spPr bwMode="auto">
          <a:xfrm>
            <a:off x="4289902" y="1619444"/>
            <a:ext cx="1680372" cy="10622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0" name="직사각형 119"/>
          <p:cNvSpPr>
            <a:spLocks noChangeArrowheads="1"/>
          </p:cNvSpPr>
          <p:nvPr/>
        </p:nvSpPr>
        <p:spPr bwMode="auto">
          <a:xfrm>
            <a:off x="4304346" y="4320729"/>
            <a:ext cx="1665928" cy="12988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1" name="직사각형 120"/>
          <p:cNvSpPr>
            <a:spLocks noChangeArrowheads="1"/>
          </p:cNvSpPr>
          <p:nvPr/>
        </p:nvSpPr>
        <p:spPr bwMode="auto">
          <a:xfrm>
            <a:off x="6530683" y="3995350"/>
            <a:ext cx="1680372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16" name="직선 연결선 115"/>
          <p:cNvCxnSpPr>
            <a:stCxn id="142" idx="2"/>
            <a:endCxn id="130" idx="0"/>
          </p:cNvCxnSpPr>
          <p:nvPr/>
        </p:nvCxnSpPr>
        <p:spPr>
          <a:xfrm flipH="1">
            <a:off x="5120928" y="3964603"/>
            <a:ext cx="449" cy="37375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이등변 삼각형 118"/>
          <p:cNvSpPr/>
          <p:nvPr/>
        </p:nvSpPr>
        <p:spPr>
          <a:xfrm flipH="1">
            <a:off x="5069793" y="3967452"/>
            <a:ext cx="113105" cy="116170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2" name="순서도: 자기 디스크 121"/>
          <p:cNvSpPr/>
          <p:nvPr/>
        </p:nvSpPr>
        <p:spPr>
          <a:xfrm>
            <a:off x="7067750" y="5042077"/>
            <a:ext cx="612606" cy="5798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3" name="직선 화살표 연결선 122"/>
          <p:cNvCxnSpPr>
            <a:stCxn id="127" idx="2"/>
            <a:endCxn id="122" idx="1"/>
          </p:cNvCxnSpPr>
          <p:nvPr/>
        </p:nvCxnSpPr>
        <p:spPr>
          <a:xfrm>
            <a:off x="7363039" y="4800693"/>
            <a:ext cx="11014" cy="241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7795" y="3370205"/>
            <a:ext cx="1339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Controlle</a:t>
            </a:r>
            <a:r>
              <a:rPr lang="en-US" altLang="ko-KR" sz="1600" dirty="0" smtClean="0"/>
              <a:t>r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5144072" y="4191417"/>
            <a:ext cx="1427369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24"/>
          <p:cNvGrpSpPr/>
          <p:nvPr/>
        </p:nvGrpSpPr>
        <p:grpSpPr>
          <a:xfrm>
            <a:off x="6571441" y="3995350"/>
            <a:ext cx="1583324" cy="805343"/>
            <a:chOff x="2987824" y="836712"/>
            <a:chExt cx="1296249" cy="344411"/>
          </a:xfrm>
          <a:solidFill>
            <a:srgbClr val="99CCFF"/>
          </a:solidFill>
        </p:grpSpPr>
        <p:sp>
          <p:nvSpPr>
            <p:cNvPr id="126" name="TextBox 125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b="1" dirty="0" err="1" smtClean="0"/>
                <a:t>dataSource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CardBizMy16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생성 </a:t>
            </a:r>
            <a:r>
              <a:rPr lang="en-US" altLang="ko-KR" dirty="0" smtClean="0"/>
              <a:t>: CardBizMy16 </a:t>
            </a:r>
          </a:p>
          <a:p>
            <a:r>
              <a:rPr lang="en-US" altLang="ko-KR" dirty="0" smtClean="0"/>
              <a:t>Hello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wolrld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r>
              <a:rPr lang="ko-KR" altLang="en-US" dirty="0" smtClean="0"/>
              <a:t>한글 처리</a:t>
            </a:r>
            <a:r>
              <a:rPr lang="en-US" altLang="ko-KR" dirty="0" smtClean="0"/>
              <a:t>-web.xml </a:t>
            </a:r>
          </a:p>
          <a:p>
            <a:r>
              <a:rPr lang="en-US" altLang="ko-KR" dirty="0" smtClean="0"/>
              <a:t>Controller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DTO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그대로 사용</a:t>
            </a:r>
            <a:r>
              <a:rPr lang="en-US" altLang="ko-KR" dirty="0" smtClean="0"/>
              <a:t>–error</a:t>
            </a:r>
            <a:r>
              <a:rPr lang="ko-KR" altLang="en-US" dirty="0" smtClean="0"/>
              <a:t> 무시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89" y="2777131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625" y="3042377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 flipH="1">
            <a:off x="2765075" y="3211654"/>
            <a:ext cx="1910550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819641" y="5331691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435265" y="4251571"/>
            <a:ext cx="132981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80621" y="4253616"/>
            <a:ext cx="128445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err="1" smtClean="0"/>
              <a:t>com.jang.cardbiz</a:t>
            </a:r>
            <a:endParaRPr lang="ko-KR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639302" cy="40100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7164136" y="4653136"/>
            <a:ext cx="1512320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2639302" cy="244827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39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4006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Repository</a:t>
            </a:r>
            <a:r>
              <a:rPr lang="ko-KR" altLang="en-US" b="1" dirty="0" smtClean="0"/>
              <a:t>  정의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b="1" dirty="0"/>
              <a:t>-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ojdbC6</a:t>
            </a:r>
          </a:p>
          <a:p>
            <a:endParaRPr lang="en-US" altLang="ko-KR" sz="1600" b="1" dirty="0" smtClean="0">
              <a:solidFill>
                <a:srgbClr val="0000FF"/>
              </a:solidFill>
            </a:endParaRPr>
          </a:p>
          <a:p>
            <a:endParaRPr lang="en-US" altLang="ko-KR" sz="1600" b="1" dirty="0">
              <a:solidFill>
                <a:srgbClr val="0000FF"/>
              </a:solidFill>
            </a:endParaRPr>
          </a:p>
          <a:p>
            <a:endParaRPr lang="en-US" altLang="ko-KR" sz="1600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/>
              <a:t>properties </a:t>
            </a:r>
            <a:r>
              <a:rPr lang="ko-KR" altLang="en-US" b="1" dirty="0" smtClean="0"/>
              <a:t>정의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 lvl="1"/>
            <a:endParaRPr lang="en-US" altLang="ko-KR" dirty="0" smtClean="0">
              <a:solidFill>
                <a:srgbClr val="0000FF"/>
              </a:solidFill>
            </a:endParaRPr>
          </a:p>
          <a:p>
            <a:pPr marL="365760" lvl="1" indent="0"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r>
              <a:rPr lang="en-US" altLang="ko-KR" b="1" dirty="0" smtClean="0"/>
              <a:t>dependencies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tomcat-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jdbc</a:t>
            </a:r>
            <a:r>
              <a:rPr lang="en-US" altLang="ko-KR" sz="1600" dirty="0" smtClean="0">
                <a:solidFill>
                  <a:srgbClr val="0000FF"/>
                </a:solidFill>
              </a:rPr>
              <a:t>, spring-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jdbc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ojdbc6 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commons-dbcp2,commons-pool2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u="sng" dirty="0" err="1" smtClean="0">
                <a:solidFill>
                  <a:srgbClr val="FFC000"/>
                </a:solidFill>
              </a:rPr>
              <a:t>mybatis</a:t>
            </a:r>
            <a:r>
              <a:rPr lang="en-US" altLang="ko-KR" sz="1600" u="sng" dirty="0" smtClean="0">
                <a:solidFill>
                  <a:srgbClr val="FFC000"/>
                </a:solidFill>
              </a:rPr>
              <a:t>, </a:t>
            </a:r>
            <a:r>
              <a:rPr lang="en-US" altLang="ko-KR" sz="1600" u="sng" dirty="0" err="1" smtClean="0">
                <a:solidFill>
                  <a:srgbClr val="FFC000"/>
                </a:solidFill>
              </a:rPr>
              <a:t>mybatis</a:t>
            </a:r>
            <a:r>
              <a:rPr lang="en-US" altLang="ko-KR" sz="1600" u="sng" dirty="0" smtClean="0">
                <a:solidFill>
                  <a:srgbClr val="FFC000"/>
                </a:solidFill>
              </a:rPr>
              <a:t>-spring</a:t>
            </a:r>
            <a:endParaRPr lang="en-US" altLang="ko-KR" sz="1600" dirty="0">
              <a:solidFill>
                <a:srgbClr val="FFC000"/>
              </a:solidFill>
            </a:endParaRPr>
          </a:p>
          <a:p>
            <a:pPr lvl="1"/>
            <a:r>
              <a:rPr lang="en-US" altLang="ko-KR" u="sng" dirty="0">
                <a:solidFill>
                  <a:srgbClr val="0000FF"/>
                </a:solidFill>
              </a:rPr>
              <a:t>hibernate-validator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구성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b="1" dirty="0" smtClean="0"/>
              <a:t>plugin </a:t>
            </a:r>
            <a:r>
              <a:rPr lang="ko-KR" altLang="en-US" b="1" dirty="0" smtClean="0"/>
              <a:t>설정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5904656" cy="10441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2" y="1124744"/>
            <a:ext cx="5739946" cy="82693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095750" cy="50863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076056" y="2460870"/>
            <a:ext cx="2858608" cy="320058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971600" y="3219858"/>
            <a:ext cx="3960440" cy="389162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6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067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4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POM </a:t>
            </a:r>
            <a:r>
              <a:rPr lang="en-US" altLang="ko-KR" u="sng" dirty="0" err="1">
                <a:solidFill>
                  <a:srgbClr val="0000FF"/>
                </a:solidFill>
              </a:rPr>
              <a:t>Mybatis</a:t>
            </a:r>
            <a:r>
              <a:rPr lang="en-US" altLang="ko-KR" u="sng" dirty="0">
                <a:solidFill>
                  <a:srgbClr val="0000FF"/>
                </a:solidFill>
              </a:rPr>
              <a:t> </a:t>
            </a:r>
            <a:r>
              <a:rPr lang="en-US" altLang="ko-KR" u="sng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153400" cy="6120680"/>
          </a:xfrm>
        </p:spPr>
        <p:txBody>
          <a:bodyPr>
            <a:normAutofit fontScale="32500" lnSpcReduction="20000"/>
          </a:bodyPr>
          <a:lstStyle/>
          <a:p>
            <a:endParaRPr lang="ko-KR" altLang="en-US" dirty="0"/>
          </a:p>
          <a:p>
            <a:pPr marL="0" indent="0">
              <a:buNone/>
            </a:pPr>
            <a:r>
              <a:rPr lang="en-US" altLang="ko-KR" sz="2800" dirty="0" smtClean="0"/>
              <a:t>&lt;</a:t>
            </a:r>
            <a:r>
              <a:rPr lang="en-US" altLang="ko-KR" sz="3700" dirty="0" smtClean="0"/>
              <a:t>d&lt;</a:t>
            </a:r>
            <a:r>
              <a:rPr lang="en-US" altLang="ko-KR" sz="3700" dirty="0" err="1" smtClean="0"/>
              <a:t>artifactId</a:t>
            </a:r>
            <a:r>
              <a:rPr lang="en-US" altLang="ko-KR" sz="3700" dirty="0" smtClean="0"/>
              <a:t>&gt;ojdbc6&lt;/</a:t>
            </a:r>
            <a:r>
              <a:rPr lang="en-US" altLang="ko-KR" sz="3700" dirty="0" err="1" smtClean="0"/>
              <a:t>artifactId</a:t>
            </a:r>
            <a:r>
              <a:rPr lang="en-US" altLang="ko-KR" sz="3700" dirty="0" smtClean="0"/>
              <a:t>&gt;</a:t>
            </a:r>
          </a:p>
          <a:p>
            <a:pPr marL="0" indent="0">
              <a:buNone/>
            </a:pPr>
            <a:r>
              <a:rPr lang="en-US" altLang="ko-KR" sz="3700" dirty="0" smtClean="0"/>
              <a:t>&lt;version&gt;10.2.0.4.0&lt;/version&gt;</a:t>
            </a:r>
          </a:p>
          <a:p>
            <a:pPr marL="0" indent="0">
              <a:buNone/>
            </a:pPr>
            <a:r>
              <a:rPr lang="en-US" altLang="ko-KR" sz="3700" dirty="0" smtClean="0"/>
              <a:t>&lt;/dependency&gt;</a:t>
            </a:r>
          </a:p>
          <a:p>
            <a:pPr marL="0" indent="0">
              <a:buNone/>
            </a:pPr>
            <a:endParaRPr lang="ko-KR" altLang="en-US" sz="3700" dirty="0" smtClean="0"/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&lt;!-- </a:t>
            </a:r>
            <a:r>
              <a:rPr lang="en-US" altLang="ko-KR" sz="4900" u="sng" dirty="0" err="1">
                <a:solidFill>
                  <a:srgbClr val="0000FF"/>
                </a:solidFill>
              </a:rPr>
              <a:t>Mybatis</a:t>
            </a:r>
            <a:r>
              <a:rPr lang="en-US" altLang="ko-KR" sz="4900" u="sng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buNone/>
            </a:pPr>
            <a:r>
              <a:rPr lang="en-US" altLang="ko-KR" sz="4900" dirty="0">
                <a:solidFill>
                  <a:srgbClr val="0000FF"/>
                </a:solidFill>
              </a:rPr>
              <a:t>&lt;dependency&gt;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</a:t>
            </a:r>
            <a:r>
              <a:rPr lang="en-US" altLang="ko-KR" sz="4900" dirty="0" err="1">
                <a:solidFill>
                  <a:srgbClr val="0000FF"/>
                </a:solidFill>
              </a:rPr>
              <a:t>groupId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  <a:r>
              <a:rPr lang="en-US" altLang="ko-KR" sz="4900" dirty="0" err="1">
                <a:solidFill>
                  <a:srgbClr val="0000FF"/>
                </a:solidFill>
              </a:rPr>
              <a:t>org.mybatis</a:t>
            </a:r>
            <a:r>
              <a:rPr lang="en-US" altLang="ko-KR" sz="4900" dirty="0">
                <a:solidFill>
                  <a:srgbClr val="0000FF"/>
                </a:solidFill>
              </a:rPr>
              <a:t>&lt;/</a:t>
            </a:r>
            <a:r>
              <a:rPr lang="en-US" altLang="ko-KR" sz="4900" dirty="0" err="1">
                <a:solidFill>
                  <a:srgbClr val="0000FF"/>
                </a:solidFill>
              </a:rPr>
              <a:t>groupId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</a:t>
            </a:r>
            <a:r>
              <a:rPr lang="en-US" altLang="ko-KR" sz="4900" dirty="0" err="1">
                <a:solidFill>
                  <a:srgbClr val="0000FF"/>
                </a:solidFill>
              </a:rPr>
              <a:t>artifactId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  <a:r>
              <a:rPr lang="en-US" altLang="ko-KR" sz="4900" u="sng" dirty="0" err="1">
                <a:solidFill>
                  <a:srgbClr val="0000FF"/>
                </a:solidFill>
              </a:rPr>
              <a:t>mybatis</a:t>
            </a:r>
            <a:r>
              <a:rPr lang="en-US" altLang="ko-KR" sz="4900" u="sng" dirty="0">
                <a:solidFill>
                  <a:srgbClr val="0000FF"/>
                </a:solidFill>
              </a:rPr>
              <a:t>&lt;/</a:t>
            </a:r>
            <a:r>
              <a:rPr lang="en-US" altLang="ko-KR" sz="4900" u="sng" dirty="0" err="1">
                <a:solidFill>
                  <a:srgbClr val="0000FF"/>
                </a:solidFill>
              </a:rPr>
              <a:t>artifactId</a:t>
            </a:r>
            <a:r>
              <a:rPr lang="en-US" altLang="ko-KR" sz="4900" u="sng" dirty="0">
                <a:solidFill>
                  <a:srgbClr val="0000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&lt;version&gt;3.1.1/version&gt;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&lt;/dependency&gt;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&lt;</a:t>
            </a:r>
            <a:r>
              <a:rPr lang="en-US" altLang="ko-KR" sz="4900" dirty="0">
                <a:solidFill>
                  <a:srgbClr val="0000FF"/>
                </a:solidFill>
              </a:rPr>
              <a:t>dependency&gt;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</a:t>
            </a:r>
            <a:r>
              <a:rPr lang="en-US" altLang="ko-KR" sz="4900" dirty="0" err="1">
                <a:solidFill>
                  <a:srgbClr val="0000FF"/>
                </a:solidFill>
              </a:rPr>
              <a:t>groupId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  <a:r>
              <a:rPr lang="en-US" altLang="ko-KR" sz="4900" dirty="0" err="1">
                <a:solidFill>
                  <a:srgbClr val="0000FF"/>
                </a:solidFill>
              </a:rPr>
              <a:t>org.mybatis</a:t>
            </a:r>
            <a:r>
              <a:rPr lang="en-US" altLang="ko-KR" sz="4900" dirty="0">
                <a:solidFill>
                  <a:srgbClr val="0000FF"/>
                </a:solidFill>
              </a:rPr>
              <a:t>&lt;/</a:t>
            </a:r>
            <a:r>
              <a:rPr lang="en-US" altLang="ko-KR" sz="4900" dirty="0" err="1">
                <a:solidFill>
                  <a:srgbClr val="0000FF"/>
                </a:solidFill>
              </a:rPr>
              <a:t>groupId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</a:t>
            </a:r>
            <a:r>
              <a:rPr lang="en-US" altLang="ko-KR" sz="4900" dirty="0" err="1">
                <a:solidFill>
                  <a:srgbClr val="0000FF"/>
                </a:solidFill>
              </a:rPr>
              <a:t>artifactId</a:t>
            </a:r>
            <a:r>
              <a:rPr lang="en-US" altLang="ko-KR" sz="4900" dirty="0">
                <a:solidFill>
                  <a:srgbClr val="0000FF"/>
                </a:solidFill>
              </a:rPr>
              <a:t>&gt;</a:t>
            </a:r>
            <a:r>
              <a:rPr lang="en-US" altLang="ko-KR" sz="4900" u="sng" dirty="0" err="1">
                <a:solidFill>
                  <a:srgbClr val="0000FF"/>
                </a:solidFill>
              </a:rPr>
              <a:t>mybatis</a:t>
            </a:r>
            <a:r>
              <a:rPr lang="en-US" altLang="ko-KR" sz="4900" u="sng" dirty="0">
                <a:solidFill>
                  <a:srgbClr val="0000FF"/>
                </a:solidFill>
              </a:rPr>
              <a:t>-spring&lt;/</a:t>
            </a:r>
            <a:r>
              <a:rPr lang="en-US" altLang="ko-KR" sz="4900" u="sng" dirty="0" err="1">
                <a:solidFill>
                  <a:srgbClr val="0000FF"/>
                </a:solidFill>
              </a:rPr>
              <a:t>artifactId</a:t>
            </a:r>
            <a:r>
              <a:rPr lang="en-US" altLang="ko-KR" sz="4900" u="sng" dirty="0">
                <a:solidFill>
                  <a:srgbClr val="0000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    &lt;version&gt;1.1.1&lt;/</a:t>
            </a:r>
            <a:r>
              <a:rPr lang="en-US" altLang="ko-KR" sz="4900" dirty="0">
                <a:solidFill>
                  <a:srgbClr val="0000FF"/>
                </a:solidFill>
              </a:rPr>
              <a:t>version&gt;</a:t>
            </a:r>
          </a:p>
          <a:p>
            <a:pPr marL="0" indent="0">
              <a:buNone/>
            </a:pPr>
            <a:r>
              <a:rPr lang="en-US" altLang="ko-KR" sz="4900" dirty="0" smtClean="0">
                <a:solidFill>
                  <a:srgbClr val="0000FF"/>
                </a:solidFill>
              </a:rPr>
              <a:t>&lt;/</a:t>
            </a:r>
            <a:r>
              <a:rPr lang="en-US" altLang="ko-KR" sz="4900" dirty="0">
                <a:solidFill>
                  <a:srgbClr val="0000FF"/>
                </a:solidFill>
              </a:rPr>
              <a:t>dependency&gt;</a:t>
            </a:r>
          </a:p>
          <a:p>
            <a:pPr marL="0" indent="0">
              <a:buNone/>
            </a:pPr>
            <a:endParaRPr lang="ko-KR" altLang="en-US" sz="3700" dirty="0"/>
          </a:p>
          <a:p>
            <a:pPr marL="0" indent="0">
              <a:buNone/>
            </a:pPr>
            <a:r>
              <a:rPr lang="en-US" altLang="ko-KR" sz="3700" dirty="0"/>
              <a:t>&lt;!-- </a:t>
            </a:r>
            <a:r>
              <a:rPr lang="en-US" altLang="ko-KR" sz="3700" u="sng" dirty="0"/>
              <a:t>Hibernate Validator --&gt;</a:t>
            </a:r>
          </a:p>
          <a:p>
            <a:pPr marL="0" indent="0">
              <a:buNone/>
            </a:pPr>
            <a:r>
              <a:rPr lang="en-US" altLang="ko-KR" sz="3700" dirty="0"/>
              <a:t>&lt;dependency&gt;</a:t>
            </a:r>
          </a:p>
          <a:p>
            <a:pPr marL="0" indent="0">
              <a:buNone/>
            </a:pPr>
            <a:r>
              <a:rPr lang="en-US" altLang="ko-KR" sz="3700" dirty="0" smtClean="0"/>
              <a:t>   &lt;</a:t>
            </a:r>
            <a:r>
              <a:rPr lang="en-US" altLang="ko-KR" sz="3700" dirty="0" err="1"/>
              <a:t>groupId</a:t>
            </a:r>
            <a:r>
              <a:rPr lang="en-US" altLang="ko-KR" sz="3700" dirty="0"/>
              <a:t>&gt;</a:t>
            </a:r>
            <a:r>
              <a:rPr lang="en-US" altLang="ko-KR" sz="3700" dirty="0" err="1"/>
              <a:t>org.hibernate</a:t>
            </a:r>
            <a:r>
              <a:rPr lang="en-US" altLang="ko-KR" sz="3700" dirty="0"/>
              <a:t>&lt;/</a:t>
            </a:r>
            <a:r>
              <a:rPr lang="en-US" altLang="ko-KR" sz="3700" dirty="0" err="1"/>
              <a:t>groupId</a:t>
            </a:r>
            <a:r>
              <a:rPr lang="en-US" altLang="ko-KR" sz="3700" dirty="0"/>
              <a:t>&gt;</a:t>
            </a:r>
          </a:p>
          <a:p>
            <a:pPr marL="0" indent="0">
              <a:buNone/>
            </a:pPr>
            <a:r>
              <a:rPr lang="en-US" altLang="ko-KR" sz="3700" dirty="0" smtClean="0"/>
              <a:t>   &lt;</a:t>
            </a:r>
            <a:r>
              <a:rPr lang="en-US" altLang="ko-KR" sz="3700" dirty="0" err="1"/>
              <a:t>artifactId</a:t>
            </a:r>
            <a:r>
              <a:rPr lang="en-US" altLang="ko-KR" sz="3700" dirty="0"/>
              <a:t>&gt;</a:t>
            </a:r>
            <a:r>
              <a:rPr lang="en-US" altLang="ko-KR" sz="3700" u="sng" dirty="0"/>
              <a:t>hibernate-validator&lt;/</a:t>
            </a:r>
            <a:r>
              <a:rPr lang="en-US" altLang="ko-KR" sz="3700" u="sng" dirty="0" err="1"/>
              <a:t>artifactId</a:t>
            </a:r>
            <a:r>
              <a:rPr lang="en-US" altLang="ko-KR" sz="3700" u="sng" dirty="0"/>
              <a:t>&gt;</a:t>
            </a:r>
          </a:p>
          <a:p>
            <a:pPr marL="0" indent="0">
              <a:buNone/>
            </a:pPr>
            <a:r>
              <a:rPr lang="en-US" altLang="ko-KR" sz="3700" dirty="0" smtClean="0"/>
              <a:t>   &lt;</a:t>
            </a:r>
            <a:r>
              <a:rPr lang="en-US" altLang="ko-KR" sz="3700" dirty="0"/>
              <a:t>version&gt;4.2.0.Final&lt;/version&gt;</a:t>
            </a:r>
          </a:p>
          <a:p>
            <a:pPr marL="0" indent="0">
              <a:buNone/>
            </a:pPr>
            <a:r>
              <a:rPr lang="en-US" altLang="ko-KR" sz="3700" dirty="0"/>
              <a:t>&lt;/dependency&gt;</a:t>
            </a:r>
            <a:endParaRPr lang="ko-KR" altLang="en-US" sz="3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5035"/>
            <a:ext cx="3095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86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Mybatis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80920" cy="4896544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/>
              <a:t>프로그램의 소스코드에서 </a:t>
            </a:r>
            <a:r>
              <a:rPr lang="en-US" altLang="ko-KR" dirty="0"/>
              <a:t>SQL</a:t>
            </a:r>
            <a:r>
              <a:rPr lang="ko-KR" altLang="en-US" dirty="0"/>
              <a:t> 문장을 분리하여 별도의 </a:t>
            </a:r>
            <a:r>
              <a:rPr lang="en-US" altLang="ko-KR" dirty="0"/>
              <a:t>XML</a:t>
            </a:r>
            <a:r>
              <a:rPr lang="ko-KR" altLang="en-US" dirty="0"/>
              <a:t> 파일로 저장하고 </a:t>
            </a:r>
            <a:r>
              <a:rPr lang="en-US" altLang="ko-KR" dirty="0"/>
              <a:t>Mapper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이용하여 서로 연결시키는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 smtClean="0"/>
              <a:t>단계 </a:t>
            </a:r>
            <a:endParaRPr lang="en-US" altLang="ko-KR" dirty="0" smtClean="0"/>
          </a:p>
          <a:p>
            <a:pPr marL="617220" lvl="2" indent="-342900">
              <a:spcBef>
                <a:spcPts val="700"/>
              </a:spcBef>
              <a:buClr>
                <a:srgbClr val="0000FF"/>
              </a:buClr>
              <a:buSzPct val="60000"/>
              <a:buFont typeface="+mj-lt"/>
              <a:buAutoNum type="arabicPeriod"/>
            </a:pPr>
            <a:r>
              <a:rPr lang="en-US" altLang="ko-KR" sz="1800" dirty="0" err="1" smtClean="0"/>
              <a:t>C</a:t>
            </a:r>
            <a:r>
              <a:rPr lang="en-US" altLang="ko-KR" sz="2000" dirty="0" err="1" smtClean="0"/>
              <a:t>ardDao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interface </a:t>
            </a:r>
            <a:r>
              <a:rPr lang="en-US" altLang="ko-KR" sz="2000" dirty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 err="1">
                <a:sym typeface="Wingdings" panose="05000000000000000000" pitchFamily="2" charset="2"/>
              </a:rPr>
              <a:t>CardMapper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ym typeface="Wingdings" panose="05000000000000000000" pitchFamily="2" charset="2"/>
              </a:rPr>
              <a:t>interface( </a:t>
            </a:r>
            <a:r>
              <a:rPr lang="en-US" altLang="ko-KR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@repository  </a:t>
            </a:r>
            <a:r>
              <a:rPr lang="en-US" altLang="ko-KR" sz="2000" dirty="0" smtClean="0">
                <a:sym typeface="Wingdings" panose="05000000000000000000" pitchFamily="2" charset="2"/>
              </a:rPr>
              <a:t>)</a:t>
            </a:r>
            <a:endParaRPr lang="en-US" altLang="ko-KR" sz="2000" dirty="0"/>
          </a:p>
          <a:p>
            <a:pPr marL="617220" lvl="2" indent="-342900">
              <a:spcBef>
                <a:spcPts val="700"/>
              </a:spcBef>
              <a:buClr>
                <a:srgbClr val="0000FF"/>
              </a:buClr>
              <a:buSzPct val="60000"/>
              <a:buFont typeface="+mj-lt"/>
              <a:buAutoNum type="arabicPeriod"/>
            </a:pPr>
            <a:r>
              <a:rPr lang="en-US" altLang="ko-KR" sz="1800" dirty="0" err="1"/>
              <a:t>CardDaoImpl</a:t>
            </a:r>
            <a:r>
              <a:rPr lang="en-US" altLang="ko-KR" sz="1800" dirty="0"/>
              <a:t> </a:t>
            </a:r>
            <a:r>
              <a:rPr lang="ko-KR" altLang="en-US" sz="1800" dirty="0"/>
              <a:t>구현 클래스</a:t>
            </a:r>
            <a:r>
              <a:rPr lang="en-US" altLang="ko-KR" sz="1800" dirty="0"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ym typeface="Wingdings" panose="05000000000000000000" pitchFamily="2" charset="2"/>
              </a:rPr>
              <a:t>CardMapper.xml</a:t>
            </a:r>
          </a:p>
          <a:p>
            <a:pPr marL="731520" lvl="2" indent="-457200">
              <a:spcBef>
                <a:spcPts val="700"/>
              </a:spcBef>
              <a:buClr>
                <a:srgbClr val="0000FF"/>
              </a:buClr>
              <a:buSzPct val="60000"/>
              <a:buFont typeface="+mj-lt"/>
              <a:buAutoNum type="arabicPeriod"/>
            </a:pPr>
            <a:r>
              <a:rPr lang="en-US" altLang="ko-KR" sz="2000" dirty="0" err="1"/>
              <a:t>SqlSessionFactory</a:t>
            </a:r>
            <a:r>
              <a:rPr lang="en-US" altLang="ko-KR" sz="2000" dirty="0"/>
              <a:t> </a:t>
            </a:r>
            <a:r>
              <a:rPr lang="ko-KR" altLang="en-US" sz="2000" dirty="0"/>
              <a:t>에서 </a:t>
            </a:r>
            <a:r>
              <a:rPr lang="en-US" altLang="ko-KR" sz="2000" dirty="0" err="1"/>
              <a:t>SqlSession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만들기</a:t>
            </a:r>
            <a:r>
              <a:rPr lang="en-US" altLang="ko-KR" sz="2000" dirty="0" smtClean="0"/>
              <a:t> ( </a:t>
            </a:r>
            <a:r>
              <a:rPr lang="en-US" altLang="ko-KR" sz="2000" dirty="0" smtClean="0">
                <a:solidFill>
                  <a:srgbClr val="0000FF"/>
                </a:solidFill>
              </a:rPr>
              <a:t>root-context.xml</a:t>
            </a:r>
            <a:r>
              <a:rPr lang="en-US" altLang="ko-KR" sz="2000" dirty="0" smtClean="0"/>
              <a:t> )</a:t>
            </a:r>
          </a:p>
          <a:p>
            <a:pPr marL="274320" lvl="2" indent="0">
              <a:spcBef>
                <a:spcPts val="700"/>
              </a:spcBef>
              <a:buSzPct val="60000"/>
              <a:buNone/>
            </a:pPr>
            <a:r>
              <a:rPr lang="en-US" altLang="ko-KR" sz="1800" dirty="0" smtClean="0"/>
              <a:t>  </a:t>
            </a:r>
            <a:r>
              <a:rPr lang="en-US" altLang="ko-KR" sz="1600" dirty="0" smtClean="0"/>
              <a:t>-</a:t>
            </a:r>
            <a:r>
              <a:rPr lang="en-US" altLang="ko-KR" sz="1600" dirty="0" err="1" smtClean="0">
                <a:solidFill>
                  <a:srgbClr val="0000FF"/>
                </a:solidFill>
                <a:latin typeface="+mn-ea"/>
                <a:ea typeface="+mn-ea"/>
              </a:rPr>
              <a:t>SqlSession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</a:rPr>
              <a:t>은 데이터베이스에 대해 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</a:rPr>
              <a:t>SQL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</a:rPr>
              <a:t>명령어를 실행하기 위해 필요한 모든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</a:rPr>
              <a:t>메서드를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</a:rPr>
              <a:t> 가지고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있는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객체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  <a:ea typeface="+mn-ea"/>
              </a:rPr>
              <a:t>( Mapper</a:t>
            </a:r>
            <a:r>
              <a:rPr lang="ko-KR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 객체 생성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  <a:ea typeface="+mn-ea"/>
              </a:rPr>
              <a:t>)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28" y="3739799"/>
            <a:ext cx="3449724" cy="23042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472378" cy="23042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67" y="3861048"/>
            <a:ext cx="1876425" cy="16954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39552" y="4390164"/>
            <a:ext cx="3816424" cy="50176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95319" y="5396866"/>
            <a:ext cx="3612298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64118" y="446847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154" y="538759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3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CardDao</a:t>
            </a:r>
            <a:r>
              <a:rPr lang="en-US" altLang="ko-KR" dirty="0" smtClean="0"/>
              <a:t> interface </a:t>
            </a:r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en-US" altLang="ko-KR" dirty="0" err="1" smtClean="0">
                <a:sym typeface="Wingdings" panose="05000000000000000000" pitchFamily="2" charset="2"/>
              </a:rPr>
              <a:t>CardMapper</a:t>
            </a:r>
            <a:r>
              <a:rPr lang="en-US" altLang="ko-KR" dirty="0" smtClean="0">
                <a:sym typeface="Wingdings" panose="05000000000000000000" pitchFamily="2" charset="2"/>
              </a:rPr>
              <a:t> interface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376264" cy="354232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3347864" y="2276872"/>
            <a:ext cx="360040" cy="547028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3" y="980728"/>
            <a:ext cx="2847975" cy="35283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72584" y="1700807"/>
            <a:ext cx="3047688" cy="26172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 flipH="1">
            <a:off x="3779910" y="1831668"/>
            <a:ext cx="319031" cy="3253516"/>
          </a:xfrm>
          <a:custGeom>
            <a:avLst/>
            <a:gdLst>
              <a:gd name="connsiteX0" fmla="*/ 678094 w 1076631"/>
              <a:gd name="connsiteY0" fmla="*/ 3071973 h 3071973"/>
              <a:gd name="connsiteX1" fmla="*/ 1047964 w 1076631"/>
              <a:gd name="connsiteY1" fmla="*/ 1119883 h 3071973"/>
              <a:gd name="connsiteX2" fmla="*/ 0 w 1076631"/>
              <a:gd name="connsiteY2" fmla="*/ 0 h 307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631" h="3071973">
                <a:moveTo>
                  <a:pt x="678094" y="3071973"/>
                </a:moveTo>
                <a:cubicBezTo>
                  <a:pt x="919537" y="2351926"/>
                  <a:pt x="1160980" y="1631879"/>
                  <a:pt x="1047964" y="1119883"/>
                </a:cubicBezTo>
                <a:cubicBezTo>
                  <a:pt x="934948" y="607887"/>
                  <a:pt x="467474" y="30394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4218946" cy="88389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3851918" y="5052554"/>
            <a:ext cx="360040" cy="547028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33" y="3910558"/>
            <a:ext cx="4807628" cy="2781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1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en-US" altLang="ko-KR" sz="2800" dirty="0" err="1" smtClean="0"/>
              <a:t>CardDao</a:t>
            </a:r>
            <a:r>
              <a:rPr lang="en-US" altLang="ko-KR" sz="2800" dirty="0" smtClean="0">
                <a:sym typeface="Wingdings" panose="05000000000000000000" pitchFamily="2" charset="2"/>
              </a:rPr>
              <a:t> </a:t>
            </a:r>
            <a:r>
              <a:rPr lang="en-US" altLang="ko-KR" sz="2800" dirty="0" smtClean="0"/>
              <a:t>CardMapper.xml</a:t>
            </a:r>
            <a:r>
              <a:rPr lang="ko-KR" altLang="en-US" sz="2800" dirty="0" smtClean="0"/>
              <a:t> 작성 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0" y="662054"/>
            <a:ext cx="9144000" cy="526297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"1.0" encoding="UTF-8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"?&gt;</a:t>
            </a:r>
          </a:p>
          <a:p>
            <a:endParaRPr lang="en-US" altLang="ko-KR" sz="1400" i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&lt;!DOCTYPE mapper PUBLIC "-//mybatis.org//DTD Mapper 3.0//EN" "http://mybatis.org/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/mybatis-3-mapper.dtd"&gt;</a:t>
            </a:r>
          </a:p>
          <a:p>
            <a:endParaRPr lang="en-US" altLang="ko-KR" sz="14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 namespace=</a:t>
            </a:r>
            <a:r>
              <a:rPr lang="en-US" altLang="ko-KR" sz="1400" i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com.jang.cardbiz.mapper.CardMapper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endParaRPr lang="en-US" altLang="ko-KR" sz="1400" i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resultMa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id=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type="</a:t>
            </a:r>
            <a:r>
              <a:rPr lang="en-US" altLang="ko-KR" sz="1400" i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com.jang.cardbiz.model.Card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&lt;id    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   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"phone" 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="phone"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"description" column="description"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select id=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u="sng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u="sng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u="sng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ORDER BY </a:t>
            </a:r>
            <a:r>
              <a:rPr lang="en-US" altLang="ko-KR" sz="1400" u="sng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asc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select&gt;</a:t>
            </a: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…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mapper&gt;</a:t>
            </a:r>
            <a:endParaRPr lang="ko-KR" altLang="en-US" sz="14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63835" y="1412775"/>
            <a:ext cx="34506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/>
              <a:t>명명공간</a:t>
            </a:r>
            <a:r>
              <a:rPr lang="en-US" altLang="ko-KR" sz="1400" dirty="0"/>
              <a:t>(Namespaces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패키지경로를 </a:t>
            </a:r>
            <a:r>
              <a:rPr lang="ko-KR" altLang="en-US" sz="1600" dirty="0"/>
              <a:t>포함한 전체 이름을 가진 구문을 구분하기 위해 필수로 </a:t>
            </a:r>
            <a:r>
              <a:rPr lang="ko-KR" altLang="en-US" sz="1600" dirty="0" smtClean="0"/>
              <a:t>사용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5315987" y="2219772"/>
            <a:ext cx="380264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600" dirty="0"/>
              <a:t>데이터베이스 결과데이터를 객체에 </a:t>
            </a:r>
            <a:r>
              <a:rPr lang="ko-KR" altLang="en-US" sz="1600" dirty="0" err="1"/>
              <a:t>로드하는</a:t>
            </a:r>
            <a:r>
              <a:rPr lang="ko-KR" altLang="en-US" sz="1600" dirty="0"/>
              <a:t> 방법을 정의하는 </a:t>
            </a:r>
            <a:r>
              <a:rPr lang="ko-KR" altLang="en-US" sz="1600" dirty="0" smtClean="0"/>
              <a:t>요소</a:t>
            </a:r>
            <a:endParaRPr lang="en-US" altLang="ko-KR" sz="1600" dirty="0" smtClean="0"/>
          </a:p>
          <a:p>
            <a:r>
              <a:rPr lang="en-US" altLang="ko-KR" sz="1600" dirty="0" err="1" smtClean="0">
                <a:solidFill>
                  <a:srgbClr val="0000FF"/>
                </a:solidFill>
                <a:ea typeface="+mj-ea"/>
              </a:rPr>
              <a:t>resultMap</a:t>
            </a:r>
            <a:r>
              <a:rPr lang="ko-KR" altLang="en-US" sz="1600" dirty="0" smtClean="0">
                <a:latin typeface="+mj-ea"/>
                <a:ea typeface="+mj-ea"/>
              </a:rPr>
              <a:t>이나 </a:t>
            </a:r>
            <a:r>
              <a:rPr lang="en-US" altLang="ko-KR" sz="1600" dirty="0" err="1" smtClean="0">
                <a:solidFill>
                  <a:srgbClr val="0000FF"/>
                </a:solidFill>
                <a:latin typeface="+mj-lt"/>
                <a:ea typeface="+mj-ea"/>
              </a:rPr>
              <a:t>resultType</a:t>
            </a:r>
            <a:r>
              <a:rPr lang="en-US" altLang="ko-KR" sz="1600" dirty="0" smtClean="0">
                <a:latin typeface="+mj-lt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사용 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221126" y="503228"/>
            <a:ext cx="389750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Xml </a:t>
            </a:r>
            <a:r>
              <a:rPr lang="ko-KR" altLang="en-US" sz="1400" dirty="0" smtClean="0"/>
              <a:t>파서가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문서의 유효성 검사 </a:t>
            </a:r>
            <a:r>
              <a:rPr lang="ko-KR" altLang="en-US" sz="1400" dirty="0"/>
              <a:t>경우 </a:t>
            </a:r>
            <a:r>
              <a:rPr lang="en-US" altLang="ko-KR" sz="1400" dirty="0"/>
              <a:t>DOCTYPE </a:t>
            </a:r>
            <a:r>
              <a:rPr lang="ko-KR" altLang="en-US" sz="1400" dirty="0"/>
              <a:t>선언은 </a:t>
            </a:r>
            <a:r>
              <a:rPr lang="ko-KR" altLang="en-US" sz="1400" dirty="0" smtClean="0"/>
              <a:t>필수적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uri</a:t>
            </a:r>
            <a:r>
              <a:rPr lang="ko-KR" altLang="en-US" sz="1400" dirty="0" smtClean="0"/>
              <a:t>에서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문서 구조가 정의된 </a:t>
            </a:r>
            <a:r>
              <a:rPr lang="en-US" altLang="ko-KR" sz="1400" dirty="0" err="1" smtClean="0"/>
              <a:t>dtd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찾음</a:t>
            </a:r>
            <a:endParaRPr lang="ko-KR" altLang="en-US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09" y="4005064"/>
            <a:ext cx="5979434" cy="144933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051720" y="3866563"/>
            <a:ext cx="372249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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CardDaoImpl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</a:t>
            </a:r>
            <a:r>
              <a:rPr lang="ko-KR" altLang="en-US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메서드를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XML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태그로 표현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3810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2" y="2107525"/>
            <a:ext cx="5328592" cy="341757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2. CardMapper.xml</a:t>
            </a:r>
            <a:r>
              <a:rPr lang="ko-KR" altLang="en-US" sz="2800" dirty="0" smtClean="0"/>
              <a:t> 작성 규칙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0" y="662054"/>
            <a:ext cx="9144000" cy="37548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"1.0" encoding="UTF-8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"?&gt;</a:t>
            </a:r>
          </a:p>
          <a:p>
            <a:endParaRPr lang="en-US" altLang="ko-KR" sz="1400" i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&lt;!DOCTYPE mapper PUBLIC "-//mybatis.org//DTD Mapper 3.0//EN" "http://mybatis.org/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/mybatis-3-mapper.dtd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 namespace=</a:t>
            </a:r>
            <a:r>
              <a:rPr lang="en-US" altLang="ko-KR" sz="1400" i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com.jang.CardBiz.mapper.CardMapper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&lt;select id=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u="sng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u="sng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u="sng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ORDER BY </a:t>
            </a:r>
            <a:r>
              <a:rPr lang="en-US" altLang="ko-KR" sz="1400" u="sng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u="sng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u="sng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asc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…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mapper&gt;</a:t>
            </a:r>
            <a:endParaRPr lang="ko-KR" altLang="en-US" sz="14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64005" y="1772816"/>
            <a:ext cx="322235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 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인터페이스에서 호출하는 </a:t>
            </a:r>
            <a:r>
              <a:rPr lang="ko-KR" altLang="en-US" dirty="0" err="1" smtClean="0"/>
              <a:t>메서드명과</a:t>
            </a:r>
            <a:r>
              <a:rPr lang="ko-KR" altLang="en-US" dirty="0" smtClean="0"/>
              <a:t> 일치 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517821"/>
            <a:ext cx="114954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smtClean="0"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형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9732" y="2507547"/>
            <a:ext cx="792088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반환값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70" y="2542040"/>
            <a:ext cx="100811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메서드명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3488" y="2589695"/>
            <a:ext cx="761266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구문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867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Mapper</a:t>
            </a:r>
            <a:r>
              <a:rPr lang="ko-KR" altLang="en-US" dirty="0" smtClean="0"/>
              <a:t>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구문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 </a:t>
            </a:r>
            <a:r>
              <a:rPr lang="ko-KR" altLang="en-US" dirty="0"/>
              <a:t>규칙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328"/>
            <a:ext cx="8280920" cy="4785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2276872"/>
            <a:ext cx="90546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582" y="3268287"/>
            <a:ext cx="792088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반환값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237" y="1556792"/>
            <a:ext cx="100811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메서드명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449" y="4143557"/>
            <a:ext cx="792088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반환값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5989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96" y="704738"/>
            <a:ext cx="4595398" cy="583264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en-US" altLang="ko-KR" dirty="0" err="1" smtClean="0"/>
              <a:t>CardDaoImpl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클래스</a:t>
            </a:r>
            <a:r>
              <a:rPr lang="en-US" altLang="ko-KR" dirty="0" smtClean="0"/>
              <a:t>:</a:t>
            </a:r>
            <a:r>
              <a:rPr lang="en-US" altLang="ko-KR" dirty="0" smtClean="0">
                <a:sym typeface="Wingdings" panose="05000000000000000000" pitchFamily="2" charset="2"/>
              </a:rPr>
              <a:t> CardMapper.xml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438168" cy="577268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44008" y="1460074"/>
            <a:ext cx="4203238" cy="12961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84182" y="6093296"/>
            <a:ext cx="1028177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매개변수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70017" y="6124118"/>
            <a:ext cx="24762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96026" y="10835460"/>
            <a:ext cx="24762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59632" y="5373216"/>
            <a:ext cx="36020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067944" y="5525934"/>
            <a:ext cx="123814" cy="20732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283968" y="5525934"/>
            <a:ext cx="1656184" cy="5673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930148" y="6013771"/>
            <a:ext cx="535660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780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altLang="ko-KR" dirty="0" smtClean="0"/>
              <a:t>Mapper.xml </a:t>
            </a:r>
            <a:r>
              <a:rPr lang="en-US" altLang="ko-KR" dirty="0" err="1" smtClean="0"/>
              <a:t>sql</a:t>
            </a:r>
            <a:r>
              <a:rPr lang="ko-KR" altLang="en-US" dirty="0" smtClean="0"/>
              <a:t> 구문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4079" y="836712"/>
            <a:ext cx="6516153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version="1.0" encoding="UTF-8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"?&gt;</a:t>
            </a:r>
          </a:p>
          <a:p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&lt;!DOCTYPE mapper PUBLIC "-//mybatis.org//DTD Mapper 3.0//EN" "http://mybatis.org/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/mybatis-3-mapper.dtd"&gt;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mapper namespace="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com.jang.doc.cardmybatis.mapper.CardMapper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id="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type="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com.jang.doc.cardbiz.model.Card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&lt;id    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column="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property="phone"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="phone"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property="description"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="description"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select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order by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asc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&lt;select id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=＂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cardGet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resultType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=“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34678"/>
            <a:ext cx="3767375" cy="360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899592" y="3222710"/>
            <a:ext cx="864096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22880" y="4950902"/>
            <a:ext cx="1086612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63599" y="4302830"/>
            <a:ext cx="780609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63688" y="3238045"/>
            <a:ext cx="1728192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164284" y="4937447"/>
            <a:ext cx="1691336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807224" y="6216134"/>
            <a:ext cx="604536" cy="2434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1592494" y="3503481"/>
            <a:ext cx="4520630" cy="1164843"/>
          </a:xfrm>
          <a:custGeom>
            <a:avLst/>
            <a:gdLst>
              <a:gd name="connsiteX0" fmla="*/ 4520630 w 4520630"/>
              <a:gd name="connsiteY0" fmla="*/ 1047964 h 1164843"/>
              <a:gd name="connsiteX1" fmla="*/ 2702104 w 4520630"/>
              <a:gd name="connsiteY1" fmla="*/ 1068512 h 1164843"/>
              <a:gd name="connsiteX2" fmla="*/ 0 w 4520630"/>
              <a:gd name="connsiteY2" fmla="*/ 0 h 1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0630" h="1164843">
                <a:moveTo>
                  <a:pt x="4520630" y="1047964"/>
                </a:moveTo>
                <a:cubicBezTo>
                  <a:pt x="3988086" y="1145568"/>
                  <a:pt x="3455542" y="1243173"/>
                  <a:pt x="2702104" y="1068512"/>
                </a:cubicBezTo>
                <a:cubicBezTo>
                  <a:pt x="1948666" y="893851"/>
                  <a:pt x="974333" y="446925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2609636" y="3482933"/>
            <a:ext cx="2239766" cy="1006867"/>
          </a:xfrm>
          <a:custGeom>
            <a:avLst/>
            <a:gdLst>
              <a:gd name="connsiteX0" fmla="*/ 2239766 w 2239766"/>
              <a:gd name="connsiteY0" fmla="*/ 1006867 h 1006867"/>
              <a:gd name="connsiteX1" fmla="*/ 1212351 w 2239766"/>
              <a:gd name="connsiteY1" fmla="*/ 811658 h 1006867"/>
              <a:gd name="connsiteX2" fmla="*/ 0 w 2239766"/>
              <a:gd name="connsiteY2" fmla="*/ 0 h 100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766" h="1006867">
                <a:moveTo>
                  <a:pt x="2239766" y="1006867"/>
                </a:moveTo>
                <a:cubicBezTo>
                  <a:pt x="1912705" y="993168"/>
                  <a:pt x="1585645" y="979469"/>
                  <a:pt x="1212351" y="811658"/>
                </a:cubicBezTo>
                <a:cubicBezTo>
                  <a:pt x="839057" y="643847"/>
                  <a:pt x="419528" y="32192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 rot="20922759" flipV="1">
            <a:off x="3716451" y="4946624"/>
            <a:ext cx="883011" cy="46269"/>
          </a:xfrm>
          <a:custGeom>
            <a:avLst/>
            <a:gdLst>
              <a:gd name="connsiteX0" fmla="*/ 1489752 w 1489752"/>
              <a:gd name="connsiteY0" fmla="*/ 117339 h 250903"/>
              <a:gd name="connsiteX1" fmla="*/ 698642 w 1489752"/>
              <a:gd name="connsiteY1" fmla="*/ 4323 h 250903"/>
              <a:gd name="connsiteX2" fmla="*/ 0 w 1489752"/>
              <a:gd name="connsiteY2" fmla="*/ 250903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9752" h="250903">
                <a:moveTo>
                  <a:pt x="1489752" y="117339"/>
                </a:moveTo>
                <a:cubicBezTo>
                  <a:pt x="1218343" y="49700"/>
                  <a:pt x="946934" y="-17938"/>
                  <a:pt x="698642" y="4323"/>
                </a:cubicBezTo>
                <a:cubicBezTo>
                  <a:pt x="450350" y="26584"/>
                  <a:pt x="225175" y="138743"/>
                  <a:pt x="0" y="250903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1849348" y="4880218"/>
            <a:ext cx="3411021" cy="789513"/>
          </a:xfrm>
          <a:custGeom>
            <a:avLst/>
            <a:gdLst>
              <a:gd name="connsiteX0" fmla="*/ 3411021 w 3411021"/>
              <a:gd name="connsiteY0" fmla="*/ 0 h 789513"/>
              <a:gd name="connsiteX1" fmla="*/ 996594 w 3411021"/>
              <a:gd name="connsiteY1" fmla="*/ 780836 h 789513"/>
              <a:gd name="connsiteX2" fmla="*/ 0 w 3411021"/>
              <a:gd name="connsiteY2" fmla="*/ 349321 h 7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1021" h="789513">
                <a:moveTo>
                  <a:pt x="3411021" y="0"/>
                </a:moveTo>
                <a:cubicBezTo>
                  <a:pt x="2488059" y="361308"/>
                  <a:pt x="1565097" y="722616"/>
                  <a:pt x="996594" y="780836"/>
                </a:cubicBezTo>
                <a:cubicBezTo>
                  <a:pt x="428091" y="839056"/>
                  <a:pt x="214045" y="594188"/>
                  <a:pt x="0" y="349321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2229492" y="4890492"/>
            <a:ext cx="3976099" cy="1814024"/>
          </a:xfrm>
          <a:custGeom>
            <a:avLst/>
            <a:gdLst>
              <a:gd name="connsiteX0" fmla="*/ 3976099 w 3976099"/>
              <a:gd name="connsiteY0" fmla="*/ 0 h 1814024"/>
              <a:gd name="connsiteX1" fmla="*/ 729465 w 3976099"/>
              <a:gd name="connsiteY1" fmla="*/ 1674688 h 1814024"/>
              <a:gd name="connsiteX2" fmla="*/ 0 w 3976099"/>
              <a:gd name="connsiteY2" fmla="*/ 1602769 h 18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6099" h="1814024">
                <a:moveTo>
                  <a:pt x="3976099" y="0"/>
                </a:moveTo>
                <a:cubicBezTo>
                  <a:pt x="2684123" y="703780"/>
                  <a:pt x="1392148" y="1407560"/>
                  <a:pt x="729465" y="1674688"/>
                </a:cubicBezTo>
                <a:cubicBezTo>
                  <a:pt x="66782" y="1941816"/>
                  <a:pt x="33391" y="1772292"/>
                  <a:pt x="0" y="1602769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364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" y="672056"/>
            <a:ext cx="5701203" cy="578128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3601"/>
            <a:ext cx="3653354" cy="62038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96" y="0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CardDao.java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CardMapper.xml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707904" y="2132856"/>
            <a:ext cx="1573812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89468" y="2904396"/>
            <a:ext cx="1249776" cy="8200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804248" y="4509120"/>
            <a:ext cx="1656184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09593" y="6254028"/>
            <a:ext cx="454993" cy="25067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547664" y="3861048"/>
            <a:ext cx="3960440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771800" y="5904667"/>
            <a:ext cx="766358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592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3248" y="88856"/>
            <a:ext cx="8153400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                               Mapper.xml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72"/>
            <a:ext cx="5238935" cy="6894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&lt;insert id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=“</a:t>
            </a:r>
            <a:r>
              <a:rPr lang="en-US" altLang="ko-KR" sz="13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cardAdd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resultType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order="BEFORE"&gt;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SELECT COALESCE(MAX(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), 0) + 1 AS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&lt;/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INSERT INTO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,phone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,description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) VALUES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,#{description}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&lt;/insert&gt;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&lt;update id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=“</a:t>
            </a:r>
            <a:r>
              <a:rPr lang="en-US" altLang="ko-KR" sz="13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cardUpdate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UPDATE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SET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 = 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 = #{description}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&lt;/update&gt;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&lt;delete id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=“</a:t>
            </a:r>
            <a:r>
              <a:rPr lang="en-US" altLang="ko-KR" sz="13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cardDelete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DELETE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&lt;/delete&gt;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&lt;/mapper&gt;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39952" y="1124744"/>
            <a:ext cx="388843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첫 번째 인자가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 아닌 값이면 해당 값을 결과로 반환하고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, 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이면 두 번째 인자를 반환한다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. </a:t>
            </a:r>
            <a:endParaRPr lang="ko-KR" altLang="en-US" sz="1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 rot="13097585">
            <a:off x="1706139" y="405465"/>
            <a:ext cx="2475171" cy="1097280"/>
          </a:xfrm>
          <a:custGeom>
            <a:avLst/>
            <a:gdLst>
              <a:gd name="connsiteX0" fmla="*/ 0 w 3718560"/>
              <a:gd name="connsiteY0" fmla="*/ 1097280 h 1097280"/>
              <a:gd name="connsiteX1" fmla="*/ 1584960 w 3718560"/>
              <a:gd name="connsiteY1" fmla="*/ 292608 h 1097280"/>
              <a:gd name="connsiteX2" fmla="*/ 3718560 w 37185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1097280">
                <a:moveTo>
                  <a:pt x="0" y="1097280"/>
                </a:moveTo>
                <a:cubicBezTo>
                  <a:pt x="482600" y="786384"/>
                  <a:pt x="965200" y="475488"/>
                  <a:pt x="1584960" y="292608"/>
                </a:cubicBezTo>
                <a:cubicBezTo>
                  <a:pt x="2204720" y="109728"/>
                  <a:pt x="2961640" y="54864"/>
                  <a:pt x="371856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71999"/>
            <a:ext cx="3767375" cy="383732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자유형 7"/>
          <p:cNvSpPr/>
          <p:nvPr/>
        </p:nvSpPr>
        <p:spPr>
          <a:xfrm rot="20139458">
            <a:off x="1726570" y="4876233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1848897" y="3840145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1263721" y="1428108"/>
            <a:ext cx="3688423" cy="3133618"/>
          </a:xfrm>
          <a:custGeom>
            <a:avLst/>
            <a:gdLst>
              <a:gd name="connsiteX0" fmla="*/ 3688423 w 3688423"/>
              <a:gd name="connsiteY0" fmla="*/ 3133618 h 3133618"/>
              <a:gd name="connsiteX1" fmla="*/ 1438382 w 3688423"/>
              <a:gd name="connsiteY1" fmla="*/ 801384 h 3133618"/>
              <a:gd name="connsiteX2" fmla="*/ 0 w 3688423"/>
              <a:gd name="connsiteY2" fmla="*/ 0 h 313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423" h="3133618">
                <a:moveTo>
                  <a:pt x="3688423" y="3133618"/>
                </a:moveTo>
                <a:cubicBezTo>
                  <a:pt x="2870771" y="2228636"/>
                  <a:pt x="2053119" y="1323654"/>
                  <a:pt x="1438382" y="801384"/>
                </a:cubicBezTo>
                <a:cubicBezTo>
                  <a:pt x="823645" y="279114"/>
                  <a:pt x="411822" y="139557"/>
                  <a:pt x="0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150136" y="744767"/>
            <a:ext cx="203113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/>
              <a:t>&lt;</a:t>
            </a:r>
            <a:r>
              <a:rPr lang="en-US" altLang="ko-KR" sz="1600" dirty="0" err="1"/>
              <a:t>selectKey</a:t>
            </a:r>
            <a:r>
              <a:rPr lang="en-US" altLang="ko-KR" sz="1600" dirty="0" smtClean="0"/>
              <a:t>&gt; :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자동생성키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170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838700" cy="465772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73" y="1501561"/>
            <a:ext cx="4886325" cy="51054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(1)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619832" y="2654584"/>
            <a:ext cx="705204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12666" y="1726069"/>
            <a:ext cx="1152128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5469052" y="1895346"/>
            <a:ext cx="1843614" cy="66494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829091" y="6272135"/>
            <a:ext cx="943951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83768" y="774503"/>
            <a:ext cx="626768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1. File</a:t>
            </a:r>
            <a:r>
              <a:rPr lang="ko-KR" altLang="en-US" dirty="0" smtClean="0"/>
              <a:t> </a:t>
            </a:r>
            <a:r>
              <a:rPr lang="en-US" altLang="ko-KR" dirty="0"/>
              <a:t>&gt; new&gt; other &gt; Spring &gt; </a:t>
            </a:r>
            <a:r>
              <a:rPr lang="en-US" altLang="ko-KR" dirty="0" smtClean="0"/>
              <a:t>Spring Legacy </a:t>
            </a:r>
            <a:r>
              <a:rPr lang="en-US" altLang="ko-KR" dirty="0"/>
              <a:t>project &gt; next &gt; </a:t>
            </a:r>
          </a:p>
        </p:txBody>
      </p:sp>
      <p:cxnSp>
        <p:nvCxnSpPr>
          <p:cNvPr id="25" name="직선 화살표 연결선 24"/>
          <p:cNvCxnSpPr>
            <a:cxnSpLocks noChangeShapeType="1"/>
            <a:stCxn id="21" idx="1"/>
          </p:cNvCxnSpPr>
          <p:nvPr/>
        </p:nvCxnSpPr>
        <p:spPr bwMode="auto">
          <a:xfrm flipH="1">
            <a:off x="1835696" y="959169"/>
            <a:ext cx="648072" cy="329031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3" name="직사각형 32"/>
          <p:cNvSpPr>
            <a:spLocks noChangeArrowheads="1"/>
          </p:cNvSpPr>
          <p:nvPr/>
        </p:nvSpPr>
        <p:spPr bwMode="auto">
          <a:xfrm>
            <a:off x="4147856" y="5503344"/>
            <a:ext cx="1576272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948264" y="3546430"/>
            <a:ext cx="827583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선택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5" name="직선 화살표 연결선 34"/>
          <p:cNvCxnSpPr>
            <a:cxnSpLocks noChangeShapeType="1"/>
            <a:stCxn id="34" idx="1"/>
            <a:endCxn id="33" idx="3"/>
          </p:cNvCxnSpPr>
          <p:nvPr/>
        </p:nvCxnSpPr>
        <p:spPr bwMode="auto">
          <a:xfrm flipH="1">
            <a:off x="5724128" y="3715707"/>
            <a:ext cx="1224136" cy="18975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09" y="2654584"/>
            <a:ext cx="552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Root-context.xml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(</a:t>
            </a:r>
            <a:r>
              <a:rPr lang="en-US" altLang="ko-KR" dirty="0" err="1"/>
              <a:t>SqlSession</a:t>
            </a:r>
            <a:r>
              <a:rPr lang="en-US" altLang="ko-KR" dirty="0"/>
              <a:t>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48471" cy="6093295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520" y="3645024"/>
            <a:ext cx="4032448" cy="309634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56" y="1268760"/>
            <a:ext cx="4311516" cy="547260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508956" y="3573016"/>
            <a:ext cx="4311516" cy="309634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610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42442"/>
            <a:ext cx="8352928" cy="42291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SqlSessionFactory</a:t>
            </a:r>
            <a:r>
              <a:rPr lang="en-US" altLang="ko-KR" dirty="0" smtClean="0"/>
              <a:t> </a:t>
            </a:r>
            <a:r>
              <a:rPr lang="ko-KR" altLang="en-US" dirty="0"/>
              <a:t>에서 </a:t>
            </a:r>
            <a:r>
              <a:rPr lang="en-US" altLang="ko-KR" dirty="0" err="1"/>
              <a:t>SqlSession</a:t>
            </a:r>
            <a:r>
              <a:rPr lang="en-US" altLang="ko-KR" dirty="0"/>
              <a:t> </a:t>
            </a:r>
            <a:r>
              <a:rPr lang="ko-KR" altLang="en-US" dirty="0"/>
              <a:t>만들기 </a:t>
            </a: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23528" y="2348880"/>
            <a:ext cx="6552728" cy="1800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23528" y="4293096"/>
            <a:ext cx="5832648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3528" y="1269821"/>
            <a:ext cx="8136904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01" y="2348879"/>
            <a:ext cx="2238375" cy="18764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164288" y="3212976"/>
            <a:ext cx="1872208" cy="4680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33417"/>
            <a:ext cx="2304573" cy="198191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47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2902"/>
            <a:ext cx="3820473" cy="57844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87" y="774110"/>
            <a:ext cx="4203238" cy="574646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Spring </a:t>
            </a:r>
            <a:r>
              <a:rPr lang="en-US" altLang="ko-KR" dirty="0"/>
              <a:t>Service </a:t>
            </a:r>
            <a:r>
              <a:rPr lang="ko-KR" altLang="en-US" dirty="0" smtClean="0"/>
              <a:t>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075426" y="2060848"/>
            <a:ext cx="3771820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84587" y="1536244"/>
            <a:ext cx="2841941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7544" y="1752268"/>
            <a:ext cx="3503290" cy="81263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07504" y="3193399"/>
            <a:ext cx="4415626" cy="1387729"/>
            <a:chOff x="107504" y="3193399"/>
            <a:chExt cx="3863330" cy="10234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193399"/>
              <a:ext cx="3863330" cy="102345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257" y="3861048"/>
              <a:ext cx="11239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직선 화살표 연결선 8"/>
          <p:cNvCxnSpPr/>
          <p:nvPr/>
        </p:nvCxnSpPr>
        <p:spPr>
          <a:xfrm flipV="1">
            <a:off x="3804207" y="1644256"/>
            <a:ext cx="949558" cy="15491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1" idx="3"/>
            <a:endCxn id="6" idx="1"/>
          </p:cNvCxnSpPr>
          <p:nvPr/>
        </p:nvCxnSpPr>
        <p:spPr>
          <a:xfrm>
            <a:off x="3970834" y="2158586"/>
            <a:ext cx="1104592" cy="11828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7676499" y="1054700"/>
            <a:ext cx="1421551" cy="73866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Auto Scan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가능하도록 객체 생성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008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" y="620688"/>
            <a:ext cx="8956284" cy="541746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Servlet-context</a:t>
            </a:r>
            <a:r>
              <a:rPr lang="ko-KR" altLang="en-US" dirty="0" smtClean="0"/>
              <a:t> </a:t>
            </a:r>
            <a:r>
              <a:rPr lang="en-US" altLang="ko-KR" dirty="0" smtClean="0"/>
              <a:t>.xml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548085" y="5733256"/>
            <a:ext cx="406478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컨테이너에 생성할 객체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 Auto scan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@Controller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@Service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@Repository </a:t>
            </a:r>
            <a:r>
              <a:rPr lang="en-US" altLang="ko-KR" sz="1400" b="1" dirty="0" smtClean="0"/>
              <a:t>@</a:t>
            </a:r>
            <a:r>
              <a:rPr lang="en-US" altLang="ko-KR" sz="1400" b="1" dirty="0"/>
              <a:t>Component</a:t>
            </a:r>
            <a:endParaRPr lang="ko-KR" altLang="en-US" sz="1400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696" y="116632"/>
            <a:ext cx="2736304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339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843640" cy="583264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23528" y="1052737"/>
            <a:ext cx="6120680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91472" y="2492896"/>
            <a:ext cx="4752528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JSTL(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JavaServer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Pages Standard Tag Library)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은 사용자 정의  표준태그라이브러리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의 주요 강점 중 하나는 서블릿 </a:t>
            </a:r>
            <a:r>
              <a:rPr lang="ko-KR" altLang="en-US" sz="1400" dirty="0" err="1" smtClean="0">
                <a:latin typeface="+mn-ea"/>
              </a:rPr>
              <a:t>컨텍스트에</a:t>
            </a:r>
            <a:r>
              <a:rPr lang="ko-KR" altLang="en-US" sz="1400" dirty="0" smtClean="0">
                <a:latin typeface="+mn-ea"/>
              </a:rPr>
              <a:t> 저장된 </a:t>
            </a:r>
            <a:r>
              <a:rPr lang="ko-KR" altLang="en-US" sz="1400" dirty="0" err="1" smtClean="0">
                <a:latin typeface="+mn-ea"/>
              </a:rPr>
              <a:t>데이타</a:t>
            </a:r>
            <a:r>
              <a:rPr lang="ko-KR" altLang="en-US" sz="1400" dirty="0" smtClean="0">
                <a:latin typeface="+mn-ea"/>
              </a:rPr>
              <a:t> 같은 애플리케이션 </a:t>
            </a:r>
            <a:r>
              <a:rPr lang="ko-KR" altLang="en-US" sz="1400" dirty="0" err="1" smtClean="0">
                <a:latin typeface="+mn-ea"/>
              </a:rPr>
              <a:t>데이타를</a:t>
            </a:r>
            <a:r>
              <a:rPr lang="ko-KR" altLang="en-US" sz="1400" dirty="0" smtClean="0">
                <a:latin typeface="+mn-ea"/>
              </a:rPr>
              <a:t> 액세스 및 조작하는 쉬운 방법을 제공하는 간단한 </a:t>
            </a:r>
            <a:r>
              <a:rPr lang="en-US" altLang="ko-KR" sz="1400" dirty="0" smtClean="0">
                <a:latin typeface="+mn-ea"/>
              </a:rPr>
              <a:t>EL</a:t>
            </a:r>
            <a:r>
              <a:rPr lang="ko-KR" altLang="en-US" sz="1400" dirty="0" smtClean="0">
                <a:latin typeface="+mn-ea"/>
              </a:rPr>
              <a:t>을 사용할 수 있게함</a:t>
            </a:r>
            <a:endParaRPr lang="en-US" altLang="ko-KR" sz="1400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0" y="2976493"/>
            <a:ext cx="3914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298031" y="3120420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298031" y="4221088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277483" y="5311482"/>
            <a:ext cx="32975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7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6768752" cy="592402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467544" y="908720"/>
            <a:ext cx="1728192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331640" y="3980316"/>
            <a:ext cx="5760640" cy="1680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837721" y="1896954"/>
            <a:ext cx="525658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sampleVo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action=“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form.do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method="post" &gt;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105275" cy="11811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4467225" cy="12192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908721"/>
            <a:ext cx="4392488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203848" y="3933057"/>
            <a:ext cx="12241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076056" y="3088838"/>
            <a:ext cx="237626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stCxn id="4" idx="3"/>
          </p:cNvCxnSpPr>
          <p:nvPr/>
        </p:nvCxnSpPr>
        <p:spPr>
          <a:xfrm flipV="1">
            <a:off x="2195736" y="980728"/>
            <a:ext cx="2232248" cy="1080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0" idx="0"/>
            <a:endCxn id="11" idx="1"/>
          </p:cNvCxnSpPr>
          <p:nvPr/>
        </p:nvCxnSpPr>
        <p:spPr>
          <a:xfrm flipV="1">
            <a:off x="3815916" y="3196850"/>
            <a:ext cx="1260140" cy="73620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9" y="1840405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555776" y="1854005"/>
            <a:ext cx="936104" cy="18642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6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CardView.jsp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64605" cy="489654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608512" cy="1728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29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CardView.jsp(2)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525063" cy="504056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00800" cy="288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5748"/>
            <a:ext cx="7488832" cy="5416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2" name="그룹 40"/>
          <p:cNvGrpSpPr/>
          <p:nvPr/>
        </p:nvGrpSpPr>
        <p:grpSpPr>
          <a:xfrm>
            <a:off x="4392547" y="1256993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CardService</a:t>
              </a:r>
              <a:endParaRPr lang="en-US" altLang="ko-KR" sz="1200" b="1" dirty="0" smtClean="0"/>
            </a:p>
            <a:p>
              <a:r>
                <a:rPr lang="en-US" altLang="ko-KR" sz="1200" b="1" i="1" dirty="0" smtClean="0"/>
                <a:t>(CardService.java)</a:t>
              </a:r>
              <a:endParaRPr lang="ko-KR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 err="1" smtClean="0"/>
                <a:t>getCard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</a:t>
              </a:r>
              <a:r>
                <a:rPr lang="en-US" altLang="ko-KR" sz="1200" dirty="0" err="1"/>
                <a:t>sampleNo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/>
                <a:t>addCard</a:t>
              </a:r>
              <a:r>
                <a:rPr lang="en-US" altLang="ko-KR" sz="1200" dirty="0"/>
                <a:t> ()</a:t>
              </a:r>
              <a:endParaRPr lang="en-US" altLang="ko-KR" sz="1200" dirty="0" smtClean="0"/>
            </a:p>
            <a:p>
              <a:r>
                <a:rPr lang="en-US" altLang="ko-KR" sz="1200" dirty="0" err="1"/>
                <a:t>updateCard</a:t>
              </a:r>
              <a:r>
                <a:rPr lang="en-US" altLang="ko-KR" sz="1200" dirty="0"/>
                <a:t> ()</a:t>
              </a:r>
              <a:endParaRPr lang="en-US" altLang="ko-KR" sz="1200" dirty="0" smtClean="0"/>
            </a:p>
            <a:p>
              <a:r>
                <a:rPr lang="en-US" altLang="ko-KR" sz="1200" dirty="0" err="1"/>
                <a:t>deleteCard</a:t>
              </a:r>
              <a:r>
                <a:rPr lang="en-US" altLang="ko-KR" sz="1200" dirty="0"/>
                <a:t> ()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3"/>
          </p:cNvCxnSpPr>
          <p:nvPr/>
        </p:nvCxnSpPr>
        <p:spPr>
          <a:xfrm flipV="1">
            <a:off x="6138842" y="2189131"/>
            <a:ext cx="607158" cy="39754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212230" y="205063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>
            <a:endCxn id="12" idx="1"/>
          </p:cNvCxnSpPr>
          <p:nvPr/>
        </p:nvCxnSpPr>
        <p:spPr>
          <a:xfrm flipV="1">
            <a:off x="3803722" y="2586677"/>
            <a:ext cx="588826" cy="69249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6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53117" y="1114782"/>
            <a:ext cx="14766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CardBiz</a:t>
            </a:r>
            <a:r>
              <a:rPr lang="en-US" altLang="ko-KR" sz="1400" dirty="0" smtClean="0"/>
              <a:t>/list.do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/>
                <a:t>getCard</a:t>
              </a:r>
              <a:r>
                <a:rPr lang="en-US" altLang="ko-KR" sz="1200" b="1" dirty="0" smtClean="0"/>
                <a:t>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err="1" smtClean="0"/>
                <a:t>addCard</a:t>
              </a:r>
              <a:r>
                <a:rPr lang="en-US" altLang="ko-KR" sz="1200" b="1" dirty="0" smtClean="0"/>
                <a:t>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err="1" smtClean="0"/>
                <a:t>updateCard</a:t>
              </a:r>
              <a:r>
                <a:rPr lang="en-US" altLang="ko-KR" sz="1200" b="1" dirty="0" smtClean="0"/>
                <a:t>()-</a:t>
              </a:r>
              <a:r>
                <a:rPr lang="en-US" altLang="ko-KR" sz="1200" dirty="0" smtClean="0"/>
                <a:t>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err="1" smtClean="0"/>
                <a:t>deleteCard</a:t>
              </a:r>
              <a:r>
                <a:rPr lang="en-US" altLang="ko-KR" sz="1200" b="1" dirty="0" smtClean="0"/>
                <a:t>()-</a:t>
              </a:r>
              <a:r>
                <a:rPr lang="en-US" altLang="ko-KR" sz="1200" dirty="0" smtClean="0"/>
                <a:t> 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876256" y="4456388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CardMapper.xml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&lt;id=“</a:t>
              </a:r>
              <a:r>
                <a:rPr lang="en-US" altLang="ko-KR" sz="1200" dirty="0" err="1" smtClean="0"/>
                <a:t>getAll</a:t>
              </a:r>
              <a:r>
                <a:rPr lang="en-US" altLang="ko-KR" sz="1200" dirty="0" smtClean="0"/>
                <a:t>”  &gt;</a:t>
              </a:r>
            </a:p>
            <a:p>
              <a:r>
                <a:rPr lang="en-US" altLang="ko-KR" sz="1200" dirty="0" smtClean="0"/>
                <a:t>&lt;id</a:t>
              </a:r>
              <a:r>
                <a:rPr lang="en-US" altLang="ko-KR" sz="1200" dirty="0"/>
                <a:t>=“ </a:t>
              </a:r>
              <a:r>
                <a:rPr lang="en-US" altLang="ko-KR" sz="1200" dirty="0" err="1" smtClean="0"/>
                <a:t>cardGet</a:t>
              </a:r>
              <a:r>
                <a:rPr lang="en-US" altLang="ko-KR" sz="1200" dirty="0" smtClean="0"/>
                <a:t>” &gt;</a:t>
              </a:r>
              <a:endParaRPr lang="en-US" altLang="ko-KR" sz="1200" b="1" dirty="0"/>
            </a:p>
            <a:p>
              <a:r>
                <a:rPr lang="en-US" altLang="ko-KR" sz="1200" dirty="0"/>
                <a:t>&lt;id=“ </a:t>
              </a:r>
              <a:r>
                <a:rPr lang="en-US" altLang="ko-KR" sz="1200" dirty="0" err="1" smtClean="0"/>
                <a:t>cardAdd</a:t>
              </a:r>
              <a:r>
                <a:rPr lang="en-US" altLang="ko-KR" sz="1200" dirty="0" smtClean="0"/>
                <a:t>” &gt;</a:t>
              </a:r>
              <a:endParaRPr lang="en-US" altLang="ko-KR" sz="1200" dirty="0"/>
            </a:p>
            <a:p>
              <a:r>
                <a:rPr lang="en-US" altLang="ko-KR" sz="1200" dirty="0"/>
                <a:t>&lt;id=“ </a:t>
              </a:r>
              <a:r>
                <a:rPr lang="en-US" altLang="ko-KR" sz="1200" dirty="0" err="1" smtClean="0"/>
                <a:t>cardUpdate</a:t>
              </a:r>
              <a:r>
                <a:rPr lang="en-US" altLang="ko-KR" sz="1200" dirty="0" smtClean="0"/>
                <a:t>” &gt;</a:t>
              </a:r>
              <a:endParaRPr lang="en-US" altLang="ko-KR" sz="1200" dirty="0"/>
            </a:p>
            <a:p>
              <a:r>
                <a:rPr lang="en-US" altLang="ko-KR" sz="1200" dirty="0"/>
                <a:t>&lt;id=“ </a:t>
              </a:r>
              <a:r>
                <a:rPr lang="en-US" altLang="ko-KR" sz="1200" dirty="0" err="1" smtClean="0"/>
                <a:t>cardDelete</a:t>
              </a:r>
              <a:r>
                <a:rPr lang="en-US" altLang="ko-KR" sz="1200" dirty="0" smtClean="0"/>
                <a:t>” &gt;</a:t>
              </a:r>
              <a:endParaRPr lang="en-US" altLang="ko-KR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6745999" y="1393241"/>
            <a:ext cx="1851772" cy="1442222"/>
            <a:chOff x="6488646" y="1316607"/>
            <a:chExt cx="2081629" cy="1442222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smtClean="0"/>
                  <a:t>CardMapper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 err="1" smtClean="0"/>
                <a:t>cardGet</a:t>
              </a:r>
              <a:r>
                <a:rPr lang="en-US" altLang="ko-KR" sz="1200" dirty="0" smtClean="0"/>
                <a:t>(</a:t>
              </a:r>
              <a:r>
                <a:rPr lang="en-US" altLang="ko-KR" sz="1200" b="1" dirty="0" err="1" smtClean="0"/>
                <a:t>int</a:t>
              </a:r>
              <a:r>
                <a:rPr lang="en-US" altLang="ko-KR" sz="1200" b="1" dirty="0" smtClean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 err="1" smtClean="0"/>
                <a:t>cardAdd</a:t>
              </a:r>
              <a:r>
                <a:rPr lang="en-US" altLang="ko-KR" sz="1200" dirty="0"/>
                <a:t>()</a:t>
              </a:r>
            </a:p>
            <a:p>
              <a:r>
                <a:rPr lang="en-US" altLang="ko-KR" sz="1200" dirty="0" err="1" smtClean="0"/>
                <a:t>cardUpdate</a:t>
              </a:r>
              <a:r>
                <a:rPr lang="en-US" altLang="ko-KR" sz="1200" dirty="0"/>
                <a:t>()</a:t>
              </a:r>
            </a:p>
            <a:p>
              <a:r>
                <a:rPr lang="en-US" altLang="ko-KR" sz="1200" dirty="0" err="1" smtClean="0"/>
                <a:t>cardDelete</a:t>
              </a:r>
              <a:r>
                <a:rPr lang="en-US" altLang="ko-KR" sz="1200" dirty="0"/>
                <a:t>()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673190" y="302640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132" idx="2"/>
            <a:endCxn id="119" idx="0"/>
          </p:cNvCxnSpPr>
          <p:nvPr/>
        </p:nvCxnSpPr>
        <p:spPr>
          <a:xfrm>
            <a:off x="7671886" y="2835463"/>
            <a:ext cx="23531" cy="16209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  <p:grpSp>
        <p:nvGrpSpPr>
          <p:cNvPr id="78" name="그룹 45"/>
          <p:cNvGrpSpPr/>
          <p:nvPr/>
        </p:nvGrpSpPr>
        <p:grpSpPr>
          <a:xfrm>
            <a:off x="6829195" y="3272141"/>
            <a:ext cx="1789990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TextBox 78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persistence(</a:t>
              </a:r>
              <a:r>
                <a:rPr lang="en-US" altLang="ko-KR" sz="1200" b="1" dirty="0" err="1" smtClean="0"/>
                <a:t>dataSource</a:t>
              </a:r>
              <a:r>
                <a:rPr lang="en-US" altLang="ko-KR" sz="1200" dirty="0"/>
                <a:t>)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7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3165506" y="1452979"/>
            <a:ext cx="1910550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32981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28445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err="1" smtClean="0"/>
              <a:t>com.jang.cardbiz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2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58" y="0"/>
            <a:ext cx="3429000" cy="6691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707904" y="2492896"/>
            <a:ext cx="1716732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735922" y="6485870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6895753" y="3893074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926916" y="5333323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580172" y="5537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9" name="직사각형 28"/>
          <p:cNvSpPr>
            <a:spLocks noChangeArrowheads="1"/>
          </p:cNvSpPr>
          <p:nvPr/>
        </p:nvSpPr>
        <p:spPr bwMode="auto">
          <a:xfrm>
            <a:off x="6444208" y="594719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987950" y="1844824"/>
            <a:ext cx="285860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5313"/>
            <a:ext cx="3733800" cy="15525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99417" y="3570538"/>
            <a:ext cx="2244383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Hello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world 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실행 확인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9698" y="1944329"/>
            <a:ext cx="8644790" cy="4500806"/>
            <a:chOff x="467544" y="600507"/>
            <a:chExt cx="8136904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47728" y="1257164"/>
              <a:ext cx="2620475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28" y="1868970"/>
              <a:ext cx="2620475" cy="175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57967" y="3625922"/>
              <a:ext cx="1810238" cy="931804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306775" y="3869396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198911" y="1921024"/>
              <a:ext cx="2171824" cy="75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</a:p>
            <a:p>
              <a:pPr>
                <a:buClr>
                  <a:schemeClr val="accent2"/>
                </a:buClr>
              </a:pPr>
              <a:r>
                <a:rPr lang="en-US" altLang="ko-KR" sz="16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root-context.xml</a:t>
              </a:r>
              <a:endPara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95512" y="4725698"/>
              <a:ext cx="2572692" cy="75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[servlet-name]-</a:t>
              </a:r>
              <a:r>
                <a:rPr lang="en-US" altLang="ko-KR" sz="1600" dirty="0" smtClean="0"/>
                <a:t>servlet.xml</a:t>
              </a:r>
            </a:p>
            <a:p>
              <a:pPr>
                <a:buClr>
                  <a:schemeClr val="accent2"/>
                </a:buClr>
              </a:pPr>
              <a:r>
                <a:rPr lang="en-US" altLang="ko-KR" sz="16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servlet-context.xml</a:t>
              </a:r>
              <a:endPara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 flipV="1">
              <a:off x="3568203" y="4879289"/>
              <a:ext cx="630708" cy="2219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624902" y="2996953"/>
              <a:ext cx="1255736" cy="502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i="1" dirty="0" err="1"/>
                <a:t>M</a:t>
              </a:r>
              <a:r>
                <a:rPr lang="en-US" altLang="ko-KR" sz="1400" i="1" dirty="0" err="1" smtClean="0"/>
                <a:t>essageSource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108069" y="2705732"/>
              <a:ext cx="854185" cy="4394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dirty="0" smtClean="0"/>
                <a:t>Dao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1"/>
              <a:endCxn id="22" idx="3"/>
            </p:cNvCxnSpPr>
            <p:nvPr/>
          </p:nvCxnSpPr>
          <p:spPr>
            <a:xfrm flipH="1">
              <a:off x="3568203" y="2296566"/>
              <a:ext cx="630708" cy="450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2203298" y="2636035"/>
              <a:ext cx="1147931" cy="474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dirty="0" err="1" smtClean="0"/>
                <a:t>dataSource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693674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190415" y="1805299"/>
              <a:ext cx="1727330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i="1" dirty="0" err="1" smtClean="0">
                  <a:solidFill>
                    <a:schemeClr val="tx1"/>
                  </a:solidFill>
                </a:rPr>
                <a:t>transactionManager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설정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root-context.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915816" y="5407477"/>
              <a:ext cx="2011988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 smtClean="0">
                  <a:solidFill>
                    <a:srgbClr val="0033CC"/>
                  </a:solidFill>
                </a:rPr>
                <a:t>servlet-</a:t>
              </a:r>
              <a:r>
                <a:rPr lang="en-US" altLang="ko-KR" sz="1600" dirty="0" smtClean="0"/>
                <a:t>context.xml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LoginController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390855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3899368"/>
            <a:ext cx="4300" cy="17118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3624257"/>
            <a:ext cx="1126837" cy="723284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8" y="5211367"/>
            <a:ext cx="585277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504251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://login-mvn/login.do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29814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1980261" y="368016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4056510" y="269694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48" name="Oval 1032"/>
          <p:cNvSpPr>
            <a:spLocks noChangeArrowheads="1"/>
          </p:cNvSpPr>
          <p:nvPr/>
        </p:nvSpPr>
        <p:spPr bwMode="auto">
          <a:xfrm>
            <a:off x="4043897" y="3368607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2153</Words>
  <Application>Microsoft Office PowerPoint</Application>
  <PresentationFormat>화면 슬라이드 쇼(4:3)</PresentationFormat>
  <Paragraphs>653</Paragraphs>
  <Slides>58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58</vt:i4>
      </vt:variant>
    </vt:vector>
  </HeadingPairs>
  <TitlesOfParts>
    <vt:vector size="60" baseType="lpstr">
      <vt:lpstr>AcademicPresentation2(2)</vt:lpstr>
      <vt:lpstr>내지</vt:lpstr>
      <vt:lpstr>Java 프레임워크 Spring 예제(2)</vt:lpstr>
      <vt:lpstr>고객관리 미니 프로젝트개요</vt:lpstr>
      <vt:lpstr>고객관리 미니 프로젝트개요</vt:lpstr>
      <vt:lpstr>PowerPoint 프레젠테이션</vt:lpstr>
      <vt:lpstr>Maven project  구성(1)  </vt:lpstr>
      <vt:lpstr>Maven project  구성</vt:lpstr>
      <vt:lpstr>Maven project  구성(2) </vt:lpstr>
      <vt:lpstr>Spring MVC의 환경 구성 </vt:lpstr>
      <vt:lpstr>IoC 컨테이너 설정  </vt:lpstr>
      <vt:lpstr>POM 구성 </vt:lpstr>
      <vt:lpstr>M2Eclipse 프로젝트 Layout 변경 </vt:lpstr>
      <vt:lpstr>Spring 설정 (web.xml) – xml 파일명,한글 코드처리</vt:lpstr>
      <vt:lpstr>DAO  design 패턴  설계 구현</vt:lpstr>
      <vt:lpstr>전달객체(Dto) 구성 - Card.java </vt:lpstr>
      <vt:lpstr>CardDao interface 객체 구성</vt:lpstr>
      <vt:lpstr>CardDaoImpl 구현 클래스 작성 </vt:lpstr>
      <vt:lpstr>Java 의 자료구조</vt:lpstr>
      <vt:lpstr>CardDaoImpl 구현 클래스 작성 </vt:lpstr>
      <vt:lpstr>CardDaoImpl 구현 클래스 작성 </vt:lpstr>
      <vt:lpstr>root-context.xml에 dataSource 와 cardDao 객체 생성    </vt:lpstr>
      <vt:lpstr>Root-context.xml NameSpace 설정  </vt:lpstr>
      <vt:lpstr>cardService 인터페이스와 구현객체</vt:lpstr>
      <vt:lpstr>root-context.xml cardService 객체 생성    </vt:lpstr>
      <vt:lpstr>IoC 컨테이너 </vt:lpstr>
      <vt:lpstr>servlet-context.xml 설정 </vt:lpstr>
      <vt:lpstr>고객관리 클래스다이어그램 </vt:lpstr>
      <vt:lpstr>Controller 작성(1) </vt:lpstr>
      <vt:lpstr>CardList.jsp </vt:lpstr>
      <vt:lpstr>CardList.jsp </vt:lpstr>
      <vt:lpstr>Controller 작성(2) </vt:lpstr>
      <vt:lpstr>CardView.jsp</vt:lpstr>
      <vt:lpstr>CardView.jsp(2)</vt:lpstr>
      <vt:lpstr>Controller 작성(3) </vt:lpstr>
      <vt:lpstr>PowerPoint 프레젠테이션</vt:lpstr>
      <vt:lpstr>Ibatis와 mybatis의 특징 </vt:lpstr>
      <vt:lpstr>Ibatis</vt:lpstr>
      <vt:lpstr>MyBatis Mapper를 이용한 Service (Business)클래스와 DAO 객체 구현</vt:lpstr>
      <vt:lpstr>CardBizMy16 프로젝트 구성 </vt:lpstr>
      <vt:lpstr>POM 구성 </vt:lpstr>
      <vt:lpstr>POM Mybatis  구성</vt:lpstr>
      <vt:lpstr>Mybatis</vt:lpstr>
      <vt:lpstr>1. CardDao interface  CardMapper interface</vt:lpstr>
      <vt:lpstr>2. CardDao CardMapper.xml 작성  </vt:lpstr>
      <vt:lpstr>2. CardMapper.xml 작성 규칙   </vt:lpstr>
      <vt:lpstr>2. Mapper SQL 구문 작성 규칙 </vt:lpstr>
      <vt:lpstr>2. CardDaoImpl 구현 클래스: CardMapper.xml</vt:lpstr>
      <vt:lpstr>Mapper.xml sql 구문 파일 구성</vt:lpstr>
      <vt:lpstr>CardDao.java CardMapper.xml</vt:lpstr>
      <vt:lpstr>                                   Mapper.xml 파일 구성</vt:lpstr>
      <vt:lpstr>3. Root-context.xml 수정(SqlSession 만들기)</vt:lpstr>
      <vt:lpstr>3. SqlSessionFactory 에서 SqlSession 만들기 </vt:lpstr>
      <vt:lpstr>Spring Service 구현 클래스</vt:lpstr>
      <vt:lpstr>Servlet-context .xml</vt:lpstr>
      <vt:lpstr>CardList.jsp </vt:lpstr>
      <vt:lpstr>CardList.jsp </vt:lpstr>
      <vt:lpstr>CardView.jsp</vt:lpstr>
      <vt:lpstr>CardView.jsp(2)</vt:lpstr>
      <vt:lpstr>고객관리 클래스다이어그램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2016-10-30T00:59:52Z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