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44"/>
  </p:notesMasterIdLst>
  <p:sldIdLst>
    <p:sldId id="256" r:id="rId3"/>
    <p:sldId id="440" r:id="rId4"/>
    <p:sldId id="323" r:id="rId5"/>
    <p:sldId id="397" r:id="rId6"/>
    <p:sldId id="398" r:id="rId7"/>
    <p:sldId id="402" r:id="rId8"/>
    <p:sldId id="410" r:id="rId9"/>
    <p:sldId id="409" r:id="rId10"/>
    <p:sldId id="408" r:id="rId11"/>
    <p:sldId id="405" r:id="rId12"/>
    <p:sldId id="406" r:id="rId13"/>
    <p:sldId id="399" r:id="rId14"/>
    <p:sldId id="407" r:id="rId15"/>
    <p:sldId id="438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33" r:id="rId39"/>
    <p:sldId id="434" r:id="rId40"/>
    <p:sldId id="435" r:id="rId41"/>
    <p:sldId id="436" r:id="rId42"/>
    <p:sldId id="437" r:id="rId4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000000"/>
    <a:srgbClr val="0033CC"/>
    <a:srgbClr val="660066"/>
    <a:srgbClr val="1C74D4"/>
    <a:srgbClr val="5A5AD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6" autoAdjust="0"/>
    <p:restoredTop sz="94660"/>
  </p:normalViewPr>
  <p:slideViewPr>
    <p:cSldViewPr>
      <p:cViewPr>
        <p:scale>
          <a:sx n="125" d="100"/>
          <a:sy n="125" d="100"/>
        </p:scale>
        <p:origin x="-348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-13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1/21/2013 10:08 AM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1/21/2013 10:08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1/21/2013 10:08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>
            <a:lvl1pPr>
              <a:defRPr baseline="0">
                <a:latin typeface="HY강B" pitchFamily="18" charset="-127"/>
                <a:ea typeface="HY강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4896544"/>
          </a:xfrm>
        </p:spPr>
        <p:txBody>
          <a:bodyPr/>
          <a:lstStyle>
            <a:lvl1pPr>
              <a:defRPr baseline="0">
                <a:latin typeface="HY강B" pitchFamily="18" charset="-127"/>
              </a:defRPr>
            </a:lvl1pPr>
            <a:lvl2pPr>
              <a:defRPr baseline="0">
                <a:latin typeface="HY강B" pitchFamily="18" charset="-127"/>
              </a:defRPr>
            </a:lvl2pPr>
            <a:lvl3pPr>
              <a:defRPr baseline="0">
                <a:latin typeface="HY강B" pitchFamily="18" charset="-127"/>
              </a:defRPr>
            </a:lvl3pPr>
            <a:lvl4pPr>
              <a:defRPr baseline="0">
                <a:latin typeface="HY강B" pitchFamily="18" charset="-127"/>
              </a:defRPr>
            </a:lvl4pPr>
            <a:lvl5pPr>
              <a:defRPr baseline="0">
                <a:latin typeface="HY강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1/21/2013 10:08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40"/>
            <a:ext cx="8153400" cy="576064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3886200" cy="45720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16016" y="1052736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1/21/2013 10:08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57606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1560" y="1628800"/>
            <a:ext cx="3886200" cy="35814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1/21/2013 10:08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11560" y="90872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6016" y="90872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1/21/2013 10:08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1/21/2013 10:08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1/21/2013 10:08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1/21/2013 10:08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9552" y="492671"/>
            <a:ext cx="8604448" cy="1440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5486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8153400" cy="4929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2196"/>
            <a:ext cx="467544" cy="1440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1" hangingPunct="1">
        <a:spcBef>
          <a:spcPct val="0"/>
        </a:spcBef>
        <a:buNone/>
        <a:defRPr sz="3200" kern="1200">
          <a:solidFill>
            <a:schemeClr val="tx2"/>
          </a:solidFill>
          <a:latin typeface="HY강B" pitchFamily="18" charset="-127"/>
          <a:ea typeface="HY강B" pitchFamily="18" charset="-127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 2" pitchFamily="18" charset="2"/>
        <a:buChar char=""/>
        <a:defRPr sz="20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 pitchFamily="18" charset="2"/>
        <a:buChar char=""/>
        <a:defRPr sz="18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16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14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12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장안대학교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o-KR" altLang="en-US" dirty="0" smtClean="0"/>
              <a:t>인터넷정보통신과</a:t>
            </a:r>
            <a:endParaRPr lang="en-US" dirty="0" smtClean="0"/>
          </a:p>
        </p:txBody>
      </p:sp>
      <p:pic>
        <p:nvPicPr>
          <p:cNvPr id="43010" name="Picture 2" descr="http://blogfiles.naver.net/20120127_65/wjaeordl1_1327635328479kXd2K_JPEG/%C4%C4%C7%BB%C5%CD_%B9%E8%B0%E6%C8%AD%B8%E9_%C0%CC%B9%CC%C1%F6%BA%BD%C7%B3%B0%E6%BB%E7%C1%F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3672408" cy="1447800"/>
          </a:xfrm>
        </p:spPr>
        <p:txBody>
          <a:bodyPr>
            <a:normAutofit/>
          </a:bodyPr>
          <a:lstStyle/>
          <a:p>
            <a:r>
              <a:rPr lang="en-US" altLang="ko-KR" sz="2200" dirty="0" smtClean="0">
                <a:solidFill>
                  <a:srgbClr val="FFFFFF"/>
                </a:solidFill>
              </a:rPr>
              <a:t>3</a:t>
            </a:r>
            <a:r>
              <a:rPr lang="ko-KR" altLang="en-US" sz="2200" dirty="0" smtClean="0">
                <a:solidFill>
                  <a:srgbClr val="FFFFFF"/>
                </a:solidFill>
              </a:rPr>
              <a:t>학기</a:t>
            </a:r>
            <a:r>
              <a:rPr lang="en-US" altLang="ko-KR" sz="3600" dirty="0" smtClean="0">
                <a:solidFill>
                  <a:schemeClr val="bg1"/>
                </a:solidFill>
              </a:rPr>
              <a:t/>
            </a:r>
            <a:br>
              <a:rPr lang="en-US" altLang="ko-KR" sz="3600" dirty="0" smtClean="0">
                <a:solidFill>
                  <a:schemeClr val="bg1"/>
                </a:solidFill>
              </a:rPr>
            </a:br>
            <a:r>
              <a:rPr lang="ko-KR" altLang="en-US" sz="3600" dirty="0" smtClean="0">
                <a:solidFill>
                  <a:schemeClr val="bg1"/>
                </a:solidFill>
              </a:rPr>
              <a:t>웹 </a:t>
            </a:r>
            <a:r>
              <a:rPr lang="ko-KR" altLang="en-US" sz="3600" dirty="0" smtClean="0">
                <a:solidFill>
                  <a:schemeClr val="bg1"/>
                </a:solidFill>
              </a:rPr>
              <a:t>프로그래밍</a:t>
            </a: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2200" dirty="0" smtClean="0">
                <a:solidFill>
                  <a:srgbClr val="FFFFFF"/>
                </a:solidFill>
              </a:rPr>
              <a:t>JSP</a:t>
            </a:r>
            <a:r>
              <a:rPr lang="ko-KR" altLang="en-US" sz="2200" dirty="0" smtClean="0">
                <a:solidFill>
                  <a:srgbClr val="FFFFFF"/>
                </a:solidFill>
              </a:rPr>
              <a:t>를 이용한 회원</a:t>
            </a:r>
            <a:r>
              <a:rPr lang="ko-KR" altLang="en-US" sz="2200" dirty="0" smtClean="0">
                <a:solidFill>
                  <a:srgbClr val="FFFFFF"/>
                </a:solidFill>
              </a:rPr>
              <a:t> </a:t>
            </a:r>
            <a:r>
              <a:rPr lang="ko-KR" altLang="en-US" sz="2200" dirty="0" smtClean="0">
                <a:solidFill>
                  <a:srgbClr val="FFFFFF"/>
                </a:solidFill>
              </a:rPr>
              <a:t>관리</a:t>
            </a:r>
            <a:r>
              <a:rPr lang="en-US" altLang="ko-KR" sz="2200" dirty="0" smtClean="0">
                <a:solidFill>
                  <a:srgbClr val="FFFFFF"/>
                </a:solidFill>
              </a:rPr>
              <a:t> 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스타일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시트 </a:t>
            </a:r>
            <a:r>
              <a:rPr lang="en-US" altLang="ko-KR" dirty="0" smtClean="0"/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CSS :Cascading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Style Sheet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352928" cy="5112568"/>
          </a:xfrm>
        </p:spPr>
        <p:txBody>
          <a:bodyPr>
            <a:normAutofit/>
          </a:bodyPr>
          <a:lstStyle/>
          <a:p>
            <a:r>
              <a:rPr lang="ko-KR" altLang="en-US" sz="1600" dirty="0" smtClean="0"/>
              <a:t>웹 페이지 요소의 모양에 영향을 주는 서식 정의 모음</a:t>
            </a:r>
            <a:endParaRPr lang="en-US" altLang="ko-KR" sz="1600" dirty="0" smtClean="0"/>
          </a:p>
          <a:p>
            <a:pPr lvl="1"/>
            <a:r>
              <a:rPr lang="en-US" altLang="ko-KR" sz="1400" dirty="0" smtClean="0"/>
              <a:t>HTML </a:t>
            </a:r>
            <a:r>
              <a:rPr lang="ko-KR" altLang="en-US" sz="1400" dirty="0" smtClean="0"/>
              <a:t>태그가</a:t>
            </a:r>
            <a:r>
              <a:rPr lang="en-US" altLang="ko-KR" sz="1400" dirty="0" smtClean="0"/>
              <a:t> </a:t>
            </a:r>
            <a:r>
              <a:rPr lang="ko-KR" altLang="ko-KR" sz="1400" dirty="0" smtClean="0"/>
              <a:t>실제 표시되는 방법을 기술하는 언어</a:t>
            </a:r>
            <a:endParaRPr lang="ko-KR" altLang="en-US" sz="1400" dirty="0" smtClean="0"/>
          </a:p>
          <a:p>
            <a:pPr lvl="1"/>
            <a:r>
              <a:rPr lang="ko-KR" altLang="en-US" sz="1400" dirty="0" smtClean="0"/>
              <a:t>스타일을 사용하여 전체 문서에 대하여 특정 요소의 색상 및 정렬 속성을 미리 지정할 수 있음</a:t>
            </a:r>
            <a:endParaRPr lang="en-US" altLang="ko-KR" sz="1400" dirty="0" smtClean="0"/>
          </a:p>
          <a:p>
            <a:r>
              <a:rPr lang="ko-KR" altLang="en-US" sz="1600" dirty="0" smtClean="0"/>
              <a:t>스타일 시트 기술 방법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위치</a:t>
            </a:r>
            <a:r>
              <a:rPr lang="en-US" altLang="ko-KR" sz="1600" dirty="0" smtClean="0"/>
              <a:t>) </a:t>
            </a:r>
          </a:p>
          <a:p>
            <a:pPr lvl="1"/>
            <a:r>
              <a:rPr lang="ko-KR" altLang="en-US" sz="1400" dirty="0" smtClean="0"/>
              <a:t>스타일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태그 </a:t>
            </a:r>
            <a:r>
              <a:rPr lang="en-US" altLang="ko-KR" sz="1400" dirty="0" smtClean="0">
                <a:solidFill>
                  <a:srgbClr val="7030A0"/>
                </a:solidFill>
              </a:rPr>
              <a:t>–</a:t>
            </a:r>
            <a:r>
              <a:rPr lang="ko-KR" altLang="en-US" sz="1400" dirty="0" smtClean="0">
                <a:solidFill>
                  <a:srgbClr val="7030A0"/>
                </a:solidFill>
              </a:rPr>
              <a:t>페이지의 정의된 종류의 모든 태그에 적용</a:t>
            </a:r>
            <a:endParaRPr lang="en-US" altLang="ko-KR" sz="1400" dirty="0" smtClean="0">
              <a:solidFill>
                <a:srgbClr val="7030A0"/>
              </a:solidFill>
            </a:endParaRPr>
          </a:p>
          <a:p>
            <a:pPr lvl="2">
              <a:buNone/>
            </a:pPr>
            <a:r>
              <a:rPr lang="en-US" altLang="ko-KR" sz="1400" dirty="0" smtClean="0">
                <a:solidFill>
                  <a:srgbClr val="0000FF"/>
                </a:solidFill>
              </a:rPr>
              <a:t>&lt; Style</a:t>
            </a:r>
            <a:r>
              <a:rPr lang="ko-KR" altLang="en-US" sz="1400" dirty="0" smtClean="0">
                <a:solidFill>
                  <a:srgbClr val="0000FF"/>
                </a:solidFill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</a:rPr>
              <a:t>type=“text/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css</a:t>
            </a:r>
            <a:r>
              <a:rPr lang="en-US" altLang="ko-KR" sz="1400" dirty="0" smtClean="0">
                <a:solidFill>
                  <a:srgbClr val="0000FF"/>
                </a:solidFill>
              </a:rPr>
              <a:t>”&gt;</a:t>
            </a:r>
          </a:p>
          <a:p>
            <a:pPr lvl="2">
              <a:buNone/>
            </a:pPr>
            <a:r>
              <a:rPr lang="en-US" altLang="ko-KR" sz="1400" dirty="0" smtClean="0">
                <a:solidFill>
                  <a:srgbClr val="0000FF"/>
                </a:solidFill>
              </a:rPr>
              <a:t>    body {</a:t>
            </a:r>
            <a:r>
              <a:rPr lang="en-US" altLang="ko-KR" sz="1400" dirty="0" smtClean="0"/>
              <a:t>background: #ffffe0 ; }</a:t>
            </a:r>
            <a:endParaRPr lang="en-US" altLang="ko-KR" sz="1400" dirty="0" smtClean="0">
              <a:solidFill>
                <a:srgbClr val="0000FF"/>
              </a:solidFill>
            </a:endParaRPr>
          </a:p>
          <a:p>
            <a:pPr lvl="2">
              <a:buNone/>
            </a:pPr>
            <a:r>
              <a:rPr lang="en-US" altLang="ko-KR" sz="1400" dirty="0" smtClean="0"/>
              <a:t>    p {font-size:12px; </a:t>
            </a:r>
            <a:r>
              <a:rPr lang="en-US" altLang="ko-KR" sz="1400" dirty="0" err="1" smtClean="0"/>
              <a:t>color:green</a:t>
            </a:r>
            <a:r>
              <a:rPr lang="en-US" altLang="ko-KR" sz="1400" dirty="0" smtClean="0"/>
              <a:t>;} </a:t>
            </a:r>
          </a:p>
          <a:p>
            <a:pPr lvl="2">
              <a:buNone/>
            </a:pPr>
            <a:r>
              <a:rPr lang="en-US" altLang="ko-KR" sz="1400" dirty="0" smtClean="0">
                <a:solidFill>
                  <a:srgbClr val="0000FF"/>
                </a:solidFill>
              </a:rPr>
              <a:t>&lt;/style&gt;</a:t>
            </a:r>
          </a:p>
          <a:p>
            <a:pPr lvl="1"/>
            <a:r>
              <a:rPr lang="en-US" altLang="ko-KR" sz="1400" dirty="0" smtClean="0"/>
              <a:t>Inline style </a:t>
            </a:r>
            <a:r>
              <a:rPr lang="en-US" altLang="ko-KR" sz="1400" dirty="0" smtClean="0">
                <a:solidFill>
                  <a:srgbClr val="7030A0"/>
                </a:solidFill>
              </a:rPr>
              <a:t>– </a:t>
            </a:r>
            <a:r>
              <a:rPr lang="ko-KR" altLang="en-US" sz="1400" dirty="0" smtClean="0">
                <a:solidFill>
                  <a:srgbClr val="7030A0"/>
                </a:solidFill>
              </a:rPr>
              <a:t>간단한 경우 </a:t>
            </a:r>
            <a:r>
              <a:rPr lang="en-US" altLang="ko-KR" sz="1400" dirty="0" smtClean="0">
                <a:solidFill>
                  <a:srgbClr val="7030A0"/>
                </a:solidFill>
              </a:rPr>
              <a:t>, </a:t>
            </a:r>
            <a:r>
              <a:rPr lang="ko-KR" altLang="en-US" sz="1400" dirty="0" smtClean="0">
                <a:solidFill>
                  <a:srgbClr val="7030A0"/>
                </a:solidFill>
              </a:rPr>
              <a:t>특정 태그만 적용할 때 </a:t>
            </a:r>
            <a:endParaRPr lang="en-US" altLang="ko-KR" sz="1400" dirty="0" smtClean="0">
              <a:solidFill>
                <a:srgbClr val="7030A0"/>
              </a:solidFill>
            </a:endParaRPr>
          </a:p>
          <a:p>
            <a:pPr lvl="2">
              <a:buNone/>
            </a:pPr>
            <a:r>
              <a:rPr lang="en-US" altLang="ko-KR" sz="1400" dirty="0" smtClean="0">
                <a:solidFill>
                  <a:srgbClr val="0000FF"/>
                </a:solidFill>
              </a:rPr>
              <a:t>&lt;p style=“font-size:15px;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color:green</a:t>
            </a:r>
            <a:r>
              <a:rPr lang="en-US" altLang="ko-KR" sz="1400" dirty="0" smtClean="0">
                <a:solidFill>
                  <a:srgbClr val="0000FF"/>
                </a:solidFill>
              </a:rPr>
              <a:t>”&gt; </a:t>
            </a:r>
            <a:r>
              <a:rPr lang="ko-KR" altLang="en-US" sz="1400" dirty="0" smtClean="0">
                <a:solidFill>
                  <a:srgbClr val="0000FF"/>
                </a:solidFill>
              </a:rPr>
              <a:t>건강</a:t>
            </a:r>
            <a:r>
              <a:rPr lang="en-US" altLang="ko-KR" sz="1400" dirty="0" smtClean="0">
                <a:solidFill>
                  <a:srgbClr val="0000FF"/>
                </a:solidFill>
              </a:rPr>
              <a:t> &lt;/p&gt;</a:t>
            </a:r>
          </a:p>
          <a:p>
            <a:pPr lvl="1"/>
            <a:r>
              <a:rPr lang="ko-KR" altLang="en-US" sz="1400" dirty="0" smtClean="0"/>
              <a:t>외부</a:t>
            </a:r>
            <a:r>
              <a:rPr lang="en-US" altLang="ko-KR" sz="1400" dirty="0" smtClean="0"/>
              <a:t> style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sheet </a:t>
            </a:r>
            <a:r>
              <a:rPr lang="ko-KR" altLang="en-US" sz="1400" dirty="0" smtClean="0"/>
              <a:t>파일</a:t>
            </a:r>
            <a:r>
              <a:rPr lang="en-US" altLang="ko-KR" sz="1400" dirty="0" smtClean="0"/>
              <a:t>   </a:t>
            </a:r>
            <a:r>
              <a:rPr lang="en-US" altLang="ko-KR" sz="1400" dirty="0" smtClean="0">
                <a:solidFill>
                  <a:srgbClr val="7030A0"/>
                </a:solidFill>
              </a:rPr>
              <a:t>- </a:t>
            </a:r>
            <a:r>
              <a:rPr lang="ko-KR" altLang="en-US" sz="1400" dirty="0" smtClean="0">
                <a:solidFill>
                  <a:srgbClr val="7030A0"/>
                </a:solidFill>
              </a:rPr>
              <a:t>여러 페이지에서 사용할 때</a:t>
            </a:r>
            <a:r>
              <a:rPr lang="en-US" altLang="ko-KR" sz="1400" dirty="0" smtClean="0">
                <a:solidFill>
                  <a:srgbClr val="7030A0"/>
                </a:solidFill>
              </a:rPr>
              <a:t>, </a:t>
            </a:r>
            <a:r>
              <a:rPr lang="ko-KR" altLang="en-US" sz="1400" dirty="0" smtClean="0">
                <a:solidFill>
                  <a:srgbClr val="7030A0"/>
                </a:solidFill>
              </a:rPr>
              <a:t>보안이 필요할 때 </a:t>
            </a:r>
            <a:endParaRPr lang="en-US" altLang="ko-KR" sz="1400" dirty="0" smtClean="0">
              <a:solidFill>
                <a:srgbClr val="7030A0"/>
              </a:solidFill>
            </a:endParaRPr>
          </a:p>
          <a:p>
            <a:pPr lvl="2">
              <a:buNone/>
            </a:pPr>
            <a:r>
              <a:rPr lang="en-US" altLang="ko-KR" sz="1400" dirty="0" smtClean="0">
                <a:solidFill>
                  <a:srgbClr val="0000FF"/>
                </a:solidFill>
              </a:rPr>
              <a:t> &lt;link</a:t>
            </a:r>
            <a:r>
              <a:rPr lang="ko-KR" altLang="en-US" sz="1400" dirty="0" smtClean="0">
                <a:solidFill>
                  <a:srgbClr val="0000FF"/>
                </a:solidFill>
              </a:rPr>
              <a:t>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rel</a:t>
            </a:r>
            <a:r>
              <a:rPr lang="en-US" altLang="ko-KR" sz="1400" dirty="0" smtClean="0">
                <a:solidFill>
                  <a:srgbClr val="0000FF"/>
                </a:solidFill>
              </a:rPr>
              <a:t>=“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stylesheet”href</a:t>
            </a:r>
            <a:r>
              <a:rPr lang="en-US" altLang="ko-KR" sz="1400" dirty="0" smtClean="0">
                <a:solidFill>
                  <a:srgbClr val="0000FF"/>
                </a:solidFill>
              </a:rPr>
              <a:t>=“style2.css”&gt;</a:t>
            </a:r>
          </a:p>
          <a:p>
            <a:pPr marL="1051560" lvl="3" indent="-320040">
              <a:spcBef>
                <a:spcPts val="700"/>
              </a:spcBef>
              <a:buSzPct val="60000"/>
              <a:buNone/>
            </a:pPr>
            <a:r>
              <a:rPr lang="en-US" altLang="ko-KR" dirty="0" smtClean="0">
                <a:solidFill>
                  <a:srgbClr val="000000"/>
                </a:solidFill>
              </a:rPr>
              <a:t>&lt; Style</a:t>
            </a:r>
            <a:r>
              <a:rPr lang="ko-KR" altLang="en-US" dirty="0" smtClean="0">
                <a:solidFill>
                  <a:srgbClr val="000000"/>
                </a:solidFill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</a:rPr>
              <a:t>type=“text/</a:t>
            </a:r>
            <a:r>
              <a:rPr lang="en-US" altLang="ko-KR" dirty="0" err="1" smtClean="0">
                <a:solidFill>
                  <a:srgbClr val="000000"/>
                </a:solidFill>
              </a:rPr>
              <a:t>css</a:t>
            </a:r>
            <a:r>
              <a:rPr lang="en-US" altLang="ko-KR" dirty="0" smtClean="0">
                <a:solidFill>
                  <a:srgbClr val="000000"/>
                </a:solidFill>
              </a:rPr>
              <a:t>”&gt;</a:t>
            </a:r>
          </a:p>
          <a:p>
            <a:pPr marL="1051560" lvl="3" indent="-320040">
              <a:spcBef>
                <a:spcPts val="700"/>
              </a:spcBef>
              <a:buSzPct val="60000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  @import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“lee.css”</a:t>
            </a:r>
          </a:p>
          <a:p>
            <a:pPr marL="1051560" lvl="3" indent="-320040">
              <a:spcBef>
                <a:spcPts val="700"/>
              </a:spcBef>
              <a:buSzPct val="60000"/>
              <a:buNone/>
            </a:pPr>
            <a:r>
              <a:rPr lang="en-US" altLang="ko-KR" dirty="0" smtClean="0">
                <a:solidFill>
                  <a:srgbClr val="000000"/>
                </a:solidFill>
              </a:rPr>
              <a:t>&lt;/style&gt;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</a:pPr>
            <a:endParaRPr lang="en-US" altLang="ko-KR" sz="1400" dirty="0" smtClean="0"/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endParaRPr lang="en-US" altLang="ko-K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153400" cy="5688632"/>
          </a:xfrm>
        </p:spPr>
        <p:txBody>
          <a:bodyPr/>
          <a:lstStyle/>
          <a:p>
            <a:r>
              <a:rPr lang="ko-KR" altLang="en-US" dirty="0" smtClean="0"/>
              <a:t>태그 스타일</a:t>
            </a:r>
            <a:endParaRPr lang="en-US" altLang="ko-KR" dirty="0" smtClean="0"/>
          </a:p>
          <a:p>
            <a:pPr marL="594360" lvl="2" indent="-320040">
              <a:spcBef>
                <a:spcPts val="700"/>
              </a:spcBef>
              <a:buSzPct val="60000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&lt; style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type=“text/</a:t>
            </a:r>
            <a:r>
              <a:rPr lang="en-US" altLang="ko-KR" dirty="0" err="1" smtClean="0">
                <a:solidFill>
                  <a:srgbClr val="0000FF"/>
                </a:solidFill>
              </a:rPr>
              <a:t>css</a:t>
            </a:r>
            <a:r>
              <a:rPr lang="en-US" altLang="ko-KR" dirty="0" smtClean="0">
                <a:solidFill>
                  <a:srgbClr val="0000FF"/>
                </a:solidFill>
              </a:rPr>
              <a:t>”&gt;</a:t>
            </a:r>
          </a:p>
          <a:p>
            <a:pPr>
              <a:buNone/>
            </a:pPr>
            <a:r>
              <a:rPr lang="en-US" altLang="ko-KR" sz="1400" dirty="0" smtClean="0"/>
              <a:t>        h4 {</a:t>
            </a:r>
            <a:r>
              <a:rPr lang="en-US" altLang="ko-KR" sz="1400" dirty="0" err="1" smtClean="0"/>
              <a:t>color:blue;font</a:t>
            </a:r>
            <a:r>
              <a:rPr lang="en-US" altLang="ko-KR" sz="1400" dirty="0" smtClean="0"/>
              <a:t>-family:</a:t>
            </a:r>
            <a:r>
              <a:rPr lang="ko-KR" altLang="en-US" sz="1400" dirty="0" smtClean="0"/>
              <a:t>굴림</a:t>
            </a:r>
            <a:r>
              <a:rPr lang="en-US" altLang="ko-KR" sz="1400" dirty="0" smtClean="0"/>
              <a:t>;font-size:14px;font-weight:bold;}</a:t>
            </a:r>
          </a:p>
          <a:p>
            <a:pPr>
              <a:buNone/>
            </a:pPr>
            <a:r>
              <a:rPr lang="en-US" altLang="ko-KR" sz="1400" dirty="0" smtClean="0"/>
              <a:t>        </a:t>
            </a:r>
            <a:r>
              <a:rPr lang="en-US" altLang="ko-KR" sz="1400" dirty="0" err="1" smtClean="0"/>
              <a:t>fieldset</a:t>
            </a:r>
            <a:r>
              <a:rPr lang="en-US" altLang="ko-KR" sz="1400" dirty="0" smtClean="0"/>
              <a:t> {  border:5px solid #</a:t>
            </a:r>
            <a:r>
              <a:rPr lang="en-US" altLang="ko-KR" sz="1400" dirty="0" err="1" smtClean="0"/>
              <a:t>ccc</a:t>
            </a:r>
            <a:r>
              <a:rPr lang="en-US" altLang="ko-KR" sz="1400" dirty="0" smtClean="0"/>
              <a:t>; padding:0 5px </a:t>
            </a:r>
            <a:r>
              <a:rPr lang="en-US" altLang="ko-KR" sz="1400" dirty="0" err="1" smtClean="0"/>
              <a:t>5px</a:t>
            </a:r>
            <a:r>
              <a:rPr lang="en-US" altLang="ko-KR" sz="1400" dirty="0" smtClean="0"/>
              <a:t>;}</a:t>
            </a:r>
          </a:p>
          <a:p>
            <a:pPr>
              <a:buNone/>
            </a:pPr>
            <a:r>
              <a:rPr lang="en-US" altLang="ko-KR" sz="1400" dirty="0" smtClean="0"/>
              <a:t>        p {font-size:12px; </a:t>
            </a:r>
            <a:r>
              <a:rPr lang="en-US" altLang="ko-KR" sz="1400" dirty="0" err="1" smtClean="0"/>
              <a:t>color:green</a:t>
            </a:r>
            <a:r>
              <a:rPr lang="en-US" altLang="ko-KR" sz="1400" dirty="0" smtClean="0"/>
              <a:t>;}</a:t>
            </a:r>
          </a:p>
          <a:p>
            <a:pPr marL="594360" lvl="2" indent="-320040">
              <a:spcBef>
                <a:spcPts val="700"/>
              </a:spcBef>
              <a:buSzPct val="60000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&lt;/style&gt;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클래스 스타일                           </a:t>
            </a:r>
            <a:r>
              <a:rPr lang="en-US" altLang="ko-KR" dirty="0" smtClean="0"/>
              <a:t>Id</a:t>
            </a:r>
            <a:r>
              <a:rPr lang="ko-KR" altLang="en-US" dirty="0" smtClean="0"/>
              <a:t> 스타일</a:t>
            </a:r>
            <a:r>
              <a:rPr lang="en-US" altLang="ko-KR" dirty="0" smtClean="0"/>
              <a:t> </a:t>
            </a:r>
            <a:endParaRPr lang="ko-KR" altLang="en-US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CSS -</a:t>
            </a:r>
            <a:r>
              <a:rPr lang="en-US" altLang="ko-KR" dirty="0" smtClean="0"/>
              <a:t>Style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종류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212976"/>
            <a:ext cx="3700052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0" lvl="2"/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&lt;head&gt;</a:t>
            </a:r>
          </a:p>
          <a:p>
            <a:pPr marL="0" lvl="2"/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 style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type=“text/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css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”&gt;</a:t>
            </a:r>
          </a:p>
          <a:p>
            <a:pPr marL="0" lvl="2"/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.subtle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{</a:t>
            </a:r>
            <a:r>
              <a:rPr lang="en-US" altLang="ko-KR" sz="16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color:blue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; font-</a:t>
            </a:r>
            <a:r>
              <a:rPr lang="en-US" altLang="ko-KR" sz="16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weight:bold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}</a:t>
            </a:r>
          </a:p>
          <a:p>
            <a:pPr marL="0" lvl="2"/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.</a:t>
            </a:r>
            <a:r>
              <a:rPr lang="en-US" altLang="ko-KR" sz="16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accn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{margin-left:20px; </a:t>
            </a:r>
            <a:r>
              <a:rPr lang="en-US" altLang="ko-KR" sz="16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color:red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;}</a:t>
            </a:r>
          </a:p>
          <a:p>
            <a:pPr marL="0" lvl="2"/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&lt;/style&gt;</a:t>
            </a:r>
          </a:p>
          <a:p>
            <a:pPr marL="0" lvl="2"/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&lt;/head&gt;</a:t>
            </a:r>
          </a:p>
          <a:p>
            <a:pPr marL="0" lvl="2"/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pPr marL="0" lvl="2"/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&lt;body&gt;</a:t>
            </a:r>
          </a:p>
          <a:p>
            <a:pPr marL="0" lvl="2"/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    &lt;p </a:t>
            </a:r>
            <a:r>
              <a:rPr lang="en-US" altLang="ko-KR" sz="1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class=“subtle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”&gt;</a:t>
            </a:r>
            <a:r>
              <a:rPr lang="ko-KR" altLang="en-US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장안대학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&lt;/p&gt;</a:t>
            </a:r>
          </a:p>
          <a:p>
            <a:pPr marL="0" lvl="2"/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&lt;/body&gt;</a:t>
            </a:r>
            <a:endParaRPr lang="en-US" altLang="ko-KR" sz="1600" dirty="0" smtClean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3212976"/>
            <a:ext cx="3778599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0" lvl="2"/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&lt;head&gt;</a:t>
            </a:r>
          </a:p>
          <a:p>
            <a:pPr marL="0" lvl="2"/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 style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type=“text/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css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”&gt;</a:t>
            </a:r>
          </a:p>
          <a:p>
            <a:pPr marL="0" lvl="2"/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#</a:t>
            </a:r>
            <a:r>
              <a:rPr lang="en-US" altLang="ko-KR" sz="16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thisform</a:t>
            </a:r>
            <a:r>
              <a:rPr lang="en-US" altLang="ko-KR" sz="1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p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{ margin:5px;}</a:t>
            </a:r>
          </a:p>
          <a:p>
            <a:pPr marL="0" lvl="2"/>
            <a:r>
              <a:rPr lang="en-US" altLang="ko-KR" sz="1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 #green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{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color:green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; font-family: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바탕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;}</a:t>
            </a:r>
            <a:endParaRPr lang="en-US" altLang="ko-KR" sz="16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pPr marL="0" lvl="2"/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&lt;/style&gt;</a:t>
            </a:r>
          </a:p>
          <a:p>
            <a:pPr marL="0" lvl="2"/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&lt;/head&gt;</a:t>
            </a:r>
          </a:p>
          <a:p>
            <a:pPr marL="0" lvl="2"/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pPr marL="0" lvl="2"/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&lt;body&gt;</a:t>
            </a:r>
          </a:p>
          <a:p>
            <a:pPr marL="0" lvl="2"/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    &lt;p </a:t>
            </a:r>
            <a:r>
              <a:rPr lang="en-US" altLang="ko-KR" sz="1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id=“green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”&gt;</a:t>
            </a:r>
            <a:r>
              <a:rPr lang="ko-KR" altLang="en-US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장안대학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&lt;/p&gt;</a:t>
            </a:r>
          </a:p>
          <a:p>
            <a:pPr marL="0" lvl="2"/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&lt;/body&gt;</a:t>
            </a:r>
            <a:endParaRPr lang="en-US" altLang="ko-KR" sz="16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페이지의 스타일 시트</a:t>
            </a:r>
            <a:r>
              <a:rPr lang="en-US" altLang="ko-KR" dirty="0" smtClean="0"/>
              <a:t>(CSS)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892480" cy="590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1400" dirty="0" smtClean="0">
                <a:solidFill>
                  <a:srgbClr val="0000FF"/>
                </a:solidFill>
              </a:rPr>
              <a:t>&lt;style type="text/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css</a:t>
            </a:r>
            <a:r>
              <a:rPr lang="en-US" altLang="ko-KR" sz="1400" dirty="0" smtClean="0">
                <a:solidFill>
                  <a:srgbClr val="0000FF"/>
                </a:solidFill>
              </a:rPr>
              <a:t>"&gt; </a:t>
            </a:r>
          </a:p>
          <a:p>
            <a:pPr>
              <a:buNone/>
            </a:pPr>
            <a:r>
              <a:rPr lang="en-US" altLang="ko-KR" sz="1400" dirty="0" smtClean="0"/>
              <a:t>  a:link	{font-family:"";</a:t>
            </a:r>
            <a:r>
              <a:rPr lang="en-US" altLang="ko-KR" sz="1400" dirty="0" err="1" smtClean="0"/>
              <a:t>color:black;text-decoration:none</a:t>
            </a:r>
            <a:r>
              <a:rPr lang="en-US" altLang="ko-KR" sz="1400" dirty="0" smtClean="0"/>
              <a:t>;}</a:t>
            </a:r>
          </a:p>
          <a:p>
            <a:pPr>
              <a:buNone/>
            </a:pPr>
            <a:r>
              <a:rPr lang="en-US" altLang="ko-KR" sz="1400" dirty="0" smtClean="0"/>
              <a:t>  a:visited	{font-family:"";</a:t>
            </a:r>
            <a:r>
              <a:rPr lang="en-US" altLang="ko-KR" sz="1400" dirty="0" err="1" smtClean="0"/>
              <a:t>color:black;text-decoration:none</a:t>
            </a:r>
            <a:r>
              <a:rPr lang="en-US" altLang="ko-KR" sz="1400" dirty="0" smtClean="0"/>
              <a:t>;}</a:t>
            </a:r>
          </a:p>
          <a:p>
            <a:pPr>
              <a:buNone/>
            </a:pPr>
            <a:r>
              <a:rPr lang="en-US" altLang="ko-KR" sz="1400" dirty="0" smtClean="0"/>
              <a:t>  a:hover	{font-family:"";</a:t>
            </a:r>
            <a:r>
              <a:rPr lang="en-US" altLang="ko-KR" sz="1400" dirty="0" err="1" smtClean="0"/>
              <a:t>color:black;text-decoration:underline</a:t>
            </a:r>
            <a:r>
              <a:rPr lang="en-US" altLang="ko-KR" sz="1400" dirty="0" smtClean="0"/>
              <a:t>;}</a:t>
            </a:r>
          </a:p>
          <a:p>
            <a:pPr>
              <a:buNone/>
            </a:pPr>
            <a:r>
              <a:rPr lang="en-US" altLang="ko-KR" sz="1400" dirty="0" smtClean="0"/>
              <a:t>  h4 {</a:t>
            </a:r>
            <a:r>
              <a:rPr lang="en-US" altLang="ko-KR" sz="1400" dirty="0" err="1" smtClean="0"/>
              <a:t>color:blue;font</a:t>
            </a:r>
            <a:r>
              <a:rPr lang="en-US" altLang="ko-KR" sz="1400" dirty="0" smtClean="0"/>
              <a:t>-family:</a:t>
            </a:r>
            <a:r>
              <a:rPr lang="ko-KR" altLang="en-US" sz="1400" dirty="0" smtClean="0"/>
              <a:t>굴림</a:t>
            </a:r>
            <a:r>
              <a:rPr lang="en-US" altLang="ko-KR" sz="1400" dirty="0" smtClean="0"/>
              <a:t>;font-size:14px;font-weight:bold;}</a:t>
            </a:r>
          </a:p>
          <a:p>
            <a:pPr>
              <a:buNone/>
            </a:pPr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fieldset</a:t>
            </a:r>
            <a:r>
              <a:rPr lang="en-US" altLang="ko-KR" sz="1400" dirty="0" smtClean="0"/>
              <a:t> { border:5px solid #</a:t>
            </a:r>
            <a:r>
              <a:rPr lang="en-US" altLang="ko-KR" sz="1400" dirty="0" err="1" smtClean="0"/>
              <a:t>ccc</a:t>
            </a:r>
            <a:r>
              <a:rPr lang="en-US" altLang="ko-KR" sz="1400" dirty="0" smtClean="0"/>
              <a:t>; padding:0 5px </a:t>
            </a:r>
            <a:r>
              <a:rPr lang="en-US" altLang="ko-KR" sz="1400" dirty="0" err="1" smtClean="0"/>
              <a:t>5px</a:t>
            </a:r>
            <a:r>
              <a:rPr lang="en-US" altLang="ko-KR" sz="1400" dirty="0" smtClean="0"/>
              <a:t>;}</a:t>
            </a:r>
          </a:p>
          <a:p>
            <a:pPr>
              <a:buNone/>
            </a:pPr>
            <a:r>
              <a:rPr lang="en-US" altLang="ko-KR" sz="1400" dirty="0" smtClean="0"/>
              <a:t>  * { padding: 0; margin: 0; }</a:t>
            </a:r>
          </a:p>
          <a:p>
            <a:pPr>
              <a:buNone/>
            </a:pPr>
            <a:r>
              <a:rPr lang="en-US" altLang="ko-KR" sz="1400" dirty="0" smtClean="0"/>
              <a:t>  </a:t>
            </a:r>
            <a:r>
              <a:rPr lang="en-US" altLang="ko-KR" sz="1400" dirty="0" smtClean="0">
                <a:solidFill>
                  <a:srgbClr val="0000FF"/>
                </a:solidFill>
              </a:rPr>
              <a:t>#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loginArea</a:t>
            </a:r>
            <a:r>
              <a:rPr lang="en-US" altLang="ko-KR" sz="1400" dirty="0" smtClean="0">
                <a:solidFill>
                  <a:srgbClr val="0000FF"/>
                </a:solidFill>
              </a:rPr>
              <a:t> { margin-left:5px;  width:250px;}</a:t>
            </a:r>
          </a:p>
          <a:p>
            <a:pPr>
              <a:buNone/>
            </a:pPr>
            <a:r>
              <a:rPr lang="en-US" altLang="ko-KR" sz="1400" dirty="0" smtClean="0">
                <a:solidFill>
                  <a:srgbClr val="0000FF"/>
                </a:solidFill>
              </a:rPr>
              <a:t>  #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sid</a:t>
            </a:r>
            <a:r>
              <a:rPr lang="en-US" altLang="ko-KR" sz="1400" dirty="0" smtClean="0">
                <a:solidFill>
                  <a:srgbClr val="0000FF"/>
                </a:solidFill>
              </a:rPr>
              <a:t>[type="checkbox"]{left:1px}</a:t>
            </a:r>
          </a:p>
          <a:p>
            <a:pPr>
              <a:buNone/>
            </a:pPr>
            <a:r>
              <a:rPr lang="en-US" altLang="ko-KR" sz="1400" dirty="0" smtClean="0">
                <a:solidFill>
                  <a:srgbClr val="0000FF"/>
                </a:solidFill>
              </a:rPr>
              <a:t>  #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thisform</a:t>
            </a:r>
            <a:r>
              <a:rPr lang="en-US" altLang="ko-KR" sz="1400" dirty="0" smtClean="0">
                <a:solidFill>
                  <a:srgbClr val="0000FF"/>
                </a:solidFill>
              </a:rPr>
              <a:t> { font-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family:Georgia</a:t>
            </a:r>
            <a:r>
              <a:rPr lang="en-US" altLang="ko-KR" sz="1400" dirty="0" smtClean="0">
                <a:solidFill>
                  <a:srgbClr val="0000FF"/>
                </a:solidFill>
              </a:rPr>
              <a:t>, serif; font-size:11px; color:#999;}</a:t>
            </a:r>
          </a:p>
          <a:p>
            <a:pPr>
              <a:buNone/>
            </a:pPr>
            <a:r>
              <a:rPr lang="en-US" altLang="ko-KR" sz="1400" dirty="0" smtClean="0">
                <a:solidFill>
                  <a:srgbClr val="0000FF"/>
                </a:solidFill>
              </a:rPr>
              <a:t>  #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thisform</a:t>
            </a:r>
            <a:r>
              <a:rPr lang="en-US" altLang="ko-KR" sz="1400" dirty="0" smtClean="0">
                <a:solidFill>
                  <a:srgbClr val="0000FF"/>
                </a:solidFill>
              </a:rPr>
              <a:t> label { font-family:</a:t>
            </a:r>
            <a:r>
              <a:rPr lang="ko-KR" altLang="en-US" sz="1400" dirty="0" smtClean="0">
                <a:solidFill>
                  <a:srgbClr val="0000FF"/>
                </a:solidFill>
              </a:rPr>
              <a:t>굴림</a:t>
            </a:r>
            <a:r>
              <a:rPr lang="en-US" altLang="ko-KR" sz="1400" dirty="0" smtClean="0">
                <a:solidFill>
                  <a:srgbClr val="0000FF"/>
                </a:solidFill>
              </a:rPr>
              <a:t>, sans-serif; font-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weight:bold</a:t>
            </a:r>
            <a:r>
              <a:rPr lang="en-US" altLang="ko-KR" sz="1400" dirty="0" smtClean="0">
                <a:solidFill>
                  <a:srgbClr val="0000FF"/>
                </a:solidFill>
              </a:rPr>
              <a:t>;  color:#660000;}</a:t>
            </a:r>
          </a:p>
          <a:p>
            <a:pPr>
              <a:buNone/>
            </a:pPr>
            <a:r>
              <a:rPr lang="en-US" altLang="ko-KR" sz="1400" dirty="0" smtClean="0">
                <a:solidFill>
                  <a:srgbClr val="0000FF"/>
                </a:solidFill>
              </a:rPr>
              <a:t>  #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thisform</a:t>
            </a:r>
            <a:r>
              <a:rPr lang="en-US" altLang="ko-KR" sz="1400" dirty="0" smtClean="0">
                <a:solidFill>
                  <a:srgbClr val="0000FF"/>
                </a:solidFill>
              </a:rPr>
              <a:t> p { margin:5px;}</a:t>
            </a:r>
          </a:p>
          <a:p>
            <a:pPr>
              <a:buNone/>
            </a:pPr>
            <a:r>
              <a:rPr lang="en-US" altLang="ko-KR" sz="1400" dirty="0" smtClean="0">
                <a:solidFill>
                  <a:srgbClr val="0000FF"/>
                </a:solidFill>
              </a:rPr>
              <a:t>  #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ullog</a:t>
            </a:r>
            <a:r>
              <a:rPr lang="en-US" altLang="ko-KR" sz="1400" dirty="0" smtClean="0">
                <a:solidFill>
                  <a:srgbClr val="0000FF"/>
                </a:solidFill>
              </a:rPr>
              <a:t> { list-style-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type:none</a:t>
            </a:r>
            <a:r>
              <a:rPr lang="en-US" altLang="ko-KR" sz="1400" dirty="0" smtClean="0">
                <a:solidFill>
                  <a:srgbClr val="0000FF"/>
                </a:solidFill>
              </a:rPr>
              <a:t>; margin-left:5px; padding:0;font-family:</a:t>
            </a:r>
            <a:r>
              <a:rPr lang="ko-KR" altLang="en-US" sz="1400" dirty="0" smtClean="0">
                <a:solidFill>
                  <a:srgbClr val="0000FF"/>
                </a:solidFill>
              </a:rPr>
              <a:t>굴림</a:t>
            </a:r>
            <a:r>
              <a:rPr lang="en-US" altLang="ko-KR" sz="1400" dirty="0" smtClean="0">
                <a:solidFill>
                  <a:srgbClr val="0000FF"/>
                </a:solidFill>
              </a:rPr>
              <a:t>:font-size:12px;}</a:t>
            </a:r>
          </a:p>
          <a:p>
            <a:pPr>
              <a:buNone/>
            </a:pPr>
            <a:r>
              <a:rPr lang="en-US" altLang="ko-KR" sz="1400" dirty="0" smtClean="0">
                <a:solidFill>
                  <a:srgbClr val="0000FF"/>
                </a:solidFill>
              </a:rPr>
              <a:t>  #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lilog</a:t>
            </a:r>
            <a:r>
              <a:rPr lang="en-US" altLang="ko-KR" sz="1400" dirty="0" smtClean="0">
                <a:solidFill>
                  <a:srgbClr val="0000FF"/>
                </a:solidFill>
              </a:rPr>
              <a:t> {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display:inline</a:t>
            </a:r>
            <a:r>
              <a:rPr lang="en-US" altLang="ko-KR" sz="1400" dirty="0" smtClean="0">
                <a:solidFill>
                  <a:srgbClr val="0000FF"/>
                </a:solidFill>
              </a:rPr>
              <a:t>; margin: 0px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0px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0px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0px</a:t>
            </a:r>
            <a:r>
              <a:rPr lang="en-US" altLang="ko-KR" sz="1400" dirty="0" smtClean="0">
                <a:solidFill>
                  <a:srgbClr val="0000FF"/>
                </a:solidFill>
              </a:rPr>
              <a:t>; padding:0 0 0 0; border:1;font-family:</a:t>
            </a:r>
            <a:r>
              <a:rPr lang="ko-KR" altLang="en-US" sz="1400" dirty="0" smtClean="0">
                <a:solidFill>
                  <a:srgbClr val="0000FF"/>
                </a:solidFill>
              </a:rPr>
              <a:t>굴림</a:t>
            </a:r>
            <a:r>
              <a:rPr lang="en-US" altLang="ko-KR" sz="1400" dirty="0" smtClean="0">
                <a:solidFill>
                  <a:srgbClr val="0000FF"/>
                </a:solidFill>
              </a:rPr>
              <a:t>; font-size:12px; }</a:t>
            </a:r>
          </a:p>
          <a:p>
            <a:pPr>
              <a:buNone/>
            </a:pPr>
            <a:r>
              <a:rPr lang="en-US" altLang="ko-KR" sz="1400" dirty="0" smtClean="0">
                <a:solidFill>
                  <a:srgbClr val="0000FF"/>
                </a:solidFill>
              </a:rPr>
              <a:t>  #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lilogb</a:t>
            </a:r>
            <a:r>
              <a:rPr lang="en-US" altLang="ko-KR" sz="1400" dirty="0" smtClean="0">
                <a:solidFill>
                  <a:srgbClr val="0000FF"/>
                </a:solidFill>
              </a:rPr>
              <a:t> {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display:inline</a:t>
            </a:r>
            <a:r>
              <a:rPr lang="en-US" altLang="ko-KR" sz="1400" dirty="0" smtClean="0">
                <a:solidFill>
                  <a:srgbClr val="0000FF"/>
                </a:solidFill>
              </a:rPr>
              <a:t>; margin: 0px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0px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0px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0px</a:t>
            </a:r>
            <a:r>
              <a:rPr lang="en-US" altLang="ko-KR" sz="1400" dirty="0" smtClean="0">
                <a:solidFill>
                  <a:srgbClr val="0000FF"/>
                </a:solidFill>
              </a:rPr>
              <a:t>; padding:0 0 0 0; border:1;font-family:</a:t>
            </a:r>
            <a:r>
              <a:rPr lang="ko-KR" altLang="en-US" sz="1400" dirty="0" smtClean="0">
                <a:solidFill>
                  <a:srgbClr val="0000FF"/>
                </a:solidFill>
              </a:rPr>
              <a:t>굴림</a:t>
            </a:r>
            <a:r>
              <a:rPr lang="en-US" altLang="ko-KR" sz="1400" dirty="0" smtClean="0">
                <a:solidFill>
                  <a:srgbClr val="0000FF"/>
                </a:solidFill>
              </a:rPr>
              <a:t>; font-size:12px; }</a:t>
            </a:r>
            <a:r>
              <a:rPr lang="en-US" altLang="ko-KR" sz="1400" dirty="0" smtClean="0"/>
              <a:t>  </a:t>
            </a:r>
          </a:p>
          <a:p>
            <a:pPr>
              <a:buNone/>
            </a:pPr>
            <a:r>
              <a:rPr lang="en-US" altLang="ko-KR" sz="1400" dirty="0" smtClean="0"/>
              <a:t>  .</a:t>
            </a:r>
            <a:r>
              <a:rPr lang="en-US" altLang="ko-KR" sz="1400" dirty="0" err="1" smtClean="0"/>
              <a:t>id_blur</a:t>
            </a:r>
            <a:r>
              <a:rPr lang="en-US" altLang="ko-KR" sz="1400" dirty="0" smtClean="0"/>
              <a:t> { background: </a:t>
            </a:r>
            <a:r>
              <a:rPr lang="en-US" altLang="ko-KR" sz="1400" dirty="0" err="1" smtClean="0"/>
              <a:t>url</a:t>
            </a:r>
            <a:r>
              <a:rPr lang="en-US" altLang="ko-KR" sz="1400" dirty="0" smtClean="0"/>
              <a:t>("</a:t>
            </a:r>
            <a:r>
              <a:rPr lang="en-US" altLang="ko-KR" sz="1400" dirty="0" smtClean="0">
                <a:solidFill>
                  <a:srgbClr val="FF0000"/>
                </a:solidFill>
              </a:rPr>
              <a:t>login_bg.gif") </a:t>
            </a:r>
            <a:r>
              <a:rPr lang="en-US" altLang="ko-KR" sz="1400" dirty="0" smtClean="0"/>
              <a:t>top left}</a:t>
            </a:r>
          </a:p>
          <a:p>
            <a:pPr>
              <a:buNone/>
            </a:pPr>
            <a:r>
              <a:rPr lang="en-US" altLang="ko-KR" sz="1400" dirty="0" smtClean="0"/>
              <a:t>  .</a:t>
            </a:r>
            <a:r>
              <a:rPr lang="en-US" altLang="ko-KR" sz="1400" dirty="0" err="1" smtClean="0"/>
              <a:t>id_focus</a:t>
            </a:r>
            <a:r>
              <a:rPr lang="en-US" altLang="ko-KR" sz="1400" dirty="0" smtClean="0"/>
              <a:t> { background: #ffffe0 ; color: #003300 }</a:t>
            </a:r>
          </a:p>
          <a:p>
            <a:pPr>
              <a:buNone/>
            </a:pPr>
            <a:r>
              <a:rPr lang="en-US" altLang="ko-KR" sz="1400" dirty="0" smtClean="0"/>
              <a:t>  .</a:t>
            </a:r>
            <a:r>
              <a:rPr lang="en-US" altLang="ko-KR" sz="1400" dirty="0" err="1" smtClean="0"/>
              <a:t>pw_blur</a:t>
            </a:r>
            <a:r>
              <a:rPr lang="en-US" altLang="ko-KR" sz="1400" dirty="0" smtClean="0"/>
              <a:t> { </a:t>
            </a:r>
            <a:r>
              <a:rPr lang="en-US" altLang="ko-KR" sz="1400" dirty="0" err="1" smtClean="0"/>
              <a:t>background:url</a:t>
            </a:r>
            <a:r>
              <a:rPr lang="en-US" altLang="ko-KR" sz="1400" dirty="0" smtClean="0"/>
              <a:t>("</a:t>
            </a:r>
            <a:r>
              <a:rPr lang="en-US" altLang="ko-KR" sz="1400" dirty="0" smtClean="0">
                <a:solidFill>
                  <a:srgbClr val="FF0000"/>
                </a:solidFill>
              </a:rPr>
              <a:t>login_bg.gif"</a:t>
            </a:r>
            <a:r>
              <a:rPr lang="en-US" altLang="ko-KR" sz="1400" dirty="0" smtClean="0">
                <a:solidFill>
                  <a:srgbClr val="0000FF"/>
                </a:solidFill>
              </a:rPr>
              <a:t>) </a:t>
            </a:r>
            <a:r>
              <a:rPr lang="en-US" altLang="ko-KR" sz="1400" dirty="0" smtClean="0"/>
              <a:t>bottom left}</a:t>
            </a:r>
          </a:p>
          <a:p>
            <a:pPr>
              <a:buNone/>
            </a:pPr>
            <a:r>
              <a:rPr lang="en-US" altLang="ko-KR" sz="1400" dirty="0" smtClean="0"/>
              <a:t>  .</a:t>
            </a:r>
            <a:r>
              <a:rPr lang="en-US" altLang="ko-KR" sz="1400" dirty="0" err="1" smtClean="0"/>
              <a:t>pw_focus</a:t>
            </a:r>
            <a:r>
              <a:rPr lang="en-US" altLang="ko-KR" sz="1400" dirty="0" smtClean="0"/>
              <a:t> { background: #ffffe0 ; color: #003300 }</a:t>
            </a:r>
          </a:p>
          <a:p>
            <a:pPr>
              <a:buNone/>
            </a:pPr>
            <a:r>
              <a:rPr lang="en-US" altLang="ko-KR" sz="1400" dirty="0" smtClean="0"/>
              <a:t>  .clear { clear: both; background: none; }</a:t>
            </a:r>
          </a:p>
          <a:p>
            <a:pPr>
              <a:buNone/>
            </a:pPr>
            <a:r>
              <a:rPr lang="en-US" altLang="ko-KR" sz="1400" dirty="0" smtClean="0">
                <a:solidFill>
                  <a:srgbClr val="0000FF"/>
                </a:solidFill>
              </a:rPr>
              <a:t>&lt;/style&gt;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2120" y="134076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태그 스타일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2924944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id</a:t>
            </a:r>
            <a:r>
              <a:rPr lang="ko-KR" altLang="en-US" dirty="0" smtClean="0">
                <a:solidFill>
                  <a:srgbClr val="0000FF"/>
                </a:solidFill>
              </a:rPr>
              <a:t>  스타일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5445224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클래스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스타일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CSS</a:t>
            </a:r>
            <a:r>
              <a:rPr lang="ko-KR" altLang="en-US" dirty="0" smtClean="0"/>
              <a:t>의 적용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856984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1200" dirty="0" smtClean="0"/>
              <a:t>&lt;body&gt;</a:t>
            </a:r>
          </a:p>
          <a:p>
            <a:pPr>
              <a:buNone/>
            </a:pPr>
            <a:r>
              <a:rPr lang="en-US" altLang="ko-KR" sz="1200" dirty="0" smtClean="0"/>
              <a:t>&lt;</a:t>
            </a:r>
            <a:r>
              <a:rPr lang="en-US" altLang="ko-KR" sz="1200" dirty="0" err="1" smtClean="0"/>
              <a:t>br</a:t>
            </a:r>
            <a:r>
              <a:rPr lang="en-US" altLang="ko-KR" sz="1200" dirty="0" smtClean="0"/>
              <a:t> /&gt;&lt;</a:t>
            </a:r>
            <a:r>
              <a:rPr lang="en-US" altLang="ko-KR" sz="1200" dirty="0" err="1" smtClean="0"/>
              <a:t>br</a:t>
            </a:r>
            <a:r>
              <a:rPr lang="en-US" altLang="ko-KR" sz="1200" dirty="0" smtClean="0"/>
              <a:t> /&gt;</a:t>
            </a:r>
          </a:p>
          <a:p>
            <a:pPr>
              <a:buNone/>
            </a:pPr>
            <a:r>
              <a:rPr lang="en-US" altLang="ko-KR" sz="1200" dirty="0" smtClean="0"/>
              <a:t>&lt;div 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id="</a:t>
            </a:r>
            <a:r>
              <a:rPr lang="en-US" altLang="ko-KR" sz="1200" b="1" dirty="0" err="1" smtClean="0">
                <a:solidFill>
                  <a:srgbClr val="0000FF"/>
                </a:solidFill>
              </a:rPr>
              <a:t>loginArea</a:t>
            </a:r>
            <a:r>
              <a:rPr lang="en-US" altLang="ko-KR" sz="1200" dirty="0" smtClean="0"/>
              <a:t>” 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class="clear</a:t>
            </a:r>
            <a:r>
              <a:rPr lang="en-US" altLang="ko-KR" sz="1200" dirty="0" smtClean="0"/>
              <a:t>"&gt;</a:t>
            </a:r>
          </a:p>
          <a:p>
            <a:pPr>
              <a:buNone/>
            </a:pPr>
            <a:r>
              <a:rPr lang="en-US" altLang="ko-KR" sz="1200" dirty="0" smtClean="0"/>
              <a:t>&lt;form name='Member' action="member_ok.jsp" 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id="</a:t>
            </a:r>
            <a:r>
              <a:rPr lang="en-US" altLang="ko-KR" sz="1200" b="1" dirty="0" err="1" smtClean="0">
                <a:solidFill>
                  <a:srgbClr val="0000FF"/>
                </a:solidFill>
              </a:rPr>
              <a:t>thisform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"  </a:t>
            </a:r>
            <a:r>
              <a:rPr lang="en-US" altLang="ko-KR" sz="1200" dirty="0" smtClean="0"/>
              <a:t>method="post"&gt;</a:t>
            </a:r>
          </a:p>
          <a:p>
            <a:pPr>
              <a:buNone/>
            </a:pPr>
            <a:r>
              <a:rPr lang="en-US" altLang="ko-KR" sz="1200" dirty="0" smtClean="0"/>
              <a:t>   &lt;</a:t>
            </a:r>
            <a:r>
              <a:rPr lang="en-US" altLang="ko-KR" sz="1200" dirty="0" err="1" smtClean="0"/>
              <a:t>fieldset</a:t>
            </a:r>
            <a:r>
              <a:rPr lang="en-US" altLang="ko-KR" sz="1200" dirty="0" smtClean="0"/>
              <a:t>&gt;</a:t>
            </a:r>
          </a:p>
          <a:p>
            <a:pPr>
              <a:buNone/>
            </a:pPr>
            <a:r>
              <a:rPr lang="en-US" altLang="ko-KR" sz="1200" dirty="0" smtClean="0"/>
              <a:t>    &lt;legend&gt;&lt;h4&gt;</a:t>
            </a:r>
            <a:r>
              <a:rPr lang="ko-KR" altLang="en-US" sz="1200" dirty="0" smtClean="0"/>
              <a:t>로그인</a:t>
            </a:r>
            <a:r>
              <a:rPr lang="en-US" altLang="ko-KR" sz="1200" dirty="0" smtClean="0"/>
              <a:t>&lt;/h4&gt;&lt;/legend&gt;</a:t>
            </a:r>
          </a:p>
          <a:p>
            <a:pPr>
              <a:buNone/>
            </a:pPr>
            <a:r>
              <a:rPr lang="en-US" altLang="ko-KR" sz="1200" dirty="0" smtClean="0"/>
              <a:t>    &lt;p&gt;&lt;input type="text" name="</a:t>
            </a:r>
            <a:r>
              <a:rPr lang="en-US" altLang="ko-KR" sz="1200" dirty="0" err="1" smtClean="0"/>
              <a:t>txtID</a:t>
            </a:r>
            <a:r>
              <a:rPr lang="en-US" altLang="ko-KR" sz="1200" dirty="0" smtClean="0"/>
              <a:t>" </a:t>
            </a:r>
            <a:r>
              <a:rPr lang="en-US" altLang="ko-KR" sz="1200" dirty="0" err="1" smtClean="0"/>
              <a:t>tabindex</a:t>
            </a:r>
            <a:r>
              <a:rPr lang="en-US" altLang="ko-KR" sz="1200" dirty="0" smtClean="0"/>
              <a:t>="1" size='12' </a:t>
            </a:r>
            <a:r>
              <a:rPr lang="en-US" altLang="ko-KR" sz="1200" dirty="0" err="1" smtClean="0"/>
              <a:t>maxlength</a:t>
            </a:r>
            <a:r>
              <a:rPr lang="en-US" altLang="ko-KR" sz="1200" dirty="0" smtClean="0"/>
              <a:t>='15'  title="</a:t>
            </a:r>
            <a:r>
              <a:rPr lang="ko-KR" altLang="en-US" sz="1200" dirty="0" smtClean="0"/>
              <a:t>아이디 입력</a:t>
            </a:r>
            <a:r>
              <a:rPr lang="en-US" altLang="ko-KR" sz="1200" dirty="0" smtClean="0"/>
              <a:t>" </a:t>
            </a:r>
            <a:r>
              <a:rPr lang="en-US" altLang="ko-KR" sz="1200" b="1" dirty="0" err="1" smtClean="0">
                <a:solidFill>
                  <a:srgbClr val="FF0000"/>
                </a:solidFill>
              </a:rPr>
              <a:t>onfocus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="</a:t>
            </a:r>
            <a:r>
              <a:rPr lang="en-US" altLang="ko-KR" sz="1200" b="1" dirty="0" err="1" smtClean="0">
                <a:solidFill>
                  <a:srgbClr val="0000FF"/>
                </a:solidFill>
              </a:rPr>
              <a:t>this.className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='</a:t>
            </a:r>
            <a:r>
              <a:rPr lang="en-US" altLang="ko-KR" sz="1200" b="1" dirty="0" err="1" smtClean="0">
                <a:solidFill>
                  <a:srgbClr val="0000FF"/>
                </a:solidFill>
              </a:rPr>
              <a:t>id_focus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'"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200" b="1" dirty="0" err="1" smtClean="0">
                <a:solidFill>
                  <a:srgbClr val="FF0000"/>
                </a:solidFill>
              </a:rPr>
              <a:t>onBlur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="if ( </a:t>
            </a:r>
            <a:r>
              <a:rPr lang="en-US" altLang="ko-KR" sz="1200" b="1" dirty="0" err="1" smtClean="0">
                <a:solidFill>
                  <a:srgbClr val="0000FF"/>
                </a:solidFill>
              </a:rPr>
              <a:t>this.value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 == '' ) { </a:t>
            </a:r>
            <a:r>
              <a:rPr lang="en-US" altLang="ko-KR" sz="1200" b="1" dirty="0" err="1" smtClean="0">
                <a:solidFill>
                  <a:srgbClr val="0000FF"/>
                </a:solidFill>
              </a:rPr>
              <a:t>this.className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='</a:t>
            </a:r>
            <a:r>
              <a:rPr lang="en-US" altLang="ko-KR" sz="1200" b="1" dirty="0" err="1" smtClean="0">
                <a:solidFill>
                  <a:srgbClr val="0000FF"/>
                </a:solidFill>
              </a:rPr>
              <a:t>id_blur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' }"</a:t>
            </a:r>
            <a:r>
              <a:rPr lang="en-US" altLang="ko-KR" sz="1200" dirty="0" smtClean="0"/>
              <a:t>  </a:t>
            </a:r>
            <a:r>
              <a:rPr lang="en-US" altLang="ko-KR" sz="1200" b="1" dirty="0" smtClean="0">
                <a:solidFill>
                  <a:srgbClr val="7030A0"/>
                </a:solidFill>
              </a:rPr>
              <a:t>class='</a:t>
            </a:r>
            <a:r>
              <a:rPr lang="en-US" altLang="ko-KR" sz="1200" b="1" dirty="0" err="1" smtClean="0">
                <a:solidFill>
                  <a:srgbClr val="7030A0"/>
                </a:solidFill>
              </a:rPr>
              <a:t>id_blur</a:t>
            </a:r>
            <a:r>
              <a:rPr lang="en-US" altLang="ko-KR" sz="1200" b="1" dirty="0" smtClean="0">
                <a:solidFill>
                  <a:srgbClr val="7030A0"/>
                </a:solidFill>
              </a:rPr>
              <a:t>' </a:t>
            </a:r>
            <a:r>
              <a:rPr lang="en-US" altLang="ko-KR" sz="1200" dirty="0" smtClean="0"/>
              <a:t>/&gt;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en-US" altLang="ko-KR" sz="1200" dirty="0" smtClean="0"/>
              <a:t>      &lt;input type="checkbox</a:t>
            </a:r>
            <a:r>
              <a:rPr lang="en-US" altLang="ko-KR" sz="1200" dirty="0" smtClean="0">
                <a:solidFill>
                  <a:srgbClr val="0000FF"/>
                </a:solidFill>
              </a:rPr>
              <a:t>"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id=“</a:t>
            </a:r>
            <a:r>
              <a:rPr lang="en-US" altLang="ko-KR" sz="1200" b="1" dirty="0" err="1" smtClean="0">
                <a:solidFill>
                  <a:srgbClr val="0000FF"/>
                </a:solidFill>
              </a:rPr>
              <a:t>sid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" </a:t>
            </a:r>
            <a:r>
              <a:rPr lang="en-US" altLang="ko-KR" sz="1200" dirty="0" smtClean="0"/>
              <a:t>name="</a:t>
            </a:r>
            <a:r>
              <a:rPr lang="en-US" altLang="ko-KR" sz="1200" dirty="0" err="1" smtClean="0"/>
              <a:t>chkBox</a:t>
            </a:r>
            <a:r>
              <a:rPr lang="en-US" altLang="ko-KR" sz="1200" dirty="0" smtClean="0"/>
              <a:t>" </a:t>
            </a:r>
            <a:r>
              <a:rPr lang="en-US" altLang="ko-KR" sz="1200" dirty="0" err="1" smtClean="0"/>
              <a:t>tabindex</a:t>
            </a:r>
            <a:r>
              <a:rPr lang="en-US" altLang="ko-KR" sz="1200" dirty="0" smtClean="0"/>
              <a:t>="3" /&gt; &lt;label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for=“</a:t>
            </a:r>
            <a:r>
              <a:rPr lang="en-US" altLang="ko-KR" sz="1200" b="1" dirty="0" err="1" smtClean="0">
                <a:solidFill>
                  <a:srgbClr val="0000FF"/>
                </a:solidFill>
              </a:rPr>
              <a:t>sid</a:t>
            </a:r>
            <a:r>
              <a:rPr lang="en-US" altLang="ko-KR" sz="1200" dirty="0" smtClean="0"/>
              <a:t>"&gt;ID</a:t>
            </a:r>
            <a:r>
              <a:rPr lang="ko-KR" altLang="en-US" sz="1200" dirty="0" smtClean="0"/>
              <a:t>저장</a:t>
            </a:r>
            <a:r>
              <a:rPr lang="en-US" altLang="ko-KR" sz="1200" dirty="0" smtClean="0"/>
              <a:t>&lt;/label&gt;&lt;/p&gt;</a:t>
            </a:r>
          </a:p>
          <a:p>
            <a:pPr>
              <a:buNone/>
            </a:pPr>
            <a:r>
              <a:rPr lang="en-US" altLang="ko-KR" sz="1200" dirty="0" smtClean="0"/>
              <a:t>   &lt;p&gt;&lt;input type="password" name="pass" </a:t>
            </a:r>
            <a:r>
              <a:rPr lang="en-US" altLang="ko-KR" sz="1200" dirty="0" err="1" smtClean="0"/>
              <a:t>tabindex</a:t>
            </a:r>
            <a:r>
              <a:rPr lang="en-US" altLang="ko-KR" sz="1200" dirty="0" smtClean="0"/>
              <a:t>="2" size='13' </a:t>
            </a:r>
            <a:r>
              <a:rPr lang="en-US" altLang="ko-KR" sz="1200" dirty="0" err="1" smtClean="0"/>
              <a:t>maxlength</a:t>
            </a:r>
            <a:r>
              <a:rPr lang="en-US" altLang="ko-KR" sz="1200" dirty="0" smtClean="0"/>
              <a:t>='15'  title="</a:t>
            </a:r>
            <a:r>
              <a:rPr lang="ko-KR" altLang="en-US" sz="1200" dirty="0" smtClean="0"/>
              <a:t>비밀번호 입력</a:t>
            </a:r>
            <a:r>
              <a:rPr lang="en-US" altLang="ko-KR" sz="1200" dirty="0" smtClean="0"/>
              <a:t>" </a:t>
            </a:r>
            <a:r>
              <a:rPr lang="en-US" altLang="ko-KR" sz="1200" b="1" dirty="0" err="1" smtClean="0">
                <a:solidFill>
                  <a:srgbClr val="FF0000"/>
                </a:solidFill>
              </a:rPr>
              <a:t>onFocus</a:t>
            </a:r>
            <a:r>
              <a:rPr lang="en-US" altLang="ko-KR" sz="1200" dirty="0" smtClean="0"/>
              <a:t>="</a:t>
            </a:r>
            <a:r>
              <a:rPr lang="en-US" altLang="ko-KR" sz="1200" b="1" dirty="0" err="1" smtClean="0">
                <a:solidFill>
                  <a:srgbClr val="0000FF"/>
                </a:solidFill>
              </a:rPr>
              <a:t>this.className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='</a:t>
            </a:r>
            <a:r>
              <a:rPr lang="en-US" altLang="ko-KR" sz="1200" b="1" dirty="0" err="1" smtClean="0">
                <a:solidFill>
                  <a:srgbClr val="0000FF"/>
                </a:solidFill>
              </a:rPr>
              <a:t>pw_focus</a:t>
            </a:r>
            <a:r>
              <a:rPr lang="en-US" altLang="ko-KR" sz="1200" dirty="0" smtClean="0">
                <a:solidFill>
                  <a:srgbClr val="0000FF"/>
                </a:solidFill>
              </a:rPr>
              <a:t>'</a:t>
            </a:r>
            <a:r>
              <a:rPr lang="en-US" altLang="ko-KR" sz="1200" dirty="0" smtClean="0"/>
              <a:t>" </a:t>
            </a:r>
            <a:r>
              <a:rPr lang="en-US" altLang="ko-KR" sz="1200" b="1" dirty="0" err="1" smtClean="0">
                <a:solidFill>
                  <a:srgbClr val="FF0000"/>
                </a:solidFill>
              </a:rPr>
              <a:t>onBlur</a:t>
            </a:r>
            <a:r>
              <a:rPr lang="en-US" altLang="ko-KR" sz="1200" dirty="0" smtClean="0"/>
              <a:t>="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if ( </a:t>
            </a:r>
            <a:r>
              <a:rPr lang="en-US" altLang="ko-KR" sz="1200" b="1" dirty="0" err="1" smtClean="0">
                <a:solidFill>
                  <a:srgbClr val="0000FF"/>
                </a:solidFill>
              </a:rPr>
              <a:t>this.value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 == '' ) { </a:t>
            </a:r>
            <a:r>
              <a:rPr lang="en-US" altLang="ko-KR" sz="1200" b="1" dirty="0" err="1" smtClean="0">
                <a:solidFill>
                  <a:srgbClr val="0000FF"/>
                </a:solidFill>
              </a:rPr>
              <a:t>this.className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='</a:t>
            </a:r>
            <a:r>
              <a:rPr lang="en-US" altLang="ko-KR" sz="1200" b="1" dirty="0" err="1" smtClean="0">
                <a:solidFill>
                  <a:srgbClr val="0000FF"/>
                </a:solidFill>
              </a:rPr>
              <a:t>pw_blur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' }"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class=</a:t>
            </a:r>
            <a:r>
              <a:rPr lang="en-US" altLang="ko-KR" sz="1200" dirty="0" smtClean="0"/>
              <a:t>'</a:t>
            </a:r>
            <a:r>
              <a:rPr lang="en-US" altLang="ko-KR" sz="1200" b="1" dirty="0" err="1" smtClean="0">
                <a:solidFill>
                  <a:srgbClr val="0000FF"/>
                </a:solidFill>
              </a:rPr>
              <a:t>pw_blur</a:t>
            </a:r>
            <a:r>
              <a:rPr lang="en-US" altLang="ko-KR" sz="1200" dirty="0" smtClean="0"/>
              <a:t>' /&gt; </a:t>
            </a:r>
          </a:p>
          <a:p>
            <a:pPr>
              <a:buNone/>
            </a:pPr>
            <a:r>
              <a:rPr lang="en-US" altLang="ko-KR" sz="1200" dirty="0" smtClean="0"/>
              <a:t>       &lt;input type="button" value="</a:t>
            </a:r>
            <a:r>
              <a:rPr lang="ko-KR" altLang="en-US" sz="1200" dirty="0" smtClean="0"/>
              <a:t>로그인</a:t>
            </a:r>
            <a:r>
              <a:rPr lang="en-US" altLang="ko-KR" sz="1200" dirty="0" smtClean="0"/>
              <a:t>" </a:t>
            </a:r>
            <a:r>
              <a:rPr lang="en-US" altLang="ko-KR" sz="1200" dirty="0" err="1" smtClean="0"/>
              <a:t>tabindex</a:t>
            </a:r>
            <a:r>
              <a:rPr lang="en-US" altLang="ko-KR" sz="1200" dirty="0" smtClean="0"/>
              <a:t>="4" </a:t>
            </a:r>
            <a:r>
              <a:rPr lang="en-US" altLang="ko-KR" sz="1200" dirty="0" err="1" smtClean="0"/>
              <a:t>onClick</a:t>
            </a:r>
            <a:r>
              <a:rPr lang="en-US" altLang="ko-KR" sz="1200" dirty="0" smtClean="0"/>
              <a:t>='Check()'  /&gt;&lt;/p&gt;</a:t>
            </a:r>
          </a:p>
          <a:p>
            <a:pPr>
              <a:buNone/>
            </a:pPr>
            <a:r>
              <a:rPr lang="en-US" altLang="ko-KR" sz="1200" dirty="0" smtClean="0"/>
              <a:t>   &lt;p&gt;&lt;</a:t>
            </a:r>
            <a:r>
              <a:rPr lang="en-US" altLang="ko-KR" sz="1200" dirty="0" err="1" smtClean="0"/>
              <a:t>ul</a:t>
            </a:r>
            <a:r>
              <a:rPr lang="en-US" altLang="ko-KR" sz="1200" dirty="0" smtClean="0"/>
              <a:t> 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id="</a:t>
            </a:r>
            <a:r>
              <a:rPr lang="en-US" altLang="ko-KR" sz="1200" b="1" dirty="0" err="1" smtClean="0">
                <a:solidFill>
                  <a:srgbClr val="0000FF"/>
                </a:solidFill>
              </a:rPr>
              <a:t>ullog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"&gt;</a:t>
            </a:r>
          </a:p>
          <a:p>
            <a:pPr>
              <a:buNone/>
            </a:pPr>
            <a:r>
              <a:rPr lang="en-US" altLang="ko-KR" sz="1200" dirty="0" smtClean="0"/>
              <a:t> 	   &lt;</a:t>
            </a:r>
            <a:r>
              <a:rPr lang="en-US" altLang="ko-KR" sz="1200" dirty="0" err="1" smtClean="0"/>
              <a:t>li</a:t>
            </a:r>
            <a:r>
              <a:rPr lang="en-US" altLang="ko-KR" sz="1200" dirty="0" smtClean="0"/>
              <a:t>  </a:t>
            </a:r>
            <a:r>
              <a:rPr lang="en-US" altLang="ko-KR" sz="1200" dirty="0" smtClean="0">
                <a:solidFill>
                  <a:srgbClr val="0000FF"/>
                </a:solidFill>
              </a:rPr>
              <a:t>id="</a:t>
            </a:r>
            <a:r>
              <a:rPr lang="en-US" altLang="ko-KR" sz="1200" dirty="0" err="1" smtClean="0">
                <a:solidFill>
                  <a:srgbClr val="0000FF"/>
                </a:solidFill>
              </a:rPr>
              <a:t>lilogb</a:t>
            </a:r>
            <a:r>
              <a:rPr lang="en-US" altLang="ko-KR" sz="1200" dirty="0" smtClean="0">
                <a:solidFill>
                  <a:srgbClr val="0000FF"/>
                </a:solidFill>
              </a:rPr>
              <a:t>"&gt;&lt;</a:t>
            </a:r>
            <a:r>
              <a:rPr lang="en-US" altLang="ko-KR" sz="1200" dirty="0" smtClean="0"/>
              <a:t>a </a:t>
            </a:r>
            <a:r>
              <a:rPr lang="en-US" altLang="ko-KR" sz="1200" dirty="0" err="1" smtClean="0"/>
              <a:t>href</a:t>
            </a:r>
            <a:r>
              <a:rPr lang="en-US" altLang="ko-KR" sz="1200" dirty="0" smtClean="0"/>
              <a:t>="member_in.jsp"&gt;</a:t>
            </a:r>
            <a:r>
              <a:rPr lang="ko-KR" altLang="en-US" sz="1200" dirty="0" smtClean="0"/>
              <a:t>회원가입</a:t>
            </a:r>
            <a:r>
              <a:rPr lang="en-US" altLang="ko-KR" sz="1200" dirty="0" smtClean="0"/>
              <a:t>&lt;/a&gt;&lt;/</a:t>
            </a:r>
            <a:r>
              <a:rPr lang="en-US" altLang="ko-KR" sz="1200" dirty="0" err="1" smtClean="0"/>
              <a:t>li</a:t>
            </a:r>
            <a:r>
              <a:rPr lang="en-US" altLang="ko-KR" sz="1200" dirty="0" smtClean="0"/>
              <a:t>&gt;|</a:t>
            </a:r>
          </a:p>
          <a:p>
            <a:pPr>
              <a:buNone/>
            </a:pPr>
            <a:r>
              <a:rPr lang="en-US" altLang="ko-KR" sz="1200" dirty="0" smtClean="0"/>
              <a:t>	   &lt;</a:t>
            </a:r>
            <a:r>
              <a:rPr lang="en-US" altLang="ko-KR" sz="1200" dirty="0" err="1" smtClean="0"/>
              <a:t>li</a:t>
            </a:r>
            <a:r>
              <a:rPr lang="en-US" altLang="ko-KR" sz="1200" dirty="0" smtClean="0"/>
              <a:t> 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id="</a:t>
            </a:r>
            <a:r>
              <a:rPr lang="en-US" altLang="ko-KR" sz="1200" b="1" dirty="0" err="1" smtClean="0">
                <a:solidFill>
                  <a:srgbClr val="0000FF"/>
                </a:solidFill>
              </a:rPr>
              <a:t>lilog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"&gt;&lt;</a:t>
            </a:r>
            <a:r>
              <a:rPr lang="en-US" altLang="ko-KR" sz="1200" dirty="0" smtClean="0"/>
              <a:t>a </a:t>
            </a:r>
            <a:r>
              <a:rPr lang="en-US" altLang="ko-KR" sz="1200" dirty="0" err="1" smtClean="0"/>
              <a:t>href</a:t>
            </a:r>
            <a:r>
              <a:rPr lang="en-US" altLang="ko-KR" sz="1200" dirty="0" smtClean="0"/>
              <a:t>=“#"&gt;</a:t>
            </a:r>
            <a:r>
              <a:rPr lang="ko-KR" altLang="en-US" sz="1200" dirty="0" smtClean="0"/>
              <a:t>아이디</a:t>
            </a:r>
            <a:r>
              <a:rPr lang="en-US" altLang="ko-KR" sz="1200" dirty="0" smtClean="0"/>
              <a:t>/&lt;/a&gt; </a:t>
            </a:r>
          </a:p>
          <a:p>
            <a:pPr>
              <a:buNone/>
            </a:pPr>
            <a:r>
              <a:rPr lang="en-US" altLang="ko-KR" sz="1200" dirty="0" smtClean="0"/>
              <a:t>          &lt;a </a:t>
            </a:r>
            <a:r>
              <a:rPr lang="en-US" altLang="ko-KR" sz="1200" dirty="0" err="1" smtClean="0"/>
              <a:t>href</a:t>
            </a:r>
            <a:r>
              <a:rPr lang="en-US" altLang="ko-KR" sz="1200" dirty="0" smtClean="0"/>
              <a:t>=“#"&gt;</a:t>
            </a:r>
            <a:r>
              <a:rPr lang="ko-KR" altLang="en-US" sz="1200" dirty="0" smtClean="0"/>
              <a:t>비밀번호 찾기</a:t>
            </a:r>
            <a:r>
              <a:rPr lang="en-US" altLang="ko-KR" sz="1200" dirty="0" smtClean="0"/>
              <a:t>&lt;/a&gt;&lt;/</a:t>
            </a:r>
            <a:r>
              <a:rPr lang="en-US" altLang="ko-KR" sz="1200" dirty="0" err="1" smtClean="0"/>
              <a:t>li</a:t>
            </a:r>
            <a:r>
              <a:rPr lang="en-US" altLang="ko-KR" sz="1200" dirty="0" smtClean="0"/>
              <a:t>&gt;</a:t>
            </a:r>
          </a:p>
          <a:p>
            <a:pPr>
              <a:buNone/>
            </a:pPr>
            <a:r>
              <a:rPr lang="en-US" altLang="ko-KR" sz="1200" dirty="0" smtClean="0"/>
              <a:t>        &lt;/</a:t>
            </a:r>
            <a:r>
              <a:rPr lang="en-US" altLang="ko-KR" sz="1200" dirty="0" err="1" smtClean="0"/>
              <a:t>ul</a:t>
            </a:r>
            <a:r>
              <a:rPr lang="en-US" altLang="ko-KR" sz="1200" dirty="0" smtClean="0"/>
              <a:t>&gt;&lt;/p&gt;</a:t>
            </a:r>
          </a:p>
          <a:p>
            <a:pPr>
              <a:buNone/>
            </a:pPr>
            <a:r>
              <a:rPr lang="en-US" altLang="ko-KR" sz="1200" dirty="0" smtClean="0"/>
              <a:t>  &lt;/</a:t>
            </a:r>
            <a:r>
              <a:rPr lang="en-US" altLang="ko-KR" sz="1200" dirty="0" err="1" smtClean="0"/>
              <a:t>fieldset</a:t>
            </a:r>
            <a:r>
              <a:rPr lang="en-US" altLang="ko-KR" sz="1200" dirty="0" smtClean="0"/>
              <a:t>&gt;</a:t>
            </a:r>
          </a:p>
          <a:p>
            <a:pPr>
              <a:buNone/>
            </a:pPr>
            <a:r>
              <a:rPr lang="en-US" altLang="ko-KR" sz="1200" dirty="0" smtClean="0"/>
              <a:t>&lt;/form&gt;</a:t>
            </a:r>
          </a:p>
          <a:p>
            <a:pPr>
              <a:buNone/>
            </a:pPr>
            <a:r>
              <a:rPr lang="en-US" altLang="ko-KR" sz="1200" dirty="0" smtClean="0"/>
              <a:t>&lt;/div&gt;</a:t>
            </a:r>
          </a:p>
          <a:p>
            <a:pPr>
              <a:buNone/>
            </a:pPr>
            <a:r>
              <a:rPr lang="en-US" altLang="ko-KR" sz="1200" dirty="0" smtClean="0"/>
              <a:t>&lt;/body&gt;</a:t>
            </a:r>
          </a:p>
          <a:p>
            <a:pPr>
              <a:buNone/>
            </a:pPr>
            <a:r>
              <a:rPr lang="en-US" altLang="ko-KR" sz="1200" dirty="0" smtClean="0"/>
              <a:t>&lt;/html&gt;</a:t>
            </a:r>
            <a:endParaRPr lang="ko-KR" altLang="en-US" sz="12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51920" y="4941168"/>
            <a:ext cx="4579708" cy="864096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99992" y="332656"/>
            <a:ext cx="3653011" cy="108157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7030A0"/>
            </a:solidFill>
            <a:prstDash val="dash"/>
            <a:miter lim="800000"/>
            <a:headEnd/>
            <a:tailEnd/>
          </a:ln>
        </p:spPr>
      </p:pic>
      <p:sp>
        <p:nvSpPr>
          <p:cNvPr id="10" name="자유형 9"/>
          <p:cNvSpPr/>
          <p:nvPr/>
        </p:nvSpPr>
        <p:spPr>
          <a:xfrm>
            <a:off x="1228725" y="682625"/>
            <a:ext cx="3286125" cy="593725"/>
          </a:xfrm>
          <a:custGeom>
            <a:avLst/>
            <a:gdLst>
              <a:gd name="connsiteX0" fmla="*/ 3286125 w 3286125"/>
              <a:gd name="connsiteY0" fmla="*/ 174625 h 593725"/>
              <a:gd name="connsiteX1" fmla="*/ 962025 w 3286125"/>
              <a:gd name="connsiteY1" fmla="*/ 69850 h 593725"/>
              <a:gd name="connsiteX2" fmla="*/ 0 w 3286125"/>
              <a:gd name="connsiteY2" fmla="*/ 593725 h 59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6125" h="593725">
                <a:moveTo>
                  <a:pt x="3286125" y="174625"/>
                </a:moveTo>
                <a:cubicBezTo>
                  <a:pt x="2397918" y="87312"/>
                  <a:pt x="1509712" y="0"/>
                  <a:pt x="962025" y="69850"/>
                </a:cubicBezTo>
                <a:cubicBezTo>
                  <a:pt x="414338" y="139700"/>
                  <a:pt x="207169" y="366712"/>
                  <a:pt x="0" y="593725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 10"/>
          <p:cNvSpPr/>
          <p:nvPr/>
        </p:nvSpPr>
        <p:spPr>
          <a:xfrm>
            <a:off x="2390775" y="996950"/>
            <a:ext cx="2305050" cy="355600"/>
          </a:xfrm>
          <a:custGeom>
            <a:avLst/>
            <a:gdLst>
              <a:gd name="connsiteX0" fmla="*/ 2305050 w 2305050"/>
              <a:gd name="connsiteY0" fmla="*/ 355600 h 355600"/>
              <a:gd name="connsiteX1" fmla="*/ 933450 w 2305050"/>
              <a:gd name="connsiteY1" fmla="*/ 3175 h 355600"/>
              <a:gd name="connsiteX2" fmla="*/ 0 w 2305050"/>
              <a:gd name="connsiteY2" fmla="*/ 33655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5050" h="355600">
                <a:moveTo>
                  <a:pt x="2305050" y="355600"/>
                </a:moveTo>
                <a:cubicBezTo>
                  <a:pt x="1811337" y="180975"/>
                  <a:pt x="1317625" y="6350"/>
                  <a:pt x="933450" y="3175"/>
                </a:cubicBezTo>
                <a:cubicBezTo>
                  <a:pt x="549275" y="0"/>
                  <a:pt x="274637" y="168275"/>
                  <a:pt x="0" y="336550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>
            <a:off x="838200" y="311150"/>
            <a:ext cx="3829050" cy="1536700"/>
          </a:xfrm>
          <a:custGeom>
            <a:avLst/>
            <a:gdLst>
              <a:gd name="connsiteX0" fmla="*/ 3829050 w 3829050"/>
              <a:gd name="connsiteY0" fmla="*/ 260350 h 1536700"/>
              <a:gd name="connsiteX1" fmla="*/ 2438400 w 3829050"/>
              <a:gd name="connsiteY1" fmla="*/ 212725 h 1536700"/>
              <a:gd name="connsiteX2" fmla="*/ 0 w 3829050"/>
              <a:gd name="connsiteY2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9050" h="1536700">
                <a:moveTo>
                  <a:pt x="3829050" y="260350"/>
                </a:moveTo>
                <a:cubicBezTo>
                  <a:pt x="3452812" y="130175"/>
                  <a:pt x="3076575" y="0"/>
                  <a:pt x="2438400" y="212725"/>
                </a:cubicBezTo>
                <a:cubicBezTo>
                  <a:pt x="1800225" y="425450"/>
                  <a:pt x="900112" y="981075"/>
                  <a:pt x="0" y="1536700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 12"/>
          <p:cNvSpPr/>
          <p:nvPr/>
        </p:nvSpPr>
        <p:spPr>
          <a:xfrm>
            <a:off x="1238250" y="339725"/>
            <a:ext cx="3371850" cy="1774825"/>
          </a:xfrm>
          <a:custGeom>
            <a:avLst/>
            <a:gdLst>
              <a:gd name="connsiteX0" fmla="*/ 3371850 w 3371850"/>
              <a:gd name="connsiteY0" fmla="*/ 41275 h 1774825"/>
              <a:gd name="connsiteX1" fmla="*/ 2038350 w 3371850"/>
              <a:gd name="connsiteY1" fmla="*/ 288925 h 1774825"/>
              <a:gd name="connsiteX2" fmla="*/ 0 w 3371850"/>
              <a:gd name="connsiteY2" fmla="*/ 1774825 h 177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1850" h="1774825">
                <a:moveTo>
                  <a:pt x="3371850" y="41275"/>
                </a:moveTo>
                <a:cubicBezTo>
                  <a:pt x="2986087" y="20637"/>
                  <a:pt x="2600325" y="0"/>
                  <a:pt x="2038350" y="288925"/>
                </a:cubicBezTo>
                <a:cubicBezTo>
                  <a:pt x="1476375" y="577850"/>
                  <a:pt x="738187" y="1176337"/>
                  <a:pt x="0" y="1774825"/>
                </a:cubicBezTo>
              </a:path>
            </a:pathLst>
          </a:custGeom>
          <a:ln>
            <a:solidFill>
              <a:srgbClr val="7030A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4048" y="1772816"/>
            <a:ext cx="3528392" cy="526626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639174" cy="432048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</p:pic>
      <p:sp>
        <p:nvSpPr>
          <p:cNvPr id="19" name="자유형 18"/>
          <p:cNvSpPr/>
          <p:nvPr/>
        </p:nvSpPr>
        <p:spPr>
          <a:xfrm>
            <a:off x="5257800" y="1885950"/>
            <a:ext cx="1512888" cy="714375"/>
          </a:xfrm>
          <a:custGeom>
            <a:avLst/>
            <a:gdLst>
              <a:gd name="connsiteX0" fmla="*/ 0 w 1512888"/>
              <a:gd name="connsiteY0" fmla="*/ 0 h 714375"/>
              <a:gd name="connsiteX1" fmla="*/ 1323975 w 1512888"/>
              <a:gd name="connsiteY1" fmla="*/ 219075 h 714375"/>
              <a:gd name="connsiteX2" fmla="*/ 1133475 w 1512888"/>
              <a:gd name="connsiteY2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2888" h="714375">
                <a:moveTo>
                  <a:pt x="0" y="0"/>
                </a:moveTo>
                <a:cubicBezTo>
                  <a:pt x="567531" y="50006"/>
                  <a:pt x="1135063" y="100013"/>
                  <a:pt x="1323975" y="219075"/>
                </a:cubicBezTo>
                <a:cubicBezTo>
                  <a:pt x="1512888" y="338138"/>
                  <a:pt x="1323181" y="526256"/>
                  <a:pt x="1133475" y="714375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자유형 19"/>
          <p:cNvSpPr/>
          <p:nvPr/>
        </p:nvSpPr>
        <p:spPr>
          <a:xfrm>
            <a:off x="2695575" y="1928813"/>
            <a:ext cx="2628900" cy="652462"/>
          </a:xfrm>
          <a:custGeom>
            <a:avLst/>
            <a:gdLst>
              <a:gd name="connsiteX0" fmla="*/ 2628900 w 2628900"/>
              <a:gd name="connsiteY0" fmla="*/ 223837 h 652462"/>
              <a:gd name="connsiteX1" fmla="*/ 1047750 w 2628900"/>
              <a:gd name="connsiteY1" fmla="*/ 71437 h 652462"/>
              <a:gd name="connsiteX2" fmla="*/ 0 w 2628900"/>
              <a:gd name="connsiteY2" fmla="*/ 652462 h 65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8900" h="652462">
                <a:moveTo>
                  <a:pt x="2628900" y="223837"/>
                </a:moveTo>
                <a:cubicBezTo>
                  <a:pt x="2057400" y="111918"/>
                  <a:pt x="1485900" y="0"/>
                  <a:pt x="1047750" y="71437"/>
                </a:cubicBezTo>
                <a:cubicBezTo>
                  <a:pt x="609600" y="142875"/>
                  <a:pt x="304800" y="397668"/>
                  <a:pt x="0" y="652462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5629275" y="3409950"/>
            <a:ext cx="911225" cy="533400"/>
          </a:xfrm>
          <a:custGeom>
            <a:avLst/>
            <a:gdLst>
              <a:gd name="connsiteX0" fmla="*/ 0 w 911225"/>
              <a:gd name="connsiteY0" fmla="*/ 533400 h 533400"/>
              <a:gd name="connsiteX1" fmla="*/ 771525 w 911225"/>
              <a:gd name="connsiteY1" fmla="*/ 276225 h 533400"/>
              <a:gd name="connsiteX2" fmla="*/ 838200 w 911225"/>
              <a:gd name="connsiteY2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1225" h="533400">
                <a:moveTo>
                  <a:pt x="0" y="533400"/>
                </a:moveTo>
                <a:cubicBezTo>
                  <a:pt x="315912" y="449262"/>
                  <a:pt x="631825" y="365125"/>
                  <a:pt x="771525" y="276225"/>
                </a:cubicBezTo>
                <a:cubicBezTo>
                  <a:pt x="911225" y="187325"/>
                  <a:pt x="874712" y="93662"/>
                  <a:pt x="838200" y="0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자유형 21"/>
          <p:cNvSpPr/>
          <p:nvPr/>
        </p:nvSpPr>
        <p:spPr>
          <a:xfrm>
            <a:off x="2533650" y="3476625"/>
            <a:ext cx="3038475" cy="885825"/>
          </a:xfrm>
          <a:custGeom>
            <a:avLst/>
            <a:gdLst>
              <a:gd name="connsiteX0" fmla="*/ 3038475 w 3038475"/>
              <a:gd name="connsiteY0" fmla="*/ 885825 h 885825"/>
              <a:gd name="connsiteX1" fmla="*/ 571500 w 3038475"/>
              <a:gd name="connsiteY1" fmla="*/ 504825 h 885825"/>
              <a:gd name="connsiteX2" fmla="*/ 0 w 3038475"/>
              <a:gd name="connsiteY2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8475" h="885825">
                <a:moveTo>
                  <a:pt x="3038475" y="885825"/>
                </a:moveTo>
                <a:cubicBezTo>
                  <a:pt x="2058193" y="769143"/>
                  <a:pt x="1077912" y="652462"/>
                  <a:pt x="571500" y="504825"/>
                </a:cubicBezTo>
                <a:cubicBezTo>
                  <a:pt x="65088" y="357188"/>
                  <a:pt x="32544" y="178594"/>
                  <a:pt x="0" y="0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563888" y="5949280"/>
            <a:ext cx="486562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FF000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altLang="ko-KR" b="1" dirty="0" err="1" smtClean="0">
                <a:solidFill>
                  <a:srgbClr val="0000FF"/>
                </a:solidFill>
              </a:rPr>
              <a:t>this.className</a:t>
            </a:r>
            <a:r>
              <a:rPr lang="en-US" altLang="ko-KR" b="1" dirty="0" smtClean="0">
                <a:solidFill>
                  <a:srgbClr val="0000FF"/>
                </a:solidFill>
              </a:rPr>
              <a:t>=  </a:t>
            </a:r>
            <a:r>
              <a:rPr lang="ko-KR" altLang="en-US" dirty="0" smtClean="0"/>
              <a:t>한 태그에 적용되는 클래스 이름을  </a:t>
            </a:r>
            <a:r>
              <a:rPr lang="ko-KR" altLang="en-US" dirty="0" err="1" smtClean="0"/>
              <a:t>바꿀때</a:t>
            </a:r>
            <a:r>
              <a:rPr lang="ko-KR" altLang="en-US" dirty="0" smtClean="0"/>
              <a:t> 사용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Eclipse 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jSP</a:t>
            </a:r>
            <a:r>
              <a:rPr lang="en-US" altLang="ko-KR" dirty="0" smtClean="0"/>
              <a:t> </a:t>
            </a:r>
            <a:r>
              <a:rPr lang="ko-KR" altLang="en-US" dirty="0" smtClean="0"/>
              <a:t>개발</a:t>
            </a:r>
            <a:r>
              <a:rPr lang="en-US" altLang="ko-KR" dirty="0" smtClean="0"/>
              <a:t> </a:t>
            </a:r>
            <a:r>
              <a:rPr lang="ko-KR" altLang="en-US" dirty="0" smtClean="0"/>
              <a:t>환경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712968" cy="4896544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n-US" altLang="ko-KR" sz="1600" dirty="0" smtClean="0"/>
              <a:t>JDK 7.0 </a:t>
            </a:r>
            <a:r>
              <a:rPr lang="ko-KR" altLang="en-US" sz="1600" dirty="0" smtClean="0"/>
              <a:t>설치 </a:t>
            </a:r>
            <a:r>
              <a:rPr lang="en-US" altLang="ko-KR" sz="1600" dirty="0" smtClean="0"/>
              <a:t>- http://www.oracle.com/technetwork/java/javase/downloads/index.html</a:t>
            </a:r>
          </a:p>
          <a:p>
            <a:pPr>
              <a:lnSpc>
                <a:spcPts val="1800"/>
              </a:lnSpc>
            </a:pPr>
            <a:r>
              <a:rPr lang="en-US" altLang="ko-KR" sz="1600" dirty="0" smtClean="0"/>
              <a:t>Tomcat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7.0 </a:t>
            </a:r>
            <a:r>
              <a:rPr lang="ko-KR" altLang="en-US" sz="1600" dirty="0" smtClean="0"/>
              <a:t>설치</a:t>
            </a:r>
            <a:r>
              <a:rPr lang="en-US" altLang="ko-KR" sz="1600" dirty="0" smtClean="0"/>
              <a:t> -http://tomcat.apache.org/</a:t>
            </a:r>
          </a:p>
          <a:p>
            <a:pPr>
              <a:lnSpc>
                <a:spcPts val="1800"/>
              </a:lnSpc>
            </a:pPr>
            <a:r>
              <a:rPr lang="en-US" altLang="ko-KR" sz="1600" dirty="0" smtClean="0"/>
              <a:t>Eclipse</a:t>
            </a:r>
            <a:r>
              <a:rPr lang="ko-KR" altLang="en-US" sz="1600" dirty="0" smtClean="0"/>
              <a:t> </a:t>
            </a:r>
            <a:r>
              <a:rPr lang="ko-KR" altLang="en-US" sz="1600" b="1" dirty="0" smtClean="0"/>
              <a:t>설치 </a:t>
            </a:r>
            <a:r>
              <a:rPr lang="en-US" altLang="ko-KR" sz="1600" b="1" dirty="0" smtClean="0"/>
              <a:t>- </a:t>
            </a:r>
            <a:r>
              <a:rPr lang="en-US" altLang="ko-KR" sz="1600" dirty="0" smtClean="0">
                <a:solidFill>
                  <a:srgbClr val="000000"/>
                </a:solidFill>
              </a:rPr>
              <a:t>http://www.eclipse.org/downloads/    (java</a:t>
            </a:r>
            <a:r>
              <a:rPr lang="ko-KR" altLang="en-US" sz="1600" dirty="0" smtClean="0">
                <a:solidFill>
                  <a:srgbClr val="000000"/>
                </a:solidFill>
              </a:rPr>
              <a:t> </a:t>
            </a:r>
            <a:r>
              <a:rPr lang="en-US" altLang="ko-KR" sz="1600" dirty="0" smtClean="0">
                <a:solidFill>
                  <a:srgbClr val="000000"/>
                </a:solidFill>
              </a:rPr>
              <a:t>EE</a:t>
            </a:r>
            <a:r>
              <a:rPr lang="ko-KR" altLang="en-US" sz="1600" dirty="0" smtClean="0">
                <a:solidFill>
                  <a:srgbClr val="000000"/>
                </a:solidFill>
              </a:rPr>
              <a:t> 버전</a:t>
            </a:r>
            <a:r>
              <a:rPr lang="en-US" altLang="ko-KR" sz="1600" dirty="0" smtClean="0">
                <a:solidFill>
                  <a:srgbClr val="000000"/>
                </a:solidFill>
              </a:rPr>
              <a:t> )</a:t>
            </a:r>
            <a:endParaRPr lang="ko-KR" altLang="en-US" sz="1600" dirty="0" smtClean="0">
              <a:solidFill>
                <a:srgbClr val="000000"/>
              </a:solidFill>
            </a:endParaRPr>
          </a:p>
          <a:p>
            <a:r>
              <a:rPr lang="en-US" altLang="ko-KR" dirty="0" smtClean="0"/>
              <a:t>Eclipse</a:t>
            </a:r>
            <a:r>
              <a:rPr lang="ko-KR" altLang="en-US" dirty="0" smtClean="0"/>
              <a:t> 환경</a:t>
            </a:r>
            <a:r>
              <a:rPr lang="en-US" altLang="ko-KR" dirty="0" smtClean="0"/>
              <a:t> </a:t>
            </a:r>
            <a:r>
              <a:rPr lang="ko-KR" altLang="en-US" b="1" dirty="0" smtClean="0"/>
              <a:t>설정</a:t>
            </a:r>
            <a:r>
              <a:rPr lang="en-US" altLang="ko-KR" b="1" dirty="0" smtClean="0"/>
              <a:t> </a:t>
            </a:r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File&gt;new&gt;other&gt;server&gt;next&gt;tomcat v7.0Server&gt;next&gt;tomcat7.0/bin</a:t>
            </a:r>
            <a:r>
              <a:rPr lang="ko-KR" altLang="en-US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</a:rPr>
              <a:t>위치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</a:rPr>
              <a:t>지정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Server </a:t>
            </a:r>
            <a:r>
              <a:rPr lang="ko-KR" altLang="en-US" sz="1600" dirty="0" smtClean="0">
                <a:solidFill>
                  <a:srgbClr val="0000FF"/>
                </a:solidFill>
              </a:rPr>
              <a:t>생성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</a:rPr>
              <a:t> 확인</a:t>
            </a:r>
            <a:endParaRPr lang="en-US" altLang="ko-KR" sz="1600" dirty="0" smtClean="0">
              <a:solidFill>
                <a:srgbClr val="0000FF"/>
              </a:solidFill>
            </a:endParaRPr>
          </a:p>
          <a:p>
            <a:r>
              <a:rPr lang="en-US" altLang="ko-KR" dirty="0" smtClean="0"/>
              <a:t>Web </a:t>
            </a:r>
            <a:r>
              <a:rPr lang="ko-KR" altLang="en-US" dirty="0" smtClean="0"/>
              <a:t>프로젝트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File&gt;new&gt;other&gt;web&gt;Dynamic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Webproject</a:t>
            </a:r>
            <a:r>
              <a:rPr lang="en-US" altLang="ko-KR" sz="1600" dirty="0" smtClean="0">
                <a:solidFill>
                  <a:srgbClr val="0000FF"/>
                </a:solidFill>
              </a:rPr>
              <a:t> &gt;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프로젝트명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</a:rPr>
              <a:t>입력</a:t>
            </a:r>
            <a:endParaRPr lang="en-US" altLang="ko-KR" sz="16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1600" dirty="0" err="1" smtClean="0">
                <a:solidFill>
                  <a:srgbClr val="0000FF"/>
                </a:solidFill>
              </a:rPr>
              <a:t>WebContent</a:t>
            </a:r>
            <a:r>
              <a:rPr lang="en-US" altLang="ko-KR" sz="1600" dirty="0" smtClean="0">
                <a:solidFill>
                  <a:srgbClr val="0000FF"/>
                </a:solidFill>
              </a:rPr>
              <a:t>&gt;new&gt;HTML file&gt; </a:t>
            </a:r>
            <a:r>
              <a:rPr lang="ko-KR" altLang="en-US" sz="1600" dirty="0" smtClean="0">
                <a:solidFill>
                  <a:srgbClr val="0000FF"/>
                </a:solidFill>
              </a:rPr>
              <a:t>파일명입력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Lee.html&gt;Run as&gt;run on server&gt;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localhost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</a:rPr>
              <a:t>서버선택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ko-KR" dirty="0" smtClean="0"/>
              <a:t>Eclipse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개발이 끝나면 </a:t>
            </a:r>
            <a:r>
              <a:rPr lang="en-US" altLang="ko-KR" dirty="0" smtClean="0"/>
              <a:t>web</a:t>
            </a:r>
            <a:r>
              <a:rPr lang="ko-KR" altLang="en-US" dirty="0" smtClean="0"/>
              <a:t> 서버로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이동</a:t>
            </a:r>
            <a:endParaRPr lang="en-US" altLang="ko-KR" dirty="0" smtClean="0"/>
          </a:p>
          <a:p>
            <a:r>
              <a:rPr lang="ko-KR" altLang="en-US" dirty="0" smtClean="0"/>
              <a:t>서비스 시작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708920"/>
            <a:ext cx="2304256" cy="24098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회원인증</a:t>
            </a:r>
            <a:r>
              <a:rPr lang="en-US" altLang="ko-KR" dirty="0" smtClean="0"/>
              <a:t>(member_ok.jsp)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7488832" cy="43204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ko-KR" dirty="0" smtClean="0"/>
              <a:t>&lt;%@ page </a:t>
            </a:r>
            <a:r>
              <a:rPr lang="en-US" altLang="ko-KR" dirty="0" err="1" smtClean="0"/>
              <a:t>contentType</a:t>
            </a:r>
            <a:r>
              <a:rPr lang="en-US" altLang="ko-KR" dirty="0" smtClean="0"/>
              <a:t> = "text/html; </a:t>
            </a:r>
            <a:r>
              <a:rPr lang="en-US" altLang="ko-KR" dirty="0" err="1" smtClean="0"/>
              <a:t>charset</a:t>
            </a:r>
            <a:r>
              <a:rPr lang="en-US" altLang="ko-KR" dirty="0" smtClean="0"/>
              <a:t>=utf-8" %&gt;</a:t>
            </a:r>
          </a:p>
          <a:p>
            <a:pPr>
              <a:buNone/>
            </a:pPr>
            <a:r>
              <a:rPr lang="en-US" altLang="ko-KR" dirty="0" smtClean="0"/>
              <a:t>&lt;%@ page import = "java.sql.*" %&gt;</a:t>
            </a:r>
          </a:p>
          <a:p>
            <a:pPr>
              <a:buNone/>
            </a:pPr>
            <a:r>
              <a:rPr lang="en-US" altLang="ko-KR" dirty="0" smtClean="0"/>
              <a:t>&lt;% </a:t>
            </a:r>
            <a:r>
              <a:rPr lang="en-US" altLang="ko-KR" dirty="0" err="1" smtClean="0"/>
              <a:t>request.setCharacterEncoding</a:t>
            </a:r>
            <a:r>
              <a:rPr lang="en-US" altLang="ko-KR" dirty="0" smtClean="0"/>
              <a:t>("utf-8"); %&gt;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&lt;HTML&gt;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&lt;HEAD&gt;</a:t>
            </a:r>
          </a:p>
          <a:p>
            <a:pPr>
              <a:buNone/>
            </a:pPr>
            <a:r>
              <a:rPr lang="en-US" altLang="ko-KR" dirty="0" smtClean="0"/>
              <a:t>&lt;TITLE&gt; </a:t>
            </a:r>
            <a:r>
              <a:rPr lang="ko-KR" altLang="en-US" dirty="0" smtClean="0"/>
              <a:t>회원 인증 </a:t>
            </a:r>
            <a:r>
              <a:rPr lang="en-US" altLang="ko-KR" dirty="0" smtClean="0"/>
              <a:t>&lt;/TITLE&gt;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&lt;META http-equiv="Content-Type" content="text/html; </a:t>
            </a:r>
            <a:r>
              <a:rPr lang="en-US" altLang="ko-KR" dirty="0" err="1" smtClean="0"/>
              <a:t>charset</a:t>
            </a:r>
            <a:r>
              <a:rPr lang="en-US" altLang="ko-KR" dirty="0" smtClean="0"/>
              <a:t>=utf-8"&gt;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&lt;style type='text/</a:t>
            </a:r>
            <a:r>
              <a:rPr lang="en-US" altLang="ko-KR" dirty="0" err="1" smtClean="0"/>
              <a:t>css</a:t>
            </a:r>
            <a:r>
              <a:rPr lang="en-US" altLang="ko-KR" dirty="0" smtClean="0"/>
              <a:t>'&gt;</a:t>
            </a:r>
          </a:p>
          <a:p>
            <a:pPr>
              <a:buNone/>
            </a:pPr>
            <a:r>
              <a:rPr lang="en-US" altLang="ko-KR" dirty="0" smtClean="0"/>
              <a:t>	a:link	     {font-family:"";</a:t>
            </a:r>
            <a:r>
              <a:rPr lang="en-US" altLang="ko-KR" dirty="0" err="1" smtClean="0"/>
              <a:t>color:black;text-decoration:none</a:t>
            </a:r>
            <a:r>
              <a:rPr lang="en-US" altLang="ko-KR" dirty="0" smtClean="0"/>
              <a:t>;}</a:t>
            </a:r>
          </a:p>
          <a:p>
            <a:pPr>
              <a:buNone/>
            </a:pPr>
            <a:r>
              <a:rPr lang="en-US" altLang="ko-KR" dirty="0" smtClean="0"/>
              <a:t>	a:visited   {font-family:"";</a:t>
            </a:r>
            <a:r>
              <a:rPr lang="en-US" altLang="ko-KR" dirty="0" err="1" smtClean="0"/>
              <a:t>color:black;text-decoration:none</a:t>
            </a:r>
            <a:r>
              <a:rPr lang="en-US" altLang="ko-KR" dirty="0" smtClean="0"/>
              <a:t>;}</a:t>
            </a:r>
          </a:p>
          <a:p>
            <a:pPr>
              <a:buNone/>
            </a:pPr>
            <a:r>
              <a:rPr lang="en-US" altLang="ko-KR" dirty="0" smtClean="0"/>
              <a:t>	a:hover    {font-family:"";</a:t>
            </a:r>
            <a:r>
              <a:rPr lang="en-US" altLang="ko-KR" dirty="0" err="1" smtClean="0"/>
              <a:t>color:black;text-decoration:underline</a:t>
            </a:r>
            <a:r>
              <a:rPr lang="en-US" altLang="ko-KR" dirty="0" smtClean="0"/>
              <a:t>;}</a:t>
            </a:r>
          </a:p>
          <a:p>
            <a:pPr>
              <a:buNone/>
            </a:pPr>
            <a:r>
              <a:rPr lang="en-US" altLang="ko-KR" dirty="0" smtClean="0"/>
              <a:t>&lt;/style&gt;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&lt;/HEAD&gt;</a:t>
            </a:r>
            <a:endParaRPr lang="ko-KR" altLang="en-US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88024" y="1196752"/>
            <a:ext cx="4104456" cy="1800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7030A0"/>
            </a:solidFill>
            <a:prstDash val="sys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회원인증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8153400" cy="57606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ko-KR" dirty="0" smtClean="0"/>
              <a:t>&lt;BODY&gt;</a:t>
            </a:r>
          </a:p>
          <a:p>
            <a:pPr>
              <a:buNone/>
            </a:pPr>
            <a:r>
              <a:rPr lang="en-US" altLang="ko-KR" dirty="0" smtClean="0"/>
              <a:t>&lt;center&gt;&lt;font size='3'&gt;&lt;b&gt; </a:t>
            </a:r>
            <a:r>
              <a:rPr lang="ko-KR" altLang="en-US" dirty="0" smtClean="0"/>
              <a:t>회원 인증 </a:t>
            </a:r>
            <a:r>
              <a:rPr lang="en-US" altLang="ko-KR" dirty="0" smtClean="0"/>
              <a:t>&lt;/b&gt;&lt;/font&gt;   </a:t>
            </a:r>
          </a:p>
          <a:p>
            <a:pPr>
              <a:buNone/>
            </a:pPr>
            <a:r>
              <a:rPr lang="en-US" altLang="ko-KR" dirty="0" smtClean="0"/>
              <a:t>&lt;hr size='1' </a:t>
            </a:r>
            <a:r>
              <a:rPr lang="en-US" altLang="ko-KR" dirty="0" err="1" smtClean="0"/>
              <a:t>noshade</a:t>
            </a:r>
            <a:r>
              <a:rPr lang="en-US" altLang="ko-KR" dirty="0" smtClean="0"/>
              <a:t> width='600'  &gt;</a:t>
            </a:r>
          </a:p>
          <a:p>
            <a:pPr>
              <a:buNone/>
            </a:pPr>
            <a:r>
              <a:rPr lang="en-US" altLang="ko-KR" dirty="0" smtClean="0"/>
              <a:t>&lt;TABLE </a:t>
            </a:r>
            <a:r>
              <a:rPr lang="en-US" altLang="ko-KR" dirty="0" err="1" smtClean="0"/>
              <a:t>cellSpacing</a:t>
            </a:r>
            <a:r>
              <a:rPr lang="en-US" altLang="ko-KR" dirty="0" smtClean="0"/>
              <a:t>='0' </a:t>
            </a:r>
            <a:r>
              <a:rPr lang="en-US" altLang="ko-KR" dirty="0" err="1" smtClean="0"/>
              <a:t>cellPadding</a:t>
            </a:r>
            <a:r>
              <a:rPr lang="en-US" altLang="ko-KR" dirty="0" smtClean="0"/>
              <a:t>='30' align='center' border='0' &gt;</a:t>
            </a:r>
          </a:p>
          <a:p>
            <a:pPr>
              <a:buNone/>
            </a:pPr>
            <a:r>
              <a:rPr lang="en-US" altLang="ko-KR" dirty="0" smtClean="0"/>
              <a:t>&lt;%</a:t>
            </a:r>
          </a:p>
          <a:p>
            <a:pPr>
              <a:buNone/>
            </a:pPr>
            <a:r>
              <a:rPr lang="en-US" altLang="ko-KR" dirty="0" smtClean="0"/>
              <a:t>String id = </a:t>
            </a:r>
            <a:r>
              <a:rPr lang="en-US" altLang="ko-KR" dirty="0" err="1" smtClean="0"/>
              <a:t>request.getParameter</a:t>
            </a:r>
            <a:r>
              <a:rPr lang="en-US" altLang="ko-KR" dirty="0" smtClean="0"/>
              <a:t>("</a:t>
            </a:r>
            <a:r>
              <a:rPr lang="en-US" altLang="ko-KR" dirty="0" err="1" smtClean="0"/>
              <a:t>txtID</a:t>
            </a:r>
            <a:r>
              <a:rPr lang="en-US" altLang="ko-KR" dirty="0" smtClean="0"/>
              <a:t>");       </a:t>
            </a:r>
            <a:r>
              <a:rPr lang="en-US" altLang="ko-KR" dirty="0" smtClean="0">
                <a:solidFill>
                  <a:srgbClr val="00B050"/>
                </a:solidFill>
              </a:rPr>
              <a:t>//</a:t>
            </a:r>
            <a:r>
              <a:rPr lang="ko-KR" altLang="en-US" dirty="0" smtClean="0">
                <a:solidFill>
                  <a:srgbClr val="00B050"/>
                </a:solidFill>
              </a:rPr>
              <a:t>전송된 </a:t>
            </a:r>
            <a:r>
              <a:rPr lang="ko-KR" altLang="en-US" dirty="0" err="1" smtClean="0">
                <a:solidFill>
                  <a:srgbClr val="00B050"/>
                </a:solidFill>
              </a:rPr>
              <a:t>파라메터</a:t>
            </a:r>
            <a:r>
              <a:rPr lang="ko-KR" altLang="en-US" dirty="0" smtClean="0">
                <a:solidFill>
                  <a:srgbClr val="00B050"/>
                </a:solidFill>
              </a:rPr>
              <a:t> </a:t>
            </a:r>
            <a:r>
              <a:rPr lang="en-US" altLang="ko-KR" dirty="0" smtClean="0">
                <a:solidFill>
                  <a:srgbClr val="00B050"/>
                </a:solidFill>
                <a:sym typeface="Wingdings" pitchFamily="2" charset="2"/>
              </a:rPr>
              <a:t></a:t>
            </a:r>
            <a:r>
              <a:rPr lang="ko-KR" altLang="en-US" dirty="0" smtClean="0">
                <a:solidFill>
                  <a:srgbClr val="00B050"/>
                </a:solidFill>
              </a:rPr>
              <a:t> </a:t>
            </a:r>
            <a:r>
              <a:rPr lang="en-US" altLang="ko-KR" dirty="0" smtClean="0">
                <a:solidFill>
                  <a:srgbClr val="00B050"/>
                </a:solidFill>
              </a:rPr>
              <a:t>id</a:t>
            </a:r>
          </a:p>
          <a:p>
            <a:pPr>
              <a:buNone/>
            </a:pPr>
            <a:r>
              <a:rPr lang="en-US" altLang="ko-KR" dirty="0" smtClean="0"/>
              <a:t>String pass = </a:t>
            </a:r>
            <a:r>
              <a:rPr lang="en-US" altLang="ko-KR" dirty="0" err="1" smtClean="0"/>
              <a:t>request.getParameter</a:t>
            </a:r>
            <a:r>
              <a:rPr lang="en-US" altLang="ko-KR" dirty="0" smtClean="0"/>
              <a:t>("pass");   </a:t>
            </a:r>
            <a:r>
              <a:rPr lang="en-US" altLang="ko-KR" dirty="0" smtClean="0">
                <a:solidFill>
                  <a:srgbClr val="00B050"/>
                </a:solidFill>
              </a:rPr>
              <a:t>//</a:t>
            </a:r>
            <a:r>
              <a:rPr lang="ko-KR" altLang="en-US" dirty="0" smtClean="0">
                <a:solidFill>
                  <a:srgbClr val="00B050"/>
                </a:solidFill>
              </a:rPr>
              <a:t> 전송된 </a:t>
            </a:r>
            <a:r>
              <a:rPr lang="ko-KR" altLang="en-US" dirty="0" err="1" smtClean="0">
                <a:solidFill>
                  <a:srgbClr val="00B050"/>
                </a:solidFill>
              </a:rPr>
              <a:t>파라메터</a:t>
            </a:r>
            <a:r>
              <a:rPr lang="ko-KR" altLang="en-US" dirty="0" smtClean="0">
                <a:solidFill>
                  <a:srgbClr val="00B050"/>
                </a:solidFill>
              </a:rPr>
              <a:t> </a:t>
            </a:r>
            <a:r>
              <a:rPr lang="en-US" altLang="ko-KR" dirty="0" smtClean="0">
                <a:solidFill>
                  <a:srgbClr val="00B050"/>
                </a:solidFill>
                <a:sym typeface="Wingdings" pitchFamily="2" charset="2"/>
              </a:rPr>
              <a:t></a:t>
            </a:r>
            <a:r>
              <a:rPr lang="ko-KR" altLang="en-US" dirty="0" smtClean="0">
                <a:solidFill>
                  <a:srgbClr val="00B050"/>
                </a:solidFill>
              </a:rPr>
              <a:t> </a:t>
            </a:r>
            <a:r>
              <a:rPr lang="en-US" altLang="ko-KR" dirty="0" smtClean="0">
                <a:solidFill>
                  <a:srgbClr val="00B050"/>
                </a:solidFill>
              </a:rPr>
              <a:t>pass</a:t>
            </a:r>
          </a:p>
          <a:p>
            <a:pPr>
              <a:buNone/>
            </a:pPr>
            <a:r>
              <a:rPr lang="en-US" altLang="ko-KR" dirty="0" smtClean="0"/>
              <a:t>String </a:t>
            </a:r>
            <a:r>
              <a:rPr lang="en-US" altLang="ko-KR" dirty="0" err="1" smtClean="0"/>
              <a:t>sessionID</a:t>
            </a:r>
            <a:r>
              <a:rPr lang="en-US" altLang="ko-KR" dirty="0" smtClean="0"/>
              <a:t> = "yes";                          </a:t>
            </a:r>
            <a:r>
              <a:rPr lang="en-US" altLang="ko-KR" dirty="0" smtClean="0">
                <a:solidFill>
                  <a:srgbClr val="00B050"/>
                </a:solidFill>
              </a:rPr>
              <a:t>//</a:t>
            </a:r>
            <a:r>
              <a:rPr lang="ko-KR" altLang="en-US" dirty="0" smtClean="0">
                <a:solidFill>
                  <a:srgbClr val="00B050"/>
                </a:solidFill>
              </a:rPr>
              <a:t>세션변수 생성 </a:t>
            </a:r>
            <a:endParaRPr lang="en-US" altLang="ko-KR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rgbClr val="C00000"/>
                </a:solidFill>
              </a:rPr>
              <a:t>try{                                                      </a:t>
            </a:r>
            <a:r>
              <a:rPr lang="en-US" altLang="ko-KR" b="1" dirty="0" smtClean="0">
                <a:solidFill>
                  <a:srgbClr val="00B050"/>
                </a:solidFill>
              </a:rPr>
              <a:t>//</a:t>
            </a:r>
            <a:r>
              <a:rPr lang="ko-KR" altLang="en-US" b="1" dirty="0" smtClean="0">
                <a:solidFill>
                  <a:srgbClr val="00B050"/>
                </a:solidFill>
              </a:rPr>
              <a:t>데이터베이스 관련 작업</a:t>
            </a:r>
            <a:endParaRPr lang="en-US" altLang="ko-KR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rgbClr val="FF0000"/>
                </a:solidFill>
              </a:rPr>
              <a:t>  if (id == "" || pass == "") {</a:t>
            </a:r>
            <a:r>
              <a:rPr lang="en-US" altLang="ko-KR" b="1" dirty="0" smtClean="0">
                <a:solidFill>
                  <a:srgbClr val="0000FF"/>
                </a:solidFill>
              </a:rPr>
              <a:t>                       </a:t>
            </a:r>
            <a:r>
              <a:rPr lang="en-US" altLang="ko-KR" b="1" dirty="0" smtClean="0">
                <a:solidFill>
                  <a:srgbClr val="00B050"/>
                </a:solidFill>
              </a:rPr>
              <a:t>//id</a:t>
            </a:r>
            <a:r>
              <a:rPr lang="ko-KR" altLang="en-US" b="1" dirty="0" smtClean="0">
                <a:solidFill>
                  <a:srgbClr val="00B050"/>
                </a:solidFill>
              </a:rPr>
              <a:t> 나</a:t>
            </a:r>
            <a:r>
              <a:rPr lang="en-US" altLang="ko-KR" b="1" dirty="0" smtClean="0">
                <a:solidFill>
                  <a:srgbClr val="00B050"/>
                </a:solidFill>
              </a:rPr>
              <a:t> password </a:t>
            </a:r>
            <a:r>
              <a:rPr lang="ko-KR" altLang="en-US" b="1" dirty="0" smtClean="0">
                <a:solidFill>
                  <a:srgbClr val="00B050"/>
                </a:solidFill>
              </a:rPr>
              <a:t>가 없을 때 </a:t>
            </a:r>
            <a:r>
              <a:rPr lang="en-US" altLang="ko-KR" b="1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en-US" altLang="ko-KR" dirty="0" smtClean="0"/>
              <a:t>  %&gt;</a:t>
            </a:r>
          </a:p>
          <a:p>
            <a:pPr>
              <a:buNone/>
            </a:pPr>
            <a:r>
              <a:rPr lang="en-US" altLang="ko-KR" dirty="0" smtClean="0"/>
              <a:t>  &lt;TR&gt;</a:t>
            </a:r>
          </a:p>
          <a:p>
            <a:pPr>
              <a:buNone/>
            </a:pPr>
            <a:r>
              <a:rPr lang="en-US" altLang="ko-KR" dirty="0" smtClean="0"/>
              <a:t>	&lt;TD align='center'&gt;</a:t>
            </a:r>
          </a:p>
          <a:p>
            <a:pPr>
              <a:buNone/>
            </a:pPr>
            <a:r>
              <a:rPr lang="en-US" altLang="ko-KR" dirty="0" smtClean="0"/>
              <a:t>	&lt;font size=2&gt;ID</a:t>
            </a:r>
            <a:r>
              <a:rPr lang="ko-KR" altLang="en-US" dirty="0" smtClean="0"/>
              <a:t>와 비밀번호를 입력하세요</a:t>
            </a:r>
            <a:r>
              <a:rPr lang="en-US" altLang="ko-KR" dirty="0" smtClean="0"/>
              <a:t>.&lt;/font&gt;</a:t>
            </a:r>
          </a:p>
          <a:p>
            <a:pPr>
              <a:buNone/>
            </a:pPr>
            <a:r>
              <a:rPr lang="en-US" altLang="ko-KR" dirty="0" smtClean="0"/>
              <a:t>	&lt;/TD&gt;</a:t>
            </a:r>
          </a:p>
          <a:p>
            <a:pPr>
              <a:buNone/>
            </a:pPr>
            <a:r>
              <a:rPr lang="en-US" altLang="ko-KR" dirty="0" smtClean="0"/>
              <a:t>  &lt;/TR&gt;</a:t>
            </a:r>
          </a:p>
          <a:p>
            <a:pPr>
              <a:buNone/>
            </a:pPr>
            <a:r>
              <a:rPr lang="en-US" altLang="ko-KR" dirty="0" smtClean="0"/>
              <a:t>  &lt;TR&gt;</a:t>
            </a:r>
          </a:p>
          <a:p>
            <a:pPr>
              <a:buNone/>
            </a:pPr>
            <a:r>
              <a:rPr lang="en-US" altLang="ko-KR" dirty="0" smtClean="0"/>
              <a:t>	&lt;TD align='center'&gt;</a:t>
            </a:r>
          </a:p>
          <a:p>
            <a:pPr>
              <a:buNone/>
            </a:pPr>
            <a:r>
              <a:rPr lang="en-US" altLang="ko-KR" dirty="0" smtClean="0"/>
              <a:t>	&lt;a </a:t>
            </a:r>
            <a:r>
              <a:rPr lang="en-US" altLang="ko-KR" dirty="0" err="1" smtClean="0"/>
              <a:t>href</a:t>
            </a:r>
            <a:r>
              <a:rPr lang="en-US" altLang="ko-KR" dirty="0" smtClean="0"/>
              <a:t>="member.jsp"&gt;[</a:t>
            </a:r>
            <a:r>
              <a:rPr lang="ko-KR" altLang="en-US" dirty="0" smtClean="0"/>
              <a:t>로그인</a:t>
            </a:r>
            <a:r>
              <a:rPr lang="en-US" altLang="ko-KR" dirty="0" smtClean="0"/>
              <a:t>]&lt;/a&gt;</a:t>
            </a:r>
          </a:p>
          <a:p>
            <a:pPr>
              <a:buNone/>
            </a:pPr>
            <a:r>
              <a:rPr lang="en-US" altLang="ko-KR" dirty="0" smtClean="0"/>
              <a:t>	&lt;/TD&gt;</a:t>
            </a:r>
          </a:p>
          <a:p>
            <a:pPr>
              <a:buNone/>
            </a:pPr>
            <a:r>
              <a:rPr lang="en-US" altLang="ko-KR" dirty="0" smtClean="0"/>
              <a:t> &lt;/TR&gt;</a:t>
            </a:r>
          </a:p>
          <a:p>
            <a:pPr>
              <a:buNone/>
            </a:pPr>
            <a:r>
              <a:rPr lang="en-US" altLang="ko-KR" dirty="0" smtClean="0"/>
              <a:t>&lt;%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FF0000"/>
                </a:solidFill>
              </a:rPr>
              <a:t> } </a:t>
            </a:r>
          </a:p>
          <a:p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88024" y="3356992"/>
            <a:ext cx="4189091" cy="1872208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16832"/>
            <a:ext cx="25798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회원인증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964488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1400" dirty="0" smtClean="0">
                <a:solidFill>
                  <a:srgbClr val="FF0000"/>
                </a:solidFill>
              </a:rPr>
              <a:t>else {</a:t>
            </a:r>
          </a:p>
          <a:p>
            <a:pPr>
              <a:buNone/>
            </a:pPr>
            <a:r>
              <a:rPr lang="en-US" altLang="ko-KR" sz="1400" dirty="0" smtClean="0"/>
              <a:t>      String </a:t>
            </a:r>
            <a:r>
              <a:rPr lang="en-US" altLang="ko-KR" sz="1400" dirty="0" err="1" smtClean="0"/>
              <a:t>strSQL</a:t>
            </a:r>
            <a:r>
              <a:rPr lang="en-US" altLang="ko-KR" sz="1400" dirty="0" smtClean="0"/>
              <a:t> = "SELECT * FROM </a:t>
            </a:r>
            <a:r>
              <a:rPr lang="en-US" altLang="ko-KR" sz="1400" dirty="0" err="1" smtClean="0"/>
              <a:t>member_tbl</a:t>
            </a:r>
            <a:r>
              <a:rPr lang="en-US" altLang="ko-KR" sz="1400" dirty="0" smtClean="0"/>
              <a:t>  where id='" + id + "'";</a:t>
            </a:r>
          </a:p>
          <a:p>
            <a:pPr>
              <a:buNone/>
            </a:pPr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Class.forName</a:t>
            </a:r>
            <a:r>
              <a:rPr lang="en-US" altLang="ko-KR" sz="1400" dirty="0" smtClean="0"/>
              <a:t>("</a:t>
            </a:r>
            <a:r>
              <a:rPr lang="en-US" altLang="ko-KR" sz="1400" dirty="0" err="1" smtClean="0"/>
              <a:t>com.microsoft.sqlserver.jdbc.SQLServerDriver</a:t>
            </a:r>
            <a:r>
              <a:rPr lang="en-US" altLang="ko-KR" sz="1400" dirty="0" smtClean="0"/>
              <a:t>");   </a:t>
            </a:r>
            <a:r>
              <a:rPr lang="en-US" altLang="ko-KR" sz="1400" dirty="0" smtClean="0">
                <a:solidFill>
                  <a:srgbClr val="00B050"/>
                </a:solidFill>
              </a:rPr>
              <a:t>//ms- </a:t>
            </a:r>
            <a:r>
              <a:rPr lang="en-US" altLang="ko-KR" sz="1400" dirty="0" err="1" smtClean="0">
                <a:solidFill>
                  <a:srgbClr val="00B050"/>
                </a:solidFill>
              </a:rPr>
              <a:t>sql</a:t>
            </a:r>
            <a:r>
              <a:rPr lang="ko-KR" altLang="en-US" sz="1400" dirty="0" smtClean="0">
                <a:solidFill>
                  <a:srgbClr val="00B050"/>
                </a:solidFill>
              </a:rPr>
              <a:t>드라이버 로드</a:t>
            </a:r>
          </a:p>
          <a:p>
            <a:pPr>
              <a:buNone/>
            </a:pPr>
            <a:r>
              <a:rPr lang="ko-KR" altLang="en-US" sz="1400" dirty="0" smtClean="0"/>
              <a:t>	</a:t>
            </a:r>
            <a:r>
              <a:rPr lang="en-US" altLang="ko-KR" sz="1400" dirty="0" smtClean="0"/>
              <a:t>Connection </a:t>
            </a:r>
            <a:r>
              <a:rPr lang="en-US" altLang="ko-KR" sz="1400" dirty="0" err="1" smtClean="0"/>
              <a:t>conn</a:t>
            </a:r>
            <a:r>
              <a:rPr lang="en-US" altLang="ko-KR" sz="1400" dirty="0" smtClean="0"/>
              <a:t> =    </a:t>
            </a:r>
            <a:r>
              <a:rPr lang="en-US" altLang="ko-KR" sz="1400" dirty="0" err="1" smtClean="0"/>
              <a:t>DriverManager.getConnection</a:t>
            </a:r>
            <a:r>
              <a:rPr lang="en-US" altLang="ko-KR" sz="1400" dirty="0" smtClean="0"/>
              <a:t>("</a:t>
            </a:r>
            <a:r>
              <a:rPr lang="en-US" altLang="ko-KR" sz="1400" dirty="0" err="1" smtClean="0"/>
              <a:t>jdbc:sqlserver</a:t>
            </a:r>
            <a:r>
              <a:rPr lang="en-US" altLang="ko-KR" sz="1400" dirty="0" smtClean="0"/>
              <a:t>://168.126.146.35:1433;DatabaseName=JNEDB1","jjin","jjinpang"); </a:t>
            </a:r>
          </a:p>
          <a:p>
            <a:pPr>
              <a:buNone/>
            </a:pPr>
            <a:r>
              <a:rPr lang="en-US" altLang="ko-KR" sz="1400" dirty="0" smtClean="0"/>
              <a:t>	Statement stmt = </a:t>
            </a:r>
            <a:r>
              <a:rPr lang="en-US" altLang="ko-KR" sz="1400" dirty="0" err="1" smtClean="0"/>
              <a:t>conn.createStatement</a:t>
            </a:r>
            <a:r>
              <a:rPr lang="en-US" altLang="ko-KR" sz="1400" dirty="0" smtClean="0"/>
              <a:t>();</a:t>
            </a:r>
          </a:p>
          <a:p>
            <a:pPr>
              <a:buNone/>
            </a:pPr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ResultSet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rs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/>
              <a:t>stmt.executeQuery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strSQL</a:t>
            </a:r>
            <a:r>
              <a:rPr lang="en-US" altLang="ko-KR" sz="1400" dirty="0" smtClean="0"/>
              <a:t>);</a:t>
            </a:r>
          </a:p>
          <a:p>
            <a:pPr>
              <a:buNone/>
            </a:pPr>
            <a:endParaRPr lang="en-US" altLang="ko-KR" sz="1400" dirty="0" smtClean="0"/>
          </a:p>
          <a:p>
            <a:pPr>
              <a:buNone/>
            </a:pPr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rs.next</a:t>
            </a:r>
            <a:r>
              <a:rPr lang="en-US" altLang="ko-KR" sz="1400" dirty="0" smtClean="0"/>
              <a:t>();</a:t>
            </a:r>
          </a:p>
          <a:p>
            <a:pPr>
              <a:buNone/>
            </a:pPr>
            <a:r>
              <a:rPr lang="en-US" altLang="ko-KR" sz="1400" dirty="0" smtClean="0"/>
              <a:t>	String </a:t>
            </a:r>
            <a:r>
              <a:rPr lang="en-US" altLang="ko-KR" sz="1400" dirty="0" err="1" smtClean="0"/>
              <a:t>logid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/>
              <a:t>rs.getString</a:t>
            </a:r>
            <a:r>
              <a:rPr lang="en-US" altLang="ko-KR" sz="1400" dirty="0" smtClean="0"/>
              <a:t>("id");              </a:t>
            </a:r>
            <a:r>
              <a:rPr lang="en-US" altLang="ko-KR" sz="1400" dirty="0" smtClean="0">
                <a:solidFill>
                  <a:srgbClr val="00B050"/>
                </a:solidFill>
              </a:rPr>
              <a:t>//DB id</a:t>
            </a:r>
          </a:p>
          <a:p>
            <a:pPr>
              <a:buNone/>
            </a:pPr>
            <a:r>
              <a:rPr lang="en-US" altLang="ko-KR" sz="1400" dirty="0" smtClean="0"/>
              <a:t>	String </a:t>
            </a:r>
            <a:r>
              <a:rPr lang="en-US" altLang="ko-KR" sz="1400" dirty="0" err="1" smtClean="0"/>
              <a:t>logpass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/>
              <a:t>rs.getString</a:t>
            </a:r>
            <a:r>
              <a:rPr lang="en-US" altLang="ko-KR" sz="1400" dirty="0" smtClean="0"/>
              <a:t>("pass");      </a:t>
            </a:r>
            <a:r>
              <a:rPr lang="en-US" altLang="ko-KR" sz="1400" dirty="0" smtClean="0">
                <a:solidFill>
                  <a:srgbClr val="00B050"/>
                </a:solidFill>
              </a:rPr>
              <a:t>//DB pass</a:t>
            </a:r>
          </a:p>
          <a:p>
            <a:pPr>
              <a:buNone/>
            </a:pPr>
            <a:r>
              <a:rPr lang="en-US" altLang="ko-KR" sz="1400" dirty="0" smtClean="0"/>
              <a:t>	</a:t>
            </a:r>
          </a:p>
          <a:p>
            <a:pPr>
              <a:buNone/>
            </a:pPr>
            <a:r>
              <a:rPr lang="en-US" altLang="ko-KR" sz="1400" dirty="0" smtClean="0">
                <a:solidFill>
                  <a:srgbClr val="0000FF"/>
                </a:solidFill>
              </a:rPr>
              <a:t>      if (!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id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.equals</a:t>
            </a:r>
            <a:r>
              <a:rPr lang="en-US" altLang="ko-KR" sz="1400" dirty="0" smtClean="0">
                <a:solidFill>
                  <a:srgbClr val="0000FF"/>
                </a:solidFill>
              </a:rPr>
              <a:t>(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logid</a:t>
            </a:r>
            <a:r>
              <a:rPr lang="en-US" altLang="ko-KR" sz="1400" dirty="0" smtClean="0">
                <a:solidFill>
                  <a:srgbClr val="0000FF"/>
                </a:solidFill>
              </a:rPr>
              <a:t>)) {</a:t>
            </a:r>
          </a:p>
          <a:p>
            <a:pPr>
              <a:buNone/>
            </a:pPr>
            <a:r>
              <a:rPr lang="en-US" altLang="ko-KR" sz="1400" dirty="0" smtClean="0"/>
              <a:t>%&gt;</a:t>
            </a:r>
          </a:p>
          <a:p>
            <a:pPr>
              <a:buNone/>
            </a:pPr>
            <a:r>
              <a:rPr lang="en-US" altLang="ko-KR" sz="1400" dirty="0" smtClean="0"/>
              <a:t>         &lt;TR&gt;&lt;TD align="center"&gt; &lt;font size='2'&gt;</a:t>
            </a:r>
            <a:r>
              <a:rPr lang="ko-KR" altLang="en-US" sz="1400" dirty="0" smtClean="0"/>
              <a:t>회원 </a:t>
            </a:r>
            <a:r>
              <a:rPr lang="en-US" altLang="ko-KR" sz="1400" dirty="0" smtClean="0"/>
              <a:t>ID</a:t>
            </a:r>
            <a:r>
              <a:rPr lang="ko-KR" altLang="en-US" sz="1400" dirty="0" smtClean="0"/>
              <a:t>가 아닙니다</a:t>
            </a:r>
            <a:r>
              <a:rPr lang="en-US" altLang="ko-KR" sz="1400" dirty="0" smtClean="0"/>
              <a:t>.&lt;/font&gt; &lt;/TD&gt; &lt;/TR&gt;</a:t>
            </a:r>
          </a:p>
          <a:p>
            <a:pPr>
              <a:buNone/>
            </a:pPr>
            <a:r>
              <a:rPr lang="en-US" altLang="ko-KR" sz="1400" dirty="0" smtClean="0"/>
              <a:t>         &lt;TR&gt;&lt;TD align="center"&gt; &lt;a </a:t>
            </a:r>
            <a:r>
              <a:rPr lang="en-US" altLang="ko-KR" sz="1400" dirty="0" err="1" smtClean="0"/>
              <a:t>href</a:t>
            </a:r>
            <a:r>
              <a:rPr lang="en-US" altLang="ko-KR" sz="1400" dirty="0" smtClean="0"/>
              <a:t>="member.html"&gt;[</a:t>
            </a:r>
            <a:r>
              <a:rPr lang="ko-KR" altLang="en-US" sz="1400" dirty="0" smtClean="0"/>
              <a:t>로그인</a:t>
            </a:r>
            <a:r>
              <a:rPr lang="en-US" altLang="ko-KR" sz="1400" dirty="0" smtClean="0"/>
              <a:t>]&lt;/a&gt; &lt;/TD&gt; &lt;/TR&gt;</a:t>
            </a:r>
          </a:p>
          <a:p>
            <a:pPr>
              <a:buNone/>
            </a:pPr>
            <a:r>
              <a:rPr lang="en-US" altLang="ko-KR" sz="1400" dirty="0" smtClean="0"/>
              <a:t>&lt;%</a:t>
            </a:r>
          </a:p>
          <a:p>
            <a:pPr>
              <a:buNone/>
            </a:pPr>
            <a:r>
              <a:rPr lang="en-US" altLang="ko-KR" sz="1400" b="1" dirty="0" smtClean="0">
                <a:solidFill>
                  <a:srgbClr val="0000FF"/>
                </a:solidFill>
              </a:rPr>
              <a:t>      } 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회원인증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153400" cy="57606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ko-KR" sz="1600" dirty="0" smtClean="0"/>
              <a:t>   </a:t>
            </a:r>
            <a:r>
              <a:rPr lang="en-US" altLang="ko-KR" sz="1600" dirty="0" smtClean="0">
                <a:solidFill>
                  <a:srgbClr val="0000FF"/>
                </a:solidFill>
              </a:rPr>
              <a:t>else  if </a:t>
            </a:r>
            <a:r>
              <a:rPr lang="en-US" altLang="ko-KR" sz="1600" dirty="0" smtClean="0"/>
              <a:t>(!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pass</a:t>
            </a:r>
            <a:r>
              <a:rPr lang="en-US" altLang="ko-KR" sz="1600" dirty="0" err="1" smtClean="0"/>
              <a:t>.equals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logpass</a:t>
            </a:r>
            <a:r>
              <a:rPr lang="en-US" altLang="ko-KR" sz="1600" dirty="0" smtClean="0"/>
              <a:t>))  </a:t>
            </a:r>
            <a:r>
              <a:rPr lang="en-US" altLang="ko-KR" sz="1600" dirty="0" smtClean="0">
                <a:solidFill>
                  <a:srgbClr val="0000FF"/>
                </a:solidFill>
              </a:rPr>
              <a:t>{</a:t>
            </a:r>
            <a:r>
              <a:rPr lang="en-US" altLang="ko-KR" sz="1600" dirty="0" smtClean="0"/>
              <a:t>   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//id 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가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일치하고 패스워드가 일치하지 않으면  </a:t>
            </a:r>
            <a:endParaRPr lang="en-US" altLang="ko-KR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ko-KR" sz="1600" dirty="0" smtClean="0"/>
              <a:t>%&gt;</a:t>
            </a:r>
          </a:p>
          <a:p>
            <a:pPr>
              <a:buNone/>
            </a:pPr>
            <a:r>
              <a:rPr lang="en-US" altLang="ko-KR" sz="1600" dirty="0" smtClean="0"/>
              <a:t>    &lt;TR&gt; &lt;TD align='center'&gt; &lt;font size=2&gt;</a:t>
            </a:r>
            <a:r>
              <a:rPr lang="ko-KR" altLang="en-US" sz="1600" dirty="0" smtClean="0"/>
              <a:t>비밀번호가 일치하지 않습니다</a:t>
            </a:r>
            <a:r>
              <a:rPr lang="en-US" altLang="ko-KR" sz="1600" dirty="0" smtClean="0"/>
              <a:t>.&lt;/font&gt; &lt;/TD&gt;&lt;/TR&gt;</a:t>
            </a:r>
          </a:p>
          <a:p>
            <a:pPr>
              <a:buNone/>
            </a:pPr>
            <a:r>
              <a:rPr lang="en-US" altLang="ko-KR" sz="1600" dirty="0" smtClean="0"/>
              <a:t>    &lt;TR&gt; &lt;TD align='center'&gt; &lt;a </a:t>
            </a:r>
            <a:r>
              <a:rPr lang="en-US" altLang="ko-KR" sz="1600" dirty="0" err="1" smtClean="0"/>
              <a:t>href</a:t>
            </a:r>
            <a:r>
              <a:rPr lang="en-US" altLang="ko-KR" sz="1600" dirty="0" smtClean="0"/>
              <a:t>="member.html"&gt;[</a:t>
            </a:r>
            <a:r>
              <a:rPr lang="ko-KR" altLang="en-US" sz="1600" dirty="0" smtClean="0"/>
              <a:t>로그인</a:t>
            </a:r>
            <a:r>
              <a:rPr lang="en-US" altLang="ko-KR" sz="1600" dirty="0" smtClean="0"/>
              <a:t>]&lt;/a&gt; &lt;/TD&gt;&lt;/TR&gt;</a:t>
            </a:r>
          </a:p>
          <a:p>
            <a:pPr>
              <a:buNone/>
            </a:pPr>
            <a:r>
              <a:rPr lang="en-US" altLang="ko-KR" sz="1600" dirty="0" smtClean="0"/>
              <a:t>&lt;%</a:t>
            </a:r>
          </a:p>
          <a:p>
            <a:pPr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    }</a:t>
            </a:r>
            <a:r>
              <a:rPr lang="en-US" altLang="ko-KR" sz="1600" dirty="0" smtClean="0"/>
              <a:t> </a:t>
            </a:r>
          </a:p>
          <a:p>
            <a:pPr>
              <a:buNone/>
            </a:pPr>
            <a:r>
              <a:rPr lang="en-US" altLang="ko-KR" sz="1600" dirty="0" smtClean="0"/>
              <a:t>    </a:t>
            </a:r>
            <a:r>
              <a:rPr lang="en-US" altLang="ko-KR" sz="1600" dirty="0" smtClean="0">
                <a:solidFill>
                  <a:srgbClr val="0000FF"/>
                </a:solidFill>
              </a:rPr>
              <a:t>else {   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//id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 와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 pass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 가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일치하는 인증된 회원이면 </a:t>
            </a:r>
            <a:endParaRPr lang="en-US" altLang="ko-KR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ko-KR" sz="1600" dirty="0" smtClean="0"/>
              <a:t>	  </a:t>
            </a:r>
            <a:r>
              <a:rPr lang="en-US" altLang="ko-KR" sz="1600" dirty="0" err="1" smtClean="0"/>
              <a:t>session.setAttribute</a:t>
            </a:r>
            <a:r>
              <a:rPr lang="en-US" altLang="ko-KR" sz="1600" dirty="0" smtClean="0"/>
              <a:t>("</a:t>
            </a:r>
            <a:r>
              <a:rPr lang="en-US" altLang="ko-KR" sz="1600" dirty="0" err="1" smtClean="0"/>
              <a:t>user",sessionID</a:t>
            </a:r>
            <a:r>
              <a:rPr lang="en-US" altLang="ko-KR" sz="1600" dirty="0" smtClean="0"/>
              <a:t>);            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// 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세션 변수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user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에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yes 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를 저장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altLang="ko-KR" sz="1600" dirty="0" smtClean="0"/>
              <a:t>	  </a:t>
            </a:r>
            <a:r>
              <a:rPr lang="en-US" altLang="ko-KR" sz="1600" dirty="0" err="1" smtClean="0"/>
              <a:t>response.sendRedirect</a:t>
            </a:r>
            <a:r>
              <a:rPr lang="en-US" altLang="ko-KR" sz="1600" dirty="0" smtClean="0"/>
              <a:t>("member_page.jsp");  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// 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회원 전용 페이지로 이동 </a:t>
            </a:r>
            <a:endParaRPr lang="en-US" altLang="ko-KR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ko-KR" sz="1600" dirty="0" smtClean="0"/>
              <a:t>    </a:t>
            </a:r>
            <a:r>
              <a:rPr lang="en-US" altLang="ko-KR" sz="1600" dirty="0" smtClean="0">
                <a:solidFill>
                  <a:srgbClr val="0000FF"/>
                </a:solidFill>
              </a:rPr>
              <a:t>}</a:t>
            </a:r>
          </a:p>
          <a:p>
            <a:pPr>
              <a:buNone/>
            </a:pPr>
            <a:r>
              <a:rPr lang="en-US" altLang="ko-KR" sz="1600" dirty="0" smtClean="0">
                <a:solidFill>
                  <a:srgbClr val="FF0000"/>
                </a:solidFill>
              </a:rPr>
              <a:t> }</a:t>
            </a:r>
            <a:r>
              <a:rPr lang="en-US" altLang="ko-KR" sz="1600" dirty="0" smtClean="0"/>
              <a:t>  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//end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of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if</a:t>
            </a:r>
            <a:r>
              <a:rPr lang="en-US" altLang="ko-KR" sz="1600" dirty="0" smtClean="0"/>
              <a:t>	</a:t>
            </a:r>
          </a:p>
          <a:p>
            <a:pPr>
              <a:buNone/>
            </a:pPr>
            <a:r>
              <a:rPr lang="en-US" altLang="ko-KR" sz="1600" b="1" dirty="0" smtClean="0">
                <a:solidFill>
                  <a:srgbClr val="C00000"/>
                </a:solidFill>
              </a:rPr>
              <a:t>}</a:t>
            </a:r>
            <a:r>
              <a:rPr lang="en-US" altLang="ko-KR" sz="1600" dirty="0" smtClean="0">
                <a:solidFill>
                  <a:srgbClr val="C00000"/>
                </a:solidFill>
              </a:rPr>
              <a:t> </a:t>
            </a:r>
            <a:r>
              <a:rPr lang="en-US" altLang="ko-KR" sz="1600" dirty="0" smtClean="0"/>
              <a:t>  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//end of try</a:t>
            </a:r>
          </a:p>
          <a:p>
            <a:pPr>
              <a:buNone/>
            </a:pPr>
            <a:r>
              <a:rPr lang="en-US" altLang="ko-KR" sz="1600" b="1" dirty="0" smtClean="0">
                <a:solidFill>
                  <a:srgbClr val="C00000"/>
                </a:solidFill>
              </a:rPr>
              <a:t>catch(Exception e) {</a:t>
            </a:r>
          </a:p>
          <a:p>
            <a:pPr>
              <a:buNone/>
            </a:pPr>
            <a:r>
              <a:rPr lang="en-US" altLang="ko-KR" sz="1600" dirty="0" smtClean="0"/>
              <a:t>%&gt;</a:t>
            </a:r>
          </a:p>
          <a:p>
            <a:pPr>
              <a:buNone/>
            </a:pPr>
            <a:r>
              <a:rPr lang="en-US" altLang="ko-KR" sz="1600" dirty="0" smtClean="0"/>
              <a:t>  &lt;TR&gt; &lt;TD align="center"&gt; &lt;font size='2'&gt;</a:t>
            </a:r>
            <a:r>
              <a:rPr lang="ko-KR" altLang="en-US" sz="1600" dirty="0" smtClean="0"/>
              <a:t>회원 </a:t>
            </a:r>
            <a:r>
              <a:rPr lang="en-US" altLang="ko-KR" sz="1600" dirty="0" smtClean="0"/>
              <a:t>ID</a:t>
            </a:r>
            <a:r>
              <a:rPr lang="ko-KR" altLang="en-US" sz="1600" dirty="0" smtClean="0"/>
              <a:t>가 아닙니다</a:t>
            </a:r>
            <a:r>
              <a:rPr lang="en-US" altLang="ko-KR" sz="1600" dirty="0" smtClean="0"/>
              <a:t>.&lt;/font&gt; &lt;/TD&gt; &lt;/TR&gt;</a:t>
            </a:r>
          </a:p>
          <a:p>
            <a:pPr>
              <a:buNone/>
            </a:pPr>
            <a:r>
              <a:rPr lang="en-US" altLang="ko-KR" sz="1600" dirty="0" smtClean="0"/>
              <a:t>  &lt;TR&gt; &lt;TD align="center"&gt; &lt;a </a:t>
            </a:r>
            <a:r>
              <a:rPr lang="en-US" altLang="ko-KR" sz="1600" dirty="0" err="1" smtClean="0"/>
              <a:t>href</a:t>
            </a:r>
            <a:r>
              <a:rPr lang="en-US" altLang="ko-KR" sz="1600" dirty="0" smtClean="0"/>
              <a:t>="member.html"&gt;[</a:t>
            </a:r>
            <a:r>
              <a:rPr lang="ko-KR" altLang="en-US" sz="1600" dirty="0" smtClean="0"/>
              <a:t>로그인</a:t>
            </a:r>
            <a:r>
              <a:rPr lang="en-US" altLang="ko-KR" sz="1600" dirty="0" smtClean="0"/>
              <a:t>]&lt;/a&gt; &lt;/TD&gt; &lt;/TR&gt;</a:t>
            </a:r>
          </a:p>
          <a:p>
            <a:pPr>
              <a:buNone/>
            </a:pPr>
            <a:r>
              <a:rPr lang="en-US" altLang="ko-KR" sz="1600" dirty="0" smtClean="0"/>
              <a:t>&lt;%</a:t>
            </a:r>
          </a:p>
          <a:p>
            <a:pPr>
              <a:buNone/>
            </a:pPr>
            <a:r>
              <a:rPr lang="en-US" altLang="ko-KR" sz="1600" b="1" dirty="0" smtClean="0">
                <a:solidFill>
                  <a:srgbClr val="C00000"/>
                </a:solidFill>
              </a:rPr>
              <a:t>}</a:t>
            </a:r>
          </a:p>
          <a:p>
            <a:pPr>
              <a:buNone/>
            </a:pPr>
            <a:r>
              <a:rPr lang="en-US" altLang="ko-KR" sz="1600" dirty="0" smtClean="0"/>
              <a:t>%&gt;</a:t>
            </a:r>
          </a:p>
          <a:p>
            <a:pPr>
              <a:buNone/>
            </a:pPr>
            <a:r>
              <a:rPr lang="en-US" altLang="ko-KR" sz="1600" dirty="0" smtClean="0"/>
              <a:t>&lt;/TABLE&gt;</a:t>
            </a:r>
          </a:p>
          <a:p>
            <a:pPr>
              <a:buNone/>
            </a:pPr>
            <a:r>
              <a:rPr lang="en-US" altLang="ko-KR" sz="1600" dirty="0" smtClean="0"/>
              <a:t>&lt;/BODY&gt;</a:t>
            </a:r>
          </a:p>
          <a:p>
            <a:pPr>
              <a:buNone/>
            </a:pPr>
            <a:r>
              <a:rPr lang="en-US" altLang="ko-KR" sz="1600" dirty="0" smtClean="0"/>
              <a:t>&lt;/HTML&gt;</a:t>
            </a:r>
          </a:p>
          <a:p>
            <a:pPr>
              <a:buNone/>
            </a:pP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 전용 페이지</a:t>
            </a:r>
            <a:r>
              <a:rPr lang="en-US" altLang="ko-KR" dirty="0" smtClean="0"/>
              <a:t> member_page.jsp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53285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ko-KR" dirty="0" smtClean="0"/>
              <a:t>&lt;%@ page </a:t>
            </a:r>
            <a:r>
              <a:rPr lang="en-US" altLang="ko-KR" dirty="0" err="1" smtClean="0"/>
              <a:t>contentType</a:t>
            </a:r>
            <a:r>
              <a:rPr lang="en-US" altLang="ko-KR" dirty="0" smtClean="0"/>
              <a:t> = "text/html; </a:t>
            </a:r>
            <a:r>
              <a:rPr lang="en-US" altLang="ko-KR" dirty="0" err="1" smtClean="0"/>
              <a:t>charset</a:t>
            </a:r>
            <a:r>
              <a:rPr lang="en-US" altLang="ko-KR" dirty="0" smtClean="0"/>
              <a:t>=utf-8" %&gt;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&lt;HTML&gt;</a:t>
            </a:r>
          </a:p>
          <a:p>
            <a:pPr>
              <a:buNone/>
            </a:pPr>
            <a:r>
              <a:rPr lang="en-US" altLang="ko-KR" dirty="0" smtClean="0"/>
              <a:t>&lt;HEAD&gt;</a:t>
            </a:r>
          </a:p>
          <a:p>
            <a:pPr>
              <a:buNone/>
            </a:pPr>
            <a:r>
              <a:rPr lang="en-US" altLang="ko-KR" dirty="0" smtClean="0"/>
              <a:t>&lt;TITLE&gt;</a:t>
            </a:r>
            <a:r>
              <a:rPr lang="ko-KR" altLang="en-US" dirty="0" smtClean="0"/>
              <a:t>회원 전용</a:t>
            </a:r>
            <a:r>
              <a:rPr lang="en-US" altLang="ko-KR" dirty="0" smtClean="0"/>
              <a:t>&lt;/TITLE&gt; </a:t>
            </a:r>
          </a:p>
          <a:p>
            <a:pPr>
              <a:buNone/>
            </a:pPr>
            <a:r>
              <a:rPr lang="en-US" altLang="ko-KR" dirty="0" smtClean="0"/>
              <a:t>&lt;/HEAD&gt;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&lt;META http-equiv="Content-Type" content="text/html; </a:t>
            </a:r>
            <a:r>
              <a:rPr lang="en-US" altLang="ko-KR" dirty="0" err="1" smtClean="0"/>
              <a:t>charset</a:t>
            </a:r>
            <a:r>
              <a:rPr lang="en-US" altLang="ko-KR" dirty="0" smtClean="0"/>
              <a:t>=utf-8"&gt;</a:t>
            </a:r>
          </a:p>
          <a:p>
            <a:pPr>
              <a:buNone/>
            </a:pPr>
            <a:r>
              <a:rPr lang="en-US" altLang="ko-KR" dirty="0" smtClean="0"/>
              <a:t>&lt;style type='text/</a:t>
            </a:r>
            <a:r>
              <a:rPr lang="en-US" altLang="ko-KR" dirty="0" err="1" smtClean="0"/>
              <a:t>css</a:t>
            </a:r>
            <a:r>
              <a:rPr lang="en-US" altLang="ko-KR" dirty="0" smtClean="0"/>
              <a:t>'&gt;</a:t>
            </a:r>
          </a:p>
          <a:p>
            <a:pPr>
              <a:buNone/>
            </a:pPr>
            <a:r>
              <a:rPr lang="en-US" altLang="ko-KR" dirty="0" smtClean="0"/>
              <a:t>    a:link	 {font-family:"";</a:t>
            </a:r>
            <a:r>
              <a:rPr lang="en-US" altLang="ko-KR" dirty="0" err="1" smtClean="0"/>
              <a:t>color:black;text-decoration:none</a:t>
            </a:r>
            <a:r>
              <a:rPr lang="en-US" altLang="ko-KR" dirty="0" smtClean="0"/>
              <a:t>;}</a:t>
            </a:r>
          </a:p>
          <a:p>
            <a:pPr>
              <a:buNone/>
            </a:pPr>
            <a:r>
              <a:rPr lang="en-US" altLang="ko-KR" dirty="0" smtClean="0"/>
              <a:t>    a:visited	 {font-family:"";</a:t>
            </a:r>
            <a:r>
              <a:rPr lang="en-US" altLang="ko-KR" dirty="0" err="1" smtClean="0"/>
              <a:t>color:black;text-decoration:none</a:t>
            </a:r>
            <a:r>
              <a:rPr lang="en-US" altLang="ko-KR" dirty="0" smtClean="0"/>
              <a:t>;}</a:t>
            </a:r>
          </a:p>
          <a:p>
            <a:pPr>
              <a:buNone/>
            </a:pPr>
            <a:r>
              <a:rPr lang="en-US" altLang="ko-KR" dirty="0" smtClean="0"/>
              <a:t>    a:hover	 {font-family:"";</a:t>
            </a:r>
            <a:r>
              <a:rPr lang="en-US" altLang="ko-KR" dirty="0" err="1" smtClean="0"/>
              <a:t>color:black;text-decoration:underline</a:t>
            </a:r>
            <a:r>
              <a:rPr lang="en-US" altLang="ko-KR" dirty="0" smtClean="0"/>
              <a:t>;}</a:t>
            </a:r>
          </a:p>
          <a:p>
            <a:pPr>
              <a:buNone/>
            </a:pPr>
            <a:r>
              <a:rPr lang="en-US" altLang="ko-KR" dirty="0" smtClean="0"/>
              <a:t>&lt;/style&gt;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&lt;BODY&gt;</a:t>
            </a:r>
          </a:p>
          <a:p>
            <a:pPr>
              <a:buNone/>
            </a:pPr>
            <a:r>
              <a:rPr lang="en-US" altLang="ko-KR" dirty="0" smtClean="0"/>
              <a:t>&lt;center&gt;&lt;font size='3'&gt;&lt;b&gt; </a:t>
            </a:r>
            <a:r>
              <a:rPr lang="ko-KR" altLang="en-US" dirty="0" smtClean="0"/>
              <a:t>회원 전용 페이지 </a:t>
            </a:r>
            <a:r>
              <a:rPr lang="en-US" altLang="ko-KR" dirty="0" smtClean="0"/>
              <a:t>&lt;/b&gt;&lt;/font&gt;   </a:t>
            </a:r>
          </a:p>
          <a:p>
            <a:pPr>
              <a:buNone/>
            </a:pPr>
            <a:r>
              <a:rPr lang="en-US" altLang="ko-KR" dirty="0" smtClean="0"/>
              <a:t>&lt;hr size='1' </a:t>
            </a:r>
            <a:r>
              <a:rPr lang="en-US" altLang="ko-KR" dirty="0" err="1" smtClean="0"/>
              <a:t>noshade</a:t>
            </a:r>
            <a:r>
              <a:rPr lang="en-US" altLang="ko-KR" dirty="0" smtClean="0"/>
              <a:t> align='center' width='600' &gt;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&lt;TABLE </a:t>
            </a:r>
            <a:r>
              <a:rPr lang="en-US" altLang="ko-KR" dirty="0" err="1" smtClean="0"/>
              <a:t>cellSpacing</a:t>
            </a:r>
            <a:r>
              <a:rPr lang="en-US" altLang="ko-KR" dirty="0" smtClean="0"/>
              <a:t>='0' </a:t>
            </a:r>
            <a:r>
              <a:rPr lang="en-US" altLang="ko-KR" dirty="0" err="1" smtClean="0"/>
              <a:t>cellPadding</a:t>
            </a:r>
            <a:r>
              <a:rPr lang="en-US" altLang="ko-KR" dirty="0" smtClean="0"/>
              <a:t>='30' align='center' border='0'&gt;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회원관리 시스템 구조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679562" y="1075656"/>
            <a:ext cx="7292125" cy="4230238"/>
            <a:chOff x="679562" y="1075655"/>
            <a:chExt cx="8012205" cy="4674295"/>
          </a:xfrm>
        </p:grpSpPr>
        <p:grpSp>
          <p:nvGrpSpPr>
            <p:cNvPr id="5" name="그룹 4"/>
            <p:cNvGrpSpPr/>
            <p:nvPr/>
          </p:nvGrpSpPr>
          <p:grpSpPr>
            <a:xfrm>
              <a:off x="3622881" y="3686389"/>
              <a:ext cx="1676089" cy="423354"/>
              <a:chOff x="1253591" y="1055163"/>
              <a:chExt cx="1676089" cy="423354"/>
            </a:xfrm>
          </p:grpSpPr>
          <p:cxnSp>
            <p:nvCxnSpPr>
              <p:cNvPr id="55" name="직선 화살표 연결선 54"/>
              <p:cNvCxnSpPr/>
              <p:nvPr/>
            </p:nvCxnSpPr>
            <p:spPr>
              <a:xfrm>
                <a:off x="1336941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화살표 연결선 55"/>
              <p:cNvCxnSpPr/>
              <p:nvPr/>
            </p:nvCxnSpPr>
            <p:spPr>
              <a:xfrm>
                <a:off x="2194494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꺾인 연결선 56"/>
              <p:cNvCxnSpPr/>
              <p:nvPr/>
            </p:nvCxnSpPr>
            <p:spPr>
              <a:xfrm rot="16200000" flipH="1" flipV="1">
                <a:off x="1792696" y="586951"/>
                <a:ext cx="17140" cy="1095350"/>
              </a:xfrm>
              <a:prstGeom prst="bentConnector3">
                <a:avLst>
                  <a:gd name="adj1" fmla="val -963256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화살표 연결선 57"/>
              <p:cNvCxnSpPr/>
              <p:nvPr/>
            </p:nvCxnSpPr>
            <p:spPr>
              <a:xfrm>
                <a:off x="2354858" y="1055163"/>
                <a:ext cx="0" cy="28803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순서도: 판단 58"/>
              <p:cNvSpPr/>
              <p:nvPr/>
            </p:nvSpPr>
            <p:spPr>
              <a:xfrm>
                <a:off x="2072127" y="1214124"/>
                <a:ext cx="540059" cy="264393"/>
              </a:xfrm>
              <a:prstGeom prst="flowChartDecisi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3644646" y="1964519"/>
              <a:ext cx="1667717" cy="423354"/>
              <a:chOff x="1261963" y="1055163"/>
              <a:chExt cx="1667717" cy="423354"/>
            </a:xfrm>
          </p:grpSpPr>
          <p:cxnSp>
            <p:nvCxnSpPr>
              <p:cNvPr id="50" name="직선 화살표 연결선 49"/>
              <p:cNvCxnSpPr/>
              <p:nvPr/>
            </p:nvCxnSpPr>
            <p:spPr>
              <a:xfrm>
                <a:off x="1336941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화살표 연결선 50"/>
              <p:cNvCxnSpPr/>
              <p:nvPr/>
            </p:nvCxnSpPr>
            <p:spPr>
              <a:xfrm>
                <a:off x="2194494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꺾인 연결선 51"/>
              <p:cNvCxnSpPr/>
              <p:nvPr/>
            </p:nvCxnSpPr>
            <p:spPr>
              <a:xfrm rot="16200000" flipH="1" flipV="1">
                <a:off x="1801068" y="586951"/>
                <a:ext cx="17140" cy="1095349"/>
              </a:xfrm>
              <a:prstGeom prst="bentConnector3">
                <a:avLst>
                  <a:gd name="adj1" fmla="val -963256"/>
                </a:avLst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화살표 연결선 52"/>
              <p:cNvCxnSpPr/>
              <p:nvPr/>
            </p:nvCxnSpPr>
            <p:spPr>
              <a:xfrm>
                <a:off x="2354858" y="1055163"/>
                <a:ext cx="0" cy="28803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순서도: 판단 53"/>
              <p:cNvSpPr/>
              <p:nvPr/>
            </p:nvSpPr>
            <p:spPr>
              <a:xfrm>
                <a:off x="2072127" y="1214124"/>
                <a:ext cx="540059" cy="264393"/>
              </a:xfrm>
              <a:prstGeom prst="flowChartDecisi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5569748" y="1146941"/>
              <a:ext cx="1667717" cy="423354"/>
              <a:chOff x="1261963" y="1055163"/>
              <a:chExt cx="1667717" cy="423354"/>
            </a:xfrm>
          </p:grpSpPr>
          <p:cxnSp>
            <p:nvCxnSpPr>
              <p:cNvPr id="45" name="직선 화살표 연결선 44"/>
              <p:cNvCxnSpPr/>
              <p:nvPr/>
            </p:nvCxnSpPr>
            <p:spPr>
              <a:xfrm>
                <a:off x="1336941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화살표 연결선 45"/>
              <p:cNvCxnSpPr/>
              <p:nvPr/>
            </p:nvCxnSpPr>
            <p:spPr>
              <a:xfrm>
                <a:off x="2194494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꺾인 연결선 46"/>
              <p:cNvCxnSpPr/>
              <p:nvPr/>
            </p:nvCxnSpPr>
            <p:spPr>
              <a:xfrm rot="16200000" flipH="1" flipV="1">
                <a:off x="1801068" y="586951"/>
                <a:ext cx="17140" cy="1095349"/>
              </a:xfrm>
              <a:prstGeom prst="bentConnector3">
                <a:avLst>
                  <a:gd name="adj1" fmla="val -963256"/>
                </a:avLst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화살표 연결선 47"/>
              <p:cNvCxnSpPr/>
              <p:nvPr/>
            </p:nvCxnSpPr>
            <p:spPr>
              <a:xfrm>
                <a:off x="2354858" y="1055163"/>
                <a:ext cx="0" cy="28803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순서도: 판단 48"/>
              <p:cNvSpPr/>
              <p:nvPr/>
            </p:nvSpPr>
            <p:spPr>
              <a:xfrm>
                <a:off x="2072127" y="1214124"/>
                <a:ext cx="540059" cy="264393"/>
              </a:xfrm>
              <a:prstGeom prst="flowChartDecisi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8" name="직선 화살표 연결선 7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4644008" y="1239524"/>
              <a:ext cx="1440160" cy="451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수정화면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251607" y="1239523"/>
              <a:ext cx="1440160" cy="4512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보기화면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11" name="직선 화살표 연결선 10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/>
            <p:cNvCxnSpPr>
              <a:stCxn id="21" idx="3"/>
              <a:endCxn id="9" idx="1"/>
            </p:cNvCxnSpPr>
            <p:nvPr/>
          </p:nvCxnSpPr>
          <p:spPr>
            <a:xfrm>
              <a:off x="4100279" y="1462767"/>
              <a:ext cx="543729" cy="239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직사각형 13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099163" y="1163355"/>
              <a:ext cx="5052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정보수정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4034720" y="1987177"/>
              <a:ext cx="3866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확인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2764580" y="3786833"/>
              <a:ext cx="1296144" cy="44405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패스워드찾기</a:t>
              </a: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 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2790146" y="2069028"/>
              <a:ext cx="1296144" cy="4560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사용자등록</a:t>
              </a:r>
              <a:endPara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2804135" y="1234734"/>
              <a:ext cx="1296144" cy="4560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22" name="직선 화살표 연결선 21"/>
            <p:cNvCxnSpPr>
              <a:stCxn id="16" idx="2"/>
              <a:endCxn id="39" idx="1"/>
            </p:cNvCxnSpPr>
            <p:nvPr/>
          </p:nvCxnSpPr>
          <p:spPr>
            <a:xfrm>
              <a:off x="1246808" y="1582126"/>
              <a:ext cx="1543339" cy="1645416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>
              <a:stCxn id="16" idx="2"/>
              <a:endCxn id="19" idx="1"/>
            </p:cNvCxnSpPr>
            <p:nvPr/>
          </p:nvCxnSpPr>
          <p:spPr>
            <a:xfrm>
              <a:off x="1246808" y="1582126"/>
              <a:ext cx="1517772" cy="2426736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>
              <a:stCxn id="16" idx="2"/>
              <a:endCxn id="20" idx="1"/>
            </p:cNvCxnSpPr>
            <p:nvPr/>
          </p:nvCxnSpPr>
          <p:spPr>
            <a:xfrm>
              <a:off x="1246808" y="1582126"/>
              <a:ext cx="1543338" cy="71493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순서도: 판단 24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cxnSp>
          <p:nvCxnSpPr>
            <p:cNvPr id="26" name="꺾인 연결선 25"/>
            <p:cNvCxnSpPr>
              <a:stCxn id="25" idx="0"/>
              <a:endCxn id="16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직사각형 26"/>
            <p:cNvSpPr/>
            <p:nvPr/>
          </p:nvSpPr>
          <p:spPr>
            <a:xfrm>
              <a:off x="5313288" y="2026912"/>
              <a:ext cx="1440160" cy="4512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보기화면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030386" y="1195272"/>
              <a:ext cx="3866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확인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5303902" y="3011518"/>
              <a:ext cx="1440160" cy="43204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0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아이디찾기</a:t>
              </a:r>
              <a:endPara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결과화면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5298970" y="3817714"/>
              <a:ext cx="1492810" cy="43204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0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패스워</a:t>
              </a:r>
              <a:r>
                <a:rPr lang="ko-KR" altLang="en-US" sz="1200" dirty="0" err="1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드</a:t>
              </a:r>
              <a:r>
                <a:rPr lang="ko-KR" altLang="en-US" sz="12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찾기</a:t>
              </a:r>
              <a:endPara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결과화면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4015210" y="2952578"/>
              <a:ext cx="3866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확인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4004977" y="3697800"/>
              <a:ext cx="3866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확인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092728" y="1801093"/>
              <a:ext cx="4988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회원등록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2056688" y="2369623"/>
              <a:ext cx="6655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err="1" smtClean="0">
                  <a:latin typeface="+mj-ea"/>
                  <a:ea typeface="+mj-ea"/>
                </a:rPr>
                <a:t>아이디찾기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1524285" y="2950543"/>
              <a:ext cx="70403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err="1" smtClean="0">
                  <a:latin typeface="+mj-ea"/>
                  <a:ea typeface="+mj-ea"/>
                </a:rPr>
                <a:t>패스워</a:t>
              </a:r>
              <a:r>
                <a:rPr lang="ko-KR" altLang="en-US" sz="1200" dirty="0" err="1">
                  <a:latin typeface="+mj-ea"/>
                  <a:ea typeface="+mj-ea"/>
                </a:rPr>
                <a:t>드</a:t>
              </a:r>
              <a:r>
                <a:rPr lang="ko-KR" altLang="en-US" sz="1200" dirty="0" err="1" smtClean="0">
                  <a:latin typeface="+mj-ea"/>
                  <a:ea typeface="+mj-ea"/>
                </a:rPr>
                <a:t>찾기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2764580" y="4546363"/>
              <a:ext cx="1296144" cy="44405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사용자리스트보기 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2764580" y="5305893"/>
              <a:ext cx="1296144" cy="44405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 삭제</a:t>
              </a:r>
              <a:endPara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화</a:t>
              </a:r>
              <a:r>
                <a:rPr lang="ko-KR" altLang="en-US" sz="1200" dirty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면</a:t>
              </a:r>
            </a:p>
          </p:txBody>
        </p:sp>
        <p:grpSp>
          <p:nvGrpSpPr>
            <p:cNvPr id="38" name="그룹 37"/>
            <p:cNvGrpSpPr/>
            <p:nvPr/>
          </p:nvGrpSpPr>
          <p:grpSpPr>
            <a:xfrm>
              <a:off x="3627168" y="2929535"/>
              <a:ext cx="1667717" cy="423354"/>
              <a:chOff x="1261963" y="1055163"/>
              <a:chExt cx="1667717" cy="423354"/>
            </a:xfrm>
          </p:grpSpPr>
          <p:cxnSp>
            <p:nvCxnSpPr>
              <p:cNvPr id="40" name="직선 화살표 연결선 39"/>
              <p:cNvCxnSpPr/>
              <p:nvPr/>
            </p:nvCxnSpPr>
            <p:spPr>
              <a:xfrm>
                <a:off x="1336941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화살표 연결선 40"/>
              <p:cNvCxnSpPr/>
              <p:nvPr/>
            </p:nvCxnSpPr>
            <p:spPr>
              <a:xfrm>
                <a:off x="2194494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꺾인 연결선 41"/>
              <p:cNvCxnSpPr/>
              <p:nvPr/>
            </p:nvCxnSpPr>
            <p:spPr>
              <a:xfrm rot="16200000" flipH="1" flipV="1">
                <a:off x="1801068" y="586951"/>
                <a:ext cx="17140" cy="1095349"/>
              </a:xfrm>
              <a:prstGeom prst="bentConnector3">
                <a:avLst>
                  <a:gd name="adj1" fmla="val -963256"/>
                </a:avLst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화살표 연결선 42"/>
              <p:cNvCxnSpPr/>
              <p:nvPr/>
            </p:nvCxnSpPr>
            <p:spPr>
              <a:xfrm>
                <a:off x="2354858" y="1055163"/>
                <a:ext cx="0" cy="28803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순서도: 판단 43"/>
              <p:cNvSpPr/>
              <p:nvPr/>
            </p:nvSpPr>
            <p:spPr>
              <a:xfrm>
                <a:off x="2072127" y="1214124"/>
                <a:ext cx="540059" cy="264393"/>
              </a:xfrm>
              <a:prstGeom prst="flowChartDecisi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39" name="직사각형 38"/>
            <p:cNvSpPr/>
            <p:nvPr/>
          </p:nvSpPr>
          <p:spPr>
            <a:xfrm>
              <a:off x="2790147" y="3011518"/>
              <a:ext cx="1270578" cy="43204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0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아이디찾기</a:t>
              </a:r>
              <a:endPara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0304" y="4280584"/>
            <a:ext cx="1751083" cy="118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2077" y="4216648"/>
            <a:ext cx="1872208" cy="11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1650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 전용 페이지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153400" cy="55446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ko-KR" dirty="0" smtClean="0"/>
              <a:t>&lt;%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7030A0"/>
                </a:solidFill>
              </a:rPr>
              <a:t>try{</a:t>
            </a:r>
          </a:p>
          <a:p>
            <a:pPr>
              <a:buNone/>
            </a:pPr>
            <a:r>
              <a:rPr lang="en-US" altLang="ko-KR" dirty="0" smtClean="0"/>
              <a:t>String </a:t>
            </a:r>
            <a:r>
              <a:rPr lang="en-US" altLang="ko-KR" dirty="0" err="1" smtClean="0"/>
              <a:t>strUser</a:t>
            </a:r>
            <a:r>
              <a:rPr lang="en-US" altLang="ko-KR" dirty="0" smtClean="0"/>
              <a:t> = "yes";</a:t>
            </a:r>
          </a:p>
          <a:p>
            <a:pPr>
              <a:buNone/>
            </a:pPr>
            <a:r>
              <a:rPr lang="en-US" altLang="ko-KR" dirty="0" smtClean="0"/>
              <a:t>String </a:t>
            </a:r>
            <a:r>
              <a:rPr lang="en-US" altLang="ko-KR" dirty="0" err="1" smtClean="0"/>
              <a:t>strSession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session.getAttribute</a:t>
            </a:r>
            <a:r>
              <a:rPr lang="en-US" altLang="ko-KR" dirty="0" smtClean="0"/>
              <a:t>("user").</a:t>
            </a:r>
            <a:r>
              <a:rPr lang="en-US" altLang="ko-KR" dirty="0" err="1" smtClean="0"/>
              <a:t>toString</a:t>
            </a:r>
            <a:r>
              <a:rPr lang="en-US" altLang="ko-KR" dirty="0" smtClean="0"/>
              <a:t>(); 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//</a:t>
            </a:r>
            <a:r>
              <a:rPr lang="ko-KR" altLang="en-US" dirty="0" smtClean="0">
                <a:solidFill>
                  <a:schemeClr val="accent4">
                    <a:lumMod val="75000"/>
                  </a:schemeClr>
                </a:solidFill>
              </a:rPr>
              <a:t>세션 변수 읽기 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b="1" dirty="0" smtClean="0">
                <a:solidFill>
                  <a:srgbClr val="0000FF"/>
                </a:solidFill>
              </a:rPr>
              <a:t>if (!</a:t>
            </a:r>
            <a:r>
              <a:rPr lang="en-US" altLang="ko-KR" dirty="0" err="1" smtClean="0">
                <a:solidFill>
                  <a:srgbClr val="FF0000"/>
                </a:solidFill>
              </a:rPr>
              <a:t>strUser</a:t>
            </a:r>
            <a:r>
              <a:rPr lang="en-US" altLang="ko-KR" dirty="0" err="1" smtClean="0">
                <a:solidFill>
                  <a:srgbClr val="0000FF"/>
                </a:solidFill>
              </a:rPr>
              <a:t>.equals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en-US" altLang="ko-KR" dirty="0" err="1" smtClean="0">
                <a:solidFill>
                  <a:srgbClr val="FF0000"/>
                </a:solidFill>
              </a:rPr>
              <a:t>strSession</a:t>
            </a:r>
            <a:r>
              <a:rPr lang="en-US" altLang="ko-KR" b="1" dirty="0" smtClean="0">
                <a:solidFill>
                  <a:srgbClr val="0000FF"/>
                </a:solidFill>
              </a:rPr>
              <a:t>)) {</a:t>
            </a:r>
            <a:r>
              <a:rPr lang="en-US" altLang="ko-KR" dirty="0" smtClean="0">
                <a:solidFill>
                  <a:srgbClr val="0000FF"/>
                </a:solidFill>
              </a:rPr>
              <a:t>   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// </a:t>
            </a:r>
            <a:r>
              <a:rPr lang="ko-KR" altLang="en-US" dirty="0" smtClean="0">
                <a:solidFill>
                  <a:schemeClr val="accent4">
                    <a:lumMod val="75000"/>
                  </a:schemeClr>
                </a:solidFill>
              </a:rPr>
              <a:t>세션변수에 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yes</a:t>
            </a:r>
            <a:r>
              <a:rPr lang="ko-KR" altLang="en-US" dirty="0" smtClean="0">
                <a:solidFill>
                  <a:schemeClr val="accent4">
                    <a:lumMod val="75000"/>
                  </a:schemeClr>
                </a:solidFill>
              </a:rPr>
              <a:t> 가 저장되어 있지 않으면</a:t>
            </a:r>
            <a:endParaRPr lang="en-US" altLang="ko-K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ko-KR" dirty="0" smtClean="0"/>
              <a:t>%&gt;</a:t>
            </a:r>
          </a:p>
          <a:p>
            <a:pPr>
              <a:buNone/>
            </a:pPr>
            <a:r>
              <a:rPr lang="en-US" altLang="ko-KR" dirty="0" smtClean="0"/>
              <a:t>   &lt;TR&gt;&lt;TD align='center'&gt; &lt;font size='2'&gt;</a:t>
            </a:r>
            <a:r>
              <a:rPr lang="ko-KR" altLang="en-US" dirty="0" smtClean="0"/>
              <a:t>로그인 하세요</a:t>
            </a:r>
            <a:r>
              <a:rPr lang="en-US" altLang="ko-KR" dirty="0" smtClean="0"/>
              <a:t>.&lt;/font&gt; &lt;/TD&gt; &lt;/TR&gt;</a:t>
            </a:r>
          </a:p>
          <a:p>
            <a:pPr>
              <a:buNone/>
            </a:pPr>
            <a:r>
              <a:rPr lang="en-US" altLang="ko-KR" dirty="0" smtClean="0"/>
              <a:t>   &lt;TR&gt;&lt;TD align='center'&gt; &lt;a </a:t>
            </a:r>
            <a:r>
              <a:rPr lang="en-US" altLang="ko-KR" dirty="0" err="1" smtClean="0"/>
              <a:t>href</a:t>
            </a:r>
            <a:r>
              <a:rPr lang="en-US" altLang="ko-KR" dirty="0" smtClean="0"/>
              <a:t>="member.html"&gt;[</a:t>
            </a:r>
            <a:r>
              <a:rPr lang="ko-KR" altLang="en-US" dirty="0" smtClean="0"/>
              <a:t>로그인</a:t>
            </a:r>
            <a:r>
              <a:rPr lang="en-US" altLang="ko-KR" dirty="0" smtClean="0"/>
              <a:t>]&lt;/a&gt; &lt;/TD&gt; &lt;/TR&gt;</a:t>
            </a:r>
          </a:p>
          <a:p>
            <a:pPr>
              <a:buNone/>
            </a:pPr>
            <a:r>
              <a:rPr lang="en-US" altLang="ko-KR" dirty="0" smtClean="0"/>
              <a:t>&lt;%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0000FF"/>
                </a:solidFill>
              </a:rPr>
              <a:t>}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0000FF"/>
                </a:solidFill>
              </a:rPr>
              <a:t>else {    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// </a:t>
            </a:r>
            <a:r>
              <a:rPr lang="ko-KR" altLang="en-US" dirty="0" smtClean="0">
                <a:solidFill>
                  <a:schemeClr val="accent4">
                    <a:lumMod val="75000"/>
                  </a:schemeClr>
                </a:solidFill>
              </a:rPr>
              <a:t>세션변수에 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yes</a:t>
            </a:r>
            <a:r>
              <a:rPr lang="ko-KR" altLang="en-US" dirty="0" smtClean="0">
                <a:solidFill>
                  <a:schemeClr val="accent4">
                    <a:lumMod val="75000"/>
                  </a:schemeClr>
                </a:solidFill>
              </a:rPr>
              <a:t> 가 저장되어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accent4">
                    <a:lumMod val="75000"/>
                  </a:schemeClr>
                </a:solidFill>
              </a:rPr>
              <a:t>있으면 인증된 회원 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ko-KR" dirty="0" smtClean="0"/>
              <a:t>%&gt;</a:t>
            </a:r>
          </a:p>
          <a:p>
            <a:pPr>
              <a:buNone/>
            </a:pPr>
            <a:r>
              <a:rPr lang="en-US" altLang="ko-KR" dirty="0" smtClean="0"/>
              <a:t> &lt;TR&gt;&lt;TD align='center'&gt; &lt;font size=2&gt;</a:t>
            </a:r>
            <a:r>
              <a:rPr lang="ko-KR" altLang="en-US" dirty="0" smtClean="0"/>
              <a:t>회원 전용 페이지</a:t>
            </a:r>
            <a:r>
              <a:rPr lang="en-US" altLang="ko-KR" dirty="0" smtClean="0"/>
              <a:t>&lt;/font&gt; &lt;/TD&gt; &lt;/TR&gt;</a:t>
            </a:r>
          </a:p>
          <a:p>
            <a:pPr>
              <a:buNone/>
            </a:pPr>
            <a:r>
              <a:rPr lang="en-US" altLang="ko-KR" dirty="0" smtClean="0"/>
              <a:t> &lt;TR&gt;</a:t>
            </a:r>
          </a:p>
          <a:p>
            <a:pPr>
              <a:buNone/>
            </a:pPr>
            <a:r>
              <a:rPr lang="en-US" altLang="ko-KR" dirty="0" smtClean="0"/>
              <a:t>	&lt;TD align='center'&gt; 	&lt;font size=2&gt;</a:t>
            </a:r>
            <a:r>
              <a:rPr lang="ko-KR" altLang="en-US" dirty="0" smtClean="0"/>
              <a:t>이 페이지는 회원에게만 제공되는 페이지입니다</a:t>
            </a:r>
            <a:r>
              <a:rPr lang="en-US" altLang="ko-KR" dirty="0" smtClean="0"/>
              <a:t>.&lt;/font&gt; 	&lt;/TD&gt;</a:t>
            </a:r>
          </a:p>
          <a:p>
            <a:pPr>
              <a:buNone/>
            </a:pPr>
            <a:r>
              <a:rPr lang="en-US" altLang="ko-KR" dirty="0" smtClean="0"/>
              <a:t> &lt;/TR&gt;</a:t>
            </a:r>
          </a:p>
          <a:p>
            <a:pPr>
              <a:buNone/>
            </a:pPr>
            <a:r>
              <a:rPr lang="en-US" altLang="ko-KR" dirty="0" smtClean="0"/>
              <a:t> &lt;%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0000FF"/>
                </a:solidFill>
              </a:rPr>
              <a:t> }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7030A0"/>
                </a:solidFill>
              </a:rPr>
              <a:t>}</a:t>
            </a:r>
            <a:endParaRPr lang="ko-KR" altLang="en-US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36096" y="548680"/>
            <a:ext cx="3116758" cy="8039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  <a:miter lim="800000"/>
            <a:headEnd/>
            <a:tailEnd/>
          </a:ln>
        </p:spPr>
      </p:pic>
      <p:sp>
        <p:nvSpPr>
          <p:cNvPr id="5" name="자유형 4"/>
          <p:cNvSpPr/>
          <p:nvPr/>
        </p:nvSpPr>
        <p:spPr>
          <a:xfrm>
            <a:off x="3749040" y="681990"/>
            <a:ext cx="3329940" cy="880110"/>
          </a:xfrm>
          <a:custGeom>
            <a:avLst/>
            <a:gdLst>
              <a:gd name="connsiteX0" fmla="*/ 3329940 w 3329940"/>
              <a:gd name="connsiteY0" fmla="*/ 80010 h 880110"/>
              <a:gd name="connsiteX1" fmla="*/ 822960 w 3329940"/>
              <a:gd name="connsiteY1" fmla="*/ 133350 h 880110"/>
              <a:gd name="connsiteX2" fmla="*/ 0 w 3329940"/>
              <a:gd name="connsiteY2" fmla="*/ 880110 h 88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9940" h="880110">
                <a:moveTo>
                  <a:pt x="3329940" y="80010"/>
                </a:moveTo>
                <a:cubicBezTo>
                  <a:pt x="2353945" y="40005"/>
                  <a:pt x="1377950" y="0"/>
                  <a:pt x="822960" y="133350"/>
                </a:cubicBezTo>
                <a:cubicBezTo>
                  <a:pt x="267970" y="266700"/>
                  <a:pt x="133985" y="573405"/>
                  <a:pt x="0" y="88011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 전용 페이지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5976664" cy="29523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ko-KR" sz="1600" b="1" dirty="0" smtClean="0">
                <a:solidFill>
                  <a:srgbClr val="7030A0"/>
                </a:solidFill>
              </a:rPr>
              <a:t>catch(</a:t>
            </a:r>
            <a:r>
              <a:rPr lang="en-US" altLang="ko-KR" sz="1600" b="1" dirty="0" err="1" smtClean="0">
                <a:solidFill>
                  <a:srgbClr val="7030A0"/>
                </a:solidFill>
              </a:rPr>
              <a:t>NullPointerException</a:t>
            </a:r>
            <a:r>
              <a:rPr lang="en-US" altLang="ko-KR" sz="1600" b="1" dirty="0" smtClean="0">
                <a:solidFill>
                  <a:srgbClr val="7030A0"/>
                </a:solidFill>
              </a:rPr>
              <a:t> e) {</a:t>
            </a:r>
          </a:p>
          <a:p>
            <a:pPr>
              <a:buNone/>
            </a:pPr>
            <a:r>
              <a:rPr lang="en-US" altLang="ko-KR" sz="1600" dirty="0" smtClean="0"/>
              <a:t>%&gt;</a:t>
            </a:r>
          </a:p>
          <a:p>
            <a:pPr>
              <a:buNone/>
            </a:pPr>
            <a:r>
              <a:rPr lang="en-US" altLang="ko-KR" sz="1600" dirty="0" smtClean="0"/>
              <a:t>&lt;TR&gt;&lt;TD align='center'&gt; &lt;font size='2'&gt;</a:t>
            </a:r>
            <a:r>
              <a:rPr lang="ko-KR" altLang="en-US" sz="1600" dirty="0" smtClean="0"/>
              <a:t>로그인 하세요</a:t>
            </a:r>
            <a:r>
              <a:rPr lang="en-US" altLang="ko-KR" sz="1600" dirty="0" smtClean="0"/>
              <a:t>.&lt;/font&gt; &lt;/TD&gt; &lt;/TR&gt;</a:t>
            </a:r>
          </a:p>
          <a:p>
            <a:pPr>
              <a:buNone/>
            </a:pPr>
            <a:r>
              <a:rPr lang="en-US" altLang="ko-KR" sz="1600" dirty="0" smtClean="0"/>
              <a:t>&lt;TR&gt;&lt;TD align='center'&gt;&lt;a </a:t>
            </a:r>
            <a:r>
              <a:rPr lang="en-US" altLang="ko-KR" sz="1600" dirty="0" err="1" smtClean="0"/>
              <a:t>href</a:t>
            </a:r>
            <a:r>
              <a:rPr lang="en-US" altLang="ko-KR" sz="1600" dirty="0" smtClean="0"/>
              <a:t>="member.html"&gt;[</a:t>
            </a:r>
            <a:r>
              <a:rPr lang="ko-KR" altLang="en-US" sz="1600" dirty="0" smtClean="0"/>
              <a:t>로그인</a:t>
            </a:r>
            <a:r>
              <a:rPr lang="en-US" altLang="ko-KR" sz="1600" dirty="0" smtClean="0"/>
              <a:t>]&lt;/a&gt;&lt;/TD&gt;&lt;/TR&gt;</a:t>
            </a:r>
          </a:p>
          <a:p>
            <a:pPr>
              <a:buNone/>
            </a:pPr>
            <a:r>
              <a:rPr lang="en-US" altLang="ko-KR" sz="1600" dirty="0" smtClean="0"/>
              <a:t>&lt;%</a:t>
            </a:r>
          </a:p>
          <a:p>
            <a:pPr>
              <a:buNone/>
            </a:pPr>
            <a:r>
              <a:rPr lang="en-US" altLang="ko-KR" sz="1600" b="1" dirty="0" smtClean="0">
                <a:solidFill>
                  <a:srgbClr val="7030A0"/>
                </a:solidFill>
              </a:rPr>
              <a:t>}</a:t>
            </a:r>
          </a:p>
          <a:p>
            <a:pPr>
              <a:buNone/>
            </a:pPr>
            <a:r>
              <a:rPr lang="en-US" altLang="ko-KR" sz="1600" dirty="0" smtClean="0"/>
              <a:t>%&gt;</a:t>
            </a:r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 smtClean="0"/>
              <a:t>&lt;/TABLE&gt;</a:t>
            </a:r>
          </a:p>
          <a:p>
            <a:pPr>
              <a:buNone/>
            </a:pPr>
            <a:r>
              <a:rPr lang="en-US" altLang="ko-KR" sz="1600" dirty="0" smtClean="0"/>
              <a:t>&lt;/BODY&gt;</a:t>
            </a:r>
          </a:p>
          <a:p>
            <a:pPr>
              <a:buNone/>
            </a:pPr>
            <a:r>
              <a:rPr lang="en-US" altLang="ko-KR" sz="1600" dirty="0" smtClean="0"/>
              <a:t>&lt;/HTML&gt;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회원가입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member_in.jsp</a:t>
            </a:r>
            <a:endParaRPr lang="ko-KR" altLang="en-US" dirty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6491534" cy="48958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72200" y="764704"/>
            <a:ext cx="2661240" cy="295693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회원가입 폼 </a:t>
            </a:r>
            <a:r>
              <a:rPr lang="en-US" altLang="ko-KR" dirty="0" smtClean="0">
                <a:solidFill>
                  <a:srgbClr val="0000FF"/>
                </a:solidFill>
              </a:rPr>
              <a:t>member_in.jsp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5400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altLang="ko-KR" sz="4800" dirty="0" smtClean="0"/>
              <a:t>&lt;BODY&gt;</a:t>
            </a:r>
          </a:p>
          <a:p>
            <a:pPr>
              <a:buNone/>
            </a:pPr>
            <a:r>
              <a:rPr lang="en-US" altLang="ko-KR" sz="4800" dirty="0" smtClean="0"/>
              <a:t>&lt;center&gt;&lt;font size='3'&gt;&lt;b&gt; </a:t>
            </a:r>
            <a:r>
              <a:rPr lang="ko-KR" altLang="en-US" sz="4800" dirty="0" smtClean="0"/>
              <a:t>회원 가입 </a:t>
            </a:r>
            <a:r>
              <a:rPr lang="en-US" altLang="ko-KR" sz="4800" dirty="0" smtClean="0"/>
              <a:t>&lt;/b&gt;&lt;/font&gt;&lt;/center&gt;  </a:t>
            </a:r>
          </a:p>
          <a:p>
            <a:pPr>
              <a:buNone/>
            </a:pPr>
            <a:r>
              <a:rPr lang="en-US" altLang="ko-KR" sz="4800" dirty="0" smtClean="0"/>
              <a:t>&lt;hr size='1' </a:t>
            </a:r>
            <a:r>
              <a:rPr lang="en-US" altLang="ko-KR" sz="4800" dirty="0" err="1" smtClean="0"/>
              <a:t>noshade</a:t>
            </a:r>
            <a:r>
              <a:rPr lang="en-US" altLang="ko-KR" sz="4800" dirty="0" smtClean="0"/>
              <a:t>  width='600' align='center'&gt;</a:t>
            </a:r>
          </a:p>
          <a:p>
            <a:pPr>
              <a:buNone/>
            </a:pPr>
            <a:endParaRPr lang="en-US" altLang="ko-KR" sz="4800" dirty="0" smtClean="0"/>
          </a:p>
          <a:p>
            <a:pPr>
              <a:buNone/>
            </a:pPr>
            <a:r>
              <a:rPr lang="en-US" altLang="ko-KR" sz="4800" dirty="0" smtClean="0"/>
              <a:t>&lt;FORM Name=</a:t>
            </a:r>
            <a:r>
              <a:rPr lang="en-US" altLang="ko-KR" sz="4800" dirty="0" smtClean="0">
                <a:solidFill>
                  <a:srgbClr val="FF0000"/>
                </a:solidFill>
              </a:rPr>
              <a:t>'</a:t>
            </a:r>
            <a:r>
              <a:rPr lang="en-US" altLang="ko-KR" sz="4800" b="1" dirty="0" err="1" smtClean="0">
                <a:solidFill>
                  <a:srgbClr val="FF0000"/>
                </a:solidFill>
              </a:rPr>
              <a:t>joinForm</a:t>
            </a:r>
            <a:r>
              <a:rPr lang="en-US" altLang="ko-KR" sz="4800" dirty="0" smtClean="0"/>
              <a:t>' Method='post' Action='</a:t>
            </a:r>
            <a:r>
              <a:rPr lang="en-US" altLang="ko-KR" sz="4800" dirty="0" smtClean="0">
                <a:solidFill>
                  <a:srgbClr val="FF0000"/>
                </a:solidFill>
              </a:rPr>
              <a:t>member_save.jsp</a:t>
            </a:r>
            <a:r>
              <a:rPr lang="en-US" altLang="ko-KR" sz="4800" dirty="0" smtClean="0"/>
              <a:t>'&gt;</a:t>
            </a:r>
          </a:p>
          <a:p>
            <a:pPr>
              <a:buNone/>
            </a:pPr>
            <a:r>
              <a:rPr lang="en-US" altLang="ko-KR" sz="4800" dirty="0" smtClean="0"/>
              <a:t>&lt;TABLE  border='2' </a:t>
            </a:r>
            <a:r>
              <a:rPr lang="en-US" altLang="ko-KR" sz="4800" dirty="0" err="1" smtClean="0"/>
              <a:t>cellSpacing</a:t>
            </a:r>
            <a:r>
              <a:rPr lang="en-US" altLang="ko-KR" sz="4800" dirty="0" smtClean="0"/>
              <a:t>=0 </a:t>
            </a:r>
            <a:r>
              <a:rPr lang="en-US" altLang="ko-KR" sz="4800" dirty="0" err="1" smtClean="0"/>
              <a:t>cellPadding</a:t>
            </a:r>
            <a:r>
              <a:rPr lang="en-US" altLang="ko-KR" sz="4800" dirty="0" smtClean="0"/>
              <a:t>=5 align='center'&gt;</a:t>
            </a:r>
          </a:p>
          <a:p>
            <a:pPr>
              <a:buNone/>
            </a:pPr>
            <a:r>
              <a:rPr lang="en-US" altLang="ko-KR" sz="4800" dirty="0" smtClean="0"/>
              <a:t>&lt;TR&gt;</a:t>
            </a:r>
          </a:p>
          <a:p>
            <a:pPr>
              <a:buNone/>
            </a:pPr>
            <a:r>
              <a:rPr lang="en-US" altLang="ko-KR" sz="4800" dirty="0" smtClean="0"/>
              <a:t>	&lt;TD </a:t>
            </a:r>
            <a:r>
              <a:rPr lang="en-US" altLang="ko-KR" sz="4800" dirty="0" err="1" smtClean="0"/>
              <a:t>bgcolor</a:t>
            </a:r>
            <a:r>
              <a:rPr lang="en-US" altLang="ko-KR" sz="4800" dirty="0" smtClean="0"/>
              <a:t>='</a:t>
            </a:r>
            <a:r>
              <a:rPr lang="en-US" altLang="ko-KR" sz="4800" dirty="0" err="1" smtClean="0"/>
              <a:t>cccccc</a:t>
            </a:r>
            <a:r>
              <a:rPr lang="en-US" altLang="ko-KR" sz="4800" dirty="0" smtClean="0"/>
              <a:t>' align='center'&gt;&lt;font size='2'&gt;</a:t>
            </a:r>
            <a:r>
              <a:rPr lang="ko-KR" altLang="en-US" sz="4800" dirty="0" smtClean="0"/>
              <a:t>아 이 디</a:t>
            </a:r>
            <a:r>
              <a:rPr lang="en-US" altLang="ko-KR" sz="4800" dirty="0" smtClean="0"/>
              <a:t>&lt;/font&gt;&lt;/TD&gt;</a:t>
            </a:r>
          </a:p>
          <a:p>
            <a:pPr>
              <a:buNone/>
            </a:pPr>
            <a:r>
              <a:rPr lang="en-US" altLang="ko-KR" sz="4800" dirty="0" smtClean="0"/>
              <a:t>	&lt;TD </a:t>
            </a:r>
            <a:r>
              <a:rPr lang="en-US" altLang="ko-KR" sz="4800" dirty="0" err="1" smtClean="0"/>
              <a:t>bgcolor</a:t>
            </a:r>
            <a:r>
              <a:rPr lang="en-US" altLang="ko-KR" sz="4800" dirty="0" smtClean="0"/>
              <a:t>='</a:t>
            </a:r>
            <a:r>
              <a:rPr lang="en-US" altLang="ko-KR" sz="4800" dirty="0" err="1" smtClean="0"/>
              <a:t>cccccc</a:t>
            </a:r>
            <a:r>
              <a:rPr lang="en-US" altLang="ko-KR" sz="4800" dirty="0" smtClean="0"/>
              <a:t>'&gt;</a:t>
            </a:r>
          </a:p>
          <a:p>
            <a:pPr>
              <a:buNone/>
            </a:pPr>
            <a:r>
              <a:rPr lang="en-US" altLang="ko-KR" sz="4800" dirty="0" smtClean="0"/>
              <a:t>  	     &lt;input type='text' </a:t>
            </a:r>
            <a:r>
              <a:rPr lang="en-US" altLang="ko-KR" sz="4800" dirty="0" err="1" smtClean="0"/>
              <a:t>maxLength</a:t>
            </a:r>
            <a:r>
              <a:rPr lang="en-US" altLang="ko-KR" sz="4800" dirty="0" smtClean="0"/>
              <a:t>='10' size='10' name='id'&gt;</a:t>
            </a:r>
          </a:p>
          <a:p>
            <a:pPr>
              <a:buNone/>
            </a:pPr>
            <a:r>
              <a:rPr lang="en-US" altLang="ko-KR" sz="4800" dirty="0" smtClean="0"/>
              <a:t>	     &lt;input type=</a:t>
            </a:r>
            <a:r>
              <a:rPr lang="en-US" altLang="ko-KR" sz="4800" dirty="0" smtClean="0">
                <a:solidFill>
                  <a:srgbClr val="0000FF"/>
                </a:solidFill>
              </a:rPr>
              <a:t>'button' </a:t>
            </a:r>
            <a:r>
              <a:rPr lang="en-US" altLang="ko-KR" sz="4800" dirty="0" err="1" smtClean="0">
                <a:solidFill>
                  <a:srgbClr val="0000FF"/>
                </a:solidFill>
              </a:rPr>
              <a:t>OnClick</a:t>
            </a:r>
            <a:r>
              <a:rPr lang="en-US" altLang="ko-KR" sz="4800" dirty="0" smtClean="0">
                <a:solidFill>
                  <a:srgbClr val="0000FF"/>
                </a:solidFill>
              </a:rPr>
              <a:t>='</a:t>
            </a:r>
            <a:r>
              <a:rPr lang="en-US" altLang="ko-KR" sz="4800" dirty="0" err="1" smtClean="0">
                <a:solidFill>
                  <a:srgbClr val="0000FF"/>
                </a:solidFill>
              </a:rPr>
              <a:t>Check_id</a:t>
            </a:r>
            <a:r>
              <a:rPr lang="en-US" altLang="ko-KR" sz="4800" dirty="0" smtClean="0">
                <a:solidFill>
                  <a:srgbClr val="0000FF"/>
                </a:solidFill>
              </a:rPr>
              <a:t>()</a:t>
            </a:r>
            <a:r>
              <a:rPr lang="en-US" altLang="ko-KR" sz="4800" dirty="0" smtClean="0"/>
              <a:t>' value='ID </a:t>
            </a:r>
            <a:r>
              <a:rPr lang="ko-KR" altLang="en-US" sz="4800" dirty="0" smtClean="0"/>
              <a:t>중복검사</a:t>
            </a:r>
            <a:r>
              <a:rPr lang="en-US" altLang="ko-KR" sz="4800" dirty="0" smtClean="0"/>
              <a:t>'&gt;</a:t>
            </a:r>
          </a:p>
          <a:p>
            <a:pPr>
              <a:buNone/>
            </a:pPr>
            <a:r>
              <a:rPr lang="en-US" altLang="ko-KR" sz="4800" dirty="0" smtClean="0"/>
              <a:t>           &lt;input type="</a:t>
            </a:r>
            <a:r>
              <a:rPr lang="en-US" altLang="ko-KR" sz="4800" dirty="0" smtClean="0">
                <a:solidFill>
                  <a:srgbClr val="0000FF"/>
                </a:solidFill>
              </a:rPr>
              <a:t>hidden</a:t>
            </a:r>
            <a:r>
              <a:rPr lang="en-US" altLang="ko-KR" sz="4800" dirty="0" smtClean="0"/>
              <a:t>" name="</a:t>
            </a:r>
            <a:r>
              <a:rPr lang="en-US" altLang="ko-KR" sz="4800" dirty="0" err="1" smtClean="0">
                <a:solidFill>
                  <a:srgbClr val="0000FF"/>
                </a:solidFill>
              </a:rPr>
              <a:t>re_id</a:t>
            </a:r>
            <a:r>
              <a:rPr lang="en-US" altLang="ko-KR" sz="4800" dirty="0" smtClean="0"/>
              <a:t>"&gt;</a:t>
            </a:r>
          </a:p>
          <a:p>
            <a:pPr>
              <a:buNone/>
            </a:pPr>
            <a:r>
              <a:rPr lang="en-US" altLang="ko-KR" sz="4800" dirty="0" smtClean="0"/>
              <a:t>	&lt;/TD&gt;</a:t>
            </a:r>
          </a:p>
          <a:p>
            <a:pPr>
              <a:buNone/>
            </a:pPr>
            <a:r>
              <a:rPr lang="en-US" altLang="ko-KR" sz="4800" dirty="0" smtClean="0"/>
              <a:t>&lt;/TR&gt;</a:t>
            </a:r>
          </a:p>
          <a:p>
            <a:pPr>
              <a:buNone/>
            </a:pPr>
            <a:r>
              <a:rPr lang="en-US" altLang="ko-KR" sz="4800" dirty="0" smtClean="0"/>
              <a:t>&lt;TR&gt;</a:t>
            </a:r>
          </a:p>
          <a:p>
            <a:pPr>
              <a:buNone/>
            </a:pPr>
            <a:r>
              <a:rPr lang="en-US" altLang="ko-KR" sz="4800" dirty="0" smtClean="0"/>
              <a:t>	&lt;TD </a:t>
            </a:r>
            <a:r>
              <a:rPr lang="en-US" altLang="ko-KR" sz="4800" dirty="0" err="1" smtClean="0"/>
              <a:t>bgcolor</a:t>
            </a:r>
            <a:r>
              <a:rPr lang="en-US" altLang="ko-KR" sz="4800" dirty="0" smtClean="0"/>
              <a:t>='</a:t>
            </a:r>
            <a:r>
              <a:rPr lang="en-US" altLang="ko-KR" sz="4800" dirty="0" err="1" smtClean="0"/>
              <a:t>cccccc</a:t>
            </a:r>
            <a:r>
              <a:rPr lang="en-US" altLang="ko-KR" sz="4800" dirty="0" smtClean="0"/>
              <a:t>' align='center‘&gt;&lt;font size='2'&gt;</a:t>
            </a:r>
            <a:r>
              <a:rPr lang="ko-KR" altLang="en-US" sz="4800" dirty="0" smtClean="0"/>
              <a:t>비 밀 번 호</a:t>
            </a:r>
            <a:r>
              <a:rPr lang="en-US" altLang="ko-KR" sz="4800" dirty="0" smtClean="0"/>
              <a:t>&lt;/font&gt;&lt;/TD&gt;</a:t>
            </a:r>
          </a:p>
          <a:p>
            <a:pPr>
              <a:buNone/>
            </a:pPr>
            <a:r>
              <a:rPr lang="en-US" altLang="ko-KR" sz="4800" dirty="0" smtClean="0"/>
              <a:t>	&lt;TD </a:t>
            </a:r>
            <a:r>
              <a:rPr lang="en-US" altLang="ko-KR" sz="4800" dirty="0" err="1" smtClean="0"/>
              <a:t>bgcolor</a:t>
            </a:r>
            <a:r>
              <a:rPr lang="en-US" altLang="ko-KR" sz="4800" dirty="0" smtClean="0"/>
              <a:t>='</a:t>
            </a:r>
            <a:r>
              <a:rPr lang="en-US" altLang="ko-KR" sz="4800" dirty="0" err="1" smtClean="0"/>
              <a:t>cccccc</a:t>
            </a:r>
            <a:r>
              <a:rPr lang="en-US" altLang="ko-KR" sz="4800" dirty="0" smtClean="0"/>
              <a:t>'&gt; &lt;input type='password' </a:t>
            </a:r>
            <a:r>
              <a:rPr lang="en-US" altLang="ko-KR" sz="4800" dirty="0" err="1" smtClean="0"/>
              <a:t>maxLength</a:t>
            </a:r>
            <a:r>
              <a:rPr lang="en-US" altLang="ko-KR" sz="4800" dirty="0" smtClean="0"/>
              <a:t>='10' size='10' name='pass'&gt; &lt;/TD&gt;</a:t>
            </a:r>
          </a:p>
          <a:p>
            <a:pPr>
              <a:buNone/>
            </a:pPr>
            <a:r>
              <a:rPr lang="en-US" altLang="ko-KR" sz="4800" dirty="0" smtClean="0"/>
              <a:t>&lt;/TR&gt;</a:t>
            </a:r>
          </a:p>
          <a:p>
            <a:pPr>
              <a:buNone/>
            </a:pPr>
            <a:r>
              <a:rPr lang="en-US" altLang="ko-KR" sz="4800" dirty="0" smtClean="0"/>
              <a:t>&lt;TR&gt;</a:t>
            </a:r>
          </a:p>
          <a:p>
            <a:pPr>
              <a:buNone/>
            </a:pPr>
            <a:r>
              <a:rPr lang="en-US" altLang="ko-KR" sz="4800" dirty="0" smtClean="0"/>
              <a:t>	&lt;TD </a:t>
            </a:r>
            <a:r>
              <a:rPr lang="en-US" altLang="ko-KR" sz="4800" dirty="0" err="1" smtClean="0"/>
              <a:t>bgcolor</a:t>
            </a:r>
            <a:r>
              <a:rPr lang="en-US" altLang="ko-KR" sz="4800" dirty="0" smtClean="0"/>
              <a:t>='</a:t>
            </a:r>
            <a:r>
              <a:rPr lang="en-US" altLang="ko-KR" sz="4800" dirty="0" err="1" smtClean="0"/>
              <a:t>cccccc</a:t>
            </a:r>
            <a:r>
              <a:rPr lang="en-US" altLang="ko-KR" sz="4800" dirty="0" smtClean="0"/>
              <a:t>' align='center'&gt; &lt;font size='2'&gt;</a:t>
            </a:r>
            <a:r>
              <a:rPr lang="ko-KR" altLang="en-US" sz="4800" dirty="0" smtClean="0"/>
              <a:t>이 름</a:t>
            </a:r>
            <a:r>
              <a:rPr lang="en-US" altLang="ko-KR" sz="4800" dirty="0" smtClean="0"/>
              <a:t>&lt;/font&gt;&lt;/TD&gt;</a:t>
            </a:r>
          </a:p>
          <a:p>
            <a:pPr>
              <a:buNone/>
            </a:pPr>
            <a:r>
              <a:rPr lang="en-US" altLang="ko-KR" sz="4800" dirty="0" smtClean="0"/>
              <a:t>	&lt;TD </a:t>
            </a:r>
            <a:r>
              <a:rPr lang="en-US" altLang="ko-KR" sz="4800" dirty="0" err="1" smtClean="0"/>
              <a:t>bgcolor</a:t>
            </a:r>
            <a:r>
              <a:rPr lang="en-US" altLang="ko-KR" sz="4800" dirty="0" smtClean="0"/>
              <a:t>='</a:t>
            </a:r>
            <a:r>
              <a:rPr lang="en-US" altLang="ko-KR" sz="4800" dirty="0" err="1" smtClean="0"/>
              <a:t>cccccc</a:t>
            </a:r>
            <a:r>
              <a:rPr lang="en-US" altLang="ko-KR" sz="4800" dirty="0" smtClean="0"/>
              <a:t>'&gt; &lt;input type='text' </a:t>
            </a:r>
            <a:r>
              <a:rPr lang="en-US" altLang="ko-KR" sz="4800" dirty="0" err="1" smtClean="0"/>
              <a:t>maxLength</a:t>
            </a:r>
            <a:r>
              <a:rPr lang="en-US" altLang="ko-KR" sz="4800" dirty="0" smtClean="0"/>
              <a:t>='10' size='10' name='name'&gt;&lt;/TD&gt;</a:t>
            </a:r>
          </a:p>
          <a:p>
            <a:pPr>
              <a:buNone/>
            </a:pPr>
            <a:r>
              <a:rPr lang="en-US" altLang="ko-KR" sz="4800" dirty="0" smtClean="0"/>
              <a:t>&lt;/TR&gt;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052736"/>
            <a:ext cx="2437711" cy="311390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자유형 4"/>
          <p:cNvSpPr/>
          <p:nvPr/>
        </p:nvSpPr>
        <p:spPr>
          <a:xfrm>
            <a:off x="3657600" y="1700808"/>
            <a:ext cx="3866728" cy="1682472"/>
          </a:xfrm>
          <a:custGeom>
            <a:avLst/>
            <a:gdLst>
              <a:gd name="connsiteX0" fmla="*/ 4114800 w 4114800"/>
              <a:gd name="connsiteY0" fmla="*/ 0 h 1744980"/>
              <a:gd name="connsiteX1" fmla="*/ 0 w 4114800"/>
              <a:gd name="connsiteY1" fmla="*/ 1744980 h 174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14800" h="1744980">
                <a:moveTo>
                  <a:pt x="4114800" y="0"/>
                </a:moveTo>
                <a:lnTo>
                  <a:pt x="0" y="1744980"/>
                </a:lnTo>
              </a:path>
            </a:pathLst>
          </a:custGeom>
          <a:ln w="127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908720"/>
            <a:ext cx="1920341" cy="288032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회원가입 폼 </a:t>
            </a:r>
            <a:r>
              <a:rPr lang="en-US" altLang="ko-KR" dirty="0" smtClean="0">
                <a:solidFill>
                  <a:srgbClr val="0000FF"/>
                </a:solidFill>
              </a:rPr>
              <a:t>member_in.jsp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153400" cy="583264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&lt;TR&gt;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	&lt;TD </a:t>
            </a:r>
            <a:r>
              <a:rPr lang="en-US" altLang="ko-KR" sz="4800" dirty="0" err="1" smtClean="0"/>
              <a:t>bgcolor</a:t>
            </a:r>
            <a:r>
              <a:rPr lang="en-US" altLang="ko-KR" sz="4800" dirty="0" smtClean="0"/>
              <a:t>='</a:t>
            </a:r>
            <a:r>
              <a:rPr lang="en-US" altLang="ko-KR" sz="4800" dirty="0" err="1" smtClean="0"/>
              <a:t>cccccc</a:t>
            </a:r>
            <a:r>
              <a:rPr lang="en-US" altLang="ko-KR" sz="4800" dirty="0" smtClean="0"/>
              <a:t>' align='center'&gt; &lt;font size='2'&gt;</a:t>
            </a:r>
            <a:r>
              <a:rPr lang="ko-KR" altLang="en-US" sz="4800" dirty="0" smtClean="0"/>
              <a:t>주민등록번호</a:t>
            </a:r>
            <a:r>
              <a:rPr lang="en-US" altLang="ko-KR" sz="4800" dirty="0" smtClean="0"/>
              <a:t>&lt;/font&gt;&lt;/TD&gt;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	&lt;TD </a:t>
            </a:r>
            <a:r>
              <a:rPr lang="en-US" altLang="ko-KR" sz="4800" dirty="0" err="1" smtClean="0"/>
              <a:t>bgcolor</a:t>
            </a:r>
            <a:r>
              <a:rPr lang="en-US" altLang="ko-KR" sz="4800" dirty="0" smtClean="0"/>
              <a:t>='</a:t>
            </a:r>
            <a:r>
              <a:rPr lang="en-US" altLang="ko-KR" sz="4800" dirty="0" err="1" smtClean="0"/>
              <a:t>cccccc</a:t>
            </a:r>
            <a:r>
              <a:rPr lang="en-US" altLang="ko-KR" sz="4800" dirty="0" smtClean="0"/>
              <a:t>'&gt;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	     &lt;input type='text' size='6' </a:t>
            </a:r>
            <a:r>
              <a:rPr lang="en-US" altLang="ko-KR" sz="4800" dirty="0" err="1" smtClean="0"/>
              <a:t>maxlength</a:t>
            </a:r>
            <a:r>
              <a:rPr lang="en-US" altLang="ko-KR" sz="4800" dirty="0" smtClean="0"/>
              <a:t>='6' name='jumin1' </a:t>
            </a:r>
            <a:r>
              <a:rPr lang="en-US" altLang="ko-KR" sz="4800" b="1" dirty="0" err="1" smtClean="0">
                <a:solidFill>
                  <a:srgbClr val="0000FF"/>
                </a:solidFill>
              </a:rPr>
              <a:t>OnKeyPress</a:t>
            </a:r>
            <a:r>
              <a:rPr lang="en-US" altLang="ko-KR" sz="4800" b="1" dirty="0" smtClean="0">
                <a:solidFill>
                  <a:srgbClr val="0000FF"/>
                </a:solidFill>
              </a:rPr>
              <a:t>='</a:t>
            </a:r>
            <a:r>
              <a:rPr lang="en-US" altLang="ko-KR" sz="4800" b="1" dirty="0" err="1" smtClean="0">
                <a:solidFill>
                  <a:srgbClr val="0000FF"/>
                </a:solidFill>
              </a:rPr>
              <a:t>Check_focus</a:t>
            </a:r>
            <a:r>
              <a:rPr lang="en-US" altLang="ko-KR" sz="4800" b="1" dirty="0" smtClean="0">
                <a:solidFill>
                  <a:srgbClr val="0000FF"/>
                </a:solidFill>
              </a:rPr>
              <a:t>() </a:t>
            </a:r>
            <a:r>
              <a:rPr lang="en-US" altLang="ko-KR" sz="4800" dirty="0" smtClean="0"/>
              <a:t>;'&gt;- 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	     &lt;input type='text' size='7' </a:t>
            </a:r>
            <a:r>
              <a:rPr lang="en-US" altLang="ko-KR" sz="4800" dirty="0" err="1" smtClean="0"/>
              <a:t>maxlength</a:t>
            </a:r>
            <a:r>
              <a:rPr lang="en-US" altLang="ko-KR" sz="4800" dirty="0" smtClean="0"/>
              <a:t>='7' name='jumin2'&gt; 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	&lt;/TD&gt;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&lt;/TR&gt;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&lt;TR&gt;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	&lt;TD </a:t>
            </a:r>
            <a:r>
              <a:rPr lang="en-US" altLang="ko-KR" sz="4800" dirty="0" err="1" smtClean="0"/>
              <a:t>bgcolor</a:t>
            </a:r>
            <a:r>
              <a:rPr lang="en-US" altLang="ko-KR" sz="4800" dirty="0" smtClean="0"/>
              <a:t>='</a:t>
            </a:r>
            <a:r>
              <a:rPr lang="en-US" altLang="ko-KR" sz="4800" dirty="0" err="1" smtClean="0"/>
              <a:t>cccccc</a:t>
            </a:r>
            <a:r>
              <a:rPr lang="en-US" altLang="ko-KR" sz="4800" dirty="0" smtClean="0"/>
              <a:t>' align='center‘&gt;&lt;font size='2'&gt;</a:t>
            </a:r>
            <a:r>
              <a:rPr lang="ko-KR" altLang="en-US" sz="4800" dirty="0" smtClean="0"/>
              <a:t>우 편 번 호</a:t>
            </a:r>
            <a:r>
              <a:rPr lang="en-US" altLang="ko-KR" sz="4800" dirty="0" smtClean="0"/>
              <a:t>&lt;/font&gt; &lt;/TD&gt;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	&lt;TD </a:t>
            </a:r>
            <a:r>
              <a:rPr lang="en-US" altLang="ko-KR" sz="4800" dirty="0" err="1" smtClean="0"/>
              <a:t>bgcolor</a:t>
            </a:r>
            <a:r>
              <a:rPr lang="en-US" altLang="ko-KR" sz="4800" dirty="0" smtClean="0"/>
              <a:t>='</a:t>
            </a:r>
            <a:r>
              <a:rPr lang="en-US" altLang="ko-KR" sz="4800" dirty="0" err="1" smtClean="0"/>
              <a:t>cccccc</a:t>
            </a:r>
            <a:r>
              <a:rPr lang="en-US" altLang="ko-KR" sz="4800" dirty="0" smtClean="0"/>
              <a:t>'&gt;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	      &lt;input type='text' </a:t>
            </a:r>
            <a:r>
              <a:rPr lang="en-US" altLang="ko-KR" sz="4800" dirty="0" err="1" smtClean="0"/>
              <a:t>maxlength</a:t>
            </a:r>
            <a:r>
              <a:rPr lang="en-US" altLang="ko-KR" sz="4800" dirty="0" smtClean="0"/>
              <a:t>='7' size='7' name='zip' </a:t>
            </a:r>
            <a:r>
              <a:rPr lang="en-US" altLang="ko-KR" sz="4800" dirty="0" err="1" smtClean="0">
                <a:solidFill>
                  <a:srgbClr val="FF0000"/>
                </a:solidFill>
              </a:rPr>
              <a:t>onFocus</a:t>
            </a:r>
            <a:r>
              <a:rPr lang="en-US" altLang="ko-KR" sz="4800" dirty="0" smtClean="0">
                <a:solidFill>
                  <a:srgbClr val="0000FF"/>
                </a:solidFill>
              </a:rPr>
              <a:t>=</a:t>
            </a:r>
            <a:r>
              <a:rPr lang="en-US" altLang="ko-KR" sz="4800" dirty="0" smtClean="0">
                <a:solidFill>
                  <a:srgbClr val="660066"/>
                </a:solidFill>
              </a:rPr>
              <a:t>'joinForm.addr2.focus()</a:t>
            </a:r>
            <a:r>
              <a:rPr lang="en-US" altLang="ko-KR" sz="4800" dirty="0" smtClean="0"/>
              <a:t>'&gt;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	      &lt;input type='button' value='</a:t>
            </a:r>
            <a:r>
              <a:rPr lang="ko-KR" altLang="en-US" sz="4800" dirty="0" smtClean="0"/>
              <a:t>우편번호검색</a:t>
            </a:r>
            <a:r>
              <a:rPr lang="en-US" altLang="ko-KR" sz="4800" dirty="0" smtClean="0"/>
              <a:t>' </a:t>
            </a:r>
            <a:r>
              <a:rPr lang="en-US" altLang="ko-KR" sz="4800" b="1" dirty="0" err="1" smtClean="0">
                <a:solidFill>
                  <a:srgbClr val="0000FF"/>
                </a:solidFill>
              </a:rPr>
              <a:t>OnClick</a:t>
            </a:r>
            <a:r>
              <a:rPr lang="en-US" altLang="ko-KR" sz="4800" b="1" dirty="0" smtClean="0">
                <a:solidFill>
                  <a:srgbClr val="0000FF"/>
                </a:solidFill>
              </a:rPr>
              <a:t>='</a:t>
            </a:r>
            <a:r>
              <a:rPr lang="en-US" altLang="ko-KR" sz="4800" b="1" dirty="0" err="1" smtClean="0">
                <a:solidFill>
                  <a:srgbClr val="0000FF"/>
                </a:solidFill>
              </a:rPr>
              <a:t>ZipCode</a:t>
            </a:r>
            <a:r>
              <a:rPr lang="en-US" altLang="ko-KR" sz="4800" b="1" dirty="0" smtClean="0">
                <a:solidFill>
                  <a:srgbClr val="0000FF"/>
                </a:solidFill>
              </a:rPr>
              <a:t>()</a:t>
            </a:r>
            <a:r>
              <a:rPr lang="en-US" altLang="ko-KR" sz="4800" dirty="0" smtClean="0">
                <a:solidFill>
                  <a:srgbClr val="0000FF"/>
                </a:solidFill>
              </a:rPr>
              <a:t>' </a:t>
            </a:r>
            <a:r>
              <a:rPr lang="en-US" altLang="ko-KR" sz="4800" dirty="0" smtClean="0"/>
              <a:t>&gt;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	&lt;/TD&gt;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&lt;/TR&gt;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&lt;TR&gt;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	&lt;TD </a:t>
            </a:r>
            <a:r>
              <a:rPr lang="en-US" altLang="ko-KR" sz="4800" dirty="0" err="1" smtClean="0"/>
              <a:t>bgcolor</a:t>
            </a:r>
            <a:r>
              <a:rPr lang="en-US" altLang="ko-KR" sz="4800" dirty="0" smtClean="0"/>
              <a:t>='</a:t>
            </a:r>
            <a:r>
              <a:rPr lang="en-US" altLang="ko-KR" sz="4800" dirty="0" err="1" smtClean="0"/>
              <a:t>cccccc</a:t>
            </a:r>
            <a:r>
              <a:rPr lang="en-US" altLang="ko-KR" sz="4800" dirty="0" smtClean="0"/>
              <a:t>' align='center'&gt; &lt;font size='2'&gt;</a:t>
            </a:r>
            <a:r>
              <a:rPr lang="ko-KR" altLang="en-US" sz="4800" dirty="0" smtClean="0"/>
              <a:t>주 소</a:t>
            </a:r>
            <a:r>
              <a:rPr lang="en-US" altLang="ko-KR" sz="4800" dirty="0" smtClean="0"/>
              <a:t>&lt;/font&gt; &lt;/TD&gt;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	&lt;TD </a:t>
            </a:r>
            <a:r>
              <a:rPr lang="en-US" altLang="ko-KR" sz="4800" dirty="0" err="1" smtClean="0"/>
              <a:t>bgcolor</a:t>
            </a:r>
            <a:r>
              <a:rPr lang="en-US" altLang="ko-KR" sz="4800" dirty="0" smtClean="0"/>
              <a:t>='</a:t>
            </a:r>
            <a:r>
              <a:rPr lang="en-US" altLang="ko-KR" sz="4800" dirty="0" err="1" smtClean="0"/>
              <a:t>cccccc</a:t>
            </a:r>
            <a:r>
              <a:rPr lang="en-US" altLang="ko-KR" sz="4800" dirty="0" smtClean="0"/>
              <a:t>'&gt;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	     &lt;input type='text' </a:t>
            </a:r>
            <a:r>
              <a:rPr lang="en-US" altLang="ko-KR" sz="4800" dirty="0" err="1" smtClean="0"/>
              <a:t>maxlength</a:t>
            </a:r>
            <a:r>
              <a:rPr lang="en-US" altLang="ko-KR" sz="4800" dirty="0" smtClean="0"/>
              <a:t>='50' size='50' name='addr1' </a:t>
            </a:r>
            <a:r>
              <a:rPr lang="en-US" altLang="ko-KR" sz="4800" dirty="0" err="1" smtClean="0">
                <a:solidFill>
                  <a:srgbClr val="FF0000"/>
                </a:solidFill>
              </a:rPr>
              <a:t>onFocus</a:t>
            </a:r>
            <a:r>
              <a:rPr lang="en-US" altLang="ko-KR" sz="4800" dirty="0" smtClean="0">
                <a:solidFill>
                  <a:srgbClr val="0000FF"/>
                </a:solidFill>
              </a:rPr>
              <a:t>=</a:t>
            </a:r>
            <a:r>
              <a:rPr lang="en-US" altLang="ko-KR" sz="4800" dirty="0" smtClean="0">
                <a:solidFill>
                  <a:srgbClr val="660066"/>
                </a:solidFill>
              </a:rPr>
              <a:t>'joinForm.addr2.focus()</a:t>
            </a:r>
            <a:r>
              <a:rPr lang="en-US" altLang="ko-KR" sz="4800" dirty="0" smtClean="0">
                <a:solidFill>
                  <a:srgbClr val="0000FF"/>
                </a:solidFill>
              </a:rPr>
              <a:t>'&gt;&lt;</a:t>
            </a:r>
            <a:r>
              <a:rPr lang="en-US" altLang="ko-KR" sz="4800" dirty="0" smtClean="0"/>
              <a:t>BR&gt;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	     &lt;input type='text' </a:t>
            </a:r>
            <a:r>
              <a:rPr lang="en-US" altLang="ko-KR" sz="4800" dirty="0" err="1" smtClean="0"/>
              <a:t>maxlength</a:t>
            </a:r>
            <a:r>
              <a:rPr lang="en-US" altLang="ko-KR" sz="4800" dirty="0" smtClean="0"/>
              <a:t>='50' size='50' name='addr2'&gt;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	&lt;/TD&gt;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&lt;/TR&gt;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&lt;TR&gt;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	&lt;TD </a:t>
            </a:r>
            <a:r>
              <a:rPr lang="en-US" altLang="ko-KR" sz="4800" dirty="0" err="1" smtClean="0"/>
              <a:t>bgcolor</a:t>
            </a:r>
            <a:r>
              <a:rPr lang="en-US" altLang="ko-KR" sz="4800" dirty="0" smtClean="0"/>
              <a:t>='</a:t>
            </a:r>
            <a:r>
              <a:rPr lang="en-US" altLang="ko-KR" sz="4800" dirty="0" err="1" smtClean="0"/>
              <a:t>cccccc</a:t>
            </a:r>
            <a:r>
              <a:rPr lang="en-US" altLang="ko-KR" sz="4800" dirty="0" smtClean="0"/>
              <a:t>' align='center‘&gt;&lt;font size='2'&gt;</a:t>
            </a:r>
            <a:r>
              <a:rPr lang="ko-KR" altLang="en-US" sz="4800" dirty="0" smtClean="0"/>
              <a:t>전 화 번 호</a:t>
            </a:r>
            <a:r>
              <a:rPr lang="en-US" altLang="ko-KR" sz="4800" dirty="0" smtClean="0"/>
              <a:t>&lt;/font&gt;&lt;/TD&gt;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	&lt;TD </a:t>
            </a:r>
            <a:r>
              <a:rPr lang="en-US" altLang="ko-KR" sz="4800" dirty="0" err="1" smtClean="0"/>
              <a:t>bgcolor</a:t>
            </a:r>
            <a:r>
              <a:rPr lang="en-US" altLang="ko-KR" sz="4800" dirty="0" smtClean="0"/>
              <a:t>='</a:t>
            </a:r>
            <a:r>
              <a:rPr lang="en-US" altLang="ko-KR" sz="4800" dirty="0" err="1" smtClean="0"/>
              <a:t>cccccc</a:t>
            </a:r>
            <a:r>
              <a:rPr lang="en-US" altLang="ko-KR" sz="4800" dirty="0" smtClean="0"/>
              <a:t>‘&gt;&lt;input type='text' </a:t>
            </a:r>
            <a:r>
              <a:rPr lang="en-US" altLang="ko-KR" sz="4800" dirty="0" err="1" smtClean="0"/>
              <a:t>maxlength</a:t>
            </a:r>
            <a:r>
              <a:rPr lang="en-US" altLang="ko-KR" sz="4800" dirty="0" smtClean="0"/>
              <a:t>='20' size='20' name='phone‘&gt;&lt;/TD&gt;</a:t>
            </a:r>
          </a:p>
          <a:p>
            <a:pPr>
              <a:lnSpc>
                <a:spcPts val="1000"/>
              </a:lnSpc>
              <a:buNone/>
            </a:pPr>
            <a:r>
              <a:rPr lang="en-US" altLang="ko-KR" sz="4800" dirty="0" smtClean="0"/>
              <a:t>&lt;/TR&gt;</a:t>
            </a:r>
            <a:endParaRPr lang="en-US" altLang="ko-KR" dirty="0" smtClean="0"/>
          </a:p>
        </p:txBody>
      </p:sp>
      <p:sp>
        <p:nvSpPr>
          <p:cNvPr id="6" name="자유형 5"/>
          <p:cNvSpPr/>
          <p:nvPr/>
        </p:nvSpPr>
        <p:spPr>
          <a:xfrm>
            <a:off x="5562600" y="1584960"/>
            <a:ext cx="2103120" cy="575310"/>
          </a:xfrm>
          <a:custGeom>
            <a:avLst/>
            <a:gdLst>
              <a:gd name="connsiteX0" fmla="*/ 2103120 w 2103120"/>
              <a:gd name="connsiteY0" fmla="*/ 388620 h 575310"/>
              <a:gd name="connsiteX1" fmla="*/ 1013460 w 2103120"/>
              <a:gd name="connsiteY1" fmla="*/ 510540 h 575310"/>
              <a:gd name="connsiteX2" fmla="*/ 0 w 2103120"/>
              <a:gd name="connsiteY2" fmla="*/ 0 h 57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3120" h="575310">
                <a:moveTo>
                  <a:pt x="2103120" y="388620"/>
                </a:moveTo>
                <a:cubicBezTo>
                  <a:pt x="1733550" y="481965"/>
                  <a:pt x="1363980" y="575310"/>
                  <a:pt x="1013460" y="510540"/>
                </a:cubicBezTo>
                <a:cubicBezTo>
                  <a:pt x="662940" y="445770"/>
                  <a:pt x="331470" y="222885"/>
                  <a:pt x="0" y="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5600700" y="2247900"/>
            <a:ext cx="1988820" cy="655320"/>
          </a:xfrm>
          <a:custGeom>
            <a:avLst/>
            <a:gdLst>
              <a:gd name="connsiteX0" fmla="*/ 1988820 w 1988820"/>
              <a:gd name="connsiteY0" fmla="*/ 0 h 655320"/>
              <a:gd name="connsiteX1" fmla="*/ 495300 w 1988820"/>
              <a:gd name="connsiteY1" fmla="*/ 160020 h 655320"/>
              <a:gd name="connsiteX2" fmla="*/ 0 w 1988820"/>
              <a:gd name="connsiteY2" fmla="*/ 65532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820" h="655320">
                <a:moveTo>
                  <a:pt x="1988820" y="0"/>
                </a:moveTo>
                <a:cubicBezTo>
                  <a:pt x="1407795" y="25400"/>
                  <a:pt x="826770" y="50800"/>
                  <a:pt x="495300" y="160020"/>
                </a:cubicBezTo>
                <a:cubicBezTo>
                  <a:pt x="163830" y="269240"/>
                  <a:pt x="81915" y="462280"/>
                  <a:pt x="0" y="65532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>
            <a:off x="4465320" y="2240280"/>
            <a:ext cx="3589020" cy="1696720"/>
          </a:xfrm>
          <a:custGeom>
            <a:avLst/>
            <a:gdLst>
              <a:gd name="connsiteX0" fmla="*/ 3589020 w 3589020"/>
              <a:gd name="connsiteY0" fmla="*/ 0 h 1696720"/>
              <a:gd name="connsiteX1" fmla="*/ 1211580 w 3589020"/>
              <a:gd name="connsiteY1" fmla="*/ 1516380 h 1696720"/>
              <a:gd name="connsiteX2" fmla="*/ 0 w 3589020"/>
              <a:gd name="connsiteY2" fmla="*/ 1082040 h 169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9020" h="1696720">
                <a:moveTo>
                  <a:pt x="3589020" y="0"/>
                </a:moveTo>
                <a:cubicBezTo>
                  <a:pt x="2699385" y="668020"/>
                  <a:pt x="1809750" y="1336040"/>
                  <a:pt x="1211580" y="1516380"/>
                </a:cubicBezTo>
                <a:cubicBezTo>
                  <a:pt x="613410" y="1696720"/>
                  <a:pt x="306705" y="1389380"/>
                  <a:pt x="0" y="108204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4869180" y="2537460"/>
            <a:ext cx="3268980" cy="1859280"/>
          </a:xfrm>
          <a:custGeom>
            <a:avLst/>
            <a:gdLst>
              <a:gd name="connsiteX0" fmla="*/ 3268980 w 3268980"/>
              <a:gd name="connsiteY0" fmla="*/ 0 h 1859280"/>
              <a:gd name="connsiteX1" fmla="*/ 1577340 w 3268980"/>
              <a:gd name="connsiteY1" fmla="*/ 1455420 h 1859280"/>
              <a:gd name="connsiteX2" fmla="*/ 411480 w 3268980"/>
              <a:gd name="connsiteY2" fmla="*/ 1577340 h 1859280"/>
              <a:gd name="connsiteX3" fmla="*/ 0 w 3268980"/>
              <a:gd name="connsiteY3" fmla="*/ 1859280 h 185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8980" h="1859280">
                <a:moveTo>
                  <a:pt x="3268980" y="0"/>
                </a:moveTo>
                <a:cubicBezTo>
                  <a:pt x="2661285" y="596265"/>
                  <a:pt x="2053590" y="1192530"/>
                  <a:pt x="1577340" y="1455420"/>
                </a:cubicBezTo>
                <a:cubicBezTo>
                  <a:pt x="1101090" y="1718310"/>
                  <a:pt x="674370" y="1510030"/>
                  <a:pt x="411480" y="1577340"/>
                </a:cubicBezTo>
                <a:cubicBezTo>
                  <a:pt x="148590" y="1644650"/>
                  <a:pt x="74295" y="1751965"/>
                  <a:pt x="0" y="185928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회원가입 폼 </a:t>
            </a:r>
            <a:r>
              <a:rPr lang="en-US" altLang="ko-KR" dirty="0" smtClean="0">
                <a:solidFill>
                  <a:srgbClr val="0000FF"/>
                </a:solidFill>
              </a:rPr>
              <a:t>member_in.jsp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30963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ko-KR" sz="1700" dirty="0" smtClean="0"/>
              <a:t>&lt;TR&gt;</a:t>
            </a:r>
          </a:p>
          <a:p>
            <a:pPr>
              <a:buNone/>
            </a:pPr>
            <a:r>
              <a:rPr lang="en-US" altLang="ko-KR" sz="1700" dirty="0" smtClean="0"/>
              <a:t>	&lt;TD </a:t>
            </a:r>
            <a:r>
              <a:rPr lang="en-US" altLang="ko-KR" sz="1700" dirty="0" err="1" smtClean="0"/>
              <a:t>bgcolor</a:t>
            </a:r>
            <a:r>
              <a:rPr lang="en-US" altLang="ko-KR" sz="1700" dirty="0" smtClean="0"/>
              <a:t>='</a:t>
            </a:r>
            <a:r>
              <a:rPr lang="en-US" altLang="ko-KR" sz="1700" dirty="0" err="1" smtClean="0"/>
              <a:t>cccccc</a:t>
            </a:r>
            <a:r>
              <a:rPr lang="en-US" altLang="ko-KR" sz="1700" dirty="0" smtClean="0"/>
              <a:t>' align='center'&gt; &lt;font size='2'&gt;E - M a </a:t>
            </a:r>
            <a:r>
              <a:rPr lang="en-US" altLang="ko-KR" sz="1700" dirty="0" err="1" smtClean="0"/>
              <a:t>i</a:t>
            </a:r>
            <a:r>
              <a:rPr lang="en-US" altLang="ko-KR" sz="1700" dirty="0" smtClean="0"/>
              <a:t> l&lt;/font&gt; &lt;/TD&gt;</a:t>
            </a:r>
          </a:p>
          <a:p>
            <a:pPr>
              <a:buNone/>
            </a:pPr>
            <a:r>
              <a:rPr lang="en-US" altLang="ko-KR" sz="1700" dirty="0" smtClean="0"/>
              <a:t>	&lt;TD </a:t>
            </a:r>
            <a:r>
              <a:rPr lang="en-US" altLang="ko-KR" sz="1700" dirty="0" err="1" smtClean="0"/>
              <a:t>bgcolor</a:t>
            </a:r>
            <a:r>
              <a:rPr lang="en-US" altLang="ko-KR" sz="1700" dirty="0" smtClean="0"/>
              <a:t>='</a:t>
            </a:r>
            <a:r>
              <a:rPr lang="en-US" altLang="ko-KR" sz="1700" dirty="0" err="1" smtClean="0"/>
              <a:t>cccccc</a:t>
            </a:r>
            <a:r>
              <a:rPr lang="en-US" altLang="ko-KR" sz="1700" dirty="0" smtClean="0"/>
              <a:t>'&gt; &lt;input type='text' </a:t>
            </a:r>
            <a:r>
              <a:rPr lang="en-US" altLang="ko-KR" sz="1700" dirty="0" err="1" smtClean="0"/>
              <a:t>maxlength</a:t>
            </a:r>
            <a:r>
              <a:rPr lang="en-US" altLang="ko-KR" sz="1700" dirty="0" smtClean="0"/>
              <a:t>='50' size='50' name='email'&gt; &lt;/TD&gt;</a:t>
            </a:r>
          </a:p>
          <a:p>
            <a:pPr>
              <a:buNone/>
            </a:pPr>
            <a:r>
              <a:rPr lang="en-US" altLang="ko-KR" sz="1700" dirty="0" smtClean="0"/>
              <a:t>&lt;/TR&gt;</a:t>
            </a:r>
          </a:p>
          <a:p>
            <a:pPr>
              <a:buNone/>
            </a:pPr>
            <a:r>
              <a:rPr lang="en-US" altLang="ko-KR" sz="1700" dirty="0" smtClean="0"/>
              <a:t>&lt;/TABLE&gt;</a:t>
            </a:r>
          </a:p>
          <a:p>
            <a:pPr>
              <a:buNone/>
            </a:pPr>
            <a:endParaRPr lang="en-US" altLang="ko-KR" sz="1700" dirty="0" smtClean="0"/>
          </a:p>
          <a:p>
            <a:pPr>
              <a:buNone/>
            </a:pPr>
            <a:r>
              <a:rPr lang="en-US" altLang="ko-KR" sz="1700" dirty="0" smtClean="0"/>
              <a:t>&lt;hr size='1' </a:t>
            </a:r>
            <a:r>
              <a:rPr lang="en-US" altLang="ko-KR" sz="1700" dirty="0" err="1" smtClean="0"/>
              <a:t>noshade</a:t>
            </a:r>
            <a:r>
              <a:rPr lang="en-US" altLang="ko-KR" sz="1700" dirty="0" smtClean="0"/>
              <a:t> width='600'  align='center'&gt;</a:t>
            </a:r>
          </a:p>
          <a:p>
            <a:pPr>
              <a:buNone/>
            </a:pPr>
            <a:r>
              <a:rPr lang="en-US" altLang="ko-KR" sz="1700" dirty="0" smtClean="0"/>
              <a:t>&lt;p align='center'&gt;</a:t>
            </a:r>
          </a:p>
          <a:p>
            <a:pPr>
              <a:buNone/>
            </a:pPr>
            <a:r>
              <a:rPr lang="en-US" altLang="ko-KR" sz="1700" dirty="0" smtClean="0"/>
              <a:t>&lt;input type='</a:t>
            </a:r>
            <a:r>
              <a:rPr lang="en-US" altLang="ko-KR" sz="1700" dirty="0" smtClean="0">
                <a:solidFill>
                  <a:srgbClr val="FF0000"/>
                </a:solidFill>
              </a:rPr>
              <a:t>button</a:t>
            </a:r>
            <a:r>
              <a:rPr lang="en-US" altLang="ko-KR" sz="1700" dirty="0" smtClean="0"/>
              <a:t>'  </a:t>
            </a:r>
            <a:r>
              <a:rPr lang="en-US" altLang="ko-KR" sz="1700" dirty="0" err="1" smtClean="0">
                <a:solidFill>
                  <a:srgbClr val="0000FF"/>
                </a:solidFill>
              </a:rPr>
              <a:t>OnClick</a:t>
            </a:r>
            <a:r>
              <a:rPr lang="en-US" altLang="ko-KR" sz="1700" dirty="0" smtClean="0">
                <a:solidFill>
                  <a:srgbClr val="0000FF"/>
                </a:solidFill>
              </a:rPr>
              <a:t>='Check()'  </a:t>
            </a:r>
            <a:r>
              <a:rPr lang="en-US" altLang="ko-KR" sz="1700" dirty="0" smtClean="0"/>
              <a:t>value='</a:t>
            </a:r>
            <a:r>
              <a:rPr lang="ko-KR" altLang="en-US" sz="1700" dirty="0" smtClean="0"/>
              <a:t>회원가입</a:t>
            </a:r>
            <a:r>
              <a:rPr lang="en-US" altLang="ko-KR" sz="1700" dirty="0" smtClean="0"/>
              <a:t>'&gt;&lt;/p&gt;</a:t>
            </a:r>
          </a:p>
          <a:p>
            <a:pPr>
              <a:buNone/>
            </a:pPr>
            <a:endParaRPr lang="en-US" altLang="ko-KR" sz="1700" dirty="0" smtClean="0"/>
          </a:p>
          <a:p>
            <a:pPr>
              <a:buNone/>
            </a:pPr>
            <a:r>
              <a:rPr lang="en-US" altLang="ko-KR" sz="1700" dirty="0" smtClean="0"/>
              <a:t>&lt;/FORM&gt;</a:t>
            </a:r>
          </a:p>
          <a:p>
            <a:pPr>
              <a:buNone/>
            </a:pPr>
            <a:r>
              <a:rPr lang="en-US" altLang="ko-KR" sz="1700" dirty="0" smtClean="0"/>
              <a:t>&lt;/BODY&gt;</a:t>
            </a:r>
          </a:p>
          <a:p>
            <a:pPr>
              <a:buNone/>
            </a:pPr>
            <a:r>
              <a:rPr lang="en-US" altLang="ko-KR" sz="1700" dirty="0" smtClean="0"/>
              <a:t>&lt;/HTML&gt;</a:t>
            </a:r>
            <a:endParaRPr lang="ko-KR" altLang="en-US" sz="1700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00808"/>
            <a:ext cx="2297710" cy="302433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자유형 4"/>
          <p:cNvSpPr/>
          <p:nvPr/>
        </p:nvSpPr>
        <p:spPr>
          <a:xfrm>
            <a:off x="2621280" y="3116580"/>
            <a:ext cx="5135880" cy="2026920"/>
          </a:xfrm>
          <a:custGeom>
            <a:avLst/>
            <a:gdLst>
              <a:gd name="connsiteX0" fmla="*/ 5135880 w 5135880"/>
              <a:gd name="connsiteY0" fmla="*/ 1508760 h 2026920"/>
              <a:gd name="connsiteX1" fmla="*/ 1798320 w 5135880"/>
              <a:gd name="connsiteY1" fmla="*/ 1775460 h 2026920"/>
              <a:gd name="connsiteX2" fmla="*/ 0 w 5135880"/>
              <a:gd name="connsiteY2" fmla="*/ 0 h 20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5880" h="2026920">
                <a:moveTo>
                  <a:pt x="5135880" y="1508760"/>
                </a:moveTo>
                <a:cubicBezTo>
                  <a:pt x="3895090" y="1767840"/>
                  <a:pt x="2654300" y="2026920"/>
                  <a:pt x="1798320" y="1775460"/>
                </a:cubicBezTo>
                <a:cubicBezTo>
                  <a:pt x="942340" y="1524000"/>
                  <a:pt x="471170" y="762000"/>
                  <a:pt x="0" y="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주민등록 번호 처리 </a:t>
            </a:r>
            <a:r>
              <a:rPr lang="en-US" altLang="ko-KR" dirty="0" smtClean="0">
                <a:solidFill>
                  <a:srgbClr val="0000FF"/>
                </a:solidFill>
              </a:rPr>
              <a:t>member_in.jsp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1200" dirty="0" smtClean="0"/>
              <a:t>&lt;HTML&gt;</a:t>
            </a:r>
          </a:p>
          <a:p>
            <a:pPr>
              <a:buNone/>
            </a:pPr>
            <a:r>
              <a:rPr lang="en-US" altLang="ko-KR" sz="1200" dirty="0" smtClean="0"/>
              <a:t>&lt;HEAD&gt;</a:t>
            </a:r>
          </a:p>
          <a:p>
            <a:pPr>
              <a:buNone/>
            </a:pPr>
            <a:r>
              <a:rPr lang="en-US" altLang="ko-KR" sz="1200" dirty="0" smtClean="0"/>
              <a:t>&lt;TITLE&gt; </a:t>
            </a:r>
            <a:r>
              <a:rPr lang="ko-KR" altLang="en-US" sz="1200" dirty="0" smtClean="0"/>
              <a:t>회원 등록 </a:t>
            </a:r>
            <a:r>
              <a:rPr lang="en-US" altLang="ko-KR" sz="1200" dirty="0" smtClean="0"/>
              <a:t>&lt;/TITLE&gt; </a:t>
            </a:r>
          </a:p>
          <a:p>
            <a:pPr>
              <a:buNone/>
            </a:pPr>
            <a:r>
              <a:rPr lang="en-US" altLang="ko-KR" sz="1200" dirty="0" smtClean="0"/>
              <a:t>&lt;META http-equiv="Content-Type" content="text/html; </a:t>
            </a:r>
            <a:r>
              <a:rPr lang="en-US" altLang="ko-KR" sz="1200" dirty="0" err="1" smtClean="0"/>
              <a:t>charset</a:t>
            </a:r>
            <a:r>
              <a:rPr lang="en-US" altLang="ko-KR" sz="1200" dirty="0" smtClean="0"/>
              <a:t>=utf-8"&gt;</a:t>
            </a:r>
          </a:p>
          <a:p>
            <a:pPr>
              <a:buNone/>
            </a:pPr>
            <a:r>
              <a:rPr lang="en-US" altLang="ko-KR" sz="1200" dirty="0" smtClean="0"/>
              <a:t>&lt;style type='text/</a:t>
            </a:r>
            <a:r>
              <a:rPr lang="en-US" altLang="ko-KR" sz="1200" dirty="0" err="1" smtClean="0"/>
              <a:t>css</a:t>
            </a:r>
            <a:r>
              <a:rPr lang="en-US" altLang="ko-KR" sz="1200" dirty="0" smtClean="0"/>
              <a:t>'&gt;</a:t>
            </a:r>
          </a:p>
          <a:p>
            <a:pPr>
              <a:buNone/>
            </a:pPr>
            <a:r>
              <a:rPr lang="en-US" altLang="ko-KR" sz="1200" dirty="0" smtClean="0"/>
              <a:t>   a:link	   {font-family:"";</a:t>
            </a:r>
            <a:r>
              <a:rPr lang="en-US" altLang="ko-KR" sz="1200" dirty="0" err="1" smtClean="0"/>
              <a:t>color:black;text-decoration:none</a:t>
            </a:r>
            <a:r>
              <a:rPr lang="en-US" altLang="ko-KR" sz="1200" dirty="0" smtClean="0"/>
              <a:t>;}</a:t>
            </a:r>
          </a:p>
          <a:p>
            <a:pPr>
              <a:buNone/>
            </a:pPr>
            <a:r>
              <a:rPr lang="en-US" altLang="ko-KR" sz="1200" dirty="0" smtClean="0"/>
              <a:t>  a:visited   	   {font-family:"";</a:t>
            </a:r>
            <a:r>
              <a:rPr lang="en-US" altLang="ko-KR" sz="1200" dirty="0" err="1" smtClean="0"/>
              <a:t>color:black;text-decoration:none</a:t>
            </a:r>
            <a:r>
              <a:rPr lang="en-US" altLang="ko-KR" sz="1200" dirty="0" smtClean="0"/>
              <a:t>;}</a:t>
            </a:r>
          </a:p>
          <a:p>
            <a:pPr>
              <a:buNone/>
            </a:pPr>
            <a:r>
              <a:rPr lang="en-US" altLang="ko-KR" sz="1200" dirty="0" smtClean="0"/>
              <a:t>  a:hover	   {font-family:"";</a:t>
            </a:r>
            <a:r>
              <a:rPr lang="en-US" altLang="ko-KR" sz="1200" dirty="0" err="1" smtClean="0"/>
              <a:t>color:black;text-decoration:underline</a:t>
            </a:r>
            <a:r>
              <a:rPr lang="en-US" altLang="ko-KR" sz="1200" dirty="0" smtClean="0"/>
              <a:t>;}</a:t>
            </a:r>
          </a:p>
          <a:p>
            <a:pPr>
              <a:buNone/>
            </a:pPr>
            <a:r>
              <a:rPr lang="en-US" altLang="ko-KR" sz="1200" dirty="0" smtClean="0"/>
              <a:t>&lt;/style&gt;</a:t>
            </a:r>
          </a:p>
          <a:p>
            <a:pPr>
              <a:buNone/>
            </a:pPr>
            <a:endParaRPr lang="en-US" altLang="ko-KR" sz="1200" dirty="0" smtClean="0"/>
          </a:p>
          <a:p>
            <a:pPr>
              <a:buNone/>
            </a:pPr>
            <a:r>
              <a:rPr lang="en-US" altLang="ko-KR" sz="1200" dirty="0" smtClean="0"/>
              <a:t>&lt;SCRIPT LANGUAGE="JavaScript"&gt;</a:t>
            </a:r>
          </a:p>
          <a:p>
            <a:pPr>
              <a:buNone/>
            </a:pPr>
            <a:r>
              <a:rPr lang="en-US" altLang="ko-KR" sz="1200" dirty="0" smtClean="0"/>
              <a:t>function </a:t>
            </a:r>
            <a:r>
              <a:rPr lang="en-US" altLang="ko-KR" sz="1200" dirty="0" err="1" smtClean="0">
                <a:solidFill>
                  <a:srgbClr val="0000FF"/>
                </a:solidFill>
              </a:rPr>
              <a:t>Check_focus</a:t>
            </a:r>
            <a:r>
              <a:rPr lang="en-US" altLang="ko-KR" sz="1200" dirty="0" smtClean="0">
                <a:solidFill>
                  <a:srgbClr val="0000FF"/>
                </a:solidFill>
              </a:rPr>
              <a:t>()</a:t>
            </a:r>
          </a:p>
          <a:p>
            <a:pPr>
              <a:buNone/>
            </a:pPr>
            <a:r>
              <a:rPr lang="en-US" altLang="ko-KR" sz="1200" dirty="0" smtClean="0"/>
              <a:t>{</a:t>
            </a:r>
          </a:p>
          <a:p>
            <a:pPr>
              <a:buNone/>
            </a:pPr>
            <a:r>
              <a:rPr lang="en-US" altLang="ko-KR" sz="1200" dirty="0" smtClean="0"/>
              <a:t>   </a:t>
            </a:r>
            <a:r>
              <a:rPr lang="en-US" altLang="ko-KR" sz="1200" dirty="0" err="1" smtClean="0"/>
              <a:t>var</a:t>
            </a:r>
            <a:r>
              <a:rPr lang="en-US" altLang="ko-KR" sz="1200" dirty="0" smtClean="0"/>
              <a:t> strfocus1 = joinForm.jumin1.value.length;</a:t>
            </a:r>
          </a:p>
          <a:p>
            <a:pPr>
              <a:buNone/>
            </a:pPr>
            <a:r>
              <a:rPr lang="en-US" altLang="ko-KR" sz="1200" dirty="0" smtClean="0"/>
              <a:t>   if(strfocus1 == 6)</a:t>
            </a:r>
          </a:p>
          <a:p>
            <a:pPr>
              <a:buNone/>
            </a:pPr>
            <a:r>
              <a:rPr lang="en-US" altLang="ko-KR" sz="1200" dirty="0" smtClean="0"/>
              <a:t>     joinForm.jumin2.focus(); </a:t>
            </a:r>
          </a:p>
          <a:p>
            <a:pPr>
              <a:buNone/>
            </a:pPr>
            <a:r>
              <a:rPr lang="en-US" altLang="ko-KR" sz="1200" dirty="0" smtClean="0"/>
              <a:t>}	  </a:t>
            </a:r>
          </a:p>
          <a:p>
            <a:pPr>
              <a:buNone/>
            </a:pPr>
            <a:r>
              <a:rPr lang="en-US" altLang="ko-KR" sz="1200" dirty="0" smtClean="0">
                <a:solidFill>
                  <a:srgbClr val="0000FF"/>
                </a:solidFill>
              </a:rPr>
              <a:t>...  </a:t>
            </a:r>
            <a:r>
              <a:rPr lang="en-US" altLang="ko-KR" sz="1200" dirty="0" smtClean="0">
                <a:solidFill>
                  <a:srgbClr val="0000FF"/>
                </a:solidFill>
                <a:sym typeface="Wingdings" pitchFamily="2" charset="2"/>
              </a:rPr>
              <a:t></a:t>
            </a:r>
            <a:r>
              <a:rPr lang="en-US" altLang="ko-KR" sz="1200" dirty="0" smtClean="0">
                <a:solidFill>
                  <a:srgbClr val="0000FF"/>
                </a:solidFill>
              </a:rPr>
              <a:t> function</a:t>
            </a:r>
            <a:r>
              <a:rPr lang="ko-KR" altLang="en-US" sz="1200" dirty="0" smtClean="0">
                <a:solidFill>
                  <a:srgbClr val="0000FF"/>
                </a:solidFill>
              </a:rPr>
              <a:t> 추가</a:t>
            </a:r>
            <a:endParaRPr lang="en-US" altLang="ko-KR" sz="12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ko-KR" sz="1200" dirty="0" smtClean="0"/>
              <a:t>&lt;/SCRIPT&gt;     </a:t>
            </a:r>
          </a:p>
          <a:p>
            <a:pPr>
              <a:buNone/>
            </a:pPr>
            <a:r>
              <a:rPr lang="en-US" altLang="ko-KR" sz="1200" dirty="0" smtClean="0"/>
              <a:t>&lt;/HEAD&gt;</a:t>
            </a:r>
            <a:endParaRPr lang="ko-KR" altLang="en-US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268760"/>
            <a:ext cx="2297710" cy="302433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149080"/>
            <a:ext cx="3888432" cy="4320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자유형 7"/>
          <p:cNvSpPr/>
          <p:nvPr/>
        </p:nvSpPr>
        <p:spPr>
          <a:xfrm rot="175783">
            <a:off x="6948264" y="2377440"/>
            <a:ext cx="1029876" cy="1760220"/>
          </a:xfrm>
          <a:custGeom>
            <a:avLst/>
            <a:gdLst>
              <a:gd name="connsiteX0" fmla="*/ 320040 w 640080"/>
              <a:gd name="connsiteY0" fmla="*/ 0 h 1760220"/>
              <a:gd name="connsiteX1" fmla="*/ 586740 w 640080"/>
              <a:gd name="connsiteY1" fmla="*/ 853440 h 1760220"/>
              <a:gd name="connsiteX2" fmla="*/ 0 w 640080"/>
              <a:gd name="connsiteY2" fmla="*/ 1760220 h 17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0080" h="1760220">
                <a:moveTo>
                  <a:pt x="320040" y="0"/>
                </a:moveTo>
                <a:cubicBezTo>
                  <a:pt x="480060" y="280035"/>
                  <a:pt x="640080" y="560070"/>
                  <a:pt x="586740" y="853440"/>
                </a:cubicBezTo>
                <a:cubicBezTo>
                  <a:pt x="533400" y="1146810"/>
                  <a:pt x="266700" y="1453515"/>
                  <a:pt x="0" y="1760220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2072640" y="3745230"/>
            <a:ext cx="5163656" cy="478790"/>
          </a:xfrm>
          <a:custGeom>
            <a:avLst/>
            <a:gdLst>
              <a:gd name="connsiteX0" fmla="*/ 4724400 w 4724400"/>
              <a:gd name="connsiteY0" fmla="*/ 392430 h 478790"/>
              <a:gd name="connsiteX1" fmla="*/ 2590800 w 4724400"/>
              <a:gd name="connsiteY1" fmla="*/ 3810 h 478790"/>
              <a:gd name="connsiteX2" fmla="*/ 990600 w 4724400"/>
              <a:gd name="connsiteY2" fmla="*/ 415290 h 478790"/>
              <a:gd name="connsiteX3" fmla="*/ 0 w 4724400"/>
              <a:gd name="connsiteY3" fmla="*/ 384810 h 478790"/>
              <a:gd name="connsiteX4" fmla="*/ 0 w 4724400"/>
              <a:gd name="connsiteY4" fmla="*/ 384810 h 478790"/>
              <a:gd name="connsiteX5" fmla="*/ 0 w 4724400"/>
              <a:gd name="connsiteY5" fmla="*/ 384810 h 47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4400" h="478790">
                <a:moveTo>
                  <a:pt x="4724400" y="392430"/>
                </a:moveTo>
                <a:cubicBezTo>
                  <a:pt x="3968750" y="196215"/>
                  <a:pt x="3213100" y="0"/>
                  <a:pt x="2590800" y="3810"/>
                </a:cubicBezTo>
                <a:cubicBezTo>
                  <a:pt x="1968500" y="7620"/>
                  <a:pt x="1422400" y="351790"/>
                  <a:pt x="990600" y="415290"/>
                </a:cubicBezTo>
                <a:cubicBezTo>
                  <a:pt x="558800" y="478790"/>
                  <a:pt x="0" y="384810"/>
                  <a:pt x="0" y="384810"/>
                </a:cubicBezTo>
                <a:lnTo>
                  <a:pt x="0" y="384810"/>
                </a:lnTo>
                <a:lnTo>
                  <a:pt x="0" y="384810"/>
                </a:lnTo>
              </a:path>
            </a:pathLst>
          </a:custGeom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764704"/>
            <a:ext cx="2297710" cy="280831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Pop-up</a:t>
            </a:r>
            <a:r>
              <a:rPr lang="ko-KR" altLang="en-US" dirty="0" smtClean="0"/>
              <a:t> 창 만들기  </a:t>
            </a:r>
            <a:r>
              <a:rPr lang="en-US" altLang="ko-KR" dirty="0" smtClean="0">
                <a:solidFill>
                  <a:srgbClr val="0000FF"/>
                </a:solidFill>
              </a:rPr>
              <a:t>member_in.jsp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153400" cy="4896544"/>
          </a:xfrm>
        </p:spPr>
        <p:txBody>
          <a:bodyPr>
            <a:normAutofit/>
          </a:bodyPr>
          <a:lstStyle/>
          <a:p>
            <a:pPr>
              <a:lnSpc>
                <a:spcPts val="1300"/>
              </a:lnSpc>
              <a:buNone/>
            </a:pPr>
            <a:r>
              <a:rPr lang="en-US" altLang="ko-KR" sz="1400" dirty="0" smtClean="0"/>
              <a:t>function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Check_id</a:t>
            </a:r>
            <a:r>
              <a:rPr lang="en-US" altLang="ko-KR" sz="1400" dirty="0" smtClean="0">
                <a:solidFill>
                  <a:srgbClr val="0000FF"/>
                </a:solidFill>
              </a:rPr>
              <a:t>() </a:t>
            </a:r>
          </a:p>
          <a:p>
            <a:pPr>
              <a:lnSpc>
                <a:spcPts val="1300"/>
              </a:lnSpc>
              <a:buNone/>
            </a:pPr>
            <a:r>
              <a:rPr lang="en-US" altLang="ko-KR" sz="1400" dirty="0" smtClean="0"/>
              <a:t>{</a:t>
            </a:r>
          </a:p>
          <a:p>
            <a:pPr>
              <a:lnSpc>
                <a:spcPts val="1300"/>
              </a:lnSpc>
              <a:buNone/>
            </a:pPr>
            <a:r>
              <a:rPr lang="en-US" altLang="ko-KR" sz="1400" dirty="0" smtClean="0"/>
              <a:t>     if (</a:t>
            </a:r>
            <a:r>
              <a:rPr lang="en-US" altLang="ko-KR" sz="1400" dirty="0" err="1" smtClean="0"/>
              <a:t>joinForm.id.value.length</a:t>
            </a:r>
            <a:r>
              <a:rPr lang="en-US" altLang="ko-KR" sz="1400" dirty="0" smtClean="0"/>
              <a:t> &lt; 1){ </a:t>
            </a:r>
          </a:p>
          <a:p>
            <a:pPr>
              <a:lnSpc>
                <a:spcPts val="1300"/>
              </a:lnSpc>
              <a:buNone/>
            </a:pPr>
            <a:r>
              <a:rPr lang="en-US" altLang="ko-KR" sz="1400" dirty="0" smtClean="0"/>
              <a:t>           alert("</a:t>
            </a:r>
            <a:r>
              <a:rPr lang="ko-KR" altLang="en-US" sz="1400" dirty="0" smtClean="0"/>
              <a:t>아이디를 입력하세요</a:t>
            </a:r>
            <a:r>
              <a:rPr lang="en-US" altLang="ko-KR" sz="1400" dirty="0" smtClean="0"/>
              <a:t>.");</a:t>
            </a:r>
            <a:r>
              <a:rPr lang="ko-KR" altLang="en-US" sz="1400" dirty="0" smtClean="0"/>
              <a:t> </a:t>
            </a:r>
          </a:p>
          <a:p>
            <a:pPr>
              <a:lnSpc>
                <a:spcPts val="1300"/>
              </a:lnSpc>
              <a:buNone/>
            </a:pPr>
            <a:r>
              <a:rPr lang="en-US" altLang="ko-KR" sz="1400" dirty="0" smtClean="0"/>
              <a:t>            </a:t>
            </a:r>
            <a:r>
              <a:rPr lang="en-US" altLang="ko-KR" sz="1400" dirty="0" err="1" smtClean="0"/>
              <a:t>joinForm.id.focus</a:t>
            </a:r>
            <a:r>
              <a:rPr lang="en-US" altLang="ko-KR" sz="1400" dirty="0" smtClean="0"/>
              <a:t>(); </a:t>
            </a:r>
          </a:p>
          <a:p>
            <a:pPr>
              <a:lnSpc>
                <a:spcPts val="1300"/>
              </a:lnSpc>
              <a:buNone/>
            </a:pPr>
            <a:r>
              <a:rPr lang="en-US" altLang="ko-KR" sz="1400" dirty="0" smtClean="0"/>
              <a:t>            return false; </a:t>
            </a:r>
          </a:p>
          <a:p>
            <a:pPr>
              <a:lnSpc>
                <a:spcPts val="1300"/>
              </a:lnSpc>
              <a:buNone/>
            </a:pPr>
            <a:r>
              <a:rPr lang="en-US" altLang="ko-KR" sz="1400" dirty="0" smtClean="0"/>
              <a:t>     } </a:t>
            </a:r>
          </a:p>
          <a:p>
            <a:pPr>
              <a:lnSpc>
                <a:spcPts val="1300"/>
              </a:lnSpc>
              <a:buNone/>
            </a:pPr>
            <a:r>
              <a:rPr lang="en-US" altLang="ko-KR" sz="1400" dirty="0" smtClean="0"/>
              <a:t>    </a:t>
            </a:r>
            <a:r>
              <a:rPr lang="en-US" altLang="ko-KR" sz="1400" dirty="0" err="1" smtClean="0"/>
              <a:t>window.open</a:t>
            </a:r>
            <a:r>
              <a:rPr lang="en-US" altLang="ko-KR" sz="1400" dirty="0" smtClean="0"/>
              <a:t>("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checkid.jsp?id</a:t>
            </a:r>
            <a:r>
              <a:rPr lang="en-US" altLang="ko-KR" sz="1400" dirty="0" smtClean="0">
                <a:solidFill>
                  <a:srgbClr val="0000FF"/>
                </a:solidFill>
              </a:rPr>
              <a:t>="+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joinForm.id.value</a:t>
            </a:r>
            <a:r>
              <a:rPr lang="en-US" altLang="ko-KR" sz="1400" dirty="0" smtClean="0"/>
              <a:t>, "_</a:t>
            </a:r>
            <a:r>
              <a:rPr lang="en-US" altLang="ko-KR" sz="1400" dirty="0" err="1" smtClean="0"/>
              <a:t>idcheck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","height</a:t>
            </a:r>
            <a:r>
              <a:rPr lang="en-US" altLang="ko-KR" sz="1400" dirty="0" smtClean="0">
                <a:solidFill>
                  <a:srgbClr val="0000FF"/>
                </a:solidFill>
              </a:rPr>
              <a:t>=200,width=300,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menubar</a:t>
            </a:r>
            <a:r>
              <a:rPr lang="en-US" altLang="ko-KR" sz="1400" dirty="0" smtClean="0">
                <a:solidFill>
                  <a:srgbClr val="0000FF"/>
                </a:solidFill>
              </a:rPr>
              <a:t>=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no,directories</a:t>
            </a:r>
            <a:r>
              <a:rPr lang="en-US" altLang="ko-KR" sz="1400" dirty="0" smtClean="0">
                <a:solidFill>
                  <a:srgbClr val="0000FF"/>
                </a:solidFill>
              </a:rPr>
              <a:t>=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no,resizable</a:t>
            </a:r>
            <a:r>
              <a:rPr lang="en-US" altLang="ko-KR" sz="1400" dirty="0" smtClean="0">
                <a:solidFill>
                  <a:srgbClr val="0000FF"/>
                </a:solidFill>
              </a:rPr>
              <a:t>=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no,status</a:t>
            </a:r>
            <a:r>
              <a:rPr lang="en-US" altLang="ko-KR" sz="1400" dirty="0" smtClean="0">
                <a:solidFill>
                  <a:srgbClr val="0000FF"/>
                </a:solidFill>
              </a:rPr>
              <a:t>=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no,scrollbars</a:t>
            </a:r>
            <a:r>
              <a:rPr lang="en-US" altLang="ko-KR" sz="1400" dirty="0" smtClean="0">
                <a:solidFill>
                  <a:srgbClr val="0000FF"/>
                </a:solidFill>
              </a:rPr>
              <a:t>=yes"</a:t>
            </a:r>
            <a:r>
              <a:rPr lang="en-US" altLang="ko-KR" sz="1400" dirty="0" smtClean="0"/>
              <a:t>);</a:t>
            </a:r>
          </a:p>
          <a:p>
            <a:pPr>
              <a:buNone/>
            </a:pPr>
            <a:r>
              <a:rPr lang="en-US" altLang="ko-KR" sz="1400" dirty="0" smtClean="0"/>
              <a:t>}</a:t>
            </a:r>
          </a:p>
          <a:p>
            <a:pPr>
              <a:buNone/>
            </a:pPr>
            <a:r>
              <a:rPr lang="en-US" altLang="ko-KR" sz="1400" dirty="0" smtClean="0"/>
              <a:t>function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ZipCode</a:t>
            </a:r>
            <a:r>
              <a:rPr lang="en-US" altLang="ko-KR" sz="1400" dirty="0" smtClean="0">
                <a:solidFill>
                  <a:srgbClr val="0000FF"/>
                </a:solidFill>
              </a:rPr>
              <a:t>() </a:t>
            </a:r>
          </a:p>
          <a:p>
            <a:pPr>
              <a:buNone/>
            </a:pPr>
            <a:r>
              <a:rPr lang="en-US" altLang="ko-KR" sz="1400" dirty="0" smtClean="0"/>
              <a:t>{</a:t>
            </a:r>
          </a:p>
          <a:p>
            <a:pPr>
              <a:buNone/>
            </a:pPr>
            <a:r>
              <a:rPr lang="en-US" altLang="ko-KR" sz="1400" dirty="0" smtClean="0"/>
              <a:t>     </a:t>
            </a:r>
            <a:r>
              <a:rPr lang="en-US" altLang="ko-KR" sz="1400" dirty="0" err="1" smtClean="0"/>
              <a:t>window.open</a:t>
            </a:r>
            <a:r>
              <a:rPr lang="en-US" altLang="ko-KR" sz="1400" dirty="0" smtClean="0"/>
              <a:t>("</a:t>
            </a:r>
            <a:r>
              <a:rPr lang="en-US" altLang="ko-KR" sz="1400" dirty="0" smtClean="0">
                <a:solidFill>
                  <a:srgbClr val="0000FF"/>
                </a:solidFill>
              </a:rPr>
              <a:t>zip_form.jsp</a:t>
            </a:r>
            <a:r>
              <a:rPr lang="en-US" altLang="ko-KR" sz="1400" dirty="0" smtClean="0"/>
              <a:t>", "_</a:t>
            </a:r>
            <a:r>
              <a:rPr lang="en-US" altLang="ko-KR" sz="1400" dirty="0" err="1" smtClean="0"/>
              <a:t>zipinput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","height</a:t>
            </a:r>
            <a:r>
              <a:rPr lang="en-US" altLang="ko-KR" sz="1400" dirty="0" smtClean="0">
                <a:solidFill>
                  <a:srgbClr val="0000FF"/>
                </a:solidFill>
              </a:rPr>
              <a:t>=300,width=600,     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menubar</a:t>
            </a:r>
            <a:r>
              <a:rPr lang="en-US" altLang="ko-KR" sz="1400" dirty="0" smtClean="0">
                <a:solidFill>
                  <a:srgbClr val="0000FF"/>
                </a:solidFill>
              </a:rPr>
              <a:t>=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no,directories</a:t>
            </a:r>
            <a:r>
              <a:rPr lang="en-US" altLang="ko-KR" sz="1400" dirty="0" smtClean="0">
                <a:solidFill>
                  <a:srgbClr val="0000FF"/>
                </a:solidFill>
              </a:rPr>
              <a:t>=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no,resizable</a:t>
            </a:r>
            <a:r>
              <a:rPr lang="en-US" altLang="ko-KR" sz="1400" dirty="0" smtClean="0">
                <a:solidFill>
                  <a:srgbClr val="0000FF"/>
                </a:solidFill>
              </a:rPr>
              <a:t>=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no,status</a:t>
            </a:r>
            <a:r>
              <a:rPr lang="en-US" altLang="ko-KR" sz="1400" dirty="0" smtClean="0">
                <a:solidFill>
                  <a:srgbClr val="0000FF"/>
                </a:solidFill>
              </a:rPr>
              <a:t>=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no,scrollbars</a:t>
            </a:r>
            <a:r>
              <a:rPr lang="en-US" altLang="ko-KR" sz="1400" dirty="0" smtClean="0">
                <a:solidFill>
                  <a:srgbClr val="0000FF"/>
                </a:solidFill>
              </a:rPr>
              <a:t>=yes</a:t>
            </a:r>
            <a:r>
              <a:rPr lang="en-US" altLang="ko-KR" sz="1400" dirty="0" smtClean="0"/>
              <a:t>");</a:t>
            </a:r>
          </a:p>
          <a:p>
            <a:pPr>
              <a:buNone/>
            </a:pPr>
            <a:r>
              <a:rPr lang="en-US" altLang="ko-KR" sz="1400" dirty="0" smtClean="0"/>
              <a:t>}</a:t>
            </a:r>
          </a:p>
          <a:p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980728"/>
            <a:ext cx="3883100" cy="60018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자유형 5"/>
          <p:cNvSpPr/>
          <p:nvPr/>
        </p:nvSpPr>
        <p:spPr>
          <a:xfrm>
            <a:off x="4259580" y="612140"/>
            <a:ext cx="4229100" cy="584200"/>
          </a:xfrm>
          <a:custGeom>
            <a:avLst/>
            <a:gdLst>
              <a:gd name="connsiteX0" fmla="*/ 4229100 w 4229100"/>
              <a:gd name="connsiteY0" fmla="*/ 325120 h 584200"/>
              <a:gd name="connsiteX1" fmla="*/ 1249680 w 4229100"/>
              <a:gd name="connsiteY1" fmla="*/ 43180 h 584200"/>
              <a:gd name="connsiteX2" fmla="*/ 0 w 4229100"/>
              <a:gd name="connsiteY2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9100" h="584200">
                <a:moveTo>
                  <a:pt x="4229100" y="325120"/>
                </a:moveTo>
                <a:cubicBezTo>
                  <a:pt x="3091815" y="162560"/>
                  <a:pt x="1954530" y="0"/>
                  <a:pt x="1249680" y="43180"/>
                </a:cubicBezTo>
                <a:cubicBezTo>
                  <a:pt x="544830" y="86360"/>
                  <a:pt x="272415" y="335280"/>
                  <a:pt x="0" y="58420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>
            <a:off x="1866900" y="1341120"/>
            <a:ext cx="2941320" cy="619760"/>
          </a:xfrm>
          <a:custGeom>
            <a:avLst/>
            <a:gdLst>
              <a:gd name="connsiteX0" fmla="*/ 2941320 w 2941320"/>
              <a:gd name="connsiteY0" fmla="*/ 0 h 619760"/>
              <a:gd name="connsiteX1" fmla="*/ 1135380 w 2941320"/>
              <a:gd name="connsiteY1" fmla="*/ 525780 h 619760"/>
              <a:gd name="connsiteX2" fmla="*/ 0 w 2941320"/>
              <a:gd name="connsiteY2" fmla="*/ 56388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1320" h="619760">
                <a:moveTo>
                  <a:pt x="2941320" y="0"/>
                </a:moveTo>
                <a:cubicBezTo>
                  <a:pt x="2283460" y="215900"/>
                  <a:pt x="1625600" y="431800"/>
                  <a:pt x="1135380" y="525780"/>
                </a:cubicBezTo>
                <a:cubicBezTo>
                  <a:pt x="645160" y="619760"/>
                  <a:pt x="322580" y="591820"/>
                  <a:pt x="0" y="563880"/>
                </a:cubicBezTo>
              </a:path>
            </a:pathLst>
          </a:custGeom>
          <a:ln w="127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77072"/>
            <a:ext cx="4099742" cy="4107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자유형 10"/>
          <p:cNvSpPr/>
          <p:nvPr/>
        </p:nvSpPr>
        <p:spPr>
          <a:xfrm>
            <a:off x="1691680" y="4077072"/>
            <a:ext cx="3904476" cy="745490"/>
          </a:xfrm>
          <a:custGeom>
            <a:avLst/>
            <a:gdLst>
              <a:gd name="connsiteX0" fmla="*/ 3924300 w 3924300"/>
              <a:gd name="connsiteY0" fmla="*/ 336550 h 745490"/>
              <a:gd name="connsiteX1" fmla="*/ 1866900 w 3924300"/>
              <a:gd name="connsiteY1" fmla="*/ 702310 h 745490"/>
              <a:gd name="connsiteX2" fmla="*/ 502920 w 3924300"/>
              <a:gd name="connsiteY2" fmla="*/ 77470 h 745490"/>
              <a:gd name="connsiteX3" fmla="*/ 0 w 3924300"/>
              <a:gd name="connsiteY3" fmla="*/ 237490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300" h="745490">
                <a:moveTo>
                  <a:pt x="3924300" y="336550"/>
                </a:moveTo>
                <a:cubicBezTo>
                  <a:pt x="3180715" y="541020"/>
                  <a:pt x="2437130" y="745490"/>
                  <a:pt x="1866900" y="702310"/>
                </a:cubicBezTo>
                <a:cubicBezTo>
                  <a:pt x="1296670" y="659130"/>
                  <a:pt x="814070" y="154940"/>
                  <a:pt x="502920" y="77470"/>
                </a:cubicBezTo>
                <a:cubicBezTo>
                  <a:pt x="191770" y="0"/>
                  <a:pt x="95885" y="118745"/>
                  <a:pt x="0" y="23749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>
            <a:off x="5652120" y="2019300"/>
            <a:ext cx="1914540" cy="2129780"/>
          </a:xfrm>
          <a:custGeom>
            <a:avLst/>
            <a:gdLst>
              <a:gd name="connsiteX0" fmla="*/ 2164080 w 2164080"/>
              <a:gd name="connsiteY0" fmla="*/ 0 h 1424940"/>
              <a:gd name="connsiteX1" fmla="*/ 739140 w 2164080"/>
              <a:gd name="connsiteY1" fmla="*/ 883920 h 1424940"/>
              <a:gd name="connsiteX2" fmla="*/ 0 w 2164080"/>
              <a:gd name="connsiteY2" fmla="*/ 142494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4080" h="1424940">
                <a:moveTo>
                  <a:pt x="2164080" y="0"/>
                </a:moveTo>
                <a:cubicBezTo>
                  <a:pt x="1631950" y="323215"/>
                  <a:pt x="1099820" y="646430"/>
                  <a:pt x="739140" y="883920"/>
                </a:cubicBezTo>
                <a:cubicBezTo>
                  <a:pt x="378460" y="1121410"/>
                  <a:pt x="189230" y="1273175"/>
                  <a:pt x="0" y="1424940"/>
                </a:cubicBezTo>
              </a:path>
            </a:pathLst>
          </a:custGeom>
          <a:ln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 12"/>
          <p:cNvSpPr/>
          <p:nvPr/>
        </p:nvSpPr>
        <p:spPr>
          <a:xfrm>
            <a:off x="5204460" y="2065020"/>
            <a:ext cx="3147060" cy="2528570"/>
          </a:xfrm>
          <a:custGeom>
            <a:avLst/>
            <a:gdLst>
              <a:gd name="connsiteX0" fmla="*/ 3147060 w 3147060"/>
              <a:gd name="connsiteY0" fmla="*/ 0 h 2528570"/>
              <a:gd name="connsiteX1" fmla="*/ 2186940 w 3147060"/>
              <a:gd name="connsiteY1" fmla="*/ 2164080 h 2528570"/>
              <a:gd name="connsiteX2" fmla="*/ 716280 w 3147060"/>
              <a:gd name="connsiteY2" fmla="*/ 2186940 h 2528570"/>
              <a:gd name="connsiteX3" fmla="*/ 0 w 3147060"/>
              <a:gd name="connsiteY3" fmla="*/ 2263140 h 252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7060" h="2528570">
                <a:moveTo>
                  <a:pt x="3147060" y="0"/>
                </a:moveTo>
                <a:cubicBezTo>
                  <a:pt x="2869565" y="899795"/>
                  <a:pt x="2592070" y="1799590"/>
                  <a:pt x="2186940" y="2164080"/>
                </a:cubicBezTo>
                <a:cubicBezTo>
                  <a:pt x="1781810" y="2528570"/>
                  <a:pt x="1080770" y="2170430"/>
                  <a:pt x="716280" y="2186940"/>
                </a:cubicBezTo>
                <a:cubicBezTo>
                  <a:pt x="351790" y="2203450"/>
                  <a:pt x="175895" y="2233295"/>
                  <a:pt x="0" y="2263140"/>
                </a:cubicBezTo>
              </a:path>
            </a:pathLst>
          </a:custGeom>
          <a:ln w="127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전송전</a:t>
            </a:r>
            <a:r>
              <a:rPr lang="ko-KR" altLang="en-US" dirty="0" smtClean="0"/>
              <a:t> 전체 확인 </a:t>
            </a:r>
            <a:r>
              <a:rPr lang="en-US" altLang="ko-KR" dirty="0" smtClean="0">
                <a:solidFill>
                  <a:srgbClr val="0000FF"/>
                </a:solidFill>
              </a:rPr>
              <a:t>member_in.jsp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3096344" cy="58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1200" dirty="0" smtClean="0"/>
              <a:t>function </a:t>
            </a:r>
            <a:r>
              <a:rPr lang="en-US" altLang="ko-KR" sz="1200" dirty="0" smtClean="0">
                <a:solidFill>
                  <a:srgbClr val="0000FF"/>
                </a:solidFill>
              </a:rPr>
              <a:t>Check() {</a:t>
            </a:r>
          </a:p>
          <a:p>
            <a:pPr>
              <a:buNone/>
            </a:pPr>
            <a:r>
              <a:rPr lang="en-US" altLang="ko-KR" sz="1200" dirty="0" smtClean="0"/>
              <a:t>   if (</a:t>
            </a:r>
            <a:r>
              <a:rPr lang="en-US" altLang="ko-KR" sz="1200" dirty="0" err="1" smtClean="0"/>
              <a:t>joinForm.id.value.length</a:t>
            </a:r>
            <a:r>
              <a:rPr lang="en-US" altLang="ko-KR" sz="1200" dirty="0" smtClean="0"/>
              <a:t> &lt; 1){</a:t>
            </a:r>
          </a:p>
          <a:p>
            <a:pPr>
              <a:buNone/>
            </a:pPr>
            <a:r>
              <a:rPr lang="en-US" altLang="ko-KR" sz="1200" dirty="0" smtClean="0"/>
              <a:t>	alert("</a:t>
            </a:r>
            <a:r>
              <a:rPr lang="ko-KR" altLang="en-US" sz="1200" dirty="0" smtClean="0"/>
              <a:t>아이디를 입력하세요</a:t>
            </a:r>
            <a:r>
              <a:rPr lang="en-US" altLang="ko-KR" sz="1200" dirty="0" smtClean="0"/>
              <a:t>.");</a:t>
            </a:r>
          </a:p>
          <a:p>
            <a:pPr>
              <a:buNone/>
            </a:pPr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joinForm.id.focus</a:t>
            </a:r>
            <a:r>
              <a:rPr lang="en-US" altLang="ko-KR" sz="1200" dirty="0" smtClean="0"/>
              <a:t>();</a:t>
            </a:r>
          </a:p>
          <a:p>
            <a:pPr>
              <a:buNone/>
            </a:pPr>
            <a:r>
              <a:rPr lang="en-US" altLang="ko-KR" sz="1200" dirty="0" smtClean="0"/>
              <a:t>	return false;</a:t>
            </a:r>
          </a:p>
          <a:p>
            <a:pPr>
              <a:buNone/>
            </a:pPr>
            <a:r>
              <a:rPr lang="en-US" altLang="ko-KR" sz="1200" dirty="0" smtClean="0"/>
              <a:t>   }</a:t>
            </a:r>
          </a:p>
          <a:p>
            <a:pPr>
              <a:buNone/>
            </a:pPr>
            <a:r>
              <a:rPr lang="en-US" altLang="ko-KR" sz="1200" dirty="0" smtClean="0"/>
              <a:t>   if (</a:t>
            </a:r>
            <a:r>
              <a:rPr lang="en-US" altLang="ko-KR" sz="1200" dirty="0" err="1" smtClean="0"/>
              <a:t>joinForm.pass.value.length</a:t>
            </a:r>
            <a:r>
              <a:rPr lang="en-US" altLang="ko-KR" sz="1200" dirty="0" smtClean="0"/>
              <a:t> &lt; 1){</a:t>
            </a:r>
          </a:p>
          <a:p>
            <a:pPr>
              <a:buNone/>
            </a:pPr>
            <a:r>
              <a:rPr lang="en-US" altLang="ko-KR" sz="1200" dirty="0" smtClean="0"/>
              <a:t>	alert("</a:t>
            </a:r>
            <a:r>
              <a:rPr lang="ko-KR" altLang="en-US" sz="1200" dirty="0" smtClean="0"/>
              <a:t>비밀번호를 입력하세요</a:t>
            </a:r>
            <a:r>
              <a:rPr lang="en-US" altLang="ko-KR" sz="1200" dirty="0" smtClean="0"/>
              <a:t>.");</a:t>
            </a:r>
          </a:p>
          <a:p>
            <a:pPr>
              <a:buNone/>
            </a:pPr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joinForm.pass.focus</a:t>
            </a:r>
            <a:r>
              <a:rPr lang="en-US" altLang="ko-KR" sz="1200" dirty="0" smtClean="0"/>
              <a:t>();</a:t>
            </a:r>
          </a:p>
          <a:p>
            <a:pPr>
              <a:buNone/>
            </a:pPr>
            <a:r>
              <a:rPr lang="en-US" altLang="ko-KR" sz="1200" dirty="0" smtClean="0"/>
              <a:t>	return false;</a:t>
            </a:r>
          </a:p>
          <a:p>
            <a:pPr>
              <a:buNone/>
            </a:pPr>
            <a:r>
              <a:rPr lang="en-US" altLang="ko-KR" sz="1200" dirty="0" smtClean="0"/>
              <a:t>   }</a:t>
            </a:r>
          </a:p>
          <a:p>
            <a:pPr>
              <a:buNone/>
            </a:pPr>
            <a:r>
              <a:rPr lang="en-US" altLang="ko-KR" sz="1200" dirty="0" smtClean="0"/>
              <a:t>   if (</a:t>
            </a:r>
            <a:r>
              <a:rPr lang="en-US" altLang="ko-KR" sz="1200" dirty="0" err="1" smtClean="0"/>
              <a:t>joinForm.name.value.length</a:t>
            </a:r>
            <a:r>
              <a:rPr lang="en-US" altLang="ko-KR" sz="1200" dirty="0" smtClean="0"/>
              <a:t> &lt; 1){</a:t>
            </a:r>
          </a:p>
          <a:p>
            <a:pPr>
              <a:buNone/>
            </a:pPr>
            <a:r>
              <a:rPr lang="en-US" altLang="ko-KR" sz="1200" dirty="0" smtClean="0"/>
              <a:t>	alert("</a:t>
            </a:r>
            <a:r>
              <a:rPr lang="ko-KR" altLang="en-US" sz="1200" dirty="0" smtClean="0"/>
              <a:t>이름을 입력하세요</a:t>
            </a:r>
            <a:r>
              <a:rPr lang="en-US" altLang="ko-KR" sz="1200" dirty="0" smtClean="0"/>
              <a:t>.");</a:t>
            </a:r>
          </a:p>
          <a:p>
            <a:pPr>
              <a:buNone/>
            </a:pPr>
            <a:r>
              <a:rPr lang="en-US" altLang="ko-KR" sz="1200" dirty="0" smtClean="0"/>
              <a:t>	</a:t>
            </a:r>
            <a:r>
              <a:rPr lang="en-US" altLang="ko-KR" sz="1200" dirty="0" err="1" smtClean="0"/>
              <a:t>joinForm.name.focus</a:t>
            </a:r>
            <a:r>
              <a:rPr lang="en-US" altLang="ko-KR" sz="1200" dirty="0" smtClean="0"/>
              <a:t>();</a:t>
            </a:r>
          </a:p>
          <a:p>
            <a:pPr>
              <a:buNone/>
            </a:pPr>
            <a:r>
              <a:rPr lang="en-US" altLang="ko-KR" sz="1200" dirty="0" smtClean="0"/>
              <a:t>	return false;</a:t>
            </a:r>
          </a:p>
          <a:p>
            <a:pPr>
              <a:buNone/>
            </a:pPr>
            <a:r>
              <a:rPr lang="en-US" altLang="ko-KR" sz="1200" dirty="0" smtClean="0"/>
              <a:t>   }</a:t>
            </a:r>
          </a:p>
          <a:p>
            <a:pPr>
              <a:buNone/>
            </a:pPr>
            <a:r>
              <a:rPr lang="en-US" altLang="ko-KR" sz="1200" dirty="0" smtClean="0"/>
              <a:t>   if (joinForm.jumin1.value.length &lt; 1){</a:t>
            </a:r>
          </a:p>
          <a:p>
            <a:pPr>
              <a:buNone/>
            </a:pPr>
            <a:r>
              <a:rPr lang="en-US" altLang="ko-KR" sz="1200" dirty="0" smtClean="0"/>
              <a:t>	alert("</a:t>
            </a:r>
            <a:r>
              <a:rPr lang="ko-KR" altLang="en-US" sz="1200" dirty="0" smtClean="0"/>
              <a:t>주민등록번호를 입력하세요</a:t>
            </a:r>
            <a:r>
              <a:rPr lang="en-US" altLang="ko-KR" sz="1200" dirty="0" smtClean="0"/>
              <a:t>.");</a:t>
            </a:r>
          </a:p>
          <a:p>
            <a:pPr>
              <a:buNone/>
            </a:pPr>
            <a:r>
              <a:rPr lang="en-US" altLang="ko-KR" sz="1200" dirty="0" smtClean="0"/>
              <a:t>	joinForm.juminnum1.focus();</a:t>
            </a:r>
          </a:p>
          <a:p>
            <a:pPr>
              <a:buNone/>
            </a:pPr>
            <a:r>
              <a:rPr lang="en-US" altLang="ko-KR" sz="1200" dirty="0" smtClean="0"/>
              <a:t>	return false;</a:t>
            </a:r>
          </a:p>
          <a:p>
            <a:pPr>
              <a:buNone/>
            </a:pPr>
            <a:r>
              <a:rPr lang="en-US" altLang="ko-KR" sz="1200" dirty="0" smtClean="0"/>
              <a:t>   }</a:t>
            </a:r>
          </a:p>
          <a:p>
            <a:pPr>
              <a:buNone/>
            </a:pPr>
            <a:endParaRPr lang="en-US" altLang="ko-KR" sz="1200" dirty="0" smtClean="0"/>
          </a:p>
          <a:p>
            <a:pPr>
              <a:buNone/>
            </a:pPr>
            <a:r>
              <a:rPr lang="en-US" altLang="ko-KR" sz="1200" dirty="0" smtClean="0"/>
              <a:t>   </a:t>
            </a:r>
            <a:endParaRPr lang="ko-KR" alt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2420888"/>
            <a:ext cx="506581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dirty="0" smtClean="0"/>
          </a:p>
          <a:p>
            <a:pPr lvl="1"/>
            <a:r>
              <a:rPr lang="en-US" altLang="ko-KR" dirty="0" smtClean="0"/>
              <a:t>  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if (</a:t>
            </a:r>
            <a:r>
              <a:rPr lang="en-US" altLang="ko-KR" sz="12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joinForm.</a:t>
            </a:r>
            <a:r>
              <a:rPr lang="en-US" altLang="ko-KR" sz="12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id</a:t>
            </a:r>
            <a:r>
              <a:rPr lang="en-US" altLang="ko-KR" sz="12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.value</a:t>
            </a:r>
            <a:r>
              <a:rPr lang="en-US" altLang="ko-KR" sz="12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!= </a:t>
            </a:r>
            <a:r>
              <a:rPr lang="en-US" altLang="ko-KR" sz="12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joinForm</a:t>
            </a:r>
            <a:r>
              <a:rPr lang="en-US" altLang="ko-KR" sz="12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.re_id</a:t>
            </a:r>
            <a:r>
              <a:rPr lang="en-US" altLang="ko-KR" sz="12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.value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){ </a:t>
            </a:r>
          </a:p>
          <a:p>
            <a:pPr lvl="1"/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    alert ("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중복확인을 클릭하여 주세요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.");</a:t>
            </a:r>
          </a:p>
          <a:p>
            <a:pPr lvl="1"/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   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joinForm.id.value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="";</a:t>
            </a:r>
          </a:p>
          <a:p>
            <a:pPr lvl="1"/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   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joinForm.id.focus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();</a:t>
            </a:r>
          </a:p>
          <a:p>
            <a:pPr lvl="1"/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    return false;</a:t>
            </a:r>
          </a:p>
          <a:p>
            <a:pPr lvl="1"/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}</a:t>
            </a:r>
          </a:p>
          <a:p>
            <a:pPr lvl="1"/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</a:t>
            </a:r>
          </a:p>
          <a:p>
            <a:pPr lvl="1"/>
            <a:r>
              <a:rPr lang="en-US" altLang="ko-KR" sz="12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en-US" altLang="ko-KR" sz="12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var</a:t>
            </a:r>
            <a:r>
              <a:rPr lang="en-US" altLang="ko-KR" sz="12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2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jumin_num</a:t>
            </a:r>
            <a:r>
              <a:rPr lang="en-US" altLang="ko-KR" sz="12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= joinForm.jumin1.value+joinForm.jumin2.value;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pPr lvl="1"/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if ( </a:t>
            </a:r>
            <a:r>
              <a:rPr lang="en-US" altLang="ko-KR" sz="1200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jumin_check</a:t>
            </a:r>
            <a:r>
              <a:rPr lang="en-US" altLang="ko-KR" sz="12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200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jumin_num</a:t>
            </a:r>
            <a:r>
              <a:rPr lang="en-US" altLang="ko-KR" sz="12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) {</a:t>
            </a:r>
          </a:p>
          <a:p>
            <a:pPr lvl="1"/>
            <a:r>
              <a:rPr lang="en-US" altLang="ko-KR" sz="1200" dirty="0" smtClean="0">
                <a:solidFill>
                  <a:srgbClr val="7030A0"/>
                </a:solidFill>
                <a:latin typeface="HY강B" pitchFamily="18" charset="-127"/>
                <a:ea typeface="HY강B" pitchFamily="18" charset="-127"/>
              </a:rPr>
              <a:t>         </a:t>
            </a:r>
            <a:r>
              <a:rPr lang="en-US" altLang="ko-KR" sz="12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joinForm.submit</a:t>
            </a:r>
            <a:r>
              <a:rPr lang="en-US" altLang="ko-KR" sz="12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();</a:t>
            </a:r>
          </a:p>
          <a:p>
            <a:pPr lvl="1"/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}</a:t>
            </a:r>
          </a:p>
          <a:p>
            <a:pPr lvl="1"/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else  {</a:t>
            </a:r>
          </a:p>
          <a:p>
            <a:pPr lvl="1"/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     alert("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올바른 주민등록번호가 아닙니다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.");</a:t>
            </a:r>
          </a:p>
          <a:p>
            <a:pPr lvl="1"/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     joinForm.jumin1.focus();</a:t>
            </a:r>
          </a:p>
          <a:p>
            <a:pPr lvl="1"/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     return false;</a:t>
            </a:r>
          </a:p>
          <a:p>
            <a:pPr lvl="1"/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}</a:t>
            </a:r>
          </a:p>
          <a:p>
            <a:pPr lvl="1"/>
            <a:endParaRPr lang="en-US" altLang="ko-KR" sz="12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2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}</a:t>
            </a:r>
          </a:p>
          <a:p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32656"/>
            <a:ext cx="1728192" cy="233305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268760"/>
            <a:ext cx="3384376" cy="5331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자유형 6"/>
          <p:cNvSpPr/>
          <p:nvPr/>
        </p:nvSpPr>
        <p:spPr>
          <a:xfrm>
            <a:off x="4663440" y="1767840"/>
            <a:ext cx="3863340" cy="896620"/>
          </a:xfrm>
          <a:custGeom>
            <a:avLst/>
            <a:gdLst>
              <a:gd name="connsiteX0" fmla="*/ 3863340 w 3863340"/>
              <a:gd name="connsiteY0" fmla="*/ 807720 h 896620"/>
              <a:gd name="connsiteX1" fmla="*/ 1432560 w 3863340"/>
              <a:gd name="connsiteY1" fmla="*/ 762000 h 896620"/>
              <a:gd name="connsiteX2" fmla="*/ 0 w 3863340"/>
              <a:gd name="connsiteY2" fmla="*/ 0 h 89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3340" h="896620">
                <a:moveTo>
                  <a:pt x="3863340" y="807720"/>
                </a:moveTo>
                <a:cubicBezTo>
                  <a:pt x="2969895" y="852170"/>
                  <a:pt x="2076450" y="896620"/>
                  <a:pt x="1432560" y="762000"/>
                </a:cubicBezTo>
                <a:cubicBezTo>
                  <a:pt x="788670" y="627380"/>
                  <a:pt x="394335" y="313690"/>
                  <a:pt x="0" y="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1331640" y="830580"/>
            <a:ext cx="3766140" cy="830580"/>
          </a:xfrm>
          <a:custGeom>
            <a:avLst/>
            <a:gdLst>
              <a:gd name="connsiteX0" fmla="*/ 3954780 w 3954780"/>
              <a:gd name="connsiteY0" fmla="*/ 830580 h 830580"/>
              <a:gd name="connsiteX1" fmla="*/ 3032760 w 3954780"/>
              <a:gd name="connsiteY1" fmla="*/ 137160 h 830580"/>
              <a:gd name="connsiteX2" fmla="*/ 518160 w 3954780"/>
              <a:gd name="connsiteY2" fmla="*/ 7620 h 830580"/>
              <a:gd name="connsiteX3" fmla="*/ 0 w 3954780"/>
              <a:gd name="connsiteY3" fmla="*/ 144780 h 83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780" h="830580">
                <a:moveTo>
                  <a:pt x="3954780" y="830580"/>
                </a:moveTo>
                <a:cubicBezTo>
                  <a:pt x="3780155" y="552450"/>
                  <a:pt x="3605530" y="274320"/>
                  <a:pt x="3032760" y="137160"/>
                </a:cubicBezTo>
                <a:cubicBezTo>
                  <a:pt x="2459990" y="0"/>
                  <a:pt x="1023620" y="6350"/>
                  <a:pt x="518160" y="7620"/>
                </a:cubicBezTo>
                <a:cubicBezTo>
                  <a:pt x="12700" y="8890"/>
                  <a:pt x="6350" y="76835"/>
                  <a:pt x="0" y="14478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>
            <a:off x="6012160" y="4249420"/>
            <a:ext cx="2808312" cy="825500"/>
          </a:xfrm>
          <a:custGeom>
            <a:avLst/>
            <a:gdLst>
              <a:gd name="connsiteX0" fmla="*/ 0 w 2758440"/>
              <a:gd name="connsiteY0" fmla="*/ 261620 h 825500"/>
              <a:gd name="connsiteX1" fmla="*/ 1005840 w 2758440"/>
              <a:gd name="connsiteY1" fmla="*/ 93980 h 825500"/>
              <a:gd name="connsiteX2" fmla="*/ 2758440 w 2758440"/>
              <a:gd name="connsiteY2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8440" h="825500">
                <a:moveTo>
                  <a:pt x="0" y="261620"/>
                </a:moveTo>
                <a:cubicBezTo>
                  <a:pt x="273050" y="130810"/>
                  <a:pt x="546100" y="0"/>
                  <a:pt x="1005840" y="93980"/>
                </a:cubicBezTo>
                <a:cubicBezTo>
                  <a:pt x="1465580" y="187960"/>
                  <a:pt x="2112010" y="506730"/>
                  <a:pt x="2758440" y="825500"/>
                </a:cubicBezTo>
              </a:path>
            </a:pathLst>
          </a:custGeom>
          <a:ln w="127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                                     주민번호 처리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83568" y="188640"/>
            <a:ext cx="4608512" cy="6165304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altLang="ko-KR" sz="4800" dirty="0" smtClean="0"/>
              <a:t>function </a:t>
            </a:r>
            <a:r>
              <a:rPr lang="en-US" altLang="ko-KR" sz="4800" dirty="0" err="1" smtClean="0">
                <a:solidFill>
                  <a:srgbClr val="0000FF"/>
                </a:solidFill>
              </a:rPr>
              <a:t>jumin_check</a:t>
            </a:r>
            <a:r>
              <a:rPr lang="en-US" altLang="ko-KR" sz="4800" dirty="0" smtClean="0">
                <a:solidFill>
                  <a:srgbClr val="0000FF"/>
                </a:solidFill>
              </a:rPr>
              <a:t>(</a:t>
            </a:r>
            <a:r>
              <a:rPr lang="en-US" altLang="ko-KR" sz="4800" dirty="0" err="1" smtClean="0">
                <a:solidFill>
                  <a:srgbClr val="0000FF"/>
                </a:solidFill>
              </a:rPr>
              <a:t>jumin_number</a:t>
            </a:r>
            <a:r>
              <a:rPr lang="en-US" altLang="ko-KR" sz="4800" dirty="0" smtClean="0">
                <a:solidFill>
                  <a:srgbClr val="0000FF"/>
                </a:solidFill>
              </a:rPr>
              <a:t>)</a:t>
            </a:r>
            <a:r>
              <a:rPr lang="en-US" altLang="ko-KR" sz="4800" dirty="0" smtClean="0"/>
              <a:t> {    </a:t>
            </a:r>
          </a:p>
          <a:p>
            <a:pPr>
              <a:buNone/>
            </a:pPr>
            <a:r>
              <a:rPr lang="en-US" altLang="ko-KR" sz="4800" dirty="0" smtClean="0"/>
              <a:t>   </a:t>
            </a:r>
            <a:r>
              <a:rPr lang="en-US" altLang="ko-KR" sz="4800" dirty="0" err="1" smtClean="0"/>
              <a:t>var</a:t>
            </a:r>
            <a:r>
              <a:rPr lang="en-US" altLang="ko-KR" sz="4800" dirty="0" smtClean="0"/>
              <a:t> </a:t>
            </a:r>
            <a:r>
              <a:rPr lang="en-US" altLang="ko-KR" sz="4800" dirty="0" err="1" smtClean="0"/>
              <a:t>jumin</a:t>
            </a:r>
            <a:r>
              <a:rPr lang="en-US" altLang="ko-KR" sz="4800" dirty="0" smtClean="0"/>
              <a:t> = </a:t>
            </a:r>
            <a:r>
              <a:rPr lang="en-US" altLang="ko-KR" sz="4800" dirty="0" err="1" smtClean="0"/>
              <a:t>jumin_number</a:t>
            </a:r>
            <a:r>
              <a:rPr lang="en-US" altLang="ko-KR" sz="4800" dirty="0" smtClean="0"/>
              <a:t>;         </a:t>
            </a:r>
          </a:p>
          <a:p>
            <a:pPr>
              <a:buNone/>
            </a:pPr>
            <a:r>
              <a:rPr lang="en-US" altLang="ko-KR" sz="4800" dirty="0" smtClean="0"/>
              <a:t>   if(</a:t>
            </a:r>
            <a:r>
              <a:rPr lang="en-US" altLang="ko-KR" sz="4800" dirty="0" err="1" smtClean="0"/>
              <a:t>jumin.length</a:t>
            </a:r>
            <a:r>
              <a:rPr lang="en-US" altLang="ko-KR" sz="4800" dirty="0" smtClean="0"/>
              <a:t> != 13) {            </a:t>
            </a:r>
          </a:p>
          <a:p>
            <a:pPr>
              <a:buNone/>
            </a:pPr>
            <a:r>
              <a:rPr lang="en-US" altLang="ko-KR" sz="4800" dirty="0" smtClean="0"/>
              <a:t>      alert("</a:t>
            </a:r>
            <a:r>
              <a:rPr lang="ko-KR" altLang="en-US" sz="4800" dirty="0" smtClean="0"/>
              <a:t>입력길이가 틀립니다</a:t>
            </a:r>
            <a:r>
              <a:rPr lang="en-US" altLang="ko-KR" sz="4800" dirty="0" smtClean="0"/>
              <a:t>.");           </a:t>
            </a:r>
          </a:p>
          <a:p>
            <a:pPr>
              <a:buNone/>
            </a:pPr>
            <a:r>
              <a:rPr lang="en-US" altLang="ko-KR" sz="4800" dirty="0" smtClean="0"/>
              <a:t>      return false;       </a:t>
            </a:r>
          </a:p>
          <a:p>
            <a:pPr>
              <a:buNone/>
            </a:pPr>
            <a:r>
              <a:rPr lang="en-US" altLang="ko-KR" sz="4800" dirty="0" smtClean="0"/>
              <a:t>   }  </a:t>
            </a:r>
          </a:p>
          <a:p>
            <a:pPr>
              <a:buNone/>
            </a:pPr>
            <a:r>
              <a:rPr lang="en-US" altLang="ko-KR" sz="4800" dirty="0" smtClean="0"/>
              <a:t>   for(</a:t>
            </a:r>
            <a:r>
              <a:rPr lang="en-US" altLang="ko-KR" sz="4800" dirty="0" err="1" smtClean="0"/>
              <a:t>var</a:t>
            </a:r>
            <a:r>
              <a:rPr lang="en-US" altLang="ko-KR" sz="4800" dirty="0" smtClean="0"/>
              <a:t> </a:t>
            </a:r>
            <a:r>
              <a:rPr lang="en-US" altLang="ko-KR" sz="4800" dirty="0" err="1" smtClean="0"/>
              <a:t>i</a:t>
            </a:r>
            <a:r>
              <a:rPr lang="en-US" altLang="ko-KR" sz="4800" dirty="0" smtClean="0"/>
              <a:t>=0; </a:t>
            </a:r>
            <a:r>
              <a:rPr lang="en-US" altLang="ko-KR" sz="4800" dirty="0" err="1" smtClean="0"/>
              <a:t>i</a:t>
            </a:r>
            <a:r>
              <a:rPr lang="en-US" altLang="ko-KR" sz="4800" dirty="0" smtClean="0"/>
              <a:t> &lt; </a:t>
            </a:r>
            <a:r>
              <a:rPr lang="en-US" altLang="ko-KR" sz="4800" dirty="0" err="1" smtClean="0"/>
              <a:t>jumin.length</a:t>
            </a:r>
            <a:r>
              <a:rPr lang="en-US" altLang="ko-KR" sz="4800" dirty="0" smtClean="0"/>
              <a:t> ; </a:t>
            </a:r>
            <a:r>
              <a:rPr lang="en-US" altLang="ko-KR" sz="4800" dirty="0" err="1" smtClean="0"/>
              <a:t>i</a:t>
            </a:r>
            <a:r>
              <a:rPr lang="en-US" altLang="ko-KR" sz="4800" dirty="0" smtClean="0"/>
              <a:t>++) {  </a:t>
            </a:r>
          </a:p>
          <a:p>
            <a:pPr>
              <a:buNone/>
            </a:pPr>
            <a:r>
              <a:rPr lang="en-US" altLang="ko-KR" sz="4800" dirty="0" smtClean="0"/>
              <a:t>      if( </a:t>
            </a:r>
            <a:r>
              <a:rPr lang="en-US" altLang="ko-KR" sz="4800" dirty="0" err="1" smtClean="0"/>
              <a:t>isNaN</a:t>
            </a:r>
            <a:r>
              <a:rPr lang="en-US" altLang="ko-KR" sz="4800" dirty="0" smtClean="0"/>
              <a:t>(</a:t>
            </a:r>
            <a:r>
              <a:rPr lang="en-US" altLang="ko-KR" sz="4800" dirty="0" err="1" smtClean="0"/>
              <a:t>parseInt</a:t>
            </a:r>
            <a:r>
              <a:rPr lang="en-US" altLang="ko-KR" sz="4800" dirty="0" smtClean="0"/>
              <a:t>(</a:t>
            </a:r>
            <a:r>
              <a:rPr lang="en-US" altLang="ko-KR" sz="4800" dirty="0" err="1" smtClean="0"/>
              <a:t>jumin.charAt</a:t>
            </a:r>
            <a:r>
              <a:rPr lang="en-US" altLang="ko-KR" sz="4800" dirty="0" smtClean="0"/>
              <a:t>(</a:t>
            </a:r>
            <a:r>
              <a:rPr lang="en-US" altLang="ko-KR" sz="4800" dirty="0" err="1" smtClean="0"/>
              <a:t>i</a:t>
            </a:r>
            <a:r>
              <a:rPr lang="en-US" altLang="ko-KR" sz="4800" dirty="0" smtClean="0"/>
              <a:t>))) ){                 </a:t>
            </a:r>
          </a:p>
          <a:p>
            <a:pPr>
              <a:buNone/>
            </a:pPr>
            <a:r>
              <a:rPr lang="en-US" altLang="ko-KR" sz="4800" dirty="0" smtClean="0"/>
              <a:t>         alert(“</a:t>
            </a:r>
            <a:r>
              <a:rPr lang="ko-KR" altLang="en-US" sz="4800" dirty="0" smtClean="0"/>
              <a:t>숫자가 아닙니다</a:t>
            </a:r>
            <a:r>
              <a:rPr lang="en-US" altLang="ko-KR" sz="4800" dirty="0" smtClean="0"/>
              <a:t>.");           </a:t>
            </a:r>
          </a:p>
          <a:p>
            <a:pPr>
              <a:buNone/>
            </a:pPr>
            <a:r>
              <a:rPr lang="en-US" altLang="ko-KR" sz="4800" dirty="0" smtClean="0"/>
              <a:t>         return false;            </a:t>
            </a:r>
          </a:p>
          <a:p>
            <a:pPr>
              <a:buNone/>
            </a:pPr>
            <a:r>
              <a:rPr lang="en-US" altLang="ko-KR" sz="4800" dirty="0" smtClean="0"/>
              <a:t>      }         </a:t>
            </a:r>
          </a:p>
          <a:p>
            <a:pPr>
              <a:buNone/>
            </a:pPr>
            <a:r>
              <a:rPr lang="en-US" altLang="ko-KR" sz="4800" dirty="0" smtClean="0"/>
              <a:t>   }     </a:t>
            </a:r>
          </a:p>
          <a:p>
            <a:pPr>
              <a:buNone/>
            </a:pPr>
            <a:r>
              <a:rPr lang="en-US" altLang="ko-KR" sz="4800" dirty="0" smtClean="0"/>
              <a:t>   </a:t>
            </a:r>
            <a:r>
              <a:rPr lang="en-US" altLang="ko-KR" sz="4800" dirty="0" err="1" smtClean="0"/>
              <a:t>var</a:t>
            </a:r>
            <a:r>
              <a:rPr lang="en-US" altLang="ko-KR" sz="4800" dirty="0" smtClean="0"/>
              <a:t> </a:t>
            </a:r>
            <a:r>
              <a:rPr lang="en-US" altLang="ko-KR" sz="4800" dirty="0" err="1" smtClean="0"/>
              <a:t>checkbit</a:t>
            </a:r>
            <a:r>
              <a:rPr lang="en-US" altLang="ko-KR" sz="4800" dirty="0" smtClean="0"/>
              <a:t> = new Array(2, 3, 4, 5, 6, 7, 8, 9, 2, 3, 4, 5);         </a:t>
            </a:r>
          </a:p>
          <a:p>
            <a:pPr>
              <a:buNone/>
            </a:pPr>
            <a:r>
              <a:rPr lang="en-US" altLang="ko-KR" sz="4800" dirty="0" smtClean="0"/>
              <a:t>   </a:t>
            </a:r>
            <a:r>
              <a:rPr lang="en-US" altLang="ko-KR" sz="4800" dirty="0" err="1" smtClean="0"/>
              <a:t>var</a:t>
            </a:r>
            <a:r>
              <a:rPr lang="en-US" altLang="ko-KR" sz="4800" dirty="0" smtClean="0"/>
              <a:t> total = 0;         </a:t>
            </a:r>
          </a:p>
          <a:p>
            <a:pPr>
              <a:buNone/>
            </a:pPr>
            <a:r>
              <a:rPr lang="en-US" altLang="ko-KR" sz="4800" dirty="0" smtClean="0"/>
              <a:t>   for(</a:t>
            </a:r>
            <a:r>
              <a:rPr lang="en-US" altLang="ko-KR" sz="4800" dirty="0" err="1" smtClean="0"/>
              <a:t>var</a:t>
            </a:r>
            <a:r>
              <a:rPr lang="en-US" altLang="ko-KR" sz="4800" dirty="0" smtClean="0"/>
              <a:t> </a:t>
            </a:r>
            <a:r>
              <a:rPr lang="en-US" altLang="ko-KR" sz="4800" dirty="0" err="1" smtClean="0"/>
              <a:t>i</a:t>
            </a:r>
            <a:r>
              <a:rPr lang="en-US" altLang="ko-KR" sz="4800" dirty="0" smtClean="0"/>
              <a:t>=0; </a:t>
            </a:r>
            <a:r>
              <a:rPr lang="en-US" altLang="ko-KR" sz="4800" dirty="0" err="1" smtClean="0"/>
              <a:t>i</a:t>
            </a:r>
            <a:r>
              <a:rPr lang="en-US" altLang="ko-KR" sz="4800" dirty="0" smtClean="0"/>
              <a:t>&lt;</a:t>
            </a:r>
            <a:r>
              <a:rPr lang="en-US" altLang="ko-KR" sz="4800" dirty="0" err="1" smtClean="0"/>
              <a:t>checkbit.length</a:t>
            </a:r>
            <a:r>
              <a:rPr lang="en-US" altLang="ko-KR" sz="4800" dirty="0" smtClean="0"/>
              <a:t> ; </a:t>
            </a:r>
            <a:r>
              <a:rPr lang="en-US" altLang="ko-KR" sz="4800" dirty="0" err="1" smtClean="0"/>
              <a:t>i</a:t>
            </a:r>
            <a:r>
              <a:rPr lang="en-US" altLang="ko-KR" sz="4800" dirty="0" smtClean="0"/>
              <a:t>++) {              </a:t>
            </a:r>
          </a:p>
          <a:p>
            <a:pPr>
              <a:buNone/>
            </a:pPr>
            <a:r>
              <a:rPr lang="en-US" altLang="ko-KR" sz="4800" dirty="0" smtClean="0"/>
              <a:t>       total += </a:t>
            </a:r>
            <a:r>
              <a:rPr lang="en-US" altLang="ko-KR" sz="4800" dirty="0" err="1" smtClean="0"/>
              <a:t>parseInt</a:t>
            </a:r>
            <a:r>
              <a:rPr lang="en-US" altLang="ko-KR" sz="4800" dirty="0" smtClean="0"/>
              <a:t>(</a:t>
            </a:r>
            <a:r>
              <a:rPr lang="en-US" altLang="ko-KR" sz="4800" dirty="0" err="1" smtClean="0"/>
              <a:t>jumin.charAt</a:t>
            </a:r>
            <a:r>
              <a:rPr lang="en-US" altLang="ko-KR" sz="4800" dirty="0" smtClean="0"/>
              <a:t>(</a:t>
            </a:r>
            <a:r>
              <a:rPr lang="en-US" altLang="ko-KR" sz="4800" dirty="0" err="1" smtClean="0"/>
              <a:t>i</a:t>
            </a:r>
            <a:r>
              <a:rPr lang="en-US" altLang="ko-KR" sz="4800" dirty="0" smtClean="0"/>
              <a:t>)) * </a:t>
            </a:r>
            <a:r>
              <a:rPr lang="en-US" altLang="ko-KR" sz="4800" dirty="0" err="1" smtClean="0"/>
              <a:t>checkbit</a:t>
            </a:r>
            <a:r>
              <a:rPr lang="en-US" altLang="ko-KR" sz="4800" dirty="0" smtClean="0"/>
              <a:t>[</a:t>
            </a:r>
            <a:r>
              <a:rPr lang="en-US" altLang="ko-KR" sz="4800" dirty="0" err="1" smtClean="0"/>
              <a:t>i</a:t>
            </a:r>
            <a:r>
              <a:rPr lang="en-US" altLang="ko-KR" sz="4800" dirty="0" smtClean="0"/>
              <a:t>];     </a:t>
            </a:r>
          </a:p>
          <a:p>
            <a:pPr>
              <a:buNone/>
            </a:pPr>
            <a:r>
              <a:rPr lang="en-US" altLang="ko-KR" sz="4800" dirty="0" smtClean="0"/>
              <a:t>   } </a:t>
            </a:r>
          </a:p>
          <a:p>
            <a:pPr>
              <a:buNone/>
            </a:pPr>
            <a:r>
              <a:rPr lang="en-US" altLang="ko-KR" sz="4800" dirty="0" smtClean="0"/>
              <a:t>   </a:t>
            </a:r>
            <a:r>
              <a:rPr lang="en-US" altLang="ko-KR" sz="4800" dirty="0" err="1" smtClean="0"/>
              <a:t>var</a:t>
            </a:r>
            <a:r>
              <a:rPr lang="en-US" altLang="ko-KR" sz="4800" dirty="0" smtClean="0"/>
              <a:t> </a:t>
            </a:r>
            <a:r>
              <a:rPr lang="en-US" altLang="ko-KR" sz="4800" dirty="0" err="1" smtClean="0"/>
              <a:t>calbit</a:t>
            </a:r>
            <a:r>
              <a:rPr lang="en-US" altLang="ko-KR" sz="4800" dirty="0" smtClean="0"/>
              <a:t> = (11 - (total % 11)) % 10;         </a:t>
            </a:r>
          </a:p>
          <a:p>
            <a:pPr>
              <a:buNone/>
            </a:pPr>
            <a:r>
              <a:rPr lang="en-US" altLang="ko-KR" sz="4800" dirty="0" smtClean="0"/>
              <a:t>   </a:t>
            </a:r>
            <a:r>
              <a:rPr lang="en-US" altLang="ko-KR" sz="4800" dirty="0" err="1" smtClean="0"/>
              <a:t>var</a:t>
            </a:r>
            <a:r>
              <a:rPr lang="en-US" altLang="ko-KR" sz="4800" dirty="0" smtClean="0"/>
              <a:t> </a:t>
            </a:r>
            <a:r>
              <a:rPr lang="en-US" altLang="ko-KR" sz="4800" dirty="0" err="1" smtClean="0"/>
              <a:t>lastbit</a:t>
            </a:r>
            <a:r>
              <a:rPr lang="en-US" altLang="ko-KR" sz="4800" dirty="0" smtClean="0"/>
              <a:t> = </a:t>
            </a:r>
            <a:r>
              <a:rPr lang="en-US" altLang="ko-KR" sz="4800" dirty="0" err="1" smtClean="0"/>
              <a:t>jumin.charAt</a:t>
            </a:r>
            <a:r>
              <a:rPr lang="en-US" altLang="ko-KR" sz="4800" dirty="0" smtClean="0"/>
              <a:t>(12); </a:t>
            </a:r>
          </a:p>
          <a:p>
            <a:pPr>
              <a:buNone/>
            </a:pPr>
            <a:r>
              <a:rPr lang="en-US" altLang="ko-KR" sz="4800" dirty="0" smtClean="0"/>
              <a:t>   if (</a:t>
            </a:r>
            <a:r>
              <a:rPr lang="en-US" altLang="ko-KR" sz="4800" dirty="0" err="1" smtClean="0"/>
              <a:t>calbit</a:t>
            </a:r>
            <a:r>
              <a:rPr lang="en-US" altLang="ko-KR" sz="4800" dirty="0" smtClean="0"/>
              <a:t> == </a:t>
            </a:r>
            <a:r>
              <a:rPr lang="en-US" altLang="ko-KR" sz="4800" dirty="0" err="1" smtClean="0"/>
              <a:t>lastbit</a:t>
            </a:r>
            <a:r>
              <a:rPr lang="en-US" altLang="ko-KR" sz="4800" dirty="0" smtClean="0"/>
              <a:t>) { </a:t>
            </a:r>
          </a:p>
          <a:p>
            <a:pPr>
              <a:buNone/>
            </a:pPr>
            <a:r>
              <a:rPr lang="en-US" altLang="ko-KR" sz="4800" dirty="0" smtClean="0"/>
              <a:t>      </a:t>
            </a:r>
            <a:r>
              <a:rPr lang="en-US" altLang="ko-KR" sz="4800" dirty="0" smtClean="0">
                <a:solidFill>
                  <a:srgbClr val="0000FF"/>
                </a:solidFill>
              </a:rPr>
              <a:t>return true;         </a:t>
            </a:r>
          </a:p>
          <a:p>
            <a:pPr>
              <a:buNone/>
            </a:pPr>
            <a:r>
              <a:rPr lang="en-US" altLang="ko-KR" sz="4800" dirty="0" smtClean="0"/>
              <a:t>   }</a:t>
            </a:r>
          </a:p>
          <a:p>
            <a:pPr>
              <a:buNone/>
            </a:pPr>
            <a:r>
              <a:rPr lang="en-US" altLang="ko-KR" sz="4800" dirty="0" smtClean="0"/>
              <a:t>   else {             </a:t>
            </a:r>
          </a:p>
          <a:p>
            <a:pPr>
              <a:buNone/>
            </a:pPr>
            <a:r>
              <a:rPr lang="en-US" altLang="ko-KR" sz="4800" dirty="0" smtClean="0">
                <a:solidFill>
                  <a:srgbClr val="0000FF"/>
                </a:solidFill>
              </a:rPr>
              <a:t>      return false;      </a:t>
            </a:r>
          </a:p>
          <a:p>
            <a:pPr>
              <a:buNone/>
            </a:pPr>
            <a:r>
              <a:rPr lang="en-US" altLang="ko-KR" sz="4800" dirty="0" smtClean="0"/>
              <a:t>   }         </a:t>
            </a:r>
          </a:p>
          <a:p>
            <a:pPr>
              <a:buNone/>
            </a:pPr>
            <a:r>
              <a:rPr lang="en-US" altLang="ko-KR" sz="4800" dirty="0" smtClean="0">
                <a:solidFill>
                  <a:srgbClr val="0000FF"/>
                </a:solidFill>
              </a:rPr>
              <a:t>}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788024" y="1052736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3194251" cy="266429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 로그인 상세 구성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836712"/>
            <a:ext cx="2448272" cy="165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5" y="2730060"/>
            <a:ext cx="23042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7" name="그룹 76"/>
          <p:cNvGrpSpPr/>
          <p:nvPr/>
        </p:nvGrpSpPr>
        <p:grpSpPr>
          <a:xfrm>
            <a:off x="107504" y="1124744"/>
            <a:ext cx="5332754" cy="4267200"/>
            <a:chOff x="107504" y="1124744"/>
            <a:chExt cx="5332754" cy="4267200"/>
          </a:xfrm>
        </p:grpSpPr>
        <p:grpSp>
          <p:nvGrpSpPr>
            <p:cNvPr id="74" name="그룹 73"/>
            <p:cNvGrpSpPr/>
            <p:nvPr/>
          </p:nvGrpSpPr>
          <p:grpSpPr>
            <a:xfrm>
              <a:off x="107504" y="1124744"/>
              <a:ext cx="5184576" cy="4267200"/>
              <a:chOff x="107504" y="1124744"/>
              <a:chExt cx="5184576" cy="4267200"/>
            </a:xfrm>
          </p:grpSpPr>
          <p:pic>
            <p:nvPicPr>
              <p:cNvPr id="49" name="Picture 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5536" y="1124744"/>
                <a:ext cx="4643437" cy="426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" name="직사각형 51"/>
              <p:cNvSpPr/>
              <p:nvPr/>
            </p:nvSpPr>
            <p:spPr>
              <a:xfrm>
                <a:off x="409253" y="2478038"/>
                <a:ext cx="1267569" cy="43204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회원인증페이지</a:t>
                </a:r>
                <a:endParaRPr lang="en-US" altLang="ko-KR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endParaRPr>
              </a:p>
              <a:p>
                <a:pPr algn="ctr"/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(member_ok.jsp)</a:t>
                </a:r>
                <a:r>
                  <a:rPr lang="ko-KR" altLang="en-US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 </a:t>
                </a:r>
                <a:endParaRPr lang="ko-KR" altLang="en-US" sz="1200" dirty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323528" y="3256409"/>
                <a:ext cx="1440160" cy="43204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회원전용페이지</a:t>
                </a:r>
                <a:endParaRPr lang="en-US" altLang="ko-KR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endParaRPr>
              </a:p>
              <a:p>
                <a:pPr algn="ctr"/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(member_page.jsp)</a:t>
                </a:r>
                <a:r>
                  <a:rPr lang="ko-KR" altLang="en-US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 </a:t>
                </a:r>
                <a:endParaRPr lang="ko-KR" altLang="en-US" sz="1200" dirty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endParaRPr>
              </a:p>
            </p:txBody>
          </p:sp>
          <p:grpSp>
            <p:nvGrpSpPr>
              <p:cNvPr id="135" name="그룹 134"/>
              <p:cNvGrpSpPr/>
              <p:nvPr/>
            </p:nvGrpSpPr>
            <p:grpSpPr>
              <a:xfrm>
                <a:off x="107504" y="1484784"/>
                <a:ext cx="1584176" cy="1584176"/>
                <a:chOff x="611560" y="1484784"/>
                <a:chExt cx="1584176" cy="1584176"/>
              </a:xfrm>
            </p:grpSpPr>
            <p:cxnSp>
              <p:nvCxnSpPr>
                <p:cNvPr id="129" name="직선 연결선 128"/>
                <p:cNvCxnSpPr/>
                <p:nvPr/>
              </p:nvCxnSpPr>
              <p:spPr>
                <a:xfrm flipH="1">
                  <a:off x="611560" y="3068960"/>
                  <a:ext cx="93610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직선 연결선 131"/>
                <p:cNvCxnSpPr/>
                <p:nvPr/>
              </p:nvCxnSpPr>
              <p:spPr>
                <a:xfrm flipV="1">
                  <a:off x="611560" y="1484784"/>
                  <a:ext cx="0" cy="15841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직선 화살표 연결선 133"/>
                <p:cNvCxnSpPr/>
                <p:nvPr/>
              </p:nvCxnSpPr>
              <p:spPr>
                <a:xfrm>
                  <a:off x="611560" y="1484784"/>
                  <a:ext cx="1584176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6" name="TextBox 135"/>
              <p:cNvSpPr txBox="1"/>
              <p:nvPr/>
            </p:nvSpPr>
            <p:spPr>
              <a:xfrm>
                <a:off x="1006649" y="3010669"/>
                <a:ext cx="3289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smtClean="0"/>
                  <a:t>ok</a:t>
                </a:r>
                <a:endParaRPr lang="ko-KR" altLang="en-US" sz="1200" dirty="0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2843808" y="2996952"/>
                <a:ext cx="1368152" cy="1656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2051720" y="3645024"/>
                <a:ext cx="1296144" cy="43204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우편번호 조회</a:t>
                </a: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 </a:t>
                </a:r>
              </a:p>
              <a:p>
                <a:pPr algn="ctr"/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(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zip_search</a:t>
                </a:r>
                <a:r>
                  <a:rPr lang="ko-KR" altLang="en-US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 </a:t>
                </a: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.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jsp</a:t>
                </a: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)</a:t>
                </a:r>
                <a:r>
                  <a:rPr lang="ko-KR" altLang="en-US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 </a:t>
                </a:r>
                <a:endParaRPr lang="ko-KR" altLang="en-US" sz="1200" dirty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5" name="순서도: 판단 14"/>
              <p:cNvSpPr/>
              <p:nvPr/>
            </p:nvSpPr>
            <p:spPr>
              <a:xfrm>
                <a:off x="3707904" y="3284984"/>
                <a:ext cx="1584176" cy="432048"/>
              </a:xfrm>
              <a:prstGeom prst="flowChartDecisi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id </a:t>
                </a:r>
                <a:r>
                  <a:rPr lang="ko-KR" altLang="en-US" sz="9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중복체크</a:t>
                </a:r>
                <a:endParaRPr lang="en-US" altLang="ko-KR" sz="9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endParaRPr>
              </a:p>
              <a:p>
                <a:pPr algn="ctr"/>
                <a:r>
                  <a:rPr lang="en-US" altLang="ko-KR" sz="9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Checkid.jsp</a:t>
                </a:r>
                <a:r>
                  <a:rPr lang="ko-KR" altLang="en-US" sz="900" dirty="0" smtClean="0">
                    <a:latin typeface="HY강B" pitchFamily="18" charset="-127"/>
                    <a:ea typeface="HY강B" pitchFamily="18" charset="-127"/>
                  </a:rPr>
                  <a:t> </a:t>
                </a:r>
                <a:endParaRPr lang="ko-KR" altLang="en-US" sz="900" dirty="0">
                  <a:latin typeface="HY강B" pitchFamily="18" charset="-127"/>
                  <a:ea typeface="HY강B" pitchFamily="18" charset="-127"/>
                </a:endParaRPr>
              </a:p>
            </p:txBody>
          </p:sp>
          <p:cxnSp>
            <p:nvCxnSpPr>
              <p:cNvPr id="25" name="직선 화살표 연결선 24"/>
              <p:cNvCxnSpPr/>
              <p:nvPr/>
            </p:nvCxnSpPr>
            <p:spPr>
              <a:xfrm>
                <a:off x="3480259" y="2958852"/>
                <a:ext cx="0" cy="1656184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직사각형 32"/>
              <p:cNvSpPr/>
              <p:nvPr/>
            </p:nvSpPr>
            <p:spPr>
              <a:xfrm>
                <a:off x="4188718" y="2578621"/>
                <a:ext cx="864096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8" name="꺾인 연결선 27"/>
              <p:cNvCxnSpPr/>
              <p:nvPr/>
            </p:nvCxnSpPr>
            <p:spPr>
              <a:xfrm>
                <a:off x="3635896" y="2708920"/>
                <a:ext cx="864096" cy="576064"/>
              </a:xfrm>
              <a:prstGeom prst="bentConnector2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직사각형 52"/>
              <p:cNvSpPr/>
              <p:nvPr/>
            </p:nvSpPr>
            <p:spPr>
              <a:xfrm>
                <a:off x="2895625" y="2492896"/>
                <a:ext cx="1267569" cy="43204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회원가입페이지</a:t>
                </a:r>
                <a:endParaRPr lang="en-US" altLang="ko-KR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endParaRPr>
              </a:p>
              <a:p>
                <a:pPr algn="ctr"/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(member_in.jsp)</a:t>
                </a:r>
                <a:r>
                  <a:rPr lang="ko-KR" altLang="en-US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 </a:t>
                </a:r>
                <a:endParaRPr lang="ko-KR" altLang="en-US" sz="1200" dirty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endParaRPr>
              </a:p>
            </p:txBody>
          </p:sp>
          <p:cxnSp>
            <p:nvCxnSpPr>
              <p:cNvPr id="34" name="꺾인 연결선 27"/>
              <p:cNvCxnSpPr>
                <a:stCxn id="53" idx="1"/>
                <a:endCxn id="16" idx="0"/>
              </p:cNvCxnSpPr>
              <p:nvPr/>
            </p:nvCxnSpPr>
            <p:spPr>
              <a:xfrm rot="10800000" flipV="1">
                <a:off x="2591781" y="2708920"/>
                <a:ext cx="303845" cy="360040"/>
              </a:xfrm>
              <a:prstGeom prst="bentConnector2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화살표 연결선 42"/>
              <p:cNvCxnSpPr/>
              <p:nvPr/>
            </p:nvCxnSpPr>
            <p:spPr>
              <a:xfrm flipV="1">
                <a:off x="3241948" y="2924944"/>
                <a:ext cx="0" cy="72008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화살표 연결선 50"/>
              <p:cNvCxnSpPr/>
              <p:nvPr/>
            </p:nvCxnSpPr>
            <p:spPr>
              <a:xfrm>
                <a:off x="2570634" y="3284984"/>
                <a:ext cx="0" cy="36004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직사각형 15"/>
              <p:cNvSpPr/>
              <p:nvPr/>
            </p:nvSpPr>
            <p:spPr>
              <a:xfrm>
                <a:off x="2051720" y="3068960"/>
                <a:ext cx="1080120" cy="43204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우편</a:t>
                </a: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 </a:t>
                </a:r>
                <a:r>
                  <a:rPr lang="ko-KR" altLang="en-US" sz="1200" dirty="0" err="1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조회폼</a:t>
                </a: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 </a:t>
                </a:r>
              </a:p>
              <a:p>
                <a:pPr algn="ctr"/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(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zip_form</a:t>
                </a:r>
                <a:r>
                  <a:rPr lang="ko-KR" altLang="en-US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 </a:t>
                </a: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.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jsp</a:t>
                </a: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)</a:t>
                </a:r>
                <a:r>
                  <a:rPr lang="ko-KR" altLang="en-US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 </a:t>
                </a:r>
                <a:endParaRPr lang="ko-KR" altLang="en-US" sz="1200" dirty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endParaRPr>
              </a:p>
            </p:txBody>
          </p:sp>
          <p:cxnSp>
            <p:nvCxnSpPr>
              <p:cNvPr id="61" name="꺾인 연결선 60"/>
              <p:cNvCxnSpPr>
                <a:stCxn id="15" idx="3"/>
              </p:cNvCxnSpPr>
              <p:nvPr/>
            </p:nvCxnSpPr>
            <p:spPr>
              <a:xfrm flipH="1" flipV="1">
                <a:off x="4139952" y="2564904"/>
                <a:ext cx="1152128" cy="936104"/>
              </a:xfrm>
              <a:prstGeom prst="bentConnector3">
                <a:avLst>
                  <a:gd name="adj1" fmla="val -8268"/>
                </a:avLst>
              </a:prstGeom>
              <a:ln w="19050">
                <a:solidFill>
                  <a:srgbClr val="0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꺾인 연결선 64"/>
              <p:cNvCxnSpPr>
                <a:stCxn id="15" idx="2"/>
              </p:cNvCxnSpPr>
              <p:nvPr/>
            </p:nvCxnSpPr>
            <p:spPr>
              <a:xfrm rot="5400000" flipH="1">
                <a:off x="3707904" y="2924944"/>
                <a:ext cx="792088" cy="792088"/>
              </a:xfrm>
              <a:prstGeom prst="bentConnector5">
                <a:avLst>
                  <a:gd name="adj1" fmla="val -28860"/>
                  <a:gd name="adj2" fmla="val 114430"/>
                  <a:gd name="adj3" fmla="val 76070"/>
                </a:avLst>
              </a:prstGeom>
              <a:ln w="19050">
                <a:solidFill>
                  <a:srgbClr val="0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직선 화살표 연결선 77"/>
              <p:cNvCxnSpPr/>
              <p:nvPr/>
            </p:nvCxnSpPr>
            <p:spPr>
              <a:xfrm>
                <a:off x="3491880" y="4437112"/>
                <a:ext cx="0" cy="36004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직사각형 53"/>
              <p:cNvSpPr/>
              <p:nvPr/>
            </p:nvSpPr>
            <p:spPr>
              <a:xfrm>
                <a:off x="2719983" y="4168130"/>
                <a:ext cx="1512168" cy="43204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회원저장</a:t>
                </a:r>
                <a:endParaRPr lang="en-US" altLang="ko-KR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endParaRPr>
              </a:p>
              <a:p>
                <a:pPr algn="ctr"/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(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member_save</a:t>
                </a:r>
                <a:r>
                  <a:rPr lang="ko-KR" altLang="en-US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 </a:t>
                </a: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.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jsp</a:t>
                </a:r>
                <a:r>
                  <a:rPr lang="en-US" altLang="ko-KR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)</a:t>
                </a:r>
                <a:r>
                  <a:rPr lang="ko-KR" altLang="en-US" sz="1200" dirty="0" smtClean="0">
                    <a:solidFill>
                      <a:schemeClr val="tx1"/>
                    </a:solidFill>
                    <a:latin typeface="HY강B" pitchFamily="18" charset="-127"/>
                    <a:ea typeface="HY강B" pitchFamily="18" charset="-127"/>
                  </a:rPr>
                  <a:t> </a:t>
                </a:r>
                <a:endParaRPr lang="ko-KR" altLang="en-US" sz="1200" dirty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076056" y="3212976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No</a:t>
              </a:r>
              <a:endParaRPr lang="ko-KR" alt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707904" y="3645024"/>
              <a:ext cx="513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Yes</a:t>
              </a:r>
              <a:r>
                <a:rPr lang="ko-KR" altLang="en-US" dirty="0" smtClean="0"/>
                <a:t>  </a:t>
              </a:r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4748" y="0"/>
            <a:ext cx="2769252" cy="307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그룹 14"/>
          <p:cNvGrpSpPr/>
          <p:nvPr/>
        </p:nvGrpSpPr>
        <p:grpSpPr>
          <a:xfrm>
            <a:off x="5004048" y="980728"/>
            <a:ext cx="1440160" cy="1944216"/>
            <a:chOff x="6156176" y="908720"/>
            <a:chExt cx="1440160" cy="1944216"/>
          </a:xfrm>
        </p:grpSpPr>
        <p:sp>
          <p:nvSpPr>
            <p:cNvPr id="5" name="직사각형 4"/>
            <p:cNvSpPr/>
            <p:nvPr/>
          </p:nvSpPr>
          <p:spPr>
            <a:xfrm>
              <a:off x="6156176" y="908720"/>
              <a:ext cx="1440160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FF"/>
                  </a:solidFill>
                </a:rPr>
                <a:t>checkid.jsp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8184" y="2060848"/>
              <a:ext cx="1296144" cy="64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아이디 중복체크 </a:t>
            </a:r>
            <a:r>
              <a:rPr lang="en-US" altLang="ko-KR" dirty="0" smtClean="0">
                <a:solidFill>
                  <a:srgbClr val="0000FF"/>
                </a:solidFill>
              </a:rPr>
              <a:t>checkid.jsp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53285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&lt;%@ page </a:t>
            </a:r>
            <a:r>
              <a:rPr lang="en-US" altLang="ko-KR" dirty="0" err="1" smtClean="0">
                <a:solidFill>
                  <a:srgbClr val="FF0000"/>
                </a:solidFill>
              </a:rPr>
              <a:t>contentType</a:t>
            </a:r>
            <a:r>
              <a:rPr lang="en-US" altLang="ko-KR" dirty="0" smtClean="0">
                <a:solidFill>
                  <a:srgbClr val="FF0000"/>
                </a:solidFill>
              </a:rPr>
              <a:t> = "text/html; </a:t>
            </a:r>
            <a:r>
              <a:rPr lang="en-US" altLang="ko-KR" dirty="0" err="1" smtClean="0">
                <a:solidFill>
                  <a:srgbClr val="FF0000"/>
                </a:solidFill>
              </a:rPr>
              <a:t>charset</a:t>
            </a:r>
            <a:r>
              <a:rPr lang="en-US" altLang="ko-KR" dirty="0" smtClean="0">
                <a:solidFill>
                  <a:srgbClr val="FF0000"/>
                </a:solidFill>
              </a:rPr>
              <a:t>=utf-8" %&gt;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&lt;%@ page import = "java.sql.*" %&gt;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&lt;HTML&gt;</a:t>
            </a:r>
          </a:p>
          <a:p>
            <a:pPr>
              <a:buNone/>
            </a:pPr>
            <a:r>
              <a:rPr lang="en-US" altLang="ko-KR" dirty="0" smtClean="0"/>
              <a:t>&lt;HEAD&gt;</a:t>
            </a:r>
          </a:p>
          <a:p>
            <a:pPr>
              <a:buNone/>
            </a:pPr>
            <a:r>
              <a:rPr lang="en-US" altLang="ko-KR" dirty="0" smtClean="0"/>
              <a:t>&lt;TITLE&gt; </a:t>
            </a:r>
            <a:r>
              <a:rPr lang="ko-KR" altLang="en-US" dirty="0" smtClean="0"/>
              <a:t>아이디 중복 체크 </a:t>
            </a:r>
            <a:r>
              <a:rPr lang="en-US" altLang="ko-KR" dirty="0" smtClean="0"/>
              <a:t>&lt;/TITLE&gt; </a:t>
            </a:r>
          </a:p>
          <a:p>
            <a:pPr>
              <a:buNone/>
            </a:pPr>
            <a:r>
              <a:rPr lang="en-US" altLang="ko-KR" dirty="0" smtClean="0"/>
              <a:t>&lt;META http-equiv="Content-Type" content="text/html; </a:t>
            </a:r>
            <a:r>
              <a:rPr lang="en-US" altLang="ko-KR" dirty="0" err="1" smtClean="0"/>
              <a:t>charset</a:t>
            </a:r>
            <a:r>
              <a:rPr lang="en-US" altLang="ko-KR" dirty="0" smtClean="0"/>
              <a:t>=utf-8"&gt;</a:t>
            </a:r>
          </a:p>
          <a:p>
            <a:pPr>
              <a:buNone/>
            </a:pPr>
            <a:r>
              <a:rPr lang="en-US" altLang="ko-KR" dirty="0" smtClean="0"/>
              <a:t>&lt;style type='text/</a:t>
            </a:r>
            <a:r>
              <a:rPr lang="en-US" altLang="ko-KR" dirty="0" err="1" smtClean="0"/>
              <a:t>css</a:t>
            </a:r>
            <a:r>
              <a:rPr lang="en-US" altLang="ko-KR" dirty="0" smtClean="0"/>
              <a:t>'&gt;</a:t>
            </a:r>
          </a:p>
          <a:p>
            <a:pPr>
              <a:buNone/>
            </a:pPr>
            <a:r>
              <a:rPr lang="en-US" altLang="ko-KR" dirty="0" smtClean="0"/>
              <a:t>   a:link	{font-family:"";</a:t>
            </a:r>
            <a:r>
              <a:rPr lang="en-US" altLang="ko-KR" dirty="0" err="1" smtClean="0"/>
              <a:t>color:black;text-decoration:none</a:t>
            </a:r>
            <a:r>
              <a:rPr lang="en-US" altLang="ko-KR" dirty="0" smtClean="0"/>
              <a:t>;}</a:t>
            </a:r>
          </a:p>
          <a:p>
            <a:pPr>
              <a:buNone/>
            </a:pPr>
            <a:r>
              <a:rPr lang="en-US" altLang="ko-KR" dirty="0" smtClean="0"/>
              <a:t>   a:visited	{font-family:"";</a:t>
            </a:r>
            <a:r>
              <a:rPr lang="en-US" altLang="ko-KR" dirty="0" err="1" smtClean="0"/>
              <a:t>color:black;text-decoration:none</a:t>
            </a:r>
            <a:r>
              <a:rPr lang="en-US" altLang="ko-KR" dirty="0" smtClean="0"/>
              <a:t>;}</a:t>
            </a:r>
          </a:p>
          <a:p>
            <a:pPr>
              <a:buNone/>
            </a:pPr>
            <a:r>
              <a:rPr lang="en-US" altLang="ko-KR" dirty="0" smtClean="0"/>
              <a:t>   a:hover	{font-family:"";</a:t>
            </a:r>
            <a:r>
              <a:rPr lang="en-US" altLang="ko-KR" dirty="0" err="1" smtClean="0"/>
              <a:t>color:black;text-decoration:underline</a:t>
            </a:r>
            <a:r>
              <a:rPr lang="en-US" altLang="ko-KR" dirty="0" smtClean="0"/>
              <a:t>;}</a:t>
            </a:r>
          </a:p>
          <a:p>
            <a:pPr>
              <a:buNone/>
            </a:pPr>
            <a:r>
              <a:rPr lang="en-US" altLang="ko-KR" dirty="0" smtClean="0"/>
              <a:t>&lt;/style&gt;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&lt;SCRIPT language="JavaScript"&gt;</a:t>
            </a:r>
          </a:p>
          <a:p>
            <a:pPr>
              <a:buNone/>
            </a:pPr>
            <a:r>
              <a:rPr lang="en-US" altLang="ko-KR" dirty="0" smtClean="0"/>
              <a:t>function </a:t>
            </a:r>
            <a:r>
              <a:rPr lang="en-US" altLang="ko-KR" dirty="0" err="1" smtClean="0">
                <a:solidFill>
                  <a:srgbClr val="FF0000"/>
                </a:solidFill>
              </a:rPr>
              <a:t>strData</a:t>
            </a:r>
            <a:r>
              <a:rPr lang="en-US" altLang="ko-KR" dirty="0" smtClean="0"/>
              <a:t>( </a:t>
            </a:r>
            <a:r>
              <a:rPr lang="en-US" altLang="ko-KR" dirty="0" err="1" smtClean="0">
                <a:solidFill>
                  <a:srgbClr val="0000FF"/>
                </a:solidFill>
              </a:rPr>
              <a:t>reid</a:t>
            </a:r>
            <a:r>
              <a:rPr lang="en-US" altLang="ko-KR" dirty="0" smtClean="0">
                <a:solidFill>
                  <a:srgbClr val="0000FF"/>
                </a:solidFill>
              </a:rPr>
              <a:t>, </a:t>
            </a:r>
            <a:r>
              <a:rPr lang="en-US" altLang="ko-KR" dirty="0" err="1" smtClean="0">
                <a:solidFill>
                  <a:srgbClr val="0000FF"/>
                </a:solidFill>
              </a:rPr>
              <a:t>txtID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/>
              <a:t>) {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opener.document.</a:t>
            </a:r>
            <a:r>
              <a:rPr lang="en-US" altLang="ko-KR" dirty="0" err="1" smtClean="0">
                <a:solidFill>
                  <a:srgbClr val="0000FF"/>
                </a:solidFill>
              </a:rPr>
              <a:t>joinForm.re_id</a:t>
            </a:r>
            <a:r>
              <a:rPr lang="en-US" altLang="ko-KR" dirty="0" err="1" smtClean="0"/>
              <a:t>.value</a:t>
            </a:r>
            <a:r>
              <a:rPr lang="en-US" altLang="ko-KR" dirty="0" smtClean="0"/>
              <a:t>= </a:t>
            </a:r>
            <a:r>
              <a:rPr lang="en-US" altLang="ko-KR" dirty="0" err="1" smtClean="0">
                <a:solidFill>
                  <a:srgbClr val="0000FF"/>
                </a:solidFill>
              </a:rPr>
              <a:t>reid</a:t>
            </a:r>
            <a:r>
              <a:rPr lang="en-US" altLang="ko-KR" dirty="0" smtClean="0"/>
              <a:t>; </a:t>
            </a:r>
          </a:p>
          <a:p>
            <a:pPr>
              <a:buNone/>
            </a:pPr>
            <a:r>
              <a:rPr lang="en-US" altLang="ko-KR" dirty="0" smtClean="0"/>
              <a:t>        </a:t>
            </a:r>
            <a:r>
              <a:rPr lang="en-US" altLang="ko-KR" dirty="0" err="1" smtClean="0"/>
              <a:t>opener.document.</a:t>
            </a:r>
            <a:r>
              <a:rPr lang="en-US" altLang="ko-KR" dirty="0" err="1" smtClean="0">
                <a:solidFill>
                  <a:srgbClr val="0000FF"/>
                </a:solidFill>
              </a:rPr>
              <a:t>joinForm.id</a:t>
            </a:r>
            <a:r>
              <a:rPr lang="en-US" altLang="ko-KR" dirty="0" err="1" smtClean="0"/>
              <a:t>.value</a:t>
            </a:r>
            <a:r>
              <a:rPr lang="en-US" altLang="ko-KR" dirty="0" smtClean="0"/>
              <a:t>= </a:t>
            </a:r>
            <a:r>
              <a:rPr lang="en-US" altLang="ko-KR" dirty="0" err="1" smtClean="0">
                <a:solidFill>
                  <a:srgbClr val="0000FF"/>
                </a:solidFill>
              </a:rPr>
              <a:t>txtID</a:t>
            </a:r>
            <a:r>
              <a:rPr lang="en-US" altLang="ko-KR" dirty="0" smtClean="0"/>
              <a:t>; 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window.close</a:t>
            </a:r>
            <a:r>
              <a:rPr lang="en-US" altLang="ko-KR" dirty="0" smtClean="0"/>
              <a:t>();</a:t>
            </a:r>
          </a:p>
          <a:p>
            <a:pPr>
              <a:buNone/>
            </a:pPr>
            <a:r>
              <a:rPr lang="en-US" altLang="ko-KR" dirty="0" smtClean="0"/>
              <a:t>}</a:t>
            </a:r>
          </a:p>
          <a:p>
            <a:pPr>
              <a:buNone/>
            </a:pPr>
            <a:r>
              <a:rPr lang="en-US" altLang="ko-KR" dirty="0" smtClean="0"/>
              <a:t>&lt;/SCRIPT&gt;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&lt;/HEAD&gt;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09120"/>
            <a:ext cx="1440160" cy="194421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89040"/>
            <a:ext cx="3883100" cy="60018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4932040" y="3212976"/>
            <a:ext cx="3960440" cy="42575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buNone/>
            </a:pP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function </a:t>
            </a:r>
            <a:r>
              <a:rPr lang="en-US" altLang="ko-KR" sz="12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Check_id</a:t>
            </a:r>
            <a:r>
              <a:rPr lang="en-US" altLang="ko-KR" sz="12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() </a:t>
            </a:r>
          </a:p>
          <a:p>
            <a:pPr>
              <a:lnSpc>
                <a:spcPts val="1300"/>
              </a:lnSpc>
              <a:buNone/>
            </a:pP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{   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window.open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("</a:t>
            </a:r>
            <a:r>
              <a:rPr lang="en-US" altLang="ko-KR" sz="12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checkid.jsp?id</a:t>
            </a:r>
            <a:r>
              <a:rPr lang="en-US" altLang="ko-KR" sz="12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="+</a:t>
            </a:r>
            <a:r>
              <a:rPr lang="en-US" altLang="ko-KR" sz="12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joinForm.id.value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,  }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788024" y="3068960"/>
            <a:ext cx="4176464" cy="3600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6316980" y="4149080"/>
            <a:ext cx="1104900" cy="487680"/>
          </a:xfrm>
          <a:custGeom>
            <a:avLst/>
            <a:gdLst>
              <a:gd name="connsiteX0" fmla="*/ 1104900 w 1104900"/>
              <a:gd name="connsiteY0" fmla="*/ 487680 h 487680"/>
              <a:gd name="connsiteX1" fmla="*/ 198120 w 1104900"/>
              <a:gd name="connsiteY1" fmla="*/ 297180 h 487680"/>
              <a:gd name="connsiteX2" fmla="*/ 0 w 1104900"/>
              <a:gd name="connsiteY2" fmla="*/ 0 h 4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487680">
                <a:moveTo>
                  <a:pt x="1104900" y="487680"/>
                </a:moveTo>
                <a:cubicBezTo>
                  <a:pt x="743585" y="433070"/>
                  <a:pt x="382270" y="378460"/>
                  <a:pt x="198120" y="297180"/>
                </a:cubicBezTo>
                <a:cubicBezTo>
                  <a:pt x="13970" y="215900"/>
                  <a:pt x="6985" y="107950"/>
                  <a:pt x="0" y="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>
            <a:off x="5806440" y="3356992"/>
            <a:ext cx="1249680" cy="651128"/>
          </a:xfrm>
          <a:custGeom>
            <a:avLst/>
            <a:gdLst>
              <a:gd name="connsiteX0" fmla="*/ 1249680 w 1249680"/>
              <a:gd name="connsiteY0" fmla="*/ 586740 h 586740"/>
              <a:gd name="connsiteX1" fmla="*/ 281940 w 1249680"/>
              <a:gd name="connsiteY1" fmla="*/ 320040 h 586740"/>
              <a:gd name="connsiteX2" fmla="*/ 0 w 1249680"/>
              <a:gd name="connsiteY2" fmla="*/ 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9680" h="586740">
                <a:moveTo>
                  <a:pt x="1249680" y="586740"/>
                </a:moveTo>
                <a:cubicBezTo>
                  <a:pt x="869950" y="502285"/>
                  <a:pt x="490220" y="417830"/>
                  <a:pt x="281940" y="320040"/>
                </a:cubicBezTo>
                <a:cubicBezTo>
                  <a:pt x="73660" y="222250"/>
                  <a:pt x="36830" y="111125"/>
                  <a:pt x="0" y="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 12"/>
          <p:cNvSpPr/>
          <p:nvPr/>
        </p:nvSpPr>
        <p:spPr>
          <a:xfrm rot="18101648">
            <a:off x="6039312" y="2095725"/>
            <a:ext cx="855980" cy="1387584"/>
          </a:xfrm>
          <a:custGeom>
            <a:avLst/>
            <a:gdLst>
              <a:gd name="connsiteX0" fmla="*/ 0 w 855980"/>
              <a:gd name="connsiteY0" fmla="*/ 1280160 h 1280160"/>
              <a:gd name="connsiteX1" fmla="*/ 716280 w 855980"/>
              <a:gd name="connsiteY1" fmla="*/ 914400 h 1280160"/>
              <a:gd name="connsiteX2" fmla="*/ 838200 w 855980"/>
              <a:gd name="connsiteY2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5980" h="1280160">
                <a:moveTo>
                  <a:pt x="0" y="1280160"/>
                </a:moveTo>
                <a:cubicBezTo>
                  <a:pt x="288290" y="1203960"/>
                  <a:pt x="576580" y="1127760"/>
                  <a:pt x="716280" y="914400"/>
                </a:cubicBezTo>
                <a:cubicBezTo>
                  <a:pt x="855980" y="701040"/>
                  <a:pt x="847090" y="350520"/>
                  <a:pt x="838200" y="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자유형 19"/>
          <p:cNvSpPr/>
          <p:nvPr/>
        </p:nvSpPr>
        <p:spPr>
          <a:xfrm>
            <a:off x="4385310" y="2430780"/>
            <a:ext cx="2343150" cy="2240280"/>
          </a:xfrm>
          <a:custGeom>
            <a:avLst/>
            <a:gdLst>
              <a:gd name="connsiteX0" fmla="*/ 765810 w 2343150"/>
              <a:gd name="connsiteY0" fmla="*/ 0 h 2240280"/>
              <a:gd name="connsiteX1" fmla="*/ 262890 w 2343150"/>
              <a:gd name="connsiteY1" fmla="*/ 952500 h 2240280"/>
              <a:gd name="connsiteX2" fmla="*/ 2343150 w 2343150"/>
              <a:gd name="connsiteY2" fmla="*/ 2240280 h 22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3150" h="2240280">
                <a:moveTo>
                  <a:pt x="765810" y="0"/>
                </a:moveTo>
                <a:cubicBezTo>
                  <a:pt x="382905" y="289560"/>
                  <a:pt x="0" y="579120"/>
                  <a:pt x="262890" y="952500"/>
                </a:cubicBezTo>
                <a:cubicBezTo>
                  <a:pt x="525780" y="1325880"/>
                  <a:pt x="1434465" y="1783080"/>
                  <a:pt x="2343150" y="2240280"/>
                </a:cubicBezTo>
              </a:path>
            </a:pathLst>
          </a:custGeom>
          <a:ln w="28575">
            <a:solidFill>
              <a:srgbClr val="0000FF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아이디 중복체크 </a:t>
            </a:r>
            <a:r>
              <a:rPr lang="en-US" altLang="ko-KR" dirty="0" smtClean="0">
                <a:solidFill>
                  <a:srgbClr val="0000FF"/>
                </a:solidFill>
              </a:rPr>
              <a:t>checkid.jsp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153400" cy="57606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altLang="ko-KR" dirty="0" smtClean="0"/>
              <a:t>&lt;BODY&gt;</a:t>
            </a:r>
          </a:p>
          <a:p>
            <a:pPr>
              <a:buNone/>
            </a:pPr>
            <a:r>
              <a:rPr lang="en-US" altLang="ko-KR" dirty="0" smtClean="0"/>
              <a:t>&lt;TABLE border='1' width=250&gt;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&lt;%</a:t>
            </a:r>
          </a:p>
          <a:p>
            <a:pPr>
              <a:buNone/>
            </a:pPr>
            <a:r>
              <a:rPr lang="en-US" altLang="ko-KR" dirty="0" smtClean="0"/>
              <a:t>String </a:t>
            </a:r>
            <a:r>
              <a:rPr lang="en-US" altLang="ko-KR" dirty="0" err="1" smtClean="0">
                <a:solidFill>
                  <a:srgbClr val="0000FF"/>
                </a:solidFill>
              </a:rPr>
              <a:t>txtID</a:t>
            </a:r>
            <a:r>
              <a:rPr lang="en-US" altLang="ko-KR" dirty="0" smtClean="0"/>
              <a:t> = </a:t>
            </a:r>
            <a:r>
              <a:rPr lang="en-US" altLang="ko-KR" dirty="0" err="1" smtClean="0">
                <a:solidFill>
                  <a:srgbClr val="0000FF"/>
                </a:solidFill>
              </a:rPr>
              <a:t>request.getParameter</a:t>
            </a:r>
            <a:r>
              <a:rPr lang="en-US" altLang="ko-KR" dirty="0" smtClean="0">
                <a:solidFill>
                  <a:srgbClr val="0000FF"/>
                </a:solidFill>
              </a:rPr>
              <a:t>("</a:t>
            </a:r>
            <a:r>
              <a:rPr lang="en-US" altLang="ko-KR" dirty="0" smtClean="0">
                <a:solidFill>
                  <a:srgbClr val="7030A0"/>
                </a:solidFill>
              </a:rPr>
              <a:t>id</a:t>
            </a:r>
            <a:r>
              <a:rPr lang="en-US" altLang="ko-KR" dirty="0" smtClean="0">
                <a:solidFill>
                  <a:srgbClr val="0000FF"/>
                </a:solidFill>
              </a:rPr>
              <a:t>")</a:t>
            </a:r>
            <a:r>
              <a:rPr lang="en-US" altLang="ko-KR" dirty="0" smtClean="0"/>
              <a:t>;  //</a:t>
            </a:r>
            <a:r>
              <a:rPr lang="ko-KR" altLang="en-US" dirty="0" smtClean="0"/>
              <a:t>전송 </a:t>
            </a:r>
            <a:r>
              <a:rPr lang="ko-KR" altLang="en-US" dirty="0" err="1" smtClean="0"/>
              <a:t>파라메터</a:t>
            </a:r>
            <a:r>
              <a:rPr lang="ko-KR" altLang="en-US" dirty="0" smtClean="0"/>
              <a:t> </a:t>
            </a:r>
            <a:r>
              <a:rPr lang="en-US" altLang="ko-KR" dirty="0" smtClean="0"/>
              <a:t>id</a:t>
            </a:r>
            <a:r>
              <a:rPr lang="ko-KR" altLang="en-US" dirty="0" smtClean="0"/>
              <a:t> 읽기</a:t>
            </a:r>
            <a:r>
              <a:rPr lang="en-US" altLang="ko-KR" dirty="0" smtClean="0"/>
              <a:t>  </a:t>
            </a:r>
          </a:p>
          <a:p>
            <a:pPr>
              <a:buNone/>
            </a:pPr>
            <a:r>
              <a:rPr lang="en-US" altLang="ko-KR" dirty="0" smtClean="0"/>
              <a:t>String </a:t>
            </a:r>
            <a:r>
              <a:rPr lang="en-US" altLang="ko-KR" dirty="0" err="1" smtClean="0"/>
              <a:t>reid</a:t>
            </a:r>
            <a:r>
              <a:rPr lang="en-US" altLang="ko-KR" dirty="0" smtClean="0"/>
              <a:t>="";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b="1" dirty="0" smtClean="0">
                <a:solidFill>
                  <a:srgbClr val="0000FF"/>
                </a:solidFill>
              </a:rPr>
              <a:t>if (</a:t>
            </a:r>
            <a:r>
              <a:rPr lang="en-US" altLang="ko-KR" b="1" dirty="0" err="1" smtClean="0">
                <a:solidFill>
                  <a:srgbClr val="0000FF"/>
                </a:solidFill>
              </a:rPr>
              <a:t>txtID</a:t>
            </a:r>
            <a:r>
              <a:rPr lang="en-US" altLang="ko-KR" b="1" dirty="0" smtClean="0">
                <a:solidFill>
                  <a:srgbClr val="0000FF"/>
                </a:solidFill>
              </a:rPr>
              <a:t> == ""){</a:t>
            </a:r>
          </a:p>
          <a:p>
            <a:pPr>
              <a:buNone/>
            </a:pPr>
            <a:r>
              <a:rPr lang="en-US" altLang="ko-KR" dirty="0" smtClean="0"/>
              <a:t>%&gt;</a:t>
            </a:r>
          </a:p>
          <a:p>
            <a:pPr>
              <a:buNone/>
            </a:pPr>
            <a:r>
              <a:rPr lang="en-US" altLang="ko-KR" dirty="0" smtClean="0"/>
              <a:t>&lt;TR&gt;</a:t>
            </a:r>
          </a:p>
          <a:p>
            <a:pPr>
              <a:buNone/>
            </a:pPr>
            <a:r>
              <a:rPr lang="en-US" altLang="ko-KR" dirty="0" smtClean="0"/>
              <a:t>	&lt;TD align='center' </a:t>
            </a:r>
            <a:r>
              <a:rPr lang="en-US" altLang="ko-KR" dirty="0" err="1" smtClean="0"/>
              <a:t>bgcolor</a:t>
            </a:r>
            <a:r>
              <a:rPr lang="en-US" altLang="ko-KR" dirty="0" smtClean="0"/>
              <a:t>='</a:t>
            </a:r>
            <a:r>
              <a:rPr lang="en-US" altLang="ko-KR" dirty="0" err="1" smtClean="0"/>
              <a:t>cccccc</a:t>
            </a:r>
            <a:r>
              <a:rPr lang="en-US" altLang="ko-KR" dirty="0" smtClean="0"/>
              <a:t>'&gt; &lt;font size='2'&gt;</a:t>
            </a:r>
            <a:r>
              <a:rPr lang="ko-KR" altLang="en-US" dirty="0" smtClean="0"/>
              <a:t>아이디를 입력하세요</a:t>
            </a:r>
            <a:r>
              <a:rPr lang="en-US" altLang="ko-KR" dirty="0" smtClean="0"/>
              <a:t>.&lt;/font&gt;&lt;/TD&gt;</a:t>
            </a:r>
          </a:p>
          <a:p>
            <a:pPr>
              <a:buNone/>
            </a:pPr>
            <a:r>
              <a:rPr lang="en-US" altLang="ko-KR" dirty="0" smtClean="0"/>
              <a:t>&lt;/TR&gt;</a:t>
            </a:r>
          </a:p>
          <a:p>
            <a:pPr>
              <a:buNone/>
            </a:pPr>
            <a:r>
              <a:rPr lang="en-US" altLang="ko-KR" dirty="0" smtClean="0"/>
              <a:t>&lt;TR&gt;</a:t>
            </a:r>
          </a:p>
          <a:p>
            <a:pPr>
              <a:buNone/>
            </a:pPr>
            <a:r>
              <a:rPr lang="en-US" altLang="ko-KR" dirty="0" smtClean="0"/>
              <a:t>	&lt;TD align='center‘&gt;&lt;a </a:t>
            </a:r>
            <a:r>
              <a:rPr lang="en-US" altLang="ko-KR" dirty="0" err="1" smtClean="0"/>
              <a:t>href</a:t>
            </a:r>
            <a:r>
              <a:rPr lang="en-US" altLang="ko-KR" dirty="0" smtClean="0"/>
              <a:t>=</a:t>
            </a:r>
            <a:r>
              <a:rPr lang="en-US" altLang="ko-KR" dirty="0" err="1" smtClean="0"/>
              <a:t>javascript:close</a:t>
            </a:r>
            <a:r>
              <a:rPr lang="en-US" altLang="ko-KR" dirty="0" smtClean="0"/>
              <a:t>()&gt;[</a:t>
            </a:r>
            <a:r>
              <a:rPr lang="ko-KR" altLang="en-US" dirty="0" err="1" smtClean="0"/>
              <a:t>닫</a:t>
            </a:r>
            <a:r>
              <a:rPr lang="ko-KR" altLang="en-US" dirty="0" smtClean="0"/>
              <a:t> 기</a:t>
            </a:r>
            <a:r>
              <a:rPr lang="en-US" altLang="ko-KR" dirty="0" smtClean="0"/>
              <a:t>]&lt;/a&gt;&lt;/TD&gt;</a:t>
            </a:r>
          </a:p>
          <a:p>
            <a:pPr>
              <a:buNone/>
            </a:pPr>
            <a:r>
              <a:rPr lang="en-US" altLang="ko-KR" dirty="0" smtClean="0"/>
              <a:t>&lt;/TR&gt;</a:t>
            </a:r>
          </a:p>
          <a:p>
            <a:pPr>
              <a:buNone/>
            </a:pPr>
            <a:r>
              <a:rPr lang="en-US" altLang="ko-KR" dirty="0" smtClean="0"/>
              <a:t>&lt;%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0000FF"/>
                </a:solidFill>
              </a:rPr>
              <a:t>}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0000FF"/>
                </a:solidFill>
              </a:rPr>
              <a:t>else {</a:t>
            </a:r>
          </a:p>
          <a:p>
            <a:pPr>
              <a:buNone/>
            </a:pPr>
            <a:r>
              <a:rPr lang="en-US" altLang="ko-KR" dirty="0" smtClean="0"/>
              <a:t>       </a:t>
            </a:r>
            <a:r>
              <a:rPr lang="en-US" altLang="ko-KR" dirty="0" err="1" smtClean="0"/>
              <a:t>Class.forName</a:t>
            </a:r>
            <a:r>
              <a:rPr lang="en-US" altLang="ko-KR" dirty="0" smtClean="0"/>
              <a:t>("</a:t>
            </a:r>
            <a:r>
              <a:rPr lang="en-US" altLang="ko-KR" dirty="0" err="1" smtClean="0"/>
              <a:t>com.microsoft.sqlserver.jdbc.SQLServerDriver</a:t>
            </a:r>
            <a:r>
              <a:rPr lang="en-US" altLang="ko-KR" dirty="0" smtClean="0"/>
              <a:t>"); //ms-</a:t>
            </a:r>
            <a:r>
              <a:rPr lang="en-US" altLang="ko-KR" dirty="0" err="1" smtClean="0"/>
              <a:t>sql</a:t>
            </a:r>
            <a:r>
              <a:rPr lang="ko-KR" altLang="en-US" dirty="0" smtClean="0"/>
              <a:t>드라이버 로드</a:t>
            </a:r>
          </a:p>
          <a:p>
            <a:pPr>
              <a:buNone/>
            </a:pPr>
            <a:r>
              <a:rPr lang="ko-KR" altLang="en-US" dirty="0" smtClean="0"/>
              <a:t>	</a:t>
            </a:r>
            <a:r>
              <a:rPr lang="en-US" altLang="ko-KR" dirty="0" smtClean="0"/>
              <a:t>Connection </a:t>
            </a:r>
            <a:r>
              <a:rPr lang="en-US" altLang="ko-KR" dirty="0" err="1" smtClean="0"/>
              <a:t>conn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DriverManager.getConnection</a:t>
            </a:r>
            <a:r>
              <a:rPr lang="en-US" altLang="ko-KR" dirty="0" smtClean="0"/>
              <a:t>("</a:t>
            </a:r>
            <a:r>
              <a:rPr lang="en-US" altLang="ko-KR" dirty="0" err="1" smtClean="0"/>
              <a:t>jdbc:sqlserver</a:t>
            </a:r>
            <a:r>
              <a:rPr lang="en-US" altLang="ko-KR" dirty="0" smtClean="0"/>
              <a:t>://168.126.146.35:1433;DatabaseName=JNEDB1","jjin","jjinpang"); </a:t>
            </a:r>
          </a:p>
          <a:p>
            <a:pPr>
              <a:buNone/>
            </a:pPr>
            <a:r>
              <a:rPr lang="en-US" altLang="ko-KR" dirty="0" smtClean="0"/>
              <a:t>	Statement stmt = </a:t>
            </a:r>
            <a:r>
              <a:rPr lang="en-US" altLang="ko-KR" dirty="0" err="1" smtClean="0"/>
              <a:t>conn.createStatement</a:t>
            </a:r>
            <a:r>
              <a:rPr lang="en-US" altLang="ko-KR" dirty="0" smtClean="0"/>
              <a:t>();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String </a:t>
            </a:r>
            <a:r>
              <a:rPr lang="en-US" altLang="ko-KR" dirty="0" err="1" smtClean="0"/>
              <a:t>strSQL</a:t>
            </a:r>
            <a:r>
              <a:rPr lang="en-US" altLang="ko-KR" dirty="0" smtClean="0"/>
              <a:t> = "SELECT id FROM </a:t>
            </a:r>
            <a:r>
              <a:rPr lang="en-US" altLang="ko-KR" dirty="0" err="1" smtClean="0">
                <a:solidFill>
                  <a:srgbClr val="0000FF"/>
                </a:solidFill>
              </a:rPr>
              <a:t>member_tbl</a:t>
            </a:r>
            <a:r>
              <a:rPr lang="en-US" altLang="ko-KR" dirty="0" smtClean="0"/>
              <a:t>  where id='" + </a:t>
            </a:r>
            <a:r>
              <a:rPr lang="en-US" altLang="ko-KR" dirty="0" err="1" smtClean="0">
                <a:solidFill>
                  <a:srgbClr val="0000FF"/>
                </a:solidFill>
              </a:rPr>
              <a:t>txtID</a:t>
            </a:r>
            <a:r>
              <a:rPr lang="en-US" altLang="ko-KR" dirty="0" smtClean="0"/>
              <a:t> + "'";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ResultSet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rs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stmt.executeQuery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strSQL</a:t>
            </a:r>
            <a:r>
              <a:rPr lang="en-US" altLang="ko-KR" dirty="0" smtClean="0"/>
              <a:t>);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ko-KR" sz="2400" dirty="0" smtClean="0">
                <a:solidFill>
                  <a:srgbClr val="0000FF"/>
                </a:solidFill>
              </a:rPr>
              <a:t>checkid.jsp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6840760" cy="655272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sz="3100" b="1" dirty="0" smtClean="0">
                <a:solidFill>
                  <a:srgbClr val="0000FF"/>
                </a:solidFill>
              </a:rPr>
              <a:t>if (!</a:t>
            </a:r>
            <a:r>
              <a:rPr lang="en-US" altLang="ko-KR" sz="3100" b="1" dirty="0" err="1" smtClean="0">
                <a:solidFill>
                  <a:srgbClr val="0000FF"/>
                </a:solidFill>
              </a:rPr>
              <a:t>rs.next</a:t>
            </a:r>
            <a:r>
              <a:rPr lang="en-US" altLang="ko-KR" sz="3100" b="1" dirty="0" smtClean="0">
                <a:solidFill>
                  <a:srgbClr val="0000FF"/>
                </a:solidFill>
              </a:rPr>
              <a:t>()) {</a:t>
            </a:r>
          </a:p>
          <a:p>
            <a:pPr>
              <a:buNone/>
            </a:pPr>
            <a:r>
              <a:rPr lang="en-US" altLang="ko-KR" sz="3100" dirty="0" smtClean="0"/>
              <a:t>%&gt;</a:t>
            </a:r>
          </a:p>
          <a:p>
            <a:pPr>
              <a:buNone/>
            </a:pPr>
            <a:r>
              <a:rPr lang="en-US" altLang="ko-KR" sz="3100" dirty="0" smtClean="0"/>
              <a:t>&lt;TR&gt;</a:t>
            </a:r>
          </a:p>
          <a:p>
            <a:pPr>
              <a:buNone/>
            </a:pPr>
            <a:r>
              <a:rPr lang="en-US" altLang="ko-KR" sz="3100" dirty="0" smtClean="0"/>
              <a:t>	&lt;TD align='center' </a:t>
            </a:r>
            <a:r>
              <a:rPr lang="en-US" altLang="ko-KR" sz="3100" dirty="0" err="1" smtClean="0"/>
              <a:t>bgcolor</a:t>
            </a:r>
            <a:r>
              <a:rPr lang="en-US" altLang="ko-KR" sz="3100" dirty="0" smtClean="0"/>
              <a:t>='</a:t>
            </a:r>
            <a:r>
              <a:rPr lang="en-US" altLang="ko-KR" sz="3100" dirty="0" err="1" smtClean="0"/>
              <a:t>cccccc</a:t>
            </a:r>
            <a:r>
              <a:rPr lang="en-US" altLang="ko-KR" sz="3100" dirty="0" smtClean="0"/>
              <a:t>'&gt; &lt;font size='2'&gt;ID : &lt;%=</a:t>
            </a:r>
            <a:r>
              <a:rPr lang="en-US" altLang="ko-KR" sz="3100" dirty="0" err="1" smtClean="0"/>
              <a:t>txtID</a:t>
            </a:r>
            <a:r>
              <a:rPr lang="en-US" altLang="ko-KR" sz="3100" dirty="0" smtClean="0"/>
              <a:t>%&gt; &lt;BR&gt; </a:t>
            </a:r>
            <a:r>
              <a:rPr lang="ko-KR" altLang="en-US" sz="3100" dirty="0" smtClean="0"/>
              <a:t>사용 가능한 아이디입니다</a:t>
            </a:r>
            <a:r>
              <a:rPr lang="en-US" altLang="ko-KR" sz="3100" dirty="0" smtClean="0"/>
              <a:t>.&lt;/font&gt;</a:t>
            </a:r>
          </a:p>
          <a:p>
            <a:pPr>
              <a:buNone/>
            </a:pPr>
            <a:r>
              <a:rPr lang="en-US" altLang="ko-KR" sz="3100" dirty="0" smtClean="0"/>
              <a:t>                &lt;% </a:t>
            </a:r>
            <a:r>
              <a:rPr lang="en-US" altLang="ko-KR" sz="3100" dirty="0" err="1" smtClean="0"/>
              <a:t>reid</a:t>
            </a:r>
            <a:r>
              <a:rPr lang="en-US" altLang="ko-KR" sz="3100" dirty="0" smtClean="0"/>
              <a:t>= </a:t>
            </a:r>
            <a:r>
              <a:rPr lang="en-US" altLang="ko-KR" sz="3100" dirty="0" err="1" smtClean="0"/>
              <a:t>txtID</a:t>
            </a:r>
            <a:r>
              <a:rPr lang="en-US" altLang="ko-KR" sz="3100" dirty="0" smtClean="0"/>
              <a:t>; %&gt;</a:t>
            </a:r>
          </a:p>
          <a:p>
            <a:pPr>
              <a:buNone/>
            </a:pPr>
            <a:r>
              <a:rPr lang="en-US" altLang="ko-KR" sz="3100" dirty="0" smtClean="0"/>
              <a:t>	&lt;/TD&gt;</a:t>
            </a:r>
          </a:p>
          <a:p>
            <a:pPr>
              <a:buNone/>
            </a:pPr>
            <a:r>
              <a:rPr lang="en-US" altLang="ko-KR" sz="3100" dirty="0" smtClean="0"/>
              <a:t>&lt;/TR&gt;</a:t>
            </a:r>
          </a:p>
          <a:p>
            <a:pPr>
              <a:buNone/>
            </a:pPr>
            <a:r>
              <a:rPr lang="en-US" altLang="ko-KR" sz="3100" dirty="0" smtClean="0"/>
              <a:t>&lt;TR&gt;</a:t>
            </a:r>
          </a:p>
          <a:p>
            <a:pPr>
              <a:buNone/>
            </a:pPr>
            <a:r>
              <a:rPr lang="en-US" altLang="ko-KR" sz="3100" dirty="0" smtClean="0"/>
              <a:t>	&lt;TD align='center'&gt; &lt;a </a:t>
            </a:r>
            <a:r>
              <a:rPr lang="en-US" altLang="ko-KR" sz="3100" dirty="0" err="1" smtClean="0"/>
              <a:t>href</a:t>
            </a:r>
            <a:r>
              <a:rPr lang="en-US" altLang="ko-KR" sz="3100" dirty="0" smtClean="0"/>
              <a:t>=</a:t>
            </a:r>
            <a:r>
              <a:rPr lang="en-US" altLang="ko-KR" sz="3100" dirty="0" err="1" smtClean="0"/>
              <a:t>javascript</a:t>
            </a:r>
            <a:r>
              <a:rPr lang="en-US" altLang="ko-KR" sz="3100" dirty="0" err="1" smtClean="0">
                <a:solidFill>
                  <a:srgbClr val="0000FF"/>
                </a:solidFill>
              </a:rPr>
              <a:t>:strData</a:t>
            </a:r>
            <a:r>
              <a:rPr lang="en-US" altLang="ko-KR" sz="3100" dirty="0" smtClean="0"/>
              <a:t>('&lt;%= </a:t>
            </a:r>
            <a:r>
              <a:rPr lang="en-US" altLang="ko-KR" sz="3100" dirty="0" err="1" smtClean="0"/>
              <a:t>reid</a:t>
            </a:r>
            <a:r>
              <a:rPr lang="en-US" altLang="ko-KR" sz="3100" dirty="0" smtClean="0"/>
              <a:t> %&gt;','&lt;%=</a:t>
            </a:r>
            <a:r>
              <a:rPr lang="en-US" altLang="ko-KR" sz="3100" dirty="0" err="1" smtClean="0"/>
              <a:t>txtID</a:t>
            </a:r>
            <a:r>
              <a:rPr lang="en-US" altLang="ko-KR" sz="3100" dirty="0" smtClean="0"/>
              <a:t>%&gt;')&gt;[</a:t>
            </a:r>
            <a:r>
              <a:rPr lang="ko-KR" altLang="en-US" sz="3100" dirty="0" err="1" smtClean="0"/>
              <a:t>닫</a:t>
            </a:r>
            <a:r>
              <a:rPr lang="ko-KR" altLang="en-US" sz="3100" dirty="0" smtClean="0"/>
              <a:t> 기</a:t>
            </a:r>
            <a:r>
              <a:rPr lang="en-US" altLang="ko-KR" sz="3100" dirty="0" smtClean="0"/>
              <a:t>]&lt;/a&gt; &lt;/TD&gt;</a:t>
            </a:r>
          </a:p>
          <a:p>
            <a:pPr>
              <a:buNone/>
            </a:pPr>
            <a:r>
              <a:rPr lang="en-US" altLang="ko-KR" sz="3100" dirty="0" smtClean="0"/>
              <a:t>&lt;/TR&gt;</a:t>
            </a:r>
          </a:p>
          <a:p>
            <a:pPr>
              <a:buNone/>
            </a:pPr>
            <a:r>
              <a:rPr lang="en-US" altLang="ko-KR" sz="3100" dirty="0" smtClean="0"/>
              <a:t>&lt;%</a:t>
            </a:r>
          </a:p>
          <a:p>
            <a:pPr>
              <a:buNone/>
            </a:pPr>
            <a:r>
              <a:rPr lang="en-US" altLang="ko-KR" sz="3100" dirty="0" smtClean="0"/>
              <a:t>	</a:t>
            </a:r>
            <a:r>
              <a:rPr lang="en-US" altLang="ko-KR" sz="3100" b="1" dirty="0" smtClean="0">
                <a:solidFill>
                  <a:srgbClr val="0000FF"/>
                </a:solidFill>
              </a:rPr>
              <a:t>} else {</a:t>
            </a:r>
          </a:p>
          <a:p>
            <a:pPr>
              <a:buNone/>
            </a:pPr>
            <a:r>
              <a:rPr lang="en-US" altLang="ko-KR" sz="3100" dirty="0" smtClean="0"/>
              <a:t>%&gt;</a:t>
            </a:r>
          </a:p>
          <a:p>
            <a:pPr>
              <a:buNone/>
            </a:pPr>
            <a:r>
              <a:rPr lang="en-US" altLang="ko-KR" sz="3100" dirty="0" smtClean="0"/>
              <a:t>&lt;TR&gt;</a:t>
            </a:r>
          </a:p>
          <a:p>
            <a:pPr>
              <a:buNone/>
            </a:pPr>
            <a:r>
              <a:rPr lang="en-US" altLang="ko-KR" sz="3100" dirty="0" smtClean="0"/>
              <a:t>	&lt;TD align='center' </a:t>
            </a:r>
            <a:r>
              <a:rPr lang="en-US" altLang="ko-KR" sz="3100" dirty="0" err="1" smtClean="0"/>
              <a:t>bgcolor</a:t>
            </a:r>
            <a:r>
              <a:rPr lang="en-US" altLang="ko-KR" sz="3100" dirty="0" smtClean="0"/>
              <a:t>='</a:t>
            </a:r>
            <a:r>
              <a:rPr lang="en-US" altLang="ko-KR" sz="3100" dirty="0" err="1" smtClean="0"/>
              <a:t>cccccc</a:t>
            </a:r>
            <a:r>
              <a:rPr lang="en-US" altLang="ko-KR" sz="3100" dirty="0" smtClean="0"/>
              <a:t>‘&gt;&lt;font size='2'&gt;ID : &lt;%=</a:t>
            </a:r>
            <a:r>
              <a:rPr lang="en-US" altLang="ko-KR" sz="3100" dirty="0" err="1" smtClean="0"/>
              <a:t>txtID</a:t>
            </a:r>
            <a:r>
              <a:rPr lang="en-US" altLang="ko-KR" sz="3100" dirty="0" smtClean="0"/>
              <a:t>%&gt; &lt;BR&gt; </a:t>
            </a:r>
            <a:r>
              <a:rPr lang="ko-KR" altLang="en-US" sz="3100" dirty="0" smtClean="0"/>
              <a:t>사용할 수 없는 아이디입니다</a:t>
            </a:r>
            <a:r>
              <a:rPr lang="en-US" altLang="ko-KR" sz="3100" dirty="0" smtClean="0"/>
              <a:t>.&lt;/font&gt;</a:t>
            </a:r>
          </a:p>
          <a:p>
            <a:pPr>
              <a:buNone/>
            </a:pPr>
            <a:r>
              <a:rPr lang="en-US" altLang="ko-KR" sz="3100" dirty="0" smtClean="0"/>
              <a:t>          &lt;% </a:t>
            </a:r>
            <a:r>
              <a:rPr lang="en-US" altLang="ko-KR" sz="3100" dirty="0" err="1" smtClean="0"/>
              <a:t>reid</a:t>
            </a:r>
            <a:r>
              <a:rPr lang="en-US" altLang="ko-KR" sz="3100" dirty="0" smtClean="0"/>
              <a:t>= "";</a:t>
            </a:r>
            <a:r>
              <a:rPr lang="en-US" altLang="ko-KR" sz="3100" dirty="0" err="1" smtClean="0"/>
              <a:t>txtID</a:t>
            </a:r>
            <a:r>
              <a:rPr lang="en-US" altLang="ko-KR" sz="3100" dirty="0" smtClean="0"/>
              <a:t>=""; %&gt;</a:t>
            </a:r>
          </a:p>
          <a:p>
            <a:pPr>
              <a:buNone/>
            </a:pPr>
            <a:r>
              <a:rPr lang="en-US" altLang="ko-KR" sz="3100" dirty="0" smtClean="0"/>
              <a:t>	&lt;/TD&gt;</a:t>
            </a:r>
          </a:p>
          <a:p>
            <a:pPr>
              <a:buNone/>
            </a:pPr>
            <a:r>
              <a:rPr lang="en-US" altLang="ko-KR" sz="3100" dirty="0" smtClean="0"/>
              <a:t>&lt;/TR&gt;</a:t>
            </a:r>
          </a:p>
          <a:p>
            <a:pPr>
              <a:buNone/>
            </a:pPr>
            <a:r>
              <a:rPr lang="en-US" altLang="ko-KR" sz="3100" dirty="0" smtClean="0"/>
              <a:t>&lt;TR&gt;</a:t>
            </a:r>
          </a:p>
          <a:p>
            <a:pPr>
              <a:buNone/>
            </a:pPr>
            <a:r>
              <a:rPr lang="en-US" altLang="ko-KR" sz="3100" dirty="0" smtClean="0"/>
              <a:t>	&lt;TD align='center'&gt; &lt;a </a:t>
            </a:r>
            <a:r>
              <a:rPr lang="en-US" altLang="ko-KR" sz="3100" dirty="0" err="1" smtClean="0"/>
              <a:t>href</a:t>
            </a:r>
            <a:r>
              <a:rPr lang="en-US" altLang="ko-KR" sz="3100" dirty="0" smtClean="0"/>
              <a:t>=</a:t>
            </a:r>
            <a:r>
              <a:rPr lang="en-US" altLang="ko-KR" sz="3100" dirty="0" err="1" smtClean="0"/>
              <a:t>javascript</a:t>
            </a:r>
            <a:r>
              <a:rPr lang="en-US" altLang="ko-KR" sz="3100" dirty="0" err="1" smtClean="0">
                <a:solidFill>
                  <a:srgbClr val="0000FF"/>
                </a:solidFill>
              </a:rPr>
              <a:t>:strData</a:t>
            </a:r>
            <a:r>
              <a:rPr lang="en-US" altLang="ko-KR" sz="3100" dirty="0" smtClean="0"/>
              <a:t>('&lt;%= </a:t>
            </a:r>
            <a:r>
              <a:rPr lang="en-US" altLang="ko-KR" sz="3100" dirty="0" err="1" smtClean="0"/>
              <a:t>reid</a:t>
            </a:r>
            <a:r>
              <a:rPr lang="en-US" altLang="ko-KR" sz="3100" dirty="0" smtClean="0"/>
              <a:t> %&gt;','&lt;%=</a:t>
            </a:r>
            <a:r>
              <a:rPr lang="en-US" altLang="ko-KR" sz="3100" dirty="0" err="1" smtClean="0"/>
              <a:t>txtID</a:t>
            </a:r>
            <a:r>
              <a:rPr lang="en-US" altLang="ko-KR" sz="3100" dirty="0" smtClean="0"/>
              <a:t>%&gt;')&gt;[</a:t>
            </a:r>
            <a:r>
              <a:rPr lang="ko-KR" altLang="en-US" sz="3100" dirty="0" err="1" smtClean="0"/>
              <a:t>닫</a:t>
            </a:r>
            <a:r>
              <a:rPr lang="ko-KR" altLang="en-US" sz="3100" dirty="0" smtClean="0"/>
              <a:t> 기</a:t>
            </a:r>
            <a:r>
              <a:rPr lang="en-US" altLang="ko-KR" sz="3100" dirty="0" smtClean="0"/>
              <a:t>]&lt;/a&gt; &lt;/TD&gt;</a:t>
            </a:r>
          </a:p>
          <a:p>
            <a:pPr>
              <a:buNone/>
            </a:pPr>
            <a:r>
              <a:rPr lang="en-US" altLang="ko-KR" sz="3100" dirty="0" smtClean="0"/>
              <a:t>&lt;/TR&gt;</a:t>
            </a:r>
          </a:p>
          <a:p>
            <a:pPr>
              <a:buNone/>
            </a:pPr>
            <a:r>
              <a:rPr lang="en-US" altLang="ko-KR" sz="3100" dirty="0" smtClean="0"/>
              <a:t>&lt;%</a:t>
            </a:r>
          </a:p>
          <a:p>
            <a:pPr>
              <a:buNone/>
            </a:pPr>
            <a:r>
              <a:rPr lang="en-US" altLang="ko-KR" sz="3100" dirty="0" smtClean="0"/>
              <a:t>        </a:t>
            </a:r>
            <a:r>
              <a:rPr lang="en-US" altLang="ko-KR" sz="3100" b="1" dirty="0" smtClean="0">
                <a:solidFill>
                  <a:srgbClr val="0000FF"/>
                </a:solidFill>
              </a:rPr>
              <a:t>}</a:t>
            </a:r>
          </a:p>
          <a:p>
            <a:pPr>
              <a:buNone/>
            </a:pPr>
            <a:r>
              <a:rPr lang="en-US" altLang="ko-KR" sz="3100" dirty="0" smtClean="0"/>
              <a:t>	</a:t>
            </a:r>
            <a:r>
              <a:rPr lang="en-US" altLang="ko-KR" sz="3100" dirty="0" err="1" smtClean="0"/>
              <a:t>rs.close</a:t>
            </a:r>
            <a:r>
              <a:rPr lang="en-US" altLang="ko-KR" sz="3100" dirty="0" smtClean="0"/>
              <a:t>();</a:t>
            </a:r>
          </a:p>
          <a:p>
            <a:pPr>
              <a:buNone/>
            </a:pPr>
            <a:r>
              <a:rPr lang="en-US" altLang="ko-KR" sz="3100" dirty="0" smtClean="0"/>
              <a:t>	</a:t>
            </a:r>
            <a:r>
              <a:rPr lang="en-US" altLang="ko-KR" sz="3100" dirty="0" err="1" smtClean="0"/>
              <a:t>stmt.close</a:t>
            </a:r>
            <a:r>
              <a:rPr lang="en-US" altLang="ko-KR" sz="3100" dirty="0" smtClean="0"/>
              <a:t>();</a:t>
            </a:r>
          </a:p>
          <a:p>
            <a:pPr>
              <a:buNone/>
            </a:pPr>
            <a:r>
              <a:rPr lang="en-US" altLang="ko-KR" sz="3100" dirty="0" smtClean="0"/>
              <a:t>	</a:t>
            </a:r>
            <a:r>
              <a:rPr lang="en-US" altLang="ko-KR" sz="3100" dirty="0" err="1" smtClean="0"/>
              <a:t>conn.close</a:t>
            </a:r>
            <a:r>
              <a:rPr lang="en-US" altLang="ko-KR" sz="3100" dirty="0" smtClean="0"/>
              <a:t>();</a:t>
            </a:r>
          </a:p>
          <a:p>
            <a:pPr>
              <a:buNone/>
            </a:pPr>
            <a:r>
              <a:rPr lang="en-US" altLang="ko-KR" sz="3100" b="1" dirty="0" smtClean="0">
                <a:solidFill>
                  <a:srgbClr val="0000FF"/>
                </a:solidFill>
              </a:rPr>
              <a:t>}</a:t>
            </a:r>
          </a:p>
          <a:p>
            <a:pPr>
              <a:buNone/>
            </a:pPr>
            <a:r>
              <a:rPr lang="en-US" altLang="ko-KR" sz="3100" dirty="0" smtClean="0"/>
              <a:t>%&gt;</a:t>
            </a:r>
          </a:p>
          <a:p>
            <a:pPr>
              <a:buNone/>
            </a:pPr>
            <a:r>
              <a:rPr lang="en-US" altLang="ko-KR" sz="3100" dirty="0" smtClean="0"/>
              <a:t>&lt;/table&gt;</a:t>
            </a:r>
          </a:p>
          <a:p>
            <a:pPr>
              <a:buNone/>
            </a:pPr>
            <a:r>
              <a:rPr lang="en-US" altLang="ko-KR" sz="3100" dirty="0" smtClean="0"/>
              <a:t>&lt;/body&gt;</a:t>
            </a:r>
          </a:p>
          <a:p>
            <a:pPr>
              <a:buNone/>
            </a:pPr>
            <a:r>
              <a:rPr lang="en-US" altLang="ko-KR" sz="3100" dirty="0" smtClean="0"/>
              <a:t>&lt;/html&gt;</a:t>
            </a:r>
            <a:endParaRPr lang="ko-KR" alt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동입력</a:t>
            </a:r>
            <a:r>
              <a:rPr lang="ko-KR" altLang="en-US" dirty="0" smtClean="0"/>
              <a:t> 폼 </a:t>
            </a:r>
            <a:r>
              <a:rPr lang="en-US" altLang="ko-KR" dirty="0" smtClean="0">
                <a:solidFill>
                  <a:srgbClr val="0000FF"/>
                </a:solidFill>
              </a:rPr>
              <a:t>zip_form.jsp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ko-KR" dirty="0" smtClean="0"/>
              <a:t>&lt;HTML&gt;</a:t>
            </a:r>
          </a:p>
          <a:p>
            <a:pPr>
              <a:buNone/>
            </a:pPr>
            <a:r>
              <a:rPr lang="en-US" altLang="ko-KR" dirty="0" smtClean="0"/>
              <a:t>&lt;HEAD&gt;</a:t>
            </a:r>
          </a:p>
          <a:p>
            <a:pPr>
              <a:buNone/>
            </a:pPr>
            <a:r>
              <a:rPr lang="en-US" altLang="ko-KR" dirty="0" smtClean="0"/>
              <a:t>&lt;TITLE&gt; </a:t>
            </a:r>
            <a:r>
              <a:rPr lang="ko-KR" altLang="en-US" dirty="0" smtClean="0"/>
              <a:t>우편번호 검색 </a:t>
            </a:r>
            <a:r>
              <a:rPr lang="en-US" altLang="ko-KR" dirty="0" smtClean="0"/>
              <a:t>&lt;/TITLE&gt;</a:t>
            </a:r>
          </a:p>
          <a:p>
            <a:pPr>
              <a:buNone/>
            </a:pPr>
            <a:r>
              <a:rPr lang="en-US" altLang="ko-KR" dirty="0" smtClean="0"/>
              <a:t> </a:t>
            </a:r>
          </a:p>
          <a:p>
            <a:pPr>
              <a:buNone/>
            </a:pPr>
            <a:r>
              <a:rPr lang="en-US" altLang="ko-KR" dirty="0" smtClean="0"/>
              <a:t>&lt;SCRIPT LANGUAGE="</a:t>
            </a:r>
            <a:r>
              <a:rPr lang="en-US" altLang="ko-KR" dirty="0" err="1" smtClean="0"/>
              <a:t>Javascript</a:t>
            </a:r>
            <a:r>
              <a:rPr lang="en-US" altLang="ko-KR" dirty="0" smtClean="0"/>
              <a:t>"&gt;</a:t>
            </a:r>
          </a:p>
          <a:p>
            <a:pPr>
              <a:buNone/>
            </a:pPr>
            <a:r>
              <a:rPr lang="en-US" altLang="ko-KR" dirty="0" smtClean="0"/>
              <a:t>function </a:t>
            </a:r>
            <a:r>
              <a:rPr lang="en-US" altLang="ko-KR" dirty="0" err="1" smtClean="0">
                <a:solidFill>
                  <a:srgbClr val="0000FF"/>
                </a:solidFill>
              </a:rPr>
              <a:t>zipsubmit</a:t>
            </a:r>
            <a:r>
              <a:rPr lang="en-US" altLang="ko-KR" dirty="0" smtClean="0"/>
              <a:t>(){</a:t>
            </a:r>
          </a:p>
          <a:p>
            <a:pPr>
              <a:buNone/>
            </a:pPr>
            <a:r>
              <a:rPr lang="en-US" altLang="ko-KR" dirty="0" smtClean="0"/>
              <a:t>	if (</a:t>
            </a:r>
            <a:r>
              <a:rPr lang="en-US" altLang="ko-KR" dirty="0" err="1" smtClean="0"/>
              <a:t>document.zipform.dong.value</a:t>
            </a:r>
            <a:r>
              <a:rPr lang="en-US" altLang="ko-KR" dirty="0" smtClean="0"/>
              <a:t> == "") {</a:t>
            </a:r>
          </a:p>
          <a:p>
            <a:pPr>
              <a:buNone/>
            </a:pPr>
            <a:r>
              <a:rPr lang="en-US" altLang="ko-KR" dirty="0" smtClean="0"/>
              <a:t>	     alert("'</a:t>
            </a:r>
            <a:r>
              <a:rPr lang="ko-KR" altLang="en-US" dirty="0" smtClean="0"/>
              <a:t>동</a:t>
            </a:r>
            <a:r>
              <a:rPr lang="en-US" altLang="ko-KR" dirty="0" smtClean="0"/>
              <a:t>' </a:t>
            </a:r>
            <a:r>
              <a:rPr lang="ko-KR" altLang="en-US" dirty="0" smtClean="0"/>
              <a:t>이름이 비어있습니다</a:t>
            </a:r>
            <a:r>
              <a:rPr lang="en-US" altLang="ko-KR" dirty="0" smtClean="0"/>
              <a:t>");</a:t>
            </a:r>
          </a:p>
          <a:p>
            <a:pPr>
              <a:buNone/>
            </a:pPr>
            <a:r>
              <a:rPr lang="en-US" altLang="ko-KR" dirty="0" smtClean="0"/>
              <a:t>	     </a:t>
            </a:r>
            <a:r>
              <a:rPr lang="en-US" altLang="ko-KR" dirty="0" err="1" smtClean="0"/>
              <a:t>document.zipform.dong.focus</a:t>
            </a:r>
            <a:r>
              <a:rPr lang="en-US" altLang="ko-KR" dirty="0" smtClean="0"/>
              <a:t>();</a:t>
            </a:r>
          </a:p>
          <a:p>
            <a:pPr>
              <a:buNone/>
            </a:pPr>
            <a:r>
              <a:rPr lang="en-US" altLang="ko-KR" dirty="0" smtClean="0"/>
              <a:t>	     return;</a:t>
            </a:r>
          </a:p>
          <a:p>
            <a:pPr>
              <a:buNone/>
            </a:pPr>
            <a:r>
              <a:rPr lang="en-US" altLang="ko-KR" dirty="0" smtClean="0"/>
              <a:t>	}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document.zipform.submit</a:t>
            </a:r>
            <a:r>
              <a:rPr lang="en-US" altLang="ko-KR" dirty="0" smtClean="0"/>
              <a:t>();</a:t>
            </a:r>
          </a:p>
          <a:p>
            <a:pPr>
              <a:buNone/>
            </a:pPr>
            <a:r>
              <a:rPr lang="en-US" altLang="ko-KR" dirty="0" smtClean="0"/>
              <a:t>}</a:t>
            </a:r>
          </a:p>
          <a:p>
            <a:pPr>
              <a:buNone/>
            </a:pPr>
            <a:r>
              <a:rPr lang="en-US" altLang="ko-KR" dirty="0" smtClean="0"/>
              <a:t>&lt;/SCRIPT&gt;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&lt;/HEAD&gt;</a:t>
            </a:r>
          </a:p>
          <a:p>
            <a:pPr>
              <a:buNone/>
            </a:pPr>
            <a:r>
              <a:rPr lang="en-US" altLang="ko-KR" dirty="0" smtClean="0"/>
              <a:t>&lt;BODY&gt;</a:t>
            </a:r>
          </a:p>
          <a:p>
            <a:pPr>
              <a:buNone/>
            </a:pPr>
            <a:r>
              <a:rPr lang="en-US" altLang="ko-KR" dirty="0" smtClean="0"/>
              <a:t>&lt;BR&gt;&lt;BR&gt;  </a:t>
            </a:r>
          </a:p>
          <a:p>
            <a:endParaRPr lang="en-US" altLang="ko-KR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24744"/>
            <a:ext cx="2839111" cy="122413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17032"/>
            <a:ext cx="2297144" cy="240506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212976"/>
            <a:ext cx="3667694" cy="4107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76056" y="2708920"/>
            <a:ext cx="3384376" cy="46166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function </a:t>
            </a:r>
            <a:r>
              <a:rPr lang="en-US" altLang="ko-KR" sz="12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ZipCode</a:t>
            </a:r>
            <a:r>
              <a:rPr lang="en-US" altLang="ko-KR" sz="12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() </a:t>
            </a:r>
          </a:p>
          <a:p>
            <a:pPr>
              <a:buNone/>
            </a:pP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{  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window.open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("</a:t>
            </a:r>
            <a:r>
              <a:rPr lang="en-US" altLang="ko-KR" sz="12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zip_form.jsp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", }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580112" y="332656"/>
            <a:ext cx="23042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0000FF"/>
                </a:solidFill>
              </a:rPr>
              <a:t>zip_search.jsp</a:t>
            </a:r>
            <a:endParaRPr lang="ko-KR" altLang="en-US" dirty="0"/>
          </a:p>
        </p:txBody>
      </p:sp>
      <p:sp>
        <p:nvSpPr>
          <p:cNvPr id="9" name="자유형 8"/>
          <p:cNvSpPr/>
          <p:nvPr/>
        </p:nvSpPr>
        <p:spPr>
          <a:xfrm>
            <a:off x="6722110" y="3566160"/>
            <a:ext cx="1019810" cy="1264920"/>
          </a:xfrm>
          <a:custGeom>
            <a:avLst/>
            <a:gdLst>
              <a:gd name="connsiteX0" fmla="*/ 1019810 w 1019810"/>
              <a:gd name="connsiteY0" fmla="*/ 1264920 h 1264920"/>
              <a:gd name="connsiteX1" fmla="*/ 120650 w 1019810"/>
              <a:gd name="connsiteY1" fmla="*/ 655320 h 1264920"/>
              <a:gd name="connsiteX2" fmla="*/ 295910 w 1019810"/>
              <a:gd name="connsiteY2" fmla="*/ 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9810" h="1264920">
                <a:moveTo>
                  <a:pt x="1019810" y="1264920"/>
                </a:moveTo>
                <a:cubicBezTo>
                  <a:pt x="630555" y="1065530"/>
                  <a:pt x="241300" y="866140"/>
                  <a:pt x="120650" y="655320"/>
                </a:cubicBezTo>
                <a:cubicBezTo>
                  <a:pt x="0" y="444500"/>
                  <a:pt x="147955" y="222250"/>
                  <a:pt x="295910" y="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5803900" y="2903220"/>
            <a:ext cx="1770380" cy="594360"/>
          </a:xfrm>
          <a:custGeom>
            <a:avLst/>
            <a:gdLst>
              <a:gd name="connsiteX0" fmla="*/ 1770380 w 1770380"/>
              <a:gd name="connsiteY0" fmla="*/ 594360 h 594360"/>
              <a:gd name="connsiteX1" fmla="*/ 292100 w 1770380"/>
              <a:gd name="connsiteY1" fmla="*/ 335280 h 594360"/>
              <a:gd name="connsiteX2" fmla="*/ 17780 w 1770380"/>
              <a:gd name="connsiteY2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0380" h="594360">
                <a:moveTo>
                  <a:pt x="1770380" y="594360"/>
                </a:moveTo>
                <a:cubicBezTo>
                  <a:pt x="1177290" y="514350"/>
                  <a:pt x="584200" y="434340"/>
                  <a:pt x="292100" y="335280"/>
                </a:cubicBezTo>
                <a:cubicBezTo>
                  <a:pt x="0" y="236220"/>
                  <a:pt x="8890" y="118110"/>
                  <a:pt x="17780" y="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 10"/>
          <p:cNvSpPr/>
          <p:nvPr/>
        </p:nvSpPr>
        <p:spPr>
          <a:xfrm>
            <a:off x="6484620" y="2026920"/>
            <a:ext cx="1070610" cy="1021080"/>
          </a:xfrm>
          <a:custGeom>
            <a:avLst/>
            <a:gdLst>
              <a:gd name="connsiteX0" fmla="*/ 0 w 1070610"/>
              <a:gd name="connsiteY0" fmla="*/ 1021080 h 1021080"/>
              <a:gd name="connsiteX1" fmla="*/ 914400 w 1070610"/>
              <a:gd name="connsiteY1" fmla="*/ 579120 h 1021080"/>
              <a:gd name="connsiteX2" fmla="*/ 937260 w 1070610"/>
              <a:gd name="connsiteY2" fmla="*/ 0 h 102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610" h="1021080">
                <a:moveTo>
                  <a:pt x="0" y="1021080"/>
                </a:moveTo>
                <a:cubicBezTo>
                  <a:pt x="379095" y="885190"/>
                  <a:pt x="758190" y="749300"/>
                  <a:pt x="914400" y="579120"/>
                </a:cubicBezTo>
                <a:cubicBezTo>
                  <a:pt x="1070610" y="408940"/>
                  <a:pt x="1003935" y="204470"/>
                  <a:pt x="937260" y="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>
            <a:off x="7696200" y="502920"/>
            <a:ext cx="791210" cy="1203960"/>
          </a:xfrm>
          <a:custGeom>
            <a:avLst/>
            <a:gdLst>
              <a:gd name="connsiteX0" fmla="*/ 220980 w 791210"/>
              <a:gd name="connsiteY0" fmla="*/ 1203960 h 1203960"/>
              <a:gd name="connsiteX1" fmla="*/ 754380 w 791210"/>
              <a:gd name="connsiteY1" fmla="*/ 769620 h 1203960"/>
              <a:gd name="connsiteX2" fmla="*/ 0 w 791210"/>
              <a:gd name="connsiteY2" fmla="*/ 0 h 120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1210" h="1203960">
                <a:moveTo>
                  <a:pt x="220980" y="1203960"/>
                </a:moveTo>
                <a:cubicBezTo>
                  <a:pt x="506095" y="1087120"/>
                  <a:pt x="791210" y="970280"/>
                  <a:pt x="754380" y="769620"/>
                </a:cubicBezTo>
                <a:cubicBezTo>
                  <a:pt x="717550" y="568960"/>
                  <a:pt x="358775" y="284480"/>
                  <a:pt x="0" y="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                                         </a:t>
            </a:r>
            <a:r>
              <a:rPr lang="ko-KR" altLang="en-US" dirty="0" err="1" smtClean="0"/>
              <a:t>동입력</a:t>
            </a:r>
            <a:r>
              <a:rPr lang="ko-KR" altLang="en-US" dirty="0" smtClean="0"/>
              <a:t> 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5472608" cy="6453336"/>
          </a:xfrm>
          <a:solidFill>
            <a:schemeClr val="bg1"/>
          </a:solidFill>
          <a:ln>
            <a:solidFill>
              <a:srgbClr val="7030A0"/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altLang="ko-KR" dirty="0" smtClean="0"/>
              <a:t>&lt;FORM name="</a:t>
            </a:r>
            <a:r>
              <a:rPr lang="en-US" altLang="ko-KR" dirty="0" err="1" smtClean="0">
                <a:solidFill>
                  <a:srgbClr val="FF0000"/>
                </a:solidFill>
              </a:rPr>
              <a:t>zipform</a:t>
            </a:r>
            <a:r>
              <a:rPr lang="en-US" altLang="ko-KR" dirty="0" smtClean="0"/>
              <a:t>" method="post" action="</a:t>
            </a:r>
            <a:r>
              <a:rPr lang="en-US" altLang="ko-KR" dirty="0" smtClean="0">
                <a:solidFill>
                  <a:srgbClr val="FF0000"/>
                </a:solidFill>
              </a:rPr>
              <a:t>zip_search.jsp</a:t>
            </a:r>
            <a:r>
              <a:rPr lang="en-US" altLang="ko-KR" dirty="0" smtClean="0"/>
              <a:t>"&gt;</a:t>
            </a:r>
          </a:p>
          <a:p>
            <a:pPr>
              <a:buNone/>
            </a:pPr>
            <a:r>
              <a:rPr lang="en-US" altLang="ko-KR" dirty="0" smtClean="0"/>
              <a:t>&lt;TABLE border="1" align="center"&gt;</a:t>
            </a:r>
          </a:p>
          <a:p>
            <a:pPr>
              <a:buNone/>
            </a:pPr>
            <a:r>
              <a:rPr lang="en-US" altLang="ko-KR" dirty="0" smtClean="0"/>
              <a:t>&lt;TR&gt;</a:t>
            </a:r>
          </a:p>
          <a:p>
            <a:pPr>
              <a:buNone/>
            </a:pPr>
            <a:r>
              <a:rPr lang="en-US" altLang="ko-KR" dirty="0" smtClean="0"/>
              <a:t>       &lt;TD width="430" height=20 align="center"&gt;</a:t>
            </a:r>
          </a:p>
          <a:p>
            <a:pPr>
              <a:buNone/>
            </a:pPr>
            <a:r>
              <a:rPr lang="en-US" altLang="ko-KR" dirty="0" smtClean="0"/>
              <a:t>             &lt;FONT size=2&gt;</a:t>
            </a:r>
            <a:r>
              <a:rPr lang="ko-KR" altLang="en-US" dirty="0" smtClean="0"/>
              <a:t>찾는 주소의 </a:t>
            </a:r>
            <a:r>
              <a:rPr lang="en-US" altLang="ko-KR" dirty="0" smtClean="0"/>
              <a:t>&lt;b&gt;'</a:t>
            </a:r>
            <a:r>
              <a:rPr lang="ko-KR" altLang="en-US" dirty="0" smtClean="0"/>
              <a:t>동</a:t>
            </a:r>
            <a:r>
              <a:rPr lang="en-US" altLang="ko-KR" dirty="0" smtClean="0"/>
              <a:t>'&lt;/b&gt; </a:t>
            </a:r>
            <a:r>
              <a:rPr lang="ko-KR" altLang="en-US" dirty="0" smtClean="0"/>
              <a:t>이름을 입력하세요</a:t>
            </a:r>
            <a:r>
              <a:rPr lang="en-US" altLang="ko-KR" dirty="0" smtClean="0"/>
              <a:t>.&lt;/FONT&gt;</a:t>
            </a:r>
          </a:p>
          <a:p>
            <a:pPr>
              <a:buNone/>
            </a:pPr>
            <a:r>
              <a:rPr lang="en-US" altLang="ko-KR" dirty="0" smtClean="0"/>
              <a:t>       &lt;/TD&gt;</a:t>
            </a:r>
          </a:p>
          <a:p>
            <a:pPr>
              <a:buNone/>
            </a:pPr>
            <a:r>
              <a:rPr lang="en-US" altLang="ko-KR" dirty="0" smtClean="0"/>
              <a:t>&lt;/TR&gt;</a:t>
            </a:r>
          </a:p>
          <a:p>
            <a:pPr>
              <a:buNone/>
            </a:pPr>
            <a:r>
              <a:rPr lang="en-US" altLang="ko-KR" dirty="0" smtClean="0"/>
              <a:t>&lt;TR&gt;</a:t>
            </a:r>
          </a:p>
          <a:p>
            <a:pPr>
              <a:buNone/>
            </a:pPr>
            <a:r>
              <a:rPr lang="en-US" altLang="ko-KR" dirty="0" smtClean="0"/>
              <a:t>       &lt;TD width="430" height=50 align="center"&gt;</a:t>
            </a:r>
          </a:p>
          <a:p>
            <a:pPr>
              <a:buNone/>
            </a:pPr>
            <a:r>
              <a:rPr lang="en-US" altLang="ko-KR" dirty="0" smtClean="0"/>
              <a:t>	&lt;FONT size=2&gt;</a:t>
            </a:r>
            <a:r>
              <a:rPr lang="ko-KR" altLang="en-US" dirty="0" smtClean="0"/>
              <a:t>주 소 </a:t>
            </a:r>
            <a:r>
              <a:rPr lang="en-US" altLang="ko-KR" dirty="0" smtClean="0"/>
              <a:t>('</a:t>
            </a:r>
            <a:r>
              <a:rPr lang="ko-KR" altLang="en-US" dirty="0" smtClean="0"/>
              <a:t>동</a:t>
            </a:r>
            <a:r>
              <a:rPr lang="en-US" altLang="ko-KR" dirty="0" smtClean="0"/>
              <a:t>' </a:t>
            </a:r>
            <a:r>
              <a:rPr lang="ko-KR" altLang="en-US" dirty="0" smtClean="0"/>
              <a:t>이름</a:t>
            </a:r>
            <a:r>
              <a:rPr lang="en-US" altLang="ko-KR" dirty="0" smtClean="0"/>
              <a:t>)  : </a:t>
            </a:r>
          </a:p>
          <a:p>
            <a:pPr>
              <a:buNone/>
            </a:pPr>
            <a:r>
              <a:rPr lang="en-US" altLang="ko-KR" dirty="0" smtClean="0"/>
              <a:t>	&lt;INPUT type="text" name="dong" value="" size="12"&gt;</a:t>
            </a:r>
          </a:p>
          <a:p>
            <a:pPr>
              <a:buNone/>
            </a:pPr>
            <a:r>
              <a:rPr lang="en-US" altLang="ko-KR" dirty="0" smtClean="0"/>
              <a:t>	&lt;INPUT type="</a:t>
            </a:r>
            <a:r>
              <a:rPr lang="en-US" altLang="ko-KR" dirty="0" smtClean="0">
                <a:solidFill>
                  <a:srgbClr val="0000FF"/>
                </a:solidFill>
              </a:rPr>
              <a:t>button</a:t>
            </a:r>
            <a:r>
              <a:rPr lang="en-US" altLang="ko-KR" dirty="0" smtClean="0"/>
              <a:t>" value="</a:t>
            </a:r>
            <a:r>
              <a:rPr lang="ko-KR" altLang="en-US" dirty="0" smtClean="0"/>
              <a:t>검색</a:t>
            </a:r>
            <a:r>
              <a:rPr lang="en-US" altLang="ko-KR" dirty="0" smtClean="0"/>
              <a:t>" </a:t>
            </a:r>
            <a:r>
              <a:rPr lang="en-US" altLang="ko-KR" dirty="0" err="1" smtClean="0">
                <a:solidFill>
                  <a:srgbClr val="0000FF"/>
                </a:solidFill>
              </a:rPr>
              <a:t>onclick</a:t>
            </a:r>
            <a:r>
              <a:rPr lang="en-US" altLang="ko-KR" dirty="0" smtClean="0">
                <a:solidFill>
                  <a:srgbClr val="0000FF"/>
                </a:solidFill>
              </a:rPr>
              <a:t>="</a:t>
            </a:r>
            <a:r>
              <a:rPr lang="en-US" altLang="ko-KR" dirty="0" err="1" smtClean="0">
                <a:solidFill>
                  <a:srgbClr val="0000FF"/>
                </a:solidFill>
              </a:rPr>
              <a:t>zipsubmit</a:t>
            </a:r>
            <a:r>
              <a:rPr lang="en-US" altLang="ko-KR" dirty="0" smtClean="0">
                <a:solidFill>
                  <a:srgbClr val="0000FF"/>
                </a:solidFill>
              </a:rPr>
              <a:t>()"&gt;</a:t>
            </a:r>
          </a:p>
          <a:p>
            <a:pPr>
              <a:buNone/>
            </a:pPr>
            <a:r>
              <a:rPr lang="en-US" altLang="ko-KR" dirty="0" smtClean="0"/>
              <a:t>	&lt;BR&gt;&lt;/FONT&gt;</a:t>
            </a:r>
          </a:p>
          <a:p>
            <a:pPr>
              <a:buNone/>
            </a:pPr>
            <a:r>
              <a:rPr lang="en-US" altLang="ko-KR" dirty="0" smtClean="0"/>
              <a:t>      &lt;/TD&gt;</a:t>
            </a:r>
          </a:p>
          <a:p>
            <a:pPr>
              <a:buNone/>
            </a:pPr>
            <a:r>
              <a:rPr lang="en-US" altLang="ko-KR" dirty="0" smtClean="0"/>
              <a:t>&lt;/TR&gt;</a:t>
            </a:r>
          </a:p>
          <a:p>
            <a:pPr>
              <a:buNone/>
            </a:pPr>
            <a:r>
              <a:rPr lang="en-US" altLang="ko-KR" dirty="0" smtClean="0"/>
              <a:t>&lt;/TABLE&gt;</a:t>
            </a:r>
          </a:p>
          <a:p>
            <a:pPr>
              <a:buNone/>
            </a:pPr>
            <a:r>
              <a:rPr lang="en-US" altLang="ko-KR" dirty="0" smtClean="0"/>
              <a:t>&lt;/FORM&gt;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&lt;TABLE border="0" </a:t>
            </a:r>
            <a:r>
              <a:rPr lang="en-US" altLang="ko-KR" dirty="0" err="1" smtClean="0"/>
              <a:t>cellpadding</a:t>
            </a:r>
            <a:r>
              <a:rPr lang="en-US" altLang="ko-KR" dirty="0" smtClean="0"/>
              <a:t>="0" </a:t>
            </a:r>
            <a:r>
              <a:rPr lang="en-US" altLang="ko-KR" dirty="0" err="1" smtClean="0"/>
              <a:t>cellspacing</a:t>
            </a:r>
            <a:r>
              <a:rPr lang="en-US" altLang="ko-KR" dirty="0" smtClean="0"/>
              <a:t>="0" width="430" align="center"&gt;</a:t>
            </a:r>
          </a:p>
          <a:p>
            <a:pPr>
              <a:buNone/>
            </a:pPr>
            <a:r>
              <a:rPr lang="en-US" altLang="ko-KR" dirty="0" smtClean="0"/>
              <a:t>    &lt;TR&gt;</a:t>
            </a:r>
          </a:p>
          <a:p>
            <a:pPr>
              <a:buNone/>
            </a:pPr>
            <a:r>
              <a:rPr lang="en-US" altLang="ko-KR" dirty="0" smtClean="0"/>
              <a:t>	&lt;TD align="center" width="430"&gt;&lt;a </a:t>
            </a:r>
            <a:r>
              <a:rPr lang="en-US" altLang="ko-KR" dirty="0" err="1" smtClean="0"/>
              <a:t>href</a:t>
            </a:r>
            <a:r>
              <a:rPr lang="en-US" altLang="ko-KR" dirty="0" smtClean="0"/>
              <a:t>=</a:t>
            </a:r>
            <a:r>
              <a:rPr lang="en-US" altLang="ko-KR" dirty="0" err="1" smtClean="0"/>
              <a:t>javascript:close</a:t>
            </a:r>
            <a:r>
              <a:rPr lang="en-US" altLang="ko-KR" dirty="0" smtClean="0"/>
              <a:t>()&gt;[</a:t>
            </a:r>
            <a:r>
              <a:rPr lang="ko-KR" altLang="en-US" dirty="0" err="1" smtClean="0"/>
              <a:t>닫</a:t>
            </a:r>
            <a:r>
              <a:rPr lang="ko-KR" altLang="en-US" dirty="0" smtClean="0"/>
              <a:t> 기</a:t>
            </a:r>
            <a:r>
              <a:rPr lang="en-US" altLang="ko-KR" dirty="0" smtClean="0"/>
              <a:t>]&lt;/a&gt;&lt;/TD&gt;</a:t>
            </a:r>
          </a:p>
          <a:p>
            <a:pPr>
              <a:buNone/>
            </a:pPr>
            <a:r>
              <a:rPr lang="en-US" altLang="ko-KR" dirty="0" smtClean="0"/>
              <a:t>   &lt;/TR&gt;</a:t>
            </a:r>
          </a:p>
          <a:p>
            <a:pPr>
              <a:buNone/>
            </a:pPr>
            <a:r>
              <a:rPr lang="en-US" altLang="ko-KR" dirty="0" smtClean="0"/>
              <a:t>&lt;/TABLE&gt;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&lt;/BODY&gt;</a:t>
            </a:r>
          </a:p>
          <a:p>
            <a:pPr>
              <a:buNone/>
            </a:pPr>
            <a:r>
              <a:rPr lang="en-US" altLang="ko-KR" dirty="0" smtClean="0"/>
              <a:t>&lt;/HTML&gt;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96752"/>
            <a:ext cx="2839111" cy="122413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6372200" y="692696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zip_form.jsp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우편번호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검색 </a:t>
            </a:r>
            <a:r>
              <a:rPr lang="en-US" altLang="ko-KR" dirty="0" smtClean="0">
                <a:solidFill>
                  <a:srgbClr val="0000FF"/>
                </a:solidFill>
              </a:rPr>
              <a:t>zip_search.jsp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153400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1050" dirty="0" smtClean="0">
                <a:solidFill>
                  <a:srgbClr val="FF0000"/>
                </a:solidFill>
              </a:rPr>
              <a:t>&lt;%@ page </a:t>
            </a:r>
            <a:r>
              <a:rPr lang="en-US" altLang="ko-KR" sz="1050" dirty="0" err="1" smtClean="0">
                <a:solidFill>
                  <a:srgbClr val="FF0000"/>
                </a:solidFill>
              </a:rPr>
              <a:t>contentType</a:t>
            </a:r>
            <a:r>
              <a:rPr lang="en-US" altLang="ko-KR" sz="1050" dirty="0" smtClean="0">
                <a:solidFill>
                  <a:srgbClr val="FF0000"/>
                </a:solidFill>
              </a:rPr>
              <a:t> = "text/html; </a:t>
            </a:r>
            <a:r>
              <a:rPr lang="en-US" altLang="ko-KR" sz="1050" dirty="0" err="1" smtClean="0">
                <a:solidFill>
                  <a:srgbClr val="FF0000"/>
                </a:solidFill>
              </a:rPr>
              <a:t>charset</a:t>
            </a:r>
            <a:r>
              <a:rPr lang="en-US" altLang="ko-KR" sz="1050" dirty="0" smtClean="0">
                <a:solidFill>
                  <a:srgbClr val="FF0000"/>
                </a:solidFill>
              </a:rPr>
              <a:t>=utf-8" %&gt;</a:t>
            </a:r>
          </a:p>
          <a:p>
            <a:pPr>
              <a:buNone/>
            </a:pPr>
            <a:r>
              <a:rPr lang="en-US" altLang="ko-KR" sz="1050" dirty="0" smtClean="0">
                <a:solidFill>
                  <a:srgbClr val="0000FF"/>
                </a:solidFill>
              </a:rPr>
              <a:t>&lt;%@ page import = "java.sql.*" %&gt;</a:t>
            </a:r>
          </a:p>
          <a:p>
            <a:pPr>
              <a:buNone/>
            </a:pPr>
            <a:r>
              <a:rPr lang="en-US" altLang="ko-KR" sz="1050" dirty="0" smtClean="0">
                <a:solidFill>
                  <a:srgbClr val="0000FF"/>
                </a:solidFill>
              </a:rPr>
              <a:t>&lt;% </a:t>
            </a:r>
            <a:r>
              <a:rPr lang="en-US" altLang="ko-KR" sz="1050" dirty="0" err="1" smtClean="0">
                <a:solidFill>
                  <a:srgbClr val="0000FF"/>
                </a:solidFill>
              </a:rPr>
              <a:t>request.setCharacterEncoding</a:t>
            </a:r>
            <a:r>
              <a:rPr lang="en-US" altLang="ko-KR" sz="1050" dirty="0" smtClean="0">
                <a:solidFill>
                  <a:srgbClr val="0000FF"/>
                </a:solidFill>
              </a:rPr>
              <a:t>("utf-8");  %&gt;</a:t>
            </a:r>
          </a:p>
          <a:p>
            <a:pPr>
              <a:buNone/>
            </a:pPr>
            <a:r>
              <a:rPr lang="en-US" altLang="ko-KR" sz="1050" dirty="0" smtClean="0"/>
              <a:t>&lt;HTML&gt;</a:t>
            </a:r>
          </a:p>
          <a:p>
            <a:pPr>
              <a:buNone/>
            </a:pPr>
            <a:r>
              <a:rPr lang="en-US" altLang="ko-KR" sz="1050" dirty="0" smtClean="0"/>
              <a:t>&lt;HEAD&gt;</a:t>
            </a:r>
          </a:p>
          <a:p>
            <a:pPr>
              <a:buNone/>
            </a:pPr>
            <a:r>
              <a:rPr lang="en-US" altLang="ko-KR" sz="1050" dirty="0" smtClean="0"/>
              <a:t>&lt;TITLE&gt; </a:t>
            </a:r>
            <a:r>
              <a:rPr lang="ko-KR" altLang="en-US" sz="1050" dirty="0" smtClean="0"/>
              <a:t>우편번호 검색 </a:t>
            </a:r>
            <a:r>
              <a:rPr lang="en-US" altLang="ko-KR" sz="1050" dirty="0" smtClean="0"/>
              <a:t>&lt;/TITLE&gt;</a:t>
            </a:r>
          </a:p>
          <a:p>
            <a:pPr>
              <a:buNone/>
            </a:pPr>
            <a:r>
              <a:rPr lang="en-US" altLang="ko-KR" sz="1050" dirty="0" smtClean="0"/>
              <a:t>&lt;style type='text/</a:t>
            </a:r>
            <a:r>
              <a:rPr lang="en-US" altLang="ko-KR" sz="1050" dirty="0" err="1" smtClean="0"/>
              <a:t>css</a:t>
            </a:r>
            <a:r>
              <a:rPr lang="en-US" altLang="ko-KR" sz="1050" dirty="0" smtClean="0"/>
              <a:t>'&gt;</a:t>
            </a:r>
          </a:p>
          <a:p>
            <a:pPr>
              <a:buNone/>
            </a:pPr>
            <a:r>
              <a:rPr lang="en-US" altLang="ko-KR" sz="1050" dirty="0" smtClean="0"/>
              <a:t>    a:link	{font-family:"";</a:t>
            </a:r>
            <a:r>
              <a:rPr lang="en-US" altLang="ko-KR" sz="1050" dirty="0" err="1" smtClean="0"/>
              <a:t>color:black;text-decoration:none</a:t>
            </a:r>
            <a:r>
              <a:rPr lang="en-US" altLang="ko-KR" sz="1050" dirty="0" smtClean="0"/>
              <a:t>;}</a:t>
            </a:r>
          </a:p>
          <a:p>
            <a:pPr>
              <a:buNone/>
            </a:pPr>
            <a:r>
              <a:rPr lang="en-US" altLang="ko-KR" sz="1050" dirty="0" smtClean="0"/>
              <a:t>    a:visited	{font-family:"";</a:t>
            </a:r>
            <a:r>
              <a:rPr lang="en-US" altLang="ko-KR" sz="1050" dirty="0" err="1" smtClean="0"/>
              <a:t>color:black;text-decoration:none</a:t>
            </a:r>
            <a:r>
              <a:rPr lang="en-US" altLang="ko-KR" sz="1050" dirty="0" smtClean="0"/>
              <a:t>;}</a:t>
            </a:r>
          </a:p>
          <a:p>
            <a:pPr>
              <a:buNone/>
            </a:pPr>
            <a:r>
              <a:rPr lang="en-US" altLang="ko-KR" sz="1050" dirty="0" smtClean="0"/>
              <a:t>    a:hover	{font-family:"";</a:t>
            </a:r>
            <a:r>
              <a:rPr lang="en-US" altLang="ko-KR" sz="1050" dirty="0" err="1" smtClean="0"/>
              <a:t>color:black;text-decoration:underline</a:t>
            </a:r>
            <a:r>
              <a:rPr lang="en-US" altLang="ko-KR" sz="1050" dirty="0" smtClean="0"/>
              <a:t>;}</a:t>
            </a:r>
          </a:p>
          <a:p>
            <a:pPr>
              <a:buNone/>
            </a:pPr>
            <a:r>
              <a:rPr lang="en-US" altLang="ko-KR" sz="1050" dirty="0" smtClean="0"/>
              <a:t>&lt;/style&gt;</a:t>
            </a:r>
          </a:p>
          <a:p>
            <a:pPr>
              <a:buNone/>
            </a:pPr>
            <a:endParaRPr lang="en-US" altLang="ko-KR" sz="1050" dirty="0" smtClean="0"/>
          </a:p>
          <a:p>
            <a:pPr>
              <a:buNone/>
            </a:pPr>
            <a:r>
              <a:rPr lang="en-US" altLang="ko-KR" sz="1050" dirty="0" smtClean="0"/>
              <a:t>&lt;%--</a:t>
            </a:r>
            <a:r>
              <a:rPr lang="ko-KR" altLang="en-US" sz="1050" dirty="0" smtClean="0">
                <a:solidFill>
                  <a:srgbClr val="00B050"/>
                </a:solidFill>
              </a:rPr>
              <a:t>사용자가 선택한 우편번호와 전체 주소를 처음 페이지에 넘겨준다</a:t>
            </a:r>
            <a:r>
              <a:rPr lang="en-US" altLang="ko-KR" sz="1050" dirty="0" smtClean="0"/>
              <a:t>.--%&gt;</a:t>
            </a:r>
          </a:p>
          <a:p>
            <a:pPr>
              <a:buNone/>
            </a:pPr>
            <a:r>
              <a:rPr lang="en-US" altLang="ko-KR" sz="1050" dirty="0" smtClean="0"/>
              <a:t>&lt;SCRIPT language="JavaScript"&gt;</a:t>
            </a:r>
          </a:p>
          <a:p>
            <a:pPr>
              <a:buNone/>
            </a:pPr>
            <a:r>
              <a:rPr lang="en-US" altLang="ko-KR" sz="1050" dirty="0" smtClean="0"/>
              <a:t>function </a:t>
            </a:r>
            <a:r>
              <a:rPr lang="en-US" altLang="ko-KR" sz="1050" dirty="0" err="1" smtClean="0">
                <a:solidFill>
                  <a:srgbClr val="0000FF"/>
                </a:solidFill>
              </a:rPr>
              <a:t>strData</a:t>
            </a:r>
            <a:r>
              <a:rPr lang="en-US" altLang="ko-KR" sz="1050" dirty="0" smtClean="0">
                <a:solidFill>
                  <a:srgbClr val="0000FF"/>
                </a:solidFill>
              </a:rPr>
              <a:t>(</a:t>
            </a:r>
            <a:r>
              <a:rPr lang="en-US" altLang="ko-KR" sz="1050" dirty="0" err="1" smtClean="0">
                <a:solidFill>
                  <a:srgbClr val="0000FF"/>
                </a:solidFill>
              </a:rPr>
              <a:t>fzip</a:t>
            </a:r>
            <a:r>
              <a:rPr lang="en-US" altLang="ko-KR" sz="1050" dirty="0" smtClean="0">
                <a:solidFill>
                  <a:srgbClr val="0000FF"/>
                </a:solidFill>
              </a:rPr>
              <a:t>, </a:t>
            </a:r>
            <a:r>
              <a:rPr lang="en-US" altLang="ko-KR" sz="1050" dirty="0" err="1" smtClean="0">
                <a:solidFill>
                  <a:srgbClr val="0000FF"/>
                </a:solidFill>
              </a:rPr>
              <a:t>fadd</a:t>
            </a:r>
            <a:r>
              <a:rPr lang="en-US" altLang="ko-KR" sz="1050" dirty="0" smtClean="0"/>
              <a:t>) {</a:t>
            </a:r>
          </a:p>
          <a:p>
            <a:pPr>
              <a:buNone/>
            </a:pPr>
            <a:r>
              <a:rPr lang="en-US" altLang="ko-KR" sz="1050" dirty="0" smtClean="0"/>
              <a:t>	</a:t>
            </a:r>
            <a:r>
              <a:rPr lang="en-US" altLang="ko-KR" sz="1050" dirty="0" err="1" smtClean="0"/>
              <a:t>opener.document.joinForm.</a:t>
            </a:r>
            <a:r>
              <a:rPr lang="en-US" altLang="ko-KR" sz="1050" dirty="0" err="1" smtClean="0">
                <a:solidFill>
                  <a:srgbClr val="0000FF"/>
                </a:solidFill>
              </a:rPr>
              <a:t>zip</a:t>
            </a:r>
            <a:r>
              <a:rPr lang="en-US" altLang="ko-KR" sz="1050" dirty="0" err="1" smtClean="0"/>
              <a:t>.value</a:t>
            </a:r>
            <a:r>
              <a:rPr lang="en-US" altLang="ko-KR" sz="1050" dirty="0" smtClean="0"/>
              <a:t> = </a:t>
            </a:r>
            <a:r>
              <a:rPr lang="en-US" altLang="ko-KR" sz="1050" dirty="0" err="1" smtClean="0"/>
              <a:t>fzip</a:t>
            </a:r>
            <a:r>
              <a:rPr lang="en-US" altLang="ko-KR" sz="1050" dirty="0" smtClean="0"/>
              <a:t>; </a:t>
            </a:r>
          </a:p>
          <a:p>
            <a:pPr>
              <a:buNone/>
            </a:pPr>
            <a:r>
              <a:rPr lang="en-US" altLang="ko-KR" sz="1050" dirty="0" smtClean="0"/>
              <a:t>	opener.document.joinForm.</a:t>
            </a:r>
            <a:r>
              <a:rPr lang="en-US" altLang="ko-KR" sz="1050" dirty="0" smtClean="0">
                <a:solidFill>
                  <a:srgbClr val="0000FF"/>
                </a:solidFill>
              </a:rPr>
              <a:t>addr1.</a:t>
            </a:r>
            <a:r>
              <a:rPr lang="en-US" altLang="ko-KR" sz="1050" dirty="0" smtClean="0"/>
              <a:t>value = </a:t>
            </a:r>
            <a:r>
              <a:rPr lang="en-US" altLang="ko-KR" sz="1050" dirty="0" err="1" smtClean="0"/>
              <a:t>fadd</a:t>
            </a:r>
            <a:r>
              <a:rPr lang="en-US" altLang="ko-KR" sz="1050" dirty="0" smtClean="0"/>
              <a:t>;</a:t>
            </a:r>
          </a:p>
          <a:p>
            <a:pPr>
              <a:buNone/>
            </a:pPr>
            <a:r>
              <a:rPr lang="en-US" altLang="ko-KR" sz="1050" dirty="0" smtClean="0"/>
              <a:t>	opener.document.joinForm.addr2.focus();</a:t>
            </a:r>
          </a:p>
          <a:p>
            <a:pPr>
              <a:buNone/>
            </a:pPr>
            <a:r>
              <a:rPr lang="en-US" altLang="ko-KR" sz="1050" dirty="0" smtClean="0"/>
              <a:t>	</a:t>
            </a:r>
            <a:r>
              <a:rPr lang="en-US" altLang="ko-KR" sz="1050" dirty="0" err="1" smtClean="0"/>
              <a:t>window.close</a:t>
            </a:r>
            <a:r>
              <a:rPr lang="en-US" altLang="ko-KR" sz="1050" dirty="0" smtClean="0"/>
              <a:t>();</a:t>
            </a:r>
          </a:p>
          <a:p>
            <a:pPr>
              <a:buNone/>
            </a:pPr>
            <a:r>
              <a:rPr lang="en-US" altLang="ko-KR" sz="1050" dirty="0" smtClean="0"/>
              <a:t>}</a:t>
            </a:r>
          </a:p>
          <a:p>
            <a:pPr>
              <a:buNone/>
            </a:pPr>
            <a:r>
              <a:rPr lang="en-US" altLang="ko-KR" sz="1050" dirty="0" smtClean="0"/>
              <a:t>&lt;/SCRIPT&gt;</a:t>
            </a:r>
          </a:p>
          <a:p>
            <a:pPr>
              <a:buNone/>
            </a:pPr>
            <a:r>
              <a:rPr lang="en-US" altLang="ko-KR" sz="1050" dirty="0" smtClean="0"/>
              <a:t>&lt;/HEAD&gt;</a:t>
            </a:r>
            <a:endParaRPr lang="ko-KR" altLang="en-US" sz="105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6346" y="1556792"/>
            <a:ext cx="2839111" cy="122413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2370" y="4149080"/>
            <a:ext cx="2297144" cy="240506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306" y="3645024"/>
            <a:ext cx="3667694" cy="4107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04298" y="3140968"/>
            <a:ext cx="3384376" cy="46166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function </a:t>
            </a:r>
            <a:r>
              <a:rPr lang="en-US" altLang="ko-KR" sz="12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ZipCode</a:t>
            </a:r>
            <a:r>
              <a:rPr lang="en-US" altLang="ko-KR" sz="12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() </a:t>
            </a:r>
          </a:p>
          <a:p>
            <a:pPr>
              <a:buNone/>
            </a:pP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{  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window.open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("</a:t>
            </a:r>
            <a:r>
              <a:rPr lang="en-US" altLang="ko-KR" sz="12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zip_form.jsp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", }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908354" y="764704"/>
            <a:ext cx="23042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0000FF"/>
                </a:solidFill>
              </a:rPr>
              <a:t>zip_search.jsp</a:t>
            </a:r>
            <a:endParaRPr lang="ko-KR" altLang="en-US" dirty="0"/>
          </a:p>
        </p:txBody>
      </p:sp>
      <p:sp>
        <p:nvSpPr>
          <p:cNvPr id="9" name="자유형 8"/>
          <p:cNvSpPr/>
          <p:nvPr/>
        </p:nvSpPr>
        <p:spPr>
          <a:xfrm>
            <a:off x="7050352" y="3998208"/>
            <a:ext cx="1019810" cy="1264920"/>
          </a:xfrm>
          <a:custGeom>
            <a:avLst/>
            <a:gdLst>
              <a:gd name="connsiteX0" fmla="*/ 1019810 w 1019810"/>
              <a:gd name="connsiteY0" fmla="*/ 1264920 h 1264920"/>
              <a:gd name="connsiteX1" fmla="*/ 120650 w 1019810"/>
              <a:gd name="connsiteY1" fmla="*/ 655320 h 1264920"/>
              <a:gd name="connsiteX2" fmla="*/ 295910 w 1019810"/>
              <a:gd name="connsiteY2" fmla="*/ 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9810" h="1264920">
                <a:moveTo>
                  <a:pt x="1019810" y="1264920"/>
                </a:moveTo>
                <a:cubicBezTo>
                  <a:pt x="630555" y="1065530"/>
                  <a:pt x="241300" y="866140"/>
                  <a:pt x="120650" y="655320"/>
                </a:cubicBezTo>
                <a:cubicBezTo>
                  <a:pt x="0" y="444500"/>
                  <a:pt x="147955" y="222250"/>
                  <a:pt x="295910" y="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6132142" y="3335268"/>
            <a:ext cx="1770380" cy="594360"/>
          </a:xfrm>
          <a:custGeom>
            <a:avLst/>
            <a:gdLst>
              <a:gd name="connsiteX0" fmla="*/ 1770380 w 1770380"/>
              <a:gd name="connsiteY0" fmla="*/ 594360 h 594360"/>
              <a:gd name="connsiteX1" fmla="*/ 292100 w 1770380"/>
              <a:gd name="connsiteY1" fmla="*/ 335280 h 594360"/>
              <a:gd name="connsiteX2" fmla="*/ 17780 w 1770380"/>
              <a:gd name="connsiteY2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0380" h="594360">
                <a:moveTo>
                  <a:pt x="1770380" y="594360"/>
                </a:moveTo>
                <a:cubicBezTo>
                  <a:pt x="1177290" y="514350"/>
                  <a:pt x="584200" y="434340"/>
                  <a:pt x="292100" y="335280"/>
                </a:cubicBezTo>
                <a:cubicBezTo>
                  <a:pt x="0" y="236220"/>
                  <a:pt x="8890" y="118110"/>
                  <a:pt x="17780" y="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 10"/>
          <p:cNvSpPr/>
          <p:nvPr/>
        </p:nvSpPr>
        <p:spPr>
          <a:xfrm>
            <a:off x="6812862" y="2458968"/>
            <a:ext cx="1070610" cy="1021080"/>
          </a:xfrm>
          <a:custGeom>
            <a:avLst/>
            <a:gdLst>
              <a:gd name="connsiteX0" fmla="*/ 0 w 1070610"/>
              <a:gd name="connsiteY0" fmla="*/ 1021080 h 1021080"/>
              <a:gd name="connsiteX1" fmla="*/ 914400 w 1070610"/>
              <a:gd name="connsiteY1" fmla="*/ 579120 h 1021080"/>
              <a:gd name="connsiteX2" fmla="*/ 937260 w 1070610"/>
              <a:gd name="connsiteY2" fmla="*/ 0 h 102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610" h="1021080">
                <a:moveTo>
                  <a:pt x="0" y="1021080"/>
                </a:moveTo>
                <a:cubicBezTo>
                  <a:pt x="379095" y="885190"/>
                  <a:pt x="758190" y="749300"/>
                  <a:pt x="914400" y="579120"/>
                </a:cubicBezTo>
                <a:cubicBezTo>
                  <a:pt x="1070610" y="408940"/>
                  <a:pt x="1003935" y="204470"/>
                  <a:pt x="937260" y="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>
            <a:off x="8024442" y="934968"/>
            <a:ext cx="791210" cy="1203960"/>
          </a:xfrm>
          <a:custGeom>
            <a:avLst/>
            <a:gdLst>
              <a:gd name="connsiteX0" fmla="*/ 220980 w 791210"/>
              <a:gd name="connsiteY0" fmla="*/ 1203960 h 1203960"/>
              <a:gd name="connsiteX1" fmla="*/ 754380 w 791210"/>
              <a:gd name="connsiteY1" fmla="*/ 769620 h 1203960"/>
              <a:gd name="connsiteX2" fmla="*/ 0 w 791210"/>
              <a:gd name="connsiteY2" fmla="*/ 0 h 120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1210" h="1203960">
                <a:moveTo>
                  <a:pt x="220980" y="1203960"/>
                </a:moveTo>
                <a:cubicBezTo>
                  <a:pt x="506095" y="1087120"/>
                  <a:pt x="791210" y="970280"/>
                  <a:pt x="754380" y="769620"/>
                </a:cubicBezTo>
                <a:cubicBezTo>
                  <a:pt x="717550" y="568960"/>
                  <a:pt x="358775" y="284480"/>
                  <a:pt x="0" y="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 12"/>
          <p:cNvSpPr/>
          <p:nvPr/>
        </p:nvSpPr>
        <p:spPr>
          <a:xfrm>
            <a:off x="5125720" y="1059180"/>
            <a:ext cx="1945640" cy="4242028"/>
          </a:xfrm>
          <a:custGeom>
            <a:avLst/>
            <a:gdLst>
              <a:gd name="connsiteX0" fmla="*/ 970280 w 1945640"/>
              <a:gd name="connsiteY0" fmla="*/ 0 h 4457700"/>
              <a:gd name="connsiteX1" fmla="*/ 299720 w 1945640"/>
              <a:gd name="connsiteY1" fmla="*/ 830580 h 4457700"/>
              <a:gd name="connsiteX2" fmla="*/ 25400 w 1945640"/>
              <a:gd name="connsiteY2" fmla="*/ 2583180 h 4457700"/>
              <a:gd name="connsiteX3" fmla="*/ 452120 w 1945640"/>
              <a:gd name="connsiteY3" fmla="*/ 3619500 h 4457700"/>
              <a:gd name="connsiteX4" fmla="*/ 1945640 w 1945640"/>
              <a:gd name="connsiteY4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0" h="4457700">
                <a:moveTo>
                  <a:pt x="970280" y="0"/>
                </a:moveTo>
                <a:cubicBezTo>
                  <a:pt x="713740" y="200025"/>
                  <a:pt x="457200" y="400050"/>
                  <a:pt x="299720" y="830580"/>
                </a:cubicBezTo>
                <a:cubicBezTo>
                  <a:pt x="142240" y="1261110"/>
                  <a:pt x="0" y="2118360"/>
                  <a:pt x="25400" y="2583180"/>
                </a:cubicBezTo>
                <a:cubicBezTo>
                  <a:pt x="50800" y="3048000"/>
                  <a:pt x="132080" y="3307080"/>
                  <a:pt x="452120" y="3619500"/>
                </a:cubicBezTo>
                <a:cubicBezTo>
                  <a:pt x="772160" y="3931920"/>
                  <a:pt x="1358900" y="4194810"/>
                  <a:pt x="1945640" y="4457700"/>
                </a:cubicBezTo>
              </a:path>
            </a:pathLst>
          </a:custGeom>
          <a:ln w="12700">
            <a:solidFill>
              <a:srgbClr val="0000FF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자유형 13"/>
          <p:cNvSpPr/>
          <p:nvPr/>
        </p:nvSpPr>
        <p:spPr>
          <a:xfrm>
            <a:off x="5577840" y="4503420"/>
            <a:ext cx="1442432" cy="1070610"/>
          </a:xfrm>
          <a:custGeom>
            <a:avLst/>
            <a:gdLst>
              <a:gd name="connsiteX0" fmla="*/ 0 w 1691640"/>
              <a:gd name="connsiteY0" fmla="*/ 0 h 1070610"/>
              <a:gd name="connsiteX1" fmla="*/ 830580 w 1691640"/>
              <a:gd name="connsiteY1" fmla="*/ 906780 h 1070610"/>
              <a:gd name="connsiteX2" fmla="*/ 1691640 w 1691640"/>
              <a:gd name="connsiteY2" fmla="*/ 982980 h 107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1640" h="1070610">
                <a:moveTo>
                  <a:pt x="0" y="0"/>
                </a:moveTo>
                <a:cubicBezTo>
                  <a:pt x="274320" y="371475"/>
                  <a:pt x="548640" y="742950"/>
                  <a:pt x="830580" y="906780"/>
                </a:cubicBezTo>
                <a:cubicBezTo>
                  <a:pt x="1112520" y="1070610"/>
                  <a:pt x="1402080" y="1026795"/>
                  <a:pt x="1691640" y="982980"/>
                </a:cubicBezTo>
              </a:path>
            </a:pathLst>
          </a:custGeom>
          <a:ln w="12700">
            <a:solidFill>
              <a:srgbClr val="0000FF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우편번호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검색 </a:t>
            </a:r>
            <a:r>
              <a:rPr lang="en-US" altLang="ko-KR" dirty="0" smtClean="0">
                <a:solidFill>
                  <a:srgbClr val="0000FF"/>
                </a:solidFill>
              </a:rPr>
              <a:t>zip_search.jsp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352" y="764704"/>
            <a:ext cx="896912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&lt;BODY&gt;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&lt;TABLE border="0" align="center"&gt; 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&lt;%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String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fdong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=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request.getParameter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("dong"); 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	</a:t>
            </a:r>
          </a:p>
          <a:p>
            <a:r>
              <a:rPr lang="en-US" altLang="ko-KR" sz="1200" b="1" dirty="0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try {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  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Class.forName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("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com.microsoft.sqlserver.jdbc.SQLServerDriver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"); //ms-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sql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드라이버 로드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   Connection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conn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=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DriverManager.getConnection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("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jdbc:sqlserver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://168.126.146.35:1433;DatabaseName=JNEDB1","jjin","jjinpang"); 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   Statement stmt =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conn.createStatement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();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	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    </a:t>
            </a:r>
            <a:r>
              <a:rPr lang="en-US" altLang="ko-KR" sz="1200" dirty="0" smtClean="0">
                <a:solidFill>
                  <a:srgbClr val="00B050"/>
                </a:solidFill>
                <a:latin typeface="+mj-ea"/>
                <a:ea typeface="+mj-ea"/>
              </a:rPr>
              <a:t>// </a:t>
            </a:r>
            <a:r>
              <a:rPr lang="ko-KR" altLang="en-US" sz="1200" dirty="0" smtClean="0">
                <a:solidFill>
                  <a:srgbClr val="00B050"/>
                </a:solidFill>
                <a:latin typeface="+mj-ea"/>
                <a:ea typeface="+mj-ea"/>
              </a:rPr>
              <a:t>우편번호 테이블 </a:t>
            </a:r>
            <a:r>
              <a:rPr lang="en-US" altLang="ko-KR" sz="1200" dirty="0" err="1" smtClean="0">
                <a:solidFill>
                  <a:srgbClr val="00B050"/>
                </a:solidFill>
                <a:latin typeface="+mj-ea"/>
                <a:ea typeface="+mj-ea"/>
              </a:rPr>
              <a:t>ZipCode</a:t>
            </a:r>
            <a:r>
              <a:rPr lang="ko-KR" altLang="en-US" sz="1200" dirty="0" smtClean="0">
                <a:solidFill>
                  <a:srgbClr val="00B050"/>
                </a:solidFill>
                <a:latin typeface="+mj-ea"/>
                <a:ea typeface="+mj-ea"/>
              </a:rPr>
              <a:t>에서 검색어에 해당하는 </a:t>
            </a:r>
            <a:r>
              <a:rPr lang="en-US" altLang="ko-KR" sz="1200" dirty="0" smtClean="0">
                <a:solidFill>
                  <a:srgbClr val="00B050"/>
                </a:solidFill>
                <a:latin typeface="+mj-ea"/>
                <a:ea typeface="+mj-ea"/>
              </a:rPr>
              <a:t>'</a:t>
            </a:r>
            <a:r>
              <a:rPr lang="ko-KR" altLang="en-US" sz="1200" dirty="0" smtClean="0">
                <a:solidFill>
                  <a:srgbClr val="00B050"/>
                </a:solidFill>
                <a:latin typeface="+mj-ea"/>
                <a:ea typeface="+mj-ea"/>
              </a:rPr>
              <a:t>동</a:t>
            </a:r>
            <a:r>
              <a:rPr lang="en-US" altLang="ko-KR" sz="1200" dirty="0" smtClean="0">
                <a:solidFill>
                  <a:srgbClr val="00B050"/>
                </a:solidFill>
                <a:latin typeface="+mj-ea"/>
                <a:ea typeface="+mj-ea"/>
              </a:rPr>
              <a:t>'</a:t>
            </a:r>
            <a:r>
              <a:rPr lang="ko-KR" altLang="en-US" sz="1200" dirty="0" smtClean="0">
                <a:solidFill>
                  <a:srgbClr val="00B050"/>
                </a:solidFill>
                <a:latin typeface="+mj-ea"/>
                <a:ea typeface="+mj-ea"/>
              </a:rPr>
              <a:t>의 전체주소를 검색한다</a:t>
            </a:r>
            <a:r>
              <a:rPr lang="en-US" altLang="ko-KR" sz="1200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.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    String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strSQL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= "SELECT * FROM </a:t>
            </a:r>
            <a:r>
              <a:rPr lang="en-US" altLang="ko-KR" sz="12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zipcode.zipcode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where DONG like '%" +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fdong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+ "%'";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   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ResultSet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rs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=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stmt.executeQuery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strSQL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);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	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     </a:t>
            </a:r>
            <a:endParaRPr lang="en-US" altLang="ko-KR" sz="1200" dirty="0" smtClean="0">
              <a:solidFill>
                <a:schemeClr val="accent4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     </a:t>
            </a:r>
            <a:r>
              <a:rPr lang="en-US" altLang="ko-KR" sz="12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if(!</a:t>
            </a:r>
            <a:r>
              <a:rPr lang="en-US" altLang="ko-KR" sz="12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rs.next</a:t>
            </a:r>
            <a:r>
              <a:rPr lang="en-US" altLang="ko-KR" sz="12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()) {    </a:t>
            </a:r>
            <a:r>
              <a:rPr lang="en-US" altLang="ko-KR" sz="1200" dirty="0" smtClean="0">
                <a:solidFill>
                  <a:srgbClr val="00B050"/>
                </a:solidFill>
                <a:latin typeface="+mj-ea"/>
              </a:rPr>
              <a:t>// </a:t>
            </a:r>
            <a:r>
              <a:rPr lang="ko-KR" altLang="en-US" sz="1200" dirty="0" err="1" smtClean="0">
                <a:solidFill>
                  <a:srgbClr val="00B050"/>
                </a:solidFill>
                <a:latin typeface="+mj-ea"/>
              </a:rPr>
              <a:t>쿼리문으로</a:t>
            </a:r>
            <a:r>
              <a:rPr lang="ko-KR" altLang="en-US" sz="1200" dirty="0" smtClean="0">
                <a:solidFill>
                  <a:srgbClr val="00B050"/>
                </a:solidFill>
                <a:latin typeface="+mj-ea"/>
              </a:rPr>
              <a:t> 검색된 결과가 없을 경우 아래와 같은 문장을 출력한다</a:t>
            </a:r>
            <a:r>
              <a:rPr lang="en-US" altLang="ko-KR" sz="1200" dirty="0" smtClean="0">
                <a:solidFill>
                  <a:srgbClr val="00B050"/>
                </a:solidFill>
                <a:latin typeface="+mj-ea"/>
              </a:rPr>
              <a:t>.</a:t>
            </a:r>
            <a:endParaRPr lang="en-US" altLang="ko-KR" sz="1200" dirty="0" smtClean="0">
              <a:solidFill>
                <a:srgbClr val="00B050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%&gt;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          &lt;TR&gt;&lt;TD align="center"&gt;&lt;FONT size=“4"&gt;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찾는 주소가 없습니다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.&lt;/FONT&gt;&lt;/TD&gt;	   &lt;/TR&gt; 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&lt;%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     </a:t>
            </a:r>
            <a:r>
              <a:rPr lang="en-US" altLang="ko-KR" sz="12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}</a:t>
            </a:r>
          </a:p>
          <a:p>
            <a:r>
              <a:rPr lang="en-US" altLang="ko-KR" sz="12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       else {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%&gt; 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    &lt;TR&gt;&lt;TD align="center" 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colspan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="2“&gt;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우편번호 검색 완료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&lt;/TD&gt;   &lt;/TR&gt;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    &lt;TR style="background-color:#FFDDDD; padding:10px; border:1px solid #ACB4F2;"&gt;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         &lt;TD align="center"&gt;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우편번호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&lt;/TD&gt;&lt;TD align="center"&gt;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주 소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&lt;/TD&gt;</a:t>
            </a:r>
          </a:p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    &lt;/TR&gt;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</a:rPr>
              <a:t>우편번호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검색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620688"/>
            <a:ext cx="779412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&lt;%</a:t>
            </a:r>
            <a:r>
              <a:rPr lang="en-US" altLang="ko-KR" sz="10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   </a:t>
            </a:r>
          </a:p>
          <a:p>
            <a:r>
              <a:rPr lang="en-US" altLang="ko-KR" sz="10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0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        while(</a:t>
            </a:r>
            <a:r>
              <a:rPr lang="en-US" altLang="ko-KR" sz="10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rs.next</a:t>
            </a:r>
            <a:r>
              <a:rPr lang="en-US" altLang="ko-KR" sz="10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()) {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                String code = </a:t>
            </a:r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rs.getString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("ZIPCODE");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                 String </a:t>
            </a:r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sido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= </a:t>
            </a:r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rs.getString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("SIDO");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                 String </a:t>
            </a:r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gungu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= </a:t>
            </a:r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rs.getString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("GUGUN");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                 String dong = </a:t>
            </a:r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rs.getString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("DONG");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                 String </a:t>
            </a:r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bungi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= </a:t>
            </a:r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rs.getString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("BUNJI");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		`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                 </a:t>
            </a:r>
            <a:r>
              <a:rPr lang="en-US" altLang="ko-KR" sz="10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 </a:t>
            </a:r>
            <a:r>
              <a:rPr lang="ko-KR" altLang="en-US" sz="10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전체주소를</a:t>
            </a:r>
            <a:r>
              <a:rPr lang="en-US" altLang="ko-KR" sz="10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0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만들고 </a:t>
            </a:r>
            <a:r>
              <a:rPr lang="en-US" altLang="ko-KR" sz="10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null</a:t>
            </a:r>
            <a:r>
              <a:rPr lang="ko-KR" altLang="en-US" sz="10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문자를 제거해 준다</a:t>
            </a:r>
            <a:r>
              <a:rPr lang="en-US" altLang="ko-KR" sz="10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                 String address = </a:t>
            </a:r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sido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+" "+</a:t>
            </a:r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gungu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+" "+dong+" "+</a:t>
            </a:r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bungi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                 address = </a:t>
            </a:r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address.replaceAll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("null", "");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%&gt;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       &lt;TR&gt;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             &lt;TD align="center"&gt;&lt;FONT size=2&gt;&lt;%= code%&gt;&lt;/FONT&gt;&lt;/TD&gt;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             &lt;TD&gt;&lt;a </a:t>
            </a:r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href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="#" </a:t>
            </a:r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onClick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="</a:t>
            </a:r>
            <a:r>
              <a:rPr lang="en-US" altLang="ko-KR" sz="10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javascript:strData</a:t>
            </a:r>
            <a:r>
              <a:rPr lang="en-US" altLang="ko-KR" sz="10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('&lt;%= code%&gt;','&lt;%= address%&gt;')"&gt;&lt;FONT size=2&gt;&lt;%= address%&gt;&lt;/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FONT&gt;&lt;/a&gt; &lt;/TD&gt;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      &lt;/TR&gt;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&lt;%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         </a:t>
            </a:r>
            <a:r>
              <a:rPr lang="en-US" altLang="ko-KR" sz="10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}</a:t>
            </a:r>
          </a:p>
          <a:p>
            <a:r>
              <a:rPr lang="en-US" altLang="ko-KR" sz="10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    }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    </a:t>
            </a:r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rs.close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();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    </a:t>
            </a:r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stmt.close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();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    </a:t>
            </a:r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conn.close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();</a:t>
            </a:r>
          </a:p>
          <a:p>
            <a:r>
              <a:rPr lang="en-US" altLang="ko-KR" sz="1000" b="1" dirty="0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} </a:t>
            </a:r>
          </a:p>
          <a:p>
            <a:r>
              <a:rPr lang="en-US" altLang="ko-KR" sz="1000" b="1" dirty="0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catch (Exception ex) {  </a:t>
            </a:r>
            <a:r>
              <a:rPr lang="en-US" altLang="ko-KR" sz="1000" b="1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out.println</a:t>
            </a:r>
            <a:r>
              <a:rPr lang="en-US" altLang="ko-KR" sz="1000" b="1" dirty="0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(ex);}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%&gt;</a:t>
            </a:r>
          </a:p>
          <a:p>
            <a:endParaRPr lang="en-US" altLang="ko-KR" sz="10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&lt;/TABLE&gt;</a:t>
            </a:r>
          </a:p>
          <a:p>
            <a:endParaRPr lang="en-US" altLang="ko-KR" sz="1000" dirty="0" smtClean="0"/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&lt;hr size='1' </a:t>
            </a:r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noshade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 width='600' align='center'&gt;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&lt;TABLE&gt;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&lt;TR&gt;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        &lt;TD&gt;&lt;a </a:t>
            </a:r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href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="zip_form.jsp"&gt;[</a:t>
            </a:r>
            <a:r>
              <a:rPr lang="ko-KR" altLang="en-US" sz="1000" dirty="0" smtClean="0">
                <a:latin typeface="HY강B" pitchFamily="18" charset="-127"/>
                <a:ea typeface="HY강B" pitchFamily="18" charset="-127"/>
              </a:rPr>
              <a:t>다시 검색하기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]&lt;/a&gt;&lt;/TD&gt;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        &lt;TD&gt;&lt;a </a:t>
            </a:r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href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javascript:close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()&gt;[</a:t>
            </a:r>
            <a:r>
              <a:rPr lang="ko-KR" altLang="en-US" sz="1000" dirty="0" err="1" smtClean="0">
                <a:latin typeface="HY강B" pitchFamily="18" charset="-127"/>
                <a:ea typeface="HY강B" pitchFamily="18" charset="-127"/>
              </a:rPr>
              <a:t>닫</a:t>
            </a:r>
            <a:r>
              <a:rPr lang="ko-KR" altLang="en-US" sz="1000" dirty="0" smtClean="0">
                <a:latin typeface="HY강B" pitchFamily="18" charset="-127"/>
                <a:ea typeface="HY강B" pitchFamily="18" charset="-127"/>
              </a:rPr>
              <a:t> 기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]&lt;/a&gt;&lt;/TD&gt;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&lt;/TR&gt;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&lt;/TABLE&gt;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&lt;/BODY&gt;</a:t>
            </a:r>
          </a:p>
          <a:p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&lt;/HTML&gt;</a:t>
            </a:r>
            <a:endParaRPr lang="ko-KR" altLang="en-US" sz="10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764704"/>
            <a:ext cx="3152775" cy="11906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1988840"/>
            <a:ext cx="3620369" cy="64807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회원정보저장</a:t>
            </a:r>
            <a:r>
              <a:rPr lang="en-US" altLang="ko-KR" dirty="0" smtClean="0"/>
              <a:t>-</a:t>
            </a:r>
            <a:r>
              <a:rPr lang="en-US" altLang="ko-KR" dirty="0" smtClean="0">
                <a:solidFill>
                  <a:srgbClr val="0000FF"/>
                </a:solidFill>
              </a:rPr>
              <a:t>member_save.jsp</a:t>
            </a:r>
            <a:r>
              <a:rPr lang="en-US" altLang="ko-KR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endParaRPr lang="ko-KR" alt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8153400" cy="568863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&lt;%@ page </a:t>
            </a:r>
            <a:r>
              <a:rPr lang="en-US" altLang="ko-KR" dirty="0" err="1" smtClean="0">
                <a:solidFill>
                  <a:srgbClr val="FF0000"/>
                </a:solidFill>
              </a:rPr>
              <a:t>contentType</a:t>
            </a:r>
            <a:r>
              <a:rPr lang="en-US" altLang="ko-KR" dirty="0" smtClean="0">
                <a:solidFill>
                  <a:srgbClr val="FF0000"/>
                </a:solidFill>
              </a:rPr>
              <a:t> = "text/html; </a:t>
            </a:r>
            <a:r>
              <a:rPr lang="en-US" altLang="ko-KR" dirty="0" err="1" smtClean="0">
                <a:solidFill>
                  <a:srgbClr val="FF0000"/>
                </a:solidFill>
              </a:rPr>
              <a:t>charset</a:t>
            </a:r>
            <a:r>
              <a:rPr lang="en-US" altLang="ko-KR" dirty="0" smtClean="0">
                <a:solidFill>
                  <a:srgbClr val="FF0000"/>
                </a:solidFill>
              </a:rPr>
              <a:t>=utf-8" %&gt;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&lt;%@ page import = "java.sql.*" %&gt;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&lt;% </a:t>
            </a:r>
            <a:r>
              <a:rPr lang="en-US" altLang="ko-KR" dirty="0" err="1" smtClean="0">
                <a:solidFill>
                  <a:srgbClr val="0000FF"/>
                </a:solidFill>
              </a:rPr>
              <a:t>request.setCharacterEncoding</a:t>
            </a:r>
            <a:r>
              <a:rPr lang="en-US" altLang="ko-KR" dirty="0" smtClean="0">
                <a:solidFill>
                  <a:srgbClr val="0000FF"/>
                </a:solidFill>
              </a:rPr>
              <a:t>("utf-8"); %&gt;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&lt;HTML&gt;</a:t>
            </a:r>
          </a:p>
          <a:p>
            <a:pPr>
              <a:buNone/>
            </a:pPr>
            <a:r>
              <a:rPr lang="en-US" altLang="ko-KR" dirty="0" smtClean="0"/>
              <a:t>&lt;HEAD&gt;</a:t>
            </a:r>
          </a:p>
          <a:p>
            <a:pPr>
              <a:buNone/>
            </a:pPr>
            <a:r>
              <a:rPr lang="en-US" altLang="ko-KR" dirty="0" smtClean="0"/>
              <a:t>&lt;TITLE&gt; </a:t>
            </a:r>
            <a:r>
              <a:rPr lang="ko-KR" altLang="en-US" dirty="0" smtClean="0"/>
              <a:t>회원 등록 </a:t>
            </a:r>
            <a:r>
              <a:rPr lang="en-US" altLang="ko-KR" dirty="0" smtClean="0"/>
              <a:t>&lt;/TITLE&gt; </a:t>
            </a:r>
          </a:p>
          <a:p>
            <a:pPr>
              <a:buNone/>
            </a:pPr>
            <a:r>
              <a:rPr lang="en-US" altLang="ko-KR" dirty="0" smtClean="0"/>
              <a:t>&lt;META http-equiv="Content-Type" content="text/html; </a:t>
            </a:r>
            <a:r>
              <a:rPr lang="en-US" altLang="ko-KR" dirty="0" err="1" smtClean="0"/>
              <a:t>charset</a:t>
            </a:r>
            <a:r>
              <a:rPr lang="en-US" altLang="ko-KR" dirty="0" smtClean="0"/>
              <a:t>=utf-8"&gt;</a:t>
            </a:r>
          </a:p>
          <a:p>
            <a:pPr>
              <a:buNone/>
            </a:pPr>
            <a:r>
              <a:rPr lang="en-US" altLang="ko-KR" dirty="0" smtClean="0"/>
              <a:t>&lt;style type='text/</a:t>
            </a:r>
            <a:r>
              <a:rPr lang="en-US" altLang="ko-KR" dirty="0" err="1" smtClean="0"/>
              <a:t>css</a:t>
            </a:r>
            <a:r>
              <a:rPr lang="en-US" altLang="ko-KR" dirty="0" smtClean="0"/>
              <a:t>'&gt;</a:t>
            </a:r>
          </a:p>
          <a:p>
            <a:pPr>
              <a:buNone/>
            </a:pPr>
            <a:r>
              <a:rPr lang="en-US" altLang="ko-KR" dirty="0" smtClean="0"/>
              <a:t>	a:link	{font-family:"";</a:t>
            </a:r>
            <a:r>
              <a:rPr lang="en-US" altLang="ko-KR" dirty="0" err="1" smtClean="0"/>
              <a:t>color:black;text-decoration:none</a:t>
            </a:r>
            <a:r>
              <a:rPr lang="en-US" altLang="ko-KR" dirty="0" smtClean="0"/>
              <a:t>;}</a:t>
            </a:r>
          </a:p>
          <a:p>
            <a:pPr>
              <a:buNone/>
            </a:pPr>
            <a:r>
              <a:rPr lang="en-US" altLang="ko-KR" dirty="0" smtClean="0"/>
              <a:t>	a:visited	{font-family:"";</a:t>
            </a:r>
            <a:r>
              <a:rPr lang="en-US" altLang="ko-KR" dirty="0" err="1" smtClean="0"/>
              <a:t>color:black;text-decoration:none</a:t>
            </a:r>
            <a:r>
              <a:rPr lang="en-US" altLang="ko-KR" dirty="0" smtClean="0"/>
              <a:t>;}</a:t>
            </a:r>
          </a:p>
          <a:p>
            <a:pPr>
              <a:buNone/>
            </a:pPr>
            <a:r>
              <a:rPr lang="en-US" altLang="ko-KR" dirty="0" smtClean="0"/>
              <a:t>	a:hover	{font-family:"";</a:t>
            </a:r>
            <a:r>
              <a:rPr lang="en-US" altLang="ko-KR" dirty="0" err="1" smtClean="0"/>
              <a:t>color:black;text-decoration:underline</a:t>
            </a:r>
            <a:r>
              <a:rPr lang="en-US" altLang="ko-KR" dirty="0" smtClean="0"/>
              <a:t>;}</a:t>
            </a:r>
          </a:p>
          <a:p>
            <a:pPr>
              <a:buNone/>
            </a:pPr>
            <a:r>
              <a:rPr lang="en-US" altLang="ko-KR" dirty="0" smtClean="0"/>
              <a:t>&lt;/style&gt;</a:t>
            </a:r>
          </a:p>
          <a:p>
            <a:pPr>
              <a:buNone/>
            </a:pPr>
            <a:r>
              <a:rPr lang="en-US" altLang="ko-KR" dirty="0" smtClean="0"/>
              <a:t>&lt;/HEAD&gt;</a:t>
            </a:r>
          </a:p>
          <a:p>
            <a:pPr>
              <a:buNone/>
            </a:pPr>
            <a:r>
              <a:rPr lang="en-US" altLang="ko-KR" dirty="0" smtClean="0"/>
              <a:t>&lt;%</a:t>
            </a:r>
          </a:p>
          <a:p>
            <a:pPr>
              <a:buNone/>
            </a:pPr>
            <a:r>
              <a:rPr lang="en-US" altLang="ko-KR" dirty="0" smtClean="0"/>
              <a:t>String id = </a:t>
            </a:r>
            <a:r>
              <a:rPr lang="en-US" altLang="ko-KR" dirty="0" err="1" smtClean="0"/>
              <a:t>request.getParameter</a:t>
            </a:r>
            <a:r>
              <a:rPr lang="en-US" altLang="ko-KR" dirty="0" smtClean="0"/>
              <a:t>("id");</a:t>
            </a:r>
          </a:p>
          <a:p>
            <a:pPr>
              <a:buNone/>
            </a:pPr>
            <a:r>
              <a:rPr lang="en-US" altLang="ko-KR" dirty="0" smtClean="0"/>
              <a:t>String pass = </a:t>
            </a:r>
            <a:r>
              <a:rPr lang="en-US" altLang="ko-KR" dirty="0" err="1" smtClean="0"/>
              <a:t>request.getParameter</a:t>
            </a:r>
            <a:r>
              <a:rPr lang="en-US" altLang="ko-KR" dirty="0" smtClean="0"/>
              <a:t>("pass"); </a:t>
            </a:r>
          </a:p>
          <a:p>
            <a:pPr>
              <a:buNone/>
            </a:pPr>
            <a:r>
              <a:rPr lang="en-US" altLang="ko-KR" dirty="0" smtClean="0"/>
              <a:t>String name = </a:t>
            </a:r>
            <a:r>
              <a:rPr lang="en-US" altLang="ko-KR" dirty="0" err="1" smtClean="0"/>
              <a:t>request.getParameter</a:t>
            </a:r>
            <a:r>
              <a:rPr lang="en-US" altLang="ko-KR" dirty="0" smtClean="0"/>
              <a:t>("name");</a:t>
            </a:r>
          </a:p>
          <a:p>
            <a:pPr>
              <a:buNone/>
            </a:pPr>
            <a:r>
              <a:rPr lang="en-US" altLang="ko-KR" dirty="0" smtClean="0"/>
              <a:t>String juminnum1 = </a:t>
            </a:r>
            <a:r>
              <a:rPr lang="en-US" altLang="ko-KR" dirty="0" err="1" smtClean="0"/>
              <a:t>request.getParameter</a:t>
            </a:r>
            <a:r>
              <a:rPr lang="en-US" altLang="ko-KR" dirty="0" smtClean="0"/>
              <a:t>("jumin1");</a:t>
            </a:r>
          </a:p>
          <a:p>
            <a:pPr>
              <a:buNone/>
            </a:pPr>
            <a:r>
              <a:rPr lang="en-US" altLang="ko-KR" dirty="0" smtClean="0"/>
              <a:t>String juminnum2 = </a:t>
            </a:r>
            <a:r>
              <a:rPr lang="en-US" altLang="ko-KR" dirty="0" err="1" smtClean="0"/>
              <a:t>request.getParameter</a:t>
            </a:r>
            <a:r>
              <a:rPr lang="en-US" altLang="ko-KR" dirty="0" smtClean="0"/>
              <a:t>("jumin2");</a:t>
            </a:r>
          </a:p>
          <a:p>
            <a:pPr>
              <a:buNone/>
            </a:pPr>
            <a:r>
              <a:rPr lang="en-US" altLang="ko-KR" dirty="0" smtClean="0"/>
              <a:t>String zip = </a:t>
            </a:r>
            <a:r>
              <a:rPr lang="en-US" altLang="ko-KR" dirty="0" err="1" smtClean="0"/>
              <a:t>request.getParameter</a:t>
            </a:r>
            <a:r>
              <a:rPr lang="en-US" altLang="ko-KR" dirty="0" smtClean="0"/>
              <a:t>("zip");</a:t>
            </a:r>
          </a:p>
          <a:p>
            <a:pPr>
              <a:buNone/>
            </a:pPr>
            <a:r>
              <a:rPr lang="en-US" altLang="ko-KR" dirty="0" smtClean="0"/>
              <a:t>String address1 = </a:t>
            </a:r>
            <a:r>
              <a:rPr lang="en-US" altLang="ko-KR" dirty="0" err="1" smtClean="0"/>
              <a:t>request.getParameter</a:t>
            </a:r>
            <a:r>
              <a:rPr lang="en-US" altLang="ko-KR" dirty="0" smtClean="0"/>
              <a:t>("addr1");</a:t>
            </a:r>
          </a:p>
          <a:p>
            <a:pPr>
              <a:buNone/>
            </a:pPr>
            <a:r>
              <a:rPr lang="en-US" altLang="ko-KR" dirty="0" smtClean="0"/>
              <a:t>String address2 = </a:t>
            </a:r>
            <a:r>
              <a:rPr lang="en-US" altLang="ko-KR" dirty="0" err="1" smtClean="0"/>
              <a:t>request.getParameter</a:t>
            </a:r>
            <a:r>
              <a:rPr lang="en-US" altLang="ko-KR" dirty="0" smtClean="0"/>
              <a:t>("addr2");</a:t>
            </a:r>
          </a:p>
          <a:p>
            <a:pPr>
              <a:buNone/>
            </a:pPr>
            <a:r>
              <a:rPr lang="en-US" altLang="ko-KR" dirty="0" smtClean="0"/>
              <a:t>String phone = </a:t>
            </a:r>
            <a:r>
              <a:rPr lang="en-US" altLang="ko-KR" dirty="0" err="1" smtClean="0"/>
              <a:t>request.getParameter</a:t>
            </a:r>
            <a:r>
              <a:rPr lang="en-US" altLang="ko-KR" dirty="0" smtClean="0"/>
              <a:t>("phone");</a:t>
            </a:r>
          </a:p>
          <a:p>
            <a:pPr>
              <a:buNone/>
            </a:pPr>
            <a:r>
              <a:rPr lang="en-US" altLang="ko-KR" dirty="0" smtClean="0"/>
              <a:t>String email = </a:t>
            </a:r>
            <a:r>
              <a:rPr lang="en-US" altLang="ko-KR" dirty="0" err="1" smtClean="0"/>
              <a:t>request.getParameter</a:t>
            </a:r>
            <a:r>
              <a:rPr lang="en-US" altLang="ko-KR" dirty="0" smtClean="0"/>
              <a:t>("email");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String  </a:t>
            </a:r>
            <a:r>
              <a:rPr lang="en-US" altLang="ko-KR" dirty="0" err="1" smtClean="0">
                <a:solidFill>
                  <a:srgbClr val="0000FF"/>
                </a:solidFill>
              </a:rPr>
              <a:t>jumin_num</a:t>
            </a:r>
            <a:r>
              <a:rPr lang="en-US" altLang="ko-KR" dirty="0" smtClean="0">
                <a:solidFill>
                  <a:srgbClr val="0000FF"/>
                </a:solidFill>
              </a:rPr>
              <a:t> = juminnum1 + juminnum2;  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회원정보저장</a:t>
            </a:r>
            <a:r>
              <a:rPr lang="en-US" altLang="ko-KR" dirty="0" smtClean="0">
                <a:solidFill>
                  <a:srgbClr val="0000FF"/>
                </a:solidFill>
              </a:rPr>
              <a:t> member_save.jsp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7504" y="692696"/>
            <a:ext cx="8928992" cy="602128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altLang="ko-KR" sz="2500" b="1" dirty="0" smtClean="0">
                <a:solidFill>
                  <a:srgbClr val="C00000"/>
                </a:solidFill>
              </a:rPr>
              <a:t>try</a:t>
            </a:r>
          </a:p>
          <a:p>
            <a:pPr>
              <a:buNone/>
            </a:pPr>
            <a:r>
              <a:rPr lang="en-US" altLang="ko-KR" sz="2500" b="1" dirty="0" smtClean="0">
                <a:solidFill>
                  <a:srgbClr val="C00000"/>
                </a:solidFill>
              </a:rPr>
              <a:t>{</a:t>
            </a:r>
          </a:p>
          <a:p>
            <a:pPr>
              <a:buNone/>
            </a:pPr>
            <a:r>
              <a:rPr lang="en-US" altLang="ko-KR" sz="2500" dirty="0" smtClean="0"/>
              <a:t>  </a:t>
            </a:r>
            <a:r>
              <a:rPr lang="en-US" altLang="ko-KR" sz="2500" dirty="0" err="1" smtClean="0"/>
              <a:t>Class.forName</a:t>
            </a:r>
            <a:r>
              <a:rPr lang="en-US" altLang="ko-KR" sz="2500" dirty="0" smtClean="0"/>
              <a:t>("</a:t>
            </a:r>
            <a:r>
              <a:rPr lang="en-US" altLang="ko-KR" sz="2500" dirty="0" err="1" smtClean="0"/>
              <a:t>com.microsoft.sqlserver.jdbc.SQLServerDriver</a:t>
            </a:r>
            <a:r>
              <a:rPr lang="en-US" altLang="ko-KR" sz="2500" dirty="0" smtClean="0"/>
              <a:t>"); //ms-</a:t>
            </a:r>
            <a:r>
              <a:rPr lang="en-US" altLang="ko-KR" sz="2500" dirty="0" err="1" smtClean="0"/>
              <a:t>sql</a:t>
            </a:r>
            <a:r>
              <a:rPr lang="ko-KR" altLang="en-US" sz="2500" dirty="0" smtClean="0"/>
              <a:t>드라이버 로드</a:t>
            </a:r>
          </a:p>
          <a:p>
            <a:pPr>
              <a:buNone/>
            </a:pPr>
            <a:r>
              <a:rPr lang="ko-KR" altLang="en-US" sz="2500" dirty="0" smtClean="0"/>
              <a:t>  </a:t>
            </a:r>
            <a:r>
              <a:rPr lang="en-US" altLang="ko-KR" sz="2500" dirty="0" smtClean="0"/>
              <a:t>Connection </a:t>
            </a:r>
            <a:r>
              <a:rPr lang="en-US" altLang="ko-KR" sz="2500" dirty="0" err="1" smtClean="0"/>
              <a:t>conn</a:t>
            </a:r>
            <a:r>
              <a:rPr lang="en-US" altLang="ko-KR" sz="2500" dirty="0" smtClean="0"/>
              <a:t> = </a:t>
            </a:r>
            <a:r>
              <a:rPr lang="en-US" altLang="ko-KR" sz="2500" dirty="0" err="1" smtClean="0"/>
              <a:t>DriverManager.getConnection</a:t>
            </a:r>
            <a:r>
              <a:rPr lang="en-US" altLang="ko-KR" sz="2500" dirty="0" smtClean="0"/>
              <a:t>("</a:t>
            </a:r>
            <a:r>
              <a:rPr lang="en-US" altLang="ko-KR" sz="2500" dirty="0" err="1" smtClean="0"/>
              <a:t>jdbc:sqlserver</a:t>
            </a:r>
            <a:r>
              <a:rPr lang="en-US" altLang="ko-KR" sz="2500" dirty="0" smtClean="0"/>
              <a:t>://168.126.146.35:1433;DatabaseName=JNEDB1","jjin","jjinpang"); </a:t>
            </a:r>
          </a:p>
          <a:p>
            <a:pPr>
              <a:lnSpc>
                <a:spcPts val="1000"/>
              </a:lnSpc>
              <a:buNone/>
            </a:pPr>
            <a:endParaRPr lang="en-US" altLang="ko-KR" sz="2500" dirty="0" smtClean="0"/>
          </a:p>
          <a:p>
            <a:pPr>
              <a:buNone/>
            </a:pPr>
            <a:r>
              <a:rPr lang="en-US" altLang="ko-KR" sz="2500" dirty="0" smtClean="0"/>
              <a:t>  String </a:t>
            </a:r>
            <a:r>
              <a:rPr lang="en-US" altLang="ko-KR" sz="2500" dirty="0" err="1" smtClean="0"/>
              <a:t>strSQL</a:t>
            </a:r>
            <a:r>
              <a:rPr lang="en-US" altLang="ko-KR" sz="2500" dirty="0" smtClean="0"/>
              <a:t> ="INSERT INTO </a:t>
            </a:r>
            <a:r>
              <a:rPr lang="en-US" altLang="ko-KR" sz="2500" dirty="0" err="1" smtClean="0"/>
              <a:t>member_tbl</a:t>
            </a:r>
            <a:r>
              <a:rPr lang="en-US" altLang="ko-KR" sz="2500" dirty="0" smtClean="0"/>
              <a:t>(</a:t>
            </a:r>
            <a:r>
              <a:rPr lang="en-US" altLang="ko-KR" sz="2500" dirty="0" err="1" smtClean="0"/>
              <a:t>id,pass,name,jumin</a:t>
            </a:r>
            <a:r>
              <a:rPr lang="en-US" altLang="ko-KR" sz="2500" dirty="0" smtClean="0"/>
              <a:t>, zip,addr1,addr2,phone,email) VALUES (?, ?, ?, ?, ?, ?, ?, ?,?)";</a:t>
            </a:r>
          </a:p>
          <a:p>
            <a:pPr>
              <a:buNone/>
            </a:pPr>
            <a:r>
              <a:rPr lang="en-US" altLang="ko-KR" sz="2500" dirty="0" smtClean="0"/>
              <a:t>  </a:t>
            </a:r>
            <a:r>
              <a:rPr lang="en-US" altLang="ko-KR" sz="2500" dirty="0" err="1" smtClean="0"/>
              <a:t>PreparedStatement</a:t>
            </a:r>
            <a:r>
              <a:rPr lang="en-US" altLang="ko-KR" sz="2500" dirty="0" smtClean="0"/>
              <a:t>  </a:t>
            </a:r>
            <a:r>
              <a:rPr lang="en-US" altLang="ko-KR" sz="2500" dirty="0" err="1" smtClean="0"/>
              <a:t>pstmt</a:t>
            </a:r>
            <a:r>
              <a:rPr lang="en-US" altLang="ko-KR" sz="2500" dirty="0" smtClean="0"/>
              <a:t> = </a:t>
            </a:r>
            <a:r>
              <a:rPr lang="en-US" altLang="ko-KR" sz="2500" dirty="0" err="1" smtClean="0"/>
              <a:t>conn.prepareStatement</a:t>
            </a:r>
            <a:r>
              <a:rPr lang="en-US" altLang="ko-KR" sz="2500" dirty="0" smtClean="0"/>
              <a:t>(</a:t>
            </a:r>
            <a:r>
              <a:rPr lang="en-US" altLang="ko-KR" sz="2500" dirty="0" err="1" smtClean="0"/>
              <a:t>strSQL</a:t>
            </a:r>
            <a:r>
              <a:rPr lang="en-US" altLang="ko-KR" sz="2500" dirty="0" smtClean="0"/>
              <a:t>);</a:t>
            </a:r>
          </a:p>
          <a:p>
            <a:pPr>
              <a:buNone/>
            </a:pPr>
            <a:r>
              <a:rPr lang="en-US" altLang="ko-KR" sz="2500" dirty="0" smtClean="0"/>
              <a:t>        </a:t>
            </a:r>
          </a:p>
          <a:p>
            <a:pPr>
              <a:buNone/>
            </a:pPr>
            <a:r>
              <a:rPr lang="en-US" altLang="ko-KR" sz="2500" dirty="0" smtClean="0"/>
              <a:t>  </a:t>
            </a:r>
            <a:r>
              <a:rPr lang="en-US" altLang="ko-KR" sz="2500" dirty="0" err="1" smtClean="0"/>
              <a:t>pstmt.setString</a:t>
            </a:r>
            <a:r>
              <a:rPr lang="en-US" altLang="ko-KR" sz="2500" dirty="0" smtClean="0"/>
              <a:t>(1, id);</a:t>
            </a:r>
          </a:p>
          <a:p>
            <a:pPr>
              <a:buNone/>
            </a:pPr>
            <a:r>
              <a:rPr lang="en-US" altLang="ko-KR" sz="2500" dirty="0" smtClean="0"/>
              <a:t>  </a:t>
            </a:r>
            <a:r>
              <a:rPr lang="en-US" altLang="ko-KR" sz="2500" dirty="0" err="1" smtClean="0"/>
              <a:t>pstmt.setString</a:t>
            </a:r>
            <a:r>
              <a:rPr lang="en-US" altLang="ko-KR" sz="2500" dirty="0" smtClean="0"/>
              <a:t>(2, pass);</a:t>
            </a:r>
          </a:p>
          <a:p>
            <a:pPr>
              <a:buNone/>
            </a:pPr>
            <a:r>
              <a:rPr lang="en-US" altLang="ko-KR" sz="2500" dirty="0" smtClean="0"/>
              <a:t>  </a:t>
            </a:r>
            <a:r>
              <a:rPr lang="en-US" altLang="ko-KR" sz="2500" dirty="0" err="1" smtClean="0"/>
              <a:t>pstmt.setString</a:t>
            </a:r>
            <a:r>
              <a:rPr lang="en-US" altLang="ko-KR" sz="2500" dirty="0" smtClean="0"/>
              <a:t>(3, name);</a:t>
            </a:r>
          </a:p>
          <a:p>
            <a:pPr>
              <a:buNone/>
            </a:pPr>
            <a:r>
              <a:rPr lang="en-US" altLang="ko-KR" sz="2500" dirty="0" smtClean="0"/>
              <a:t>  </a:t>
            </a:r>
            <a:r>
              <a:rPr lang="en-US" altLang="ko-KR" sz="2500" dirty="0" err="1" smtClean="0"/>
              <a:t>pstmt.setString</a:t>
            </a:r>
            <a:r>
              <a:rPr lang="en-US" altLang="ko-KR" sz="2500" dirty="0" smtClean="0"/>
              <a:t>(4, </a:t>
            </a:r>
            <a:r>
              <a:rPr lang="en-US" altLang="ko-KR" sz="2500" dirty="0" err="1" smtClean="0"/>
              <a:t>jumin_num</a:t>
            </a:r>
            <a:r>
              <a:rPr lang="en-US" altLang="ko-KR" sz="2500" dirty="0" smtClean="0"/>
              <a:t>);</a:t>
            </a:r>
          </a:p>
          <a:p>
            <a:pPr>
              <a:buNone/>
            </a:pPr>
            <a:r>
              <a:rPr lang="en-US" altLang="ko-KR" sz="2500" dirty="0" smtClean="0"/>
              <a:t>   </a:t>
            </a:r>
            <a:r>
              <a:rPr lang="en-US" altLang="ko-KR" sz="2500" dirty="0" err="1" smtClean="0"/>
              <a:t>pstmt.setString</a:t>
            </a:r>
            <a:r>
              <a:rPr lang="en-US" altLang="ko-KR" sz="2500" dirty="0" smtClean="0"/>
              <a:t>(5, zip);</a:t>
            </a:r>
          </a:p>
          <a:p>
            <a:pPr>
              <a:buNone/>
            </a:pPr>
            <a:r>
              <a:rPr lang="en-US" altLang="ko-KR" sz="2500" dirty="0" smtClean="0"/>
              <a:t>  </a:t>
            </a:r>
            <a:r>
              <a:rPr lang="en-US" altLang="ko-KR" sz="2500" dirty="0" err="1" smtClean="0"/>
              <a:t>pstmt.setString</a:t>
            </a:r>
            <a:r>
              <a:rPr lang="en-US" altLang="ko-KR" sz="2500" dirty="0" smtClean="0"/>
              <a:t>(6, address1);</a:t>
            </a:r>
          </a:p>
          <a:p>
            <a:pPr>
              <a:buNone/>
            </a:pPr>
            <a:r>
              <a:rPr lang="en-US" altLang="ko-KR" sz="2500" dirty="0" smtClean="0"/>
              <a:t>  </a:t>
            </a:r>
            <a:r>
              <a:rPr lang="en-US" altLang="ko-KR" sz="2500" dirty="0" err="1" smtClean="0"/>
              <a:t>pstmt.setString</a:t>
            </a:r>
            <a:r>
              <a:rPr lang="en-US" altLang="ko-KR" sz="2500" dirty="0" smtClean="0"/>
              <a:t>(7, address2);</a:t>
            </a:r>
          </a:p>
          <a:p>
            <a:pPr>
              <a:buNone/>
            </a:pPr>
            <a:r>
              <a:rPr lang="en-US" altLang="ko-KR" sz="2500" dirty="0" smtClean="0"/>
              <a:t>  </a:t>
            </a:r>
            <a:r>
              <a:rPr lang="en-US" altLang="ko-KR" sz="2500" dirty="0" err="1" smtClean="0"/>
              <a:t>pstmt.setString</a:t>
            </a:r>
            <a:r>
              <a:rPr lang="en-US" altLang="ko-KR" sz="2500" dirty="0" smtClean="0"/>
              <a:t>(8, phone);</a:t>
            </a:r>
          </a:p>
          <a:p>
            <a:pPr>
              <a:buNone/>
            </a:pPr>
            <a:r>
              <a:rPr lang="en-US" altLang="ko-KR" sz="2500" dirty="0" smtClean="0"/>
              <a:t>  </a:t>
            </a:r>
            <a:r>
              <a:rPr lang="en-US" altLang="ko-KR" sz="2500" dirty="0" err="1" smtClean="0"/>
              <a:t>pstmt.setString</a:t>
            </a:r>
            <a:r>
              <a:rPr lang="en-US" altLang="ko-KR" sz="2500" dirty="0" smtClean="0"/>
              <a:t>(9, email);</a:t>
            </a:r>
          </a:p>
          <a:p>
            <a:pPr>
              <a:buNone/>
            </a:pPr>
            <a:endParaRPr lang="en-US" altLang="ko-KR" sz="2500" dirty="0" smtClean="0"/>
          </a:p>
          <a:p>
            <a:pPr>
              <a:buNone/>
            </a:pPr>
            <a:r>
              <a:rPr lang="en-US" altLang="ko-KR" sz="2500" dirty="0" smtClean="0"/>
              <a:t>  </a:t>
            </a:r>
            <a:r>
              <a:rPr lang="en-US" altLang="ko-KR" sz="2500" dirty="0" err="1" smtClean="0"/>
              <a:t>pstmt.executeUpdate</a:t>
            </a:r>
            <a:r>
              <a:rPr lang="en-US" altLang="ko-KR" sz="2500" dirty="0" smtClean="0"/>
              <a:t>();</a:t>
            </a:r>
          </a:p>
          <a:p>
            <a:pPr>
              <a:buNone/>
            </a:pPr>
            <a:endParaRPr lang="en-US" altLang="ko-KR" sz="2500" dirty="0" smtClean="0"/>
          </a:p>
          <a:p>
            <a:pPr>
              <a:buNone/>
            </a:pPr>
            <a:r>
              <a:rPr lang="en-US" altLang="ko-KR" sz="2500" dirty="0" smtClean="0"/>
              <a:t>  </a:t>
            </a:r>
            <a:r>
              <a:rPr lang="en-US" altLang="ko-KR" sz="2500" dirty="0" err="1" smtClean="0"/>
              <a:t>pstmt.close</a:t>
            </a:r>
            <a:r>
              <a:rPr lang="en-US" altLang="ko-KR" sz="2500" dirty="0" smtClean="0"/>
              <a:t>();</a:t>
            </a:r>
          </a:p>
          <a:p>
            <a:pPr>
              <a:buNone/>
            </a:pPr>
            <a:r>
              <a:rPr lang="en-US" altLang="ko-KR" sz="2500" dirty="0" smtClean="0"/>
              <a:t>  </a:t>
            </a:r>
            <a:r>
              <a:rPr lang="en-US" altLang="ko-KR" sz="2500" dirty="0" err="1" smtClean="0"/>
              <a:t>conn.close</a:t>
            </a:r>
            <a:r>
              <a:rPr lang="en-US" altLang="ko-KR" sz="2500" dirty="0" smtClean="0"/>
              <a:t>();</a:t>
            </a:r>
          </a:p>
          <a:p>
            <a:pPr>
              <a:buNone/>
            </a:pPr>
            <a:r>
              <a:rPr lang="en-US" altLang="ko-KR" sz="2500" dirty="0" smtClean="0"/>
              <a:t>%&gt;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데이터베이스 생성</a:t>
            </a:r>
            <a:endParaRPr lang="ko-KR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5676900" cy="42005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1403648" y="3645024"/>
            <a:ext cx="5400600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63784"/>
            <a:ext cx="328612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회원정보저장 </a:t>
            </a:r>
            <a:r>
              <a:rPr lang="en-US" altLang="ko-KR" dirty="0" smtClean="0">
                <a:solidFill>
                  <a:srgbClr val="0000FF"/>
                </a:solidFill>
              </a:rPr>
              <a:t>member_save.jsp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1200" dirty="0" smtClean="0"/>
              <a:t>&lt;BODY&gt;</a:t>
            </a:r>
          </a:p>
          <a:p>
            <a:pPr>
              <a:buNone/>
            </a:pPr>
            <a:r>
              <a:rPr lang="en-US" altLang="ko-KR" sz="1200" dirty="0" smtClean="0"/>
              <a:t>&lt;center&gt;&lt;font size='3'&gt;&lt;b&gt; </a:t>
            </a:r>
            <a:r>
              <a:rPr lang="ko-KR" altLang="en-US" sz="1200" dirty="0" smtClean="0"/>
              <a:t>회원 가입 성공 </a:t>
            </a:r>
            <a:r>
              <a:rPr lang="en-US" altLang="ko-KR" sz="1200" dirty="0" smtClean="0"/>
              <a:t>&lt;/b&gt;&lt;/font&gt;  </a:t>
            </a:r>
          </a:p>
          <a:p>
            <a:pPr>
              <a:buNone/>
            </a:pPr>
            <a:r>
              <a:rPr lang="en-US" altLang="ko-KR" sz="1200" dirty="0" smtClean="0"/>
              <a:t>&lt;hr size='1' </a:t>
            </a:r>
            <a:r>
              <a:rPr lang="en-US" altLang="ko-KR" sz="1200" dirty="0" err="1" smtClean="0"/>
              <a:t>noshade</a:t>
            </a:r>
            <a:r>
              <a:rPr lang="en-US" altLang="ko-KR" sz="1200" dirty="0" smtClean="0"/>
              <a:t> width='600' align='center' &gt;</a:t>
            </a:r>
          </a:p>
          <a:p>
            <a:pPr>
              <a:buNone/>
            </a:pPr>
            <a:endParaRPr lang="en-US" altLang="ko-KR" sz="1200" dirty="0" smtClean="0"/>
          </a:p>
          <a:p>
            <a:pPr>
              <a:buNone/>
            </a:pPr>
            <a:r>
              <a:rPr lang="en-US" altLang="ko-KR" sz="1200" dirty="0" smtClean="0"/>
              <a:t>&lt;TABLE </a:t>
            </a:r>
            <a:r>
              <a:rPr lang="en-US" altLang="ko-KR" sz="1200" dirty="0" err="1" smtClean="0"/>
              <a:t>cellSpacing</a:t>
            </a:r>
            <a:r>
              <a:rPr lang="en-US" altLang="ko-KR" sz="1200" dirty="0" smtClean="0"/>
              <a:t>='0' </a:t>
            </a:r>
            <a:r>
              <a:rPr lang="en-US" altLang="ko-KR" sz="1200" dirty="0" err="1" smtClean="0"/>
              <a:t>cellPadding</a:t>
            </a:r>
            <a:r>
              <a:rPr lang="en-US" altLang="ko-KR" sz="1200" dirty="0" smtClean="0"/>
              <a:t>='10' align='center' border='0'&gt;</a:t>
            </a:r>
          </a:p>
          <a:p>
            <a:pPr>
              <a:buNone/>
            </a:pPr>
            <a:r>
              <a:rPr lang="en-US" altLang="ko-KR" sz="1200" dirty="0" smtClean="0"/>
              <a:t>&lt;TR&gt;</a:t>
            </a:r>
          </a:p>
          <a:p>
            <a:pPr>
              <a:buNone/>
            </a:pPr>
            <a:r>
              <a:rPr lang="en-US" altLang="ko-KR" sz="1200" dirty="0" smtClean="0"/>
              <a:t>	&lt;TD align='center'&gt; &lt;font size='2'&gt;</a:t>
            </a:r>
            <a:r>
              <a:rPr lang="ko-KR" altLang="en-US" sz="1200" dirty="0" smtClean="0"/>
              <a:t>회원 가입을 축하합니다</a:t>
            </a:r>
            <a:r>
              <a:rPr lang="en-US" altLang="ko-KR" sz="1200" dirty="0" smtClean="0"/>
              <a:t>.&lt;BR&gt;</a:t>
            </a:r>
            <a:r>
              <a:rPr lang="ko-KR" altLang="en-US" sz="1200" dirty="0" smtClean="0"/>
              <a:t>로그인 하세요</a:t>
            </a:r>
            <a:r>
              <a:rPr lang="en-US" altLang="ko-KR" sz="1200" dirty="0" smtClean="0"/>
              <a:t>.&lt;/font&gt;&lt;/TD&gt;</a:t>
            </a:r>
          </a:p>
          <a:p>
            <a:pPr>
              <a:buNone/>
            </a:pPr>
            <a:r>
              <a:rPr lang="en-US" altLang="ko-KR" sz="1200" dirty="0" smtClean="0"/>
              <a:t>&lt;/TR&gt;</a:t>
            </a:r>
          </a:p>
          <a:p>
            <a:pPr>
              <a:buNone/>
            </a:pPr>
            <a:r>
              <a:rPr lang="en-US" altLang="ko-KR" sz="1200" dirty="0" smtClean="0"/>
              <a:t>&lt;TR&gt;</a:t>
            </a:r>
          </a:p>
          <a:p>
            <a:pPr>
              <a:buNone/>
            </a:pPr>
            <a:r>
              <a:rPr lang="en-US" altLang="ko-KR" sz="1200" dirty="0" smtClean="0"/>
              <a:t>	&lt;TD align='center‘&gt;&lt;font size='2'&gt;&lt;a </a:t>
            </a:r>
            <a:r>
              <a:rPr lang="en-US" altLang="ko-KR" sz="1200" dirty="0" err="1" smtClean="0"/>
              <a:t>href</a:t>
            </a:r>
            <a:r>
              <a:rPr lang="en-US" altLang="ko-KR" sz="1200" dirty="0" smtClean="0"/>
              <a:t>="member.html"&gt;[</a:t>
            </a:r>
            <a:r>
              <a:rPr lang="ko-KR" altLang="en-US" sz="1200" dirty="0" smtClean="0"/>
              <a:t>로그인</a:t>
            </a:r>
            <a:r>
              <a:rPr lang="en-US" altLang="ko-KR" sz="1200" dirty="0" smtClean="0"/>
              <a:t>]&lt;/a&gt;&lt;/font&gt;&lt;/TD&gt;</a:t>
            </a:r>
          </a:p>
          <a:p>
            <a:pPr>
              <a:buNone/>
            </a:pPr>
            <a:r>
              <a:rPr lang="en-US" altLang="ko-KR" sz="1200" dirty="0" smtClean="0"/>
              <a:t>&lt;/TR&gt;</a:t>
            </a:r>
          </a:p>
          <a:p>
            <a:pPr>
              <a:buNone/>
            </a:pPr>
            <a:r>
              <a:rPr lang="en-US" altLang="ko-KR" sz="1200" dirty="0" smtClean="0"/>
              <a:t>&lt;/TABLE&gt;</a:t>
            </a:r>
          </a:p>
          <a:p>
            <a:pPr>
              <a:buNone/>
            </a:pPr>
            <a:endParaRPr lang="en-US" altLang="ko-KR" sz="1200" dirty="0" smtClean="0"/>
          </a:p>
          <a:p>
            <a:pPr>
              <a:buNone/>
            </a:pPr>
            <a:r>
              <a:rPr lang="en-US" altLang="ko-KR" sz="1200" dirty="0" smtClean="0"/>
              <a:t>&lt;/BODY&gt;</a:t>
            </a:r>
          </a:p>
          <a:p>
            <a:pPr>
              <a:buNone/>
            </a:pPr>
            <a:r>
              <a:rPr lang="en-US" altLang="ko-KR" sz="1200" dirty="0" smtClean="0"/>
              <a:t>&lt;/HTML&gt;</a:t>
            </a:r>
          </a:p>
          <a:p>
            <a:pPr>
              <a:buNone/>
            </a:pPr>
            <a:endParaRPr lang="en-US" altLang="ko-KR" sz="1200" dirty="0" smtClean="0"/>
          </a:p>
          <a:p>
            <a:pPr>
              <a:buNone/>
            </a:pPr>
            <a:r>
              <a:rPr lang="en-US" altLang="ko-KR" sz="1200" dirty="0" smtClean="0"/>
              <a:t>&lt;%</a:t>
            </a:r>
          </a:p>
          <a:p>
            <a:pPr>
              <a:buNone/>
            </a:pPr>
            <a:r>
              <a:rPr lang="en-US" altLang="ko-KR" sz="1200" b="1" dirty="0" smtClean="0">
                <a:solidFill>
                  <a:srgbClr val="C00000"/>
                </a:solidFill>
              </a:rPr>
              <a:t>}</a:t>
            </a:r>
          </a:p>
          <a:p>
            <a:pPr>
              <a:buNone/>
            </a:pPr>
            <a:r>
              <a:rPr lang="en-US" altLang="ko-KR" sz="1200" b="1" dirty="0" smtClean="0">
                <a:solidFill>
                  <a:srgbClr val="C00000"/>
                </a:solidFill>
              </a:rPr>
              <a:t>catch(</a:t>
            </a:r>
            <a:r>
              <a:rPr lang="en-US" altLang="ko-KR" sz="1200" b="1" dirty="0" err="1" smtClean="0">
                <a:solidFill>
                  <a:srgbClr val="C00000"/>
                </a:solidFill>
              </a:rPr>
              <a:t>SQLException</a:t>
            </a:r>
            <a:r>
              <a:rPr lang="en-US" altLang="ko-KR" sz="1200" b="1" dirty="0" smtClean="0">
                <a:solidFill>
                  <a:srgbClr val="C00000"/>
                </a:solidFill>
              </a:rPr>
              <a:t> e ) {   </a:t>
            </a:r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</a:rPr>
              <a:t>// </a:t>
            </a:r>
            <a:r>
              <a:rPr lang="ko-KR" altLang="en-US" sz="1200" dirty="0" smtClean="0">
                <a:solidFill>
                  <a:schemeClr val="accent5">
                    <a:lumMod val="75000"/>
                  </a:schemeClr>
                </a:solidFill>
              </a:rPr>
              <a:t>저장에</a:t>
            </a:r>
            <a:r>
              <a:rPr lang="en-US" altLang="ko-KR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en-US" sz="1200" dirty="0" smtClean="0">
                <a:solidFill>
                  <a:schemeClr val="accent5">
                    <a:lumMod val="75000"/>
                  </a:schemeClr>
                </a:solidFill>
              </a:rPr>
              <a:t>실패하면 </a:t>
            </a:r>
            <a:endParaRPr lang="en-US" altLang="ko-KR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ko-KR" sz="1200" dirty="0" smtClean="0">
                <a:solidFill>
                  <a:srgbClr val="FF0000"/>
                </a:solidFill>
              </a:rPr>
              <a:t>  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out.println</a:t>
            </a:r>
            <a:r>
              <a:rPr lang="en-US" altLang="ko-KR" sz="1200" dirty="0" smtClean="0">
                <a:solidFill>
                  <a:srgbClr val="FF0000"/>
                </a:solidFill>
              </a:rPr>
              <a:t>(e); </a:t>
            </a:r>
          </a:p>
          <a:p>
            <a:pPr>
              <a:buNone/>
            </a:pPr>
            <a:r>
              <a:rPr lang="en-US" altLang="ko-KR" sz="1200" dirty="0" smtClean="0"/>
              <a:t>%&gt;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회원정보저장 </a:t>
            </a:r>
            <a:r>
              <a:rPr lang="en-US" altLang="ko-KR" dirty="0" smtClean="0">
                <a:solidFill>
                  <a:srgbClr val="0000FF"/>
                </a:solidFill>
              </a:rPr>
              <a:t>member_save.jsp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57606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altLang="ko-KR" dirty="0" smtClean="0"/>
              <a:t>&lt;BODY&gt;</a:t>
            </a:r>
          </a:p>
          <a:p>
            <a:pPr>
              <a:buNone/>
            </a:pPr>
            <a:r>
              <a:rPr lang="en-US" altLang="ko-KR" dirty="0" smtClean="0"/>
              <a:t>&lt;center&gt;&lt;font size='3'&gt;&lt;b&gt; </a:t>
            </a:r>
            <a:r>
              <a:rPr lang="ko-KR" altLang="en-US" dirty="0" smtClean="0"/>
              <a:t>회원 가입 실패 </a:t>
            </a:r>
            <a:r>
              <a:rPr lang="en-US" altLang="ko-KR" dirty="0" smtClean="0"/>
              <a:t>&lt;/b&gt;&lt;/font&gt;</a:t>
            </a:r>
          </a:p>
          <a:p>
            <a:pPr>
              <a:buNone/>
            </a:pPr>
            <a:r>
              <a:rPr lang="en-US" altLang="ko-KR" dirty="0" smtClean="0"/>
              <a:t>&lt;hr size='1' </a:t>
            </a:r>
            <a:r>
              <a:rPr lang="en-US" altLang="ko-KR" dirty="0" err="1" smtClean="0"/>
              <a:t>noshade</a:t>
            </a:r>
            <a:r>
              <a:rPr lang="en-US" altLang="ko-KR" dirty="0" smtClean="0"/>
              <a:t> width='600' align='center' &gt;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&lt;TABLE </a:t>
            </a:r>
            <a:r>
              <a:rPr lang="en-US" altLang="ko-KR" dirty="0" err="1" smtClean="0"/>
              <a:t>cellSpacing</a:t>
            </a:r>
            <a:r>
              <a:rPr lang="en-US" altLang="ko-KR" dirty="0" smtClean="0"/>
              <a:t>='0' </a:t>
            </a:r>
            <a:r>
              <a:rPr lang="en-US" altLang="ko-KR" dirty="0" err="1" smtClean="0"/>
              <a:t>cellPadding</a:t>
            </a:r>
            <a:r>
              <a:rPr lang="en-US" altLang="ko-KR" dirty="0" smtClean="0"/>
              <a:t>='10' align='center' border='0'&gt;</a:t>
            </a:r>
          </a:p>
          <a:p>
            <a:pPr>
              <a:buNone/>
            </a:pPr>
            <a:r>
              <a:rPr lang="en-US" altLang="ko-KR" dirty="0" smtClean="0"/>
              <a:t>&lt;TR&gt;</a:t>
            </a:r>
          </a:p>
          <a:p>
            <a:pPr>
              <a:buNone/>
            </a:pPr>
            <a:r>
              <a:rPr lang="en-US" altLang="ko-KR" dirty="0" smtClean="0"/>
              <a:t>	&lt;TD align='center'&gt;</a:t>
            </a:r>
          </a:p>
          <a:p>
            <a:pPr>
              <a:buNone/>
            </a:pPr>
            <a:r>
              <a:rPr lang="en-US" altLang="ko-KR" dirty="0" smtClean="0"/>
              <a:t>		&lt;font size='2'&gt;</a:t>
            </a:r>
            <a:r>
              <a:rPr lang="ko-KR" altLang="en-US" dirty="0" smtClean="0"/>
              <a:t>회원 가입에 실패 했습니다</a:t>
            </a:r>
            <a:r>
              <a:rPr lang="en-US" altLang="ko-KR" dirty="0" smtClean="0"/>
              <a:t>. &lt;BR&gt;</a:t>
            </a:r>
            <a:r>
              <a:rPr lang="ko-KR" altLang="en-US" dirty="0" smtClean="0"/>
              <a:t>다시 </a:t>
            </a:r>
            <a:r>
              <a:rPr lang="ko-KR" altLang="en-US" dirty="0" err="1" smtClean="0"/>
              <a:t>가입서를</a:t>
            </a:r>
            <a:r>
              <a:rPr lang="ko-KR" altLang="en-US" dirty="0" smtClean="0"/>
              <a:t> 작성해 주세요</a:t>
            </a:r>
            <a:r>
              <a:rPr lang="en-US" altLang="ko-KR" dirty="0" smtClean="0"/>
              <a:t>.&lt;/font&gt;</a:t>
            </a:r>
          </a:p>
          <a:p>
            <a:pPr>
              <a:buNone/>
            </a:pPr>
            <a:r>
              <a:rPr lang="en-US" altLang="ko-KR" dirty="0" smtClean="0"/>
              <a:t>	&lt;/TD&gt;</a:t>
            </a:r>
          </a:p>
          <a:p>
            <a:pPr>
              <a:buNone/>
            </a:pPr>
            <a:r>
              <a:rPr lang="en-US" altLang="ko-KR" dirty="0" smtClean="0"/>
              <a:t>&lt;/TR&gt;</a:t>
            </a:r>
          </a:p>
          <a:p>
            <a:pPr>
              <a:buNone/>
            </a:pPr>
            <a:r>
              <a:rPr lang="en-US" altLang="ko-KR" dirty="0" smtClean="0"/>
              <a:t>&lt;TR&gt;</a:t>
            </a:r>
          </a:p>
          <a:p>
            <a:pPr>
              <a:buNone/>
            </a:pPr>
            <a:r>
              <a:rPr lang="en-US" altLang="ko-KR" dirty="0" smtClean="0"/>
              <a:t>	&lt;TD align='center'&gt;</a:t>
            </a:r>
          </a:p>
          <a:p>
            <a:pPr>
              <a:buNone/>
            </a:pPr>
            <a:r>
              <a:rPr lang="en-US" altLang="ko-KR" dirty="0" smtClean="0"/>
              <a:t>		&lt;font size='2'&gt;&lt;a </a:t>
            </a:r>
            <a:r>
              <a:rPr lang="en-US" altLang="ko-KR" dirty="0" err="1" smtClean="0"/>
              <a:t>href</a:t>
            </a:r>
            <a:r>
              <a:rPr lang="en-US" altLang="ko-KR" dirty="0" smtClean="0"/>
              <a:t>="member_in.jsp"&gt;[</a:t>
            </a:r>
            <a:r>
              <a:rPr lang="ko-KR" altLang="en-US" dirty="0" smtClean="0"/>
              <a:t>가입서 작성</a:t>
            </a:r>
            <a:r>
              <a:rPr lang="en-US" altLang="ko-KR" dirty="0" smtClean="0"/>
              <a:t>]&lt;/a&gt;&lt;/font&gt;</a:t>
            </a:r>
          </a:p>
          <a:p>
            <a:pPr>
              <a:buNone/>
            </a:pPr>
            <a:r>
              <a:rPr lang="en-US" altLang="ko-KR" dirty="0" smtClean="0"/>
              <a:t>	&lt;/TD&gt;</a:t>
            </a:r>
          </a:p>
          <a:p>
            <a:pPr>
              <a:buNone/>
            </a:pPr>
            <a:r>
              <a:rPr lang="en-US" altLang="ko-KR" dirty="0" smtClean="0"/>
              <a:t>&lt;/TR&gt;</a:t>
            </a:r>
          </a:p>
          <a:p>
            <a:pPr>
              <a:buNone/>
            </a:pPr>
            <a:r>
              <a:rPr lang="en-US" altLang="ko-KR" dirty="0" smtClean="0"/>
              <a:t>&lt;/TABLE&gt;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&lt;/BODY&gt;</a:t>
            </a:r>
          </a:p>
          <a:p>
            <a:pPr>
              <a:buNone/>
            </a:pPr>
            <a:r>
              <a:rPr lang="en-US" altLang="ko-KR" dirty="0" smtClean="0"/>
              <a:t>&lt;/HTML&gt;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&lt;%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C00000"/>
                </a:solidFill>
              </a:rPr>
              <a:t>}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catch(Exception e1) {</a:t>
            </a:r>
            <a:r>
              <a:rPr lang="en-US" altLang="ko-KR" dirty="0" err="1" smtClean="0">
                <a:solidFill>
                  <a:srgbClr val="C00000"/>
                </a:solidFill>
              </a:rPr>
              <a:t>out.println</a:t>
            </a:r>
            <a:r>
              <a:rPr lang="en-US" altLang="ko-KR" dirty="0" smtClean="0">
                <a:solidFill>
                  <a:srgbClr val="C00000"/>
                </a:solidFill>
              </a:rPr>
              <a:t>(e1);}</a:t>
            </a:r>
          </a:p>
          <a:p>
            <a:pPr>
              <a:buNone/>
            </a:pPr>
            <a:r>
              <a:rPr lang="en-US" altLang="ko-KR" dirty="0" smtClean="0"/>
              <a:t>%&gt;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88840"/>
            <a:ext cx="2448272" cy="165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 로그인 페이지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2838450" cy="26289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340768"/>
            <a:ext cx="30956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1043608" y="4077072"/>
            <a:ext cx="6120680" cy="646331"/>
            <a:chOff x="1979712" y="3933056"/>
            <a:chExt cx="6120680" cy="646331"/>
          </a:xfrm>
        </p:grpSpPr>
        <p:sp>
          <p:nvSpPr>
            <p:cNvPr id="7" name="직사각형 6"/>
            <p:cNvSpPr/>
            <p:nvPr/>
          </p:nvSpPr>
          <p:spPr>
            <a:xfrm>
              <a:off x="1979712" y="3933056"/>
              <a:ext cx="6120680" cy="6463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altLang="ko-KR" dirty="0" smtClean="0"/>
                <a:t>JSP = HTML</a:t>
              </a:r>
              <a:r>
                <a:rPr lang="en-US" altLang="ko-KR" dirty="0" smtClean="0"/>
                <a:t>( </a:t>
              </a:r>
              <a:r>
                <a:rPr lang="en-US" altLang="ko-KR" b="1" dirty="0" err="1" smtClean="0">
                  <a:solidFill>
                    <a:srgbClr val="0000FF"/>
                  </a:solidFill>
                </a:rPr>
                <a:t>HTML+Javascript</a:t>
              </a:r>
              <a:r>
                <a:rPr lang="en-US" altLang="ko-KR" b="1" dirty="0" smtClean="0">
                  <a:solidFill>
                    <a:srgbClr val="0000FF"/>
                  </a:solidFill>
                </a:rPr>
                <a:t>+ CSS</a:t>
              </a:r>
              <a:r>
                <a:rPr lang="en-US" altLang="ko-KR" dirty="0" smtClean="0"/>
                <a:t>)  + </a:t>
              </a:r>
              <a:r>
                <a:rPr lang="en-US" altLang="ko-KR" dirty="0" smtClean="0"/>
                <a:t>JAVA(</a:t>
              </a:r>
              <a:r>
                <a:rPr lang="en-US" altLang="ko-KR" b="1" dirty="0" smtClean="0">
                  <a:solidFill>
                    <a:srgbClr val="0000FF"/>
                  </a:solidFill>
                </a:rPr>
                <a:t>java</a:t>
              </a:r>
              <a:r>
                <a:rPr lang="en-US" altLang="ko-KR" b="1" dirty="0" smtClean="0">
                  <a:solidFill>
                    <a:srgbClr val="0000FF"/>
                  </a:solidFill>
                </a:rPr>
                <a:t>+</a:t>
              </a:r>
              <a:r>
                <a:rPr lang="ko-KR" altLang="en-US" b="1" dirty="0" smtClean="0">
                  <a:solidFill>
                    <a:srgbClr val="0000FF"/>
                  </a:solidFill>
                </a:rPr>
                <a:t>내장객체</a:t>
              </a:r>
              <a:r>
                <a:rPr lang="en-US" altLang="ko-KR" dirty="0" smtClean="0"/>
                <a:t>)</a:t>
              </a:r>
            </a:p>
            <a:p>
              <a:r>
                <a:rPr lang="en-US" altLang="ko-KR" dirty="0" smtClean="0"/>
                <a:t>               </a:t>
              </a:r>
              <a:r>
                <a:rPr lang="ko-KR" altLang="en-US" dirty="0" smtClean="0">
                  <a:solidFill>
                    <a:srgbClr val="0000CC"/>
                  </a:solidFill>
                </a:rPr>
                <a:t>클라이언트에서 실행                                  서버에서 실행</a:t>
              </a:r>
              <a:endParaRPr lang="ko-KR" altLang="en-US" dirty="0">
                <a:solidFill>
                  <a:srgbClr val="0000CC"/>
                </a:solidFill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2743225" y="4240138"/>
              <a:ext cx="2736304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5849094" y="4230613"/>
              <a:ext cx="1728192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직사각형 9"/>
          <p:cNvSpPr/>
          <p:nvPr/>
        </p:nvSpPr>
        <p:spPr>
          <a:xfrm>
            <a:off x="2771800" y="980728"/>
            <a:ext cx="1296144" cy="5760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페이지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87016" y="908720"/>
            <a:ext cx="8856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&lt;html&gt;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&lt;head&gt;</a:t>
            </a:r>
          </a:p>
          <a:p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&lt;/head&gt;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&lt;body&gt;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&lt;div 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&lt;form name='Member' action="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member_ok.jsp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method="post"&gt;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fieldset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&lt;legend&gt;&lt;h4&gt;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로그인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&lt;/h4&gt;&lt;/legend&gt;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&lt;p&gt;&lt;input type="text" name="</a:t>
            </a:r>
            <a:r>
              <a:rPr lang="en-US" altLang="ko-KR" sz="1400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txtID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 size='12'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maxlength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='15'  title="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아이디 입력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/&gt;                                                                                                                                      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&lt;input type="checkbox"  name="</a:t>
            </a:r>
            <a:r>
              <a:rPr lang="en-US" altLang="ko-KR" sz="1400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chkBox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 /&gt; &lt;label &gt;ID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저장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&lt;/label&gt;&lt;/p&gt;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&lt;p&gt;&lt;input type="password" name="</a:t>
            </a:r>
            <a:r>
              <a:rPr lang="en-US" altLang="ko-KR" sz="1400" dirty="0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pass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 size='13'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maxlength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='15'  title="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비밀번호 입력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/&gt;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&lt;input type="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submit"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value="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로그인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 /&gt;&lt;/p&gt;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&lt;p&gt;&lt;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ul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  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li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&gt;&lt;a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href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="member_in.jsp"&gt;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회원가입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&lt;/a&gt;&lt;/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li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&gt;|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  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li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&gt;&lt;a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href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="#"&gt;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아이디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*&lt;/a&gt; &lt;a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href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="#"&gt;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비밀번호 찾기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&lt;/a&gt;&lt;/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li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ul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&gt;&lt;/p&gt;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fieldset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&lt;/form&gt;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&lt;/div&gt;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&lt;/body&gt;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&lt;/html&gt;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024336" cy="2016224"/>
          </a:xfrm>
          <a:prstGeom prst="rect">
            <a:avLst/>
          </a:prstGeom>
          <a:noFill/>
          <a:ln w="9525">
            <a:solidFill>
              <a:srgbClr val="7030A0"/>
            </a:solidFill>
            <a:prstDash val="dash"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92696"/>
            <a:ext cx="30956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2771800" y="4725144"/>
            <a:ext cx="4896544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ko-KR" altLang="en-US" dirty="0" smtClean="0"/>
              <a:t>동적인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페이지 </a:t>
            </a:r>
            <a:r>
              <a:rPr lang="en-US" altLang="ko-KR" dirty="0" smtClean="0"/>
              <a:t> = HTML(</a:t>
            </a:r>
            <a:r>
              <a:rPr lang="en-US" altLang="ko-KR" dirty="0" err="1" smtClean="0"/>
              <a:t>HTML+Javascript</a:t>
            </a:r>
            <a:r>
              <a:rPr lang="en-US" altLang="ko-KR" dirty="0" smtClean="0"/>
              <a:t>+ CSS)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71800" y="5229200"/>
            <a:ext cx="619268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/>
              <a:t>Div Division Marker</a:t>
            </a:r>
            <a:r>
              <a:rPr lang="ko-KR" altLang="en-US" dirty="0" smtClean="0"/>
              <a:t>의 줄임말로서 </a:t>
            </a:r>
            <a:r>
              <a:rPr lang="ko-KR" altLang="en-US" b="1" dirty="0" smtClean="0"/>
              <a:t>영역을 </a:t>
            </a:r>
            <a:r>
              <a:rPr lang="ko-KR" altLang="en-US" b="1" dirty="0" err="1" smtClean="0"/>
              <a:t>구분</a:t>
            </a:r>
            <a:r>
              <a:rPr lang="ko-KR" altLang="en-US" dirty="0" err="1" smtClean="0"/>
              <a:t>짓거나</a:t>
            </a:r>
            <a:r>
              <a:rPr lang="ko-KR" altLang="en-US" dirty="0" smtClean="0"/>
              <a:t> </a:t>
            </a:r>
            <a:r>
              <a:rPr lang="ko-KR" altLang="en-US" b="1" dirty="0" smtClean="0"/>
              <a:t>무리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구분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지어주는 </a:t>
            </a:r>
            <a:r>
              <a:rPr lang="ko-KR" altLang="en-US" b="1" dirty="0" err="1" smtClean="0"/>
              <a:t>엘리먼트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fieldset</a:t>
            </a:r>
            <a:r>
              <a:rPr lang="en-US" altLang="ko-KR" dirty="0" smtClean="0"/>
              <a:t> </a:t>
            </a:r>
            <a:r>
              <a:rPr lang="ko-KR" altLang="en-US" dirty="0" smtClean="0"/>
              <a:t>태그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6048672" cy="533918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입력 </a:t>
            </a:r>
            <a:r>
              <a:rPr lang="en-US" altLang="ko-KR" dirty="0" smtClean="0"/>
              <a:t>error</a:t>
            </a:r>
            <a:r>
              <a:rPr lang="ko-KR" altLang="en-US" dirty="0" smtClean="0"/>
              <a:t> 확인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후 전송</a:t>
            </a:r>
            <a:r>
              <a:rPr lang="en-US" altLang="ko-KR" dirty="0" smtClean="0"/>
              <a:t>- </a:t>
            </a:r>
            <a:r>
              <a:rPr lang="en-US" altLang="ko-KR" dirty="0" err="1" smtClean="0">
                <a:solidFill>
                  <a:srgbClr val="0000FF"/>
                </a:solidFill>
              </a:rPr>
              <a:t>javascript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87016" y="908720"/>
            <a:ext cx="885698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&lt;html&gt;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&lt;head&gt;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</a:rPr>
              <a:t>&lt;SCRIPT language="JavaScript"&gt;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</a:rPr>
              <a:t>  function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Check() </a:t>
            </a:r>
            <a:r>
              <a:rPr lang="en-US" altLang="ko-KR" sz="1400" dirty="0" smtClean="0">
                <a:solidFill>
                  <a:srgbClr val="0000FF"/>
                </a:solidFill>
              </a:rPr>
              <a:t>{ …… }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&lt;/head&gt;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&lt;body&gt;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&lt;div 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&lt;form name='</a:t>
            </a:r>
            <a:r>
              <a:rPr lang="en-US" altLang="ko-KR" sz="1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Member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action="</a:t>
            </a:r>
            <a:r>
              <a:rPr lang="en-US" altLang="ko-KR" sz="1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member_ok.jsp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method="post"&gt;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fieldset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&lt;legend&gt;&lt;h4&gt;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로그인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&lt;/h4&gt;&lt;/legend&gt;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&lt;p&gt;&lt;input type="text" name="</a:t>
            </a:r>
            <a:r>
              <a:rPr lang="en-US" altLang="ko-KR" sz="14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txtID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 size='12'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maxlength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='15'  title="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아이디 입력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/&gt;                                                                                                                                      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&lt;input type="checkbox"  name="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chkBox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 /&gt; &lt;label &gt;ID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저장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&lt;/label&gt;&lt;/p&gt;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&lt;p&gt;&lt;input type="password" name="</a:t>
            </a:r>
            <a:r>
              <a:rPr lang="en-US" altLang="ko-KR" sz="1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pass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 size='13'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maxlength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='15'  title="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비밀번호 입력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/&gt;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&lt;input type=“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button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value="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로그인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onClick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='Check()'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/&gt;&lt;/p&gt;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&lt;p&gt;&lt;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ul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  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li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&gt;&lt;a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href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="member_in.jsp"&gt;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회원가입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&lt;/a&gt;&lt;/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li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&gt;|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  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li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&gt;&lt;a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href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="#"&gt;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아이디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*&lt;/a&gt; &lt;a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href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="#"&gt;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비밀번호 찾기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&lt;/a&gt;&lt;/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li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ul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&gt;&lt;/p&gt;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fieldset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&lt;/form&gt;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&lt;/div&gt;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&lt;/body&gt;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&lt;/html&gt;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92696"/>
            <a:ext cx="30956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3059832" y="4725144"/>
            <a:ext cx="4896544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ko-KR" altLang="en-US" dirty="0" smtClean="0"/>
              <a:t>동적인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페이지 </a:t>
            </a:r>
            <a:r>
              <a:rPr lang="en-US" altLang="ko-KR" dirty="0" smtClean="0"/>
              <a:t> = HTML(</a:t>
            </a:r>
            <a:r>
              <a:rPr lang="en-US" altLang="ko-KR" dirty="0" err="1" smtClean="0"/>
              <a:t>HTML+</a:t>
            </a:r>
            <a:r>
              <a:rPr lang="en-US" altLang="ko-KR" dirty="0" err="1" smtClean="0">
                <a:solidFill>
                  <a:srgbClr val="0000FF"/>
                </a:solidFill>
              </a:rPr>
              <a:t>Javascript</a:t>
            </a:r>
            <a:r>
              <a:rPr lang="en-US" altLang="ko-KR" dirty="0" smtClean="0"/>
              <a:t>+ CSS)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9" name="자유형 8"/>
          <p:cNvSpPr/>
          <p:nvPr/>
        </p:nvSpPr>
        <p:spPr>
          <a:xfrm>
            <a:off x="1333500" y="1790700"/>
            <a:ext cx="3276600" cy="1981200"/>
          </a:xfrm>
          <a:custGeom>
            <a:avLst/>
            <a:gdLst>
              <a:gd name="connsiteX0" fmla="*/ 3276600 w 3276600"/>
              <a:gd name="connsiteY0" fmla="*/ 1981200 h 1981200"/>
              <a:gd name="connsiteX1" fmla="*/ 2133600 w 3276600"/>
              <a:gd name="connsiteY1" fmla="*/ 342900 h 1981200"/>
              <a:gd name="connsiteX2" fmla="*/ 754380 w 3276600"/>
              <a:gd name="connsiteY2" fmla="*/ 403860 h 1981200"/>
              <a:gd name="connsiteX3" fmla="*/ 0 w 3276600"/>
              <a:gd name="connsiteY3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6600" h="1981200">
                <a:moveTo>
                  <a:pt x="3276600" y="1981200"/>
                </a:moveTo>
                <a:cubicBezTo>
                  <a:pt x="2915285" y="1293495"/>
                  <a:pt x="2553970" y="605790"/>
                  <a:pt x="2133600" y="342900"/>
                </a:cubicBezTo>
                <a:cubicBezTo>
                  <a:pt x="1713230" y="80010"/>
                  <a:pt x="1109980" y="461010"/>
                  <a:pt x="754380" y="403860"/>
                </a:cubicBezTo>
                <a:cubicBezTo>
                  <a:pt x="398780" y="346710"/>
                  <a:pt x="199390" y="173355"/>
                  <a:pt x="0" y="0"/>
                </a:cubicBezTo>
              </a:path>
            </a:pathLst>
          </a:custGeom>
          <a:ln w="127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</a:t>
            </a:r>
            <a:r>
              <a:rPr lang="en-US" altLang="ko-KR" dirty="0" err="1" smtClean="0"/>
              <a:t>javascript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8424936" cy="6048672"/>
          </a:xfrm>
        </p:spPr>
        <p:txBody>
          <a:bodyPr>
            <a:normAutofit fontScale="47500" lnSpcReduction="20000"/>
          </a:bodyPr>
          <a:lstStyle/>
          <a:p>
            <a:r>
              <a:rPr lang="en-US" altLang="ko-KR" sz="2900" b="1" dirty="0" err="1" smtClean="0">
                <a:solidFill>
                  <a:srgbClr val="0000FF"/>
                </a:solidFill>
              </a:rPr>
              <a:t>Javascript</a:t>
            </a:r>
            <a:r>
              <a:rPr lang="en-US" altLang="ko-KR" sz="2900" b="1" dirty="0" smtClean="0">
                <a:solidFill>
                  <a:srgbClr val="0000FF"/>
                </a:solidFill>
              </a:rPr>
              <a:t>:</a:t>
            </a:r>
            <a:r>
              <a:rPr lang="en-US" altLang="ko-KR" sz="29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900" b="1" dirty="0" smtClean="0">
                <a:solidFill>
                  <a:srgbClr val="000000"/>
                </a:solidFill>
              </a:rPr>
              <a:t>문서에</a:t>
            </a:r>
            <a:r>
              <a:rPr lang="en-US" altLang="ko-KR" sz="29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900" b="1" dirty="0" smtClean="0">
                <a:solidFill>
                  <a:srgbClr val="000000"/>
                </a:solidFill>
              </a:rPr>
              <a:t>동적인 효과를 주기 위해 사용하는 프로그래밍 언어  </a:t>
            </a:r>
            <a:endParaRPr lang="en-US" altLang="ko-KR" sz="2900" b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altLang="ko-KR" sz="2500" dirty="0" smtClean="0"/>
              <a:t>&lt;!DOCTYPE html PUBLIC "-//W3C//DTD XHTML 1.0 Strict//EN" "http://www.w3.org/TR/xhtml1/DTD/xhtml1-strict.dtd"&gt;</a:t>
            </a:r>
          </a:p>
          <a:p>
            <a:pPr>
              <a:buNone/>
            </a:pPr>
            <a:r>
              <a:rPr lang="en-US" altLang="ko-KR" sz="2500" dirty="0" smtClean="0"/>
              <a:t>&lt;html </a:t>
            </a:r>
            <a:r>
              <a:rPr lang="en-US" altLang="ko-KR" sz="2500" dirty="0" err="1" smtClean="0"/>
              <a:t>xmlns</a:t>
            </a:r>
            <a:r>
              <a:rPr lang="en-US" altLang="ko-KR" sz="2500" dirty="0" smtClean="0"/>
              <a:t>="http://www.w3.org/1999/xhtml"&gt;</a:t>
            </a:r>
          </a:p>
          <a:p>
            <a:pPr>
              <a:buNone/>
            </a:pPr>
            <a:r>
              <a:rPr lang="en-US" altLang="ko-KR" sz="2500" dirty="0" smtClean="0"/>
              <a:t>&lt;head&gt;</a:t>
            </a:r>
          </a:p>
          <a:p>
            <a:pPr>
              <a:buNone/>
            </a:pPr>
            <a:r>
              <a:rPr lang="en-US" altLang="ko-KR" sz="2500" dirty="0" smtClean="0"/>
              <a:t>&lt;meta http-equiv="Content-Type" content="text/html; </a:t>
            </a:r>
            <a:r>
              <a:rPr lang="en-US" altLang="ko-KR" sz="2500" dirty="0" err="1" smtClean="0"/>
              <a:t>charset</a:t>
            </a:r>
            <a:r>
              <a:rPr lang="en-US" altLang="ko-KR" sz="2500" dirty="0" smtClean="0"/>
              <a:t>=utf-8" /&gt;</a:t>
            </a:r>
          </a:p>
          <a:p>
            <a:pPr>
              <a:buNone/>
            </a:pPr>
            <a:r>
              <a:rPr lang="en-US" altLang="ko-KR" sz="2500" dirty="0" smtClean="0"/>
              <a:t>&lt;title&gt;</a:t>
            </a:r>
            <a:r>
              <a:rPr lang="ko-KR" altLang="en-US" sz="2500" dirty="0" smtClean="0"/>
              <a:t>회원인증</a:t>
            </a:r>
            <a:r>
              <a:rPr lang="en-US" altLang="ko-KR" sz="2500" dirty="0" smtClean="0"/>
              <a:t>&lt;/title&gt;</a:t>
            </a:r>
          </a:p>
          <a:p>
            <a:pPr>
              <a:buNone/>
            </a:pPr>
            <a:r>
              <a:rPr lang="en-US" altLang="ko-KR" sz="2900" dirty="0" smtClean="0">
                <a:solidFill>
                  <a:srgbClr val="0000FF"/>
                </a:solidFill>
              </a:rPr>
              <a:t>&lt;SCRIPT language="JavaScript"&gt;</a:t>
            </a:r>
          </a:p>
          <a:p>
            <a:pPr>
              <a:buNone/>
            </a:pPr>
            <a:r>
              <a:rPr lang="en-US" altLang="ko-KR" sz="2900" dirty="0" smtClean="0">
                <a:solidFill>
                  <a:srgbClr val="0000FF"/>
                </a:solidFill>
              </a:rPr>
              <a:t>function Check()</a:t>
            </a:r>
          </a:p>
          <a:p>
            <a:pPr>
              <a:buNone/>
            </a:pPr>
            <a:r>
              <a:rPr lang="en-US" altLang="ko-KR" sz="2900" dirty="0" smtClean="0">
                <a:solidFill>
                  <a:srgbClr val="0000FF"/>
                </a:solidFill>
              </a:rPr>
              <a:t>{</a:t>
            </a:r>
          </a:p>
          <a:p>
            <a:pPr>
              <a:buNone/>
            </a:pPr>
            <a:r>
              <a:rPr lang="en-US" altLang="ko-KR" sz="2900" dirty="0" smtClean="0">
                <a:solidFill>
                  <a:srgbClr val="0000FF"/>
                </a:solidFill>
              </a:rPr>
              <a:t>    if (</a:t>
            </a:r>
            <a:r>
              <a:rPr lang="en-US" altLang="ko-KR" sz="2900" dirty="0" err="1" smtClean="0">
                <a:solidFill>
                  <a:srgbClr val="0000FF"/>
                </a:solidFill>
              </a:rPr>
              <a:t>Member.txtID.value.length</a:t>
            </a:r>
            <a:r>
              <a:rPr lang="en-US" altLang="ko-KR" sz="2900" dirty="0" smtClean="0">
                <a:solidFill>
                  <a:srgbClr val="0000FF"/>
                </a:solidFill>
              </a:rPr>
              <a:t> &lt; 1 ){</a:t>
            </a:r>
          </a:p>
          <a:p>
            <a:pPr>
              <a:buNone/>
            </a:pPr>
            <a:r>
              <a:rPr lang="en-US" altLang="ko-KR" sz="2900" dirty="0" smtClean="0">
                <a:solidFill>
                  <a:srgbClr val="0000FF"/>
                </a:solidFill>
              </a:rPr>
              <a:t>	alert("</a:t>
            </a:r>
            <a:r>
              <a:rPr lang="ko-KR" altLang="en-US" sz="2900" dirty="0" smtClean="0">
                <a:solidFill>
                  <a:srgbClr val="0000FF"/>
                </a:solidFill>
              </a:rPr>
              <a:t>아이디를 입력하세요</a:t>
            </a:r>
            <a:r>
              <a:rPr lang="en-US" altLang="ko-KR" sz="2900" dirty="0" smtClean="0">
                <a:solidFill>
                  <a:srgbClr val="0000FF"/>
                </a:solidFill>
              </a:rPr>
              <a:t>.");</a:t>
            </a:r>
          </a:p>
          <a:p>
            <a:pPr>
              <a:buNone/>
            </a:pPr>
            <a:r>
              <a:rPr lang="en-US" altLang="ko-KR" sz="2900" dirty="0" smtClean="0">
                <a:solidFill>
                  <a:srgbClr val="0000FF"/>
                </a:solidFill>
              </a:rPr>
              <a:t>	</a:t>
            </a:r>
            <a:r>
              <a:rPr lang="en-US" altLang="ko-KR" sz="2900" dirty="0" err="1" smtClean="0">
                <a:solidFill>
                  <a:srgbClr val="0000FF"/>
                </a:solidFill>
              </a:rPr>
              <a:t>Member.txtID.focus</a:t>
            </a:r>
            <a:r>
              <a:rPr lang="en-US" altLang="ko-KR" sz="2900" dirty="0" smtClean="0">
                <a:solidFill>
                  <a:srgbClr val="0000FF"/>
                </a:solidFill>
              </a:rPr>
              <a:t>();</a:t>
            </a:r>
          </a:p>
          <a:p>
            <a:pPr>
              <a:buNone/>
            </a:pPr>
            <a:r>
              <a:rPr lang="en-US" altLang="ko-KR" sz="2900" dirty="0" smtClean="0">
                <a:solidFill>
                  <a:srgbClr val="0000FF"/>
                </a:solidFill>
              </a:rPr>
              <a:t>	return false;</a:t>
            </a:r>
          </a:p>
          <a:p>
            <a:pPr>
              <a:buNone/>
            </a:pPr>
            <a:r>
              <a:rPr lang="en-US" altLang="ko-KR" sz="2900" dirty="0" smtClean="0">
                <a:solidFill>
                  <a:srgbClr val="0000FF"/>
                </a:solidFill>
              </a:rPr>
              <a:t>    }</a:t>
            </a:r>
          </a:p>
          <a:p>
            <a:pPr>
              <a:buNone/>
            </a:pPr>
            <a:r>
              <a:rPr lang="en-US" altLang="ko-KR" sz="2900" dirty="0" smtClean="0">
                <a:solidFill>
                  <a:srgbClr val="0000FF"/>
                </a:solidFill>
              </a:rPr>
              <a:t>    if (</a:t>
            </a:r>
            <a:r>
              <a:rPr lang="en-US" altLang="ko-KR" sz="2900" dirty="0" err="1" smtClean="0">
                <a:solidFill>
                  <a:srgbClr val="0000FF"/>
                </a:solidFill>
              </a:rPr>
              <a:t>Member.pass.value</a:t>
            </a:r>
            <a:r>
              <a:rPr lang="en-US" altLang="ko-KR" sz="2900" dirty="0" smtClean="0">
                <a:solidFill>
                  <a:srgbClr val="0000FF"/>
                </a:solidFill>
              </a:rPr>
              <a:t>==""){</a:t>
            </a:r>
          </a:p>
          <a:p>
            <a:pPr>
              <a:buNone/>
            </a:pPr>
            <a:r>
              <a:rPr lang="en-US" altLang="ko-KR" sz="2900" dirty="0" smtClean="0">
                <a:solidFill>
                  <a:srgbClr val="0000FF"/>
                </a:solidFill>
              </a:rPr>
              <a:t>	alert("</a:t>
            </a:r>
            <a:r>
              <a:rPr lang="ko-KR" altLang="en-US" sz="2900" dirty="0" smtClean="0">
                <a:solidFill>
                  <a:srgbClr val="0000FF"/>
                </a:solidFill>
              </a:rPr>
              <a:t>비밀번호를 입력하세요</a:t>
            </a:r>
            <a:r>
              <a:rPr lang="en-US" altLang="ko-KR" sz="2900" dirty="0" smtClean="0">
                <a:solidFill>
                  <a:srgbClr val="0000FF"/>
                </a:solidFill>
              </a:rPr>
              <a:t>.");</a:t>
            </a:r>
          </a:p>
          <a:p>
            <a:pPr>
              <a:buNone/>
            </a:pPr>
            <a:r>
              <a:rPr lang="en-US" altLang="ko-KR" sz="2900" dirty="0" smtClean="0">
                <a:solidFill>
                  <a:srgbClr val="0000FF"/>
                </a:solidFill>
              </a:rPr>
              <a:t>	</a:t>
            </a:r>
            <a:r>
              <a:rPr lang="en-US" altLang="ko-KR" sz="2900" dirty="0" err="1" smtClean="0">
                <a:solidFill>
                  <a:srgbClr val="0000FF"/>
                </a:solidFill>
              </a:rPr>
              <a:t>Member.pass.focus</a:t>
            </a:r>
            <a:r>
              <a:rPr lang="en-US" altLang="ko-KR" sz="2900" dirty="0" smtClean="0">
                <a:solidFill>
                  <a:srgbClr val="0000FF"/>
                </a:solidFill>
              </a:rPr>
              <a:t>();</a:t>
            </a:r>
          </a:p>
          <a:p>
            <a:pPr>
              <a:buNone/>
            </a:pPr>
            <a:r>
              <a:rPr lang="en-US" altLang="ko-KR" sz="2900" dirty="0" smtClean="0">
                <a:solidFill>
                  <a:srgbClr val="0000FF"/>
                </a:solidFill>
              </a:rPr>
              <a:t>	return false;</a:t>
            </a:r>
          </a:p>
          <a:p>
            <a:pPr>
              <a:buNone/>
            </a:pPr>
            <a:r>
              <a:rPr lang="en-US" altLang="ko-KR" sz="2900" dirty="0" smtClean="0">
                <a:solidFill>
                  <a:srgbClr val="0000FF"/>
                </a:solidFill>
              </a:rPr>
              <a:t>    }</a:t>
            </a:r>
          </a:p>
          <a:p>
            <a:pPr>
              <a:buNone/>
            </a:pPr>
            <a:r>
              <a:rPr lang="en-US" altLang="ko-KR" sz="2900" dirty="0" smtClean="0">
                <a:solidFill>
                  <a:srgbClr val="0000FF"/>
                </a:solidFill>
              </a:rPr>
              <a:t>    </a:t>
            </a:r>
            <a:r>
              <a:rPr lang="en-US" altLang="ko-KR" sz="2900" dirty="0" err="1" smtClean="0">
                <a:solidFill>
                  <a:srgbClr val="0000FF"/>
                </a:solidFill>
              </a:rPr>
              <a:t>Member.submit</a:t>
            </a:r>
            <a:r>
              <a:rPr lang="en-US" altLang="ko-KR" sz="2900" dirty="0" smtClean="0">
                <a:solidFill>
                  <a:srgbClr val="0000FF"/>
                </a:solidFill>
              </a:rPr>
              <a:t>();</a:t>
            </a:r>
          </a:p>
          <a:p>
            <a:pPr>
              <a:buNone/>
            </a:pPr>
            <a:r>
              <a:rPr lang="en-US" altLang="ko-KR" sz="2900" dirty="0" smtClean="0">
                <a:solidFill>
                  <a:srgbClr val="0000FF"/>
                </a:solidFill>
              </a:rPr>
              <a:t>} </a:t>
            </a:r>
          </a:p>
          <a:p>
            <a:pPr>
              <a:buNone/>
            </a:pPr>
            <a:r>
              <a:rPr lang="en-US" altLang="ko-KR" sz="2900" dirty="0" smtClean="0">
                <a:solidFill>
                  <a:srgbClr val="0000FF"/>
                </a:solidFill>
              </a:rPr>
              <a:t>&lt;/SCRIPT&gt;</a:t>
            </a:r>
          </a:p>
          <a:p>
            <a:pPr>
              <a:buNone/>
            </a:pPr>
            <a:r>
              <a:rPr lang="en-US" altLang="ko-KR" sz="2500" dirty="0" smtClean="0"/>
              <a:t>&lt;/head&gt;</a:t>
            </a:r>
            <a:endParaRPr lang="ko-KR" alt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2060848"/>
            <a:ext cx="4176464" cy="646331"/>
          </a:xfrm>
          <a:prstGeom prst="rect">
            <a:avLst/>
          </a:prstGeom>
          <a:solidFill>
            <a:schemeClr val="accent2"/>
          </a:solidFill>
          <a:ln w="1905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검색엔진에게 문서의 내용을 요약해 주는 역할을 담당 하며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웹 브라우저에게도 페이지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정보를 전달</a:t>
            </a:r>
            <a:endParaRPr lang="ko-KR" altLang="en-US" dirty="0"/>
          </a:p>
        </p:txBody>
      </p:sp>
      <p:cxnSp>
        <p:nvCxnSpPr>
          <p:cNvPr id="6" name="직선 화살표 연결선 5"/>
          <p:cNvCxnSpPr>
            <a:stCxn id="4" idx="1"/>
          </p:cNvCxnSpPr>
          <p:nvPr/>
        </p:nvCxnSpPr>
        <p:spPr>
          <a:xfrm flipH="1" flipV="1">
            <a:off x="2051720" y="1844824"/>
            <a:ext cx="2232248" cy="53919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95936" y="3212976"/>
            <a:ext cx="4784402" cy="187977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7030A0"/>
            </a:solidFill>
            <a:prstDash val="sysDash"/>
            <a:miter lim="800000"/>
            <a:headEnd/>
            <a:tailEnd/>
          </a:ln>
        </p:spPr>
      </p:pic>
      <p:sp>
        <p:nvSpPr>
          <p:cNvPr id="8" name="자유형 7"/>
          <p:cNvSpPr/>
          <p:nvPr/>
        </p:nvSpPr>
        <p:spPr>
          <a:xfrm>
            <a:off x="1348740" y="2522220"/>
            <a:ext cx="3566160" cy="701040"/>
          </a:xfrm>
          <a:custGeom>
            <a:avLst/>
            <a:gdLst>
              <a:gd name="connsiteX0" fmla="*/ 3566160 w 3566160"/>
              <a:gd name="connsiteY0" fmla="*/ 701040 h 701040"/>
              <a:gd name="connsiteX1" fmla="*/ 1219200 w 3566160"/>
              <a:gd name="connsiteY1" fmla="*/ 45720 h 701040"/>
              <a:gd name="connsiteX2" fmla="*/ 0 w 3566160"/>
              <a:gd name="connsiteY2" fmla="*/ 42672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6160" h="701040">
                <a:moveTo>
                  <a:pt x="3566160" y="701040"/>
                </a:moveTo>
                <a:cubicBezTo>
                  <a:pt x="2689860" y="396240"/>
                  <a:pt x="1813560" y="91440"/>
                  <a:pt x="1219200" y="45720"/>
                </a:cubicBezTo>
                <a:cubicBezTo>
                  <a:pt x="624840" y="0"/>
                  <a:pt x="312420" y="213360"/>
                  <a:pt x="0" y="426720"/>
                </a:cubicBezTo>
              </a:path>
            </a:pathLst>
          </a:custGeom>
          <a:ln w="127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1943100" y="2696210"/>
            <a:ext cx="3672840" cy="961390"/>
          </a:xfrm>
          <a:custGeom>
            <a:avLst/>
            <a:gdLst>
              <a:gd name="connsiteX0" fmla="*/ 3672840 w 3672840"/>
              <a:gd name="connsiteY0" fmla="*/ 961390 h 961390"/>
              <a:gd name="connsiteX1" fmla="*/ 1226820 w 3672840"/>
              <a:gd name="connsiteY1" fmla="*/ 123190 h 961390"/>
              <a:gd name="connsiteX2" fmla="*/ 0 w 3672840"/>
              <a:gd name="connsiteY2" fmla="*/ 222250 h 9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2840" h="961390">
                <a:moveTo>
                  <a:pt x="3672840" y="961390"/>
                </a:moveTo>
                <a:cubicBezTo>
                  <a:pt x="2755900" y="603885"/>
                  <a:pt x="1838960" y="246380"/>
                  <a:pt x="1226820" y="123190"/>
                </a:cubicBezTo>
                <a:cubicBezTo>
                  <a:pt x="614680" y="0"/>
                  <a:pt x="307340" y="111125"/>
                  <a:pt x="0" y="222250"/>
                </a:cubicBezTo>
              </a:path>
            </a:pathLst>
          </a:custGeom>
          <a:ln w="12700">
            <a:solidFill>
              <a:srgbClr val="0033CC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(2)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AcademicPresentation2(2)</Template>
  <TotalTime>0</TotalTime>
  <Words>2866</Words>
  <Application>Microsoft Office PowerPoint</Application>
  <PresentationFormat>화면 슬라이드 쇼(4:3)</PresentationFormat>
  <Paragraphs>873</Paragraphs>
  <Slides>41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2" baseType="lpstr">
      <vt:lpstr>AcademicPresentation2(2)</vt:lpstr>
      <vt:lpstr>3학기 웹 프로그래밍 JSP를 이용한 회원 관리 </vt:lpstr>
      <vt:lpstr>회원관리 시스템 구조 </vt:lpstr>
      <vt:lpstr>회원 로그인 상세 구성</vt:lpstr>
      <vt:lpstr>데이터베이스 생성</vt:lpstr>
      <vt:lpstr>회원 로그인 페이지 </vt:lpstr>
      <vt:lpstr>로그인 페이지</vt:lpstr>
      <vt:lpstr>fieldset 태그 </vt:lpstr>
      <vt:lpstr>입력 error 확인 후 전송- javascript  </vt:lpstr>
      <vt:lpstr>로그인 javascript</vt:lpstr>
      <vt:lpstr>스타일 시트 (CSS :Cascading Style Sheet)</vt:lpstr>
      <vt:lpstr>CSS -Style의 종류 </vt:lpstr>
      <vt:lpstr>로그인 페이지의 스타일 시트(CSS)</vt:lpstr>
      <vt:lpstr>CSS의 적용 </vt:lpstr>
      <vt:lpstr>Eclipse 에서 jSP 개발 환경 설정 </vt:lpstr>
      <vt:lpstr>회원인증(member_ok.jsp) </vt:lpstr>
      <vt:lpstr>회원인증</vt:lpstr>
      <vt:lpstr>회원인증</vt:lpstr>
      <vt:lpstr>회원인증</vt:lpstr>
      <vt:lpstr>회원 전용 페이지 member_page.jsp </vt:lpstr>
      <vt:lpstr>회원 전용 페이지</vt:lpstr>
      <vt:lpstr>회원 전용 페이지</vt:lpstr>
      <vt:lpstr>회원가입 member_in.jsp</vt:lpstr>
      <vt:lpstr>회원가입 폼 member_in.jsp</vt:lpstr>
      <vt:lpstr>회원가입 폼 member_in.jsp</vt:lpstr>
      <vt:lpstr>회원가입 폼 member_in.jsp</vt:lpstr>
      <vt:lpstr>주민등록 번호 처리 member_in.jsp</vt:lpstr>
      <vt:lpstr>Pop-up 창 만들기  member_in.jsp</vt:lpstr>
      <vt:lpstr>전송전 전체 확인 member_in.jsp</vt:lpstr>
      <vt:lpstr>                                     주민번호 처리</vt:lpstr>
      <vt:lpstr>아이디 중복체크 checkid.jsp</vt:lpstr>
      <vt:lpstr>아이디 중복체크 checkid.jsp</vt:lpstr>
      <vt:lpstr>checkid.jsp</vt:lpstr>
      <vt:lpstr>동입력 폼 zip_form.jsp</vt:lpstr>
      <vt:lpstr>                                         동입력 폼</vt:lpstr>
      <vt:lpstr> 우편번호 검색 zip_search.jsp</vt:lpstr>
      <vt:lpstr>우편번호 검색 zip_search.jsp</vt:lpstr>
      <vt:lpstr>우편번호 검색</vt:lpstr>
      <vt:lpstr>회원정보저장-member_save.jsp </vt:lpstr>
      <vt:lpstr>회원정보저장 member_save.jsp</vt:lpstr>
      <vt:lpstr>회원정보저장 member_save.jsp</vt:lpstr>
      <vt:lpstr>회원정보저장 member_save.jsp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2011-02-23T03:33:06Z</dcterms:created>
  <dcterms:modified xsi:type="dcterms:W3CDTF">2013-01-21T04:08:17Z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