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8"/>
  </p:notesMasterIdLst>
  <p:sldIdLst>
    <p:sldId id="256" r:id="rId3"/>
    <p:sldId id="260" r:id="rId4"/>
    <p:sldId id="278" r:id="rId5"/>
    <p:sldId id="300" r:id="rId6"/>
    <p:sldId id="280" r:id="rId7"/>
    <p:sldId id="261" r:id="rId8"/>
    <p:sldId id="268" r:id="rId9"/>
    <p:sldId id="257" r:id="rId10"/>
    <p:sldId id="269" r:id="rId11"/>
    <p:sldId id="270" r:id="rId12"/>
    <p:sldId id="271" r:id="rId13"/>
    <p:sldId id="272" r:id="rId14"/>
    <p:sldId id="273" r:id="rId15"/>
    <p:sldId id="302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93" r:id="rId24"/>
    <p:sldId id="294" r:id="rId25"/>
    <p:sldId id="295" r:id="rId26"/>
    <p:sldId id="301" r:id="rId27"/>
    <p:sldId id="299" r:id="rId28"/>
    <p:sldId id="296" r:id="rId29"/>
    <p:sldId id="297" r:id="rId30"/>
    <p:sldId id="298" r:id="rId31"/>
    <p:sldId id="303" r:id="rId32"/>
    <p:sldId id="304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CC3300"/>
    <a:srgbClr val="3366FF"/>
    <a:srgbClr val="660066"/>
    <a:srgbClr val="FFFFFF"/>
    <a:srgbClr val="0033CC"/>
    <a:srgbClr val="1C74D4"/>
    <a:srgbClr val="5A5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94660"/>
  </p:normalViewPr>
  <p:slideViewPr>
    <p:cSldViewPr>
      <p:cViewPr>
        <p:scale>
          <a:sx n="75" d="100"/>
          <a:sy n="75" d="100"/>
        </p:scale>
        <p:origin x="-15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3/1/2015 11:13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3/1/2015 11:13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3/1/2015 11:13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3/1/2015 11:13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s.co.kr/application.htm" TargetMode="External"/><Relationship Id="rId2" Type="http://schemas.openxmlformats.org/officeDocument/2006/relationships/hyperlink" Target="http://www.terms.co.kr/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terms.co.kr/routine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</a:rPr>
              <a:t>웹프로그래밍실</a:t>
            </a:r>
            <a:r>
              <a:rPr lang="ko-KR" altLang="en-US" sz="3600" dirty="0" err="1">
                <a:solidFill>
                  <a:schemeClr val="bg1"/>
                </a:solidFill>
              </a:rPr>
              <a:t>무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altLang="ko-KR" sz="2400" dirty="0" smtClean="0">
                <a:solidFill>
                  <a:srgbClr val="FFFFFF"/>
                </a:solidFill>
              </a:rPr>
              <a:t>java bean</a:t>
            </a:r>
            <a:r>
              <a:rPr lang="ko-KR" altLang="en-US" sz="2400" dirty="0" smtClean="0">
                <a:solidFill>
                  <a:srgbClr val="FFFFFF"/>
                </a:solidFill>
              </a:rPr>
              <a:t>을 이용한</a:t>
            </a:r>
            <a:r>
              <a:rPr lang="en-US" altLang="ko-KR" sz="2400" dirty="0" smtClean="0">
                <a:solidFill>
                  <a:srgbClr val="FFFFFF"/>
                </a:solidFill>
              </a:rPr>
              <a:t/>
            </a:r>
            <a:br>
              <a:rPr lang="en-US" altLang="ko-KR" sz="2400" dirty="0" smtClean="0">
                <a:solidFill>
                  <a:srgbClr val="FFFFFF"/>
                </a:solidFill>
              </a:rPr>
            </a:br>
            <a:r>
              <a:rPr lang="ko-KR" altLang="en-US" sz="2400" dirty="0" smtClean="0">
                <a:solidFill>
                  <a:srgbClr val="FFFFFF"/>
                </a:solidFill>
              </a:rPr>
              <a:t> 회원관리시스템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184576" cy="24482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741219" cy="36724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7020272" y="1916832"/>
            <a:ext cx="172819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파일명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5" idx="1"/>
          </p:cNvCxnSpPr>
          <p:nvPr/>
        </p:nvCxnSpPr>
        <p:spPr bwMode="auto">
          <a:xfrm flipH="1">
            <a:off x="1187624" y="1582053"/>
            <a:ext cx="1152128" cy="112686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6300192" y="3284984"/>
            <a:ext cx="230425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11560" y="2686060"/>
            <a:ext cx="86409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39752" y="1412776"/>
            <a:ext cx="396044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&gt;New&gt;JSP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  <a:stCxn id="15" idx="1"/>
          </p:cNvCxnSpPr>
          <p:nvPr/>
        </p:nvCxnSpPr>
        <p:spPr bwMode="auto">
          <a:xfrm>
            <a:off x="7020272" y="2086109"/>
            <a:ext cx="0" cy="1198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연습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&lt;%@ page language=</a:t>
            </a:r>
            <a:r>
              <a:rPr lang="en-US" altLang="ko-KR" i="1" dirty="0" smtClean="0"/>
              <a:t>"java" </a:t>
            </a:r>
            <a:r>
              <a:rPr lang="en-US" altLang="ko-KR" i="1" dirty="0" err="1" smtClean="0"/>
              <a:t>contentType</a:t>
            </a:r>
            <a:r>
              <a:rPr lang="en-US" altLang="ko-KR" i="1" dirty="0" smtClean="0"/>
              <a:t>="text/html; </a:t>
            </a:r>
            <a:r>
              <a:rPr lang="en-US" altLang="ko-KR" i="1" dirty="0" err="1" smtClean="0"/>
              <a:t>charset</a:t>
            </a:r>
            <a:r>
              <a:rPr lang="en-US" altLang="ko-KR" i="1" dirty="0" smtClean="0"/>
              <a:t>=u</a:t>
            </a:r>
            <a:r>
              <a:rPr lang="en-US" altLang="ko-KR" i="1" dirty="0" smtClean="0">
                <a:solidFill>
                  <a:srgbClr val="0000FF"/>
                </a:solidFill>
              </a:rPr>
              <a:t>tf-8</a:t>
            </a:r>
            <a:r>
              <a:rPr lang="en-US" altLang="ko-KR" i="1" dirty="0" smtClean="0"/>
              <a:t>“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pageEncoding</a:t>
            </a:r>
            <a:r>
              <a:rPr lang="en-US" altLang="ko-KR" dirty="0" smtClean="0"/>
              <a:t>="</a:t>
            </a:r>
            <a:r>
              <a:rPr lang="en-US" altLang="ko-KR" i="1" dirty="0" smtClean="0">
                <a:solidFill>
                  <a:srgbClr val="0000FF"/>
                </a:solidFill>
              </a:rPr>
              <a:t>utf-8 </a:t>
            </a:r>
            <a:r>
              <a:rPr lang="en-US" altLang="ko-KR" i="1" dirty="0" smtClean="0"/>
              <a:t>"%&gt;</a:t>
            </a:r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&lt;jsp:useBean id=</a:t>
            </a:r>
            <a:r>
              <a:rPr lang="en-US" altLang="ko-KR" i="1" dirty="0" smtClean="0">
                <a:solidFill>
                  <a:srgbClr val="0000FF"/>
                </a:solidFill>
              </a:rPr>
              <a:t>"</a:t>
            </a:r>
            <a:r>
              <a:rPr lang="en-US" altLang="ko-KR" i="1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i="1" dirty="0" smtClean="0">
                <a:solidFill>
                  <a:srgbClr val="0000FF"/>
                </a:solidFill>
              </a:rPr>
              <a:t>" class="</a:t>
            </a:r>
            <a:r>
              <a:rPr lang="en-US" altLang="ko-KR" i="1" dirty="0" err="1" smtClean="0">
                <a:solidFill>
                  <a:srgbClr val="0000FF"/>
                </a:solidFill>
              </a:rPr>
              <a:t>com.Hello</a:t>
            </a:r>
            <a:r>
              <a:rPr lang="en-US" altLang="ko-KR" i="1" dirty="0" smtClean="0">
                <a:solidFill>
                  <a:srgbClr val="0000FF"/>
                </a:solidFill>
              </a:rPr>
              <a:t>" scope="page" &gt;&lt;/jsp:useBean&gt;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</a:t>
            </a:r>
            <a:r>
              <a:rPr lang="en-US" altLang="ko-KR" dirty="0" err="1" smtClean="0">
                <a:solidFill>
                  <a:srgbClr val="0000FF"/>
                </a:solidFill>
              </a:rPr>
              <a:t>jsp:setProperty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r>
              <a:rPr lang="en-US" altLang="ko-KR" i="1" dirty="0" smtClean="0">
                <a:solidFill>
                  <a:srgbClr val="0000FF"/>
                </a:solidFill>
              </a:rPr>
              <a:t>name="</a:t>
            </a:r>
            <a:r>
              <a:rPr lang="en-US" altLang="ko-KR" i="1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i="1" dirty="0" smtClean="0">
                <a:solidFill>
                  <a:srgbClr val="0000FF"/>
                </a:solidFill>
              </a:rPr>
              <a:t>"   </a:t>
            </a:r>
            <a:r>
              <a:rPr lang="en-US" altLang="ko-KR" dirty="0" smtClean="0">
                <a:solidFill>
                  <a:srgbClr val="0000FF"/>
                </a:solidFill>
              </a:rPr>
              <a:t>property=</a:t>
            </a:r>
            <a:r>
              <a:rPr lang="en-US" altLang="ko-KR" i="1" dirty="0" smtClean="0">
                <a:solidFill>
                  <a:srgbClr val="0000FF"/>
                </a:solidFill>
              </a:rPr>
              <a:t>"message" value="My First </a:t>
            </a:r>
            <a:r>
              <a:rPr lang="en-US" altLang="ko-KR" i="1" dirty="0" err="1" smtClean="0">
                <a:solidFill>
                  <a:srgbClr val="0000FF"/>
                </a:solidFill>
              </a:rPr>
              <a:t>JavaBean</a:t>
            </a:r>
            <a:r>
              <a:rPr lang="en-US" altLang="ko-KR" i="1" dirty="0" smtClean="0">
                <a:solidFill>
                  <a:srgbClr val="0000FF"/>
                </a:solidFill>
              </a:rPr>
              <a:t>!!!"  / &gt;</a:t>
            </a:r>
          </a:p>
          <a:p>
            <a:pPr>
              <a:buNone/>
            </a:pPr>
            <a:r>
              <a:rPr lang="en-US" altLang="ko-KR" dirty="0" smtClean="0"/>
              <a:t>&lt;!DOCTYPE html PUBLIC "-//W3C//DTD HTML 4.01 Transitional//EN" "http://www.w3.org/TR/html4/loose.dtd"&gt;</a:t>
            </a:r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fr-FR" altLang="ko-KR" dirty="0" smtClean="0"/>
              <a:t>&lt;meta http-equiv=</a:t>
            </a:r>
            <a:r>
              <a:rPr lang="fr-FR" altLang="ko-KR" i="1" dirty="0" smtClean="0"/>
              <a:t>"Content-Type" content="text/html; charset=</a:t>
            </a:r>
            <a:r>
              <a:rPr lang="fr-FR" altLang="ko-KR" i="1" dirty="0" smtClean="0">
                <a:solidFill>
                  <a:srgbClr val="0000FF"/>
                </a:solidFill>
              </a:rPr>
              <a:t>utf-8</a:t>
            </a:r>
            <a:r>
              <a:rPr lang="fr-FR" altLang="ko-KR" i="1" dirty="0" smtClean="0"/>
              <a:t>"&gt;</a:t>
            </a:r>
          </a:p>
          <a:p>
            <a:pPr>
              <a:buNone/>
            </a:pPr>
            <a:r>
              <a:rPr lang="en-US" altLang="ko-KR" dirty="0" smtClean="0"/>
              <a:t>&lt;title&gt;Insert title here&lt;/title&gt;</a:t>
            </a:r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 Bean </a:t>
            </a:r>
            <a:r>
              <a:rPr lang="ko-KR" altLang="en-US" dirty="0" smtClean="0"/>
              <a:t>연습</a:t>
            </a:r>
            <a:r>
              <a:rPr lang="en-US" altLang="ko-KR" dirty="0" smtClean="0"/>
              <a:t>:==</a:t>
            </a:r>
            <a:r>
              <a:rPr lang="en-US" altLang="ko-KR" u="sng" dirty="0" smtClean="0"/>
              <a:t>&gt; </a:t>
            </a:r>
            <a:r>
              <a:rPr lang="en-US" altLang="ko-KR" u="sng" dirty="0" smtClean="0">
                <a:solidFill>
                  <a:srgbClr val="0000FF"/>
                </a:solidFill>
              </a:rPr>
              <a:t>&lt;</a:t>
            </a:r>
            <a:r>
              <a:rPr lang="en-US" altLang="ko-KR" u="sng" dirty="0" err="1" smtClean="0">
                <a:solidFill>
                  <a:srgbClr val="0000FF"/>
                </a:solidFill>
              </a:rPr>
              <a:t>jsp:getProperty</a:t>
            </a:r>
            <a:r>
              <a:rPr lang="en-US" altLang="ko-KR" u="sng" dirty="0" smtClean="0">
                <a:solidFill>
                  <a:srgbClr val="0000FF"/>
                </a:solidFill>
              </a:rPr>
              <a:t> </a:t>
            </a:r>
            <a:r>
              <a:rPr lang="en-US" altLang="ko-KR" i="1" u="sng" dirty="0" smtClean="0">
                <a:solidFill>
                  <a:srgbClr val="0000FF"/>
                </a:solidFill>
              </a:rPr>
              <a:t>name="</a:t>
            </a:r>
            <a:r>
              <a:rPr lang="en-US" altLang="ko-KR" i="1" u="sng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i="1" u="sng" dirty="0" smtClean="0">
                <a:solidFill>
                  <a:srgbClr val="0000FF"/>
                </a:solidFill>
              </a:rPr>
              <a:t>"  </a:t>
            </a:r>
            <a:r>
              <a:rPr lang="en-US" altLang="ko-KR" u="sng" dirty="0" smtClean="0">
                <a:solidFill>
                  <a:srgbClr val="0000FF"/>
                </a:solidFill>
              </a:rPr>
              <a:t>property=</a:t>
            </a:r>
            <a:r>
              <a:rPr lang="en-US" altLang="ko-KR" i="1" u="sng" dirty="0" smtClean="0">
                <a:solidFill>
                  <a:srgbClr val="0000FF"/>
                </a:solidFill>
              </a:rPr>
              <a:t>"message"  / &gt;</a:t>
            </a:r>
          </a:p>
          <a:p>
            <a:pPr>
              <a:buNone/>
            </a:pPr>
            <a:r>
              <a:rPr lang="en-US" altLang="ko-KR" dirty="0" smtClean="0"/>
              <a:t> &lt;hr width=</a:t>
            </a:r>
            <a:r>
              <a:rPr lang="en-US" altLang="ko-KR" i="1" dirty="0" smtClean="0"/>
              <a:t>"350px" align="left" /&gt;</a:t>
            </a:r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 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/&gt;  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/&gt;  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/&gt;  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/&gt; 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클래스의 </a:t>
            </a:r>
            <a:r>
              <a:rPr lang="ko-KR" altLang="en-US" dirty="0" err="1" smtClean="0"/>
              <a:t>인스턴스에서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메서드를</a:t>
            </a:r>
            <a:r>
              <a:rPr lang="ko-KR" altLang="en-US" dirty="0" smtClean="0"/>
              <a:t> 직접 사용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&lt;hr width=</a:t>
            </a:r>
            <a:r>
              <a:rPr lang="en-US" altLang="ko-KR" i="1" dirty="0" smtClean="0"/>
              <a:t>"300px" align="left" /&gt;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&lt;%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dirty="0" err="1" smtClean="0">
                <a:solidFill>
                  <a:srgbClr val="0000FF"/>
                </a:solidFill>
              </a:rPr>
              <a:t>.setMessage</a:t>
            </a:r>
            <a:r>
              <a:rPr lang="en-US" altLang="ko-KR" dirty="0" smtClean="0">
                <a:solidFill>
                  <a:srgbClr val="0000FF"/>
                </a:solidFill>
              </a:rPr>
              <a:t>("</a:t>
            </a:r>
            <a:r>
              <a:rPr lang="ko-KR" altLang="en-US" dirty="0" err="1" smtClean="0">
                <a:solidFill>
                  <a:srgbClr val="0000FF"/>
                </a:solidFill>
              </a:rPr>
              <a:t>메서드에</a:t>
            </a:r>
            <a:r>
              <a:rPr lang="ko-KR" altLang="en-US" dirty="0" smtClean="0">
                <a:solidFill>
                  <a:srgbClr val="0000FF"/>
                </a:solidFill>
              </a:rPr>
              <a:t> 직접데이터 저장</a:t>
            </a:r>
            <a:r>
              <a:rPr lang="en-US" altLang="ko-KR" dirty="0" smtClean="0">
                <a:solidFill>
                  <a:srgbClr val="0000FF"/>
                </a:solidFill>
              </a:rPr>
              <a:t>!!!!"); </a:t>
            </a:r>
            <a:r>
              <a:rPr lang="en-US" altLang="ko-KR" dirty="0" smtClean="0"/>
              <a:t>%&gt;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Bean ==</a:t>
            </a:r>
            <a:r>
              <a:rPr lang="en-US" altLang="ko-KR" u="sng" dirty="0" smtClean="0"/>
              <a:t>&gt; </a:t>
            </a:r>
            <a:r>
              <a:rPr lang="en-US" altLang="ko-KR" u="sng" dirty="0" smtClean="0">
                <a:solidFill>
                  <a:srgbClr val="0000FF"/>
                </a:solidFill>
              </a:rPr>
              <a:t>&lt;%= </a:t>
            </a:r>
            <a:r>
              <a:rPr lang="en-US" altLang="ko-KR" u="sng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u="sng" dirty="0" err="1" smtClean="0">
                <a:solidFill>
                  <a:srgbClr val="0000FF"/>
                </a:solidFill>
              </a:rPr>
              <a:t>.getMessage</a:t>
            </a:r>
            <a:r>
              <a:rPr lang="en-US" altLang="ko-KR" u="sng" dirty="0" smtClean="0">
                <a:solidFill>
                  <a:srgbClr val="0000FF"/>
                </a:solidFill>
              </a:rPr>
              <a:t>()  %&gt;</a:t>
            </a:r>
          </a:p>
          <a:p>
            <a:pPr>
              <a:buNone/>
            </a:pPr>
            <a:r>
              <a:rPr lang="en-US" altLang="ko-KR" dirty="0" smtClean="0"/>
              <a:t>   &lt;hr width=</a:t>
            </a:r>
            <a:r>
              <a:rPr lang="en-US" altLang="ko-KR" i="1" dirty="0" smtClean="0"/>
              <a:t>"350px" align="left" /&gt;</a:t>
            </a:r>
          </a:p>
          <a:p>
            <a:pPr>
              <a:buNone/>
            </a:pPr>
            <a:r>
              <a:rPr lang="en-US" altLang="ko-KR" dirty="0" smtClean="0"/>
              <a:t>&lt;/body&gt;</a:t>
            </a:r>
          </a:p>
          <a:p>
            <a:pPr>
              <a:buNone/>
            </a:pPr>
            <a:r>
              <a:rPr lang="en-US" altLang="ko-KR" dirty="0" smtClean="0"/>
              <a:t>&lt;/html&gt;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148064" y="2564904"/>
            <a:ext cx="3816424" cy="523220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액션태그를 이용한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사용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err="1" smtClean="0">
                <a:solidFill>
                  <a:srgbClr val="0000CC"/>
                </a:solidFill>
              </a:rPr>
              <a:t>myBean.getMessage</a:t>
            </a:r>
            <a:r>
              <a:rPr lang="en-US" altLang="ko-KR" sz="1400" dirty="0" smtClean="0">
                <a:solidFill>
                  <a:srgbClr val="0000CC"/>
                </a:solidFill>
              </a:rPr>
              <a:t>();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83568" y="4550648"/>
            <a:ext cx="3600400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2915816" y="2708920"/>
            <a:ext cx="2232248" cy="50405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/>
          <p:nvPr/>
        </p:nvSpPr>
        <p:spPr>
          <a:xfrm>
            <a:off x="4644008" y="3717032"/>
            <a:ext cx="31683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이용한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직접사용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>
            <a:off x="3347864" y="3861048"/>
            <a:ext cx="1296144" cy="72008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/>
          <p:nvPr/>
        </p:nvSpPr>
        <p:spPr>
          <a:xfrm>
            <a:off x="5824716" y="942628"/>
            <a:ext cx="3312368" cy="523220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com.Hello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myBean</a:t>
            </a:r>
            <a:r>
              <a:rPr lang="en-US" altLang="ko-KR" sz="1400" dirty="0" smtClean="0"/>
              <a:t>  = new  </a:t>
            </a:r>
            <a:r>
              <a:rPr lang="en-US" altLang="ko-KR" sz="1400" dirty="0" err="1" smtClean="0"/>
              <a:t>com.Hello</a:t>
            </a:r>
            <a:r>
              <a:rPr lang="en-US" altLang="ko-KR" sz="1400" dirty="0" smtClean="0"/>
              <a:t>()</a:t>
            </a:r>
          </a:p>
          <a:p>
            <a:r>
              <a:rPr lang="en-US" altLang="ko-KR" sz="1400" dirty="0" err="1" smtClean="0">
                <a:solidFill>
                  <a:srgbClr val="0000CC"/>
                </a:solidFill>
              </a:rPr>
              <a:t>myBean.setMessage</a:t>
            </a:r>
            <a:r>
              <a:rPr lang="en-US" altLang="ko-KR" sz="1400" dirty="0" smtClean="0">
                <a:solidFill>
                  <a:srgbClr val="0000CC"/>
                </a:solidFill>
              </a:rPr>
              <a:t>(“ My First </a:t>
            </a:r>
            <a:r>
              <a:rPr lang="en-US" altLang="ko-KR" sz="1400" dirty="0" err="1" smtClean="0">
                <a:solidFill>
                  <a:srgbClr val="0000CC"/>
                </a:solidFill>
              </a:rPr>
              <a:t>JavaBean</a:t>
            </a:r>
            <a:r>
              <a:rPr lang="en-US" altLang="ko-KR" sz="1400" dirty="0" smtClean="0">
                <a:solidFill>
                  <a:srgbClr val="0000CC"/>
                </a:solidFill>
              </a:rPr>
              <a:t>”);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3" name="직선 화살표 연결선 12"/>
          <p:cNvCxnSpPr>
            <a:cxnSpLocks noChangeShapeType="1"/>
            <a:stCxn id="12" idx="1"/>
          </p:cNvCxnSpPr>
          <p:nvPr/>
        </p:nvCxnSpPr>
        <p:spPr bwMode="auto">
          <a:xfrm flipH="1">
            <a:off x="5292080" y="1204238"/>
            <a:ext cx="532636" cy="208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257267" cy="27363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781198" cy="37444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910903" cy="20162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71600" y="3140968"/>
            <a:ext cx="72008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55976" y="764704"/>
            <a:ext cx="352839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오른쪽클릭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 Run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As &gt;Run on Server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endCxn id="7" idx="3"/>
          </p:cNvCxnSpPr>
          <p:nvPr/>
        </p:nvCxnSpPr>
        <p:spPr bwMode="auto">
          <a:xfrm flipH="1">
            <a:off x="1691680" y="908720"/>
            <a:ext cx="2664296" cy="234026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5220072" y="5085185"/>
            <a:ext cx="13681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결과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확인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flipH="1" flipV="1">
            <a:off x="3707904" y="5085184"/>
            <a:ext cx="1512168" cy="14401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91" y="1515254"/>
            <a:ext cx="2657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61" y="3857620"/>
            <a:ext cx="3414680" cy="128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웹서버로</a:t>
            </a:r>
            <a:r>
              <a:rPr lang="ko-KR" altLang="en-US" dirty="0" smtClean="0"/>
              <a:t> 이전 서비스 개시 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2385937" cy="26642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1889760" y="1672590"/>
            <a:ext cx="3489960" cy="2007870"/>
          </a:xfrm>
          <a:custGeom>
            <a:avLst/>
            <a:gdLst>
              <a:gd name="connsiteX0" fmla="*/ 0 w 3489960"/>
              <a:gd name="connsiteY0" fmla="*/ 2007870 h 2007870"/>
              <a:gd name="connsiteX1" fmla="*/ 1546860 w 3489960"/>
              <a:gd name="connsiteY1" fmla="*/ 300990 h 2007870"/>
              <a:gd name="connsiteX2" fmla="*/ 3489960 w 3489960"/>
              <a:gd name="connsiteY2" fmla="*/ 201930 h 200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9960" h="2007870">
                <a:moveTo>
                  <a:pt x="0" y="2007870"/>
                </a:moveTo>
                <a:cubicBezTo>
                  <a:pt x="482600" y="1304925"/>
                  <a:pt x="965200" y="601980"/>
                  <a:pt x="1546860" y="300990"/>
                </a:cubicBezTo>
                <a:cubicBezTo>
                  <a:pt x="2128520" y="0"/>
                  <a:pt x="2809240" y="100965"/>
                  <a:pt x="3489960" y="20193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1314087">
            <a:off x="1652215" y="2672445"/>
            <a:ext cx="4351020" cy="680720"/>
          </a:xfrm>
          <a:custGeom>
            <a:avLst/>
            <a:gdLst>
              <a:gd name="connsiteX0" fmla="*/ 0 w 4351020"/>
              <a:gd name="connsiteY0" fmla="*/ 15240 h 680720"/>
              <a:gd name="connsiteX1" fmla="*/ 3086100 w 4351020"/>
              <a:gd name="connsiteY1" fmla="*/ 678180 h 680720"/>
              <a:gd name="connsiteX2" fmla="*/ 4351020 w 4351020"/>
              <a:gd name="connsiteY2" fmla="*/ 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1020" h="680720">
                <a:moveTo>
                  <a:pt x="0" y="15240"/>
                </a:moveTo>
                <a:cubicBezTo>
                  <a:pt x="1180465" y="347980"/>
                  <a:pt x="2360930" y="680720"/>
                  <a:pt x="3086100" y="678180"/>
                </a:cubicBezTo>
                <a:cubicBezTo>
                  <a:pt x="3811270" y="675640"/>
                  <a:pt x="4081145" y="337820"/>
                  <a:pt x="4351020" y="0"/>
                </a:cubicBezTo>
              </a:path>
            </a:pathLst>
          </a:custGeom>
          <a:ln w="12700">
            <a:solidFill>
              <a:srgbClr val="CC33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47864" y="696907"/>
            <a:ext cx="1440160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1.WebContents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폴더의 모든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*.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파일이나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폴더를 서버의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login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폴더로 복사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hello.jsp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2915816" y="1052735"/>
            <a:ext cx="432048" cy="129614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/>
          <p:nvPr/>
        </p:nvSpPr>
        <p:spPr>
          <a:xfrm>
            <a:off x="3112966" y="3504561"/>
            <a:ext cx="2251580" cy="83099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폴더를 그대로 복사하거나 서버에 폴더 이름을 동일하게 만들고  폴더 안의 파일을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(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Hello.class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복사 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0"/>
          </p:cNvCxnSpPr>
          <p:nvPr/>
        </p:nvCxnSpPr>
        <p:spPr bwMode="auto">
          <a:xfrm flipH="1" flipV="1">
            <a:off x="3827726" y="3282067"/>
            <a:ext cx="411030" cy="22249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/>
          <p:nvPr/>
        </p:nvSpPr>
        <p:spPr>
          <a:xfrm>
            <a:off x="6022422" y="3282067"/>
            <a:ext cx="2315215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3. IE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서비스 확인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9" name="직선 화살표 연결선 18"/>
          <p:cNvCxnSpPr>
            <a:cxnSpLocks noChangeShapeType="1"/>
            <a:stCxn id="18" idx="2"/>
          </p:cNvCxnSpPr>
          <p:nvPr/>
        </p:nvCxnSpPr>
        <p:spPr bwMode="auto">
          <a:xfrm>
            <a:off x="7180030" y="3589844"/>
            <a:ext cx="237509" cy="35020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82977" y="693277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PC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의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WebProject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(eclipse workspace or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기타 위치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966292" y="2060848"/>
            <a:ext cx="1080120" cy="17281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64546" y="763310"/>
            <a:ext cx="3440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서버의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학생홈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20060011)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 아래의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login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 부터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시작할 경우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(168.126.146.37)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5537341" y="1549954"/>
            <a:ext cx="639688" cy="15925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560068" y="1555964"/>
            <a:ext cx="737702" cy="1615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altLang="ko-KR" sz="1050" dirty="0" smtClean="0">
                <a:latin typeface="HY강B" pitchFamily="18" charset="-127"/>
                <a:ea typeface="HY강B" pitchFamily="18" charset="-127"/>
              </a:rPr>
              <a:t>20060001</a:t>
            </a:r>
            <a:endParaRPr lang="ko-KR" altLang="en-US" sz="1050" dirty="0"/>
          </a:p>
        </p:txBody>
      </p: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5581885" y="1821964"/>
            <a:ext cx="468395" cy="10801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95250" y="3907445"/>
            <a:ext cx="2504212" cy="1384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altLang="ko-KR" sz="900" dirty="0" smtClean="0">
                <a:latin typeface="HY강B" pitchFamily="18" charset="-127"/>
                <a:ea typeface="HY강B" pitchFamily="18" charset="-127"/>
              </a:rPr>
              <a:t>http://168.126.146.37//20060001/login/Hello.jsp</a:t>
            </a:r>
            <a:endParaRPr lang="ko-KR" altLang="en-US" sz="900" dirty="0"/>
          </a:p>
        </p:txBody>
      </p:sp>
      <p:sp>
        <p:nvSpPr>
          <p:cNvPr id="33" name="직사각형 32"/>
          <p:cNvSpPr>
            <a:spLocks noChangeArrowheads="1"/>
          </p:cNvSpPr>
          <p:nvPr/>
        </p:nvSpPr>
        <p:spPr bwMode="auto">
          <a:xfrm>
            <a:off x="1141315" y="2100975"/>
            <a:ext cx="695885" cy="119129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Bean</a:t>
            </a:r>
            <a:r>
              <a:rPr lang="ko-KR" altLang="en-US" dirty="0" smtClean="0"/>
              <a:t>을 이용한 회원관리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2276475" cy="4114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48" y="908720"/>
            <a:ext cx="4649493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1"/>
            <a:ext cx="4686059" cy="12961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4680520" cy="16869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624" y="2125236"/>
            <a:ext cx="978024" cy="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직선 화살표 연결선 141"/>
          <p:cNvCxnSpPr/>
          <p:nvPr/>
        </p:nvCxnSpPr>
        <p:spPr>
          <a:xfrm>
            <a:off x="4355976" y="2060848"/>
            <a:ext cx="1800200" cy="216024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화살표 연결선 143"/>
          <p:cNvCxnSpPr/>
          <p:nvPr/>
        </p:nvCxnSpPr>
        <p:spPr>
          <a:xfrm flipV="1">
            <a:off x="4211960" y="2348880"/>
            <a:ext cx="1944216" cy="936104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/>
          <p:nvPr/>
        </p:nvCxnSpPr>
        <p:spPr>
          <a:xfrm flipV="1">
            <a:off x="4211960" y="2348880"/>
            <a:ext cx="2016224" cy="2304256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/>
          <p:nvPr/>
        </p:nvCxnSpPr>
        <p:spPr>
          <a:xfrm>
            <a:off x="5940152" y="3542536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>
            <a:off x="6092552" y="4221088"/>
            <a:ext cx="1215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/>
          <p:cNvCxnSpPr/>
          <p:nvPr/>
        </p:nvCxnSpPr>
        <p:spPr>
          <a:xfrm>
            <a:off x="6084168" y="4581128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137508" y="198884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812360" y="620688"/>
            <a:ext cx="12241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00FF"/>
                </a:solidFill>
              </a:rPr>
              <a:t>응집도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높이고 </a:t>
            </a:r>
            <a:r>
              <a:rPr lang="ko-KR" altLang="en-US" b="1" dirty="0" err="1" smtClean="0">
                <a:solidFill>
                  <a:srgbClr val="0000FF"/>
                </a:solidFill>
              </a:rPr>
              <a:t>결합도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낮추기 위해서</a:t>
            </a:r>
            <a:r>
              <a:rPr lang="en-US" altLang="ko-KR" dirty="0" smtClean="0"/>
              <a:t>Model</a:t>
            </a:r>
            <a:r>
              <a:rPr lang="ko-KR" altLang="en-US" dirty="0" smtClean="0"/>
              <a:t> 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분리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stCxn id="15" idx="2"/>
          </p:cNvCxnSpPr>
          <p:nvPr/>
        </p:nvCxnSpPr>
        <p:spPr>
          <a:xfrm flipH="1">
            <a:off x="7596336" y="1821017"/>
            <a:ext cx="828092" cy="38384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0"/>
            <a:ext cx="8153400" cy="646931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회원테이블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의 작성</a:t>
            </a:r>
            <a:r>
              <a:rPr lang="en-US" altLang="ko-KR" sz="2700" dirty="0" smtClean="0">
                <a:solidFill>
                  <a:srgbClr val="0000FF"/>
                </a:solidFill>
              </a:rPr>
              <a:t>(memebr_Data.java)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endParaRPr lang="ko-KR" altLang="en-US" sz="2700" dirty="0">
              <a:solidFill>
                <a:srgbClr val="0000FF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428492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440765" cy="40324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464496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8" y="4550648"/>
            <a:ext cx="2088232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051720" y="3140968"/>
            <a:ext cx="244827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4. Java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클래스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 확인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1"/>
            <a:endCxn id="12" idx="0"/>
          </p:cNvCxnSpPr>
          <p:nvPr/>
        </p:nvCxnSpPr>
        <p:spPr bwMode="auto">
          <a:xfrm flipH="1">
            <a:off x="1727684" y="3310245"/>
            <a:ext cx="324036" cy="124040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/>
          <p:nvPr/>
        </p:nvSpPr>
        <p:spPr>
          <a:xfrm>
            <a:off x="1475656" y="1340768"/>
            <a:ext cx="352839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&gt;New&gt;Class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6" name="직선 화살표 연결선 15"/>
          <p:cNvCxnSpPr>
            <a:cxnSpLocks noChangeShapeType="1"/>
            <a:stCxn id="15" idx="1"/>
            <a:endCxn id="22" idx="0"/>
          </p:cNvCxnSpPr>
          <p:nvPr/>
        </p:nvCxnSpPr>
        <p:spPr bwMode="auto">
          <a:xfrm flipH="1">
            <a:off x="1187624" y="1510045"/>
            <a:ext cx="288032" cy="26277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/>
          <p:nvPr/>
        </p:nvSpPr>
        <p:spPr>
          <a:xfrm>
            <a:off x="7020272" y="548680"/>
            <a:ext cx="1512168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1" name="직선 화살표 연결선 20"/>
          <p:cNvCxnSpPr>
            <a:cxnSpLocks noChangeShapeType="1"/>
            <a:stCxn id="20" idx="1"/>
          </p:cNvCxnSpPr>
          <p:nvPr/>
        </p:nvCxnSpPr>
        <p:spPr bwMode="auto">
          <a:xfrm flipH="1">
            <a:off x="6228184" y="717957"/>
            <a:ext cx="792088" cy="105485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  <a:stCxn id="20" idx="1"/>
          </p:cNvCxnSpPr>
          <p:nvPr/>
        </p:nvCxnSpPr>
        <p:spPr bwMode="auto">
          <a:xfrm flipH="1">
            <a:off x="6372200" y="717957"/>
            <a:ext cx="648072" cy="155891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971600" y="1772816"/>
            <a:ext cx="432048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3995936" y="2420888"/>
            <a:ext cx="79208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403648" y="1916832"/>
            <a:ext cx="79208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004048" y="1844824"/>
            <a:ext cx="216024" cy="57606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 화살표 26"/>
          <p:cNvSpPr/>
          <p:nvPr/>
        </p:nvSpPr>
        <p:spPr>
          <a:xfrm>
            <a:off x="5034528" y="3933056"/>
            <a:ext cx="216024" cy="57606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691680" y="692696"/>
            <a:ext cx="352839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D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ynamic</a:t>
            </a:r>
            <a:r>
              <a:rPr lang="ko-KR" altLang="en-US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web  Project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</a:p>
        </p:txBody>
      </p:sp>
      <p:cxnSp>
        <p:nvCxnSpPr>
          <p:cNvPr id="30" name="직선 화살표 연결선 29"/>
          <p:cNvCxnSpPr>
            <a:cxnSpLocks noChangeShapeType="1"/>
            <a:stCxn id="28" idx="1"/>
          </p:cNvCxnSpPr>
          <p:nvPr/>
        </p:nvCxnSpPr>
        <p:spPr bwMode="auto">
          <a:xfrm flipH="1">
            <a:off x="1115616" y="861973"/>
            <a:ext cx="576064" cy="26277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646931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회원테이블</a:t>
            </a:r>
            <a:r>
              <a:rPr lang="en-US" altLang="ko-KR" dirty="0" err="1" smtClean="0"/>
              <a:t>Gatter</a:t>
            </a:r>
            <a:r>
              <a:rPr lang="en-US" altLang="ko-KR" dirty="0" smtClean="0"/>
              <a:t> &amp; setter </a:t>
            </a:r>
            <a:r>
              <a:rPr lang="ko-KR" altLang="en-US" dirty="0" smtClean="0"/>
              <a:t>설정</a:t>
            </a:r>
            <a:r>
              <a:rPr lang="en-US" altLang="ko-KR" dirty="0" smtClean="0">
                <a:solidFill>
                  <a:srgbClr val="0000FF"/>
                </a:solidFill>
              </a:rPr>
              <a:t>(memebr_Data.java)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3286125" cy="23145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539552" y="1052736"/>
            <a:ext cx="35283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package member;</a:t>
            </a:r>
          </a:p>
          <a:p>
            <a:endParaRPr lang="ko-KR" altLang="en-US" sz="1600" dirty="0" smtClean="0"/>
          </a:p>
          <a:p>
            <a:r>
              <a:rPr lang="en-US" altLang="ko-KR" sz="1600" b="1" dirty="0" smtClean="0"/>
              <a:t>public class </a:t>
            </a:r>
            <a:r>
              <a:rPr lang="en-US" altLang="ko-KR" sz="1600" b="1" dirty="0" err="1" smtClean="0"/>
              <a:t>member_Data</a:t>
            </a:r>
            <a:r>
              <a:rPr lang="en-US" altLang="ko-KR" sz="1600" b="1" dirty="0" smtClean="0"/>
              <a:t> {</a:t>
            </a:r>
          </a:p>
          <a:p>
            <a:pPr lvl="1"/>
            <a:r>
              <a:rPr lang="en-US" altLang="ko-KR" sz="1600" dirty="0" smtClean="0"/>
              <a:t>private String id;</a:t>
            </a:r>
          </a:p>
          <a:p>
            <a:pPr lvl="1"/>
            <a:r>
              <a:rPr lang="en-US" altLang="ko-KR" sz="1600" dirty="0" smtClean="0"/>
              <a:t>private String pass;</a:t>
            </a:r>
          </a:p>
          <a:p>
            <a:pPr lvl="1"/>
            <a:r>
              <a:rPr lang="en-US" altLang="ko-KR" sz="1600" dirty="0" smtClean="0"/>
              <a:t>private String name;</a:t>
            </a:r>
          </a:p>
          <a:p>
            <a:pPr lvl="1"/>
            <a:r>
              <a:rPr lang="en-US" altLang="ko-KR" sz="1600" dirty="0" smtClean="0"/>
              <a:t>private String </a:t>
            </a:r>
            <a:r>
              <a:rPr lang="en-US" altLang="ko-KR" sz="1600" dirty="0" err="1" smtClean="0"/>
              <a:t>jumin</a:t>
            </a:r>
            <a:r>
              <a:rPr lang="en-US" altLang="ko-KR" sz="1600" dirty="0" smtClean="0"/>
              <a:t>;</a:t>
            </a:r>
          </a:p>
          <a:p>
            <a:pPr lvl="1"/>
            <a:r>
              <a:rPr lang="en-US" altLang="ko-KR" sz="1600" dirty="0" smtClean="0"/>
              <a:t>private String zip;</a:t>
            </a:r>
          </a:p>
          <a:p>
            <a:pPr lvl="1"/>
            <a:r>
              <a:rPr lang="en-US" altLang="ko-KR" sz="1600" dirty="0" smtClean="0"/>
              <a:t>private String addr1;</a:t>
            </a:r>
          </a:p>
          <a:p>
            <a:pPr lvl="1"/>
            <a:r>
              <a:rPr lang="en-US" altLang="ko-KR" sz="1600" dirty="0" smtClean="0"/>
              <a:t>private String addr2;</a:t>
            </a:r>
          </a:p>
          <a:p>
            <a:pPr lvl="1"/>
            <a:r>
              <a:rPr lang="en-US" altLang="ko-KR" sz="1600" dirty="0" smtClean="0"/>
              <a:t>private String phone;</a:t>
            </a:r>
          </a:p>
          <a:p>
            <a:pPr lvl="1"/>
            <a:r>
              <a:rPr lang="en-US" altLang="ko-KR" sz="1600" dirty="0" smtClean="0"/>
              <a:t>private String email;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305264" cy="42656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827584" y="764704"/>
            <a:ext cx="316835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테이블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컬럼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멤버변수 입력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>
            <a:off x="2771800" y="980728"/>
            <a:ext cx="1008112" cy="16561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355976" y="1268760"/>
            <a:ext cx="711696" cy="1800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131840" y="3789040"/>
            <a:ext cx="4176464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Gerate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getter 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  <a:stCxn id="22" idx="1"/>
          </p:cNvCxnSpPr>
          <p:nvPr/>
        </p:nvCxnSpPr>
        <p:spPr bwMode="auto">
          <a:xfrm flipH="1">
            <a:off x="1403648" y="3958317"/>
            <a:ext cx="1728192" cy="1907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/>
          <p:nvPr/>
        </p:nvSpPr>
        <p:spPr>
          <a:xfrm>
            <a:off x="6660232" y="1484784"/>
            <a:ext cx="1872208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멤버변수 선택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7" name="직선 화살표 연결선 26"/>
          <p:cNvCxnSpPr>
            <a:cxnSpLocks noChangeShapeType="1"/>
            <a:stCxn id="26" idx="1"/>
          </p:cNvCxnSpPr>
          <p:nvPr/>
        </p:nvCxnSpPr>
        <p:spPr bwMode="auto">
          <a:xfrm flipH="1">
            <a:off x="5436096" y="1654061"/>
            <a:ext cx="1224136" cy="98285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7092280" y="6188164"/>
            <a:ext cx="711696" cy="2076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35438"/>
            <a:ext cx="2592288" cy="233392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251520" y="4725144"/>
            <a:ext cx="1872208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결과 확인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3" name="직선 화살표 연결선 32"/>
          <p:cNvCxnSpPr>
            <a:cxnSpLocks noChangeShapeType="1"/>
            <a:stCxn id="32" idx="3"/>
          </p:cNvCxnSpPr>
          <p:nvPr/>
        </p:nvCxnSpPr>
        <p:spPr bwMode="auto">
          <a:xfrm>
            <a:off x="2123728" y="4894421"/>
            <a:ext cx="936104" cy="7668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위쪽 화살표 17"/>
          <p:cNvSpPr/>
          <p:nvPr/>
        </p:nvSpPr>
        <p:spPr>
          <a:xfrm>
            <a:off x="6444208" y="3599304"/>
            <a:ext cx="792088" cy="216024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 화살표 19"/>
          <p:cNvSpPr/>
          <p:nvPr/>
        </p:nvSpPr>
        <p:spPr>
          <a:xfrm>
            <a:off x="4860032" y="5733256"/>
            <a:ext cx="288032" cy="504056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 관리 빈 클래스 생성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member_DB.java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56384" cy="39128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95536" y="836712"/>
            <a:ext cx="352839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&gt;New&gt;Class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536504" cy="17281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355976" y="1412776"/>
            <a:ext cx="108012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16216" y="2420888"/>
            <a:ext cx="108012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3.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확인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7" idx="1"/>
          </p:cNvCxnSpPr>
          <p:nvPr/>
        </p:nvCxnSpPr>
        <p:spPr bwMode="auto">
          <a:xfrm flipH="1">
            <a:off x="1763688" y="1582053"/>
            <a:ext cx="2592288" cy="1198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2" name="직선 화살표 연결선 11"/>
          <p:cNvCxnSpPr>
            <a:cxnSpLocks noChangeShapeType="1"/>
            <a:stCxn id="8" idx="1"/>
          </p:cNvCxnSpPr>
          <p:nvPr/>
        </p:nvCxnSpPr>
        <p:spPr bwMode="auto">
          <a:xfrm flipH="1">
            <a:off x="6156176" y="2590165"/>
            <a:ext cx="360040" cy="7668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7773"/>
            <a:ext cx="9144000" cy="646931"/>
          </a:xfrm>
        </p:spPr>
        <p:txBody>
          <a:bodyPr>
            <a:normAutofit/>
          </a:bodyPr>
          <a:lstStyle/>
          <a:p>
            <a:r>
              <a:rPr lang="ko-KR" altLang="en-US" sz="2700" dirty="0" err="1" smtClean="0"/>
              <a:t>생성자와</a:t>
            </a:r>
            <a:r>
              <a:rPr lang="ko-KR" altLang="en-US" sz="2700" dirty="0" smtClean="0"/>
              <a:t> </a:t>
            </a:r>
            <a:r>
              <a:rPr lang="en-US" altLang="ko-KR" sz="2700" dirty="0" err="1" smtClean="0"/>
              <a:t>conection</a:t>
            </a:r>
            <a:r>
              <a:rPr lang="en-US" altLang="ko-KR" sz="2700" dirty="0" smtClean="0"/>
              <a:t> </a:t>
            </a:r>
            <a:r>
              <a:rPr lang="ko-KR" altLang="en-US" sz="2700" dirty="0" smtClean="0"/>
              <a:t>객체</a:t>
            </a:r>
            <a:r>
              <a:rPr lang="en-US" altLang="ko-KR" sz="2700" dirty="0" smtClean="0"/>
              <a:t> </a:t>
            </a:r>
            <a:r>
              <a:rPr lang="ko-KR" altLang="en-US" sz="2700" dirty="0" smtClean="0"/>
              <a:t>생성 </a:t>
            </a:r>
            <a:r>
              <a:rPr lang="ko-KR" altLang="en-US" sz="2700" dirty="0" err="1" smtClean="0"/>
              <a:t>메서드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member_DB.java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992888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package member;</a:t>
            </a:r>
          </a:p>
          <a:p>
            <a:pPr>
              <a:buNone/>
            </a:pPr>
            <a:endParaRPr lang="en-US" altLang="ko-KR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import java.sql.*;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import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java.sql.DriverManager</a:t>
            </a:r>
            <a:r>
              <a:rPr lang="en-US" altLang="ko-KR" b="1" dirty="0" smtClean="0">
                <a:solidFill>
                  <a:srgbClr val="0000FF"/>
                </a:solidFill>
              </a:rPr>
              <a:t>;</a:t>
            </a:r>
          </a:p>
          <a:p>
            <a:pPr>
              <a:buNone/>
            </a:pPr>
            <a:endParaRPr lang="en-US" altLang="ko-KR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public class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member_DB</a:t>
            </a:r>
            <a:r>
              <a:rPr lang="en-US" altLang="ko-KR" b="1" dirty="0" smtClean="0">
                <a:solidFill>
                  <a:srgbClr val="0000FF"/>
                </a:solidFill>
              </a:rPr>
              <a:t> {</a:t>
            </a:r>
          </a:p>
          <a:p>
            <a:pPr>
              <a:buNone/>
            </a:pPr>
            <a:r>
              <a:rPr lang="en-US" altLang="ko-KR" dirty="0" smtClean="0"/>
              <a:t>	private static </a:t>
            </a:r>
            <a:r>
              <a:rPr lang="en-US" altLang="ko-KR" dirty="0" err="1" smtClean="0"/>
              <a:t>member_DB</a:t>
            </a:r>
            <a:r>
              <a:rPr lang="en-US" altLang="ko-KR" dirty="0" smtClean="0"/>
              <a:t> instance = new </a:t>
            </a:r>
            <a:r>
              <a:rPr lang="en-US" altLang="ko-KR" dirty="0" err="1" smtClean="0"/>
              <a:t>member_DB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	</a:t>
            </a:r>
          </a:p>
          <a:p>
            <a:pPr>
              <a:buNone/>
            </a:pPr>
            <a:r>
              <a:rPr lang="en-US" altLang="ko-KR" dirty="0" smtClean="0"/>
              <a:t>	public static </a:t>
            </a:r>
            <a:r>
              <a:rPr lang="en-US" altLang="ko-KR" dirty="0" err="1" smtClean="0"/>
              <a:t>member_DB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getInstance</a:t>
            </a:r>
            <a:r>
              <a:rPr lang="en-US" altLang="ko-KR" dirty="0" smtClean="0"/>
              <a:t>(){</a:t>
            </a:r>
          </a:p>
          <a:p>
            <a:pPr>
              <a:buNone/>
            </a:pPr>
            <a:r>
              <a:rPr lang="en-US" altLang="ko-KR" dirty="0" smtClean="0"/>
              <a:t>		return instance;</a:t>
            </a:r>
          </a:p>
          <a:p>
            <a:pPr>
              <a:buNone/>
            </a:pPr>
            <a:r>
              <a:rPr lang="en-US" altLang="ko-KR" dirty="0" smtClean="0"/>
              <a:t>	}</a:t>
            </a:r>
          </a:p>
          <a:p>
            <a:pPr>
              <a:buNone/>
            </a:pPr>
            <a:r>
              <a:rPr lang="en-US" altLang="ko-KR" dirty="0" smtClean="0"/>
              <a:t>	public </a:t>
            </a:r>
            <a:r>
              <a:rPr lang="en-US" altLang="ko-KR" dirty="0" err="1" smtClean="0"/>
              <a:t>member_DB</a:t>
            </a:r>
            <a:r>
              <a:rPr lang="en-US" altLang="ko-KR" dirty="0" smtClean="0"/>
              <a:t>(){}</a:t>
            </a:r>
          </a:p>
          <a:p>
            <a:pPr>
              <a:buNone/>
            </a:pPr>
            <a:r>
              <a:rPr lang="en-US" altLang="ko-KR" dirty="0" smtClean="0"/>
              <a:t>	</a:t>
            </a:r>
          </a:p>
          <a:p>
            <a:pPr>
              <a:buNone/>
            </a:pPr>
            <a:r>
              <a:rPr lang="en-US" altLang="ko-KR" dirty="0" smtClean="0"/>
              <a:t>	private static Connection </a:t>
            </a:r>
            <a:r>
              <a:rPr lang="en-US" altLang="ko-KR" dirty="0" err="1" smtClean="0"/>
              <a:t>getConnection</a:t>
            </a:r>
            <a:r>
              <a:rPr lang="en-US" altLang="ko-KR" dirty="0" smtClean="0"/>
              <a:t>() throws Exception{</a:t>
            </a:r>
          </a:p>
          <a:p>
            <a:pPr>
              <a:buNone/>
            </a:pPr>
            <a:r>
              <a:rPr lang="en-US" altLang="ko-KR" dirty="0" smtClean="0"/>
              <a:t>		Connection con = null;</a:t>
            </a:r>
          </a:p>
          <a:p>
            <a:pPr>
              <a:buNone/>
            </a:pPr>
            <a:r>
              <a:rPr lang="en-US" altLang="ko-KR" dirty="0" smtClean="0"/>
              <a:t>		</a:t>
            </a:r>
            <a:r>
              <a:rPr lang="en-US" altLang="ko-KR" dirty="0" err="1" smtClean="0"/>
              <a:t>Class.forName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com.microsoft.sqlserver.jdbc.SQLServerDriver</a:t>
            </a:r>
            <a:r>
              <a:rPr lang="en-US" altLang="ko-KR" dirty="0" smtClean="0"/>
              <a:t>"); </a:t>
            </a:r>
          </a:p>
          <a:p>
            <a:pPr>
              <a:buNone/>
            </a:pPr>
            <a:r>
              <a:rPr lang="en-US" altLang="ko-KR" dirty="0" smtClean="0"/>
              <a:t>		con = </a:t>
            </a:r>
            <a:r>
              <a:rPr lang="en-US" altLang="ko-KR" dirty="0" err="1" smtClean="0"/>
              <a:t>DriverManager.getConnection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jdbc:sqlserver</a:t>
            </a:r>
            <a:r>
              <a:rPr lang="en-US" altLang="ko-KR" dirty="0" smtClean="0"/>
              <a:t>://168.126.146.35:1433;DatabaseName=JNEDB1","jjin","jjinpang");</a:t>
            </a:r>
          </a:p>
          <a:p>
            <a:pPr>
              <a:buNone/>
            </a:pPr>
            <a:r>
              <a:rPr lang="en-US" altLang="ko-KR" dirty="0" smtClean="0"/>
              <a:t>		return con;</a:t>
            </a:r>
          </a:p>
          <a:p>
            <a:pPr>
              <a:buNone/>
            </a:pPr>
            <a:r>
              <a:rPr lang="en-US" altLang="ko-KR" dirty="0" smtClean="0"/>
              <a:t>	}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    …    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메서드</a:t>
            </a:r>
            <a:r>
              <a:rPr lang="ko-KR" altLang="en-US" dirty="0" smtClean="0">
                <a:solidFill>
                  <a:srgbClr val="FF0000"/>
                </a:solidFill>
              </a:rPr>
              <a:t> 입력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}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9832" y="764704"/>
            <a:ext cx="252028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블록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CTRL+SHIFT + O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5" name="직선 화살표 연결선 4"/>
          <p:cNvCxnSpPr>
            <a:cxnSpLocks noChangeShapeType="1"/>
            <a:stCxn id="4" idx="1"/>
            <a:endCxn id="6" idx="0"/>
          </p:cNvCxnSpPr>
          <p:nvPr/>
        </p:nvCxnSpPr>
        <p:spPr bwMode="auto">
          <a:xfrm flipH="1">
            <a:off x="2086010" y="933981"/>
            <a:ext cx="973822" cy="292706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714540" y="3861048"/>
            <a:ext cx="742940" cy="216024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cxnSp>
        <p:nvCxnSpPr>
          <p:cNvPr id="12" name="직선 화살표 연결선 11"/>
          <p:cNvCxnSpPr>
            <a:stCxn id="4" idx="1"/>
          </p:cNvCxnSpPr>
          <p:nvPr/>
        </p:nvCxnSpPr>
        <p:spPr>
          <a:xfrm flipH="1">
            <a:off x="1763688" y="933981"/>
            <a:ext cx="1296144" cy="55080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213" y="2492896"/>
            <a:ext cx="3642570" cy="12961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378344" y="3861048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cxnSp>
        <p:nvCxnSpPr>
          <p:cNvPr id="17" name="직선 화살표 연결선 16"/>
          <p:cNvCxnSpPr>
            <a:cxnSpLocks noChangeShapeType="1"/>
            <a:stCxn id="1026" idx="1"/>
          </p:cNvCxnSpPr>
          <p:nvPr/>
        </p:nvCxnSpPr>
        <p:spPr bwMode="auto">
          <a:xfrm flipH="1">
            <a:off x="3779149" y="3140968"/>
            <a:ext cx="576064" cy="72008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19" name="그룹 18"/>
          <p:cNvGrpSpPr/>
          <p:nvPr/>
        </p:nvGrpSpPr>
        <p:grpSpPr>
          <a:xfrm>
            <a:off x="5796136" y="764704"/>
            <a:ext cx="1440160" cy="1800200"/>
            <a:chOff x="6876256" y="1052736"/>
            <a:chExt cx="1440160" cy="1800200"/>
          </a:xfrm>
        </p:grpSpPr>
        <p:sp>
          <p:nvSpPr>
            <p:cNvPr id="14" name="직사각형 13"/>
            <p:cNvSpPr/>
            <p:nvPr/>
          </p:nvSpPr>
          <p:spPr>
            <a:xfrm>
              <a:off x="6876256" y="1052736"/>
              <a:ext cx="1440160" cy="1800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member_DB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sz="1400" dirty="0" err="1" smtClean="0">
                  <a:solidFill>
                    <a:schemeClr val="tx1"/>
                  </a:solidFill>
                </a:rPr>
                <a:t>getConnection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400" dirty="0" err="1" smtClean="0">
                  <a:solidFill>
                    <a:schemeClr val="tx1"/>
                  </a:solidFill>
                </a:rPr>
                <a:t>userCheck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400" dirty="0" err="1" smtClean="0">
                  <a:solidFill>
                    <a:schemeClr val="tx1"/>
                  </a:solidFill>
                </a:rPr>
                <a:t>confirmID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400" dirty="0" err="1" smtClean="0">
                  <a:solidFill>
                    <a:schemeClr val="tx1"/>
                  </a:solidFill>
                </a:rPr>
                <a:t>insertMember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400" dirty="0" err="1" smtClean="0">
                  <a:solidFill>
                    <a:srgbClr val="0000FF"/>
                  </a:solidFill>
                </a:rPr>
                <a:t>getIDSearch</a:t>
              </a:r>
              <a:r>
                <a:rPr lang="en-US" altLang="ko-KR" sz="1400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…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6876256" y="1340768"/>
              <a:ext cx="1440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876256" y="1412776"/>
              <a:ext cx="1440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메서드</a:t>
            </a:r>
            <a:r>
              <a:rPr lang="en-US" altLang="ko-KR" dirty="0" smtClean="0">
                <a:solidFill>
                  <a:srgbClr val="0000FF"/>
                </a:solidFill>
              </a:rPr>
              <a:t> member_DB.java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5184576" cy="583264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ts val="1000"/>
              </a:lnSpc>
              <a:buNone/>
            </a:pPr>
            <a:r>
              <a:rPr lang="en-US" altLang="ko-KR" sz="1200" dirty="0" smtClean="0">
                <a:solidFill>
                  <a:srgbClr val="00B050"/>
                </a:solidFill>
              </a:rPr>
              <a:t>//</a:t>
            </a:r>
            <a:r>
              <a:rPr lang="ko-KR" altLang="en-US" sz="1200" dirty="0" smtClean="0">
                <a:solidFill>
                  <a:srgbClr val="00B050"/>
                </a:solidFill>
              </a:rPr>
              <a:t>로그인 시 </a:t>
            </a:r>
            <a:r>
              <a:rPr lang="en-US" altLang="ko-KR" sz="1200" dirty="0" smtClean="0">
                <a:solidFill>
                  <a:srgbClr val="00B050"/>
                </a:solidFill>
              </a:rPr>
              <a:t>ID, Password </a:t>
            </a:r>
            <a:r>
              <a:rPr lang="ko-KR" altLang="en-US" sz="1200" dirty="0" smtClean="0">
                <a:solidFill>
                  <a:srgbClr val="00B050"/>
                </a:solidFill>
              </a:rPr>
              <a:t>체크하는 코드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1200" dirty="0" smtClean="0"/>
              <a:t>public static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userCheck</a:t>
            </a:r>
            <a:r>
              <a:rPr lang="en-US" altLang="ko-KR" sz="1200" dirty="0" smtClean="0"/>
              <a:t>(String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me_id</a:t>
            </a:r>
            <a:r>
              <a:rPr lang="en-US" altLang="ko-KR" sz="1200" dirty="0" smtClean="0"/>
              <a:t>, String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me_pass</a:t>
            </a:r>
            <a:r>
              <a:rPr lang="en-US" altLang="ko-KR" sz="1200" dirty="0" smtClean="0"/>
              <a:t>) throws Exception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1200" dirty="0" smtClean="0">
                <a:solidFill>
                  <a:srgbClr val="0000FF"/>
                </a:solidFill>
              </a:rPr>
              <a:t>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Connection con = </a:t>
            </a:r>
            <a:r>
              <a:rPr lang="en-US" altLang="ko-KR" sz="1000" b="1" dirty="0" smtClean="0"/>
              <a:t>null;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err="1" smtClean="0"/>
              <a:t>PreparedStatement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pstmt</a:t>
            </a:r>
            <a:r>
              <a:rPr lang="en-US" altLang="ko-KR" sz="1000" dirty="0" smtClean="0"/>
              <a:t> = </a:t>
            </a:r>
            <a:r>
              <a:rPr lang="en-US" altLang="ko-KR" sz="1000" b="1" dirty="0" smtClean="0"/>
              <a:t>null;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err="1" smtClean="0"/>
              <a:t>ResultSet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rs</a:t>
            </a:r>
            <a:r>
              <a:rPr lang="en-US" altLang="ko-KR" sz="1000" dirty="0" smtClean="0"/>
              <a:t> = </a:t>
            </a:r>
            <a:r>
              <a:rPr lang="en-US" altLang="ko-KR" sz="1000" b="1" dirty="0" smtClean="0"/>
              <a:t>null;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String </a:t>
            </a:r>
            <a:r>
              <a:rPr lang="en-US" altLang="ko-KR" sz="1000" dirty="0" err="1" smtClean="0"/>
              <a:t>dbpass</a:t>
            </a:r>
            <a:r>
              <a:rPr lang="en-US" altLang="ko-KR" sz="1000" dirty="0" smtClean="0"/>
              <a:t> = "";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err="1" smtClean="0"/>
              <a:t>int</a:t>
            </a:r>
            <a:r>
              <a:rPr lang="en-US" altLang="ko-KR" sz="1000" b="1" dirty="0" smtClean="0"/>
              <a:t> x = -1;</a:t>
            </a:r>
          </a:p>
          <a:p>
            <a:pPr>
              <a:lnSpc>
                <a:spcPts val="1000"/>
              </a:lnSpc>
              <a:buNone/>
            </a:pPr>
            <a:endParaRPr lang="ko-KR" altLang="en-US" sz="1200" dirty="0" smtClean="0"/>
          </a:p>
          <a:p>
            <a:pPr>
              <a:lnSpc>
                <a:spcPts val="1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</a:rPr>
              <a:t>    try 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con = </a:t>
            </a:r>
            <a:r>
              <a:rPr lang="en-US" altLang="ko-KR" sz="1000" i="1" dirty="0" err="1" smtClean="0">
                <a:solidFill>
                  <a:srgbClr val="0000FF"/>
                </a:solidFill>
              </a:rPr>
              <a:t>getConnection</a:t>
            </a:r>
            <a:r>
              <a:rPr lang="en-US" altLang="ko-KR" sz="1000" i="1" dirty="0" smtClean="0">
                <a:solidFill>
                  <a:srgbClr val="0000FF"/>
                </a:solidFill>
              </a:rPr>
              <a:t>();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err="1" smtClean="0"/>
              <a:t>pstmt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con.prepareStatement</a:t>
            </a:r>
            <a:r>
              <a:rPr lang="en-US" altLang="ko-KR" sz="1000" dirty="0" smtClean="0"/>
              <a:t>("SELECT pass FROM </a:t>
            </a:r>
            <a:r>
              <a:rPr lang="en-US" altLang="ko-KR" sz="1000" dirty="0" err="1" smtClean="0"/>
              <a:t>member_tbl</a:t>
            </a:r>
            <a:r>
              <a:rPr lang="en-US" altLang="ko-KR" sz="1000" dirty="0" smtClean="0"/>
              <a:t> WHERE id = </a:t>
            </a:r>
            <a:r>
              <a:rPr lang="en-US" altLang="ko-KR" sz="1000" dirty="0" smtClean="0">
                <a:solidFill>
                  <a:srgbClr val="FF0000"/>
                </a:solidFill>
              </a:rPr>
              <a:t>?</a:t>
            </a:r>
            <a:r>
              <a:rPr lang="en-US" altLang="ko-KR" sz="1000" dirty="0" smtClean="0"/>
              <a:t>");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err="1" smtClean="0"/>
              <a:t>pstmt.setString</a:t>
            </a:r>
            <a:r>
              <a:rPr lang="en-US" altLang="ko-KR" sz="1000" dirty="0" smtClean="0"/>
              <a:t>(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1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me_id</a:t>
            </a:r>
            <a:r>
              <a:rPr lang="en-US" altLang="ko-KR" sz="1000" dirty="0" smtClean="0"/>
              <a:t>);</a:t>
            </a:r>
          </a:p>
          <a:p>
            <a:pPr lvl="1">
              <a:lnSpc>
                <a:spcPts val="1000"/>
              </a:lnSpc>
              <a:buNone/>
            </a:pPr>
            <a:endParaRPr lang="ko-KR" altLang="en-US" sz="1000" dirty="0" smtClean="0"/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err="1" smtClean="0"/>
              <a:t>rs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pstmt.executeQuery</a:t>
            </a:r>
            <a:r>
              <a:rPr lang="en-US" altLang="ko-KR" sz="1000" dirty="0" smtClean="0"/>
              <a:t>();</a:t>
            </a:r>
          </a:p>
          <a:p>
            <a:pPr lvl="1">
              <a:lnSpc>
                <a:spcPts val="1000"/>
              </a:lnSpc>
              <a:buNone/>
            </a:pPr>
            <a:endParaRPr lang="ko-KR" altLang="en-US" sz="1000" dirty="0" smtClean="0"/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smtClean="0">
                <a:solidFill>
                  <a:srgbClr val="0000FF"/>
                </a:solidFill>
              </a:rPr>
              <a:t>if (</a:t>
            </a:r>
            <a:r>
              <a:rPr lang="en-US" altLang="ko-KR" sz="1000" b="1" dirty="0" err="1" smtClean="0">
                <a:solidFill>
                  <a:srgbClr val="0000FF"/>
                </a:solidFill>
              </a:rPr>
              <a:t>rs.next</a:t>
            </a:r>
            <a:r>
              <a:rPr lang="en-US" altLang="ko-KR" sz="1000" b="1" dirty="0" smtClean="0">
                <a:solidFill>
                  <a:srgbClr val="0000FF"/>
                </a:solidFill>
              </a:rPr>
              <a:t>()) 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</a:t>
            </a:r>
            <a:r>
              <a:rPr lang="en-US" altLang="ko-KR" sz="1000" dirty="0" err="1" smtClean="0"/>
              <a:t>dbpass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rs.getString</a:t>
            </a:r>
            <a:r>
              <a:rPr lang="en-US" altLang="ko-KR" sz="1000" dirty="0" smtClean="0"/>
              <a:t>("pass");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smtClean="0"/>
              <a:t>   if (</a:t>
            </a:r>
            <a:r>
              <a:rPr lang="en-US" altLang="ko-KR" sz="1000" b="1" dirty="0" err="1" smtClean="0"/>
              <a:t>dbpass.equals</a:t>
            </a:r>
            <a:r>
              <a:rPr lang="en-US" altLang="ko-KR" sz="1000" b="1" dirty="0" smtClean="0"/>
              <a:t>(</a:t>
            </a:r>
            <a:r>
              <a:rPr lang="en-US" altLang="ko-KR" sz="1000" b="1" dirty="0" err="1" smtClean="0">
                <a:solidFill>
                  <a:srgbClr val="0000FF"/>
                </a:solidFill>
              </a:rPr>
              <a:t>me_pass</a:t>
            </a:r>
            <a:r>
              <a:rPr lang="en-US" altLang="ko-KR" sz="1000" b="1" dirty="0" smtClean="0"/>
              <a:t>)) 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   x = 1; </a:t>
            </a:r>
            <a:r>
              <a:rPr lang="en-US" altLang="ko-KR" sz="1000" dirty="0" smtClean="0">
                <a:solidFill>
                  <a:srgbClr val="00B050"/>
                </a:solidFill>
              </a:rPr>
              <a:t>//</a:t>
            </a:r>
            <a:r>
              <a:rPr lang="ko-KR" altLang="en-US" sz="1000" dirty="0" smtClean="0">
                <a:solidFill>
                  <a:srgbClr val="00B050"/>
                </a:solidFill>
              </a:rPr>
              <a:t>아이디와 비번이 일치할 때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}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</a:t>
            </a:r>
            <a:r>
              <a:rPr lang="en-US" altLang="ko-KR" sz="1000" b="1" dirty="0" smtClean="0"/>
              <a:t>else 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   x = 0; </a:t>
            </a:r>
            <a:r>
              <a:rPr lang="en-US" altLang="ko-KR" sz="1000" dirty="0" smtClean="0">
                <a:solidFill>
                  <a:srgbClr val="00B050"/>
                </a:solidFill>
              </a:rPr>
              <a:t>//</a:t>
            </a:r>
            <a:r>
              <a:rPr lang="ko-KR" altLang="en-US" sz="1000" dirty="0" smtClean="0">
                <a:solidFill>
                  <a:srgbClr val="00B050"/>
                </a:solidFill>
              </a:rPr>
              <a:t>아이디는 일치하고 비번이 일치하지 않을 때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}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smtClean="0">
                <a:solidFill>
                  <a:srgbClr val="0000FF"/>
                </a:solidFill>
              </a:rPr>
              <a:t>} 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smtClean="0">
                <a:solidFill>
                  <a:srgbClr val="0000FF"/>
                </a:solidFill>
              </a:rPr>
              <a:t>else {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dirty="0" smtClean="0"/>
              <a:t>     x = -1; </a:t>
            </a:r>
            <a:r>
              <a:rPr lang="en-US" altLang="ko-KR" sz="1000" dirty="0" smtClean="0">
                <a:solidFill>
                  <a:srgbClr val="00B050"/>
                </a:solidFill>
              </a:rPr>
              <a:t>//</a:t>
            </a:r>
            <a:r>
              <a:rPr lang="ko-KR" altLang="en-US" sz="1000" dirty="0" smtClean="0">
                <a:solidFill>
                  <a:srgbClr val="00B050"/>
                </a:solidFill>
              </a:rPr>
              <a:t>아이디가 없을 때</a:t>
            </a:r>
          </a:p>
          <a:p>
            <a:pPr lvl="1">
              <a:lnSpc>
                <a:spcPts val="1000"/>
              </a:lnSpc>
              <a:buNone/>
            </a:pPr>
            <a:r>
              <a:rPr lang="en-US" altLang="ko-KR" sz="1000" b="1" dirty="0" smtClean="0">
                <a:solidFill>
                  <a:srgbClr val="0000FF"/>
                </a:solidFill>
              </a:rPr>
              <a:t>}</a:t>
            </a:r>
            <a:endParaRPr lang="ko-KR" altLang="en-US" sz="1000" b="1" dirty="0" smtClean="0">
              <a:solidFill>
                <a:srgbClr val="0000FF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940152" y="836712"/>
            <a:ext cx="2952328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} </a:t>
            </a:r>
          </a:p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catch (Exception e){}</a:t>
            </a:r>
          </a:p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finally {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if (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rs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!= null) {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try{ 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rs.close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(); 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catch(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SQLException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se){}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if (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pstmt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!= null) {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try{ 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pstmt.close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();}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catch(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SQLException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se){}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if (con != null) {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try{ 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con.close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();}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catch(</a:t>
            </a:r>
            <a:r>
              <a:rPr kumimoji="0" lang="en-US" altLang="ko-K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SQLException</a:t>
            </a: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se){}</a:t>
            </a:r>
          </a:p>
          <a:p>
            <a:pPr marL="777240" lvl="1" indent="-32004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}</a:t>
            </a:r>
          </a:p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}</a:t>
            </a:r>
          </a:p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 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return x;</a:t>
            </a:r>
          </a:p>
          <a:p>
            <a:pPr marL="320040" marR="0" lvl="0" indent="-320040" algn="l" defTabSz="914400" rtl="0" eaLnBrk="1" fontAlgn="auto" latinLnBrk="1" hangingPunct="1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}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2952328" cy="10801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 flipV="1">
            <a:off x="1763688" y="1988840"/>
            <a:ext cx="1800200" cy="10081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Beans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46944" y="692696"/>
            <a:ext cx="7729512" cy="54006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sz="1600" dirty="0" err="1" smtClean="0">
                <a:solidFill>
                  <a:srgbClr val="0000FF"/>
                </a:solidFill>
              </a:rPr>
              <a:t>컴퍼넌트</a:t>
            </a:r>
            <a:r>
              <a:rPr lang="en-US" altLang="ko-KR" sz="1600" dirty="0" smtClean="0">
                <a:solidFill>
                  <a:srgbClr val="0000FF"/>
                </a:solidFill>
              </a:rPr>
              <a:t> Component : </a:t>
            </a:r>
          </a:p>
          <a:p>
            <a:pPr lvl="1"/>
            <a:r>
              <a:rPr lang="ko-KR" altLang="en-US" sz="1400" dirty="0" smtClean="0"/>
              <a:t>프로그램을 구성하는 요소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여러 프로그램에 재사용가능 </a:t>
            </a:r>
            <a:endParaRPr lang="en-US" altLang="ko-KR" sz="1400" dirty="0" smtClean="0"/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JavaBeans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ko-KR" altLang="ko-KR" sz="1400" dirty="0" err="1" smtClean="0"/>
              <a:t>빌더형식의</a:t>
            </a:r>
            <a:r>
              <a:rPr lang="ko-KR" altLang="ko-KR" sz="1400" dirty="0" smtClean="0"/>
              <a:t> 개발도구에서 </a:t>
            </a:r>
            <a:r>
              <a:rPr lang="ko-KR" altLang="en-US" sz="1400" dirty="0" smtClean="0"/>
              <a:t>시각</a:t>
            </a:r>
            <a:r>
              <a:rPr lang="ko-KR" altLang="ko-KR" sz="1400" dirty="0" smtClean="0"/>
              <a:t>적으로 조작이 가능하고 재사용이 가능한 소프트웨어 컴포넌트</a:t>
            </a:r>
          </a:p>
          <a:p>
            <a:pPr lvl="1"/>
            <a:r>
              <a:rPr lang="en-US" altLang="ko-KR" sz="1400" dirty="0" smtClean="0"/>
              <a:t>JavaBeans 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Java </a:t>
            </a:r>
            <a:r>
              <a:rPr lang="ko-KR" altLang="en-US" sz="1400" dirty="0" smtClean="0"/>
              <a:t>로 </a:t>
            </a:r>
            <a:r>
              <a:rPr lang="en-US" altLang="ko-KR" sz="1400" dirty="0" smtClean="0"/>
              <a:t>Software Component </a:t>
            </a:r>
            <a:r>
              <a:rPr lang="ko-KR" altLang="en-US" sz="1400" dirty="0" smtClean="0"/>
              <a:t>를 만들기 위한 기술</a:t>
            </a:r>
            <a:r>
              <a:rPr lang="en-US" altLang="ko-KR" sz="1400" dirty="0" smtClean="0"/>
              <a:t> </a:t>
            </a:r>
          </a:p>
          <a:p>
            <a:pPr lvl="1"/>
            <a:r>
              <a:rPr lang="en-US" altLang="ko-KR" sz="1400" dirty="0" smtClean="0"/>
              <a:t>Java </a:t>
            </a:r>
            <a:r>
              <a:rPr lang="ko-KR" altLang="en-US" sz="1400" dirty="0" smtClean="0"/>
              <a:t>로 작성된 소프트웨어 </a:t>
            </a:r>
            <a:r>
              <a:rPr lang="en-US" altLang="ko-KR" sz="1400" dirty="0" smtClean="0"/>
              <a:t>Component :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JavaBeans. </a:t>
            </a:r>
          </a:p>
          <a:p>
            <a:pPr lvl="1"/>
            <a:r>
              <a:rPr lang="en-US" altLang="ko-KR" sz="1400" dirty="0" smtClean="0"/>
              <a:t>JavaBeans 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Sun </a:t>
            </a:r>
            <a:r>
              <a:rPr lang="en-US" altLang="ko-KR" sz="1400" dirty="0" err="1" smtClean="0"/>
              <a:t>MicroSystems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에서 나온 객체지향 프로그래밍 </a:t>
            </a:r>
            <a:r>
              <a:rPr lang="ko-KR" altLang="en-US" sz="1400" dirty="0" smtClean="0"/>
              <a:t>인터페이스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JavaBeans</a:t>
            </a:r>
            <a:r>
              <a:rPr lang="ko-KR" altLang="en-US" sz="1400" dirty="0" smtClean="0"/>
              <a:t>는 데이터를 표현하기 위한 객체의 의미로 사용되기도 함 </a:t>
            </a:r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r>
              <a:rPr lang="en-US" altLang="ko-KR" sz="1600" dirty="0">
                <a:solidFill>
                  <a:srgbClr val="0000FF"/>
                </a:solidFill>
              </a:rPr>
              <a:t>Web</a:t>
            </a:r>
            <a:r>
              <a:rPr lang="ko-KR" altLang="en-US" sz="1600" dirty="0">
                <a:solidFill>
                  <a:srgbClr val="0000FF"/>
                </a:solidFill>
              </a:rPr>
              <a:t> 프로그래밍</a:t>
            </a:r>
            <a:r>
              <a:rPr lang="en-US" altLang="ko-KR" sz="1600" dirty="0">
                <a:solidFill>
                  <a:srgbClr val="0000FF"/>
                </a:solidFill>
              </a:rPr>
              <a:t>(</a:t>
            </a:r>
            <a:r>
              <a:rPr lang="en-US" altLang="ko-KR" sz="1600" dirty="0" err="1">
                <a:solidFill>
                  <a:srgbClr val="0000FF"/>
                </a:solidFill>
              </a:rPr>
              <a:t>jsp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에서 </a:t>
            </a:r>
            <a:r>
              <a:rPr lang="en-US" altLang="ko-KR" sz="1600" dirty="0">
                <a:solidFill>
                  <a:srgbClr val="0000FF"/>
                </a:solidFill>
              </a:rPr>
              <a:t>JavaBeans</a:t>
            </a:r>
            <a:r>
              <a:rPr lang="ko-KR" altLang="en-US" sz="1600" dirty="0">
                <a:solidFill>
                  <a:srgbClr val="0000FF"/>
                </a:solidFill>
              </a:rPr>
              <a:t>의 활용</a:t>
            </a:r>
            <a:r>
              <a:rPr lang="en-US" altLang="ko-KR" sz="1600" dirty="0"/>
              <a:t>   </a:t>
            </a:r>
            <a:endParaRPr lang="en-US" altLang="ko-KR" sz="1600" dirty="0" smtClean="0"/>
          </a:p>
          <a:p>
            <a:pPr lvl="1"/>
            <a:r>
              <a:rPr lang="ko-KR" altLang="en-US" sz="1400" dirty="0"/>
              <a:t>자바 </a:t>
            </a:r>
            <a:r>
              <a:rPr lang="ko-KR" altLang="en-US" sz="1400" dirty="0" smtClean="0"/>
              <a:t>빈은</a:t>
            </a:r>
            <a:r>
              <a:rPr lang="ko-KR" altLang="en-US" sz="1400" dirty="0"/>
              <a:t> </a:t>
            </a:r>
            <a:r>
              <a:rPr lang="en-US" altLang="ko-KR" sz="1400" dirty="0"/>
              <a:t>JSP </a:t>
            </a:r>
            <a:r>
              <a:rPr lang="ko-KR" altLang="en-US" sz="1400" dirty="0"/>
              <a:t>페이지의 </a:t>
            </a:r>
            <a:r>
              <a:rPr lang="ko-KR" altLang="en-US" sz="1400" dirty="0" smtClean="0"/>
              <a:t>비즈니스 </a:t>
            </a:r>
            <a:r>
              <a:rPr lang="ko-KR" altLang="en-US" sz="1400" dirty="0" err="1" smtClean="0"/>
              <a:t>로직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업무처리 규칙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부분을 분리해서 </a:t>
            </a:r>
            <a:r>
              <a:rPr lang="ko-KR" altLang="en-US" sz="1400" dirty="0" smtClean="0"/>
              <a:t>작성한다</a:t>
            </a:r>
            <a:r>
              <a:rPr lang="en-US" altLang="ko-KR" sz="1400" dirty="0" smtClean="0"/>
              <a:t>. </a:t>
            </a:r>
          </a:p>
          <a:p>
            <a:pPr lvl="2"/>
            <a:r>
              <a:rPr lang="ko-KR" altLang="en-US" sz="1200" dirty="0">
                <a:latin typeface="굴림"/>
              </a:rPr>
              <a:t>비즈니스 </a:t>
            </a:r>
            <a:r>
              <a:rPr lang="ko-KR" altLang="en-US" sz="1200" dirty="0" err="1">
                <a:latin typeface="굴림"/>
              </a:rPr>
              <a:t>로직이란</a:t>
            </a:r>
            <a:r>
              <a:rPr lang="ko-KR" altLang="en-US" sz="1200" dirty="0">
                <a:latin typeface="굴림"/>
              </a:rPr>
              <a:t> 업무에 필요한 </a:t>
            </a:r>
            <a:r>
              <a:rPr lang="ko-KR" altLang="en-US" sz="1200" dirty="0">
                <a:latin typeface="굴림"/>
                <a:hlinkClick r:id="rId2"/>
              </a:rPr>
              <a:t>데이터</a:t>
            </a:r>
            <a:r>
              <a:rPr lang="ko-KR" altLang="en-US" sz="1200" dirty="0">
                <a:latin typeface="굴림"/>
              </a:rPr>
              <a:t> 처리를 수행하는 </a:t>
            </a:r>
            <a:r>
              <a:rPr lang="ko-KR" altLang="en-US" sz="1200" dirty="0">
                <a:latin typeface="굴림"/>
                <a:hlinkClick r:id="rId3"/>
              </a:rPr>
              <a:t>응용프로그램</a:t>
            </a:r>
            <a:r>
              <a:rPr lang="ko-KR" altLang="en-US" sz="1200" dirty="0">
                <a:latin typeface="굴림"/>
              </a:rPr>
              <a:t>의 </a:t>
            </a:r>
            <a:r>
              <a:rPr lang="ko-KR" altLang="en-US" sz="1200" dirty="0" smtClean="0">
                <a:latin typeface="굴림"/>
              </a:rPr>
              <a:t>일부를 의미한다</a:t>
            </a:r>
            <a:r>
              <a:rPr lang="en-US" altLang="ko-KR" sz="1200" dirty="0" smtClean="0">
                <a:latin typeface="굴림"/>
              </a:rPr>
              <a:t>.  </a:t>
            </a:r>
          </a:p>
          <a:p>
            <a:pPr lvl="2"/>
            <a:r>
              <a:rPr lang="ko-KR" altLang="en-US" sz="1200" dirty="0" smtClean="0">
                <a:latin typeface="굴림"/>
              </a:rPr>
              <a:t>주로 </a:t>
            </a:r>
            <a:r>
              <a:rPr lang="en-US" altLang="ko-KR" sz="1200" dirty="0" smtClean="0">
                <a:latin typeface="굴림"/>
              </a:rPr>
              <a:t>DB</a:t>
            </a:r>
            <a:r>
              <a:rPr lang="ko-KR" altLang="en-US" sz="1200" dirty="0" smtClean="0">
                <a:latin typeface="굴림"/>
              </a:rPr>
              <a:t>에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저장된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데이터 </a:t>
            </a:r>
            <a:r>
              <a:rPr lang="ko-KR" altLang="en-US" sz="1200" dirty="0">
                <a:latin typeface="굴림"/>
              </a:rPr>
              <a:t>입력</a:t>
            </a:r>
            <a:r>
              <a:rPr lang="en-US" altLang="ko-KR" sz="1200" dirty="0">
                <a:latin typeface="굴림"/>
              </a:rPr>
              <a:t>, </a:t>
            </a:r>
            <a:r>
              <a:rPr lang="ko-KR" altLang="en-US" sz="1200" dirty="0">
                <a:latin typeface="굴림"/>
              </a:rPr>
              <a:t>수정</a:t>
            </a:r>
            <a:r>
              <a:rPr lang="en-US" altLang="ko-KR" sz="1200" dirty="0">
                <a:latin typeface="굴림"/>
              </a:rPr>
              <a:t>, </a:t>
            </a:r>
            <a:r>
              <a:rPr lang="ko-KR" altLang="en-US" sz="1200" dirty="0">
                <a:latin typeface="굴림"/>
              </a:rPr>
              <a:t>조회 및 보고서 처리 등을 수행하는 </a:t>
            </a:r>
            <a:r>
              <a:rPr lang="ko-KR" altLang="en-US" sz="1200" dirty="0" smtClean="0">
                <a:latin typeface="굴림"/>
                <a:hlinkClick r:id="rId4"/>
              </a:rPr>
              <a:t>루틴</a:t>
            </a:r>
            <a:r>
              <a:rPr lang="ko-KR" altLang="en-US" sz="1200" dirty="0" smtClean="0">
                <a:latin typeface="굴림"/>
              </a:rPr>
              <a:t>과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그 </a:t>
            </a:r>
            <a:r>
              <a:rPr lang="ko-KR" altLang="en-US" sz="1200" dirty="0">
                <a:latin typeface="굴림"/>
              </a:rPr>
              <a:t>뒤에서 일어나는 각종 처리를 의미한다</a:t>
            </a:r>
            <a:r>
              <a:rPr lang="en-US" altLang="ko-KR" sz="800" dirty="0">
                <a:latin typeface="굴림"/>
              </a:rPr>
              <a:t>.</a:t>
            </a:r>
            <a:endParaRPr lang="ko-KR" altLang="en-US" sz="1200" dirty="0"/>
          </a:p>
          <a:p>
            <a:pPr lvl="1"/>
            <a:r>
              <a:rPr lang="ko-KR" altLang="en-US" sz="1400" dirty="0" smtClean="0"/>
              <a:t>이 코드는 재사용이 가능하므로 </a:t>
            </a:r>
            <a:r>
              <a:rPr lang="ko-KR" altLang="en-US" sz="1400" dirty="0"/>
              <a:t>프로그램의 효율을 </a:t>
            </a:r>
            <a:r>
              <a:rPr lang="ko-KR" altLang="en-US" sz="1400" dirty="0" smtClean="0"/>
              <a:t>높일 수 있다</a:t>
            </a:r>
            <a:r>
              <a:rPr lang="en-US" altLang="ko-KR" sz="1400" dirty="0" smtClean="0"/>
              <a:t>.</a:t>
            </a:r>
            <a:r>
              <a:rPr lang="en-US" altLang="ko-KR" sz="1400" dirty="0"/>
              <a:t> </a:t>
            </a:r>
          </a:p>
          <a:p>
            <a:pPr lvl="1"/>
            <a:r>
              <a:rPr lang="ko-KR" altLang="en-US" sz="1400" dirty="0" smtClean="0"/>
              <a:t>프로그램을 디자인 부분과 </a:t>
            </a:r>
            <a:r>
              <a:rPr lang="ko-KR" altLang="en-US" sz="1400" dirty="0" err="1" smtClean="0"/>
              <a:t>로직</a:t>
            </a:r>
            <a:r>
              <a:rPr lang="ko-KR" altLang="en-US" sz="1400" dirty="0" smtClean="0"/>
              <a:t> 부분으로 분리하는 프로그램의 </a:t>
            </a:r>
            <a:r>
              <a:rPr lang="ko-KR" altLang="en-US" sz="1400" dirty="0"/>
              <a:t>모듈화</a:t>
            </a:r>
            <a:r>
              <a:rPr lang="en-US" altLang="ko-KR" sz="1400" dirty="0"/>
              <a:t>(</a:t>
            </a:r>
            <a:r>
              <a:rPr lang="ko-KR" altLang="en-US" sz="1400" dirty="0"/>
              <a:t>컴포넌트 </a:t>
            </a:r>
            <a:r>
              <a:rPr lang="en-US" altLang="ko-KR" sz="1400" dirty="0"/>
              <a:t>: component)</a:t>
            </a:r>
            <a:r>
              <a:rPr lang="ko-KR" altLang="en-US" sz="1400" dirty="0"/>
              <a:t>는 코드를 재사용하므로 </a:t>
            </a:r>
            <a:r>
              <a:rPr lang="ko-KR" altLang="en-US" sz="1400" dirty="0" smtClean="0"/>
              <a:t>작성기간이 </a:t>
            </a:r>
            <a:r>
              <a:rPr lang="ko-KR" altLang="en-US" sz="1400" dirty="0"/>
              <a:t>단축되고</a:t>
            </a:r>
            <a:r>
              <a:rPr lang="en-US" altLang="ko-KR" sz="1400" dirty="0"/>
              <a:t>, </a:t>
            </a:r>
            <a:r>
              <a:rPr lang="ko-KR" altLang="en-US" sz="1400" dirty="0"/>
              <a:t>이미 실 시스템에 사용했던 코드를 </a:t>
            </a:r>
            <a:r>
              <a:rPr lang="ko-KR" altLang="en-US" sz="1400" dirty="0" smtClean="0"/>
              <a:t>재사용하므로 </a:t>
            </a:r>
            <a:r>
              <a:rPr lang="ko-KR" altLang="en-US" sz="1400" dirty="0"/>
              <a:t>코드의 안정성이 보장되며 유지 보수가 쉽다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pPr lvl="1"/>
            <a:endParaRPr lang="en-US" altLang="ko-KR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04" y="692696"/>
            <a:ext cx="6480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아이디 중복체크 </a:t>
            </a:r>
            <a:r>
              <a:rPr lang="en-US" altLang="ko-KR" dirty="0" smtClean="0"/>
              <a:t>– </a:t>
            </a:r>
            <a:r>
              <a:rPr lang="en-US" altLang="ko-KR" sz="2400" dirty="0" smtClean="0">
                <a:solidFill>
                  <a:srgbClr val="0000FF"/>
                </a:solidFill>
              </a:rPr>
              <a:t>id</a:t>
            </a:r>
            <a:r>
              <a:rPr lang="ko-KR" altLang="en-US" sz="2400" dirty="0" smtClean="0">
                <a:solidFill>
                  <a:srgbClr val="0000FF"/>
                </a:solidFill>
              </a:rPr>
              <a:t>를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 smtClean="0">
                <a:solidFill>
                  <a:srgbClr val="0000FF"/>
                </a:solidFill>
              </a:rPr>
              <a:t>매개변수로</a:t>
            </a:r>
            <a:r>
              <a:rPr lang="en-US" altLang="ko-KR" sz="2400" dirty="0" smtClean="0">
                <a:solidFill>
                  <a:srgbClr val="0000FF"/>
                </a:solidFill>
              </a:rPr>
              <a:t>- member_DB.java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851652" cy="59046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회원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 </a:t>
            </a:r>
            <a:r>
              <a:rPr lang="en-US" altLang="ko-KR" dirty="0" smtClean="0"/>
              <a:t>-</a:t>
            </a:r>
            <a:r>
              <a:rPr lang="ko-KR" altLang="en-US" sz="2400" dirty="0" smtClean="0">
                <a:solidFill>
                  <a:srgbClr val="0000FF"/>
                </a:solidFill>
              </a:rPr>
              <a:t>데이터 빈 객체를 매개변수로</a:t>
            </a:r>
            <a:r>
              <a:rPr lang="en-US" altLang="ko-KR" sz="2400" dirty="0" smtClean="0">
                <a:solidFill>
                  <a:srgbClr val="0000FF"/>
                </a:solidFill>
              </a:rPr>
              <a:t>- member_DB.java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832" y="692696"/>
            <a:ext cx="6120680" cy="616530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ts val="1100"/>
              </a:lnSpc>
              <a:buNone/>
            </a:pPr>
            <a:r>
              <a:rPr lang="en-US" altLang="ko-KR" sz="1200" b="1" dirty="0" smtClean="0"/>
              <a:t>public static </a:t>
            </a: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insertMember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member_Data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member)</a:t>
            </a:r>
            <a:r>
              <a:rPr lang="en-US" altLang="ko-KR" sz="1200" b="1" dirty="0" smtClean="0"/>
              <a:t> throws Exception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{</a:t>
            </a:r>
          </a:p>
          <a:p>
            <a:pPr lvl="1">
              <a:lnSpc>
                <a:spcPts val="1100"/>
              </a:lnSpc>
              <a:buNone/>
            </a:pPr>
            <a:r>
              <a:rPr lang="en-US" altLang="ko-KR" sz="1200" dirty="0" smtClean="0"/>
              <a:t>Connection con = </a:t>
            </a:r>
            <a:r>
              <a:rPr lang="en-US" altLang="ko-KR" sz="1200" b="1" dirty="0" smtClean="0"/>
              <a:t>null;</a:t>
            </a:r>
          </a:p>
          <a:p>
            <a:pPr lvl="1">
              <a:lnSpc>
                <a:spcPts val="1100"/>
              </a:lnSpc>
              <a:buNone/>
            </a:pPr>
            <a:r>
              <a:rPr lang="en-US" altLang="ko-KR" sz="1200" dirty="0" err="1" smtClean="0"/>
              <a:t>PreparedStatement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pstmt</a:t>
            </a:r>
            <a:r>
              <a:rPr lang="en-US" altLang="ko-KR" sz="1200" dirty="0" smtClean="0"/>
              <a:t> = </a:t>
            </a:r>
            <a:r>
              <a:rPr lang="en-US" altLang="ko-KR" sz="1200" b="1" dirty="0" smtClean="0"/>
              <a:t>null;</a:t>
            </a:r>
          </a:p>
          <a:p>
            <a:pPr lvl="1">
              <a:lnSpc>
                <a:spcPts val="1100"/>
              </a:lnSpc>
              <a:buNone/>
            </a:pPr>
            <a:r>
              <a:rPr lang="en-US" altLang="ko-KR" sz="1200" dirty="0" err="1" smtClean="0"/>
              <a:t>ResultSet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rs</a:t>
            </a:r>
            <a:r>
              <a:rPr lang="en-US" altLang="ko-KR" sz="1200" dirty="0" smtClean="0"/>
              <a:t> = </a:t>
            </a:r>
            <a:r>
              <a:rPr lang="en-US" altLang="ko-KR" sz="1200" b="1" dirty="0" smtClean="0"/>
              <a:t>null;</a:t>
            </a:r>
          </a:p>
          <a:p>
            <a:pPr lvl="1">
              <a:lnSpc>
                <a:spcPts val="1100"/>
              </a:lnSpc>
              <a:buNone/>
            </a:pPr>
            <a:r>
              <a:rPr lang="en-US" altLang="ko-KR" sz="1200" dirty="0" smtClean="0"/>
              <a:t>String </a:t>
            </a:r>
            <a:r>
              <a:rPr lang="en-US" altLang="ko-KR" sz="1200" dirty="0" err="1" smtClean="0"/>
              <a:t>sql</a:t>
            </a:r>
            <a:r>
              <a:rPr lang="en-US" altLang="ko-KR" sz="1200" dirty="0" smtClean="0"/>
              <a:t> = </a:t>
            </a:r>
            <a:r>
              <a:rPr lang="en-US" altLang="ko-KR" sz="1200" b="1" dirty="0" smtClean="0"/>
              <a:t>null;</a:t>
            </a:r>
          </a:p>
          <a:p>
            <a:pPr lvl="1">
              <a:lnSpc>
                <a:spcPts val="1100"/>
              </a:lnSpc>
              <a:buNone/>
            </a:pPr>
            <a:r>
              <a:rPr lang="en-US" altLang="ko-KR" sz="1200" b="1" dirty="0" err="1" smtClean="0"/>
              <a:t>int</a:t>
            </a:r>
            <a:r>
              <a:rPr lang="en-US" altLang="ko-KR" sz="1200" b="1" dirty="0" smtClean="0"/>
              <a:t> x = -1; 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//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등록 실패</a:t>
            </a:r>
            <a:endParaRPr lang="en-US" altLang="ko-KR" sz="1200" b="1" dirty="0" smtClean="0">
              <a:solidFill>
                <a:srgbClr val="00B050"/>
              </a:solidFill>
            </a:endParaRPr>
          </a:p>
          <a:p>
            <a:pPr lvl="1">
              <a:lnSpc>
                <a:spcPts val="1100"/>
              </a:lnSpc>
              <a:buNone/>
            </a:pPr>
            <a:endParaRPr lang="ko-KR" altLang="en-US" sz="1200" dirty="0" smtClean="0"/>
          </a:p>
          <a:p>
            <a:pPr lvl="1">
              <a:lnSpc>
                <a:spcPts val="11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</a:rPr>
              <a:t>try{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smtClean="0"/>
              <a:t>con = </a:t>
            </a:r>
            <a:r>
              <a:rPr lang="en-US" altLang="ko-KR" sz="1200" i="1" dirty="0" err="1" smtClean="0"/>
              <a:t>getConnection</a:t>
            </a:r>
            <a:r>
              <a:rPr lang="en-US" altLang="ko-KR" sz="1200" i="1" dirty="0" smtClean="0"/>
              <a:t>();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sql</a:t>
            </a:r>
            <a:r>
              <a:rPr lang="en-US" altLang="ko-KR" sz="1200" dirty="0" smtClean="0"/>
              <a:t> = "insert into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member_tbl</a:t>
            </a:r>
            <a:r>
              <a:rPr lang="en-US" altLang="ko-KR" sz="1200" dirty="0" smtClean="0"/>
              <a:t> (id, pass, name, </a:t>
            </a:r>
            <a:r>
              <a:rPr lang="en-US" altLang="ko-KR" sz="1200" dirty="0" err="1" smtClean="0"/>
              <a:t>jumin</a:t>
            </a:r>
            <a:r>
              <a:rPr lang="en-US" altLang="ko-KR" sz="1200" dirty="0" smtClean="0"/>
              <a:t>, zip, addr1, addr2, phone, email) values(?,?,?,?,?,?,?,?,?)";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con.prepareStatement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sql</a:t>
            </a:r>
            <a:r>
              <a:rPr lang="en-US" altLang="ko-KR" sz="1200" dirty="0" smtClean="0"/>
              <a:t>);</a:t>
            </a:r>
          </a:p>
          <a:p>
            <a:pPr lvl="2">
              <a:lnSpc>
                <a:spcPts val="1100"/>
              </a:lnSpc>
              <a:buNone/>
            </a:pPr>
            <a:endParaRPr lang="ko-KR" altLang="en-US" sz="1200" dirty="0" smtClean="0"/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(1, </a:t>
            </a:r>
            <a:r>
              <a:rPr lang="en-US" altLang="ko-KR" sz="1200" dirty="0" err="1" smtClean="0"/>
              <a:t>member.getId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(2, </a:t>
            </a:r>
            <a:r>
              <a:rPr lang="en-US" altLang="ko-KR" sz="1200" dirty="0" err="1" smtClean="0"/>
              <a:t>member.getPass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(3, </a:t>
            </a:r>
            <a:r>
              <a:rPr lang="en-US" altLang="ko-KR" sz="1200" dirty="0" err="1" smtClean="0"/>
              <a:t>member.getName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(4, </a:t>
            </a:r>
            <a:r>
              <a:rPr lang="en-US" altLang="ko-KR" sz="1200" dirty="0" err="1" smtClean="0"/>
              <a:t>member.getJumin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(5, </a:t>
            </a:r>
            <a:r>
              <a:rPr lang="en-US" altLang="ko-KR" sz="1200" dirty="0" err="1" smtClean="0"/>
              <a:t>member.getZip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(6, member.getAddr1());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(7, member.getAddr2());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(8, </a:t>
            </a:r>
            <a:r>
              <a:rPr lang="en-US" altLang="ko-KR" sz="1200" dirty="0" err="1" smtClean="0"/>
              <a:t>member.getPhone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pstmt.setString</a:t>
            </a:r>
            <a:r>
              <a:rPr lang="en-US" altLang="ko-KR" sz="1200" dirty="0" smtClean="0"/>
              <a:t>(9, </a:t>
            </a:r>
            <a:r>
              <a:rPr lang="en-US" altLang="ko-KR" sz="1200" dirty="0" err="1" smtClean="0"/>
              <a:t>member.getEmail</a:t>
            </a:r>
            <a:r>
              <a:rPr lang="en-US" altLang="ko-KR" sz="1200" dirty="0" smtClean="0"/>
              <a:t>());</a:t>
            </a:r>
          </a:p>
          <a:p>
            <a:pPr lvl="2">
              <a:lnSpc>
                <a:spcPts val="1100"/>
              </a:lnSpc>
              <a:buNone/>
            </a:pPr>
            <a:endParaRPr lang="ko-KR" altLang="en-US" sz="1200" dirty="0" smtClean="0"/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err="1" smtClean="0"/>
              <a:t>pstmt.executeUpdate</a:t>
            </a:r>
            <a:r>
              <a:rPr lang="en-US" altLang="ko-KR" sz="1200" dirty="0" smtClean="0"/>
              <a:t>();</a:t>
            </a:r>
          </a:p>
          <a:p>
            <a:pPr lvl="2">
              <a:lnSpc>
                <a:spcPts val="1100"/>
              </a:lnSpc>
              <a:buNone/>
            </a:pPr>
            <a:r>
              <a:rPr lang="en-US" altLang="ko-KR" sz="1200" dirty="0" smtClean="0"/>
              <a:t>x = 1; </a:t>
            </a:r>
            <a:r>
              <a:rPr lang="en-US" altLang="ko-KR" sz="1200" dirty="0" smtClean="0">
                <a:solidFill>
                  <a:srgbClr val="00B050"/>
                </a:solidFill>
              </a:rPr>
              <a:t>// </a:t>
            </a:r>
            <a:r>
              <a:rPr lang="ko-KR" altLang="en-US" sz="1200" dirty="0" smtClean="0">
                <a:solidFill>
                  <a:srgbClr val="00B050"/>
                </a:solidFill>
              </a:rPr>
              <a:t>등록 성공</a:t>
            </a:r>
            <a:endParaRPr lang="en-US" altLang="ko-KR" sz="1200" dirty="0" smtClean="0">
              <a:solidFill>
                <a:srgbClr val="00B050"/>
              </a:solidFill>
            </a:endParaRPr>
          </a:p>
          <a:p>
            <a:pPr lvl="1">
              <a:lnSpc>
                <a:spcPts val="11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</a:rPr>
              <a:t>}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 </a:t>
            </a:r>
            <a:r>
              <a:rPr lang="en-US" altLang="ko-KR" sz="1200" dirty="0" smtClean="0">
                <a:solidFill>
                  <a:srgbClr val="00B050"/>
                </a:solidFill>
              </a:rPr>
              <a:t> //try</a:t>
            </a:r>
            <a:r>
              <a:rPr lang="ko-KR" altLang="en-US" sz="1200" dirty="0" smtClean="0">
                <a:solidFill>
                  <a:srgbClr val="00B050"/>
                </a:solidFill>
              </a:rPr>
              <a:t> 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1907704" y="836712"/>
            <a:ext cx="1769110" cy="2697480"/>
          </a:xfrm>
          <a:custGeom>
            <a:avLst/>
            <a:gdLst>
              <a:gd name="connsiteX0" fmla="*/ 1287780 w 1769110"/>
              <a:gd name="connsiteY0" fmla="*/ 0 h 2697480"/>
              <a:gd name="connsiteX1" fmla="*/ 1554480 w 1769110"/>
              <a:gd name="connsiteY1" fmla="*/ 1188720 h 2697480"/>
              <a:gd name="connsiteX2" fmla="*/ 0 w 1769110"/>
              <a:gd name="connsiteY2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110" h="2697480">
                <a:moveTo>
                  <a:pt x="1287780" y="0"/>
                </a:moveTo>
                <a:cubicBezTo>
                  <a:pt x="1528445" y="369570"/>
                  <a:pt x="1769110" y="739140"/>
                  <a:pt x="1554480" y="1188720"/>
                </a:cubicBezTo>
                <a:cubicBezTo>
                  <a:pt x="1339850" y="1638300"/>
                  <a:pt x="669925" y="2167890"/>
                  <a:pt x="0" y="2697480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78076" y="692696"/>
            <a:ext cx="3024336" cy="6165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lIns="0" rIns="0" rtlCol="0">
            <a:noAutofit/>
          </a:bodyPr>
          <a:lstStyle/>
          <a:p>
            <a:pPr marL="1234440" lvl="2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catch (Exception e){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e.printStackTrace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 </a:t>
            </a: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1234440" lvl="2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finally {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rs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!= null) {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try{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rs.close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 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catch(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SQLException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se){}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pstmt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!= null) {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try{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pstmt.close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catch(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SQLException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se){}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if (con != null) {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try{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con.close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catch(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SQLException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se){}</a:t>
            </a:r>
          </a:p>
          <a:p>
            <a:pPr marL="1691640" lvl="3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1234440" lvl="2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1234440" lvl="2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return x;</a:t>
            </a:r>
          </a:p>
          <a:p>
            <a:pPr marL="320040" indent="-1080000" latinLnBrk="1">
              <a:lnSpc>
                <a:spcPts val="12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2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빈을 활용한 회원인증 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611560" y="1268760"/>
            <a:ext cx="7994416" cy="2952328"/>
            <a:chOff x="369620" y="1124744"/>
            <a:chExt cx="7994416" cy="2952328"/>
          </a:xfrm>
        </p:grpSpPr>
        <p:cxnSp>
          <p:nvCxnSpPr>
            <p:cNvPr id="46" name="직선 화살표 연결선 45"/>
            <p:cNvCxnSpPr>
              <a:stCxn id="36" idx="2"/>
            </p:cNvCxnSpPr>
            <p:nvPr/>
          </p:nvCxnSpPr>
          <p:spPr>
            <a:xfrm>
              <a:off x="4546084" y="1791675"/>
              <a:ext cx="1958124" cy="113326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화살표 연결선 3"/>
            <p:cNvCxnSpPr/>
            <p:nvPr/>
          </p:nvCxnSpPr>
          <p:spPr>
            <a:xfrm>
              <a:off x="5656312" y="3156208"/>
              <a:ext cx="72008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971056" y="3140968"/>
              <a:ext cx="72008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87172" y="285293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3683516" y="2924944"/>
              <a:ext cx="196860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member_ok_useBean.jsp</a:t>
              </a:r>
              <a:endParaRPr lang="ko-KR" altLang="en-US" sz="12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843756" y="2924944"/>
              <a:ext cx="1656184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member_DB.java</a:t>
              </a:r>
            </a:p>
            <a:p>
              <a:pPr algn="ctr"/>
              <a:r>
                <a:rPr lang="en-US" altLang="ko-KR" sz="1400" u="sng" dirty="0" err="1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userCheck</a:t>
              </a:r>
              <a:r>
                <a:rPr lang="en-US" altLang="ko-KR" sz="1400" u="sng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(id, pass)</a:t>
              </a:r>
              <a:endParaRPr lang="ko-KR" altLang="en-US" sz="1400" dirty="0" smtClean="0"/>
            </a:p>
          </p:txBody>
        </p:sp>
        <p:sp>
          <p:nvSpPr>
            <p:cNvPr id="15" name="원통 14"/>
            <p:cNvSpPr/>
            <p:nvPr/>
          </p:nvSpPr>
          <p:spPr>
            <a:xfrm>
              <a:off x="7859980" y="260986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pic>
          <p:nvPicPr>
            <p:cNvPr id="17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69620" y="136017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20" name="원통 19"/>
            <p:cNvSpPr/>
            <p:nvPr/>
          </p:nvSpPr>
          <p:spPr>
            <a:xfrm>
              <a:off x="5770220" y="1124744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>
              <a:off x="1305724" y="148478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3105924" y="155679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1267624" y="1655088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33716" y="119675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6576" y="1628800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099340" y="2924944"/>
              <a:ext cx="1224136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Member.html</a:t>
              </a:r>
            </a:p>
            <a:p>
              <a:pPr algn="ctr"/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로그인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>
              <a:off x="1325920" y="3198500"/>
              <a:ext cx="720080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1341160" y="308496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07252" y="273597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03824" y="324002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826004" y="1268760"/>
              <a:ext cx="14401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>
              <a:off x="5266164" y="1575460"/>
              <a:ext cx="504056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2097812" y="1268760"/>
              <a:ext cx="1224136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Member.html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>
              <a:off x="7518608" y="3140968"/>
              <a:ext cx="288032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36" idx="2"/>
              <a:endCxn id="10" idx="0"/>
            </p:cNvCxnSpPr>
            <p:nvPr/>
          </p:nvCxnSpPr>
          <p:spPr>
            <a:xfrm>
              <a:off x="4546084" y="1791675"/>
              <a:ext cx="121734" cy="113326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3203848" y="3645024"/>
              <a:ext cx="1944216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member_ok_java.jsp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652120" y="3645024"/>
              <a:ext cx="1944216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member_page.jsp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40" name="직선 화살표 연결선 39"/>
            <p:cNvCxnSpPr>
              <a:stCxn id="10" idx="2"/>
              <a:endCxn id="35" idx="0"/>
            </p:cNvCxnSpPr>
            <p:nvPr/>
          </p:nvCxnSpPr>
          <p:spPr>
            <a:xfrm>
              <a:off x="4667818" y="3356992"/>
              <a:ext cx="1956410" cy="28803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808312" cy="10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빈을 활용한 회원인증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</a:rPr>
              <a:t>member_ok_useBean.jsp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752528" cy="2964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page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"text/html; 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=utf-8" %&gt;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request.setCharacterEncoding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("utf-8"); %&gt;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String id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request.getParameter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String pass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request.getParameter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("pass");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sessionID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"yes";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b="1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check = 0;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&lt;jsp:useBean id=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</a:t>
            </a:r>
            <a:r>
              <a:rPr lang="en-US" altLang="ko-KR" sz="1400" b="1" i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member.member_DB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 /&gt;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check = </a:t>
            </a:r>
            <a:r>
              <a:rPr lang="en-US" altLang="ko-KR" sz="1400" b="1" u="sng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</a:t>
            </a:r>
            <a:r>
              <a:rPr lang="en-US" altLang="ko-KR" sz="1400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.userCheck</a:t>
            </a:r>
            <a:r>
              <a:rPr lang="en-US" altLang="ko-KR" sz="1400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u="sng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id, pass</a:t>
            </a:r>
            <a:r>
              <a:rPr lang="en-US" altLang="ko-KR" sz="1400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607525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ko-KR" b="1" dirty="0" err="1" smtClean="0"/>
              <a:t>Webcontents</a:t>
            </a:r>
            <a:r>
              <a:rPr lang="en-US" altLang="ko-KR" b="1" dirty="0" smtClean="0"/>
              <a:t>&gt;New&gt;JSP file&gt; member_ok_useBean.jsp </a:t>
            </a:r>
            <a:r>
              <a:rPr lang="ko-KR" altLang="en-US" b="1" dirty="0" smtClean="0"/>
              <a:t>입력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412776"/>
            <a:ext cx="3542958" cy="4078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if(check == 1){  </a:t>
            </a:r>
            <a:r>
              <a:rPr lang="en-US" altLang="ko-KR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아이디와 비밀번호 일치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session.setAttribute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",sessionID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response.sendRedirect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member_page.jsp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else if(check == 0){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%&gt;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language=</a:t>
            </a:r>
            <a:r>
              <a:rPr lang="en-US" altLang="ko-KR" sz="1400" i="1" u="sng" dirty="0" smtClean="0">
                <a:latin typeface="HY강B" pitchFamily="18" charset="-127"/>
                <a:ea typeface="HY강B" pitchFamily="18" charset="-127"/>
              </a:rPr>
              <a:t>"JavaScript"&gt;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alert("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비밀번호가 일치하지 않습니다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history.go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(-1);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}else if(check == -1){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language=</a:t>
            </a:r>
            <a:r>
              <a:rPr lang="en-US" altLang="ko-KR" sz="1400" i="1" u="sng" dirty="0" smtClean="0">
                <a:latin typeface="HY강B" pitchFamily="18" charset="-127"/>
                <a:ea typeface="HY강B" pitchFamily="18" charset="-127"/>
              </a:rPr>
              <a:t>"JavaScript"&gt;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alert("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아이디가 일치하지 않습니다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history.go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(-1);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</a:t>
            </a:r>
            <a:r>
              <a:rPr lang="ko-KR" altLang="en-US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%&gt;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1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1808366" cy="20882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 flipV="1">
            <a:off x="3563888" y="3573016"/>
            <a:ext cx="1008112" cy="136815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491880" y="4581128"/>
            <a:ext cx="1152128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>
            <a:off x="1115616" y="3573016"/>
            <a:ext cx="720080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클래스 직접 호출을 이용한 회원인증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172" y="1412776"/>
            <a:ext cx="475252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00FF"/>
                </a:solidFill>
              </a:rPr>
              <a:t>&lt;%@ page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contentType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"text/html; 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charset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smtClean="0">
                <a:solidFill>
                  <a:srgbClr val="0000FF"/>
                </a:solidFill>
              </a:rPr>
              <a:t> utf-8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" %&gt;</a:t>
            </a:r>
          </a:p>
          <a:p>
            <a:r>
              <a:rPr lang="en-US" altLang="ko-KR" sz="1400" dirty="0" smtClean="0"/>
              <a:t>&lt;%@ page import=</a:t>
            </a:r>
            <a:r>
              <a:rPr lang="en-US" altLang="ko-KR" sz="1400" i="1" dirty="0" smtClean="0"/>
              <a:t>"</a:t>
            </a:r>
            <a:r>
              <a:rPr lang="en-US" altLang="ko-KR" sz="1400" i="1" dirty="0" err="1" smtClean="0"/>
              <a:t>member.member_DB</a:t>
            </a:r>
            <a:r>
              <a:rPr lang="en-US" altLang="ko-KR" sz="1400" i="1" dirty="0" smtClean="0"/>
              <a:t>" %&gt;</a:t>
            </a:r>
          </a:p>
          <a:p>
            <a:r>
              <a:rPr lang="en-US" altLang="ko-KR" sz="1400" dirty="0" smtClean="0"/>
              <a:t>&lt;%@ page import=</a:t>
            </a:r>
            <a:r>
              <a:rPr lang="en-US" altLang="ko-KR" sz="1400" i="1" dirty="0" smtClean="0"/>
              <a:t>"</a:t>
            </a:r>
            <a:r>
              <a:rPr lang="en-US" altLang="ko-KR" sz="1400" i="1" dirty="0" err="1" smtClean="0"/>
              <a:t>member.member_Data</a:t>
            </a:r>
            <a:r>
              <a:rPr lang="en-US" altLang="ko-KR" sz="1400" i="1" dirty="0" smtClean="0"/>
              <a:t>" %&gt;</a:t>
            </a:r>
          </a:p>
          <a:p>
            <a:r>
              <a:rPr lang="en-US" altLang="ko-KR" sz="1400" dirty="0" smtClean="0"/>
              <a:t>&lt;%@ page import=</a:t>
            </a:r>
            <a:r>
              <a:rPr lang="en-US" altLang="ko-KR" sz="1400" i="1" dirty="0" smtClean="0"/>
              <a:t>"</a:t>
            </a:r>
            <a:r>
              <a:rPr lang="en-US" altLang="ko-KR" sz="1400" i="1" dirty="0" err="1" smtClean="0"/>
              <a:t>java.util</a:t>
            </a:r>
            <a:r>
              <a:rPr lang="en-US" altLang="ko-KR" sz="1400" i="1" dirty="0" smtClean="0"/>
              <a:t>.*" %&gt;</a:t>
            </a:r>
          </a:p>
          <a:p>
            <a:endParaRPr lang="ko-KR" altLang="en-US" sz="1400" dirty="0" smtClean="0"/>
          </a:p>
          <a:p>
            <a:r>
              <a:rPr lang="en-US" altLang="ko-KR" sz="1400" dirty="0" smtClean="0"/>
              <a:t>&lt;% </a:t>
            </a:r>
            <a:r>
              <a:rPr lang="en-US" altLang="ko-KR" sz="1400" dirty="0" err="1" smtClean="0"/>
              <a:t>request.setCharacterEncoding</a:t>
            </a:r>
            <a:r>
              <a:rPr lang="en-US" altLang="ko-KR" sz="1400" dirty="0" smtClean="0"/>
              <a:t>("utf-8"); %&gt;</a:t>
            </a:r>
          </a:p>
          <a:p>
            <a:endParaRPr lang="ko-KR" altLang="en-US" sz="1400" dirty="0" smtClean="0"/>
          </a:p>
          <a:p>
            <a:r>
              <a:rPr lang="en-US" altLang="ko-KR" sz="1400" dirty="0" smtClean="0"/>
              <a:t>&lt;%</a:t>
            </a:r>
          </a:p>
          <a:p>
            <a:r>
              <a:rPr lang="en-US" altLang="ko-KR" sz="1400" dirty="0" smtClean="0"/>
              <a:t>String id = </a:t>
            </a:r>
            <a:r>
              <a:rPr lang="en-US" altLang="ko-KR" sz="1400" dirty="0" err="1" smtClean="0"/>
              <a:t>request.getParameter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txtID</a:t>
            </a:r>
            <a:r>
              <a:rPr lang="en-US" altLang="ko-KR" sz="1400" dirty="0" smtClean="0"/>
              <a:t>");</a:t>
            </a:r>
          </a:p>
          <a:p>
            <a:r>
              <a:rPr lang="en-US" altLang="ko-KR" sz="1400" dirty="0" smtClean="0"/>
              <a:t>String pass = </a:t>
            </a:r>
            <a:r>
              <a:rPr lang="en-US" altLang="ko-KR" sz="1400" dirty="0" err="1" smtClean="0"/>
              <a:t>request.getParameter</a:t>
            </a:r>
            <a:r>
              <a:rPr lang="en-US" altLang="ko-KR" sz="1400" dirty="0" smtClean="0"/>
              <a:t>("pass");</a:t>
            </a:r>
          </a:p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sessionID</a:t>
            </a:r>
            <a:r>
              <a:rPr lang="en-US" altLang="ko-KR" sz="1400" dirty="0" smtClean="0"/>
              <a:t> = "yes";</a:t>
            </a:r>
          </a:p>
          <a:p>
            <a:endParaRPr lang="ko-KR" altLang="en-US" sz="1400" dirty="0" smtClean="0"/>
          </a:p>
          <a:p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check = 0;</a:t>
            </a:r>
          </a:p>
          <a:p>
            <a:endParaRPr lang="ko-KR" altLang="en-US" sz="1400" dirty="0" smtClean="0"/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member_DB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b="1" dirty="0" err="1" smtClean="0"/>
              <a:t>mem</a:t>
            </a:r>
            <a:r>
              <a:rPr lang="en-US" altLang="ko-KR" sz="1400" dirty="0" smtClean="0">
                <a:solidFill>
                  <a:srgbClr val="0000FF"/>
                </a:solidFill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member_DB.getInstance</a:t>
            </a:r>
            <a:r>
              <a:rPr lang="en-US" altLang="ko-KR" sz="1400" dirty="0" smtClean="0">
                <a:solidFill>
                  <a:srgbClr val="0000FF"/>
                </a:solidFill>
              </a:rPr>
              <a:t>();</a:t>
            </a:r>
          </a:p>
          <a:p>
            <a:r>
              <a:rPr lang="en-US" altLang="ko-KR" sz="1400" dirty="0" smtClean="0"/>
              <a:t>check = </a:t>
            </a:r>
            <a:r>
              <a:rPr lang="en-US" altLang="ko-KR" sz="1400" b="1" u="sng" dirty="0" err="1" smtClean="0"/>
              <a:t>mem</a:t>
            </a:r>
            <a:r>
              <a:rPr lang="en-US" altLang="ko-KR" sz="1400" u="sng" dirty="0" err="1" smtClean="0">
                <a:solidFill>
                  <a:srgbClr val="0000FF"/>
                </a:solidFill>
              </a:rPr>
              <a:t>.userCheck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( </a:t>
            </a:r>
            <a:r>
              <a:rPr lang="en-US" altLang="ko-KR" sz="1400" u="sng" dirty="0" smtClean="0"/>
              <a:t>id, pass 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);</a:t>
            </a:r>
            <a:endParaRPr lang="ko-KR" altLang="en-US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75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ko-KR" b="1" dirty="0" err="1" smtClean="0"/>
              <a:t>Webcontents</a:t>
            </a:r>
            <a:r>
              <a:rPr lang="en-US" altLang="ko-KR" b="1" dirty="0" smtClean="0"/>
              <a:t>&gt;New&gt;JSP file&gt;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member_ok_Java</a:t>
            </a:r>
            <a:r>
              <a:rPr lang="ko-KR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.</a:t>
            </a:r>
            <a:r>
              <a:rPr lang="en-US" altLang="ko-KR" b="1" dirty="0" err="1" smtClean="0">
                <a:solidFill>
                  <a:srgbClr val="0000FF"/>
                </a:solidFill>
              </a:rPr>
              <a:t>jsp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/>
              <a:t>입력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340768"/>
            <a:ext cx="3542958" cy="4078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if(check == 1){  </a:t>
            </a:r>
            <a:r>
              <a:rPr lang="en-US" altLang="ko-KR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아이디와 비밀번호 일치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session.setAttribute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",sessionID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response.sendRedirect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member_page.jsp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pPr>
              <a:lnSpc>
                <a:spcPts val="14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else if(check == 0){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%&gt;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language=</a:t>
            </a:r>
            <a:r>
              <a:rPr lang="en-US" altLang="ko-KR" sz="1400" i="1" u="sng" dirty="0" smtClean="0">
                <a:latin typeface="HY강B" pitchFamily="18" charset="-127"/>
                <a:ea typeface="HY강B" pitchFamily="18" charset="-127"/>
              </a:rPr>
              <a:t>"JavaScript"&gt;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alert("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비밀번호가 일치하지 않습니다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history.go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(-1);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}else if(check == -1){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language=</a:t>
            </a:r>
            <a:r>
              <a:rPr lang="en-US" altLang="ko-KR" sz="1400" i="1" u="sng" dirty="0" smtClean="0">
                <a:latin typeface="HY강B" pitchFamily="18" charset="-127"/>
                <a:ea typeface="HY강B" pitchFamily="18" charset="-127"/>
              </a:rPr>
              <a:t>"JavaScript"&gt;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alert("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아이디가 일치하지 않습니다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>
              <a:lnSpc>
                <a:spcPts val="1400"/>
              </a:lnSpc>
            </a:pP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history.go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(-1);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</a:t>
            </a:r>
            <a:r>
              <a:rPr lang="ko-KR" altLang="en-US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}</a:t>
            </a:r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%&gt;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1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1808366" cy="20882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>
            <a:off x="3635896" y="1844824"/>
            <a:ext cx="1152128" cy="20882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691680" y="1700808"/>
            <a:ext cx="2016224" cy="3829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V="1">
            <a:off x="2339752" y="4149080"/>
            <a:ext cx="1584176" cy="2880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950980" y="3811900"/>
            <a:ext cx="1368152" cy="3524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 </a:t>
            </a:r>
            <a:r>
              <a:rPr lang="ko-KR" altLang="en-US" dirty="0" smtClean="0"/>
              <a:t>중복체크</a:t>
            </a:r>
            <a:endParaRPr lang="ko-KR" altLang="en-US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95536" y="836712"/>
            <a:ext cx="8047756" cy="2160240"/>
            <a:chOff x="369620" y="1124744"/>
            <a:chExt cx="8047756" cy="2392283"/>
          </a:xfrm>
        </p:grpSpPr>
        <p:cxnSp>
          <p:nvCxnSpPr>
            <p:cNvPr id="6" name="직선 화살표 연결선 5"/>
            <p:cNvCxnSpPr>
              <a:stCxn id="10" idx="1"/>
              <a:endCxn id="9" idx="3"/>
            </p:cNvCxnSpPr>
            <p:nvPr/>
          </p:nvCxnSpPr>
          <p:spPr>
            <a:xfrm flipH="1">
              <a:off x="5652120" y="3115653"/>
              <a:ext cx="275456" cy="2455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>
              <a:stCxn id="31" idx="3"/>
              <a:endCxn id="9" idx="1"/>
            </p:cNvCxnSpPr>
            <p:nvPr/>
          </p:nvCxnSpPr>
          <p:spPr>
            <a:xfrm flipV="1">
              <a:off x="3517796" y="3118108"/>
              <a:ext cx="478140" cy="419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87172" y="285293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3995936" y="2902084"/>
              <a:ext cx="165618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checkid_Bean.jsp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927576" y="2899629"/>
              <a:ext cx="1656184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member_DB.java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FF"/>
                  </a:solidFill>
                </a:rPr>
                <a:t>confirmId</a:t>
              </a:r>
              <a:r>
                <a:rPr lang="en-US" altLang="ko-KR" sz="1400" dirty="0" smtClean="0">
                  <a:solidFill>
                    <a:srgbClr val="0000FF"/>
                  </a:solidFill>
                </a:rPr>
                <a:t>(id) </a:t>
              </a:r>
              <a:endParaRPr lang="ko-KR" alt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" name="원통 10"/>
            <p:cNvSpPr/>
            <p:nvPr/>
          </p:nvSpPr>
          <p:spPr>
            <a:xfrm>
              <a:off x="7913320" y="261748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pic>
          <p:nvPicPr>
            <p:cNvPr id="12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69620" y="136017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13" name="원통 12"/>
            <p:cNvSpPr/>
            <p:nvPr/>
          </p:nvSpPr>
          <p:spPr>
            <a:xfrm>
              <a:off x="5902052" y="1124744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1305724" y="148478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3105924" y="155679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H="1">
              <a:off x="1267624" y="1655088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33716" y="119675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6576" y="1628800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1325920" y="3198500"/>
              <a:ext cx="720080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1341160" y="308496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07252" y="273597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03824" y="324002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826004" y="1268760"/>
              <a:ext cx="1538084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checkid.jsp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5379328" y="1583080"/>
              <a:ext cx="504056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2097812" y="1268760"/>
              <a:ext cx="1394068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member_in</a:t>
              </a:r>
              <a:r>
                <a:rPr lang="ko-KR" altLang="en-US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7610048" y="3140968"/>
              <a:ext cx="288032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2123728" y="2906277"/>
              <a:ext cx="139406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member_in.jsp</a:t>
              </a:r>
            </a:p>
            <a:p>
              <a:pPr algn="ctr"/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(ID </a:t>
              </a:r>
              <a:r>
                <a:rPr lang="ko-KR" altLang="en-US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중복검사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2" name="직선 화살표 연결선 31"/>
            <p:cNvCxnSpPr>
              <a:stCxn id="24" idx="2"/>
            </p:cNvCxnSpPr>
            <p:nvPr/>
          </p:nvCxnSpPr>
          <p:spPr>
            <a:xfrm flipH="1">
              <a:off x="4572000" y="1791675"/>
              <a:ext cx="23046" cy="113326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stCxn id="24" idx="2"/>
              <a:endCxn id="10" idx="0"/>
            </p:cNvCxnSpPr>
            <p:nvPr/>
          </p:nvCxnSpPr>
          <p:spPr>
            <a:xfrm>
              <a:off x="4595046" y="1791675"/>
              <a:ext cx="2160622" cy="110795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1874165" cy="22612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 중복체크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4032448" cy="590465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altLang="ko-KR" sz="1000" dirty="0" smtClean="0">
                <a:solidFill>
                  <a:srgbClr val="0000FF"/>
                </a:solidFill>
              </a:rPr>
              <a:t>&lt;%@ page </a:t>
            </a:r>
            <a:r>
              <a:rPr lang="en-US" altLang="ko-KR" sz="1000" dirty="0" err="1" smtClean="0">
                <a:solidFill>
                  <a:srgbClr val="0000FF"/>
                </a:solidFill>
              </a:rPr>
              <a:t>contentType</a:t>
            </a:r>
            <a:r>
              <a:rPr lang="en-US" altLang="ko-KR" sz="1000" dirty="0" smtClean="0">
                <a:solidFill>
                  <a:srgbClr val="0000FF"/>
                </a:solidFill>
              </a:rPr>
              <a:t> = </a:t>
            </a:r>
            <a:r>
              <a:rPr lang="en-US" altLang="ko-KR" sz="1000" i="1" dirty="0" smtClean="0">
                <a:solidFill>
                  <a:srgbClr val="0000FF"/>
                </a:solidFill>
              </a:rPr>
              <a:t>"text/html; </a:t>
            </a:r>
            <a:r>
              <a:rPr lang="en-US" altLang="ko-KR" sz="1000" i="1" dirty="0" err="1" smtClean="0">
                <a:solidFill>
                  <a:srgbClr val="0000FF"/>
                </a:solidFill>
              </a:rPr>
              <a:t>charset</a:t>
            </a:r>
            <a:r>
              <a:rPr lang="en-US" altLang="ko-KR" sz="1000" i="1" dirty="0" smtClean="0">
                <a:solidFill>
                  <a:srgbClr val="0000FF"/>
                </a:solidFill>
              </a:rPr>
              <a:t>=utf-8" %&gt;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&lt;%@ page import = </a:t>
            </a:r>
            <a:r>
              <a:rPr lang="en-US" altLang="ko-KR" sz="1000" i="1" dirty="0" smtClean="0"/>
              <a:t>"java.sql.*" %&gt;</a:t>
            </a:r>
          </a:p>
          <a:p>
            <a:pPr>
              <a:lnSpc>
                <a:spcPts val="900"/>
              </a:lnSpc>
              <a:buNone/>
            </a:pPr>
            <a:endParaRPr lang="ko-KR" altLang="en-US" sz="1000" dirty="0" smtClean="0"/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&lt;HTML&gt;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&lt;HEAD&gt;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&lt;TITLE&gt;</a:t>
            </a:r>
            <a:r>
              <a:rPr lang="ko-KR" altLang="en-US" sz="1000" dirty="0" smtClean="0"/>
              <a:t> 아이디 중복 체크 </a:t>
            </a:r>
            <a:r>
              <a:rPr lang="en-US" altLang="ko-KR" sz="1000" dirty="0" smtClean="0"/>
              <a:t>&lt;/TITLE&gt;</a:t>
            </a:r>
            <a:r>
              <a:rPr lang="ko-KR" altLang="en-US" sz="1000" dirty="0" smtClean="0"/>
              <a:t> 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&lt;META http-equiv=</a:t>
            </a:r>
            <a:r>
              <a:rPr lang="en-US" altLang="ko-KR" sz="1000" i="1" dirty="0" smtClean="0"/>
              <a:t>"Content-Type" content="text/html; </a:t>
            </a:r>
            <a:r>
              <a:rPr lang="en-US" altLang="ko-KR" sz="1000" i="1" dirty="0" err="1" smtClean="0"/>
              <a:t>charset</a:t>
            </a:r>
            <a:r>
              <a:rPr lang="en-US" altLang="ko-KR" sz="1000" i="1" dirty="0" smtClean="0"/>
              <a:t>=utf-8"&gt;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&lt;style type=</a:t>
            </a:r>
            <a:r>
              <a:rPr lang="en-US" altLang="ko-KR" sz="1000" i="1" dirty="0" smtClean="0"/>
              <a:t>'text/</a:t>
            </a:r>
            <a:r>
              <a:rPr lang="en-US" altLang="ko-KR" sz="1000" i="1" dirty="0" err="1" smtClean="0"/>
              <a:t>css</a:t>
            </a:r>
            <a:r>
              <a:rPr lang="en-US" altLang="ko-KR" sz="1000" i="1" dirty="0" smtClean="0"/>
              <a:t>'&gt;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</a:t>
            </a:r>
            <a:r>
              <a:rPr lang="en-US" altLang="ko-KR" sz="1000" b="1" dirty="0" smtClean="0"/>
              <a:t>a</a:t>
            </a:r>
            <a:r>
              <a:rPr lang="en-US" altLang="ko-KR" sz="1000" b="1" i="1" dirty="0" smtClean="0"/>
              <a:t>:link {font-family:"";</a:t>
            </a:r>
            <a:r>
              <a:rPr lang="en-US" altLang="ko-KR" sz="1000" b="1" i="1" dirty="0" err="1" smtClean="0"/>
              <a:t>color:black;text-decoration:none</a:t>
            </a:r>
            <a:r>
              <a:rPr lang="en-US" altLang="ko-KR" sz="1000" b="1" i="1" dirty="0" smtClean="0"/>
              <a:t>;}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</a:t>
            </a:r>
            <a:r>
              <a:rPr lang="en-US" altLang="ko-KR" sz="1000" b="1" dirty="0" smtClean="0"/>
              <a:t>a</a:t>
            </a:r>
            <a:r>
              <a:rPr lang="en-US" altLang="ko-KR" sz="1000" b="1" i="1" dirty="0" smtClean="0"/>
              <a:t>:visited {font-family:"";</a:t>
            </a:r>
            <a:r>
              <a:rPr lang="en-US" altLang="ko-KR" sz="1000" b="1" i="1" dirty="0" err="1" smtClean="0"/>
              <a:t>color:black;text-decoration:none</a:t>
            </a:r>
            <a:r>
              <a:rPr lang="en-US" altLang="ko-KR" sz="1000" b="1" i="1" dirty="0" smtClean="0"/>
              <a:t>;}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</a:t>
            </a:r>
            <a:r>
              <a:rPr lang="en-US" altLang="ko-KR" sz="1000" b="1" dirty="0" smtClean="0"/>
              <a:t>a</a:t>
            </a:r>
            <a:r>
              <a:rPr lang="en-US" altLang="ko-KR" sz="1000" b="1" i="1" dirty="0" smtClean="0"/>
              <a:t>:hover {font-family:"";</a:t>
            </a:r>
            <a:r>
              <a:rPr lang="en-US" altLang="ko-KR" sz="1000" b="1" i="1" dirty="0" err="1" smtClean="0"/>
              <a:t>color:black;text-decoration:underline</a:t>
            </a:r>
            <a:r>
              <a:rPr lang="en-US" altLang="ko-KR" sz="1000" b="1" i="1" dirty="0" smtClean="0"/>
              <a:t>;}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&lt;/style&gt;</a:t>
            </a:r>
          </a:p>
          <a:p>
            <a:pPr>
              <a:lnSpc>
                <a:spcPts val="900"/>
              </a:lnSpc>
              <a:buNone/>
            </a:pPr>
            <a:endParaRPr lang="ko-KR" altLang="en-US" sz="1000" dirty="0" smtClean="0"/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&lt;SCRIPT </a:t>
            </a:r>
            <a:r>
              <a:rPr lang="en-US" altLang="ko-KR" sz="1000" u="sng" dirty="0" smtClean="0"/>
              <a:t>language=</a:t>
            </a:r>
            <a:r>
              <a:rPr lang="en-US" altLang="ko-KR" sz="1000" i="1" u="sng" dirty="0" smtClean="0"/>
              <a:t>"JavaScript"&gt;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b="1" dirty="0" smtClean="0"/>
              <a:t>function </a:t>
            </a:r>
            <a:r>
              <a:rPr lang="en-US" altLang="ko-KR" sz="1000" b="1" dirty="0" err="1" smtClean="0"/>
              <a:t>strData</a:t>
            </a:r>
            <a:r>
              <a:rPr lang="en-US" altLang="ko-KR" sz="1000" b="1" dirty="0" smtClean="0"/>
              <a:t>( 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reid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, 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txtID</a:t>
            </a:r>
            <a:r>
              <a:rPr lang="en-US" altLang="ko-KR" sz="1000" b="1" dirty="0" smtClean="0"/>
              <a:t>) {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opener.document.joinForm.re_id.value</a:t>
            </a:r>
            <a:r>
              <a:rPr lang="en-US" altLang="ko-KR" sz="1000" dirty="0" smtClean="0"/>
              <a:t>= </a:t>
            </a:r>
            <a:r>
              <a:rPr lang="en-US" altLang="ko-KR" sz="1000" dirty="0" err="1" smtClean="0"/>
              <a:t>reid</a:t>
            </a:r>
            <a:r>
              <a:rPr lang="en-US" altLang="ko-KR" sz="1000" dirty="0" smtClean="0"/>
              <a:t>; 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opener.document.joinForm.id.value</a:t>
            </a:r>
            <a:r>
              <a:rPr lang="en-US" altLang="ko-KR" sz="1000" dirty="0" smtClean="0"/>
              <a:t>= </a:t>
            </a:r>
            <a:r>
              <a:rPr lang="en-US" altLang="ko-KR" sz="1000" dirty="0" err="1" smtClean="0"/>
              <a:t>txtID</a:t>
            </a:r>
            <a:r>
              <a:rPr lang="en-US" altLang="ko-KR" sz="1000" dirty="0" smtClean="0"/>
              <a:t>; 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    </a:t>
            </a:r>
            <a:r>
              <a:rPr lang="en-US" altLang="ko-KR" sz="1000" dirty="0" err="1" smtClean="0"/>
              <a:t>window.close</a:t>
            </a:r>
            <a:r>
              <a:rPr lang="en-US" altLang="ko-KR" sz="1000" dirty="0" smtClean="0"/>
              <a:t>();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}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&lt;/SCRIPT&gt;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&lt;/HEAD&gt;</a:t>
            </a:r>
          </a:p>
          <a:p>
            <a:pPr>
              <a:lnSpc>
                <a:spcPts val="900"/>
              </a:lnSpc>
              <a:buNone/>
            </a:pPr>
            <a:endParaRPr lang="ko-KR" altLang="en-US" sz="1000" dirty="0" smtClean="0"/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&lt;BODY&gt;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&lt;TABLE </a:t>
            </a:r>
            <a:r>
              <a:rPr lang="en-US" altLang="ko-KR" sz="1000" u="sng" dirty="0" smtClean="0"/>
              <a:t>border=</a:t>
            </a:r>
            <a:r>
              <a:rPr lang="en-US" altLang="ko-KR" sz="1000" i="1" u="sng" dirty="0" smtClean="0"/>
              <a:t>'1' width=250&gt;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&lt;%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String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txtID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request.getParameter</a:t>
            </a:r>
            <a:r>
              <a:rPr lang="en-US" altLang="ko-KR" sz="1000" dirty="0" smtClean="0"/>
              <a:t>("id");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String </a:t>
            </a:r>
            <a:r>
              <a:rPr lang="en-US" altLang="ko-KR" sz="1000" dirty="0" err="1" smtClean="0"/>
              <a:t>reid</a:t>
            </a:r>
            <a:r>
              <a:rPr lang="en-US" altLang="ko-KR" sz="1000" dirty="0" smtClean="0"/>
              <a:t>="";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b="1" dirty="0" err="1" smtClean="0"/>
              <a:t>int</a:t>
            </a:r>
            <a:r>
              <a:rPr lang="en-US" altLang="ko-KR" sz="1000" b="1" dirty="0" smtClean="0"/>
              <a:t> check = 0;</a:t>
            </a:r>
          </a:p>
          <a:p>
            <a:pPr>
              <a:lnSpc>
                <a:spcPts val="900"/>
              </a:lnSpc>
              <a:buNone/>
            </a:pPr>
            <a:r>
              <a:rPr lang="en-US" altLang="ko-KR" sz="1000" dirty="0" smtClean="0"/>
              <a:t>%&gt;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92696"/>
            <a:ext cx="4320480" cy="594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&lt;jsp:useBean id=</a:t>
            </a:r>
            <a:r>
              <a:rPr lang="en-US" altLang="ko-KR" sz="10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</a:t>
            </a:r>
            <a:r>
              <a:rPr lang="en-US" altLang="ko-KR" sz="1000" i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</a:t>
            </a:r>
            <a:r>
              <a:rPr lang="en-US" altLang="ko-KR" sz="10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0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member.member_DB</a:t>
            </a:r>
            <a:r>
              <a:rPr lang="en-US" altLang="ko-KR" sz="10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 /&gt;</a:t>
            </a:r>
          </a:p>
          <a:p>
            <a:endParaRPr lang="ko-KR" altLang="en-US" sz="1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check = </a:t>
            </a:r>
            <a:r>
              <a:rPr lang="en-US" altLang="ko-KR" sz="1000" u="sng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</a:t>
            </a:r>
            <a:r>
              <a:rPr lang="en-US" altLang="ko-KR" sz="1000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.confirmId</a:t>
            </a:r>
            <a:r>
              <a:rPr lang="en-US" altLang="ko-KR" sz="1000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000" u="sng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z="1000" u="sng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endParaRPr lang="ko-KR" altLang="en-US" sz="1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000" b="1" dirty="0" smtClean="0">
                <a:latin typeface="HY강B" pitchFamily="18" charset="-127"/>
                <a:ea typeface="HY강B" pitchFamily="18" charset="-127"/>
              </a:rPr>
              <a:t>if(check == -1){  </a:t>
            </a:r>
            <a:r>
              <a:rPr lang="en-US" altLang="ko-KR" sz="10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0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사용 가능한 아이디 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&lt;TD align=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'center' 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&lt;font size=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'2'&gt;ID : &lt;%=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%&gt;</a:t>
            </a:r>
            <a:r>
              <a:rPr lang="ko-KR" altLang="en-US" sz="1000" i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&lt;BR&gt;</a:t>
            </a:r>
            <a:r>
              <a:rPr lang="ko-KR" altLang="en-US" sz="1000" i="1" dirty="0" smtClean="0">
                <a:latin typeface="HY강B" pitchFamily="18" charset="-127"/>
                <a:ea typeface="HY강B" pitchFamily="18" charset="-127"/>
              </a:rPr>
              <a:t> 사용 가능한 아이디입니다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.&lt;/font&gt;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 </a:t>
            </a:r>
            <a:r>
              <a:rPr lang="en-US" altLang="ko-KR" sz="10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reid</a:t>
            </a:r>
            <a:r>
              <a:rPr lang="en-US" altLang="ko-KR" sz="1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0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; 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&lt;TD align=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'center'&gt; </a:t>
            </a:r>
          </a:p>
          <a:p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&lt;a 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javascript:strData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000" i="1" u="sng" dirty="0" smtClean="0">
                <a:latin typeface="HY강B" pitchFamily="18" charset="-127"/>
                <a:ea typeface="HY강B" pitchFamily="18" charset="-127"/>
              </a:rPr>
              <a:t>'&lt;%= </a:t>
            </a:r>
            <a:r>
              <a:rPr lang="en-US" altLang="ko-KR" sz="1000" i="1" u="sng" dirty="0" err="1" smtClean="0">
                <a:latin typeface="HY강B" pitchFamily="18" charset="-127"/>
                <a:ea typeface="HY강B" pitchFamily="18" charset="-127"/>
              </a:rPr>
              <a:t>reid</a:t>
            </a:r>
            <a:r>
              <a:rPr lang="en-US" altLang="ko-KR" sz="1000" i="1" u="sng" dirty="0" smtClean="0">
                <a:latin typeface="HY강B" pitchFamily="18" charset="-127"/>
                <a:ea typeface="HY강B" pitchFamily="18" charset="-127"/>
              </a:rPr>
              <a:t> %&gt;','&lt;%=</a:t>
            </a:r>
            <a:r>
              <a:rPr lang="en-US" altLang="ko-KR" sz="1000" i="1" u="sng" dirty="0" err="1" smtClean="0"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i="1" u="sng" dirty="0" smtClean="0">
                <a:latin typeface="HY강B" pitchFamily="18" charset="-127"/>
                <a:ea typeface="HY강B" pitchFamily="18" charset="-127"/>
              </a:rPr>
              <a:t>%&gt;')&gt;[</a:t>
            </a:r>
            <a:r>
              <a:rPr lang="ko-KR" altLang="en-US" sz="1000" i="1" u="sng" dirty="0" err="1" smtClean="0">
                <a:latin typeface="HY강B" pitchFamily="18" charset="-127"/>
                <a:ea typeface="HY강B" pitchFamily="18" charset="-127"/>
              </a:rPr>
              <a:t>닫</a:t>
            </a:r>
            <a:r>
              <a:rPr lang="ko-KR" altLang="en-US" sz="1000" i="1" u="sng" dirty="0" smtClean="0">
                <a:latin typeface="HY강B" pitchFamily="18" charset="-127"/>
                <a:ea typeface="HY강B" pitchFamily="18" charset="-127"/>
              </a:rPr>
              <a:t> 기</a:t>
            </a:r>
            <a:r>
              <a:rPr lang="en-US" altLang="ko-KR" sz="1000" i="1" u="sng" dirty="0" smtClean="0">
                <a:latin typeface="HY강B" pitchFamily="18" charset="-127"/>
                <a:ea typeface="HY강B" pitchFamily="18" charset="-127"/>
              </a:rPr>
              <a:t>]&lt;/a&gt;&lt;/TD&gt;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000" b="1" dirty="0" smtClean="0">
                <a:latin typeface="HY강B" pitchFamily="18" charset="-127"/>
                <a:ea typeface="HY강B" pitchFamily="18" charset="-127"/>
              </a:rPr>
              <a:t>else {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&lt;TD align=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'center' 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&lt;font size=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'2'&gt;ID : &lt;%=</a:t>
            </a:r>
            <a:r>
              <a:rPr lang="en-US" altLang="ko-KR" sz="1000" i="1" dirty="0" err="1" smtClean="0"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%&gt;</a:t>
            </a:r>
            <a:r>
              <a:rPr lang="ko-KR" altLang="en-US" sz="1000" i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&lt;BR&gt;</a:t>
            </a:r>
            <a:r>
              <a:rPr lang="ko-KR" altLang="en-US" sz="1000" i="1" dirty="0" smtClean="0">
                <a:latin typeface="HY강B" pitchFamily="18" charset="-127"/>
                <a:ea typeface="HY강B" pitchFamily="18" charset="-127"/>
              </a:rPr>
              <a:t> 사용할 수 없는 아이디입니다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.&lt;/font&gt;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 </a:t>
            </a:r>
            <a:r>
              <a:rPr lang="en-US" altLang="ko-KR" sz="10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reid</a:t>
            </a:r>
            <a:r>
              <a:rPr lang="en-US" altLang="ko-KR" sz="1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= "";</a:t>
            </a:r>
            <a:r>
              <a:rPr lang="en-US" altLang="ko-KR" sz="10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=""; 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&lt;TD align=</a:t>
            </a:r>
            <a:r>
              <a:rPr lang="en-US" altLang="ko-KR" sz="1000" i="1" dirty="0" smtClean="0">
                <a:latin typeface="HY강B" pitchFamily="18" charset="-127"/>
                <a:ea typeface="HY강B" pitchFamily="18" charset="-127"/>
              </a:rPr>
              <a:t>'center'&gt;</a:t>
            </a:r>
          </a:p>
          <a:p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&lt;a </a:t>
            </a:r>
            <a:r>
              <a:rPr lang="en-US" altLang="ko-KR" sz="10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0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javascript:strData</a:t>
            </a:r>
            <a:r>
              <a:rPr lang="en-US" altLang="ko-KR" sz="10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000" i="1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'&lt;%= </a:t>
            </a:r>
            <a:r>
              <a:rPr lang="en-US" altLang="ko-KR" sz="1000" i="1" u="sng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reid</a:t>
            </a:r>
            <a:r>
              <a:rPr lang="en-US" altLang="ko-KR" sz="1000" i="1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%&gt;','&lt;%=</a:t>
            </a:r>
            <a:r>
              <a:rPr lang="en-US" altLang="ko-KR" sz="1000" i="1" u="sng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000" i="1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%&gt;')&gt;[</a:t>
            </a:r>
            <a:r>
              <a:rPr lang="ko-KR" altLang="en-US" sz="1000" i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닫</a:t>
            </a:r>
            <a:r>
              <a:rPr lang="ko-KR" altLang="en-US" sz="1000" i="1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기</a:t>
            </a:r>
            <a:r>
              <a:rPr lang="en-US" altLang="ko-KR" sz="1000" i="1" u="sng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]&lt;/a&gt; 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&lt;/HTML&gt;</a:t>
            </a:r>
            <a:endParaRPr lang="ko-KR" altLang="en-US" sz="1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60648"/>
            <a:ext cx="520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ko-KR" b="1" dirty="0" err="1" smtClean="0"/>
              <a:t>Webcontents</a:t>
            </a:r>
            <a:r>
              <a:rPr lang="en-US" altLang="ko-KR" b="1" dirty="0" smtClean="0"/>
              <a:t>&gt;New&gt;JSP file&gt; checkid_Bean.jsp </a:t>
            </a:r>
            <a:r>
              <a:rPr lang="ko-KR" altLang="en-US" b="1" dirty="0" smtClean="0"/>
              <a:t>입력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69620" y="1124744"/>
            <a:ext cx="8047756" cy="2880320"/>
            <a:chOff x="369620" y="1124744"/>
            <a:chExt cx="8047756" cy="2880320"/>
          </a:xfrm>
        </p:grpSpPr>
        <p:cxnSp>
          <p:nvCxnSpPr>
            <p:cNvPr id="4" name="직선 화살표 연결선 3"/>
            <p:cNvCxnSpPr/>
            <p:nvPr/>
          </p:nvCxnSpPr>
          <p:spPr>
            <a:xfrm flipV="1">
              <a:off x="6012160" y="3356992"/>
              <a:ext cx="576064" cy="36004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5051668" y="3068960"/>
              <a:ext cx="600452" cy="648072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>
              <a:stCxn id="10" idx="1"/>
              <a:endCxn id="9" idx="3"/>
            </p:cNvCxnSpPr>
            <p:nvPr/>
          </p:nvCxnSpPr>
          <p:spPr>
            <a:xfrm flipH="1">
              <a:off x="5724128" y="3140968"/>
              <a:ext cx="203448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>
              <a:off x="3001536" y="3140968"/>
              <a:ext cx="72008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87172" y="285293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3707904" y="2924944"/>
              <a:ext cx="201622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member_save_Bean.jsp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927576" y="2924944"/>
              <a:ext cx="1656184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member_DB.java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FF"/>
                  </a:solidFill>
                </a:rPr>
                <a:t>insertMember</a:t>
              </a:r>
              <a:r>
                <a:rPr lang="en-US" altLang="ko-KR" sz="1400" dirty="0" smtClean="0">
                  <a:solidFill>
                    <a:srgbClr val="0000FF"/>
                  </a:solidFill>
                </a:rPr>
                <a:t>()</a:t>
              </a:r>
              <a:r>
                <a:rPr lang="en-US" altLang="ko-KR" sz="1400" dirty="0" smtClean="0"/>
                <a:t> </a:t>
              </a:r>
              <a:endParaRPr lang="ko-KR" altLang="en-US" sz="1400" dirty="0" smtClean="0"/>
            </a:p>
          </p:txBody>
        </p:sp>
        <p:sp>
          <p:nvSpPr>
            <p:cNvPr id="11" name="원통 10"/>
            <p:cNvSpPr/>
            <p:nvPr/>
          </p:nvSpPr>
          <p:spPr>
            <a:xfrm>
              <a:off x="7913320" y="261748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pic>
          <p:nvPicPr>
            <p:cNvPr id="12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69620" y="136017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13" name="원통 12"/>
            <p:cNvSpPr/>
            <p:nvPr/>
          </p:nvSpPr>
          <p:spPr>
            <a:xfrm>
              <a:off x="5902052" y="1124744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1305724" y="148478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3105924" y="155679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H="1">
              <a:off x="1267624" y="1655088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33716" y="119675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6576" y="1628800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1325920" y="3198500"/>
              <a:ext cx="720080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1341160" y="308496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07252" y="273597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03824" y="324002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826004" y="1268760"/>
              <a:ext cx="1538084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Member_save.jsp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5379328" y="1583080"/>
              <a:ext cx="504056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2097812" y="1268760"/>
              <a:ext cx="1394068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member_in</a:t>
              </a:r>
              <a:r>
                <a:rPr lang="ko-KR" altLang="en-US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7610048" y="3140968"/>
              <a:ext cx="288032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2123728" y="2906277"/>
              <a:ext cx="139406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member_in.jsp</a:t>
              </a:r>
            </a:p>
            <a:p>
              <a:pPr algn="ctr"/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회원가입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2" name="직선 화살표 연결선 31"/>
            <p:cNvCxnSpPr>
              <a:stCxn id="24" idx="2"/>
              <a:endCxn id="9" idx="0"/>
            </p:cNvCxnSpPr>
            <p:nvPr/>
          </p:nvCxnSpPr>
          <p:spPr>
            <a:xfrm>
              <a:off x="4595046" y="1791675"/>
              <a:ext cx="120970" cy="113326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>
              <a:stCxn id="24" idx="2"/>
            </p:cNvCxnSpPr>
            <p:nvPr/>
          </p:nvCxnSpPr>
          <p:spPr>
            <a:xfrm>
              <a:off x="4595046" y="1791675"/>
              <a:ext cx="2353218" cy="113326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4932040" y="3717032"/>
              <a:ext cx="1656184" cy="288032"/>
            </a:xfrm>
            <a:prstGeom prst="rect">
              <a:avLst/>
            </a:prstGeom>
            <a:solidFill>
              <a:srgbClr val="FFFFFF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member_Data.java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8944"/>
            <a:ext cx="1800200" cy="21720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76" y="757084"/>
            <a:ext cx="8640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ko-KR" b="1" dirty="0" err="1" smtClean="0"/>
              <a:t>Webcontents</a:t>
            </a:r>
            <a:r>
              <a:rPr lang="en-US" altLang="ko-KR" b="1" dirty="0" smtClean="0"/>
              <a:t>&gt;New&gt;JSP file&gt; </a:t>
            </a:r>
            <a:r>
              <a:rPr lang="en-US" altLang="ko-KR" b="1" dirty="0" smtClean="0">
                <a:solidFill>
                  <a:srgbClr val="0000FF"/>
                </a:solidFill>
              </a:rPr>
              <a:t>member_save_Bean.jsp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입력</a:t>
            </a:r>
            <a:endParaRPr lang="ko-KR" alt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09120"/>
            <a:ext cx="1621294" cy="18722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779912" y="5013176"/>
            <a:ext cx="1152128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4427984" y="4077072"/>
            <a:ext cx="720080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56" y="1207800"/>
            <a:ext cx="5257570" cy="50405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83568" y="4550648"/>
            <a:ext cx="4248472" cy="4015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 flipV="1">
            <a:off x="4932040" y="4869160"/>
            <a:ext cx="1008112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836712"/>
            <a:ext cx="1584176" cy="191139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3573016"/>
            <a:ext cx="1274440" cy="1447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720" y="3054484"/>
            <a:ext cx="3888432" cy="2160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7" name="직선 화살표 연결선 26"/>
          <p:cNvCxnSpPr/>
          <p:nvPr/>
        </p:nvCxnSpPr>
        <p:spPr>
          <a:xfrm>
            <a:off x="6516216" y="274282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8327464" y="3277364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5796136" y="5013176"/>
            <a:ext cx="1359768" cy="4015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488400" y="2780928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Name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 일치되는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것만 자동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set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7668344" y="1340768"/>
            <a:ext cx="864096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7" name="직사각형 36"/>
          <p:cNvSpPr>
            <a:spLocks noChangeArrowheads="1"/>
          </p:cNvSpPr>
          <p:nvPr/>
        </p:nvSpPr>
        <p:spPr bwMode="auto">
          <a:xfrm>
            <a:off x="9252520" y="-2403648"/>
            <a:ext cx="864096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7554808" y="4149080"/>
            <a:ext cx="1359768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1763688" y="5589240"/>
            <a:ext cx="180020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6064" y="692696"/>
            <a:ext cx="4195896" cy="604867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>
            <a:noAutofit/>
          </a:bodyPr>
          <a:lstStyle/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&lt;BODY&gt;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u="sng" dirty="0" smtClean="0"/>
              <a:t>&lt;center&gt;&lt;font size=</a:t>
            </a:r>
            <a:r>
              <a:rPr lang="en-US" altLang="ko-KR" sz="1100" i="1" u="sng" dirty="0" smtClean="0"/>
              <a:t>'3'&gt;&lt;b&gt; </a:t>
            </a:r>
            <a:r>
              <a:rPr lang="ko-KR" altLang="en-US" sz="1100" i="1" u="sng" dirty="0" smtClean="0"/>
              <a:t>회원 가입 성공 </a:t>
            </a:r>
            <a:r>
              <a:rPr lang="en-US" altLang="ko-KR" sz="1100" i="1" u="sng" dirty="0" smtClean="0"/>
              <a:t>&lt;/b&gt;&lt;/font&gt;  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&lt;TABLE border=</a:t>
            </a:r>
            <a:r>
              <a:rPr lang="en-US" altLang="ko-KR" sz="1100" i="1" u="sng" dirty="0" smtClean="0"/>
              <a:t>'0' width='600' </a:t>
            </a:r>
            <a:r>
              <a:rPr lang="en-US" altLang="ko-KR" sz="1100" i="1" u="sng" dirty="0" err="1" smtClean="0"/>
              <a:t>cellpadding</a:t>
            </a:r>
            <a:r>
              <a:rPr lang="en-US" altLang="ko-KR" sz="1100" i="1" u="sng" dirty="0" smtClean="0"/>
              <a:t>='0' </a:t>
            </a:r>
            <a:r>
              <a:rPr lang="en-US" altLang="ko-KR" sz="1100" i="1" u="sng" dirty="0" err="1" smtClean="0"/>
              <a:t>cellspacing</a:t>
            </a:r>
            <a:r>
              <a:rPr lang="en-US" altLang="ko-KR" sz="1100" i="1" u="sng" dirty="0" smtClean="0"/>
              <a:t>='0'&gt;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&lt;TR&gt;&lt;TD&gt;&lt;hr size=</a:t>
            </a:r>
            <a:r>
              <a:rPr lang="en-US" altLang="ko-KR" sz="1100" i="1" dirty="0" smtClean="0"/>
              <a:t>'1' </a:t>
            </a:r>
            <a:r>
              <a:rPr lang="en-US" altLang="ko-KR" sz="1100" i="1" dirty="0" err="1" smtClean="0"/>
              <a:t>noshade</a:t>
            </a:r>
            <a:r>
              <a:rPr lang="en-US" altLang="ko-KR" sz="1100" i="1" dirty="0" smtClean="0"/>
              <a:t>&gt;&lt;/TD&gt; &lt;/TR&gt;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&lt;/TABLE&gt;</a:t>
            </a:r>
          </a:p>
          <a:p>
            <a:pPr>
              <a:lnSpc>
                <a:spcPts val="1200"/>
              </a:lnSpc>
              <a:buNone/>
            </a:pPr>
            <a:endParaRPr lang="ko-KR" altLang="en-US" sz="1100" dirty="0" smtClean="0"/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&lt;TABLE </a:t>
            </a:r>
            <a:r>
              <a:rPr lang="en-US" altLang="ko-KR" sz="1100" u="sng" dirty="0" err="1" smtClean="0"/>
              <a:t>cellSpacing</a:t>
            </a:r>
            <a:r>
              <a:rPr lang="en-US" altLang="ko-KR" sz="1100" u="sng" dirty="0" smtClean="0"/>
              <a:t>=</a:t>
            </a:r>
            <a:r>
              <a:rPr lang="en-US" altLang="ko-KR" sz="1100" i="1" u="sng" dirty="0" smtClean="0"/>
              <a:t>'0' </a:t>
            </a:r>
            <a:r>
              <a:rPr lang="en-US" altLang="ko-KR" sz="1100" i="1" u="sng" dirty="0" err="1" smtClean="0"/>
              <a:t>cellPadding</a:t>
            </a:r>
            <a:r>
              <a:rPr lang="en-US" altLang="ko-KR" sz="1100" i="1" u="sng" dirty="0" smtClean="0"/>
              <a:t>='10' align='center' border='0'&gt;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&lt;TR&gt;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&lt;TD align=</a:t>
            </a:r>
            <a:r>
              <a:rPr lang="en-US" altLang="ko-KR" sz="1100" i="1" dirty="0" smtClean="0"/>
              <a:t>'center'&gt;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&lt;font size=</a:t>
            </a:r>
            <a:r>
              <a:rPr lang="en-US" altLang="ko-KR" sz="1100" i="1" dirty="0" smtClean="0"/>
              <a:t>'2'&gt;</a:t>
            </a:r>
            <a:r>
              <a:rPr lang="ko-KR" altLang="en-US" sz="1100" i="1" dirty="0" smtClean="0"/>
              <a:t>회원 가입을 축하합니다</a:t>
            </a:r>
            <a:r>
              <a:rPr lang="en-US" altLang="ko-KR" sz="1100" i="1" dirty="0" smtClean="0"/>
              <a:t>.&lt;BR&gt;</a:t>
            </a:r>
            <a:r>
              <a:rPr lang="ko-KR" altLang="en-US" sz="1100" i="1" dirty="0" smtClean="0"/>
              <a:t>로그인 하세요</a:t>
            </a:r>
            <a:r>
              <a:rPr lang="en-US" altLang="ko-KR" sz="1100" i="1" dirty="0" smtClean="0"/>
              <a:t>.&lt;/font&gt;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&lt;/TD&gt;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&lt;/TR&gt;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&lt;TR&gt;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&lt;TD align=</a:t>
            </a:r>
            <a:r>
              <a:rPr lang="en-US" altLang="ko-KR" sz="1100" i="1" dirty="0" smtClean="0"/>
              <a:t>'center'&gt;</a:t>
            </a:r>
          </a:p>
          <a:p>
            <a:pPr>
              <a:lnSpc>
                <a:spcPts val="1200"/>
              </a:lnSpc>
              <a:buNone/>
            </a:pPr>
            <a:r>
              <a:rPr lang="en-US" altLang="ko-KR" sz="1100" dirty="0" smtClean="0"/>
              <a:t>&lt;font size=</a:t>
            </a:r>
            <a:r>
              <a:rPr lang="en-US" altLang="ko-KR" sz="1100" i="1" dirty="0" smtClean="0"/>
              <a:t>'2</a:t>
            </a:r>
            <a:r>
              <a:rPr lang="en-US" altLang="ko-KR" sz="1100" i="1" dirty="0" smtClean="0">
                <a:solidFill>
                  <a:srgbClr val="FF0000"/>
                </a:solidFill>
              </a:rPr>
              <a:t>'&gt;&lt;a </a:t>
            </a:r>
            <a:r>
              <a:rPr lang="en-US" altLang="ko-KR" sz="1100" i="1" dirty="0" err="1" smtClean="0">
                <a:solidFill>
                  <a:srgbClr val="FF0000"/>
                </a:solidFill>
              </a:rPr>
              <a:t>href</a:t>
            </a:r>
            <a:r>
              <a:rPr lang="en-US" altLang="ko-KR" sz="1100" i="1" dirty="0" smtClean="0">
                <a:solidFill>
                  <a:srgbClr val="FF0000"/>
                </a:solidFill>
              </a:rPr>
              <a:t>="member.html"&gt;[</a:t>
            </a:r>
            <a:r>
              <a:rPr lang="ko-KR" altLang="en-US" sz="1100" i="1" dirty="0" smtClean="0">
                <a:solidFill>
                  <a:srgbClr val="FF0000"/>
                </a:solidFill>
              </a:rPr>
              <a:t>로그인</a:t>
            </a:r>
            <a:r>
              <a:rPr lang="en-US" altLang="ko-KR" sz="1100" i="1" dirty="0" smtClean="0">
                <a:solidFill>
                  <a:srgbClr val="FF0000"/>
                </a:solidFill>
              </a:rPr>
              <a:t>]&lt;/</a:t>
            </a:r>
            <a:r>
              <a:rPr lang="en-US" altLang="ko-KR" sz="1100" i="1" dirty="0" smtClean="0"/>
              <a:t>a&gt;&lt;/font&gt;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&lt;/TD&gt;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&lt;/TR&gt;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&lt;/TABLE&gt;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&lt;/BODY&gt;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&lt;/HTML&gt;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&lt;%</a:t>
            </a:r>
          </a:p>
          <a:p>
            <a:pPr>
              <a:lnSpc>
                <a:spcPts val="1100"/>
              </a:lnSpc>
              <a:buNone/>
            </a:pPr>
            <a:r>
              <a:rPr lang="ko-KR" altLang="en-US" sz="11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}</a:t>
            </a:r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  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else { </a:t>
            </a:r>
            <a:endParaRPr lang="ko-KR" altLang="en-US" sz="1100" dirty="0" smtClean="0"/>
          </a:p>
          <a:p>
            <a:pPr>
              <a:lnSpc>
                <a:spcPts val="1100"/>
              </a:lnSpc>
              <a:buNone/>
            </a:pPr>
            <a:r>
              <a:rPr lang="en-US" altLang="ko-KR" sz="1100" dirty="0" smtClean="0"/>
              <a:t>%&gt; 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779912" y="692696"/>
            <a:ext cx="4896544" cy="6048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&lt;BODY&gt;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&lt;center&gt;&lt;font size=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'3'&gt;&lt;b&gt; </a:t>
            </a:r>
            <a:r>
              <a:rPr kumimoji="0" lang="ko-KR" altLang="en-US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회원 가입 실패 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&lt;/b&gt;&lt;/font&gt;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&lt;TABLE </a:t>
            </a:r>
            <a:r>
              <a:rPr kumimoji="0" lang="en-US" altLang="ko-KR" sz="1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border=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'0' width='600' </a:t>
            </a:r>
            <a:r>
              <a:rPr kumimoji="0" lang="en-US" altLang="ko-KR" sz="10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cellpadding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='0' </a:t>
            </a:r>
            <a:r>
              <a:rPr kumimoji="0" lang="en-US" altLang="ko-KR" sz="10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cellspacing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='0'&gt;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&lt;TR&gt;&lt;TD&gt;&lt;hr size=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'1' </a:t>
            </a:r>
            <a:r>
              <a:rPr kumimoji="0" lang="en-US" altLang="ko-KR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noshade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&gt;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&lt;/TD&gt; &lt;/TR&gt;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&lt;/TABLE&gt;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&lt;TABLE </a:t>
            </a:r>
            <a:r>
              <a:rPr kumimoji="0" lang="en-US" altLang="ko-KR" sz="1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cellSpacing</a:t>
            </a:r>
            <a:r>
              <a:rPr kumimoji="0" lang="en-US" altLang="ko-KR" sz="1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=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'0' </a:t>
            </a:r>
            <a:r>
              <a:rPr kumimoji="0" lang="en-US" altLang="ko-KR" sz="10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cellPadding</a:t>
            </a:r>
            <a:r>
              <a:rPr kumimoji="0" lang="en-US" altLang="ko-KR" sz="1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='10' align='center' border='0'&gt;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&lt;TR&gt;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&lt;TD align=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'center'&gt;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&lt;font size=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'2'&gt;</a:t>
            </a:r>
            <a:r>
              <a:rPr kumimoji="0" lang="ko-KR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회원 가입에 실패 했습니다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. &lt;BR&gt;</a:t>
            </a:r>
            <a:r>
              <a:rPr kumimoji="0" lang="ko-KR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다시 </a:t>
            </a:r>
            <a:r>
              <a:rPr kumimoji="0" lang="ko-KR" alt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가입서를</a:t>
            </a:r>
            <a:r>
              <a:rPr kumimoji="0" lang="ko-KR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 작성해 주세요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.&lt;/font&gt;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&lt;/TD&gt;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&lt;/TR&gt;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&lt;TR&gt;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&lt;TD align=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'center'&gt;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&lt;font size=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'2'&gt;&lt;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a </a:t>
            </a:r>
            <a:r>
              <a:rPr kumimoji="0" lang="en-US" altLang="ko-KR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href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="member_in.jsp"&gt;[</a:t>
            </a:r>
            <a:r>
              <a:rPr kumimoji="0" lang="ko-KR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가입서 작성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]&lt;/</a:t>
            </a: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a&gt;&lt;/font&gt;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&lt;/TD&gt;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&lt;/TR&gt;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&lt;/TABLE&gt;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&lt;/BODY&gt;</a:t>
            </a: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&lt;/HTML&gt;</a:t>
            </a:r>
          </a:p>
          <a:p>
            <a:pPr marL="320040" lvl="0" indent="-320040" latinLnBrk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ko-KR" sz="1000" dirty="0" smtClean="0"/>
              <a:t>&lt;%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}  </a:t>
            </a:r>
            <a:r>
              <a:rPr lang="en-US" altLang="ko-KR" sz="1000" dirty="0" smtClean="0"/>
              <a:t>%&gt;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 flipH="1">
            <a:off x="2664552" y="4581128"/>
            <a:ext cx="36004" cy="7200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3348628" y="4725144"/>
            <a:ext cx="792088" cy="5760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3420636" y="5661248"/>
            <a:ext cx="720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364088" y="5589240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5076056" y="328498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275856" y="3212976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9249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7089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(Controller)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(View)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50131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16216" y="285293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접근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접근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11560" y="2348880"/>
            <a:ext cx="777686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member_DB.java</a:t>
            </a:r>
            <a:r>
              <a:rPr lang="ko-KR" altLang="en-US" dirty="0" smtClean="0">
                <a:solidFill>
                  <a:srgbClr val="0000FF"/>
                </a:solidFill>
              </a:rPr>
              <a:t>에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/>
              <a:t>추가할 부분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1" idx="1"/>
            <a:endCxn id="35" idx="0"/>
          </p:cNvCxnSpPr>
          <p:nvPr/>
        </p:nvCxnSpPr>
        <p:spPr>
          <a:xfrm flipH="1">
            <a:off x="4476182" y="1916832"/>
            <a:ext cx="1391962" cy="57606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868144" y="1700808"/>
            <a:ext cx="1656184" cy="43204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member_DB.java</a:t>
            </a:r>
          </a:p>
          <a:p>
            <a:pPr algn="ctr"/>
            <a:r>
              <a:rPr lang="en-US" altLang="ko-KR" sz="1400" dirty="0" err="1" smtClean="0">
                <a:solidFill>
                  <a:srgbClr val="0000FF"/>
                </a:solidFill>
              </a:rPr>
              <a:t>getIDSearch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</a:t>
            </a:r>
            <a:endParaRPr lang="ko-KR" altLang="en-US" sz="1400" dirty="0" smtClean="0"/>
          </a:p>
        </p:txBody>
      </p:sp>
      <p:sp>
        <p:nvSpPr>
          <p:cNvPr id="12" name="원통 11"/>
          <p:cNvSpPr/>
          <p:nvPr/>
        </p:nvSpPr>
        <p:spPr>
          <a:xfrm>
            <a:off x="7956376" y="1700808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7524328" y="1988840"/>
            <a:ext cx="504056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808312" cy="10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554292" cy="11521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3491880" y="2492896"/>
            <a:ext cx="1968604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member_XXX_Bean.jsp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438475" cy="136815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978251" cy="8640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41" name="직선 화살표 연결선 40"/>
          <p:cNvCxnSpPr>
            <a:endCxn id="1026" idx="0"/>
          </p:cNvCxnSpPr>
          <p:nvPr/>
        </p:nvCxnSpPr>
        <p:spPr>
          <a:xfrm>
            <a:off x="1691680" y="1772816"/>
            <a:ext cx="53010" cy="72008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1026" idx="3"/>
            <a:endCxn id="35" idx="1"/>
          </p:cNvCxnSpPr>
          <p:nvPr/>
        </p:nvCxnSpPr>
        <p:spPr>
          <a:xfrm flipV="1">
            <a:off x="3021836" y="2708920"/>
            <a:ext cx="470044" cy="36004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35" idx="2"/>
            <a:endCxn id="1027" idx="0"/>
          </p:cNvCxnSpPr>
          <p:nvPr/>
        </p:nvCxnSpPr>
        <p:spPr>
          <a:xfrm>
            <a:off x="4476182" y="2924944"/>
            <a:ext cx="90920" cy="100811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35" idx="2"/>
            <a:endCxn id="1028" idx="1"/>
          </p:cNvCxnSpPr>
          <p:nvPr/>
        </p:nvCxnSpPr>
        <p:spPr>
          <a:xfrm>
            <a:off x="4476182" y="2924944"/>
            <a:ext cx="1535978" cy="64807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755576" y="3573016"/>
            <a:ext cx="1656184" cy="288032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XXXform.jsp(html)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148064" y="4869160"/>
            <a:ext cx="1656184" cy="288032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XXX.jsp(html)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732240" y="3861048"/>
            <a:ext cx="1656184" cy="288032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XXX.jsp(html)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635896" y="980728"/>
            <a:ext cx="1656184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아이디</a:t>
            </a:r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찾기 예제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907704" y="764704"/>
            <a:ext cx="1296144" cy="288032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Member.html</a:t>
            </a:r>
            <a:endParaRPr lang="ko-KR" altLang="en-US" sz="1200" dirty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8585448" cy="646931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주민번호와 이름으로 아이디 찾기 </a:t>
            </a:r>
            <a:r>
              <a:rPr lang="ko-KR" altLang="en-US" sz="2400" dirty="0" err="1" smtClean="0"/>
              <a:t>메서드</a:t>
            </a:r>
            <a:r>
              <a:rPr lang="en-US" altLang="ko-KR" sz="2400" dirty="0" smtClean="0"/>
              <a:t>-</a:t>
            </a:r>
            <a:endParaRPr lang="ko-KR" altLang="en-US" sz="2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6912768" cy="60302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17773"/>
            <a:ext cx="8513440" cy="646931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아이디와 주민번호로 패스워드 찾기</a:t>
            </a:r>
            <a:r>
              <a:rPr lang="en-US" altLang="ko-KR" sz="2400" dirty="0" smtClean="0"/>
              <a:t>-</a:t>
            </a:r>
            <a:r>
              <a:rPr lang="en-US" altLang="ko-KR" sz="2400" dirty="0" smtClean="0">
                <a:solidFill>
                  <a:srgbClr val="0000FF"/>
                </a:solidFill>
              </a:rPr>
              <a:t> member_DB.java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150901" cy="49685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792912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 smtClean="0"/>
              <a:t>  …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7773"/>
            <a:ext cx="9144000" cy="646931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아이디와 패스워드로 회원정보 불러오는 </a:t>
            </a:r>
            <a:r>
              <a:rPr lang="ko-KR" altLang="en-US" sz="2400" dirty="0" err="1" smtClean="0"/>
              <a:t>메서드</a:t>
            </a:r>
            <a:r>
              <a:rPr lang="en-US" altLang="ko-KR" sz="2400" dirty="0" smtClean="0">
                <a:solidFill>
                  <a:srgbClr val="0000FF"/>
                </a:solidFill>
              </a:rPr>
              <a:t> member_DB.java</a:t>
            </a:r>
            <a:endParaRPr lang="ko-KR" altLang="en-US" sz="24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5810250" cy="25241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회원 정보 업데이트 </a:t>
            </a:r>
            <a:r>
              <a:rPr lang="ko-KR" altLang="en-US" dirty="0" err="1" smtClean="0"/>
              <a:t>메서드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0000FF"/>
                </a:solidFill>
              </a:rPr>
              <a:t> member_DB.java</a:t>
            </a:r>
            <a:endParaRPr lang="ko-KR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5762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24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83568" y="908720"/>
            <a:ext cx="6048672" cy="2520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7773"/>
            <a:ext cx="9144000" cy="646931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이름과 주민번호로 회원 가입여부 판단 </a:t>
            </a:r>
            <a:r>
              <a:rPr lang="ko-KR" altLang="en-US" sz="2400" dirty="0" err="1" smtClean="0"/>
              <a:t>메서드</a:t>
            </a:r>
            <a:r>
              <a:rPr lang="en-US" altLang="ko-KR" sz="2400" dirty="0" smtClean="0"/>
              <a:t>-</a:t>
            </a:r>
            <a:r>
              <a:rPr lang="en-US" altLang="ko-KR" sz="2400" dirty="0" smtClean="0">
                <a:solidFill>
                  <a:srgbClr val="0000FF"/>
                </a:solidFill>
              </a:rPr>
              <a:t> member_DB.java</a:t>
            </a:r>
            <a:endParaRPr lang="ko-KR" altLang="en-US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5882574" cy="31683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Model 2</a:t>
            </a:r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836712"/>
            <a:ext cx="7344816" cy="19389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Model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: 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과 데이터베이스 입출력을 담당하는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Layer. 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와는 독립적</a:t>
            </a:r>
            <a:endParaRPr kumimoji="1" lang="en-US" altLang="ko-KR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데이터를 처리하는 일반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Bean </a:t>
            </a:r>
            <a:r>
              <a:rPr kumimoji="1" lang="ko-KR" altLang="en-US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클래스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View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 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유저 인터페이스만 담당 최소한의 코드를 이용하여 단순하게 작성</a:t>
            </a:r>
            <a:endParaRPr kumimoji="1" lang="en-US" altLang="ko-KR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JSP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Controller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: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어플리케이션의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Flow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를 담당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View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와 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Business Logic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의 중재자 역할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사용자의 특정 서비스 요청을 받아서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해당 </a:t>
            </a:r>
            <a:r>
              <a:rPr kumimoji="1" lang="ko-KR" alt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로직에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연결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세션 관리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 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권한관리 등의 기능 담당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08000" algn="l"/>
              </a:tabLst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Front Controller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355976" cy="375132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496944" cy="511256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JSP Model 1 - </a:t>
            </a:r>
            <a:r>
              <a:rPr lang="ko-KR" altLang="en-US" dirty="0" smtClean="0">
                <a:solidFill>
                  <a:srgbClr val="0000FF"/>
                </a:solidFill>
              </a:rPr>
              <a:t>장점 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기본적인 </a:t>
            </a:r>
            <a:r>
              <a:rPr lang="en-US" altLang="ko-KR" dirty="0" smtClean="0"/>
              <a:t>HTML, JavaScript, JAVA</a:t>
            </a:r>
            <a:r>
              <a:rPr lang="ko-KR" altLang="en-US" dirty="0" smtClean="0"/>
              <a:t>만 알아도 배우기 쉽다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객체지향 원리를 잘 몰라도 기능을 구현 할 수 있다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처리 </a:t>
            </a:r>
            <a:r>
              <a:rPr lang="ko-KR" altLang="en-US" dirty="0" err="1" smtClean="0"/>
              <a:t>로직이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페이지에 </a:t>
            </a:r>
            <a:r>
              <a:rPr lang="en-US" altLang="ko-KR" dirty="0" smtClean="0"/>
              <a:t>JAVA </a:t>
            </a:r>
            <a:r>
              <a:rPr lang="ko-KR" altLang="en-US" dirty="0" smtClean="0"/>
              <a:t>코드로 구현 되어있다</a:t>
            </a:r>
            <a:r>
              <a:rPr lang="en-US" altLang="ko-KR" dirty="0" smtClean="0"/>
              <a:t>.  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dirty="0" smtClean="0"/>
              <a:t>   </a:t>
            </a:r>
          </a:p>
          <a:p>
            <a:pPr>
              <a:buFont typeface="Wingdings 2" pitchFamily="18" charset="2"/>
              <a:buChar char="¥"/>
            </a:pPr>
            <a:r>
              <a:rPr lang="en-US" altLang="ko-KR" dirty="0" smtClean="0">
                <a:solidFill>
                  <a:srgbClr val="0000FF"/>
                </a:solidFill>
              </a:rPr>
              <a:t>JSP Model 1 – </a:t>
            </a:r>
            <a:r>
              <a:rPr lang="ko-KR" altLang="en-US" dirty="0" smtClean="0">
                <a:solidFill>
                  <a:srgbClr val="0000FF"/>
                </a:solidFill>
              </a:rPr>
              <a:t>단점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디자인</a:t>
            </a:r>
            <a:r>
              <a:rPr lang="en-US" altLang="ko-KR" dirty="0" smtClean="0"/>
              <a:t>(HTML, CSS, JavaScript)</a:t>
            </a:r>
            <a:r>
              <a:rPr lang="ko-KR" altLang="en-US" dirty="0" smtClean="0"/>
              <a:t>과 로직</a:t>
            </a:r>
            <a:r>
              <a:rPr lang="en-US" altLang="ko-KR" dirty="0" smtClean="0"/>
              <a:t>(JAVA)</a:t>
            </a:r>
            <a:r>
              <a:rPr lang="ko-KR" altLang="en-US" dirty="0" smtClean="0"/>
              <a:t>이 혼합되어 있어 소스 수정시 예상하지 못한 곳에서 많은 시간이 지연된다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같은 </a:t>
            </a:r>
            <a:r>
              <a:rPr lang="en-US" altLang="ko-KR" dirty="0" smtClean="0"/>
              <a:t>JAVA</a:t>
            </a:r>
            <a:r>
              <a:rPr lang="ko-KR" altLang="en-US" dirty="0" smtClean="0"/>
              <a:t>코드가 여러 </a:t>
            </a:r>
            <a:r>
              <a:rPr lang="en-US" altLang="ko-KR" dirty="0" smtClean="0"/>
              <a:t>JSP</a:t>
            </a:r>
            <a:r>
              <a:rPr lang="ko-KR" altLang="en-US" dirty="0" smtClean="0"/>
              <a:t>페이지에 중복되어 있어 소스 수정이 어렵다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r>
              <a:rPr lang="ko-KR" altLang="en-US" dirty="0" smtClean="0"/>
              <a:t>권한 등의 구현 시 모든 </a:t>
            </a:r>
            <a:r>
              <a:rPr lang="en-US" altLang="ko-KR" dirty="0" err="1" smtClean="0"/>
              <a:t>jsp</a:t>
            </a:r>
            <a:r>
              <a:rPr lang="ko-KR" altLang="en-US" dirty="0" smtClean="0"/>
              <a:t>페이지 상에 </a:t>
            </a:r>
            <a:r>
              <a:rPr lang="en-US" altLang="ko-KR" dirty="0" smtClean="0"/>
              <a:t>SSI</a:t>
            </a:r>
            <a:r>
              <a:rPr lang="ko-KR" altLang="en-US" dirty="0" smtClean="0"/>
              <a:t>등을 이용해 구현해야 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l"/>
            </a:pPr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dirty="0" smtClean="0">
                <a:solidFill>
                  <a:srgbClr val="0000FF"/>
                </a:solidFill>
              </a:rPr>
              <a:t>장점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dirty="0" smtClean="0"/>
              <a:t>Client</a:t>
            </a:r>
            <a:r>
              <a:rPr lang="ko-KR" altLang="en-US" dirty="0" smtClean="0"/>
              <a:t>의 요청을 받는 부분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처리 </a:t>
            </a:r>
            <a:r>
              <a:rPr lang="ko-KR" altLang="en-US" dirty="0" err="1" smtClean="0"/>
              <a:t>로직</a:t>
            </a:r>
            <a:r>
              <a:rPr lang="ko-KR" altLang="en-US" dirty="0" smtClean="0"/>
              <a:t> 부분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부분이 분리되어 있어 유지보수가 편리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기능이 세분화해 구조를 이루고 있음으로 기능 확장이 용이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컨트롤러 </a:t>
            </a:r>
            <a:r>
              <a:rPr lang="ko-KR" altLang="en-US" dirty="0" err="1" smtClean="0"/>
              <a:t>서블릿에서</a:t>
            </a:r>
            <a:r>
              <a:rPr lang="ko-KR" altLang="en-US" dirty="0" smtClean="0"/>
              <a:t> 권한 및 인증 구현을 편리하게 할 수 있음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JSP Model 2 – </a:t>
            </a:r>
            <a:r>
              <a:rPr lang="ko-KR" altLang="en-US" dirty="0" smtClean="0">
                <a:solidFill>
                  <a:srgbClr val="0000FF"/>
                </a:solidFill>
              </a:rPr>
              <a:t>단점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/>
              <a:t>디자인 </a:t>
            </a:r>
            <a:r>
              <a:rPr lang="ko-KR" altLang="en-US" dirty="0" err="1" smtClean="0"/>
              <a:t>패턴등의</a:t>
            </a:r>
            <a:r>
              <a:rPr lang="ko-KR" altLang="en-US" dirty="0" smtClean="0"/>
              <a:t> 개념과 자바언어를 잘 알고 있어야 함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Application</a:t>
            </a:r>
            <a:r>
              <a:rPr lang="ko-KR" altLang="en-US" dirty="0" smtClean="0"/>
              <a:t>이 처리 파트별로 나뉘어져 있음으로 개발 작업의 양이 많음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디버깅 작업을 처리 파트 별로 살펴야 함으로 어려운 부분이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개발자들이 </a:t>
            </a:r>
            <a:r>
              <a:rPr lang="en-US" altLang="ko-KR" dirty="0" smtClean="0"/>
              <a:t>MVC</a:t>
            </a:r>
            <a:r>
              <a:rPr lang="ko-KR" altLang="en-US" dirty="0" err="1" smtClean="0"/>
              <a:t>에대한</a:t>
            </a:r>
            <a:r>
              <a:rPr lang="ko-KR" altLang="en-US" dirty="0" smtClean="0"/>
              <a:t> 개념을 가지고 있어야 효과를 볼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Bean </a:t>
            </a:r>
            <a:r>
              <a:rPr lang="ko-KR" altLang="en-US" dirty="0" smtClean="0"/>
              <a:t>작성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96944" cy="403244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altLang="ko-KR" b="1" dirty="0" smtClean="0"/>
              <a:t>Bean </a:t>
            </a:r>
            <a:r>
              <a:rPr lang="ko-KR" altLang="en-US" b="1" dirty="0" smtClean="0"/>
              <a:t>작성 규칙</a:t>
            </a:r>
            <a:endParaRPr lang="ko-KR" altLang="en-US" dirty="0" smtClean="0"/>
          </a:p>
          <a:p>
            <a:pPr lvl="1"/>
            <a:r>
              <a:rPr lang="ko-KR" altLang="en-US" sz="1400" dirty="0" smtClean="0"/>
              <a:t>멤버변수</a:t>
            </a:r>
            <a:r>
              <a:rPr lang="en-US" altLang="ko-KR" sz="1400" dirty="0" smtClean="0"/>
              <a:t>(member variable)</a:t>
            </a:r>
            <a:r>
              <a:rPr lang="ko-KR" altLang="en-US" sz="1400" dirty="0" smtClean="0"/>
              <a:t>는 </a:t>
            </a:r>
            <a:r>
              <a:rPr lang="en-US" altLang="ko-KR" sz="1400" dirty="0" smtClean="0">
                <a:solidFill>
                  <a:srgbClr val="0000FF"/>
                </a:solidFill>
              </a:rPr>
              <a:t>private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선언한다</a:t>
            </a:r>
            <a:r>
              <a:rPr lang="en-US" altLang="ko-KR" sz="1400" dirty="0" smtClean="0"/>
              <a:t>. </a:t>
            </a:r>
          </a:p>
          <a:p>
            <a:pPr lvl="1"/>
            <a:r>
              <a:rPr lang="ko-KR" altLang="en-US" sz="1400" dirty="0" smtClean="0"/>
              <a:t>멤버변수에 값을 설정하는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setXxx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method </a:t>
            </a:r>
            <a:r>
              <a:rPr lang="ko-KR" altLang="en-US" sz="1400" dirty="0" smtClean="0"/>
              <a:t>를 만들고</a:t>
            </a:r>
            <a:r>
              <a:rPr lang="en-US" altLang="ko-KR" sz="1400" dirty="0" smtClean="0"/>
              <a:t>, public </a:t>
            </a:r>
            <a:r>
              <a:rPr lang="ko-KR" altLang="en-US" sz="1400" dirty="0" smtClean="0"/>
              <a:t>으로 선언한다</a:t>
            </a:r>
            <a:r>
              <a:rPr lang="en-US" altLang="ko-KR" sz="1400" dirty="0" smtClean="0"/>
              <a:t>. </a:t>
            </a:r>
          </a:p>
          <a:p>
            <a:pPr lvl="2">
              <a:buFont typeface="Wingdings" pitchFamily="2" charset="2"/>
              <a:buChar char="§"/>
            </a:pPr>
            <a:r>
              <a:rPr lang="ko-KR" altLang="en-US" sz="1400" dirty="0" smtClean="0"/>
              <a:t>멤버변수의 이름이 </a:t>
            </a:r>
            <a:r>
              <a:rPr lang="en-US" altLang="ko-KR" sz="1400" dirty="0" err="1" smtClean="0"/>
              <a:t>aaa</a:t>
            </a:r>
            <a:r>
              <a:rPr lang="ko-KR" altLang="en-US" sz="1400" dirty="0" smtClean="0"/>
              <a:t>이면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setAaa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형태가 되어야 한다</a:t>
            </a:r>
            <a:r>
              <a:rPr lang="en-US" altLang="ko-KR" sz="1400" dirty="0" smtClean="0"/>
              <a:t>. </a:t>
            </a:r>
          </a:p>
          <a:p>
            <a:pPr lvl="1"/>
            <a:r>
              <a:rPr lang="ko-KR" altLang="en-US" sz="1400" dirty="0" smtClean="0"/>
              <a:t>멤버변수에 값을 읽어오는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getXxx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method </a:t>
            </a:r>
            <a:r>
              <a:rPr lang="ko-KR" altLang="en-US" sz="1400" dirty="0" smtClean="0"/>
              <a:t>를 만들고</a:t>
            </a:r>
            <a:r>
              <a:rPr lang="en-US" altLang="ko-KR" sz="1400" dirty="0" smtClean="0"/>
              <a:t>, public </a:t>
            </a:r>
            <a:r>
              <a:rPr lang="ko-KR" altLang="en-US" sz="1400" dirty="0" smtClean="0"/>
              <a:t>으로 선언한다</a:t>
            </a:r>
            <a:r>
              <a:rPr lang="en-US" altLang="ko-KR" sz="1400" dirty="0" smtClean="0"/>
              <a:t>. </a:t>
            </a:r>
          </a:p>
          <a:p>
            <a:pPr lvl="2">
              <a:buFont typeface="Wingdings" pitchFamily="2" charset="2"/>
              <a:buChar char="§"/>
            </a:pPr>
            <a:r>
              <a:rPr lang="ko-KR" altLang="en-US" sz="1400" dirty="0" smtClean="0"/>
              <a:t>멤버변수의 이름이 </a:t>
            </a:r>
            <a:r>
              <a:rPr lang="en-US" altLang="ko-KR" sz="1400" dirty="0" err="1" smtClean="0"/>
              <a:t>aaa</a:t>
            </a:r>
            <a:r>
              <a:rPr lang="ko-KR" altLang="en-US" sz="1400" dirty="0" smtClean="0"/>
              <a:t>이면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getAaa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형태가 되어야 한다</a:t>
            </a:r>
            <a:r>
              <a:rPr lang="en-US" altLang="ko-KR" sz="1400" dirty="0" smtClean="0"/>
              <a:t>. </a:t>
            </a:r>
          </a:p>
          <a:p>
            <a:pPr lvl="1"/>
            <a:r>
              <a:rPr lang="ko-KR" altLang="en-US" sz="1400" dirty="0" smtClean="0"/>
              <a:t>멤버변수가 </a:t>
            </a:r>
            <a:r>
              <a:rPr lang="en-US" altLang="ko-KR" sz="1400" dirty="0" err="1" smtClean="0"/>
              <a:t>boolean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형일 경우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getXxx</a:t>
            </a:r>
            <a:r>
              <a:rPr lang="en-US" altLang="ko-KR" sz="1400" dirty="0" smtClean="0"/>
              <a:t>() method </a:t>
            </a:r>
            <a:r>
              <a:rPr lang="ko-KR" altLang="en-US" sz="1400" dirty="0" smtClean="0"/>
              <a:t>대신에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isXxx</a:t>
            </a:r>
            <a:r>
              <a:rPr lang="en-US" altLang="ko-KR" sz="1400" dirty="0" smtClean="0">
                <a:solidFill>
                  <a:srgbClr val="0000FF"/>
                </a:solidFill>
              </a:rPr>
              <a:t>()</a:t>
            </a:r>
            <a:r>
              <a:rPr lang="en-US" altLang="ko-KR" sz="1400" dirty="0" smtClean="0"/>
              <a:t> method</a:t>
            </a:r>
            <a:r>
              <a:rPr lang="ko-KR" altLang="en-US" sz="1400" dirty="0" smtClean="0"/>
              <a:t>를 만든다</a:t>
            </a:r>
            <a:r>
              <a:rPr lang="en-US" altLang="ko-KR" sz="1400" dirty="0" smtClean="0"/>
              <a:t>.</a:t>
            </a:r>
          </a:p>
          <a:p>
            <a:pPr lvl="1"/>
            <a:r>
              <a:rPr lang="ko-KR" altLang="en-US" sz="1400" dirty="0" smtClean="0"/>
              <a:t>기타 필요한 멤버변수와 </a:t>
            </a:r>
            <a:r>
              <a:rPr lang="en-US" altLang="ko-KR" sz="1400" dirty="0" smtClean="0"/>
              <a:t>method</a:t>
            </a:r>
            <a:r>
              <a:rPr lang="ko-KR" altLang="en-US" sz="1400" dirty="0" smtClean="0"/>
              <a:t>를 만든다</a:t>
            </a:r>
            <a:r>
              <a:rPr lang="en-US" altLang="ko-KR" sz="1400" dirty="0" smtClean="0"/>
              <a:t>. </a:t>
            </a:r>
          </a:p>
          <a:p>
            <a:pPr lvl="1"/>
            <a:r>
              <a:rPr lang="en-US" altLang="ko-KR" sz="1400" dirty="0" smtClean="0"/>
              <a:t>bean component</a:t>
            </a:r>
            <a:r>
              <a:rPr lang="ko-KR" altLang="en-US" sz="1400" dirty="0" smtClean="0"/>
              <a:t>는 반드시 </a:t>
            </a:r>
            <a:r>
              <a:rPr lang="en-US" altLang="ko-KR" sz="1400" dirty="0" smtClean="0">
                <a:solidFill>
                  <a:srgbClr val="0000FF"/>
                </a:solidFill>
              </a:rPr>
              <a:t>WEB-INF\classes</a:t>
            </a:r>
            <a:r>
              <a:rPr lang="ko-KR" altLang="en-US" sz="1400" dirty="0" smtClean="0"/>
              <a:t>에 </a:t>
            </a:r>
            <a:r>
              <a:rPr lang="en-US" altLang="ko-KR" sz="1400" dirty="0" smtClean="0"/>
              <a:t>package </a:t>
            </a:r>
            <a:r>
              <a:rPr lang="ko-KR" altLang="en-US" sz="1400" dirty="0" smtClean="0"/>
              <a:t>별로 저장되어야 한다</a:t>
            </a:r>
            <a:r>
              <a:rPr lang="en-US" altLang="ko-KR" sz="1400" dirty="0" smtClean="0"/>
              <a:t>. </a:t>
            </a:r>
          </a:p>
          <a:p>
            <a:pPr lvl="1"/>
            <a:r>
              <a:rPr lang="ko-KR" altLang="en-US" sz="1400" dirty="0" err="1" smtClean="0">
                <a:solidFill>
                  <a:srgbClr val="0000FF"/>
                </a:solidFill>
              </a:rPr>
              <a:t>생성자</a:t>
            </a:r>
            <a:r>
              <a:rPr lang="en-US" altLang="ko-KR" sz="1400" dirty="0" smtClean="0">
                <a:solidFill>
                  <a:srgbClr val="0000FF"/>
                </a:solidFill>
              </a:rPr>
              <a:t>(Constructor)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parameter</a:t>
            </a:r>
            <a:r>
              <a:rPr lang="ko-KR" altLang="en-US" sz="1400" dirty="0" smtClean="0"/>
              <a:t>가 없어야 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즉 </a:t>
            </a:r>
            <a:r>
              <a:rPr lang="en-US" altLang="ko-KR" sz="1400" dirty="0" smtClean="0"/>
              <a:t>default constructor </a:t>
            </a:r>
            <a:r>
              <a:rPr lang="ko-KR" altLang="en-US" sz="1400" dirty="0" smtClean="0"/>
              <a:t>여야 한다</a:t>
            </a:r>
            <a:r>
              <a:rPr lang="en-US" altLang="ko-KR" sz="1400" dirty="0" smtClean="0"/>
              <a:t>.</a:t>
            </a:r>
          </a:p>
          <a:p>
            <a:pPr lvl="1"/>
            <a:r>
              <a:rPr lang="en-US" altLang="ko-KR" sz="1400" dirty="0" smtClean="0">
                <a:solidFill>
                  <a:srgbClr val="0000FF"/>
                </a:solidFill>
              </a:rPr>
              <a:t>property</a:t>
            </a:r>
            <a:r>
              <a:rPr lang="en-US" altLang="ko-KR" sz="1400" dirty="0" smtClean="0"/>
              <a:t> : bean</a:t>
            </a:r>
            <a:r>
              <a:rPr lang="ko-KR" altLang="en-US" sz="1400" dirty="0" smtClean="0"/>
              <a:t>의 멤버변수 중에서 </a:t>
            </a:r>
            <a:r>
              <a:rPr lang="en-US" altLang="ko-KR" sz="1400" dirty="0" err="1" smtClean="0"/>
              <a:t>setXxx</a:t>
            </a:r>
            <a:r>
              <a:rPr lang="en-US" altLang="ko-KR" sz="1400" dirty="0" smtClean="0"/>
              <a:t>() </a:t>
            </a:r>
            <a:r>
              <a:rPr lang="ko-KR" altLang="en-US" sz="1400" dirty="0" smtClean="0"/>
              <a:t>또는 </a:t>
            </a:r>
            <a:r>
              <a:rPr lang="en-US" altLang="ko-KR" sz="1400" dirty="0" err="1" smtClean="0"/>
              <a:t>getXxx</a:t>
            </a:r>
            <a:r>
              <a:rPr lang="en-US" altLang="ko-KR" sz="1400" dirty="0" smtClean="0"/>
              <a:t>() method</a:t>
            </a:r>
            <a:r>
              <a:rPr lang="ko-KR" altLang="en-US" sz="1400" dirty="0" smtClean="0"/>
              <a:t>가 선언되어 있어서 외부에서 참조할 수 있는 멤버변수 </a:t>
            </a:r>
            <a:r>
              <a:rPr lang="en-US" altLang="ko-KR" sz="1400" dirty="0" smtClean="0"/>
              <a:t> </a:t>
            </a:r>
          </a:p>
          <a:p>
            <a:pPr lvl="1"/>
            <a:r>
              <a:rPr lang="ko-KR" altLang="en-US" sz="1400" dirty="0"/>
              <a:t>클래스는 직렬화되어야 한다</a:t>
            </a:r>
            <a:r>
              <a:rPr lang="en-US" altLang="ko-KR" sz="1400" dirty="0"/>
              <a:t>.(</a:t>
            </a:r>
            <a:r>
              <a:rPr lang="ko-KR" altLang="en-US" sz="1400" dirty="0"/>
              <a:t>클래스의 상태를 지속적으로 저장 혹은 복원 시키기 위해</a:t>
            </a:r>
            <a:r>
              <a:rPr lang="en-US" altLang="ko-KR" sz="1400" dirty="0"/>
              <a:t>)</a:t>
            </a:r>
          </a:p>
          <a:p>
            <a:pPr lvl="1"/>
            <a:endParaRPr lang="en-US" altLang="ko-KR" sz="1400" dirty="0" smtClean="0"/>
          </a:p>
          <a:p>
            <a:endParaRPr lang="ko-KR" altLang="en-US" sz="1700" dirty="0"/>
          </a:p>
        </p:txBody>
      </p:sp>
      <p:grpSp>
        <p:nvGrpSpPr>
          <p:cNvPr id="30" name="그룹 29"/>
          <p:cNvGrpSpPr/>
          <p:nvPr/>
        </p:nvGrpSpPr>
        <p:grpSpPr>
          <a:xfrm>
            <a:off x="4905752" y="116632"/>
            <a:ext cx="3986883" cy="1584176"/>
            <a:chOff x="4905752" y="116632"/>
            <a:chExt cx="3986883" cy="1584176"/>
          </a:xfrm>
        </p:grpSpPr>
        <p:sp>
          <p:nvSpPr>
            <p:cNvPr id="29" name="직사각형 28"/>
            <p:cNvSpPr/>
            <p:nvPr/>
          </p:nvSpPr>
          <p:spPr>
            <a:xfrm>
              <a:off x="4905752" y="116632"/>
              <a:ext cx="3960440" cy="158417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5004048" y="188640"/>
              <a:ext cx="3888587" cy="1483955"/>
              <a:chOff x="793" y="1508"/>
              <a:chExt cx="5602" cy="2485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292" y="1888"/>
                <a:ext cx="3493" cy="1587"/>
                <a:chOff x="1066" y="1525"/>
                <a:chExt cx="3493" cy="1587"/>
              </a:xfrm>
            </p:grpSpPr>
            <p:sp>
              <p:nvSpPr>
                <p:cNvPr id="22" name="Oval 8"/>
                <p:cNvSpPr>
                  <a:spLocks noChangeArrowheads="1"/>
                </p:cNvSpPr>
                <p:nvPr/>
              </p:nvSpPr>
              <p:spPr bwMode="auto">
                <a:xfrm>
                  <a:off x="1066" y="1525"/>
                  <a:ext cx="3493" cy="158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1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23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 dirty="0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4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5" name="Oval 14"/>
                <p:cNvSpPr>
                  <a:spLocks noChangeArrowheads="1"/>
                </p:cNvSpPr>
                <p:nvPr/>
              </p:nvSpPr>
              <p:spPr bwMode="auto">
                <a:xfrm>
                  <a:off x="2880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6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8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</p:grpSp>
          <p:sp>
            <p:nvSpPr>
              <p:cNvPr id="6" name="Rectangle 21"/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3672" y="1508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8" name="Line 25"/>
              <p:cNvSpPr>
                <a:spLocks noChangeShapeType="1"/>
              </p:cNvSpPr>
              <p:nvPr/>
            </p:nvSpPr>
            <p:spPr bwMode="auto">
              <a:xfrm flipH="1">
                <a:off x="3742" y="1756"/>
                <a:ext cx="183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793" y="3249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 flipV="1">
                <a:off x="1383" y="3158"/>
                <a:ext cx="127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1375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200" dirty="0">
                    <a:solidFill>
                      <a:srgbClr val="0033CC"/>
                    </a:solidFill>
                    <a:latin typeface="HY강B" pitchFamily="18" charset="-127"/>
                    <a:ea typeface="HY강B" pitchFamily="18" charset="-127"/>
                  </a:rPr>
                  <a:t>소프트웨어</a:t>
                </a:r>
              </a:p>
            </p:txBody>
          </p:sp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 flipV="1">
                <a:off x="1383" y="2478"/>
                <a:ext cx="1452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 flipV="1">
                <a:off x="1383" y="2704"/>
                <a:ext cx="635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V="1">
                <a:off x="3198" y="2886"/>
                <a:ext cx="91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V="1">
                <a:off x="3288" y="3067"/>
                <a:ext cx="545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6" name="Line 36"/>
              <p:cNvSpPr>
                <a:spLocks noChangeShapeType="1"/>
              </p:cNvSpPr>
              <p:nvPr/>
            </p:nvSpPr>
            <p:spPr bwMode="auto">
              <a:xfrm>
                <a:off x="4468" y="2523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>
                <a:off x="4241" y="297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8" name="Line 38"/>
              <p:cNvSpPr>
                <a:spLocks noChangeShapeType="1"/>
              </p:cNvSpPr>
              <p:nvPr/>
            </p:nvSpPr>
            <p:spPr bwMode="auto">
              <a:xfrm>
                <a:off x="4468" y="2523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9" name="Line 39"/>
              <p:cNvSpPr>
                <a:spLocks noChangeShapeType="1"/>
              </p:cNvSpPr>
              <p:nvPr/>
            </p:nvSpPr>
            <p:spPr bwMode="auto">
              <a:xfrm>
                <a:off x="4468" y="333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0" name="Text Box 40"/>
              <p:cNvSpPr txBox="1">
                <a:spLocks noChangeArrowheads="1"/>
              </p:cNvSpPr>
              <p:nvPr/>
            </p:nvSpPr>
            <p:spPr bwMode="auto">
              <a:xfrm>
                <a:off x="4694" y="2387"/>
                <a:ext cx="1701" cy="1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 smtClean="0">
                    <a:latin typeface="HY강B" pitchFamily="18" charset="-127"/>
                    <a:ea typeface="HY강B" pitchFamily="18" charset="-127"/>
                  </a:rPr>
                  <a:t>멤버변수</a:t>
                </a:r>
                <a:endParaRPr lang="en-US" altLang="ko-KR" sz="1200" dirty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en-US" altLang="ko-KR" sz="1200" dirty="0">
                    <a:latin typeface="HY강B" pitchFamily="18" charset="-127"/>
                    <a:ea typeface="HY강B" pitchFamily="18" charset="-127"/>
                  </a:rPr>
                  <a:t>Property</a:t>
                </a:r>
              </a:p>
              <a:p>
                <a:pPr>
                  <a:lnSpc>
                    <a:spcPts val="1000"/>
                  </a:lnSpc>
                  <a:defRPr/>
                </a:pPr>
                <a:endParaRPr lang="en-US" altLang="ko-KR" sz="1200" dirty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ko-KR" altLang="en-US" sz="1200" dirty="0" smtClean="0">
                    <a:latin typeface="HY강B" pitchFamily="18" charset="-127"/>
                    <a:ea typeface="HY강B" pitchFamily="18" charset="-127"/>
                  </a:rPr>
                  <a:t>멤버함수</a:t>
                </a:r>
                <a:endParaRPr lang="en-US" altLang="ko-KR" sz="1200" dirty="0" smtClean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ko-KR" altLang="en-US" sz="1200" dirty="0" err="1" smtClean="0">
                    <a:latin typeface="HY강B" pitchFamily="18" charset="-127"/>
                    <a:ea typeface="HY강B" pitchFamily="18" charset="-127"/>
                  </a:rPr>
                  <a:t>메소드</a:t>
                </a:r>
                <a:r>
                  <a:rPr lang="en-US" altLang="ko-KR" sz="1200" dirty="0">
                    <a:latin typeface="HY강B" pitchFamily="18" charset="-127"/>
                    <a:ea typeface="HY강B" pitchFamily="18" charset="-127"/>
                  </a:rPr>
                  <a:t>(method) </a:t>
                </a:r>
              </a:p>
            </p:txBody>
          </p:sp>
          <p:sp>
            <p:nvSpPr>
              <p:cNvPr id="21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26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ko-KR" altLang="ko-KR" sz="1200">
                  <a:latin typeface="HY강B" pitchFamily="18" charset="-127"/>
                  <a:ea typeface="HY강B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Bean(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인스턴스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653580" y="4637896"/>
            <a:ext cx="50405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2676525" cy="44672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1" name="그룹 20"/>
          <p:cNvGrpSpPr/>
          <p:nvPr/>
        </p:nvGrpSpPr>
        <p:grpSpPr>
          <a:xfrm>
            <a:off x="539552" y="2996953"/>
            <a:ext cx="4320480" cy="2808312"/>
            <a:chOff x="539552" y="2996952"/>
            <a:chExt cx="4464496" cy="294554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996952"/>
              <a:ext cx="4464496" cy="294554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4725144"/>
              <a:ext cx="1153666" cy="204217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</p:grpSp>
      <p:sp>
        <p:nvSpPr>
          <p:cNvPr id="14" name="자유형 13"/>
          <p:cNvSpPr/>
          <p:nvPr/>
        </p:nvSpPr>
        <p:spPr>
          <a:xfrm>
            <a:off x="3275856" y="1700808"/>
            <a:ext cx="2880320" cy="2592288"/>
          </a:xfrm>
          <a:custGeom>
            <a:avLst/>
            <a:gdLst>
              <a:gd name="connsiteX0" fmla="*/ 2385060 w 2385060"/>
              <a:gd name="connsiteY0" fmla="*/ 0 h 3032760"/>
              <a:gd name="connsiteX1" fmla="*/ 1836420 w 2385060"/>
              <a:gd name="connsiteY1" fmla="*/ 739140 h 3032760"/>
              <a:gd name="connsiteX2" fmla="*/ 1630680 w 2385060"/>
              <a:gd name="connsiteY2" fmla="*/ 2598420 h 3032760"/>
              <a:gd name="connsiteX3" fmla="*/ 563880 w 2385060"/>
              <a:gd name="connsiteY3" fmla="*/ 2926080 h 3032760"/>
              <a:gd name="connsiteX4" fmla="*/ 0 w 2385060"/>
              <a:gd name="connsiteY4" fmla="*/ 303276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060" h="3032760">
                <a:moveTo>
                  <a:pt x="2385060" y="0"/>
                </a:moveTo>
                <a:cubicBezTo>
                  <a:pt x="2173605" y="153035"/>
                  <a:pt x="1962150" y="306070"/>
                  <a:pt x="1836420" y="739140"/>
                </a:cubicBezTo>
                <a:cubicBezTo>
                  <a:pt x="1710690" y="1172210"/>
                  <a:pt x="1842770" y="2233930"/>
                  <a:pt x="1630680" y="2598420"/>
                </a:cubicBezTo>
                <a:cubicBezTo>
                  <a:pt x="1418590" y="2962910"/>
                  <a:pt x="835660" y="2853690"/>
                  <a:pt x="563880" y="2926080"/>
                </a:cubicBezTo>
                <a:cubicBezTo>
                  <a:pt x="292100" y="2998470"/>
                  <a:pt x="146050" y="3015615"/>
                  <a:pt x="0" y="303276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105552" y="429309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403648" y="1268760"/>
            <a:ext cx="2880320" cy="1224136"/>
            <a:chOff x="1763688" y="1196752"/>
            <a:chExt cx="2880320" cy="1224136"/>
          </a:xfrm>
        </p:grpSpPr>
        <p:sp>
          <p:nvSpPr>
            <p:cNvPr id="12" name="직사각형 11"/>
            <p:cNvSpPr/>
            <p:nvPr/>
          </p:nvSpPr>
          <p:spPr>
            <a:xfrm>
              <a:off x="2699792" y="1556792"/>
              <a:ext cx="10081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age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763688" y="1556792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setAge</a:t>
              </a:r>
              <a:r>
                <a:rPr lang="en-US" altLang="ko-KR" dirty="0" smtClean="0"/>
                <a:t>()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699792" y="1196752"/>
              <a:ext cx="10081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Bark()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707904" y="1556792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getAge</a:t>
              </a:r>
              <a:r>
                <a:rPr lang="en-US" altLang="ko-KR" dirty="0" smtClean="0"/>
                <a:t>()</a:t>
              </a:r>
              <a:endParaRPr lang="ko-KR" altLang="en-US" dirty="0" smtClean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707412" y="2060848"/>
              <a:ext cx="10081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Move()</a:t>
              </a:r>
              <a:endParaRPr lang="ko-KR" alt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7704" y="12687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latin typeface="+mn-ea"/>
              </a:rPr>
              <a:t>ti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3" name="왼쪽 화살표 22"/>
          <p:cNvSpPr/>
          <p:nvPr/>
        </p:nvSpPr>
        <p:spPr>
          <a:xfrm>
            <a:off x="4716016" y="1628800"/>
            <a:ext cx="288032" cy="50405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2011680" y="2049780"/>
            <a:ext cx="762000" cy="190500"/>
          </a:xfrm>
          <a:custGeom>
            <a:avLst/>
            <a:gdLst>
              <a:gd name="connsiteX0" fmla="*/ 0 w 762000"/>
              <a:gd name="connsiteY0" fmla="*/ 45720 h 190500"/>
              <a:gd name="connsiteX1" fmla="*/ 381000 w 762000"/>
              <a:gd name="connsiteY1" fmla="*/ 182880 h 190500"/>
              <a:gd name="connsiteX2" fmla="*/ 762000 w 7620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90500">
                <a:moveTo>
                  <a:pt x="0" y="45720"/>
                </a:moveTo>
                <a:cubicBezTo>
                  <a:pt x="127000" y="118110"/>
                  <a:pt x="254000" y="190500"/>
                  <a:pt x="381000" y="182880"/>
                </a:cubicBezTo>
                <a:cubicBezTo>
                  <a:pt x="508000" y="175260"/>
                  <a:pt x="635000" y="87630"/>
                  <a:pt x="762000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>
            <a:off x="176530" y="2087880"/>
            <a:ext cx="1240790" cy="2628900"/>
          </a:xfrm>
          <a:custGeom>
            <a:avLst/>
            <a:gdLst>
              <a:gd name="connsiteX0" fmla="*/ 928370 w 1240790"/>
              <a:gd name="connsiteY0" fmla="*/ 2628900 h 2628900"/>
              <a:gd name="connsiteX1" fmla="*/ 52070 w 1240790"/>
              <a:gd name="connsiteY1" fmla="*/ 1303020 h 2628900"/>
              <a:gd name="connsiteX2" fmla="*/ 1240790 w 1240790"/>
              <a:gd name="connsiteY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790" h="2628900">
                <a:moveTo>
                  <a:pt x="928370" y="2628900"/>
                </a:moveTo>
                <a:cubicBezTo>
                  <a:pt x="464185" y="2185035"/>
                  <a:pt x="0" y="1741170"/>
                  <a:pt x="52070" y="1303020"/>
                </a:cubicBezTo>
                <a:cubicBezTo>
                  <a:pt x="104140" y="864870"/>
                  <a:pt x="672465" y="432435"/>
                  <a:pt x="1240790" y="0"/>
                </a:cubicBezTo>
              </a:path>
            </a:pathLst>
          </a:custGeom>
          <a:ln w="1905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115616" y="4149080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Javabean</a:t>
            </a:r>
            <a:r>
              <a:rPr lang="ko-KR" altLang="en-US" dirty="0" smtClean="0"/>
              <a:t>의 사용</a:t>
            </a:r>
            <a:r>
              <a:rPr lang="en-US" altLang="ko-KR" dirty="0" smtClean="0"/>
              <a:t>-</a:t>
            </a:r>
            <a:r>
              <a:rPr lang="en-US" altLang="ko-KR" sz="2400" dirty="0" smtClean="0">
                <a:solidFill>
                  <a:srgbClr val="0000FF"/>
                </a:solidFill>
              </a:rPr>
              <a:t>150p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856984" cy="4896544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bean</a:t>
            </a:r>
            <a:r>
              <a:rPr lang="ko-KR" altLang="en-US" sz="1600" dirty="0" smtClean="0"/>
              <a:t>을 이용하기 위해서는 </a:t>
            </a:r>
            <a:r>
              <a:rPr lang="en-US" altLang="ko-KR" sz="1600" dirty="0" smtClean="0">
                <a:solidFill>
                  <a:srgbClr val="0000FF"/>
                </a:solidFill>
              </a:rPr>
              <a:t>&lt;jsp:useBean&gt;,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jsp:setProperty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&gt;,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jsp:getProperty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&gt; </a:t>
            </a:r>
            <a:r>
              <a:rPr lang="ko-KR" altLang="en-US" sz="1600" dirty="0" smtClean="0"/>
              <a:t>액션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태그를 활용해야 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&lt;jsp:useBean id="</a:t>
            </a:r>
            <a:r>
              <a:rPr lang="en-US" altLang="ko-KR" sz="1600" dirty="0" err="1" smtClean="0"/>
              <a:t>name”class</a:t>
            </a:r>
            <a:r>
              <a:rPr lang="en-US" altLang="ko-KR" sz="1600" dirty="0" smtClean="0"/>
              <a:t>="</a:t>
            </a:r>
            <a:r>
              <a:rPr lang="en-US" altLang="ko-KR" sz="1600" dirty="0" err="1" smtClean="0"/>
              <a:t>package.Class</a:t>
            </a:r>
            <a:r>
              <a:rPr lang="en-US" altLang="ko-KR" sz="1600" dirty="0" smtClean="0"/>
              <a:t>” scope=“page"  /&gt;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&lt;jsp:useBean id="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ti”class</a:t>
            </a:r>
            <a:r>
              <a:rPr lang="en-US" altLang="ko-KR" sz="1600" dirty="0" smtClean="0">
                <a:solidFill>
                  <a:srgbClr val="0000FF"/>
                </a:solidFill>
              </a:rPr>
              <a:t>="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com.Tiger”scope</a:t>
            </a:r>
            <a:r>
              <a:rPr lang="en-US" altLang="ko-KR" sz="1600" dirty="0" smtClean="0">
                <a:solidFill>
                  <a:srgbClr val="0000FF"/>
                </a:solidFill>
              </a:rPr>
              <a:t>=page"  /&gt;</a:t>
            </a:r>
          </a:p>
          <a:p>
            <a:pPr lvl="1"/>
            <a:r>
              <a:rPr lang="en-US" altLang="ko-KR" sz="1600" dirty="0" err="1" smtClean="0">
                <a:solidFill>
                  <a:schemeClr val="accent2">
                    <a:lumMod val="50000"/>
                  </a:schemeClr>
                </a:solidFill>
              </a:rPr>
              <a:t>com.Tiger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ko-KR" sz="1600" dirty="0" err="1" smtClean="0">
                <a:solidFill>
                  <a:schemeClr val="accent2">
                    <a:lumMod val="50000"/>
                  </a:schemeClr>
                </a:solidFill>
              </a:rPr>
              <a:t>ti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  = new  </a:t>
            </a:r>
            <a:r>
              <a:rPr lang="en-US" altLang="ko-KR" sz="1600" dirty="0" err="1" smtClean="0">
                <a:solidFill>
                  <a:schemeClr val="accent2">
                    <a:lumMod val="50000"/>
                  </a:schemeClr>
                </a:solidFill>
              </a:rPr>
              <a:t>com.Tiger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();  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jsp:getProperty</a:t>
            </a:r>
            <a:r>
              <a:rPr lang="en-US" altLang="ko-KR" sz="1600" dirty="0" smtClean="0"/>
              <a:t> name=“name</a:t>
            </a:r>
            <a:r>
              <a:rPr lang="en-US" altLang="ko-KR" sz="1600" i="1" dirty="0" smtClean="0"/>
              <a:t>” property= “property”&gt;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get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  name=“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ti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” property=“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age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”&gt;</a:t>
            </a:r>
          </a:p>
          <a:p>
            <a:pPr lvl="1"/>
            <a:r>
              <a:rPr lang="en-US" altLang="ko-KR" sz="1600" dirty="0" err="1" smtClean="0">
                <a:solidFill>
                  <a:schemeClr val="accent2">
                    <a:lumMod val="50000"/>
                  </a:schemeClr>
                </a:solidFill>
              </a:rPr>
              <a:t>ti.getAge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();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jsp:setProperty</a:t>
            </a:r>
            <a:r>
              <a:rPr lang="en-US" altLang="ko-KR" sz="1600" dirty="0" smtClean="0"/>
              <a:t> name=”</a:t>
            </a:r>
            <a:r>
              <a:rPr lang="en-US" altLang="ko-KR" sz="1600" dirty="0" err="1" smtClean="0"/>
              <a:t>nameClass”property</a:t>
            </a:r>
            <a:r>
              <a:rPr lang="en-US" altLang="ko-KR" sz="1600" dirty="0" smtClean="0"/>
              <a:t>=”name” value=”John” /&gt;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set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 name="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ti”property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= “</a:t>
            </a:r>
            <a:r>
              <a:rPr lang="en-US" altLang="ko-KR" sz="1600" dirty="0" smtClean="0">
                <a:solidFill>
                  <a:srgbClr val="FF0000"/>
                </a:solidFill>
              </a:rPr>
              <a:t>age</a:t>
            </a:r>
            <a:r>
              <a:rPr lang="en-US" altLang="ko-KR" sz="1600" dirty="0" smtClean="0">
                <a:solidFill>
                  <a:srgbClr val="0000FF"/>
                </a:solidFill>
              </a:rPr>
              <a:t>” value=3 /&gt;</a:t>
            </a:r>
          </a:p>
          <a:p>
            <a:pPr lvl="1"/>
            <a:r>
              <a:rPr lang="en-US" altLang="ko-KR" sz="1600" dirty="0" err="1" smtClean="0">
                <a:solidFill>
                  <a:schemeClr val="accent2">
                    <a:lumMod val="50000"/>
                  </a:schemeClr>
                </a:solidFill>
              </a:rPr>
              <a:t>ti.setAge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(3);</a:t>
            </a:r>
          </a:p>
          <a:p>
            <a:endParaRPr lang="en-US" altLang="ko-KR" i="1" dirty="0" smtClean="0"/>
          </a:p>
          <a:p>
            <a:endParaRPr lang="en-US" altLang="ko-KR" i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빈 연습 </a:t>
            </a:r>
            <a:r>
              <a:rPr lang="en-US" altLang="ko-KR" dirty="0" smtClean="0"/>
              <a:t>(bean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888432" cy="21602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2722912" cy="32455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5445405" cy="29523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907704" y="980728"/>
            <a:ext cx="23042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&gt;New&gt;Class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8224" y="548680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16016" y="4221088"/>
            <a:ext cx="4032448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&gt;source&gt;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멤버선택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  <a:stCxn id="12" idx="1"/>
            <a:endCxn id="24" idx="0"/>
          </p:cNvCxnSpPr>
          <p:nvPr/>
        </p:nvCxnSpPr>
        <p:spPr bwMode="auto">
          <a:xfrm flipH="1">
            <a:off x="5940152" y="717957"/>
            <a:ext cx="648072" cy="7668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5436096" y="1484784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67544" y="1916832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7" name="직선 화살표 연결선 26"/>
          <p:cNvCxnSpPr>
            <a:cxnSpLocks noChangeShapeType="1"/>
            <a:stCxn id="7" idx="1"/>
          </p:cNvCxnSpPr>
          <p:nvPr/>
        </p:nvCxnSpPr>
        <p:spPr bwMode="auto">
          <a:xfrm flipH="1">
            <a:off x="1115616" y="1150005"/>
            <a:ext cx="792088" cy="83883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5443716" y="1867684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40" name="직선 화살표 연결선 39"/>
          <p:cNvCxnSpPr>
            <a:cxnSpLocks noChangeShapeType="1"/>
            <a:stCxn id="12" idx="1"/>
          </p:cNvCxnSpPr>
          <p:nvPr/>
        </p:nvCxnSpPr>
        <p:spPr bwMode="auto">
          <a:xfrm flipH="1">
            <a:off x="6084168" y="717957"/>
            <a:ext cx="504056" cy="1198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4" name="직선 화살표 연결선 43"/>
          <p:cNvCxnSpPr>
            <a:cxnSpLocks noChangeShapeType="1"/>
            <a:stCxn id="22" idx="1"/>
          </p:cNvCxnSpPr>
          <p:nvPr/>
        </p:nvCxnSpPr>
        <p:spPr bwMode="auto">
          <a:xfrm flipH="1">
            <a:off x="3995936" y="4374977"/>
            <a:ext cx="720080" cy="20615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259632" y="2060848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91880" y="2492896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2512</Words>
  <Application>Microsoft Office PowerPoint</Application>
  <PresentationFormat>화면 슬라이드 쇼(4:3)</PresentationFormat>
  <Paragraphs>597</Paragraphs>
  <Slides>35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AcademicPresentation2(2)</vt:lpstr>
      <vt:lpstr>웹프로그래밍실무  java bean을 이용한  회원관리시스템</vt:lpstr>
      <vt:lpstr>Java Beans</vt:lpstr>
      <vt:lpstr>MVC 모델 </vt:lpstr>
      <vt:lpstr>MVC Model 2</vt:lpstr>
      <vt:lpstr>MVC 모델 </vt:lpstr>
      <vt:lpstr>Bean 작성 규칙</vt:lpstr>
      <vt:lpstr>Bean(클래스)의 인스턴스</vt:lpstr>
      <vt:lpstr>JSP에서 Javabean의 사용-150p </vt:lpstr>
      <vt:lpstr>자바 빈 연습 (bean의 생성)</vt:lpstr>
      <vt:lpstr>Jsp 파일 생성 </vt:lpstr>
      <vt:lpstr>Java bean의 활용 연습 </vt:lpstr>
      <vt:lpstr>실행 </vt:lpstr>
      <vt:lpstr>웹서버로 이전 서비스 개시 </vt:lpstr>
      <vt:lpstr>Java Bean을 이용한 회원관리 </vt:lpstr>
      <vt:lpstr>회원테이블 데이터 bean의 작성(memebr_Data.java) </vt:lpstr>
      <vt:lpstr>회원테이블Gatter &amp; setter 설정(memebr_Data.java) </vt:lpstr>
      <vt:lpstr>데이터 관리 빈 클래스 생성(member_DB.java)</vt:lpstr>
      <vt:lpstr>생성자와 conection 객체 생성 메서드 member_DB.java </vt:lpstr>
      <vt:lpstr>로그인 메서드 member_DB.java </vt:lpstr>
      <vt:lpstr>아이디 중복체크 – id를 매개변수로- member_DB.java</vt:lpstr>
      <vt:lpstr>회원 등록 -데이터 빈 객체를 매개변수로- member_DB.java</vt:lpstr>
      <vt:lpstr>자바 빈을 활용한 회원인증 </vt:lpstr>
      <vt:lpstr>자바 빈을 활용한 회원인증 member_ok_useBean.jsp </vt:lpstr>
      <vt:lpstr>자바 클래스 직접 호출을 이용한 회원인증 </vt:lpstr>
      <vt:lpstr>id 중복체크</vt:lpstr>
      <vt:lpstr>Id 중복체크 </vt:lpstr>
      <vt:lpstr>회원가입</vt:lpstr>
      <vt:lpstr>회원가입</vt:lpstr>
      <vt:lpstr>회원가입</vt:lpstr>
      <vt:lpstr>member_DB.java에 추가할 부분 </vt:lpstr>
      <vt:lpstr>주민번호와 이름으로 아이디 찾기 메서드-</vt:lpstr>
      <vt:lpstr>아이디와 주민번호로 패스워드 찾기- member_DB.java</vt:lpstr>
      <vt:lpstr>아이디와 패스워드로 회원정보 불러오는 메서드 member_DB.java</vt:lpstr>
      <vt:lpstr>회원 정보 업데이트 메서드- member_DB.java</vt:lpstr>
      <vt:lpstr>이름과 주민번호로 회원 가입여부 판단 메서드- member_DB.java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2015-03-08T06:32:26Z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