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18" r:id="rId3"/>
  </p:sldMasterIdLst>
  <p:notesMasterIdLst>
    <p:notesMasterId r:id="rId109"/>
  </p:notesMasterIdLst>
  <p:handoutMasterIdLst>
    <p:handoutMasterId r:id="rId110"/>
  </p:handoutMasterIdLst>
  <p:sldIdLst>
    <p:sldId id="256" r:id="rId4"/>
    <p:sldId id="278" r:id="rId5"/>
    <p:sldId id="408" r:id="rId6"/>
    <p:sldId id="337" r:id="rId7"/>
    <p:sldId id="285" r:id="rId8"/>
    <p:sldId id="286" r:id="rId9"/>
    <p:sldId id="287" r:id="rId10"/>
    <p:sldId id="407" r:id="rId11"/>
    <p:sldId id="296" r:id="rId12"/>
    <p:sldId id="295" r:id="rId13"/>
    <p:sldId id="297" r:id="rId14"/>
    <p:sldId id="298" r:id="rId15"/>
    <p:sldId id="299" r:id="rId16"/>
    <p:sldId id="312" r:id="rId17"/>
    <p:sldId id="301" r:id="rId18"/>
    <p:sldId id="302" r:id="rId19"/>
    <p:sldId id="288" r:id="rId20"/>
    <p:sldId id="303" r:id="rId21"/>
    <p:sldId id="323" r:id="rId22"/>
    <p:sldId id="313" r:id="rId23"/>
    <p:sldId id="319" r:id="rId24"/>
    <p:sldId id="309" r:id="rId25"/>
    <p:sldId id="320" r:id="rId26"/>
    <p:sldId id="308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2" r:id="rId35"/>
    <p:sldId id="333" r:id="rId36"/>
    <p:sldId id="331" r:id="rId37"/>
    <p:sldId id="334" r:id="rId38"/>
    <p:sldId id="335" r:id="rId39"/>
    <p:sldId id="336" r:id="rId40"/>
    <p:sldId id="305" r:id="rId41"/>
    <p:sldId id="307" r:id="rId42"/>
    <p:sldId id="339" r:id="rId43"/>
    <p:sldId id="340" r:id="rId44"/>
    <p:sldId id="341" r:id="rId45"/>
    <p:sldId id="405" r:id="rId46"/>
    <p:sldId id="310" r:id="rId47"/>
    <p:sldId id="338" r:id="rId48"/>
    <p:sldId id="351" r:id="rId49"/>
    <p:sldId id="349" r:id="rId50"/>
    <p:sldId id="352" r:id="rId51"/>
    <p:sldId id="348" r:id="rId52"/>
    <p:sldId id="406" r:id="rId53"/>
    <p:sldId id="343" r:id="rId54"/>
    <p:sldId id="353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70" r:id="rId69"/>
    <p:sldId id="369" r:id="rId70"/>
    <p:sldId id="368" r:id="rId71"/>
    <p:sldId id="371" r:id="rId72"/>
    <p:sldId id="373" r:id="rId73"/>
    <p:sldId id="372" r:id="rId74"/>
    <p:sldId id="374" r:id="rId75"/>
    <p:sldId id="377" r:id="rId76"/>
    <p:sldId id="378" r:id="rId77"/>
    <p:sldId id="379" r:id="rId78"/>
    <p:sldId id="381" r:id="rId79"/>
    <p:sldId id="380" r:id="rId80"/>
    <p:sldId id="382" r:id="rId81"/>
    <p:sldId id="384" r:id="rId82"/>
    <p:sldId id="383" r:id="rId83"/>
    <p:sldId id="389" r:id="rId84"/>
    <p:sldId id="390" r:id="rId85"/>
    <p:sldId id="391" r:id="rId86"/>
    <p:sldId id="402" r:id="rId87"/>
    <p:sldId id="385" r:id="rId88"/>
    <p:sldId id="386" r:id="rId89"/>
    <p:sldId id="387" r:id="rId90"/>
    <p:sldId id="388" r:id="rId91"/>
    <p:sldId id="392" r:id="rId92"/>
    <p:sldId id="393" r:id="rId93"/>
    <p:sldId id="394" r:id="rId94"/>
    <p:sldId id="395" r:id="rId95"/>
    <p:sldId id="396" r:id="rId96"/>
    <p:sldId id="397" r:id="rId97"/>
    <p:sldId id="398" r:id="rId98"/>
    <p:sldId id="399" r:id="rId99"/>
    <p:sldId id="400" r:id="rId100"/>
    <p:sldId id="401" r:id="rId101"/>
    <p:sldId id="403" r:id="rId102"/>
    <p:sldId id="404" r:id="rId103"/>
    <p:sldId id="376" r:id="rId104"/>
    <p:sldId id="318" r:id="rId105"/>
    <p:sldId id="316" r:id="rId106"/>
    <p:sldId id="345" r:id="rId107"/>
    <p:sldId id="315" r:id="rId10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F927F99-84CC-4683-A48D-E942A61F3937}">
          <p14:sldIdLst/>
        </p14:section>
        <p14:section name="제목 없는 구역" id="{11CE6A5E-1182-4086-8CE6-8E66E8344CDD}">
          <p14:sldIdLst>
            <p14:sldId id="256"/>
            <p14:sldId id="278"/>
            <p14:sldId id="408"/>
            <p14:sldId id="337"/>
            <p14:sldId id="285"/>
            <p14:sldId id="286"/>
            <p14:sldId id="287"/>
            <p14:sldId id="407"/>
            <p14:sldId id="296"/>
            <p14:sldId id="295"/>
            <p14:sldId id="297"/>
            <p14:sldId id="298"/>
            <p14:sldId id="299"/>
            <p14:sldId id="312"/>
            <p14:sldId id="301"/>
            <p14:sldId id="302"/>
            <p14:sldId id="288"/>
            <p14:sldId id="303"/>
            <p14:sldId id="323"/>
            <p14:sldId id="313"/>
            <p14:sldId id="319"/>
            <p14:sldId id="309"/>
            <p14:sldId id="320"/>
            <p14:sldId id="308"/>
            <p14:sldId id="324"/>
            <p14:sldId id="325"/>
            <p14:sldId id="326"/>
            <p14:sldId id="327"/>
            <p14:sldId id="328"/>
            <p14:sldId id="329"/>
            <p14:sldId id="330"/>
            <p14:sldId id="332"/>
            <p14:sldId id="333"/>
            <p14:sldId id="331"/>
            <p14:sldId id="334"/>
            <p14:sldId id="335"/>
            <p14:sldId id="336"/>
            <p14:sldId id="305"/>
            <p14:sldId id="307"/>
            <p14:sldId id="339"/>
            <p14:sldId id="340"/>
            <p14:sldId id="341"/>
            <p14:sldId id="405"/>
            <p14:sldId id="310"/>
            <p14:sldId id="338"/>
            <p14:sldId id="351"/>
            <p14:sldId id="349"/>
            <p14:sldId id="352"/>
            <p14:sldId id="348"/>
            <p14:sldId id="406"/>
            <p14:sldId id="343"/>
            <p14:sldId id="353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70"/>
            <p14:sldId id="369"/>
            <p14:sldId id="368"/>
            <p14:sldId id="371"/>
            <p14:sldId id="373"/>
            <p14:sldId id="372"/>
            <p14:sldId id="374"/>
            <p14:sldId id="377"/>
            <p14:sldId id="378"/>
            <p14:sldId id="379"/>
            <p14:sldId id="381"/>
            <p14:sldId id="380"/>
            <p14:sldId id="382"/>
            <p14:sldId id="384"/>
            <p14:sldId id="383"/>
            <p14:sldId id="389"/>
            <p14:sldId id="390"/>
            <p14:sldId id="391"/>
            <p14:sldId id="402"/>
            <p14:sldId id="385"/>
            <p14:sldId id="386"/>
            <p14:sldId id="387"/>
            <p14:sldId id="388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3"/>
            <p14:sldId id="404"/>
            <p14:sldId id="376"/>
            <p14:sldId id="318"/>
            <p14:sldId id="316"/>
            <p14:sldId id="345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C74D4"/>
    <a:srgbClr val="660066"/>
    <a:srgbClr val="3366FF"/>
    <a:srgbClr val="003399"/>
    <a:srgbClr val="000000"/>
    <a:srgbClr val="0033CC"/>
    <a:srgbClr val="5A5AD8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6" autoAdjust="0"/>
    <p:restoredTop sz="94660"/>
  </p:normalViewPr>
  <p:slideViewPr>
    <p:cSldViewPr>
      <p:cViewPr>
        <p:scale>
          <a:sx n="75" d="100"/>
          <a:sy n="75" d="100"/>
        </p:scale>
        <p:origin x="-150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viewProps" Target="view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theme" Target="theme/theme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2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933C-2815-4B01-9B1A-9E1FE67497CC}" type="datetimeFigureOut">
              <a:rPr lang="ko-KR" altLang="en-US" smtClean="0"/>
              <a:pPr/>
              <a:t>2016-02-23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0613-142C-425D-A55D-74D8536D8D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4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t>51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2/23/2016 2:03 PM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2/23/2016 2:03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2/23/2016 2:03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12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60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2/23/2016 2:03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2/23/2016 2:03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2/23/2016 2:03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2/23/2016 2:03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2/23/2016 2:03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2/23/2016 2:03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2/23/2016 2:03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5"/>
          <p:cNvSpPr txBox="1">
            <a:spLocks/>
          </p:cNvSpPr>
          <p:nvPr userDrawn="1"/>
        </p:nvSpPr>
        <p:spPr>
          <a:xfrm>
            <a:off x="876300" y="6529388"/>
            <a:ext cx="2781300" cy="2508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EFB3C794-AD30-47E4-9ED4-D6A2CC9E13B0}" type="slidenum">
              <a:rPr lang="ko-KR" altLang="en-US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ko-KR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t> /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한빛 교육 센터 </a:t>
            </a:r>
            <a:r>
              <a:rPr lang="en-US" altLang="ko-KR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Spring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교육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 sz="800" smtClean="0">
              <a:solidFill>
                <a:srgbClr val="7F7F7F"/>
              </a:solidFill>
              <a:latin typeface="Rix고딕 B"/>
              <a:ea typeface="Rix고딕 M"/>
              <a:cs typeface="Rix고딕 M"/>
            </a:endParaRPr>
          </a:p>
        </p:txBody>
      </p:sp>
      <p:pic>
        <p:nvPicPr>
          <p:cNvPr id="4099" name="Picture 2" descr="C:\_works\07.03.NHN.PT템플릿\images\nhn_bi_white.png"/>
          <p:cNvPicPr>
            <a:picLocks noChangeAspect="1" noChangeArrowheads="1"/>
          </p:cNvPicPr>
          <p:nvPr userDrawn="1"/>
        </p:nvPicPr>
        <p:blipFill>
          <a:blip r:embed="rId4" cstate="print">
            <a:lum brigh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7293" r="10321" b="30193"/>
          <a:stretch>
            <a:fillRect/>
          </a:stretch>
        </p:blipFill>
        <p:spPr bwMode="auto">
          <a:xfrm>
            <a:off x="8134350" y="6432550"/>
            <a:ext cx="7921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 userDrawn="1"/>
        </p:nvCxnSpPr>
        <p:spPr>
          <a:xfrm>
            <a:off x="228600" y="6600825"/>
            <a:ext cx="684213" cy="1588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 userDrawn="1"/>
        </p:nvSpPr>
        <p:spPr>
          <a:xfrm>
            <a:off x="214313" y="161925"/>
            <a:ext cx="714375" cy="552450"/>
          </a:xfrm>
          <a:prstGeom prst="rect">
            <a:avLst/>
          </a:prstGeom>
          <a:solidFill>
            <a:srgbClr val="75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885825" y="161925"/>
            <a:ext cx="8020050" cy="55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103" name="Picture 4" descr="D:\01_PROJECT\20071121 신입사원입사교육\PPT\Untitled-4 copy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74650"/>
            <a:ext cx="1249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>
    <p:fade/>
  </p:transition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Rix고딕 B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Rix고딕 M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Rix고딕 M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Rix고딕 M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hyperlink" Target="http://168.126.141.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unfuture.springnote.com/pages/3606303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%EC%95%84%ED%8C%8C%EC%B9%98_%EB%9D%BC%EC%9D%B4%EC%84%A0%EC%8A%A4" TargetMode="External"/><Relationship Id="rId2" Type="http://schemas.openxmlformats.org/officeDocument/2006/relationships/hyperlink" Target="http://www.wrox.com/WileyCDA/WroxTitle/productCd-0764543857.html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788024" y="4221088"/>
            <a:ext cx="3672408" cy="14478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Java</a:t>
            </a:r>
            <a:r>
              <a:rPr lang="ko-KR" altLang="en-US" sz="3600" dirty="0" smtClean="0">
                <a:solidFill>
                  <a:schemeClr val="bg1"/>
                </a:solidFill>
              </a:rPr>
              <a:t> 프레임워크</a:t>
            </a:r>
            <a:r>
              <a:rPr lang="en-US" altLang="ko-KR" sz="3600" dirty="0" smtClean="0">
                <a:solidFill>
                  <a:schemeClr val="bg1"/>
                </a:solidFill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en-US" altLang="ko-KR" sz="3600" dirty="0" smtClean="0">
                <a:solidFill>
                  <a:schemeClr val="bg1"/>
                </a:solidFill>
              </a:rPr>
              <a:t>Spring</a:t>
            </a:r>
            <a:r>
              <a:rPr lang="ko-KR" altLang="en-US" sz="3600" dirty="0" smtClean="0">
                <a:solidFill>
                  <a:schemeClr val="bg1"/>
                </a:solidFill>
              </a:rPr>
              <a:t>을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이용한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회원관리 시스템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   </a:t>
            </a:r>
            <a:endParaRPr lang="en-US" sz="2400" dirty="0">
              <a:solidFill>
                <a:srgbClr val="FFFFFF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b="1" dirty="0" err="1" smtClean="0">
                <a:solidFill>
                  <a:srgbClr val="000000"/>
                </a:solidFill>
              </a:rPr>
              <a:t>IoC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(Spring</a:t>
            </a:r>
            <a:r>
              <a:rPr kumimoji="1" lang="ko-KR" altLang="en-US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,DI</a:t>
            </a:r>
            <a:r>
              <a:rPr kumimoji="1" lang="en-US" altLang="ko-KR" b="1" dirty="0">
                <a:solidFill>
                  <a:srgbClr val="000000"/>
                </a:solidFill>
              </a:rPr>
              <a:t>) Container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8462" y="805582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b="1" dirty="0" err="1" smtClean="0">
                <a:solidFill>
                  <a:srgbClr val="0033CC"/>
                </a:solidFill>
              </a:rPr>
              <a:t>Ioc</a:t>
            </a:r>
            <a:r>
              <a:rPr lang="ko-KR" altLang="en-US" b="1" dirty="0" smtClean="0">
                <a:solidFill>
                  <a:srgbClr val="0033CC"/>
                </a:solidFill>
              </a:rPr>
              <a:t> </a:t>
            </a:r>
            <a:r>
              <a:rPr lang="en-US" altLang="ko-KR" b="1" dirty="0" smtClean="0">
                <a:solidFill>
                  <a:srgbClr val="0033CC"/>
                </a:solidFill>
              </a:rPr>
              <a:t>(Inversion </a:t>
            </a:r>
            <a:r>
              <a:rPr lang="en-US" altLang="ko-KR" b="1" dirty="0">
                <a:solidFill>
                  <a:srgbClr val="0033CC"/>
                </a:solidFill>
              </a:rPr>
              <a:t>of </a:t>
            </a:r>
            <a:r>
              <a:rPr lang="en-US" altLang="ko-KR" b="1" dirty="0" smtClean="0">
                <a:solidFill>
                  <a:srgbClr val="0033CC"/>
                </a:solidFill>
              </a:rPr>
              <a:t>Control) </a:t>
            </a:r>
            <a:r>
              <a:rPr lang="ko-KR" altLang="en-US" b="1" dirty="0" smtClean="0">
                <a:solidFill>
                  <a:srgbClr val="0033CC"/>
                </a:solidFill>
              </a:rPr>
              <a:t>컨테이너</a:t>
            </a:r>
            <a:r>
              <a:rPr lang="en-US" altLang="ko-KR" b="1" dirty="0" smtClean="0">
                <a:solidFill>
                  <a:srgbClr val="0033CC"/>
                </a:solidFill>
              </a:rPr>
              <a:t> :</a:t>
            </a:r>
            <a:r>
              <a:rPr lang="ko-KR" altLang="en-US" b="1" dirty="0" smtClean="0">
                <a:solidFill>
                  <a:srgbClr val="0033CC"/>
                </a:solidFill>
              </a:rPr>
              <a:t>제어의 역전</a:t>
            </a:r>
            <a:endParaRPr lang="en-US" altLang="ko-KR" dirty="0" smtClean="0">
              <a:solidFill>
                <a:srgbClr val="0033CC"/>
              </a:solidFill>
            </a:endParaRPr>
          </a:p>
          <a:p>
            <a:pPr lvl="1"/>
            <a:r>
              <a:rPr lang="ko-KR" altLang="en-US" dirty="0" smtClean="0">
                <a:solidFill>
                  <a:srgbClr val="0000FF"/>
                </a:solidFill>
              </a:rPr>
              <a:t>개발자</a:t>
            </a:r>
            <a:r>
              <a:rPr lang="ko-KR" altLang="en-US" dirty="0" smtClean="0"/>
              <a:t>가</a:t>
            </a:r>
            <a:r>
              <a:rPr lang="en-US" altLang="ko-KR" dirty="0" smtClean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(</a:t>
            </a:r>
            <a:r>
              <a:rPr kumimoji="1" lang="en-US" altLang="ko-KR" dirty="0" smtClean="0">
                <a:solidFill>
                  <a:srgbClr val="000000"/>
                </a:solidFill>
              </a:rPr>
              <a:t>POJO)</a:t>
            </a:r>
            <a:r>
              <a:rPr lang="ko-KR" altLang="en-US" dirty="0"/>
              <a:t>를 생성하고 각 객체간의 의존관계를 제어하였으나 </a:t>
            </a:r>
            <a:r>
              <a:rPr lang="en-US" altLang="ko-KR" dirty="0" smtClean="0">
                <a:solidFill>
                  <a:srgbClr val="0000FF"/>
                </a:solidFill>
              </a:rPr>
              <a:t>Spring(</a:t>
            </a:r>
            <a:r>
              <a:rPr lang="en-US" altLang="ko-KR" dirty="0" err="1" smtClean="0">
                <a:solidFill>
                  <a:srgbClr val="0000FF"/>
                </a:solidFill>
              </a:rPr>
              <a:t>IoC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ko-KR" altLang="en-US" dirty="0">
                <a:solidFill>
                  <a:srgbClr val="0000FF"/>
                </a:solidFill>
              </a:rPr>
              <a:t>컨테이너가 </a:t>
            </a:r>
            <a:r>
              <a:rPr lang="ko-KR" altLang="en-US" dirty="0" smtClean="0"/>
              <a:t>객체</a:t>
            </a:r>
            <a:r>
              <a:rPr kumimoji="1" lang="ko-KR" altLang="en-US" dirty="0" smtClean="0">
                <a:solidFill>
                  <a:srgbClr val="000000"/>
                </a:solidFill>
              </a:rPr>
              <a:t>의 </a:t>
            </a:r>
            <a:r>
              <a:rPr kumimoji="1" lang="ko-KR" altLang="en-US" dirty="0">
                <a:solidFill>
                  <a:srgbClr val="000000"/>
                </a:solidFill>
              </a:rPr>
              <a:t>생성</a:t>
            </a:r>
            <a:r>
              <a:rPr kumimoji="1" lang="en-US" altLang="ko-KR" dirty="0">
                <a:solidFill>
                  <a:srgbClr val="000000"/>
                </a:solidFill>
              </a:rPr>
              <a:t>, </a:t>
            </a:r>
            <a:r>
              <a:rPr kumimoji="1" lang="ko-KR" altLang="en-US" dirty="0">
                <a:solidFill>
                  <a:srgbClr val="000000"/>
                </a:solidFill>
              </a:rPr>
              <a:t>초기화</a:t>
            </a:r>
            <a:r>
              <a:rPr kumimoji="1" lang="en-US" altLang="ko-KR" dirty="0">
                <a:solidFill>
                  <a:srgbClr val="000000"/>
                </a:solidFill>
              </a:rPr>
              <a:t>, </a:t>
            </a:r>
            <a:r>
              <a:rPr kumimoji="1" lang="ko-KR" altLang="en-US" dirty="0">
                <a:solidFill>
                  <a:srgbClr val="000000"/>
                </a:solidFill>
              </a:rPr>
              <a:t>서비스 소멸에 관한 모든 </a:t>
            </a:r>
            <a:r>
              <a:rPr kumimoji="1" lang="ko-KR" altLang="en-US" dirty="0" smtClean="0">
                <a:solidFill>
                  <a:srgbClr val="000000"/>
                </a:solidFill>
              </a:rPr>
              <a:t>제어 권한을 </a:t>
            </a:r>
            <a:r>
              <a:rPr kumimoji="1" lang="ko-KR" altLang="en-US" dirty="0">
                <a:solidFill>
                  <a:srgbClr val="000000"/>
                </a:solidFill>
              </a:rPr>
              <a:t>가지면서 </a:t>
            </a:r>
            <a:r>
              <a:rPr kumimoji="1" lang="ko-KR" altLang="en-US" dirty="0" smtClean="0">
                <a:solidFill>
                  <a:srgbClr val="0000FF"/>
                </a:solidFill>
              </a:rPr>
              <a:t>객체의 </a:t>
            </a:r>
            <a:r>
              <a:rPr kumimoji="1" lang="ko-KR" altLang="en-US" dirty="0">
                <a:solidFill>
                  <a:srgbClr val="0000FF"/>
                </a:solidFill>
              </a:rPr>
              <a:t>생명주기를 </a:t>
            </a:r>
            <a:r>
              <a:rPr kumimoji="1" lang="ko-KR" altLang="en-US" dirty="0" smtClean="0">
                <a:solidFill>
                  <a:srgbClr val="0000FF"/>
                </a:solidFill>
              </a:rPr>
              <a:t>관리</a:t>
            </a:r>
            <a:r>
              <a:rPr kumimoji="1" lang="en-US" altLang="ko-KR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kumimoji="1" lang="ko-KR" altLang="en-US" dirty="0">
                <a:solidFill>
                  <a:srgbClr val="000000"/>
                </a:solidFill>
              </a:rPr>
              <a:t>개발자들이 직접 </a:t>
            </a:r>
            <a:r>
              <a:rPr kumimoji="1" lang="en-US" altLang="ko-KR" dirty="0">
                <a:solidFill>
                  <a:srgbClr val="000000"/>
                </a:solidFill>
              </a:rPr>
              <a:t>POJO</a:t>
            </a:r>
            <a:r>
              <a:rPr kumimoji="1" lang="ko-KR" altLang="en-US" dirty="0">
                <a:solidFill>
                  <a:srgbClr val="000000"/>
                </a:solidFill>
              </a:rPr>
              <a:t>를 생성할 수도 있지만</a:t>
            </a:r>
            <a:r>
              <a:rPr kumimoji="1" lang="en-US" altLang="ko-KR" dirty="0">
                <a:solidFill>
                  <a:srgbClr val="000000"/>
                </a:solidFill>
              </a:rPr>
              <a:t>, </a:t>
            </a:r>
            <a:r>
              <a:rPr kumimoji="1" lang="ko-KR" altLang="en-US" dirty="0" smtClean="0">
                <a:solidFill>
                  <a:srgbClr val="000000"/>
                </a:solidFill>
              </a:rPr>
              <a:t>모든 </a:t>
            </a:r>
            <a:r>
              <a:rPr kumimoji="1" lang="ko-KR" altLang="en-US" dirty="0">
                <a:solidFill>
                  <a:srgbClr val="000000"/>
                </a:solidFill>
              </a:rPr>
              <a:t>권한을 </a:t>
            </a:r>
            <a:r>
              <a:rPr kumimoji="1" lang="en-US" altLang="ko-KR" dirty="0">
                <a:solidFill>
                  <a:srgbClr val="000000"/>
                </a:solidFill>
              </a:rPr>
              <a:t>Container</a:t>
            </a:r>
            <a:r>
              <a:rPr kumimoji="1" lang="ko-KR" altLang="en-US" dirty="0">
                <a:solidFill>
                  <a:srgbClr val="000000"/>
                </a:solidFill>
              </a:rPr>
              <a:t>에게 </a:t>
            </a:r>
            <a:r>
              <a:rPr kumimoji="1" lang="ko-KR" altLang="en-US" dirty="0" smtClean="0">
                <a:solidFill>
                  <a:srgbClr val="000000"/>
                </a:solidFill>
              </a:rPr>
              <a:t>위임</a:t>
            </a:r>
            <a:endParaRPr kumimoji="1" lang="en-US" altLang="ko-KR" dirty="0">
              <a:solidFill>
                <a:srgbClr val="000000"/>
              </a:solidFill>
            </a:endParaRPr>
          </a:p>
          <a:p>
            <a:pPr lvl="1"/>
            <a:r>
              <a:rPr kumimoji="1" lang="en-US" altLang="ko-KR" dirty="0">
                <a:solidFill>
                  <a:srgbClr val="000000"/>
                </a:solidFill>
              </a:rPr>
              <a:t>Transaction, Security </a:t>
            </a:r>
            <a:r>
              <a:rPr kumimoji="1" lang="ko-KR" altLang="en-US" dirty="0">
                <a:solidFill>
                  <a:srgbClr val="000000"/>
                </a:solidFill>
              </a:rPr>
              <a:t>추가적인 기능을 제공한다</a:t>
            </a:r>
            <a:r>
              <a:rPr kumimoji="1" lang="en-US" altLang="ko-KR" dirty="0">
                <a:solidFill>
                  <a:srgbClr val="000000"/>
                </a:solidFill>
              </a:rPr>
              <a:t>. AOP </a:t>
            </a:r>
            <a:r>
              <a:rPr kumimoji="1" lang="ko-KR" altLang="en-US" dirty="0">
                <a:solidFill>
                  <a:srgbClr val="000000"/>
                </a:solidFill>
              </a:rPr>
              <a:t>기능을 이용하여 새로운 </a:t>
            </a:r>
            <a:r>
              <a:rPr kumimoji="1" lang="en-US" altLang="ko-KR" dirty="0">
                <a:solidFill>
                  <a:srgbClr val="000000"/>
                </a:solidFill>
              </a:rPr>
              <a:t>Container </a:t>
            </a:r>
            <a:r>
              <a:rPr kumimoji="1" lang="ko-KR" altLang="en-US" dirty="0">
                <a:solidFill>
                  <a:srgbClr val="000000"/>
                </a:solidFill>
              </a:rPr>
              <a:t>기능을 </a:t>
            </a:r>
            <a:r>
              <a:rPr kumimoji="1" lang="ko-KR" altLang="en-US" dirty="0" smtClean="0">
                <a:solidFill>
                  <a:srgbClr val="000000"/>
                </a:solidFill>
              </a:rPr>
              <a:t>추가 가능</a:t>
            </a:r>
            <a:endParaRPr kumimoji="1" lang="en-US" altLang="ko-KR" dirty="0">
              <a:solidFill>
                <a:srgbClr val="000000"/>
              </a:solidFill>
            </a:endParaRPr>
          </a:p>
          <a:p>
            <a:r>
              <a:rPr lang="en-US" altLang="ko-KR" b="1" dirty="0">
                <a:solidFill>
                  <a:srgbClr val="0033CC"/>
                </a:solidFill>
              </a:rPr>
              <a:t>DI(Dependency Injection </a:t>
            </a:r>
            <a:r>
              <a:rPr lang="en-US" altLang="ko-KR" b="1" dirty="0" smtClean="0">
                <a:solidFill>
                  <a:srgbClr val="0033CC"/>
                </a:solidFill>
              </a:rPr>
              <a:t>) : </a:t>
            </a:r>
            <a:r>
              <a:rPr lang="ko-KR" altLang="en-US" b="1" dirty="0" smtClean="0">
                <a:solidFill>
                  <a:srgbClr val="0033CC"/>
                </a:solidFill>
              </a:rPr>
              <a:t>의존관계 주입</a:t>
            </a:r>
            <a:endParaRPr lang="en-US" altLang="ko-KR" b="1" dirty="0">
              <a:solidFill>
                <a:srgbClr val="0033CC"/>
              </a:solidFill>
            </a:endParaRPr>
          </a:p>
          <a:p>
            <a:pPr lvl="1"/>
            <a:r>
              <a:rPr lang="ko-KR" altLang="en-US" dirty="0"/>
              <a:t>변화의 폭을 </a:t>
            </a:r>
            <a:r>
              <a:rPr lang="ko-KR" altLang="en-US" dirty="0" smtClean="0"/>
              <a:t>최소화하도록 클래스 사이의 </a:t>
            </a:r>
            <a:r>
              <a:rPr lang="ko-KR" altLang="en-US" dirty="0"/>
              <a:t>의존관계를 빈 설정</a:t>
            </a:r>
            <a:r>
              <a:rPr lang="en-US" altLang="ko-KR" dirty="0"/>
              <a:t>(Bean Definition)</a:t>
            </a:r>
            <a:r>
              <a:rPr lang="ko-KR" altLang="en-US" dirty="0"/>
              <a:t>정보를 바탕으로 컨테이너가 자동적으로 연결해주는 </a:t>
            </a:r>
            <a:r>
              <a:rPr lang="ko-KR" altLang="en-US" dirty="0" smtClean="0"/>
              <a:t>것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23" name="그룹 22"/>
          <p:cNvGrpSpPr/>
          <p:nvPr/>
        </p:nvGrpSpPr>
        <p:grpSpPr>
          <a:xfrm>
            <a:off x="1930400" y="4508598"/>
            <a:ext cx="4953000" cy="1524000"/>
            <a:chOff x="1943100" y="5001071"/>
            <a:chExt cx="4953000" cy="1524000"/>
          </a:xfrm>
        </p:grpSpPr>
        <p:sp>
          <p:nvSpPr>
            <p:cNvPr id="4" name="AutoShape 1028"/>
            <p:cNvSpPr>
              <a:spLocks noChangeArrowheads="1"/>
            </p:cNvSpPr>
            <p:nvPr/>
          </p:nvSpPr>
          <p:spPr bwMode="blackGray">
            <a:xfrm>
              <a:off x="1943100" y="5001071"/>
              <a:ext cx="4953000" cy="1524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</a:rPr>
                <a:t>                                   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solidFill>
                    <a:srgbClr val="FFFFFF"/>
                  </a:solidFill>
                </a:rPr>
                <a:t> </a:t>
              </a:r>
              <a:r>
                <a:rPr kumimoji="1" lang="en-US" altLang="ko-KR" sz="1400" b="1" dirty="0" smtClean="0">
                  <a:solidFill>
                    <a:srgbClr val="FFFFFF"/>
                  </a:solidFill>
                </a:rPr>
                <a:t>                                                    </a:t>
              </a:r>
              <a:r>
                <a:rPr kumimoji="1" lang="en-US" altLang="ko-KR" sz="1400" b="1" dirty="0" err="1" smtClean="0">
                  <a:solidFill>
                    <a:srgbClr val="0000FF"/>
                  </a:solidFill>
                </a:rPr>
                <a:t>IoC</a:t>
              </a:r>
              <a:r>
                <a:rPr kumimoji="1" lang="en-US" altLang="ko-KR" sz="1400" b="1" dirty="0">
                  <a:solidFill>
                    <a:srgbClr val="0000FF"/>
                  </a:solidFill>
                </a:rPr>
                <a:t>(</a:t>
              </a:r>
              <a:r>
                <a:rPr kumimoji="1" lang="ko-KR" altLang="en-US" sz="1400" b="1" dirty="0">
                  <a:solidFill>
                    <a:srgbClr val="0000FF"/>
                  </a:solidFill>
                </a:rPr>
                <a:t>또는 </a:t>
              </a:r>
              <a:r>
                <a:rPr kumimoji="1" lang="en-US" altLang="ko-KR" sz="1400" b="1" dirty="0">
                  <a:solidFill>
                    <a:srgbClr val="0000FF"/>
                  </a:solidFill>
                </a:rPr>
                <a:t>DI) Container</a:t>
              </a:r>
              <a:endParaRPr kumimoji="1" lang="en-GB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1029"/>
            <p:cNvSpPr>
              <a:spLocks noChangeArrowheads="1"/>
            </p:cNvSpPr>
            <p:nvPr/>
          </p:nvSpPr>
          <p:spPr bwMode="auto">
            <a:xfrm>
              <a:off x="4170362" y="5915918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1030"/>
            <p:cNvSpPr>
              <a:spLocks noChangeArrowheads="1"/>
            </p:cNvSpPr>
            <p:nvPr/>
          </p:nvSpPr>
          <p:spPr bwMode="auto">
            <a:xfrm>
              <a:off x="50800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31"/>
            <p:cNvSpPr>
              <a:spLocks noChangeArrowheads="1"/>
            </p:cNvSpPr>
            <p:nvPr/>
          </p:nvSpPr>
          <p:spPr bwMode="auto">
            <a:xfrm>
              <a:off x="61341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2"/>
            <p:cNvSpPr>
              <a:spLocks noChangeArrowheads="1"/>
            </p:cNvSpPr>
            <p:nvPr/>
          </p:nvSpPr>
          <p:spPr bwMode="auto">
            <a:xfrm>
              <a:off x="4102100" y="52804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3873500" y="6220718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A</a:t>
              </a: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3797300" y="55852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B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48514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C</a:t>
              </a:r>
            </a:p>
          </p:txBody>
        </p:sp>
        <p:sp>
          <p:nvSpPr>
            <p:cNvPr id="14" name="Text Box 1038"/>
            <p:cNvSpPr txBox="1">
              <a:spLocks noChangeArrowheads="1"/>
            </p:cNvSpPr>
            <p:nvPr/>
          </p:nvSpPr>
          <p:spPr bwMode="auto">
            <a:xfrm>
              <a:off x="58293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D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1964457" y="5299967"/>
              <a:ext cx="1778868" cy="898525"/>
              <a:chOff x="3059832" y="4315271"/>
              <a:chExt cx="1778868" cy="898525"/>
            </a:xfrm>
          </p:grpSpPr>
          <p:sp>
            <p:nvSpPr>
              <p:cNvPr id="9" name="AutoShape 1033"/>
              <p:cNvSpPr>
                <a:spLocks noChangeArrowheads="1"/>
              </p:cNvSpPr>
              <p:nvPr/>
            </p:nvSpPr>
            <p:spPr bwMode="auto">
              <a:xfrm flipH="1" flipV="1">
                <a:off x="3390900" y="4315271"/>
                <a:ext cx="374650" cy="855663"/>
              </a:xfrm>
              <a:prstGeom prst="curvedLeftArrow">
                <a:avLst>
                  <a:gd name="adj1" fmla="val 45678"/>
                  <a:gd name="adj2" fmla="val 91356"/>
                  <a:gd name="adj3" fmla="val 3333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" name="그룹 19"/>
              <p:cNvGrpSpPr/>
              <p:nvPr/>
            </p:nvGrpSpPr>
            <p:grpSpPr>
              <a:xfrm>
                <a:off x="3059832" y="4391471"/>
                <a:ext cx="1778868" cy="822325"/>
                <a:chOff x="3059832" y="4391471"/>
                <a:chExt cx="1778868" cy="822325"/>
              </a:xfrm>
            </p:grpSpPr>
            <p:sp>
              <p:nvSpPr>
                <p:cNvPr id="10" name="AutoShape 1034"/>
                <p:cNvSpPr>
                  <a:spLocks noChangeArrowheads="1"/>
                </p:cNvSpPr>
                <p:nvPr/>
              </p:nvSpPr>
              <p:spPr bwMode="auto">
                <a:xfrm>
                  <a:off x="3924300" y="4391471"/>
                  <a:ext cx="387350" cy="822325"/>
                </a:xfrm>
                <a:prstGeom prst="curvedLeftArrow">
                  <a:avLst>
                    <a:gd name="adj1" fmla="val 42459"/>
                    <a:gd name="adj2" fmla="val 84918"/>
                    <a:gd name="adj3" fmla="val 33333"/>
                  </a:avLst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Text Box 1039"/>
                <p:cNvSpPr txBox="1">
                  <a:spLocks noChangeArrowheads="1"/>
                </p:cNvSpPr>
                <p:nvPr/>
              </p:nvSpPr>
              <p:spPr bwMode="auto">
                <a:xfrm>
                  <a:off x="3059832" y="4924871"/>
                  <a:ext cx="559668" cy="2460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Create</a:t>
                  </a:r>
                </a:p>
              </p:txBody>
            </p:sp>
            <p:sp>
              <p:nvSpPr>
                <p:cNvPr id="16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3086100" y="4467671"/>
                  <a:ext cx="6096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Init</a:t>
                  </a:r>
                </a:p>
              </p:txBody>
            </p:sp>
            <p:sp>
              <p:nvSpPr>
                <p:cNvPr id="17" name="Text Box 1041"/>
                <p:cNvSpPr txBox="1">
                  <a:spLocks noChangeArrowheads="1"/>
                </p:cNvSpPr>
                <p:nvPr/>
              </p:nvSpPr>
              <p:spPr bwMode="auto">
                <a:xfrm>
                  <a:off x="4229100" y="4391471"/>
                  <a:ext cx="609600" cy="24622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Service</a:t>
                  </a:r>
                </a:p>
              </p:txBody>
            </p:sp>
            <p:sp>
              <p:nvSpPr>
                <p:cNvPr id="18" name="Text Box 1042"/>
                <p:cNvSpPr txBox="1">
                  <a:spLocks noChangeArrowheads="1"/>
                </p:cNvSpPr>
                <p:nvPr/>
              </p:nvSpPr>
              <p:spPr bwMode="auto">
                <a:xfrm>
                  <a:off x="4152900" y="4924871"/>
                  <a:ext cx="6858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Destory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023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50507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25874"/>
            <a:ext cx="2590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55" y="3609429"/>
            <a:ext cx="250507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85554"/>
            <a:ext cx="253365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749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187624" y="1606600"/>
            <a:ext cx="187220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/>
                </a:solidFill>
              </a:rPr>
              <a:t>login.jsp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49612" y="2310408"/>
            <a:ext cx="187220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/>
                </a:solidFill>
              </a:rPr>
              <a:t>jsp_header.jsp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657452" y="2862064"/>
            <a:ext cx="187220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loginStyle.css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24128" y="3645024"/>
            <a:ext cx="187220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Login_bg.gif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52392" y="2063800"/>
            <a:ext cx="187220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/>
                </a:solidFill>
              </a:rPr>
              <a:t>taglib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6086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1400" dirty="0" err="1" smtClean="0"/>
              <a:t>ContextLoaderListener</a:t>
            </a:r>
            <a:r>
              <a:rPr lang="ko-KR" altLang="en-US" sz="1400" dirty="0" smtClean="0"/>
              <a:t>와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DispatcherServlet</a:t>
            </a:r>
            <a:r>
              <a:rPr lang="ko-KR" altLang="en-US" sz="1400" dirty="0" smtClean="0"/>
              <a:t>는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각각 별도의 </a:t>
            </a:r>
            <a:r>
              <a:rPr lang="en-US" altLang="ko-KR" sz="1400" dirty="0" err="1" smtClean="0"/>
              <a:t>WebApplicatonContext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인스턴스를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생성</a:t>
            </a:r>
            <a:endParaRPr lang="en-US" altLang="ko-KR" sz="1400" dirty="0" smtClean="0"/>
          </a:p>
          <a:p>
            <a:r>
              <a:rPr lang="en-US" altLang="ko-KR" sz="1400" dirty="0" err="1" smtClean="0"/>
              <a:t>ContextLoaderListener</a:t>
            </a:r>
            <a:r>
              <a:rPr lang="ko-KR" altLang="en-US" sz="1400" dirty="0" smtClean="0"/>
              <a:t>가 </a:t>
            </a:r>
            <a:r>
              <a:rPr lang="en-US" altLang="ko-KR" sz="1400" dirty="0" smtClean="0"/>
              <a:t>root</a:t>
            </a:r>
            <a:r>
              <a:rPr lang="ko-KR" altLang="en-US" sz="1400" dirty="0" smtClean="0"/>
              <a:t> 가 되고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DispatcherServlet</a:t>
            </a:r>
            <a:r>
              <a:rPr lang="ko-KR" altLang="en-US" sz="1400" dirty="0" smtClean="0"/>
              <a:t>는 자식이 되어 빈을 상속</a:t>
            </a:r>
            <a:endParaRPr lang="en-US" altLang="ko-KR" sz="1400" dirty="0" smtClean="0"/>
          </a:p>
          <a:p>
            <a:r>
              <a:rPr lang="en-US" altLang="ko-KR" sz="1400" dirty="0" err="1" smtClean="0"/>
              <a:t>ContextLoaderListener</a:t>
            </a:r>
            <a:r>
              <a:rPr lang="ko-KR" altLang="en-US" sz="1400" dirty="0" smtClean="0"/>
              <a:t>는 기본 </a:t>
            </a:r>
            <a:r>
              <a:rPr lang="en-US" altLang="ko-KR" sz="1400" dirty="0" smtClean="0"/>
              <a:t>applicationContext*.</a:t>
            </a:r>
            <a:r>
              <a:rPr lang="en-US" altLang="ko-KR" sz="1400" u="sng" dirty="0" smtClean="0"/>
              <a:t>xml </a:t>
            </a:r>
            <a:r>
              <a:rPr lang="ko-KR" altLang="en-US" sz="1400" u="sng" dirty="0" smtClean="0"/>
              <a:t>설정 </a:t>
            </a:r>
            <a:r>
              <a:rPr lang="ko-KR" altLang="en-US" sz="1400" u="sng" dirty="0" err="1" smtClean="0"/>
              <a:t>화일을</a:t>
            </a:r>
            <a:r>
              <a:rPr lang="ko-KR" altLang="en-US" sz="1400" u="sng" dirty="0" smtClean="0"/>
              <a:t> 이용하여 빈을 생성</a:t>
            </a:r>
            <a:r>
              <a:rPr lang="en-US" altLang="ko-KR" sz="1400" u="sng" dirty="0" smtClean="0"/>
              <a:t>,</a:t>
            </a:r>
            <a:r>
              <a:rPr lang="ko-KR" altLang="en-US" sz="1400" u="sng" dirty="0" smtClean="0"/>
              <a:t> </a:t>
            </a:r>
            <a:r>
              <a:rPr lang="ko-KR" altLang="en-US" sz="1400" u="sng" dirty="0" err="1" smtClean="0"/>
              <a:t>공통빈으로</a:t>
            </a:r>
            <a:r>
              <a:rPr lang="ko-KR" altLang="en-US" sz="1400" u="sng" dirty="0" smtClean="0"/>
              <a:t>  사용</a:t>
            </a:r>
            <a:r>
              <a:rPr lang="en-US" altLang="ko-KR" sz="1400" u="sng" dirty="0" smtClean="0"/>
              <a:t>. </a:t>
            </a:r>
          </a:p>
          <a:p>
            <a:r>
              <a:rPr lang="en-US" altLang="ko-KR" sz="1400" dirty="0" err="1" smtClean="0"/>
              <a:t>DispatcherServlet</a:t>
            </a:r>
            <a:r>
              <a:rPr lang="ko-KR" altLang="en-US" sz="1400" dirty="0" smtClean="0"/>
              <a:t>는 기본 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servlet</a:t>
            </a:r>
            <a:r>
              <a:rPr lang="en-US" altLang="ko-KR" sz="1400" dirty="0" smtClean="0"/>
              <a:t>-name]-servlet.xml </a:t>
            </a:r>
            <a:r>
              <a:rPr lang="ko-KR" altLang="en-US" sz="1400" dirty="0" smtClean="0"/>
              <a:t>파일로 </a:t>
            </a:r>
            <a:r>
              <a:rPr lang="ko-KR" altLang="en-US" sz="1400" dirty="0" err="1" smtClean="0"/>
              <a:t>부터</a:t>
            </a:r>
            <a:r>
              <a:rPr lang="ko-KR" altLang="en-US" sz="1400" dirty="0" smtClean="0"/>
              <a:t> 설정 정보를 읽어 자체 빈 생성</a:t>
            </a:r>
            <a:endParaRPr lang="en-US" altLang="ko-KR" sz="1400" dirty="0" smtClean="0"/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8429625" cy="344728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645468" y="3645024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491880" y="5517232"/>
            <a:ext cx="525658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203200" y="3860800"/>
            <a:ext cx="3276600" cy="2146300"/>
          </a:xfrm>
          <a:custGeom>
            <a:avLst/>
            <a:gdLst>
              <a:gd name="connsiteX0" fmla="*/ 457200 w 3276600"/>
              <a:gd name="connsiteY0" fmla="*/ 0 h 2146300"/>
              <a:gd name="connsiteX1" fmla="*/ 469900 w 3276600"/>
              <a:gd name="connsiteY1" fmla="*/ 1714500 h 2146300"/>
              <a:gd name="connsiteX2" fmla="*/ 3276600 w 3276600"/>
              <a:gd name="connsiteY2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6600" h="2146300">
                <a:moveTo>
                  <a:pt x="457200" y="0"/>
                </a:moveTo>
                <a:cubicBezTo>
                  <a:pt x="228600" y="678391"/>
                  <a:pt x="0" y="1356783"/>
                  <a:pt x="469900" y="1714500"/>
                </a:cubicBezTo>
                <a:cubicBezTo>
                  <a:pt x="939800" y="2072217"/>
                  <a:pt x="2108200" y="2109258"/>
                  <a:pt x="3276600" y="214630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3568" y="3899148"/>
            <a:ext cx="208823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419872" y="3861048"/>
            <a:ext cx="5472608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>
            <a:stCxn id="9" idx="3"/>
            <a:endCxn id="10" idx="1"/>
          </p:cNvCxnSpPr>
          <p:nvPr/>
        </p:nvCxnSpPr>
        <p:spPr>
          <a:xfrm>
            <a:off x="2771800" y="4367200"/>
            <a:ext cx="648072" cy="2499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서블릿</a:t>
            </a:r>
            <a:r>
              <a:rPr lang="ko-KR" altLang="en-US" dirty="0"/>
              <a:t> 애플리케이션 </a:t>
            </a:r>
            <a:r>
              <a:rPr lang="ko-KR" altLang="en-US" dirty="0" err="1"/>
              <a:t>컨텍스트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viewResol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895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andlerma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1" y="4165922"/>
            <a:ext cx="3609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161008"/>
            <a:ext cx="39528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ocaleResol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38" y="4513585"/>
            <a:ext cx="2628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3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647700" y="837406"/>
            <a:ext cx="7848600" cy="5183188"/>
          </a:xfrm>
          <a:prstGeom prst="roundRect">
            <a:avLst>
              <a:gd name="adj" fmla="val 2144"/>
            </a:avLst>
          </a:prstGeom>
          <a:solidFill>
            <a:srgbClr val="EAEAEA">
              <a:alpha val="41000"/>
            </a:srgbClr>
          </a:soli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" name="AutoShape 1028"/>
          <p:cNvSpPr>
            <a:spLocks noChangeArrowheads="1"/>
          </p:cNvSpPr>
          <p:nvPr/>
        </p:nvSpPr>
        <p:spPr bwMode="auto">
          <a:xfrm>
            <a:off x="5400675" y="5569744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6" name="AutoShape 1029"/>
          <p:cNvSpPr>
            <a:spLocks noChangeArrowheads="1"/>
          </p:cNvSpPr>
          <p:nvPr/>
        </p:nvSpPr>
        <p:spPr bwMode="auto">
          <a:xfrm>
            <a:off x="2016125" y="1275556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7" name="AutoShape 1030"/>
          <p:cNvSpPr>
            <a:spLocks noChangeArrowheads="1"/>
          </p:cNvSpPr>
          <p:nvPr/>
        </p:nvSpPr>
        <p:spPr bwMode="auto">
          <a:xfrm>
            <a:off x="4752975" y="4155281"/>
            <a:ext cx="3024187" cy="1273175"/>
          </a:xfrm>
          <a:prstGeom prst="roundRect">
            <a:avLst>
              <a:gd name="adj" fmla="val 10171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" name="AutoShape 1031"/>
          <p:cNvSpPr>
            <a:spLocks noChangeArrowheads="1"/>
          </p:cNvSpPr>
          <p:nvPr/>
        </p:nvSpPr>
        <p:spPr bwMode="auto">
          <a:xfrm>
            <a:off x="2016125" y="1683544"/>
            <a:ext cx="5832475" cy="360362"/>
          </a:xfrm>
          <a:prstGeom prst="roundRect">
            <a:avLst>
              <a:gd name="adj" fmla="val 16667"/>
            </a:avLst>
          </a:prstGeom>
          <a:solidFill>
            <a:srgbClr val="99CC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AutoShape 1032"/>
          <p:cNvSpPr>
            <a:spLocks noChangeArrowheads="1"/>
          </p:cNvSpPr>
          <p:nvPr/>
        </p:nvSpPr>
        <p:spPr bwMode="auto">
          <a:xfrm>
            <a:off x="2016125" y="2140744"/>
            <a:ext cx="2447925" cy="3816350"/>
          </a:xfrm>
          <a:prstGeom prst="roundRect">
            <a:avLst>
              <a:gd name="adj" fmla="val 5190"/>
            </a:avLst>
          </a:prstGeom>
          <a:solidFill>
            <a:srgbClr val="808000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" name="AutoShape 1033"/>
          <p:cNvSpPr>
            <a:spLocks noChangeArrowheads="1"/>
          </p:cNvSpPr>
          <p:nvPr/>
        </p:nvSpPr>
        <p:spPr bwMode="auto">
          <a:xfrm>
            <a:off x="6480175" y="2283619"/>
            <a:ext cx="1150937" cy="8636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1" name="Text Box 1034"/>
          <p:cNvSpPr txBox="1">
            <a:spLocks noChangeArrowheads="1"/>
          </p:cNvSpPr>
          <p:nvPr/>
        </p:nvSpPr>
        <p:spPr bwMode="auto">
          <a:xfrm>
            <a:off x="2017712" y="2140744"/>
            <a:ext cx="24463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>
                    <a:alpha val="4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>
                    <a:alpha val="35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Spring MVC</a:t>
            </a:r>
          </a:p>
        </p:txBody>
      </p:sp>
      <p:sp>
        <p:nvSpPr>
          <p:cNvPr id="12" name="Text Box 1035"/>
          <p:cNvSpPr txBox="1">
            <a:spLocks noChangeArrowheads="1"/>
          </p:cNvSpPr>
          <p:nvPr/>
        </p:nvSpPr>
        <p:spPr bwMode="auto">
          <a:xfrm>
            <a:off x="2016125" y="1707356"/>
            <a:ext cx="5903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org.springframework.web.servlet.DispatcherServlet</a:t>
            </a:r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2808287" y="24280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2808287" y="2715419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5" name="Text Box 1038"/>
          <p:cNvSpPr txBox="1">
            <a:spLocks noChangeArrowheads="1"/>
          </p:cNvSpPr>
          <p:nvPr/>
        </p:nvSpPr>
        <p:spPr bwMode="auto">
          <a:xfrm>
            <a:off x="2808287" y="30043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6" name="Text Box 1039"/>
          <p:cNvSpPr txBox="1">
            <a:spLocks noChangeArrowheads="1"/>
          </p:cNvSpPr>
          <p:nvPr/>
        </p:nvSpPr>
        <p:spPr bwMode="auto">
          <a:xfrm>
            <a:off x="2808287" y="47950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7" name="Text Box 1040"/>
          <p:cNvSpPr txBox="1">
            <a:spLocks noChangeArrowheads="1"/>
          </p:cNvSpPr>
          <p:nvPr/>
        </p:nvSpPr>
        <p:spPr bwMode="auto">
          <a:xfrm>
            <a:off x="2808287" y="50823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8" name="Text Box 1041"/>
          <p:cNvSpPr txBox="1">
            <a:spLocks noChangeArrowheads="1"/>
          </p:cNvSpPr>
          <p:nvPr/>
        </p:nvSpPr>
        <p:spPr bwMode="auto">
          <a:xfrm>
            <a:off x="2808287" y="5371306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9" name="Text Box 1042"/>
          <p:cNvSpPr txBox="1">
            <a:spLocks noChangeArrowheads="1"/>
          </p:cNvSpPr>
          <p:nvPr/>
        </p:nvSpPr>
        <p:spPr bwMode="auto">
          <a:xfrm>
            <a:off x="4752975" y="4155281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Template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JSP</a:t>
            </a:r>
          </a:p>
          <a:p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-</a:t>
            </a:r>
            <a:r>
              <a:rPr lang="en-US" altLang="ko-KR" sz="160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Velocity</a:t>
            </a:r>
          </a:p>
          <a:p>
            <a:pPr>
              <a:buFontTx/>
              <a:buChar char="-"/>
            </a:pP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 Freemarker</a:t>
            </a:r>
          </a:p>
        </p:txBody>
      </p:sp>
      <p:sp>
        <p:nvSpPr>
          <p:cNvPr id="20" name="Text Box 1043"/>
          <p:cNvSpPr txBox="1">
            <a:spLocks noChangeArrowheads="1"/>
          </p:cNvSpPr>
          <p:nvPr/>
        </p:nvSpPr>
        <p:spPr bwMode="auto">
          <a:xfrm>
            <a:off x="4903787" y="3091656"/>
            <a:ext cx="12223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latin typeface="Verdana" pitchFamily="34" charset="0"/>
              </a:rPr>
              <a:t>IoC Container</a:t>
            </a:r>
          </a:p>
        </p:txBody>
      </p:sp>
      <p:sp>
        <p:nvSpPr>
          <p:cNvPr id="21" name="Text Box 1044"/>
          <p:cNvSpPr txBox="1">
            <a:spLocks noChangeArrowheads="1"/>
          </p:cNvSpPr>
          <p:nvPr/>
        </p:nvSpPr>
        <p:spPr bwMode="auto">
          <a:xfrm>
            <a:off x="6407150" y="2428081"/>
            <a:ext cx="12969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JDBC</a:t>
            </a:r>
          </a:p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ORM</a:t>
            </a:r>
          </a:p>
        </p:txBody>
      </p:sp>
      <p:sp>
        <p:nvSpPr>
          <p:cNvPr id="22" name="AutoShape 1045"/>
          <p:cNvSpPr>
            <a:spLocks noChangeArrowheads="1"/>
          </p:cNvSpPr>
          <p:nvPr/>
        </p:nvSpPr>
        <p:spPr bwMode="auto">
          <a:xfrm>
            <a:off x="4610100" y="3329781"/>
            <a:ext cx="3279775" cy="725488"/>
          </a:xfrm>
          <a:prstGeom prst="roundRect">
            <a:avLst>
              <a:gd name="adj" fmla="val 16667"/>
            </a:avLst>
          </a:prstGeom>
          <a:solidFill>
            <a:srgbClr val="99CC00">
              <a:alpha val="25000"/>
            </a:srgbClr>
          </a:solidFill>
          <a:ln w="63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AutoShape 1046"/>
          <p:cNvSpPr>
            <a:spLocks noChangeArrowheads="1"/>
          </p:cNvSpPr>
          <p:nvPr/>
        </p:nvSpPr>
        <p:spPr bwMode="auto">
          <a:xfrm>
            <a:off x="865187" y="5014119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4" name="Text Box 1047"/>
          <p:cNvSpPr txBox="1">
            <a:spLocks noChangeArrowheads="1"/>
          </p:cNvSpPr>
          <p:nvPr/>
        </p:nvSpPr>
        <p:spPr bwMode="auto">
          <a:xfrm>
            <a:off x="865187" y="5014119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applicationContext.xml</a:t>
            </a:r>
          </a:p>
        </p:txBody>
      </p:sp>
      <p:sp>
        <p:nvSpPr>
          <p:cNvPr id="25" name="AutoShape 1048"/>
          <p:cNvSpPr>
            <a:spLocks noChangeArrowheads="1"/>
          </p:cNvSpPr>
          <p:nvPr/>
        </p:nvSpPr>
        <p:spPr bwMode="auto">
          <a:xfrm>
            <a:off x="865187" y="5309394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865187" y="5309394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action-servlet.xml</a:t>
            </a:r>
          </a:p>
        </p:txBody>
      </p:sp>
      <p:sp>
        <p:nvSpPr>
          <p:cNvPr id="27" name="AutoShape 1054"/>
          <p:cNvSpPr>
            <a:spLocks noChangeArrowheads="1"/>
          </p:cNvSpPr>
          <p:nvPr/>
        </p:nvSpPr>
        <p:spPr bwMode="auto">
          <a:xfrm>
            <a:off x="6480175" y="3436144"/>
            <a:ext cx="1296987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8" name="AutoShape 1055"/>
          <p:cNvSpPr>
            <a:spLocks noChangeArrowheads="1"/>
          </p:cNvSpPr>
          <p:nvPr/>
        </p:nvSpPr>
        <p:spPr bwMode="auto">
          <a:xfrm>
            <a:off x="4752975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9" name="AutoShape 1056"/>
          <p:cNvSpPr>
            <a:spLocks noChangeArrowheads="1"/>
          </p:cNvSpPr>
          <p:nvPr/>
        </p:nvSpPr>
        <p:spPr bwMode="auto">
          <a:xfrm>
            <a:off x="2808287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0" name="Text Box 1057"/>
          <p:cNvSpPr txBox="1">
            <a:spLocks noChangeArrowheads="1"/>
          </p:cNvSpPr>
          <p:nvPr/>
        </p:nvSpPr>
        <p:spPr bwMode="auto">
          <a:xfrm>
            <a:off x="2808287" y="3547269"/>
            <a:ext cx="15113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Controller</a:t>
            </a:r>
          </a:p>
        </p:txBody>
      </p:sp>
      <p:sp>
        <p:nvSpPr>
          <p:cNvPr id="31" name="Text Box 1058"/>
          <p:cNvSpPr txBox="1">
            <a:spLocks noChangeArrowheads="1"/>
          </p:cNvSpPr>
          <p:nvPr/>
        </p:nvSpPr>
        <p:spPr bwMode="auto">
          <a:xfrm>
            <a:off x="4751387" y="3547269"/>
            <a:ext cx="1584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Business Object</a:t>
            </a:r>
          </a:p>
        </p:txBody>
      </p:sp>
      <p:sp>
        <p:nvSpPr>
          <p:cNvPr id="32" name="Text Box 1059"/>
          <p:cNvSpPr txBox="1">
            <a:spLocks noChangeArrowheads="1"/>
          </p:cNvSpPr>
          <p:nvPr/>
        </p:nvSpPr>
        <p:spPr bwMode="auto">
          <a:xfrm>
            <a:off x="6480175" y="3547269"/>
            <a:ext cx="12969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DAO</a:t>
            </a:r>
          </a:p>
        </p:txBody>
      </p:sp>
      <p:sp>
        <p:nvSpPr>
          <p:cNvPr id="33" name="AutoShape 1060"/>
          <p:cNvSpPr>
            <a:spLocks noChangeArrowheads="1"/>
          </p:cNvSpPr>
          <p:nvPr/>
        </p:nvSpPr>
        <p:spPr bwMode="auto">
          <a:xfrm>
            <a:off x="2808287" y="4155281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4" name="Text Box 1061"/>
          <p:cNvSpPr txBox="1">
            <a:spLocks noChangeArrowheads="1"/>
          </p:cNvSpPr>
          <p:nvPr/>
        </p:nvSpPr>
        <p:spPr bwMode="auto">
          <a:xfrm>
            <a:off x="2808287" y="4179094"/>
            <a:ext cx="15113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ModelAndView</a:t>
            </a:r>
          </a:p>
        </p:txBody>
      </p:sp>
      <p:sp>
        <p:nvSpPr>
          <p:cNvPr id="35" name="Text Box 1062"/>
          <p:cNvSpPr txBox="1">
            <a:spLocks noChangeArrowheads="1"/>
          </p:cNvSpPr>
          <p:nvPr/>
        </p:nvSpPr>
        <p:spPr bwMode="auto">
          <a:xfrm>
            <a:off x="2016125" y="1251744"/>
            <a:ext cx="24098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HttpServletRequest</a:t>
            </a:r>
          </a:p>
        </p:txBody>
      </p:sp>
      <p:sp>
        <p:nvSpPr>
          <p:cNvPr id="36" name="Text Box 1063"/>
          <p:cNvSpPr txBox="1">
            <a:spLocks noChangeArrowheads="1"/>
          </p:cNvSpPr>
          <p:nvPr/>
        </p:nvSpPr>
        <p:spPr bwMode="auto">
          <a:xfrm>
            <a:off x="5545137" y="5541169"/>
            <a:ext cx="20653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HttpServletResponse</a:t>
            </a:r>
          </a:p>
        </p:txBody>
      </p:sp>
      <p:sp>
        <p:nvSpPr>
          <p:cNvPr id="37" name="AutoShape 1064"/>
          <p:cNvSpPr>
            <a:spLocks noChangeArrowheads="1"/>
          </p:cNvSpPr>
          <p:nvPr/>
        </p:nvSpPr>
        <p:spPr bwMode="auto">
          <a:xfrm>
            <a:off x="6943725" y="3083719"/>
            <a:ext cx="360362" cy="463550"/>
          </a:xfrm>
          <a:prstGeom prst="upDownArrow">
            <a:avLst>
              <a:gd name="adj1" fmla="val 52426"/>
              <a:gd name="adj2" fmla="val 38441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8" name="AutoShape 1065"/>
          <p:cNvSpPr>
            <a:spLocks noChangeArrowheads="1"/>
          </p:cNvSpPr>
          <p:nvPr/>
        </p:nvSpPr>
        <p:spPr bwMode="auto">
          <a:xfrm rot="16200000">
            <a:off x="4356099" y="4048919"/>
            <a:ext cx="360363" cy="719138"/>
          </a:xfrm>
          <a:prstGeom prst="upDownArrow">
            <a:avLst>
              <a:gd name="adj1" fmla="val 52426"/>
              <a:gd name="adj2" fmla="val 59637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9" name="Line 1066"/>
          <p:cNvSpPr>
            <a:spLocks noChangeShapeType="1"/>
          </p:cNvSpPr>
          <p:nvPr/>
        </p:nvSpPr>
        <p:spPr bwMode="auto">
          <a:xfrm>
            <a:off x="2951162" y="1564481"/>
            <a:ext cx="1588" cy="194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0" name="Line 1067"/>
          <p:cNvSpPr>
            <a:spLocks noChangeShapeType="1"/>
          </p:cNvSpPr>
          <p:nvPr/>
        </p:nvSpPr>
        <p:spPr bwMode="auto">
          <a:xfrm>
            <a:off x="2951162" y="3507581"/>
            <a:ext cx="36734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1" name="Line 1068"/>
          <p:cNvSpPr>
            <a:spLocks noChangeShapeType="1"/>
          </p:cNvSpPr>
          <p:nvPr/>
        </p:nvSpPr>
        <p:spPr bwMode="auto">
          <a:xfrm flipH="1">
            <a:off x="2951162" y="3869531"/>
            <a:ext cx="367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2" name="Line 1069"/>
          <p:cNvSpPr>
            <a:spLocks noChangeShapeType="1"/>
          </p:cNvSpPr>
          <p:nvPr/>
        </p:nvSpPr>
        <p:spPr bwMode="auto">
          <a:xfrm>
            <a:off x="2951162" y="3867944"/>
            <a:ext cx="1588" cy="1873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3" name="Line 1070"/>
          <p:cNvSpPr>
            <a:spLocks noChangeShapeType="1"/>
          </p:cNvSpPr>
          <p:nvPr/>
        </p:nvSpPr>
        <p:spPr bwMode="auto">
          <a:xfrm>
            <a:off x="2951162" y="5741194"/>
            <a:ext cx="23764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4" name="Text Box 1071"/>
          <p:cNvSpPr txBox="1">
            <a:spLocks noChangeArrowheads="1"/>
          </p:cNvSpPr>
          <p:nvPr/>
        </p:nvSpPr>
        <p:spPr bwMode="auto">
          <a:xfrm>
            <a:off x="6192837" y="4131469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Page Control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dispatch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redirect</a:t>
            </a:r>
          </a:p>
        </p:txBody>
      </p:sp>
    </p:spTree>
    <p:extLst>
      <p:ext uri="{BB962C8B-B14F-4D97-AF65-F5344CB8AC3E}">
        <p14:creationId xmlns:p14="http://schemas.microsoft.com/office/powerpoint/2010/main" val="24988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 latinLnBrk="1">
              <a:spcBef>
                <a:spcPct val="0"/>
              </a:spcBef>
            </a:pPr>
            <a:endParaRPr lang="ko-KR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524230"/>
            <a:ext cx="3076915" cy="4146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7912" y="548680"/>
            <a:ext cx="6264696" cy="6124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a</a:t>
            </a:r>
            <a:r>
              <a:rPr lang="en-US" altLang="ko-KR" sz="1400" b="1" i="1" dirty="0"/>
              <a:t>:link{font-family:"";color:black;text-decoration:none;}</a:t>
            </a:r>
          </a:p>
          <a:p>
            <a:r>
              <a:rPr lang="en-US" altLang="ko-KR" sz="1400" b="1" dirty="0"/>
              <a:t>a</a:t>
            </a:r>
            <a:r>
              <a:rPr lang="en-US" altLang="ko-KR" sz="1400" b="1" i="1" dirty="0"/>
              <a:t>:visited{font-family:"";color:black;text-decoration:none;}</a:t>
            </a:r>
          </a:p>
          <a:p>
            <a:r>
              <a:rPr lang="en-US" altLang="ko-KR" sz="1400" b="1" dirty="0"/>
              <a:t>a</a:t>
            </a:r>
            <a:r>
              <a:rPr lang="en-US" altLang="ko-KR" sz="1400" b="1" i="1" dirty="0"/>
              <a:t>:hover{font-family:"";color:black;text-decoration:underline;}</a:t>
            </a:r>
          </a:p>
          <a:p>
            <a:r>
              <a:rPr lang="en-US" altLang="ko-KR" sz="1400" b="1" dirty="0"/>
              <a:t>h4 {</a:t>
            </a:r>
            <a:r>
              <a:rPr lang="en-US" altLang="ko-KR" sz="1400" b="1" dirty="0" err="1"/>
              <a:t>color:</a:t>
            </a:r>
            <a:r>
              <a:rPr lang="en-US" altLang="ko-KR" sz="1400" b="1" i="1" dirty="0" err="1"/>
              <a:t>blue;font-family</a:t>
            </a:r>
            <a:r>
              <a:rPr lang="en-US" altLang="ko-KR" sz="1400" b="1" i="1" dirty="0"/>
              <a:t>:</a:t>
            </a:r>
            <a:r>
              <a:rPr lang="ko-KR" altLang="en-US" sz="1400" b="1" i="1" dirty="0"/>
              <a:t>굴림</a:t>
            </a:r>
            <a:r>
              <a:rPr lang="en-US" altLang="ko-KR" sz="1400" b="1" i="1" dirty="0"/>
              <a:t>;font-size:14px;font-weight:bold;}</a:t>
            </a:r>
          </a:p>
          <a:p>
            <a:r>
              <a:rPr lang="en-US" altLang="ko-KR" sz="1400" b="1" dirty="0" err="1"/>
              <a:t>fieldset</a:t>
            </a:r>
            <a:r>
              <a:rPr lang="en-US" altLang="ko-KR" sz="1400" b="1" dirty="0"/>
              <a:t> { border:</a:t>
            </a:r>
            <a:r>
              <a:rPr lang="en-US" altLang="ko-KR" sz="1400" b="1" i="1" dirty="0"/>
              <a:t>5px solid #ccc; padding:0 5px 5px;}</a:t>
            </a:r>
          </a:p>
          <a:p>
            <a:endParaRPr lang="ko-KR" altLang="en-US" sz="1400" dirty="0"/>
          </a:p>
          <a:p>
            <a:r>
              <a:rPr lang="en-US" altLang="ko-KR" sz="1400" i="1" dirty="0"/>
              <a:t>#</a:t>
            </a:r>
            <a:r>
              <a:rPr lang="en-US" altLang="ko-KR" sz="1400" i="1" dirty="0" err="1"/>
              <a:t>loginArea</a:t>
            </a:r>
            <a:r>
              <a:rPr lang="en-US" altLang="ko-KR" sz="1400" i="1" dirty="0"/>
              <a:t> { margin-left:5px;  width:250px;}</a:t>
            </a:r>
          </a:p>
          <a:p>
            <a:r>
              <a:rPr lang="en-US" altLang="ko-KR" sz="1400" i="1" dirty="0" smtClean="0"/>
              <a:t>#</a:t>
            </a:r>
            <a:r>
              <a:rPr lang="en-US" altLang="ko-KR" sz="1400" i="1" dirty="0" err="1"/>
              <a:t>thisform</a:t>
            </a:r>
            <a:r>
              <a:rPr lang="en-US" altLang="ko-KR" sz="1400" i="1" dirty="0"/>
              <a:t> { </a:t>
            </a:r>
            <a:r>
              <a:rPr lang="en-US" altLang="ko-KR" sz="1400" i="1" dirty="0" err="1"/>
              <a:t>font-family:Georgia</a:t>
            </a:r>
            <a:r>
              <a:rPr lang="en-US" altLang="ko-KR" sz="1400" i="1" dirty="0"/>
              <a:t>, serif; font-size:11px; color:#999;}</a:t>
            </a:r>
          </a:p>
          <a:p>
            <a:r>
              <a:rPr lang="en-US" altLang="ko-KR" sz="1400" i="1" dirty="0"/>
              <a:t>#</a:t>
            </a:r>
            <a:r>
              <a:rPr lang="en-US" altLang="ko-KR" sz="1400" i="1" dirty="0" err="1"/>
              <a:t>thisform</a:t>
            </a:r>
            <a:r>
              <a:rPr lang="en-US" altLang="ko-KR" sz="1400" i="1" dirty="0"/>
              <a:t> </a:t>
            </a:r>
            <a:r>
              <a:rPr lang="en-US" altLang="ko-KR" sz="1400" b="1" i="1" dirty="0"/>
              <a:t>label { font-family:</a:t>
            </a:r>
            <a:r>
              <a:rPr lang="ko-KR" altLang="en-US" sz="1400" b="1" i="1" dirty="0"/>
              <a:t>굴림</a:t>
            </a:r>
            <a:r>
              <a:rPr lang="en-US" altLang="ko-KR" sz="1400" b="1" i="1" dirty="0"/>
              <a:t>, sans-serif; </a:t>
            </a:r>
            <a:r>
              <a:rPr lang="en-US" altLang="ko-KR" sz="1400" b="1" i="1" dirty="0" err="1"/>
              <a:t>font-weight:bold</a:t>
            </a:r>
            <a:r>
              <a:rPr lang="en-US" altLang="ko-KR" sz="1400" b="1" i="1" dirty="0"/>
              <a:t>;  color:#660000;}</a:t>
            </a:r>
          </a:p>
          <a:p>
            <a:r>
              <a:rPr lang="en-US" altLang="ko-KR" sz="1400" i="1" dirty="0"/>
              <a:t>#</a:t>
            </a:r>
            <a:r>
              <a:rPr lang="en-US" altLang="ko-KR" sz="1400" i="1" dirty="0" err="1"/>
              <a:t>thisform</a:t>
            </a:r>
            <a:r>
              <a:rPr lang="en-US" altLang="ko-KR" sz="1400" i="1" dirty="0"/>
              <a:t> </a:t>
            </a:r>
            <a:r>
              <a:rPr lang="en-US" altLang="ko-KR" sz="1400" b="1" i="1" dirty="0"/>
              <a:t>p { margin:5px;}</a:t>
            </a:r>
          </a:p>
          <a:p>
            <a:r>
              <a:rPr lang="en-US" altLang="ko-KR" sz="1400" i="1" dirty="0" smtClean="0"/>
              <a:t>#</a:t>
            </a:r>
            <a:r>
              <a:rPr lang="en-US" altLang="ko-KR" sz="1400" i="1" dirty="0" err="1"/>
              <a:t>ullog</a:t>
            </a:r>
            <a:r>
              <a:rPr lang="en-US" altLang="ko-KR" sz="1400" i="1" dirty="0"/>
              <a:t> { </a:t>
            </a:r>
            <a:r>
              <a:rPr lang="en-US" altLang="ko-KR" sz="1400" i="1" dirty="0" err="1"/>
              <a:t>list-style-type:none</a:t>
            </a:r>
            <a:r>
              <a:rPr lang="en-US" altLang="ko-KR" sz="1400" i="1" dirty="0"/>
              <a:t>; margin-left:5px; padding:0;font-family:</a:t>
            </a:r>
            <a:r>
              <a:rPr lang="ko-KR" altLang="en-US" sz="1400" i="1" dirty="0"/>
              <a:t>굴림</a:t>
            </a:r>
            <a:r>
              <a:rPr lang="en-US" altLang="ko-KR" sz="1400" i="1" dirty="0"/>
              <a:t>:font-size:12px;}</a:t>
            </a:r>
          </a:p>
          <a:p>
            <a:r>
              <a:rPr lang="en-US" altLang="ko-KR" sz="1400" i="1" dirty="0"/>
              <a:t>#</a:t>
            </a:r>
            <a:r>
              <a:rPr lang="en-US" altLang="ko-KR" sz="1400" i="1" dirty="0" err="1"/>
              <a:t>lilog</a:t>
            </a:r>
            <a:r>
              <a:rPr lang="en-US" altLang="ko-KR" sz="1400" i="1" dirty="0"/>
              <a:t> { </a:t>
            </a:r>
            <a:r>
              <a:rPr lang="en-US" altLang="ko-KR" sz="1400" i="1" dirty="0" err="1"/>
              <a:t>display:inline</a:t>
            </a:r>
            <a:r>
              <a:rPr lang="en-US" altLang="ko-KR" sz="1400" i="1" dirty="0"/>
              <a:t>; margin: 0px </a:t>
            </a:r>
            <a:r>
              <a:rPr lang="en-US" altLang="ko-KR" sz="1400" i="1" dirty="0" err="1"/>
              <a:t>0px</a:t>
            </a:r>
            <a:r>
              <a:rPr lang="en-US" altLang="ko-KR" sz="1400" i="1" dirty="0"/>
              <a:t> </a:t>
            </a:r>
            <a:r>
              <a:rPr lang="en-US" altLang="ko-KR" sz="1400" i="1" dirty="0" err="1"/>
              <a:t>0px</a:t>
            </a:r>
            <a:r>
              <a:rPr lang="en-US" altLang="ko-KR" sz="1400" i="1" dirty="0"/>
              <a:t> </a:t>
            </a:r>
            <a:r>
              <a:rPr lang="en-US" altLang="ko-KR" sz="1400" i="1" dirty="0" err="1"/>
              <a:t>0px</a:t>
            </a:r>
            <a:r>
              <a:rPr lang="en-US" altLang="ko-KR" sz="1400" i="1" dirty="0"/>
              <a:t>; padding:0 0 0 0; border:1;font-family:</a:t>
            </a:r>
            <a:r>
              <a:rPr lang="ko-KR" altLang="en-US" sz="1400" i="1" dirty="0"/>
              <a:t>굴림</a:t>
            </a:r>
            <a:r>
              <a:rPr lang="en-US" altLang="ko-KR" sz="1400" i="1" dirty="0"/>
              <a:t>; font-size:12px; }</a:t>
            </a:r>
          </a:p>
          <a:p>
            <a:r>
              <a:rPr lang="en-US" altLang="ko-KR" sz="1400" i="1" dirty="0"/>
              <a:t>#</a:t>
            </a:r>
            <a:r>
              <a:rPr lang="en-US" altLang="ko-KR" sz="1400" i="1" dirty="0" err="1"/>
              <a:t>lilogb</a:t>
            </a:r>
            <a:r>
              <a:rPr lang="en-US" altLang="ko-KR" sz="1400" i="1" dirty="0"/>
              <a:t> { </a:t>
            </a:r>
            <a:r>
              <a:rPr lang="en-US" altLang="ko-KR" sz="1400" i="1" dirty="0" err="1"/>
              <a:t>display:inline</a:t>
            </a:r>
            <a:r>
              <a:rPr lang="en-US" altLang="ko-KR" sz="1400" i="1" dirty="0"/>
              <a:t>; margin: 0px </a:t>
            </a:r>
            <a:r>
              <a:rPr lang="en-US" altLang="ko-KR" sz="1400" i="1" dirty="0" err="1"/>
              <a:t>0px</a:t>
            </a:r>
            <a:r>
              <a:rPr lang="en-US" altLang="ko-KR" sz="1400" i="1" dirty="0"/>
              <a:t> </a:t>
            </a:r>
            <a:r>
              <a:rPr lang="en-US" altLang="ko-KR" sz="1400" i="1" dirty="0" err="1"/>
              <a:t>0px</a:t>
            </a:r>
            <a:r>
              <a:rPr lang="en-US" altLang="ko-KR" sz="1400" i="1" dirty="0"/>
              <a:t> </a:t>
            </a:r>
            <a:r>
              <a:rPr lang="en-US" altLang="ko-KR" sz="1400" i="1" dirty="0" err="1"/>
              <a:t>0px</a:t>
            </a:r>
            <a:r>
              <a:rPr lang="en-US" altLang="ko-KR" sz="1400" i="1" dirty="0"/>
              <a:t>; padding:0 0 0 0; border:1;font-family:</a:t>
            </a:r>
            <a:r>
              <a:rPr lang="ko-KR" altLang="en-US" sz="1400" i="1" dirty="0"/>
              <a:t>굴림</a:t>
            </a:r>
            <a:r>
              <a:rPr lang="en-US" altLang="ko-KR" sz="1400" i="1" dirty="0"/>
              <a:t>; font-size:12px; }</a:t>
            </a:r>
          </a:p>
          <a:p>
            <a:r>
              <a:rPr lang="en-US" altLang="ko-KR" sz="1400" dirty="0" smtClean="0"/>
              <a:t>* </a:t>
            </a:r>
            <a:r>
              <a:rPr lang="en-US" altLang="ko-KR" sz="1400" dirty="0"/>
              <a:t>{ padding: </a:t>
            </a:r>
            <a:r>
              <a:rPr lang="en-US" altLang="ko-KR" sz="1400" i="1" dirty="0"/>
              <a:t>0; margin: 0; }</a:t>
            </a:r>
          </a:p>
          <a:p>
            <a:endParaRPr lang="ko-KR" altLang="en-US" sz="1400" dirty="0"/>
          </a:p>
          <a:p>
            <a:r>
              <a:rPr lang="en-US" altLang="ko-KR" sz="1400" i="1" dirty="0"/>
              <a:t>.</a:t>
            </a:r>
            <a:r>
              <a:rPr lang="en-US" altLang="ko-KR" sz="1400" i="1" dirty="0" err="1"/>
              <a:t>id_blur</a:t>
            </a:r>
            <a:r>
              <a:rPr lang="en-US" altLang="ko-KR" sz="1400" i="1" dirty="0"/>
              <a:t> { background: transparent </a:t>
            </a:r>
            <a:r>
              <a:rPr lang="en-US" altLang="ko-KR" sz="1400" i="1" dirty="0" err="1"/>
              <a:t>url</a:t>
            </a:r>
            <a:r>
              <a:rPr lang="en-US" altLang="ko-KR" sz="1400" i="1" dirty="0"/>
              <a:t>("login_bg.gif") top left}</a:t>
            </a:r>
          </a:p>
          <a:p>
            <a:r>
              <a:rPr lang="en-US" altLang="ko-KR" sz="1400" i="1" dirty="0"/>
              <a:t>.</a:t>
            </a:r>
            <a:r>
              <a:rPr lang="en-US" altLang="ko-KR" sz="1400" i="1" dirty="0" err="1"/>
              <a:t>id_focus</a:t>
            </a:r>
            <a:r>
              <a:rPr lang="en-US" altLang="ko-KR" sz="1400" i="1" dirty="0"/>
              <a:t> { background: #ffffe0 ; color: #003300 }</a:t>
            </a:r>
          </a:p>
          <a:p>
            <a:r>
              <a:rPr lang="en-US" altLang="ko-KR" sz="1400" i="1" dirty="0"/>
              <a:t>.</a:t>
            </a:r>
            <a:r>
              <a:rPr lang="en-US" altLang="ko-KR" sz="1400" i="1" dirty="0" err="1"/>
              <a:t>pw_blur</a:t>
            </a:r>
            <a:r>
              <a:rPr lang="en-US" altLang="ko-KR" sz="1400" i="1" dirty="0"/>
              <a:t> { background: transparent </a:t>
            </a:r>
            <a:r>
              <a:rPr lang="en-US" altLang="ko-KR" sz="1400" i="1" dirty="0" err="1"/>
              <a:t>url</a:t>
            </a:r>
            <a:r>
              <a:rPr lang="en-US" altLang="ko-KR" sz="1400" i="1" dirty="0"/>
              <a:t>("login_bg.gif") bottom left}</a:t>
            </a:r>
          </a:p>
          <a:p>
            <a:r>
              <a:rPr lang="en-US" altLang="ko-KR" sz="1400" i="1" dirty="0"/>
              <a:t>.</a:t>
            </a:r>
            <a:r>
              <a:rPr lang="en-US" altLang="ko-KR" sz="1400" i="1" dirty="0" err="1"/>
              <a:t>pw_focus</a:t>
            </a:r>
            <a:r>
              <a:rPr lang="en-US" altLang="ko-KR" sz="1400" i="1" dirty="0"/>
              <a:t> { background: #ffffe0 ; color: #003300 }</a:t>
            </a:r>
          </a:p>
          <a:p>
            <a:r>
              <a:rPr lang="en-US" altLang="ko-KR" sz="1400" i="1" dirty="0"/>
              <a:t>.clear { clear: both; background: none; }</a:t>
            </a:r>
          </a:p>
          <a:p>
            <a:r>
              <a:rPr lang="en-US" altLang="ko-KR" sz="1400" b="1" dirty="0" err="1" smtClean="0"/>
              <a:t>span</a:t>
            </a:r>
            <a:r>
              <a:rPr lang="en-US" altLang="ko-KR" sz="1400" b="1" i="1" dirty="0" err="1" smtClean="0"/>
              <a:t>.fieldError</a:t>
            </a:r>
            <a:r>
              <a:rPr lang="en-US" altLang="ko-KR" sz="1400" b="1" i="1" dirty="0" smtClean="0"/>
              <a:t> </a:t>
            </a:r>
            <a:r>
              <a:rPr lang="en-US" altLang="ko-KR" sz="1400" b="1" i="1" dirty="0"/>
              <a:t>{ </a:t>
            </a:r>
          </a:p>
          <a:p>
            <a:r>
              <a:rPr lang="en-US" altLang="ko-KR" sz="1400" dirty="0"/>
              <a:t>color: </a:t>
            </a:r>
            <a:r>
              <a:rPr lang="en-US" altLang="ko-KR" sz="1400" i="1" dirty="0"/>
              <a:t>red;</a:t>
            </a:r>
          </a:p>
          <a:p>
            <a:r>
              <a:rPr lang="en-US" altLang="ko-KR" sz="1400" dirty="0"/>
              <a:t>font-size: </a:t>
            </a:r>
            <a:r>
              <a:rPr lang="en-US" altLang="ko-KR" sz="1400" i="1" dirty="0"/>
              <a:t>10px;</a:t>
            </a:r>
          </a:p>
          <a:p>
            <a:r>
              <a:rPr lang="en-US" altLang="ko-KR" sz="1400" dirty="0" err="1"/>
              <a:t>font-family:</a:t>
            </a:r>
            <a:r>
              <a:rPr lang="en-US" altLang="ko-KR" sz="1400" i="1" dirty="0" err="1"/>
              <a:t>arial,sans-serif</a:t>
            </a:r>
            <a:r>
              <a:rPr lang="en-US" altLang="ko-KR" sz="1400" i="1" dirty="0"/>
              <a:t>;</a:t>
            </a:r>
          </a:p>
          <a:p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152525" cy="4762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3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Framework </a:t>
            </a:r>
            <a:r>
              <a:rPr lang="ko-KR" altLang="en-US" dirty="0" smtClean="0">
                <a:solidFill>
                  <a:schemeClr val="tx1"/>
                </a:solidFill>
              </a:rPr>
              <a:t>관련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용어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79282"/>
            <a:ext cx="8153400" cy="5646062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>
                <a:solidFill>
                  <a:srgbClr val="0033CC"/>
                </a:solidFill>
                <a:latin typeface="Adobe 고딕 Std B" pitchFamily="34" charset="-127"/>
                <a:ea typeface="Adobe 고딕 Std B" pitchFamily="34" charset="-127"/>
              </a:rPr>
              <a:t>Refactoring : </a:t>
            </a:r>
            <a:endParaRPr lang="en-US" altLang="ko-KR" dirty="0" smtClean="0">
              <a:solidFill>
                <a:srgbClr val="0033CC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lvl="1"/>
            <a:r>
              <a:rPr lang="ko-KR" altLang="en-US" dirty="0" smtClean="0">
                <a:latin typeface="+mn-ea"/>
              </a:rPr>
              <a:t>기능에는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변화없이</a:t>
            </a:r>
            <a:r>
              <a:rPr lang="ko-KR" altLang="en-US" dirty="0">
                <a:latin typeface="+mn-ea"/>
              </a:rPr>
              <a:t> 내부구조를 변경해서 재구성하는 작업 </a:t>
            </a:r>
            <a:r>
              <a:rPr lang="en-US" altLang="ko-KR" dirty="0">
                <a:latin typeface="+mn-ea"/>
              </a:rPr>
              <a:t>– </a:t>
            </a:r>
            <a:r>
              <a:rPr lang="ko-KR" altLang="en-US" dirty="0">
                <a:latin typeface="+mn-ea"/>
              </a:rPr>
              <a:t>코드 내부설계 개선</a:t>
            </a:r>
            <a:endParaRPr lang="en-US" altLang="ko-KR" dirty="0">
              <a:latin typeface="+mn-ea"/>
            </a:endParaRPr>
          </a:p>
          <a:p>
            <a:r>
              <a:rPr lang="ko-KR" altLang="en-US" dirty="0">
                <a:solidFill>
                  <a:srgbClr val="0000FF"/>
                </a:solidFill>
                <a:sym typeface="Wingdings" pitchFamily="2" charset="2"/>
              </a:rPr>
              <a:t>전략 </a:t>
            </a:r>
            <a:r>
              <a:rPr lang="ko-KR" altLang="en-US" dirty="0" smtClean="0">
                <a:solidFill>
                  <a:srgbClr val="0000FF"/>
                </a:solidFill>
                <a:sym typeface="Wingdings" pitchFamily="2" charset="2"/>
              </a:rPr>
              <a:t>패턴</a:t>
            </a:r>
            <a:r>
              <a:rPr lang="en-US" altLang="ko-KR" dirty="0" smtClean="0">
                <a:solidFill>
                  <a:srgbClr val="0000FF"/>
                </a:solidFill>
                <a:sym typeface="Wingdings" pitchFamily="2" charset="2"/>
              </a:rPr>
              <a:t>(strategy</a:t>
            </a:r>
            <a:r>
              <a:rPr lang="ko-KR" altLang="en-US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sym typeface="Wingdings" pitchFamily="2" charset="2"/>
              </a:rPr>
              <a:t>pattern)</a:t>
            </a:r>
            <a:endParaRPr lang="ko-KR" altLang="en-US" dirty="0">
              <a:solidFill>
                <a:srgbClr val="0000FF"/>
              </a:solidFill>
            </a:endParaRPr>
          </a:p>
          <a:p>
            <a:pPr lvl="1"/>
            <a:r>
              <a:rPr lang="ko-KR" altLang="en-US" dirty="0" smtClean="0"/>
              <a:t>변경이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필요한 알고리즘 부분을 인터페이스로 만들어 외부로 분리시키고 그 구현 클래스의 알고리즘을 필요에 따라 바꿔서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클래스가 변경되어도 </a:t>
            </a:r>
            <a:r>
              <a:rPr lang="ko-KR" altLang="en-US" dirty="0"/>
              <a:t>그 기능을 사용하는 클래스의 코드는 같이 수정할 필요가 </a:t>
            </a:r>
            <a:r>
              <a:rPr lang="ko-KR" altLang="en-US" dirty="0" err="1" smtClean="0"/>
              <a:t>없어지게하는</a:t>
            </a:r>
            <a:r>
              <a:rPr lang="ko-KR" altLang="en-US" dirty="0" smtClean="0"/>
              <a:t> 디자인패턴 </a:t>
            </a:r>
            <a:endParaRPr lang="ko-KR" altLang="en-US" dirty="0">
              <a:solidFill>
                <a:srgbClr val="0000FF"/>
              </a:solidFill>
            </a:endParaRPr>
          </a:p>
          <a:p>
            <a:endParaRPr lang="en-US" altLang="ko-KR" dirty="0" smtClean="0">
              <a:solidFill>
                <a:srgbClr val="0000FF"/>
              </a:solidFill>
              <a:latin typeface="+mn-ea"/>
            </a:endParaRPr>
          </a:p>
          <a:p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endParaRPr lang="en-US" altLang="ko-KR" dirty="0" smtClean="0">
              <a:solidFill>
                <a:srgbClr val="0000FF"/>
              </a:solidFill>
              <a:latin typeface="+mn-ea"/>
            </a:endParaRPr>
          </a:p>
          <a:p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endParaRPr lang="en-US" altLang="ko-KR" dirty="0" smtClean="0">
              <a:solidFill>
                <a:srgbClr val="0000FF"/>
              </a:solidFill>
              <a:latin typeface="+mn-ea"/>
            </a:endParaRPr>
          </a:p>
          <a:p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endParaRPr lang="en-US" altLang="ko-KR" dirty="0" smtClean="0">
              <a:solidFill>
                <a:srgbClr val="0000FF"/>
              </a:solidFill>
              <a:latin typeface="+mn-ea"/>
            </a:endParaRPr>
          </a:p>
          <a:p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r>
              <a:rPr lang="ko-KR" altLang="en-US" dirty="0" err="1">
                <a:solidFill>
                  <a:srgbClr val="0000FF"/>
                </a:solidFill>
                <a:latin typeface="+mn-ea"/>
              </a:rPr>
              <a:t>팩토리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(factory): </a:t>
            </a:r>
            <a:r>
              <a:rPr lang="ko-KR" altLang="en-US" dirty="0">
                <a:latin typeface="+mn-ea"/>
              </a:rPr>
              <a:t>객체의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생성 방법을 결정하고 그 방법에 따라 만들어진 객체를 반환하는 객체</a:t>
            </a:r>
            <a:endParaRPr lang="en-US" altLang="ko-KR" dirty="0">
              <a:latin typeface="+mn-ea"/>
            </a:endParaRPr>
          </a:p>
          <a:p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개방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폐쇄의 원칙 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– </a:t>
            </a:r>
            <a:r>
              <a:rPr lang="ko-KR" altLang="en-US" dirty="0">
                <a:latin typeface="+mn-ea"/>
              </a:rPr>
              <a:t>클래스나 모듈은 확장에는 열려 </a:t>
            </a:r>
            <a:r>
              <a:rPr lang="ko-KR" altLang="en-US" dirty="0" smtClean="0">
                <a:latin typeface="+mn-ea"/>
              </a:rPr>
              <a:t>있어야 하고 </a:t>
            </a:r>
            <a:r>
              <a:rPr lang="ko-KR" altLang="en-US" dirty="0">
                <a:latin typeface="+mn-ea"/>
              </a:rPr>
              <a:t>변경에는 닫혀 </a:t>
            </a:r>
            <a:r>
              <a:rPr lang="ko-KR" altLang="en-US" dirty="0" smtClean="0">
                <a:latin typeface="+mn-ea"/>
              </a:rPr>
              <a:t>있어야 한다</a:t>
            </a:r>
            <a:r>
              <a:rPr lang="en-US" altLang="ko-KR" dirty="0">
                <a:latin typeface="+mn-ea"/>
              </a:rPr>
              <a:t>. </a:t>
            </a:r>
          </a:p>
          <a:p>
            <a:endParaRPr lang="ko-KR" altLang="en-US" dirty="0"/>
          </a:p>
        </p:txBody>
      </p:sp>
      <p:grpSp>
        <p:nvGrpSpPr>
          <p:cNvPr id="36" name="그룹 35"/>
          <p:cNvGrpSpPr/>
          <p:nvPr/>
        </p:nvGrpSpPr>
        <p:grpSpPr>
          <a:xfrm>
            <a:off x="1344434" y="2827523"/>
            <a:ext cx="6299798" cy="2167861"/>
            <a:chOff x="1331640" y="1916832"/>
            <a:chExt cx="6299798" cy="2167861"/>
          </a:xfrm>
        </p:grpSpPr>
        <p:grpSp>
          <p:nvGrpSpPr>
            <p:cNvPr id="37" name="그룹 36"/>
            <p:cNvGrpSpPr/>
            <p:nvPr/>
          </p:nvGrpSpPr>
          <p:grpSpPr>
            <a:xfrm>
              <a:off x="5769084" y="2060848"/>
              <a:ext cx="1862354" cy="623562"/>
              <a:chOff x="755576" y="1386638"/>
              <a:chExt cx="1296144" cy="499590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makeConnection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ConnectionMaker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그룹 37"/>
            <p:cNvGrpSpPr/>
            <p:nvPr/>
          </p:nvGrpSpPr>
          <p:grpSpPr>
            <a:xfrm>
              <a:off x="5868144" y="3125728"/>
              <a:ext cx="1684345" cy="648073"/>
              <a:chOff x="755576" y="1312894"/>
              <a:chExt cx="1296144" cy="519229"/>
            </a:xfrm>
            <a:solidFill>
              <a:schemeClr val="bg1"/>
            </a:solidFill>
          </p:grpSpPr>
          <p:sp>
            <p:nvSpPr>
              <p:cNvPr id="62" name="직사각형 61"/>
              <p:cNvSpPr/>
              <p:nvPr/>
            </p:nvSpPr>
            <p:spPr>
              <a:xfrm>
                <a:off x="755576" y="1548916"/>
                <a:ext cx="1296144" cy="283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makeConnection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DConnectionMaker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이등변 삼각형 38"/>
            <p:cNvSpPr/>
            <p:nvPr/>
          </p:nvSpPr>
          <p:spPr>
            <a:xfrm flipH="1">
              <a:off x="6637372" y="2708920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40" name="직선 연결선 39"/>
            <p:cNvCxnSpPr>
              <a:stCxn id="39" idx="3"/>
              <a:endCxn id="63" idx="0"/>
            </p:cNvCxnSpPr>
            <p:nvPr/>
          </p:nvCxnSpPr>
          <p:spPr>
            <a:xfrm>
              <a:off x="6709380" y="2852936"/>
              <a:ext cx="937" cy="2727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그룹 40"/>
            <p:cNvGrpSpPr/>
            <p:nvPr/>
          </p:nvGrpSpPr>
          <p:grpSpPr>
            <a:xfrm>
              <a:off x="3419872" y="1916832"/>
              <a:ext cx="1385297" cy="1232180"/>
              <a:chOff x="755576" y="1370965"/>
              <a:chExt cx="1296144" cy="987206"/>
            </a:xfrm>
          </p:grpSpPr>
          <p:sp>
            <p:nvSpPr>
              <p:cNvPr id="59" name="직사각형 58"/>
              <p:cNvSpPr/>
              <p:nvPr/>
            </p:nvSpPr>
            <p:spPr>
              <a:xfrm>
                <a:off x="755576" y="1777462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755576" y="1603249"/>
                <a:ext cx="1296144" cy="174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connectionMaker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2" name="직선 화살표 연결선 41"/>
            <p:cNvCxnSpPr/>
            <p:nvPr/>
          </p:nvCxnSpPr>
          <p:spPr>
            <a:xfrm>
              <a:off x="4788024" y="2348880"/>
              <a:ext cx="969708" cy="3624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그룹 25"/>
            <p:cNvGrpSpPr/>
            <p:nvPr/>
          </p:nvGrpSpPr>
          <p:grpSpPr>
            <a:xfrm>
              <a:off x="1403648" y="2204864"/>
              <a:ext cx="1385297" cy="797294"/>
              <a:chOff x="755576" y="1560230"/>
              <a:chExt cx="1296144" cy="638781"/>
            </a:xfrm>
          </p:grpSpPr>
          <p:sp>
            <p:nvSpPr>
              <p:cNvPr id="57" name="직사각형 56"/>
              <p:cNvSpPr/>
              <p:nvPr/>
            </p:nvSpPr>
            <p:spPr>
              <a:xfrm>
                <a:off x="755576" y="1792515"/>
                <a:ext cx="1296144" cy="4064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UserDaoTest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4" name="직선 화살표 연결선 43"/>
            <p:cNvCxnSpPr/>
            <p:nvPr/>
          </p:nvCxnSpPr>
          <p:spPr>
            <a:xfrm>
              <a:off x="2788945" y="2481775"/>
              <a:ext cx="623384" cy="1322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자유형 44"/>
            <p:cNvSpPr/>
            <p:nvPr/>
          </p:nvSpPr>
          <p:spPr>
            <a:xfrm>
              <a:off x="1553349" y="2964358"/>
              <a:ext cx="1362467" cy="630224"/>
            </a:xfrm>
            <a:custGeom>
              <a:avLst/>
              <a:gdLst>
                <a:gd name="connsiteX0" fmla="*/ 0 w 3063240"/>
                <a:gd name="connsiteY0" fmla="*/ 0 h 626110"/>
                <a:gd name="connsiteX1" fmla="*/ 236220 w 3063240"/>
                <a:gd name="connsiteY1" fmla="*/ 289560 h 626110"/>
                <a:gd name="connsiteX2" fmla="*/ 891540 w 3063240"/>
                <a:gd name="connsiteY2" fmla="*/ 571500 h 626110"/>
                <a:gd name="connsiteX3" fmla="*/ 3063240 w 3063240"/>
                <a:gd name="connsiteY3" fmla="*/ 617220 h 6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3240" h="626110">
                  <a:moveTo>
                    <a:pt x="0" y="0"/>
                  </a:moveTo>
                  <a:cubicBezTo>
                    <a:pt x="43815" y="97155"/>
                    <a:pt x="87630" y="194310"/>
                    <a:pt x="236220" y="289560"/>
                  </a:cubicBezTo>
                  <a:cubicBezTo>
                    <a:pt x="384810" y="384810"/>
                    <a:pt x="420370" y="516890"/>
                    <a:pt x="891540" y="571500"/>
                  </a:cubicBezTo>
                  <a:cubicBezTo>
                    <a:pt x="1362710" y="626110"/>
                    <a:pt x="2212975" y="621665"/>
                    <a:pt x="3063240" y="617220"/>
                  </a:cubicBezTo>
                </a:path>
              </a:pathLst>
            </a:cu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23728" y="3356992"/>
              <a:ext cx="38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</a:rPr>
                <a:t>요청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71800" y="227687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48064" y="213285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2941340" y="3436620"/>
              <a:ext cx="2376264" cy="648073"/>
              <a:chOff x="755576" y="1312894"/>
              <a:chExt cx="1296144" cy="519229"/>
            </a:xfrm>
            <a:solidFill>
              <a:schemeClr val="bg1"/>
            </a:solidFill>
          </p:grpSpPr>
          <p:sp>
            <p:nvSpPr>
              <p:cNvPr id="55" name="직사각형 54"/>
              <p:cNvSpPr/>
              <p:nvPr/>
            </p:nvSpPr>
            <p:spPr>
              <a:xfrm>
                <a:off x="755576" y="1548916"/>
                <a:ext cx="1296144" cy="283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rgbClr val="0000FF"/>
                    </a:solidFill>
                    <a:latin typeface="Tw Cen MT" pitchFamily="34" charset="0"/>
                  </a:rPr>
                  <a:t>userDao</a:t>
                </a:r>
                <a:r>
                  <a:rPr lang="en-US" altLang="ko-KR" sz="1200" dirty="0" smtClean="0">
                    <a:solidFill>
                      <a:srgbClr val="0000FF"/>
                    </a:solidFill>
                    <a:latin typeface="Tw Cen MT" pitchFamily="34" charset="0"/>
                  </a:rPr>
                  <a:t>(){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(new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DConnectionMaker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()); }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DaoFatory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0" name="직선 화살표 연결선 49"/>
            <p:cNvCxnSpPr>
              <a:stCxn id="56" idx="3"/>
              <a:endCxn id="62" idx="1"/>
            </p:cNvCxnSpPr>
            <p:nvPr/>
          </p:nvCxnSpPr>
          <p:spPr>
            <a:xfrm>
              <a:off x="5317604" y="3581582"/>
              <a:ext cx="550540" cy="1547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381992" y="3326512"/>
              <a:ext cx="39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52" name="직선 화살표 연결선 51"/>
            <p:cNvCxnSpPr>
              <a:stCxn id="56" idx="0"/>
              <a:endCxn id="59" idx="2"/>
            </p:cNvCxnSpPr>
            <p:nvPr/>
          </p:nvCxnSpPr>
          <p:spPr>
            <a:xfrm flipH="1" flipV="1">
              <a:off x="4112521" y="3149012"/>
              <a:ext cx="16951" cy="28760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758952" y="3201928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000" dirty="0" smtClean="0">
                  <a:solidFill>
                    <a:srgbClr val="0000FF"/>
                  </a:solidFill>
                </a:rPr>
                <a:t> 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331640" y="2466608"/>
              <a:ext cx="18722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UserDao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=</a:t>
              </a:r>
            </a:p>
            <a:p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new</a:t>
              </a:r>
              <a:r>
                <a:rPr lang="ko-KR" altLang="en-US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DaoFactory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().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userDao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();</a:t>
              </a:r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2011008" y="5009967"/>
            <a:ext cx="4297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err="1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팩토리</a:t>
            </a:r>
            <a:r>
              <a:rPr lang="ko-KR" altLang="en-US" sz="1200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클래스에서 </a:t>
            </a:r>
            <a:r>
              <a:rPr lang="en-US" altLang="ko-KR" sz="1200" b="1" dirty="0" err="1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200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객체와 연결 객체 의존관계 설정 </a:t>
            </a:r>
            <a:endParaRPr lang="ko-KR" altLang="en-US" sz="1200" dirty="0">
              <a:solidFill>
                <a:srgbClr val="0033CC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57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Application Context</a:t>
            </a:r>
            <a:r>
              <a:rPr lang="en-US" altLang="ko-KR" dirty="0" smtClean="0">
                <a:solidFill>
                  <a:srgbClr val="0000FF"/>
                </a:solidFill>
              </a:rPr>
              <a:t>(</a:t>
            </a:r>
            <a:r>
              <a:rPr lang="ko-KR" altLang="en-US" dirty="0" smtClean="0">
                <a:solidFill>
                  <a:srgbClr val="0000FF"/>
                </a:solidFill>
              </a:rPr>
              <a:t>애플리케이션 </a:t>
            </a:r>
            <a:r>
              <a:rPr lang="ko-KR" altLang="en-US" dirty="0" err="1" smtClean="0">
                <a:solidFill>
                  <a:srgbClr val="0000FF"/>
                </a:solidFill>
              </a:rPr>
              <a:t>컨텍스트</a:t>
            </a:r>
            <a:r>
              <a:rPr lang="en-US" altLang="ko-KR" dirty="0" smtClean="0">
                <a:solidFill>
                  <a:srgbClr val="0000FF"/>
                </a:solidFill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</a:rPr>
              <a:t>제어의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역전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IoC</a:t>
            </a:r>
            <a:r>
              <a:rPr lang="en-US" altLang="ko-KR" dirty="0" smtClean="0">
                <a:solidFill>
                  <a:srgbClr val="0000FF"/>
                </a:solidFill>
              </a:rPr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ko-KR" altLang="en-US" dirty="0" smtClean="0"/>
              <a:t>자신이</a:t>
            </a:r>
            <a:r>
              <a:rPr lang="en-US" altLang="ko-KR" dirty="0" smtClean="0"/>
              <a:t> </a:t>
            </a:r>
            <a:r>
              <a:rPr lang="ko-KR" altLang="en-US" dirty="0"/>
              <a:t>사용할 객체를 자신이 선택하거나 생성하지 않고</a:t>
            </a:r>
            <a:r>
              <a:rPr lang="en-US" altLang="ko-KR" dirty="0"/>
              <a:t>, </a:t>
            </a:r>
            <a:r>
              <a:rPr lang="ko-KR" altLang="en-US" dirty="0"/>
              <a:t>자신도 어떻게 만들어지고 사용될지 모른다</a:t>
            </a:r>
            <a:r>
              <a:rPr lang="en-US" altLang="ko-KR" dirty="0"/>
              <a:t>.(</a:t>
            </a:r>
            <a:r>
              <a:rPr lang="en-US" altLang="ko-KR" dirty="0" err="1"/>
              <a:t>UserDao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</a:rPr>
              <a:t>빈 </a:t>
            </a:r>
            <a:r>
              <a:rPr lang="ko-KR" altLang="en-US" dirty="0" err="1" smtClean="0">
                <a:solidFill>
                  <a:srgbClr val="0000FF"/>
                </a:solidFill>
              </a:rPr>
              <a:t>팩토리</a:t>
            </a:r>
            <a:r>
              <a:rPr lang="en-US" altLang="ko-KR" dirty="0" smtClean="0">
                <a:solidFill>
                  <a:srgbClr val="0000FF"/>
                </a:solidFill>
              </a:rPr>
              <a:t>(bean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factory) </a:t>
            </a:r>
            <a:r>
              <a:rPr lang="en-US" altLang="ko-KR" dirty="0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애플리케이션 </a:t>
            </a:r>
            <a:r>
              <a:rPr lang="ko-KR" altLang="en-US" dirty="0" err="1">
                <a:solidFill>
                  <a:srgbClr val="0000FF"/>
                </a:solidFill>
              </a:rPr>
              <a:t>컨텍스트</a:t>
            </a:r>
            <a:r>
              <a:rPr lang="en-US" altLang="ko-KR" dirty="0">
                <a:solidFill>
                  <a:srgbClr val="0000FF"/>
                </a:solidFill>
              </a:rPr>
              <a:t>: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dirty="0" smtClean="0"/>
              <a:t>빈의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생성과 관계설정과 같은 제어를 담당하는 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>
              <a:buFont typeface="Arial" pitchFamily="34" charset="0"/>
              <a:buChar char="•"/>
            </a:pPr>
            <a:r>
              <a:rPr lang="ko-KR" altLang="en-US" dirty="0" smtClean="0"/>
              <a:t>제어의 </a:t>
            </a:r>
            <a:r>
              <a:rPr lang="ko-KR" altLang="en-US" dirty="0"/>
              <a:t>역전 개념을 스프링을 이용해서 구현</a:t>
            </a:r>
            <a:endParaRPr lang="en-US" altLang="ko-KR" dirty="0"/>
          </a:p>
          <a:p>
            <a:pPr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</a:rPr>
              <a:t>Spring</a:t>
            </a:r>
            <a:r>
              <a:rPr lang="ko-KR" altLang="en-US" dirty="0" smtClean="0">
                <a:solidFill>
                  <a:srgbClr val="0000FF"/>
                </a:solidFill>
              </a:rPr>
              <a:t>  </a:t>
            </a:r>
            <a:r>
              <a:rPr lang="ko-KR" altLang="en-US" dirty="0">
                <a:solidFill>
                  <a:srgbClr val="0000FF"/>
                </a:solidFill>
              </a:rPr>
              <a:t>컨테이너</a:t>
            </a:r>
            <a:r>
              <a:rPr lang="en-US" altLang="ko-KR" dirty="0"/>
              <a:t> : </a:t>
            </a:r>
            <a:r>
              <a:rPr lang="en-US" altLang="ko-KR" dirty="0" err="1"/>
              <a:t>Ioc</a:t>
            </a:r>
            <a:r>
              <a:rPr lang="en-US" altLang="ko-KR" dirty="0"/>
              <a:t> </a:t>
            </a:r>
            <a:r>
              <a:rPr lang="ko-KR" altLang="en-US" dirty="0" smtClean="0"/>
              <a:t>방식으로  </a:t>
            </a:r>
            <a:r>
              <a:rPr lang="ko-KR" altLang="en-US" dirty="0"/>
              <a:t>빈을 관리한다는 의미로 빈</a:t>
            </a:r>
            <a:r>
              <a:rPr lang="en-US" altLang="ko-KR" dirty="0"/>
              <a:t> </a:t>
            </a:r>
            <a:r>
              <a:rPr lang="ko-KR" altLang="en-US" dirty="0" err="1"/>
              <a:t>팩토리</a:t>
            </a:r>
            <a:r>
              <a:rPr lang="en-US" altLang="ko-KR" dirty="0"/>
              <a:t>, </a:t>
            </a:r>
            <a:r>
              <a:rPr lang="ko-KR" altLang="en-US" dirty="0"/>
              <a:t>애플리케이션 </a:t>
            </a:r>
            <a:r>
              <a:rPr lang="ko-KR" altLang="en-US" dirty="0" err="1"/>
              <a:t>컨텍스트를</a:t>
            </a:r>
            <a:r>
              <a:rPr lang="ko-KR" altLang="en-US" dirty="0"/>
              <a:t> 컨테이너라고 </a:t>
            </a:r>
            <a:r>
              <a:rPr lang="ko-KR" altLang="en-US" dirty="0" smtClean="0"/>
              <a:t>함</a:t>
            </a:r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r>
              <a:rPr lang="ko-KR" altLang="en-US" dirty="0"/>
              <a:t>애플리케이션</a:t>
            </a:r>
            <a:r>
              <a:rPr lang="en-US" altLang="ko-KR" dirty="0"/>
              <a:t> </a:t>
            </a:r>
            <a:r>
              <a:rPr lang="ko-KR" altLang="en-US" dirty="0" err="1" smtClean="0"/>
              <a:t>컨텍스트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ApplicationContext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XML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 smtClean="0"/>
              <a:t>이용하여 </a:t>
            </a:r>
            <a:r>
              <a:rPr lang="en-US" altLang="ko-KR" dirty="0"/>
              <a:t>DI </a:t>
            </a:r>
            <a:r>
              <a:rPr lang="ko-KR" altLang="en-US" dirty="0" smtClean="0"/>
              <a:t>의존관계를 설정한다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Context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사물의 서로 잇닿아 있는 관계나 연관</a:t>
            </a:r>
            <a:endParaRPr lang="en-US" altLang="ko-KR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>
              <a:latin typeface="+mn-ea"/>
            </a:endParaRPr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62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vc-con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04" y="2996952"/>
            <a:ext cx="4396543" cy="31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1124744"/>
            <a:ext cx="8136904" cy="525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07555" y="910461"/>
            <a:ext cx="3240360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ContextLoaderListener</a:t>
            </a:r>
            <a:endParaRPr lang="ko-KR" altLang="en-US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2510805" cy="19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위쪽/아래쪽 화살표 6"/>
          <p:cNvSpPr/>
          <p:nvPr/>
        </p:nvSpPr>
        <p:spPr>
          <a:xfrm>
            <a:off x="2541663" y="1412776"/>
            <a:ext cx="216024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1"/>
          <p:cNvCxnSpPr>
            <a:stCxn id="4" idx="1"/>
            <a:endCxn id="9218" idx="2"/>
          </p:cNvCxnSpPr>
          <p:nvPr/>
        </p:nvCxnSpPr>
        <p:spPr>
          <a:xfrm rot="10800000">
            <a:off x="2587044" y="3753037"/>
            <a:ext cx="1481161" cy="804689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이등변 삼각형 12"/>
          <p:cNvSpPr/>
          <p:nvPr/>
        </p:nvSpPr>
        <p:spPr>
          <a:xfrm>
            <a:off x="2527735" y="3753037"/>
            <a:ext cx="144016" cy="209723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287616" y="1486644"/>
            <a:ext cx="4316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ContextLoaderListener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와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DispatcherServlet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는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각각 별도의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WebApplicatonContext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err="1">
                <a:latin typeface="HY강B" pitchFamily="18" charset="-127"/>
                <a:ea typeface="HY강B" pitchFamily="18" charset="-127"/>
              </a:rPr>
              <a:t>인스턴스를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생성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ContextLoaderListener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가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root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 가 되고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DispatcherServlet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는 자식이 되어 빈을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상속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69839" y="4111239"/>
            <a:ext cx="217182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/>
              <a:t>applicationContext*.</a:t>
            </a:r>
            <a:r>
              <a:rPr lang="en-US" altLang="ko-KR" sz="1600" u="sng" dirty="0" smtClean="0"/>
              <a:t>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248049" y="5247580"/>
            <a:ext cx="257269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b="1" dirty="0">
                <a:solidFill>
                  <a:srgbClr val="0033CC"/>
                </a:solidFill>
              </a:rPr>
              <a:t>[servlet-name]-</a:t>
            </a:r>
            <a:r>
              <a:rPr lang="en-US" altLang="ko-KR" sz="1600" dirty="0"/>
              <a:t>servlet.xml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220644" y="598785"/>
            <a:ext cx="115098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/>
              <a:t>web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.xml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19" name="직선 화살표 연결선 18"/>
          <p:cNvCxnSpPr>
            <a:stCxn id="17" idx="3"/>
          </p:cNvCxnSpPr>
          <p:nvPr/>
        </p:nvCxnSpPr>
        <p:spPr>
          <a:xfrm>
            <a:off x="3820741" y="5416857"/>
            <a:ext cx="60724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1293540" y="3441700"/>
            <a:ext cx="303621" cy="6507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8" idx="2"/>
          </p:cNvCxnSpPr>
          <p:nvPr/>
        </p:nvCxnSpPr>
        <p:spPr>
          <a:xfrm flipH="1">
            <a:off x="5436096" y="937339"/>
            <a:ext cx="360040" cy="4968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69839" y="598785"/>
            <a:ext cx="8234609" cy="5782543"/>
            <a:chOff x="369839" y="598785"/>
            <a:chExt cx="8234609" cy="5782543"/>
          </a:xfrm>
        </p:grpSpPr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204" y="2996952"/>
              <a:ext cx="4396543" cy="312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07555" y="910461"/>
              <a:ext cx="3240360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844824"/>
              <a:ext cx="2510805" cy="190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위쪽/아래쪽 화살표 6"/>
            <p:cNvSpPr/>
            <p:nvPr/>
          </p:nvSpPr>
          <p:spPr>
            <a:xfrm>
              <a:off x="2541663" y="1412776"/>
              <a:ext cx="216024" cy="504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4" idx="1"/>
              <a:endCxn id="9218" idx="2"/>
            </p:cNvCxnSpPr>
            <p:nvPr/>
          </p:nvCxnSpPr>
          <p:spPr>
            <a:xfrm rot="10800000">
              <a:off x="2587044" y="3753037"/>
              <a:ext cx="1481161" cy="804689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이등변 삼각형 12"/>
            <p:cNvSpPr/>
            <p:nvPr/>
          </p:nvSpPr>
          <p:spPr>
            <a:xfrm>
              <a:off x="2527735" y="3753037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69839" y="4111239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248049" y="5247580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>
              <a:stCxn id="17" idx="3"/>
            </p:cNvCxnSpPr>
            <p:nvPr/>
          </p:nvCxnSpPr>
          <p:spPr>
            <a:xfrm>
              <a:off x="3820741" y="5416857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1293540" y="3441700"/>
              <a:ext cx="303621" cy="6507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60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직선 화살표 연결선 72"/>
          <p:cNvCxnSpPr>
            <a:endCxn id="26" idx="0"/>
          </p:cNvCxnSpPr>
          <p:nvPr/>
        </p:nvCxnSpPr>
        <p:spPr>
          <a:xfrm flipH="1">
            <a:off x="2664552" y="4581128"/>
            <a:ext cx="36004" cy="72008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3348628" y="4725144"/>
            <a:ext cx="792088" cy="57606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3420636" y="5661248"/>
            <a:ext cx="72008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5364088" y="5589240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>
            <a:stCxn id="18" idx="3"/>
          </p:cNvCxnSpPr>
          <p:nvPr/>
        </p:nvCxnSpPr>
        <p:spPr>
          <a:xfrm>
            <a:off x="5148064" y="3284984"/>
            <a:ext cx="648072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>
            <a:off x="3275856" y="3212976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2780928"/>
            <a:ext cx="648072" cy="594809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2555776" y="2852936"/>
            <a:ext cx="1080120" cy="576064"/>
            <a:chOff x="2051720" y="1772816"/>
            <a:chExt cx="1080120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067944" y="2924944"/>
            <a:ext cx="1080120" cy="576064"/>
            <a:chOff x="2051720" y="1772816"/>
            <a:chExt cx="1080120" cy="576064"/>
          </a:xfrm>
        </p:grpSpPr>
        <p:sp>
          <p:nvSpPr>
            <p:cNvPr id="16" name="직사각형 1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Java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9" name="원통 18"/>
          <p:cNvSpPr/>
          <p:nvPr/>
        </p:nvSpPr>
        <p:spPr>
          <a:xfrm>
            <a:off x="5796136" y="2708920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pic>
        <p:nvPicPr>
          <p:cNvPr id="2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4653136"/>
            <a:ext cx="719316" cy="660198"/>
          </a:xfrm>
          <a:prstGeom prst="rect">
            <a:avLst/>
          </a:prstGeom>
          <a:noFill/>
        </p:spPr>
      </p:pic>
      <p:grpSp>
        <p:nvGrpSpPr>
          <p:cNvPr id="34" name="그룹 33"/>
          <p:cNvGrpSpPr/>
          <p:nvPr/>
        </p:nvGrpSpPr>
        <p:grpSpPr>
          <a:xfrm>
            <a:off x="2268508" y="4221088"/>
            <a:ext cx="1291343" cy="504056"/>
            <a:chOff x="2200537" y="4005064"/>
            <a:chExt cx="1435359" cy="504056"/>
          </a:xfrm>
        </p:grpSpPr>
        <p:sp>
          <p:nvSpPr>
            <p:cNvPr id="23" name="직사각형 22"/>
            <p:cNvSpPr/>
            <p:nvPr/>
          </p:nvSpPr>
          <p:spPr>
            <a:xfrm>
              <a:off x="2200537" y="4005064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21361" y="4077072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Servlet</a:t>
              </a:r>
              <a:endPara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(Controller)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268508" y="5301208"/>
            <a:ext cx="1080120" cy="576064"/>
            <a:chOff x="2051720" y="1772816"/>
            <a:chExt cx="1080120" cy="576064"/>
          </a:xfrm>
        </p:grpSpPr>
        <p:sp>
          <p:nvSpPr>
            <p:cNvPr id="26" name="직사각형 2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(View)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84732" y="5157192"/>
            <a:ext cx="1224136" cy="648072"/>
            <a:chOff x="2051720" y="1772816"/>
            <a:chExt cx="1080120" cy="576064"/>
          </a:xfrm>
        </p:grpSpPr>
        <p:sp>
          <p:nvSpPr>
            <p:cNvPr id="30" name="직사각형 29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6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(Model)</a:t>
              </a:r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35" name="원통 34"/>
          <p:cNvSpPr/>
          <p:nvPr/>
        </p:nvSpPr>
        <p:spPr>
          <a:xfrm>
            <a:off x="6084932" y="5013176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grpSp>
        <p:nvGrpSpPr>
          <p:cNvPr id="48" name="그룹 47"/>
          <p:cNvGrpSpPr/>
          <p:nvPr/>
        </p:nvGrpSpPr>
        <p:grpSpPr>
          <a:xfrm>
            <a:off x="755576" y="1165508"/>
            <a:ext cx="4608512" cy="882955"/>
            <a:chOff x="539552" y="1628800"/>
            <a:chExt cx="4608512" cy="882955"/>
          </a:xfrm>
        </p:grpSpPr>
        <p:pic>
          <p:nvPicPr>
            <p:cNvPr id="4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39552" y="1864232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5" name="직사각형 4"/>
            <p:cNvSpPr/>
            <p:nvPr/>
          </p:nvSpPr>
          <p:spPr>
            <a:xfrm>
              <a:off x="2267744" y="1772816"/>
              <a:ext cx="950505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91188" y="1859969"/>
              <a:ext cx="999882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원통 7"/>
            <p:cNvSpPr/>
            <p:nvPr/>
          </p:nvSpPr>
          <p:spPr>
            <a:xfrm>
              <a:off x="4644008" y="162880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>
              <a:off x="1475656" y="1988840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>
              <a:off x="3779912" y="2132856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flipH="1">
              <a:off x="1437556" y="215914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403648" y="1700808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26508" y="2132856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699792" y="1700808"/>
              <a:ext cx="108012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555776" y="1988840"/>
              <a:ext cx="104926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HTML+Java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724128" y="145354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DB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직접 접근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83768" y="87747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HY엽서L" pitchFamily="18" charset="-127"/>
                <a:ea typeface="HY엽서L" pitchFamily="18" charset="-127"/>
              </a:rPr>
              <a:t>JSP</a:t>
            </a:r>
            <a:r>
              <a:rPr lang="ko-KR" altLang="en-US" sz="1200" b="1" dirty="0" smtClean="0">
                <a:latin typeface="HY엽서L" pitchFamily="18" charset="-127"/>
                <a:ea typeface="HY엽서L" pitchFamily="18" charset="-127"/>
              </a:rPr>
              <a:t>간 복잡한 이동</a:t>
            </a:r>
            <a:endParaRPr lang="ko-KR" altLang="en-US" sz="1200" b="1" dirty="0"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3635896" y="138153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1638340" y="3099440"/>
            <a:ext cx="72008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1653580" y="2985904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19672" y="2636912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6244" y="314096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599232" y="2951075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1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68508" y="393305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일관된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응답요청관리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7" name="직선 화살표 연결선 66"/>
          <p:cNvCxnSpPr>
            <a:endCxn id="23" idx="1"/>
          </p:cNvCxnSpPr>
          <p:nvPr/>
        </p:nvCxnSpPr>
        <p:spPr>
          <a:xfrm flipV="1">
            <a:off x="1404412" y="4437112"/>
            <a:ext cx="864096" cy="360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stCxn id="20" idx="1"/>
          </p:cNvCxnSpPr>
          <p:nvPr/>
        </p:nvCxnSpPr>
        <p:spPr>
          <a:xfrm flipV="1">
            <a:off x="1186860" y="4521247"/>
            <a:ext cx="1080884" cy="46198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290876" y="431938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48428" y="4797152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733004" y="501317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2 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611560" y="2303526"/>
            <a:ext cx="7776864" cy="1485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6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5576" y="940661"/>
            <a:ext cx="8064896" cy="64633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>
                <a:tab pos="508000" algn="l"/>
              </a:tabLst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Model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: Business Logic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과 데이터베이스 입출력을 담당하는 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Layer. View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와는 독립적</a:t>
            </a:r>
            <a:endParaRPr kumimoji="1" lang="en-US" altLang="ko-KR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>
                <a:tab pos="508000" algn="l"/>
              </a:tabLst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View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  : 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어플리케이션의 유저 인터페이스만 담당 최소한의 코드를 이용하여 단순하게 작성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(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JSP)</a:t>
            </a:r>
            <a:endParaRPr kumimoji="1" lang="ko-KR" altLang="en-US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>
                <a:tab pos="508000" algn="l"/>
              </a:tabLst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Controller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: 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어플리케이션의 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Flow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를 담당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,View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와 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Business Logic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의 중재자 역할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sz="quarter" idx="1"/>
          </p:nvPr>
        </p:nvSpPr>
        <p:spPr>
          <a:xfrm>
            <a:off x="667072" y="1599196"/>
            <a:ext cx="8153400" cy="4926148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JSP Model </a:t>
            </a:r>
            <a:r>
              <a:rPr lang="en-US" altLang="ko-KR" sz="1900" dirty="0" smtClean="0">
                <a:solidFill>
                  <a:srgbClr val="0000FF"/>
                </a:solidFill>
              </a:rPr>
              <a:t>1 - </a:t>
            </a:r>
            <a:r>
              <a:rPr lang="ko-KR" altLang="en-US" sz="1900" dirty="0" smtClean="0">
                <a:solidFill>
                  <a:srgbClr val="0000FF"/>
                </a:solidFill>
              </a:rPr>
              <a:t>장점 </a:t>
            </a:r>
            <a:endParaRPr lang="en-US" altLang="ko-KR" sz="190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기본적인 </a:t>
            </a:r>
            <a:r>
              <a:rPr lang="en-US" altLang="ko-KR" sz="1900" dirty="0" smtClean="0"/>
              <a:t>HTML, JavaScript, JAVA</a:t>
            </a:r>
            <a:r>
              <a:rPr lang="ko-KR" altLang="en-US" sz="1900" dirty="0" smtClean="0"/>
              <a:t>만 알아도 배우기 쉽다</a:t>
            </a:r>
            <a:r>
              <a:rPr lang="en-US" altLang="ko-KR" sz="1900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객체지향 원리를 잘 몰라도 기능을 구현 할 수 있다</a:t>
            </a:r>
            <a:r>
              <a:rPr lang="en-US" altLang="ko-KR" sz="1900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처리 </a:t>
            </a:r>
            <a:r>
              <a:rPr lang="ko-KR" altLang="en-US" sz="1900" dirty="0" err="1" smtClean="0"/>
              <a:t>로직이</a:t>
            </a:r>
            <a:r>
              <a:rPr lang="ko-KR" altLang="en-US" sz="1900" dirty="0" smtClean="0"/>
              <a:t> </a:t>
            </a:r>
            <a:r>
              <a:rPr lang="en-US" altLang="ko-KR" sz="1900" dirty="0" err="1" smtClean="0"/>
              <a:t>jsp</a:t>
            </a:r>
            <a:r>
              <a:rPr lang="en-US" altLang="ko-KR" sz="1900" dirty="0" smtClean="0"/>
              <a:t> </a:t>
            </a:r>
            <a:r>
              <a:rPr lang="ko-KR" altLang="en-US" sz="1900" dirty="0" smtClean="0"/>
              <a:t>페이지에 </a:t>
            </a:r>
            <a:r>
              <a:rPr lang="en-US" altLang="ko-KR" sz="1900" dirty="0" smtClean="0"/>
              <a:t>JAVA </a:t>
            </a:r>
            <a:r>
              <a:rPr lang="ko-KR" altLang="en-US" sz="1900" dirty="0" smtClean="0"/>
              <a:t>코드로 구현 되어있다</a:t>
            </a:r>
            <a:r>
              <a:rPr lang="en-US" altLang="ko-KR" sz="1900" dirty="0" smtClean="0"/>
              <a:t>.  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1900" dirty="0" smtClean="0"/>
              <a:t>   </a:t>
            </a:r>
          </a:p>
          <a:p>
            <a:pPr>
              <a:buFont typeface="Wingdings 2" pitchFamily="18" charset="2"/>
              <a:buChar char="¥"/>
            </a:pPr>
            <a:r>
              <a:rPr lang="en-US" altLang="ko-KR" sz="1900" dirty="0" smtClean="0">
                <a:solidFill>
                  <a:srgbClr val="0000FF"/>
                </a:solidFill>
              </a:rPr>
              <a:t>JSP Model 1 – </a:t>
            </a:r>
            <a:r>
              <a:rPr lang="ko-KR" altLang="en-US" sz="1900" dirty="0" smtClean="0">
                <a:solidFill>
                  <a:srgbClr val="0000FF"/>
                </a:solidFill>
              </a:rPr>
              <a:t>단점</a:t>
            </a:r>
            <a:endParaRPr lang="en-US" altLang="ko-KR" sz="190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디자인</a:t>
            </a:r>
            <a:r>
              <a:rPr lang="en-US" altLang="ko-KR" sz="1900" dirty="0" smtClean="0"/>
              <a:t>(HTML, CSS, JavaScript)</a:t>
            </a:r>
            <a:r>
              <a:rPr lang="ko-KR" altLang="en-US" sz="1900" dirty="0" smtClean="0"/>
              <a:t>과 로직</a:t>
            </a:r>
            <a:r>
              <a:rPr lang="en-US" altLang="ko-KR" sz="1900" dirty="0" smtClean="0"/>
              <a:t>(JAVA)</a:t>
            </a:r>
            <a:r>
              <a:rPr lang="ko-KR" altLang="en-US" sz="1900" dirty="0" smtClean="0"/>
              <a:t>이 혼합되어 있어 소스 수정시 예상하지 못한 곳에서 많은 시간이 지연된다</a:t>
            </a:r>
            <a:r>
              <a:rPr lang="en-US" altLang="ko-KR" sz="1900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같은 </a:t>
            </a:r>
            <a:r>
              <a:rPr lang="en-US" altLang="ko-KR" sz="1900" dirty="0" smtClean="0"/>
              <a:t>JAVA</a:t>
            </a:r>
            <a:r>
              <a:rPr lang="ko-KR" altLang="en-US" sz="1900" dirty="0" smtClean="0"/>
              <a:t>코드가 여러 </a:t>
            </a:r>
            <a:r>
              <a:rPr lang="en-US" altLang="ko-KR" sz="1900" dirty="0" smtClean="0"/>
              <a:t>JSP</a:t>
            </a:r>
            <a:r>
              <a:rPr lang="ko-KR" altLang="en-US" sz="1900" dirty="0" smtClean="0"/>
              <a:t>페이지에 중복되어 있어 소스 수정이 어렵다</a:t>
            </a:r>
            <a:r>
              <a:rPr lang="en-US" altLang="ko-KR" sz="1900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sz="1900" dirty="0" smtClean="0"/>
              <a:t>권한 등의 구현 시 모든 </a:t>
            </a:r>
            <a:r>
              <a:rPr lang="en-US" altLang="ko-KR" sz="1900" dirty="0" err="1" smtClean="0"/>
              <a:t>jsp</a:t>
            </a:r>
            <a:r>
              <a:rPr lang="ko-KR" altLang="en-US" sz="1900" dirty="0" smtClean="0"/>
              <a:t>페이지 상에 </a:t>
            </a:r>
            <a:r>
              <a:rPr lang="en-US" altLang="ko-KR" sz="1900" dirty="0" smtClean="0"/>
              <a:t>SSI</a:t>
            </a:r>
            <a:r>
              <a:rPr lang="ko-KR" altLang="en-US" sz="1900" dirty="0" smtClean="0"/>
              <a:t>등을 이용해 구현해야 한다</a:t>
            </a:r>
            <a:r>
              <a:rPr lang="en-US" altLang="ko-KR" sz="1900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endParaRPr lang="en-US" altLang="ko-KR" sz="1900" dirty="0" smtClean="0"/>
          </a:p>
          <a:p>
            <a:r>
              <a:rPr lang="en-US" altLang="ko-KR" sz="1900" dirty="0" smtClean="0">
                <a:solidFill>
                  <a:srgbClr val="0000FF"/>
                </a:solidFill>
              </a:rPr>
              <a:t>JSP Model 2 – </a:t>
            </a:r>
            <a:r>
              <a:rPr lang="ko-KR" altLang="en-US" sz="1900" dirty="0" smtClean="0">
                <a:solidFill>
                  <a:srgbClr val="0000FF"/>
                </a:solidFill>
              </a:rPr>
              <a:t>장점</a:t>
            </a:r>
            <a:endParaRPr lang="en-US" altLang="ko-KR" sz="19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900" dirty="0" smtClean="0"/>
              <a:t>Client</a:t>
            </a:r>
            <a:r>
              <a:rPr lang="ko-KR" altLang="en-US" sz="1900" dirty="0" smtClean="0"/>
              <a:t>의 요청을 받는 부분</a:t>
            </a:r>
            <a:r>
              <a:rPr lang="en-US" altLang="ko-KR" sz="1900" dirty="0" smtClean="0"/>
              <a:t>, </a:t>
            </a:r>
            <a:r>
              <a:rPr lang="ko-KR" altLang="en-US" sz="1900" dirty="0" smtClean="0"/>
              <a:t>처리 </a:t>
            </a:r>
            <a:r>
              <a:rPr lang="ko-KR" altLang="en-US" sz="1900" dirty="0" err="1" smtClean="0"/>
              <a:t>로직</a:t>
            </a:r>
            <a:r>
              <a:rPr lang="ko-KR" altLang="en-US" sz="1900" dirty="0" smtClean="0"/>
              <a:t> 부분</a:t>
            </a:r>
            <a:r>
              <a:rPr lang="en-US" altLang="ko-KR" sz="1900" dirty="0" smtClean="0"/>
              <a:t>, </a:t>
            </a:r>
            <a:r>
              <a:rPr lang="ko-KR" altLang="en-US" sz="1900" dirty="0" err="1" smtClean="0"/>
              <a:t>뷰</a:t>
            </a:r>
            <a:r>
              <a:rPr lang="ko-KR" altLang="en-US" sz="1900" dirty="0" smtClean="0"/>
              <a:t> 부분이 분리되어 있어 유지보수가 편리</a:t>
            </a:r>
            <a:endParaRPr lang="en-US" altLang="ko-KR" sz="1900" dirty="0" smtClean="0"/>
          </a:p>
          <a:p>
            <a:pPr lvl="1"/>
            <a:r>
              <a:rPr lang="ko-KR" altLang="en-US" sz="1900" dirty="0" smtClean="0"/>
              <a:t>모든 기능이 세분화해 구조를 이루고 있음으로 기능 확장이 용이</a:t>
            </a:r>
            <a:r>
              <a:rPr lang="en-US" altLang="ko-KR" sz="1900" dirty="0" smtClean="0"/>
              <a:t> </a:t>
            </a:r>
          </a:p>
          <a:p>
            <a:pPr lvl="1"/>
            <a:r>
              <a:rPr lang="ko-KR" altLang="en-US" sz="1900" dirty="0" smtClean="0"/>
              <a:t>컨트롤러 </a:t>
            </a:r>
            <a:r>
              <a:rPr lang="ko-KR" altLang="en-US" sz="1900" dirty="0" err="1" smtClean="0"/>
              <a:t>서블릿에서</a:t>
            </a:r>
            <a:r>
              <a:rPr lang="ko-KR" altLang="en-US" sz="1900" dirty="0" smtClean="0"/>
              <a:t> 권한 및 인증 구현을 편리하게 할 수 있음</a:t>
            </a:r>
            <a:endParaRPr lang="en-US" altLang="ko-KR" sz="1900" dirty="0" smtClean="0"/>
          </a:p>
          <a:p>
            <a:pPr lvl="1"/>
            <a:endParaRPr lang="en-US" altLang="ko-KR" sz="1900" dirty="0" smtClean="0"/>
          </a:p>
          <a:p>
            <a:r>
              <a:rPr lang="en-US" altLang="ko-KR" sz="1900" dirty="0" smtClean="0">
                <a:solidFill>
                  <a:srgbClr val="0000FF"/>
                </a:solidFill>
              </a:rPr>
              <a:t>JSP Model 2 – </a:t>
            </a:r>
            <a:r>
              <a:rPr lang="ko-KR" altLang="en-US" sz="1900" dirty="0" smtClean="0">
                <a:solidFill>
                  <a:srgbClr val="0000FF"/>
                </a:solidFill>
              </a:rPr>
              <a:t>단점</a:t>
            </a:r>
            <a:endParaRPr lang="en-US" altLang="ko-KR" sz="1900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1900" dirty="0" smtClean="0"/>
              <a:t>디자인 </a:t>
            </a:r>
            <a:r>
              <a:rPr lang="ko-KR" altLang="en-US" sz="1900" dirty="0" err="1" smtClean="0"/>
              <a:t>패턴등의</a:t>
            </a:r>
            <a:r>
              <a:rPr lang="ko-KR" altLang="en-US" sz="1900" dirty="0" smtClean="0"/>
              <a:t> 개념과 자바언어를 잘 알고 있어야 함</a:t>
            </a:r>
            <a:r>
              <a:rPr lang="en-US" altLang="ko-KR" sz="1900" dirty="0" smtClean="0"/>
              <a:t>. </a:t>
            </a:r>
          </a:p>
          <a:p>
            <a:pPr lvl="1"/>
            <a:r>
              <a:rPr lang="en-US" altLang="ko-KR" sz="1900" dirty="0" smtClean="0"/>
              <a:t>Application</a:t>
            </a:r>
            <a:r>
              <a:rPr lang="ko-KR" altLang="en-US" sz="1900" dirty="0" smtClean="0"/>
              <a:t>이 처리 파트별로 나뉘어져 있음으로 개발 작업의 양이 많음</a:t>
            </a:r>
            <a:r>
              <a:rPr lang="en-US" altLang="ko-KR" sz="1900" dirty="0" smtClean="0"/>
              <a:t>.</a:t>
            </a:r>
          </a:p>
          <a:p>
            <a:pPr lvl="1"/>
            <a:r>
              <a:rPr lang="ko-KR" altLang="en-US" sz="1900" dirty="0" smtClean="0"/>
              <a:t>디버깅 작업을 처리 파트 별로 살펴야 함으로 어려운 부분이 있음</a:t>
            </a:r>
            <a:r>
              <a:rPr lang="en-US" altLang="ko-KR" sz="1900" dirty="0" smtClean="0"/>
              <a:t>.</a:t>
            </a:r>
          </a:p>
          <a:p>
            <a:pPr lvl="1"/>
            <a:r>
              <a:rPr lang="ko-KR" altLang="en-US" sz="1900" dirty="0" smtClean="0"/>
              <a:t>개발자들이 </a:t>
            </a:r>
            <a:r>
              <a:rPr lang="en-US" altLang="ko-KR" sz="1900" dirty="0" smtClean="0"/>
              <a:t>MVC</a:t>
            </a:r>
            <a:r>
              <a:rPr lang="ko-KR" altLang="en-US" sz="1900" dirty="0" err="1" smtClean="0"/>
              <a:t>에대한</a:t>
            </a:r>
            <a:r>
              <a:rPr lang="ko-KR" altLang="en-US" sz="1900" dirty="0" smtClean="0"/>
              <a:t> 개념을 가지고 있어야 효과를 볼 수 있음</a:t>
            </a:r>
            <a:r>
              <a:rPr lang="en-US" altLang="ko-KR" sz="1900" dirty="0" smtClean="0"/>
              <a:t>.</a:t>
            </a:r>
            <a:endParaRPr lang="ko-KR" altLang="en-US" sz="1900" dirty="0"/>
          </a:p>
        </p:txBody>
      </p:sp>
    </p:spTree>
    <p:extLst>
      <p:ext uri="{BB962C8B-B14F-4D97-AF65-F5344CB8AC3E}">
        <p14:creationId xmlns:p14="http://schemas.microsoft.com/office/powerpoint/2010/main" val="28279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49" name="Picture 1" descr="http://pds20.egloos.com/pds/201107/13/87/b0054687_4e1d9308d4f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96752"/>
            <a:ext cx="625269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3"/>
          <p:cNvSpPr>
            <a:spLocks noChangeShapeType="1"/>
          </p:cNvSpPr>
          <p:nvPr/>
        </p:nvSpPr>
        <p:spPr bwMode="auto">
          <a:xfrm flipH="1" flipV="1">
            <a:off x="6556040" y="3260203"/>
            <a:ext cx="68296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blackGray">
          <a:xfrm>
            <a:off x="7253064" y="37174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blackGray">
          <a:xfrm>
            <a:off x="2994360" y="52389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blackGray">
          <a:xfrm>
            <a:off x="2854660" y="51246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124200" y="3006204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blackGray">
          <a:xfrm>
            <a:off x="4873960" y="28340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blackGray">
          <a:xfrm>
            <a:off x="4721560" y="26816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흐름</a:t>
            </a:r>
            <a:endParaRPr lang="ko-KR" alt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334000" y="2039196"/>
            <a:ext cx="101600" cy="4519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292" y="3012493"/>
            <a:ext cx="1277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URL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처리요청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/hello.do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4492" y="3055052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200384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517900" y="26054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325374" y="3624807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5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270460" y="447570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6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blackGray">
          <a:xfrm>
            <a:off x="4216400" y="1533084"/>
            <a:ext cx="1981200" cy="506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굴림" charset="-127"/>
                <a:ea typeface="굴림" charset="-127"/>
              </a:rPr>
              <a:t>HandlerMapping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124200" y="1940348"/>
            <a:ext cx="1066800" cy="710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blackGray">
          <a:xfrm>
            <a:off x="4594560" y="24911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933700" y="2853804"/>
            <a:ext cx="163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872064" y="29102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4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blackGray">
          <a:xfrm>
            <a:off x="4191000" y="3967708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ViewResolver</a:t>
            </a:r>
            <a:endParaRPr kumimoji="1" lang="en-GB" altLang="ko-KR" sz="1400" b="1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124200" y="3412604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971800" y="3488804"/>
            <a:ext cx="68580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cxnSp>
        <p:nvCxnSpPr>
          <p:cNvPr id="28" name="꺾인 연결선 27"/>
          <p:cNvCxnSpPr>
            <a:stCxn id="26" idx="2"/>
            <a:endCxn id="29" idx="2"/>
          </p:cNvCxnSpPr>
          <p:nvPr/>
        </p:nvCxnSpPr>
        <p:spPr>
          <a:xfrm rot="16200000" flipH="1">
            <a:off x="891366" y="1995007"/>
            <a:ext cx="1379618" cy="5016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1832000" y="1950678"/>
            <a:ext cx="1279500" cy="196992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Dispatcher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Servlet</a:t>
            </a: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blackGray">
          <a:xfrm>
            <a:off x="2740360" y="5018112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View</a:t>
            </a:r>
            <a:r>
              <a:rPr kumimoji="1" lang="ko-KR" altLang="en-US" sz="1400" b="1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(*.</a:t>
            </a:r>
            <a:r>
              <a:rPr kumimoji="1" lang="en-US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jsp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40100" y="296661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 flipH="1">
            <a:off x="4384596" y="4484659"/>
            <a:ext cx="657304" cy="5588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257760" y="408394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blackGray">
          <a:xfrm>
            <a:off x="7100664" y="35650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blackGray">
          <a:xfrm>
            <a:off x="6948264" y="34126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3" name="순서도: 자기 디스크 42"/>
          <p:cNvSpPr/>
          <p:nvPr/>
        </p:nvSpPr>
        <p:spPr>
          <a:xfrm>
            <a:off x="7822108" y="4526494"/>
            <a:ext cx="871116" cy="939827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6593210" y="3114115"/>
            <a:ext cx="507454" cy="2533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7" name="위쪽/아래쪽 화살표 46"/>
          <p:cNvSpPr/>
          <p:nvPr/>
        </p:nvSpPr>
        <p:spPr>
          <a:xfrm>
            <a:off x="8189342" y="4272508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674578" y="1778786"/>
            <a:ext cx="1407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컨트롤러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선택 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365116" y="2615161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처리위임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465074" y="3543493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err="1" smtClean="0">
                <a:solidFill>
                  <a:prstClr val="black"/>
                </a:solidFill>
                <a:latin typeface="굴림" charset="-127"/>
                <a:ea typeface="굴림" charset="-127"/>
              </a:rPr>
              <a:t>뷰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선택요청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526916" y="4475709"/>
            <a:ext cx="902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결과물 출력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621604" y="756319"/>
            <a:ext cx="1263303" cy="1325147"/>
            <a:chOff x="-408508" y="3516144"/>
            <a:chExt cx="1529618" cy="1529618"/>
          </a:xfrm>
        </p:grpSpPr>
        <p:pic>
          <p:nvPicPr>
            <p:cNvPr id="1026" name="Picture 2" descr="C:\Users\2SBoss\AppData\Local\Microsoft\Windows\Temporary Internet Files\Content.IE5\O8G3O52B\MC900441328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508" y="3516144"/>
              <a:ext cx="1529618" cy="152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직사각형 54"/>
            <p:cNvSpPr/>
            <p:nvPr/>
          </p:nvSpPr>
          <p:spPr>
            <a:xfrm>
              <a:off x="-142193" y="4060304"/>
              <a:ext cx="9380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b="1" dirty="0" err="1">
                  <a:latin typeface="굴림" charset="-127"/>
                  <a:ea typeface="굴림" charset="-127"/>
                </a:rPr>
                <a:t>웹브라우져</a:t>
              </a:r>
              <a:endParaRPr kumimoji="1" lang="en-GB" altLang="ko-KR" sz="1200" b="1" dirty="0">
                <a:latin typeface="굴림" charset="-127"/>
                <a:ea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322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746354" y="3480172"/>
            <a:ext cx="6912768" cy="2664296"/>
            <a:chOff x="1924154" y="4077072"/>
            <a:chExt cx="6912768" cy="2664296"/>
          </a:xfrm>
        </p:grpSpPr>
        <p:grpSp>
          <p:nvGrpSpPr>
            <p:cNvPr id="6" name="그룹 13"/>
            <p:cNvGrpSpPr/>
            <p:nvPr/>
          </p:nvGrpSpPr>
          <p:grpSpPr>
            <a:xfrm>
              <a:off x="1924154" y="5085184"/>
              <a:ext cx="1512168" cy="1440160"/>
              <a:chOff x="539552" y="1268760"/>
              <a:chExt cx="1944216" cy="1728192"/>
            </a:xfrm>
          </p:grpSpPr>
          <p:grpSp>
            <p:nvGrpSpPr>
              <p:cNvPr id="37" name="그룹 12"/>
              <p:cNvGrpSpPr/>
              <p:nvPr/>
            </p:nvGrpSpPr>
            <p:grpSpPr>
              <a:xfrm>
                <a:off x="827584" y="1268760"/>
                <a:ext cx="1656184" cy="1728192"/>
                <a:chOff x="1259632" y="1988840"/>
                <a:chExt cx="3888432" cy="3711685"/>
              </a:xfrm>
            </p:grpSpPr>
            <p:pic>
              <p:nvPicPr>
                <p:cNvPr id="39" name="Picture 8" descr="iStockphoto,노트북,사무 기기,사업,컴퓨터,컴퓨터 화면,컴퓨팅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259632" y="1988840"/>
                  <a:ext cx="3888432" cy="371168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707859">
                  <a:off x="2937126" y="2698720"/>
                  <a:ext cx="1291006" cy="12325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8" name="Picture 3" descr="C:\Users\jjinfree\AppData\Local\Microsoft\Windows\Temporary Internet Files\Content.IE5\RX6IYEMJ\MC900433941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39552" y="1700808"/>
                <a:ext cx="1152128" cy="1192696"/>
              </a:xfrm>
              <a:prstGeom prst="rect">
                <a:avLst/>
              </a:prstGeom>
              <a:noFill/>
            </p:spPr>
          </p:pic>
        </p:grpSp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3364314" y="5877272"/>
              <a:ext cx="2664296" cy="1440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0"/>
                </a:cxn>
                <a:cxn ang="0">
                  <a:pos x="912" y="96"/>
                </a:cxn>
                <a:cxn ang="0">
                  <a:pos x="2016" y="96"/>
                </a:cxn>
              </a:cxnLst>
              <a:rect l="0" t="0" r="r" b="b"/>
              <a:pathLst>
                <a:path w="2017" h="97">
                  <a:moveTo>
                    <a:pt x="0" y="0"/>
                  </a:moveTo>
                  <a:lnTo>
                    <a:pt x="1008" y="0"/>
                  </a:lnTo>
                  <a:lnTo>
                    <a:pt x="912" y="96"/>
                  </a:lnTo>
                  <a:lnTo>
                    <a:pt x="2016" y="96"/>
                  </a:lnTo>
                </a:path>
              </a:pathLst>
            </a:custGeom>
            <a:noFill/>
            <a:ln w="508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grpSp>
          <p:nvGrpSpPr>
            <p:cNvPr id="9" name="그룹 27"/>
            <p:cNvGrpSpPr/>
            <p:nvPr/>
          </p:nvGrpSpPr>
          <p:grpSpPr>
            <a:xfrm>
              <a:off x="6172626" y="4077072"/>
              <a:ext cx="1512168" cy="2592288"/>
              <a:chOff x="5436096" y="1844824"/>
              <a:chExt cx="1440160" cy="1872208"/>
            </a:xfrm>
          </p:grpSpPr>
          <p:pic>
            <p:nvPicPr>
              <p:cNvPr id="33" name="Picture 14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36096" y="1844824"/>
                <a:ext cx="1440160" cy="18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정육면체 33"/>
              <p:cNvSpPr/>
              <p:nvPr/>
            </p:nvSpPr>
            <p:spPr>
              <a:xfrm>
                <a:off x="5710412" y="2267750"/>
                <a:ext cx="822949" cy="416046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ko-KR" altLang="en-US" sz="1400" dirty="0" smtClean="0">
                    <a:solidFill>
                      <a:srgbClr val="C00000"/>
                    </a:solidFill>
                  </a:rPr>
                  <a:t>웹 서버엔진</a:t>
                </a:r>
                <a:endParaRPr lang="en-US" altLang="ko-KR" sz="1400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ts val="1200"/>
                  </a:lnSpc>
                </a:pP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</a:rPr>
                  <a:t>apache</a:t>
                </a:r>
                <a:r>
                  <a:rPr lang="ko-KR" altLang="en-US" sz="14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1200"/>
                  </a:lnSpc>
                </a:pP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-IIS</a:t>
                </a: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5847570" y="3352992"/>
                <a:ext cx="504056" cy="15601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050" dirty="0" smtClean="0">
                    <a:solidFill>
                      <a:schemeClr val="tx1"/>
                    </a:solidFill>
                  </a:rPr>
                  <a:t>lee.jsp</a:t>
                </a:r>
                <a:endParaRPr lang="ko-KR" alt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정육면체 35"/>
              <p:cNvSpPr/>
              <p:nvPr/>
            </p:nvSpPr>
            <p:spPr>
              <a:xfrm>
                <a:off x="5710412" y="2780928"/>
                <a:ext cx="816471" cy="456431"/>
              </a:xfrm>
              <a:prstGeom prst="cube">
                <a:avLst>
                  <a:gd name="adj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ko-KR" altLang="en-US" sz="1400" dirty="0" smtClean="0">
                    <a:solidFill>
                      <a:srgbClr val="C00000"/>
                    </a:solidFill>
                  </a:rPr>
                  <a:t>웹 컨테이너</a:t>
                </a:r>
                <a:r>
                  <a:rPr lang="en-US" altLang="ko-KR" sz="1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</a:rPr>
                  <a:t>-Tomcat</a:t>
                </a:r>
                <a:r>
                  <a:rPr lang="ko-KR" altLang="en-US" sz="14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1200"/>
                  </a:lnSpc>
                </a:pP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- 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</a:rPr>
                  <a:t>resin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364314" y="5373216"/>
              <a:ext cx="2564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FF0000"/>
                  </a:solidFill>
                </a:rPr>
                <a:t>ⓛ</a:t>
              </a:r>
              <a:r>
                <a:rPr lang="ko-KR" altLang="en-US" sz="1400" dirty="0" smtClean="0"/>
                <a:t> </a:t>
              </a:r>
              <a:r>
                <a:rPr lang="en-US" altLang="ko-KR" sz="1400" dirty="0" smtClean="0">
                  <a:hlinkClick r:id="rId7"/>
                </a:rPr>
                <a:t>http://168.126.141.3</a:t>
              </a:r>
              <a:r>
                <a:rPr lang="en-US" altLang="ko-KR" sz="1400" dirty="0" smtClean="0"/>
                <a:t>/lee.jsp</a:t>
              </a:r>
              <a:endParaRPr lang="ko-KR" altLang="en-US" sz="1400" dirty="0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>
              <a:off x="3364314" y="5767164"/>
              <a:ext cx="2448272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rot="10800000">
              <a:off x="3364314" y="6127204"/>
              <a:ext cx="2592288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68370" y="6165304"/>
              <a:ext cx="729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lee.html</a:t>
              </a:r>
              <a:endParaRPr lang="ko-KR" altLang="en-US" sz="140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589863" y="6121871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</a:rPr>
                <a:t>⑥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644234" y="537321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  <a:latin typeface="맑은 고딕"/>
                  <a:ea typeface="맑은 고딕"/>
                </a:rPr>
                <a:t>⑦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8" name="Picture 1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2826" y="5589240"/>
              <a:ext cx="86409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직선 화살표 연결선 18"/>
            <p:cNvCxnSpPr/>
            <p:nvPr/>
          </p:nvCxnSpPr>
          <p:spPr>
            <a:xfrm rot="16200000" flipV="1">
              <a:off x="6809871" y="6051165"/>
              <a:ext cx="175642" cy="997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68770" y="4149080"/>
              <a:ext cx="111442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직사각형 20"/>
            <p:cNvSpPr/>
            <p:nvPr/>
          </p:nvSpPr>
          <p:spPr>
            <a:xfrm>
              <a:off x="7521728" y="4850110"/>
              <a:ext cx="1008112" cy="1440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직선 화살표 연결선 21"/>
            <p:cNvCxnSpPr/>
            <p:nvPr/>
          </p:nvCxnSpPr>
          <p:spPr>
            <a:xfrm rot="16200000" flipH="1">
              <a:off x="7936822" y="5193196"/>
              <a:ext cx="792088" cy="288032"/>
            </a:xfrm>
            <a:prstGeom prst="straightConnector1">
              <a:avLst/>
            </a:prstGeom>
            <a:ln w="28575">
              <a:solidFill>
                <a:srgbClr val="5A5AD8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rot="16200000" flipV="1">
              <a:off x="6699763" y="5287652"/>
              <a:ext cx="281558" cy="997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rot="16200000" flipV="1">
              <a:off x="6809871" y="5264410"/>
              <a:ext cx="281558" cy="997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/>
            <p:cNvSpPr/>
            <p:nvPr/>
          </p:nvSpPr>
          <p:spPr>
            <a:xfrm>
              <a:off x="6479708" y="5104234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0000"/>
                  </a:solidFill>
                </a:rPr>
                <a:t>②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536858" y="5877272"/>
              <a:ext cx="450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</a:rPr>
                <a:t>③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07564" y="509470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FF0000"/>
                  </a:solidFill>
                  <a:latin typeface="맑은 고딕"/>
                  <a:ea typeface="맑은 고딕"/>
                </a:rPr>
                <a:t>⑤</a:t>
              </a:r>
              <a:endParaRPr lang="ko-KR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964714" y="5661248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FF0000"/>
                  </a:solidFill>
                  <a:latin typeface="맑은 고딕"/>
                  <a:ea typeface="맑은 고딕"/>
                </a:rPr>
                <a:t>④</a:t>
              </a:r>
              <a:endParaRPr lang="ko-KR" alt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59692" y="6165304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DB</a:t>
              </a:r>
              <a:r>
                <a:rPr lang="ko-KR" altLang="en-US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서버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2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60658" y="4221088"/>
              <a:ext cx="886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Web </a:t>
              </a:r>
              <a:r>
                <a:rPr lang="ko-KR" altLang="en-US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서버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2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7242080" y="4984601"/>
              <a:ext cx="744537" cy="638175"/>
            </a:xfrm>
            <a:custGeom>
              <a:avLst/>
              <a:gdLst>
                <a:gd name="connsiteX0" fmla="*/ 695325 w 744537"/>
                <a:gd name="connsiteY0" fmla="*/ 0 h 638175"/>
                <a:gd name="connsiteX1" fmla="*/ 628650 w 744537"/>
                <a:gd name="connsiteY1" fmla="*/ 457200 h 638175"/>
                <a:gd name="connsiteX2" fmla="*/ 0 w 744537"/>
                <a:gd name="connsiteY2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4537" h="638175">
                  <a:moveTo>
                    <a:pt x="695325" y="0"/>
                  </a:moveTo>
                  <a:cubicBezTo>
                    <a:pt x="719931" y="175419"/>
                    <a:pt x="744537" y="350838"/>
                    <a:pt x="628650" y="457200"/>
                  </a:cubicBezTo>
                  <a:cubicBezTo>
                    <a:pt x="512763" y="563562"/>
                    <a:pt x="0" y="638175"/>
                    <a:pt x="0" y="638175"/>
                  </a:cubicBezTo>
                </a:path>
              </a:pathLst>
            </a:custGeom>
            <a:ln w="190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 프로젝트 </a:t>
            </a:r>
            <a:r>
              <a:rPr lang="ko-KR" altLang="en-US" dirty="0"/>
              <a:t>환경 구성</a:t>
            </a:r>
            <a:r>
              <a:rPr lang="en-US" altLang="ko-KR" dirty="0"/>
              <a:t> </a:t>
            </a:r>
            <a:endParaRPr lang="ko-KR" altLang="ko-KR" kern="100" dirty="0">
              <a:cs typeface="Times New Roman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389564" y="668784"/>
            <a:ext cx="7848872" cy="4572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JRE</a:t>
            </a:r>
          </a:p>
          <a:p>
            <a:r>
              <a:rPr lang="en-US" altLang="ko-KR" dirty="0" smtClean="0"/>
              <a:t>JDK</a:t>
            </a:r>
            <a:r>
              <a:rPr lang="en-US" altLang="ko-KR" kern="100" dirty="0" smtClean="0">
                <a:solidFill>
                  <a:srgbClr val="5A5AD8"/>
                </a:solidFill>
                <a:cs typeface="Times New Roman"/>
              </a:rPr>
              <a:t>(Java Development Kit)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PATH</a:t>
            </a:r>
            <a:r>
              <a:rPr lang="ko-KR" altLang="en-US" dirty="0" smtClean="0"/>
              <a:t> 설정</a:t>
            </a:r>
            <a:r>
              <a:rPr lang="en-US" altLang="ko-KR" dirty="0" smtClean="0"/>
              <a:t>  :  C:\Program Files\Java\jdk1.7.0\bin</a:t>
            </a:r>
          </a:p>
          <a:p>
            <a:pPr lvl="1"/>
            <a:r>
              <a:rPr lang="en-US" altLang="ko-KR" dirty="0" smtClean="0"/>
              <a:t>CLASSPATH</a:t>
            </a:r>
            <a:r>
              <a:rPr lang="ko-KR" altLang="en-US" dirty="0" smtClean="0"/>
              <a:t>  설정 </a:t>
            </a:r>
            <a:r>
              <a:rPr lang="en-US" altLang="ko-KR" dirty="0" smtClean="0"/>
              <a:t>: C:\Program Files\Java\jre7\lib</a:t>
            </a:r>
          </a:p>
          <a:p>
            <a:pPr lvl="2"/>
            <a:r>
              <a:rPr lang="en-US" altLang="ko-KR" dirty="0" err="1" smtClean="0"/>
              <a:t>Jre</a:t>
            </a:r>
            <a:r>
              <a:rPr lang="ko-KR" altLang="en-US" dirty="0" smtClean="0"/>
              <a:t>는 바이트코드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xxx.class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찾아 실행한다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바이트코드를 찾을 위치나 파일을 모두 등록한다</a:t>
            </a:r>
            <a:r>
              <a:rPr lang="en-US" altLang="ko-KR" dirty="0" smtClean="0"/>
              <a:t>. </a:t>
            </a:r>
          </a:p>
          <a:p>
            <a:pPr lvl="1"/>
            <a:r>
              <a:rPr lang="en-US" altLang="ko-KR" dirty="0" smtClean="0"/>
              <a:t>JAVA_HOME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 : C:\Program Files\Java\jdk1.7.0\</a:t>
            </a:r>
          </a:p>
          <a:p>
            <a:r>
              <a:rPr lang="en-US" altLang="ko-KR" dirty="0" smtClean="0"/>
              <a:t>Apache </a:t>
            </a:r>
            <a:r>
              <a:rPr lang="ko-KR" altLang="en-US" dirty="0" smtClean="0"/>
              <a:t>웹 서버 설치</a:t>
            </a:r>
            <a:r>
              <a:rPr lang="en-US" altLang="ko-KR" dirty="0" smtClean="0"/>
              <a:t>(</a:t>
            </a:r>
            <a:r>
              <a:rPr lang="ko-KR" altLang="en-US" sz="1600" dirty="0" smtClean="0">
                <a:solidFill>
                  <a:srgbClr val="FF0000"/>
                </a:solidFill>
              </a:rPr>
              <a:t>개발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환경에서는 불필요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Tomcat</a:t>
            </a:r>
            <a:r>
              <a:rPr lang="ko-KR" altLang="en-US" dirty="0" smtClean="0"/>
              <a:t>  </a:t>
            </a:r>
            <a:r>
              <a:rPr lang="en-US" altLang="ko-KR" dirty="0" smtClean="0"/>
              <a:t>JSP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r>
              <a:rPr lang="en-US" altLang="ko-KR" dirty="0" smtClean="0"/>
              <a:t>Eclipse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r>
              <a:rPr lang="en-US" altLang="ko-KR" dirty="0" smtClean="0"/>
              <a:t>Eclipse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tomcat</a:t>
            </a:r>
            <a:r>
              <a:rPr lang="ko-KR" altLang="en-US" dirty="0" smtClean="0"/>
              <a:t> 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연동 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85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Framework </a:t>
            </a:r>
            <a:r>
              <a:rPr lang="ko-KR" altLang="en-US" dirty="0" smtClean="0">
                <a:solidFill>
                  <a:schemeClr val="tx1"/>
                </a:solidFill>
              </a:rPr>
              <a:t>란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28992" cy="2808312"/>
          </a:xfrm>
        </p:spPr>
        <p:txBody>
          <a:bodyPr>
            <a:noAutofit/>
          </a:bodyPr>
          <a:lstStyle/>
          <a:p>
            <a:r>
              <a:rPr lang="en-US" altLang="ko-KR" sz="2400" dirty="0">
                <a:solidFill>
                  <a:srgbClr val="0000FF"/>
                </a:solidFill>
              </a:rPr>
              <a:t>Framework</a:t>
            </a:r>
            <a:r>
              <a:rPr lang="ko-KR" altLang="en-US" sz="2400" dirty="0" smtClean="0">
                <a:solidFill>
                  <a:srgbClr val="0000FF"/>
                </a:solidFill>
              </a:rPr>
              <a:t> 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뼈대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뼈대 공사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골격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err="1" smtClean="0"/>
              <a:t>랄프</a:t>
            </a:r>
            <a:r>
              <a:rPr lang="ko-KR" altLang="en-US" dirty="0" smtClean="0"/>
              <a:t> </a:t>
            </a:r>
            <a:r>
              <a:rPr lang="ko-KR" altLang="en-US" dirty="0" err="1"/>
              <a:t>존슨</a:t>
            </a:r>
            <a:r>
              <a:rPr lang="en-US" altLang="ko-KR" dirty="0"/>
              <a:t>(Ralph Johnson) </a:t>
            </a:r>
            <a:r>
              <a:rPr lang="ko-KR" altLang="en-US" dirty="0" smtClean="0"/>
              <a:t>교수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ko-KR" altLang="en-US" dirty="0" smtClean="0"/>
              <a:t>소프트웨어의 </a:t>
            </a:r>
            <a:r>
              <a:rPr lang="ko-KR" altLang="en-US" dirty="0"/>
              <a:t>구체적인 부분에 해당하는 설계와 구현을 재사용이 가능하게끔 일련의 협업화된 형태로 클래스들을 제공하는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소프트웨어의 특정문제 해결 또는 소프트웨어 제작을 편리하게 할 수 있도록 미리 뼈대를 이루는 클래스와 인터페이스를 제작하여 모아둔 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특정문제를 해결하기 위한 디자인 패턴들을 모아 놓고 적용하기 쉽도록 구성하여 </a:t>
            </a:r>
            <a:r>
              <a:rPr lang="ko-KR" altLang="en-US" dirty="0"/>
              <a:t>개발자들이 </a:t>
            </a:r>
            <a:r>
              <a:rPr lang="ko-KR" altLang="en-US" dirty="0" smtClean="0"/>
              <a:t>쉽게 문제를 해결할 수 있도록 뼈대를 제공해주는 것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4984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Eclipse</a:t>
            </a:r>
            <a:r>
              <a:rPr lang="ko-KR" altLang="en-US" dirty="0" smtClean="0"/>
              <a:t> 환경구성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71246" y="764704"/>
            <a:ext cx="8249226" cy="5976664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Spring</a:t>
            </a:r>
            <a:r>
              <a:rPr lang="ko-KR" altLang="en-US" dirty="0" smtClean="0"/>
              <a:t>  </a:t>
            </a:r>
            <a:r>
              <a:rPr lang="en-US" altLang="ko-KR" dirty="0" smtClean="0"/>
              <a:t>IDE plugin</a:t>
            </a:r>
          </a:p>
          <a:p>
            <a:pPr lvl="1"/>
            <a:r>
              <a:rPr lang="en-US" altLang="ko-KR" dirty="0" smtClean="0"/>
              <a:t>Spring </a:t>
            </a:r>
            <a:r>
              <a:rPr lang="en-US" altLang="ko-KR" dirty="0"/>
              <a:t>IDE Plugin - </a:t>
            </a:r>
            <a:r>
              <a:rPr lang="en-US" altLang="ko-KR" dirty="0">
                <a:solidFill>
                  <a:srgbClr val="0000FF"/>
                </a:solidFill>
              </a:rPr>
              <a:t>http://dist.springsource.com/release/TOOLS/update/e4.2</a:t>
            </a:r>
            <a:r>
              <a:rPr lang="en-US" altLang="ko-KR" dirty="0" smtClean="0">
                <a:solidFill>
                  <a:srgbClr val="0000FF"/>
                </a:solidFill>
              </a:rPr>
              <a:t>/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>
                <a:solidFill>
                  <a:srgbClr val="0000FF"/>
                </a:solidFill>
              </a:rPr>
              <a:t>http</a:t>
            </a:r>
            <a:r>
              <a:rPr lang="en-US" altLang="ko-KR" dirty="0">
                <a:solidFill>
                  <a:srgbClr val="0000FF"/>
                </a:solidFill>
              </a:rPr>
              <a:t>://www.springsource.org/download/community/</a:t>
            </a:r>
            <a:r>
              <a:rPr lang="ko-KR" altLang="en-US" dirty="0"/>
              <a:t>에서 </a:t>
            </a:r>
            <a:r>
              <a:rPr lang="en-US" altLang="ko-KR" dirty="0"/>
              <a:t>Spring  Framework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  <a:r>
              <a:rPr lang="ko-KR" altLang="en-US" dirty="0" smtClean="0"/>
              <a:t>다운로드</a:t>
            </a: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ko-KR" altLang="en-US" dirty="0" smtClean="0"/>
              <a:t> 압축풀기</a:t>
            </a:r>
            <a:endParaRPr lang="en-US" altLang="ko-KR" dirty="0" smtClean="0"/>
          </a:p>
          <a:p>
            <a:r>
              <a:rPr lang="en-US" altLang="ko-KR" dirty="0" smtClean="0"/>
              <a:t>Dynamic </a:t>
            </a:r>
            <a:r>
              <a:rPr lang="en-US" altLang="ko-KR" dirty="0" err="1" smtClean="0"/>
              <a:t>WebProject</a:t>
            </a:r>
            <a:r>
              <a:rPr lang="en-US" altLang="ko-KR" dirty="0" smtClean="0"/>
              <a:t> </a:t>
            </a:r>
            <a:r>
              <a:rPr lang="ko-KR" altLang="en-US" dirty="0"/>
              <a:t>생성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err="1" smtClean="0"/>
              <a:t>WebContent</a:t>
            </a:r>
            <a:r>
              <a:rPr lang="en-US" altLang="ko-KR" dirty="0" smtClean="0"/>
              <a:t>/WEB_INF/lib </a:t>
            </a:r>
            <a:r>
              <a:rPr lang="ko-KR" altLang="en-US" dirty="0" smtClean="0"/>
              <a:t>폴더에</a:t>
            </a:r>
            <a:r>
              <a:rPr lang="en-US" altLang="ko-KR" dirty="0" smtClean="0"/>
              <a:t> 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모듈</a:t>
            </a:r>
            <a:r>
              <a:rPr lang="en-US" altLang="ko-KR" dirty="0" smtClean="0"/>
              <a:t> import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472608" cy="3278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235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 시작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96775" y="836712"/>
            <a:ext cx="8153400" cy="4896544"/>
          </a:xfrm>
        </p:spPr>
        <p:txBody>
          <a:bodyPr/>
          <a:lstStyle/>
          <a:p>
            <a:r>
              <a:rPr lang="en-US" altLang="ko-KR" dirty="0" err="1" smtClean="0"/>
              <a:t>helloworld</a:t>
            </a:r>
            <a:r>
              <a:rPr lang="en-US" altLang="ko-KR" dirty="0" smtClean="0"/>
              <a:t>!</a:t>
            </a:r>
            <a:r>
              <a:rPr lang="ko-KR" altLang="en-US" dirty="0" smtClean="0"/>
              <a:t> 프로젝트 </a:t>
            </a:r>
            <a:r>
              <a:rPr lang="en-US" altLang="ko-KR" dirty="0"/>
              <a:t>- </a:t>
            </a:r>
            <a:r>
              <a:rPr lang="en-US" altLang="ko-KR" sz="1600" dirty="0">
                <a:solidFill>
                  <a:srgbClr val="0000FF"/>
                </a:solidFill>
              </a:rPr>
              <a:t>DB </a:t>
            </a:r>
            <a:r>
              <a:rPr lang="ko-KR" altLang="en-US" sz="1600" dirty="0">
                <a:solidFill>
                  <a:srgbClr val="0000FF"/>
                </a:solidFill>
              </a:rPr>
              <a:t>연동</a:t>
            </a:r>
            <a:r>
              <a:rPr lang="en-US" altLang="ko-KR" sz="1600" dirty="0">
                <a:solidFill>
                  <a:srgbClr val="0000FF"/>
                </a:solidFill>
              </a:rPr>
              <a:t>(model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  <a:r>
              <a:rPr lang="ko-KR" altLang="en-US" sz="1600" dirty="0" smtClean="0">
                <a:solidFill>
                  <a:srgbClr val="0000FF"/>
                </a:solidFill>
              </a:rPr>
              <a:t>부분이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없음 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79512" y="1340768"/>
            <a:ext cx="8811950" cy="5237245"/>
            <a:chOff x="321072" y="1844824"/>
            <a:chExt cx="8670390" cy="473318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971" y="1844824"/>
              <a:ext cx="4949964" cy="42484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161509"/>
              <a:ext cx="5139542" cy="341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4247963" y="1935004"/>
              <a:ext cx="3816424" cy="33855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-KR" sz="1600" dirty="0" smtClean="0">
                  <a:latin typeface="HY강B" pitchFamily="18" charset="-127"/>
                  <a:ea typeface="HY강B" pitchFamily="18" charset="-127"/>
                </a:rPr>
                <a:t>  1. File</a:t>
              </a:r>
              <a:r>
                <a:rPr lang="ko-KR" altLang="en-US" sz="1600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sz="1600" dirty="0" smtClean="0">
                  <a:latin typeface="HY강B" pitchFamily="18" charset="-127"/>
                  <a:ea typeface="HY강B" pitchFamily="18" charset="-127"/>
                </a:rPr>
                <a:t>&gt; new &gt; Dynamic Web Project      </a:t>
              </a:r>
              <a:endParaRPr lang="ko-KR" altLang="en-US" dirty="0">
                <a:solidFill>
                  <a:srgbClr val="0000CC"/>
                </a:solidFill>
              </a:endParaRPr>
            </a:p>
          </p:txBody>
        </p:sp>
        <p:cxnSp>
          <p:nvCxnSpPr>
            <p:cNvPr id="8" name="직선 화살표 연결선 7"/>
            <p:cNvCxnSpPr>
              <a:cxnSpLocks noChangeShapeType="1"/>
              <a:stCxn id="7" idx="1"/>
            </p:cNvCxnSpPr>
            <p:nvPr/>
          </p:nvCxnSpPr>
          <p:spPr bwMode="auto">
            <a:xfrm flipH="1">
              <a:off x="1187624" y="2104281"/>
              <a:ext cx="3060339" cy="5584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</p:cxnSp>
        <p:sp>
          <p:nvSpPr>
            <p:cNvPr id="9" name="직사각형 8"/>
            <p:cNvSpPr>
              <a:spLocks noChangeArrowheads="1"/>
            </p:cNvSpPr>
            <p:nvPr/>
          </p:nvSpPr>
          <p:spPr bwMode="auto">
            <a:xfrm>
              <a:off x="898971" y="2368228"/>
              <a:ext cx="1008112" cy="144016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10" name="직사각형 9"/>
            <p:cNvSpPr>
              <a:spLocks noChangeArrowheads="1"/>
            </p:cNvSpPr>
            <p:nvPr/>
          </p:nvSpPr>
          <p:spPr bwMode="auto">
            <a:xfrm>
              <a:off x="3923928" y="2725067"/>
              <a:ext cx="1800200" cy="287993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cxnSp>
          <p:nvCxnSpPr>
            <p:cNvPr id="11" name="직선 화살표 연결선 10"/>
            <p:cNvCxnSpPr>
              <a:cxnSpLocks noChangeShapeType="1"/>
            </p:cNvCxnSpPr>
            <p:nvPr/>
          </p:nvCxnSpPr>
          <p:spPr bwMode="auto">
            <a:xfrm flipH="1">
              <a:off x="5148065" y="2160124"/>
              <a:ext cx="1152127" cy="50144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</p:cxnSp>
        <p:sp>
          <p:nvSpPr>
            <p:cNvPr id="12" name="직사각형 11"/>
            <p:cNvSpPr>
              <a:spLocks noChangeArrowheads="1"/>
            </p:cNvSpPr>
            <p:nvPr/>
          </p:nvSpPr>
          <p:spPr bwMode="auto">
            <a:xfrm>
              <a:off x="4673475" y="3929589"/>
              <a:ext cx="1800200" cy="287993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21072" y="4221088"/>
              <a:ext cx="3816424" cy="33855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-KR" sz="1600" dirty="0" smtClean="0">
                  <a:latin typeface="HY강B" pitchFamily="18" charset="-127"/>
                  <a:ea typeface="HY강B" pitchFamily="18" charset="-127"/>
                </a:rPr>
                <a:t> 2.  Project name : </a:t>
              </a:r>
              <a:r>
                <a:rPr lang="en-US" altLang="ko-KR" sz="1600" b="1" dirty="0" err="1" smtClean="0">
                  <a:latin typeface="HY강B" pitchFamily="18" charset="-127"/>
                  <a:ea typeface="HY강B" pitchFamily="18" charset="-127"/>
                </a:rPr>
                <a:t>SpringHello</a:t>
              </a:r>
              <a:r>
                <a:rPr lang="ko-KR" altLang="en-US" sz="1600" b="1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sz="1600" b="1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1600" dirty="0" smtClean="0">
                  <a:latin typeface="HY강B" pitchFamily="18" charset="-127"/>
                  <a:ea typeface="HY강B" pitchFamily="18" charset="-127"/>
                </a:rPr>
                <a:t>입력</a:t>
              </a:r>
              <a:r>
                <a:rPr lang="en-US" altLang="ko-KR" sz="1600" dirty="0" smtClean="0">
                  <a:latin typeface="HY강B" pitchFamily="18" charset="-127"/>
                  <a:ea typeface="HY강B" pitchFamily="18" charset="-127"/>
                </a:rPr>
                <a:t>      </a:t>
              </a:r>
              <a:endParaRPr lang="ko-KR" altLang="en-US" dirty="0">
                <a:solidFill>
                  <a:srgbClr val="0000CC"/>
                </a:solidFill>
              </a:endParaRPr>
            </a:p>
          </p:txBody>
        </p:sp>
        <p:cxnSp>
          <p:nvCxnSpPr>
            <p:cNvPr id="14" name="직선 화살표 연결선 13"/>
            <p:cNvCxnSpPr>
              <a:cxnSpLocks noChangeShapeType="1"/>
            </p:cNvCxnSpPr>
            <p:nvPr/>
          </p:nvCxnSpPr>
          <p:spPr bwMode="auto">
            <a:xfrm flipV="1">
              <a:off x="3851920" y="4073585"/>
              <a:ext cx="821555" cy="316781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</p:cxnSp>
        <p:sp>
          <p:nvSpPr>
            <p:cNvPr id="15" name="직사각형 14"/>
            <p:cNvSpPr>
              <a:spLocks noChangeArrowheads="1"/>
            </p:cNvSpPr>
            <p:nvPr/>
          </p:nvSpPr>
          <p:spPr bwMode="auto">
            <a:xfrm>
              <a:off x="7217060" y="6213820"/>
              <a:ext cx="900100" cy="287993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800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7625"/>
            <a:ext cx="2643620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5" y="1865790"/>
            <a:ext cx="4714875" cy="427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251520" y="807226"/>
            <a:ext cx="8543192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1.http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://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www.springsource.org/download/community/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Spring  Framework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의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다운로드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압축을 풀고 </a:t>
            </a:r>
            <a:r>
              <a:rPr lang="en-US" altLang="ko-KR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dist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폴더를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프로젝트 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lib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폴더에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import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기타 의존관계에 있는 필요한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library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파일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import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</a:t>
            </a:r>
            <a:r>
              <a:rPr lang="ko-KR" altLang="en-US" dirty="0" smtClean="0"/>
              <a:t>의 환경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566497"/>
            <a:ext cx="2968251" cy="1313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005226" y="1804092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13" idx="1"/>
          </p:cNvCxnSpPr>
          <p:nvPr/>
        </p:nvCxnSpPr>
        <p:spPr bwMode="auto">
          <a:xfrm flipH="1">
            <a:off x="2260810" y="1943532"/>
            <a:ext cx="3744416" cy="31542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8" name="직사각형 27"/>
          <p:cNvSpPr>
            <a:spLocks noChangeArrowheads="1"/>
          </p:cNvSpPr>
          <p:nvPr/>
        </p:nvSpPr>
        <p:spPr bwMode="auto">
          <a:xfrm>
            <a:off x="1334618" y="5103217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592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Web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로 전환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988840"/>
            <a:ext cx="4752530" cy="309634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95232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5339060" y="4071280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983436" y="3273883"/>
            <a:ext cx="2909044" cy="7973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91880" y="1578786"/>
            <a:ext cx="52565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&gt;Spring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Tools &gt; Add Spring Project Nature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  <a:stCxn id="8" idx="1"/>
          </p:cNvCxnSpPr>
          <p:nvPr/>
        </p:nvCxnSpPr>
        <p:spPr bwMode="auto">
          <a:xfrm flipH="1">
            <a:off x="1266912" y="1748063"/>
            <a:ext cx="2224968" cy="4086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691677" y="3789619"/>
            <a:ext cx="1152130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275856" y="4041205"/>
            <a:ext cx="1944216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095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458"/>
            <a:ext cx="2643620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3240360" cy="5749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3497628" y="4293096"/>
            <a:ext cx="3090596" cy="244827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51520" y="4686781"/>
            <a:ext cx="286181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4. Spring 3.0 Library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파일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의 전체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23" y="896020"/>
            <a:ext cx="1423341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444208" y="1229852"/>
            <a:ext cx="2304256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java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Bean(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소스코드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-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ontroller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- Model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  <a:stCxn id="26" idx="3"/>
          </p:cNvCxnSpPr>
          <p:nvPr/>
        </p:nvCxnSpPr>
        <p:spPr bwMode="auto">
          <a:xfrm>
            <a:off x="3113336" y="4856058"/>
            <a:ext cx="722300" cy="90310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497628" y="1531391"/>
            <a:ext cx="2218612" cy="24117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2" name="직선 화살표 연결선 11"/>
          <p:cNvCxnSpPr>
            <a:cxnSpLocks noChangeShapeType="1"/>
            <a:stCxn id="8" idx="1"/>
          </p:cNvCxnSpPr>
          <p:nvPr/>
        </p:nvCxnSpPr>
        <p:spPr bwMode="auto">
          <a:xfrm flipH="1">
            <a:off x="5716240" y="1645351"/>
            <a:ext cx="727968" cy="65750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3886436" y="5707856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3835636" y="6080596"/>
            <a:ext cx="2392548" cy="56515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3916040" y="5110584"/>
            <a:ext cx="1664072" cy="54215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246688" y="4365104"/>
            <a:ext cx="25017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파일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- View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9" name="직선 화살표 연결선 18"/>
          <p:cNvCxnSpPr>
            <a:cxnSpLocks noChangeShapeType="1"/>
            <a:endCxn id="15" idx="3"/>
          </p:cNvCxnSpPr>
          <p:nvPr/>
        </p:nvCxnSpPr>
        <p:spPr bwMode="auto">
          <a:xfrm flipH="1">
            <a:off x="5580112" y="4534381"/>
            <a:ext cx="798512" cy="84728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1" name="직사각형 20"/>
          <p:cNvSpPr/>
          <p:nvPr/>
        </p:nvSpPr>
        <p:spPr>
          <a:xfrm>
            <a:off x="6378624" y="5145343"/>
            <a:ext cx="2657872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3. Spring(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IoC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컨테이너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구성 파일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cxnSp>
        <p:nvCxnSpPr>
          <p:cNvPr id="23" name="직선 화살표 연결선 22"/>
          <p:cNvCxnSpPr>
            <a:cxnSpLocks noChangeShapeType="1"/>
            <a:stCxn id="21" idx="1"/>
          </p:cNvCxnSpPr>
          <p:nvPr/>
        </p:nvCxnSpPr>
        <p:spPr bwMode="auto">
          <a:xfrm flipH="1">
            <a:off x="5900204" y="5437731"/>
            <a:ext cx="478420" cy="64286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9" name="직사각형 28"/>
          <p:cNvSpPr/>
          <p:nvPr/>
        </p:nvSpPr>
        <p:spPr>
          <a:xfrm>
            <a:off x="1429314" y="3633144"/>
            <a:ext cx="11336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web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root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30" name="직선 화살표 연결선 29"/>
          <p:cNvCxnSpPr>
            <a:cxnSpLocks noChangeShapeType="1"/>
          </p:cNvCxnSpPr>
          <p:nvPr/>
        </p:nvCxnSpPr>
        <p:spPr bwMode="auto">
          <a:xfrm>
            <a:off x="2123728" y="3284984"/>
            <a:ext cx="1373900" cy="100811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71" y="955466"/>
            <a:ext cx="14668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/>
          <p:cNvSpPr>
            <a:spLocks noChangeArrowheads="1"/>
          </p:cNvSpPr>
          <p:nvPr/>
        </p:nvSpPr>
        <p:spPr bwMode="auto">
          <a:xfrm>
            <a:off x="395536" y="1826863"/>
            <a:ext cx="2218612" cy="2339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25" name="직선 화살표 연결선 24"/>
          <p:cNvCxnSpPr>
            <a:cxnSpLocks noChangeShapeType="1"/>
          </p:cNvCxnSpPr>
          <p:nvPr/>
        </p:nvCxnSpPr>
        <p:spPr bwMode="auto">
          <a:xfrm>
            <a:off x="2392990" y="1943856"/>
            <a:ext cx="1104638" cy="54014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31" name="직사각형 30"/>
          <p:cNvSpPr>
            <a:spLocks noChangeArrowheads="1"/>
          </p:cNvSpPr>
          <p:nvPr/>
        </p:nvSpPr>
        <p:spPr bwMode="auto">
          <a:xfrm>
            <a:off x="395536" y="2570226"/>
            <a:ext cx="2218612" cy="85026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6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Spring </a:t>
            </a:r>
            <a:r>
              <a:rPr lang="en-US" altLang="ko-KR" b="1" dirty="0"/>
              <a:t>Controller </a:t>
            </a:r>
            <a:r>
              <a:rPr lang="en-US" altLang="ko-KR" b="1" dirty="0" smtClean="0"/>
              <a:t> Class </a:t>
            </a:r>
            <a:r>
              <a:rPr lang="ko-KR" altLang="en-US" b="1" dirty="0" smtClean="0"/>
              <a:t>생성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" y="2132856"/>
            <a:ext cx="5953125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11" y="908720"/>
            <a:ext cx="5317867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11560" y="3284984"/>
            <a:ext cx="1296144" cy="2339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115616" y="3532740"/>
            <a:ext cx="1296144" cy="2339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4427984" y="4869160"/>
            <a:ext cx="1296144" cy="2339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4868912" y="2276872"/>
            <a:ext cx="1296144" cy="2339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801840" y="3050998"/>
            <a:ext cx="1296144" cy="2339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635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8" y="764704"/>
            <a:ext cx="8496944" cy="406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Controller </a:t>
            </a:r>
            <a:r>
              <a:rPr lang="ko-KR" altLang="en-US" b="1" dirty="0" smtClean="0"/>
              <a:t>생성</a:t>
            </a:r>
            <a:endParaRPr lang="ko-KR" altLang="en-US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4211960" y="2710643"/>
            <a:ext cx="4608512" cy="136642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195736" y="871364"/>
            <a:ext cx="360742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1.CTRL+Shift + O key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로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import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확인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>
            <a:off x="3203848" y="1209918"/>
            <a:ext cx="1274204" cy="158853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4571268" y="2780536"/>
            <a:ext cx="1181094" cy="25031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27484" y="2564904"/>
            <a:ext cx="2216324" cy="10080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8169" y="4293096"/>
            <a:ext cx="8387183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</a:t>
            </a:r>
            <a:r>
              <a:rPr lang="en-US" altLang="ko-KR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RequestMapping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에노테이션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RequestMethod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스프링에게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URL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요청이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get</a:t>
            </a:r>
            <a:r>
              <a:rPr lang="ko-KR" altLang="en-US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방식일 때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helloWorld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()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메서드가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모든 요청을 처리할 것 임을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알린다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생성 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모델을 출력할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뷰이름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: "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hello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"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객체는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key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가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“message”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이고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“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안녕하세요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…”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라는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String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형의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메시지를  포함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객체는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View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에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전달되어 출력됨 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1588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hello.jsp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6768752" cy="5703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5"/>
            <a:ext cx="4536504" cy="528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101428" y="4552137"/>
            <a:ext cx="806276" cy="252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672370" y="3652230"/>
            <a:ext cx="806276" cy="252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292080" y="6139904"/>
            <a:ext cx="1368152" cy="252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4929720" y="4100193"/>
            <a:ext cx="2216324" cy="31633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7146044" y="5229200"/>
            <a:ext cx="738324" cy="31633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70939" y="1556792"/>
            <a:ext cx="360742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1. WEB-INF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폴더 아래에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JSP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폴더생성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3" idx="1"/>
          </p:cNvCxnSpPr>
          <p:nvPr/>
        </p:nvCxnSpPr>
        <p:spPr bwMode="auto">
          <a:xfrm>
            <a:off x="370939" y="1726069"/>
            <a:ext cx="888693" cy="269045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7" name="직사각형 16"/>
          <p:cNvSpPr/>
          <p:nvPr/>
        </p:nvSpPr>
        <p:spPr>
          <a:xfrm>
            <a:off x="1259632" y="2132856"/>
            <a:ext cx="302433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8" name="직선 화살표 연결선 17"/>
          <p:cNvCxnSpPr>
            <a:cxnSpLocks noChangeShapeType="1"/>
            <a:stCxn id="17" idx="1"/>
          </p:cNvCxnSpPr>
          <p:nvPr/>
        </p:nvCxnSpPr>
        <p:spPr bwMode="auto">
          <a:xfrm>
            <a:off x="1259632" y="2302133"/>
            <a:ext cx="152400" cy="22667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1" name="직사각형 20"/>
          <p:cNvSpPr/>
          <p:nvPr/>
        </p:nvSpPr>
        <p:spPr>
          <a:xfrm>
            <a:off x="4716016" y="1971189"/>
            <a:ext cx="302433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hello.jsp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2" name="직선 화살표 연결선 21"/>
          <p:cNvCxnSpPr>
            <a:cxnSpLocks noChangeShapeType="1"/>
          </p:cNvCxnSpPr>
          <p:nvPr/>
        </p:nvCxnSpPr>
        <p:spPr bwMode="auto">
          <a:xfrm flipH="1">
            <a:off x="5364088" y="2309743"/>
            <a:ext cx="612068" cy="17904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4843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hello.jsp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35510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827584" y="5445224"/>
            <a:ext cx="1512168" cy="2626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5940152" y="1412776"/>
            <a:ext cx="1944216" cy="2626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865140" y="3285356"/>
            <a:ext cx="972108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749528" y="2348880"/>
            <a:ext cx="972108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09876"/>
            <a:ext cx="4286250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H="1" flipV="1">
            <a:off x="3491880" y="3573388"/>
            <a:ext cx="1656184" cy="12413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751766" y="4789288"/>
            <a:ext cx="756084" cy="2626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612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0" y="2420888"/>
            <a:ext cx="2609850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(web.xml)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153400" cy="4896544"/>
          </a:xfrm>
        </p:spPr>
        <p:txBody>
          <a:bodyPr/>
          <a:lstStyle/>
          <a:p>
            <a:r>
              <a:rPr lang="en-US" altLang="ko-KR" dirty="0" err="1"/>
              <a:t>ContextLoaderListener</a:t>
            </a:r>
            <a:r>
              <a:rPr lang="en-US" altLang="ko-KR" dirty="0"/>
              <a:t> 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DispatcherServlet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78421"/>
            <a:ext cx="4895850" cy="471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36" y="1124744"/>
            <a:ext cx="4286104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52649" y="4985680"/>
            <a:ext cx="1280220" cy="18002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817590" y="4390628"/>
            <a:ext cx="1280220" cy="18002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2329880" y="1402469"/>
            <a:ext cx="1280220" cy="18002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4500736" y="4608748"/>
            <a:ext cx="1368499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7020273" y="5717421"/>
            <a:ext cx="864096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37208" y="1013115"/>
            <a:ext cx="3220491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&gt;new&gt;XML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파일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5" name="직선 화살표 연결선 14"/>
          <p:cNvCxnSpPr>
            <a:cxnSpLocks noChangeShapeType="1"/>
            <a:stCxn id="14" idx="1"/>
          </p:cNvCxnSpPr>
          <p:nvPr/>
        </p:nvCxnSpPr>
        <p:spPr bwMode="auto">
          <a:xfrm>
            <a:off x="237208" y="1182392"/>
            <a:ext cx="734392" cy="37524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/>
          <p:nvPr/>
        </p:nvSpPr>
        <p:spPr>
          <a:xfrm>
            <a:off x="5178933" y="2720082"/>
            <a:ext cx="3220491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2. web.xml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1" name="직선 화살표 연결선 20"/>
          <p:cNvCxnSpPr>
            <a:cxnSpLocks noChangeShapeType="1"/>
            <a:stCxn id="20" idx="2"/>
          </p:cNvCxnSpPr>
          <p:nvPr/>
        </p:nvCxnSpPr>
        <p:spPr bwMode="auto">
          <a:xfrm flipH="1">
            <a:off x="5436096" y="3058636"/>
            <a:ext cx="1353083" cy="155011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6637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/>
              <a:t>http://maven.springframework.org/release/org/springframework/spring/3.2.8.RELEASE/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396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web.xml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980728"/>
            <a:ext cx="8677472" cy="5062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&lt;?xml version=</a:t>
            </a:r>
            <a:r>
              <a:rPr lang="en-US" altLang="ko-KR" sz="1700" i="1" dirty="0">
                <a:latin typeface="HY강B" pitchFamily="18" charset="-127"/>
                <a:ea typeface="HY강B" pitchFamily="18" charset="-127"/>
              </a:rPr>
              <a:t>"1.0" encoding="</a:t>
            </a:r>
            <a:r>
              <a:rPr lang="en-US" altLang="ko-KR" sz="1700" i="1" dirty="0" smtClean="0">
                <a:latin typeface="HY강B" pitchFamily="18" charset="-127"/>
                <a:ea typeface="HY강B" pitchFamily="18" charset="-127"/>
              </a:rPr>
              <a:t>UTF-8" ?&gt;</a:t>
            </a:r>
            <a:endParaRPr lang="de-DE" altLang="ko-KR" sz="17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de-DE" altLang="ko-KR" sz="17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de-DE" altLang="ko-KR" sz="1700" dirty="0">
                <a:latin typeface="HY강B" pitchFamily="18" charset="-127"/>
                <a:ea typeface="HY강B" pitchFamily="18" charset="-127"/>
              </a:rPr>
              <a:t>web-app xmlns:xsi=</a:t>
            </a:r>
            <a:r>
              <a:rPr lang="de-DE" altLang="ko-KR" sz="1700" i="1" dirty="0">
                <a:latin typeface="HY강B" pitchFamily="18" charset="-127"/>
                <a:ea typeface="HY강B" pitchFamily="18" charset="-127"/>
              </a:rPr>
              <a:t>"http://www.w3.org/2001/XMLSchema-instance" </a:t>
            </a:r>
            <a:r>
              <a:rPr lang="de-DE" altLang="ko-KR" sz="1700" i="1" dirty="0" smtClean="0">
                <a:latin typeface="HY강B" pitchFamily="18" charset="-127"/>
                <a:ea typeface="HY강B" pitchFamily="18" charset="-127"/>
              </a:rPr>
              <a:t>                    </a:t>
            </a:r>
          </a:p>
          <a:p>
            <a:r>
              <a:rPr lang="de-DE" altLang="ko-KR" sz="1700" i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de-DE" altLang="ko-KR" sz="1700" i="1" dirty="0" smtClean="0">
                <a:latin typeface="HY강B" pitchFamily="18" charset="-127"/>
                <a:ea typeface="HY강B" pitchFamily="18" charset="-127"/>
              </a:rPr>
              <a:t>            xmlns</a:t>
            </a:r>
            <a:r>
              <a:rPr lang="de-DE" altLang="ko-KR" sz="1700" i="1" dirty="0">
                <a:latin typeface="HY강B" pitchFamily="18" charset="-127"/>
                <a:ea typeface="HY강B" pitchFamily="18" charset="-127"/>
              </a:rPr>
              <a:t>="http://java.sun.com/xml/ns/javaee" </a:t>
            </a:r>
            <a:r>
              <a:rPr lang="de-DE" altLang="ko-KR" sz="1700" i="1" dirty="0" smtClean="0">
                <a:latin typeface="HY강B" pitchFamily="18" charset="-127"/>
                <a:ea typeface="HY강B" pitchFamily="18" charset="-127"/>
              </a:rPr>
              <a:t>                       </a:t>
            </a:r>
          </a:p>
          <a:p>
            <a:r>
              <a:rPr lang="de-DE" altLang="ko-KR" sz="1700" i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de-DE" altLang="ko-KR" sz="1700" i="1" dirty="0" smtClean="0">
                <a:latin typeface="HY강B" pitchFamily="18" charset="-127"/>
                <a:ea typeface="HY강B" pitchFamily="18" charset="-127"/>
              </a:rPr>
              <a:t>            xmlns:web</a:t>
            </a:r>
            <a:r>
              <a:rPr lang="de-DE" altLang="ko-KR" sz="1700" i="1" dirty="0">
                <a:latin typeface="HY강B" pitchFamily="18" charset="-127"/>
                <a:ea typeface="HY강B" pitchFamily="18" charset="-127"/>
              </a:rPr>
              <a:t>="http://java.sun.com/xml/ns/javaee/web-app_2_5.xsd" </a:t>
            </a:r>
            <a:r>
              <a:rPr lang="de-DE" altLang="ko-KR" sz="1700" i="1" dirty="0" smtClean="0">
                <a:latin typeface="HY강B" pitchFamily="18" charset="-127"/>
                <a:ea typeface="HY강B" pitchFamily="18" charset="-127"/>
              </a:rPr>
              <a:t>                        </a:t>
            </a:r>
          </a:p>
          <a:p>
            <a:r>
              <a:rPr lang="de-DE" altLang="ko-KR" sz="1700" i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de-DE" altLang="ko-KR" sz="1700" i="1" dirty="0" smtClean="0">
                <a:latin typeface="HY강B" pitchFamily="18" charset="-127"/>
                <a:ea typeface="HY강B" pitchFamily="18" charset="-127"/>
              </a:rPr>
              <a:t>            xsi:schemaLocation</a:t>
            </a:r>
            <a:r>
              <a:rPr lang="de-DE" altLang="ko-KR" sz="1700" i="1" dirty="0">
                <a:latin typeface="HY강B" pitchFamily="18" charset="-127"/>
                <a:ea typeface="HY강B" pitchFamily="18" charset="-127"/>
              </a:rPr>
              <a:t>="http://java.sun.com/xml/ns/javaee </a:t>
            </a:r>
            <a:r>
              <a:rPr lang="de-DE" altLang="ko-KR" sz="1700" i="1" dirty="0" smtClean="0">
                <a:latin typeface="HY강B" pitchFamily="18" charset="-127"/>
                <a:ea typeface="HY강B" pitchFamily="18" charset="-127"/>
              </a:rPr>
              <a:t>             </a:t>
            </a:r>
          </a:p>
          <a:p>
            <a:r>
              <a:rPr lang="de-DE" altLang="ko-KR" sz="1700" i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de-DE" altLang="ko-KR" sz="1700" i="1" dirty="0" smtClean="0">
                <a:latin typeface="HY강B" pitchFamily="18" charset="-127"/>
                <a:ea typeface="HY강B" pitchFamily="18" charset="-127"/>
              </a:rPr>
              <a:t>            http</a:t>
            </a:r>
            <a:r>
              <a:rPr lang="de-DE" altLang="ko-KR" sz="1700" i="1" dirty="0">
                <a:latin typeface="HY강B" pitchFamily="18" charset="-127"/>
                <a:ea typeface="HY강B" pitchFamily="18" charset="-127"/>
              </a:rPr>
              <a:t>://java.sun.com/xml/ns/javaee/web-app_2_5.xsd" version="2.5"&gt;</a:t>
            </a:r>
          </a:p>
          <a:p>
            <a:r>
              <a:rPr lang="en-US" altLang="ko-KR" sz="17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listener&gt;</a:t>
            </a:r>
          </a:p>
          <a:p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    &lt;listener-class&gt;</a:t>
            </a:r>
            <a:r>
              <a:rPr lang="en-US" altLang="ko-KR" sz="1700" dirty="0" err="1">
                <a:latin typeface="HY강B" pitchFamily="18" charset="-127"/>
                <a:ea typeface="HY강B" pitchFamily="18" charset="-127"/>
              </a:rPr>
              <a:t>org.springframework.web.context.</a:t>
            </a:r>
            <a:r>
              <a:rPr lang="en-US" altLang="ko-KR" sz="17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ContextLoaderListener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&lt;/listener-class&gt;</a:t>
            </a:r>
          </a:p>
          <a:p>
            <a:r>
              <a:rPr lang="en-US" altLang="ko-KR" sz="17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listener&gt;</a:t>
            </a:r>
          </a:p>
          <a:p>
            <a:r>
              <a:rPr lang="en-US" altLang="ko-KR" sz="17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servlet&gt;</a:t>
            </a:r>
          </a:p>
          <a:p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    &lt;</a:t>
            </a:r>
            <a:r>
              <a:rPr lang="en-US" altLang="ko-KR" sz="1700" dirty="0" smtClean="0">
                <a:latin typeface="HY강B" pitchFamily="18" charset="-127"/>
                <a:ea typeface="HY강B" pitchFamily="18" charset="-127"/>
              </a:rPr>
              <a:t>servlet-name&gt;</a:t>
            </a:r>
            <a:r>
              <a:rPr lang="en-US" altLang="ko-KR" sz="1700" b="1" dirty="0" err="1" smtClean="0">
                <a:solidFill>
                  <a:srgbClr val="FF0000"/>
                </a:solidFill>
              </a:rPr>
              <a:t>SpringHello</a:t>
            </a:r>
            <a:r>
              <a:rPr lang="en-US" altLang="ko-KR" sz="17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servlet-name&gt;</a:t>
            </a:r>
          </a:p>
          <a:p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    &lt;servlet-class&gt;</a:t>
            </a:r>
            <a:r>
              <a:rPr lang="en-US" altLang="ko-KR" sz="1700" dirty="0" err="1">
                <a:latin typeface="HY강B" pitchFamily="18" charset="-127"/>
                <a:ea typeface="HY강B" pitchFamily="18" charset="-127"/>
              </a:rPr>
              <a:t>org.springframework.web.servlet.</a:t>
            </a:r>
            <a:r>
              <a:rPr lang="en-US" altLang="ko-KR" sz="17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DispatcherServlet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&lt;/servlet-class&gt;</a:t>
            </a:r>
          </a:p>
          <a:p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    &lt;load-on-startup&gt;1&lt;/load-on-startup&gt;</a:t>
            </a:r>
          </a:p>
          <a:p>
            <a:r>
              <a:rPr lang="en-US" altLang="ko-KR" sz="17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servlet&gt;</a:t>
            </a:r>
          </a:p>
          <a:p>
            <a:r>
              <a:rPr lang="en-US" altLang="ko-KR" sz="17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servlet-mapping&gt;</a:t>
            </a:r>
          </a:p>
          <a:p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    &lt;</a:t>
            </a:r>
            <a:r>
              <a:rPr lang="en-US" altLang="ko-KR" sz="1700" dirty="0" smtClean="0">
                <a:latin typeface="HY강B" pitchFamily="18" charset="-127"/>
                <a:ea typeface="HY강B" pitchFamily="18" charset="-127"/>
              </a:rPr>
              <a:t>servlet-name&gt;</a:t>
            </a:r>
            <a:r>
              <a:rPr lang="en-US" altLang="ko-KR" sz="1700" b="1" dirty="0" err="1" smtClean="0">
                <a:solidFill>
                  <a:srgbClr val="FF0000"/>
                </a:solidFill>
              </a:rPr>
              <a:t>SpringHello</a:t>
            </a:r>
            <a:r>
              <a:rPr lang="en-US" altLang="ko-KR" sz="17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servlet-name&gt;</a:t>
            </a:r>
          </a:p>
          <a:p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    &lt;</a:t>
            </a:r>
            <a:r>
              <a:rPr lang="en-US" altLang="ko-KR" sz="1700" dirty="0" err="1">
                <a:latin typeface="HY강B" pitchFamily="18" charset="-127"/>
                <a:ea typeface="HY강B" pitchFamily="18" charset="-127"/>
              </a:rPr>
              <a:t>url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-pattern&gt;*.html&lt;/</a:t>
            </a:r>
            <a:r>
              <a:rPr lang="en-US" altLang="ko-KR" sz="1700" dirty="0" err="1">
                <a:latin typeface="HY강B" pitchFamily="18" charset="-127"/>
                <a:ea typeface="HY강B" pitchFamily="18" charset="-127"/>
              </a:rPr>
              <a:t>url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-pattern&gt;</a:t>
            </a:r>
          </a:p>
          <a:p>
            <a:r>
              <a:rPr lang="en-US" altLang="ko-KR" sz="17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servlet-mapping&gt;</a:t>
            </a:r>
          </a:p>
          <a:p>
            <a:r>
              <a:rPr lang="en-US" altLang="ko-KR" sz="1700" dirty="0">
                <a:latin typeface="HY강B" pitchFamily="18" charset="-127"/>
                <a:ea typeface="HY강B" pitchFamily="18" charset="-127"/>
              </a:rPr>
              <a:t>&lt;/web-app&gt;</a:t>
            </a:r>
            <a:endParaRPr lang="ko-KR" altLang="en-US" sz="17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08104" y="3342913"/>
            <a:ext cx="25017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/>
              <a:t>applicationContext.</a:t>
            </a:r>
            <a:r>
              <a:rPr lang="en-US" altLang="ko-KR" sz="1600" b="1" u="sng" dirty="0"/>
              <a:t>xml</a:t>
            </a:r>
            <a:endParaRPr lang="en-US" altLang="ko-KR" sz="1600" b="1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 flipV="1">
            <a:off x="6156176" y="3068960"/>
            <a:ext cx="602816" cy="27395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/>
          <p:nvPr/>
        </p:nvSpPr>
        <p:spPr>
          <a:xfrm>
            <a:off x="5206696" y="4725144"/>
            <a:ext cx="28031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solidFill>
                  <a:srgbClr val="0033CC"/>
                </a:solidFill>
              </a:rPr>
              <a:t>SpringHello-</a:t>
            </a:r>
            <a:r>
              <a:rPr lang="en-US" altLang="ko-KR" sz="1600" b="1" dirty="0" smtClean="0"/>
              <a:t>servlet.xml</a:t>
            </a:r>
            <a:endParaRPr lang="en-US" altLang="ko-KR" sz="1600" b="1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8" name="직선 화살표 연결선 7"/>
          <p:cNvCxnSpPr>
            <a:cxnSpLocks noChangeShapeType="1"/>
          </p:cNvCxnSpPr>
          <p:nvPr/>
        </p:nvCxnSpPr>
        <p:spPr bwMode="auto">
          <a:xfrm flipH="1" flipV="1">
            <a:off x="5940152" y="4149080"/>
            <a:ext cx="668136" cy="59233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</p:cNvCxnSpPr>
          <p:nvPr/>
        </p:nvCxnSpPr>
        <p:spPr bwMode="auto">
          <a:xfrm>
            <a:off x="2987824" y="3861048"/>
            <a:ext cx="2376264" cy="103337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25169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web.xml(</a:t>
            </a:r>
            <a:r>
              <a:rPr lang="ko-KR" altLang="en-US" dirty="0" smtClean="0"/>
              <a:t>추가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822524"/>
            <a:ext cx="8208912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de-DE" altLang="ko-KR" sz="1600" dirty="0">
                <a:latin typeface="HY강B" pitchFamily="18" charset="-127"/>
                <a:ea typeface="HY강B" pitchFamily="18" charset="-127"/>
              </a:rPr>
              <a:t>&lt;</a:t>
            </a:r>
            <a:r>
              <a:rPr lang="de-DE" altLang="ko-KR" sz="1600" dirty="0" smtClean="0">
                <a:latin typeface="HY강B" pitchFamily="18" charset="-127"/>
                <a:ea typeface="HY강B" pitchFamily="18" charset="-127"/>
              </a:rPr>
              <a:t>web-app &gt;</a:t>
            </a:r>
            <a:r>
              <a:rPr lang="en-US" altLang="ko-KR" sz="1600" dirty="0" smtClean="0"/>
              <a:t> </a:t>
            </a:r>
          </a:p>
          <a:p>
            <a:pPr>
              <a:lnSpc>
                <a:spcPts val="1600"/>
              </a:lnSpc>
            </a:pPr>
            <a:r>
              <a:rPr lang="en-US" altLang="ko-KR" sz="1600" dirty="0" smtClean="0"/>
              <a:t> &lt;</a:t>
            </a:r>
            <a:r>
              <a:rPr lang="en-US" altLang="ko-KR" sz="1600" dirty="0"/>
              <a:t>display-name&gt;</a:t>
            </a:r>
            <a:r>
              <a:rPr lang="en-US" altLang="ko-KR" sz="1600" dirty="0" err="1"/>
              <a:t>SpringHello</a:t>
            </a:r>
            <a:r>
              <a:rPr lang="en-US" altLang="ko-KR" sz="1600" dirty="0"/>
              <a:t>&lt;/display-name&gt;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&lt;</a:t>
            </a:r>
            <a:r>
              <a:rPr lang="en-US" altLang="ko-KR" sz="1600" dirty="0"/>
              <a:t>welcome-file-list&gt;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    &lt;welcome-file&gt;</a:t>
            </a:r>
            <a:r>
              <a:rPr lang="en-US" altLang="ko-KR" sz="1600" dirty="0" err="1"/>
              <a:t>index.jsp</a:t>
            </a:r>
            <a:r>
              <a:rPr lang="en-US" altLang="ko-KR" sz="1600" dirty="0"/>
              <a:t>&lt;/welcome-file&gt;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&lt;/</a:t>
            </a:r>
            <a:r>
              <a:rPr lang="en-US" altLang="ko-KR" sz="1600" dirty="0"/>
              <a:t>welcome-file-list&gt;</a:t>
            </a:r>
          </a:p>
          <a:p>
            <a:pPr>
              <a:lnSpc>
                <a:spcPts val="1600"/>
              </a:lnSpc>
            </a:pPr>
            <a:r>
              <a:rPr lang="en-US" altLang="ko-KR" sz="1600" dirty="0" smtClean="0"/>
              <a:t> </a:t>
            </a:r>
            <a:r>
              <a:rPr lang="en-US" altLang="ko-KR" sz="1600" dirty="0"/>
              <a:t>&lt;filter&gt;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&lt;filter-name&gt;</a:t>
            </a:r>
            <a:r>
              <a:rPr lang="en-US" altLang="ko-KR" sz="1600" dirty="0" err="1"/>
              <a:t>CharacterEncodingFilter</a:t>
            </a:r>
            <a:r>
              <a:rPr lang="en-US" altLang="ko-KR" sz="1600" dirty="0"/>
              <a:t>&lt;/filter-name&gt;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&lt;filter-class&gt;</a:t>
            </a:r>
            <a:r>
              <a:rPr lang="en-US" altLang="ko-KR" sz="1600" dirty="0" err="1"/>
              <a:t>org.springframework.web.filter.CharacterEncodingFilter</a:t>
            </a:r>
            <a:r>
              <a:rPr lang="en-US" altLang="ko-KR" sz="1600" dirty="0"/>
              <a:t>&lt;/filter-class&gt;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init-param</a:t>
            </a:r>
            <a:r>
              <a:rPr lang="en-US" altLang="ko-KR" sz="1600" dirty="0"/>
              <a:t>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  </a:t>
            </a:r>
            <a:r>
              <a:rPr lang="en-US" altLang="ko-KR" sz="1600" dirty="0" smtClean="0"/>
              <a:t>    &lt;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-name&gt;encoding&lt;/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-name&gt;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 </a:t>
            </a:r>
            <a:r>
              <a:rPr lang="en-US" altLang="ko-KR" sz="1600" dirty="0" smtClean="0"/>
              <a:t>     </a:t>
            </a:r>
            <a:r>
              <a:rPr lang="en-US" altLang="ko-KR" sz="1600" dirty="0"/>
              <a:t>&lt;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-value&gt;UTF-8&lt;/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-value&gt;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&lt;/</a:t>
            </a:r>
            <a:r>
              <a:rPr lang="en-US" altLang="ko-KR" sz="1600" dirty="0" err="1"/>
              <a:t>init-param</a:t>
            </a:r>
            <a:r>
              <a:rPr lang="en-US" altLang="ko-KR" sz="1600" dirty="0"/>
              <a:t>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init-param</a:t>
            </a:r>
            <a:r>
              <a:rPr lang="en-US" altLang="ko-KR" sz="1600" dirty="0"/>
              <a:t>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  </a:t>
            </a:r>
            <a:r>
              <a:rPr lang="en-US" altLang="ko-KR" sz="1600" dirty="0" smtClean="0"/>
              <a:t>  &lt;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-name&gt;</a:t>
            </a:r>
            <a:r>
              <a:rPr lang="en-US" altLang="ko-KR" sz="1600" dirty="0" err="1"/>
              <a:t>forceEncoding</a:t>
            </a:r>
            <a:r>
              <a:rPr lang="en-US" altLang="ko-KR" sz="1600" dirty="0"/>
              <a:t>&lt;/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-name&gt;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  </a:t>
            </a:r>
            <a:r>
              <a:rPr lang="en-US" altLang="ko-KR" sz="1600" dirty="0" smtClean="0"/>
              <a:t>  &lt;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-value&gt;true&lt;/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-value&gt;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&lt;/</a:t>
            </a:r>
            <a:r>
              <a:rPr lang="en-US" altLang="ko-KR" sz="1600" dirty="0" err="1"/>
              <a:t>init-param</a:t>
            </a:r>
            <a:r>
              <a:rPr lang="en-US" altLang="ko-KR" sz="1600" dirty="0"/>
              <a:t>&gt;</a:t>
            </a:r>
          </a:p>
          <a:p>
            <a:pPr>
              <a:lnSpc>
                <a:spcPts val="1600"/>
              </a:lnSpc>
            </a:pPr>
            <a:r>
              <a:rPr lang="en-US" altLang="ko-KR" sz="1600" dirty="0" smtClean="0"/>
              <a:t> &lt;/</a:t>
            </a:r>
            <a:r>
              <a:rPr lang="en-US" altLang="ko-KR" sz="1600" dirty="0"/>
              <a:t>filter&gt;</a:t>
            </a:r>
          </a:p>
          <a:p>
            <a:pPr>
              <a:lnSpc>
                <a:spcPts val="1600"/>
              </a:lnSpc>
            </a:pPr>
            <a:r>
              <a:rPr lang="en-US" altLang="ko-KR" sz="1600" dirty="0" smtClean="0"/>
              <a:t> &lt;</a:t>
            </a:r>
            <a:r>
              <a:rPr lang="en-US" altLang="ko-KR" sz="1600" dirty="0"/>
              <a:t>filter-mapping&gt;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&lt;filter-name&gt;</a:t>
            </a:r>
            <a:r>
              <a:rPr lang="en-US" altLang="ko-KR" sz="1600" dirty="0" err="1"/>
              <a:t>CharacterEncodingFilter</a:t>
            </a:r>
            <a:r>
              <a:rPr lang="en-US" altLang="ko-KR" sz="1600" dirty="0"/>
              <a:t>&lt;/filter-name&gt;</a:t>
            </a:r>
          </a:p>
          <a:p>
            <a:pPr>
              <a:lnSpc>
                <a:spcPts val="1600"/>
              </a:lnSpc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-pattern&gt;/*&lt;/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</a:t>
            </a:r>
          </a:p>
          <a:p>
            <a:pPr>
              <a:lnSpc>
                <a:spcPts val="1600"/>
              </a:lnSpc>
            </a:pPr>
            <a:r>
              <a:rPr lang="en-US" altLang="ko-KR" sz="1600" dirty="0" smtClean="0"/>
              <a:t> &lt;/</a:t>
            </a:r>
            <a:r>
              <a:rPr lang="en-US" altLang="ko-KR" sz="1600" dirty="0"/>
              <a:t>filter-mapping</a:t>
            </a:r>
            <a:r>
              <a:rPr lang="en-US" altLang="ko-KR" sz="1600" dirty="0" smtClean="0"/>
              <a:t>&gt;</a:t>
            </a:r>
          </a:p>
          <a:p>
            <a:pPr>
              <a:lnSpc>
                <a:spcPts val="1600"/>
              </a:lnSpc>
            </a:pPr>
            <a:r>
              <a:rPr lang="en-US" altLang="ko-KR" sz="1600" dirty="0">
                <a:solidFill>
                  <a:srgbClr val="0000FF"/>
                </a:solidFill>
              </a:rPr>
              <a:t>&lt;context-</a:t>
            </a:r>
            <a:r>
              <a:rPr lang="en-US" altLang="ko-KR" sz="1600" dirty="0" err="1">
                <a:solidFill>
                  <a:srgbClr val="0000FF"/>
                </a:solidFill>
              </a:rPr>
              <a:t>param</a:t>
            </a:r>
            <a:r>
              <a:rPr lang="en-US" altLang="ko-KR" sz="1600" dirty="0">
                <a:solidFill>
                  <a:srgbClr val="0000FF"/>
                </a:solidFill>
              </a:rPr>
              <a:t>&gt;</a:t>
            </a:r>
          </a:p>
          <a:p>
            <a:pPr>
              <a:lnSpc>
                <a:spcPts val="1600"/>
              </a:lnSpc>
            </a:pPr>
            <a:r>
              <a:rPr lang="en-US" altLang="ko-KR" sz="1600" dirty="0" smtClean="0">
                <a:solidFill>
                  <a:srgbClr val="0000FF"/>
                </a:solidFill>
              </a:rPr>
              <a:t>   &lt;</a:t>
            </a:r>
            <a:r>
              <a:rPr lang="en-US" altLang="ko-KR" sz="1600" dirty="0" err="1">
                <a:solidFill>
                  <a:srgbClr val="0000FF"/>
                </a:solidFill>
              </a:rPr>
              <a:t>param</a:t>
            </a:r>
            <a:r>
              <a:rPr lang="en-US" altLang="ko-KR" sz="1600" dirty="0">
                <a:solidFill>
                  <a:srgbClr val="0000FF"/>
                </a:solidFill>
              </a:rPr>
              <a:t>-name&gt;</a:t>
            </a:r>
            <a:r>
              <a:rPr lang="en-US" altLang="ko-KR" sz="1600" dirty="0" err="1">
                <a:solidFill>
                  <a:srgbClr val="0000FF"/>
                </a:solidFill>
              </a:rPr>
              <a:t>contextConfigLocation</a:t>
            </a:r>
            <a:r>
              <a:rPr lang="en-US" altLang="ko-KR" sz="1600" dirty="0">
                <a:solidFill>
                  <a:srgbClr val="0000FF"/>
                </a:solidFill>
              </a:rPr>
              <a:t>&lt;/</a:t>
            </a:r>
            <a:r>
              <a:rPr lang="en-US" altLang="ko-KR" sz="1600" dirty="0" err="1">
                <a:solidFill>
                  <a:srgbClr val="0000FF"/>
                </a:solidFill>
              </a:rPr>
              <a:t>param</a:t>
            </a:r>
            <a:r>
              <a:rPr lang="en-US" altLang="ko-KR" sz="1600" dirty="0">
                <a:solidFill>
                  <a:srgbClr val="0000FF"/>
                </a:solidFill>
              </a:rPr>
              <a:t>-name&gt;</a:t>
            </a:r>
          </a:p>
          <a:p>
            <a:pPr>
              <a:lnSpc>
                <a:spcPts val="1600"/>
              </a:lnSpc>
            </a:pPr>
            <a:r>
              <a:rPr lang="en-US" altLang="ko-KR" sz="1600" dirty="0" smtClean="0">
                <a:solidFill>
                  <a:srgbClr val="0000FF"/>
                </a:solidFill>
              </a:rPr>
              <a:t>  &lt;</a:t>
            </a:r>
            <a:r>
              <a:rPr lang="en-US" altLang="ko-KR" sz="1600" dirty="0" err="1">
                <a:solidFill>
                  <a:srgbClr val="0000FF"/>
                </a:solidFill>
              </a:rPr>
              <a:t>param</a:t>
            </a:r>
            <a:r>
              <a:rPr lang="en-US" altLang="ko-KR" sz="1600" dirty="0">
                <a:solidFill>
                  <a:srgbClr val="0000FF"/>
                </a:solidFill>
              </a:rPr>
              <a:t>-value&gt;/WEB-INF/</a:t>
            </a:r>
            <a:r>
              <a:rPr lang="en-US" altLang="ko-KR" sz="1600" dirty="0" err="1">
                <a:solidFill>
                  <a:srgbClr val="0000FF"/>
                </a:solidFill>
              </a:rPr>
              <a:t>applicationContext</a:t>
            </a:r>
            <a:r>
              <a:rPr lang="en-US" altLang="ko-KR" sz="1600" dirty="0">
                <a:solidFill>
                  <a:srgbClr val="0000FF"/>
                </a:solidFill>
              </a:rPr>
              <a:t>*.xml&lt;/</a:t>
            </a:r>
            <a:r>
              <a:rPr lang="en-US" altLang="ko-KR" sz="1600" dirty="0" err="1">
                <a:solidFill>
                  <a:srgbClr val="0000FF"/>
                </a:solidFill>
              </a:rPr>
              <a:t>param</a:t>
            </a:r>
            <a:r>
              <a:rPr lang="en-US" altLang="ko-KR" sz="1600" dirty="0">
                <a:solidFill>
                  <a:srgbClr val="0000FF"/>
                </a:solidFill>
              </a:rPr>
              <a:t>-value&gt;</a:t>
            </a:r>
          </a:p>
          <a:p>
            <a:pPr>
              <a:lnSpc>
                <a:spcPts val="1600"/>
              </a:lnSpc>
            </a:pPr>
            <a:r>
              <a:rPr lang="en-US" altLang="ko-KR" sz="1600" dirty="0">
                <a:solidFill>
                  <a:srgbClr val="0000FF"/>
                </a:solidFill>
              </a:rPr>
              <a:t>&lt;/context-</a:t>
            </a:r>
            <a:r>
              <a:rPr lang="en-US" altLang="ko-KR" sz="1600" dirty="0" err="1">
                <a:solidFill>
                  <a:srgbClr val="0000FF"/>
                </a:solidFill>
              </a:rPr>
              <a:t>param</a:t>
            </a:r>
            <a:r>
              <a:rPr lang="en-US" altLang="ko-KR" sz="1600" dirty="0">
                <a:solidFill>
                  <a:srgbClr val="0000FF"/>
                </a:solidFill>
              </a:rPr>
              <a:t>&gt;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…</a:t>
            </a:r>
          </a:p>
          <a:p>
            <a:pPr>
              <a:lnSpc>
                <a:spcPts val="1600"/>
              </a:lnSpc>
            </a:pPr>
            <a:r>
              <a:rPr lang="de-DE" altLang="ko-KR" sz="1600" dirty="0">
                <a:latin typeface="HY강B" pitchFamily="18" charset="-127"/>
                <a:ea typeface="HY강B" pitchFamily="18" charset="-127"/>
              </a:rPr>
              <a:t>&lt;</a:t>
            </a:r>
            <a:r>
              <a:rPr lang="de-DE" altLang="ko-KR" sz="1600" dirty="0" smtClean="0">
                <a:latin typeface="HY강B" pitchFamily="18" charset="-127"/>
                <a:ea typeface="HY강B" pitchFamily="18" charset="-127"/>
              </a:rPr>
              <a:t>web-app&gt;</a:t>
            </a:r>
            <a:r>
              <a:rPr lang="en-US" altLang="ko-KR" sz="1600" dirty="0" smtClean="0"/>
              <a:t> </a:t>
            </a:r>
            <a:endParaRPr lang="en-US" altLang="ko-KR" sz="1600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95536" y="1916832"/>
            <a:ext cx="6876937" cy="324036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03624"/>
            <a:ext cx="2808312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6660232" y="5922962"/>
            <a:ext cx="1368499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796136" y="1747555"/>
            <a:ext cx="28031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600" b="1" dirty="0" smtClean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문자</a:t>
            </a:r>
            <a:r>
              <a:rPr lang="en-US" altLang="ko-KR" sz="1600" b="1" dirty="0" smtClean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인코딩</a:t>
            </a:r>
            <a:r>
              <a:rPr lang="ko-KR" altLang="en-US" sz="1600" b="1" dirty="0" smtClean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처리 </a:t>
            </a:r>
            <a:r>
              <a:rPr lang="en-US" altLang="ko-KR" sz="1600" b="1" dirty="0" smtClean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utf-8 </a:t>
            </a:r>
            <a:endParaRPr lang="en-US" altLang="ko-KR" sz="16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845481" y="800433"/>
            <a:ext cx="28031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어플리케이션 이름</a:t>
            </a:r>
            <a:endParaRPr lang="en-US" altLang="ko-KR" sz="16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820081" y="1268760"/>
            <a:ext cx="28031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&lt;!--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시작페이지 설정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--&gt;</a:t>
            </a:r>
            <a:endParaRPr lang="en-US" altLang="ko-KR" sz="16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45184" y="5828827"/>
            <a:ext cx="33843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>
                <a:solidFill>
                  <a:srgbClr val="0000FF"/>
                </a:solidFill>
              </a:rPr>
              <a:t>applicationContext.xml </a:t>
            </a:r>
            <a:r>
              <a:rPr lang="ko-KR" altLang="en-US" sz="1600" dirty="0" smtClean="0">
                <a:solidFill>
                  <a:srgbClr val="0000FF"/>
                </a:solidFill>
              </a:rPr>
              <a:t>을 나누어 작성할 때</a:t>
            </a:r>
            <a:endParaRPr lang="en-US" altLang="ko-KR" sz="16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자유형 2"/>
          <p:cNvSpPr/>
          <p:nvPr/>
        </p:nvSpPr>
        <p:spPr>
          <a:xfrm>
            <a:off x="2527301" y="638642"/>
            <a:ext cx="3268836" cy="377358"/>
          </a:xfrm>
          <a:custGeom>
            <a:avLst/>
            <a:gdLst>
              <a:gd name="connsiteX0" fmla="*/ 4635500 w 4635500"/>
              <a:gd name="connsiteY0" fmla="*/ 148758 h 377358"/>
              <a:gd name="connsiteX1" fmla="*/ 2044700 w 4635500"/>
              <a:gd name="connsiteY1" fmla="*/ 9058 h 377358"/>
              <a:gd name="connsiteX2" fmla="*/ 0 w 4635500"/>
              <a:gd name="connsiteY2" fmla="*/ 377358 h 37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5500" h="377358">
                <a:moveTo>
                  <a:pt x="4635500" y="148758"/>
                </a:moveTo>
                <a:cubicBezTo>
                  <a:pt x="3726391" y="59858"/>
                  <a:pt x="2817283" y="-29042"/>
                  <a:pt x="2044700" y="9058"/>
                </a:cubicBezTo>
                <a:cubicBezTo>
                  <a:pt x="1272117" y="47158"/>
                  <a:pt x="636058" y="212258"/>
                  <a:pt x="0" y="377358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2527300" y="1256059"/>
            <a:ext cx="3268836" cy="247585"/>
          </a:xfrm>
          <a:custGeom>
            <a:avLst/>
            <a:gdLst>
              <a:gd name="connsiteX0" fmla="*/ 4635500 w 4635500"/>
              <a:gd name="connsiteY0" fmla="*/ 148758 h 377358"/>
              <a:gd name="connsiteX1" fmla="*/ 2044700 w 4635500"/>
              <a:gd name="connsiteY1" fmla="*/ 9058 h 377358"/>
              <a:gd name="connsiteX2" fmla="*/ 0 w 4635500"/>
              <a:gd name="connsiteY2" fmla="*/ 377358 h 37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5500" h="377358">
                <a:moveTo>
                  <a:pt x="4635500" y="148758"/>
                </a:moveTo>
                <a:cubicBezTo>
                  <a:pt x="3726391" y="59858"/>
                  <a:pt x="2817283" y="-29042"/>
                  <a:pt x="2044700" y="9058"/>
                </a:cubicBezTo>
                <a:cubicBezTo>
                  <a:pt x="1272117" y="47158"/>
                  <a:pt x="636058" y="212258"/>
                  <a:pt x="0" y="377358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396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 설정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166639" y="598785"/>
            <a:ext cx="8437809" cy="5782543"/>
            <a:chOff x="166639" y="598785"/>
            <a:chExt cx="8437809" cy="5782543"/>
          </a:xfrm>
        </p:grpSpPr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204" y="2996952"/>
              <a:ext cx="4396543" cy="312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07183" y="1257164"/>
              <a:ext cx="2786421" cy="4076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82924"/>
              <a:ext cx="3158878" cy="2117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위쪽/아래쪽 화살표 6"/>
            <p:cNvSpPr/>
            <p:nvPr/>
          </p:nvSpPr>
          <p:spPr>
            <a:xfrm>
              <a:off x="2198763" y="1702904"/>
              <a:ext cx="108012" cy="21812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4" idx="1"/>
              <a:endCxn id="9218" idx="2"/>
            </p:cNvCxnSpPr>
            <p:nvPr/>
          </p:nvCxnSpPr>
          <p:spPr>
            <a:xfrm rot="10800000">
              <a:off x="2263008" y="4000861"/>
              <a:ext cx="1805197" cy="556865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이등변 삼각형 12"/>
            <p:cNvSpPr/>
            <p:nvPr/>
          </p:nvSpPr>
          <p:spPr>
            <a:xfrm>
              <a:off x="2197535" y="3981637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66639" y="4657339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248049" y="5247580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>
              <a:stCxn id="17" idx="3"/>
            </p:cNvCxnSpPr>
            <p:nvPr/>
          </p:nvCxnSpPr>
          <p:spPr>
            <a:xfrm>
              <a:off x="3820741" y="5416857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6514195" y="913024"/>
              <a:ext cx="1922325" cy="4076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web-application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컨테이너</a:t>
              </a:r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600" b="1" dirty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170336" y="2781352"/>
              <a:ext cx="1397868" cy="549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err="1" smtClean="0"/>
                <a:t>dataSource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91868" y="3382046"/>
              <a:ext cx="1448181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i="1" dirty="0" err="1"/>
                <a:t>M</a:t>
              </a:r>
              <a:r>
                <a:rPr lang="en-US" altLang="ko-KR" sz="1600" i="1" dirty="0" err="1" smtClean="0"/>
                <a:t>essageSource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906617" y="2910984"/>
              <a:ext cx="1119703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smtClean="0"/>
                <a:t>Dao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1" name="직선 화살표 연결선 20"/>
            <p:cNvCxnSpPr>
              <a:stCxn id="16" idx="0"/>
            </p:cNvCxnSpPr>
            <p:nvPr/>
          </p:nvCxnSpPr>
          <p:spPr>
            <a:xfrm flipV="1">
              <a:off x="1252551" y="3810000"/>
              <a:ext cx="319210" cy="8473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52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3"/>
          <p:cNvSpPr>
            <a:spLocks noChangeShapeType="1"/>
          </p:cNvSpPr>
          <p:nvPr/>
        </p:nvSpPr>
        <p:spPr bwMode="auto">
          <a:xfrm flipH="1" flipV="1">
            <a:off x="6556040" y="3260203"/>
            <a:ext cx="68296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blackGray">
          <a:xfrm>
            <a:off x="7253064" y="37174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blackGray">
          <a:xfrm>
            <a:off x="2994360" y="52389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blackGray">
          <a:xfrm>
            <a:off x="2854660" y="51246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124200" y="3006204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blackGray">
          <a:xfrm>
            <a:off x="4873960" y="28340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blackGray">
          <a:xfrm>
            <a:off x="4721560" y="26816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흐름</a:t>
            </a:r>
            <a:endParaRPr lang="ko-KR" alt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334000" y="2039196"/>
            <a:ext cx="101600" cy="4519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292" y="3012493"/>
            <a:ext cx="1277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URL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처리요청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/hello.do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4492" y="3055052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200384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517900" y="26054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325374" y="3624807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5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270460" y="447570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6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blackGray">
          <a:xfrm>
            <a:off x="4216400" y="1533084"/>
            <a:ext cx="1981200" cy="506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굴림" charset="-127"/>
                <a:ea typeface="굴림" charset="-127"/>
              </a:rPr>
              <a:t>HandlerMapping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124200" y="1940348"/>
            <a:ext cx="1066800" cy="710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blackGray">
          <a:xfrm>
            <a:off x="4594560" y="24911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933700" y="2853804"/>
            <a:ext cx="163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872064" y="29102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4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blackGray">
          <a:xfrm>
            <a:off x="4191000" y="3967708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ViewResolver</a:t>
            </a:r>
            <a:endParaRPr kumimoji="1" lang="en-GB" altLang="ko-KR" sz="1400" b="1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124200" y="3412604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971800" y="3488804"/>
            <a:ext cx="68580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cxnSp>
        <p:nvCxnSpPr>
          <p:cNvPr id="28" name="꺾인 연결선 27"/>
          <p:cNvCxnSpPr>
            <a:endCxn id="29" idx="2"/>
          </p:cNvCxnSpPr>
          <p:nvPr/>
        </p:nvCxnSpPr>
        <p:spPr>
          <a:xfrm rot="16200000" flipH="1">
            <a:off x="891366" y="1995007"/>
            <a:ext cx="1379618" cy="5016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1832000" y="1950678"/>
            <a:ext cx="1279500" cy="196992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Dispatcher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Servlet</a:t>
            </a: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blackGray">
          <a:xfrm>
            <a:off x="2740360" y="5018112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View</a:t>
            </a:r>
            <a:r>
              <a:rPr kumimoji="1" lang="ko-KR" altLang="en-US" sz="1400" b="1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(*.</a:t>
            </a:r>
            <a:r>
              <a:rPr kumimoji="1" lang="en-US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jsp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40100" y="296661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 flipH="1">
            <a:off x="4384596" y="4484659"/>
            <a:ext cx="657304" cy="5588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257760" y="408394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blackGray">
          <a:xfrm>
            <a:off x="7100664" y="35650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blackGray">
          <a:xfrm>
            <a:off x="6948264" y="34126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3" name="순서도: 자기 디스크 42"/>
          <p:cNvSpPr/>
          <p:nvPr/>
        </p:nvSpPr>
        <p:spPr>
          <a:xfrm>
            <a:off x="7822108" y="4526494"/>
            <a:ext cx="871116" cy="939827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6593210" y="3114115"/>
            <a:ext cx="507454" cy="2533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7" name="위쪽/아래쪽 화살표 46"/>
          <p:cNvSpPr/>
          <p:nvPr/>
        </p:nvSpPr>
        <p:spPr>
          <a:xfrm>
            <a:off x="8189342" y="4272508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674578" y="1778786"/>
            <a:ext cx="1407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컨트롤러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선택 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365116" y="2615161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처리위임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465074" y="3543493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err="1" smtClean="0">
                <a:solidFill>
                  <a:prstClr val="black"/>
                </a:solidFill>
                <a:latin typeface="굴림" charset="-127"/>
                <a:ea typeface="굴림" charset="-127"/>
              </a:rPr>
              <a:t>뷰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선택요청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526916" y="4475709"/>
            <a:ext cx="902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결과물 출력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621604" y="756319"/>
            <a:ext cx="1263303" cy="1325147"/>
            <a:chOff x="-408508" y="3516144"/>
            <a:chExt cx="1529618" cy="1529618"/>
          </a:xfrm>
        </p:grpSpPr>
        <p:pic>
          <p:nvPicPr>
            <p:cNvPr id="1026" name="Picture 2" descr="C:\Users\2SBoss\AppData\Local\Microsoft\Windows\Temporary Internet Files\Content.IE5\O8G3O52B\MC900441328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508" y="3516144"/>
              <a:ext cx="1529618" cy="152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직사각형 54"/>
            <p:cNvSpPr/>
            <p:nvPr/>
          </p:nvSpPr>
          <p:spPr>
            <a:xfrm>
              <a:off x="-142193" y="4060304"/>
              <a:ext cx="9380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b="1" dirty="0" err="1">
                  <a:latin typeface="굴림" charset="-127"/>
                  <a:ea typeface="굴림" charset="-127"/>
                </a:rPr>
                <a:t>웹브라우져</a:t>
              </a:r>
              <a:endParaRPr kumimoji="1" lang="en-GB" altLang="ko-KR" sz="1200" b="1" dirty="0">
                <a:latin typeface="굴림" charset="-127"/>
                <a:ea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525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DispatcherServlet</a:t>
            </a:r>
            <a:r>
              <a:rPr lang="en-US" altLang="ko-KR" dirty="0" smtClean="0"/>
              <a:t> </a:t>
            </a:r>
            <a:r>
              <a:rPr lang="ko-KR" altLang="en-US" dirty="0"/>
              <a:t>어플리케이션 </a:t>
            </a:r>
            <a:r>
              <a:rPr lang="ko-KR" altLang="en-US" dirty="0" err="1" smtClean="0"/>
              <a:t>컨텍스트</a:t>
            </a:r>
            <a:r>
              <a:rPr lang="ko-KR" altLang="en-US" dirty="0" smtClean="0"/>
              <a:t>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72008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[servlet-name]-</a:t>
            </a:r>
            <a:r>
              <a:rPr lang="en-US" altLang="ko-KR" dirty="0"/>
              <a:t>servlet.xml 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(</a:t>
            </a:r>
            <a:r>
              <a:rPr lang="ko-KR" altLang="en-US" dirty="0" smtClean="0"/>
              <a:t>어플리케이션 </a:t>
            </a:r>
            <a:r>
              <a:rPr lang="ko-KR" altLang="en-US" dirty="0" err="1" smtClean="0"/>
              <a:t>컨텍스트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</a:t>
            </a:r>
            <a:r>
              <a:rPr lang="ko-KR" altLang="en-US" dirty="0" err="1" smtClean="0"/>
              <a:t>생성되어야하는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객체</a:t>
            </a:r>
            <a:r>
              <a:rPr lang="en-US" altLang="ko-KR" dirty="0" smtClean="0">
                <a:solidFill>
                  <a:srgbClr val="0000FF"/>
                </a:solidFill>
              </a:rPr>
              <a:t>(beans) 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선언한다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980139"/>
            <a:ext cx="3129682" cy="3929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99592" y="5471239"/>
            <a:ext cx="1944216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697718" y="2256272"/>
            <a:ext cx="5014937" cy="3688469"/>
            <a:chOff x="1832000" y="1533084"/>
            <a:chExt cx="6861224" cy="4391707"/>
          </a:xfrm>
        </p:grpSpPr>
        <p:sp>
          <p:nvSpPr>
            <p:cNvPr id="42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blackGray">
            <a:xfrm>
              <a:off x="7253064" y="37174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44" name="AutoShape 12"/>
            <p:cNvSpPr>
              <a:spLocks noChangeArrowheads="1"/>
            </p:cNvSpPr>
            <p:nvPr/>
          </p:nvSpPr>
          <p:spPr bwMode="blackGray">
            <a:xfrm>
              <a:off x="2994360" y="523899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5" name="AutoShape 12"/>
            <p:cNvSpPr>
              <a:spLocks noChangeArrowheads="1"/>
            </p:cNvSpPr>
            <p:nvPr/>
          </p:nvSpPr>
          <p:spPr bwMode="blackGray">
            <a:xfrm>
              <a:off x="2854660" y="512469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8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9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54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6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60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63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View</a:t>
              </a:r>
              <a:r>
                <a:rPr kumimoji="1" lang="ko-KR" altLang="en-US" sz="1400" b="1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(*.</a:t>
              </a: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jsp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)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65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67" name="AutoShape 12"/>
            <p:cNvSpPr>
              <a:spLocks noChangeArrowheads="1"/>
            </p:cNvSpPr>
            <p:nvPr/>
          </p:nvSpPr>
          <p:spPr bwMode="blackGray">
            <a:xfrm>
              <a:off x="7100664" y="35650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8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9" name="순서도: 자기 디스크 68"/>
            <p:cNvSpPr/>
            <p:nvPr/>
          </p:nvSpPr>
          <p:spPr>
            <a:xfrm>
              <a:off x="7822108" y="4526494"/>
              <a:ext cx="871116" cy="939827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71" name="위쪽/아래쪽 화살표 70"/>
            <p:cNvSpPr/>
            <p:nvPr/>
          </p:nvSpPr>
          <p:spPr>
            <a:xfrm>
              <a:off x="8189342" y="4272508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512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96" y="2562609"/>
            <a:ext cx="1944216" cy="3279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DispatcherServlet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설정화일</a:t>
            </a:r>
            <a:r>
              <a:rPr lang="ko-KR" altLang="en-US" dirty="0" smtClean="0"/>
              <a:t> </a:t>
            </a:r>
            <a:r>
              <a:rPr lang="en-US" altLang="ko-KR" sz="2700" dirty="0" smtClean="0">
                <a:solidFill>
                  <a:srgbClr val="0000FF"/>
                </a:solidFill>
              </a:rPr>
              <a:t>(SpringHello-servlet.xml</a:t>
            </a:r>
            <a:r>
              <a:rPr lang="ko-KR" altLang="en-US" sz="2700" dirty="0" smtClean="0">
                <a:solidFill>
                  <a:srgbClr val="0000FF"/>
                </a:solidFill>
              </a:rPr>
              <a:t> </a:t>
            </a:r>
            <a:r>
              <a:rPr lang="en-US" altLang="ko-KR" sz="2700" dirty="0" smtClean="0">
                <a:solidFill>
                  <a:srgbClr val="0000FF"/>
                </a:solidFill>
              </a:rPr>
              <a:t>)</a:t>
            </a:r>
            <a:r>
              <a:rPr lang="ko-KR" altLang="en-US" sz="2700" dirty="0" smtClean="0">
                <a:solidFill>
                  <a:srgbClr val="0000FF"/>
                </a:solidFill>
              </a:rPr>
              <a:t> </a:t>
            </a:r>
            <a:endParaRPr lang="ko-KR" altLang="en-US" sz="2700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20" y="692696"/>
            <a:ext cx="9140179" cy="619656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ko-KR" sz="1600" dirty="0"/>
              <a:t>&lt;?xml version=</a:t>
            </a:r>
            <a:r>
              <a:rPr lang="en-US" altLang="ko-KR" sz="1600" i="1" dirty="0"/>
              <a:t>"1.0" encoding="UTF-8"?&gt;</a:t>
            </a:r>
          </a:p>
          <a:p>
            <a:pPr>
              <a:lnSpc>
                <a:spcPts val="1400"/>
              </a:lnSpc>
            </a:pPr>
            <a:r>
              <a:rPr lang="en-US" altLang="ko-KR" sz="1600" dirty="0"/>
              <a:t>&lt;beans </a:t>
            </a:r>
            <a:r>
              <a:rPr lang="en-US" altLang="ko-KR" sz="1600" dirty="0" err="1"/>
              <a:t>xmlns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"http://www.springframework.org/schema/beans"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</a:t>
            </a:r>
            <a:r>
              <a:rPr lang="en-US" altLang="ko-KR" sz="1600" dirty="0" err="1" smtClean="0"/>
              <a:t>xmlns:xsi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"http://www.w3.org/2001/XMLSchema-instance" </a:t>
            </a:r>
            <a:r>
              <a:rPr lang="en-US" altLang="ko-KR" sz="1600" i="1" dirty="0" smtClean="0"/>
              <a:t>                   </a:t>
            </a:r>
          </a:p>
          <a:p>
            <a:pPr>
              <a:lnSpc>
                <a:spcPts val="1400"/>
              </a:lnSpc>
            </a:pPr>
            <a:r>
              <a:rPr lang="en-US" altLang="ko-KR" sz="1600" i="1" dirty="0"/>
              <a:t> </a:t>
            </a:r>
            <a:r>
              <a:rPr lang="en-US" altLang="ko-KR" sz="1600" i="1" dirty="0" smtClean="0"/>
              <a:t>           </a:t>
            </a:r>
            <a:r>
              <a:rPr lang="en-US" altLang="ko-KR" sz="1600" i="1" dirty="0" err="1" smtClean="0"/>
              <a:t>xmlns:p</a:t>
            </a:r>
            <a:r>
              <a:rPr lang="en-US" altLang="ko-KR" sz="1600" i="1" dirty="0"/>
              <a:t>="http://www.springframework.org/schema/p"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</a:t>
            </a:r>
            <a:r>
              <a:rPr lang="en-US" altLang="ko-KR" sz="1600" dirty="0" err="1" smtClean="0"/>
              <a:t>xsi:schemaLocation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"http://www.springframework.org/schema/beans</a:t>
            </a:r>
          </a:p>
          <a:p>
            <a:pPr>
              <a:lnSpc>
                <a:spcPts val="1400"/>
              </a:lnSpc>
            </a:pPr>
            <a:r>
              <a:rPr lang="en-US" altLang="ko-KR" sz="1600" i="1" dirty="0" smtClean="0"/>
              <a:t>            http</a:t>
            </a:r>
            <a:r>
              <a:rPr lang="en-US" altLang="ko-KR" sz="1600" i="1" dirty="0"/>
              <a:t>://www.springframework.org/schema/beans/spring-beans-3.0.xsd"&gt;</a:t>
            </a:r>
          </a:p>
          <a:p>
            <a:pPr>
              <a:lnSpc>
                <a:spcPts val="1400"/>
              </a:lnSpc>
            </a:pPr>
            <a:endParaRPr lang="en-US" altLang="ko-KR" sz="1600" dirty="0" smtClean="0"/>
          </a:p>
          <a:p>
            <a:pPr>
              <a:lnSpc>
                <a:spcPts val="1400"/>
              </a:lnSpc>
            </a:pPr>
            <a:r>
              <a:rPr lang="en-US" altLang="ko-KR" sz="1600" dirty="0" smtClean="0">
                <a:solidFill>
                  <a:srgbClr val="0000FF"/>
                </a:solidFill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HandlerMapping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&lt;</a:t>
            </a:r>
            <a:r>
              <a:rPr lang="en-US" altLang="ko-KR" sz="1600" dirty="0"/>
              <a:t>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handlerMapping</a:t>
            </a:r>
            <a:r>
              <a:rPr lang="en-US" altLang="ko-KR" sz="1600" i="1" dirty="0"/>
              <a:t>" class="org.springframework.web.servlet.handler.</a:t>
            </a:r>
            <a:r>
              <a:rPr lang="en-US" altLang="ko-KR" sz="1600" b="1" i="1" dirty="0">
                <a:solidFill>
                  <a:srgbClr val="7030A0"/>
                </a:solidFill>
              </a:rPr>
              <a:t>SimpleUrlHandlerMapping</a:t>
            </a:r>
            <a:r>
              <a:rPr lang="en-US" altLang="ko-KR" sz="1600" i="1" dirty="0"/>
              <a:t>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&lt;</a:t>
            </a:r>
            <a:r>
              <a:rPr lang="en-US" altLang="ko-KR" sz="1600" dirty="0"/>
              <a:t>property name=</a:t>
            </a:r>
            <a:r>
              <a:rPr lang="en-US" altLang="ko-KR" sz="1600" i="1" dirty="0"/>
              <a:t>"mappings"&gt;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/>
              <a:t>            &lt;props&gt;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            &lt;</a:t>
            </a:r>
            <a:r>
              <a:rPr lang="en-US" altLang="ko-KR" sz="1600" dirty="0"/>
              <a:t>prop key=</a:t>
            </a:r>
            <a:r>
              <a:rPr lang="en-US" altLang="ko-KR" sz="1600" i="1" dirty="0"/>
              <a:t>"/hello.html"&gt;</a:t>
            </a:r>
            <a:r>
              <a:rPr lang="en-US" altLang="ko-KR" sz="1600" i="1" dirty="0" err="1"/>
              <a:t>helloController</a:t>
            </a:r>
            <a:r>
              <a:rPr lang="en-US" altLang="ko-KR" sz="1600" i="1" dirty="0"/>
              <a:t>&lt;/prop&gt;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 &lt;/</a:t>
            </a:r>
            <a:r>
              <a:rPr lang="en-US" altLang="ko-KR" sz="1600" dirty="0"/>
              <a:t>props&gt;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&lt;/</a:t>
            </a:r>
            <a:r>
              <a:rPr lang="en-US" altLang="ko-KR" sz="1600" dirty="0"/>
              <a:t>property&gt;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&lt;/</a:t>
            </a:r>
            <a:r>
              <a:rPr lang="en-US" altLang="ko-KR" sz="1600" dirty="0"/>
              <a:t>bean&gt;</a:t>
            </a:r>
          </a:p>
          <a:p>
            <a:pPr>
              <a:lnSpc>
                <a:spcPts val="1400"/>
              </a:lnSpc>
            </a:pPr>
            <a:endParaRPr lang="ko-KR" altLang="en-US" sz="1600" dirty="0"/>
          </a:p>
          <a:p>
            <a:pPr>
              <a:lnSpc>
                <a:spcPts val="1400"/>
              </a:lnSpc>
            </a:pPr>
            <a:r>
              <a:rPr lang="en-US" altLang="ko-KR" sz="1600" b="1" dirty="0" smtClean="0">
                <a:solidFill>
                  <a:srgbClr val="0000FF"/>
                </a:solidFill>
              </a:rPr>
              <a:t>  &lt;!-- </a:t>
            </a:r>
            <a:r>
              <a:rPr lang="en-US" altLang="ko-KR" sz="1600" b="1" dirty="0">
                <a:solidFill>
                  <a:srgbClr val="0000FF"/>
                </a:solidFill>
              </a:rPr>
              <a:t>Controller --&gt;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&lt;</a:t>
            </a:r>
            <a:r>
              <a:rPr lang="en-US" altLang="ko-KR" sz="1600" dirty="0"/>
              <a:t>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helloController</a:t>
            </a:r>
            <a:r>
              <a:rPr lang="en-US" altLang="ko-KR" sz="1600" i="1" dirty="0"/>
              <a:t>" class="</a:t>
            </a:r>
            <a:r>
              <a:rPr lang="en-US" altLang="ko-KR" sz="1600" i="1" dirty="0" err="1"/>
              <a:t>controller.HelloController</a:t>
            </a:r>
            <a:r>
              <a:rPr lang="en-US" altLang="ko-KR" sz="1600" i="1" dirty="0"/>
              <a:t>"&gt;&lt;/bean&gt;</a:t>
            </a:r>
          </a:p>
          <a:p>
            <a:pPr>
              <a:lnSpc>
                <a:spcPts val="1400"/>
              </a:lnSpc>
            </a:pPr>
            <a:endParaRPr lang="ko-KR" altLang="en-US" sz="1600" dirty="0"/>
          </a:p>
          <a:p>
            <a:pPr>
              <a:lnSpc>
                <a:spcPts val="1400"/>
              </a:lnSpc>
            </a:pPr>
            <a:r>
              <a:rPr lang="en-US" altLang="ko-KR" sz="1600" dirty="0" smtClean="0">
                <a:solidFill>
                  <a:srgbClr val="0000FF"/>
                </a:solidFill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ViewResolver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&lt;</a:t>
            </a:r>
            <a:r>
              <a:rPr lang="en-US" altLang="ko-KR" sz="1600" dirty="0"/>
              <a:t>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internalResourceViewResolver</a:t>
            </a:r>
            <a:r>
              <a:rPr lang="en-US" altLang="ko-KR" sz="1600" i="1" dirty="0"/>
              <a:t>" 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class</a:t>
            </a:r>
            <a:r>
              <a:rPr lang="en-US" altLang="ko-KR" sz="1600" dirty="0"/>
              <a:t>=</a:t>
            </a:r>
            <a:r>
              <a:rPr lang="en-US" altLang="ko-KR" sz="1600" i="1" dirty="0"/>
              <a:t>"org.springframework.web.servlet.view.</a:t>
            </a:r>
            <a:r>
              <a:rPr lang="en-US" altLang="ko-KR" sz="1600" b="1" i="1" dirty="0">
                <a:solidFill>
                  <a:srgbClr val="7030A0"/>
                </a:solidFill>
              </a:rPr>
              <a:t>InternalResourceViewResolver</a:t>
            </a:r>
            <a:r>
              <a:rPr lang="en-US" altLang="ko-KR" sz="1600" i="1" dirty="0"/>
              <a:t>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&lt;</a:t>
            </a:r>
            <a:r>
              <a:rPr lang="en-US" altLang="ko-KR" sz="1600" dirty="0"/>
              <a:t>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viewClass</a:t>
            </a:r>
            <a:r>
              <a:rPr lang="en-US" altLang="ko-KR" sz="1600" i="1" dirty="0"/>
              <a:t>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     &lt;</a:t>
            </a:r>
            <a:r>
              <a:rPr lang="en-US" altLang="ko-KR" sz="1600" dirty="0"/>
              <a:t>value&gt;</a:t>
            </a:r>
            <a:r>
              <a:rPr lang="en-US" altLang="ko-KR" sz="1600" dirty="0" err="1"/>
              <a:t>org.springframework.web.servlet.view.JstlView</a:t>
            </a:r>
            <a:r>
              <a:rPr lang="en-US" altLang="ko-KR" sz="1600" dirty="0"/>
              <a:t>&lt;/value&gt;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&lt;/</a:t>
            </a:r>
            <a:r>
              <a:rPr lang="en-US" altLang="ko-KR" sz="1600" dirty="0"/>
              <a:t>property&gt;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&lt;</a:t>
            </a:r>
            <a:r>
              <a:rPr lang="en-US" altLang="ko-KR" sz="1600" dirty="0"/>
              <a:t>property name=</a:t>
            </a:r>
            <a:r>
              <a:rPr lang="en-US" altLang="ko-KR" sz="1600" i="1" dirty="0"/>
              <a:t>"prefix"&gt;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      &lt;</a:t>
            </a:r>
            <a:r>
              <a:rPr lang="en-US" altLang="ko-KR" sz="1600" dirty="0"/>
              <a:t>value</a:t>
            </a:r>
            <a:r>
              <a:rPr lang="en-US" altLang="ko-KR" sz="1600" dirty="0" smtClean="0"/>
              <a:t>&gt; </a:t>
            </a:r>
            <a:r>
              <a:rPr lang="en-US" altLang="ko-KR" sz="1600" b="1" dirty="0" smtClean="0"/>
              <a:t>WEB-INF/</a:t>
            </a:r>
            <a:r>
              <a:rPr lang="en-US" altLang="ko-KR" sz="1600" b="1" dirty="0" err="1" smtClean="0"/>
              <a:t>jsp</a:t>
            </a:r>
            <a:r>
              <a:rPr lang="en-US" altLang="ko-KR" sz="1600" b="1" dirty="0"/>
              <a:t>/&lt;/</a:t>
            </a:r>
            <a:r>
              <a:rPr lang="en-US" altLang="ko-KR" sz="1600" dirty="0"/>
              <a:t>value&gt;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&lt;/</a:t>
            </a:r>
            <a:r>
              <a:rPr lang="en-US" altLang="ko-KR" sz="1600" dirty="0"/>
              <a:t>property&gt;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&lt;</a:t>
            </a:r>
            <a:r>
              <a:rPr lang="en-US" altLang="ko-KR" sz="1600" dirty="0"/>
              <a:t>property name=</a:t>
            </a:r>
            <a:r>
              <a:rPr lang="en-US" altLang="ko-KR" sz="1600" i="1" dirty="0"/>
              <a:t>"suffix"&gt;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         &lt;</a:t>
            </a:r>
            <a:r>
              <a:rPr lang="en-US" altLang="ko-KR" sz="1600" dirty="0"/>
              <a:t>value</a:t>
            </a:r>
            <a:r>
              <a:rPr lang="en-US" altLang="ko-KR" sz="1600" b="1" dirty="0"/>
              <a:t>&gt;.</a:t>
            </a:r>
            <a:r>
              <a:rPr lang="en-US" altLang="ko-KR" sz="1600" b="1" dirty="0" err="1"/>
              <a:t>jsp</a:t>
            </a:r>
            <a:r>
              <a:rPr lang="en-US" altLang="ko-KR" sz="1600" dirty="0"/>
              <a:t>&lt;/value&gt;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        &lt;/</a:t>
            </a:r>
            <a:r>
              <a:rPr lang="en-US" altLang="ko-KR" sz="1600" dirty="0"/>
              <a:t>property&gt;</a:t>
            </a:r>
          </a:p>
          <a:p>
            <a:pPr>
              <a:lnSpc>
                <a:spcPts val="1400"/>
              </a:lnSpc>
            </a:pPr>
            <a:r>
              <a:rPr lang="en-US" altLang="ko-KR" sz="1600" dirty="0" smtClean="0"/>
              <a:t>  &lt;/</a:t>
            </a:r>
            <a:r>
              <a:rPr lang="en-US" altLang="ko-KR" sz="1600" dirty="0"/>
              <a:t>bean&gt;</a:t>
            </a:r>
          </a:p>
          <a:p>
            <a:pPr>
              <a:lnSpc>
                <a:spcPts val="1400"/>
              </a:lnSpc>
            </a:pPr>
            <a:r>
              <a:rPr lang="en-US" altLang="ko-KR" sz="1600" dirty="0"/>
              <a:t>&lt;/beans&gt;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4067944" y="5695216"/>
            <a:ext cx="2734394" cy="40011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0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WEB_INF/</a:t>
            </a:r>
            <a:r>
              <a:rPr lang="en-US" altLang="ko-KR" sz="20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20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en-US" altLang="ko-KR" sz="2000" b="1" dirty="0" err="1" smtClean="0">
                <a:latin typeface="HY강B" pitchFamily="18" charset="-127"/>
                <a:ea typeface="HY강B" pitchFamily="18" charset="-127"/>
              </a:rPr>
              <a:t>hello</a:t>
            </a:r>
            <a:r>
              <a:rPr lang="en-US" altLang="ko-KR" sz="20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.jsp</a:t>
            </a:r>
            <a:endParaRPr lang="ko-KR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33" name="직선 화살표 연결선 32"/>
          <p:cNvCxnSpPr>
            <a:cxnSpLocks noChangeShapeType="1"/>
            <a:stCxn id="5" idx="1"/>
          </p:cNvCxnSpPr>
          <p:nvPr/>
        </p:nvCxnSpPr>
        <p:spPr bwMode="auto">
          <a:xfrm flipH="1" flipV="1">
            <a:off x="3203848" y="5842283"/>
            <a:ext cx="864096" cy="529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7" name="직선 화살표 연결선 46"/>
          <p:cNvCxnSpPr>
            <a:cxnSpLocks noChangeShapeType="1"/>
          </p:cNvCxnSpPr>
          <p:nvPr/>
        </p:nvCxnSpPr>
        <p:spPr bwMode="auto">
          <a:xfrm flipV="1">
            <a:off x="4573909" y="3284984"/>
            <a:ext cx="2950419" cy="43204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6" name="직선 화살표 연결선 55"/>
          <p:cNvCxnSpPr>
            <a:cxnSpLocks noChangeShapeType="1"/>
          </p:cNvCxnSpPr>
          <p:nvPr/>
        </p:nvCxnSpPr>
        <p:spPr bwMode="auto">
          <a:xfrm flipV="1">
            <a:off x="6802338" y="5085184"/>
            <a:ext cx="938014" cy="8100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60" name="직사각형 59"/>
          <p:cNvSpPr>
            <a:spLocks noChangeArrowheads="1"/>
          </p:cNvSpPr>
          <p:nvPr/>
        </p:nvSpPr>
        <p:spPr bwMode="auto">
          <a:xfrm>
            <a:off x="7271345" y="4509120"/>
            <a:ext cx="1189087" cy="7200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391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" y="2786185"/>
            <a:ext cx="6575301" cy="3705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42" y="332656"/>
            <a:ext cx="5238750" cy="4306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직사각형 39"/>
          <p:cNvSpPr>
            <a:spLocks noChangeArrowheads="1"/>
          </p:cNvSpPr>
          <p:nvPr/>
        </p:nvSpPr>
        <p:spPr bwMode="auto">
          <a:xfrm>
            <a:off x="395536" y="2786185"/>
            <a:ext cx="1440308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3" name="직사각형 42"/>
          <p:cNvSpPr>
            <a:spLocks noChangeArrowheads="1"/>
          </p:cNvSpPr>
          <p:nvPr/>
        </p:nvSpPr>
        <p:spPr bwMode="auto">
          <a:xfrm>
            <a:off x="1835844" y="4941168"/>
            <a:ext cx="3528244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4" name="직사각형 43"/>
          <p:cNvSpPr>
            <a:spLocks noChangeArrowheads="1"/>
          </p:cNvSpPr>
          <p:nvPr/>
        </p:nvSpPr>
        <p:spPr bwMode="auto">
          <a:xfrm>
            <a:off x="5482940" y="4941168"/>
            <a:ext cx="1440308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5" name="직사각형 44"/>
          <p:cNvSpPr>
            <a:spLocks noChangeArrowheads="1"/>
          </p:cNvSpPr>
          <p:nvPr/>
        </p:nvSpPr>
        <p:spPr bwMode="auto">
          <a:xfrm>
            <a:off x="6923248" y="4149080"/>
            <a:ext cx="961268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022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결과확인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276850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53730"/>
            <a:ext cx="533566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331640" y="1230660"/>
            <a:ext cx="2592288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572000" y="1988840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hello.html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8" name="직선 화살표 연결선 7"/>
          <p:cNvCxnSpPr>
            <a:cxnSpLocks noChangeShapeType="1"/>
            <a:stCxn id="7" idx="1"/>
          </p:cNvCxnSpPr>
          <p:nvPr/>
        </p:nvCxnSpPr>
        <p:spPr bwMode="auto">
          <a:xfrm flipH="1" flipV="1">
            <a:off x="3707904" y="1518653"/>
            <a:ext cx="864096" cy="63946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77747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91"/>
          <p:cNvGrpSpPr/>
          <p:nvPr/>
        </p:nvGrpSpPr>
        <p:grpSpPr>
          <a:xfrm>
            <a:off x="3631253" y="3686389"/>
            <a:ext cx="1667717" cy="423354"/>
            <a:chOff x="1261963" y="1055163"/>
            <a:chExt cx="1667717" cy="423354"/>
          </a:xfrm>
        </p:grpSpPr>
        <p:cxnSp>
          <p:nvCxnSpPr>
            <p:cNvPr id="93" name="직선 화살표 연결선 92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꺾인 연결선 10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순서도: 판단 10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3644646" y="1964519"/>
            <a:ext cx="1667717" cy="423354"/>
            <a:chOff x="1261963" y="1055163"/>
            <a:chExt cx="1667717" cy="423354"/>
          </a:xfrm>
        </p:grpSpPr>
        <p:cxnSp>
          <p:nvCxnSpPr>
            <p:cNvPr id="85" name="직선 화살표 연결선 8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꺾인 연결선 86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순서도: 판단 88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569748" y="1146941"/>
            <a:ext cx="1667717" cy="423354"/>
            <a:chOff x="1261963" y="1055163"/>
            <a:chExt cx="1667717" cy="423354"/>
          </a:xfrm>
        </p:grpSpPr>
        <p:cxnSp>
          <p:nvCxnSpPr>
            <p:cNvPr id="79" name="직선 화살표 연결선 78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순서도: 판단 8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MVC</a:t>
            </a:r>
            <a:r>
              <a:rPr lang="ko-KR" altLang="en-US" dirty="0"/>
              <a:t>를 이용한 사용자관리 시스템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707361" y="4869160"/>
            <a:ext cx="4047759" cy="1456564"/>
            <a:chOff x="4644008" y="4599872"/>
            <a:chExt cx="4047759" cy="14565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4817" y="4599872"/>
              <a:ext cx="1916950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599872"/>
              <a:ext cx="2152753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cxnSp>
        <p:nvCxnSpPr>
          <p:cNvPr id="72" name="직선 화살표 연결선 71"/>
          <p:cNvCxnSpPr/>
          <p:nvPr/>
        </p:nvCxnSpPr>
        <p:spPr>
          <a:xfrm>
            <a:off x="1336941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4644008" y="1239524"/>
            <a:ext cx="1440160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수정화면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251607" y="1239523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2029394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63" idx="3"/>
            <a:endCxn id="36" idx="1"/>
          </p:cNvCxnSpPr>
          <p:nvPr/>
        </p:nvCxnSpPr>
        <p:spPr>
          <a:xfrm>
            <a:off x="4100279" y="1462767"/>
            <a:ext cx="543729" cy="239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1844077" y="1508594"/>
            <a:ext cx="1097757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816840" y="1075655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102033" y="1506354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로그아웃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79562" y="1231264"/>
            <a:ext cx="1134491" cy="350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로그인화면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099163" y="1163355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정보수정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059837" y="2037697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764580" y="378683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패스워드찾기</a:t>
            </a: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790146" y="2069028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사용자등록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804135" y="1234734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사용자별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메인화면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4" name="직선 화살표 연결선 63"/>
          <p:cNvCxnSpPr>
            <a:stCxn id="54" idx="2"/>
            <a:endCxn id="59" idx="1"/>
          </p:cNvCxnSpPr>
          <p:nvPr/>
        </p:nvCxnSpPr>
        <p:spPr>
          <a:xfrm>
            <a:off x="1246808" y="1582126"/>
            <a:ext cx="1543339" cy="164541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4" idx="2"/>
            <a:endCxn id="60" idx="1"/>
          </p:cNvCxnSpPr>
          <p:nvPr/>
        </p:nvCxnSpPr>
        <p:spPr>
          <a:xfrm>
            <a:off x="1246808" y="1582126"/>
            <a:ext cx="1517772" cy="242673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54" idx="2"/>
            <a:endCxn id="62" idx="1"/>
          </p:cNvCxnSpPr>
          <p:nvPr/>
        </p:nvCxnSpPr>
        <p:spPr>
          <a:xfrm>
            <a:off x="1246808" y="1582126"/>
            <a:ext cx="1543338" cy="71493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순서도: 판단 28"/>
          <p:cNvSpPr/>
          <p:nvPr/>
        </p:nvSpPr>
        <p:spPr>
          <a:xfrm>
            <a:off x="2072127" y="1214124"/>
            <a:ext cx="540059" cy="26439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>
            <a:stCxn id="29" idx="0"/>
            <a:endCxn id="54" idx="0"/>
          </p:cNvCxnSpPr>
          <p:nvPr/>
        </p:nvCxnSpPr>
        <p:spPr>
          <a:xfrm rot="16200000" flipH="1" flipV="1">
            <a:off x="1785913" y="675019"/>
            <a:ext cx="17140" cy="1095349"/>
          </a:xfrm>
          <a:prstGeom prst="bentConnector3">
            <a:avLst>
              <a:gd name="adj1" fmla="val -1333722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/>
          <p:cNvSpPr/>
          <p:nvPr/>
        </p:nvSpPr>
        <p:spPr>
          <a:xfrm>
            <a:off x="5313288" y="2026912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6030386" y="1195272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5303902" y="3011518"/>
            <a:ext cx="144016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5298970" y="3817714"/>
            <a:ext cx="149281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</a:t>
            </a:r>
            <a:r>
              <a:rPr lang="ko-KR" altLang="en-US" sz="1400" dirty="0" err="1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드</a:t>
            </a: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023583" y="3011518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013349" y="3756739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2092728" y="1801093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회원등록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2056688" y="2369623"/>
            <a:ext cx="665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아이디찾기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1524285" y="2950543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패스워</a:t>
            </a:r>
            <a:r>
              <a:rPr lang="ko-KR" altLang="en-US" sz="1200" dirty="0" err="1">
                <a:latin typeface="+mj-ea"/>
                <a:ea typeface="+mj-ea"/>
              </a:rPr>
              <a:t>드</a:t>
            </a:r>
            <a:r>
              <a:rPr lang="ko-KR" altLang="en-US" sz="1200" dirty="0" err="1" smtClean="0">
                <a:latin typeface="+mj-ea"/>
                <a:ea typeface="+mj-ea"/>
              </a:rPr>
              <a:t>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764580" y="454636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사용자리스트보기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2764580" y="530589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 삭제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</a:t>
            </a:r>
            <a:r>
              <a: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면</a:t>
            </a:r>
          </a:p>
        </p:txBody>
      </p:sp>
      <p:grpSp>
        <p:nvGrpSpPr>
          <p:cNvPr id="104" name="그룹 103"/>
          <p:cNvGrpSpPr/>
          <p:nvPr/>
        </p:nvGrpSpPr>
        <p:grpSpPr>
          <a:xfrm>
            <a:off x="3627168" y="2929535"/>
            <a:ext cx="1667717" cy="423354"/>
            <a:chOff x="1261963" y="1055163"/>
            <a:chExt cx="1667717" cy="423354"/>
          </a:xfrm>
        </p:grpSpPr>
        <p:cxnSp>
          <p:nvCxnSpPr>
            <p:cNvPr id="105" name="직선 화살표 연결선 10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화살표 연결선 113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꺾인 연결선 114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순서도: 판단 116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2790147" y="3011518"/>
            <a:ext cx="127057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1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 생성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5904656" cy="5067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995936" y="978840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File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Dynamic Web Project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</p:cNvCxnSpPr>
          <p:nvPr/>
        </p:nvCxnSpPr>
        <p:spPr bwMode="auto">
          <a:xfrm flipH="1">
            <a:off x="1187624" y="1196752"/>
            <a:ext cx="2952328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187624" y="1801416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499992" y="2276871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>
            <a:off x="5724128" y="1273986"/>
            <a:ext cx="432048" cy="100288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3" y="2708920"/>
            <a:ext cx="5032785" cy="39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355975" y="3586689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21072" y="4221088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2.  Project name :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SpringUser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</p:cNvCxnSpPr>
          <p:nvPr/>
        </p:nvCxnSpPr>
        <p:spPr bwMode="auto">
          <a:xfrm flipV="1">
            <a:off x="3851920" y="3874682"/>
            <a:ext cx="1224136" cy="51568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6912260" y="6264620"/>
            <a:ext cx="9001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1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Enterprice</a:t>
            </a:r>
            <a:r>
              <a:rPr lang="en-US" altLang="ko-KR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Application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28992" cy="5616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err="1" smtClean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rPr>
              <a:t>Enterprice</a:t>
            </a:r>
            <a:r>
              <a:rPr lang="en-US" altLang="ko-KR" dirty="0" smtClean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rPr>
              <a:t> Application </a:t>
            </a:r>
            <a:r>
              <a:rPr lang="ko-KR" altLang="en-US" dirty="0" smtClean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rPr>
              <a:t>란</a:t>
            </a:r>
            <a:r>
              <a:rPr lang="en-US" altLang="ko-KR" dirty="0" smtClean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기업의 </a:t>
            </a:r>
            <a:r>
              <a:rPr lang="ko-KR" altLang="en-US" dirty="0">
                <a:solidFill>
                  <a:prstClr val="black"/>
                </a:solidFill>
              </a:rPr>
              <a:t>비즈니스활동에 사용되는 </a:t>
            </a:r>
            <a:r>
              <a:rPr lang="ko-KR" altLang="en-US" dirty="0" smtClean="0">
                <a:solidFill>
                  <a:prstClr val="black"/>
                </a:solidFill>
              </a:rPr>
              <a:t>응용프로그램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기업용 </a:t>
            </a:r>
            <a:r>
              <a:rPr lang="ko-KR" altLang="en-US" dirty="0">
                <a:solidFill>
                  <a:prstClr val="black"/>
                </a:solidFill>
              </a:rPr>
              <a:t>응용 프로그램은 복잡한 </a:t>
            </a:r>
            <a:r>
              <a:rPr lang="ko-KR" altLang="en-US" dirty="0" err="1">
                <a:solidFill>
                  <a:prstClr val="black"/>
                </a:solidFill>
              </a:rPr>
              <a:t>확장성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분산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컴포넌트 기반에서 </a:t>
            </a:r>
            <a:r>
              <a:rPr lang="ko-KR" altLang="en-US" dirty="0" smtClean="0">
                <a:solidFill>
                  <a:prstClr val="black"/>
                </a:solidFill>
              </a:rPr>
              <a:t>작동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기업용 응용 프로그램은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매우 복잡한 </a:t>
            </a:r>
            <a:r>
              <a:rPr lang="ko-KR" altLang="en-US" dirty="0" smtClean="0">
                <a:solidFill>
                  <a:prstClr val="black"/>
                </a:solidFill>
              </a:rPr>
              <a:t>시스템이며 데이터 중심</a:t>
            </a:r>
            <a:r>
              <a:rPr lang="en-US" altLang="ko-KR" dirty="0" smtClean="0">
                <a:solidFill>
                  <a:prstClr val="black"/>
                </a:solidFill>
              </a:rPr>
              <a:t>,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사용자 </a:t>
            </a:r>
            <a:r>
              <a:rPr lang="ko-KR" altLang="en-US" dirty="0" smtClean="0">
                <a:solidFill>
                  <a:prstClr val="black"/>
                </a:solidFill>
              </a:rPr>
              <a:t>친화적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보안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관리 및 유지 보수에 대한 엄격한 요구 사항을 </a:t>
            </a:r>
            <a:r>
              <a:rPr lang="ko-KR" altLang="en-US" dirty="0" smtClean="0">
                <a:solidFill>
                  <a:prstClr val="black"/>
                </a:solidFill>
              </a:rPr>
              <a:t>충족해야 </a:t>
            </a:r>
            <a:r>
              <a:rPr lang="ko-KR" altLang="en-US" sz="2000" dirty="0" smtClean="0">
                <a:solidFill>
                  <a:prstClr val="black"/>
                </a:solidFill>
              </a:rPr>
              <a:t>함</a:t>
            </a:r>
            <a:r>
              <a:rPr lang="en-US" altLang="ko-KR" sz="2000" dirty="0" smtClean="0">
                <a:solidFill>
                  <a:prstClr val="black"/>
                </a:solidFill>
              </a:rPr>
              <a:t>.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endParaRPr lang="en-US" altLang="ko-KR" sz="20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웹 </a:t>
            </a:r>
            <a:r>
              <a:rPr lang="ko-KR" altLang="en-US" dirty="0">
                <a:solidFill>
                  <a:prstClr val="black"/>
                </a:solidFill>
              </a:rPr>
              <a:t>기반 어플리케이션에서 </a:t>
            </a:r>
            <a:r>
              <a:rPr lang="en-US" altLang="ko-KR" dirty="0" smtClean="0">
                <a:solidFill>
                  <a:srgbClr val="0000FF"/>
                </a:solidFill>
              </a:rPr>
              <a:t>'</a:t>
            </a:r>
            <a:r>
              <a:rPr lang="ko-KR" altLang="en-US" dirty="0">
                <a:solidFill>
                  <a:srgbClr val="0000FF"/>
                </a:solidFill>
              </a:rPr>
              <a:t>구조가 복잡한 대규모 분산 객체 환경</a:t>
            </a:r>
            <a:r>
              <a:rPr lang="en-US" altLang="ko-KR" dirty="0">
                <a:solidFill>
                  <a:srgbClr val="0000FF"/>
                </a:solidFill>
              </a:rPr>
              <a:t>'</a:t>
            </a:r>
            <a:r>
              <a:rPr lang="ko-KR" altLang="en-US" dirty="0"/>
              <a:t>을 쉽게 구현하기 위해서 </a:t>
            </a:r>
            <a:r>
              <a:rPr lang="ko-KR" altLang="en-US" dirty="0" smtClean="0">
                <a:solidFill>
                  <a:prstClr val="black"/>
                </a:solidFill>
              </a:rPr>
              <a:t>자바</a:t>
            </a:r>
            <a:r>
              <a:rPr lang="en-US" altLang="ko-KR" dirty="0">
                <a:hlinkClick r:id="rId2" action="ppaction://hlinkfile"/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EJB(</a:t>
            </a:r>
            <a:r>
              <a:rPr lang="en-US" altLang="ko-KR" dirty="0">
                <a:solidFill>
                  <a:srgbClr val="FF0000"/>
                </a:solidFill>
              </a:rPr>
              <a:t>E</a:t>
            </a:r>
            <a:r>
              <a:rPr lang="en-US" altLang="ko-KR" dirty="0">
                <a:solidFill>
                  <a:srgbClr val="0000FF"/>
                </a:solidFill>
              </a:rPr>
              <a:t>nterprise </a:t>
            </a:r>
            <a:r>
              <a:rPr lang="en-US" altLang="ko-KR" dirty="0">
                <a:solidFill>
                  <a:srgbClr val="FF0000"/>
                </a:solidFill>
              </a:rPr>
              <a:t>J</a:t>
            </a:r>
            <a:r>
              <a:rPr lang="en-US" altLang="ko-KR" dirty="0">
                <a:solidFill>
                  <a:srgbClr val="0000FF"/>
                </a:solidFill>
              </a:rPr>
              <a:t>ava</a:t>
            </a:r>
            <a:r>
              <a:rPr lang="en-US" altLang="ko-KR" dirty="0">
                <a:solidFill>
                  <a:srgbClr val="FF0000"/>
                </a:solidFill>
              </a:rPr>
              <a:t>B</a:t>
            </a:r>
            <a:r>
              <a:rPr lang="en-US" altLang="ko-KR" dirty="0">
                <a:solidFill>
                  <a:srgbClr val="0000FF"/>
                </a:solidFill>
              </a:rPr>
              <a:t>ean)</a:t>
            </a:r>
            <a:r>
              <a:rPr lang="en-US" altLang="ko-KR" dirty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</a:rPr>
              <a:t>가 </a:t>
            </a:r>
            <a:r>
              <a:rPr lang="ko-KR" altLang="en-US" dirty="0">
                <a:solidFill>
                  <a:prstClr val="black"/>
                </a:solidFill>
              </a:rPr>
              <a:t>퍼지기 시작했고 </a:t>
            </a:r>
            <a:r>
              <a:rPr lang="ko-KR" altLang="en-US" dirty="0" smtClean="0">
                <a:solidFill>
                  <a:prstClr val="black"/>
                </a:solidFill>
              </a:rPr>
              <a:t>자바는 </a:t>
            </a:r>
            <a:r>
              <a:rPr lang="ko-KR" altLang="en-US" dirty="0">
                <a:solidFill>
                  <a:prstClr val="black"/>
                </a:solidFill>
              </a:rPr>
              <a:t>엔터프라이즈 어플리케이션을 구축하는 데 필요한 기본 </a:t>
            </a:r>
            <a:r>
              <a:rPr lang="ko-KR" altLang="en-US" dirty="0" smtClean="0">
                <a:solidFill>
                  <a:prstClr val="black"/>
                </a:solidFill>
              </a:rPr>
              <a:t>기술이 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13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8" y="2806644"/>
            <a:ext cx="3342503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5" y="1865790"/>
            <a:ext cx="4714875" cy="427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251520" y="807226"/>
            <a:ext cx="8543192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1.http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://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www.springsource.org/download/community/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Spring  Framework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의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다운로드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압축을 풀고 </a:t>
            </a:r>
            <a:r>
              <a:rPr lang="en-US" altLang="ko-KR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dist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폴더를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프로젝트 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lib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폴더에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import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기타 의존관계에 있는 필요한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library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파일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import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</a:t>
            </a:r>
            <a:r>
              <a:rPr lang="ko-KR" altLang="en-US" dirty="0" smtClean="0"/>
              <a:t>의 환경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566497"/>
            <a:ext cx="2968251" cy="1313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005226" y="1804092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13" idx="1"/>
          </p:cNvCxnSpPr>
          <p:nvPr/>
        </p:nvCxnSpPr>
        <p:spPr bwMode="auto">
          <a:xfrm flipH="1">
            <a:off x="2260810" y="1943532"/>
            <a:ext cx="3744416" cy="31542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8" name="직사각형 27"/>
          <p:cNvSpPr>
            <a:spLocks noChangeArrowheads="1"/>
          </p:cNvSpPr>
          <p:nvPr/>
        </p:nvSpPr>
        <p:spPr bwMode="auto">
          <a:xfrm>
            <a:off x="1334618" y="5103217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328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Web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로 전환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988840"/>
            <a:ext cx="4752530" cy="309634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95232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5339060" y="4071280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983436" y="3273883"/>
            <a:ext cx="2909044" cy="7973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91880" y="1578786"/>
            <a:ext cx="52565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&gt;Spring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Tools &gt; Add Spring Project Nature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691677" y="3789619"/>
            <a:ext cx="1152130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275856" y="4041205"/>
            <a:ext cx="1944216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1" y="2164626"/>
            <a:ext cx="1280987" cy="21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직선 화살표 연결선 8"/>
          <p:cNvCxnSpPr>
            <a:cxnSpLocks noChangeShapeType="1"/>
            <a:stCxn id="8" idx="1"/>
          </p:cNvCxnSpPr>
          <p:nvPr/>
        </p:nvCxnSpPr>
        <p:spPr bwMode="auto">
          <a:xfrm flipH="1">
            <a:off x="1266912" y="1748063"/>
            <a:ext cx="2224968" cy="4086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92" y="3356992"/>
            <a:ext cx="1698352" cy="28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46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로그인 구성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781092" y="1079227"/>
            <a:ext cx="4158277" cy="1129209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581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1" y="4678555"/>
            <a:ext cx="2505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8"/>
            <a:ext cx="2495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595016" y="3371503"/>
            <a:ext cx="2417144" cy="2758637"/>
            <a:chOff x="3595016" y="3371503"/>
            <a:chExt cx="2417144" cy="2758637"/>
          </a:xfrm>
        </p:grpSpPr>
        <p:sp>
          <p:nvSpPr>
            <p:cNvPr id="21" name="직사각형 20"/>
            <p:cNvSpPr/>
            <p:nvPr/>
          </p:nvSpPr>
          <p:spPr>
            <a:xfrm>
              <a:off x="4040661" y="3733491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LoginValidator</a:t>
              </a:r>
              <a:endParaRPr lang="ko-KR" altLang="en-US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040660" y="4314610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UserServise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27064" y="4911917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UserDao</a:t>
              </a:r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027064" y="5488274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DataSource</a:t>
              </a:r>
              <a:endParaRPr lang="ko-KR" altLang="en-US" dirty="0"/>
            </a:p>
          </p:txBody>
        </p:sp>
        <p:sp>
          <p:nvSpPr>
            <p:cNvPr id="25" name="직사각형 24"/>
            <p:cNvSpPr>
              <a:spLocks noChangeArrowheads="1"/>
            </p:cNvSpPr>
            <p:nvPr/>
          </p:nvSpPr>
          <p:spPr bwMode="auto">
            <a:xfrm>
              <a:off x="3595016" y="3416870"/>
              <a:ext cx="2417144" cy="271327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57853" y="3371503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Model 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0320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26223" y="1454587"/>
            <a:ext cx="8730886" cy="4524285"/>
            <a:chOff x="817120" y="1279912"/>
            <a:chExt cx="7876104" cy="4749207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39957" y="384098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DataSource</a:t>
              </a:r>
              <a:endParaRPr lang="ko-KR" altLang="en-US" sz="1400" dirty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50561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61832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822108" y="4526494"/>
              <a:ext cx="871116" cy="939827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8189342" y="4272508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://SpringUser/login.html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467544" y="1695768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38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MVC</a:t>
            </a:r>
            <a:r>
              <a:rPr lang="ko-KR" altLang="en-US" dirty="0"/>
              <a:t>의 환경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88616" y="822416"/>
            <a:ext cx="8153400" cy="1042512"/>
          </a:xfrm>
        </p:spPr>
        <p:txBody>
          <a:bodyPr>
            <a:normAutofit lnSpcReduction="10000"/>
          </a:bodyPr>
          <a:lstStyle/>
          <a:p>
            <a:r>
              <a:rPr lang="en-US" altLang="ko-KR" sz="1800" dirty="0" err="1" smtClean="0">
                <a:solidFill>
                  <a:srgbClr val="0000FF"/>
                </a:solidFill>
              </a:rPr>
              <a:t>Ioc</a:t>
            </a:r>
            <a:r>
              <a:rPr lang="ko-KR" altLang="en-US" sz="1800" dirty="0" smtClean="0">
                <a:solidFill>
                  <a:srgbClr val="0000FF"/>
                </a:solidFill>
              </a:rPr>
              <a:t> 컨테이너 </a:t>
            </a:r>
            <a:r>
              <a:rPr lang="en-US" altLang="ko-KR" sz="1800" dirty="0" smtClean="0">
                <a:solidFill>
                  <a:srgbClr val="0000FF"/>
                </a:solidFill>
              </a:rPr>
              <a:t>: </a:t>
            </a:r>
            <a:r>
              <a:rPr lang="ko-KR" altLang="en-US" sz="1800" dirty="0" smtClean="0">
                <a:solidFill>
                  <a:srgbClr val="0000FF"/>
                </a:solidFill>
              </a:rPr>
              <a:t>웹 애플리케이션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컨텍스트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구성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800" dirty="0" err="1" smtClean="0"/>
              <a:t>Webroot</a:t>
            </a:r>
            <a:r>
              <a:rPr lang="ko-KR" altLang="en-US" sz="1800" dirty="0" smtClean="0"/>
              <a:t>의</a:t>
            </a:r>
            <a:r>
              <a:rPr lang="en-US" altLang="ko-KR" sz="1800" dirty="0" smtClean="0"/>
              <a:t> /WEB-INF/web.xml </a:t>
            </a:r>
            <a:r>
              <a:rPr lang="ko-KR" altLang="en-US" sz="1800" dirty="0" smtClean="0"/>
              <a:t>파일에 설정</a:t>
            </a:r>
            <a:r>
              <a:rPr lang="en-US" altLang="ko-KR" sz="1800" dirty="0" smtClean="0"/>
              <a:t> </a:t>
            </a:r>
          </a:p>
          <a:p>
            <a:pPr lvl="1"/>
            <a:r>
              <a:rPr lang="en-US" altLang="ko-KR" sz="1600" dirty="0" smtClean="0"/>
              <a:t>root </a:t>
            </a:r>
            <a:r>
              <a:rPr lang="ko-KR" altLang="en-US" sz="1600" dirty="0" smtClean="0"/>
              <a:t>애플리케이션 </a:t>
            </a:r>
            <a:r>
              <a:rPr lang="ko-KR" altLang="en-US" sz="1600" dirty="0" err="1" smtClean="0"/>
              <a:t>컨텍스트와</a:t>
            </a:r>
            <a:r>
              <a:rPr lang="ko-KR" altLang="en-US" sz="1600" dirty="0" smtClean="0"/>
              <a:t>  </a:t>
            </a:r>
            <a:r>
              <a:rPr lang="ko-KR" altLang="en-US" sz="1600" dirty="0" err="1" smtClean="0"/>
              <a:t>서블릿</a:t>
            </a:r>
            <a:r>
              <a:rPr lang="ko-KR" altLang="en-US" sz="1600" dirty="0" smtClean="0"/>
              <a:t> 애플리케이션 </a:t>
            </a:r>
            <a:r>
              <a:rPr lang="ko-KR" altLang="en-US" sz="1600" dirty="0" err="1" smtClean="0"/>
              <a:t>컨텍스트</a:t>
            </a:r>
            <a:r>
              <a:rPr lang="ko-KR" altLang="en-US" sz="1600" dirty="0" smtClean="0"/>
              <a:t> 설정</a:t>
            </a:r>
            <a:endParaRPr lang="ko-KR" altLang="en-US" sz="16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0" y="1970963"/>
            <a:ext cx="8964488" cy="4500806"/>
            <a:chOff x="166639" y="600507"/>
            <a:chExt cx="8437809" cy="5780821"/>
          </a:xfrm>
        </p:grpSpPr>
        <p:pic>
          <p:nvPicPr>
            <p:cNvPr id="19" name="Picture 6" descr="mvc-contex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204" y="2996952"/>
              <a:ext cx="4396543" cy="312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직사각형 19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07183" y="1257164"/>
              <a:ext cx="2786421" cy="4076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82924"/>
              <a:ext cx="3158878" cy="2117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위쪽/아래쪽 화살표 22"/>
            <p:cNvSpPr/>
            <p:nvPr/>
          </p:nvSpPr>
          <p:spPr>
            <a:xfrm>
              <a:off x="2198763" y="1702904"/>
              <a:ext cx="108012" cy="21812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꺾인 연결선 23"/>
            <p:cNvCxnSpPr>
              <a:stCxn id="19" idx="1"/>
              <a:endCxn id="22" idx="2"/>
            </p:cNvCxnSpPr>
            <p:nvPr/>
          </p:nvCxnSpPr>
          <p:spPr>
            <a:xfrm rot="10800000">
              <a:off x="2263008" y="4000861"/>
              <a:ext cx="1805197" cy="556865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이등변 삼각형 24"/>
            <p:cNvSpPr/>
            <p:nvPr/>
          </p:nvSpPr>
          <p:spPr>
            <a:xfrm>
              <a:off x="2197535" y="3981637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66639" y="4657339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248049" y="5247580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413555" y="600507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9" name="직선 화살표 연결선 28"/>
            <p:cNvCxnSpPr>
              <a:stCxn id="27" idx="3"/>
            </p:cNvCxnSpPr>
            <p:nvPr/>
          </p:nvCxnSpPr>
          <p:spPr>
            <a:xfrm>
              <a:off x="3820741" y="5416857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stCxn id="28" idx="2"/>
            </p:cNvCxnSpPr>
            <p:nvPr/>
          </p:nvCxnSpPr>
          <p:spPr>
            <a:xfrm flipH="1">
              <a:off x="4629007" y="939061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5564539" y="913024"/>
              <a:ext cx="2871981" cy="4076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IoC web-application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컨테이너</a:t>
              </a:r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600" b="1" dirty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170336" y="2781352"/>
              <a:ext cx="1397868" cy="549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err="1" smtClean="0"/>
                <a:t>dataSource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491868" y="3382046"/>
              <a:ext cx="1448181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i="1" dirty="0" err="1"/>
                <a:t>M</a:t>
              </a:r>
              <a:r>
                <a:rPr lang="en-US" altLang="ko-KR" sz="1600" i="1" dirty="0" err="1" smtClean="0"/>
                <a:t>essageSource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906617" y="2910984"/>
              <a:ext cx="1119703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smtClean="0"/>
                <a:t>Dao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6" name="직선 화살표 연결선 35"/>
            <p:cNvCxnSpPr>
              <a:stCxn id="26" idx="0"/>
            </p:cNvCxnSpPr>
            <p:nvPr/>
          </p:nvCxnSpPr>
          <p:spPr>
            <a:xfrm flipV="1">
              <a:off x="1252551" y="3810000"/>
              <a:ext cx="319210" cy="8473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06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파일 </a:t>
            </a:r>
            <a:r>
              <a:rPr lang="en-US" altLang="ko-KR" dirty="0" smtClean="0"/>
              <a:t>(web.xml)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8096"/>
            <a:ext cx="7992888" cy="5976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2166020" y="5004792"/>
            <a:ext cx="864096" cy="2838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2178720" y="5881588"/>
            <a:ext cx="864096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8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 </a:t>
            </a:r>
            <a:r>
              <a:rPr lang="en-US" altLang="ko-KR" dirty="0" smtClean="0"/>
              <a:t>MVC Model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Business logic </a:t>
            </a:r>
          </a:p>
          <a:p>
            <a:pPr lvl="1"/>
            <a:r>
              <a:rPr lang="ko-KR" altLang="en-US" dirty="0"/>
              <a:t>업무에 필요한 </a:t>
            </a:r>
            <a:r>
              <a:rPr lang="ko-KR" altLang="en-US" dirty="0" smtClean="0"/>
              <a:t>데이터를 </a:t>
            </a:r>
            <a:r>
              <a:rPr lang="ko-KR" altLang="en-US" dirty="0" err="1" smtClean="0"/>
              <a:t>얻기위해</a:t>
            </a:r>
            <a:r>
              <a:rPr lang="ko-KR" altLang="en-US" dirty="0" smtClean="0"/>
              <a:t> 수행하는 </a:t>
            </a:r>
            <a:r>
              <a:rPr lang="ko-KR" altLang="en-US" dirty="0"/>
              <a:t>응용프로그램의 </a:t>
            </a:r>
            <a:r>
              <a:rPr lang="ko-KR" altLang="en-US" dirty="0" smtClean="0"/>
              <a:t>일부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</a:t>
            </a:r>
            <a:r>
              <a:rPr lang="en-US" altLang="ko-KR" dirty="0" smtClean="0"/>
              <a:t>  </a:t>
            </a:r>
            <a:r>
              <a:rPr lang="ko-KR" altLang="en-US" dirty="0" smtClean="0"/>
              <a:t>데이터 </a:t>
            </a:r>
            <a:r>
              <a:rPr lang="ko-KR" altLang="en-US" dirty="0"/>
              <a:t>입력</a:t>
            </a:r>
            <a:r>
              <a:rPr lang="en-US" altLang="ko-KR" dirty="0"/>
              <a:t>, </a:t>
            </a:r>
            <a:r>
              <a:rPr lang="ko-KR" altLang="en-US" dirty="0"/>
              <a:t>수정</a:t>
            </a:r>
            <a:r>
              <a:rPr lang="en-US" altLang="ko-KR" dirty="0"/>
              <a:t>, </a:t>
            </a:r>
            <a:r>
              <a:rPr lang="ko-KR" altLang="en-US" dirty="0" smtClean="0"/>
              <a:t>조회</a:t>
            </a:r>
            <a:r>
              <a:rPr lang="en-US" altLang="ko-KR" dirty="0" smtClean="0"/>
              <a:t>,</a:t>
            </a:r>
            <a:r>
              <a:rPr lang="ko-KR" altLang="en-US" dirty="0" smtClean="0"/>
              <a:t>가공 및 보고서 </a:t>
            </a:r>
            <a:r>
              <a:rPr lang="ko-KR" altLang="en-US" dirty="0"/>
              <a:t>처리 등을 수행하는 루틴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1800" dirty="0" smtClean="0">
                <a:solidFill>
                  <a:srgbClr val="0000FF"/>
                </a:solidFill>
              </a:rPr>
              <a:t>DAO </a:t>
            </a:r>
            <a:r>
              <a:rPr lang="ko-KR" altLang="en-US" sz="1800" dirty="0" smtClean="0">
                <a:solidFill>
                  <a:srgbClr val="0000FF"/>
                </a:solidFill>
              </a:rPr>
              <a:t>디자인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패턴 </a:t>
            </a:r>
            <a:r>
              <a:rPr lang="en-US" altLang="ko-KR" sz="1800" dirty="0" smtClean="0"/>
              <a:t>- </a:t>
            </a:r>
            <a:r>
              <a:rPr lang="ko-KR" altLang="ko-KR" sz="1800" dirty="0" smtClean="0"/>
              <a:t>데이터 </a:t>
            </a:r>
            <a:r>
              <a:rPr lang="ko-KR" altLang="ko-KR" sz="1800" dirty="0"/>
              <a:t>접근 </a:t>
            </a:r>
            <a:r>
              <a:rPr lang="ko-KR" altLang="ko-KR" sz="1800" dirty="0" smtClean="0"/>
              <a:t>객체</a:t>
            </a:r>
            <a:r>
              <a:rPr lang="en-US" altLang="ko-KR" sz="1800" dirty="0" smtClean="0"/>
              <a:t>(DAO)</a:t>
            </a:r>
            <a:r>
              <a:rPr lang="ko-KR" altLang="en-US" sz="1800" dirty="0" smtClean="0"/>
              <a:t>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따로 두어</a:t>
            </a:r>
            <a:r>
              <a:rPr lang="en-US" altLang="ko-KR" sz="1800" dirty="0" smtClean="0"/>
              <a:t> </a:t>
            </a:r>
            <a:r>
              <a:rPr lang="ko-KR" altLang="ko-KR" sz="1800" dirty="0" smtClean="0"/>
              <a:t>데이터베이스 </a:t>
            </a:r>
            <a:r>
              <a:rPr lang="ko-KR" altLang="ko-KR" sz="1800" dirty="0"/>
              <a:t>업체 변경이나 데이터베이스 유형변경과 같이 데이터 소스에 변경이 가해질 경우</a:t>
            </a:r>
            <a:r>
              <a:rPr lang="en-US" altLang="ko-KR" sz="1800" dirty="0"/>
              <a:t>, </a:t>
            </a:r>
            <a:r>
              <a:rPr lang="en-US" altLang="ko-KR" sz="1800" dirty="0" smtClean="0"/>
              <a:t>DAO</a:t>
            </a:r>
            <a:r>
              <a:rPr lang="ko-KR" altLang="en-US" sz="1800" dirty="0" smtClean="0"/>
              <a:t>에</a:t>
            </a:r>
            <a:r>
              <a:rPr lang="ko-KR" altLang="ko-KR" sz="1800" dirty="0" smtClean="0"/>
              <a:t>만 </a:t>
            </a:r>
            <a:r>
              <a:rPr lang="ko-KR" altLang="ko-KR" sz="1800" dirty="0"/>
              <a:t>수정이 요구되어 </a:t>
            </a:r>
            <a:r>
              <a:rPr lang="en-US" altLang="ko-KR" sz="1800" dirty="0" smtClean="0"/>
              <a:t>business</a:t>
            </a:r>
            <a:r>
              <a:rPr lang="ko-KR" altLang="en-US" sz="1800" dirty="0" smtClean="0"/>
              <a:t> </a:t>
            </a:r>
            <a:r>
              <a:rPr lang="ko-KR" altLang="ko-KR" sz="1800" dirty="0" smtClean="0"/>
              <a:t> </a:t>
            </a:r>
            <a:r>
              <a:rPr lang="ko-KR" altLang="ko-KR" sz="1800" dirty="0"/>
              <a:t>객체들에 가해지는 </a:t>
            </a:r>
            <a:r>
              <a:rPr lang="ko-KR" altLang="ko-KR" sz="1800" dirty="0" smtClean="0"/>
              <a:t>영향</a:t>
            </a:r>
            <a:r>
              <a:rPr lang="ko-KR" altLang="en-US" sz="1800" dirty="0" smtClean="0"/>
              <a:t>을</a:t>
            </a:r>
            <a:r>
              <a:rPr lang="ko-KR" altLang="ko-KR" sz="1800" dirty="0" smtClean="0"/>
              <a:t> 최소화한다</a:t>
            </a:r>
            <a:r>
              <a:rPr lang="en-US" altLang="ko-KR" sz="1800" dirty="0" smtClean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24" y="1789708"/>
            <a:ext cx="3694137" cy="151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92" y="4365104"/>
            <a:ext cx="40386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230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DAO </a:t>
            </a:r>
            <a:r>
              <a:rPr lang="ko-KR" altLang="en-US" dirty="0" smtClean="0"/>
              <a:t>디자인 패턴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315171" y="908720"/>
            <a:ext cx="8505301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 smtClean="0"/>
              <a:t>디자인 패턴을 </a:t>
            </a:r>
            <a:r>
              <a:rPr lang="ko-KR" altLang="en-US" sz="1800" dirty="0"/>
              <a:t>사용하여 </a:t>
            </a:r>
            <a:r>
              <a:rPr lang="ko-KR" altLang="en-US" sz="1800" dirty="0" err="1"/>
              <a:t>저수준의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데이터액세스</a:t>
            </a:r>
            <a:r>
              <a:rPr lang="en-US" altLang="ko-KR" sz="1800" dirty="0" smtClean="0"/>
              <a:t>(DAO)</a:t>
            </a:r>
            <a:r>
              <a:rPr lang="ko-KR" altLang="en-US" sz="1800" dirty="0" smtClean="0"/>
              <a:t> </a:t>
            </a:r>
            <a:r>
              <a:rPr lang="ko-KR" altLang="en-US" sz="1800" dirty="0" err="1"/>
              <a:t>로직과</a:t>
            </a:r>
            <a:r>
              <a:rPr lang="ko-KR" altLang="en-US" sz="1800" dirty="0"/>
              <a:t> 고급 </a:t>
            </a:r>
            <a:r>
              <a:rPr lang="en-US" altLang="ko-KR" sz="1800" dirty="0" smtClean="0"/>
              <a:t>Business  </a:t>
            </a:r>
            <a:r>
              <a:rPr lang="ko-KR" altLang="en-US" sz="1800" dirty="0" err="1" smtClean="0"/>
              <a:t>로직을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분리한다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r>
              <a:rPr lang="en-US" altLang="ko-KR" sz="1800" dirty="0"/>
              <a:t>DAO </a:t>
            </a:r>
            <a:r>
              <a:rPr lang="ko-KR" altLang="en-US" sz="1800" dirty="0"/>
              <a:t>객체는 </a:t>
            </a:r>
            <a:r>
              <a:rPr lang="en-US" altLang="ko-KR" sz="1800" dirty="0">
                <a:solidFill>
                  <a:srgbClr val="0000FF"/>
                </a:solidFill>
              </a:rPr>
              <a:t>DAO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r>
              <a:rPr lang="ko-KR" altLang="ko-KR" sz="1800" dirty="0">
                <a:solidFill>
                  <a:srgbClr val="0000FF"/>
                </a:solidFill>
              </a:rPr>
              <a:t>인터페이스를 </a:t>
            </a:r>
            <a:r>
              <a:rPr lang="ko-KR" altLang="en-US" sz="1800" dirty="0"/>
              <a:t>상속받아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구현</a:t>
            </a:r>
            <a:endParaRPr lang="en-US" altLang="ko-KR" sz="1800" dirty="0" smtClean="0"/>
          </a:p>
          <a:p>
            <a:r>
              <a:rPr lang="en-US" altLang="ko-KR" sz="1800" dirty="0" smtClean="0"/>
              <a:t>Business  </a:t>
            </a:r>
            <a:r>
              <a:rPr lang="ko-KR" altLang="en-US" sz="1800" dirty="0"/>
              <a:t>서비스</a:t>
            </a:r>
            <a:r>
              <a:rPr lang="en-US" altLang="ko-KR" sz="1800" dirty="0"/>
              <a:t> </a:t>
            </a:r>
            <a:r>
              <a:rPr lang="ko-KR" altLang="ko-KR" sz="1800" dirty="0"/>
              <a:t>객체들은</a:t>
            </a:r>
            <a:r>
              <a:rPr lang="en-US" altLang="ko-KR" sz="1800" dirty="0"/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DAO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ko-KR" altLang="ko-KR" sz="1800" dirty="0">
                <a:solidFill>
                  <a:srgbClr val="0000FF"/>
                </a:solidFill>
              </a:rPr>
              <a:t>인터페이스</a:t>
            </a:r>
            <a:r>
              <a:rPr lang="en-US" altLang="ko-KR" sz="1800" dirty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/>
              <a:t>객체를</a:t>
            </a:r>
            <a:r>
              <a:rPr lang="ko-KR" altLang="ko-KR" sz="1800" dirty="0" smtClean="0"/>
              <a:t> </a:t>
            </a:r>
            <a:r>
              <a:rPr lang="ko-KR" altLang="en-US" sz="1800" dirty="0"/>
              <a:t>사용하며</a:t>
            </a:r>
            <a:r>
              <a:rPr lang="en-US" altLang="ko-KR" sz="1800" dirty="0"/>
              <a:t>,</a:t>
            </a:r>
            <a:r>
              <a:rPr lang="ko-KR" altLang="en-US" sz="1800" dirty="0"/>
              <a:t> </a:t>
            </a:r>
            <a:r>
              <a:rPr lang="ko-KR" altLang="ko-KR" sz="1800" dirty="0" smtClean="0"/>
              <a:t>이 </a:t>
            </a:r>
            <a:r>
              <a:rPr lang="en-US" altLang="ko-KR" sz="1800" dirty="0" smtClean="0"/>
              <a:t>DAO</a:t>
            </a:r>
            <a:r>
              <a:rPr lang="ko-KR" altLang="en-US" sz="1800" dirty="0" smtClean="0"/>
              <a:t> </a:t>
            </a:r>
            <a:r>
              <a:rPr lang="ko-KR" altLang="ko-KR" sz="1800" dirty="0" smtClean="0"/>
              <a:t>인터페이스</a:t>
            </a:r>
            <a:r>
              <a:rPr lang="ko-KR" altLang="en-US" sz="1800" dirty="0" smtClean="0"/>
              <a:t>를</a:t>
            </a:r>
            <a:r>
              <a:rPr lang="en-US" altLang="ko-KR" sz="1800" dirty="0" smtClean="0"/>
              <a:t> </a:t>
            </a:r>
            <a:r>
              <a:rPr lang="ko-KR" altLang="ko-KR" sz="1800" dirty="0" smtClean="0"/>
              <a:t>구현</a:t>
            </a:r>
            <a:r>
              <a:rPr lang="ko-KR" altLang="en-US" sz="1800" dirty="0" smtClean="0"/>
              <a:t>한 </a:t>
            </a:r>
            <a:r>
              <a:rPr lang="ko-KR" altLang="ko-KR" sz="1800" dirty="0" smtClean="0"/>
              <a:t>클래스</a:t>
            </a:r>
            <a:r>
              <a:rPr lang="en-US" altLang="ko-KR" sz="1800" dirty="0" smtClean="0"/>
              <a:t>(DAO)</a:t>
            </a:r>
            <a:r>
              <a:rPr lang="ko-KR" altLang="ko-KR" sz="1800" dirty="0" smtClean="0"/>
              <a:t>에 </a:t>
            </a:r>
            <a:r>
              <a:rPr lang="ko-KR" altLang="ko-KR" sz="1800" dirty="0"/>
              <a:t>대해</a:t>
            </a:r>
            <a:r>
              <a:rPr lang="ko-KR" altLang="en-US" sz="1800" dirty="0"/>
              <a:t>서는</a:t>
            </a:r>
            <a:r>
              <a:rPr lang="ko-KR" altLang="ko-KR" sz="1800" dirty="0"/>
              <a:t> </a:t>
            </a:r>
            <a:r>
              <a:rPr lang="ko-KR" altLang="ko-KR" sz="1800" dirty="0" smtClean="0"/>
              <a:t>모른다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</p:txBody>
      </p:sp>
      <p:grpSp>
        <p:nvGrpSpPr>
          <p:cNvPr id="46" name="그룹 45"/>
          <p:cNvGrpSpPr/>
          <p:nvPr/>
        </p:nvGrpSpPr>
        <p:grpSpPr>
          <a:xfrm>
            <a:off x="899590" y="2957108"/>
            <a:ext cx="7344818" cy="2880672"/>
            <a:chOff x="893786" y="1040708"/>
            <a:chExt cx="6191479" cy="3182748"/>
          </a:xfrm>
        </p:grpSpPr>
        <p:grpSp>
          <p:nvGrpSpPr>
            <p:cNvPr id="47" name="그룹 46"/>
            <p:cNvGrpSpPr/>
            <p:nvPr/>
          </p:nvGrpSpPr>
          <p:grpSpPr>
            <a:xfrm>
              <a:off x="893786" y="2094049"/>
              <a:ext cx="1720805" cy="994648"/>
              <a:chOff x="2987823" y="836712"/>
              <a:chExt cx="1437271" cy="99464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68" name="TextBox 67"/>
              <p:cNvSpPr txBox="1"/>
              <p:nvPr/>
            </p:nvSpPr>
            <p:spPr>
              <a:xfrm>
                <a:off x="2987824" y="836712"/>
                <a:ext cx="1437270" cy="9946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Business Logic Object</a:t>
                </a:r>
              </a:p>
              <a:p>
                <a:r>
                  <a:rPr lang="en-US" altLang="ko-KR" sz="1400" b="1" dirty="0" smtClean="0"/>
                  <a:t>Service </a:t>
                </a:r>
                <a:r>
                  <a:rPr lang="en-US" altLang="ko-KR" sz="1400" b="1" dirty="0"/>
                  <a:t>Logic Object</a:t>
                </a:r>
              </a:p>
              <a:p>
                <a:endParaRPr lang="en-US" altLang="ko-KR" sz="14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987825" y="1558087"/>
                <a:ext cx="1437269" cy="26939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987823" y="1448424"/>
                <a:ext cx="1437270" cy="15388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3285761" y="2169543"/>
              <a:ext cx="1551839" cy="939534"/>
              <a:chOff x="2987824" y="836712"/>
              <a:chExt cx="1296145" cy="93953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65" name="TextBox 64"/>
              <p:cNvSpPr txBox="1"/>
              <p:nvPr/>
            </p:nvSpPr>
            <p:spPr>
              <a:xfrm>
                <a:off x="2987824" y="836712"/>
                <a:ext cx="1296144" cy="9266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87825" y="1530025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987824" y="1378265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652120" y="2192626"/>
              <a:ext cx="1433145" cy="3400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/>
                <a:t>DataSource</a:t>
              </a:r>
              <a:endParaRPr lang="ko-KR" altLang="en-US" sz="1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52120" y="2711585"/>
              <a:ext cx="1433145" cy="5780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/>
                <a:t>SimplejdbcTemplate</a:t>
              </a:r>
              <a:endParaRPr lang="ko-KR" altLang="en-US" sz="1400" b="1" dirty="0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3285762" y="1040708"/>
              <a:ext cx="1551838" cy="926638"/>
              <a:chOff x="2987824" y="836712"/>
              <a:chExt cx="1296144" cy="926638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3" name="TextBox 62"/>
              <p:cNvSpPr txBox="1"/>
              <p:nvPr/>
            </p:nvSpPr>
            <p:spPr>
              <a:xfrm>
                <a:off x="2987824" y="836712"/>
                <a:ext cx="1296144" cy="9266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52" name="직선 화살표 연결선 51"/>
            <p:cNvCxnSpPr>
              <a:endCxn id="63" idx="1"/>
            </p:cNvCxnSpPr>
            <p:nvPr/>
          </p:nvCxnSpPr>
          <p:spPr>
            <a:xfrm flipV="1">
              <a:off x="2475218" y="1504027"/>
              <a:ext cx="810544" cy="99397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그룹 52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61" name="직선 연결선 60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이등변 삼각형 61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54" name="직선 화살표 연결선 53"/>
            <p:cNvCxnSpPr>
              <a:stCxn id="65" idx="3"/>
              <a:endCxn id="49" idx="1"/>
            </p:cNvCxnSpPr>
            <p:nvPr/>
          </p:nvCxnSpPr>
          <p:spPr>
            <a:xfrm flipV="1">
              <a:off x="4837600" y="2362652"/>
              <a:ext cx="814520" cy="27021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/>
            <p:cNvCxnSpPr>
              <a:endCxn id="50" idx="1"/>
            </p:cNvCxnSpPr>
            <p:nvPr/>
          </p:nvCxnSpPr>
          <p:spPr>
            <a:xfrm>
              <a:off x="4837598" y="2921786"/>
              <a:ext cx="814522" cy="7884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93342" y="2938536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59" name="순서도: 자기 디스크 58"/>
            <p:cNvSpPr/>
            <p:nvPr/>
          </p:nvSpPr>
          <p:spPr>
            <a:xfrm>
              <a:off x="6088738" y="3573726"/>
              <a:ext cx="678603" cy="64973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0" name="직선 화살표 연결선 59"/>
            <p:cNvCxnSpPr>
              <a:stCxn id="50" idx="2"/>
              <a:endCxn id="59" idx="1"/>
            </p:cNvCxnSpPr>
            <p:nvPr/>
          </p:nvCxnSpPr>
          <p:spPr>
            <a:xfrm>
              <a:off x="6368693" y="3289671"/>
              <a:ext cx="59347" cy="2840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6479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 MVC Model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318064" y="3656716"/>
            <a:ext cx="3672408" cy="2016224"/>
            <a:chOff x="1409700" y="1070769"/>
            <a:chExt cx="6324600" cy="4716463"/>
          </a:xfrm>
        </p:grpSpPr>
        <p:sp>
          <p:nvSpPr>
            <p:cNvPr id="5" name="AutoShape 1027"/>
            <p:cNvSpPr>
              <a:spLocks noChangeArrowheads="1"/>
            </p:cNvSpPr>
            <p:nvPr/>
          </p:nvSpPr>
          <p:spPr bwMode="auto">
            <a:xfrm>
              <a:off x="1409700" y="2747169"/>
              <a:ext cx="1981200" cy="1143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99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 latinLnBrk="0"/>
              <a:r>
                <a:rPr kumimoji="0" lang="en-US" altLang="ko-KR" sz="2000" b="1" dirty="0">
                  <a:solidFill>
                    <a:srgbClr val="FF0000"/>
                  </a:solidFill>
                  <a:latin typeface="Arial" charset="0"/>
                </a:rPr>
                <a:t>Model</a:t>
              </a:r>
            </a:p>
          </p:txBody>
        </p:sp>
        <p:sp>
          <p:nvSpPr>
            <p:cNvPr id="6" name="AutoShape 1028"/>
            <p:cNvSpPr>
              <a:spLocks noChangeArrowheads="1"/>
            </p:cNvSpPr>
            <p:nvPr/>
          </p:nvSpPr>
          <p:spPr bwMode="auto">
            <a:xfrm>
              <a:off x="4533900" y="1070769"/>
              <a:ext cx="3200400" cy="1135063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en-US" altLang="ko-KR" sz="2000" b="1" dirty="0">
                  <a:latin typeface="굴림" pitchFamily="50" charset="-127"/>
                </a:rPr>
                <a:t>Domain Model</a:t>
              </a:r>
              <a:endParaRPr lang="en-US" altLang="ko-KR" sz="2000" dirty="0">
                <a:latin typeface="굴림" pitchFamily="50" charset="-127"/>
              </a:endParaRPr>
            </a:p>
          </p:txBody>
        </p:sp>
        <p:sp>
          <p:nvSpPr>
            <p:cNvPr id="7" name="Rectangle 1029"/>
            <p:cNvSpPr>
              <a:spLocks noChangeArrowheads="1"/>
            </p:cNvSpPr>
            <p:nvPr/>
          </p:nvSpPr>
          <p:spPr bwMode="auto">
            <a:xfrm>
              <a:off x="3390900" y="2975769"/>
              <a:ext cx="9144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en-US" altLang="ko-KR" sz="2000" dirty="0"/>
                <a:t>=</a:t>
              </a:r>
            </a:p>
          </p:txBody>
        </p:sp>
        <p:sp>
          <p:nvSpPr>
            <p:cNvPr id="8" name="Rectangle 1030"/>
            <p:cNvSpPr>
              <a:spLocks noChangeArrowheads="1"/>
            </p:cNvSpPr>
            <p:nvPr/>
          </p:nvSpPr>
          <p:spPr bwMode="auto">
            <a:xfrm>
              <a:off x="5676900" y="2289969"/>
              <a:ext cx="9144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en-US" altLang="ko-KR" sz="2000"/>
                <a:t>+</a:t>
              </a:r>
            </a:p>
          </p:txBody>
        </p:sp>
        <p:sp>
          <p:nvSpPr>
            <p:cNvPr id="9" name="AutoShape 1031"/>
            <p:cNvSpPr>
              <a:spLocks noChangeArrowheads="1"/>
            </p:cNvSpPr>
            <p:nvPr/>
          </p:nvSpPr>
          <p:spPr bwMode="auto">
            <a:xfrm>
              <a:off x="4533900" y="2823369"/>
              <a:ext cx="3200400" cy="1135063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en-US" altLang="ko-KR" sz="2000" b="1">
                  <a:latin typeface="굴림" pitchFamily="50" charset="-127"/>
                </a:rPr>
                <a:t>Business Obj</a:t>
              </a:r>
              <a:endParaRPr lang="en-US" altLang="ko-KR" sz="2000">
                <a:latin typeface="굴림" pitchFamily="50" charset="-127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auto">
            <a:xfrm>
              <a:off x="5676900" y="4118769"/>
              <a:ext cx="9144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en-US" altLang="ko-KR" sz="2000"/>
                <a:t>+</a:t>
              </a:r>
            </a:p>
          </p:txBody>
        </p:sp>
        <p:sp>
          <p:nvSpPr>
            <p:cNvPr id="11" name="AutoShape 1033"/>
            <p:cNvSpPr>
              <a:spLocks noChangeArrowheads="1"/>
            </p:cNvSpPr>
            <p:nvPr/>
          </p:nvSpPr>
          <p:spPr bwMode="auto">
            <a:xfrm>
              <a:off x="4533900" y="4652169"/>
              <a:ext cx="3200400" cy="1135063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Tahoma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en-US" altLang="ko-KR" sz="2000" b="1">
                  <a:latin typeface="굴림" pitchFamily="50" charset="-127"/>
                </a:rPr>
                <a:t>DAO</a:t>
              </a:r>
              <a:endParaRPr lang="en-US" altLang="ko-KR" sz="2000">
                <a:latin typeface="굴림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97044" y="805676"/>
            <a:ext cx="8539451" cy="248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en-US" altLang="ko-KR" dirty="0">
                <a:latin typeface="HY강B" pitchFamily="18" charset="-127"/>
                <a:ea typeface="HY강B" pitchFamily="18" charset="-127"/>
              </a:rPr>
              <a:t>Business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객체는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DAO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객체를 사용하여 업무에 필요한 데이터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(model)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를 얻고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Controller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에  전달하는 기능을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수행하지만 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데이터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(Model)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를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Controller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가 원하는 형태로 가공하여 전해줄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수도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있다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7772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db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-&gt; (DAO) -&gt; 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Model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-&gt; (Service) -&gt; 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Model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for Controller</a:t>
            </a:r>
          </a:p>
          <a:p>
            <a:pPr marL="7772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저수준의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데이터액세스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(DAO)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로직과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고급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Business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로직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분리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7772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비지니스로직의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Model  =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 고객구매정보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고객정보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dao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+ </a:t>
            </a:r>
            <a:r>
              <a:rPr lang="ko-KR" altLang="en-US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구매목록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dao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  <a:p>
            <a:pPr marL="7772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서비스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비즈니스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로직의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data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= 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가격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(DAO)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+ 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부가세 계산</a:t>
            </a:r>
            <a:endParaRPr lang="en-US" altLang="ko-KR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8832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 design</a:t>
            </a:r>
            <a:r>
              <a:rPr lang="ko-KR" altLang="en-US" dirty="0"/>
              <a:t> </a:t>
            </a:r>
            <a:r>
              <a:rPr lang="en-US" altLang="ko-KR" dirty="0"/>
              <a:t>Pattern</a:t>
            </a:r>
            <a:endParaRPr lang="ko-KR" altLang="en-US" dirty="0"/>
          </a:p>
        </p:txBody>
      </p:sp>
      <p:grpSp>
        <p:nvGrpSpPr>
          <p:cNvPr id="61" name="그룹 60"/>
          <p:cNvGrpSpPr/>
          <p:nvPr/>
        </p:nvGrpSpPr>
        <p:grpSpPr>
          <a:xfrm>
            <a:off x="323528" y="3566293"/>
            <a:ext cx="7214136" cy="2837874"/>
            <a:chOff x="-493057" y="1040708"/>
            <a:chExt cx="7214136" cy="3089844"/>
          </a:xfrm>
        </p:grpSpPr>
        <p:grpSp>
          <p:nvGrpSpPr>
            <p:cNvPr id="29" name="그룹 28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30" name="직선 연결선 29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이등변 삼각형 30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6" name="TextBox 5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1" name="TextBox 10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2123729" y="3322639"/>
              <a:ext cx="1551838" cy="807913"/>
              <a:chOff x="2987824" y="836712"/>
              <a:chExt cx="1296144" cy="807913"/>
            </a:xfrm>
            <a:noFill/>
          </p:grpSpPr>
          <p:sp>
            <p:nvSpPr>
              <p:cNvPr id="15" name="TextBox 14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52120" y="2711584"/>
              <a:ext cx="1068959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1" name="TextBox 20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5" name="TextBox 24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27" name="직선 화살표 연결선 26"/>
            <p:cNvCxnSpPr>
              <a:endCxn id="21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그룹 31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이등변 삼각형 3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35" name="직선 화살표 연결선 34"/>
            <p:cNvCxnSpPr>
              <a:endCxn id="15" idx="3"/>
            </p:cNvCxnSpPr>
            <p:nvPr/>
          </p:nvCxnSpPr>
          <p:spPr>
            <a:xfrm flipH="1">
              <a:off x="3675566" y="3052950"/>
              <a:ext cx="248362" cy="67364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>
              <a:stCxn id="7" idx="2"/>
              <a:endCxn id="15" idx="1"/>
            </p:cNvCxnSpPr>
            <p:nvPr/>
          </p:nvCxnSpPr>
          <p:spPr>
            <a:xfrm>
              <a:off x="1684504" y="2992844"/>
              <a:ext cx="439224" cy="73375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>
              <a:stCxn id="11" idx="3"/>
              <a:endCxn id="18" idx="1"/>
            </p:cNvCxnSpPr>
            <p:nvPr/>
          </p:nvCxnSpPr>
          <p:spPr>
            <a:xfrm flipV="1">
              <a:off x="4837599" y="2343423"/>
              <a:ext cx="814521" cy="2300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>
              <a:endCxn id="19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51" name="순서도: 자기 디스크 50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3" name="직선 화살표 연결선 52"/>
            <p:cNvCxnSpPr>
              <a:stCxn id="19" idx="2"/>
              <a:endCxn id="51" idx="1"/>
            </p:cNvCxnSpPr>
            <p:nvPr/>
          </p:nvCxnSpPr>
          <p:spPr>
            <a:xfrm>
              <a:off x="6186600" y="3013178"/>
              <a:ext cx="238363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>
              <a:endCxn id="26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5" name="직사각형 54"/>
          <p:cNvSpPr/>
          <p:nvPr/>
        </p:nvSpPr>
        <p:spPr>
          <a:xfrm>
            <a:off x="191022" y="614561"/>
            <a:ext cx="8773466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Data Access </a:t>
            </a:r>
            <a:r>
              <a:rPr lang="en-US" altLang="ko-KR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Object(DAO)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DataSource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에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접근하는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부분을 캡슐화 및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추상화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데이터를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저장하거나 가져오기 위해서 커넥션을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관리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JdbcTemplate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객체에서 데이터를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검색해서 </a:t>
            </a:r>
            <a:r>
              <a:rPr lang="ko-KR" altLang="en-US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전달객체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 넣고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Business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객체에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전달하면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Business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객체는 </a:t>
            </a:r>
            <a:r>
              <a:rPr lang="ko-KR" altLang="en-US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전달객체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를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통해서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DataSource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있는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값을 얻을 수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있다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latinLnBrk="1"/>
            <a:r>
              <a:rPr lang="en-US" altLang="ko-KR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jdbcTemplate</a:t>
            </a:r>
            <a:r>
              <a:rPr lang="en-US" altLang="ko-KR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 marL="742950" lvl="1" indent="-285750" latinLnBrk="1">
              <a:buFont typeface="Arial" pitchFamily="34" charset="0"/>
              <a:buChar char="•"/>
            </a:pP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DataSource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 로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ko-KR" sz="1600" dirty="0">
                <a:latin typeface="HY강B" pitchFamily="18" charset="-127"/>
                <a:ea typeface="HY강B" pitchFamily="18" charset="-127"/>
              </a:rPr>
              <a:t>부터 커넥션 추출</a:t>
            </a:r>
          </a:p>
          <a:p>
            <a:pPr marL="742950" lvl="1" indent="-285750" latinLnBrk="1">
              <a:buFont typeface="Arial" pitchFamily="34" charset="0"/>
              <a:buChar char="•"/>
            </a:pPr>
            <a:r>
              <a:rPr lang="ko-KR" altLang="ko-KR" sz="1600" dirty="0">
                <a:latin typeface="HY강B" pitchFamily="18" charset="-127"/>
                <a:ea typeface="HY강B" pitchFamily="18" charset="-127"/>
              </a:rPr>
              <a:t>적절한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statement </a:t>
            </a:r>
            <a:r>
              <a:rPr lang="ko-KR" altLang="ko-KR" sz="1600" dirty="0">
                <a:latin typeface="HY강B" pitchFamily="18" charset="-127"/>
                <a:ea typeface="HY강B" pitchFamily="18" charset="-127"/>
              </a:rPr>
              <a:t>객체 준비</a:t>
            </a:r>
          </a:p>
          <a:p>
            <a:pPr marL="742950" lvl="1" indent="-285750" latinLnBrk="1">
              <a:buFont typeface="Arial" pitchFamily="34" charset="0"/>
              <a:buChar char="•"/>
            </a:pP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SQL CRUD </a:t>
            </a:r>
            <a:r>
              <a:rPr lang="ko-KR" altLang="ko-KR" sz="1600" dirty="0">
                <a:latin typeface="HY강B" pitchFamily="18" charset="-127"/>
                <a:ea typeface="HY강B" pitchFamily="18" charset="-127"/>
              </a:rPr>
              <a:t>오퍼레이션 실행</a:t>
            </a:r>
          </a:p>
          <a:p>
            <a:pPr marL="742950" lvl="1" indent="-285750" latinLnBrk="1">
              <a:buFont typeface="Arial" pitchFamily="34" charset="0"/>
              <a:buChar char="•"/>
            </a:pP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result set </a:t>
            </a:r>
            <a:r>
              <a:rPr lang="ko-KR" altLang="ko-KR" sz="1600" dirty="0">
                <a:latin typeface="HY강B" pitchFamily="18" charset="-127"/>
                <a:ea typeface="HY강B" pitchFamily="18" charset="-127"/>
              </a:rPr>
              <a:t>탐색 및 표준 컬렉션 객체들에 결과를 채워 넣어주는 작업</a:t>
            </a:r>
          </a:p>
          <a:p>
            <a:pPr marL="742950" lvl="1" indent="-285750" latinLnBrk="1">
              <a:buFont typeface="Arial" pitchFamily="34" charset="0"/>
              <a:buChar char="•"/>
            </a:pP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SQLException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ko-KR" sz="1600" dirty="0">
                <a:latin typeface="HY강B" pitchFamily="18" charset="-127"/>
                <a:ea typeface="HY강B" pitchFamily="18" charset="-127"/>
              </a:rPr>
              <a:t>예외를 처리하고 이를 오류에 특화된 예외 계층 구조로 변환하는 </a:t>
            </a:r>
            <a:r>
              <a:rPr lang="ko-KR" altLang="ko-KR" sz="1600" dirty="0" smtClean="0">
                <a:latin typeface="HY강B" pitchFamily="18" charset="-127"/>
                <a:ea typeface="HY강B" pitchFamily="18" charset="-127"/>
              </a:rPr>
              <a:t>작업</a:t>
            </a:r>
            <a:endParaRPr lang="ko-KR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6468705" y="3742471"/>
            <a:ext cx="187220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+mn-ea"/>
              </a:rPr>
              <a:t>DB</a:t>
            </a:r>
            <a:r>
              <a:rPr lang="ko-KR" altLang="en-US" sz="1600" dirty="0" smtClean="0">
                <a:latin typeface="+mn-ea"/>
              </a:rPr>
              <a:t>연결객체</a:t>
            </a:r>
            <a:endParaRPr lang="en-US" altLang="ko-KR" sz="1600" dirty="0" smtClean="0">
              <a:latin typeface="+mn-ea"/>
            </a:endParaRPr>
          </a:p>
          <a:p>
            <a:r>
              <a:rPr lang="ko-KR" altLang="en-US" sz="1600" dirty="0" smtClean="0">
                <a:latin typeface="+mn-ea"/>
              </a:rPr>
              <a:t>공유 가능한 스프링 빈으로 등록</a:t>
            </a:r>
            <a:endParaRPr lang="ko-KR" altLang="en-US" sz="1600" dirty="0">
              <a:latin typeface="+mn-ea"/>
            </a:endParaRPr>
          </a:p>
        </p:txBody>
      </p:sp>
      <p:cxnSp>
        <p:nvCxnSpPr>
          <p:cNvPr id="72" name="직선 화살표 연결선 71"/>
          <p:cNvCxnSpPr>
            <a:stCxn id="64" idx="2"/>
            <a:endCxn id="18" idx="0"/>
          </p:cNvCxnSpPr>
          <p:nvPr/>
        </p:nvCxnSpPr>
        <p:spPr>
          <a:xfrm flipH="1">
            <a:off x="6924346" y="4327246"/>
            <a:ext cx="480463" cy="29702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65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J2EE(Java </a:t>
            </a:r>
            <a:r>
              <a:rPr lang="en-US" altLang="ko-KR" dirty="0">
                <a:solidFill>
                  <a:prstClr val="black"/>
                </a:solidFill>
              </a:rPr>
              <a:t>2 Enterprise Edition)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64704"/>
            <a:ext cx="8153400" cy="4896544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solidFill>
                  <a:prstClr val="black"/>
                </a:solidFill>
              </a:rPr>
              <a:t>클라이언트나 </a:t>
            </a:r>
            <a:r>
              <a:rPr lang="ko-KR" altLang="en-US" sz="1800" dirty="0">
                <a:solidFill>
                  <a:prstClr val="black"/>
                </a:solidFill>
              </a:rPr>
              <a:t>서버 </a:t>
            </a:r>
            <a:r>
              <a:rPr lang="ko-KR" altLang="en-US" sz="1800" dirty="0" smtClean="0">
                <a:solidFill>
                  <a:prstClr val="black"/>
                </a:solidFill>
              </a:rPr>
              <a:t>환경에서 서버 </a:t>
            </a:r>
            <a:r>
              <a:rPr lang="ko-KR" altLang="en-US" sz="1800" dirty="0">
                <a:solidFill>
                  <a:prstClr val="black"/>
                </a:solidFill>
              </a:rPr>
              <a:t>단에서 수행되는 프로그램을 </a:t>
            </a:r>
            <a:r>
              <a:rPr lang="en-US" altLang="ko-KR" sz="1800" dirty="0">
                <a:solidFill>
                  <a:prstClr val="black"/>
                </a:solidFill>
              </a:rPr>
              <a:t>JAVA</a:t>
            </a:r>
            <a:r>
              <a:rPr lang="ko-KR" altLang="en-US" sz="1800" dirty="0">
                <a:solidFill>
                  <a:prstClr val="black"/>
                </a:solidFill>
              </a:rPr>
              <a:t>로 구현할 때 쓰는 </a:t>
            </a:r>
            <a:r>
              <a:rPr lang="ko-KR" altLang="en-US" sz="1800" dirty="0" smtClean="0">
                <a:solidFill>
                  <a:prstClr val="black"/>
                </a:solidFill>
              </a:rPr>
              <a:t>기술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r>
              <a:rPr lang="ko-KR" altLang="en-US" sz="1800" dirty="0">
                <a:solidFill>
                  <a:prstClr val="black"/>
                </a:solidFill>
              </a:rPr>
              <a:t>엔터프라이즈 어플리케이션은 표준화되고 모듈화된 컴포넌트로 </a:t>
            </a:r>
            <a:r>
              <a:rPr lang="ko-KR" altLang="en-US" sz="1800" dirty="0" smtClean="0">
                <a:solidFill>
                  <a:prstClr val="black"/>
                </a:solidFill>
              </a:rPr>
              <a:t>구성되며</a:t>
            </a:r>
            <a:r>
              <a:rPr lang="en-US" altLang="ko-KR" sz="1800" dirty="0" smtClean="0">
                <a:solidFill>
                  <a:prstClr val="black"/>
                </a:solidFill>
              </a:rPr>
              <a:t> </a:t>
            </a:r>
            <a:r>
              <a:rPr lang="en-US" altLang="ko-KR" sz="1800" dirty="0">
                <a:solidFill>
                  <a:prstClr val="black"/>
                </a:solidFill>
              </a:rPr>
              <a:t>J2EE</a:t>
            </a:r>
            <a:r>
              <a:rPr lang="ko-KR" altLang="en-US" sz="1800" dirty="0">
                <a:solidFill>
                  <a:prstClr val="black"/>
                </a:solidFill>
              </a:rPr>
              <a:t>는 </a:t>
            </a:r>
            <a:r>
              <a:rPr lang="ko-KR" altLang="en-US" sz="1800" dirty="0" smtClean="0">
                <a:solidFill>
                  <a:prstClr val="black"/>
                </a:solidFill>
              </a:rPr>
              <a:t>서비스 개발에 필요한 </a:t>
            </a:r>
            <a:r>
              <a:rPr lang="ko-KR" altLang="en-US" sz="1800" dirty="0">
                <a:solidFill>
                  <a:prstClr val="black"/>
                </a:solidFill>
              </a:rPr>
              <a:t>완벽한 </a:t>
            </a:r>
            <a:r>
              <a:rPr lang="ko-KR" altLang="en-US" sz="1800" dirty="0" smtClean="0">
                <a:solidFill>
                  <a:prstClr val="black"/>
                </a:solidFill>
              </a:rPr>
              <a:t> 컴포넌트 군을 제공하여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r>
              <a:rPr lang="ko-KR" altLang="en-US" sz="1800" dirty="0" smtClean="0">
                <a:solidFill>
                  <a:prstClr val="black"/>
                </a:solidFill>
              </a:rPr>
              <a:t>개발자에게 </a:t>
            </a:r>
            <a:r>
              <a:rPr lang="ko-KR" altLang="en-US" sz="1800" dirty="0">
                <a:solidFill>
                  <a:prstClr val="black"/>
                </a:solidFill>
              </a:rPr>
              <a:t>복잡한 개발 과정 없이 해당 컴포넌트를 자동적으로 처리해주는 환경을 </a:t>
            </a:r>
            <a:r>
              <a:rPr lang="ko-KR" altLang="en-US" sz="1800" dirty="0" smtClean="0">
                <a:solidFill>
                  <a:prstClr val="black"/>
                </a:solidFill>
              </a:rPr>
              <a:t>제공</a:t>
            </a:r>
            <a:endParaRPr lang="en-US" altLang="ko-KR" sz="1800" dirty="0" smtClean="0"/>
          </a:p>
          <a:p>
            <a:r>
              <a:rPr lang="en-US" altLang="ko-KR" sz="1800" dirty="0">
                <a:solidFill>
                  <a:prstClr val="black"/>
                </a:solidFill>
              </a:rPr>
              <a:t>J2EE</a:t>
            </a:r>
            <a:r>
              <a:rPr lang="ko-KR" altLang="en-US" sz="1800" dirty="0">
                <a:solidFill>
                  <a:prstClr val="black"/>
                </a:solidFill>
              </a:rPr>
              <a:t>은 </a:t>
            </a:r>
            <a:r>
              <a:rPr lang="ko-KR" altLang="en-US" sz="1800" dirty="0" err="1" smtClean="0">
                <a:solidFill>
                  <a:prstClr val="black"/>
                </a:solidFill>
              </a:rPr>
              <a:t>멀티티어</a:t>
            </a:r>
            <a:r>
              <a:rPr lang="en-US" altLang="ko-KR" sz="1800" dirty="0" smtClean="0">
                <a:solidFill>
                  <a:prstClr val="black"/>
                </a:solidFill>
              </a:rPr>
              <a:t>(multi-tier)</a:t>
            </a:r>
            <a:r>
              <a:rPr lang="ko-KR" altLang="en-US" sz="1800" dirty="0" smtClean="0">
                <a:solidFill>
                  <a:prstClr val="black"/>
                </a:solidFill>
              </a:rPr>
              <a:t> </a:t>
            </a:r>
            <a:r>
              <a:rPr lang="ko-KR" altLang="en-US" sz="1800" dirty="0">
                <a:solidFill>
                  <a:prstClr val="black"/>
                </a:solidFill>
              </a:rPr>
              <a:t>엔터프라이즈 어플리케이션의 개발을 위한 엔터프라이즈 환경 </a:t>
            </a:r>
            <a:r>
              <a:rPr lang="ko-KR" altLang="en-US" sz="1800" dirty="0" smtClean="0">
                <a:solidFill>
                  <a:prstClr val="black"/>
                </a:solidFill>
              </a:rPr>
              <a:t>표준 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/>
          </a:p>
        </p:txBody>
      </p:sp>
      <p:pic>
        <p:nvPicPr>
          <p:cNvPr id="4" name="Picture 2" descr="http://www.uio.co.kr/img/tech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8965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26223" y="1454587"/>
            <a:ext cx="8769387" cy="4524285"/>
            <a:chOff x="817120" y="1279912"/>
            <a:chExt cx="7910837" cy="4749207"/>
          </a:xfrm>
        </p:grpSpPr>
        <p:sp>
          <p:nvSpPr>
            <p:cNvPr id="42" name="AutoShape 10"/>
            <p:cNvSpPr>
              <a:spLocks noChangeArrowheads="1"/>
            </p:cNvSpPr>
            <p:nvPr/>
          </p:nvSpPr>
          <p:spPr bwMode="blackGray">
            <a:xfrm>
              <a:off x="7432749" y="4228101"/>
              <a:ext cx="1295208" cy="3840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ko-KR" sz="1400" b="1" dirty="0" err="1"/>
                <a:t>jdbcTemplate</a:t>
              </a:r>
              <a:endParaRPr lang="ko-KR" altLang="en-US" sz="1400" b="1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39957" y="384098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DataSource</a:t>
              </a:r>
              <a:endParaRPr lang="ko-KR" altLang="en-US" sz="1400" dirty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50561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61832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579569" y="4949302"/>
              <a:ext cx="871116" cy="517018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7904946" y="4629466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://SpringUser/login.html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467544" y="1695768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5389626" y="6309320"/>
            <a:ext cx="145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/>
              <a:t>jdbcTemplate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04334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그룹 124"/>
          <p:cNvGrpSpPr/>
          <p:nvPr/>
        </p:nvGrpSpPr>
        <p:grpSpPr>
          <a:xfrm>
            <a:off x="5747400" y="2924068"/>
            <a:ext cx="109344" cy="246936"/>
            <a:chOff x="1383100" y="2606000"/>
            <a:chExt cx="109344" cy="246936"/>
          </a:xfrm>
        </p:grpSpPr>
        <p:cxnSp>
          <p:nvCxnSpPr>
            <p:cNvPr id="126" name="직선 연결선 125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이등변 삼각형 126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6306168" y="664694"/>
            <a:ext cx="2088232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6" name="그룹 5"/>
          <p:cNvGrpSpPr/>
          <p:nvPr/>
        </p:nvGrpSpPr>
        <p:grpSpPr>
          <a:xfrm>
            <a:off x="7272948" y="4619741"/>
            <a:ext cx="1655622" cy="853063"/>
            <a:chOff x="611560" y="692696"/>
            <a:chExt cx="2232248" cy="853063"/>
          </a:xfrm>
          <a:solidFill>
            <a:schemeClr val="bg1">
              <a:lumMod val="8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611560" y="692696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SimpleJdbcTemplate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980728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dataSource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892369" y="3140383"/>
            <a:ext cx="2016226" cy="1191184"/>
            <a:chOff x="2987824" y="836712"/>
            <a:chExt cx="1296145" cy="119118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UserService</a:t>
              </a:r>
              <a:endParaRPr lang="en-US" altLang="ko-KR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UserServiceImpl.java)</a:t>
              </a:r>
              <a:endParaRPr lang="ko-KR" alt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setUserDao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dirty="0" err="1" smtClean="0"/>
                <a:t>getUserByUserIdAndPassword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b="1" dirty="0" err="1" smtClean="0"/>
                <a:t>entryUser</a:t>
              </a:r>
              <a:r>
                <a:rPr lang="en-US" altLang="ko-KR" sz="1000" b="1" dirty="0" smtClean="0"/>
                <a:t>(User </a:t>
              </a:r>
              <a:r>
                <a:rPr lang="en-US" altLang="ko-KR" sz="1000" b="1" dirty="0" err="1" smtClean="0"/>
                <a:t>user</a:t>
              </a:r>
              <a:r>
                <a:rPr lang="en-US" altLang="ko-KR" sz="1000" b="1" dirty="0" smtClean="0"/>
                <a:t>);</a:t>
              </a:r>
              <a:endParaRPr lang="ko-KR" alt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7207612" y="3124977"/>
            <a:ext cx="1763688" cy="1191184"/>
            <a:chOff x="2987824" y="836712"/>
            <a:chExt cx="1296144" cy="119118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userDao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UserDaoImpl.java)</a:t>
              </a:r>
              <a:endParaRPr lang="ko-KR" altLang="en-US" sz="105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setDataSource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i="1" dirty="0" err="1" smtClean="0"/>
                <a:t>findByUserIdAndPassword</a:t>
              </a:r>
              <a:r>
                <a:rPr lang="en-US" altLang="ko-KR" sz="1000" i="1" dirty="0" smtClean="0"/>
                <a:t>()</a:t>
              </a:r>
            </a:p>
            <a:p>
              <a:r>
                <a:rPr lang="en-US" altLang="ko-KR" sz="1000" i="1" dirty="0" smtClean="0"/>
                <a:t>create(User </a:t>
              </a:r>
              <a:r>
                <a:rPr lang="en-US" altLang="ko-KR" sz="1000" i="1" dirty="0" err="1" smtClean="0"/>
                <a:t>user</a:t>
              </a:r>
              <a:r>
                <a:rPr lang="en-US" altLang="ko-KR" sz="1000" i="1" dirty="0" smtClean="0"/>
                <a:t>)</a:t>
              </a:r>
              <a:endParaRPr lang="ko-KR" altLang="en-US" sz="10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891198" y="1563933"/>
            <a:ext cx="1584176" cy="625281"/>
            <a:chOff x="2987824" y="836712"/>
            <a:chExt cx="1296144" cy="62528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1" name="TextBox 5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loginValidator</a:t>
              </a:r>
              <a:endParaRPr lang="ko-KR" altLang="en-US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LoginValidator.java)</a:t>
              </a:r>
              <a:endParaRPr lang="ko-KR" altLang="en-US" sz="105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8000370" y="2880487"/>
            <a:ext cx="109344" cy="246936"/>
            <a:chOff x="1383100" y="2606000"/>
            <a:chExt cx="109344" cy="246936"/>
          </a:xfrm>
        </p:grpSpPr>
        <p:cxnSp>
          <p:nvCxnSpPr>
            <p:cNvPr id="105" name="직선 연결선 104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이등변 삼각형 105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7254170" y="2304423"/>
            <a:ext cx="1592222" cy="565033"/>
            <a:chOff x="611560" y="692696"/>
            <a:chExt cx="2232248" cy="2463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6" name="TextBox 115"/>
            <p:cNvSpPr txBox="1"/>
            <p:nvPr/>
          </p:nvSpPr>
          <p:spPr>
            <a:xfrm>
              <a:off x="611560" y="692696"/>
              <a:ext cx="2232248" cy="1255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b="1" dirty="0" err="1" smtClean="0"/>
                <a:t>UserDAO</a:t>
              </a:r>
              <a:endParaRPr lang="ko-KR" altLang="en-US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4869236" y="2334052"/>
            <a:ext cx="1944216" cy="565033"/>
            <a:chOff x="611560" y="692696"/>
            <a:chExt cx="2232248" cy="2463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3" name="TextBox 122"/>
            <p:cNvSpPr txBox="1"/>
            <p:nvPr/>
          </p:nvSpPr>
          <p:spPr>
            <a:xfrm>
              <a:off x="611560" y="692696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 smtClean="0"/>
                <a:t>UserService</a:t>
              </a:r>
              <a:endParaRPr lang="ko-KR" alt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5464148" y="4677101"/>
            <a:ext cx="864096" cy="565033"/>
            <a:chOff x="611560" y="692696"/>
            <a:chExt cx="2232248" cy="2463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1255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User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3" idx="3"/>
            <a:endCxn id="117" idx="1"/>
          </p:cNvCxnSpPr>
          <p:nvPr/>
        </p:nvCxnSpPr>
        <p:spPr>
          <a:xfrm flipV="1">
            <a:off x="6908593" y="2730956"/>
            <a:ext cx="345577" cy="95776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763406" y="290895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43" name="직선 화살표 연결선 142"/>
          <p:cNvCxnSpPr>
            <a:stCxn id="48" idx="2"/>
            <a:endCxn id="7" idx="0"/>
          </p:cNvCxnSpPr>
          <p:nvPr/>
        </p:nvCxnSpPr>
        <p:spPr>
          <a:xfrm>
            <a:off x="8089456" y="4316161"/>
            <a:ext cx="11303" cy="3035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/>
          <p:cNvCxnSpPr>
            <a:stCxn id="153" idx="3"/>
            <a:endCxn id="124" idx="1"/>
          </p:cNvCxnSpPr>
          <p:nvPr/>
        </p:nvCxnSpPr>
        <p:spPr>
          <a:xfrm flipV="1">
            <a:off x="4355428" y="2760585"/>
            <a:ext cx="513808" cy="29194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431989" y="2448438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5" name="직선 화살표 연결선 164"/>
          <p:cNvCxnSpPr>
            <a:stCxn id="154" idx="3"/>
            <a:endCxn id="53" idx="1"/>
          </p:cNvCxnSpPr>
          <p:nvPr/>
        </p:nvCxnSpPr>
        <p:spPr>
          <a:xfrm flipV="1">
            <a:off x="4355428" y="2112271"/>
            <a:ext cx="535770" cy="3435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그룹 197"/>
          <p:cNvGrpSpPr/>
          <p:nvPr/>
        </p:nvGrpSpPr>
        <p:grpSpPr>
          <a:xfrm>
            <a:off x="145100" y="4133089"/>
            <a:ext cx="1297240" cy="604415"/>
            <a:chOff x="107504" y="3679979"/>
            <a:chExt cx="1816127" cy="604415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19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1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781496" y="1828833"/>
            <a:ext cx="792088" cy="0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611012" y="1510997"/>
            <a:ext cx="103586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login.html(get)</a:t>
            </a:r>
            <a:endParaRPr lang="ko-KR" altLang="en-US" sz="1000" dirty="0"/>
          </a:p>
        </p:txBody>
      </p:sp>
      <p:cxnSp>
        <p:nvCxnSpPr>
          <p:cNvPr id="218" name="직선 화살표 연결선 217"/>
          <p:cNvCxnSpPr>
            <a:endCxn id="195" idx="1"/>
          </p:cNvCxnSpPr>
          <p:nvPr/>
        </p:nvCxnSpPr>
        <p:spPr>
          <a:xfrm>
            <a:off x="1638196" y="3124977"/>
            <a:ext cx="662140" cy="1137133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그룹 220"/>
          <p:cNvGrpSpPr/>
          <p:nvPr/>
        </p:nvGrpSpPr>
        <p:grpSpPr>
          <a:xfrm>
            <a:off x="217108" y="5141201"/>
            <a:ext cx="1225232" cy="604415"/>
            <a:chOff x="107504" y="3679979"/>
            <a:chExt cx="1816127" cy="604415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222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loginSucess.jsp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1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endCxn id="201" idx="3"/>
          </p:cNvCxnSpPr>
          <p:nvPr/>
        </p:nvCxnSpPr>
        <p:spPr>
          <a:xfrm flipH="1">
            <a:off x="1442340" y="4421121"/>
            <a:ext cx="1152328" cy="159139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직선 화살표 연결선 258"/>
          <p:cNvCxnSpPr/>
          <p:nvPr/>
        </p:nvCxnSpPr>
        <p:spPr>
          <a:xfrm>
            <a:off x="1678732" y="1445661"/>
            <a:ext cx="792088" cy="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직선 화살표 연결선 272"/>
          <p:cNvCxnSpPr/>
          <p:nvPr/>
        </p:nvCxnSpPr>
        <p:spPr>
          <a:xfrm flipV="1">
            <a:off x="709488" y="3052969"/>
            <a:ext cx="864096" cy="108012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직선 화살표 연결선 275"/>
          <p:cNvCxnSpPr>
            <a:stCxn id="197" idx="1"/>
            <a:endCxn id="225" idx="0"/>
          </p:cNvCxnSpPr>
          <p:nvPr/>
        </p:nvCxnSpPr>
        <p:spPr>
          <a:xfrm flipH="1">
            <a:off x="829724" y="4579615"/>
            <a:ext cx="1470612" cy="561586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277440" y="3268993"/>
            <a:ext cx="109998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login.html(post)</a:t>
            </a:r>
            <a:endParaRPr lang="ko-KR" altLang="en-US" sz="1000" dirty="0"/>
          </a:p>
        </p:txBody>
      </p:sp>
      <p:cxnSp>
        <p:nvCxnSpPr>
          <p:cNvPr id="286" name="직선 화살표 연결선 285"/>
          <p:cNvCxnSpPr/>
          <p:nvPr/>
        </p:nvCxnSpPr>
        <p:spPr>
          <a:xfrm flipH="1">
            <a:off x="1933624" y="1612809"/>
            <a:ext cx="792088" cy="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화살표 연결선 288"/>
          <p:cNvCxnSpPr/>
          <p:nvPr/>
        </p:nvCxnSpPr>
        <p:spPr>
          <a:xfrm>
            <a:off x="1703532" y="2836945"/>
            <a:ext cx="792088" cy="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직선 화살표 연결선 289"/>
          <p:cNvCxnSpPr/>
          <p:nvPr/>
        </p:nvCxnSpPr>
        <p:spPr>
          <a:xfrm flipH="1">
            <a:off x="1933624" y="2980961"/>
            <a:ext cx="792088" cy="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직사각형 188"/>
          <p:cNvSpPr/>
          <p:nvPr/>
        </p:nvSpPr>
        <p:spPr>
          <a:xfrm rot="5400000">
            <a:off x="723555" y="2086724"/>
            <a:ext cx="2088232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DispatcherServlet</a:t>
            </a:r>
            <a:endParaRPr lang="en-US" altLang="ko-KR" sz="1400" dirty="0" smtClean="0"/>
          </a:p>
        </p:txBody>
      </p:sp>
      <p:grpSp>
        <p:nvGrpSpPr>
          <p:cNvPr id="190" name="그룹 84"/>
          <p:cNvGrpSpPr/>
          <p:nvPr/>
        </p:nvGrpSpPr>
        <p:grpSpPr>
          <a:xfrm>
            <a:off x="2489892" y="1194829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err="1" smtClean="0"/>
                <a:t>SimpleUrlHandlerMapping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51" name="그룹 88"/>
          <p:cNvGrpSpPr/>
          <p:nvPr/>
        </p:nvGrpSpPr>
        <p:grpSpPr>
          <a:xfrm>
            <a:off x="2483220" y="1907513"/>
            <a:ext cx="1872208" cy="1652849"/>
            <a:chOff x="2987824" y="836712"/>
            <a:chExt cx="1296144" cy="1652849"/>
          </a:xfrm>
          <a:solidFill>
            <a:srgbClr val="FFFF00"/>
          </a:solidFill>
        </p:grpSpPr>
        <p:sp>
          <p:nvSpPr>
            <p:cNvPr id="152" name="TextBox 151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loginFormController</a:t>
              </a:r>
              <a:endParaRPr lang="en-US" altLang="ko-KR" sz="1200" i="1" dirty="0" smtClean="0"/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LoginFormController.java)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87824" y="1473898"/>
              <a:ext cx="1296144" cy="10156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setUserService</a:t>
              </a:r>
              <a:r>
                <a:rPr lang="en-US" altLang="ko-KR" sz="1000" i="1" dirty="0" smtClean="0"/>
                <a:t>( )</a:t>
              </a:r>
            </a:p>
            <a:p>
              <a:r>
                <a:rPr lang="en-US" altLang="ko-KR" sz="1000" i="1" dirty="0" err="1" smtClean="0"/>
                <a:t>setLoginValidator</a:t>
              </a:r>
              <a:r>
                <a:rPr lang="en-US" altLang="ko-KR" sz="1000" i="1" dirty="0" smtClean="0"/>
                <a:t>()</a:t>
              </a:r>
            </a:p>
            <a:p>
              <a:endParaRPr lang="en-US" altLang="ko-KR" sz="1000" i="1" dirty="0" smtClean="0"/>
            </a:p>
            <a:p>
              <a:r>
                <a:rPr lang="en-US" altLang="ko-KR" sz="1000" dirty="0" err="1" smtClean="0"/>
                <a:t>toLoginView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 smtClean="0"/>
                <a:t>setUpForm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 smtClean="0"/>
                <a:t>onSubmit</a:t>
              </a:r>
              <a:r>
                <a:rPr lang="en-US" altLang="ko-KR" sz="1000" dirty="0" smtClean="0"/>
                <a:t>()</a:t>
              </a:r>
              <a:endParaRPr lang="ko-KR" altLang="en-US" sz="10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94" name="그룹 96"/>
          <p:cNvGrpSpPr/>
          <p:nvPr/>
        </p:nvGrpSpPr>
        <p:grpSpPr>
          <a:xfrm>
            <a:off x="2300336" y="4031277"/>
            <a:ext cx="2304256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4" name="순서도: 자기 디스크 83"/>
          <p:cNvSpPr/>
          <p:nvPr/>
        </p:nvSpPr>
        <p:spPr>
          <a:xfrm>
            <a:off x="7614723" y="5780681"/>
            <a:ext cx="871116" cy="939827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위쪽/아래쪽 화살표 84"/>
          <p:cNvSpPr/>
          <p:nvPr/>
        </p:nvSpPr>
        <p:spPr>
          <a:xfrm>
            <a:off x="8032637" y="5503681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 </a:t>
            </a:r>
            <a:r>
              <a:rPr lang="en-US" altLang="ko-KR" dirty="0" smtClean="0"/>
              <a:t>MVC bean</a:t>
            </a:r>
            <a:r>
              <a:rPr lang="ko-KR" altLang="en-US" dirty="0" smtClean="0"/>
              <a:t>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87" name="직선 화살표 연결선 86"/>
          <p:cNvCxnSpPr/>
          <p:nvPr/>
        </p:nvCxnSpPr>
        <p:spPr>
          <a:xfrm>
            <a:off x="5866300" y="4331567"/>
            <a:ext cx="11303" cy="3035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39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회원관리</a:t>
            </a:r>
            <a:r>
              <a:rPr lang="en-US" altLang="ko-KR" dirty="0" smtClean="0"/>
              <a:t>table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6912768" cy="410445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400" dirty="0"/>
              <a:t>CREATE TABLE `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` (</a:t>
            </a:r>
          </a:p>
          <a:p>
            <a:pPr marL="0" indent="0">
              <a:buNone/>
            </a:pPr>
            <a:r>
              <a:rPr lang="en-US" altLang="ko-KR" sz="1400" dirty="0"/>
              <a:t>  `no`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(8) NOT NULL AUTO_INCREMENT,</a:t>
            </a:r>
          </a:p>
          <a:p>
            <a:pPr marL="0" indent="0">
              <a:buNone/>
            </a:pPr>
            <a:r>
              <a:rPr lang="en-US" altLang="ko-KR" sz="1400" dirty="0"/>
              <a:t>  `id`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(10) NOT NULL,</a:t>
            </a:r>
          </a:p>
          <a:p>
            <a:pPr marL="0" indent="0">
              <a:buNone/>
            </a:pPr>
            <a:r>
              <a:rPr lang="en-US" altLang="ko-KR" sz="1400" dirty="0"/>
              <a:t>  `pass`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(10) NOT NULL,</a:t>
            </a:r>
          </a:p>
          <a:p>
            <a:pPr marL="0" indent="0">
              <a:buNone/>
            </a:pPr>
            <a:r>
              <a:rPr lang="en-US" altLang="ko-KR" sz="1400" dirty="0"/>
              <a:t>  `name`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(20) NOT NULL,</a:t>
            </a:r>
          </a:p>
          <a:p>
            <a:pPr marL="0" indent="0">
              <a:buNone/>
            </a:pPr>
            <a:r>
              <a:rPr lang="en-US" altLang="ko-KR" sz="1400" dirty="0"/>
              <a:t>  `</a:t>
            </a:r>
            <a:r>
              <a:rPr lang="en-US" altLang="ko-KR" sz="1400" dirty="0" err="1"/>
              <a:t>jumin</a:t>
            </a:r>
            <a:r>
              <a:rPr lang="en-US" altLang="ko-KR" sz="1400" dirty="0"/>
              <a:t>` char(13) NOT NULL,</a:t>
            </a:r>
          </a:p>
          <a:p>
            <a:pPr marL="0" indent="0">
              <a:buNone/>
            </a:pPr>
            <a:r>
              <a:rPr lang="en-US" altLang="ko-KR" sz="1400" dirty="0"/>
              <a:t>  `zip` char(7) DEFAULT NULL,</a:t>
            </a:r>
          </a:p>
          <a:p>
            <a:pPr marL="0" indent="0">
              <a:buNone/>
            </a:pPr>
            <a:r>
              <a:rPr lang="en-US" altLang="ko-KR" sz="1400" dirty="0"/>
              <a:t>  `addr1`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(100) DEFAULT NULL,</a:t>
            </a:r>
          </a:p>
          <a:p>
            <a:pPr marL="0" indent="0">
              <a:buNone/>
            </a:pPr>
            <a:r>
              <a:rPr lang="en-US" altLang="ko-KR" sz="1400" dirty="0"/>
              <a:t>  `addr2`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(50) DEFAULT NULL,</a:t>
            </a:r>
          </a:p>
          <a:p>
            <a:pPr marL="0" indent="0">
              <a:buNone/>
            </a:pPr>
            <a:r>
              <a:rPr lang="en-US" altLang="ko-KR" sz="1400" dirty="0"/>
              <a:t>  `phone`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(20) DEFAULT NULL,</a:t>
            </a:r>
          </a:p>
          <a:p>
            <a:pPr marL="0" indent="0">
              <a:buNone/>
            </a:pPr>
            <a:r>
              <a:rPr lang="en-US" altLang="ko-KR" sz="1400" dirty="0"/>
              <a:t>  `email`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(30) DEFAULT NULL,</a:t>
            </a:r>
          </a:p>
          <a:p>
            <a:pPr marL="0" indent="0">
              <a:buNone/>
            </a:pPr>
            <a:r>
              <a:rPr lang="en-US" altLang="ko-KR" sz="1400" dirty="0"/>
              <a:t>  PRIMARY KEY (`no`)</a:t>
            </a:r>
          </a:p>
          <a:p>
            <a:pPr marL="0" indent="0">
              <a:buNone/>
            </a:pPr>
            <a:r>
              <a:rPr lang="en-US" altLang="ko-KR" sz="1400" dirty="0"/>
              <a:t>) ENGINE=</a:t>
            </a:r>
            <a:r>
              <a:rPr lang="en-US" altLang="ko-KR" sz="1400" dirty="0" err="1"/>
              <a:t>InnoDB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AUTO_INCREMENT=1 </a:t>
            </a:r>
            <a:r>
              <a:rPr lang="en-US" altLang="ko-KR" sz="1400" dirty="0"/>
              <a:t>DEFAULT CHARSET=utf8;</a:t>
            </a:r>
            <a:endParaRPr lang="ko-KR" altLang="en-US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0" y="5229200"/>
            <a:ext cx="8428037" cy="115212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908720"/>
            <a:ext cx="4896543" cy="31683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14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Value</a:t>
            </a:r>
            <a:r>
              <a:rPr lang="ko-KR" altLang="en-US" dirty="0" smtClean="0"/>
              <a:t> </a:t>
            </a:r>
            <a:r>
              <a:rPr lang="en-US" altLang="ko-KR" dirty="0" smtClean="0"/>
              <a:t>(Transfer: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)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51520" y="764704"/>
            <a:ext cx="8640959" cy="6078263"/>
            <a:chOff x="251520" y="764704"/>
            <a:chExt cx="8640959" cy="6078263"/>
          </a:xfrm>
        </p:grpSpPr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980728"/>
              <a:ext cx="4104456" cy="42124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010" y="764704"/>
              <a:ext cx="4823469" cy="4608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319" y="3818632"/>
              <a:ext cx="3456384" cy="3024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36" y="980728"/>
              <a:ext cx="1075804" cy="174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372" y="1734716"/>
              <a:ext cx="800100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72" y="2708920"/>
            <a:ext cx="247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589957" y="1052229"/>
            <a:ext cx="273630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&gt;class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83567" y="1995469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4" name="직선 화살표 연결선 13"/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1106661" y="1221506"/>
            <a:ext cx="1483296" cy="77396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990529" y="1995469"/>
            <a:ext cx="1680071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5148932" y="2661971"/>
            <a:ext cx="1680071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7812361" y="3572334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611242" y="1074300"/>
            <a:ext cx="2736304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3. User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5830564" y="3822700"/>
            <a:ext cx="2680465" cy="1370497"/>
          </a:xfrm>
          <a:custGeom>
            <a:avLst/>
            <a:gdLst>
              <a:gd name="connsiteX0" fmla="*/ 2616200 w 2707129"/>
              <a:gd name="connsiteY0" fmla="*/ 0 h 1816100"/>
              <a:gd name="connsiteX1" fmla="*/ 2387600 w 2707129"/>
              <a:gd name="connsiteY1" fmla="*/ 901700 h 1816100"/>
              <a:gd name="connsiteX2" fmla="*/ 0 w 2707129"/>
              <a:gd name="connsiteY2" fmla="*/ 181610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7129" h="1816100">
                <a:moveTo>
                  <a:pt x="2616200" y="0"/>
                </a:moveTo>
                <a:cubicBezTo>
                  <a:pt x="2719916" y="299508"/>
                  <a:pt x="2823633" y="599017"/>
                  <a:pt x="2387600" y="901700"/>
                </a:cubicBezTo>
                <a:cubicBezTo>
                  <a:pt x="1951567" y="1204383"/>
                  <a:pt x="975783" y="1510241"/>
                  <a:pt x="0" y="181610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2893616" y="4550855"/>
            <a:ext cx="3478584" cy="2462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4522477" y="6567201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6979394" y="4999000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7475946" y="3572334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883310" y="4458598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69148" y="6228647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6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441468" y="5245298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7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>
            <a:spLocks noChangeArrowheads="1"/>
          </p:cNvSpPr>
          <p:nvPr/>
        </p:nvSpPr>
        <p:spPr bwMode="auto">
          <a:xfrm>
            <a:off x="1880654" y="1945396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9" name="직사각형 38"/>
          <p:cNvSpPr>
            <a:spLocks noChangeArrowheads="1"/>
          </p:cNvSpPr>
          <p:nvPr/>
        </p:nvSpPr>
        <p:spPr bwMode="auto">
          <a:xfrm>
            <a:off x="3255987" y="3212976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633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전달</a:t>
            </a:r>
            <a:r>
              <a:rPr lang="en-US" altLang="ko-KR" dirty="0" smtClean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 </a:t>
            </a:r>
            <a:r>
              <a:rPr lang="en-US" altLang="ko-KR" dirty="0" err="1" smtClean="0"/>
              <a:t>gatter</a:t>
            </a:r>
            <a:r>
              <a:rPr lang="ko-KR" altLang="en-US" dirty="0" smtClean="0"/>
              <a:t> </a:t>
            </a:r>
            <a:r>
              <a:rPr lang="en-US" altLang="ko-KR" dirty="0" smtClean="0"/>
              <a:t>&amp; setter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1704975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395536" y="980728"/>
            <a:ext cx="5781675" cy="5256584"/>
            <a:chOff x="395536" y="980728"/>
            <a:chExt cx="5781675" cy="5256584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0728"/>
              <a:ext cx="5781675" cy="5256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544" y="1688108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212" y="2709639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228452" y="2694470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60032" y="642174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</a:t>
            </a:r>
            <a:r>
              <a:rPr lang="en-US" altLang="ko-KR" sz="160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3138064" y="2204864"/>
            <a:ext cx="1865984" cy="352839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4" name="직선 화살표 연결선 13"/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4071056" y="811451"/>
            <a:ext cx="788976" cy="13934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718616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모델</a:t>
            </a:r>
            <a:r>
              <a:rPr lang="en-US" altLang="ko-KR" dirty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 </a:t>
            </a:r>
            <a:r>
              <a:rPr lang="en-US" altLang="ko-KR" dirty="0" err="1"/>
              <a:t>gatter</a:t>
            </a:r>
            <a:r>
              <a:rPr lang="ko-KR" altLang="en-US" dirty="0"/>
              <a:t> </a:t>
            </a:r>
            <a:r>
              <a:rPr lang="en-US" altLang="ko-KR" dirty="0"/>
              <a:t>&amp; setter </a:t>
            </a:r>
            <a:r>
              <a:rPr lang="ko-KR" altLang="en-US" dirty="0"/>
              <a:t>생성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87" y="664783"/>
            <a:ext cx="4176463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628303" y="902940"/>
            <a:ext cx="2990850" cy="5105400"/>
            <a:chOff x="628303" y="902940"/>
            <a:chExt cx="2990850" cy="510540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03" y="902940"/>
              <a:ext cx="2990850" cy="510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064" y="1582192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524827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539552" y="3630506"/>
            <a:ext cx="494713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&gt;Source&gt;Generate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Getter&amp;Setter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2411760" y="4405046"/>
            <a:ext cx="18659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7" name="직선 화살표 연결선 16"/>
          <p:cNvCxnSpPr>
            <a:cxnSpLocks noChangeShapeType="1"/>
          </p:cNvCxnSpPr>
          <p:nvPr/>
        </p:nvCxnSpPr>
        <p:spPr bwMode="auto">
          <a:xfrm>
            <a:off x="628303" y="3969060"/>
            <a:ext cx="403435" cy="176419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5486684" y="6032525"/>
            <a:ext cx="18659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7302500" y="4178300"/>
            <a:ext cx="1477901" cy="2045975"/>
          </a:xfrm>
          <a:custGeom>
            <a:avLst/>
            <a:gdLst>
              <a:gd name="connsiteX0" fmla="*/ 0 w 1477901"/>
              <a:gd name="connsiteY0" fmla="*/ 1993900 h 2045975"/>
              <a:gd name="connsiteX1" fmla="*/ 1460500 w 1477901"/>
              <a:gd name="connsiteY1" fmla="*/ 1790700 h 2045975"/>
              <a:gd name="connsiteX2" fmla="*/ 673100 w 1477901"/>
              <a:gd name="connsiteY2" fmla="*/ 0 h 204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901" h="2045975">
                <a:moveTo>
                  <a:pt x="0" y="1993900"/>
                </a:moveTo>
                <a:cubicBezTo>
                  <a:pt x="674158" y="2058458"/>
                  <a:pt x="1348317" y="2123017"/>
                  <a:pt x="1460500" y="1790700"/>
                </a:cubicBezTo>
                <a:cubicBezTo>
                  <a:pt x="1572683" y="1458383"/>
                  <a:pt x="1122891" y="729191"/>
                  <a:pt x="67310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864987" y="1052736"/>
            <a:ext cx="1170910" cy="136815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803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클래스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8153400" cy="4896544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일반적으로 </a:t>
            </a:r>
            <a:r>
              <a:rPr lang="en-US" altLang="ko-KR" sz="1800" dirty="0" smtClean="0"/>
              <a:t>DAO</a:t>
            </a:r>
            <a:r>
              <a:rPr lang="ko-KR" altLang="en-US" sz="1800" dirty="0" smtClean="0"/>
              <a:t>는 하나의 테이블에 </a:t>
            </a:r>
            <a:r>
              <a:rPr lang="en-US" altLang="ko-KR" sz="1800" dirty="0" smtClean="0"/>
              <a:t>CRUD </a:t>
            </a:r>
            <a:r>
              <a:rPr lang="ko-KR" altLang="en-US" sz="1800" dirty="0" smtClean="0"/>
              <a:t>작업을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수행하며 다양한 형태의  검색 </a:t>
            </a:r>
            <a:r>
              <a:rPr lang="ko-KR" altLang="en-US" sz="1800" dirty="0" err="1" smtClean="0"/>
              <a:t>메서드를</a:t>
            </a:r>
            <a:r>
              <a:rPr lang="ko-KR" altLang="en-US" sz="1800" dirty="0" smtClean="0"/>
              <a:t> 구성할 수 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r>
              <a:rPr lang="ko-KR" altLang="en-US" sz="1800" dirty="0" smtClean="0"/>
              <a:t>조회의 경우만 </a:t>
            </a:r>
            <a:r>
              <a:rPr lang="ko-KR" altLang="en-US" sz="1800" dirty="0" err="1" smtClean="0"/>
              <a:t>반환값이</a:t>
            </a:r>
            <a:r>
              <a:rPr lang="ko-KR" altLang="en-US" sz="1800" dirty="0" smtClean="0"/>
              <a:t> 있다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Update() </a:t>
            </a:r>
            <a:r>
              <a:rPr lang="ko-KR" altLang="en-US" sz="1800" dirty="0" err="1" smtClean="0"/>
              <a:t>메서드는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영향을 받은 레코드의 개수를 반환한다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smtClean="0"/>
              <a:t>DI(</a:t>
            </a:r>
            <a:r>
              <a:rPr lang="ko-KR" altLang="en-US" sz="1800" dirty="0" smtClean="0"/>
              <a:t>의존관계 주입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구현을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위하여 </a:t>
            </a:r>
            <a:r>
              <a:rPr lang="en-US" altLang="ko-KR" sz="1800" dirty="0" smtClean="0"/>
              <a:t>Interface </a:t>
            </a:r>
            <a:r>
              <a:rPr lang="ko-KR" altLang="en-US" sz="1800" dirty="0" smtClean="0"/>
              <a:t>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먼저 작성하고 이를 상속받아 </a:t>
            </a:r>
            <a:r>
              <a:rPr lang="en-US" altLang="ko-KR" sz="1800" dirty="0" smtClean="0"/>
              <a:t>DAO</a:t>
            </a:r>
            <a:r>
              <a:rPr lang="ko-KR" altLang="en-US" sz="1800" dirty="0" smtClean="0"/>
              <a:t>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구현한다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</p:txBody>
      </p:sp>
    </p:spTree>
    <p:extLst>
      <p:ext uri="{BB962C8B-B14F-4D97-AF65-F5344CB8AC3E}">
        <p14:creationId xmlns:p14="http://schemas.microsoft.com/office/powerpoint/2010/main" val="299998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87712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106814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3131840" y="4915768"/>
            <a:ext cx="1105546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156176" y="733902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96108" y="3140967"/>
            <a:ext cx="1865984" cy="37330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8" name="직선 화살표 연결선 7"/>
          <p:cNvCxnSpPr>
            <a:cxnSpLocks noChangeShapeType="1"/>
          </p:cNvCxnSpPr>
          <p:nvPr/>
        </p:nvCxnSpPr>
        <p:spPr bwMode="auto">
          <a:xfrm flipH="1">
            <a:off x="4873563" y="1072456"/>
            <a:ext cx="2074702" cy="149244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670611" y="2564904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4873563" y="3430491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직선 화살표 연결선 15"/>
          <p:cNvCxnSpPr>
            <a:cxnSpLocks noChangeShapeType="1"/>
            <a:stCxn id="6" idx="2"/>
            <a:endCxn id="13" idx="0"/>
          </p:cNvCxnSpPr>
          <p:nvPr/>
        </p:nvCxnSpPr>
        <p:spPr bwMode="auto">
          <a:xfrm flipH="1">
            <a:off x="5319973" y="1072456"/>
            <a:ext cx="1628291" cy="235803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6847532" y="4221088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46660" y="1340768"/>
            <a:ext cx="288518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Inteface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2" name="직선 화살표 연결선 21"/>
          <p:cNvCxnSpPr>
            <a:cxnSpLocks noChangeShapeType="1"/>
            <a:stCxn id="21" idx="2"/>
            <a:endCxn id="7" idx="0"/>
          </p:cNvCxnSpPr>
          <p:nvPr/>
        </p:nvCxnSpPr>
        <p:spPr bwMode="auto">
          <a:xfrm>
            <a:off x="1689250" y="1679322"/>
            <a:ext cx="139850" cy="146164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05824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en-US" altLang="ko-KR" dirty="0"/>
              <a:t>Interface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64704"/>
            <a:ext cx="7617249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1850752" y="2588208"/>
            <a:ext cx="976164" cy="26113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482363" y="987593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420182" y="1916832"/>
            <a:ext cx="3968242" cy="144016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7" name="직선 화살표 연결선 6"/>
          <p:cNvCxnSpPr>
            <a:cxnSpLocks noChangeShapeType="1"/>
            <a:stCxn id="5" idx="1"/>
            <a:endCxn id="6" idx="0"/>
          </p:cNvCxnSpPr>
          <p:nvPr/>
        </p:nvCxnSpPr>
        <p:spPr bwMode="auto">
          <a:xfrm flipH="1">
            <a:off x="6404303" y="1156870"/>
            <a:ext cx="78060" cy="75996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88715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ko-KR" altLang="en-US" dirty="0" smtClean="0"/>
              <a:t>구현 클래스 생성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824536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386208" cy="5124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216150" y="5445224"/>
            <a:ext cx="1105546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911636" y="3861048"/>
            <a:ext cx="1865984" cy="50405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>
            <a:off x="4535246" y="1340768"/>
            <a:ext cx="987220" cy="46471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5076056" y="1805484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241298" y="2443019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46660" y="1340768"/>
            <a:ext cx="352226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user.dao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&gt;class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3" idx="2"/>
            <a:endCxn id="8" idx="0"/>
          </p:cNvCxnSpPr>
          <p:nvPr/>
        </p:nvCxnSpPr>
        <p:spPr bwMode="auto">
          <a:xfrm flipH="1">
            <a:off x="1844628" y="1679322"/>
            <a:ext cx="163164" cy="218172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/>
          <p:nvPr/>
        </p:nvSpPr>
        <p:spPr>
          <a:xfrm>
            <a:off x="4002820" y="1002214"/>
            <a:ext cx="106485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endCxn id="11" idx="0"/>
          </p:cNvCxnSpPr>
          <p:nvPr/>
        </p:nvCxnSpPr>
        <p:spPr bwMode="auto">
          <a:xfrm>
            <a:off x="4535246" y="1340768"/>
            <a:ext cx="1152462" cy="110225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grpSp>
        <p:nvGrpSpPr>
          <p:cNvPr id="23" name="그룹 22"/>
          <p:cNvGrpSpPr/>
          <p:nvPr/>
        </p:nvGrpSpPr>
        <p:grpSpPr>
          <a:xfrm>
            <a:off x="4496572" y="3295105"/>
            <a:ext cx="4133276" cy="3427827"/>
            <a:chOff x="6120871" y="182297"/>
            <a:chExt cx="4133276" cy="3427827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871" y="225748"/>
              <a:ext cx="2843617" cy="338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직사각형 25"/>
            <p:cNvSpPr>
              <a:spLocks noChangeArrowheads="1"/>
            </p:cNvSpPr>
            <p:nvPr/>
          </p:nvSpPr>
          <p:spPr bwMode="auto">
            <a:xfrm>
              <a:off x="6146694" y="1875961"/>
              <a:ext cx="1105546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7" name="직사각형 26"/>
            <p:cNvSpPr>
              <a:spLocks noChangeArrowheads="1"/>
            </p:cNvSpPr>
            <p:nvPr/>
          </p:nvSpPr>
          <p:spPr bwMode="auto">
            <a:xfrm>
              <a:off x="7380312" y="3254772"/>
              <a:ext cx="720080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9" name="직사각형 28"/>
            <p:cNvSpPr>
              <a:spLocks noChangeArrowheads="1"/>
            </p:cNvSpPr>
            <p:nvPr/>
          </p:nvSpPr>
          <p:spPr bwMode="auto">
            <a:xfrm>
              <a:off x="9534067" y="182297"/>
              <a:ext cx="720080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31" name="직사각형 30"/>
            <p:cNvSpPr>
              <a:spLocks noChangeArrowheads="1"/>
            </p:cNvSpPr>
            <p:nvPr/>
          </p:nvSpPr>
          <p:spPr bwMode="auto">
            <a:xfrm>
              <a:off x="8964488" y="2423549"/>
              <a:ext cx="472171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sp>
        <p:nvSpPr>
          <p:cNvPr id="24" name="자유형 23"/>
          <p:cNvSpPr/>
          <p:nvPr/>
        </p:nvSpPr>
        <p:spPr>
          <a:xfrm>
            <a:off x="7010400" y="3467100"/>
            <a:ext cx="1297432" cy="1549400"/>
          </a:xfrm>
          <a:custGeom>
            <a:avLst/>
            <a:gdLst>
              <a:gd name="connsiteX0" fmla="*/ 1270000 w 1297432"/>
              <a:gd name="connsiteY0" fmla="*/ 0 h 1549400"/>
              <a:gd name="connsiteX1" fmla="*/ 1130300 w 1297432"/>
              <a:gd name="connsiteY1" fmla="*/ 939800 h 1549400"/>
              <a:gd name="connsiteX2" fmla="*/ 0 w 1297432"/>
              <a:gd name="connsiteY2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432" h="1549400">
                <a:moveTo>
                  <a:pt x="1270000" y="0"/>
                </a:moveTo>
                <a:cubicBezTo>
                  <a:pt x="1305983" y="340783"/>
                  <a:pt x="1341967" y="681567"/>
                  <a:pt x="1130300" y="939800"/>
                </a:cubicBezTo>
                <a:cubicBezTo>
                  <a:pt x="918633" y="1198033"/>
                  <a:pt x="459316" y="1373716"/>
                  <a:pt x="0" y="154940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08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tx1"/>
                </a:solidFill>
              </a:rPr>
              <a:t>스트럿츠</a:t>
            </a:r>
            <a:r>
              <a:rPr lang="en-US" altLang="ko-KR" dirty="0" smtClean="0">
                <a:solidFill>
                  <a:schemeClr val="tx1"/>
                </a:solidFill>
              </a:rPr>
              <a:t>(STRUTS) framework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ko-KR" altLang="en-US" sz="1800" dirty="0" err="1" smtClean="0"/>
              <a:t>스트럿츠</a:t>
            </a:r>
            <a:r>
              <a:rPr lang="en-US" altLang="ko-KR" sz="1800" dirty="0"/>
              <a:t>(STRUTS</a:t>
            </a:r>
            <a:r>
              <a:rPr lang="en-US" altLang="ko-KR" sz="1800" dirty="0" smtClean="0"/>
              <a:t>) - </a:t>
            </a:r>
            <a:r>
              <a:rPr lang="ko-KR" altLang="en-US" sz="1800" dirty="0" smtClean="0"/>
              <a:t>지주</a:t>
            </a:r>
            <a:r>
              <a:rPr lang="en-US" altLang="ko-KR" sz="1800" dirty="0"/>
              <a:t>, </a:t>
            </a:r>
            <a:r>
              <a:rPr lang="ko-KR" altLang="en-US" sz="1800" dirty="0"/>
              <a:t>버팀목</a:t>
            </a:r>
            <a:r>
              <a:rPr lang="en-US" altLang="ko-KR" sz="1800" dirty="0"/>
              <a:t>, </a:t>
            </a:r>
            <a:r>
              <a:rPr lang="ko-KR" altLang="en-US" sz="1800" dirty="0" smtClean="0"/>
              <a:t>받침대</a:t>
            </a:r>
            <a:r>
              <a:rPr lang="en-US" altLang="ko-KR" sz="1800" dirty="0" smtClean="0"/>
              <a:t>.</a:t>
            </a:r>
          </a:p>
          <a:p>
            <a:r>
              <a:rPr lang="ko-KR" altLang="ko-KR" sz="1800" dirty="0"/>
              <a:t>Java EE 웹 애플리케이션을 개발하기 위한 오픈 소스 </a:t>
            </a:r>
            <a:r>
              <a:rPr lang="ko-KR" altLang="ko-KR" sz="1800" dirty="0" smtClean="0"/>
              <a:t>프레임워크</a:t>
            </a:r>
            <a:endParaRPr lang="en-US" altLang="ko-KR" sz="1800" dirty="0"/>
          </a:p>
          <a:p>
            <a:r>
              <a:rPr lang="ko-KR" altLang="en-US" sz="1800" dirty="0" smtClean="0"/>
              <a:t>자바를 기반으로 한 </a:t>
            </a:r>
            <a:r>
              <a:rPr lang="en-US" altLang="ko-KR" sz="1800" dirty="0" smtClean="0"/>
              <a:t>JSP</a:t>
            </a:r>
            <a:r>
              <a:rPr lang="ko-KR" altLang="en-US" sz="1800" dirty="0"/>
              <a:t>만을 위한 </a:t>
            </a:r>
            <a:r>
              <a:rPr lang="ko-KR" altLang="en-US" sz="1800" dirty="0" smtClean="0"/>
              <a:t>프레임워크이며 </a:t>
            </a:r>
            <a:r>
              <a:rPr lang="ko-KR" altLang="en-US" sz="1800" dirty="0"/>
              <a:t>따라서 운영체제에 구애 받지 않고 </a:t>
            </a:r>
            <a:r>
              <a:rPr lang="ko-KR" altLang="en-US" sz="1800" dirty="0" smtClean="0"/>
              <a:t>독립된 플랫폼 사용하며</a:t>
            </a:r>
            <a:r>
              <a:rPr lang="en-US" altLang="ko-KR" sz="1800" dirty="0" smtClean="0"/>
              <a:t>, </a:t>
            </a:r>
            <a:r>
              <a:rPr lang="ko-KR" altLang="en-US" sz="1800" dirty="0"/>
              <a:t>오픈 </a:t>
            </a:r>
            <a:r>
              <a:rPr lang="ko-KR" altLang="en-US" sz="1800" dirty="0" smtClean="0"/>
              <a:t>소스이므로 </a:t>
            </a:r>
            <a:r>
              <a:rPr lang="ko-KR" altLang="en-US" sz="1800" dirty="0"/>
              <a:t>개발에 필요한 </a:t>
            </a:r>
            <a:r>
              <a:rPr lang="ko-KR" altLang="en-US" sz="1800" dirty="0" smtClean="0"/>
              <a:t>부분만을 수정하여 사용 </a:t>
            </a:r>
            <a:r>
              <a:rPr lang="ko-KR" altLang="en-US" sz="1800" dirty="0"/>
              <a:t>할 수 </a:t>
            </a:r>
            <a:r>
              <a:rPr lang="ko-KR" altLang="en-US" sz="1800" dirty="0" smtClean="0"/>
              <a:t>있음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err="1" smtClean="0"/>
              <a:t>스트럿츠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프레임워크는 </a:t>
            </a:r>
            <a:r>
              <a:rPr lang="en-US" altLang="ko-KR" sz="1800" dirty="0">
                <a:solidFill>
                  <a:srgbClr val="0000FF"/>
                </a:solidFill>
              </a:rPr>
              <a:t>MVC(Model-View-Controller)</a:t>
            </a:r>
            <a:r>
              <a:rPr lang="en-US" altLang="ko-KR" sz="1800" dirty="0"/>
              <a:t> </a:t>
            </a:r>
            <a:r>
              <a:rPr lang="ko-KR" altLang="en-US" sz="1800" dirty="0"/>
              <a:t>패턴 기반을 이용하여 </a:t>
            </a:r>
            <a:r>
              <a:rPr lang="ko-KR" altLang="en-US" sz="1800" dirty="0" smtClean="0"/>
              <a:t>개발</a:t>
            </a:r>
            <a:endParaRPr lang="en-US" altLang="ko-KR" sz="1800" dirty="0" smtClean="0"/>
          </a:p>
          <a:p>
            <a:pPr lvl="1"/>
            <a:r>
              <a:rPr lang="en-US" altLang="ko-KR" dirty="0" smtClean="0"/>
              <a:t>Model  - </a:t>
            </a:r>
            <a:r>
              <a:rPr lang="ko-KR" altLang="en-US" dirty="0" err="1" smtClean="0"/>
              <a:t>로직을</a:t>
            </a:r>
            <a:r>
              <a:rPr lang="ko-KR" altLang="en-US" dirty="0" smtClean="0"/>
              <a:t> </a:t>
            </a:r>
            <a:r>
              <a:rPr lang="ko-KR" altLang="en-US" dirty="0"/>
              <a:t>처리 해주는 </a:t>
            </a:r>
            <a:r>
              <a:rPr lang="ko-KR" altLang="en-US" dirty="0" smtClean="0"/>
              <a:t>부분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View</a:t>
            </a:r>
            <a:r>
              <a:rPr lang="ko-KR" altLang="en-US" dirty="0" smtClean="0"/>
              <a:t>  </a:t>
            </a:r>
            <a:r>
              <a:rPr lang="en-US" altLang="ko-KR" dirty="0" smtClean="0"/>
              <a:t>-  </a:t>
            </a:r>
            <a:r>
              <a:rPr lang="ko-KR" altLang="en-US" dirty="0" smtClean="0"/>
              <a:t>사용자에게 </a:t>
            </a:r>
            <a:r>
              <a:rPr lang="ko-KR" altLang="en-US" dirty="0"/>
              <a:t>보여주는 </a:t>
            </a:r>
            <a:r>
              <a:rPr lang="ko-KR" altLang="en-US" dirty="0" smtClean="0"/>
              <a:t>부분</a:t>
            </a:r>
            <a:endParaRPr lang="en-US" altLang="ko-KR" dirty="0" smtClean="0"/>
          </a:p>
          <a:p>
            <a:pPr lvl="1"/>
            <a:r>
              <a:rPr lang="en-US" altLang="ko-KR" dirty="0"/>
              <a:t>Controller </a:t>
            </a:r>
            <a:r>
              <a:rPr lang="ko-KR" altLang="en-US" dirty="0"/>
              <a:t>부분 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 </a:t>
            </a:r>
            <a:r>
              <a:rPr lang="en-US" altLang="ko-KR" dirty="0"/>
              <a:t>Mode1 </a:t>
            </a:r>
            <a:r>
              <a:rPr lang="ko-KR" altLang="en-US" dirty="0"/>
              <a:t>부분과 </a:t>
            </a:r>
            <a:r>
              <a:rPr lang="en-US" altLang="ko-KR" dirty="0"/>
              <a:t>View </a:t>
            </a:r>
            <a:r>
              <a:rPr lang="ko-KR" altLang="en-US" dirty="0"/>
              <a:t>부분을 연결하고 </a:t>
            </a:r>
            <a:r>
              <a:rPr lang="ko-KR" altLang="en-US" dirty="0" smtClean="0"/>
              <a:t>제어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ko-KR" sz="1800" dirty="0" err="1" smtClean="0"/>
              <a:t>크레이그</a:t>
            </a:r>
            <a:r>
              <a:rPr lang="ko-KR" altLang="ko-KR" sz="1800" dirty="0" smtClean="0"/>
              <a:t> </a:t>
            </a:r>
            <a:r>
              <a:rPr lang="ko-KR" altLang="ko-KR" sz="1800" dirty="0" err="1"/>
              <a:t>맥클라나한</a:t>
            </a:r>
            <a:r>
              <a:rPr lang="ko-KR" altLang="ko-KR" sz="1800" dirty="0"/>
              <a:t>(Craig McClanahan) 에 의해 최초로 </a:t>
            </a:r>
            <a:r>
              <a:rPr lang="ko-KR" altLang="ko-KR" sz="1800" dirty="0" smtClean="0"/>
              <a:t>만들어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짐</a:t>
            </a:r>
            <a:r>
              <a:rPr lang="en-US" altLang="ko-KR" sz="1800" dirty="0" smtClean="0"/>
              <a:t> </a:t>
            </a:r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6082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5252" y="117773"/>
            <a:ext cx="8153400" cy="646931"/>
          </a:xfrm>
        </p:spPr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구현 클래스생성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900728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932040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1829100" y="3191768"/>
            <a:ext cx="1374748" cy="18665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6266284" y="760512"/>
            <a:ext cx="1512168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570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파라미터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바인딩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784976" cy="4896544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위치 </a:t>
            </a:r>
            <a:r>
              <a:rPr lang="ko-KR" altLang="en-US" sz="1800" dirty="0" err="1" smtClean="0"/>
              <a:t>파라미터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치환자</a:t>
            </a:r>
            <a:endParaRPr lang="en-US" altLang="ko-KR" sz="1800" dirty="0" smtClean="0"/>
          </a:p>
          <a:p>
            <a:pPr marL="365760" lvl="1" indent="0">
              <a:buNone/>
            </a:pPr>
            <a:r>
              <a:rPr lang="en-US" altLang="ko-KR" dirty="0"/>
              <a:t>public void delete(String </a:t>
            </a:r>
            <a:r>
              <a:rPr lang="en-US" altLang="ko-KR" dirty="0" err="1"/>
              <a:t>userId</a:t>
            </a:r>
            <a:r>
              <a:rPr lang="en-US" altLang="ko-KR" dirty="0"/>
              <a:t>, String password) {</a:t>
            </a:r>
          </a:p>
          <a:p>
            <a:pPr marL="640080" lvl="2" indent="0">
              <a:buNone/>
            </a:pPr>
            <a:r>
              <a:rPr lang="en-US" altLang="ko-KR" dirty="0" err="1" smtClean="0"/>
              <a:t>template.update</a:t>
            </a:r>
            <a:r>
              <a:rPr lang="en-US" altLang="ko-KR" dirty="0"/>
              <a:t>("delete from </a:t>
            </a:r>
            <a:r>
              <a:rPr lang="en-US" altLang="ko-KR" dirty="0" err="1"/>
              <a:t>member_tbl</a:t>
            </a:r>
            <a:r>
              <a:rPr lang="en-US" altLang="ko-KR" dirty="0"/>
              <a:t> where </a:t>
            </a:r>
            <a:r>
              <a:rPr lang="en-US" altLang="ko-KR" dirty="0" smtClean="0"/>
              <a:t>id=</a:t>
            </a:r>
            <a:r>
              <a:rPr lang="en-US" altLang="ko-KR" dirty="0" smtClean="0">
                <a:solidFill>
                  <a:srgbClr val="0000FF"/>
                </a:solidFill>
              </a:rPr>
              <a:t>?</a:t>
            </a:r>
            <a:r>
              <a:rPr lang="en-US" altLang="ko-KR" dirty="0" smtClean="0"/>
              <a:t> </a:t>
            </a:r>
            <a:r>
              <a:rPr lang="en-US" altLang="ko-KR" dirty="0"/>
              <a:t>AND </a:t>
            </a:r>
            <a:r>
              <a:rPr lang="en-US" altLang="ko-KR" dirty="0" smtClean="0"/>
              <a:t>pass=</a:t>
            </a:r>
            <a:r>
              <a:rPr lang="en-US" altLang="ko-KR" dirty="0" smtClean="0">
                <a:solidFill>
                  <a:srgbClr val="0000FF"/>
                </a:solidFill>
              </a:rPr>
              <a:t>?</a:t>
            </a:r>
            <a:r>
              <a:rPr lang="en-US" altLang="ko-KR" dirty="0" smtClean="0"/>
              <a:t>", </a:t>
            </a:r>
            <a:r>
              <a:rPr lang="en-US" altLang="ko-KR" dirty="0" err="1">
                <a:solidFill>
                  <a:srgbClr val="0000FF"/>
                </a:solidFill>
              </a:rPr>
              <a:t>userId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0000FF"/>
                </a:solidFill>
              </a:rPr>
              <a:t>password</a:t>
            </a:r>
            <a:r>
              <a:rPr lang="en-US" altLang="ko-KR" dirty="0"/>
              <a:t> </a:t>
            </a:r>
            <a:r>
              <a:rPr lang="en-US" altLang="ko-KR" dirty="0" smtClean="0"/>
              <a:t>);</a:t>
            </a:r>
          </a:p>
          <a:p>
            <a:pPr marL="365760" lvl="1" indent="0">
              <a:buNone/>
            </a:pPr>
            <a:r>
              <a:rPr lang="en-US" altLang="ko-KR" sz="1800" dirty="0" smtClean="0"/>
              <a:t>}</a:t>
            </a:r>
          </a:p>
          <a:p>
            <a:r>
              <a:rPr lang="ko-KR" altLang="en-US" sz="1800" dirty="0" smtClean="0"/>
              <a:t>이름 </a:t>
            </a:r>
            <a:r>
              <a:rPr lang="ko-KR" altLang="en-US" sz="1800" dirty="0" err="1" smtClean="0"/>
              <a:t>파라미터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치환자</a:t>
            </a:r>
            <a:endParaRPr lang="en-US" altLang="ko-KR" sz="1800" dirty="0" smtClean="0"/>
          </a:p>
          <a:p>
            <a:pPr lvl="1"/>
            <a:r>
              <a:rPr lang="en-US" altLang="ko-KR" i="1" dirty="0" smtClean="0">
                <a:solidFill>
                  <a:srgbClr val="0000FF"/>
                </a:solidFill>
              </a:rPr>
              <a:t>INSQL=“</a:t>
            </a:r>
            <a:r>
              <a:rPr lang="en-US" altLang="ko-KR" dirty="0" smtClean="0"/>
              <a:t>Insert</a:t>
            </a:r>
            <a:r>
              <a:rPr lang="ko-KR" altLang="en-US" dirty="0" smtClean="0"/>
              <a:t> </a:t>
            </a:r>
            <a:r>
              <a:rPr lang="en-US" altLang="ko-KR" dirty="0"/>
              <a:t>into member(</a:t>
            </a:r>
            <a:r>
              <a:rPr lang="en-US" altLang="ko-KR" dirty="0" err="1"/>
              <a:t>id,name,pass</a:t>
            </a:r>
            <a:r>
              <a:rPr lang="en-US" altLang="ko-KR" dirty="0"/>
              <a:t>) values ( </a:t>
            </a:r>
            <a:r>
              <a:rPr lang="en-US" altLang="ko-KR" dirty="0" smtClean="0">
                <a:solidFill>
                  <a:srgbClr val="FF0000"/>
                </a:solidFill>
              </a:rPr>
              <a:t>:id, :name, :pass</a:t>
            </a:r>
            <a:r>
              <a:rPr lang="en-US" altLang="ko-KR" dirty="0" smtClean="0"/>
              <a:t>)”</a:t>
            </a:r>
          </a:p>
          <a:p>
            <a:pPr marL="365760" lvl="1" indent="0">
              <a:buNone/>
            </a:pPr>
            <a:r>
              <a:rPr lang="en-US" altLang="ko-KR" dirty="0"/>
              <a:t>public void insert(User user) {</a:t>
            </a:r>
          </a:p>
          <a:p>
            <a:pPr marL="640080" lvl="2" indent="0">
              <a:buNone/>
            </a:pPr>
            <a:r>
              <a:rPr lang="en-US" altLang="ko-KR" dirty="0" err="1"/>
              <a:t>SqlParameterSource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parameterSource</a:t>
            </a:r>
            <a:r>
              <a:rPr lang="en-US" altLang="ko-KR" dirty="0" smtClean="0"/>
              <a:t> </a:t>
            </a:r>
            <a:r>
              <a:rPr lang="en-US" altLang="ko-KR" dirty="0"/>
              <a:t>= new </a:t>
            </a:r>
            <a:r>
              <a:rPr lang="en-US" altLang="ko-KR" dirty="0" err="1"/>
              <a:t>BeanPropertySqlParameterSource</a:t>
            </a:r>
            <a:r>
              <a:rPr lang="en-US" altLang="ko-KR" dirty="0"/>
              <a:t>(user);</a:t>
            </a:r>
          </a:p>
          <a:p>
            <a:pPr marL="640080" lvl="2" indent="0">
              <a:buNone/>
            </a:pPr>
            <a:r>
              <a:rPr lang="en-US" altLang="ko-KR" dirty="0" err="1" smtClean="0"/>
              <a:t>template.update</a:t>
            </a:r>
            <a:r>
              <a:rPr lang="en-US" altLang="ko-KR" dirty="0" smtClean="0"/>
              <a:t>(</a:t>
            </a:r>
            <a:r>
              <a:rPr lang="en-US" altLang="ko-KR" i="1" dirty="0" smtClean="0">
                <a:solidFill>
                  <a:srgbClr val="0000FF"/>
                </a:solidFill>
              </a:rPr>
              <a:t>INSQL</a:t>
            </a:r>
            <a:r>
              <a:rPr lang="en-US" altLang="ko-KR" i="1" dirty="0" smtClean="0"/>
              <a:t>, </a:t>
            </a:r>
            <a:r>
              <a:rPr lang="en-US" altLang="ko-KR" i="1" dirty="0" err="1">
                <a:solidFill>
                  <a:srgbClr val="0000FF"/>
                </a:solidFill>
              </a:rPr>
              <a:t>parameterSource</a:t>
            </a:r>
            <a:r>
              <a:rPr lang="en-US" altLang="ko-KR" i="1" dirty="0" smtClean="0"/>
              <a:t>);</a:t>
            </a:r>
            <a:endParaRPr lang="ko-KR" altLang="en-US" dirty="0"/>
          </a:p>
          <a:p>
            <a:pPr marL="365760" lvl="1" indent="0">
              <a:buNone/>
            </a:pPr>
            <a:r>
              <a:rPr lang="en-US" altLang="ko-KR" dirty="0" smtClean="0"/>
              <a:t>}</a:t>
            </a:r>
          </a:p>
          <a:p>
            <a:r>
              <a:rPr lang="en-US" altLang="ko-KR" sz="1800" dirty="0" err="1" smtClean="0"/>
              <a:t>SqlParameterSource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클래스</a:t>
            </a:r>
            <a:endParaRPr lang="en-US" altLang="ko-KR" sz="1800" dirty="0" smtClean="0"/>
          </a:p>
          <a:p>
            <a:pPr lvl="1"/>
            <a:r>
              <a:rPr lang="en-US" altLang="ko-KR" sz="1600" dirty="0"/>
              <a:t>DB</a:t>
            </a:r>
            <a:r>
              <a:rPr lang="ko-KR" altLang="en-US" sz="1600" dirty="0"/>
              <a:t>테이블의 </a:t>
            </a:r>
            <a:r>
              <a:rPr lang="ko-KR" altLang="en-US" sz="1600" dirty="0" smtClean="0"/>
              <a:t>필드 이름과 </a:t>
            </a:r>
            <a:r>
              <a:rPr lang="en-US" altLang="ko-KR" sz="1600" dirty="0" smtClean="0"/>
              <a:t>User </a:t>
            </a:r>
            <a:r>
              <a:rPr lang="ko-KR" altLang="en-US" sz="1600" dirty="0" smtClean="0"/>
              <a:t>객체의 속성 </a:t>
            </a:r>
            <a:r>
              <a:rPr lang="ko-KR" altLang="en-US" sz="1600" dirty="0"/>
              <a:t>이름을 </a:t>
            </a:r>
            <a:r>
              <a:rPr lang="ko-KR" altLang="en-US" sz="1600" dirty="0" err="1" smtClean="0"/>
              <a:t>매핑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이름이 동일시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800" dirty="0" err="1" smtClean="0"/>
              <a:t>RowMapper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클래스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 </a:t>
            </a:r>
            <a:r>
              <a:rPr lang="en-US" altLang="ko-KR" sz="1600" dirty="0" err="1"/>
              <a:t>ResultSet</a:t>
            </a:r>
            <a:r>
              <a:rPr lang="ko-KR" altLang="en-US" sz="1600" dirty="0"/>
              <a:t>에서 값을 가져와 원하는 타입으로 </a:t>
            </a:r>
            <a:r>
              <a:rPr lang="ko-KR" altLang="en-US" sz="1600" dirty="0" err="1"/>
              <a:t>매핑할</a:t>
            </a:r>
            <a:r>
              <a:rPr lang="ko-KR" altLang="en-US" sz="1600" dirty="0"/>
              <a:t> 때 </a:t>
            </a:r>
            <a:r>
              <a:rPr lang="ko-KR" altLang="en-US" sz="1600" dirty="0" smtClean="0"/>
              <a:t>사용</a:t>
            </a:r>
            <a:endParaRPr lang="ko-KR" altLang="en-US" sz="1600" dirty="0"/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899592" y="3420492"/>
            <a:ext cx="1846808" cy="2925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539552" y="4437112"/>
            <a:ext cx="2096740" cy="25866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7786960" y="3412604"/>
            <a:ext cx="648072" cy="25866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3526083" y="3683000"/>
            <a:ext cx="4614617" cy="1117600"/>
          </a:xfrm>
          <a:custGeom>
            <a:avLst/>
            <a:gdLst>
              <a:gd name="connsiteX0" fmla="*/ 4614617 w 4614617"/>
              <a:gd name="connsiteY0" fmla="*/ 0 h 1117600"/>
              <a:gd name="connsiteX1" fmla="*/ 741117 w 4614617"/>
              <a:gd name="connsiteY1" fmla="*/ 787400 h 1117600"/>
              <a:gd name="connsiteX2" fmla="*/ 4517 w 4614617"/>
              <a:gd name="connsiteY2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4617" h="1117600">
                <a:moveTo>
                  <a:pt x="4614617" y="0"/>
                </a:moveTo>
                <a:lnTo>
                  <a:pt x="741117" y="787400"/>
                </a:lnTo>
                <a:cubicBezTo>
                  <a:pt x="-27233" y="973667"/>
                  <a:pt x="-11358" y="1045633"/>
                  <a:pt x="4517" y="1117600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4798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856984" cy="489654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private static final String </a:t>
            </a:r>
            <a:r>
              <a:rPr lang="en-US" altLang="ko-KR" dirty="0">
                <a:solidFill>
                  <a:srgbClr val="0000FF"/>
                </a:solidFill>
              </a:rPr>
              <a:t>GETUSER_IDPASS</a:t>
            </a:r>
            <a:r>
              <a:rPr lang="en-US" altLang="ko-KR" dirty="0"/>
              <a:t> = "SELECT id, pass, name, </a:t>
            </a:r>
            <a:r>
              <a:rPr lang="en-US" altLang="ko-KR" dirty="0" err="1"/>
              <a:t>jumin</a:t>
            </a:r>
            <a:r>
              <a:rPr lang="en-US" altLang="ko-KR" dirty="0"/>
              <a:t>, zip,"</a:t>
            </a:r>
          </a:p>
          <a:p>
            <a:pPr marL="0" indent="0">
              <a:buNone/>
            </a:pPr>
            <a:r>
              <a:rPr lang="en-US" altLang="ko-KR" dirty="0"/>
              <a:t>+ " addr1, addr2, phone, email FROM </a:t>
            </a:r>
            <a:r>
              <a:rPr lang="en-US" altLang="ko-KR" dirty="0" err="1"/>
              <a:t>member_tbl</a:t>
            </a:r>
            <a:r>
              <a:rPr lang="en-US" altLang="ko-KR" dirty="0"/>
              <a:t> WHERE id = ? AND pass = ?";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private static final String </a:t>
            </a:r>
            <a:r>
              <a:rPr lang="en-US" altLang="ko-KR" dirty="0" smtClean="0">
                <a:solidFill>
                  <a:srgbClr val="0000FF"/>
                </a:solidFill>
              </a:rPr>
              <a:t>GETUSER_ID</a:t>
            </a:r>
            <a:r>
              <a:rPr lang="en-US" altLang="ko-KR" dirty="0" smtClean="0"/>
              <a:t> </a:t>
            </a:r>
            <a:r>
              <a:rPr lang="en-US" altLang="ko-KR" dirty="0"/>
              <a:t>= "SELECT id, pass, name, </a:t>
            </a:r>
            <a:r>
              <a:rPr lang="en-US" altLang="ko-KR" dirty="0" err="1"/>
              <a:t>jumin</a:t>
            </a:r>
            <a:r>
              <a:rPr lang="en-US" altLang="ko-KR" dirty="0"/>
              <a:t>, zip,"</a:t>
            </a:r>
          </a:p>
          <a:p>
            <a:pPr marL="0" indent="0">
              <a:buNone/>
            </a:pPr>
            <a:r>
              <a:rPr lang="en-US" altLang="ko-KR" dirty="0"/>
              <a:t>+ " addr1, addr2, phone, email FROM </a:t>
            </a:r>
            <a:r>
              <a:rPr lang="en-US" altLang="ko-KR" dirty="0" err="1"/>
              <a:t>member_tbl</a:t>
            </a:r>
            <a:r>
              <a:rPr lang="en-US" altLang="ko-KR" dirty="0"/>
              <a:t> WHERE id = ?";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private static final String </a:t>
            </a:r>
            <a:r>
              <a:rPr lang="en-US" altLang="ko-KR" i="1" dirty="0" smtClean="0">
                <a:solidFill>
                  <a:srgbClr val="0000FF"/>
                </a:solidFill>
              </a:rPr>
              <a:t>GETID </a:t>
            </a:r>
            <a:r>
              <a:rPr lang="en-US" altLang="ko-KR" i="1" dirty="0" smtClean="0"/>
              <a:t> </a:t>
            </a:r>
            <a:r>
              <a:rPr lang="en-US" altLang="ko-KR" i="1" dirty="0"/>
              <a:t>= "select id from </a:t>
            </a:r>
            <a:r>
              <a:rPr lang="en-US" altLang="ko-KR" i="1" dirty="0" err="1"/>
              <a:t>member_tbl</a:t>
            </a:r>
            <a:r>
              <a:rPr lang="en-US" altLang="ko-KR" i="1" dirty="0"/>
              <a:t> where </a:t>
            </a:r>
            <a:r>
              <a:rPr lang="en-US" altLang="ko-KR" i="1" dirty="0" smtClean="0"/>
              <a:t>name=? </a:t>
            </a:r>
            <a:r>
              <a:rPr lang="en-US" altLang="ko-KR" i="1" dirty="0"/>
              <a:t>and </a:t>
            </a:r>
            <a:r>
              <a:rPr lang="en-US" altLang="ko-KR" i="1" dirty="0" err="1" smtClean="0"/>
              <a:t>jumin</a:t>
            </a:r>
            <a:r>
              <a:rPr lang="en-US" altLang="ko-KR" i="1" dirty="0" smtClean="0"/>
              <a:t>=?";</a:t>
            </a:r>
            <a:endParaRPr lang="en-US" altLang="ko-KR" i="1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private static final String </a:t>
            </a:r>
            <a:r>
              <a:rPr lang="en-US" altLang="ko-KR" dirty="0" smtClean="0">
                <a:solidFill>
                  <a:srgbClr val="0000FF"/>
                </a:solidFill>
              </a:rPr>
              <a:t>GETPASS </a:t>
            </a:r>
            <a:r>
              <a:rPr lang="en-US" altLang="ko-KR" dirty="0" smtClean="0"/>
              <a:t> </a:t>
            </a:r>
            <a:r>
              <a:rPr lang="en-US" altLang="ko-KR" dirty="0"/>
              <a:t>= "select pass from </a:t>
            </a:r>
            <a:r>
              <a:rPr lang="en-US" altLang="ko-KR" dirty="0" err="1"/>
              <a:t>member_tbl</a:t>
            </a:r>
            <a:r>
              <a:rPr lang="en-US" altLang="ko-KR" dirty="0"/>
              <a:t> where </a:t>
            </a:r>
            <a:r>
              <a:rPr lang="en-US" altLang="ko-KR" dirty="0" smtClean="0"/>
              <a:t>id=? </a:t>
            </a:r>
            <a:r>
              <a:rPr lang="en-US" altLang="ko-KR" dirty="0"/>
              <a:t>and </a:t>
            </a:r>
            <a:r>
              <a:rPr lang="en-US" altLang="ko-KR" dirty="0" err="1" smtClean="0"/>
              <a:t>jumin</a:t>
            </a:r>
            <a:r>
              <a:rPr lang="en-US" altLang="ko-KR" dirty="0" smtClean="0"/>
              <a:t>=?";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private static final String </a:t>
            </a:r>
            <a:r>
              <a:rPr lang="en-US" altLang="ko-KR" dirty="0" smtClean="0">
                <a:solidFill>
                  <a:srgbClr val="0000FF"/>
                </a:solidFill>
              </a:rPr>
              <a:t>INSERT </a:t>
            </a:r>
            <a:r>
              <a:rPr lang="en-US" altLang="ko-KR" dirty="0"/>
              <a:t>= "INSERT INTO </a:t>
            </a:r>
            <a:r>
              <a:rPr lang="en-US" altLang="ko-KR" dirty="0" err="1"/>
              <a:t>member_tbl</a:t>
            </a:r>
            <a:r>
              <a:rPr lang="en-US" altLang="ko-KR" dirty="0"/>
              <a:t> (id, pass, name, </a:t>
            </a:r>
            <a:r>
              <a:rPr lang="en-US" altLang="ko-KR" dirty="0" err="1"/>
              <a:t>jumin</a:t>
            </a:r>
            <a:r>
              <a:rPr lang="en-US" altLang="ko-KR" dirty="0"/>
              <a:t>, zip, addr1, addr2, phone, email</a:t>
            </a:r>
            <a:r>
              <a:rPr lang="en-US" altLang="ko-KR" dirty="0" smtClean="0"/>
              <a:t>)"</a:t>
            </a:r>
          </a:p>
          <a:p>
            <a:pPr marL="0" indent="0">
              <a:buNone/>
            </a:pPr>
            <a:r>
              <a:rPr lang="en-US" altLang="ko-KR" dirty="0" smtClean="0"/>
              <a:t>+ " VALUES(:Id, :pass, :Name, :</a:t>
            </a:r>
            <a:r>
              <a:rPr lang="en-US" altLang="ko-KR" dirty="0" err="1" smtClean="0"/>
              <a:t>Jumin</a:t>
            </a:r>
            <a:r>
              <a:rPr lang="en-US" altLang="ko-KR" dirty="0" smtClean="0"/>
              <a:t>, :zip, :addr1, :addr2, :phone, :email)";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private static final String </a:t>
            </a:r>
            <a:r>
              <a:rPr lang="en-US" altLang="ko-KR" dirty="0" smtClean="0">
                <a:solidFill>
                  <a:srgbClr val="0000FF"/>
                </a:solidFill>
              </a:rPr>
              <a:t>UPDATE </a:t>
            </a:r>
            <a:r>
              <a:rPr lang="en-US" altLang="ko-KR" dirty="0"/>
              <a:t>= "UPDATE </a:t>
            </a:r>
            <a:r>
              <a:rPr lang="en-US" altLang="ko-KR" dirty="0" err="1"/>
              <a:t>member_tbl</a:t>
            </a:r>
            <a:r>
              <a:rPr lang="en-US" altLang="ko-KR" dirty="0"/>
              <a:t> SET pass = :pass, zip = :zip, addr1 = :addr1, addr2 = :addr2, phone = :phone, email = :email WHERE id = :id";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92529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Spring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JDBC</a:t>
            </a:r>
            <a:r>
              <a:rPr lang="ko-KR" altLang="en-US" b="1" dirty="0"/>
              <a:t>를 위한 템플릿 </a:t>
            </a:r>
            <a:r>
              <a:rPr lang="ko-KR" altLang="en-US" b="1" dirty="0" smtClean="0"/>
              <a:t>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032448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Connection</a:t>
            </a:r>
            <a:r>
              <a:rPr lang="ko-KR" altLang="en-US" sz="1800" dirty="0"/>
              <a:t>을 구하고</a:t>
            </a:r>
            <a:r>
              <a:rPr lang="en-US" altLang="ko-KR" sz="1800" dirty="0"/>
              <a:t>, try-catch-finally</a:t>
            </a:r>
            <a:r>
              <a:rPr lang="ko-KR" altLang="en-US" sz="1800" dirty="0"/>
              <a:t>로 자원을 관리하는 </a:t>
            </a:r>
            <a:r>
              <a:rPr lang="ko-KR" altLang="en-US" sz="1800" dirty="0" smtClean="0"/>
              <a:t>등 예외 처리의 중복된 </a:t>
            </a:r>
            <a:r>
              <a:rPr lang="ko-KR" altLang="en-US" sz="1800" dirty="0"/>
              <a:t>코드를 제거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JDBC</a:t>
            </a:r>
            <a:r>
              <a:rPr lang="ko-KR" altLang="en-US" sz="1800" dirty="0"/>
              <a:t>를 위한 세 개의 템플릿 </a:t>
            </a:r>
            <a:r>
              <a:rPr lang="ko-KR" altLang="en-US" sz="1800" dirty="0" smtClean="0"/>
              <a:t>클래스</a:t>
            </a:r>
            <a:endParaRPr lang="en-US" altLang="ko-KR" sz="1800" dirty="0" smtClean="0"/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jdbcTemplate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ko-KR" altLang="en-US" dirty="0" smtClean="0"/>
              <a:t>기본적인 </a:t>
            </a:r>
            <a:r>
              <a:rPr lang="en-US" altLang="ko-KR" dirty="0"/>
              <a:t>JDBC </a:t>
            </a:r>
            <a:r>
              <a:rPr lang="ko-KR" altLang="en-US" dirty="0"/>
              <a:t>템플릿 클래스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JDBC</a:t>
            </a:r>
            <a:r>
              <a:rPr lang="ko-KR" altLang="en-US" dirty="0"/>
              <a:t>를 이용해서 데이터에 대한 접근을 제공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NamedParameterjdbcTemplate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dirty="0" smtClean="0"/>
              <a:t> </a:t>
            </a:r>
            <a:r>
              <a:rPr lang="en-US" altLang="ko-KR" dirty="0" err="1"/>
              <a:t>PreparedStatement</a:t>
            </a:r>
            <a:r>
              <a:rPr lang="ko-KR" altLang="en-US" dirty="0"/>
              <a:t>에서 </a:t>
            </a:r>
            <a:r>
              <a:rPr lang="ko-KR" altLang="en-US" dirty="0" smtClean="0"/>
              <a:t>위치 </a:t>
            </a:r>
            <a:r>
              <a:rPr lang="ko-KR" altLang="en-US" dirty="0"/>
              <a:t>기반의 </a:t>
            </a:r>
            <a:r>
              <a:rPr lang="ko-KR" altLang="en-US" dirty="0" err="1"/>
              <a:t>파라미터가</a:t>
            </a:r>
            <a:r>
              <a:rPr lang="ko-KR" altLang="en-US" dirty="0"/>
              <a:t> 아닌 이름을 가진 </a:t>
            </a:r>
            <a:r>
              <a:rPr lang="ko-KR" altLang="en-US" dirty="0" err="1"/>
              <a:t>파라미터를</a:t>
            </a:r>
            <a:r>
              <a:rPr lang="ko-KR" altLang="en-US" dirty="0"/>
              <a:t> 사용할 수 있도록 지원하는 템플릿 클래스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SimplejdbcTemplate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dirty="0" err="1" smtClean="0"/>
              <a:t>JdbcTemplate</a:t>
            </a:r>
            <a:r>
              <a:rPr lang="ko-KR" altLang="en-US" dirty="0" smtClean="0"/>
              <a:t>기능을 향상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위치와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이름 기반  </a:t>
            </a:r>
            <a:r>
              <a:rPr lang="ko-KR" altLang="en-US" dirty="0" err="1" smtClean="0"/>
              <a:t>파라메터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 </a:t>
            </a:r>
            <a:endParaRPr lang="en-US" altLang="ko-KR" dirty="0" smtClean="0"/>
          </a:p>
          <a:p>
            <a:r>
              <a:rPr lang="en-US" altLang="ko-KR" sz="1800" dirty="0" err="1" smtClean="0"/>
              <a:t>JdbcTemplate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생성과 </a:t>
            </a:r>
            <a:r>
              <a:rPr lang="en-US" altLang="ko-KR" sz="1800" dirty="0" err="1" smtClean="0"/>
              <a:t>DataSource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주입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en-US" altLang="ko-KR" sz="1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9684" y="4869160"/>
            <a:ext cx="561662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private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jdbcTemplate</a:t>
            </a:r>
            <a:r>
              <a:rPr lang="en-US" altLang="ko-KR" dirty="0" smtClean="0"/>
              <a:t>  template</a:t>
            </a:r>
            <a:r>
              <a:rPr lang="en-US" altLang="ko-KR" dirty="0"/>
              <a:t>;</a:t>
            </a:r>
          </a:p>
          <a:p>
            <a:endParaRPr lang="ko-KR" altLang="en-US" dirty="0"/>
          </a:p>
          <a:p>
            <a:r>
              <a:rPr lang="en-US" altLang="ko-KR" dirty="0"/>
              <a:t>public void </a:t>
            </a:r>
            <a:r>
              <a:rPr lang="en-US" altLang="ko-KR" dirty="0" err="1"/>
              <a:t>setDataSource</a:t>
            </a:r>
            <a:r>
              <a:rPr lang="en-US" altLang="ko-KR" dirty="0"/>
              <a:t>(</a:t>
            </a:r>
            <a:r>
              <a:rPr lang="en-US" altLang="ko-KR" dirty="0" err="1"/>
              <a:t>DataSource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dataSource</a:t>
            </a:r>
            <a:r>
              <a:rPr lang="en-US" altLang="ko-KR" dirty="0"/>
              <a:t>) {</a:t>
            </a:r>
          </a:p>
          <a:p>
            <a:pPr lvl="1"/>
            <a:r>
              <a:rPr lang="en-US" altLang="ko-KR" dirty="0" err="1"/>
              <a:t>this.template</a:t>
            </a:r>
            <a:r>
              <a:rPr lang="en-US" altLang="ko-KR" dirty="0"/>
              <a:t> = new </a:t>
            </a:r>
            <a:r>
              <a:rPr lang="en-US" altLang="ko-KR" dirty="0" err="1" smtClean="0"/>
              <a:t>jdbcTemplate</a:t>
            </a:r>
            <a:r>
              <a:rPr lang="en-US" altLang="ko-KR" dirty="0" smtClean="0"/>
              <a:t>(</a:t>
            </a:r>
            <a:r>
              <a:rPr lang="en-US" altLang="ko-KR" dirty="0" err="1" smtClean="0">
                <a:solidFill>
                  <a:srgbClr val="0000FF"/>
                </a:solidFill>
              </a:rPr>
              <a:t>dataSource</a:t>
            </a:r>
            <a:r>
              <a:rPr lang="en-US" altLang="ko-KR" dirty="0"/>
              <a:t>);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7292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검색코드의 구현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712968" cy="568863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@Override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public User </a:t>
            </a:r>
            <a:r>
              <a:rPr lang="en-US" altLang="ko-KR" sz="1600" dirty="0" err="1"/>
              <a:t>findUser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, String password)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RowMapper</a:t>
            </a:r>
            <a:r>
              <a:rPr lang="en-US" altLang="ko-KR" sz="1400" dirty="0"/>
              <a:t>&lt;User&gt; mapper = new </a:t>
            </a:r>
            <a:r>
              <a:rPr lang="en-US" altLang="ko-KR" sz="1400" dirty="0" err="1"/>
              <a:t>BeanPropertyRowMapper</a:t>
            </a:r>
            <a:r>
              <a:rPr lang="en-US" altLang="ko-KR" sz="1400" dirty="0"/>
              <a:t>&lt;User&gt;(</a:t>
            </a:r>
            <a:r>
              <a:rPr lang="en-US" altLang="ko-KR" sz="1400" dirty="0" err="1"/>
              <a:t>User.class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 </a:t>
            </a:r>
            <a:r>
              <a:rPr lang="en-US" altLang="ko-KR" sz="1400" dirty="0" err="1" smtClean="0"/>
              <a:t>this.template.queryForObject</a:t>
            </a:r>
            <a:r>
              <a:rPr lang="en-US" altLang="ko-KR" sz="1400" dirty="0" smtClean="0"/>
              <a:t>(</a:t>
            </a:r>
            <a:r>
              <a:rPr lang="en-US" altLang="ko-KR" sz="1400" i="1" dirty="0"/>
              <a:t>GETUSER_IDPASS</a:t>
            </a:r>
            <a:r>
              <a:rPr lang="en-US" altLang="ko-KR" sz="1400" dirty="0" smtClean="0"/>
              <a:t>, </a:t>
            </a:r>
            <a:r>
              <a:rPr lang="en-US" altLang="ko-KR" sz="1400" dirty="0"/>
              <a:t>mapper, </a:t>
            </a:r>
            <a:r>
              <a:rPr lang="en-US" altLang="ko-KR" sz="1400" dirty="0" err="1"/>
              <a:t>userId</a:t>
            </a:r>
            <a:r>
              <a:rPr lang="en-US" altLang="ko-KR" sz="1400" dirty="0"/>
              <a:t>, password);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public User </a:t>
            </a:r>
            <a:r>
              <a:rPr lang="en-US" altLang="ko-KR" sz="1600" dirty="0" err="1"/>
              <a:t>findUser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RowMapper</a:t>
            </a:r>
            <a:r>
              <a:rPr lang="en-US" altLang="ko-KR" sz="1400" dirty="0"/>
              <a:t>&lt;User&gt; mapper = new </a:t>
            </a:r>
            <a:r>
              <a:rPr lang="en-US" altLang="ko-KR" sz="1400" dirty="0" err="1"/>
              <a:t>BeanPropertyRowMapper</a:t>
            </a:r>
            <a:r>
              <a:rPr lang="en-US" altLang="ko-KR" sz="1400" dirty="0"/>
              <a:t>&lt;User&gt;(</a:t>
            </a:r>
            <a:r>
              <a:rPr lang="en-US" altLang="ko-KR" sz="1400" dirty="0" err="1"/>
              <a:t>User.class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 </a:t>
            </a:r>
            <a:r>
              <a:rPr lang="en-US" altLang="ko-KR" sz="1400" dirty="0" err="1" smtClean="0"/>
              <a:t>this.template.queryForObject</a:t>
            </a:r>
            <a:r>
              <a:rPr lang="en-US" altLang="ko-KR" sz="1400" dirty="0" smtClean="0"/>
              <a:t>(</a:t>
            </a:r>
            <a:r>
              <a:rPr lang="en-US" altLang="ko-KR" sz="1400" i="1" dirty="0"/>
              <a:t>GETUSER_ID</a:t>
            </a:r>
            <a:r>
              <a:rPr lang="en-US" altLang="ko-KR" sz="1400" dirty="0" smtClean="0"/>
              <a:t>, </a:t>
            </a:r>
            <a:r>
              <a:rPr lang="en-US" altLang="ko-KR" sz="1400" dirty="0"/>
              <a:t>mapper, </a:t>
            </a:r>
            <a:r>
              <a:rPr lang="en-US" altLang="ko-KR" sz="1400" dirty="0" err="1"/>
              <a:t>userId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public User </a:t>
            </a:r>
            <a:r>
              <a:rPr lang="en-US" altLang="ko-KR" sz="1600" dirty="0" err="1"/>
              <a:t>findId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me_name</a:t>
            </a:r>
            <a:r>
              <a:rPr lang="en-US" altLang="ko-KR" sz="1600" dirty="0"/>
              <a:t>, String </a:t>
            </a:r>
            <a:r>
              <a:rPr lang="en-US" altLang="ko-KR" sz="1600" dirty="0" err="1"/>
              <a:t>me_jumin</a:t>
            </a:r>
            <a:r>
              <a:rPr lang="en-US" altLang="ko-KR" sz="1600" dirty="0"/>
              <a:t>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RowMapper</a:t>
            </a:r>
            <a:r>
              <a:rPr lang="en-US" altLang="ko-KR" sz="1400" dirty="0"/>
              <a:t>&lt;User&gt; mapper = new </a:t>
            </a:r>
            <a:r>
              <a:rPr lang="en-US" altLang="ko-KR" sz="1400" dirty="0" err="1"/>
              <a:t>BeanPropertyRowMapper</a:t>
            </a:r>
            <a:r>
              <a:rPr lang="en-US" altLang="ko-KR" sz="1400" dirty="0"/>
              <a:t>&lt;User&gt;(</a:t>
            </a:r>
            <a:r>
              <a:rPr lang="en-US" altLang="ko-KR" sz="1400" dirty="0" err="1"/>
              <a:t>User.class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 </a:t>
            </a:r>
            <a:r>
              <a:rPr lang="en-US" altLang="ko-KR" sz="1400" dirty="0" err="1"/>
              <a:t>this.template.queryForObject</a:t>
            </a:r>
            <a:r>
              <a:rPr lang="en-US" altLang="ko-KR" sz="1400" dirty="0"/>
              <a:t>(GETID, mapper, </a:t>
            </a:r>
            <a:r>
              <a:rPr lang="en-US" altLang="ko-KR" sz="1400" dirty="0" err="1"/>
              <a:t>me_name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me_jumin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public User </a:t>
            </a:r>
            <a:r>
              <a:rPr lang="en-US" altLang="ko-KR" sz="1600" dirty="0" err="1"/>
              <a:t>findPass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, String </a:t>
            </a:r>
            <a:r>
              <a:rPr lang="en-US" altLang="ko-KR" sz="1600" dirty="0" err="1"/>
              <a:t>me_jumin</a:t>
            </a:r>
            <a:r>
              <a:rPr lang="en-US" altLang="ko-KR" sz="1600" dirty="0"/>
              <a:t>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RowMapper</a:t>
            </a:r>
            <a:r>
              <a:rPr lang="en-US" altLang="ko-KR" sz="1400" dirty="0"/>
              <a:t>&lt;User&gt; mapper = new </a:t>
            </a:r>
            <a:r>
              <a:rPr lang="en-US" altLang="ko-KR" sz="1400" dirty="0" err="1"/>
              <a:t>BeanPropertyRowMapper</a:t>
            </a:r>
            <a:r>
              <a:rPr lang="en-US" altLang="ko-KR" sz="1400" dirty="0"/>
              <a:t>&lt;User&gt;(</a:t>
            </a:r>
            <a:r>
              <a:rPr lang="en-US" altLang="ko-KR" sz="1400" dirty="0" err="1"/>
              <a:t>User.class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 </a:t>
            </a:r>
            <a:r>
              <a:rPr lang="en-US" altLang="ko-KR" sz="1400" dirty="0" err="1"/>
              <a:t>this.template.queryForObject</a:t>
            </a:r>
            <a:r>
              <a:rPr lang="en-US" altLang="ko-KR" sz="1400" dirty="0"/>
              <a:t>(GETPASS, mapper, </a:t>
            </a:r>
            <a:r>
              <a:rPr lang="en-US" altLang="ko-KR" sz="1400" dirty="0" err="1"/>
              <a:t>userId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me_jumin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584850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생성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</a:t>
            </a:r>
            <a:r>
              <a:rPr lang="ko-KR" altLang="en-US" dirty="0" smtClean="0"/>
              <a:t>삭제 코드 구현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712968" cy="489654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dirty="0"/>
              <a:t>public void update(User user)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SqlParameterSource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parameterSource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BeanPropertySqlParameterSource</a:t>
            </a:r>
            <a:r>
              <a:rPr lang="en-US" altLang="ko-KR" sz="1600" dirty="0"/>
              <a:t>(user);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 smtClean="0"/>
              <a:t>this.template.update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UserDaoImpl.</a:t>
            </a:r>
            <a:r>
              <a:rPr lang="en-US" altLang="ko-KR" sz="1600" i="1" dirty="0" err="1" smtClean="0"/>
              <a:t>UPDATE</a:t>
            </a:r>
            <a:r>
              <a:rPr lang="en-US" altLang="ko-KR" sz="1600" i="1" dirty="0"/>
              <a:t>, </a:t>
            </a:r>
            <a:r>
              <a:rPr lang="en-US" altLang="ko-KR" sz="1600" i="1" dirty="0" err="1"/>
              <a:t>parameterSource</a:t>
            </a:r>
            <a:r>
              <a:rPr lang="en-US" altLang="ko-KR" sz="1600" i="1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dirty="0"/>
              <a:t>}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dirty="0"/>
              <a:t>public void insert(User user)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SqlParameterSource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parameterSource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BeanPropertySqlParameterSource</a:t>
            </a:r>
            <a:r>
              <a:rPr lang="en-US" altLang="ko-KR" sz="1600" dirty="0"/>
              <a:t>(user);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 smtClean="0"/>
              <a:t>this.template.update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UserDaoImpl.</a:t>
            </a:r>
            <a:r>
              <a:rPr lang="en-US" altLang="ko-KR" sz="1600" i="1" dirty="0" err="1" smtClean="0"/>
              <a:t>INSERT</a:t>
            </a:r>
            <a:r>
              <a:rPr lang="en-US" altLang="ko-KR" sz="1600" i="1" dirty="0"/>
              <a:t>, </a:t>
            </a:r>
            <a:r>
              <a:rPr lang="en-US" altLang="ko-KR" sz="1600" i="1" dirty="0" err="1"/>
              <a:t>parameterSource</a:t>
            </a:r>
            <a:r>
              <a:rPr lang="en-US" altLang="ko-KR" sz="1600" i="1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dirty="0"/>
              <a:t>}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dirty="0"/>
              <a:t>public void delete(String </a:t>
            </a:r>
            <a:r>
              <a:rPr lang="en-US" altLang="ko-KR" dirty="0" err="1"/>
              <a:t>userId</a:t>
            </a:r>
            <a:r>
              <a:rPr lang="en-US" altLang="ko-KR" dirty="0"/>
              <a:t>, String password)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this.template.update</a:t>
            </a:r>
            <a:r>
              <a:rPr lang="en-US" altLang="ko-KR" sz="1600" dirty="0"/>
              <a:t>("delete from </a:t>
            </a:r>
            <a:r>
              <a:rPr lang="en-US" altLang="ko-KR" sz="1600" dirty="0" err="1"/>
              <a:t>member_tbl</a:t>
            </a:r>
            <a:r>
              <a:rPr lang="en-US" altLang="ko-KR" sz="1600" dirty="0"/>
              <a:t> where id = ? AND pass = ?",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, password 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dirty="0"/>
              <a:t>}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8966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 (Business)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730001" y="1775799"/>
            <a:ext cx="7697015" cy="2837874"/>
            <a:chOff x="-493057" y="1040708"/>
            <a:chExt cx="7697015" cy="3089844"/>
          </a:xfrm>
        </p:grpSpPr>
        <p:grpSp>
          <p:nvGrpSpPr>
            <p:cNvPr id="6" name="그룹 5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4" name="직선 연결선 43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이등변 삼각형 44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0" name="TextBox 39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TextBox 36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2123729" y="3322639"/>
              <a:ext cx="1551838" cy="807913"/>
              <a:chOff x="2987824" y="836712"/>
              <a:chExt cx="1296144" cy="807913"/>
            </a:xfrm>
            <a:noFill/>
          </p:grpSpPr>
          <p:sp>
            <p:nvSpPr>
              <p:cNvPr id="35" name="TextBox 34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2120" y="2711584"/>
              <a:ext cx="155183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SimplejdbcTemplate</a:t>
              </a:r>
              <a:endParaRPr lang="ko-KR" altLang="en-US" sz="1200" b="1" dirty="0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" name="TextBox 32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1" name="TextBox 30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4" name="직선 화살표 연결선 13"/>
            <p:cNvCxnSpPr>
              <a:endCxn id="33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그룹 14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9" name="직선 연결선 28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이등변 삼각형 29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6" name="직선 화살표 연결선 15"/>
            <p:cNvCxnSpPr>
              <a:endCxn id="35" idx="3"/>
            </p:cNvCxnSpPr>
            <p:nvPr/>
          </p:nvCxnSpPr>
          <p:spPr>
            <a:xfrm flipH="1">
              <a:off x="3675566" y="3052950"/>
              <a:ext cx="248362" cy="67364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41" idx="2"/>
              <a:endCxn id="35" idx="1"/>
            </p:cNvCxnSpPr>
            <p:nvPr/>
          </p:nvCxnSpPr>
          <p:spPr>
            <a:xfrm>
              <a:off x="1684504" y="2992844"/>
              <a:ext cx="439224" cy="73375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37" idx="3"/>
              <a:endCxn id="10" idx="1"/>
            </p:cNvCxnSpPr>
            <p:nvPr/>
          </p:nvCxnSpPr>
          <p:spPr>
            <a:xfrm flipV="1">
              <a:off x="4837599" y="2343423"/>
              <a:ext cx="814521" cy="2300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endCxn id="11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5" name="순서도: 자기 디스크 24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화살표 연결선 25"/>
            <p:cNvCxnSpPr>
              <a:stCxn id="11" idx="2"/>
              <a:endCxn id="25" idx="1"/>
            </p:cNvCxnSpPr>
            <p:nvPr/>
          </p:nvCxnSpPr>
          <p:spPr>
            <a:xfrm flipH="1">
              <a:off x="6424963" y="3013178"/>
              <a:ext cx="3076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>
              <a:endCxn id="32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953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 </a:t>
            </a:r>
            <a:r>
              <a:rPr lang="ko-KR" altLang="en-US" dirty="0" smtClean="0"/>
              <a:t>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 생성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0" y="1628800"/>
            <a:ext cx="4900190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18471"/>
            <a:ext cx="5040560" cy="4151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040914" y="3501008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9089" y="821393"/>
            <a:ext cx="380684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&gt;Interface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2"/>
            <a:endCxn id="5" idx="0"/>
          </p:cNvCxnSpPr>
          <p:nvPr/>
        </p:nvCxnSpPr>
        <p:spPr bwMode="auto">
          <a:xfrm flipH="1">
            <a:off x="1618325" y="1159947"/>
            <a:ext cx="474188" cy="234106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526318" y="3299532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3851920" y="5047084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580156" y="810018"/>
            <a:ext cx="12960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888243" y="2340709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4860032" y="3143856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21" name="직선 화살표 연결선 20"/>
          <p:cNvCxnSpPr>
            <a:cxnSpLocks noChangeShapeType="1"/>
          </p:cNvCxnSpPr>
          <p:nvPr/>
        </p:nvCxnSpPr>
        <p:spPr bwMode="auto">
          <a:xfrm flipH="1">
            <a:off x="5465654" y="1159947"/>
            <a:ext cx="577411" cy="124673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24" name="직선 화살표 연결선 23"/>
          <p:cNvCxnSpPr>
            <a:cxnSpLocks noChangeShapeType="1"/>
          </p:cNvCxnSpPr>
          <p:nvPr/>
        </p:nvCxnSpPr>
        <p:spPr bwMode="auto">
          <a:xfrm flipH="1">
            <a:off x="5754359" y="1159947"/>
            <a:ext cx="260495" cy="19090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6660232" y="4509120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1502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Business </a:t>
            </a:r>
            <a:r>
              <a:rPr lang="ko-KR" altLang="en-US" dirty="0"/>
              <a:t> </a:t>
            </a:r>
            <a:r>
              <a:rPr lang="en-US" altLang="ko-KR" dirty="0"/>
              <a:t>interface </a:t>
            </a:r>
            <a:r>
              <a:rPr lang="ko-KR" altLang="en-US" dirty="0"/>
              <a:t> 생성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8010005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588224" y="1444758"/>
            <a:ext cx="12960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4888242" y="2708920"/>
            <a:ext cx="3788213" cy="144015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7" name="직선 화살표 연결선 6"/>
          <p:cNvCxnSpPr>
            <a:cxnSpLocks noChangeShapeType="1"/>
          </p:cNvCxnSpPr>
          <p:nvPr/>
        </p:nvCxnSpPr>
        <p:spPr bwMode="auto">
          <a:xfrm flipH="1">
            <a:off x="6782348" y="1783312"/>
            <a:ext cx="453905" cy="92560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547788" y="4098279"/>
            <a:ext cx="1628060" cy="36003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07757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</a:t>
            </a:r>
            <a:r>
              <a:rPr lang="ko-KR" altLang="en-US" dirty="0" smtClean="0"/>
              <a:t> 구현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작성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00600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86768"/>
            <a:ext cx="4546934" cy="3853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59" y="813445"/>
            <a:ext cx="3476625" cy="26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419872" y="1017491"/>
            <a:ext cx="262303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246685" y="2393149"/>
            <a:ext cx="1501196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7" idx="2"/>
          </p:cNvCxnSpPr>
          <p:nvPr/>
        </p:nvCxnSpPr>
        <p:spPr bwMode="auto">
          <a:xfrm flipH="1">
            <a:off x="4672230" y="1356045"/>
            <a:ext cx="59159" cy="163581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611560" y="4309249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92312" y="1444758"/>
            <a:ext cx="380684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&gt;Interface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stCxn id="11" idx="2"/>
            <a:endCxn id="10" idx="0"/>
          </p:cNvCxnSpPr>
          <p:nvPr/>
        </p:nvCxnSpPr>
        <p:spPr bwMode="auto">
          <a:xfrm flipH="1">
            <a:off x="1188971" y="1783312"/>
            <a:ext cx="1006765" cy="25259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644311" y="4068564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3419872" y="5290120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3419872" y="2991860"/>
            <a:ext cx="1501196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6343728" y="3834625"/>
            <a:ext cx="750598" cy="2339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자유형 14"/>
          <p:cNvSpPr/>
          <p:nvPr/>
        </p:nvSpPr>
        <p:spPr>
          <a:xfrm>
            <a:off x="7137400" y="2489200"/>
            <a:ext cx="1099763" cy="1569466"/>
          </a:xfrm>
          <a:custGeom>
            <a:avLst/>
            <a:gdLst>
              <a:gd name="connsiteX0" fmla="*/ 0 w 1099763"/>
              <a:gd name="connsiteY0" fmla="*/ 1498600 h 1569466"/>
              <a:gd name="connsiteX1" fmla="*/ 1041400 w 1099763"/>
              <a:gd name="connsiteY1" fmla="*/ 1397000 h 1569466"/>
              <a:gd name="connsiteX2" fmla="*/ 876300 w 1099763"/>
              <a:gd name="connsiteY2" fmla="*/ 0 h 15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763" h="1569466">
                <a:moveTo>
                  <a:pt x="0" y="1498600"/>
                </a:moveTo>
                <a:cubicBezTo>
                  <a:pt x="447675" y="1572683"/>
                  <a:pt x="895350" y="1646767"/>
                  <a:pt x="1041400" y="1397000"/>
                </a:cubicBezTo>
                <a:cubicBezTo>
                  <a:pt x="1187450" y="1147233"/>
                  <a:pt x="1031875" y="573616"/>
                  <a:pt x="876300" y="0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5580112" y="4653136"/>
            <a:ext cx="750598" cy="2339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66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Spring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framework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53400" cy="5904656"/>
          </a:xfrm>
        </p:spPr>
        <p:txBody>
          <a:bodyPr>
            <a:normAutofit/>
          </a:bodyPr>
          <a:lstStyle/>
          <a:p>
            <a:r>
              <a:rPr lang="ko-KR" altLang="ko-KR" dirty="0" smtClean="0"/>
              <a:t>Rod </a:t>
            </a:r>
            <a:r>
              <a:rPr lang="ko-KR" altLang="ko-KR" dirty="0"/>
              <a:t>Johnson이 2002년에 </a:t>
            </a:r>
            <a:r>
              <a:rPr lang="ko-KR" altLang="en-US" dirty="0" smtClean="0"/>
              <a:t>발표한 </a:t>
            </a:r>
            <a:r>
              <a:rPr lang="ko-KR" altLang="ko-KR" dirty="0" smtClean="0">
                <a:hlinkClick r:id="rId2"/>
              </a:rPr>
              <a:t>Expert </a:t>
            </a:r>
            <a:r>
              <a:rPr lang="ko-KR" altLang="ko-KR" dirty="0">
                <a:hlinkClick r:id="rId2"/>
              </a:rPr>
              <a:t>One-on-One J2EE Design and Developement</a:t>
            </a:r>
            <a:r>
              <a:rPr lang="ko-KR" altLang="ko-KR" dirty="0"/>
              <a:t>에 선보인 코드를 </a:t>
            </a:r>
            <a:r>
              <a:rPr lang="ko-KR" altLang="ko-KR" dirty="0" smtClean="0"/>
              <a:t>기반으로</a:t>
            </a:r>
            <a:r>
              <a:rPr lang="en-US" altLang="ko-KR" dirty="0"/>
              <a:t> </a:t>
            </a:r>
            <a:r>
              <a:rPr lang="ko-KR" altLang="en-US" dirty="0"/>
              <a:t>만들어진 프레임워크를 </a:t>
            </a:r>
            <a:r>
              <a:rPr lang="ko-KR" altLang="en-US" dirty="0" err="1"/>
              <a:t>오픈소스</a:t>
            </a:r>
            <a:r>
              <a:rPr lang="ko-KR" altLang="en-US" dirty="0"/>
              <a:t> 생태계를 통해 효과적으로 검증하고 발전시킨 </a:t>
            </a:r>
            <a:r>
              <a:rPr lang="ko-KR" altLang="en-US" dirty="0" smtClean="0"/>
              <a:t>결과물</a:t>
            </a:r>
            <a:endParaRPr lang="en-US" altLang="ko-KR" dirty="0" smtClean="0"/>
          </a:p>
          <a:p>
            <a:r>
              <a:rPr lang="ko-KR" altLang="ko-KR" dirty="0" smtClean="0"/>
              <a:t>2003</a:t>
            </a:r>
            <a:r>
              <a:rPr lang="ko-KR" altLang="ko-KR" dirty="0"/>
              <a:t>년 6월에 최초로 </a:t>
            </a:r>
            <a:r>
              <a:rPr lang="ko-KR" altLang="ko-KR" dirty="0">
                <a:hlinkClick r:id="rId3" action="ppaction://hlinkfile" tooltip="아파치 라이선스"/>
              </a:rPr>
              <a:t>아파치 2.0 </a:t>
            </a:r>
            <a:r>
              <a:rPr lang="ko-KR" altLang="ko-KR" dirty="0" smtClean="0">
                <a:hlinkClick r:id="rId3" action="ppaction://hlinkfile" tooltip="아파치 라이선스"/>
              </a:rPr>
              <a:t>라이선스</a:t>
            </a:r>
            <a:r>
              <a:rPr lang="ko-KR" altLang="ko-KR" dirty="0" smtClean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공개됨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어플리케이션 프레임워크는 애플리케이션 개발을 빠르고 효율적으로 할 수 있도록 애플리케이션의 바탕이 되는 틀과 공통 프로그래밍 모델</a:t>
            </a:r>
            <a:r>
              <a:rPr lang="en-US" altLang="ko-KR" dirty="0"/>
              <a:t>, </a:t>
            </a:r>
            <a:r>
              <a:rPr lang="ko-KR" altLang="en-US" dirty="0"/>
              <a:t>기술 </a:t>
            </a:r>
            <a:r>
              <a:rPr lang="en-US" altLang="ko-KR" dirty="0"/>
              <a:t>API </a:t>
            </a:r>
            <a:r>
              <a:rPr lang="ko-KR" altLang="en-US" dirty="0"/>
              <a:t>등을 제공 하는 것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자바 엔터프라이즈</a:t>
            </a:r>
            <a:r>
              <a:rPr lang="en-US" altLang="ko-KR" dirty="0"/>
              <a:t>(Enterprise) </a:t>
            </a:r>
            <a:r>
              <a:rPr lang="ko-KR" altLang="en-US" dirty="0"/>
              <a:t>애플리케이션</a:t>
            </a:r>
            <a:r>
              <a:rPr lang="en-US" altLang="ko-KR" dirty="0"/>
              <a:t>(Application) </a:t>
            </a:r>
            <a:r>
              <a:rPr lang="ko-KR" altLang="en-US" dirty="0"/>
              <a:t>개발에 사용되는 </a:t>
            </a:r>
            <a:r>
              <a:rPr lang="ko-KR" altLang="en-US" dirty="0" err="1"/>
              <a:t>경량형</a:t>
            </a:r>
            <a:r>
              <a:rPr lang="ko-KR" altLang="en-US" dirty="0"/>
              <a:t>  어플리케이션 프레임워크</a:t>
            </a:r>
            <a:r>
              <a:rPr lang="en-US" altLang="ko-KR" dirty="0"/>
              <a:t>(Framework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r>
              <a:rPr lang="en-US" altLang="ko-KR" dirty="0" smtClean="0"/>
              <a:t>J2EE[Java </a:t>
            </a:r>
            <a:r>
              <a:rPr lang="en-US" altLang="ko-KR" dirty="0"/>
              <a:t>2 Enterprise Edition] </a:t>
            </a:r>
            <a:r>
              <a:rPr lang="ko-KR" altLang="en-US" dirty="0"/>
              <a:t>에서 제공하는 대부분의 기능을 지원하기 때문에</a:t>
            </a:r>
            <a:r>
              <a:rPr lang="en-US" altLang="ko-KR" dirty="0"/>
              <a:t>J2EE</a:t>
            </a:r>
            <a:r>
              <a:rPr lang="ko-KR" altLang="en-US" dirty="0"/>
              <a:t>를 대체하는 프레임워크로 </a:t>
            </a:r>
            <a:r>
              <a:rPr lang="ko-KR" altLang="en-US" dirty="0" smtClean="0"/>
              <a:t>자리매김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자바를 </a:t>
            </a:r>
            <a:r>
              <a:rPr lang="ko-KR" altLang="en-US" dirty="0"/>
              <a:t>기반으로 한 </a:t>
            </a:r>
            <a:r>
              <a:rPr lang="ko-KR" altLang="en-US" dirty="0" smtClean="0"/>
              <a:t>기술이며 객체지향 </a:t>
            </a:r>
            <a:r>
              <a:rPr lang="ko-KR" altLang="en-US" dirty="0"/>
              <a:t>설계와 구현에 관해 </a:t>
            </a:r>
            <a:r>
              <a:rPr lang="ko-KR" altLang="en-US" dirty="0" smtClean="0"/>
              <a:t>객체를 어떻게 </a:t>
            </a:r>
            <a:r>
              <a:rPr lang="ko-KR" altLang="en-US" dirty="0"/>
              <a:t>효과적으로 설계하고 구현하고 사용하고</a:t>
            </a:r>
            <a:r>
              <a:rPr lang="en-US" altLang="ko-KR" dirty="0"/>
              <a:t>, </a:t>
            </a:r>
            <a:r>
              <a:rPr lang="ko-KR" altLang="en-US" dirty="0"/>
              <a:t>이를 개선해 나갈 것인가에 대한 모델과 </a:t>
            </a:r>
            <a:r>
              <a:rPr lang="ko-KR" altLang="en-US" dirty="0" smtClean="0"/>
              <a:t>기법 기준제공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46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</a:t>
            </a:r>
            <a:r>
              <a:rPr lang="ko-KR" altLang="en-US" dirty="0"/>
              <a:t> </a:t>
            </a:r>
            <a:r>
              <a:rPr lang="ko-KR" altLang="en-US" dirty="0" smtClean="0"/>
              <a:t>구현 객체 생성</a:t>
            </a:r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709368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1002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628773" y="4077072"/>
            <a:ext cx="784427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public class </a:t>
            </a:r>
            <a:r>
              <a:rPr lang="en-US" altLang="ko-KR" b="1" dirty="0" err="1">
                <a:solidFill>
                  <a:srgbClr val="0000FF"/>
                </a:solidFill>
              </a:rPr>
              <a:t>UserServiceImpl</a:t>
            </a:r>
            <a:r>
              <a:rPr lang="en-US" altLang="ko-KR" b="1" dirty="0">
                <a:solidFill>
                  <a:srgbClr val="0000FF"/>
                </a:solidFill>
              </a:rPr>
              <a:t> </a:t>
            </a:r>
            <a:r>
              <a:rPr lang="en-US" altLang="ko-KR" b="1" dirty="0"/>
              <a:t>implements </a:t>
            </a:r>
            <a:r>
              <a:rPr lang="en-US" altLang="ko-KR" b="1" dirty="0" err="1">
                <a:solidFill>
                  <a:srgbClr val="0000FF"/>
                </a:solidFill>
              </a:rPr>
              <a:t>UserService</a:t>
            </a:r>
            <a:r>
              <a:rPr lang="en-US" altLang="ko-KR" b="1" dirty="0"/>
              <a:t> {</a:t>
            </a:r>
          </a:p>
          <a:p>
            <a:endParaRPr lang="ko-KR" altLang="en-US" dirty="0"/>
          </a:p>
          <a:p>
            <a:pPr lvl="1"/>
            <a:r>
              <a:rPr lang="en-US" altLang="ko-KR" b="1" dirty="0"/>
              <a:t>private </a:t>
            </a:r>
            <a:r>
              <a:rPr lang="en-US" altLang="ko-KR" b="1" dirty="0" err="1"/>
              <a:t>UserDao</a:t>
            </a:r>
            <a:r>
              <a:rPr lang="en-US" altLang="ko-KR" b="1" dirty="0"/>
              <a:t> </a:t>
            </a:r>
            <a:r>
              <a:rPr lang="en-US" altLang="ko-KR" b="1" dirty="0" smtClean="0"/>
              <a:t> </a:t>
            </a:r>
            <a:r>
              <a:rPr lang="en-US" altLang="ko-KR" b="1" u="sng" dirty="0" err="1" smtClean="0">
                <a:solidFill>
                  <a:srgbClr val="0000FF"/>
                </a:solidFill>
              </a:rPr>
              <a:t>userDao</a:t>
            </a:r>
            <a:r>
              <a:rPr lang="en-US" altLang="ko-KR" b="1" u="sng" dirty="0"/>
              <a:t>;</a:t>
            </a:r>
          </a:p>
          <a:p>
            <a:pPr lvl="1"/>
            <a:endParaRPr lang="ko-KR" altLang="en-US" dirty="0"/>
          </a:p>
          <a:p>
            <a:pPr lvl="1"/>
            <a:r>
              <a:rPr lang="en-US" altLang="ko-KR" b="1" dirty="0"/>
              <a:t>public void </a:t>
            </a:r>
            <a:r>
              <a:rPr lang="en-US" altLang="ko-KR" b="1" dirty="0" err="1"/>
              <a:t>setUserDao</a:t>
            </a:r>
            <a:r>
              <a:rPr lang="en-US" altLang="ko-KR" b="1" dirty="0"/>
              <a:t>(</a:t>
            </a:r>
            <a:r>
              <a:rPr lang="en-US" altLang="ko-KR" b="1" dirty="0" err="1"/>
              <a:t>UserDao</a:t>
            </a:r>
            <a:r>
              <a:rPr lang="en-US" altLang="ko-KR" b="1" dirty="0"/>
              <a:t> </a:t>
            </a:r>
            <a:r>
              <a:rPr lang="en-US" altLang="ko-KR" b="1" dirty="0" smtClean="0"/>
              <a:t>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userDao</a:t>
            </a:r>
            <a:r>
              <a:rPr lang="en-US" altLang="ko-KR" b="1" dirty="0"/>
              <a:t>) {</a:t>
            </a:r>
          </a:p>
          <a:p>
            <a:pPr lvl="2"/>
            <a:r>
              <a:rPr lang="en-US" altLang="ko-KR" b="1" dirty="0" err="1" smtClean="0">
                <a:solidFill>
                  <a:srgbClr val="0000FF"/>
                </a:solidFill>
              </a:rPr>
              <a:t>this.userDao</a:t>
            </a:r>
            <a:r>
              <a:rPr lang="en-US" altLang="ko-KR" b="1" dirty="0" smtClean="0"/>
              <a:t> </a:t>
            </a:r>
            <a:r>
              <a:rPr lang="en-US" altLang="ko-KR" b="1" dirty="0"/>
              <a:t>= </a:t>
            </a:r>
            <a:r>
              <a:rPr lang="en-US" altLang="ko-KR" b="1" dirty="0" smtClean="0"/>
              <a:t>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userDao</a:t>
            </a:r>
            <a:r>
              <a:rPr lang="en-US" altLang="ko-KR" b="1" dirty="0"/>
              <a:t>;</a:t>
            </a:r>
          </a:p>
          <a:p>
            <a:pPr lvl="1"/>
            <a:r>
              <a:rPr lang="en-US" altLang="ko-KR" dirty="0"/>
              <a:t>}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구현객체</a:t>
            </a:r>
            <a:r>
              <a:rPr lang="en-US" altLang="ko-KR" dirty="0" smtClean="0"/>
              <a:t>  </a:t>
            </a:r>
            <a:r>
              <a:rPr lang="ko-KR" altLang="en-US" dirty="0"/>
              <a:t>주입</a:t>
            </a:r>
            <a:r>
              <a:rPr lang="en-US" altLang="ko-KR" dirty="0"/>
              <a:t>  </a:t>
            </a:r>
            <a:r>
              <a:rPr lang="ko-KR" altLang="en-US" dirty="0"/>
              <a:t>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89788" y="982433"/>
            <a:ext cx="7697015" cy="4678815"/>
            <a:chOff x="-493057" y="1040708"/>
            <a:chExt cx="7697015" cy="5094238"/>
          </a:xfrm>
        </p:grpSpPr>
        <p:grpSp>
          <p:nvGrpSpPr>
            <p:cNvPr id="5" name="그룹 4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2123729" y="3322639"/>
              <a:ext cx="1551838" cy="807913"/>
              <a:chOff x="2987824" y="836712"/>
              <a:chExt cx="1296144" cy="807913"/>
            </a:xfrm>
            <a:noFill/>
          </p:grpSpPr>
          <p:sp>
            <p:nvSpPr>
              <p:cNvPr id="34" name="TextBox 33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2711584"/>
              <a:ext cx="155183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3" name="직선 화살표 연결선 12"/>
            <p:cNvCxnSpPr>
              <a:endCxn id="32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5" name="직선 화살표 연결선 14"/>
            <p:cNvCxnSpPr>
              <a:endCxn id="34" idx="3"/>
            </p:cNvCxnSpPr>
            <p:nvPr/>
          </p:nvCxnSpPr>
          <p:spPr>
            <a:xfrm flipH="1">
              <a:off x="3675566" y="3052950"/>
              <a:ext cx="248362" cy="67364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40" idx="2"/>
              <a:endCxn id="34" idx="1"/>
            </p:cNvCxnSpPr>
            <p:nvPr/>
          </p:nvCxnSpPr>
          <p:spPr>
            <a:xfrm>
              <a:off x="1684504" y="2992844"/>
              <a:ext cx="439224" cy="73375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36" idx="3"/>
              <a:endCxn id="9" idx="1"/>
            </p:cNvCxnSpPr>
            <p:nvPr/>
          </p:nvCxnSpPr>
          <p:spPr>
            <a:xfrm flipV="1">
              <a:off x="4837599" y="2343423"/>
              <a:ext cx="814521" cy="2300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0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stCxn id="10" idx="2"/>
              <a:endCxn id="24" idx="1"/>
            </p:cNvCxnSpPr>
            <p:nvPr/>
          </p:nvCxnSpPr>
          <p:spPr>
            <a:xfrm flipH="1">
              <a:off x="6424963" y="3013178"/>
              <a:ext cx="3076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46" name="직선 화살표 연결선 45"/>
            <p:cNvCxnSpPr/>
            <p:nvPr/>
          </p:nvCxnSpPr>
          <p:spPr>
            <a:xfrm>
              <a:off x="1228917" y="2977456"/>
              <a:ext cx="144014" cy="158946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/>
            <p:nvPr/>
          </p:nvCxnSpPr>
          <p:spPr>
            <a:xfrm>
              <a:off x="2123730" y="1710121"/>
              <a:ext cx="1638194" cy="2856797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/>
            <p:nvPr/>
          </p:nvCxnSpPr>
          <p:spPr>
            <a:xfrm flipH="1">
              <a:off x="2123728" y="2319582"/>
              <a:ext cx="490864" cy="2874546"/>
            </a:xfrm>
            <a:prstGeom prst="straightConnector1">
              <a:avLst/>
            </a:prstGeom>
            <a:ln w="12700">
              <a:solidFill>
                <a:srgbClr val="0000F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/>
            <p:nvPr/>
          </p:nvCxnSpPr>
          <p:spPr>
            <a:xfrm flipH="1">
              <a:off x="893788" y="5194129"/>
              <a:ext cx="1010328" cy="940817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/>
            <p:nvPr/>
          </p:nvCxnSpPr>
          <p:spPr>
            <a:xfrm flipH="1">
              <a:off x="3675567" y="2731235"/>
              <a:ext cx="793709" cy="2935516"/>
            </a:xfrm>
            <a:prstGeom prst="straightConnector1">
              <a:avLst/>
            </a:prstGeom>
            <a:ln w="12700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 flipH="1">
              <a:off x="2844783" y="5978143"/>
              <a:ext cx="758777" cy="15680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/>
            <p:nvPr/>
          </p:nvCxnSpPr>
          <p:spPr>
            <a:xfrm flipH="1" flipV="1">
              <a:off x="3827968" y="5978143"/>
              <a:ext cx="1009632" cy="15680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149827" y="5661248"/>
            <a:ext cx="323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스프링 </a:t>
            </a:r>
            <a:r>
              <a:rPr lang="en-US" altLang="ko-KR" dirty="0" smtClean="0"/>
              <a:t>root</a:t>
            </a:r>
            <a:r>
              <a:rPr lang="ko-KR" altLang="en-US" dirty="0" smtClean="0"/>
              <a:t> 애플리케이션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컨텍스트에서</a:t>
            </a:r>
            <a:r>
              <a:rPr lang="ko-KR" altLang="en-US" dirty="0" smtClean="0"/>
              <a:t> 결정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01360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1944216" cy="158303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Business </a:t>
            </a:r>
            <a:r>
              <a:rPr lang="ko-KR" altLang="en-US" dirty="0" smtClean="0"/>
              <a:t>구현 객체 완성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5976664" cy="6552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131840" y="2276872"/>
            <a:ext cx="5688632" cy="43204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892731"/>
            <a:ext cx="239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서비스 객체에서 데이터의 가공이나 변동 처리가 없음으로 이 객체를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생략하고 컨트롤러에서 직접 </a:t>
            </a:r>
            <a:r>
              <a:rPr lang="en-US" altLang="ko-KR" dirty="0" smtClean="0">
                <a:solidFill>
                  <a:srgbClr val="0000FF"/>
                </a:solidFill>
              </a:rPr>
              <a:t>DAO</a:t>
            </a:r>
            <a:r>
              <a:rPr lang="ko-KR" altLang="en-US" dirty="0" smtClean="0">
                <a:solidFill>
                  <a:srgbClr val="0000FF"/>
                </a:solidFill>
              </a:rPr>
              <a:t> 호출 가능 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720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781092" y="1079227"/>
            <a:ext cx="4158277" cy="1129209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581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1" y="4678555"/>
            <a:ext cx="2505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8"/>
            <a:ext cx="2495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896645" y="3733491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896644" y="4314610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3883048" y="4911917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3883048" y="5488274"/>
            <a:ext cx="169706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3390" y="3416870"/>
            <a:ext cx="2075449" cy="27132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457853" y="337150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6225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329210" cy="518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295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0904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Include </a:t>
            </a:r>
            <a:r>
              <a:rPr lang="ko-KR" altLang="en-US" dirty="0" smtClean="0"/>
              <a:t>파일과</a:t>
            </a:r>
            <a:r>
              <a:rPr lang="en-US" altLang="ko-KR" dirty="0" smtClean="0"/>
              <a:t> CSS </a:t>
            </a:r>
            <a:r>
              <a:rPr lang="ko-KR" altLang="en-US" dirty="0" smtClean="0"/>
              <a:t>파일</a:t>
            </a:r>
            <a:endParaRPr lang="ko-KR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1384"/>
            <a:ext cx="708660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3"/>
            <a:ext cx="2919643" cy="3381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7240" y="3539108"/>
            <a:ext cx="689208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&lt;%@ page session=</a:t>
            </a:r>
            <a:r>
              <a:rPr lang="en-US" altLang="ko-KR" sz="1600" i="1" dirty="0"/>
              <a:t>"false"%&gt;</a:t>
            </a:r>
          </a:p>
          <a:p>
            <a:r>
              <a:rPr lang="it-IT" altLang="ko-KR" sz="1600" dirty="0"/>
              <a:t>&lt;%@ taglib prefix=</a:t>
            </a:r>
            <a:r>
              <a:rPr lang="it-IT" altLang="ko-KR" sz="1600" i="1" dirty="0"/>
              <a:t>"c" uri="http://java.sun.com/jsp/jstl/core"%&gt;</a:t>
            </a:r>
          </a:p>
          <a:p>
            <a:r>
              <a:rPr lang="en-US" altLang="ko-KR" sz="1600" dirty="0"/>
              <a:t>&lt;%@ </a:t>
            </a:r>
            <a:r>
              <a:rPr lang="en-US" altLang="ko-KR" sz="1600" dirty="0" err="1"/>
              <a:t>taglib</a:t>
            </a:r>
            <a:r>
              <a:rPr lang="en-US" altLang="ko-KR" sz="1600" dirty="0"/>
              <a:t> prefix=</a:t>
            </a:r>
            <a:r>
              <a:rPr lang="en-US" altLang="ko-KR" sz="1600" i="1" dirty="0"/>
              <a:t>"spring" </a:t>
            </a:r>
            <a:r>
              <a:rPr lang="en-US" altLang="ko-KR" sz="1600" i="1" dirty="0" err="1"/>
              <a:t>uri</a:t>
            </a:r>
            <a:r>
              <a:rPr lang="en-US" altLang="ko-KR" sz="1600" i="1" dirty="0"/>
              <a:t>="http://www.springframework.org/tags"%&gt;</a:t>
            </a:r>
          </a:p>
          <a:p>
            <a:r>
              <a:rPr lang="sv-SE" altLang="ko-KR" sz="1600" dirty="0"/>
              <a:t>&lt;%@ taglib prefix=</a:t>
            </a:r>
            <a:r>
              <a:rPr lang="sv-SE" altLang="ko-KR" sz="1600" i="1" dirty="0"/>
              <a:t>"form" uri="http://www.springframework.org/tags/form"%&gt;</a:t>
            </a:r>
          </a:p>
          <a:p>
            <a:r>
              <a:rPr lang="it-IT" altLang="ko-KR" sz="1600" dirty="0"/>
              <a:t>&lt;%@ taglib prefix=</a:t>
            </a:r>
            <a:r>
              <a:rPr lang="it-IT" altLang="ko-KR" sz="1600" i="1" dirty="0"/>
              <a:t>"f" uri="http://java.sun.com/jsp/jstl/fmt" %&gt;</a:t>
            </a:r>
          </a:p>
          <a:p>
            <a:endParaRPr lang="ko-KR" altLang="en-US" sz="1600" dirty="0"/>
          </a:p>
          <a:p>
            <a:r>
              <a:rPr lang="en-US" altLang="ko-KR" sz="1600" dirty="0"/>
              <a:t>&lt;link </a:t>
            </a:r>
            <a:r>
              <a:rPr lang="en-US" altLang="ko-KR" sz="1600" dirty="0" err="1"/>
              <a:t>rel</a:t>
            </a:r>
            <a:r>
              <a:rPr lang="en-US" altLang="ko-KR" sz="1600" dirty="0"/>
              <a:t>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stylesheet</a:t>
            </a:r>
            <a:r>
              <a:rPr lang="en-US" altLang="ko-KR" sz="1600" i="1" dirty="0"/>
              <a:t>" type="text/</a:t>
            </a:r>
            <a:r>
              <a:rPr lang="en-US" altLang="ko-KR" sz="1600" i="1" dirty="0" err="1"/>
              <a:t>css</a:t>
            </a:r>
            <a:r>
              <a:rPr lang="en-US" altLang="ko-KR" sz="1600" i="1" dirty="0"/>
              <a:t>"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</a:t>
            </a:r>
            <a:r>
              <a:rPr lang="en-US" altLang="ko-KR" sz="1600" i="1" dirty="0" err="1" smtClean="0"/>
              <a:t>css</a:t>
            </a:r>
            <a:r>
              <a:rPr lang="en-US" altLang="ko-KR" sz="1600" i="1" dirty="0" smtClean="0"/>
              <a:t>/loginstyle.css"&gt;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868054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604448" cy="5688632"/>
          </a:xfrm>
        </p:spPr>
        <p:txBody>
          <a:bodyPr>
            <a:no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u="sng" dirty="0"/>
              <a:t>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&lt;div id="</a:t>
            </a:r>
            <a:r>
              <a:rPr lang="en-US" altLang="ko-KR" sz="1600" dirty="0" err="1"/>
              <a:t>loginArea</a:t>
            </a:r>
            <a:r>
              <a:rPr lang="en-US" altLang="ko-KR" sz="1600" dirty="0"/>
              <a:t>" class="clear"&gt;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ko-KR" altLang="en-US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/>
              <a:t>&lt;</a:t>
            </a:r>
            <a:r>
              <a:rPr lang="en-US" altLang="ko-KR" sz="1600" dirty="0" err="1"/>
              <a:t>form:form</a:t>
            </a:r>
            <a:r>
              <a:rPr lang="en-US" altLang="ko-KR" sz="1600" dirty="0"/>
              <a:t> </a:t>
            </a:r>
            <a:r>
              <a:rPr lang="en-US" altLang="ko-KR" sz="1600" dirty="0" err="1"/>
              <a:t>modelAttribute</a:t>
            </a:r>
            <a:r>
              <a:rPr lang="en-US" altLang="ko-KR" sz="1600" dirty="0"/>
              <a:t>="user" method="post" action="login.html"&gt;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&lt;</a:t>
            </a:r>
            <a:r>
              <a:rPr lang="en-US" altLang="ko-KR" sz="1600" dirty="0" err="1"/>
              <a:t>fieldset</a:t>
            </a:r>
            <a:r>
              <a:rPr lang="en-US" altLang="ko-KR" sz="1600" dirty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&lt;legend&gt;</a:t>
            </a:r>
            <a:r>
              <a:rPr lang="en-US" altLang="ko-KR" sz="1600" u="sng" dirty="0"/>
              <a:t>&lt;h4&gt;</a:t>
            </a:r>
            <a:r>
              <a:rPr lang="ko-KR" altLang="en-US" sz="1600" u="sng" dirty="0"/>
              <a:t>로그인</a:t>
            </a:r>
            <a:r>
              <a:rPr lang="en-US" altLang="ko-KR" sz="1600" u="sng" dirty="0"/>
              <a:t>&lt;/h4&gt;&lt;/legend&gt;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&lt;</a:t>
            </a:r>
            <a:r>
              <a:rPr lang="en-US" altLang="ko-KR" sz="1600" dirty="0" err="1"/>
              <a:t>spring:hasBindErrors</a:t>
            </a:r>
            <a:r>
              <a:rPr lang="en-US" altLang="ko-KR" sz="1600" dirty="0"/>
              <a:t> name="user"&gt;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</a:t>
            </a:r>
            <a:r>
              <a:rPr lang="en-US" altLang="ko-KR" sz="1600" dirty="0" smtClean="0"/>
              <a:t>       &lt;</a:t>
            </a:r>
            <a:r>
              <a:rPr lang="en-US" altLang="ko-KR" sz="1600" dirty="0"/>
              <a:t>span class="</a:t>
            </a:r>
            <a:r>
              <a:rPr lang="en-US" altLang="ko-KR" sz="1600" dirty="0" err="1"/>
              <a:t>fieldError</a:t>
            </a:r>
            <a:r>
              <a:rPr lang="en-US" altLang="ko-KR" sz="1600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      &lt;</a:t>
            </a:r>
            <a:r>
              <a:rPr lang="en-US" altLang="ko-KR" sz="1600" dirty="0" err="1" smtClean="0"/>
              <a:t>c:forEach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var</a:t>
            </a:r>
            <a:r>
              <a:rPr lang="en-US" altLang="ko-KR" sz="1600" dirty="0" smtClean="0"/>
              <a:t>="error" items="${</a:t>
            </a:r>
            <a:r>
              <a:rPr lang="en-US" altLang="ko-KR" sz="1600" dirty="0" err="1" smtClean="0"/>
              <a:t>errors.globalErrors</a:t>
            </a:r>
            <a:r>
              <a:rPr lang="en-US" altLang="ko-KR" sz="1600" dirty="0" smtClean="0"/>
              <a:t>}" 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          &lt;</a:t>
            </a:r>
            <a:r>
              <a:rPr lang="en-US" altLang="ko-KR" sz="1600" dirty="0" err="1" smtClean="0"/>
              <a:t>spring:message</a:t>
            </a:r>
            <a:r>
              <a:rPr lang="en-US" altLang="ko-KR" sz="1600" dirty="0" smtClean="0"/>
              <a:t> code="${</a:t>
            </a:r>
            <a:r>
              <a:rPr lang="en-US" altLang="ko-KR" sz="1600" dirty="0" err="1" smtClean="0"/>
              <a:t>error.code</a:t>
            </a:r>
            <a:r>
              <a:rPr lang="en-US" altLang="ko-KR" sz="1600" dirty="0" smtClean="0"/>
              <a:t>}" 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      &lt;/</a:t>
            </a:r>
            <a:r>
              <a:rPr lang="en-US" altLang="ko-KR" sz="1600" dirty="0" err="1" smtClean="0"/>
              <a:t>c:forEach</a:t>
            </a:r>
            <a:r>
              <a:rPr lang="en-US" altLang="ko-KR" sz="1600" dirty="0" smtClean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    &lt;/</a:t>
            </a:r>
            <a:r>
              <a:rPr lang="en-US" altLang="ko-KR" sz="1600" dirty="0"/>
              <a:t>span&gt;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</a:t>
            </a:r>
            <a:r>
              <a:rPr lang="en-US" altLang="ko-KR" sz="1600" dirty="0" smtClean="0"/>
              <a:t>   &lt;/</a:t>
            </a:r>
            <a:r>
              <a:rPr lang="en-US" altLang="ko-KR" sz="1600" dirty="0" err="1"/>
              <a:t>spring:hasBindErrors</a:t>
            </a:r>
            <a:r>
              <a:rPr lang="en-US" altLang="ko-KR" sz="1600" dirty="0" smtClean="0"/>
              <a:t>&gt;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p&gt;</a:t>
            </a:r>
            <a:r>
              <a:rPr lang="en-US" altLang="ko-KR" sz="1600" u="sng" dirty="0"/>
              <a:t>&lt;</a:t>
            </a:r>
            <a:r>
              <a:rPr lang="en-US" altLang="ko-KR" sz="1600" u="sng" dirty="0" err="1"/>
              <a:t>ul</a:t>
            </a:r>
            <a:r>
              <a:rPr lang="en-US" altLang="ko-KR" sz="1600" u="sng" dirty="0"/>
              <a:t> id="</a:t>
            </a:r>
            <a:r>
              <a:rPr lang="en-US" altLang="ko-KR" sz="1600" u="sng" dirty="0" err="1"/>
              <a:t>ullog</a:t>
            </a:r>
            <a:r>
              <a:rPr lang="en-US" altLang="ko-KR" sz="1600" u="sng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&lt;li id="</a:t>
            </a:r>
            <a:r>
              <a:rPr lang="en-US" altLang="ko-KR" sz="1600" dirty="0" err="1"/>
              <a:t>lilogb</a:t>
            </a:r>
            <a:r>
              <a:rPr lang="en-US" altLang="ko-KR" sz="1600" dirty="0"/>
              <a:t>"&gt;&lt;a </a:t>
            </a:r>
            <a:r>
              <a:rPr lang="en-US" altLang="ko-KR" sz="1600" dirty="0" err="1"/>
              <a:t>href</a:t>
            </a:r>
            <a:r>
              <a:rPr lang="en-US" altLang="ko-KR" sz="1600" dirty="0"/>
              <a:t>="/</a:t>
            </a:r>
            <a:r>
              <a:rPr lang="en-US" altLang="ko-KR" sz="1600" dirty="0" err="1"/>
              <a:t>SpringLogHan</a:t>
            </a:r>
            <a:r>
              <a:rPr lang="en-US" altLang="ko-KR" sz="1600" dirty="0"/>
              <a:t>/userEntry.html"&gt;</a:t>
            </a:r>
            <a:r>
              <a:rPr lang="ko-KR" altLang="en-US" sz="1600" dirty="0"/>
              <a:t>회원가입</a:t>
            </a:r>
            <a:r>
              <a:rPr lang="en-US" altLang="ko-KR" sz="1600" dirty="0"/>
              <a:t>&lt;/a&gt;&lt;/li&gt;</a:t>
            </a:r>
            <a:r>
              <a:rPr lang="en-US" altLang="ko-KR" sz="1600" u="sng" dirty="0"/>
              <a:t>|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&lt;li id="</a:t>
            </a:r>
            <a:r>
              <a:rPr lang="en-US" altLang="ko-KR" sz="1600" dirty="0" err="1"/>
              <a:t>lilog</a:t>
            </a:r>
            <a:r>
              <a:rPr lang="en-US" altLang="ko-KR" sz="1600" dirty="0"/>
              <a:t>"&gt;&lt;a </a:t>
            </a:r>
            <a:r>
              <a:rPr lang="en-US" altLang="ko-KR" sz="1600" dirty="0" err="1"/>
              <a:t>href</a:t>
            </a:r>
            <a:r>
              <a:rPr lang="en-US" altLang="ko-KR" sz="1600" dirty="0"/>
              <a:t>="/</a:t>
            </a:r>
            <a:r>
              <a:rPr lang="en-US" altLang="ko-KR" sz="1600" dirty="0" err="1"/>
              <a:t>SpringLogHan</a:t>
            </a:r>
            <a:r>
              <a:rPr lang="en-US" altLang="ko-KR" sz="1600" dirty="0"/>
              <a:t>/findId_form.html"&gt;</a:t>
            </a:r>
            <a:r>
              <a:rPr lang="ko-KR" altLang="en-US" sz="1600" dirty="0"/>
              <a:t>아이디</a:t>
            </a:r>
            <a:r>
              <a:rPr lang="en-US" altLang="ko-KR" sz="1600" dirty="0"/>
              <a:t>/&lt;/a&gt;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        &lt;a </a:t>
            </a:r>
            <a:r>
              <a:rPr lang="en-US" altLang="ko-KR" sz="1600" dirty="0" err="1"/>
              <a:t>href</a:t>
            </a:r>
            <a:r>
              <a:rPr lang="en-US" altLang="ko-KR" sz="1600" dirty="0"/>
              <a:t>="/</a:t>
            </a:r>
            <a:r>
              <a:rPr lang="en-US" altLang="ko-KR" sz="1600" dirty="0" err="1"/>
              <a:t>SpringLogHan</a:t>
            </a:r>
            <a:r>
              <a:rPr lang="en-US" altLang="ko-KR" sz="1600" dirty="0"/>
              <a:t>/findPass_form.html" class="</a:t>
            </a:r>
            <a:r>
              <a:rPr lang="en-US" altLang="ko-KR" sz="1600" dirty="0" err="1"/>
              <a:t>pwd</a:t>
            </a:r>
            <a:r>
              <a:rPr lang="en-US" altLang="ko-KR" sz="1600" dirty="0"/>
              <a:t>"&gt;</a:t>
            </a:r>
            <a:r>
              <a:rPr lang="ko-KR" altLang="en-US" sz="1600" dirty="0"/>
              <a:t>비밀번호 찾기</a:t>
            </a:r>
            <a:r>
              <a:rPr lang="en-US" altLang="ko-KR" sz="1600" dirty="0"/>
              <a:t>&lt;/a&gt;&lt;/li&gt;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   &lt;/</a:t>
            </a:r>
            <a:r>
              <a:rPr lang="en-US" altLang="ko-KR" sz="1600" dirty="0" err="1"/>
              <a:t>ul</a:t>
            </a:r>
            <a:r>
              <a:rPr lang="en-US" altLang="ko-KR" sz="1600" dirty="0"/>
              <a:t>&gt;&lt;/p&gt;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&lt;/</a:t>
            </a:r>
            <a:r>
              <a:rPr lang="en-US" altLang="ko-KR" sz="1600" dirty="0" err="1"/>
              <a:t>fieldset</a:t>
            </a:r>
            <a:r>
              <a:rPr lang="en-US" altLang="ko-KR" sz="1600" dirty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&lt;/</a:t>
            </a:r>
            <a:r>
              <a:rPr lang="en-US" altLang="ko-KR" sz="1600" dirty="0" err="1"/>
              <a:t>form:form</a:t>
            </a:r>
            <a:r>
              <a:rPr lang="en-US" altLang="ko-KR" sz="1600" dirty="0"/>
              <a:t>&gt;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&lt;/</a:t>
            </a:r>
            <a:r>
              <a:rPr lang="en-US" altLang="ko-KR" sz="1600" dirty="0"/>
              <a:t>div&gt;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&lt;/body&gt;</a:t>
            </a:r>
            <a:endParaRPr lang="ko-KR" altLang="en-US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4955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55576" y="3861048"/>
            <a:ext cx="3024336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7957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9144000" cy="4149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dirty="0"/>
              <a:t>&lt;p&gt;&lt;</a:t>
            </a:r>
            <a:r>
              <a:rPr lang="en-US" altLang="ko-KR" sz="1600" dirty="0" err="1"/>
              <a:t>form:input</a:t>
            </a:r>
            <a:r>
              <a:rPr lang="en-US" altLang="ko-KR" sz="1600" dirty="0"/>
              <a:t> path="id"  size='12' </a:t>
            </a:r>
            <a:r>
              <a:rPr lang="en-US" altLang="ko-KR" sz="1600" dirty="0" err="1"/>
              <a:t>maxlength</a:t>
            </a:r>
            <a:r>
              <a:rPr lang="en-US" altLang="ko-KR" sz="1600" dirty="0"/>
              <a:t>='15'  title="</a:t>
            </a:r>
            <a:r>
              <a:rPr lang="ko-KR" altLang="en-US" sz="1600" dirty="0"/>
              <a:t>아이디 입력</a:t>
            </a:r>
            <a:r>
              <a:rPr lang="en-US" altLang="ko-KR" sz="1600" dirty="0"/>
              <a:t>" 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onfocus</a:t>
            </a:r>
            <a:r>
              <a:rPr lang="en-US" altLang="ko-KR" sz="1600" dirty="0"/>
              <a:t>="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id_focus</a:t>
            </a:r>
            <a:r>
              <a:rPr lang="en-US" altLang="ko-KR" sz="1600" dirty="0"/>
              <a:t>'" </a:t>
            </a:r>
          </a:p>
          <a:p>
            <a:pPr marL="0" indent="0">
              <a:buNone/>
            </a:pPr>
            <a:r>
              <a:rPr lang="en-US" altLang="ko-KR" sz="1600" dirty="0" smtClean="0"/>
              <a:t>      </a:t>
            </a:r>
            <a:r>
              <a:rPr lang="en-US" altLang="ko-KR" sz="1600" dirty="0" err="1" smtClean="0"/>
              <a:t>onBlur</a:t>
            </a:r>
            <a:r>
              <a:rPr lang="en-US" altLang="ko-KR" sz="1600" dirty="0"/>
              <a:t>="if ( </a:t>
            </a:r>
            <a:r>
              <a:rPr lang="en-US" altLang="ko-KR" sz="1600" dirty="0" err="1"/>
              <a:t>this.value</a:t>
            </a:r>
            <a:r>
              <a:rPr lang="en-US" altLang="ko-KR" sz="1600" dirty="0"/>
              <a:t> == '' ) { 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id_blur</a:t>
            </a:r>
            <a:r>
              <a:rPr lang="en-US" altLang="ko-KR" sz="1600" dirty="0"/>
              <a:t>' }" class='</a:t>
            </a:r>
            <a:r>
              <a:rPr lang="en-US" altLang="ko-KR" sz="1600" dirty="0" err="1"/>
              <a:t>id_blur</a:t>
            </a:r>
            <a:r>
              <a:rPr lang="en-US" altLang="ko-KR" sz="1600" dirty="0"/>
              <a:t>' /&gt;&lt;/p&gt;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p&gt;&lt;span class="</a:t>
            </a:r>
            <a:r>
              <a:rPr lang="en-US" altLang="ko-KR" sz="1600" dirty="0" err="1"/>
              <a:t>fieldError</a:t>
            </a:r>
            <a:r>
              <a:rPr lang="en-US" altLang="ko-KR" sz="1600" dirty="0"/>
              <a:t>"&gt;&lt;</a:t>
            </a:r>
            <a:r>
              <a:rPr lang="en-US" altLang="ko-KR" sz="1600" dirty="0" err="1"/>
              <a:t>form:errors</a:t>
            </a:r>
            <a:r>
              <a:rPr lang="en-US" altLang="ko-KR" sz="1600" dirty="0"/>
              <a:t> path="id" /&gt;&lt;/span&gt;&lt;/p&gt;  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p&gt;&lt;</a:t>
            </a:r>
            <a:r>
              <a:rPr lang="en-US" altLang="ko-KR" sz="1600" dirty="0" err="1"/>
              <a:t>form:password</a:t>
            </a:r>
            <a:r>
              <a:rPr lang="en-US" altLang="ko-KR" sz="1600" dirty="0"/>
              <a:t> path="pass" size='13' </a:t>
            </a:r>
            <a:r>
              <a:rPr lang="en-US" altLang="ko-KR" sz="1600" dirty="0" err="1"/>
              <a:t>maxlength</a:t>
            </a:r>
            <a:r>
              <a:rPr lang="en-US" altLang="ko-KR" sz="1600" dirty="0"/>
              <a:t>='15' title="</a:t>
            </a:r>
            <a:r>
              <a:rPr lang="ko-KR" altLang="en-US" sz="1600" dirty="0"/>
              <a:t>비밀번호 입력</a:t>
            </a:r>
            <a:r>
              <a:rPr lang="en-US" altLang="ko-KR" sz="1600" dirty="0"/>
              <a:t>" 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onFocus</a:t>
            </a:r>
            <a:r>
              <a:rPr lang="en-US" altLang="ko-KR" sz="1600" dirty="0"/>
              <a:t>="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pw_focus</a:t>
            </a:r>
            <a:r>
              <a:rPr lang="en-US" altLang="ko-KR" sz="1600" dirty="0"/>
              <a:t>'" </a:t>
            </a:r>
          </a:p>
          <a:p>
            <a:pPr marL="0" indent="0">
              <a:buNone/>
            </a:pPr>
            <a:r>
              <a:rPr lang="en-US" altLang="ko-KR" sz="1600" dirty="0"/>
              <a:t>      </a:t>
            </a:r>
            <a:r>
              <a:rPr lang="en-US" altLang="ko-KR" sz="1600" dirty="0" err="1" smtClean="0"/>
              <a:t>onBlur</a:t>
            </a:r>
            <a:r>
              <a:rPr lang="en-US" altLang="ko-KR" sz="1600" dirty="0"/>
              <a:t>="if ( </a:t>
            </a:r>
            <a:r>
              <a:rPr lang="en-US" altLang="ko-KR" sz="1600" dirty="0" err="1"/>
              <a:t>this.value</a:t>
            </a:r>
            <a:r>
              <a:rPr lang="en-US" altLang="ko-KR" sz="1600" dirty="0"/>
              <a:t> == '' ) { 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pw_blur</a:t>
            </a:r>
            <a:r>
              <a:rPr lang="en-US" altLang="ko-KR" sz="1600" dirty="0"/>
              <a:t>' }" class='</a:t>
            </a:r>
            <a:r>
              <a:rPr lang="en-US" altLang="ko-KR" sz="1600" dirty="0" err="1"/>
              <a:t>pw_blur</a:t>
            </a:r>
            <a:r>
              <a:rPr lang="en-US" altLang="ko-KR" sz="1600" dirty="0"/>
              <a:t>' /&gt; </a:t>
            </a:r>
          </a:p>
          <a:p>
            <a:pPr marL="0" indent="0">
              <a:buNone/>
            </a:pPr>
            <a:r>
              <a:rPr lang="en-US" altLang="ko-KR" sz="1600" dirty="0"/>
              <a:t>      </a:t>
            </a:r>
            <a:r>
              <a:rPr lang="en-US" altLang="ko-KR" sz="1600" dirty="0" smtClean="0"/>
              <a:t>&lt;</a:t>
            </a:r>
            <a:r>
              <a:rPr lang="en-US" altLang="ko-KR" sz="1600" dirty="0"/>
              <a:t>input type="submit" value="</a:t>
            </a:r>
            <a:r>
              <a:rPr lang="ko-KR" altLang="en-US" sz="1600" dirty="0"/>
              <a:t>로그인</a:t>
            </a:r>
            <a:r>
              <a:rPr lang="en-US" altLang="ko-KR" sz="1600" dirty="0"/>
              <a:t>" </a:t>
            </a:r>
            <a:r>
              <a:rPr lang="en-US" altLang="ko-KR" sz="1600" dirty="0" err="1"/>
              <a:t>tabindex</a:t>
            </a:r>
            <a:r>
              <a:rPr lang="en-US" altLang="ko-KR" sz="1600" dirty="0"/>
              <a:t>="4"  /&gt;&lt;/p</a:t>
            </a:r>
            <a:r>
              <a:rPr lang="en-US" altLang="ko-KR" sz="1600" dirty="0" smtClean="0"/>
              <a:t>&gt;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/>
              <a:t>&lt;p&gt;&lt;span </a:t>
            </a:r>
            <a:r>
              <a:rPr lang="en-US" altLang="ko-KR" sz="1600" dirty="0"/>
              <a:t>class="</a:t>
            </a:r>
            <a:r>
              <a:rPr lang="en-US" altLang="ko-KR" sz="1600" dirty="0" err="1"/>
              <a:t>fieldError</a:t>
            </a:r>
            <a:r>
              <a:rPr lang="en-US" altLang="ko-KR" sz="1600" dirty="0"/>
              <a:t>"&gt;&lt;</a:t>
            </a:r>
            <a:r>
              <a:rPr lang="en-US" altLang="ko-KR" sz="1600" dirty="0" err="1"/>
              <a:t>form:errors</a:t>
            </a:r>
            <a:r>
              <a:rPr lang="en-US" altLang="ko-KR" sz="1600" dirty="0"/>
              <a:t> path="pass" /&gt;&lt;/span</a:t>
            </a:r>
            <a:r>
              <a:rPr lang="en-US" altLang="ko-KR" sz="1600" dirty="0" smtClean="0"/>
              <a:t>&gt;&lt;/p&gt;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5148282"/>
            <a:ext cx="229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바인딩</a:t>
            </a:r>
            <a:r>
              <a:rPr lang="en-US" altLang="ko-KR" dirty="0" smtClean="0"/>
              <a:t> </a:t>
            </a:r>
            <a:r>
              <a:rPr lang="ko-KR" altLang="en-US" dirty="0" smtClean="0"/>
              <a:t>된 속성 아니면  </a:t>
            </a:r>
            <a:r>
              <a:rPr lang="en-US" altLang="ko-KR" dirty="0" smtClean="0"/>
              <a:t>error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60289"/>
            <a:ext cx="24765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203863" y="4576936"/>
            <a:ext cx="2567558" cy="6290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051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성공화면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39068"/>
            <a:ext cx="8856984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&lt;%@ page language=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"java"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="text/html; charset=UTF-8"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&lt;%@ include file=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"/WEB-INF/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/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 %&gt;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html&gt;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&lt;meta http-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equiv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"Content-Type" content="text/html; charset=UTF-8"&gt;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&lt;title&gt;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 성공화면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&lt;/title&gt;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&lt;div align=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"center" class="body"&gt;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&lt;h2&gt;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&lt;/h2&gt;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환영합니다</a:t>
            </a:r>
            <a:r>
              <a:rPr lang="en-US" altLang="ko-KR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,${loginUser.name}</a:t>
            </a:r>
            <a:r>
              <a:rPr lang="ko-KR" altLang="en-US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씨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！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&lt;a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"#"&gt;&lt;</a:t>
            </a:r>
            <a:r>
              <a:rPr lang="ko-KR" altLang="en-US" sz="1600" i="1" u="sng" dirty="0">
                <a:latin typeface="HY강B" pitchFamily="18" charset="-127"/>
                <a:ea typeface="HY강B" pitchFamily="18" charset="-127"/>
              </a:rPr>
              <a:t>회원정보 수정</a:t>
            </a:r>
            <a:r>
              <a:rPr lang="en-US" altLang="ko-KR" sz="1600" i="1" u="sng" dirty="0">
                <a:latin typeface="HY강B" pitchFamily="18" charset="-127"/>
                <a:ea typeface="HY강B" pitchFamily="18" charset="-127"/>
              </a:rPr>
              <a:t>&gt;&lt;/a&gt; 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&lt;/div&gt;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&lt;/html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780668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70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037824" y="824818"/>
            <a:ext cx="3951148" cy="908218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335427" cy="9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" y="4678556"/>
            <a:ext cx="2270018" cy="10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9"/>
            <a:ext cx="2295930" cy="12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4040661" y="3733491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4040660" y="4314610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797138" y="3435745"/>
            <a:ext cx="2235407" cy="159630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994900" y="397352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 </a:t>
            </a:r>
            <a:endParaRPr lang="ko-KR" altLang="en-US" dirty="0"/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187624" y="1887783"/>
            <a:ext cx="3543491" cy="62579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6808" y="1605406"/>
            <a:ext cx="25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://SpringLogHan/login.html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0000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특징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24936" cy="6624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sz="2300" b="1" dirty="0" smtClean="0">
                <a:solidFill>
                  <a:srgbClr val="0033CC"/>
                </a:solidFill>
              </a:rPr>
              <a:t>1</a:t>
            </a:r>
            <a:r>
              <a:rPr lang="en-US" altLang="ko-KR" sz="2300" b="1" dirty="0">
                <a:solidFill>
                  <a:srgbClr val="0033CC"/>
                </a:solidFill>
              </a:rPr>
              <a:t>.</a:t>
            </a:r>
            <a:r>
              <a:rPr lang="ko-KR" altLang="en-US" sz="2300" b="1" dirty="0">
                <a:solidFill>
                  <a:srgbClr val="0033CC"/>
                </a:solidFill>
              </a:rPr>
              <a:t> 스프링은 경량 컨테이너이다</a:t>
            </a:r>
            <a:r>
              <a:rPr lang="en-US" altLang="ko-KR" sz="2300" b="1" dirty="0">
                <a:solidFill>
                  <a:srgbClr val="0033CC"/>
                </a:solidFill>
              </a:rPr>
              <a:t>.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스프링은 자바 객체를 담고 있는 컨테이너이다</a:t>
            </a:r>
            <a:r>
              <a:rPr lang="en-US" altLang="ko-KR" sz="2300" dirty="0"/>
              <a:t>. </a:t>
            </a:r>
            <a:r>
              <a:rPr lang="ko-KR" altLang="en-US" sz="2300" dirty="0"/>
              <a:t>스프링은 이들 자바 객체의 생성</a:t>
            </a:r>
            <a:r>
              <a:rPr lang="en-US" altLang="ko-KR" sz="2300" dirty="0"/>
              <a:t>, </a:t>
            </a:r>
            <a:r>
              <a:rPr lang="ko-KR" altLang="en-US" sz="2300" dirty="0"/>
              <a:t>소멸과 같은 라이프 사이클을 </a:t>
            </a:r>
            <a:r>
              <a:rPr lang="ko-KR" altLang="en-US" sz="2300" dirty="0" smtClean="0"/>
              <a:t>관리하며</a:t>
            </a:r>
            <a:r>
              <a:rPr lang="en-US" altLang="ko-KR" sz="2300" dirty="0" smtClean="0"/>
              <a:t>, </a:t>
            </a:r>
            <a:r>
              <a:rPr lang="ko-KR" altLang="en-US" sz="2300" dirty="0"/>
              <a:t>스프링으로부터 필요한 객체를 가져와 사용할 수 있다</a:t>
            </a:r>
            <a:r>
              <a:rPr lang="en-US" altLang="ko-KR" sz="2300" dirty="0"/>
              <a:t>.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b="1" dirty="0">
                <a:solidFill>
                  <a:srgbClr val="0033CC"/>
                </a:solidFill>
              </a:rPr>
              <a:t>2.</a:t>
            </a:r>
            <a:r>
              <a:rPr lang="ko-KR" altLang="en-US" sz="2300" b="1" dirty="0">
                <a:solidFill>
                  <a:srgbClr val="0033CC"/>
                </a:solidFill>
              </a:rPr>
              <a:t> 스프링은 </a:t>
            </a:r>
            <a:r>
              <a:rPr lang="en-US" altLang="ko-KR" sz="2300" b="1" dirty="0">
                <a:solidFill>
                  <a:srgbClr val="0033CC"/>
                </a:solidFill>
              </a:rPr>
              <a:t>DI(Dependency Injection)</a:t>
            </a:r>
            <a:r>
              <a:rPr lang="ko-KR" altLang="en-US" sz="2300" b="1" dirty="0">
                <a:solidFill>
                  <a:srgbClr val="0033CC"/>
                </a:solidFill>
              </a:rPr>
              <a:t>패턴을 지원한다</a:t>
            </a:r>
            <a:r>
              <a:rPr lang="en-US" altLang="ko-KR" sz="2300" b="1" dirty="0">
                <a:solidFill>
                  <a:srgbClr val="0033CC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스프링은 설정파일을 통해서 객체간의 의존관계를 설정할 수 있도록 하고 있다</a:t>
            </a:r>
            <a:r>
              <a:rPr lang="en-US" altLang="ko-KR" sz="2300" dirty="0"/>
              <a:t>. </a:t>
            </a:r>
            <a:r>
              <a:rPr lang="ko-KR" altLang="en-US" sz="2300" dirty="0"/>
              <a:t>따라서 객체는 직접 의존하고 있는 객체를 생성하거나 검색할 필요가 없다</a:t>
            </a:r>
            <a:r>
              <a:rPr lang="en-US" altLang="ko-KR" sz="2300" dirty="0"/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b="1" dirty="0">
                <a:solidFill>
                  <a:srgbClr val="0033CC"/>
                </a:solidFill>
              </a:rPr>
              <a:t>3.</a:t>
            </a:r>
            <a:r>
              <a:rPr lang="ko-KR" altLang="en-US" sz="2300" b="1" dirty="0">
                <a:solidFill>
                  <a:srgbClr val="0033CC"/>
                </a:solidFill>
              </a:rPr>
              <a:t> 스프링은 </a:t>
            </a:r>
            <a:r>
              <a:rPr lang="en-US" altLang="ko-KR" sz="2300" b="1" dirty="0">
                <a:solidFill>
                  <a:srgbClr val="0033CC"/>
                </a:solidFill>
              </a:rPr>
              <a:t>AOP(Aspect Oriented Programming)</a:t>
            </a:r>
            <a:r>
              <a:rPr lang="ko-KR" altLang="en-US" sz="2300" b="1" dirty="0">
                <a:solidFill>
                  <a:srgbClr val="0033CC"/>
                </a:solidFill>
              </a:rPr>
              <a:t>를 지원한다</a:t>
            </a:r>
            <a:r>
              <a:rPr lang="en-US" altLang="ko-KR" sz="2300" b="1" dirty="0">
                <a:solidFill>
                  <a:srgbClr val="0033CC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스프링은 자체적으로 </a:t>
            </a:r>
            <a:r>
              <a:rPr lang="en-US" altLang="ko-KR" sz="2300" dirty="0"/>
              <a:t>AOP</a:t>
            </a:r>
            <a:r>
              <a:rPr lang="ko-KR" altLang="en-US" sz="2300" dirty="0"/>
              <a:t>를 지원하고 있기 때문에 트랜잭션이나 </a:t>
            </a:r>
            <a:r>
              <a:rPr lang="ko-KR" altLang="en-US" sz="2300" dirty="0" err="1"/>
              <a:t>로깅</a:t>
            </a:r>
            <a:r>
              <a:rPr lang="en-US" altLang="ko-KR" sz="2300" dirty="0"/>
              <a:t>, </a:t>
            </a:r>
            <a:r>
              <a:rPr lang="ko-KR" altLang="en-US" sz="2300" dirty="0"/>
              <a:t>보안과 같이 여러 모듈에서 공통으로 필요로 하지만 실제 모듈의 핵심은 아닌 기능들을 분리해서 각 모듈에 적용할 수 있다</a:t>
            </a:r>
            <a:r>
              <a:rPr lang="en-US" altLang="ko-KR" sz="2300" dirty="0"/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b="1" dirty="0">
                <a:solidFill>
                  <a:srgbClr val="0033CC"/>
                </a:solidFill>
              </a:rPr>
              <a:t>4.</a:t>
            </a:r>
            <a:r>
              <a:rPr lang="ko-KR" altLang="en-US" sz="2300" b="1" dirty="0">
                <a:solidFill>
                  <a:srgbClr val="0033CC"/>
                </a:solidFill>
              </a:rPr>
              <a:t> 스프링은 </a:t>
            </a:r>
            <a:r>
              <a:rPr lang="en-US" altLang="ko-KR" sz="2300" b="1" dirty="0" smtClean="0">
                <a:solidFill>
                  <a:srgbClr val="0033CC"/>
                </a:solidFill>
              </a:rPr>
              <a:t>POJO</a:t>
            </a:r>
            <a:r>
              <a:rPr lang="en-US" altLang="ko-KR" sz="2300" b="1" dirty="0" smtClean="0"/>
              <a:t>(Plain </a:t>
            </a:r>
            <a:r>
              <a:rPr lang="en-US" altLang="ko-KR" sz="2300" b="1" dirty="0"/>
              <a:t>Old Java Object)</a:t>
            </a:r>
            <a:r>
              <a:rPr lang="ko-KR" altLang="en-US" sz="2300" b="1" dirty="0" smtClean="0">
                <a:solidFill>
                  <a:srgbClr val="0033CC"/>
                </a:solidFill>
              </a:rPr>
              <a:t>를 </a:t>
            </a:r>
            <a:r>
              <a:rPr lang="ko-KR" altLang="en-US" sz="2300" b="1" dirty="0">
                <a:solidFill>
                  <a:srgbClr val="0033CC"/>
                </a:solidFill>
              </a:rPr>
              <a:t>지원한다</a:t>
            </a:r>
            <a:r>
              <a:rPr lang="en-US" altLang="ko-KR" sz="2300" b="1" dirty="0">
                <a:solidFill>
                  <a:srgbClr val="0033CC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 컨테이너에 저장되는 자바 객체는 특정한 인터페이스를 구현하거나 클래스를 상속받지 않아도 된다</a:t>
            </a:r>
            <a:r>
              <a:rPr lang="en-US" altLang="ko-KR" sz="2300" dirty="0"/>
              <a:t>. </a:t>
            </a:r>
            <a:r>
              <a:rPr lang="ko-KR" altLang="en-US" sz="2300" dirty="0"/>
              <a:t>따라서 기존에 작성한 코드를 수정할 필요 없이 스프링에서 사용할 수 있다</a:t>
            </a:r>
            <a:r>
              <a:rPr lang="en-US" altLang="ko-KR" sz="2300" dirty="0"/>
              <a:t>. </a:t>
            </a:r>
            <a:endParaRPr lang="en-US" altLang="ko-KR" sz="2300" dirty="0" smtClean="0"/>
          </a:p>
          <a:p>
            <a:r>
              <a:rPr lang="ko-KR" altLang="en-US" sz="2300" dirty="0" smtClean="0"/>
              <a:t/>
            </a:r>
            <a:br>
              <a:rPr lang="ko-KR" altLang="en-US" sz="2300" dirty="0" smtClean="0"/>
            </a:br>
            <a:r>
              <a:rPr lang="en-US" altLang="ko-KR" sz="2300" b="1" dirty="0" smtClean="0">
                <a:solidFill>
                  <a:srgbClr val="0033CC"/>
                </a:solidFill>
              </a:rPr>
              <a:t>5</a:t>
            </a:r>
            <a:r>
              <a:rPr lang="en-US" altLang="ko-KR" sz="2300" b="1" dirty="0">
                <a:solidFill>
                  <a:srgbClr val="0033CC"/>
                </a:solidFill>
              </a:rPr>
              <a:t>.</a:t>
            </a:r>
            <a:r>
              <a:rPr lang="ko-KR" altLang="en-US" sz="2300" b="1" dirty="0">
                <a:solidFill>
                  <a:srgbClr val="0033CC"/>
                </a:solidFill>
              </a:rPr>
              <a:t> 트랜잭션 처리를 위한 일관된 방법을 제공한다</a:t>
            </a:r>
            <a:r>
              <a:rPr lang="en-US" altLang="ko-KR" sz="2300" b="1" dirty="0">
                <a:solidFill>
                  <a:srgbClr val="0033CC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dirty="0"/>
              <a:t>JDBC</a:t>
            </a:r>
            <a:r>
              <a:rPr lang="ko-KR" altLang="en-US" sz="2300" dirty="0"/>
              <a:t>를 사용하든</a:t>
            </a:r>
            <a:r>
              <a:rPr lang="en-US" altLang="ko-KR" sz="2300" dirty="0"/>
              <a:t>, JTA</a:t>
            </a:r>
            <a:r>
              <a:rPr lang="ko-KR" altLang="en-US" sz="2300" dirty="0"/>
              <a:t>를 사용하든</a:t>
            </a:r>
            <a:r>
              <a:rPr lang="en-US" altLang="ko-KR" sz="2300" dirty="0"/>
              <a:t>, </a:t>
            </a:r>
            <a:r>
              <a:rPr lang="ko-KR" altLang="en-US" sz="2300" dirty="0"/>
              <a:t>또는 컨테이너가 제공하는 트랜잭션을 사용하든</a:t>
            </a:r>
            <a:r>
              <a:rPr lang="en-US" altLang="ko-KR" sz="2300" dirty="0"/>
              <a:t>, </a:t>
            </a:r>
            <a:r>
              <a:rPr lang="ko-KR" altLang="en-US" sz="2300" dirty="0"/>
              <a:t>설정 파일을 통해 트랜잭션 관련 정보를 입력하기 때문에</a:t>
            </a:r>
            <a:r>
              <a:rPr lang="en-US" altLang="ko-KR" sz="2300" dirty="0"/>
              <a:t>, </a:t>
            </a:r>
            <a:r>
              <a:rPr lang="ko-KR" altLang="en-US" sz="2300" dirty="0"/>
              <a:t>트랜잭션 구현에 상관없이 동일한 코드를 여러 환경에서 사용할 수 있다</a:t>
            </a:r>
            <a:r>
              <a:rPr lang="en-US" altLang="ko-KR" sz="2300" dirty="0"/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b="1" dirty="0">
                <a:solidFill>
                  <a:srgbClr val="0033CC"/>
                </a:solidFill>
              </a:rPr>
              <a:t>6.</a:t>
            </a:r>
            <a:r>
              <a:rPr lang="ko-KR" altLang="en-US" sz="2300" b="1" dirty="0">
                <a:solidFill>
                  <a:srgbClr val="0033CC"/>
                </a:solidFill>
              </a:rPr>
              <a:t> 영속성과 관련된 다양한 </a:t>
            </a:r>
            <a:r>
              <a:rPr lang="en-US" altLang="ko-KR" sz="2300" b="1" dirty="0">
                <a:solidFill>
                  <a:srgbClr val="0033CC"/>
                </a:solidFill>
              </a:rPr>
              <a:t>API</a:t>
            </a:r>
            <a:r>
              <a:rPr lang="ko-KR" altLang="en-US" sz="2300" b="1" dirty="0">
                <a:solidFill>
                  <a:srgbClr val="0033CC"/>
                </a:solidFill>
              </a:rPr>
              <a:t>를 지원한다</a:t>
            </a:r>
            <a:r>
              <a:rPr lang="en-US" altLang="ko-KR" sz="2300" b="1" dirty="0">
                <a:solidFill>
                  <a:srgbClr val="0033CC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스프링은 </a:t>
            </a:r>
            <a:r>
              <a:rPr lang="en-US" altLang="ko-KR" sz="2300" dirty="0"/>
              <a:t>JDBC</a:t>
            </a:r>
            <a:r>
              <a:rPr lang="ko-KR" altLang="en-US" sz="2300" dirty="0"/>
              <a:t>를 비롯하여 </a:t>
            </a:r>
            <a:r>
              <a:rPr lang="en-US" altLang="ko-KR" sz="2300" dirty="0" err="1"/>
              <a:t>iBatis</a:t>
            </a:r>
            <a:r>
              <a:rPr lang="en-US" altLang="ko-KR" sz="2300" dirty="0"/>
              <a:t>, </a:t>
            </a:r>
            <a:r>
              <a:rPr lang="ko-KR" altLang="en-US" sz="2300" dirty="0" err="1"/>
              <a:t>하이버네이트</a:t>
            </a:r>
            <a:r>
              <a:rPr lang="en-US" altLang="ko-KR" sz="2300" dirty="0"/>
              <a:t>, JPA, JDO</a:t>
            </a:r>
            <a:r>
              <a:rPr lang="ko-KR" altLang="en-US" sz="2300" dirty="0"/>
              <a:t>등 데이터베이스 처리와 관련하여 널리 사용되는 라이브러리와의 연동을 지원하고 있다</a:t>
            </a:r>
            <a:r>
              <a:rPr lang="en-US" altLang="ko-KR" sz="2300" dirty="0"/>
              <a:t>.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b="1" dirty="0">
                <a:solidFill>
                  <a:srgbClr val="0033CC"/>
                </a:solidFill>
              </a:rPr>
              <a:t>7.</a:t>
            </a:r>
            <a:r>
              <a:rPr lang="ko-KR" altLang="en-US" sz="2300" b="1" dirty="0">
                <a:solidFill>
                  <a:srgbClr val="0033CC"/>
                </a:solidFill>
              </a:rPr>
              <a:t> 다양한 </a:t>
            </a:r>
            <a:r>
              <a:rPr lang="en-US" altLang="ko-KR" sz="2300" b="1" dirty="0">
                <a:solidFill>
                  <a:srgbClr val="0033CC"/>
                </a:solidFill>
              </a:rPr>
              <a:t>API</a:t>
            </a:r>
            <a:r>
              <a:rPr lang="ko-KR" altLang="en-US" sz="2300" b="1" dirty="0">
                <a:solidFill>
                  <a:srgbClr val="0033CC"/>
                </a:solidFill>
              </a:rPr>
              <a:t>에 대한 연동을 지원한다</a:t>
            </a:r>
            <a:r>
              <a:rPr lang="en-US" altLang="ko-KR" sz="2300" b="1" dirty="0">
                <a:solidFill>
                  <a:srgbClr val="0033CC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스프링은 </a:t>
            </a:r>
            <a:r>
              <a:rPr lang="en-US" altLang="ko-KR" sz="2300" dirty="0"/>
              <a:t>JMS, </a:t>
            </a:r>
            <a:r>
              <a:rPr lang="ko-KR" altLang="en-US" sz="2300" dirty="0"/>
              <a:t>메일</a:t>
            </a:r>
            <a:r>
              <a:rPr lang="en-US" altLang="ko-KR" sz="2300" dirty="0"/>
              <a:t>, </a:t>
            </a:r>
            <a:r>
              <a:rPr lang="ko-KR" altLang="en-US" sz="2300" dirty="0" err="1"/>
              <a:t>스케쥴링</a:t>
            </a:r>
            <a:r>
              <a:rPr lang="ko-KR" altLang="en-US" sz="2300" dirty="0"/>
              <a:t> 등 엔터프라이즈 어플리케이션을 개발하는데 필요한 다양한 </a:t>
            </a:r>
            <a:r>
              <a:rPr lang="en-US" altLang="ko-KR" sz="2300" dirty="0"/>
              <a:t>API</a:t>
            </a:r>
            <a:r>
              <a:rPr lang="ko-KR" altLang="en-US" sz="2300" dirty="0"/>
              <a:t>를 설정파일을 통해서 손쉽게 사용할 수 있도록 하고 있다</a:t>
            </a:r>
            <a:r>
              <a:rPr lang="en-US" altLang="ko-KR" sz="2300" dirty="0"/>
              <a:t>. </a:t>
            </a:r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2308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Controller </a:t>
            </a:r>
            <a:r>
              <a:rPr lang="ko-KR" altLang="en-US" dirty="0" smtClean="0"/>
              <a:t>설계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66" name="그룹 65"/>
          <p:cNvGrpSpPr/>
          <p:nvPr/>
        </p:nvGrpSpPr>
        <p:grpSpPr>
          <a:xfrm>
            <a:off x="204911" y="836712"/>
            <a:ext cx="8412718" cy="5188411"/>
            <a:chOff x="204911" y="1124744"/>
            <a:chExt cx="8412718" cy="5188411"/>
          </a:xfrm>
        </p:grpSpPr>
        <p:sp>
          <p:nvSpPr>
            <p:cNvPr id="54" name="직사각형 53"/>
            <p:cNvSpPr/>
            <p:nvPr/>
          </p:nvSpPr>
          <p:spPr>
            <a:xfrm>
              <a:off x="6920565" y="4867805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jdbcTemplate</a:t>
              </a:r>
              <a:endParaRPr lang="ko-KR" altLang="en-US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749348" y="4518695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DataSource</a:t>
              </a:r>
              <a:endParaRPr lang="ko-KR" altLang="en-US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5635629" y="3401830"/>
              <a:ext cx="499182" cy="2559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2583674" y="5254685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287681" y="5235829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7263" y="3188503"/>
              <a:ext cx="1670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406180" y="3043909"/>
              <a:ext cx="1728631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294789" y="2915912"/>
              <a:ext cx="1738911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4742427" y="2376341"/>
              <a:ext cx="74260" cy="379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461435" y="2346653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415022" y="2851914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503256" y="4422698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3925563" y="1951272"/>
              <a:ext cx="1448079" cy="4250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7263" y="2293321"/>
              <a:ext cx="779735" cy="596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201963" y="2755917"/>
              <a:ext cx="1748192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88024" y="3060507"/>
              <a:ext cx="1197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3906997" y="3996043"/>
              <a:ext cx="1392383" cy="4479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7263" y="3529827"/>
              <a:ext cx="779735" cy="447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690702" y="3996043"/>
              <a:ext cx="107928" cy="947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2182781" y="2301997"/>
              <a:ext cx="935199" cy="16544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677549" y="5121805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View</a:t>
              </a:r>
              <a:r>
                <a:rPr kumimoji="1" lang="ko-KR" altLang="en-US" sz="1400" b="1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(*.</a:t>
              </a: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jsp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)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285066" y="3155251"/>
              <a:ext cx="809845" cy="232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3415022" y="4430215"/>
              <a:ext cx="1113907" cy="513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45457" y="4093670"/>
              <a:ext cx="809845" cy="232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472907" y="3540493"/>
              <a:ext cx="1593635" cy="4159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UseService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890064" y="5523821"/>
              <a:ext cx="636707" cy="789334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8208418" y="5314797"/>
              <a:ext cx="80533" cy="266659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798630" y="2157630"/>
              <a:ext cx="1028569" cy="336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03351" y="2860077"/>
              <a:ext cx="1028569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376411" y="3639757"/>
              <a:ext cx="1028569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690702" y="4422699"/>
              <a:ext cx="659342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9" name="AutoShape 12"/>
            <p:cNvSpPr>
              <a:spLocks noChangeArrowheads="1"/>
            </p:cNvSpPr>
            <p:nvPr/>
          </p:nvSpPr>
          <p:spPr bwMode="blackGray">
            <a:xfrm>
              <a:off x="6521309" y="2422870"/>
              <a:ext cx="1555477" cy="4159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loginValidator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49" name="Line 3"/>
            <p:cNvSpPr>
              <a:spLocks noChangeShapeType="1"/>
            </p:cNvSpPr>
            <p:nvPr/>
          </p:nvSpPr>
          <p:spPr bwMode="auto">
            <a:xfrm>
              <a:off x="4528926" y="4469672"/>
              <a:ext cx="250630" cy="4736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 flipV="1">
              <a:off x="5885220" y="2630863"/>
              <a:ext cx="675790" cy="4983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743" y="4943301"/>
              <a:ext cx="2581275" cy="1009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293" y="4943301"/>
              <a:ext cx="1771426" cy="9329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20423" y="1124744"/>
              <a:ext cx="2504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http</a:t>
              </a:r>
              <a:r>
                <a:rPr lang="en-US" altLang="ko-KR" sz="1400" b="1" dirty="0" smtClean="0"/>
                <a:t>://SpringLogHan/login.html</a:t>
              </a:r>
              <a:endParaRPr lang="ko-KR" altLang="en-US" sz="1400" b="1" dirty="0"/>
            </a:p>
          </p:txBody>
        </p:sp>
        <p:cxnSp>
          <p:nvCxnSpPr>
            <p:cNvPr id="44" name="꺾인 연결선 43"/>
            <p:cNvCxnSpPr>
              <a:endCxn id="25" idx="0"/>
            </p:cNvCxnSpPr>
            <p:nvPr/>
          </p:nvCxnSpPr>
          <p:spPr>
            <a:xfrm>
              <a:off x="320423" y="1432521"/>
              <a:ext cx="2329958" cy="869476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꺾인 연결선 44"/>
            <p:cNvCxnSpPr>
              <a:stCxn id="40" idx="1"/>
              <a:endCxn id="25" idx="2"/>
            </p:cNvCxnSpPr>
            <p:nvPr/>
          </p:nvCxnSpPr>
          <p:spPr>
            <a:xfrm rot="10800000" flipH="1">
              <a:off x="1359743" y="3129240"/>
              <a:ext cx="823038" cy="2318887"/>
            </a:xfrm>
            <a:prstGeom prst="bentConnector3">
              <a:avLst>
                <a:gd name="adj1" fmla="val -27775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직사각형 47"/>
            <p:cNvSpPr/>
            <p:nvPr/>
          </p:nvSpPr>
          <p:spPr>
            <a:xfrm>
              <a:off x="204911" y="3783884"/>
              <a:ext cx="17972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latin typeface="+mj-lt"/>
                  <a:ea typeface="HY강B" pitchFamily="18" charset="-127"/>
                </a:rPr>
                <a:t>method="</a:t>
              </a:r>
              <a:r>
                <a:rPr lang="en-US" altLang="ko-KR" sz="1600" b="1" dirty="0" smtClean="0">
                  <a:latin typeface="+mj-lt"/>
                  <a:ea typeface="HY강B" pitchFamily="18" charset="-127"/>
                </a:rPr>
                <a:t>post“</a:t>
              </a:r>
            </a:p>
            <a:p>
              <a:r>
                <a:rPr lang="en-US" altLang="ko-KR" sz="1600" b="1" dirty="0" smtClean="0">
                  <a:latin typeface="+mj-lt"/>
                  <a:ea typeface="HY강B" pitchFamily="18" charset="-127"/>
                </a:rPr>
                <a:t>action</a:t>
              </a:r>
              <a:r>
                <a:rPr lang="en-US" altLang="ko-KR" sz="1600" b="1" dirty="0">
                  <a:latin typeface="+mj-lt"/>
                  <a:ea typeface="HY강B" pitchFamily="18" charset="-127"/>
                </a:rPr>
                <a:t>="login.html</a:t>
              </a:r>
              <a:endParaRPr lang="ko-KR" altLang="en-US" sz="1600" b="1" dirty="0">
                <a:latin typeface="+mj-lt"/>
                <a:ea typeface="HY강B" pitchFamily="18" charset="-127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5885220" y="3155252"/>
              <a:ext cx="675790" cy="5985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619081" y="4191285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UserDao</a:t>
              </a:r>
              <a:endParaRPr lang="ko-KR" altLang="en-US" dirty="0"/>
            </a:p>
          </p:txBody>
        </p:sp>
        <p:sp>
          <p:nvSpPr>
            <p:cNvPr id="65" name="Line 3"/>
            <p:cNvSpPr>
              <a:spLocks noChangeShapeType="1"/>
            </p:cNvSpPr>
            <p:nvPr/>
          </p:nvSpPr>
          <p:spPr bwMode="auto">
            <a:xfrm>
              <a:off x="7299047" y="3943782"/>
              <a:ext cx="140142" cy="253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2976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로그인 정보검증 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ko-KR" b="1" dirty="0" smtClean="0">
                <a:latin typeface="Adobe 고딕 Std B" pitchFamily="34" charset="-127"/>
                <a:ea typeface="Adobe 고딕 Std B" pitchFamily="34" charset="-127"/>
              </a:rPr>
              <a:t>Validator</a:t>
            </a:r>
          </a:p>
          <a:p>
            <a:pPr lvl="1"/>
            <a:r>
              <a:rPr lang="ko-KR" altLang="en-US" dirty="0" err="1"/>
              <a:t>로그인폼에서</a:t>
            </a:r>
            <a:r>
              <a:rPr lang="ko-KR" altLang="en-US" dirty="0"/>
              <a:t> 입력한 항목을 검증한다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Spring</a:t>
            </a:r>
            <a:r>
              <a:rPr lang="ko-KR" altLang="en-US" dirty="0" smtClean="0"/>
              <a:t>에서는 객체의 </a:t>
            </a:r>
            <a:r>
              <a:rPr lang="ko-KR" altLang="en-US" dirty="0"/>
              <a:t>유효성을 체크하기 </a:t>
            </a:r>
            <a:r>
              <a:rPr lang="ko-KR" altLang="en-US" dirty="0" smtClean="0"/>
              <a:t>위해 </a:t>
            </a:r>
            <a:r>
              <a:rPr lang="en-US" altLang="ko-KR" dirty="0" smtClean="0"/>
              <a:t>Validator </a:t>
            </a:r>
            <a:r>
              <a:rPr lang="ko-KR" altLang="en-US" dirty="0" smtClean="0"/>
              <a:t>인터페이스를 제공한다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Validator</a:t>
            </a:r>
            <a:r>
              <a:rPr lang="ko-KR" altLang="en-US" dirty="0"/>
              <a:t>인터페이스는 일관적이고 </a:t>
            </a:r>
            <a:r>
              <a:rPr lang="en-US" altLang="ko-KR" dirty="0"/>
              <a:t>Errors</a:t>
            </a:r>
            <a:r>
              <a:rPr lang="ko-KR" altLang="en-US" dirty="0" smtClean="0"/>
              <a:t>객체를 사용하여 </a:t>
            </a:r>
            <a:r>
              <a:rPr lang="ko-KR" altLang="en-US" dirty="0"/>
              <a:t>작동한다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유효성을 </a:t>
            </a:r>
            <a:r>
              <a:rPr lang="ko-KR" altLang="en-US" dirty="0"/>
              <a:t>체크하는 동안</a:t>
            </a:r>
            <a:r>
              <a:rPr lang="en-US" altLang="ko-KR" dirty="0"/>
              <a:t>, validator</a:t>
            </a:r>
            <a:r>
              <a:rPr lang="ko-KR" altLang="en-US" dirty="0"/>
              <a:t>는 </a:t>
            </a:r>
            <a:r>
              <a:rPr lang="en-US" altLang="ko-KR" dirty="0"/>
              <a:t>Errors</a:t>
            </a:r>
            <a:r>
              <a:rPr lang="ko-KR" altLang="en-US" dirty="0"/>
              <a:t>객체에 대한 유효성체크 실패를 </a:t>
            </a:r>
            <a:r>
              <a:rPr lang="ko-KR" altLang="en-US" dirty="0" smtClean="0"/>
              <a:t>보고할 것이다</a:t>
            </a:r>
            <a:r>
              <a:rPr lang="en-US" altLang="ko-KR" dirty="0"/>
              <a:t>. </a:t>
            </a:r>
          </a:p>
          <a:p>
            <a:pPr lvl="1"/>
            <a:r>
              <a:rPr lang="en-US" altLang="ko-KR" dirty="0" smtClean="0"/>
              <a:t> </a:t>
            </a:r>
            <a:r>
              <a:rPr lang="ko-KR" altLang="en-US" dirty="0"/>
              <a:t>인터페이스를 제안하고 </a:t>
            </a:r>
            <a:r>
              <a:rPr lang="ko-KR" altLang="en-US" dirty="0" smtClean="0"/>
              <a:t>있다</a:t>
            </a:r>
            <a:endParaRPr lang="en-US" altLang="ko-KR" dirty="0" smtClean="0"/>
          </a:p>
          <a:p>
            <a:pPr lvl="1"/>
            <a:r>
              <a:rPr lang="ko-KR" altLang="en-US" b="1" dirty="0"/>
              <a:t>유효성체크</a:t>
            </a:r>
            <a:r>
              <a:rPr lang="en-US" altLang="ko-KR" b="1" dirty="0"/>
              <a:t>(Validation</a:t>
            </a:r>
            <a:r>
              <a:rPr kumimoji="1" lang="ko-KR" altLang="en-US" b="1" dirty="0">
                <a:latin typeface="굴림" charset="-127"/>
                <a:ea typeface="굴림" charset="-127"/>
              </a:rPr>
              <a:t>생성</a:t>
            </a:r>
            <a:endParaRPr lang="ko-KR" alt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72" y="5025876"/>
            <a:ext cx="26384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3966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유효성체크</a:t>
            </a:r>
            <a:r>
              <a:rPr lang="en-US" altLang="ko-KR" b="1" dirty="0"/>
              <a:t>(</a:t>
            </a:r>
            <a:r>
              <a:rPr lang="en-US" altLang="ko-KR" b="1" dirty="0" smtClean="0"/>
              <a:t>Validation</a:t>
            </a:r>
            <a:r>
              <a:rPr kumimoji="1" lang="ko-KR" altLang="en-US" b="1" dirty="0" smtClean="0">
                <a:latin typeface="굴림" charset="-127"/>
                <a:ea typeface="굴림" charset="-127"/>
              </a:rPr>
              <a:t>생성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3" y="980728"/>
            <a:ext cx="4735835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1"/>
            <a:ext cx="3816424" cy="3607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43" y="4005064"/>
            <a:ext cx="26384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0729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642834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5613226" cy="5613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618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messages.properties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5760640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57881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컨트롤러 생성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5557417" cy="3702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43" y="476672"/>
            <a:ext cx="5121647" cy="4411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2979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객체의 </a:t>
            </a:r>
            <a:r>
              <a:rPr lang="en-US" altLang="ko-KR" dirty="0" smtClean="0"/>
              <a:t>DI</a:t>
            </a:r>
            <a:endParaRPr lang="ko-KR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7012"/>
            <a:ext cx="2457450" cy="4217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6045000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00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… </a:t>
            </a:r>
            <a:r>
              <a:rPr lang="ko-KR" altLang="en-US" dirty="0" smtClean="0">
                <a:solidFill>
                  <a:srgbClr val="FF0000"/>
                </a:solidFill>
              </a:rPr>
              <a:t>추가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50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80920" cy="331236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 smtClean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(method = </a:t>
            </a:r>
            <a:r>
              <a:rPr lang="en-US" altLang="ko-KR" sz="1600" dirty="0" err="1"/>
              <a:t>RequestMethod.GET</a:t>
            </a:r>
            <a:r>
              <a:rPr lang="en-US" altLang="ko-KR" sz="1600" dirty="0"/>
              <a:t>)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 smtClean="0"/>
              <a:t>public 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toLoginView</a:t>
            </a:r>
            <a:r>
              <a:rPr lang="en-US" altLang="ko-KR" sz="1600" dirty="0"/>
              <a:t>() {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 smtClean="0"/>
              <a:t>      return </a:t>
            </a:r>
            <a:r>
              <a:rPr lang="en-US" altLang="ko-KR" sz="1600" dirty="0"/>
              <a:t>"login";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 smtClean="0"/>
              <a:t>}</a:t>
            </a:r>
            <a:endParaRPr lang="en-US" altLang="ko-KR" sz="1600" dirty="0"/>
          </a:p>
          <a:p>
            <a:pPr marL="0" indent="0">
              <a:lnSpc>
                <a:spcPts val="18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 smtClean="0"/>
              <a:t>@</a:t>
            </a:r>
            <a:r>
              <a:rPr lang="en-US" altLang="ko-KR" sz="1600" dirty="0" err="1"/>
              <a:t>ModelAttribute</a:t>
            </a:r>
            <a:endParaRPr lang="en-US" altLang="ko-KR" sz="1600" dirty="0"/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 smtClean="0"/>
              <a:t>public </a:t>
            </a:r>
            <a:r>
              <a:rPr lang="en-US" altLang="ko-KR" sz="1600" dirty="0"/>
              <a:t>User </a:t>
            </a:r>
            <a:r>
              <a:rPr lang="en-US" altLang="ko-KR" sz="1600" dirty="0" err="1"/>
              <a:t>setUpForm</a:t>
            </a:r>
            <a:r>
              <a:rPr lang="en-US" altLang="ko-KR" sz="1600" dirty="0"/>
              <a:t>() {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 smtClean="0"/>
              <a:t>     return </a:t>
            </a:r>
            <a:r>
              <a:rPr lang="en-US" altLang="ko-KR" sz="1600" dirty="0"/>
              <a:t>new User();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altLang="ko-KR" sz="1600" dirty="0" smtClean="0"/>
              <a:t>}</a:t>
            </a:r>
            <a:endParaRPr lang="en-US" altLang="ko-KR" sz="1600" dirty="0"/>
          </a:p>
          <a:p>
            <a:pPr marL="0" indent="0">
              <a:lnSpc>
                <a:spcPts val="1800"/>
              </a:lnSpc>
              <a:buNone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2474319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8873"/>
            <a:ext cx="8153400" cy="646931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1600" y="692696"/>
            <a:ext cx="8790880" cy="597666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(method = </a:t>
            </a:r>
            <a:r>
              <a:rPr lang="en-US" altLang="ko-KR" sz="1600" dirty="0" err="1"/>
              <a:t>RequestMethod.POST</a:t>
            </a:r>
            <a:r>
              <a:rPr lang="en-US" altLang="ko-KR" sz="1600" dirty="0"/>
              <a:t>)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public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 </a:t>
            </a:r>
            <a:r>
              <a:rPr lang="en-US" altLang="ko-KR" sz="1600" dirty="0" err="1"/>
              <a:t>onSubmit</a:t>
            </a:r>
            <a:r>
              <a:rPr lang="en-US" altLang="ko-KR" sz="1600" dirty="0"/>
              <a:t>(User </a:t>
            </a:r>
            <a:r>
              <a:rPr lang="en-US" altLang="ko-KR" sz="1600" dirty="0" err="1"/>
              <a:t>user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BindingResult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bindingResult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{</a:t>
            </a:r>
            <a:r>
              <a:rPr lang="en-US" altLang="ko-KR" sz="1600" dirty="0"/>
              <a:t>	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 err="1" smtClean="0"/>
              <a:t>this.loginValidator.validate</a:t>
            </a:r>
            <a:r>
              <a:rPr lang="en-US" altLang="ko-KR" sz="1600" dirty="0" smtClean="0"/>
              <a:t>(user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bindingResult</a:t>
            </a:r>
            <a:r>
              <a:rPr lang="en-US" altLang="ko-KR" sz="1600" dirty="0" smtClean="0"/>
              <a:t>);</a:t>
            </a: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 err="1" smtClean="0"/>
              <a:t>ModelAndView</a:t>
            </a:r>
            <a:r>
              <a:rPr lang="en-US" altLang="ko-KR" sz="1600" dirty="0" smtClean="0"/>
              <a:t>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ModelAndView</a:t>
            </a:r>
            <a:r>
              <a:rPr lang="en-US" altLang="ko-KR" sz="1600" dirty="0" smtClean="0"/>
              <a:t>();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if </a:t>
            </a:r>
            <a:r>
              <a:rPr lang="en-US" altLang="ko-KR" sz="1600" dirty="0"/>
              <a:t>(</a:t>
            </a:r>
            <a:r>
              <a:rPr lang="en-US" altLang="ko-KR" sz="1600" dirty="0" err="1"/>
              <a:t>bindingResult.hasErrors</a:t>
            </a:r>
            <a:r>
              <a:rPr lang="en-US" altLang="ko-KR" sz="1600" dirty="0"/>
              <a:t>()) {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return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}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try </a:t>
            </a:r>
            <a:r>
              <a:rPr lang="en-US" altLang="ko-KR" sz="1600" dirty="0"/>
              <a:t>{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         User </a:t>
            </a:r>
            <a:r>
              <a:rPr lang="en-US" altLang="ko-KR" sz="1600" dirty="0" err="1"/>
              <a:t>loginUser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this.userService.getUser</a:t>
            </a:r>
            <a:r>
              <a:rPr lang="en-US" altLang="ko-KR" sz="1600" dirty="0"/>
              <a:t>(</a:t>
            </a:r>
            <a:r>
              <a:rPr lang="en-US" altLang="ko-KR" sz="1600" dirty="0" err="1"/>
              <a:t>user.getId</a:t>
            </a:r>
            <a:r>
              <a:rPr lang="en-US" altLang="ko-KR" sz="1600" dirty="0"/>
              <a:t>(), </a:t>
            </a:r>
            <a:r>
              <a:rPr lang="en-US" altLang="ko-KR" sz="1600" dirty="0" err="1"/>
              <a:t>user.getPass</a:t>
            </a:r>
            <a:r>
              <a:rPr lang="en-US" altLang="ko-KR" sz="1600" dirty="0"/>
              <a:t>());	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 smtClean="0"/>
              <a:t>modelAndView.setViewName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loginSuccess</a:t>
            </a:r>
            <a:r>
              <a:rPr lang="en-US" altLang="ko-KR" sz="1600" dirty="0"/>
              <a:t>");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 smtClean="0"/>
              <a:t>modelAndView.addObject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loginUser</a:t>
            </a:r>
            <a:r>
              <a:rPr lang="en-US" altLang="ko-KR" sz="1600" dirty="0"/>
              <a:t>", </a:t>
            </a:r>
            <a:r>
              <a:rPr lang="en-US" altLang="ko-KR" sz="1600" dirty="0" err="1"/>
              <a:t>loginUser</a:t>
            </a:r>
            <a:r>
              <a:rPr lang="en-US" altLang="ko-KR" sz="1600" dirty="0"/>
              <a:t>);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</a:t>
            </a:r>
            <a:r>
              <a:rPr lang="en-US" altLang="ko-KR" sz="1600" dirty="0" smtClean="0"/>
              <a:t>return </a:t>
            </a:r>
            <a:r>
              <a:rPr lang="en-US" altLang="ko-KR" sz="1600" dirty="0" err="1"/>
              <a:t>modelAndView</a:t>
            </a:r>
            <a:r>
              <a:rPr lang="en-US" altLang="ko-KR" sz="1600" dirty="0" smtClean="0"/>
              <a:t>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 }catch </a:t>
            </a:r>
            <a:r>
              <a:rPr lang="en-US" altLang="ko-KR" sz="1600" dirty="0"/>
              <a:t>(</a:t>
            </a:r>
            <a:r>
              <a:rPr lang="en-US" altLang="ko-KR" sz="1600" dirty="0" err="1"/>
              <a:t>EmptyResultDataAccessException</a:t>
            </a:r>
            <a:r>
              <a:rPr lang="en-US" altLang="ko-KR" sz="1600" dirty="0"/>
              <a:t> e) {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bindingResult.reject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error.login.user</a:t>
            </a:r>
            <a:r>
              <a:rPr lang="en-US" altLang="ko-KR" sz="1600" dirty="0"/>
              <a:t>");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modelAndView.getModel</a:t>
            </a:r>
            <a:r>
              <a:rPr lang="en-US" altLang="ko-KR" sz="1600" dirty="0"/>
              <a:t>().</a:t>
            </a:r>
            <a:r>
              <a:rPr lang="en-US" altLang="ko-KR" sz="1600" dirty="0" err="1"/>
              <a:t>putAll</a:t>
            </a:r>
            <a:r>
              <a:rPr lang="en-US" altLang="ko-KR" sz="1600" dirty="0"/>
              <a:t>(</a:t>
            </a:r>
            <a:r>
              <a:rPr lang="en-US" altLang="ko-KR" sz="1600" dirty="0" err="1"/>
              <a:t>bindingResult.getModel</a:t>
            </a:r>
            <a:r>
              <a:rPr lang="en-US" altLang="ko-KR" sz="1600" dirty="0"/>
              <a:t>());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	return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   }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602719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ContextLoaderListener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설정화일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424936" cy="4896544"/>
          </a:xfrm>
        </p:spPr>
        <p:txBody>
          <a:bodyPr/>
          <a:lstStyle/>
          <a:p>
            <a:r>
              <a:rPr lang="en-US" altLang="ko-KR" dirty="0" smtClean="0"/>
              <a:t>Default </a:t>
            </a:r>
            <a:r>
              <a:rPr lang="en-US" altLang="ko-KR" dirty="0" err="1" smtClean="0"/>
              <a:t>BeanFactory</a:t>
            </a:r>
            <a:r>
              <a:rPr lang="en-US" altLang="ko-KR" dirty="0" smtClean="0"/>
              <a:t> - /WEB-INF/applicationContext.xml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Root </a:t>
            </a:r>
            <a:r>
              <a:rPr lang="en-US" altLang="ko-KR" dirty="0" err="1" smtClean="0"/>
              <a:t>WebApplicationContext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필요한 객체 </a:t>
            </a:r>
            <a:r>
              <a:rPr lang="en-US" altLang="ko-KR" dirty="0" smtClean="0"/>
              <a:t>bean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정의한다</a:t>
            </a:r>
            <a:r>
              <a:rPr lang="en-US" altLang="ko-KR" dirty="0" smtClean="0"/>
              <a:t>. </a:t>
            </a:r>
          </a:p>
          <a:p>
            <a:pPr lvl="1"/>
            <a:r>
              <a:rPr lang="en-US" altLang="ko-KR" dirty="0" err="1" smtClean="0"/>
              <a:t>dataSource</a:t>
            </a:r>
            <a:r>
              <a:rPr lang="en-US" altLang="ko-KR" dirty="0" smtClean="0"/>
              <a:t> -  </a:t>
            </a:r>
            <a:r>
              <a:rPr lang="ko-KR" altLang="en-US" dirty="0" smtClean="0"/>
              <a:t>데이터베이스 연결 정보를 관리하는 객체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useDao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userService</a:t>
            </a:r>
            <a:r>
              <a:rPr lang="en-US" altLang="ko-KR" dirty="0" smtClean="0"/>
              <a:t> – model</a:t>
            </a:r>
            <a:r>
              <a:rPr lang="ko-KR" altLang="en-US" dirty="0" smtClean="0"/>
              <a:t> 구성을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위한 객체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loginValidator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입력폼의</a:t>
            </a:r>
            <a:r>
              <a:rPr lang="ko-KR" altLang="en-US" dirty="0" smtClean="0"/>
              <a:t> 정보를 검증하기 위한 객체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messageSource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오류메세지를</a:t>
            </a:r>
            <a:r>
              <a:rPr lang="ko-KR" altLang="en-US" dirty="0" smtClean="0"/>
              <a:t> 관리하기 위한 객체 </a:t>
            </a:r>
            <a:endParaRPr lang="en-US" altLang="ko-KR" dirty="0" smtClean="0"/>
          </a:p>
          <a:p>
            <a:r>
              <a:rPr lang="ko-KR" altLang="en-US" dirty="0" smtClean="0"/>
              <a:t>   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488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9"/>
          <p:cNvSpPr txBox="1">
            <a:spLocks noChangeArrowheads="1"/>
          </p:cNvSpPr>
          <p:nvPr/>
        </p:nvSpPr>
        <p:spPr bwMode="auto">
          <a:xfrm>
            <a:off x="411214" y="866775"/>
            <a:ext cx="50248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소프트웨어는 객체의 모임으로 이루어진다</a:t>
            </a:r>
            <a:r>
              <a:rPr lang="en-US" altLang="ko-KR" sz="1700" b="0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- 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컴포넌트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 , java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bean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700" b="0" dirty="0" smtClean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하나의 클래스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는 다른 객체를 사용하거나  포함하는 등의 </a:t>
            </a: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관계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를 가지고 작동한다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클래스가 </a:t>
            </a: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다른 클래스를 사용하는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관계를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의존관계</a:t>
            </a:r>
            <a:r>
              <a:rPr lang="en-US" altLang="ko-KR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(Dependency </a:t>
            </a:r>
            <a:r>
              <a:rPr lang="en-US" altLang="ko-KR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라 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의존관계에서는 사용되는 클래스가 변경되면 사용하는 클래스까지 영향을 받는다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</p:txBody>
      </p:sp>
      <p:grpSp>
        <p:nvGrpSpPr>
          <p:cNvPr id="10244" name="Group 42"/>
          <p:cNvGrpSpPr>
            <a:grpSpLocks/>
          </p:cNvGrpSpPr>
          <p:nvPr/>
        </p:nvGrpSpPr>
        <p:grpSpPr bwMode="auto">
          <a:xfrm>
            <a:off x="5086433" y="722373"/>
            <a:ext cx="4556125" cy="2869915"/>
            <a:chOff x="1292" y="1888"/>
            <a:chExt cx="3959" cy="1587"/>
          </a:xfrm>
        </p:grpSpPr>
        <p:grpSp>
          <p:nvGrpSpPr>
            <p:cNvPr id="10250" name="Group 20"/>
            <p:cNvGrpSpPr>
              <a:grpSpLocks/>
            </p:cNvGrpSpPr>
            <p:nvPr/>
          </p:nvGrpSpPr>
          <p:grpSpPr bwMode="auto">
            <a:xfrm>
              <a:off x="1292" y="1888"/>
              <a:ext cx="3493" cy="1587"/>
              <a:chOff x="1066" y="1525"/>
              <a:chExt cx="3493" cy="1587"/>
            </a:xfrm>
          </p:grpSpPr>
          <p:sp>
            <p:nvSpPr>
              <p:cNvPr id="10267" name="Oval 8"/>
              <p:cNvSpPr>
                <a:spLocks noChangeArrowheads="1"/>
              </p:cNvSpPr>
              <p:nvPr/>
            </p:nvSpPr>
            <p:spPr bwMode="auto">
              <a:xfrm>
                <a:off x="1066" y="1525"/>
                <a:ext cx="3493" cy="158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68" name="Oval 12"/>
              <p:cNvSpPr>
                <a:spLocks noChangeArrowheads="1"/>
              </p:cNvSpPr>
              <p:nvPr/>
            </p:nvSpPr>
            <p:spPr bwMode="auto">
              <a:xfrm>
                <a:off x="1746" y="211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69" name="Oval 13"/>
              <p:cNvSpPr>
                <a:spLocks noChangeArrowheads="1"/>
              </p:cNvSpPr>
              <p:nvPr/>
            </p:nvSpPr>
            <p:spPr bwMode="auto">
              <a:xfrm>
                <a:off x="2472" y="1842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0" name="Oval 14"/>
              <p:cNvSpPr>
                <a:spLocks noChangeArrowheads="1"/>
              </p:cNvSpPr>
              <p:nvPr/>
            </p:nvSpPr>
            <p:spPr bwMode="auto">
              <a:xfrm>
                <a:off x="2981" y="2251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1" name="Oval 15"/>
              <p:cNvSpPr>
                <a:spLocks noChangeArrowheads="1"/>
              </p:cNvSpPr>
              <p:nvPr/>
            </p:nvSpPr>
            <p:spPr bwMode="auto">
              <a:xfrm>
                <a:off x="3379" y="1979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2" name="Oval 17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3" name="Oval 18"/>
              <p:cNvSpPr>
                <a:spLocks noChangeArrowheads="1"/>
              </p:cNvSpPr>
              <p:nvPr/>
            </p:nvSpPr>
            <p:spPr bwMode="auto">
              <a:xfrm>
                <a:off x="3606" y="2478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</p:grpSp>
        <p:sp>
          <p:nvSpPr>
            <p:cNvPr id="10256" name="Text Box 29"/>
            <p:cNvSpPr txBox="1">
              <a:spLocks noChangeArrowheads="1"/>
            </p:cNvSpPr>
            <p:nvPr/>
          </p:nvSpPr>
          <p:spPr bwMode="auto">
            <a:xfrm>
              <a:off x="2381" y="1933"/>
              <a:ext cx="83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solidFill>
                    <a:srgbClr val="0033CC"/>
                  </a:solidFill>
                  <a:latin typeface="HY강B" pitchFamily="18" charset="-127"/>
                  <a:ea typeface="HY강B" pitchFamily="18" charset="-127"/>
                </a:rPr>
                <a:t>소프트웨어</a:t>
              </a:r>
            </a:p>
          </p:txBody>
        </p:sp>
        <p:sp>
          <p:nvSpPr>
            <p:cNvPr id="10257" name="Line 30"/>
            <p:cNvSpPr>
              <a:spLocks noChangeShapeType="1"/>
            </p:cNvSpPr>
            <p:nvPr/>
          </p:nvSpPr>
          <p:spPr bwMode="auto">
            <a:xfrm flipH="1">
              <a:off x="2799" y="2478"/>
              <a:ext cx="156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8" name="Line 31"/>
            <p:cNvSpPr>
              <a:spLocks noChangeShapeType="1"/>
            </p:cNvSpPr>
            <p:nvPr/>
          </p:nvSpPr>
          <p:spPr bwMode="auto">
            <a:xfrm flipV="1">
              <a:off x="2330" y="2369"/>
              <a:ext cx="36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9" name="Line 32"/>
            <p:cNvSpPr>
              <a:spLocks noChangeShapeType="1"/>
            </p:cNvSpPr>
            <p:nvPr/>
          </p:nvSpPr>
          <p:spPr bwMode="auto">
            <a:xfrm flipH="1" flipV="1">
              <a:off x="3106" y="2342"/>
              <a:ext cx="50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0" name="Line 33"/>
            <p:cNvSpPr>
              <a:spLocks noChangeShapeType="1"/>
            </p:cNvSpPr>
            <p:nvPr/>
          </p:nvSpPr>
          <p:spPr bwMode="auto">
            <a:xfrm flipV="1">
              <a:off x="3106" y="3067"/>
              <a:ext cx="72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6" name="Text Box 41"/>
            <p:cNvSpPr txBox="1">
              <a:spLocks noChangeArrowheads="1"/>
            </p:cNvSpPr>
            <p:nvPr/>
          </p:nvSpPr>
          <p:spPr bwMode="auto">
            <a:xfrm>
              <a:off x="5135" y="2707"/>
              <a:ext cx="11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3015" y="2841"/>
              <a:ext cx="202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3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 지향</a:t>
            </a:r>
            <a:r>
              <a:rPr lang="en-US" altLang="ko-KR" dirty="0" smtClean="0"/>
              <a:t>(Object-Oriented)</a:t>
            </a:r>
            <a:r>
              <a:rPr lang="ko-KR" altLang="en-US" dirty="0" smtClean="0"/>
              <a:t>과 의존관계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389262" y="3630636"/>
            <a:ext cx="8395814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유지보수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사용자의 비즈니스 프로세스변경에 따라 요구사항은 끊임없이 바뀌고 발전한다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700" b="0" dirty="0" smtClean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유지 </a:t>
            </a:r>
            <a:r>
              <a:rPr lang="ko-KR" altLang="en-US" sz="1700" b="0" dirty="0" err="1" smtClean="0">
                <a:latin typeface="HY강B" pitchFamily="18" charset="-127"/>
                <a:ea typeface="HY강B" pitchFamily="18" charset="-127"/>
              </a:rPr>
              <a:t>보수시에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변화의 폭을 최소화 하는 것은 중요한 문제이다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관심사의 분리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관심이 같은 것끼리는 하나의 객체 안으로 또는 친한 객체로 모이게 하고 관심이 다른 것은 가능한 따로 떨어져 서로 영향을 주지 않도록 분리하는 것    </a:t>
            </a:r>
            <a:endParaRPr lang="ko-KR" altLang="en-US" sz="1700" b="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51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8958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4362"/>
            <a:ext cx="49053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235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534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/>
              <a:t>&lt;?xml version=</a:t>
            </a:r>
            <a:r>
              <a:rPr lang="en-US" altLang="ko-KR" sz="1800" i="1" dirty="0"/>
              <a:t>"1.0" encoding="UTF-8"?&gt;</a:t>
            </a:r>
          </a:p>
          <a:p>
            <a:pPr marL="0" indent="0">
              <a:buNone/>
            </a:pPr>
            <a:r>
              <a:rPr lang="en-US" altLang="ko-KR" sz="1800" dirty="0"/>
              <a:t>&lt;beans </a:t>
            </a:r>
            <a:r>
              <a:rPr lang="en-US" altLang="ko-KR" sz="1800" dirty="0" err="1"/>
              <a:t>xmlns</a:t>
            </a:r>
            <a:r>
              <a:rPr lang="en-US" altLang="ko-KR" sz="1800" dirty="0"/>
              <a:t>=</a:t>
            </a:r>
            <a:r>
              <a:rPr lang="en-US" altLang="ko-KR" sz="1800" i="1" dirty="0"/>
              <a:t>"http://www.springframework.org/schema/beans"</a:t>
            </a:r>
          </a:p>
          <a:p>
            <a:pPr marL="0" indent="0">
              <a:buNone/>
            </a:pPr>
            <a:r>
              <a:rPr lang="en-US" altLang="ko-KR" sz="1800" dirty="0" smtClean="0"/>
              <a:t>          </a:t>
            </a:r>
            <a:r>
              <a:rPr lang="en-US" altLang="ko-KR" sz="1800" dirty="0" err="1" smtClean="0"/>
              <a:t>xmlns:xsi</a:t>
            </a:r>
            <a:r>
              <a:rPr lang="en-US" altLang="ko-KR" sz="1800" dirty="0"/>
              <a:t>=</a:t>
            </a:r>
            <a:r>
              <a:rPr lang="en-US" altLang="ko-KR" sz="1800" i="1" dirty="0"/>
              <a:t>"http://www.w3.org/2001/XMLSchema-instance" </a:t>
            </a:r>
            <a:r>
              <a:rPr lang="en-US" altLang="ko-KR" sz="1800" i="1" dirty="0" smtClean="0"/>
              <a:t>             </a:t>
            </a:r>
          </a:p>
          <a:p>
            <a:pPr marL="0" indent="0">
              <a:buNone/>
            </a:pPr>
            <a:r>
              <a:rPr lang="en-US" altLang="ko-KR" sz="1800" i="1" dirty="0"/>
              <a:t> </a:t>
            </a:r>
            <a:r>
              <a:rPr lang="en-US" altLang="ko-KR" sz="1800" i="1" dirty="0" smtClean="0"/>
              <a:t>         </a:t>
            </a:r>
            <a:r>
              <a:rPr lang="en-US" altLang="ko-KR" sz="1800" i="1" dirty="0" err="1" smtClean="0"/>
              <a:t>xmlns:p</a:t>
            </a:r>
            <a:r>
              <a:rPr lang="en-US" altLang="ko-KR" sz="1800" i="1" dirty="0" smtClean="0"/>
              <a:t>="http</a:t>
            </a:r>
            <a:r>
              <a:rPr lang="en-US" altLang="ko-KR" sz="1800" i="1" dirty="0"/>
              <a:t>://</a:t>
            </a:r>
            <a:r>
              <a:rPr lang="en-US" altLang="ko-KR" sz="1800" i="1" dirty="0" smtClean="0"/>
              <a:t>www.springframework.org/schema/p"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 smtClean="0"/>
              <a:t>          </a:t>
            </a:r>
            <a:r>
              <a:rPr lang="en-US" altLang="ko-KR" sz="1800" dirty="0" err="1" smtClean="0"/>
              <a:t>xsi:schemaLocation</a:t>
            </a:r>
            <a:r>
              <a:rPr lang="en-US" altLang="ko-KR" sz="1800" dirty="0"/>
              <a:t>=</a:t>
            </a:r>
            <a:r>
              <a:rPr lang="en-US" altLang="ko-KR" sz="1800" i="1" dirty="0"/>
              <a:t>"http://www.springframework.org/schema/beans</a:t>
            </a:r>
          </a:p>
          <a:p>
            <a:pPr marL="0" indent="0">
              <a:buNone/>
            </a:pPr>
            <a:r>
              <a:rPr lang="en-US" altLang="ko-KR" sz="1800" i="1" dirty="0" smtClean="0"/>
              <a:t>          http</a:t>
            </a:r>
            <a:r>
              <a:rPr lang="en-US" altLang="ko-KR" sz="1800" i="1" dirty="0"/>
              <a:t>://www.springframework.org/schema/beans/spring-beans-3.0.xsd"&gt;</a:t>
            </a:r>
          </a:p>
          <a:p>
            <a:pPr marL="0" indent="0">
              <a:buNone/>
            </a:pPr>
            <a:r>
              <a:rPr lang="en-US" altLang="ko-KR" sz="1800" dirty="0" smtClean="0">
                <a:solidFill>
                  <a:srgbClr val="FF0000"/>
                </a:solidFill>
              </a:rPr>
              <a:t>         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</a:rPr>
              <a:t>          … </a:t>
            </a:r>
            <a:r>
              <a:rPr lang="ko-KR" altLang="en-US" sz="1800" dirty="0" smtClean="0">
                <a:solidFill>
                  <a:srgbClr val="FF0000"/>
                </a:solidFill>
              </a:rPr>
              <a:t>추가</a:t>
            </a:r>
            <a:r>
              <a:rPr lang="en-US" altLang="ko-KR" sz="1800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altLang="ko-KR" sz="1800" dirty="0" smtClean="0"/>
              <a:t>          </a:t>
            </a:r>
            <a:endParaRPr lang="ko-KR" altLang="en-US" sz="1800" dirty="0"/>
          </a:p>
          <a:p>
            <a:pPr marL="0" indent="0">
              <a:buNone/>
            </a:pPr>
            <a:r>
              <a:rPr lang="en-US" altLang="ko-KR" sz="1800" dirty="0"/>
              <a:t>&lt;/beans&gt;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917161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dataSource</a:t>
            </a:r>
            <a:r>
              <a:rPr lang="en-US" altLang="ko-KR" dirty="0" smtClean="0"/>
              <a:t>  Bean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153400" cy="5976664"/>
          </a:xfrm>
        </p:spPr>
        <p:txBody>
          <a:bodyPr>
            <a:no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altLang="ko-KR" sz="1600" dirty="0"/>
              <a:t>&lt;!-- Data Source --&gt;</a:t>
            </a:r>
          </a:p>
          <a:p>
            <a:pPr marL="0" indent="0">
              <a:lnSpc>
                <a:spcPts val="1200"/>
              </a:lnSpc>
              <a:buNone/>
            </a:pPr>
            <a:r>
              <a:rPr lang="en-US" altLang="ko-KR" sz="1400" dirty="0"/>
              <a:t>&lt;bean id=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dataSource</a:t>
            </a:r>
            <a:r>
              <a:rPr lang="en-US" altLang="ko-KR" sz="1400" i="1" dirty="0"/>
              <a:t>" class="</a:t>
            </a:r>
            <a:r>
              <a:rPr lang="en-US" altLang="ko-KR" sz="1400" i="1" dirty="0" err="1"/>
              <a:t>org.apache.commons.dbcp.BasicDataSource</a:t>
            </a:r>
            <a:r>
              <a:rPr lang="en-US" altLang="ko-KR" sz="1400" i="1" dirty="0"/>
              <a:t>" destroy-method="close"&gt;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driverClassName</a:t>
            </a:r>
            <a:r>
              <a:rPr lang="en-US" altLang="ko-KR" sz="1600" i="1" dirty="0"/>
              <a:t>"&gt;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value&gt;</a:t>
            </a:r>
            <a:r>
              <a:rPr lang="en-US" altLang="ko-KR" sz="1600" dirty="0" err="1"/>
              <a:t>com.mysql.jdbc.Driver</a:t>
            </a:r>
            <a:r>
              <a:rPr lang="en-US" altLang="ko-KR" sz="1600" dirty="0"/>
              <a:t>&lt;/value&gt;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url</a:t>
            </a:r>
            <a:r>
              <a:rPr lang="en-US" altLang="ko-KR" sz="1600" i="1" dirty="0"/>
              <a:t>"&gt;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value&gt;</a:t>
            </a:r>
            <a:r>
              <a:rPr lang="en-US" altLang="ko-KR" sz="1600" dirty="0" err="1"/>
              <a:t>jdbc:mysql</a:t>
            </a:r>
            <a:r>
              <a:rPr lang="en-US" altLang="ko-KR" sz="1600" dirty="0"/>
              <a:t>://168.126.146.37:3306/</a:t>
            </a:r>
            <a:r>
              <a:rPr lang="en-US" altLang="ko-KR" sz="1600" dirty="0" err="1"/>
              <a:t>jjindb?characterEncoding</a:t>
            </a:r>
            <a:r>
              <a:rPr lang="en-US" altLang="ko-KR" sz="1600" dirty="0"/>
              <a:t>=utf8&lt;/value&gt;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"username"&gt;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value&gt;</a:t>
            </a:r>
            <a:r>
              <a:rPr lang="en-US" altLang="ko-KR" sz="1600" dirty="0" err="1"/>
              <a:t>jjin</a:t>
            </a:r>
            <a:r>
              <a:rPr lang="en-US" altLang="ko-KR" sz="1600" dirty="0"/>
              <a:t>&lt;/value&gt;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"password"&gt;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value&gt;</a:t>
            </a:r>
            <a:r>
              <a:rPr lang="en-US" altLang="ko-KR" sz="1600" dirty="0" err="1"/>
              <a:t>jjinpang</a:t>
            </a:r>
            <a:r>
              <a:rPr lang="en-US" altLang="ko-KR" sz="1600" dirty="0"/>
              <a:t>&lt;/value&gt;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maxActive</a:t>
            </a:r>
            <a:r>
              <a:rPr lang="en-US" altLang="ko-KR" sz="1600" i="1" dirty="0"/>
              <a:t>"&gt;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value&gt;20&lt;/value&gt;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maxIdle</a:t>
            </a:r>
            <a:r>
              <a:rPr lang="en-US" altLang="ko-KR" sz="1600" i="1" dirty="0"/>
              <a:t>"&gt;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value&gt;5&lt;/value&gt;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maxWait</a:t>
            </a:r>
            <a:r>
              <a:rPr lang="en-US" altLang="ko-KR" sz="1600" i="1" dirty="0"/>
              <a:t>"&gt;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value&gt;10000&lt;/value&gt;</a:t>
            </a:r>
          </a:p>
          <a:p>
            <a:pPr marL="320040" lvl="1" indent="0">
              <a:lnSpc>
                <a:spcPts val="12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200"/>
              </a:lnSpc>
              <a:buNone/>
            </a:pPr>
            <a:r>
              <a:rPr lang="en-US" altLang="ko-KR" sz="1600" dirty="0"/>
              <a:t>&lt;/bean&gt;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297341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7773"/>
            <a:ext cx="8533450" cy="646931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userDao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userService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Validator,MessageSource</a:t>
            </a:r>
            <a:r>
              <a:rPr lang="en-US" altLang="ko-KR" dirty="0" smtClean="0"/>
              <a:t> Bean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928992" cy="5688632"/>
          </a:xfrm>
        </p:spPr>
        <p:txBody>
          <a:bodyPr>
            <a:noAutofit/>
          </a:bodyPr>
          <a:lstStyle/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U</a:t>
            </a:r>
            <a:r>
              <a:rPr lang="en-US" altLang="ko-KR" sz="1600" dirty="0" err="1">
                <a:solidFill>
                  <a:srgbClr val="0000FF"/>
                </a:solidFill>
              </a:rPr>
              <a:t>serDao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userDao</a:t>
            </a:r>
            <a:r>
              <a:rPr lang="en-US" altLang="ko-KR" sz="1600" i="1" dirty="0"/>
              <a:t>" class="</a:t>
            </a:r>
            <a:r>
              <a:rPr lang="en-US" altLang="ko-KR" sz="1600" i="1" dirty="0" err="1"/>
              <a:t>user.dao.UserDaoImpl</a:t>
            </a:r>
            <a:r>
              <a:rPr lang="en-US" altLang="ko-KR" sz="1600" i="1" dirty="0"/>
              <a:t>"&gt;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</a:t>
            </a:r>
            <a:r>
              <a:rPr lang="en-US" altLang="ko-KR" sz="1600" dirty="0">
                <a:solidFill>
                  <a:srgbClr val="FF0000"/>
                </a:solidFill>
              </a:rPr>
              <a:t>property</a:t>
            </a:r>
            <a:r>
              <a:rPr lang="en-US" altLang="ko-KR" sz="1600" dirty="0"/>
              <a:t> name=</a:t>
            </a:r>
            <a:r>
              <a:rPr lang="en-US" altLang="ko-KR" sz="1600" i="1" dirty="0"/>
              <a:t>"</a:t>
            </a:r>
            <a:r>
              <a:rPr lang="en-US" altLang="ko-KR" sz="1600" i="1" dirty="0" err="1">
                <a:solidFill>
                  <a:srgbClr val="0000FF"/>
                </a:solidFill>
              </a:rPr>
              <a:t>dataSource</a:t>
            </a:r>
            <a:r>
              <a:rPr lang="en-US" altLang="ko-KR" sz="1600" i="1" dirty="0">
                <a:solidFill>
                  <a:srgbClr val="0000FF"/>
                </a:solidFill>
              </a:rPr>
              <a:t>"</a:t>
            </a:r>
            <a:r>
              <a:rPr lang="en-US" altLang="ko-KR" sz="1600" i="1" dirty="0"/>
              <a:t>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ref bean=</a:t>
            </a:r>
            <a:r>
              <a:rPr lang="en-US" altLang="ko-KR" sz="1600" i="1" dirty="0"/>
              <a:t>"</a:t>
            </a:r>
            <a:r>
              <a:rPr lang="en-US" altLang="ko-KR" sz="1600" i="1" dirty="0" err="1">
                <a:solidFill>
                  <a:srgbClr val="00B050"/>
                </a:solidFill>
              </a:rPr>
              <a:t>dataSource</a:t>
            </a:r>
            <a:r>
              <a:rPr lang="en-US" altLang="ko-KR" sz="1600" i="1" dirty="0">
                <a:solidFill>
                  <a:srgbClr val="00B050"/>
                </a:solidFill>
              </a:rPr>
              <a:t>"</a:t>
            </a:r>
            <a:r>
              <a:rPr lang="en-US" altLang="ko-KR" sz="1600" i="1" dirty="0"/>
              <a:t> /&gt;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&lt;/bean&gt;</a:t>
            </a:r>
          </a:p>
          <a:p>
            <a:pPr marL="0" indent="0">
              <a:lnSpc>
                <a:spcPts val="1100"/>
              </a:lnSpc>
              <a:buNone/>
            </a:pPr>
            <a:endParaRPr lang="en-US" altLang="ko-KR" sz="1600" dirty="0">
              <a:solidFill>
                <a:srgbClr val="0000FF"/>
              </a:solidFill>
            </a:endParaRP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 smtClean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userService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userService</a:t>
            </a:r>
            <a:r>
              <a:rPr lang="en-US" altLang="ko-KR" sz="1600" i="1" dirty="0"/>
              <a:t>" class="</a:t>
            </a:r>
            <a:r>
              <a:rPr lang="en-US" altLang="ko-KR" sz="1600" i="1" dirty="0" err="1"/>
              <a:t>user.logic.UserServiceImpl</a:t>
            </a:r>
            <a:r>
              <a:rPr lang="en-US" altLang="ko-KR" sz="1600" i="1" dirty="0"/>
              <a:t>"&gt;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</a:t>
            </a:r>
            <a:r>
              <a:rPr lang="en-US" altLang="ko-KR" sz="1600" dirty="0">
                <a:solidFill>
                  <a:srgbClr val="FF0000"/>
                </a:solidFill>
              </a:rPr>
              <a:t>property</a:t>
            </a:r>
            <a:r>
              <a:rPr lang="en-US" altLang="ko-KR" sz="1600" dirty="0"/>
              <a:t> name=</a:t>
            </a:r>
            <a:r>
              <a:rPr lang="en-US" altLang="ko-KR" sz="1600" i="1" dirty="0"/>
              <a:t>"</a:t>
            </a:r>
            <a:r>
              <a:rPr lang="en-US" altLang="ko-KR" sz="1600" b="1" i="1" dirty="0" err="1">
                <a:solidFill>
                  <a:srgbClr val="0000FF"/>
                </a:solidFill>
              </a:rPr>
              <a:t>userDao</a:t>
            </a:r>
            <a:r>
              <a:rPr lang="en-US" altLang="ko-KR" sz="1600" b="1" i="1" dirty="0">
                <a:solidFill>
                  <a:srgbClr val="0000FF"/>
                </a:solidFill>
              </a:rPr>
              <a:t>"</a:t>
            </a:r>
            <a:r>
              <a:rPr lang="en-US" altLang="ko-KR" sz="1600" i="1" dirty="0"/>
              <a:t>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ref bean=</a:t>
            </a:r>
            <a:r>
              <a:rPr lang="en-US" altLang="ko-KR" sz="1600" i="1" dirty="0"/>
              <a:t>"</a:t>
            </a:r>
            <a:r>
              <a:rPr lang="en-US" altLang="ko-KR" sz="1600" b="1" i="1" dirty="0" err="1">
                <a:solidFill>
                  <a:srgbClr val="00B050"/>
                </a:solidFill>
              </a:rPr>
              <a:t>userDao</a:t>
            </a:r>
            <a:r>
              <a:rPr lang="en-US" altLang="ko-KR" sz="1600" i="1" dirty="0"/>
              <a:t>" /&gt;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&lt;/bean&gt;</a:t>
            </a:r>
          </a:p>
          <a:p>
            <a:pPr marL="0" indent="0">
              <a:lnSpc>
                <a:spcPts val="11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>
                <a:solidFill>
                  <a:srgbClr val="0000FF"/>
                </a:solidFill>
              </a:rPr>
              <a:t>&lt;!-- Validator --&gt;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loginValidator</a:t>
            </a:r>
            <a:r>
              <a:rPr lang="en-US" altLang="ko-KR" sz="1600" i="1" dirty="0"/>
              <a:t>" </a:t>
            </a:r>
            <a:r>
              <a:rPr lang="en-US" altLang="ko-KR" sz="1600" i="1" dirty="0" smtClean="0"/>
              <a:t> class</a:t>
            </a:r>
            <a:r>
              <a:rPr lang="en-US" altLang="ko-KR" sz="1600" i="1" dirty="0"/>
              <a:t>="</a:t>
            </a:r>
            <a:r>
              <a:rPr lang="en-US" altLang="ko-KR" sz="1600" i="1" dirty="0" err="1"/>
              <a:t>user.utils.LoginValidator</a:t>
            </a:r>
            <a:r>
              <a:rPr lang="en-US" altLang="ko-KR" sz="1600" i="1" dirty="0"/>
              <a:t>" /&gt;</a:t>
            </a:r>
          </a:p>
          <a:p>
            <a:pPr marL="0" indent="0">
              <a:lnSpc>
                <a:spcPts val="11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MessageSource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400" dirty="0"/>
              <a:t>&lt;bean id=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messageSource</a:t>
            </a:r>
            <a:r>
              <a:rPr lang="en-US" altLang="ko-KR" sz="1400" i="1" dirty="0"/>
              <a:t>" class="org.springframework.context.support.ResourceBundleMessageSource"&gt;</a:t>
            </a:r>
          </a:p>
          <a:p>
            <a:pPr marL="320040" lvl="1" indent="0">
              <a:lnSpc>
                <a:spcPts val="13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basenames</a:t>
            </a:r>
            <a:r>
              <a:rPr lang="en-US" altLang="ko-KR" sz="1600" i="1" dirty="0"/>
              <a:t>"&gt;</a:t>
            </a:r>
          </a:p>
          <a:p>
            <a:pPr marL="594360" lvl="2" indent="0">
              <a:lnSpc>
                <a:spcPts val="1300"/>
              </a:lnSpc>
              <a:buNone/>
            </a:pPr>
            <a:r>
              <a:rPr lang="en-US" altLang="ko-KR" dirty="0"/>
              <a:t>&lt;list</a:t>
            </a:r>
            <a:r>
              <a:rPr lang="en-US" altLang="ko-KR" dirty="0" smtClean="0"/>
              <a:t>&gt;&lt;</a:t>
            </a:r>
            <a:r>
              <a:rPr lang="en-US" altLang="ko-KR" dirty="0"/>
              <a:t>value&gt;</a:t>
            </a:r>
            <a:r>
              <a:rPr lang="en-US" altLang="ko-KR" dirty="0">
                <a:solidFill>
                  <a:srgbClr val="0000FF"/>
                </a:solidFill>
              </a:rPr>
              <a:t>messages</a:t>
            </a:r>
            <a:r>
              <a:rPr lang="en-US" altLang="ko-KR" dirty="0"/>
              <a:t>&lt;/value</a:t>
            </a:r>
            <a:r>
              <a:rPr lang="en-US" altLang="ko-KR" dirty="0" smtClean="0"/>
              <a:t>&gt;&lt;/</a:t>
            </a:r>
            <a:r>
              <a:rPr lang="en-US" altLang="ko-KR" dirty="0"/>
              <a:t>list&gt;</a:t>
            </a:r>
          </a:p>
          <a:p>
            <a:pPr marL="320040" lvl="1" indent="0">
              <a:lnSpc>
                <a:spcPts val="13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&lt;/bean&gt;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040212" y="1340768"/>
            <a:ext cx="488877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i="1" dirty="0"/>
              <a:t>public void </a:t>
            </a:r>
            <a:r>
              <a:rPr lang="en-US" altLang="ko-KR" i="1" dirty="0" err="1">
                <a:solidFill>
                  <a:srgbClr val="FF0000"/>
                </a:solidFill>
              </a:rPr>
              <a:t>set</a:t>
            </a:r>
            <a:r>
              <a:rPr lang="en-US" altLang="ko-KR" i="1" dirty="0" err="1">
                <a:solidFill>
                  <a:srgbClr val="0000FF"/>
                </a:solidFill>
              </a:rPr>
              <a:t>DataSource</a:t>
            </a:r>
            <a:r>
              <a:rPr lang="en-US" altLang="ko-KR" i="1" dirty="0"/>
              <a:t>(</a:t>
            </a:r>
            <a:r>
              <a:rPr lang="en-US" altLang="ko-KR" i="1" dirty="0" err="1"/>
              <a:t>DataSource</a:t>
            </a:r>
            <a:r>
              <a:rPr lang="en-US" altLang="ko-KR" i="1" dirty="0"/>
              <a:t> </a:t>
            </a:r>
            <a:r>
              <a:rPr lang="en-US" altLang="ko-KR" i="1" dirty="0" err="1">
                <a:solidFill>
                  <a:srgbClr val="00B050"/>
                </a:solidFill>
              </a:rPr>
              <a:t>dataSource</a:t>
            </a:r>
            <a:r>
              <a:rPr lang="en-US" altLang="ko-KR" i="1" dirty="0"/>
              <a:t>) {</a:t>
            </a:r>
          </a:p>
          <a:p>
            <a:r>
              <a:rPr lang="en-US" altLang="ko-KR" i="1" dirty="0" smtClean="0"/>
              <a:t>     </a:t>
            </a:r>
            <a:r>
              <a:rPr lang="en-US" altLang="ko-KR" i="1" dirty="0" err="1" smtClean="0"/>
              <a:t>this.template</a:t>
            </a:r>
            <a:r>
              <a:rPr lang="en-US" altLang="ko-KR" i="1" dirty="0" smtClean="0"/>
              <a:t> </a:t>
            </a:r>
            <a:r>
              <a:rPr lang="en-US" altLang="ko-KR" i="1" dirty="0"/>
              <a:t>= new </a:t>
            </a:r>
            <a:r>
              <a:rPr lang="en-US" altLang="ko-KR" i="1" dirty="0" err="1"/>
              <a:t>JdbcTemplate</a:t>
            </a:r>
            <a:r>
              <a:rPr lang="en-US" altLang="ko-KR" i="1" dirty="0"/>
              <a:t>(</a:t>
            </a:r>
            <a:r>
              <a:rPr lang="en-US" altLang="ko-KR" i="1" dirty="0" err="1"/>
              <a:t>dataSource</a:t>
            </a:r>
            <a:r>
              <a:rPr lang="en-US" altLang="ko-KR" i="1" dirty="0"/>
              <a:t>);</a:t>
            </a:r>
          </a:p>
          <a:p>
            <a:r>
              <a:rPr lang="en-US" altLang="ko-KR" i="1" dirty="0"/>
              <a:t>}</a:t>
            </a:r>
            <a:endParaRPr lang="ko-KR" altLang="en-US" i="1" dirty="0"/>
          </a:p>
        </p:txBody>
      </p:sp>
      <p:sp>
        <p:nvSpPr>
          <p:cNvPr id="6" name="자유형 5"/>
          <p:cNvSpPr/>
          <p:nvPr/>
        </p:nvSpPr>
        <p:spPr>
          <a:xfrm>
            <a:off x="3098800" y="1040391"/>
            <a:ext cx="4787900" cy="483609"/>
          </a:xfrm>
          <a:custGeom>
            <a:avLst/>
            <a:gdLst>
              <a:gd name="connsiteX0" fmla="*/ 0 w 4787900"/>
              <a:gd name="connsiteY0" fmla="*/ 483609 h 483609"/>
              <a:gd name="connsiteX1" fmla="*/ 2489200 w 4787900"/>
              <a:gd name="connsiteY1" fmla="*/ 1009 h 483609"/>
              <a:gd name="connsiteX2" fmla="*/ 4787900 w 4787900"/>
              <a:gd name="connsiteY2" fmla="*/ 382009 h 4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7900" h="483609">
                <a:moveTo>
                  <a:pt x="0" y="483609"/>
                </a:moveTo>
                <a:cubicBezTo>
                  <a:pt x="845608" y="250775"/>
                  <a:pt x="1691217" y="17942"/>
                  <a:pt x="2489200" y="1009"/>
                </a:cubicBezTo>
                <a:cubicBezTo>
                  <a:pt x="3287183" y="-15924"/>
                  <a:pt x="4037541" y="183042"/>
                  <a:pt x="4787900" y="382009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6056" y="85572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의존관계정보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주입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0212" y="2886035"/>
            <a:ext cx="488877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public void </a:t>
            </a:r>
            <a:r>
              <a:rPr lang="en-US" altLang="ko-KR" i="1" dirty="0" smtClean="0"/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set</a:t>
            </a:r>
            <a:r>
              <a:rPr lang="en-US" altLang="ko-KR" i="1" dirty="0" err="1" smtClean="0">
                <a:solidFill>
                  <a:srgbClr val="0000FF"/>
                </a:solidFill>
              </a:rPr>
              <a:t>UserDao</a:t>
            </a:r>
            <a:r>
              <a:rPr lang="en-US" altLang="ko-KR" i="1" dirty="0" smtClean="0"/>
              <a:t>(</a:t>
            </a:r>
            <a:r>
              <a:rPr lang="en-US" altLang="ko-KR" i="1" dirty="0" err="1" smtClean="0"/>
              <a:t>UserDao</a:t>
            </a:r>
            <a:r>
              <a:rPr lang="en-US" altLang="ko-KR" i="1" dirty="0" smtClean="0"/>
              <a:t>  </a:t>
            </a:r>
            <a:r>
              <a:rPr lang="en-US" altLang="ko-KR" i="1" dirty="0" err="1" smtClean="0">
                <a:solidFill>
                  <a:srgbClr val="00B050"/>
                </a:solidFill>
              </a:rPr>
              <a:t>userDao</a:t>
            </a:r>
            <a:r>
              <a:rPr lang="en-US" altLang="ko-KR" i="1" dirty="0"/>
              <a:t>) {</a:t>
            </a:r>
          </a:p>
          <a:p>
            <a:r>
              <a:rPr lang="en-US" altLang="ko-KR" i="1" dirty="0" smtClean="0"/>
              <a:t>      </a:t>
            </a:r>
            <a:r>
              <a:rPr lang="en-US" altLang="ko-KR" i="1" dirty="0" err="1" smtClean="0"/>
              <a:t>this.userDao</a:t>
            </a:r>
            <a:r>
              <a:rPr lang="en-US" altLang="ko-KR" i="1" dirty="0" smtClean="0"/>
              <a:t> </a:t>
            </a:r>
            <a:r>
              <a:rPr lang="en-US" altLang="ko-KR" i="1" dirty="0"/>
              <a:t>= </a:t>
            </a:r>
            <a:r>
              <a:rPr lang="en-US" altLang="ko-KR" i="1" dirty="0" err="1"/>
              <a:t>userDao</a:t>
            </a:r>
            <a:r>
              <a:rPr lang="en-US" altLang="ko-KR" i="1" dirty="0"/>
              <a:t>;</a:t>
            </a:r>
          </a:p>
          <a:p>
            <a:r>
              <a:rPr lang="en-US" altLang="ko-KR" i="1" dirty="0"/>
              <a:t>}</a:t>
            </a:r>
            <a:endParaRPr lang="ko-KR" altLang="en-US" i="1" dirty="0"/>
          </a:p>
        </p:txBody>
      </p:sp>
      <p:sp>
        <p:nvSpPr>
          <p:cNvPr id="9" name="자유형 8"/>
          <p:cNvSpPr/>
          <p:nvPr/>
        </p:nvSpPr>
        <p:spPr>
          <a:xfrm>
            <a:off x="2915816" y="2644230"/>
            <a:ext cx="4787900" cy="483609"/>
          </a:xfrm>
          <a:custGeom>
            <a:avLst/>
            <a:gdLst>
              <a:gd name="connsiteX0" fmla="*/ 0 w 4787900"/>
              <a:gd name="connsiteY0" fmla="*/ 483609 h 483609"/>
              <a:gd name="connsiteX1" fmla="*/ 2489200 w 4787900"/>
              <a:gd name="connsiteY1" fmla="*/ 1009 h 483609"/>
              <a:gd name="connsiteX2" fmla="*/ 4787900 w 4787900"/>
              <a:gd name="connsiteY2" fmla="*/ 382009 h 4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7900" h="483609">
                <a:moveTo>
                  <a:pt x="0" y="483609"/>
                </a:moveTo>
                <a:cubicBezTo>
                  <a:pt x="845608" y="250775"/>
                  <a:pt x="1691217" y="17942"/>
                  <a:pt x="2489200" y="1009"/>
                </a:cubicBezTo>
                <a:cubicBezTo>
                  <a:pt x="3287183" y="-15924"/>
                  <a:pt x="4037541" y="183042"/>
                  <a:pt x="4787900" y="382009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891974" y="245956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의존관계정보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86837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722141" y="1916461"/>
            <a:ext cx="3722624" cy="2304628"/>
            <a:chOff x="4147915" y="1060053"/>
            <a:chExt cx="4096493" cy="2296939"/>
          </a:xfrm>
        </p:grpSpPr>
        <p:sp>
          <p:nvSpPr>
            <p:cNvPr id="10" name="직사각형 9"/>
            <p:cNvSpPr/>
            <p:nvPr/>
          </p:nvSpPr>
          <p:spPr>
            <a:xfrm>
              <a:off x="4147915" y="1060053"/>
              <a:ext cx="4096493" cy="22969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Root  </a:t>
              </a:r>
              <a:r>
                <a:rPr lang="en-US" altLang="ko-KR" b="1" dirty="0" err="1" smtClean="0">
                  <a:solidFill>
                    <a:schemeClr val="tx1"/>
                  </a:solidFill>
                </a:rPr>
                <a:t>WebApplicationContext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489009" y="1778607"/>
              <a:ext cx="1122017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dataSource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842695" y="1778607"/>
              <a:ext cx="1224767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userService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483115" y="2377243"/>
              <a:ext cx="1027844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Validator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776493" y="1773795"/>
              <a:ext cx="943163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776493" y="2406067"/>
              <a:ext cx="1468661" cy="4032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MessageSource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8727" y="598785"/>
            <a:ext cx="8255721" cy="5782543"/>
            <a:chOff x="348727" y="598785"/>
            <a:chExt cx="8255721" cy="5782543"/>
          </a:xfrm>
        </p:grpSpPr>
        <p:cxnSp>
          <p:nvCxnSpPr>
            <p:cNvPr id="12" name="꺾인 연결선 11"/>
            <p:cNvCxnSpPr>
              <a:endCxn id="13" idx="1"/>
            </p:cNvCxnSpPr>
            <p:nvPr/>
          </p:nvCxnSpPr>
          <p:spPr>
            <a:xfrm rot="10800000">
              <a:off x="2549860" y="4347542"/>
              <a:ext cx="2183198" cy="412744"/>
            </a:xfrm>
            <a:prstGeom prst="bentConnector3">
              <a:avLst>
                <a:gd name="adj1" fmla="val 98741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2849339"/>
              <a:ext cx="3928751" cy="326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07555" y="910461"/>
              <a:ext cx="3240360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2513856" y="4242680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232497" y="5416857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>
              <a:off x="4788793" y="5586134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880295" y="4403143"/>
              <a:ext cx="303621" cy="6507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348727" y="4797566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위쪽/아래쪽 화살표 6"/>
            <p:cNvSpPr/>
            <p:nvPr/>
          </p:nvSpPr>
          <p:spPr>
            <a:xfrm>
              <a:off x="2541663" y="1450876"/>
              <a:ext cx="216024" cy="504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DispatcherServlet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설정화일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SpringUser-servlet.xml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1052"/>
            <a:ext cx="4446275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6711"/>
            <a:ext cx="4824536" cy="558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4553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892480" cy="5760640"/>
          </a:xfrm>
        </p:spPr>
        <p:txBody>
          <a:bodyPr>
            <a:noAutofit/>
          </a:bodyPr>
          <a:lstStyle/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&lt;?xml version=</a:t>
            </a:r>
            <a:r>
              <a:rPr lang="en-US" altLang="ko-KR" sz="1600" i="1" dirty="0"/>
              <a:t>"1.0" encoding="UTF-8"?&gt;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&lt;beans </a:t>
            </a:r>
            <a:r>
              <a:rPr lang="en-US" altLang="ko-KR" sz="1600" dirty="0" err="1"/>
              <a:t>xmlns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"http://www.springframework.org/schema/beans"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xmlns:xsi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"http://www.w3.org/2001/XMLSchema-instance" 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xmlns:p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"http://www.springframework.org/schema/p"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xsi:schemaLocation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"http://www.springframework.org/schema/beans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i="1" dirty="0"/>
              <a:t>http://www.springframework.org/schema/beans/spring-beans-3.0.xsd"&gt;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&lt;!-- </a:t>
            </a:r>
            <a:r>
              <a:rPr lang="en-US" altLang="ko-KR" sz="1600" dirty="0" err="1">
                <a:solidFill>
                  <a:srgbClr val="0000FF"/>
                </a:solidFill>
              </a:rPr>
              <a:t>HandlerMapping</a:t>
            </a:r>
            <a:r>
              <a:rPr lang="en-US" altLang="ko-KR" sz="1600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/>
              <a:t>&lt;bean id=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handlerMapping</a:t>
            </a:r>
            <a:r>
              <a:rPr lang="en-US" altLang="ko-KR" sz="1400" i="1" dirty="0"/>
              <a:t>" class="org.springframework.web.servlet.handler.</a:t>
            </a:r>
            <a:r>
              <a:rPr lang="en-US" altLang="ko-KR" sz="1400" i="1" dirty="0">
                <a:solidFill>
                  <a:srgbClr val="0000FF"/>
                </a:solidFill>
              </a:rPr>
              <a:t>SimpleUrlHandlerMapping</a:t>
            </a:r>
            <a:r>
              <a:rPr lang="en-US" altLang="ko-KR" sz="1400" i="1" dirty="0"/>
              <a:t>"&gt;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"mappings"&gt;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&lt;</a:t>
            </a:r>
            <a:r>
              <a:rPr lang="en-US" altLang="ko-KR" sz="1600" dirty="0"/>
              <a:t>props&gt;</a:t>
            </a:r>
          </a:p>
          <a:p>
            <a:pPr marL="594360" lvl="2" indent="0">
              <a:lnSpc>
                <a:spcPts val="1300"/>
              </a:lnSpc>
              <a:buNone/>
            </a:pPr>
            <a:r>
              <a:rPr lang="en-US" altLang="ko-KR" dirty="0"/>
              <a:t>&lt;prop key</a:t>
            </a:r>
            <a:r>
              <a:rPr lang="en-US" altLang="ko-KR" dirty="0">
                <a:solidFill>
                  <a:srgbClr val="0000FF"/>
                </a:solidFill>
              </a:rPr>
              <a:t>="/login.html</a:t>
            </a:r>
            <a:r>
              <a:rPr lang="en-US" altLang="ko-KR" dirty="0"/>
              <a:t>"&gt;</a:t>
            </a:r>
            <a:r>
              <a:rPr lang="en-US" altLang="ko-KR" dirty="0" err="1"/>
              <a:t>loginFormController</a:t>
            </a:r>
            <a:r>
              <a:rPr lang="en-US" altLang="ko-KR" dirty="0"/>
              <a:t>&lt;/prop&gt;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smtClean="0"/>
              <a:t>&lt;/</a:t>
            </a:r>
            <a:r>
              <a:rPr lang="en-US" altLang="ko-KR" sz="1600" dirty="0"/>
              <a:t>props&gt;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&lt;/bean</a:t>
            </a:r>
            <a:r>
              <a:rPr lang="en-US" altLang="ko-KR" sz="1600" dirty="0" smtClean="0"/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dirty="0" smtClean="0">
                <a:solidFill>
                  <a:srgbClr val="FF0000"/>
                </a:solidFill>
              </a:rPr>
              <a:t>… </a:t>
            </a:r>
            <a:r>
              <a:rPr lang="ko-KR" altLang="en-US" dirty="0" smtClean="0">
                <a:solidFill>
                  <a:srgbClr val="FF0000"/>
                </a:solidFill>
              </a:rPr>
              <a:t>추가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&lt;/beans&gt;</a:t>
            </a:r>
            <a:endParaRPr lang="ko-KR" altLang="en-US" sz="1600" dirty="0"/>
          </a:p>
        </p:txBody>
      </p:sp>
      <p:pic>
        <p:nvPicPr>
          <p:cNvPr id="4" name="Picture 6" descr="handlerma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571594" cy="2376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295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89248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1900" dirty="0">
                <a:solidFill>
                  <a:srgbClr val="0000FF"/>
                </a:solidFill>
              </a:rPr>
              <a:t>&lt;!-- Controller --&gt;</a:t>
            </a:r>
          </a:p>
          <a:p>
            <a:pPr marL="0" indent="0">
              <a:buNone/>
            </a:pPr>
            <a:r>
              <a:rPr lang="en-US" altLang="ko-KR" sz="1900" dirty="0"/>
              <a:t>&lt;bean id=</a:t>
            </a:r>
            <a:r>
              <a:rPr lang="en-US" altLang="ko-KR" sz="1900" i="1" dirty="0"/>
              <a:t>"</a:t>
            </a:r>
            <a:r>
              <a:rPr lang="en-US" altLang="ko-KR" sz="1900" i="1" dirty="0" err="1"/>
              <a:t>loginFormController</a:t>
            </a:r>
            <a:r>
              <a:rPr lang="en-US" altLang="ko-KR" sz="1900" i="1" dirty="0"/>
              <a:t>" class="</a:t>
            </a:r>
            <a:r>
              <a:rPr lang="en-US" altLang="ko-KR" sz="1900" i="1" dirty="0" err="1">
                <a:solidFill>
                  <a:srgbClr val="0000FF"/>
                </a:solidFill>
              </a:rPr>
              <a:t>user.controller.LoginFormController</a:t>
            </a:r>
            <a:r>
              <a:rPr lang="en-US" altLang="ko-KR" sz="1900" i="1" dirty="0">
                <a:solidFill>
                  <a:srgbClr val="0000FF"/>
                </a:solidFill>
              </a:rPr>
              <a:t>"</a:t>
            </a:r>
          </a:p>
          <a:p>
            <a:pPr marL="0" indent="0">
              <a:buNone/>
            </a:pPr>
            <a:r>
              <a:rPr lang="en-US" altLang="ko-KR" sz="1900" dirty="0" smtClean="0"/>
              <a:t>    p:userService-ref</a:t>
            </a:r>
            <a:r>
              <a:rPr lang="en-US" altLang="ko-KR" sz="1900" dirty="0"/>
              <a:t>=</a:t>
            </a:r>
            <a:r>
              <a:rPr lang="en-US" altLang="ko-KR" sz="1900" i="1" dirty="0"/>
              <a:t>"userService" p:loginValidator-ref="loginValidator"&gt;</a:t>
            </a:r>
          </a:p>
          <a:p>
            <a:pPr marL="0" indent="0">
              <a:buNone/>
            </a:pPr>
            <a:r>
              <a:rPr lang="en-US" altLang="ko-KR" sz="1900" dirty="0"/>
              <a:t>&lt;/bean</a:t>
            </a:r>
            <a:r>
              <a:rPr lang="en-US" altLang="ko-KR" dirty="0"/>
              <a:t>&gt;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>
                <a:solidFill>
                  <a:srgbClr val="0000FF"/>
                </a:solidFill>
              </a:rPr>
              <a:t>&lt;!-- </a:t>
            </a:r>
            <a:r>
              <a:rPr lang="en-US" altLang="ko-KR" dirty="0" err="1">
                <a:solidFill>
                  <a:srgbClr val="0000FF"/>
                </a:solidFill>
              </a:rPr>
              <a:t>ViewResolver</a:t>
            </a:r>
            <a:r>
              <a:rPr lang="en-US" altLang="ko-KR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buNone/>
            </a:pPr>
            <a:r>
              <a:rPr lang="en-US" altLang="ko-KR" sz="1300" dirty="0"/>
              <a:t>&lt;bean id=</a:t>
            </a:r>
            <a:r>
              <a:rPr lang="en-US" altLang="ko-KR" sz="1300" i="1" dirty="0"/>
              <a:t>"</a:t>
            </a:r>
            <a:r>
              <a:rPr lang="en-US" altLang="ko-KR" sz="1500" i="1" dirty="0" err="1" smtClean="0">
                <a:solidFill>
                  <a:srgbClr val="0000FF"/>
                </a:solidFill>
              </a:rPr>
              <a:t>internalResourceViewResolver”</a:t>
            </a:r>
            <a:r>
              <a:rPr lang="en-US" altLang="ko-KR" sz="1300" i="1" dirty="0" err="1" smtClean="0"/>
              <a:t>class</a:t>
            </a:r>
            <a:r>
              <a:rPr lang="en-US" altLang="ko-KR" sz="1300" i="1" dirty="0"/>
              <a:t>="org.springframework.web.servlet.view.I</a:t>
            </a:r>
            <a:r>
              <a:rPr lang="en-US" altLang="ko-KR" sz="1500" i="1" dirty="0">
                <a:solidFill>
                  <a:srgbClr val="0000FF"/>
                </a:solidFill>
              </a:rPr>
              <a:t>nternalResourceViewResolver</a:t>
            </a:r>
            <a:r>
              <a:rPr lang="en-US" altLang="ko-KR" sz="1300" i="1" dirty="0" smtClean="0"/>
              <a:t>"&gt;</a:t>
            </a:r>
          </a:p>
          <a:p>
            <a:pPr marL="320040" lvl="1" indent="0">
              <a:buNone/>
            </a:pPr>
            <a:r>
              <a:rPr lang="en-US" altLang="ko-KR" dirty="0" smtClean="0"/>
              <a:t>&lt;</a:t>
            </a:r>
            <a:r>
              <a:rPr lang="en-US" altLang="ko-KR" dirty="0"/>
              <a:t>property name=</a:t>
            </a:r>
            <a:r>
              <a:rPr lang="en-US" altLang="ko-KR" i="1" dirty="0"/>
              <a:t>"</a:t>
            </a:r>
            <a:r>
              <a:rPr lang="en-US" altLang="ko-KR" i="1" dirty="0" err="1"/>
              <a:t>viewClass</a:t>
            </a:r>
            <a:r>
              <a:rPr lang="en-US" altLang="ko-KR" i="1" dirty="0"/>
              <a:t>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</a:t>
            </a:r>
            <a:r>
              <a:rPr lang="en-US" altLang="ko-KR" dirty="0" err="1"/>
              <a:t>org.springframework.web.servlet.view.JstlView</a:t>
            </a:r>
            <a:r>
              <a:rPr lang="en-US" altLang="ko-KR" dirty="0"/>
              <a:t>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320040" lvl="1" indent="0">
              <a:buNone/>
            </a:pPr>
            <a:r>
              <a:rPr lang="en-US" altLang="ko-KR" dirty="0"/>
              <a:t>&lt;property name=</a:t>
            </a:r>
            <a:r>
              <a:rPr lang="en-US" altLang="ko-KR" i="1" dirty="0"/>
              <a:t>"prefix"&gt;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value&gt;WEB-INF/</a:t>
            </a:r>
            <a:r>
              <a:rPr lang="en-US" altLang="ko-KR" dirty="0" err="1"/>
              <a:t>jsp</a:t>
            </a:r>
            <a:r>
              <a:rPr lang="en-US" altLang="ko-KR" dirty="0"/>
              <a:t>/&lt;/value&gt;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320040" lvl="1" indent="0">
              <a:buNone/>
            </a:pPr>
            <a:r>
              <a:rPr lang="en-US" altLang="ko-KR" dirty="0"/>
              <a:t>&lt;property name=</a:t>
            </a:r>
            <a:r>
              <a:rPr lang="en-US" altLang="ko-KR" i="1" dirty="0"/>
              <a:t>"suffix"&gt;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value&gt;.</a:t>
            </a:r>
            <a:r>
              <a:rPr lang="en-US" altLang="ko-KR" dirty="0" err="1"/>
              <a:t>jsp</a:t>
            </a:r>
            <a:r>
              <a:rPr lang="en-US" altLang="ko-KR" dirty="0"/>
              <a:t>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0" indent="0">
              <a:buNone/>
            </a:pPr>
            <a:r>
              <a:rPr lang="en-US" altLang="ko-KR" dirty="0"/>
              <a:t>&lt;/bean&gt;</a:t>
            </a:r>
            <a:endParaRPr lang="ko-KR" altLang="en-US" dirty="0"/>
          </a:p>
        </p:txBody>
      </p:sp>
      <p:pic>
        <p:nvPicPr>
          <p:cNvPr id="5" name="Picture 4" descr="viewResol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4680520" cy="24502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607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019392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4332"/>
            <a:ext cx="4936058" cy="3645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" y="4661123"/>
            <a:ext cx="49339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894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976664" cy="393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7160" y="133657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login.html</a:t>
            </a:r>
            <a:endParaRPr lang="ko-KR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60" y="3284984"/>
            <a:ext cx="4896799" cy="2299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49688"/>
            <a:ext cx="3076575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327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내지">
  <a:themeElements>
    <a:clrScheme name="NHN PPT THEME - VER 1.0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6EB49B"/>
      </a:accent1>
      <a:accent2>
        <a:srgbClr val="78B414"/>
      </a:accent2>
      <a:accent3>
        <a:srgbClr val="FF8200"/>
      </a:accent3>
      <a:accent4>
        <a:srgbClr val="9B9178"/>
      </a:accent4>
      <a:accent5>
        <a:srgbClr val="738499"/>
      </a:accent5>
      <a:accent6>
        <a:srgbClr val="7F7F7F"/>
      </a:accent6>
      <a:hlink>
        <a:srgbClr val="4B5661"/>
      </a:hlink>
      <a:folHlink>
        <a:srgbClr val="523F4B"/>
      </a:folHlink>
    </a:clrScheme>
    <a:fontScheme name="NHN">
      <a:majorFont>
        <a:latin typeface="PF Din Text Cond Pro"/>
        <a:ea typeface="Rix고딕 B"/>
        <a:cs typeface=""/>
      </a:majorFont>
      <a:minorFont>
        <a:latin typeface="PF Din Text Cond Pro Medium"/>
        <a:ea typeface="Rix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5089</Words>
  <Application>Microsoft Office PowerPoint</Application>
  <PresentationFormat>화면 슬라이드 쇼(4:3)</PresentationFormat>
  <Paragraphs>1295</Paragraphs>
  <Slides>105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105</vt:i4>
      </vt:variant>
    </vt:vector>
  </HeadingPairs>
  <TitlesOfParts>
    <vt:vector size="107" baseType="lpstr">
      <vt:lpstr>AcademicPresentation2(2)</vt:lpstr>
      <vt:lpstr>내지</vt:lpstr>
      <vt:lpstr>Java 프레임워크 Spring을 이용한 회원관리 시스템    </vt:lpstr>
      <vt:lpstr>Framework 란?</vt:lpstr>
      <vt:lpstr>PowerPoint 프레젠테이션</vt:lpstr>
      <vt:lpstr>Enterprice Application</vt:lpstr>
      <vt:lpstr>J2EE(Java 2 Enterprise Edition)</vt:lpstr>
      <vt:lpstr>스트럿츠(STRUTS) framework </vt:lpstr>
      <vt:lpstr>Spring framework</vt:lpstr>
      <vt:lpstr>Spring framework 특징 </vt:lpstr>
      <vt:lpstr>객체 지향(Object-Oriented)과 의존관계</vt:lpstr>
      <vt:lpstr>IoC(Spring ,DI) Container</vt:lpstr>
      <vt:lpstr>Framework 관련 용어  </vt:lpstr>
      <vt:lpstr>Application Context(애플리케이션 컨텍스트)</vt:lpstr>
      <vt:lpstr>IoC 컨테이너 </vt:lpstr>
      <vt:lpstr>IoC 컨테이너 </vt:lpstr>
      <vt:lpstr>MVC 모델 </vt:lpstr>
      <vt:lpstr>MVC 모델 </vt:lpstr>
      <vt:lpstr>Spring framework와 MVC 모델 </vt:lpstr>
      <vt:lpstr>Spring MVC 처리의 흐름</vt:lpstr>
      <vt:lpstr>Spring  프로젝트 환경 구성 </vt:lpstr>
      <vt:lpstr>Spring Framework Eclipse 환경구성 </vt:lpstr>
      <vt:lpstr>Spring MVC 프로젝트 시작 </vt:lpstr>
      <vt:lpstr>Spring MVC의 환경 구성 </vt:lpstr>
      <vt:lpstr>Spring MVC 프로젝트 생성 </vt:lpstr>
      <vt:lpstr>Spring Project의 전체 구성 </vt:lpstr>
      <vt:lpstr>Spring Controller  Class 생성</vt:lpstr>
      <vt:lpstr>Controller 생성</vt:lpstr>
      <vt:lpstr>View (hello.jsp) 생성 </vt:lpstr>
      <vt:lpstr>hello.jsp</vt:lpstr>
      <vt:lpstr>IoC 컨테이너 설정(web.xml) </vt:lpstr>
      <vt:lpstr>web.xml</vt:lpstr>
      <vt:lpstr>web.xml(추가)</vt:lpstr>
      <vt:lpstr>IoC 컨테이너 설정 </vt:lpstr>
      <vt:lpstr>Spring MVC 처리의 흐름</vt:lpstr>
      <vt:lpstr>DispatcherServlet 어플리케이션 컨텍스트 설정</vt:lpstr>
      <vt:lpstr>DispatcherServlet 설정화일 (SpringHello-servlet.xml ) </vt:lpstr>
      <vt:lpstr>실행 </vt:lpstr>
      <vt:lpstr>결과확인</vt:lpstr>
      <vt:lpstr>Spring MVC를 이용한 사용자관리 시스템</vt:lpstr>
      <vt:lpstr>Spring MVC 프로젝트 생성</vt:lpstr>
      <vt:lpstr>Spring MVC의 환경 구성 </vt:lpstr>
      <vt:lpstr>Spring MVC 프로젝트 생성 </vt:lpstr>
      <vt:lpstr>사용자 로그인 구성 </vt:lpstr>
      <vt:lpstr>로그인 MVC 처리흐름 </vt:lpstr>
      <vt:lpstr>Spring MVC의 환경 구성 </vt:lpstr>
      <vt:lpstr>IoC 컨테이너 생성 파일 (web.xml) 작성 </vt:lpstr>
      <vt:lpstr>Spring MVC Model</vt:lpstr>
      <vt:lpstr>DAO 디자인 패턴</vt:lpstr>
      <vt:lpstr>Spring MVC Model</vt:lpstr>
      <vt:lpstr>DAO design Pattern</vt:lpstr>
      <vt:lpstr>로그인 MVC 처리흐름 </vt:lpstr>
      <vt:lpstr>사용자 로그인 MVC bean 구성 </vt:lpstr>
      <vt:lpstr>회원관리table 생성 </vt:lpstr>
      <vt:lpstr>Value (Transfer:모델) 객체 생성 </vt:lpstr>
      <vt:lpstr>전달 객체 gatter &amp; setter 생성 </vt:lpstr>
      <vt:lpstr>모델 객체 gatter &amp; setter 생성 </vt:lpstr>
      <vt:lpstr>DAO 클래스 작성 </vt:lpstr>
      <vt:lpstr>Dao Interface 생성</vt:lpstr>
      <vt:lpstr>Dao Interface 생성</vt:lpstr>
      <vt:lpstr>Dao 구현 클래스 생성</vt:lpstr>
      <vt:lpstr>Dao구현 클래스생성</vt:lpstr>
      <vt:lpstr>SQL 파라미터 바인딩 방법</vt:lpstr>
      <vt:lpstr>SQL 작성 </vt:lpstr>
      <vt:lpstr>Spring JDBC를 위한 템플릿 클래스</vt:lpstr>
      <vt:lpstr>검색코드의 구현 </vt:lpstr>
      <vt:lpstr>생성,수정,삭제 코드 구현</vt:lpstr>
      <vt:lpstr>Service (Business)클래스 작성</vt:lpstr>
      <vt:lpstr>Business  interface  생성 </vt:lpstr>
      <vt:lpstr>Business  interface  생성 </vt:lpstr>
      <vt:lpstr>Business 구현 클래스 작성</vt:lpstr>
      <vt:lpstr>Business 구현 객체 생성</vt:lpstr>
      <vt:lpstr>Dao 구현객체  주입   </vt:lpstr>
      <vt:lpstr>Business 구현 객체 완성 </vt:lpstr>
      <vt:lpstr>View 와 Controller </vt:lpstr>
      <vt:lpstr>PowerPoint 프레젠테이션</vt:lpstr>
      <vt:lpstr>Include 파일과 CSS 파일</vt:lpstr>
      <vt:lpstr>Login .jsp</vt:lpstr>
      <vt:lpstr>Login .jsp</vt:lpstr>
      <vt:lpstr>로그인 성공화면(loginSuccess.jsp)  </vt:lpstr>
      <vt:lpstr>View 와 Controller </vt:lpstr>
      <vt:lpstr>Controller 설계 </vt:lpstr>
      <vt:lpstr>로그인 정보검증 클래스</vt:lpstr>
      <vt:lpstr>유효성체크(Validation생성</vt:lpstr>
      <vt:lpstr>PowerPoint 프레젠테이션</vt:lpstr>
      <vt:lpstr>messages.properties</vt:lpstr>
      <vt:lpstr>컨트롤러 생성</vt:lpstr>
      <vt:lpstr>객체의 DI</vt:lpstr>
      <vt:lpstr>PowerPoint 프레젠테이션</vt:lpstr>
      <vt:lpstr>PowerPoint 프레젠테이션</vt:lpstr>
      <vt:lpstr>ContextLoaderListener 설정화일 </vt:lpstr>
      <vt:lpstr>applicationContext.xml</vt:lpstr>
      <vt:lpstr>applicationContext.xml</vt:lpstr>
      <vt:lpstr>dataSource  Bean  </vt:lpstr>
      <vt:lpstr>userDao, userService, Validator,MessageSource Bean  </vt:lpstr>
      <vt:lpstr>IoC 컨테이너 </vt:lpstr>
      <vt:lpstr>DispatcherServlet 설정화일 </vt:lpstr>
      <vt:lpstr>PowerPoint 프레젠테이션</vt:lpstr>
      <vt:lpstr>PowerPoint 프레젠테이션</vt:lpstr>
      <vt:lpstr>실행 </vt:lpstr>
      <vt:lpstr>PowerPoint 프레젠테이션</vt:lpstr>
      <vt:lpstr>PowerPoint 프레젠테이션</vt:lpstr>
      <vt:lpstr>PowerPoint 프레젠테이션</vt:lpstr>
      <vt:lpstr>IoC 컨테이너 구성 </vt:lpstr>
      <vt:lpstr>서블릿 애플리케이션 컨텍스트</vt:lpstr>
      <vt:lpstr>b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2016-03-02T01:38:06Z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