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6FB2A3-AD3B-45C7-8D58-6F01978C6A76}" type="datetimeFigureOut">
              <a:rPr lang="ko-KR" altLang="en-US" smtClean="0"/>
              <a:t>2012-08-11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41CFE-070D-406A-AFAA-E07E3A2A71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3287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41CFE-070D-406A-AFAA-E07E3A2A71A5}" type="slidenum">
              <a:rPr lang="ko-KR" altLang="en-US" smtClean="0"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6DA6F-DAF5-4DBF-9EAE-DE0E03952EAB}" type="datetimeFigureOut">
              <a:rPr lang="ko-KR" altLang="en-US" smtClean="0"/>
              <a:pPr/>
              <a:t>2012-08-11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EA987-31DB-4FB5-9130-8665058D2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95536" y="908720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err="1" smtClean="0"/>
              <a:t>ContextLoader</a:t>
            </a:r>
            <a:r>
              <a:rPr lang="en-US" altLang="ko-KR" sz="1200" b="1" dirty="0" smtClean="0"/>
              <a:t>  -  [/WEB-INF/applicationContext.xml]&gt; </a:t>
            </a:r>
            <a:r>
              <a:rPr lang="ko-KR" altLang="en-US" sz="1200" b="1" dirty="0" smtClean="0"/>
              <a:t>시작</a:t>
            </a:r>
          </a:p>
          <a:p>
            <a:r>
              <a:rPr lang="en-US" altLang="ko-KR" sz="1200" dirty="0" smtClean="0"/>
              <a:t>defining beans  [dataSource,shopService,userCatalog,userDao,loginValidator,userEntryValidator,messageSource]</a:t>
            </a:r>
          </a:p>
          <a:p>
            <a:endParaRPr lang="en-US" altLang="ko-KR" sz="1200" dirty="0" smtClean="0"/>
          </a:p>
          <a:p>
            <a:r>
              <a:rPr lang="en-US" altLang="ko-KR" sz="1200" dirty="0" err="1" smtClean="0"/>
              <a:t>UserDaoImpl.setDataSource</a:t>
            </a:r>
            <a:r>
              <a:rPr lang="en-US" altLang="ko-KR" sz="1200" dirty="0" smtClean="0"/>
              <a:t> &lt;-:org.apache.commons.dbcp.BasicDataSource@47c31063</a:t>
            </a:r>
          </a:p>
          <a:p>
            <a:r>
              <a:rPr lang="en-US" altLang="ko-KR" sz="1200" dirty="0" err="1" smtClean="0"/>
              <a:t>UserCatalogImpl.setUserDao</a:t>
            </a:r>
            <a:r>
              <a:rPr lang="en-US" altLang="ko-KR" sz="1200" dirty="0" smtClean="0"/>
              <a:t>() &lt;-:</a:t>
            </a:r>
            <a:r>
              <a:rPr lang="en-US" altLang="ko-KR" sz="1200" dirty="0" err="1" smtClean="0"/>
              <a:t>userDao</a:t>
            </a:r>
            <a:endParaRPr lang="en-US" altLang="ko-KR" sz="1200" dirty="0" smtClean="0"/>
          </a:p>
          <a:p>
            <a:r>
              <a:rPr lang="en-US" altLang="ko-KR" sz="1200" dirty="0" err="1" smtClean="0"/>
              <a:t>ShopImpl.setUserCatalog</a:t>
            </a:r>
            <a:r>
              <a:rPr lang="en-US" altLang="ko-KR" sz="1200" dirty="0" smtClean="0"/>
              <a:t>() &lt;- userCatalog:logic.UserCatalogImpl@15b0576d</a:t>
            </a:r>
          </a:p>
          <a:p>
            <a:r>
              <a:rPr lang="en-US" altLang="ko-KR" sz="1200" dirty="0" err="1" smtClean="0"/>
              <a:t>ContextLoader</a:t>
            </a:r>
            <a:r>
              <a:rPr lang="en-US" altLang="ko-KR" sz="1200" dirty="0" smtClean="0"/>
              <a:t>    &lt;Root </a:t>
            </a:r>
            <a:r>
              <a:rPr lang="en-US" altLang="ko-KR" sz="1200" dirty="0" err="1" smtClean="0"/>
              <a:t>WebApplicationContext</a:t>
            </a:r>
            <a:r>
              <a:rPr lang="en-US" altLang="ko-KR" sz="1200" dirty="0" smtClean="0"/>
              <a:t>  </a:t>
            </a:r>
            <a:r>
              <a:rPr lang="ko-KR" altLang="en-US" sz="1200" dirty="0" smtClean="0"/>
              <a:t>초기화  완료</a:t>
            </a:r>
          </a:p>
          <a:p>
            <a:endParaRPr lang="ko-KR" altLang="en-US" sz="1200" dirty="0" smtClean="0"/>
          </a:p>
          <a:p>
            <a:endParaRPr lang="ko-KR" altLang="en-US" sz="1200" dirty="0" smtClean="0"/>
          </a:p>
          <a:p>
            <a:endParaRPr lang="ko-KR" altLang="en-US" sz="1200" dirty="0" smtClean="0"/>
          </a:p>
          <a:p>
            <a:r>
              <a:rPr lang="en-US" altLang="ko-KR" sz="1200" b="1" dirty="0" err="1" smtClean="0"/>
              <a:t>DispatcherServlet</a:t>
            </a:r>
            <a:r>
              <a:rPr lang="en-US" altLang="ko-KR" sz="1200" b="1" dirty="0" smtClean="0"/>
              <a:t>  -  [/WEB-INF/loginHan-servlet.xml]&gt;  </a:t>
            </a:r>
            <a:r>
              <a:rPr lang="ko-KR" altLang="en-US" sz="1200" b="1" dirty="0" smtClean="0"/>
              <a:t>시작</a:t>
            </a:r>
          </a:p>
          <a:p>
            <a:r>
              <a:rPr lang="en-US" altLang="ko-KR" sz="1200" dirty="0" smtClean="0"/>
              <a:t>defining beans [ handlerMapping,loginFormController,userEntryFormController,internalResourceViewResolver</a:t>
            </a:r>
          </a:p>
          <a:p>
            <a:endParaRPr lang="en-US" altLang="ko-KR" sz="1200" dirty="0" smtClean="0"/>
          </a:p>
          <a:p>
            <a:r>
              <a:rPr lang="en-US" altLang="ko-KR" sz="1200" dirty="0" err="1" smtClean="0"/>
              <a:t>UserEntryFormController.setShopService</a:t>
            </a:r>
            <a:r>
              <a:rPr lang="en-US" altLang="ko-KR" sz="1200" dirty="0" smtClean="0"/>
              <a:t>() &lt;- org.springframework.context.support.DelegatingMessageSource@607e25a</a:t>
            </a:r>
          </a:p>
          <a:p>
            <a:r>
              <a:rPr lang="en-US" altLang="ko-KR" sz="1200" dirty="0" err="1" smtClean="0"/>
              <a:t>UserEntryFormController.setShopService</a:t>
            </a:r>
            <a:r>
              <a:rPr lang="en-US" altLang="ko-KR" sz="1200" dirty="0" smtClean="0"/>
              <a:t>() &lt;- logic.ShopImpl@6f9d85cd</a:t>
            </a:r>
          </a:p>
          <a:p>
            <a:r>
              <a:rPr lang="en-US" altLang="ko-KR" sz="1200" dirty="0" err="1" smtClean="0"/>
              <a:t>UserEntryFormController.setUserEntryValidator</a:t>
            </a:r>
            <a:r>
              <a:rPr lang="en-US" altLang="ko-KR" sz="1200" dirty="0" smtClean="0"/>
              <a:t>() &lt;- utils.UserEntryValidator@4ebb8efa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.</a:t>
            </a:r>
            <a:r>
              <a:rPr lang="en-US" altLang="ko-KR" sz="1200" dirty="0" err="1" smtClean="0"/>
              <a:t>SimpleUrlHandlerMapping</a:t>
            </a:r>
            <a:r>
              <a:rPr lang="en-US" altLang="ko-KR" sz="1200" dirty="0" smtClean="0"/>
              <a:t>  &lt;-  Mapped URL path [/userEntry.html] &lt;&lt; </a:t>
            </a:r>
            <a:r>
              <a:rPr lang="en-US" altLang="ko-KR" sz="1200" dirty="0" err="1" smtClean="0"/>
              <a:t>controller.UserEntryFormController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r>
              <a:rPr lang="en-US" altLang="ko-KR" sz="1200" dirty="0" err="1" smtClean="0"/>
              <a:t>LoginFormController.setLoginValidator</a:t>
            </a:r>
            <a:r>
              <a:rPr lang="en-US" altLang="ko-KR" sz="1200" dirty="0" smtClean="0"/>
              <a:t>() &lt;=utils.LoginValidator@c2af14d</a:t>
            </a:r>
          </a:p>
          <a:p>
            <a:r>
              <a:rPr lang="en-US" altLang="ko-KR" sz="1200" dirty="0" err="1" smtClean="0"/>
              <a:t>LoginFormController.setShopService</a:t>
            </a:r>
            <a:r>
              <a:rPr lang="en-US" altLang="ko-KR" sz="1200" dirty="0" smtClean="0"/>
              <a:t>() &lt;=logic.ShopImpl@6f9d85cd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.</a:t>
            </a:r>
            <a:r>
              <a:rPr lang="en-US" altLang="ko-KR" sz="1200" dirty="0" err="1" smtClean="0"/>
              <a:t>SimpleUrlHandlerMapping</a:t>
            </a:r>
            <a:r>
              <a:rPr lang="en-US" altLang="ko-KR" sz="1200" dirty="0" smtClean="0"/>
              <a:t>  &lt;- Mapped URL path [/login.html] &lt;&lt;  </a:t>
            </a:r>
            <a:r>
              <a:rPr lang="en-US" altLang="ko-KR" sz="1200" dirty="0" err="1" smtClean="0"/>
              <a:t>Controller.LoginFormController</a:t>
            </a:r>
            <a:r>
              <a:rPr lang="en-US" altLang="ko-KR" sz="1200" dirty="0" smtClean="0"/>
              <a:t>  </a:t>
            </a:r>
          </a:p>
          <a:p>
            <a:endParaRPr lang="en-US" altLang="ko-KR" sz="1200" dirty="0" smtClean="0"/>
          </a:p>
          <a:p>
            <a:r>
              <a:rPr lang="en-US" altLang="ko-KR" sz="1200" dirty="0" err="1" smtClean="0"/>
              <a:t>DispatcherServlet</a:t>
            </a:r>
            <a:r>
              <a:rPr lang="en-US" altLang="ko-KR" sz="1200" dirty="0" smtClean="0"/>
              <a:t>  </a:t>
            </a:r>
            <a:r>
              <a:rPr lang="ko-KR" altLang="en-US" sz="1200" dirty="0" smtClean="0"/>
              <a:t>완료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404664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SPring</a:t>
            </a:r>
            <a:r>
              <a:rPr lang="en-US" altLang="ko-KR" dirty="0" smtClean="0"/>
              <a:t> Han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6002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SpringLogin</a:t>
            </a:r>
            <a:endParaRPr lang="ko-KR" altLang="en-US" dirty="0"/>
          </a:p>
        </p:txBody>
      </p:sp>
      <p:grpSp>
        <p:nvGrpSpPr>
          <p:cNvPr id="4" name="그룹 7"/>
          <p:cNvGrpSpPr/>
          <p:nvPr/>
        </p:nvGrpSpPr>
        <p:grpSpPr>
          <a:xfrm>
            <a:off x="2596872" y="764704"/>
            <a:ext cx="165618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연결선 10"/>
          <p:cNvCxnSpPr>
            <a:stCxn id="5" idx="2"/>
            <a:endCxn id="36" idx="0"/>
          </p:cNvCxnSpPr>
          <p:nvPr/>
        </p:nvCxnSpPr>
        <p:spPr>
          <a:xfrm>
            <a:off x="3424964" y="1388266"/>
            <a:ext cx="5002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908391" y="3956890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75656" y="126876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3717032"/>
            <a:ext cx="3177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요청</a:t>
            </a:r>
            <a:endParaRPr lang="en-US" altLang="ko-KR" sz="1000" dirty="0" smtClean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87726" y="353596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0" name="직선 화살표 연결선 19"/>
          <p:cNvCxnSpPr>
            <a:stCxn id="91" idx="1"/>
            <a:endCxn id="297" idx="3"/>
          </p:cNvCxnSpPr>
          <p:nvPr/>
        </p:nvCxnSpPr>
        <p:spPr>
          <a:xfrm flipH="1">
            <a:off x="1923631" y="6276866"/>
            <a:ext cx="704153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22" name="직선 화살표 연결선 21"/>
          <p:cNvCxnSpPr>
            <a:stCxn id="14" idx="0"/>
            <a:endCxn id="80" idx="2"/>
          </p:cNvCxnSpPr>
          <p:nvPr/>
        </p:nvCxnSpPr>
        <p:spPr>
          <a:xfrm flipV="1">
            <a:off x="1015568" y="2601949"/>
            <a:ext cx="18384" cy="107803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65638" y="3226084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5" name="직선 화살표 연결선 24"/>
          <p:cNvCxnSpPr>
            <a:stCxn id="13" idx="3"/>
            <a:endCxn id="92" idx="0"/>
          </p:cNvCxnSpPr>
          <p:nvPr/>
        </p:nvCxnSpPr>
        <p:spPr>
          <a:xfrm>
            <a:off x="1923631" y="4223589"/>
            <a:ext cx="1612217" cy="15096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51" idx="3"/>
            <a:endCxn id="32" idx="1"/>
          </p:cNvCxnSpPr>
          <p:nvPr/>
        </p:nvCxnSpPr>
        <p:spPr>
          <a:xfrm>
            <a:off x="4240121" y="4224367"/>
            <a:ext cx="474879" cy="1089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424154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948264" y="2708920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grpSp>
        <p:nvGrpSpPr>
          <p:cNvPr id="75" name="그룹 74"/>
          <p:cNvGrpSpPr/>
          <p:nvPr/>
        </p:nvGrpSpPr>
        <p:grpSpPr>
          <a:xfrm>
            <a:off x="107504" y="3679979"/>
            <a:ext cx="1816127" cy="797294"/>
            <a:chOff x="107504" y="3679979"/>
            <a:chExt cx="1816127" cy="797294"/>
          </a:xfrm>
        </p:grpSpPr>
        <p:grpSp>
          <p:nvGrpSpPr>
            <p:cNvPr id="12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13" name="직사각형 12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Login_acion.jsp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" name="직사각형 28"/>
            <p:cNvSpPr/>
            <p:nvPr/>
          </p:nvSpPr>
          <p:spPr>
            <a:xfrm>
              <a:off x="179512" y="4005064"/>
              <a:ext cx="16308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164288" y="594928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31" name="그룹 57"/>
          <p:cNvGrpSpPr/>
          <p:nvPr/>
        </p:nvGrpSpPr>
        <p:grpSpPr>
          <a:xfrm>
            <a:off x="4715000" y="3542014"/>
            <a:ext cx="4105472" cy="1144507"/>
            <a:chOff x="755576" y="1312894"/>
            <a:chExt cx="1174176" cy="436786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405246"/>
              <a:ext cx="1174176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SpringUserService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”  ref=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local=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그룹 18"/>
          <p:cNvGrpSpPr/>
          <p:nvPr/>
        </p:nvGrpSpPr>
        <p:grpSpPr>
          <a:xfrm>
            <a:off x="2637878" y="1628800"/>
            <a:ext cx="1584176" cy="1800201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SpringUserService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8172400" y="573325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50" name="그룹 10"/>
          <p:cNvGrpSpPr/>
          <p:nvPr/>
        </p:nvGrpSpPr>
        <p:grpSpPr>
          <a:xfrm>
            <a:off x="2555776" y="3645024"/>
            <a:ext cx="1684345" cy="864096"/>
            <a:chOff x="755576" y="1312894"/>
            <a:chExt cx="129614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55576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</p:cNvCxnSpPr>
          <p:nvPr/>
        </p:nvCxnSpPr>
        <p:spPr>
          <a:xfrm flipV="1">
            <a:off x="3397949" y="3429000"/>
            <a:ext cx="8641" cy="2160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419872" y="3429000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57" name="그룹 18"/>
          <p:cNvGrpSpPr/>
          <p:nvPr/>
        </p:nvGrpSpPr>
        <p:grpSpPr>
          <a:xfrm>
            <a:off x="5300326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그룹 7"/>
          <p:cNvGrpSpPr/>
          <p:nvPr/>
        </p:nvGrpSpPr>
        <p:grpSpPr>
          <a:xfrm>
            <a:off x="5363998" y="476672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079151" y="1100234"/>
            <a:ext cx="13263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023334" y="110428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endCxn id="58" idx="2"/>
          </p:cNvCxnSpPr>
          <p:nvPr/>
        </p:nvCxnSpPr>
        <p:spPr>
          <a:xfrm flipV="1">
            <a:off x="6084168" y="3140969"/>
            <a:ext cx="8246" cy="36003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그룹 76"/>
          <p:cNvGrpSpPr/>
          <p:nvPr/>
        </p:nvGrpSpPr>
        <p:grpSpPr>
          <a:xfrm>
            <a:off x="294121" y="1804655"/>
            <a:ext cx="1479662" cy="797294"/>
            <a:chOff x="107504" y="3679979"/>
            <a:chExt cx="1816127" cy="797294"/>
          </a:xfrm>
        </p:grpSpPr>
        <p:grpSp>
          <p:nvGrpSpPr>
            <p:cNvPr id="78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2" y="4005064"/>
              <a:ext cx="118494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cxnSp>
        <p:nvCxnSpPr>
          <p:cNvPr id="84" name="직선 화살표 연결선 83"/>
          <p:cNvCxnSpPr>
            <a:stCxn id="81" idx="0"/>
            <a:endCxn id="5" idx="1"/>
          </p:cNvCxnSpPr>
          <p:nvPr/>
        </p:nvCxnSpPr>
        <p:spPr>
          <a:xfrm flipV="1">
            <a:off x="1033952" y="1227612"/>
            <a:ext cx="1562920" cy="57704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742333" y="2864087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88" name="그룹 87"/>
          <p:cNvGrpSpPr/>
          <p:nvPr/>
        </p:nvGrpSpPr>
        <p:grpSpPr>
          <a:xfrm>
            <a:off x="2627784" y="5733256"/>
            <a:ext cx="1816127" cy="797294"/>
            <a:chOff x="107504" y="3679979"/>
            <a:chExt cx="1816127" cy="797294"/>
          </a:xfrm>
        </p:grpSpPr>
        <p:grpSp>
          <p:nvGrpSpPr>
            <p:cNvPr id="89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index.jsp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grpSp>
        <p:nvGrpSpPr>
          <p:cNvPr id="289" name="그룹 288"/>
          <p:cNvGrpSpPr/>
          <p:nvPr/>
        </p:nvGrpSpPr>
        <p:grpSpPr>
          <a:xfrm>
            <a:off x="178417" y="4696793"/>
            <a:ext cx="1657280" cy="604415"/>
            <a:chOff x="107504" y="3679979"/>
            <a:chExt cx="1816127" cy="604415"/>
          </a:xfrm>
        </p:grpSpPr>
        <p:grpSp>
          <p:nvGrpSpPr>
            <p:cNvPr id="290" name="그룹 25"/>
            <p:cNvGrpSpPr/>
            <p:nvPr/>
          </p:nvGrpSpPr>
          <p:grpSpPr>
            <a:xfrm>
              <a:off x="107504" y="3679979"/>
              <a:ext cx="1816127" cy="604415"/>
              <a:chOff x="755576" y="1560230"/>
              <a:chExt cx="1296144" cy="484249"/>
            </a:xfrm>
          </p:grpSpPr>
          <p:sp>
            <p:nvSpPr>
              <p:cNvPr id="292" name="직사각형 291"/>
              <p:cNvSpPr/>
              <p:nvPr/>
            </p:nvSpPr>
            <p:spPr>
              <a:xfrm>
                <a:off x="755576" y="1792515"/>
                <a:ext cx="1296144" cy="2519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3" name="직사각형 292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login.jsp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1" name="직사각형 290"/>
            <p:cNvSpPr/>
            <p:nvPr/>
          </p:nvSpPr>
          <p:spPr>
            <a:xfrm>
              <a:off x="179512" y="4005064"/>
              <a:ext cx="1847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ko-KR" altLang="en-US" sz="1200" dirty="0"/>
            </a:p>
          </p:txBody>
        </p:sp>
      </p:grpSp>
      <p:grpSp>
        <p:nvGrpSpPr>
          <p:cNvPr id="294" name="그룹 293"/>
          <p:cNvGrpSpPr/>
          <p:nvPr/>
        </p:nvGrpSpPr>
        <p:grpSpPr>
          <a:xfrm>
            <a:off x="107504" y="5733256"/>
            <a:ext cx="1816127" cy="797294"/>
            <a:chOff x="107504" y="3679979"/>
            <a:chExt cx="1816127" cy="797294"/>
          </a:xfrm>
        </p:grpSpPr>
        <p:grpSp>
          <p:nvGrpSpPr>
            <p:cNvPr id="295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297" name="직사각형 296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8" name="직사각형 297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i="1" u="sng" dirty="0" smtClean="0">
                    <a:solidFill>
                      <a:schemeClr val="tx1"/>
                    </a:solidFill>
                  </a:rPr>
                  <a:t>loginCheck.jsp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6" name="직사각형 295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cxnSp>
        <p:nvCxnSpPr>
          <p:cNvPr id="301" name="직선 화살표 연결선 300"/>
          <p:cNvCxnSpPr>
            <a:stCxn id="298" idx="0"/>
            <a:endCxn id="292" idx="2"/>
          </p:cNvCxnSpPr>
          <p:nvPr/>
        </p:nvCxnSpPr>
        <p:spPr>
          <a:xfrm flipH="1" flipV="1">
            <a:off x="1007057" y="5301208"/>
            <a:ext cx="8511" cy="432048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직선 화살표 연결선 305"/>
          <p:cNvCxnSpPr>
            <a:stCxn id="293" idx="0"/>
            <a:endCxn id="13" idx="2"/>
          </p:cNvCxnSpPr>
          <p:nvPr/>
        </p:nvCxnSpPr>
        <p:spPr>
          <a:xfrm flipV="1">
            <a:off x="1007057" y="4477273"/>
            <a:ext cx="8511" cy="21952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1016204" y="4481716"/>
            <a:ext cx="5741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solidFill>
                  <a:srgbClr val="0000FF"/>
                </a:solidFill>
              </a:rPr>
              <a:t>로그인가입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325" name="직선 화살표 연결선 324"/>
          <p:cNvCxnSpPr>
            <a:stCxn id="35" idx="3"/>
            <a:endCxn id="62" idx="1"/>
          </p:cNvCxnSpPr>
          <p:nvPr/>
        </p:nvCxnSpPr>
        <p:spPr>
          <a:xfrm flipV="1">
            <a:off x="4222053" y="939580"/>
            <a:ext cx="1141945" cy="18548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/>
          <p:cNvSpPr txBox="1"/>
          <p:nvPr/>
        </p:nvSpPr>
        <p:spPr>
          <a:xfrm>
            <a:off x="4644008" y="2060848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0" name="이등변 삼각형 9"/>
          <p:cNvSpPr/>
          <p:nvPr/>
        </p:nvSpPr>
        <p:spPr>
          <a:xfrm flipH="1">
            <a:off x="3368412" y="1381864"/>
            <a:ext cx="109344" cy="126484"/>
          </a:xfrm>
          <a:prstGeom prst="triangl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335" name="직선 화살표 연결선 334"/>
          <p:cNvCxnSpPr/>
          <p:nvPr/>
        </p:nvCxnSpPr>
        <p:spPr>
          <a:xfrm flipV="1">
            <a:off x="1475656" y="1340768"/>
            <a:ext cx="1080120" cy="226414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2" name="그룹 7"/>
          <p:cNvGrpSpPr/>
          <p:nvPr/>
        </p:nvGrpSpPr>
        <p:grpSpPr>
          <a:xfrm>
            <a:off x="7076496" y="1443598"/>
            <a:ext cx="1944216" cy="648071"/>
            <a:chOff x="755576" y="1386639"/>
            <a:chExt cx="1296144" cy="374692"/>
          </a:xfrm>
        </p:grpSpPr>
        <p:sp>
          <p:nvSpPr>
            <p:cNvPr id="343" name="직사각형 342"/>
            <p:cNvSpPr/>
            <p:nvPr/>
          </p:nvSpPr>
          <p:spPr>
            <a:xfrm>
              <a:off x="755576" y="1511536"/>
              <a:ext cx="1296144" cy="2497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ctx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=new </a:t>
              </a:r>
              <a:r>
                <a:rPr lang="en-US" altLang="ko-KR" sz="1200" u="sng" dirty="0" err="1" smtClean="0">
                  <a:solidFill>
                    <a:schemeClr val="tx1"/>
                  </a:solidFill>
                </a:rPr>
                <a:t>InitialContext</a:t>
              </a:r>
              <a:r>
                <a:rPr lang="en-US" altLang="ko-KR" sz="1200" u="sng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DataSource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ds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=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ctx.lookup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44" name="직사각형 343"/>
            <p:cNvSpPr/>
            <p:nvPr/>
          </p:nvSpPr>
          <p:spPr>
            <a:xfrm>
              <a:off x="755576" y="1386639"/>
              <a:ext cx="1296144" cy="12489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ConnectionManager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51" name="직선 화살표 연결선 350"/>
          <p:cNvCxnSpPr>
            <a:endCxn id="343" idx="1"/>
          </p:cNvCxnSpPr>
          <p:nvPr/>
        </p:nvCxnSpPr>
        <p:spPr>
          <a:xfrm flipV="1">
            <a:off x="6876256" y="1875645"/>
            <a:ext cx="200240" cy="4118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932040" y="1772816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8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9512" y="0"/>
            <a:ext cx="856895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b="1" dirty="0" smtClean="0"/>
              <a:t>&gt;&gt;&gt;http://localhost:8080/SpringLogHan/login.html</a:t>
            </a:r>
          </a:p>
          <a:p>
            <a:r>
              <a:rPr lang="en-US" altLang="ko-KR" sz="1200" dirty="0" err="1" smtClean="0"/>
              <a:t>LoginFormController.setUpForm</a:t>
            </a:r>
            <a:r>
              <a:rPr lang="en-US" altLang="ko-KR" sz="1200" dirty="0" smtClean="0"/>
              <a:t>() -&gt; return:</a:t>
            </a:r>
          </a:p>
          <a:p>
            <a:r>
              <a:rPr lang="en-US" altLang="ko-KR" sz="1200" dirty="0" err="1" smtClean="0"/>
              <a:t>LoginFormController.toLoginView</a:t>
            </a:r>
            <a:r>
              <a:rPr lang="en-US" altLang="ko-KR" sz="1200" dirty="0" smtClean="0"/>
              <a:t>() -&gt; </a:t>
            </a:r>
            <a:r>
              <a:rPr lang="en-US" altLang="ko-KR" sz="1200" dirty="0" err="1" smtClean="0"/>
              <a:t>return:login</a:t>
            </a:r>
            <a:endParaRPr lang="en-US" altLang="ko-KR" sz="1200" dirty="0" smtClean="0"/>
          </a:p>
          <a:p>
            <a:r>
              <a:rPr lang="en-US" altLang="ko-KR" sz="1200" dirty="0" smtClean="0"/>
              <a:t>Login.jsp ==&gt; </a:t>
            </a:r>
            <a:r>
              <a:rPr lang="ko-KR" altLang="en-US" sz="1200" dirty="0" smtClean="0"/>
              <a:t>로그인 화면</a:t>
            </a:r>
            <a:r>
              <a:rPr lang="en-US" altLang="ko-KR" sz="1200" dirty="0" smtClean="0"/>
              <a:t>:</a:t>
            </a:r>
          </a:p>
          <a:p>
            <a:endParaRPr lang="en-US" altLang="ko-KR" sz="1200" dirty="0" smtClean="0"/>
          </a:p>
          <a:p>
            <a:r>
              <a:rPr lang="ko-KR" altLang="en-US" sz="1200" b="1" dirty="0" smtClean="0"/>
              <a:t>정상입력</a:t>
            </a:r>
          </a:p>
          <a:p>
            <a:r>
              <a:rPr lang="en-US" altLang="ko-KR" sz="1200" dirty="0" err="1" smtClean="0"/>
              <a:t>LoginFormController.setUpForm</a:t>
            </a:r>
            <a:r>
              <a:rPr lang="en-US" altLang="ko-KR" sz="1200" dirty="0" smtClean="0"/>
              <a:t>() -&gt; return:</a:t>
            </a:r>
          </a:p>
          <a:p>
            <a:r>
              <a:rPr lang="en-US" altLang="ko-KR" sz="1200" dirty="0" err="1" smtClean="0"/>
              <a:t>LoginValidator.validate</a:t>
            </a:r>
            <a:r>
              <a:rPr lang="en-US" altLang="ko-KR" sz="1200" dirty="0" smtClean="0"/>
              <a:t>() -&gt; </a:t>
            </a:r>
          </a:p>
          <a:p>
            <a:r>
              <a:rPr lang="en-US" altLang="ko-KR" sz="1200" dirty="0" err="1" smtClean="0"/>
              <a:t>ShopImpl.getUserByUserIdAndPassword</a:t>
            </a:r>
            <a:r>
              <a:rPr lang="en-US" altLang="ko-KR" sz="1200" dirty="0" smtClean="0"/>
              <a:t>  &lt;- </a:t>
            </a:r>
            <a:r>
              <a:rPr lang="en-US" altLang="ko-KR" sz="1200" dirty="0" err="1" smtClean="0"/>
              <a:t>han</a:t>
            </a:r>
            <a:r>
              <a:rPr lang="en-US" altLang="ko-KR" sz="1200" dirty="0" smtClean="0"/>
              <a:t>   1234</a:t>
            </a:r>
          </a:p>
          <a:p>
            <a:r>
              <a:rPr lang="en-US" altLang="ko-KR" sz="1200" dirty="0" err="1" smtClean="0"/>
              <a:t>UserCatalogImpl.getUserByUserIdAndPassword</a:t>
            </a:r>
            <a:r>
              <a:rPr lang="en-US" altLang="ko-KR" sz="1200" dirty="0" smtClean="0"/>
              <a:t> -&gt; :</a:t>
            </a:r>
            <a:r>
              <a:rPr lang="en-US" altLang="ko-KR" sz="1200" dirty="0" err="1" smtClean="0"/>
              <a:t>han</a:t>
            </a:r>
            <a:r>
              <a:rPr lang="en-US" altLang="ko-KR" sz="1200" dirty="0" smtClean="0"/>
              <a:t>   1234</a:t>
            </a:r>
          </a:p>
          <a:p>
            <a:r>
              <a:rPr lang="en-US" altLang="ko-KR" sz="1200" dirty="0" err="1" smtClean="0"/>
              <a:t>UserDaoImpl.findByUserIdAndPassword</a:t>
            </a:r>
            <a:r>
              <a:rPr lang="en-US" altLang="ko-KR" sz="1200" dirty="0" smtClean="0"/>
              <a:t> -&gt; :</a:t>
            </a:r>
            <a:r>
              <a:rPr lang="en-US" altLang="ko-KR" sz="1200" dirty="0" err="1" smtClean="0"/>
              <a:t>han</a:t>
            </a:r>
            <a:r>
              <a:rPr lang="en-US" altLang="ko-KR" sz="1200" dirty="0" smtClean="0"/>
              <a:t>   1234</a:t>
            </a:r>
          </a:p>
          <a:p>
            <a:r>
              <a:rPr lang="en-US" altLang="ko-KR" sz="1200" dirty="0" err="1" smtClean="0"/>
              <a:t>LoginFormController.onSubmit</a:t>
            </a:r>
            <a:r>
              <a:rPr lang="en-US" altLang="ko-KR" sz="1200" dirty="0" smtClean="0"/>
              <a:t>() -&gt; return:</a:t>
            </a:r>
            <a:r>
              <a:rPr lang="ko-KR" altLang="en-US" sz="1200" dirty="0" smtClean="0"/>
              <a:t>유저가 있을 때</a:t>
            </a:r>
          </a:p>
          <a:p>
            <a:r>
              <a:rPr lang="en-US" altLang="ko-KR" sz="1200" dirty="0" smtClean="0"/>
              <a:t>LoginSuccess.jsp ==&gt; </a:t>
            </a:r>
            <a:r>
              <a:rPr lang="ko-KR" altLang="en-US" sz="1200" dirty="0" smtClean="0"/>
              <a:t>로그인 성공 화면</a:t>
            </a:r>
            <a:r>
              <a:rPr lang="en-US" altLang="ko-KR" sz="1200" dirty="0" smtClean="0"/>
              <a:t>:</a:t>
            </a:r>
          </a:p>
          <a:p>
            <a:endParaRPr lang="en-US" altLang="ko-KR" sz="1200" dirty="0"/>
          </a:p>
          <a:p>
            <a:r>
              <a:rPr lang="en-US" altLang="ko-KR" sz="1200" dirty="0" smtClean="0"/>
              <a:t>No</a:t>
            </a:r>
            <a:r>
              <a:rPr lang="ko-KR" altLang="en-US" sz="1200" dirty="0" smtClean="0"/>
              <a:t>입력</a:t>
            </a:r>
          </a:p>
          <a:p>
            <a:r>
              <a:rPr lang="en-US" altLang="ko-KR" sz="1200" dirty="0" err="1" smtClean="0"/>
              <a:t>LoginFormController.setUpForm</a:t>
            </a:r>
            <a:r>
              <a:rPr lang="en-US" altLang="ko-KR" sz="1200" dirty="0" smtClean="0"/>
              <a:t>() -&gt; return:</a:t>
            </a:r>
          </a:p>
          <a:p>
            <a:r>
              <a:rPr lang="en-US" altLang="ko-KR" sz="1200" dirty="0" err="1" smtClean="0"/>
              <a:t>LoginValidator.validate</a:t>
            </a:r>
            <a:r>
              <a:rPr lang="en-US" altLang="ko-KR" sz="1200" dirty="0" smtClean="0"/>
              <a:t>() -&gt; </a:t>
            </a:r>
          </a:p>
          <a:p>
            <a:r>
              <a:rPr lang="en-US" altLang="ko-KR" sz="1200" dirty="0" err="1" smtClean="0"/>
              <a:t>LoginFormController.onSubmit</a:t>
            </a:r>
            <a:r>
              <a:rPr lang="en-US" altLang="ko-KR" sz="1200" dirty="0" smtClean="0"/>
              <a:t>() -&gt; </a:t>
            </a:r>
            <a:r>
              <a:rPr lang="en-US" altLang="ko-KR" sz="1200" dirty="0" err="1" smtClean="0"/>
              <a:t>return:bindingResult.hasErrors</a:t>
            </a:r>
            <a:endParaRPr lang="en-US" altLang="ko-KR" sz="1200" dirty="0" smtClean="0"/>
          </a:p>
          <a:p>
            <a:r>
              <a:rPr lang="en-US" altLang="ko-KR" sz="1200" dirty="0" smtClean="0"/>
              <a:t>Login.jsp ==&gt; </a:t>
            </a:r>
            <a:r>
              <a:rPr lang="ko-KR" altLang="en-US" sz="1200" dirty="0" smtClean="0"/>
              <a:t>로그인 화면</a:t>
            </a:r>
            <a:r>
              <a:rPr lang="en-US" altLang="ko-KR" sz="1200" dirty="0" smtClean="0"/>
              <a:t>: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ID </a:t>
            </a:r>
            <a:r>
              <a:rPr lang="ko-KR" altLang="en-US" sz="1200" dirty="0" err="1" smtClean="0"/>
              <a:t>다를때</a:t>
            </a:r>
            <a:endParaRPr lang="ko-KR" altLang="en-US" sz="1200" dirty="0" smtClean="0"/>
          </a:p>
          <a:p>
            <a:r>
              <a:rPr lang="en-US" altLang="ko-KR" sz="1200" dirty="0" err="1" smtClean="0"/>
              <a:t>LoginFormController.setUpForm</a:t>
            </a:r>
            <a:r>
              <a:rPr lang="en-US" altLang="ko-KR" sz="1200" dirty="0" smtClean="0"/>
              <a:t>() -&gt; return:</a:t>
            </a:r>
          </a:p>
          <a:p>
            <a:r>
              <a:rPr lang="en-US" altLang="ko-KR" sz="1200" dirty="0" err="1" smtClean="0"/>
              <a:t>LoginValidator.validate</a:t>
            </a:r>
            <a:r>
              <a:rPr lang="en-US" altLang="ko-KR" sz="1200" dirty="0" smtClean="0"/>
              <a:t>() -&gt; </a:t>
            </a:r>
          </a:p>
          <a:p>
            <a:r>
              <a:rPr lang="en-US" altLang="ko-KR" sz="1200" dirty="0" err="1" smtClean="0"/>
              <a:t>ShopImpl.getUserByUserIdAndPassword</a:t>
            </a:r>
            <a:r>
              <a:rPr lang="en-US" altLang="ko-KR" sz="1200" dirty="0" smtClean="0"/>
              <a:t>  &lt;- han1   1234</a:t>
            </a:r>
          </a:p>
          <a:p>
            <a:r>
              <a:rPr lang="en-US" altLang="ko-KR" sz="1200" dirty="0" err="1" smtClean="0"/>
              <a:t>UserCatalogImpl.getUserByUserIdAndPassword</a:t>
            </a:r>
            <a:r>
              <a:rPr lang="en-US" altLang="ko-KR" sz="1200" dirty="0" smtClean="0"/>
              <a:t> -&gt; :han1   1234</a:t>
            </a:r>
          </a:p>
          <a:p>
            <a:r>
              <a:rPr lang="en-US" altLang="ko-KR" sz="1200" dirty="0" err="1" smtClean="0"/>
              <a:t>UserDaoImpl.findByUserIdAndPassword</a:t>
            </a:r>
            <a:r>
              <a:rPr lang="en-US" altLang="ko-KR" sz="1200" dirty="0" smtClean="0"/>
              <a:t> -&gt; :han1   1234</a:t>
            </a:r>
          </a:p>
          <a:p>
            <a:r>
              <a:rPr lang="en-US" altLang="ko-KR" sz="1200" dirty="0" err="1" smtClean="0"/>
              <a:t>LoginFormController.onSubmit</a:t>
            </a:r>
            <a:r>
              <a:rPr lang="en-US" altLang="ko-KR" sz="1200" dirty="0" smtClean="0"/>
              <a:t>() -&gt; return:</a:t>
            </a:r>
            <a:r>
              <a:rPr lang="ko-KR" altLang="en-US" sz="1200" dirty="0" smtClean="0"/>
              <a:t>유저가 없을 때</a:t>
            </a:r>
          </a:p>
          <a:p>
            <a:r>
              <a:rPr lang="en-US" altLang="ko-KR" sz="1200" dirty="0" smtClean="0"/>
              <a:t>Login.jsp ==&gt; </a:t>
            </a:r>
            <a:r>
              <a:rPr lang="ko-KR" altLang="en-US" sz="1200" dirty="0" smtClean="0"/>
              <a:t>로그인 화면</a:t>
            </a:r>
            <a:r>
              <a:rPr lang="en-US" altLang="ko-KR" sz="1200" dirty="0" smtClean="0"/>
              <a:t>:</a:t>
            </a:r>
          </a:p>
          <a:p>
            <a:endParaRPr lang="en-US" altLang="ko-KR" sz="1200" dirty="0" smtClean="0"/>
          </a:p>
          <a:p>
            <a:r>
              <a:rPr lang="en-US" altLang="ko-KR" sz="1200" dirty="0" smtClean="0"/>
              <a:t>Pass </a:t>
            </a:r>
            <a:r>
              <a:rPr lang="ko-KR" altLang="en-US" sz="1200" dirty="0" err="1" smtClean="0"/>
              <a:t>다를때</a:t>
            </a:r>
            <a:endParaRPr lang="ko-KR" altLang="en-US" sz="1200" dirty="0" smtClean="0"/>
          </a:p>
          <a:p>
            <a:r>
              <a:rPr lang="en-US" altLang="ko-KR" sz="1200" dirty="0" err="1" smtClean="0"/>
              <a:t>LoginFormController.setUpForm</a:t>
            </a:r>
            <a:r>
              <a:rPr lang="en-US" altLang="ko-KR" sz="1200" dirty="0" smtClean="0"/>
              <a:t>() -&gt; return:</a:t>
            </a:r>
          </a:p>
          <a:p>
            <a:r>
              <a:rPr lang="en-US" altLang="ko-KR" sz="1200" dirty="0" err="1" smtClean="0"/>
              <a:t>LoginValidator.validate</a:t>
            </a:r>
            <a:r>
              <a:rPr lang="en-US" altLang="ko-KR" sz="1200" dirty="0" smtClean="0"/>
              <a:t>() -&gt; </a:t>
            </a:r>
          </a:p>
          <a:p>
            <a:r>
              <a:rPr lang="en-US" altLang="ko-KR" sz="1200" dirty="0" err="1" smtClean="0"/>
              <a:t>ShopImpl.getUserByUserIdAndPassword</a:t>
            </a:r>
            <a:r>
              <a:rPr lang="en-US" altLang="ko-KR" sz="1200" dirty="0" smtClean="0"/>
              <a:t>  &lt;- </a:t>
            </a:r>
            <a:r>
              <a:rPr lang="en-US" altLang="ko-KR" sz="1200" dirty="0" err="1" smtClean="0"/>
              <a:t>han</a:t>
            </a:r>
            <a:r>
              <a:rPr lang="en-US" altLang="ko-KR" sz="1200" dirty="0" smtClean="0"/>
              <a:t>   12345</a:t>
            </a:r>
          </a:p>
          <a:p>
            <a:r>
              <a:rPr lang="en-US" altLang="ko-KR" sz="1200" dirty="0" err="1" smtClean="0"/>
              <a:t>UserCatalogImpl.getUserByUserIdAndPassword</a:t>
            </a:r>
            <a:r>
              <a:rPr lang="en-US" altLang="ko-KR" sz="1200" dirty="0" smtClean="0"/>
              <a:t> -&gt; :</a:t>
            </a:r>
            <a:r>
              <a:rPr lang="en-US" altLang="ko-KR" sz="1200" dirty="0" err="1" smtClean="0"/>
              <a:t>han</a:t>
            </a:r>
            <a:r>
              <a:rPr lang="en-US" altLang="ko-KR" sz="1200" dirty="0" smtClean="0"/>
              <a:t>   12345</a:t>
            </a:r>
          </a:p>
          <a:p>
            <a:r>
              <a:rPr lang="en-US" altLang="ko-KR" sz="1200" dirty="0" err="1" smtClean="0"/>
              <a:t>UserDaoImpl.findByUserIdAndPassword</a:t>
            </a:r>
            <a:r>
              <a:rPr lang="en-US" altLang="ko-KR" sz="1200" dirty="0" smtClean="0"/>
              <a:t> -&gt; :</a:t>
            </a:r>
            <a:r>
              <a:rPr lang="en-US" altLang="ko-KR" sz="1200" dirty="0" err="1" smtClean="0"/>
              <a:t>han</a:t>
            </a:r>
            <a:r>
              <a:rPr lang="en-US" altLang="ko-KR" sz="1200" dirty="0" smtClean="0"/>
              <a:t>   12345</a:t>
            </a:r>
          </a:p>
          <a:p>
            <a:r>
              <a:rPr lang="en-US" altLang="ko-KR" sz="1200" dirty="0" err="1" smtClean="0"/>
              <a:t>LoginFormController.onSubmit</a:t>
            </a:r>
            <a:r>
              <a:rPr lang="en-US" altLang="ko-KR" sz="1200" dirty="0" smtClean="0"/>
              <a:t>() -&gt; return:</a:t>
            </a:r>
            <a:r>
              <a:rPr lang="ko-KR" altLang="en-US" sz="1200" dirty="0" smtClean="0"/>
              <a:t>유저가 없을 때</a:t>
            </a:r>
          </a:p>
          <a:p>
            <a:r>
              <a:rPr lang="en-US" altLang="ko-KR" sz="1200" dirty="0" smtClean="0"/>
              <a:t>Login.jsp ==&gt; </a:t>
            </a:r>
            <a:r>
              <a:rPr lang="ko-KR" altLang="en-US" sz="1200" dirty="0" smtClean="0"/>
              <a:t>로그인 화면</a:t>
            </a:r>
            <a:r>
              <a:rPr lang="en-US" altLang="ko-KR" sz="1200" dirty="0" smtClean="0"/>
              <a:t>:</a:t>
            </a:r>
            <a:endParaRPr lang="en-US" altLang="ko-KR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692696"/>
            <a:ext cx="60102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로그인</a:t>
            </a:r>
            <a:r>
              <a:rPr lang="en-US" altLang="ko-KR" dirty="0" smtClean="0"/>
              <a:t> </a:t>
            </a:r>
            <a:r>
              <a:rPr lang="ko-KR" altLang="en-US" dirty="0" smtClean="0"/>
              <a:t>폼 </a:t>
            </a:r>
            <a:r>
              <a:rPr lang="en-US" altLang="ko-KR" dirty="0" smtClean="0"/>
              <a:t>– Login, Logout -&gt; controller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err="1" smtClean="0"/>
              <a:t>정보수정폼</a:t>
            </a: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수정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취소   </a:t>
            </a:r>
            <a:r>
              <a:rPr lang="en-US" altLang="ko-KR" dirty="0" smtClean="0"/>
              <a:t>controller-&gt; </a:t>
            </a:r>
            <a:r>
              <a:rPr lang="ko-KR" altLang="en-US" dirty="0" smtClean="0"/>
              <a:t>폼</a:t>
            </a:r>
            <a:r>
              <a:rPr lang="en-US" altLang="ko-KR" dirty="0" smtClean="0"/>
              <a:t>  &gt; controller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1988840"/>
            <a:ext cx="7632848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&lt;bean id=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userFormController</a:t>
            </a:r>
            <a:r>
              <a:rPr lang="en-US" altLang="ko-KR" sz="1400" i="1" dirty="0" smtClean="0"/>
              <a:t>" class="</a:t>
            </a:r>
            <a:r>
              <a:rPr lang="en-US" altLang="ko-KR" sz="1400" i="1" dirty="0" err="1" smtClean="0"/>
              <a:t>net.javajigi.user.web.UserFormController</a:t>
            </a:r>
            <a:r>
              <a:rPr lang="en-US" altLang="ko-KR" sz="1400" i="1" dirty="0" smtClean="0"/>
              <a:t>"&gt;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validators</a:t>
            </a:r>
            <a:r>
              <a:rPr lang="en-US" altLang="ko-KR" sz="1400" i="1" dirty="0" smtClean="0"/>
              <a:t>"&gt;</a:t>
            </a:r>
          </a:p>
          <a:p>
            <a:r>
              <a:rPr lang="en-US" altLang="ko-KR" sz="1400" dirty="0" smtClean="0"/>
              <a:t>&lt;list&gt;</a:t>
            </a:r>
          </a:p>
          <a:p>
            <a:r>
              <a:rPr lang="en-US" altLang="ko-KR" sz="1400" dirty="0" smtClean="0"/>
              <a:t>&lt;ref bean=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beanValidator</a:t>
            </a:r>
            <a:r>
              <a:rPr lang="en-US" altLang="ko-KR" sz="1400" i="1" dirty="0" smtClean="0"/>
              <a:t>" /&gt;</a:t>
            </a:r>
          </a:p>
          <a:p>
            <a:r>
              <a:rPr lang="en-US" altLang="ko-KR" sz="1400" dirty="0" smtClean="0"/>
              <a:t>&lt;ref bean=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userValidator</a:t>
            </a:r>
            <a:r>
              <a:rPr lang="en-US" altLang="ko-KR" sz="1400" i="1" dirty="0" smtClean="0"/>
              <a:t>" /&gt;</a:t>
            </a:r>
          </a:p>
          <a:p>
            <a:r>
              <a:rPr lang="en-US" altLang="ko-KR" sz="1400" dirty="0" smtClean="0"/>
              <a:t>&lt;/list&gt;</a:t>
            </a:r>
          </a:p>
          <a:p>
            <a:r>
              <a:rPr lang="en-US" altLang="ko-KR" sz="1400" dirty="0" smtClean="0"/>
              <a:t>&lt;/property&gt;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formView</a:t>
            </a:r>
            <a:r>
              <a:rPr lang="en-US" altLang="ko-KR" sz="1400" i="1" dirty="0" smtClean="0"/>
              <a:t>" value="/user/edit" /&gt;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successView</a:t>
            </a:r>
            <a:r>
              <a:rPr lang="en-US" altLang="ko-KR" sz="1400" i="1" dirty="0" smtClean="0"/>
              <a:t>" value="redirect:/user/</a:t>
            </a:r>
            <a:r>
              <a:rPr lang="en-US" altLang="ko-KR" sz="1400" i="1" dirty="0" err="1" smtClean="0"/>
              <a:t>listUser.do</a:t>
            </a:r>
            <a:r>
              <a:rPr lang="en-US" altLang="ko-KR" sz="1400" i="1" dirty="0" smtClean="0"/>
              <a:t>" /&gt;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userService</a:t>
            </a:r>
            <a:r>
              <a:rPr lang="en-US" altLang="ko-KR" sz="1400" i="1" dirty="0" smtClean="0"/>
              <a:t>" ref="</a:t>
            </a:r>
            <a:r>
              <a:rPr lang="en-US" altLang="ko-KR" sz="1400" i="1" dirty="0" err="1" smtClean="0"/>
              <a:t>userService</a:t>
            </a:r>
            <a:r>
              <a:rPr lang="en-US" altLang="ko-KR" sz="1400" i="1" dirty="0" smtClean="0"/>
              <a:t>" /&gt;</a:t>
            </a:r>
          </a:p>
          <a:p>
            <a:r>
              <a:rPr lang="en-US" altLang="ko-KR" sz="1400" dirty="0" smtClean="0"/>
              <a:t>&lt;/bean&gt;</a:t>
            </a:r>
          </a:p>
          <a:p>
            <a:endParaRPr lang="ko-KR" altLang="en-US" sz="1400" dirty="0" smtClean="0"/>
          </a:p>
          <a:p>
            <a:r>
              <a:rPr lang="en-US" altLang="ko-KR" sz="1400" dirty="0" smtClean="0"/>
              <a:t>&lt;bean id=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loginFormController</a:t>
            </a:r>
            <a:r>
              <a:rPr lang="en-US" altLang="ko-KR" sz="1400" i="1" dirty="0" smtClean="0"/>
              <a:t>" class="</a:t>
            </a:r>
            <a:r>
              <a:rPr lang="en-US" altLang="ko-KR" sz="1400" i="1" dirty="0" err="1" smtClean="0"/>
              <a:t>net.javajigi.user.web.LoginFormController</a:t>
            </a:r>
            <a:r>
              <a:rPr lang="en-US" altLang="ko-KR" sz="1400" i="1" dirty="0" smtClean="0"/>
              <a:t>"&gt;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validator</a:t>
            </a:r>
            <a:r>
              <a:rPr lang="en-US" altLang="ko-KR" sz="1400" i="1" dirty="0" smtClean="0"/>
              <a:t>" ref="</a:t>
            </a:r>
            <a:r>
              <a:rPr lang="en-US" altLang="ko-KR" sz="1400" i="1" dirty="0" err="1" smtClean="0"/>
              <a:t>beanValidator</a:t>
            </a:r>
            <a:r>
              <a:rPr lang="en-US" altLang="ko-KR" sz="1400" i="1" dirty="0" smtClean="0"/>
              <a:t>" /&gt;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formView</a:t>
            </a:r>
            <a:r>
              <a:rPr lang="en-US" altLang="ko-KR" sz="1400" i="1" dirty="0" smtClean="0"/>
              <a:t>" value="/decorators/login" /&gt;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successView</a:t>
            </a:r>
            <a:r>
              <a:rPr lang="en-US" altLang="ko-KR" sz="1400" i="1" dirty="0" smtClean="0"/>
              <a:t>" value="redirect:/index.html" /&gt;</a:t>
            </a:r>
          </a:p>
          <a:p>
            <a:r>
              <a:rPr lang="en-US" altLang="ko-KR" sz="1400" dirty="0" smtClean="0"/>
              <a:t>&lt;property name=</a:t>
            </a:r>
            <a:r>
              <a:rPr lang="en-US" altLang="ko-KR" sz="1400" i="1" dirty="0" smtClean="0"/>
              <a:t>"</a:t>
            </a:r>
            <a:r>
              <a:rPr lang="en-US" altLang="ko-KR" sz="1400" i="1" dirty="0" err="1" smtClean="0"/>
              <a:t>userService</a:t>
            </a:r>
            <a:r>
              <a:rPr lang="en-US" altLang="ko-KR" sz="1400" i="1" dirty="0" smtClean="0"/>
              <a:t>" ref="</a:t>
            </a:r>
            <a:r>
              <a:rPr lang="en-US" altLang="ko-KR" sz="1400" i="1" dirty="0" err="1" smtClean="0"/>
              <a:t>userService</a:t>
            </a:r>
            <a:r>
              <a:rPr lang="en-US" altLang="ko-KR" sz="1400" i="1" dirty="0" smtClean="0"/>
              <a:t>" /&gt;</a:t>
            </a:r>
          </a:p>
          <a:p>
            <a:r>
              <a:rPr lang="en-US" altLang="ko-KR" sz="1400" dirty="0" smtClean="0"/>
              <a:t>&lt;/bean&gt;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611560" y="692696"/>
            <a:ext cx="4680520" cy="2876985"/>
            <a:chOff x="611560" y="692696"/>
            <a:chExt cx="2232248" cy="2876985"/>
          </a:xfrm>
        </p:grpSpPr>
        <p:sp>
          <p:nvSpPr>
            <p:cNvPr id="4" name="TextBox 3"/>
            <p:cNvSpPr txBox="1"/>
            <p:nvPr/>
          </p:nvSpPr>
          <p:spPr>
            <a:xfrm>
              <a:off x="611560" y="692696"/>
              <a:ext cx="2232248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UserFormController</a:t>
              </a:r>
              <a:endParaRPr lang="ko-KR" altLang="en-US" sz="12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11560" y="980728"/>
              <a:ext cx="2232248" cy="15696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 smtClean="0"/>
                <a:t>setUserService</a:t>
              </a:r>
              <a:r>
                <a:rPr lang="en-US" altLang="ko-KR" sz="1200" b="1" dirty="0" smtClean="0"/>
                <a:t>() – </a:t>
              </a:r>
              <a:r>
                <a:rPr lang="en-US" altLang="ko-KR" sz="1200" b="1" dirty="0" err="1" smtClean="0"/>
                <a:t>datasource</a:t>
              </a:r>
              <a:r>
                <a:rPr lang="ko-KR" altLang="en-US" sz="1200" b="1" dirty="0" smtClean="0"/>
                <a:t> </a:t>
              </a:r>
              <a:endParaRPr lang="en-US" altLang="ko-KR" sz="1200" dirty="0" smtClean="0"/>
            </a:p>
            <a:p>
              <a:r>
                <a:rPr lang="en-US" altLang="ko-KR" sz="1200" dirty="0" err="1" smtClean="0"/>
                <a:t>setFormView</a:t>
              </a:r>
              <a:r>
                <a:rPr lang="en-US" altLang="ko-KR" sz="1200" dirty="0" smtClean="0"/>
                <a:t>()  - </a:t>
              </a:r>
              <a:r>
                <a:rPr lang="ko-KR" altLang="en-US" sz="1200" dirty="0" err="1" smtClean="0"/>
                <a:t>입력폼</a:t>
              </a:r>
              <a:endParaRPr lang="en-US" altLang="ko-KR" sz="1200" dirty="0" smtClean="0"/>
            </a:p>
            <a:p>
              <a:r>
                <a:rPr lang="en-US" altLang="ko-KR" sz="1200" dirty="0" err="1" smtClean="0"/>
                <a:t>setSuccessView</a:t>
              </a:r>
              <a:r>
                <a:rPr lang="en-US" altLang="ko-KR" sz="1200" dirty="0" smtClean="0"/>
                <a:t>() – </a:t>
              </a:r>
              <a:r>
                <a:rPr lang="ko-KR" altLang="en-US" sz="1200" dirty="0" smtClean="0"/>
                <a:t>성공하고 보여질 페이지를 </a:t>
              </a:r>
              <a:r>
                <a:rPr lang="ko-KR" altLang="en-US" sz="1200" dirty="0" err="1" smtClean="0"/>
                <a:t>세팅한다</a:t>
              </a:r>
              <a:endParaRPr lang="en-US" altLang="ko-KR" sz="1200" dirty="0" smtClean="0"/>
            </a:p>
            <a:p>
              <a:r>
                <a:rPr lang="en-US" altLang="ko-KR" sz="1200" dirty="0" err="1" smtClean="0"/>
                <a:t>setValidator</a:t>
              </a:r>
              <a:r>
                <a:rPr lang="en-US" altLang="ko-KR" sz="1200" dirty="0" smtClean="0"/>
                <a:t>(</a:t>
              </a:r>
              <a:r>
                <a:rPr lang="en-US" altLang="ko-KR" sz="1200" u="sng" dirty="0" smtClean="0"/>
                <a:t>)</a:t>
              </a:r>
            </a:p>
            <a:p>
              <a:r>
                <a:rPr lang="en-US" altLang="ko-KR" sz="1200" dirty="0" err="1" smtClean="0"/>
                <a:t>setCommandName</a:t>
              </a:r>
              <a:r>
                <a:rPr lang="en-US" altLang="ko-KR" sz="1200" dirty="0" smtClean="0"/>
                <a:t>()                                                     </a:t>
              </a:r>
            </a:p>
            <a:p>
              <a:r>
                <a:rPr lang="en-US" altLang="ko-KR" sz="1200" dirty="0" err="1" smtClean="0"/>
                <a:t>setCommandClass</a:t>
              </a:r>
              <a:r>
                <a:rPr lang="en-US" altLang="ko-KR" sz="1200" dirty="0" smtClean="0"/>
                <a:t>(</a:t>
              </a:r>
              <a:r>
                <a:rPr lang="en-US" altLang="ko-KR" sz="1200" b="1" dirty="0" smtClean="0"/>
                <a:t>)</a:t>
              </a:r>
            </a:p>
            <a:p>
              <a:r>
                <a:rPr lang="en-US" altLang="ko-KR" sz="1200" dirty="0" err="1" smtClean="0"/>
                <a:t>setSessionForm</a:t>
              </a:r>
              <a:r>
                <a:rPr lang="en-US" altLang="ko-KR" sz="1200" dirty="0" smtClean="0"/>
                <a:t>(</a:t>
              </a:r>
              <a:r>
                <a:rPr lang="en-US" altLang="ko-KR" sz="1200" b="1" dirty="0" smtClean="0"/>
                <a:t>false)</a:t>
              </a:r>
            </a:p>
            <a:p>
              <a:r>
                <a:rPr lang="en-US" altLang="ko-KR" sz="1200" dirty="0" err="1" smtClean="0"/>
                <a:t>setBindOnNewForm</a:t>
              </a:r>
              <a:r>
                <a:rPr lang="en-US" altLang="ko-KR" sz="1200" dirty="0" smtClean="0"/>
                <a:t>(</a:t>
              </a:r>
              <a:r>
                <a:rPr lang="en-US" altLang="ko-KR" sz="1200" b="1" dirty="0" smtClean="0"/>
                <a:t>true)</a:t>
              </a:r>
              <a:endParaRPr lang="ko-KR" altLang="en-US" sz="1200" dirty="0" smtClean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1560" y="2554018"/>
              <a:ext cx="2232248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processFormSubmission</a:t>
              </a:r>
              <a:r>
                <a:rPr lang="en-US" altLang="ko-KR" sz="1200" dirty="0" smtClean="0"/>
                <a:t>() –</a:t>
              </a:r>
              <a:r>
                <a:rPr lang="ko-KR" altLang="en-US" sz="1200" dirty="0" smtClean="0"/>
                <a:t> </a:t>
              </a:r>
              <a:r>
                <a:rPr lang="ko-KR" altLang="en-US" sz="1200" dirty="0" err="1" smtClean="0"/>
                <a:t>파라메터</a:t>
              </a:r>
              <a:r>
                <a:rPr lang="ko-KR" altLang="en-US" sz="1200" dirty="0" smtClean="0"/>
                <a:t> 상태에  따라 처리과정결정 </a:t>
              </a:r>
              <a:endParaRPr lang="en-US" altLang="ko-KR" sz="1200" dirty="0" smtClean="0"/>
            </a:p>
            <a:p>
              <a:r>
                <a:rPr lang="en-US" altLang="ko-KR" sz="1200" dirty="0" smtClean="0"/>
                <a:t>      </a:t>
              </a:r>
              <a:r>
                <a:rPr lang="ko-KR" altLang="en-US" sz="1200" dirty="0" smtClean="0"/>
                <a:t>로그아웃</a:t>
              </a:r>
              <a:r>
                <a:rPr lang="en-US" altLang="ko-KR" sz="1200" dirty="0" smtClean="0"/>
                <a:t>, </a:t>
              </a:r>
              <a:r>
                <a:rPr lang="ko-KR" altLang="en-US" sz="1200" dirty="0" smtClean="0"/>
                <a:t>로그인</a:t>
              </a:r>
              <a:r>
                <a:rPr lang="en-US" altLang="ko-KR" sz="1200" dirty="0" smtClean="0"/>
                <a:t>, </a:t>
              </a:r>
              <a:r>
                <a:rPr lang="ko-KR" altLang="en-US" sz="1200" dirty="0" smtClean="0"/>
                <a:t>사용자생성</a:t>
              </a:r>
              <a:r>
                <a:rPr lang="en-US" altLang="ko-KR" sz="1200" dirty="0" smtClean="0"/>
                <a:t>,</a:t>
              </a:r>
              <a:r>
                <a:rPr lang="ko-KR" altLang="en-US" sz="1200" dirty="0" smtClean="0"/>
                <a:t>삭제</a:t>
              </a:r>
              <a:r>
                <a:rPr lang="en-US" altLang="ko-KR" sz="1200" dirty="0" smtClean="0"/>
                <a:t>, </a:t>
              </a:r>
              <a:r>
                <a:rPr lang="ko-KR" altLang="en-US" sz="1200" dirty="0" smtClean="0"/>
                <a:t>수정 </a:t>
              </a:r>
              <a:r>
                <a:rPr lang="en-US" altLang="ko-KR" sz="1200" dirty="0" smtClean="0"/>
                <a:t>–</a:t>
              </a:r>
              <a:r>
                <a:rPr lang="ko-KR" altLang="en-US" sz="1200" dirty="0" smtClean="0"/>
                <a:t>버튼의 </a:t>
              </a:r>
              <a:r>
                <a:rPr lang="en-US" altLang="ko-KR" sz="1200" dirty="0" smtClean="0"/>
                <a:t>value</a:t>
              </a:r>
              <a:r>
                <a:rPr lang="ko-KR" altLang="en-US" sz="1200" dirty="0" smtClean="0"/>
                <a:t> 이용</a:t>
              </a:r>
              <a:r>
                <a:rPr lang="en-US" altLang="ko-KR" sz="1200" dirty="0" smtClean="0"/>
                <a:t> </a:t>
              </a:r>
            </a:p>
            <a:p>
              <a:r>
                <a:rPr lang="en-US" altLang="ko-KR" sz="1200" dirty="0" err="1" smtClean="0"/>
                <a:t>formBackingObject</a:t>
              </a:r>
              <a:r>
                <a:rPr lang="en-US" altLang="ko-KR" sz="1200" dirty="0" smtClean="0"/>
                <a:t>() - Command </a:t>
              </a:r>
              <a:r>
                <a:rPr lang="ko-KR" altLang="en-US" sz="1200" dirty="0" smtClean="0"/>
                <a:t>객체의</a:t>
              </a:r>
              <a:r>
                <a:rPr lang="en-US" altLang="ko-KR" sz="1200" dirty="0" smtClean="0"/>
                <a:t> </a:t>
              </a:r>
              <a:r>
                <a:rPr lang="ko-KR" altLang="en-US" sz="1200" dirty="0" smtClean="0"/>
                <a:t>생성과 반환 </a:t>
              </a:r>
              <a:endParaRPr lang="en-US" altLang="ko-KR" sz="1200" dirty="0" smtClean="0"/>
            </a:p>
            <a:p>
              <a:r>
                <a:rPr lang="en-US" altLang="ko-KR" sz="1200" dirty="0" err="1" smtClean="0"/>
                <a:t>onSubmit</a:t>
              </a:r>
              <a:r>
                <a:rPr lang="en-US" altLang="ko-KR" sz="1200" dirty="0" smtClean="0"/>
                <a:t>() – </a:t>
              </a:r>
              <a:r>
                <a:rPr lang="en-US" altLang="ko-KR" sz="1200" dirty="0" err="1" smtClean="0"/>
                <a:t>ModelAndView</a:t>
              </a:r>
              <a:r>
                <a:rPr lang="ko-KR" altLang="en-US" sz="1200" dirty="0" smtClean="0"/>
                <a:t>를</a:t>
              </a:r>
              <a:r>
                <a:rPr lang="en-US" altLang="ko-KR" sz="1200" dirty="0" smtClean="0"/>
                <a:t> </a:t>
              </a:r>
              <a:r>
                <a:rPr lang="ko-KR" altLang="en-US" sz="1200" dirty="0" smtClean="0"/>
                <a:t>만들어 </a:t>
              </a:r>
              <a:r>
                <a:rPr lang="ko-KR" altLang="en-US" sz="1200" dirty="0" err="1" smtClean="0"/>
                <a:t>뷰지정</a:t>
              </a:r>
              <a:r>
                <a:rPr lang="ko-KR" altLang="en-US" sz="1200" dirty="0" smtClean="0"/>
                <a:t>  반환</a:t>
              </a:r>
              <a:endParaRPr lang="en-US" altLang="ko-KR" sz="1200" dirty="0" smtClean="0"/>
            </a:p>
            <a:p>
              <a:r>
                <a:rPr lang="en-US" altLang="ko-KR" sz="1200" dirty="0" err="1" smtClean="0"/>
                <a:t>showForm</a:t>
              </a:r>
              <a:r>
                <a:rPr lang="en-US" altLang="ko-KR" sz="1200" dirty="0" smtClean="0"/>
                <a:t>() – </a:t>
              </a:r>
              <a:r>
                <a:rPr lang="ko-KR" altLang="en-US" sz="1200" dirty="0" smtClean="0"/>
                <a:t>폼</a:t>
              </a:r>
              <a:r>
                <a:rPr lang="en-US" altLang="ko-KR" sz="1200" dirty="0" smtClean="0"/>
                <a:t> </a:t>
              </a:r>
              <a:r>
                <a:rPr lang="ko-KR" altLang="en-US" sz="1200" dirty="0" smtClean="0"/>
                <a:t>버튼에 따라 </a:t>
              </a:r>
              <a:r>
                <a:rPr lang="ko-KR" altLang="en-US" sz="1200" dirty="0" err="1" smtClean="0"/>
                <a:t>출력폼</a:t>
              </a:r>
              <a:r>
                <a:rPr lang="ko-KR" altLang="en-US" sz="1200" dirty="0" smtClean="0"/>
                <a:t> 결정</a:t>
              </a:r>
              <a:r>
                <a:rPr lang="en-US" altLang="ko-KR" sz="1200" dirty="0" smtClean="0"/>
                <a:t>(</a:t>
              </a:r>
              <a:r>
                <a:rPr lang="ko-KR" altLang="en-US" sz="1200" dirty="0" smtClean="0"/>
                <a:t>로그인</a:t>
              </a:r>
              <a:r>
                <a:rPr lang="en-US" altLang="ko-KR" sz="1200" dirty="0" smtClean="0"/>
                <a:t>, </a:t>
              </a:r>
              <a:r>
                <a:rPr lang="ko-KR" altLang="en-US" sz="1200" dirty="0" smtClean="0"/>
                <a:t>로그아웃</a:t>
              </a:r>
              <a:r>
                <a:rPr lang="en-US" altLang="ko-KR" sz="1200" dirty="0" smtClean="0"/>
                <a:t>)</a:t>
              </a:r>
              <a:endParaRPr lang="ko-KR" altLang="en-US" sz="1200" dirty="0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611560" y="188640"/>
            <a:ext cx="2232248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1400" dirty="0" err="1" smtClean="0"/>
              <a:t>SimpleFormController</a:t>
            </a:r>
            <a:r>
              <a:rPr lang="en-US" altLang="ko-KR" sz="1400" dirty="0" smtClean="0"/>
              <a:t> </a:t>
            </a:r>
            <a:endParaRPr lang="ko-KR" altLang="en-US" sz="1400" dirty="0"/>
          </a:p>
        </p:txBody>
      </p:sp>
      <p:sp>
        <p:nvSpPr>
          <p:cNvPr id="12" name="직사각형 11"/>
          <p:cNvSpPr/>
          <p:nvPr/>
        </p:nvSpPr>
        <p:spPr>
          <a:xfrm>
            <a:off x="683568" y="378904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200" dirty="0" err="1" smtClean="0"/>
              <a:t>showForm</a:t>
            </a:r>
            <a:r>
              <a:rPr lang="en-US" altLang="ko-KR" sz="1200" dirty="0" smtClean="0"/>
              <a:t>() </a:t>
            </a:r>
            <a:r>
              <a:rPr lang="ko-KR" altLang="en-US" sz="1200" dirty="0" err="1" smtClean="0"/>
              <a:t>메서드는</a:t>
            </a:r>
            <a:r>
              <a:rPr lang="ko-KR" altLang="en-US" sz="1200" dirty="0" smtClean="0"/>
              <a:t> </a:t>
            </a:r>
            <a:r>
              <a:rPr lang="en-US" altLang="ko-KR" sz="1200" dirty="0" err="1" smtClean="0"/>
              <a:t>referenceData</a:t>
            </a:r>
            <a:r>
              <a:rPr lang="en-US" altLang="ko-KR" sz="1200" dirty="0" smtClean="0"/>
              <a:t>() </a:t>
            </a:r>
            <a:r>
              <a:rPr lang="ko-KR" altLang="en-US" sz="1200" dirty="0" err="1" smtClean="0"/>
              <a:t>메서드를</a:t>
            </a:r>
            <a:r>
              <a:rPr lang="ko-KR" altLang="en-US" sz="1200" dirty="0" smtClean="0"/>
              <a:t> 호출하여 입력 폼에서 필요로 하는 추가 정보를 </a:t>
            </a:r>
            <a:r>
              <a:rPr lang="en-US" altLang="ko-KR" sz="1200" dirty="0" err="1" smtClean="0"/>
              <a:t>ModelAndView</a:t>
            </a:r>
            <a:r>
              <a:rPr lang="ko-KR" altLang="en-US" sz="1200" dirty="0" smtClean="0"/>
              <a:t>객체에 저장한다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따라서 </a:t>
            </a:r>
            <a:r>
              <a:rPr lang="en-US" altLang="ko-KR" sz="1200" dirty="0" err="1" smtClean="0"/>
              <a:t>referenceData</a:t>
            </a:r>
            <a:r>
              <a:rPr lang="en-US" altLang="ko-KR" sz="1200" dirty="0" smtClean="0"/>
              <a:t>() </a:t>
            </a:r>
            <a:r>
              <a:rPr lang="ko-KR" altLang="en-US" sz="1200" dirty="0" err="1" smtClean="0"/>
              <a:t>메서드에</a:t>
            </a:r>
            <a:r>
              <a:rPr lang="ko-KR" altLang="en-US" sz="1200" dirty="0" smtClean="0"/>
              <a:t> 정보를 생성해 주면 입력 폼에서 사용할 수 있게 된다</a:t>
            </a:r>
            <a:endParaRPr lang="en-US" altLang="ko-KR" sz="1200" dirty="0" smtClean="0"/>
          </a:p>
          <a:p>
            <a:endParaRPr lang="en-US" altLang="ko-KR" sz="1200" dirty="0" smtClean="0"/>
          </a:p>
          <a:p>
            <a:r>
              <a:rPr lang="ko-KR" altLang="en-US" sz="1200" dirty="0" smtClean="0"/>
              <a:t>기존의 회원 정보가 출력되어 있어야 할 것이다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이런 경우에 유용한 </a:t>
            </a:r>
            <a:r>
              <a:rPr lang="ko-KR" altLang="en-US" sz="1200" dirty="0" err="1" smtClean="0"/>
              <a:t>메서드가</a:t>
            </a:r>
            <a:r>
              <a:rPr lang="ko-KR" altLang="en-US" sz="1200" dirty="0" smtClean="0"/>
              <a:t> </a:t>
            </a:r>
            <a:r>
              <a:rPr lang="en-US" altLang="ko-KR" sz="1200" dirty="0" err="1" smtClean="0"/>
              <a:t>formBackingObject</a:t>
            </a:r>
            <a:r>
              <a:rPr lang="en-US" altLang="ko-KR" sz="1200" dirty="0" smtClean="0"/>
              <a:t>() </a:t>
            </a:r>
            <a:r>
              <a:rPr lang="ko-KR" altLang="en-US" sz="1200" dirty="0" err="1" smtClean="0"/>
              <a:t>메서드이다</a:t>
            </a:r>
            <a:r>
              <a:rPr lang="en-US" altLang="ko-KR" sz="1200" dirty="0" smtClean="0"/>
              <a:t>.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파라미터</a:t>
            </a:r>
            <a:r>
              <a:rPr lang="ko-KR" altLang="en-US" sz="1200" dirty="0" smtClean="0"/>
              <a:t> 값을 생성된 커맨드 객체에 반영한 뒤 폼 전송 요청을 처리하게 된다</a:t>
            </a:r>
            <a:r>
              <a:rPr lang="en-US" altLang="ko-KR" sz="1200" dirty="0" smtClean="0"/>
              <a:t>.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907240" y="188640"/>
            <a:ext cx="2088232" cy="49244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1400" dirty="0" err="1" smtClean="0"/>
              <a:t>ContextLoaderListner</a:t>
            </a:r>
            <a:endParaRPr lang="en-US" altLang="ko-KR" sz="1400" dirty="0" smtClean="0"/>
          </a:p>
          <a:p>
            <a:r>
              <a:rPr lang="en-US" altLang="ko-KR" sz="1200" dirty="0" smtClean="0"/>
              <a:t> -applicationContext.xml</a:t>
            </a:r>
            <a:endParaRPr lang="ko-KR" altLang="en-US" sz="1200" dirty="0"/>
          </a:p>
        </p:txBody>
      </p:sp>
      <p:grpSp>
        <p:nvGrpSpPr>
          <p:cNvPr id="6" name="그룹 5"/>
          <p:cNvGrpSpPr/>
          <p:nvPr/>
        </p:nvGrpSpPr>
        <p:grpSpPr>
          <a:xfrm>
            <a:off x="7319036" y="3987660"/>
            <a:ext cx="1655622" cy="853063"/>
            <a:chOff x="611560" y="692696"/>
            <a:chExt cx="2232248" cy="853063"/>
          </a:xfrm>
        </p:grpSpPr>
        <p:sp>
          <p:nvSpPr>
            <p:cNvPr id="7" name="TextBox 6"/>
            <p:cNvSpPr txBox="1"/>
            <p:nvPr/>
          </p:nvSpPr>
          <p:spPr>
            <a:xfrm>
              <a:off x="611560" y="692696"/>
              <a:ext cx="2232248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SimpleJdbcTemplate</a:t>
              </a:r>
              <a:r>
                <a:rPr lang="en-US" altLang="ko-KR" sz="1200" dirty="0" smtClean="0"/>
                <a:t>()</a:t>
              </a:r>
              <a:endParaRPr lang="ko-KR" altLang="en-US" sz="1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1560" y="980728"/>
              <a:ext cx="2232248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dataSource</a:t>
              </a:r>
              <a:endParaRPr lang="ko-KR" altLang="en-US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11560" y="1268760"/>
              <a:ext cx="2232248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ko-KR" altLang="en-US" sz="1200" dirty="0"/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4938457" y="2508302"/>
            <a:ext cx="2016226" cy="1191184"/>
            <a:chOff x="2987824" y="836712"/>
            <a:chExt cx="1296145" cy="1191184"/>
          </a:xfrm>
        </p:grpSpPr>
        <p:sp>
          <p:nvSpPr>
            <p:cNvPr id="11" name="TextBox 10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UserService</a:t>
              </a:r>
              <a:endParaRPr lang="en-US" altLang="ko-KR" sz="1200" dirty="0" smtClean="0"/>
            </a:p>
            <a:p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UserServiceImpl.java)</a:t>
              </a:r>
              <a:endParaRPr lang="ko-KR" altLang="en-US" sz="105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87825" y="1473898"/>
              <a:ext cx="1296144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000" i="1" dirty="0" err="1" smtClean="0"/>
                <a:t>setUserDao</a:t>
              </a:r>
              <a:r>
                <a:rPr lang="en-US" altLang="ko-KR" sz="1000" i="1" dirty="0" smtClean="0"/>
                <a:t> ( )</a:t>
              </a:r>
            </a:p>
            <a:p>
              <a:r>
                <a:rPr lang="en-US" altLang="ko-KR" sz="1000" dirty="0" err="1" smtClean="0"/>
                <a:t>getUserByUserIdAndPassword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b="1" dirty="0" err="1" smtClean="0"/>
                <a:t>entryUser</a:t>
              </a:r>
              <a:r>
                <a:rPr lang="en-US" altLang="ko-KR" sz="1000" b="1" dirty="0" smtClean="0"/>
                <a:t>(User </a:t>
              </a:r>
              <a:r>
                <a:rPr lang="en-US" altLang="ko-KR" sz="1000" b="1" dirty="0" err="1" smtClean="0"/>
                <a:t>user</a:t>
              </a:r>
              <a:r>
                <a:rPr lang="en-US" altLang="ko-KR" sz="1000" b="1" dirty="0" smtClean="0"/>
                <a:t>);</a:t>
              </a:r>
              <a:endParaRPr lang="ko-KR" altLang="en-US" sz="1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46" name="그룹 45"/>
          <p:cNvGrpSpPr/>
          <p:nvPr/>
        </p:nvGrpSpPr>
        <p:grpSpPr>
          <a:xfrm>
            <a:off x="7253700" y="2492896"/>
            <a:ext cx="1763688" cy="1191184"/>
            <a:chOff x="2987824" y="836712"/>
            <a:chExt cx="1296144" cy="1191184"/>
          </a:xfrm>
          <a:solidFill>
            <a:schemeClr val="bg1"/>
          </a:solidFill>
        </p:grpSpPr>
        <p:sp>
          <p:nvSpPr>
            <p:cNvPr id="47" name="TextBox 46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i="1" dirty="0" err="1" smtClean="0"/>
                <a:t>userDao</a:t>
              </a:r>
              <a:endParaRPr lang="en-US" altLang="ko-KR" sz="1200" i="1" dirty="0" smtClean="0"/>
            </a:p>
            <a:p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UserDaoImpl.java)</a:t>
              </a:r>
              <a:endParaRPr lang="ko-KR" altLang="en-US" sz="105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987824" y="1473898"/>
              <a:ext cx="1296144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000" i="1" dirty="0" err="1" smtClean="0"/>
                <a:t>setDataSource</a:t>
              </a:r>
              <a:r>
                <a:rPr lang="en-US" altLang="ko-KR" sz="1000" i="1" dirty="0" smtClean="0"/>
                <a:t> ( )</a:t>
              </a:r>
            </a:p>
            <a:p>
              <a:r>
                <a:rPr lang="en-US" altLang="ko-KR" sz="1000" i="1" dirty="0" err="1" smtClean="0"/>
                <a:t>findByUserIdAndPassword</a:t>
              </a:r>
              <a:r>
                <a:rPr lang="en-US" altLang="ko-KR" sz="1000" i="1" dirty="0" smtClean="0"/>
                <a:t>()</a:t>
              </a:r>
            </a:p>
            <a:p>
              <a:r>
                <a:rPr lang="en-US" altLang="ko-KR" sz="1000" i="1" dirty="0" smtClean="0"/>
                <a:t>create(User </a:t>
              </a:r>
              <a:r>
                <a:rPr lang="en-US" altLang="ko-KR" sz="1000" i="1" dirty="0" err="1" smtClean="0"/>
                <a:t>user</a:t>
              </a:r>
              <a:r>
                <a:rPr lang="en-US" altLang="ko-KR" sz="1000" i="1" dirty="0" smtClean="0"/>
                <a:t>)</a:t>
              </a:r>
              <a:endParaRPr lang="ko-KR" altLang="en-US" sz="1000" i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50" name="그룹 49"/>
          <p:cNvGrpSpPr/>
          <p:nvPr/>
        </p:nvGrpSpPr>
        <p:grpSpPr>
          <a:xfrm>
            <a:off x="4937286" y="931852"/>
            <a:ext cx="1584176" cy="625281"/>
            <a:chOff x="2987824" y="836712"/>
            <a:chExt cx="1296144" cy="625281"/>
          </a:xfrm>
        </p:grpSpPr>
        <p:sp>
          <p:nvSpPr>
            <p:cNvPr id="51" name="TextBox 50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loginValidator</a:t>
              </a:r>
              <a:endParaRPr lang="ko-KR" altLang="en-US" sz="1200" dirty="0" smtClean="0"/>
            </a:p>
            <a:p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LoginValidator.java)</a:t>
              </a:r>
              <a:endParaRPr lang="ko-KR" altLang="en-US" sz="105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58" name="그룹 57"/>
          <p:cNvGrpSpPr/>
          <p:nvPr/>
        </p:nvGrpSpPr>
        <p:grpSpPr>
          <a:xfrm>
            <a:off x="4995226" y="4752336"/>
            <a:ext cx="1584176" cy="625281"/>
            <a:chOff x="2987824" y="836712"/>
            <a:chExt cx="1296144" cy="625281"/>
          </a:xfrm>
        </p:grpSpPr>
        <p:sp>
          <p:nvSpPr>
            <p:cNvPr id="59" name="TextBox 58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i="1" dirty="0" err="1" smtClean="0"/>
                <a:t>userEntryValidator</a:t>
              </a:r>
              <a:endParaRPr lang="en-US" altLang="ko-KR" sz="1200" i="1" dirty="0" smtClean="0"/>
            </a:p>
            <a:p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UserEntryValidato.java)</a:t>
              </a:r>
              <a:endParaRPr lang="ko-KR" altLang="en-US" sz="105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69" name="그룹 68"/>
          <p:cNvGrpSpPr/>
          <p:nvPr/>
        </p:nvGrpSpPr>
        <p:grpSpPr>
          <a:xfrm>
            <a:off x="4995226" y="5445948"/>
            <a:ext cx="1584176" cy="536905"/>
            <a:chOff x="2771800" y="3573016"/>
            <a:chExt cx="1584176" cy="536905"/>
          </a:xfrm>
        </p:grpSpPr>
        <p:sp>
          <p:nvSpPr>
            <p:cNvPr id="63" name="TextBox 62"/>
            <p:cNvSpPr txBox="1"/>
            <p:nvPr/>
          </p:nvSpPr>
          <p:spPr>
            <a:xfrm>
              <a:off x="2771800" y="3573016"/>
              <a:ext cx="1584176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/>
                <a:t>messageSource</a:t>
              </a:r>
              <a:endParaRPr lang="ko-KR" altLang="en-US" sz="1200" dirty="0" smtClean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71800" y="3863700"/>
              <a:ext cx="1584176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000" dirty="0" smtClean="0"/>
                <a:t>messages</a:t>
              </a:r>
              <a:endParaRPr lang="ko-KR" altLang="en-US" sz="1000" dirty="0" smtClean="0"/>
            </a:p>
          </p:txBody>
        </p:sp>
      </p:grpSp>
      <p:grpSp>
        <p:nvGrpSpPr>
          <p:cNvPr id="104" name="그룹 103"/>
          <p:cNvGrpSpPr/>
          <p:nvPr/>
        </p:nvGrpSpPr>
        <p:grpSpPr>
          <a:xfrm>
            <a:off x="8046458" y="2248406"/>
            <a:ext cx="109344" cy="246936"/>
            <a:chOff x="1383100" y="2606000"/>
            <a:chExt cx="109344" cy="246936"/>
          </a:xfrm>
        </p:grpSpPr>
        <p:cxnSp>
          <p:nvCxnSpPr>
            <p:cNvPr id="105" name="직선 연결선 104"/>
            <p:cNvCxnSpPr/>
            <p:nvPr/>
          </p:nvCxnSpPr>
          <p:spPr>
            <a:xfrm>
              <a:off x="1439652" y="2612402"/>
              <a:ext cx="5002" cy="240534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이등변 삼각형 105"/>
            <p:cNvSpPr/>
            <p:nvPr/>
          </p:nvSpPr>
          <p:spPr>
            <a:xfrm flipH="1">
              <a:off x="1383100" y="2606000"/>
              <a:ext cx="109344" cy="126484"/>
            </a:xfrm>
            <a:prstGeom prst="triangl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15" name="그룹 114"/>
          <p:cNvGrpSpPr/>
          <p:nvPr/>
        </p:nvGrpSpPr>
        <p:grpSpPr>
          <a:xfrm>
            <a:off x="7300258" y="1672342"/>
            <a:ext cx="1592222" cy="565033"/>
            <a:chOff x="611560" y="692696"/>
            <a:chExt cx="2232248" cy="246316"/>
          </a:xfrm>
        </p:grpSpPr>
        <p:sp>
          <p:nvSpPr>
            <p:cNvPr id="116" name="TextBox 115"/>
            <p:cNvSpPr txBox="1"/>
            <p:nvPr/>
          </p:nvSpPr>
          <p:spPr>
            <a:xfrm>
              <a:off x="611560" y="692696"/>
              <a:ext cx="2232248" cy="1255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/>
                <a:t>UserDAO</a:t>
              </a:r>
              <a:endParaRPr lang="ko-KR" altLang="en-US" sz="1200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611560" y="818259"/>
              <a:ext cx="2232248" cy="1207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ko-KR" altLang="en-US" sz="1200" dirty="0"/>
            </a:p>
          </p:txBody>
        </p:sp>
      </p:grpSp>
      <p:grpSp>
        <p:nvGrpSpPr>
          <p:cNvPr id="122" name="그룹 121"/>
          <p:cNvGrpSpPr/>
          <p:nvPr/>
        </p:nvGrpSpPr>
        <p:grpSpPr>
          <a:xfrm>
            <a:off x="4915324" y="1701971"/>
            <a:ext cx="1944216" cy="565033"/>
            <a:chOff x="611560" y="692696"/>
            <a:chExt cx="2232248" cy="246316"/>
          </a:xfrm>
        </p:grpSpPr>
        <p:sp>
          <p:nvSpPr>
            <p:cNvPr id="123" name="TextBox 122"/>
            <p:cNvSpPr txBox="1"/>
            <p:nvPr/>
          </p:nvSpPr>
          <p:spPr>
            <a:xfrm>
              <a:off x="611560" y="692696"/>
              <a:ext cx="2232248" cy="1207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dirty="0" err="1" smtClean="0"/>
                <a:t>UserService</a:t>
              </a:r>
              <a:endParaRPr lang="ko-KR" altLang="en-US" sz="120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560" y="818259"/>
              <a:ext cx="2232248" cy="1207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ko-KR" altLang="en-US" sz="1200" dirty="0"/>
            </a:p>
          </p:txBody>
        </p:sp>
      </p:grpSp>
      <p:grpSp>
        <p:nvGrpSpPr>
          <p:cNvPr id="125" name="그룹 124"/>
          <p:cNvGrpSpPr/>
          <p:nvPr/>
        </p:nvGrpSpPr>
        <p:grpSpPr>
          <a:xfrm>
            <a:off x="5793488" y="2291987"/>
            <a:ext cx="109344" cy="246936"/>
            <a:chOff x="1383100" y="2606000"/>
            <a:chExt cx="109344" cy="246936"/>
          </a:xfrm>
        </p:grpSpPr>
        <p:cxnSp>
          <p:nvCxnSpPr>
            <p:cNvPr id="126" name="직선 연결선 125"/>
            <p:cNvCxnSpPr/>
            <p:nvPr/>
          </p:nvCxnSpPr>
          <p:spPr>
            <a:xfrm>
              <a:off x="1439652" y="2612402"/>
              <a:ext cx="5002" cy="240534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이등변 삼각형 126"/>
            <p:cNvSpPr/>
            <p:nvPr/>
          </p:nvSpPr>
          <p:spPr>
            <a:xfrm flipH="1">
              <a:off x="1383100" y="2606000"/>
              <a:ext cx="109344" cy="126484"/>
            </a:xfrm>
            <a:prstGeom prst="triangl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28" name="그룹 127"/>
          <p:cNvGrpSpPr/>
          <p:nvPr/>
        </p:nvGrpSpPr>
        <p:grpSpPr>
          <a:xfrm>
            <a:off x="7380312" y="5013176"/>
            <a:ext cx="864096" cy="565033"/>
            <a:chOff x="611560" y="692696"/>
            <a:chExt cx="2232248" cy="246316"/>
          </a:xfrm>
        </p:grpSpPr>
        <p:sp>
          <p:nvSpPr>
            <p:cNvPr id="129" name="TextBox 128"/>
            <p:cNvSpPr txBox="1"/>
            <p:nvPr/>
          </p:nvSpPr>
          <p:spPr>
            <a:xfrm>
              <a:off x="611560" y="692696"/>
              <a:ext cx="2232248" cy="12556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smtClean="0"/>
                <a:t>User</a:t>
              </a:r>
              <a:endParaRPr lang="ko-KR" altLang="en-US" sz="1200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11560" y="818259"/>
              <a:ext cx="2232248" cy="1207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ko-KR" altLang="en-US" sz="1200" dirty="0"/>
            </a:p>
          </p:txBody>
        </p:sp>
      </p:grpSp>
      <p:cxnSp>
        <p:nvCxnSpPr>
          <p:cNvPr id="131" name="직선 화살표 연결선 130"/>
          <p:cNvCxnSpPr>
            <a:stCxn id="13" idx="3"/>
            <a:endCxn id="117" idx="1"/>
          </p:cNvCxnSpPr>
          <p:nvPr/>
        </p:nvCxnSpPr>
        <p:spPr>
          <a:xfrm flipV="1">
            <a:off x="6954681" y="2098875"/>
            <a:ext cx="345577" cy="95776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809494" y="2276872"/>
            <a:ext cx="460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  <a:latin typeface="HY얕은샘물M" pitchFamily="18" charset="-127"/>
                <a:ea typeface="HY얕은샘물M" pitchFamily="18" charset="-127"/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143" name="직선 화살표 연결선 142"/>
          <p:cNvCxnSpPr>
            <a:stCxn id="48" idx="2"/>
            <a:endCxn id="7" idx="0"/>
          </p:cNvCxnSpPr>
          <p:nvPr/>
        </p:nvCxnSpPr>
        <p:spPr>
          <a:xfrm>
            <a:off x="8135544" y="3684080"/>
            <a:ext cx="11303" cy="30358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6" name="그룹 92"/>
          <p:cNvGrpSpPr/>
          <p:nvPr/>
        </p:nvGrpSpPr>
        <p:grpSpPr>
          <a:xfrm>
            <a:off x="2335692" y="4509120"/>
            <a:ext cx="2160240" cy="1960625"/>
            <a:chOff x="2987824" y="836712"/>
            <a:chExt cx="1296144" cy="1960625"/>
          </a:xfrm>
        </p:grpSpPr>
        <p:sp>
          <p:nvSpPr>
            <p:cNvPr id="157" name="TextBox 156"/>
            <p:cNvSpPr txBox="1"/>
            <p:nvPr/>
          </p:nvSpPr>
          <p:spPr>
            <a:xfrm>
              <a:off x="2987824" y="836712"/>
              <a:ext cx="1296144" cy="623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userEntryFormController</a:t>
              </a:r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UserEntryFormControllerr.java)</a:t>
              </a:r>
              <a:endParaRPr lang="ko-KR" altLang="en-US" sz="1050" dirty="0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2987824" y="1473898"/>
              <a:ext cx="1296144" cy="13234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000" i="1" dirty="0" err="1" smtClean="0"/>
                <a:t>setUserService</a:t>
              </a:r>
              <a:r>
                <a:rPr lang="en-US" altLang="ko-KR" sz="1000" i="1" dirty="0" smtClean="0"/>
                <a:t>( )</a:t>
              </a:r>
            </a:p>
            <a:p>
              <a:r>
                <a:rPr lang="en-US" altLang="ko-KR" sz="1000" i="1" dirty="0" err="1" smtClean="0"/>
                <a:t>setUserEntryValidator</a:t>
              </a:r>
              <a:r>
                <a:rPr lang="en-US" altLang="ko-KR" sz="1000" i="1" dirty="0" smtClean="0"/>
                <a:t>()</a:t>
              </a:r>
              <a:endParaRPr lang="ko-KR" altLang="en-US" sz="1000" dirty="0" smtClean="0"/>
            </a:p>
            <a:p>
              <a:r>
                <a:rPr lang="en-US" altLang="ko-KR" sz="1000" dirty="0" err="1" smtClean="0"/>
                <a:t>setMessageSource</a:t>
              </a:r>
              <a:r>
                <a:rPr lang="en-US" altLang="ko-KR" sz="1000" dirty="0" smtClean="0"/>
                <a:t>()</a:t>
              </a:r>
            </a:p>
            <a:p>
              <a:endParaRPr lang="en-US" altLang="ko-KR" sz="1000" dirty="0" smtClean="0"/>
            </a:p>
            <a:p>
              <a:r>
                <a:rPr lang="en-US" altLang="ko-KR" sz="1000" dirty="0" err="1" smtClean="0"/>
                <a:t>toUserEntryView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setUpForm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initBinder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onSubmit</a:t>
              </a:r>
              <a:r>
                <a:rPr lang="en-US" altLang="ko-KR" sz="1000" dirty="0" smtClean="0"/>
                <a:t>()</a:t>
              </a:r>
              <a:endParaRPr lang="ko-KR" altLang="en-US" sz="1000" dirty="0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cxnSp>
        <p:nvCxnSpPr>
          <p:cNvPr id="160" name="직선 화살표 연결선 159"/>
          <p:cNvCxnSpPr>
            <a:stCxn id="153" idx="3"/>
            <a:endCxn id="124" idx="1"/>
          </p:cNvCxnSpPr>
          <p:nvPr/>
        </p:nvCxnSpPr>
        <p:spPr>
          <a:xfrm flipV="1">
            <a:off x="4401516" y="2128504"/>
            <a:ext cx="513808" cy="291946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698612" y="1776152"/>
            <a:ext cx="460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  <a:latin typeface="HY얕은샘물M" pitchFamily="18" charset="-127"/>
                <a:ea typeface="HY얕은샘물M" pitchFamily="18" charset="-127"/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  <a:latin typeface="HY얕은샘물M" pitchFamily="18" charset="-127"/>
                <a:ea typeface="HY얕은샘물M" pitchFamily="18" charset="-127"/>
              </a:rPr>
              <a:t> 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165" name="직선 화살표 연결선 164"/>
          <p:cNvCxnSpPr>
            <a:stCxn id="154" idx="3"/>
            <a:endCxn id="53" idx="1"/>
          </p:cNvCxnSpPr>
          <p:nvPr/>
        </p:nvCxnSpPr>
        <p:spPr>
          <a:xfrm flipV="1">
            <a:off x="4401516" y="1480190"/>
            <a:ext cx="535770" cy="34358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직선 화살표 연결선 168"/>
          <p:cNvCxnSpPr>
            <a:stCxn id="159" idx="3"/>
          </p:cNvCxnSpPr>
          <p:nvPr/>
        </p:nvCxnSpPr>
        <p:spPr>
          <a:xfrm flipV="1">
            <a:off x="4495932" y="3717032"/>
            <a:ext cx="1076784" cy="1340426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stCxn id="158" idx="3"/>
            <a:endCxn id="59" idx="1"/>
          </p:cNvCxnSpPr>
          <p:nvPr/>
        </p:nvCxnSpPr>
        <p:spPr>
          <a:xfrm flipV="1">
            <a:off x="4495932" y="4983169"/>
            <a:ext cx="499294" cy="82485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직선 화살표 연결선 175"/>
          <p:cNvCxnSpPr>
            <a:stCxn id="158" idx="3"/>
          </p:cNvCxnSpPr>
          <p:nvPr/>
        </p:nvCxnSpPr>
        <p:spPr>
          <a:xfrm>
            <a:off x="4495932" y="5808026"/>
            <a:ext cx="372682" cy="120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8" name="그룹 197"/>
          <p:cNvGrpSpPr/>
          <p:nvPr/>
        </p:nvGrpSpPr>
        <p:grpSpPr>
          <a:xfrm>
            <a:off x="191188" y="3501008"/>
            <a:ext cx="1297240" cy="604415"/>
            <a:chOff x="107504" y="3679979"/>
            <a:chExt cx="1816127" cy="604415"/>
          </a:xfrm>
        </p:grpSpPr>
        <p:grpSp>
          <p:nvGrpSpPr>
            <p:cNvPr id="199" name="그룹 25"/>
            <p:cNvGrpSpPr/>
            <p:nvPr/>
          </p:nvGrpSpPr>
          <p:grpSpPr>
            <a:xfrm>
              <a:off x="107504" y="3679979"/>
              <a:ext cx="1816127" cy="604415"/>
              <a:chOff x="755576" y="1560230"/>
              <a:chExt cx="1296144" cy="484249"/>
            </a:xfrm>
          </p:grpSpPr>
          <p:sp>
            <p:nvSpPr>
              <p:cNvPr id="201" name="직사각형 200"/>
              <p:cNvSpPr/>
              <p:nvPr/>
            </p:nvSpPr>
            <p:spPr>
              <a:xfrm>
                <a:off x="755576" y="1792515"/>
                <a:ext cx="1296144" cy="2519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2" name="직사각형 20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Login.jsp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0" name="직사각형 199"/>
            <p:cNvSpPr/>
            <p:nvPr/>
          </p:nvSpPr>
          <p:spPr>
            <a:xfrm>
              <a:off x="179512" y="4005064"/>
              <a:ext cx="1847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ko-KR" altLang="en-US" sz="1200" dirty="0"/>
            </a:p>
          </p:txBody>
        </p:sp>
      </p:grpSp>
      <p:cxnSp>
        <p:nvCxnSpPr>
          <p:cNvPr id="203" name="직선 화살표 연결선 202"/>
          <p:cNvCxnSpPr/>
          <p:nvPr/>
        </p:nvCxnSpPr>
        <p:spPr>
          <a:xfrm>
            <a:off x="827584" y="1196752"/>
            <a:ext cx="792088" cy="0"/>
          </a:xfrm>
          <a:prstGeom prst="straightConnector1">
            <a:avLst/>
          </a:prstGeom>
          <a:ln w="63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657100" y="878916"/>
            <a:ext cx="1035861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login.html(get)</a:t>
            </a:r>
            <a:endParaRPr lang="ko-KR" altLang="en-US" sz="1000" dirty="0"/>
          </a:p>
        </p:txBody>
      </p:sp>
      <p:cxnSp>
        <p:nvCxnSpPr>
          <p:cNvPr id="218" name="직선 화살표 연결선 217"/>
          <p:cNvCxnSpPr>
            <a:endCxn id="195" idx="1"/>
          </p:cNvCxnSpPr>
          <p:nvPr/>
        </p:nvCxnSpPr>
        <p:spPr>
          <a:xfrm>
            <a:off x="1684284" y="2492896"/>
            <a:ext cx="662140" cy="1137133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1" name="그룹 220"/>
          <p:cNvGrpSpPr/>
          <p:nvPr/>
        </p:nvGrpSpPr>
        <p:grpSpPr>
          <a:xfrm>
            <a:off x="263196" y="4509120"/>
            <a:ext cx="1225232" cy="604415"/>
            <a:chOff x="107504" y="3679979"/>
            <a:chExt cx="1816127" cy="604415"/>
          </a:xfrm>
        </p:grpSpPr>
        <p:grpSp>
          <p:nvGrpSpPr>
            <p:cNvPr id="222" name="그룹 25"/>
            <p:cNvGrpSpPr/>
            <p:nvPr/>
          </p:nvGrpSpPr>
          <p:grpSpPr>
            <a:xfrm>
              <a:off x="107504" y="3679979"/>
              <a:ext cx="1816127" cy="604415"/>
              <a:chOff x="755576" y="1560230"/>
              <a:chExt cx="1296144" cy="484249"/>
            </a:xfrm>
          </p:grpSpPr>
          <p:sp>
            <p:nvSpPr>
              <p:cNvPr id="224" name="직사각형 223"/>
              <p:cNvSpPr/>
              <p:nvPr/>
            </p:nvSpPr>
            <p:spPr>
              <a:xfrm>
                <a:off x="755576" y="1792515"/>
                <a:ext cx="1296144" cy="2519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5" name="직사각형 224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loginSucess.jsp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3" name="직사각형 222"/>
            <p:cNvSpPr/>
            <p:nvPr/>
          </p:nvSpPr>
          <p:spPr>
            <a:xfrm>
              <a:off x="179512" y="4005064"/>
              <a:ext cx="1847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ko-KR" altLang="en-US" sz="1200" dirty="0"/>
            </a:p>
          </p:txBody>
        </p:sp>
      </p:grpSp>
      <p:cxnSp>
        <p:nvCxnSpPr>
          <p:cNvPr id="228" name="직선 화살표 연결선 227"/>
          <p:cNvCxnSpPr>
            <a:endCxn id="201" idx="3"/>
          </p:cNvCxnSpPr>
          <p:nvPr/>
        </p:nvCxnSpPr>
        <p:spPr>
          <a:xfrm flipH="1">
            <a:off x="1488428" y="3789040"/>
            <a:ext cx="1152328" cy="159139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직선 화살표 연결선 258"/>
          <p:cNvCxnSpPr/>
          <p:nvPr/>
        </p:nvCxnSpPr>
        <p:spPr>
          <a:xfrm>
            <a:off x="1724820" y="813580"/>
            <a:ext cx="792088" cy="0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직선 화살표 연결선 272"/>
          <p:cNvCxnSpPr/>
          <p:nvPr/>
        </p:nvCxnSpPr>
        <p:spPr>
          <a:xfrm flipV="1">
            <a:off x="755576" y="2420888"/>
            <a:ext cx="864096" cy="1080120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화살표 연결선 275"/>
          <p:cNvCxnSpPr>
            <a:stCxn id="197" idx="1"/>
            <a:endCxn id="225" idx="0"/>
          </p:cNvCxnSpPr>
          <p:nvPr/>
        </p:nvCxnSpPr>
        <p:spPr>
          <a:xfrm flipH="1">
            <a:off x="875812" y="3947534"/>
            <a:ext cx="1470612" cy="561586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/>
          <p:cNvSpPr txBox="1"/>
          <p:nvPr/>
        </p:nvSpPr>
        <p:spPr>
          <a:xfrm>
            <a:off x="323528" y="2636912"/>
            <a:ext cx="1099981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login.html(post)</a:t>
            </a:r>
            <a:endParaRPr lang="ko-KR" altLang="en-US" sz="1000" dirty="0"/>
          </a:p>
        </p:txBody>
      </p:sp>
      <p:cxnSp>
        <p:nvCxnSpPr>
          <p:cNvPr id="286" name="직선 화살표 연결선 285"/>
          <p:cNvCxnSpPr/>
          <p:nvPr/>
        </p:nvCxnSpPr>
        <p:spPr>
          <a:xfrm flipH="1">
            <a:off x="1979712" y="980728"/>
            <a:ext cx="792088" cy="0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직선 화살표 연결선 288"/>
          <p:cNvCxnSpPr/>
          <p:nvPr/>
        </p:nvCxnSpPr>
        <p:spPr>
          <a:xfrm>
            <a:off x="1749620" y="2204864"/>
            <a:ext cx="792088" cy="0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직선 화살표 연결선 289"/>
          <p:cNvCxnSpPr/>
          <p:nvPr/>
        </p:nvCxnSpPr>
        <p:spPr>
          <a:xfrm flipH="1">
            <a:off x="1979712" y="2348880"/>
            <a:ext cx="792088" cy="0"/>
          </a:xfrm>
          <a:prstGeom prst="straightConnector1">
            <a:avLst/>
          </a:prstGeom>
          <a:ln w="63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직사각형 188"/>
          <p:cNvSpPr/>
          <p:nvPr/>
        </p:nvSpPr>
        <p:spPr>
          <a:xfrm rot="5400000">
            <a:off x="769643" y="1454643"/>
            <a:ext cx="20882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1400" dirty="0" err="1" smtClean="0"/>
              <a:t>DispatcherServlet</a:t>
            </a:r>
            <a:endParaRPr lang="en-US" altLang="ko-KR" sz="1400" dirty="0" smtClean="0"/>
          </a:p>
        </p:txBody>
      </p:sp>
      <p:grpSp>
        <p:nvGrpSpPr>
          <p:cNvPr id="190" name="그룹 84"/>
          <p:cNvGrpSpPr/>
          <p:nvPr/>
        </p:nvGrpSpPr>
        <p:grpSpPr>
          <a:xfrm>
            <a:off x="2535980" y="562748"/>
            <a:ext cx="1872208" cy="625281"/>
            <a:chOff x="2987824" y="836712"/>
            <a:chExt cx="1296144" cy="625281"/>
          </a:xfrm>
          <a:solidFill>
            <a:schemeClr val="bg1"/>
          </a:solidFill>
        </p:grpSpPr>
        <p:sp>
          <p:nvSpPr>
            <p:cNvPr id="191" name="TextBox 190"/>
            <p:cNvSpPr txBox="1"/>
            <p:nvPr/>
          </p:nvSpPr>
          <p:spPr>
            <a:xfrm>
              <a:off x="2987824" y="836712"/>
              <a:ext cx="1296144" cy="623248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handlerMapping</a:t>
              </a:r>
              <a:endParaRPr lang="en-US" altLang="ko-KR" sz="1200" i="1" dirty="0" smtClean="0"/>
            </a:p>
            <a:p>
              <a:r>
                <a:rPr lang="en-US" altLang="ko-KR" sz="1200" i="1" dirty="0" smtClean="0"/>
                <a:t>(</a:t>
              </a:r>
              <a:r>
                <a:rPr lang="en-US" altLang="ko-KR" sz="1050" i="1" dirty="0" err="1" smtClean="0"/>
                <a:t>SimpleUrlHandlerMapping</a:t>
              </a:r>
              <a:r>
                <a:rPr lang="en-US" altLang="ko-KR" sz="1050" i="1" dirty="0" smtClean="0"/>
                <a:t>)</a:t>
              </a:r>
              <a:endParaRPr lang="ko-KR" altLang="en-US" sz="1050" dirty="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151" name="그룹 88"/>
          <p:cNvGrpSpPr/>
          <p:nvPr/>
        </p:nvGrpSpPr>
        <p:grpSpPr>
          <a:xfrm>
            <a:off x="2529308" y="1275432"/>
            <a:ext cx="1872208" cy="1652849"/>
            <a:chOff x="2987824" y="836712"/>
            <a:chExt cx="1296144" cy="1652849"/>
          </a:xfrm>
          <a:solidFill>
            <a:schemeClr val="bg1"/>
          </a:solidFill>
        </p:grpSpPr>
        <p:sp>
          <p:nvSpPr>
            <p:cNvPr id="152" name="TextBox 151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loginFormController</a:t>
              </a:r>
              <a:endParaRPr lang="en-US" altLang="ko-KR" sz="1200" i="1" dirty="0" smtClean="0"/>
            </a:p>
            <a:p>
              <a:pPr algn="ctr"/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LoginFormController.java)</a:t>
              </a:r>
              <a:endParaRPr lang="ko-KR" altLang="en-US" sz="1050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987824" y="1473898"/>
              <a:ext cx="1296144" cy="101566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000" i="1" dirty="0" err="1" smtClean="0"/>
                <a:t>setUserService</a:t>
              </a:r>
              <a:r>
                <a:rPr lang="en-US" altLang="ko-KR" sz="1000" i="1" dirty="0" smtClean="0"/>
                <a:t>( )</a:t>
              </a:r>
            </a:p>
            <a:p>
              <a:r>
                <a:rPr lang="en-US" altLang="ko-KR" sz="1000" i="1" dirty="0" err="1" smtClean="0"/>
                <a:t>setLoginValidator</a:t>
              </a:r>
              <a:r>
                <a:rPr lang="en-US" altLang="ko-KR" sz="1000" i="1" dirty="0" smtClean="0"/>
                <a:t>()</a:t>
              </a:r>
            </a:p>
            <a:p>
              <a:endParaRPr lang="en-US" altLang="ko-KR" sz="1000" i="1" dirty="0" smtClean="0"/>
            </a:p>
            <a:p>
              <a:r>
                <a:rPr lang="en-US" altLang="ko-KR" sz="1000" dirty="0" err="1" smtClean="0"/>
                <a:t>toLoginView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setUpForm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onSubmit</a:t>
              </a:r>
              <a:r>
                <a:rPr lang="en-US" altLang="ko-KR" sz="1000" dirty="0" smtClean="0"/>
                <a:t>()</a:t>
              </a:r>
              <a:endParaRPr lang="ko-KR" altLang="en-US" sz="1000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194" name="그룹 96"/>
          <p:cNvGrpSpPr/>
          <p:nvPr/>
        </p:nvGrpSpPr>
        <p:grpSpPr>
          <a:xfrm>
            <a:off x="2346424" y="3399196"/>
            <a:ext cx="2304256" cy="625281"/>
            <a:chOff x="2987824" y="836712"/>
            <a:chExt cx="1296144" cy="625281"/>
          </a:xfrm>
          <a:solidFill>
            <a:schemeClr val="bg1"/>
          </a:solidFill>
        </p:grpSpPr>
        <p:sp>
          <p:nvSpPr>
            <p:cNvPr id="195" name="TextBox 194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internalResourceViewResolver</a:t>
              </a:r>
              <a:r>
                <a:rPr lang="en-US" altLang="ko-KR" sz="1200" i="1" dirty="0" smtClean="0"/>
                <a:t> ( </a:t>
              </a:r>
              <a:r>
                <a:rPr lang="en-US" altLang="ko-KR" sz="1050" i="1" dirty="0" err="1" smtClean="0"/>
                <a:t>SInternalResourceViewResolver</a:t>
              </a:r>
              <a:r>
                <a:rPr lang="en-US" altLang="ko-KR" sz="1050" i="1" dirty="0" smtClean="0"/>
                <a:t>)</a:t>
              </a:r>
              <a:endParaRPr lang="ko-KR" altLang="en-US" sz="1050" dirty="0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23528" y="404664"/>
            <a:ext cx="2088232" cy="49244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ko-KR" sz="1400" dirty="0" err="1" smtClean="0"/>
              <a:t>DispatcherServlet</a:t>
            </a:r>
            <a:endParaRPr lang="en-US" altLang="ko-KR" sz="1400" dirty="0" smtClean="0"/>
          </a:p>
          <a:p>
            <a:r>
              <a:rPr lang="en-US" altLang="ko-KR" sz="1200" dirty="0" smtClean="0"/>
              <a:t> -loginhan35-servlet.xml</a:t>
            </a:r>
            <a:endParaRPr lang="ko-KR" alt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6732240" y="355227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17" name="그룹 84"/>
          <p:cNvGrpSpPr/>
          <p:nvPr/>
        </p:nvGrpSpPr>
        <p:grpSpPr>
          <a:xfrm>
            <a:off x="1187624" y="1340768"/>
            <a:ext cx="1872208" cy="883407"/>
            <a:chOff x="2987824" y="836712"/>
            <a:chExt cx="1296144" cy="883407"/>
          </a:xfrm>
        </p:grpSpPr>
        <p:sp>
          <p:nvSpPr>
            <p:cNvPr id="86" name="TextBox 85"/>
            <p:cNvSpPr txBox="1"/>
            <p:nvPr/>
          </p:nvSpPr>
          <p:spPr>
            <a:xfrm>
              <a:off x="2987824" y="836712"/>
              <a:ext cx="1296144" cy="623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handlerMapping</a:t>
              </a:r>
              <a:endParaRPr lang="en-US" altLang="ko-KR" sz="1200" i="1" dirty="0" smtClean="0"/>
            </a:p>
            <a:p>
              <a:r>
                <a:rPr lang="en-US" altLang="ko-KR" sz="1200" i="1" dirty="0" smtClean="0"/>
                <a:t>(</a:t>
              </a:r>
              <a:r>
                <a:rPr lang="en-US" altLang="ko-KR" sz="1050" i="1" dirty="0" err="1" smtClean="0"/>
                <a:t>SimpleUrlHandlerMapping</a:t>
              </a:r>
              <a:r>
                <a:rPr lang="en-US" altLang="ko-KR" sz="1050" i="1" dirty="0" smtClean="0"/>
                <a:t>)</a:t>
              </a:r>
              <a:endParaRPr lang="ko-KR" altLang="en-US" sz="105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987824" y="1473898"/>
              <a:ext cx="1296144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ko-KR" altLang="en-US" sz="10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18" name="그룹 88"/>
          <p:cNvGrpSpPr/>
          <p:nvPr/>
        </p:nvGrpSpPr>
        <p:grpSpPr>
          <a:xfrm>
            <a:off x="3851920" y="1340768"/>
            <a:ext cx="1872208" cy="1652849"/>
            <a:chOff x="2987824" y="836712"/>
            <a:chExt cx="1296144" cy="1652849"/>
          </a:xfrm>
        </p:grpSpPr>
        <p:sp>
          <p:nvSpPr>
            <p:cNvPr id="90" name="TextBox 89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loginFormController</a:t>
              </a:r>
              <a:endParaRPr lang="en-US" altLang="ko-KR" sz="1200" i="1" dirty="0" smtClean="0"/>
            </a:p>
            <a:p>
              <a:pPr algn="ctr"/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LoginFormController.java)</a:t>
              </a:r>
              <a:endParaRPr lang="ko-KR" altLang="en-US" sz="1050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987824" y="1473898"/>
              <a:ext cx="1296144" cy="10156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000" i="1" dirty="0" err="1" smtClean="0"/>
                <a:t>setShopService</a:t>
              </a:r>
              <a:r>
                <a:rPr lang="en-US" altLang="ko-KR" sz="1000" i="1" dirty="0" smtClean="0"/>
                <a:t>( )</a:t>
              </a:r>
            </a:p>
            <a:p>
              <a:r>
                <a:rPr lang="en-US" altLang="ko-KR" sz="1000" i="1" dirty="0" err="1" smtClean="0"/>
                <a:t>setLoginValidator</a:t>
              </a:r>
              <a:r>
                <a:rPr lang="en-US" altLang="ko-KR" sz="1000" i="1" dirty="0" smtClean="0"/>
                <a:t>()</a:t>
              </a:r>
            </a:p>
            <a:p>
              <a:endParaRPr lang="en-US" altLang="ko-KR" sz="1000" i="1" dirty="0" smtClean="0"/>
            </a:p>
            <a:p>
              <a:r>
                <a:rPr lang="en-US" altLang="ko-KR" sz="1000" dirty="0" err="1" smtClean="0"/>
                <a:t>toLoginView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setUpForm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onSubmit</a:t>
              </a:r>
              <a:r>
                <a:rPr lang="en-US" altLang="ko-KR" sz="1000" dirty="0" smtClean="0"/>
                <a:t>()</a:t>
              </a:r>
              <a:endParaRPr lang="ko-KR" altLang="en-US" sz="10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19" name="그룹 92"/>
          <p:cNvGrpSpPr/>
          <p:nvPr/>
        </p:nvGrpSpPr>
        <p:grpSpPr>
          <a:xfrm>
            <a:off x="3851920" y="3140968"/>
            <a:ext cx="2232248" cy="1960625"/>
            <a:chOff x="2987824" y="836712"/>
            <a:chExt cx="1296144" cy="1960625"/>
          </a:xfrm>
        </p:grpSpPr>
        <p:sp>
          <p:nvSpPr>
            <p:cNvPr id="94" name="TextBox 93"/>
            <p:cNvSpPr txBox="1"/>
            <p:nvPr/>
          </p:nvSpPr>
          <p:spPr>
            <a:xfrm>
              <a:off x="2987824" y="836712"/>
              <a:ext cx="1296144" cy="62324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userEntryFormController</a:t>
              </a:r>
              <a:r>
                <a:rPr lang="en-US" altLang="ko-KR" sz="1200" i="1" dirty="0" smtClean="0"/>
                <a:t>(</a:t>
              </a:r>
              <a:r>
                <a:rPr lang="en-US" altLang="ko-KR" sz="1050" i="1" dirty="0" smtClean="0"/>
                <a:t>UserEntryFormControllerr.java)</a:t>
              </a:r>
              <a:endParaRPr lang="ko-KR" altLang="en-US" sz="105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987824" y="1473898"/>
              <a:ext cx="1296144" cy="13234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000" i="1" dirty="0" err="1" smtClean="0"/>
                <a:t>setShopService</a:t>
              </a:r>
              <a:r>
                <a:rPr lang="en-US" altLang="ko-KR" sz="1000" i="1" dirty="0" smtClean="0"/>
                <a:t>( )</a:t>
              </a:r>
            </a:p>
            <a:p>
              <a:r>
                <a:rPr lang="en-US" altLang="ko-KR" sz="1000" i="1" dirty="0" err="1" smtClean="0"/>
                <a:t>setUserEntryValidator</a:t>
              </a:r>
              <a:r>
                <a:rPr lang="en-US" altLang="ko-KR" sz="1000" i="1" dirty="0" smtClean="0"/>
                <a:t>()</a:t>
              </a:r>
              <a:endParaRPr lang="ko-KR" altLang="en-US" sz="1000" dirty="0" smtClean="0"/>
            </a:p>
            <a:p>
              <a:r>
                <a:rPr lang="en-US" altLang="ko-KR" sz="1000" dirty="0" err="1" smtClean="0"/>
                <a:t>setMessageSource</a:t>
              </a:r>
              <a:r>
                <a:rPr lang="en-US" altLang="ko-KR" sz="1000" dirty="0" smtClean="0"/>
                <a:t>()</a:t>
              </a:r>
            </a:p>
            <a:p>
              <a:endParaRPr lang="en-US" altLang="ko-KR" sz="1000" dirty="0" smtClean="0"/>
            </a:p>
            <a:p>
              <a:r>
                <a:rPr lang="en-US" altLang="ko-KR" sz="1000" dirty="0" err="1" smtClean="0"/>
                <a:t>toUserEntryView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setUpForm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initBinder</a:t>
              </a:r>
              <a:r>
                <a:rPr lang="en-US" altLang="ko-KR" sz="1000" dirty="0" smtClean="0"/>
                <a:t>()</a:t>
              </a:r>
            </a:p>
            <a:p>
              <a:r>
                <a:rPr lang="en-US" altLang="ko-KR" sz="1000" dirty="0" err="1" smtClean="0"/>
                <a:t>onSubmit</a:t>
              </a:r>
              <a:r>
                <a:rPr lang="en-US" altLang="ko-KR" sz="1000" dirty="0" smtClean="0"/>
                <a:t>()</a:t>
              </a:r>
              <a:endParaRPr lang="ko-KR" altLang="en-US" sz="10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  <p:grpSp>
        <p:nvGrpSpPr>
          <p:cNvPr id="20" name="그룹 96"/>
          <p:cNvGrpSpPr/>
          <p:nvPr/>
        </p:nvGrpSpPr>
        <p:grpSpPr>
          <a:xfrm>
            <a:off x="1115616" y="5301208"/>
            <a:ext cx="2304256" cy="883407"/>
            <a:chOff x="2987824" y="836712"/>
            <a:chExt cx="1296144" cy="883407"/>
          </a:xfrm>
        </p:grpSpPr>
        <p:sp>
          <p:nvSpPr>
            <p:cNvPr id="98" name="TextBox 97"/>
            <p:cNvSpPr txBox="1"/>
            <p:nvPr/>
          </p:nvSpPr>
          <p:spPr>
            <a:xfrm>
              <a:off x="2987824" y="836712"/>
              <a:ext cx="129614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i="1" dirty="0" err="1" smtClean="0"/>
                <a:t>internalResourceViewResolver</a:t>
              </a:r>
              <a:r>
                <a:rPr lang="en-US" altLang="ko-KR" sz="1200" i="1" dirty="0" smtClean="0"/>
                <a:t> ( </a:t>
              </a:r>
              <a:r>
                <a:rPr lang="en-US" altLang="ko-KR" sz="1050" i="1" dirty="0" err="1" smtClean="0"/>
                <a:t>SInternalResourceViewResolver</a:t>
              </a:r>
              <a:r>
                <a:rPr lang="en-US" altLang="ko-KR" sz="1050" i="1" dirty="0" smtClean="0"/>
                <a:t>)</a:t>
              </a:r>
              <a:endParaRPr lang="ko-KR" altLang="en-US" sz="105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987824" y="1473898"/>
              <a:ext cx="1296144" cy="2462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ko-KR" altLang="en-US" sz="10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987824" y="1308106"/>
              <a:ext cx="1296144" cy="153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 lang="ko-KR" altLang="en-US" sz="10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직선 화살표 연결선 103"/>
          <p:cNvCxnSpPr>
            <a:endCxn id="5" idx="1"/>
          </p:cNvCxnSpPr>
          <p:nvPr/>
        </p:nvCxnSpPr>
        <p:spPr>
          <a:xfrm flipV="1">
            <a:off x="1403648" y="1155604"/>
            <a:ext cx="1071612" cy="313749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그룹 7"/>
          <p:cNvGrpSpPr/>
          <p:nvPr/>
        </p:nvGrpSpPr>
        <p:grpSpPr>
          <a:xfrm>
            <a:off x="2475260" y="692696"/>
            <a:ext cx="165618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연결선 10"/>
          <p:cNvCxnSpPr>
            <a:stCxn id="5" idx="2"/>
            <a:endCxn id="36" idx="0"/>
          </p:cNvCxnSpPr>
          <p:nvPr/>
        </p:nvCxnSpPr>
        <p:spPr>
          <a:xfrm flipH="1">
            <a:off x="3297064" y="1316258"/>
            <a:ext cx="6288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835696" y="4640044"/>
            <a:ext cx="560137" cy="1309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79712" y="270892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4365104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요청</a:t>
            </a:r>
            <a:endParaRPr lang="en-US" altLang="ko-KR" sz="1200" dirty="0" smtClean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11960" y="42210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00192" y="3149476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6" name="직선 화살표 연결선 25"/>
          <p:cNvCxnSpPr/>
          <p:nvPr/>
        </p:nvCxnSpPr>
        <p:spPr>
          <a:xfrm flipV="1">
            <a:off x="4117774" y="4649857"/>
            <a:ext cx="386534" cy="327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67944" y="5085184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7596336" y="1340768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96214" y="341974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4" name="그룹 57"/>
          <p:cNvGrpSpPr/>
          <p:nvPr/>
        </p:nvGrpSpPr>
        <p:grpSpPr>
          <a:xfrm>
            <a:off x="4525392" y="3356992"/>
            <a:ext cx="4580508" cy="3501008"/>
            <a:chOff x="755576" y="1312894"/>
            <a:chExt cx="1174176" cy="961832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393687"/>
              <a:ext cx="1174176" cy="88103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userDAO</a:t>
              </a:r>
              <a:r>
                <a:rPr lang="en-US" altLang="ko-KR" sz="1050" i="1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 class=“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MySQLUserDAO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userService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UserServiceImpl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userDAO</a:t>
              </a:r>
              <a:r>
                <a:rPr lang="en-US" altLang="ko-KR" sz="1050" i="1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 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class=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xceptionMailSender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"sender"&gt;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"sender"/&gt;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"to“&gt;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&lt;value&gt;</a:t>
              </a:r>
              <a:r>
                <a:rPr lang="en-US" altLang="ko-KR" sz="1050" u="sng" dirty="0" smtClean="0">
                  <a:solidFill>
                    <a:schemeClr val="tx1"/>
                  </a:solidFill>
                </a:rPr>
                <a:t>javajigi@gmail.com&lt;/value&gt;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"from“&gt;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&lt;value&gt;</a:t>
              </a:r>
              <a:r>
                <a:rPr lang="en-US" altLang="ko-KR" sz="1050" u="sng" dirty="0" smtClean="0">
                  <a:solidFill>
                    <a:schemeClr val="tx1"/>
                  </a:solidFill>
                </a:rPr>
                <a:t>javajigi@javajigi.net&lt;/value&gt;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messageSourceAccessor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messageSourceAccessor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"/&gt;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class="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org.apache.commons.dbcp.BasicDataSource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destroy-method="close"&gt;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driverClassName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&lt;value&gt;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com.mysql.jdbc.Driver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&lt;/value&gt;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 …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050" dirty="0" smtClean="0">
                <a:solidFill>
                  <a:schemeClr val="tx1"/>
                </a:solidFill>
              </a:endParaRPr>
            </a:p>
            <a:p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8079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그룹 18"/>
          <p:cNvGrpSpPr/>
          <p:nvPr/>
        </p:nvGrpSpPr>
        <p:grpSpPr>
          <a:xfrm>
            <a:off x="2504976" y="1628800"/>
            <a:ext cx="1584176" cy="2304256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32190"/>
              <a:ext cx="1296144" cy="7836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setMailSender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setApplicationContext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306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UserServiceImpl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01578"/>
              <a:ext cx="1296145" cy="1306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그룹 10"/>
          <p:cNvGrpSpPr/>
          <p:nvPr/>
        </p:nvGrpSpPr>
        <p:grpSpPr>
          <a:xfrm>
            <a:off x="2411760" y="4149080"/>
            <a:ext cx="1803297" cy="864096"/>
            <a:chOff x="728145" y="1312894"/>
            <a:chExt cx="129837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30375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</a:t>
              </a:r>
              <a:r>
                <a:rPr lang="en-US" altLang="ko-KR" sz="1200" dirty="0" err="1" smtClean="0">
                  <a:solidFill>
                    <a:srgbClr val="0000FF"/>
                  </a:solidFill>
                </a:rPr>
                <a:t>userService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28145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  <a:endCxn id="35" idx="2"/>
          </p:cNvCxnSpPr>
          <p:nvPr/>
        </p:nvCxnSpPr>
        <p:spPr>
          <a:xfrm flipH="1" flipV="1">
            <a:off x="3297064" y="3933057"/>
            <a:ext cx="14796" cy="21602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68276" y="4991968"/>
            <a:ext cx="4539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0000FF"/>
                </a:solidFill>
              </a:rPr>
              <a:t>view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9" name="그룹 18"/>
          <p:cNvGrpSpPr/>
          <p:nvPr/>
        </p:nvGrpSpPr>
        <p:grpSpPr>
          <a:xfrm>
            <a:off x="6020668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그룹 7"/>
          <p:cNvGrpSpPr/>
          <p:nvPr/>
        </p:nvGrpSpPr>
        <p:grpSpPr>
          <a:xfrm>
            <a:off x="6090944" y="404664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806097" y="1028226"/>
            <a:ext cx="6659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739016" y="105273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stCxn id="33" idx="0"/>
            <a:endCxn id="58" idx="2"/>
          </p:cNvCxnSpPr>
          <p:nvPr/>
        </p:nvCxnSpPr>
        <p:spPr>
          <a:xfrm flipH="1" flipV="1">
            <a:off x="6812756" y="3140969"/>
            <a:ext cx="2890" cy="21602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76"/>
          <p:cNvGrpSpPr/>
          <p:nvPr/>
        </p:nvGrpSpPr>
        <p:grpSpPr>
          <a:xfrm>
            <a:off x="251520" y="1268761"/>
            <a:ext cx="1816127" cy="648073"/>
            <a:chOff x="107504" y="3679980"/>
            <a:chExt cx="1816127" cy="648073"/>
          </a:xfrm>
        </p:grpSpPr>
        <p:grpSp>
          <p:nvGrpSpPr>
            <p:cNvPr id="13" name="그룹 25"/>
            <p:cNvGrpSpPr/>
            <p:nvPr/>
          </p:nvGrpSpPr>
          <p:grpSpPr>
            <a:xfrm>
              <a:off x="107504" y="3679980"/>
              <a:ext cx="1816127" cy="648073"/>
              <a:chOff x="755576" y="1560230"/>
              <a:chExt cx="1296144" cy="519227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28694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2" y="4005064"/>
              <a:ext cx="118494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1907704" y="5517232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14" name="그룹 87"/>
          <p:cNvGrpSpPr/>
          <p:nvPr/>
        </p:nvGrpSpPr>
        <p:grpSpPr>
          <a:xfrm>
            <a:off x="235593" y="4293096"/>
            <a:ext cx="1816127" cy="720080"/>
            <a:chOff x="107504" y="3679979"/>
            <a:chExt cx="1816127" cy="797294"/>
          </a:xfrm>
          <a:solidFill>
            <a:srgbClr val="FFFFFF"/>
          </a:solidFill>
        </p:grpSpPr>
        <p:grpSp>
          <p:nvGrpSpPr>
            <p:cNvPr id="16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  <a:grpFill/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user_remove_action.jsp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354986" cy="306702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n-US" altLang="ko-KR" sz="1200" u="sng" dirty="0" err="1" smtClean="0"/>
                <a:t>removeUser</a:t>
              </a:r>
              <a:r>
                <a:rPr lang="en-US" altLang="ko-KR" sz="1200" u="sng" dirty="0" smtClean="0"/>
                <a:t>(</a:t>
              </a:r>
              <a:r>
                <a:rPr lang="en-US" altLang="ko-KR" sz="1200" u="sng" dirty="0" err="1" smtClean="0"/>
                <a:t>userId</a:t>
              </a:r>
              <a:r>
                <a:rPr lang="en-US" altLang="ko-KR" sz="1200" u="sng" dirty="0" smtClean="0"/>
                <a:t>)</a:t>
              </a:r>
              <a:endParaRPr lang="ko-KR" altLang="en-US" sz="1200" dirty="0"/>
            </a:p>
          </p:txBody>
        </p:sp>
      </p:grpSp>
      <p:cxnSp>
        <p:nvCxnSpPr>
          <p:cNvPr id="306" name="직선 화살표 연결선 305"/>
          <p:cNvCxnSpPr>
            <a:stCxn id="80" idx="2"/>
            <a:endCxn id="92" idx="0"/>
          </p:cNvCxnSpPr>
          <p:nvPr/>
        </p:nvCxnSpPr>
        <p:spPr>
          <a:xfrm flipH="1">
            <a:off x="1143657" y="1916834"/>
            <a:ext cx="15927" cy="237626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그룹 25"/>
          <p:cNvGrpSpPr/>
          <p:nvPr/>
        </p:nvGrpSpPr>
        <p:grpSpPr>
          <a:xfrm>
            <a:off x="323528" y="2132856"/>
            <a:ext cx="1512168" cy="504056"/>
            <a:chOff x="755576" y="1560230"/>
            <a:chExt cx="1296144" cy="558933"/>
          </a:xfrm>
          <a:solidFill>
            <a:schemeClr val="bg1"/>
          </a:solidFill>
        </p:grpSpPr>
        <p:sp>
          <p:nvSpPr>
            <p:cNvPr id="85" name="직사각형 84"/>
            <p:cNvSpPr/>
            <p:nvPr/>
          </p:nvSpPr>
          <p:spPr>
            <a:xfrm>
              <a:off x="755576" y="1792515"/>
              <a:ext cx="1296144" cy="32664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user_view.jsp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32" name="직선 화살표 연결선 131"/>
          <p:cNvCxnSpPr>
            <a:endCxn id="62" idx="1"/>
          </p:cNvCxnSpPr>
          <p:nvPr/>
        </p:nvCxnSpPr>
        <p:spPr>
          <a:xfrm flipV="1">
            <a:off x="4106043" y="867572"/>
            <a:ext cx="1984901" cy="192687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5004048" y="126876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4067944" y="1628800"/>
            <a:ext cx="10801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Controller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56" name="이등변 삼각형 155"/>
          <p:cNvSpPr/>
          <p:nvPr/>
        </p:nvSpPr>
        <p:spPr>
          <a:xfrm>
            <a:off x="3233440" y="1340768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61" name="TextBox 60"/>
          <p:cNvSpPr txBox="1"/>
          <p:nvPr/>
        </p:nvSpPr>
        <p:spPr>
          <a:xfrm>
            <a:off x="4220344" y="5237584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7"/>
          <p:cNvGrpSpPr/>
          <p:nvPr/>
        </p:nvGrpSpPr>
        <p:grpSpPr>
          <a:xfrm>
            <a:off x="2596872" y="764704"/>
            <a:ext cx="165618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  <a:latin typeface="Tw Cen MT" pitchFamily="34" charset="0"/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  <a:latin typeface="Tw Cen MT" pitchFamily="34" charset="0"/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cxnSp>
        <p:nvCxnSpPr>
          <p:cNvPr id="11" name="직선 연결선 10"/>
          <p:cNvCxnSpPr>
            <a:stCxn id="5" idx="2"/>
            <a:endCxn id="36" idx="0"/>
          </p:cNvCxnSpPr>
          <p:nvPr/>
        </p:nvCxnSpPr>
        <p:spPr>
          <a:xfrm>
            <a:off x="3424964" y="1388266"/>
            <a:ext cx="5002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908391" y="3956890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75656" y="1268760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  <a:latin typeface="Tw Cen MT" pitchFamily="34" charset="0"/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  <a:latin typeface="Tw Cen MT" pitchFamily="34" charset="0"/>
              </a:rPr>
              <a:t>  </a:t>
            </a:r>
            <a:endParaRPr lang="ko-KR" altLang="en-US" sz="1200" dirty="0">
              <a:solidFill>
                <a:srgbClr val="0000FF"/>
              </a:solidFill>
              <a:latin typeface="Tw Cen MT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3717032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</a:rPr>
              <a:t>요청</a:t>
            </a:r>
            <a:endParaRPr lang="en-US" altLang="ko-KR" sz="1000" dirty="0" smtClean="0">
              <a:solidFill>
                <a:srgbClr val="0000FF"/>
              </a:solidFill>
              <a:latin typeface="Tw Cen MT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87726" y="3535963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</a:rPr>
              <a:t> </a:t>
            </a:r>
            <a:endParaRPr lang="ko-KR" altLang="en-US" sz="1000" dirty="0">
              <a:solidFill>
                <a:srgbClr val="0000FF"/>
              </a:solidFill>
              <a:latin typeface="Tw Cen MT" pitchFamily="34" charset="0"/>
            </a:endParaRPr>
          </a:p>
        </p:txBody>
      </p:sp>
      <p:cxnSp>
        <p:nvCxnSpPr>
          <p:cNvPr id="20" name="직선 화살표 연결선 19"/>
          <p:cNvCxnSpPr>
            <a:stCxn id="91" idx="1"/>
            <a:endCxn id="297" idx="3"/>
          </p:cNvCxnSpPr>
          <p:nvPr/>
        </p:nvCxnSpPr>
        <p:spPr>
          <a:xfrm flipH="1">
            <a:off x="1923631" y="6276866"/>
            <a:ext cx="704153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828826" y="4210323"/>
            <a:ext cx="4828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  <a:latin typeface="Tw Cen MT" pitchFamily="34" charset="0"/>
              </a:rPr>
              <a:t> </a:t>
            </a:r>
            <a:endParaRPr lang="ko-KR" altLang="en-US" sz="1200" dirty="0">
              <a:solidFill>
                <a:srgbClr val="0000FF"/>
              </a:solidFill>
              <a:latin typeface="Tw Cen MT" pitchFamily="34" charset="0"/>
            </a:endParaRPr>
          </a:p>
        </p:txBody>
      </p:sp>
      <p:cxnSp>
        <p:nvCxnSpPr>
          <p:cNvPr id="22" name="직선 화살표 연결선 21"/>
          <p:cNvCxnSpPr>
            <a:stCxn id="14" idx="0"/>
            <a:endCxn id="80" idx="2"/>
          </p:cNvCxnSpPr>
          <p:nvPr/>
        </p:nvCxnSpPr>
        <p:spPr>
          <a:xfrm flipV="1">
            <a:off x="1015568" y="2601949"/>
            <a:ext cx="18384" cy="107803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65638" y="3226084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</a:rPr>
              <a:t> </a:t>
            </a:r>
            <a:endParaRPr lang="ko-KR" altLang="en-US" sz="1000" dirty="0">
              <a:solidFill>
                <a:srgbClr val="0000FF"/>
              </a:solidFill>
              <a:latin typeface="Tw Cen MT" pitchFamily="34" charset="0"/>
            </a:endParaRPr>
          </a:p>
        </p:txBody>
      </p:sp>
      <p:cxnSp>
        <p:nvCxnSpPr>
          <p:cNvPr id="25" name="직선 화살표 연결선 24"/>
          <p:cNvCxnSpPr>
            <a:stCxn id="13" idx="3"/>
            <a:endCxn id="92" idx="0"/>
          </p:cNvCxnSpPr>
          <p:nvPr/>
        </p:nvCxnSpPr>
        <p:spPr>
          <a:xfrm>
            <a:off x="1923631" y="4223589"/>
            <a:ext cx="1612217" cy="15096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51" idx="3"/>
            <a:endCxn id="32" idx="1"/>
          </p:cNvCxnSpPr>
          <p:nvPr/>
        </p:nvCxnSpPr>
        <p:spPr>
          <a:xfrm>
            <a:off x="4240121" y="4224367"/>
            <a:ext cx="474879" cy="1089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4241546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</a:rPr>
              <a:t>생성요청</a:t>
            </a:r>
            <a:endParaRPr lang="ko-KR" altLang="en-US" sz="1000" dirty="0">
              <a:solidFill>
                <a:srgbClr val="0000FF"/>
              </a:solidFill>
              <a:latin typeface="Tw Cen MT" pitchFamily="34" charset="0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948264" y="2708920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  <a:latin typeface="Tw Cen MT" pitchFamily="34" charset="0"/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  <a:latin typeface="Tw Cen MT" pitchFamily="34" charset="0"/>
              </a:rPr>
              <a:t> </a:t>
            </a:r>
          </a:p>
        </p:txBody>
      </p:sp>
      <p:grpSp>
        <p:nvGrpSpPr>
          <p:cNvPr id="4" name="그룹 74"/>
          <p:cNvGrpSpPr/>
          <p:nvPr/>
        </p:nvGrpSpPr>
        <p:grpSpPr>
          <a:xfrm>
            <a:off x="107504" y="3679979"/>
            <a:ext cx="1816127" cy="797294"/>
            <a:chOff x="107504" y="3679979"/>
            <a:chExt cx="1816127" cy="797294"/>
          </a:xfrm>
        </p:grpSpPr>
        <p:grpSp>
          <p:nvGrpSpPr>
            <p:cNvPr id="7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13" name="직사각형 12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  <a:latin typeface="Tw Cen MT" pitchFamily="34" charset="0"/>
                  </a:rPr>
                  <a:t>Login_acion.jsp</a:t>
                </a:r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</p:grpSp>
        <p:sp>
          <p:nvSpPr>
            <p:cNvPr id="29" name="직사각형 28"/>
            <p:cNvSpPr/>
            <p:nvPr/>
          </p:nvSpPr>
          <p:spPr>
            <a:xfrm>
              <a:off x="179512" y="4005064"/>
              <a:ext cx="16308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>
                  <a:latin typeface="Tw Cen MT" pitchFamily="34" charset="0"/>
                </a:rPr>
                <a:t>login(</a:t>
              </a:r>
              <a:r>
                <a:rPr lang="en-US" altLang="ko-KR" sz="1200" dirty="0" err="1" smtClean="0">
                  <a:latin typeface="Tw Cen MT" pitchFamily="34" charset="0"/>
                </a:rPr>
                <a:t>userId</a:t>
              </a:r>
              <a:r>
                <a:rPr lang="en-US" altLang="ko-KR" sz="1200" dirty="0" smtClean="0">
                  <a:latin typeface="Tw Cen MT" pitchFamily="34" charset="0"/>
                </a:rPr>
                <a:t>, password);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164288" y="5949280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  <a:latin typeface="Tw Cen MT" pitchFamily="34" charset="0"/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  <a:latin typeface="Tw Cen MT" pitchFamily="34" charset="0"/>
              </a:rPr>
              <a:t>  </a:t>
            </a:r>
            <a:endParaRPr lang="ko-KR" altLang="en-US" sz="1200" dirty="0">
              <a:solidFill>
                <a:srgbClr val="0000FF"/>
              </a:solidFill>
              <a:latin typeface="Tw Cen MT" pitchFamily="34" charset="0"/>
            </a:endParaRPr>
          </a:p>
        </p:txBody>
      </p:sp>
      <p:grpSp>
        <p:nvGrpSpPr>
          <p:cNvPr id="8" name="그룹 57"/>
          <p:cNvGrpSpPr/>
          <p:nvPr/>
        </p:nvGrpSpPr>
        <p:grpSpPr>
          <a:xfrm>
            <a:off x="4715000" y="3542014"/>
            <a:ext cx="4105472" cy="1144507"/>
            <a:chOff x="755576" y="1312894"/>
            <a:chExt cx="1174176" cy="436786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405246"/>
              <a:ext cx="1174176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“</a:t>
              </a:r>
              <a:r>
                <a:rPr lang="en-US" altLang="ko-KR" sz="12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r>
                <a:rPr lang="en-US" altLang="ko-KR" sz="1200" i="1" dirty="0" smtClean="0">
                  <a:latin typeface="Tw Cen MT" pitchFamily="34" charset="0"/>
                </a:rPr>
                <a:t> 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" 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  <a:latin typeface="Tw Cen MT" pitchFamily="34" charset="0"/>
                </a:rPr>
                <a:t>MySQLUserDAO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 " </a:t>
              </a:r>
              <a:endParaRPr lang="ko-KR" altLang="en-US" sz="120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" </a:t>
              </a:r>
              <a:r>
                <a:rPr lang="en-US" altLang="ko-KR" sz="12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userService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 "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  <a:latin typeface="Tw Cen MT" pitchFamily="34" charset="0"/>
                </a:rPr>
                <a:t>SpringUserService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 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"</a:t>
              </a:r>
              <a:r>
                <a:rPr lang="en-US" altLang="ko-KR" sz="1200" i="1" dirty="0" smtClean="0">
                  <a:latin typeface="Tw Cen MT" pitchFamily="34" charset="0"/>
                </a:rPr>
                <a:t> </a:t>
              </a:r>
              <a:r>
                <a:rPr lang="en-US" altLang="ko-KR" sz="12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”  ref= 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local=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grpSp>
        <p:nvGrpSpPr>
          <p:cNvPr id="9" name="그룹 18"/>
          <p:cNvGrpSpPr/>
          <p:nvPr/>
        </p:nvGrpSpPr>
        <p:grpSpPr>
          <a:xfrm>
            <a:off x="2637878" y="1628800"/>
            <a:ext cx="1584176" cy="1800201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login()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SpringUserService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  <a:latin typeface="Tw Cen MT" pitchFamily="34" charset="0"/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 ,</a:t>
              </a:r>
              <a:r>
                <a:rPr lang="en-US" altLang="ko-KR" sz="1200" dirty="0" smtClean="0">
                  <a:latin typeface="Tw Cen MT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8172400" y="5733256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</a:rPr>
              <a:t>생성요청</a:t>
            </a:r>
            <a:endParaRPr lang="ko-KR" altLang="en-US" sz="1000" dirty="0">
              <a:solidFill>
                <a:srgbClr val="0000FF"/>
              </a:solidFill>
              <a:latin typeface="Tw Cen MT" pitchFamily="34" charset="0"/>
            </a:endParaRPr>
          </a:p>
        </p:txBody>
      </p:sp>
      <p:grpSp>
        <p:nvGrpSpPr>
          <p:cNvPr id="12" name="그룹 10"/>
          <p:cNvGrpSpPr/>
          <p:nvPr/>
        </p:nvGrpSpPr>
        <p:grpSpPr>
          <a:xfrm>
            <a:off x="2555776" y="3645024"/>
            <a:ext cx="1684345" cy="864096"/>
            <a:chOff x="755576" y="1312894"/>
            <a:chExt cx="129614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55576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</p:cNvCxnSpPr>
          <p:nvPr/>
        </p:nvCxnSpPr>
        <p:spPr>
          <a:xfrm flipV="1">
            <a:off x="3397949" y="3429000"/>
            <a:ext cx="8641" cy="2160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419872" y="3429000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</a:rPr>
              <a:t>생성</a:t>
            </a:r>
            <a:endParaRPr lang="ko-KR" altLang="en-US" sz="1000" dirty="0">
              <a:solidFill>
                <a:srgbClr val="0000FF"/>
              </a:solidFill>
              <a:latin typeface="Tw Cen MT" pitchFamily="34" charset="0"/>
            </a:endParaRPr>
          </a:p>
        </p:txBody>
      </p:sp>
      <p:grpSp>
        <p:nvGrpSpPr>
          <p:cNvPr id="16" name="그룹 18"/>
          <p:cNvGrpSpPr/>
          <p:nvPr/>
        </p:nvGrpSpPr>
        <p:grpSpPr>
          <a:xfrm>
            <a:off x="5300326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Close()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  <a:latin typeface="Tw Cen MT" pitchFamily="34" charset="0"/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  <a:latin typeface="Tw Cen MT" pitchFamily="34" charset="0"/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grpSp>
        <p:nvGrpSpPr>
          <p:cNvPr id="24" name="그룹 7"/>
          <p:cNvGrpSpPr/>
          <p:nvPr/>
        </p:nvGrpSpPr>
        <p:grpSpPr>
          <a:xfrm>
            <a:off x="5363998" y="476672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  <a:latin typeface="Tw Cen MT" pitchFamily="34" charset="0"/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079151" y="1100234"/>
            <a:ext cx="13263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023334" y="110428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latin typeface="Tw Cen MT" pitchFamily="34" charset="0"/>
            </a:endParaRPr>
          </a:p>
        </p:txBody>
      </p:sp>
      <p:cxnSp>
        <p:nvCxnSpPr>
          <p:cNvPr id="68" name="직선 화살표 연결선 67"/>
          <p:cNvCxnSpPr>
            <a:endCxn id="58" idx="2"/>
          </p:cNvCxnSpPr>
          <p:nvPr/>
        </p:nvCxnSpPr>
        <p:spPr>
          <a:xfrm flipV="1">
            <a:off x="6084168" y="3140969"/>
            <a:ext cx="8246" cy="36003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76"/>
          <p:cNvGrpSpPr/>
          <p:nvPr/>
        </p:nvGrpSpPr>
        <p:grpSpPr>
          <a:xfrm>
            <a:off x="294121" y="1804655"/>
            <a:ext cx="1479662" cy="797294"/>
            <a:chOff x="107504" y="3679979"/>
            <a:chExt cx="1816127" cy="797294"/>
          </a:xfrm>
        </p:grpSpPr>
        <p:grpSp>
          <p:nvGrpSpPr>
            <p:cNvPr id="34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  <a:latin typeface="Tw Cen MT" pitchFamily="34" charset="0"/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1" y="4005064"/>
              <a:ext cx="145438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>
                  <a:latin typeface="Tw Cen MT" pitchFamily="34" charset="0"/>
                </a:rPr>
                <a:t>findUser</a:t>
              </a:r>
              <a:r>
                <a:rPr lang="en-US" altLang="ko-KR" sz="1200" dirty="0" smtClean="0">
                  <a:latin typeface="Tw Cen MT" pitchFamily="34" charset="0"/>
                </a:rPr>
                <a:t>(</a:t>
              </a:r>
              <a:r>
                <a:rPr lang="en-US" altLang="ko-KR" sz="1200" dirty="0" err="1" smtClean="0">
                  <a:latin typeface="Tw Cen MT" pitchFamily="34" charset="0"/>
                </a:rPr>
                <a:t>userId</a:t>
              </a:r>
              <a:r>
                <a:rPr lang="en-US" altLang="ko-KR" sz="1200" dirty="0" smtClean="0">
                  <a:latin typeface="Tw Cen MT" pitchFamily="34" charset="0"/>
                </a:rPr>
                <a:t>);</a:t>
              </a:r>
              <a:endParaRPr lang="ko-KR" altLang="en-US" sz="1200" dirty="0">
                <a:latin typeface="Tw Cen MT" pitchFamily="34" charset="0"/>
              </a:endParaRPr>
            </a:p>
          </p:txBody>
        </p:sp>
      </p:grpSp>
      <p:cxnSp>
        <p:nvCxnSpPr>
          <p:cNvPr id="84" name="직선 화살표 연결선 83"/>
          <p:cNvCxnSpPr>
            <a:stCxn id="81" idx="0"/>
            <a:endCxn id="5" idx="1"/>
          </p:cNvCxnSpPr>
          <p:nvPr/>
        </p:nvCxnSpPr>
        <p:spPr>
          <a:xfrm flipV="1">
            <a:off x="1033952" y="1227612"/>
            <a:ext cx="1562920" cy="57704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742333" y="2864087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  <a:latin typeface="Tw Cen MT" pitchFamily="34" charset="0"/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  <a:latin typeface="Tw Cen MT" pitchFamily="34" charset="0"/>
              </a:rPr>
              <a:t>  </a:t>
            </a:r>
            <a:endParaRPr lang="ko-KR" altLang="en-US" sz="1200" dirty="0">
              <a:solidFill>
                <a:srgbClr val="0000FF"/>
              </a:solidFill>
              <a:latin typeface="Tw Cen MT" pitchFamily="34" charset="0"/>
            </a:endParaRPr>
          </a:p>
        </p:txBody>
      </p:sp>
      <p:grpSp>
        <p:nvGrpSpPr>
          <p:cNvPr id="38" name="그룹 87"/>
          <p:cNvGrpSpPr/>
          <p:nvPr/>
        </p:nvGrpSpPr>
        <p:grpSpPr>
          <a:xfrm>
            <a:off x="2627784" y="5733256"/>
            <a:ext cx="1816127" cy="797294"/>
            <a:chOff x="107504" y="3679979"/>
            <a:chExt cx="1816127" cy="797294"/>
          </a:xfrm>
        </p:grpSpPr>
        <p:grpSp>
          <p:nvGrpSpPr>
            <p:cNvPr id="39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  <a:latin typeface="Tw Cen MT" pitchFamily="34" charset="0"/>
                  </a:rPr>
                  <a:t>index.jsp</a:t>
                </a:r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>
                  <a:latin typeface="Tw Cen MT" pitchFamily="34" charset="0"/>
                </a:rPr>
                <a:t>login(</a:t>
              </a:r>
              <a:r>
                <a:rPr lang="en-US" altLang="ko-KR" sz="1200" dirty="0" err="1" smtClean="0">
                  <a:latin typeface="Tw Cen MT" pitchFamily="34" charset="0"/>
                </a:rPr>
                <a:t>userId</a:t>
              </a:r>
              <a:r>
                <a:rPr lang="en-US" altLang="ko-KR" sz="1200" dirty="0" smtClean="0">
                  <a:latin typeface="Tw Cen MT" pitchFamily="34" charset="0"/>
                </a:rPr>
                <a:t>, password);</a:t>
              </a:r>
            </a:p>
            <a:p>
              <a:r>
                <a:rPr lang="en-US" altLang="ko-KR" sz="1200" dirty="0" err="1" smtClean="0">
                  <a:latin typeface="Tw Cen MT" pitchFamily="34" charset="0"/>
                </a:rPr>
                <a:t>findUser</a:t>
              </a:r>
              <a:r>
                <a:rPr lang="en-US" altLang="ko-KR" sz="1200" dirty="0" smtClean="0">
                  <a:latin typeface="Tw Cen MT" pitchFamily="34" charset="0"/>
                </a:rPr>
                <a:t>(</a:t>
              </a:r>
              <a:r>
                <a:rPr lang="en-US" altLang="ko-KR" sz="1200" dirty="0" err="1" smtClean="0">
                  <a:latin typeface="Tw Cen MT" pitchFamily="34" charset="0"/>
                </a:rPr>
                <a:t>userId</a:t>
              </a:r>
              <a:r>
                <a:rPr lang="en-US" altLang="ko-KR" sz="1200" dirty="0" smtClean="0">
                  <a:latin typeface="Tw Cen MT" pitchFamily="34" charset="0"/>
                </a:rPr>
                <a:t>);</a:t>
              </a:r>
              <a:endParaRPr lang="ko-KR" altLang="en-US" sz="1200" dirty="0">
                <a:latin typeface="Tw Cen MT" pitchFamily="34" charset="0"/>
              </a:endParaRPr>
            </a:p>
          </p:txBody>
        </p:sp>
      </p:grpSp>
      <p:grpSp>
        <p:nvGrpSpPr>
          <p:cNvPr id="40" name="그룹 288"/>
          <p:cNvGrpSpPr/>
          <p:nvPr/>
        </p:nvGrpSpPr>
        <p:grpSpPr>
          <a:xfrm>
            <a:off x="178417" y="4696793"/>
            <a:ext cx="1657280" cy="604415"/>
            <a:chOff x="107504" y="3679979"/>
            <a:chExt cx="1816127" cy="604415"/>
          </a:xfrm>
        </p:grpSpPr>
        <p:grpSp>
          <p:nvGrpSpPr>
            <p:cNvPr id="41" name="그룹 25"/>
            <p:cNvGrpSpPr/>
            <p:nvPr/>
          </p:nvGrpSpPr>
          <p:grpSpPr>
            <a:xfrm>
              <a:off x="107504" y="3679979"/>
              <a:ext cx="1816127" cy="604415"/>
              <a:chOff x="755576" y="1560230"/>
              <a:chExt cx="1296144" cy="484249"/>
            </a:xfrm>
          </p:grpSpPr>
          <p:sp>
            <p:nvSpPr>
              <p:cNvPr id="292" name="직사각형 291"/>
              <p:cNvSpPr/>
              <p:nvPr/>
            </p:nvSpPr>
            <p:spPr>
              <a:xfrm>
                <a:off x="755576" y="1792515"/>
                <a:ext cx="1296144" cy="2519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  <p:sp>
            <p:nvSpPr>
              <p:cNvPr id="293" name="직사각형 292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  <a:latin typeface="Tw Cen MT" pitchFamily="34" charset="0"/>
                  </a:rPr>
                  <a:t>login.jsp</a:t>
                </a:r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</p:grpSp>
        <p:sp>
          <p:nvSpPr>
            <p:cNvPr id="291" name="직사각형 290"/>
            <p:cNvSpPr/>
            <p:nvPr/>
          </p:nvSpPr>
          <p:spPr>
            <a:xfrm>
              <a:off x="179512" y="4005064"/>
              <a:ext cx="20243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ko-KR" altLang="en-US" sz="1200" dirty="0">
                <a:latin typeface="Tw Cen MT" pitchFamily="34" charset="0"/>
              </a:endParaRPr>
            </a:p>
          </p:txBody>
        </p:sp>
      </p:grpSp>
      <p:grpSp>
        <p:nvGrpSpPr>
          <p:cNvPr id="42" name="그룹 293"/>
          <p:cNvGrpSpPr/>
          <p:nvPr/>
        </p:nvGrpSpPr>
        <p:grpSpPr>
          <a:xfrm>
            <a:off x="107504" y="5733256"/>
            <a:ext cx="1816127" cy="797294"/>
            <a:chOff x="107504" y="3679979"/>
            <a:chExt cx="1816127" cy="797294"/>
          </a:xfrm>
        </p:grpSpPr>
        <p:grpSp>
          <p:nvGrpSpPr>
            <p:cNvPr id="43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297" name="직사각형 296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  <p:sp>
            <p:nvSpPr>
              <p:cNvPr id="298" name="직사각형 297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i="1" u="sng" dirty="0" smtClean="0">
                    <a:solidFill>
                      <a:schemeClr val="tx1"/>
                    </a:solidFill>
                    <a:latin typeface="Tw Cen MT" pitchFamily="34" charset="0"/>
                  </a:rPr>
                  <a:t>loginCheck.jsp</a:t>
                </a:r>
                <a:endParaRPr lang="ko-KR" altLang="en-US" sz="1200" dirty="0">
                  <a:solidFill>
                    <a:schemeClr val="tx1"/>
                  </a:solidFill>
                  <a:latin typeface="Tw Cen MT" pitchFamily="34" charset="0"/>
                </a:endParaRPr>
              </a:p>
            </p:txBody>
          </p:sp>
        </p:grpSp>
        <p:sp>
          <p:nvSpPr>
            <p:cNvPr id="296" name="직사각형 295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>
                  <a:latin typeface="Tw Cen MT" pitchFamily="34" charset="0"/>
                </a:rPr>
                <a:t>login(</a:t>
              </a:r>
              <a:r>
                <a:rPr lang="en-US" altLang="ko-KR" sz="1200" dirty="0" err="1" smtClean="0">
                  <a:latin typeface="Tw Cen MT" pitchFamily="34" charset="0"/>
                </a:rPr>
                <a:t>userId</a:t>
              </a:r>
              <a:r>
                <a:rPr lang="en-US" altLang="ko-KR" sz="1200" dirty="0" smtClean="0">
                  <a:latin typeface="Tw Cen MT" pitchFamily="34" charset="0"/>
                </a:rPr>
                <a:t>, password);</a:t>
              </a:r>
            </a:p>
            <a:p>
              <a:r>
                <a:rPr lang="en-US" altLang="ko-KR" sz="1200" dirty="0" err="1" smtClean="0">
                  <a:latin typeface="Tw Cen MT" pitchFamily="34" charset="0"/>
                </a:rPr>
                <a:t>findUser</a:t>
              </a:r>
              <a:r>
                <a:rPr lang="en-US" altLang="ko-KR" sz="1200" dirty="0" smtClean="0">
                  <a:latin typeface="Tw Cen MT" pitchFamily="34" charset="0"/>
                </a:rPr>
                <a:t>(</a:t>
              </a:r>
              <a:r>
                <a:rPr lang="en-US" altLang="ko-KR" sz="1200" dirty="0" err="1" smtClean="0">
                  <a:latin typeface="Tw Cen MT" pitchFamily="34" charset="0"/>
                </a:rPr>
                <a:t>userId</a:t>
              </a:r>
              <a:r>
                <a:rPr lang="en-US" altLang="ko-KR" sz="1200" dirty="0" smtClean="0">
                  <a:latin typeface="Tw Cen MT" pitchFamily="34" charset="0"/>
                </a:rPr>
                <a:t>);</a:t>
              </a:r>
              <a:endParaRPr lang="ko-KR" altLang="en-US" sz="1200" dirty="0">
                <a:latin typeface="Tw Cen MT" pitchFamily="34" charset="0"/>
              </a:endParaRPr>
            </a:p>
          </p:txBody>
        </p:sp>
      </p:grpSp>
      <p:cxnSp>
        <p:nvCxnSpPr>
          <p:cNvPr id="301" name="직선 화살표 연결선 300"/>
          <p:cNvCxnSpPr>
            <a:stCxn id="298" idx="0"/>
            <a:endCxn id="292" idx="2"/>
          </p:cNvCxnSpPr>
          <p:nvPr/>
        </p:nvCxnSpPr>
        <p:spPr>
          <a:xfrm flipH="1" flipV="1">
            <a:off x="1007057" y="5301208"/>
            <a:ext cx="8511" cy="432048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직선 화살표 연결선 305"/>
          <p:cNvCxnSpPr>
            <a:stCxn id="293" idx="0"/>
            <a:endCxn id="13" idx="2"/>
          </p:cNvCxnSpPr>
          <p:nvPr/>
        </p:nvCxnSpPr>
        <p:spPr>
          <a:xfrm flipV="1">
            <a:off x="1007057" y="4477273"/>
            <a:ext cx="8511" cy="21952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1016204" y="4481716"/>
            <a:ext cx="8611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solidFill>
                  <a:srgbClr val="0000FF"/>
                </a:solidFill>
                <a:latin typeface="Tw Cen MT" pitchFamily="34" charset="0"/>
              </a:rPr>
              <a:t>로그인가입</a:t>
            </a:r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</a:rPr>
              <a:t> </a:t>
            </a:r>
            <a:endParaRPr lang="ko-KR" altLang="en-US" sz="1000" dirty="0">
              <a:solidFill>
                <a:srgbClr val="0000FF"/>
              </a:solidFill>
              <a:latin typeface="Tw Cen MT" pitchFamily="34" charset="0"/>
            </a:endParaRPr>
          </a:p>
        </p:txBody>
      </p:sp>
      <p:cxnSp>
        <p:nvCxnSpPr>
          <p:cNvPr id="325" name="직선 화살표 연결선 324"/>
          <p:cNvCxnSpPr>
            <a:stCxn id="35" idx="3"/>
            <a:endCxn id="62" idx="1"/>
          </p:cNvCxnSpPr>
          <p:nvPr/>
        </p:nvCxnSpPr>
        <p:spPr>
          <a:xfrm flipV="1">
            <a:off x="4222053" y="939580"/>
            <a:ext cx="1141945" cy="18548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/>
          <p:cNvSpPr txBox="1"/>
          <p:nvPr/>
        </p:nvSpPr>
        <p:spPr>
          <a:xfrm>
            <a:off x="4644008" y="2060848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  <a:latin typeface="Tw Cen MT" pitchFamily="34" charset="0"/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  <a:latin typeface="Tw Cen MT" pitchFamily="34" charset="0"/>
              </a:rPr>
              <a:t>  </a:t>
            </a:r>
            <a:endParaRPr lang="ko-KR" altLang="en-US" sz="1200" dirty="0">
              <a:solidFill>
                <a:srgbClr val="0000FF"/>
              </a:solidFill>
              <a:latin typeface="Tw Cen MT" pitchFamily="34" charset="0"/>
            </a:endParaRPr>
          </a:p>
        </p:txBody>
      </p:sp>
      <p:sp>
        <p:nvSpPr>
          <p:cNvPr id="10" name="이등변 삼각형 9"/>
          <p:cNvSpPr/>
          <p:nvPr/>
        </p:nvSpPr>
        <p:spPr>
          <a:xfrm flipH="1">
            <a:off x="3368412" y="1381864"/>
            <a:ext cx="109344" cy="126484"/>
          </a:xfrm>
          <a:prstGeom prst="triangl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latin typeface="Tw Cen MT" pitchFamily="34" charset="0"/>
            </a:endParaRPr>
          </a:p>
        </p:txBody>
      </p:sp>
      <p:cxnSp>
        <p:nvCxnSpPr>
          <p:cNvPr id="335" name="직선 화살표 연결선 334"/>
          <p:cNvCxnSpPr/>
          <p:nvPr/>
        </p:nvCxnSpPr>
        <p:spPr>
          <a:xfrm flipV="1">
            <a:off x="1475656" y="1340768"/>
            <a:ext cx="1080120" cy="226414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7"/>
          <p:cNvGrpSpPr/>
          <p:nvPr/>
        </p:nvGrpSpPr>
        <p:grpSpPr>
          <a:xfrm>
            <a:off x="7076496" y="1443598"/>
            <a:ext cx="1944216" cy="648071"/>
            <a:chOff x="755576" y="1386639"/>
            <a:chExt cx="1296144" cy="374692"/>
          </a:xfrm>
        </p:grpSpPr>
        <p:sp>
          <p:nvSpPr>
            <p:cNvPr id="343" name="직사각형 342"/>
            <p:cNvSpPr/>
            <p:nvPr/>
          </p:nvSpPr>
          <p:spPr>
            <a:xfrm>
              <a:off x="755576" y="1511536"/>
              <a:ext cx="1296144" cy="2497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ctx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=new </a:t>
              </a:r>
              <a:r>
                <a:rPr lang="en-US" altLang="ko-KR" sz="1200" u="sng" dirty="0" err="1" smtClean="0">
                  <a:solidFill>
                    <a:schemeClr val="tx1"/>
                  </a:solidFill>
                  <a:latin typeface="Tw Cen MT" pitchFamily="34" charset="0"/>
                </a:rPr>
                <a:t>InitialContext</a:t>
              </a:r>
              <a:r>
                <a:rPr lang="en-US" altLang="ko-KR" sz="1200" u="sng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DataSource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ds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 =</a:t>
              </a: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ctx.lookup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344" name="직사각형 343"/>
            <p:cNvSpPr/>
            <p:nvPr/>
          </p:nvSpPr>
          <p:spPr>
            <a:xfrm>
              <a:off x="755576" y="1386639"/>
              <a:ext cx="1296144" cy="12489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ConnectionManager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cxnSp>
        <p:nvCxnSpPr>
          <p:cNvPr id="351" name="직선 화살표 연결선 350"/>
          <p:cNvCxnSpPr>
            <a:endCxn id="343" idx="1"/>
          </p:cNvCxnSpPr>
          <p:nvPr/>
        </p:nvCxnSpPr>
        <p:spPr>
          <a:xfrm flipV="1">
            <a:off x="6876256" y="1875645"/>
            <a:ext cx="200240" cy="4118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6" descr="use_classdiagr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3" y="3152090"/>
            <a:ext cx="3817921" cy="350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그룹 7"/>
          <p:cNvGrpSpPr/>
          <p:nvPr/>
        </p:nvGrpSpPr>
        <p:grpSpPr>
          <a:xfrm>
            <a:off x="2715140" y="694087"/>
            <a:ext cx="1352803" cy="471851"/>
            <a:chOff x="755576" y="1334946"/>
            <a:chExt cx="1296144" cy="338726"/>
          </a:xfrm>
        </p:grpSpPr>
        <p:sp>
          <p:nvSpPr>
            <p:cNvPr id="5" name="직사각형 4"/>
            <p:cNvSpPr/>
            <p:nvPr/>
          </p:nvSpPr>
          <p:spPr>
            <a:xfrm>
              <a:off x="755576" y="1544958"/>
              <a:ext cx="1296144" cy="128714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34946"/>
              <a:ext cx="1296144" cy="206768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800"/>
                </a:lnSpc>
              </a:pPr>
              <a:r>
                <a:rPr lang="en-US" altLang="ko-KR" sz="1050" dirty="0" smtClean="0">
                  <a:solidFill>
                    <a:srgbClr val="0000FF"/>
                  </a:solidFill>
                  <a:latin typeface="Tw Cen MT" pitchFamily="34" charset="0"/>
                </a:rPr>
                <a:t>&lt;&lt;Interface&gt;&gt;</a:t>
              </a:r>
            </a:p>
            <a:p>
              <a:pPr algn="ctr">
                <a:lnSpc>
                  <a:spcPts val="800"/>
                </a:lnSpc>
              </a:pPr>
              <a:r>
                <a:rPr lang="en-US" altLang="ko-KR" sz="1200" dirty="0" smtClean="0">
                  <a:solidFill>
                    <a:srgbClr val="0000FF"/>
                  </a:solidFill>
                  <a:latin typeface="Tw Cen MT" pitchFamily="34" charset="0"/>
                </a:rPr>
                <a:t> </a:t>
              </a:r>
              <a:r>
                <a:rPr lang="en-US" altLang="ko-KR" sz="1100" dirty="0" err="1" smtClean="0">
                  <a:solidFill>
                    <a:schemeClr val="tx1"/>
                  </a:solidFill>
                  <a:latin typeface="Tw Cen MT" pitchFamily="34" charset="0"/>
                </a:rPr>
                <a:t>UserService</a:t>
              </a:r>
              <a:endParaRPr lang="ko-KR" altLang="en-US" sz="11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cxnSp>
        <p:nvCxnSpPr>
          <p:cNvPr id="84" name="직선 화살표 연결선 83"/>
          <p:cNvCxnSpPr>
            <a:endCxn id="97" idx="1"/>
          </p:cNvCxnSpPr>
          <p:nvPr/>
        </p:nvCxnSpPr>
        <p:spPr>
          <a:xfrm flipV="1">
            <a:off x="4120350" y="1062098"/>
            <a:ext cx="736851" cy="1025529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그룹 45"/>
          <p:cNvGrpSpPr/>
          <p:nvPr/>
        </p:nvGrpSpPr>
        <p:grpSpPr>
          <a:xfrm>
            <a:off x="5573926" y="1182271"/>
            <a:ext cx="109344" cy="328312"/>
            <a:chOff x="1626554" y="4886692"/>
            <a:chExt cx="109344" cy="328312"/>
          </a:xfrm>
        </p:grpSpPr>
        <p:cxnSp>
          <p:nvCxnSpPr>
            <p:cNvPr id="11" name="직선 연결선 10"/>
            <p:cNvCxnSpPr/>
            <p:nvPr/>
          </p:nvCxnSpPr>
          <p:spPr>
            <a:xfrm>
              <a:off x="1681226" y="5013176"/>
              <a:ext cx="0" cy="20182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이등변 삼각형 9"/>
            <p:cNvSpPr/>
            <p:nvPr/>
          </p:nvSpPr>
          <p:spPr>
            <a:xfrm flipH="1">
              <a:off x="1626554" y="4886692"/>
              <a:ext cx="109344" cy="126484"/>
            </a:xfrm>
            <a:prstGeom prst="triangl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latin typeface="Tw Cen MT" pitchFamily="34" charset="0"/>
              </a:endParaRPr>
            </a:p>
          </p:txBody>
        </p:sp>
      </p:grpSp>
      <p:grpSp>
        <p:nvGrpSpPr>
          <p:cNvPr id="45" name="그룹 7"/>
          <p:cNvGrpSpPr/>
          <p:nvPr/>
        </p:nvGrpSpPr>
        <p:grpSpPr>
          <a:xfrm>
            <a:off x="6991860" y="1453818"/>
            <a:ext cx="1046561" cy="818430"/>
            <a:chOff x="755576" y="1386639"/>
            <a:chExt cx="1296144" cy="352443"/>
          </a:xfrm>
        </p:grpSpPr>
        <p:sp>
          <p:nvSpPr>
            <p:cNvPr id="343" name="직사각형 342"/>
            <p:cNvSpPr/>
            <p:nvPr/>
          </p:nvSpPr>
          <p:spPr>
            <a:xfrm>
              <a:off x="755576" y="1511536"/>
              <a:ext cx="1296144" cy="227546"/>
            </a:xfrm>
            <a:prstGeom prst="rect">
              <a:avLst/>
            </a:prstGeom>
            <a:noFill/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800"/>
                </a:lnSpc>
              </a:pP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jdbc</a:t>
              </a:r>
              <a:endParaRPr lang="en-US" altLang="ko-KR" sz="1200" u="sng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pPr>
                <a:lnSpc>
                  <a:spcPts val="800"/>
                </a:lnSpc>
              </a:pP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url</a:t>
              </a:r>
              <a:endParaRPr lang="en-US" altLang="ko-KR" sz="120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pPr>
                <a:lnSpc>
                  <a:spcPts val="800"/>
                </a:lnSpc>
              </a:pP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usrname</a:t>
              </a:r>
              <a:endParaRPr lang="en-US" altLang="ko-KR" sz="120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pPr>
                <a:lnSpc>
                  <a:spcPts val="800"/>
                </a:lnSpc>
              </a:pP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password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344" name="직사각형 343"/>
            <p:cNvSpPr/>
            <p:nvPr/>
          </p:nvSpPr>
          <p:spPr>
            <a:xfrm>
              <a:off x="755576" y="1386639"/>
              <a:ext cx="1296144" cy="124898"/>
            </a:xfrm>
            <a:prstGeom prst="rect">
              <a:avLst/>
            </a:prstGeom>
            <a:noFill/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i="1" dirty="0" err="1">
                  <a:solidFill>
                    <a:schemeClr val="tx1"/>
                  </a:solidFill>
                </a:rPr>
                <a:t>dataSource</a:t>
              </a:r>
              <a:endParaRPr lang="ko-KR" altLang="en-US" sz="11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grpSp>
        <p:nvGrpSpPr>
          <p:cNvPr id="93" name="그룹 92"/>
          <p:cNvGrpSpPr/>
          <p:nvPr/>
        </p:nvGrpSpPr>
        <p:grpSpPr>
          <a:xfrm>
            <a:off x="3343779" y="1170531"/>
            <a:ext cx="109344" cy="328312"/>
            <a:chOff x="1626554" y="4886692"/>
            <a:chExt cx="109344" cy="328312"/>
          </a:xfrm>
        </p:grpSpPr>
        <p:cxnSp>
          <p:nvCxnSpPr>
            <p:cNvPr id="94" name="직선 연결선 93"/>
            <p:cNvCxnSpPr/>
            <p:nvPr/>
          </p:nvCxnSpPr>
          <p:spPr>
            <a:xfrm>
              <a:off x="1681226" y="5013176"/>
              <a:ext cx="0" cy="201828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이등변 삼각형 94"/>
            <p:cNvSpPr/>
            <p:nvPr/>
          </p:nvSpPr>
          <p:spPr>
            <a:xfrm flipH="1">
              <a:off x="1626554" y="4886692"/>
              <a:ext cx="109344" cy="126484"/>
            </a:xfrm>
            <a:prstGeom prst="triangl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latin typeface="Tw Cen MT" pitchFamily="34" charset="0"/>
              </a:endParaRPr>
            </a:p>
          </p:txBody>
        </p:sp>
      </p:grpSp>
      <p:grpSp>
        <p:nvGrpSpPr>
          <p:cNvPr id="9" name="그룹 18"/>
          <p:cNvGrpSpPr/>
          <p:nvPr/>
        </p:nvGrpSpPr>
        <p:grpSpPr>
          <a:xfrm>
            <a:off x="2701534" y="1425883"/>
            <a:ext cx="1430065" cy="1708758"/>
            <a:chOff x="755576" y="1370966"/>
            <a:chExt cx="1296145" cy="991821"/>
          </a:xfrm>
          <a:solidFill>
            <a:schemeClr val="bg1"/>
          </a:solidFill>
        </p:grpSpPr>
        <p:sp>
          <p:nvSpPr>
            <p:cNvPr id="35" name="직사각형 34"/>
            <p:cNvSpPr/>
            <p:nvPr/>
          </p:nvSpPr>
          <p:spPr>
            <a:xfrm>
              <a:off x="755576" y="1626155"/>
              <a:ext cx="1296144" cy="736632"/>
            </a:xfrm>
            <a:prstGeom prst="rect">
              <a:avLst/>
            </a:prstGeom>
            <a:grpFill/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b="1" dirty="0" err="1" smtClean="0">
                  <a:solidFill>
                    <a:schemeClr val="tx1"/>
                  </a:solidFill>
                  <a:latin typeface="Tw Cen MT" pitchFamily="34" charset="0"/>
                </a:rPr>
                <a:t>setUserDAO</a:t>
              </a:r>
              <a:r>
                <a:rPr lang="en-US" altLang="ko-KR" sz="1050" b="1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getUserByUserId&amp;Pass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en-US" altLang="ko-KR" sz="105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getUserByUserId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getUserId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en-US" altLang="ko-KR" sz="105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getUserPass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updateUser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en-US" altLang="ko-KR" sz="120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entryUser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67447"/>
              <a:ext cx="1296145" cy="57256"/>
            </a:xfrm>
            <a:prstGeom prst="rect">
              <a:avLst/>
            </a:prstGeom>
            <a:grpFill/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err="1" smtClean="0">
                  <a:solidFill>
                    <a:schemeClr val="tx1"/>
                  </a:solidFill>
                  <a:latin typeface="Tw Cen MT" pitchFamily="34" charset="0"/>
                </a:rPr>
                <a:t>UserSer</a:t>
              </a: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vice</a:t>
              </a: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Impl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grpSp>
        <p:nvGrpSpPr>
          <p:cNvPr id="96" name="그룹 7"/>
          <p:cNvGrpSpPr/>
          <p:nvPr/>
        </p:nvGrpSpPr>
        <p:grpSpPr>
          <a:xfrm>
            <a:off x="4857201" y="682450"/>
            <a:ext cx="1497535" cy="479334"/>
            <a:chOff x="755576" y="1334946"/>
            <a:chExt cx="1296144" cy="359569"/>
          </a:xfrm>
        </p:grpSpPr>
        <p:sp>
          <p:nvSpPr>
            <p:cNvPr id="97" name="직사각형 96"/>
            <p:cNvSpPr/>
            <p:nvPr/>
          </p:nvSpPr>
          <p:spPr>
            <a:xfrm>
              <a:off x="755576" y="1544957"/>
              <a:ext cx="1296144" cy="149558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98" name="직사각형 97"/>
            <p:cNvSpPr/>
            <p:nvPr/>
          </p:nvSpPr>
          <p:spPr>
            <a:xfrm>
              <a:off x="755576" y="1334946"/>
              <a:ext cx="1296144" cy="206768"/>
            </a:xfrm>
            <a:prstGeom prst="rect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800"/>
                </a:lnSpc>
              </a:pPr>
              <a:r>
                <a:rPr lang="en-US" altLang="ko-KR" sz="1050" dirty="0" smtClean="0">
                  <a:solidFill>
                    <a:srgbClr val="0000FF"/>
                  </a:solidFill>
                  <a:latin typeface="Tw Cen MT" pitchFamily="34" charset="0"/>
                </a:rPr>
                <a:t>&lt;&lt;Interface&gt;&gt;</a:t>
              </a:r>
            </a:p>
            <a:p>
              <a:pPr algn="ctr">
                <a:lnSpc>
                  <a:spcPts val="800"/>
                </a:lnSpc>
              </a:pPr>
              <a:r>
                <a:rPr lang="en-US" altLang="ko-KR" sz="1200" dirty="0" smtClean="0">
                  <a:solidFill>
                    <a:srgbClr val="0000FF"/>
                  </a:solidFill>
                  <a:latin typeface="Tw Cen MT" pitchFamily="34" charset="0"/>
                </a:rPr>
                <a:t> </a:t>
              </a:r>
              <a:r>
                <a:rPr lang="en-US" altLang="ko-KR" sz="1100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endParaRPr lang="ko-KR" altLang="en-US" sz="11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grpSp>
        <p:nvGrpSpPr>
          <p:cNvPr id="103" name="그룹 7"/>
          <p:cNvGrpSpPr/>
          <p:nvPr/>
        </p:nvGrpSpPr>
        <p:grpSpPr>
          <a:xfrm>
            <a:off x="7002044" y="2538201"/>
            <a:ext cx="1519170" cy="560533"/>
            <a:chOff x="755576" y="1386639"/>
            <a:chExt cx="1296144" cy="241384"/>
          </a:xfrm>
        </p:grpSpPr>
        <p:sp>
          <p:nvSpPr>
            <p:cNvPr id="104" name="직사각형 103"/>
            <p:cNvSpPr/>
            <p:nvPr/>
          </p:nvSpPr>
          <p:spPr>
            <a:xfrm>
              <a:off x="755576" y="1511536"/>
              <a:ext cx="1296144" cy="116487"/>
            </a:xfrm>
            <a:prstGeom prst="rect">
              <a:avLst/>
            </a:pr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800"/>
                </a:lnSpc>
              </a:pPr>
              <a:r>
                <a:rPr lang="en-US" altLang="ko-KR" sz="1000" i="1" dirty="0" err="1" smtClean="0">
                  <a:solidFill>
                    <a:schemeClr val="tx1"/>
                  </a:solidFill>
                </a:rPr>
                <a:t>dataSource</a:t>
              </a:r>
              <a:endParaRPr lang="ko-KR" altLang="en-US" sz="10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755576" y="1386639"/>
              <a:ext cx="1296144" cy="124898"/>
            </a:xfrm>
            <a:prstGeom prst="rect">
              <a:avLst/>
            </a:pr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err="1">
                  <a:solidFill>
                    <a:schemeClr val="tx1"/>
                  </a:solidFill>
                </a:rPr>
                <a:t>SimpleJdbcTemplate</a:t>
              </a:r>
              <a:endParaRPr lang="ko-KR" altLang="en-US" sz="10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grpSp>
        <p:nvGrpSpPr>
          <p:cNvPr id="111" name="그룹 18"/>
          <p:cNvGrpSpPr/>
          <p:nvPr/>
        </p:nvGrpSpPr>
        <p:grpSpPr>
          <a:xfrm>
            <a:off x="3941763" y="3479885"/>
            <a:ext cx="1088474" cy="1463202"/>
            <a:chOff x="755576" y="1484789"/>
            <a:chExt cx="1297600" cy="519712"/>
          </a:xfrm>
          <a:solidFill>
            <a:schemeClr val="bg1"/>
          </a:solidFill>
        </p:grpSpPr>
        <p:sp>
          <p:nvSpPr>
            <p:cNvPr id="112" name="직사각형 111"/>
            <p:cNvSpPr/>
            <p:nvPr/>
          </p:nvSpPr>
          <p:spPr>
            <a:xfrm>
              <a:off x="757032" y="1875331"/>
              <a:ext cx="1296144" cy="129170"/>
            </a:xfrm>
            <a:prstGeom prst="rect">
              <a:avLst/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900"/>
                </a:lnSpc>
              </a:pPr>
              <a:r>
                <a:rPr lang="en-US" altLang="ko-KR" sz="900" dirty="0" err="1" smtClean="0">
                  <a:solidFill>
                    <a:schemeClr val="tx1"/>
                  </a:solidFill>
                  <a:latin typeface="Tw Cen MT" pitchFamily="34" charset="0"/>
                </a:rPr>
                <a:t>setId</a:t>
              </a:r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900" dirty="0" err="1" smtClean="0">
                  <a:solidFill>
                    <a:schemeClr val="tx1"/>
                  </a:solidFill>
                  <a:latin typeface="Tw Cen MT" pitchFamily="34" charset="0"/>
                </a:rPr>
                <a:t>getId</a:t>
              </a:r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pPr>
                <a:lnSpc>
                  <a:spcPts val="900"/>
                </a:lnSpc>
              </a:pPr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 …</a:t>
              </a:r>
              <a:endParaRPr lang="ko-KR" altLang="en-US" sz="9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113" name="직사각형 112"/>
            <p:cNvSpPr/>
            <p:nvPr/>
          </p:nvSpPr>
          <p:spPr>
            <a:xfrm>
              <a:off x="755576" y="1561465"/>
              <a:ext cx="1296145" cy="313867"/>
            </a:xfrm>
            <a:prstGeom prst="rect">
              <a:avLst/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800"/>
                </a:lnSpc>
              </a:pPr>
              <a:r>
                <a:rPr lang="en-US" altLang="ko-KR" sz="900" dirty="0">
                  <a:solidFill>
                    <a:schemeClr val="tx1"/>
                  </a:solidFill>
                </a:rPr>
                <a:t>id;</a:t>
              </a:r>
            </a:p>
            <a:p>
              <a:pPr>
                <a:lnSpc>
                  <a:spcPts val="800"/>
                </a:lnSpc>
              </a:pPr>
              <a:r>
                <a:rPr lang="en-US" altLang="ko-KR" sz="900" dirty="0">
                  <a:solidFill>
                    <a:schemeClr val="tx1"/>
                  </a:solidFill>
                </a:rPr>
                <a:t>pass;</a:t>
              </a:r>
            </a:p>
            <a:p>
              <a:pPr>
                <a:lnSpc>
                  <a:spcPts val="800"/>
                </a:lnSpc>
              </a:pPr>
              <a:r>
                <a:rPr lang="en-US" altLang="ko-KR" sz="900" dirty="0" smtClean="0">
                  <a:solidFill>
                    <a:schemeClr val="tx1"/>
                  </a:solidFill>
                </a:rPr>
                <a:t>name</a:t>
              </a:r>
              <a:r>
                <a:rPr lang="en-US" altLang="ko-KR" sz="900" dirty="0">
                  <a:solidFill>
                    <a:schemeClr val="tx1"/>
                  </a:solidFill>
                </a:rPr>
                <a:t>;</a:t>
              </a:r>
            </a:p>
            <a:p>
              <a:pPr>
                <a:lnSpc>
                  <a:spcPts val="800"/>
                </a:lnSpc>
              </a:pPr>
              <a:r>
                <a:rPr lang="en-US" altLang="ko-KR" sz="900" dirty="0" err="1">
                  <a:solidFill>
                    <a:schemeClr val="tx1"/>
                  </a:solidFill>
                </a:rPr>
                <a:t>jumin</a:t>
              </a:r>
              <a:r>
                <a:rPr lang="en-US" altLang="ko-KR" sz="900" dirty="0">
                  <a:solidFill>
                    <a:schemeClr val="tx1"/>
                  </a:solidFill>
                </a:rPr>
                <a:t>;</a:t>
              </a:r>
            </a:p>
            <a:p>
              <a:pPr>
                <a:lnSpc>
                  <a:spcPts val="800"/>
                </a:lnSpc>
              </a:pPr>
              <a:r>
                <a:rPr lang="en-US" altLang="ko-KR" sz="900" dirty="0">
                  <a:solidFill>
                    <a:schemeClr val="tx1"/>
                  </a:solidFill>
                </a:rPr>
                <a:t>zip;</a:t>
              </a:r>
            </a:p>
            <a:p>
              <a:pPr>
                <a:lnSpc>
                  <a:spcPts val="800"/>
                </a:lnSpc>
              </a:pPr>
              <a:r>
                <a:rPr lang="en-US" altLang="ko-KR" sz="900" dirty="0" smtClean="0">
                  <a:solidFill>
                    <a:schemeClr val="tx1"/>
                  </a:solidFill>
                </a:rPr>
                <a:t>addr1,addr2</a:t>
              </a:r>
              <a:r>
                <a:rPr lang="en-US" altLang="ko-KR" sz="900" dirty="0">
                  <a:solidFill>
                    <a:schemeClr val="tx1"/>
                  </a:solidFill>
                </a:rPr>
                <a:t>;</a:t>
              </a:r>
            </a:p>
            <a:p>
              <a:pPr>
                <a:lnSpc>
                  <a:spcPts val="800"/>
                </a:lnSpc>
              </a:pPr>
              <a:r>
                <a:rPr lang="en-US" altLang="ko-KR" sz="900" dirty="0">
                  <a:solidFill>
                    <a:schemeClr val="tx1"/>
                  </a:solidFill>
                </a:rPr>
                <a:t>phone;</a:t>
              </a:r>
            </a:p>
            <a:p>
              <a:pPr>
                <a:lnSpc>
                  <a:spcPts val="800"/>
                </a:lnSpc>
              </a:pPr>
              <a:r>
                <a:rPr lang="en-US" altLang="ko-KR" sz="900" dirty="0">
                  <a:solidFill>
                    <a:schemeClr val="tx1"/>
                  </a:solidFill>
                </a:rPr>
                <a:t>email;</a:t>
              </a:r>
              <a:endParaRPr lang="en-US" altLang="ko-KR" sz="900" dirty="0">
                <a:solidFill>
                  <a:schemeClr val="tx1"/>
                </a:solidFill>
              </a:endParaRPr>
            </a:p>
          </p:txBody>
        </p:sp>
        <p:sp>
          <p:nvSpPr>
            <p:cNvPr id="114" name="직사각형 113"/>
            <p:cNvSpPr/>
            <p:nvPr/>
          </p:nvSpPr>
          <p:spPr>
            <a:xfrm>
              <a:off x="755576" y="1484789"/>
              <a:ext cx="1296144" cy="78842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solidFill>
                    <a:schemeClr val="tx1"/>
                  </a:solidFill>
                  <a:latin typeface="Tw Cen MT" pitchFamily="34" charset="0"/>
                </a:rPr>
                <a:t>User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sp>
        <p:nvSpPr>
          <p:cNvPr id="61" name="순서도: 자기 디스크 60"/>
          <p:cNvSpPr/>
          <p:nvPr/>
        </p:nvSpPr>
        <p:spPr>
          <a:xfrm>
            <a:off x="7452186" y="3458679"/>
            <a:ext cx="936237" cy="1014625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8" name="그룹 18"/>
          <p:cNvGrpSpPr/>
          <p:nvPr/>
        </p:nvGrpSpPr>
        <p:grpSpPr>
          <a:xfrm>
            <a:off x="774565" y="1365030"/>
            <a:ext cx="1153001" cy="1173171"/>
            <a:chOff x="755576" y="1484789"/>
            <a:chExt cx="1297600" cy="519712"/>
          </a:xfrm>
          <a:solidFill>
            <a:schemeClr val="bg1"/>
          </a:solidFill>
        </p:grpSpPr>
        <p:sp>
          <p:nvSpPr>
            <p:cNvPr id="119" name="직사각형 118"/>
            <p:cNvSpPr/>
            <p:nvPr/>
          </p:nvSpPr>
          <p:spPr>
            <a:xfrm>
              <a:off x="757032" y="1577704"/>
              <a:ext cx="1296144" cy="426797"/>
            </a:xfrm>
            <a:prstGeom prst="rect">
              <a:avLst/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900"/>
                </a:lnSpc>
              </a:pPr>
              <a:r>
                <a:rPr lang="en-US" altLang="ko-KR" sz="900" b="1" dirty="0" err="1" smtClean="0">
                  <a:solidFill>
                    <a:schemeClr val="tx1"/>
                  </a:solidFill>
                  <a:latin typeface="Tw Cen MT" pitchFamily="34" charset="0"/>
                </a:rPr>
                <a:t>setUserService</a:t>
              </a:r>
              <a:r>
                <a:rPr lang="en-US" altLang="ko-KR" sz="900" b="1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en-US" altLang="ko-KR" sz="900" b="1" dirty="0">
                <a:solidFill>
                  <a:schemeClr val="tx1"/>
                </a:solidFill>
                <a:latin typeface="Tw Cen MT" pitchFamily="34" charset="0"/>
              </a:endParaRPr>
            </a:p>
            <a:p>
              <a:pPr>
                <a:lnSpc>
                  <a:spcPts val="900"/>
                </a:lnSpc>
              </a:pPr>
              <a:r>
                <a:rPr lang="en-US" altLang="ko-KR" sz="900" dirty="0" err="1" smtClean="0">
                  <a:solidFill>
                    <a:schemeClr val="tx1"/>
                  </a:solidFill>
                </a:rPr>
                <a:t>getUserId</a:t>
              </a:r>
              <a:r>
                <a:rPr lang="en-US" altLang="ko-KR" sz="900" dirty="0" smtClean="0">
                  <a:solidFill>
                    <a:schemeClr val="tx1"/>
                  </a:solidFill>
                </a:rPr>
                <a:t>()</a:t>
              </a:r>
            </a:p>
            <a:p>
              <a:pPr>
                <a:lnSpc>
                  <a:spcPts val="900"/>
                </a:lnSpc>
              </a:pPr>
              <a:r>
                <a:rPr lang="en-US" altLang="ko-KR" sz="900" dirty="0" err="1" smtClean="0">
                  <a:solidFill>
                    <a:schemeClr val="tx1"/>
                  </a:solidFill>
                </a:rPr>
                <a:t>getUserPass</a:t>
              </a:r>
              <a:r>
                <a:rPr lang="en-US" altLang="ko-KR" sz="900" dirty="0" smtClean="0">
                  <a:solidFill>
                    <a:schemeClr val="tx1"/>
                  </a:solidFill>
                </a:rPr>
                <a:t>()</a:t>
              </a:r>
            </a:p>
            <a:p>
              <a:pPr>
                <a:lnSpc>
                  <a:spcPts val="900"/>
                </a:lnSpc>
              </a:pPr>
              <a:r>
                <a:rPr lang="en-US" altLang="ko-KR" sz="900" dirty="0" err="1" smtClean="0">
                  <a:solidFill>
                    <a:schemeClr val="tx1"/>
                  </a:solidFill>
                </a:rPr>
                <a:t>getUserByUserId&amp;Pass</a:t>
              </a:r>
              <a:r>
                <a:rPr lang="en-US" altLang="ko-KR" sz="900" dirty="0" smtClean="0">
                  <a:solidFill>
                    <a:schemeClr val="tx1"/>
                  </a:solidFill>
                </a:rPr>
                <a:t>(</a:t>
              </a:r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)</a:t>
              </a:r>
            </a:p>
            <a:p>
              <a:r>
                <a:rPr lang="en-US" altLang="ko-KR" sz="90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900" dirty="0" smtClean="0">
                  <a:solidFill>
                    <a:schemeClr val="tx1"/>
                  </a:solidFill>
                </a:rPr>
                <a:t>(user</a:t>
              </a:r>
              <a:r>
                <a:rPr lang="en-US" altLang="ko-KR" sz="900" dirty="0">
                  <a:solidFill>
                    <a:schemeClr val="tx1"/>
                  </a:solidFill>
                </a:rPr>
                <a:t>)</a:t>
              </a:r>
              <a:endParaRPr lang="en-US" altLang="ko-KR" sz="90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pPr>
                <a:lnSpc>
                  <a:spcPts val="900"/>
                </a:lnSpc>
              </a:pPr>
              <a:r>
                <a:rPr lang="en-US" altLang="ko-KR" sz="900" dirty="0" err="1" smtClean="0">
                  <a:solidFill>
                    <a:schemeClr val="tx1"/>
                  </a:solidFill>
                </a:rPr>
                <a:t>entryUser</a:t>
              </a:r>
              <a:r>
                <a:rPr lang="en-US" altLang="ko-KR" sz="900" dirty="0" smtClean="0">
                  <a:solidFill>
                    <a:schemeClr val="tx1"/>
                  </a:solidFill>
                </a:rPr>
                <a:t>(user</a:t>
              </a:r>
              <a:r>
                <a:rPr lang="en-US" altLang="ko-KR" sz="1200" dirty="0">
                  <a:solidFill>
                    <a:schemeClr val="tx1"/>
                  </a:solidFill>
                </a:rPr>
                <a:t>)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120" name="직사각형 119"/>
            <p:cNvSpPr/>
            <p:nvPr/>
          </p:nvSpPr>
          <p:spPr>
            <a:xfrm>
              <a:off x="755576" y="1561465"/>
              <a:ext cx="1296144" cy="16239"/>
            </a:xfrm>
            <a:prstGeom prst="rect">
              <a:avLst/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800"/>
                </a:lnSpc>
              </a:pPr>
              <a:endParaRPr lang="en-US" altLang="ko-KR" sz="900" dirty="0">
                <a:solidFill>
                  <a:schemeClr val="tx1"/>
                </a:solidFill>
              </a:endParaRPr>
            </a:p>
          </p:txBody>
        </p:sp>
        <p:sp>
          <p:nvSpPr>
            <p:cNvPr id="121" name="직사각형 120"/>
            <p:cNvSpPr/>
            <p:nvPr/>
          </p:nvSpPr>
          <p:spPr>
            <a:xfrm>
              <a:off x="755576" y="1484789"/>
              <a:ext cx="1296144" cy="78842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>
                  <a:solidFill>
                    <a:schemeClr val="tx1"/>
                  </a:solidFill>
                  <a:latin typeface="Tw Cen MT" pitchFamily="34" charset="0"/>
                </a:rPr>
                <a:t>Controller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cxnSp>
        <p:nvCxnSpPr>
          <p:cNvPr id="122" name="직선 화살표 연결선 121"/>
          <p:cNvCxnSpPr>
            <a:stCxn id="119" idx="3"/>
            <a:endCxn id="5" idx="1"/>
          </p:cNvCxnSpPr>
          <p:nvPr/>
        </p:nvCxnSpPr>
        <p:spPr>
          <a:xfrm flipV="1">
            <a:off x="1927566" y="1076288"/>
            <a:ext cx="787574" cy="980199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꺾인 연결선 72"/>
          <p:cNvCxnSpPr>
            <a:stCxn id="35" idx="2"/>
            <a:endCxn id="113" idx="1"/>
          </p:cNvCxnSpPr>
          <p:nvPr/>
        </p:nvCxnSpPr>
        <p:spPr>
          <a:xfrm rot="16200000" flipH="1">
            <a:off x="3177689" y="3373517"/>
            <a:ext cx="1002950" cy="525197"/>
          </a:xfrm>
          <a:prstGeom prst="bentConnector2">
            <a:avLst/>
          </a:prstGeom>
          <a:ln w="9525"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꺾인 연결선 133"/>
          <p:cNvCxnSpPr>
            <a:stCxn id="100" idx="2"/>
            <a:endCxn id="113" idx="3"/>
          </p:cNvCxnSpPr>
          <p:nvPr/>
        </p:nvCxnSpPr>
        <p:spPr>
          <a:xfrm rot="5400000">
            <a:off x="4821187" y="3353780"/>
            <a:ext cx="991641" cy="575981"/>
          </a:xfrm>
          <a:prstGeom prst="bentConnector2">
            <a:avLst/>
          </a:prstGeom>
          <a:ln w="9525"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직선 화살표 연결선 141"/>
          <p:cNvCxnSpPr/>
          <p:nvPr/>
        </p:nvCxnSpPr>
        <p:spPr>
          <a:xfrm>
            <a:off x="6323073" y="2087627"/>
            <a:ext cx="678971" cy="0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화살표 연결선 145"/>
          <p:cNvCxnSpPr>
            <a:endCxn id="105" idx="1"/>
          </p:cNvCxnSpPr>
          <p:nvPr/>
        </p:nvCxnSpPr>
        <p:spPr>
          <a:xfrm>
            <a:off x="6323073" y="2272248"/>
            <a:ext cx="678971" cy="410970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그룹 18"/>
          <p:cNvGrpSpPr/>
          <p:nvPr/>
        </p:nvGrpSpPr>
        <p:grpSpPr>
          <a:xfrm>
            <a:off x="4855256" y="1453818"/>
            <a:ext cx="1499482" cy="1692132"/>
            <a:chOff x="755576" y="1370966"/>
            <a:chExt cx="1296145" cy="982171"/>
          </a:xfrm>
          <a:solidFill>
            <a:schemeClr val="bg1"/>
          </a:solidFill>
        </p:grpSpPr>
        <p:sp>
          <p:nvSpPr>
            <p:cNvPr id="100" name="직사각형 99"/>
            <p:cNvSpPr/>
            <p:nvPr/>
          </p:nvSpPr>
          <p:spPr>
            <a:xfrm>
              <a:off x="755576" y="1616505"/>
              <a:ext cx="1296144" cy="736632"/>
            </a:xfrm>
            <a:prstGeom prst="rect">
              <a:avLst/>
            </a:prstGeom>
            <a:grpFill/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b="1" dirty="0" err="1" smtClean="0">
                  <a:solidFill>
                    <a:schemeClr val="tx1"/>
                  </a:solidFill>
                  <a:latin typeface="Tw Cen MT" pitchFamily="34" charset="0"/>
                </a:rPr>
                <a:t>setDataSource</a:t>
              </a:r>
              <a:r>
                <a:rPr lang="en-US" altLang="ko-KR" sz="1050" b="1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findUserByUserId&amp;Pass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en-US" altLang="ko-KR" sz="105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findByUserId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050" dirty="0" err="1">
                  <a:solidFill>
                    <a:schemeClr val="tx1"/>
                  </a:solidFill>
                  <a:latin typeface="Tw Cen MT" pitchFamily="34" charset="0"/>
                </a:rPr>
                <a:t>find</a:t>
              </a:r>
              <a:r>
                <a:rPr lang="en-US" altLang="ko-KR" sz="1050" dirty="0" err="1" smtClean="0">
                  <a:solidFill>
                    <a:schemeClr val="tx1"/>
                  </a:solidFill>
                  <a:latin typeface="Tw Cen MT" pitchFamily="34" charset="0"/>
                </a:rPr>
                <a:t>Id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en-US" altLang="ko-KR" sz="105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050" dirty="0" err="1">
                  <a:solidFill>
                    <a:schemeClr val="tx1"/>
                  </a:solidFill>
                  <a:latin typeface="Tw Cen MT" pitchFamily="34" charset="0"/>
                </a:rPr>
                <a:t>findPass</a:t>
              </a:r>
              <a:r>
                <a:rPr lang="en-US" altLang="ko-KR" sz="105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modifyUser</a:t>
              </a:r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()</a:t>
              </a:r>
              <a:endParaRPr lang="en-US" altLang="ko-KR" sz="1200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  <a:latin typeface="Tw Cen MT" pitchFamily="34" charset="0"/>
                </a:rPr>
                <a:t>create()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101" name="직사각형 100"/>
            <p:cNvSpPr/>
            <p:nvPr/>
          </p:nvSpPr>
          <p:spPr>
            <a:xfrm>
              <a:off x="755576" y="1562622"/>
              <a:ext cx="1296145" cy="57256"/>
            </a:xfrm>
            <a:prstGeom prst="rect">
              <a:avLst/>
            </a:prstGeom>
            <a:grpFill/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102" name="직사각형 101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r>
                <a:rPr lang="en-US" altLang="ko-KR" sz="1200" dirty="0" err="1" smtClean="0">
                  <a:solidFill>
                    <a:schemeClr val="tx1"/>
                  </a:solidFill>
                  <a:latin typeface="Tw Cen MT" pitchFamily="34" charset="0"/>
                </a:rPr>
                <a:t>Impl</a:t>
              </a:r>
              <a:endParaRPr lang="ko-KR" altLang="en-US" sz="12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graphicFrame>
        <p:nvGraphicFramePr>
          <p:cNvPr id="141" name="표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73811"/>
              </p:ext>
            </p:extLst>
          </p:nvPr>
        </p:nvGraphicFramePr>
        <p:xfrm>
          <a:off x="7601840" y="3884054"/>
          <a:ext cx="624840" cy="483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</a:tblGrid>
              <a:tr h="161109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/>
                </a:tc>
              </a:tr>
              <a:tr h="161109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61109"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  <a:alpha val="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62" name="그룹 57"/>
          <p:cNvGrpSpPr/>
          <p:nvPr/>
        </p:nvGrpSpPr>
        <p:grpSpPr>
          <a:xfrm>
            <a:off x="4756039" y="5085184"/>
            <a:ext cx="3800912" cy="1440160"/>
            <a:chOff x="755576" y="1356573"/>
            <a:chExt cx="1174176" cy="436786"/>
          </a:xfrm>
          <a:solidFill>
            <a:schemeClr val="bg1"/>
          </a:solidFill>
        </p:grpSpPr>
        <p:sp>
          <p:nvSpPr>
            <p:cNvPr id="163" name="직사각형 162"/>
            <p:cNvSpPr/>
            <p:nvPr/>
          </p:nvSpPr>
          <p:spPr>
            <a:xfrm>
              <a:off x="755576" y="1405246"/>
              <a:ext cx="1174176" cy="388113"/>
            </a:xfrm>
            <a:prstGeom prst="rect">
              <a:avLst/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&lt;bean id=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“</a:t>
              </a:r>
              <a:r>
                <a:rPr lang="en-US" altLang="ko-KR" sz="9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r>
                <a:rPr lang="en-US" altLang="ko-KR" sz="900" i="1" dirty="0" smtClean="0">
                  <a:latin typeface="Tw Cen MT" pitchFamily="34" charset="0"/>
                </a:rPr>
                <a:t> 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"  class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=“</a:t>
              </a:r>
              <a:r>
                <a:rPr lang="en-US" altLang="ko-KR" sz="900" dirty="0" err="1" smtClean="0">
                  <a:solidFill>
                    <a:schemeClr val="tx1"/>
                  </a:solidFill>
                  <a:latin typeface="Tw Cen MT" pitchFamily="34" charset="0"/>
                </a:rPr>
                <a:t>UserDaoImpl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" &gt;</a:t>
              </a:r>
            </a:p>
            <a:p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     &lt;</a:t>
              </a:r>
              <a:r>
                <a:rPr lang="en-US" altLang="ko-KR" sz="900" dirty="0">
                  <a:solidFill>
                    <a:schemeClr val="tx1"/>
                  </a:solidFill>
                  <a:latin typeface="Tw Cen MT" pitchFamily="34" charset="0"/>
                </a:rPr>
                <a:t>property name=</a:t>
              </a:r>
              <a:r>
                <a:rPr lang="en-US" altLang="ko-KR" sz="900" i="1" dirty="0">
                  <a:solidFill>
                    <a:schemeClr val="tx1"/>
                  </a:solidFill>
                  <a:latin typeface="Tw Cen MT" pitchFamily="34" charset="0"/>
                </a:rPr>
                <a:t>"</a:t>
              </a:r>
              <a:r>
                <a:rPr lang="en-US" altLang="ko-KR" sz="900" i="1" dirty="0" err="1">
                  <a:solidFill>
                    <a:schemeClr val="tx1"/>
                  </a:solidFill>
                  <a:latin typeface="Tw Cen MT" pitchFamily="34" charset="0"/>
                </a:rPr>
                <a:t>dataSource</a:t>
              </a:r>
              <a:r>
                <a:rPr lang="en-US" altLang="ko-KR" sz="900" i="1" dirty="0">
                  <a:solidFill>
                    <a:schemeClr val="tx1"/>
                  </a:solidFill>
                  <a:latin typeface="Tw Cen MT" pitchFamily="34" charset="0"/>
                </a:rPr>
                <a:t>"&gt;&lt;ref bean="</a:t>
              </a:r>
              <a:r>
                <a:rPr lang="en-US" altLang="ko-KR" sz="900" i="1" dirty="0" err="1">
                  <a:solidFill>
                    <a:schemeClr val="tx1"/>
                  </a:solidFill>
                  <a:latin typeface="Tw Cen MT" pitchFamily="34" charset="0"/>
                </a:rPr>
                <a:t>dataSource</a:t>
              </a:r>
              <a:r>
                <a:rPr lang="en-US" altLang="ko-KR" sz="900" i="1" dirty="0">
                  <a:solidFill>
                    <a:schemeClr val="tx1"/>
                  </a:solidFill>
                  <a:latin typeface="Tw Cen MT" pitchFamily="34" charset="0"/>
                </a:rPr>
                <a:t>" /&gt;&lt;/property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&gt;</a:t>
              </a:r>
            </a:p>
            <a:p>
              <a:r>
                <a:rPr lang="en-US" altLang="ko-KR" sz="900" dirty="0">
                  <a:solidFill>
                    <a:schemeClr val="tx1"/>
                  </a:solidFill>
                  <a:latin typeface="Tw Cen MT" pitchFamily="34" charset="0"/>
                </a:rPr>
                <a:t>&lt;/bean&gt;</a:t>
              </a:r>
              <a:endParaRPr lang="ko-KR" altLang="en-US" sz="900" dirty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&lt;</a:t>
              </a:r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bean id=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" </a:t>
              </a:r>
              <a:r>
                <a:rPr lang="en-US" altLang="ko-KR" sz="9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userService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 " class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=“</a:t>
              </a:r>
              <a:r>
                <a:rPr lang="en-US" altLang="ko-KR" sz="9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UserServiceImpl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"&gt;</a:t>
              </a:r>
              <a:endParaRPr lang="en-US" altLang="ko-KR" sz="900" i="1" dirty="0" smtClean="0">
                <a:solidFill>
                  <a:schemeClr val="tx1"/>
                </a:solidFill>
                <a:latin typeface="Tw Cen MT" pitchFamily="34" charset="0"/>
              </a:endParaRPr>
            </a:p>
            <a:p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      &lt;property name=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"</a:t>
              </a:r>
              <a:r>
                <a:rPr lang="en-US" altLang="ko-KR" sz="900" i="1" dirty="0" smtClean="0">
                  <a:latin typeface="Tw Cen MT" pitchFamily="34" charset="0"/>
                </a:rPr>
                <a:t> </a:t>
              </a:r>
              <a:r>
                <a:rPr lang="en-US" altLang="ko-KR" sz="9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”  ref= </a:t>
              </a:r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local=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"</a:t>
              </a:r>
              <a:r>
                <a:rPr lang="en-US" altLang="ko-KR" sz="900" i="1" dirty="0" err="1" smtClean="0">
                  <a:solidFill>
                    <a:schemeClr val="tx1"/>
                  </a:solidFill>
                  <a:latin typeface="Tw Cen MT" pitchFamily="34" charset="0"/>
                </a:rPr>
                <a:t>userDAO</a:t>
              </a:r>
              <a:r>
                <a:rPr lang="en-US" altLang="ko-KR" sz="900" i="1" dirty="0" smtClean="0">
                  <a:solidFill>
                    <a:schemeClr val="tx1"/>
                  </a:solidFill>
                  <a:latin typeface="Tw Cen MT" pitchFamily="34" charset="0"/>
                </a:rPr>
                <a:t>" /&gt;</a:t>
              </a:r>
            </a:p>
            <a:p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&lt;/bean</a:t>
              </a:r>
              <a:r>
                <a:rPr lang="en-US" altLang="ko-KR" sz="900" dirty="0" smtClean="0">
                  <a:solidFill>
                    <a:schemeClr val="tx1"/>
                  </a:solidFill>
                  <a:latin typeface="Tw Cen MT" pitchFamily="34" charset="0"/>
                </a:rPr>
                <a:t>&gt;</a:t>
              </a:r>
            </a:p>
            <a:p>
              <a:r>
                <a:rPr lang="en-US" altLang="ko-KR" sz="900" dirty="0">
                  <a:solidFill>
                    <a:schemeClr val="tx1"/>
                  </a:solidFill>
                </a:rPr>
                <a:t>&lt;bean id=</a:t>
              </a:r>
              <a:r>
                <a:rPr lang="en-US" altLang="ko-KR" sz="900" i="1" dirty="0">
                  <a:solidFill>
                    <a:schemeClr val="tx1"/>
                  </a:solidFill>
                </a:rPr>
                <a:t>"</a:t>
              </a:r>
              <a:r>
                <a:rPr lang="en-US" altLang="ko-KR" sz="900" i="1" dirty="0" err="1">
                  <a:solidFill>
                    <a:schemeClr val="tx1"/>
                  </a:solidFill>
                </a:rPr>
                <a:t>dataSource</a:t>
              </a:r>
              <a:r>
                <a:rPr lang="en-US" altLang="ko-KR" sz="900" i="1" dirty="0">
                  <a:solidFill>
                    <a:schemeClr val="tx1"/>
                  </a:solidFill>
                </a:rPr>
                <a:t>" class</a:t>
              </a:r>
              <a:r>
                <a:rPr lang="en-US" altLang="ko-KR" sz="900" i="1" dirty="0" smtClean="0">
                  <a:solidFill>
                    <a:schemeClr val="tx1"/>
                  </a:solidFill>
                </a:rPr>
                <a:t>=".</a:t>
              </a:r>
              <a:r>
                <a:rPr lang="en-US" altLang="ko-KR" sz="900" i="1" dirty="0" err="1" smtClean="0">
                  <a:solidFill>
                    <a:schemeClr val="tx1"/>
                  </a:solidFill>
                </a:rPr>
                <a:t>dbcp.BasicDataSource</a:t>
              </a:r>
              <a:r>
                <a:rPr lang="en-US" altLang="ko-KR" sz="900" i="1" dirty="0">
                  <a:solidFill>
                    <a:schemeClr val="tx1"/>
                  </a:solidFill>
                </a:rPr>
                <a:t>" </a:t>
              </a:r>
              <a:r>
                <a:rPr lang="en-US" altLang="ko-KR" sz="900" i="1" dirty="0" smtClean="0">
                  <a:solidFill>
                    <a:schemeClr val="tx1"/>
                  </a:solidFill>
                </a:rPr>
                <a:t>&gt;</a:t>
              </a:r>
              <a:endParaRPr lang="ko-KR" altLang="en-US" sz="9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  <p:sp>
          <p:nvSpPr>
            <p:cNvPr id="164" name="직사각형 163"/>
            <p:cNvSpPr/>
            <p:nvPr/>
          </p:nvSpPr>
          <p:spPr>
            <a:xfrm>
              <a:off x="755576" y="1356573"/>
              <a:ext cx="1174176" cy="90817"/>
            </a:xfrm>
            <a:prstGeom prst="rect">
              <a:avLst/>
            </a:prstGeom>
            <a:grp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00" dirty="0" smtClean="0">
                  <a:solidFill>
                    <a:schemeClr val="tx1"/>
                  </a:solidFill>
                  <a:latin typeface="Tw Cen MT" pitchFamily="34" charset="0"/>
                </a:rPr>
                <a:t>applicationContext.xml</a:t>
              </a:r>
              <a:endParaRPr lang="ko-KR" altLang="en-US" sz="1000" dirty="0">
                <a:solidFill>
                  <a:schemeClr val="tx1"/>
                </a:solidFill>
                <a:latin typeface="Tw Cen MT" pitchFamily="34" charset="0"/>
              </a:endParaRPr>
            </a:p>
          </p:txBody>
        </p:sp>
      </p:grpSp>
      <p:sp>
        <p:nvSpPr>
          <p:cNvPr id="167" name="AutoShape 1064"/>
          <p:cNvSpPr>
            <a:spLocks noChangeArrowheads="1"/>
          </p:cNvSpPr>
          <p:nvPr/>
        </p:nvSpPr>
        <p:spPr bwMode="auto">
          <a:xfrm>
            <a:off x="7761630" y="3098734"/>
            <a:ext cx="248766" cy="463550"/>
          </a:xfrm>
          <a:prstGeom prst="upDownArrow">
            <a:avLst>
              <a:gd name="adj1" fmla="val 52426"/>
              <a:gd name="adj2" fmla="val 38441"/>
            </a:avLst>
          </a:prstGeom>
          <a:solidFill>
            <a:srgbClr val="EAEAEA"/>
          </a:solidFill>
          <a:ln w="9525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굴림" pitchFamily="50" charset="-127"/>
                <a:cs typeface="+mn-cs"/>
              </a:defRPr>
            </a:lvl9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632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solidFill>
            <a:schemeClr val="tx1"/>
          </a:solidFill>
        </a:ln>
      </a:spPr>
      <a:bodyPr wrap="square" rtlCol="0">
        <a:spAutoFit/>
      </a:bodyPr>
      <a:lstStyle>
        <a:defPPr>
          <a:defRPr sz="1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6695</TotalTime>
  <Words>1307</Words>
  <Application>Microsoft Office PowerPoint</Application>
  <PresentationFormat>화면 슬라이드 쇼(4:3)</PresentationFormat>
  <Paragraphs>405</Paragraphs>
  <Slides>11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SpringLogin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jjinfree</dc:creator>
  <cp:lastModifiedBy>2SBoss</cp:lastModifiedBy>
  <cp:revision>28</cp:revision>
  <cp:lastPrinted>2012-08-13T04:22:27Z</cp:lastPrinted>
  <dcterms:created xsi:type="dcterms:W3CDTF">2012-07-12T04:48:08Z</dcterms:created>
  <dcterms:modified xsi:type="dcterms:W3CDTF">2012-08-13T04:58:09Z</dcterms:modified>
</cp:coreProperties>
</file>