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18" r:id="rId3"/>
  </p:sldMasterIdLst>
  <p:notesMasterIdLst>
    <p:notesMasterId r:id="rId65"/>
  </p:notesMasterIdLst>
  <p:handoutMasterIdLst>
    <p:handoutMasterId r:id="rId66"/>
  </p:handoutMasterIdLst>
  <p:sldIdLst>
    <p:sldId id="256" r:id="rId4"/>
    <p:sldId id="513" r:id="rId5"/>
    <p:sldId id="514" r:id="rId6"/>
    <p:sldId id="516" r:id="rId7"/>
    <p:sldId id="517" r:id="rId8"/>
    <p:sldId id="518" r:id="rId9"/>
    <p:sldId id="519" r:id="rId10"/>
    <p:sldId id="521" r:id="rId11"/>
    <p:sldId id="522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523" r:id="rId21"/>
    <p:sldId id="478" r:id="rId22"/>
    <p:sldId id="477" r:id="rId23"/>
    <p:sldId id="473" r:id="rId24"/>
    <p:sldId id="495" r:id="rId25"/>
    <p:sldId id="474" r:id="rId26"/>
    <p:sldId id="479" r:id="rId27"/>
    <p:sldId id="511" r:id="rId28"/>
    <p:sldId id="524" r:id="rId29"/>
    <p:sldId id="525" r:id="rId30"/>
    <p:sldId id="527" r:id="rId31"/>
    <p:sldId id="528" r:id="rId32"/>
    <p:sldId id="526" r:id="rId33"/>
    <p:sldId id="480" r:id="rId34"/>
    <p:sldId id="481" r:id="rId35"/>
    <p:sldId id="498" r:id="rId36"/>
    <p:sldId id="499" r:id="rId37"/>
    <p:sldId id="497" r:id="rId38"/>
    <p:sldId id="529" r:id="rId39"/>
    <p:sldId id="530" r:id="rId40"/>
    <p:sldId id="535" r:id="rId41"/>
    <p:sldId id="540" r:id="rId42"/>
    <p:sldId id="536" r:id="rId43"/>
    <p:sldId id="541" r:id="rId44"/>
    <p:sldId id="538" r:id="rId45"/>
    <p:sldId id="544" r:id="rId46"/>
    <p:sldId id="549" r:id="rId47"/>
    <p:sldId id="545" r:id="rId48"/>
    <p:sldId id="548" r:id="rId49"/>
    <p:sldId id="550" r:id="rId50"/>
    <p:sldId id="546" r:id="rId51"/>
    <p:sldId id="547" r:id="rId52"/>
    <p:sldId id="485" r:id="rId53"/>
    <p:sldId id="486" r:id="rId54"/>
    <p:sldId id="488" r:id="rId55"/>
    <p:sldId id="487" r:id="rId56"/>
    <p:sldId id="483" r:id="rId57"/>
    <p:sldId id="500" r:id="rId58"/>
    <p:sldId id="507" r:id="rId59"/>
    <p:sldId id="508" r:id="rId60"/>
    <p:sldId id="509" r:id="rId61"/>
    <p:sldId id="510" r:id="rId62"/>
    <p:sldId id="464" r:id="rId63"/>
    <p:sldId id="345" r:id="rId6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F927F99-84CC-4683-A48D-E942A61F3937}">
          <p14:sldIdLst/>
        </p14:section>
        <p14:section name="제목 없는 구역" id="{11CE6A5E-1182-4086-8CE6-8E66E8344CDD}">
          <p14:sldIdLst>
            <p14:sldId id="256"/>
            <p14:sldId id="513"/>
            <p14:sldId id="514"/>
            <p14:sldId id="516"/>
            <p14:sldId id="517"/>
            <p14:sldId id="518"/>
            <p14:sldId id="519"/>
            <p14:sldId id="521"/>
            <p14:sldId id="522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523"/>
            <p14:sldId id="478"/>
            <p14:sldId id="477"/>
            <p14:sldId id="473"/>
            <p14:sldId id="495"/>
            <p14:sldId id="474"/>
            <p14:sldId id="479"/>
            <p14:sldId id="511"/>
            <p14:sldId id="524"/>
            <p14:sldId id="525"/>
            <p14:sldId id="527"/>
            <p14:sldId id="528"/>
            <p14:sldId id="526"/>
            <p14:sldId id="480"/>
            <p14:sldId id="481"/>
            <p14:sldId id="498"/>
            <p14:sldId id="499"/>
            <p14:sldId id="497"/>
            <p14:sldId id="529"/>
            <p14:sldId id="530"/>
            <p14:sldId id="535"/>
            <p14:sldId id="540"/>
            <p14:sldId id="536"/>
            <p14:sldId id="541"/>
            <p14:sldId id="538"/>
            <p14:sldId id="544"/>
            <p14:sldId id="549"/>
            <p14:sldId id="545"/>
            <p14:sldId id="548"/>
            <p14:sldId id="550"/>
            <p14:sldId id="546"/>
            <p14:sldId id="547"/>
            <p14:sldId id="485"/>
            <p14:sldId id="486"/>
            <p14:sldId id="488"/>
            <p14:sldId id="487"/>
            <p14:sldId id="483"/>
            <p14:sldId id="500"/>
            <p14:sldId id="507"/>
            <p14:sldId id="508"/>
            <p14:sldId id="509"/>
            <p14:sldId id="510"/>
            <p14:sldId id="464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FF"/>
    <a:srgbClr val="99CCFF"/>
    <a:srgbClr val="33CCFF"/>
    <a:srgbClr val="660066"/>
    <a:srgbClr val="66CCFF"/>
    <a:srgbClr val="1C74D4"/>
    <a:srgbClr val="0000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1" autoAdjust="0"/>
    <p:restoredTop sz="94660"/>
  </p:normalViewPr>
  <p:slideViewPr>
    <p:cSldViewPr>
      <p:cViewPr varScale="1">
        <p:scale>
          <a:sx n="93" d="100"/>
          <a:sy n="93" d="100"/>
        </p:scale>
        <p:origin x="-96" y="-27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933C-2815-4B01-9B1A-9E1FE67497CC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0613-142C-425D-A55D-74D8536D8D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4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6/11/2015 4:32 PM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6/11/2015 4:32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6/11/2015 4:32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12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60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6/11/2015 4:32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6/11/2015 4:32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6/11/2015 4:32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6/11/2015 4:32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6/11/2015 4:32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6/11/2015 4:32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6/11/2015 4:32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5"/>
          <p:cNvSpPr txBox="1">
            <a:spLocks/>
          </p:cNvSpPr>
          <p:nvPr/>
        </p:nvSpPr>
        <p:spPr>
          <a:xfrm>
            <a:off x="876300" y="6529388"/>
            <a:ext cx="2781300" cy="2508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EFB3C794-AD30-47E4-9ED4-D6A2CC9E13B0}" type="slidenum">
              <a:rPr lang="ko-KR" altLang="en-US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ko-KR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t> /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한빛 교육 센터 </a:t>
            </a:r>
            <a:r>
              <a:rPr lang="en-US" altLang="ko-KR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Spring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교육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 sz="800" smtClean="0">
              <a:solidFill>
                <a:srgbClr val="7F7F7F"/>
              </a:solidFill>
              <a:latin typeface="Rix고딕 B"/>
              <a:ea typeface="Rix고딕 M"/>
              <a:cs typeface="Rix고딕 M"/>
            </a:endParaRPr>
          </a:p>
        </p:txBody>
      </p:sp>
      <p:pic>
        <p:nvPicPr>
          <p:cNvPr id="4099" name="Picture 2" descr="C:\_works\07.03.NHN.PT템플릿\images\nhn_bi_white.png"/>
          <p:cNvPicPr>
            <a:picLocks noChangeAspect="1" noChangeArrowheads="1"/>
          </p:cNvPicPr>
          <p:nvPr/>
        </p:nvPicPr>
        <p:blipFill>
          <a:blip r:embed="rId4" cstate="print">
            <a:lum brigh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7293" r="10321" b="30193"/>
          <a:stretch>
            <a:fillRect/>
          </a:stretch>
        </p:blipFill>
        <p:spPr bwMode="auto">
          <a:xfrm>
            <a:off x="8134350" y="6432550"/>
            <a:ext cx="7921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228600" y="6600825"/>
            <a:ext cx="684213" cy="1588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14313" y="161925"/>
            <a:ext cx="714375" cy="552450"/>
          </a:xfrm>
          <a:prstGeom prst="rect">
            <a:avLst/>
          </a:prstGeom>
          <a:solidFill>
            <a:srgbClr val="75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85825" y="161925"/>
            <a:ext cx="8020050" cy="55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103" name="Picture 4" descr="D:\01_PROJECT\20071121 신입사원입사교육\PPT\Untitled-4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74650"/>
            <a:ext cx="1249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>
    <p:fade/>
  </p:transition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Rix고딕 B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Rix고딕 M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Rix고딕 M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Rix고딕 M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ovframe.go.kr/wiki/doku.php?id=egovframework:dev2:dep:build_tool:%EA%B0%9C%EC%9D%B8%EB%B9%8C%EB%93%9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egovframe.go.kr/wiki/doku.php?id=egovframework:dev2:dep:build_tool:%EA%B0%9C%EC%9D%B8%EB%B9%8C%EB%93%9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788024" y="2924944"/>
            <a:ext cx="3672408" cy="2743944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Java</a:t>
            </a:r>
            <a:r>
              <a:rPr lang="ko-KR" altLang="en-US" sz="3600" dirty="0" smtClean="0">
                <a:solidFill>
                  <a:schemeClr val="bg1"/>
                </a:solidFill>
              </a:rPr>
              <a:t> 프레임워크</a:t>
            </a:r>
            <a:r>
              <a:rPr lang="en-US" altLang="ko-KR" sz="3600" dirty="0" smtClean="0">
                <a:solidFill>
                  <a:schemeClr val="bg1"/>
                </a:solidFill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en-US" altLang="ko-KR" sz="3600" dirty="0" smtClean="0">
                <a:solidFill>
                  <a:schemeClr val="bg1"/>
                </a:solidFill>
              </a:rPr>
              <a:t>Spring </a:t>
            </a:r>
            <a:r>
              <a:rPr lang="en-US" altLang="ko-KR" sz="3600" dirty="0" err="1" smtClean="0">
                <a:solidFill>
                  <a:schemeClr val="bg1"/>
                </a:solidFill>
              </a:rPr>
              <a:t>mybatis</a:t>
            </a:r>
            <a:endParaRPr lang="en-US" sz="2400" dirty="0">
              <a:solidFill>
                <a:srgbClr val="FFFFFF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836712"/>
            <a:ext cx="8325172" cy="4896544"/>
          </a:xfrm>
        </p:spPr>
        <p:txBody>
          <a:bodyPr>
            <a:normAutofit/>
          </a:bodyPr>
          <a:lstStyle/>
          <a:p>
            <a:r>
              <a:rPr lang="en-US" altLang="ko-KR" dirty="0"/>
              <a:t>Maven</a:t>
            </a:r>
            <a:r>
              <a:rPr lang="ko-KR" altLang="en-US" dirty="0"/>
              <a:t>은 프로젝트의 </a:t>
            </a:r>
            <a:r>
              <a:rPr lang="en-US" altLang="ko-KR" dirty="0" smtClean="0"/>
              <a:t>build </a:t>
            </a:r>
            <a:r>
              <a:rPr lang="en-US" altLang="ko-KR" dirty="0"/>
              <a:t>life </a:t>
            </a:r>
            <a:r>
              <a:rPr lang="en-US" altLang="ko-KR" dirty="0" smtClean="0"/>
              <a:t>cycle </a:t>
            </a:r>
            <a:r>
              <a:rPr lang="ko-KR" altLang="en-US" dirty="0" smtClean="0"/>
              <a:t>기반 </a:t>
            </a:r>
            <a:r>
              <a:rPr lang="ko-KR" altLang="en-US" dirty="0"/>
              <a:t>프레임워크를 </a:t>
            </a:r>
            <a:r>
              <a:rPr lang="ko-KR" altLang="en-US" dirty="0" smtClean="0"/>
              <a:t>제공하는 </a:t>
            </a:r>
            <a:r>
              <a:rPr lang="ko-KR" altLang="en-US" b="1" dirty="0" smtClean="0"/>
              <a:t> </a:t>
            </a:r>
            <a:r>
              <a:rPr lang="ko-KR" altLang="en-US" b="1" dirty="0"/>
              <a:t>프로젝트 관리 도구</a:t>
            </a:r>
            <a:r>
              <a:rPr lang="ko-KR" altLang="en-US" dirty="0"/>
              <a:t>이다</a:t>
            </a:r>
            <a:endParaRPr lang="en-US" altLang="ko-KR" dirty="0" smtClean="0"/>
          </a:p>
          <a:p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r>
              <a:rPr lang="ko-KR" altLang="en-US" dirty="0"/>
              <a:t>생명주기</a:t>
            </a:r>
            <a:r>
              <a:rPr lang="en-US" altLang="ko-KR" dirty="0"/>
              <a:t>(Build </a:t>
            </a:r>
            <a:r>
              <a:rPr lang="en-US" altLang="ko-KR" dirty="0" smtClean="0"/>
              <a:t>Life cycle</a:t>
            </a:r>
            <a:r>
              <a:rPr lang="en-US" altLang="ko-KR" dirty="0"/>
              <a:t>)</a:t>
            </a:r>
            <a:r>
              <a:rPr lang="ko-KR" altLang="en-US" dirty="0"/>
              <a:t>에 따라 프로젝트 표준을 </a:t>
            </a:r>
            <a:r>
              <a:rPr lang="ko-KR" altLang="en-US" dirty="0" smtClean="0"/>
              <a:t>제공하고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의존 관계를 </a:t>
            </a:r>
            <a:r>
              <a:rPr lang="ko-KR" altLang="en-US" dirty="0" smtClean="0"/>
              <a:t>관리하고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/>
              <a:t>플러그인이</a:t>
            </a:r>
            <a:r>
              <a:rPr lang="ko-KR" altLang="en-US" dirty="0"/>
              <a:t> 제공하는 부가 기능을 사용할 수 있게 하는 </a:t>
            </a:r>
            <a:r>
              <a:rPr lang="ko-KR" altLang="en-US" dirty="0" smtClean="0"/>
              <a:t>도구</a:t>
            </a:r>
            <a:endParaRPr lang="en-US" altLang="ko-KR" b="1" dirty="0" smtClean="0"/>
          </a:p>
          <a:p>
            <a:pPr lvl="1"/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ko-KR" altLang="en-US" dirty="0"/>
              <a:t>라이브러리들의 의존성을 관리할 수 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일관된 </a:t>
            </a:r>
            <a:r>
              <a:rPr lang="ko-KR" altLang="en-US" dirty="0"/>
              <a:t>프로젝트 구성을 </a:t>
            </a:r>
            <a:r>
              <a:rPr lang="ko-KR" altLang="en-US" dirty="0" smtClean="0"/>
              <a:t>만들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 있다</a:t>
            </a:r>
            <a:r>
              <a:rPr lang="en-US" altLang="ko-KR" dirty="0" smtClean="0"/>
              <a:t>.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많은 </a:t>
            </a:r>
            <a:r>
              <a:rPr lang="ko-KR" altLang="en-US" dirty="0" err="1"/>
              <a:t>오픈소스</a:t>
            </a:r>
            <a:r>
              <a:rPr lang="ko-KR" altLang="en-US" dirty="0"/>
              <a:t> 프로젝트들이 </a:t>
            </a:r>
            <a:r>
              <a:rPr lang="en-US" altLang="ko-KR" dirty="0"/>
              <a:t>Maven </a:t>
            </a:r>
            <a:r>
              <a:rPr lang="ko-KR" altLang="en-US" dirty="0"/>
              <a:t>프로젝트로 구성되어 있어 </a:t>
            </a:r>
            <a:r>
              <a:rPr lang="ko-KR" altLang="en-US" dirty="0" err="1"/>
              <a:t>오픈소스를</a:t>
            </a:r>
            <a:r>
              <a:rPr lang="ko-KR" altLang="en-US" dirty="0"/>
              <a:t> </a:t>
            </a:r>
            <a:r>
              <a:rPr lang="ko-KR" altLang="en-US" dirty="0" smtClean="0"/>
              <a:t>분석에 편리</a:t>
            </a:r>
            <a:endParaRPr lang="en-US" altLang="ko-KR" dirty="0" smtClean="0"/>
          </a:p>
          <a:p>
            <a:r>
              <a:rPr lang="en-US" altLang="ko-KR" dirty="0" smtClean="0"/>
              <a:t>Maven </a:t>
            </a:r>
            <a:r>
              <a:rPr lang="en-US" altLang="ko-KR" dirty="0"/>
              <a:t>Profile </a:t>
            </a:r>
            <a:r>
              <a:rPr lang="ko-KR" altLang="en-US" dirty="0"/>
              <a:t>기능을 사용하면 배포환경에 따른 설정 파일을 관리하고 배포 파일을 생성할 수 있다</a:t>
            </a:r>
            <a:r>
              <a:rPr lang="en-US" altLang="ko-KR" dirty="0"/>
              <a:t>. </a:t>
            </a:r>
            <a:endParaRPr lang="en-US" altLang="ko-KR" dirty="0" smtClean="0"/>
          </a:p>
          <a:p>
            <a:r>
              <a:rPr lang="ko-KR" altLang="en-US" dirty="0" smtClean="0"/>
              <a:t>의존 </a:t>
            </a:r>
            <a:r>
              <a:rPr lang="ko-KR" altLang="en-US" dirty="0"/>
              <a:t>라이브러리를 </a:t>
            </a:r>
            <a:r>
              <a:rPr lang="en-US" altLang="ko-KR" dirty="0"/>
              <a:t>pom.xml </a:t>
            </a:r>
            <a:r>
              <a:rPr lang="ko-KR" altLang="en-US" dirty="0"/>
              <a:t>파일을 통해서 관리하므로 버전</a:t>
            </a:r>
            <a:r>
              <a:rPr lang="en-US" altLang="ko-KR" dirty="0"/>
              <a:t>(</a:t>
            </a:r>
            <a:r>
              <a:rPr lang="ko-KR" altLang="en-US" dirty="0"/>
              <a:t>형상</a:t>
            </a:r>
            <a:r>
              <a:rPr lang="en-US" altLang="ko-KR" dirty="0"/>
              <a:t>)</a:t>
            </a:r>
            <a:r>
              <a:rPr lang="ko-KR" altLang="en-US" dirty="0"/>
              <a:t>관리 시스템으로 공유할 파일의 크기가 줄어든다</a:t>
            </a:r>
            <a:r>
              <a:rPr lang="en-US" altLang="ko-KR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491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메이븐</a:t>
            </a:r>
            <a:r>
              <a:rPr lang="ko-KR" altLang="en-US" b="1" dirty="0"/>
              <a:t>   플러그인 </a:t>
            </a:r>
            <a:r>
              <a:rPr lang="ko-KR" altLang="en-US" b="1" dirty="0" smtClean="0"/>
              <a:t>설치와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프로젝트 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424936" cy="4896544"/>
          </a:xfrm>
        </p:spPr>
        <p:txBody>
          <a:bodyPr/>
          <a:lstStyle/>
          <a:p>
            <a:r>
              <a:rPr lang="en-US" altLang="ko-KR" dirty="0"/>
              <a:t>Eclipse Marketplace</a:t>
            </a:r>
            <a:r>
              <a:rPr lang="ko-KR" altLang="en-US" dirty="0"/>
              <a:t>에서 </a:t>
            </a:r>
          </a:p>
          <a:p>
            <a:r>
              <a:rPr lang="ko-KR" altLang="en-US" dirty="0"/>
              <a:t>    </a:t>
            </a:r>
            <a:r>
              <a:rPr lang="en-US" altLang="ko-KR" dirty="0"/>
              <a:t>+ STS (Spring Tool </a:t>
            </a:r>
            <a:r>
              <a:rPr lang="en-US" altLang="ko-KR" dirty="0" smtClean="0"/>
              <a:t>Suite)</a:t>
            </a:r>
            <a:r>
              <a:rPr lang="ko-KR" altLang="en-US" dirty="0"/>
              <a:t>를 설치</a:t>
            </a:r>
          </a:p>
          <a:p>
            <a:r>
              <a:rPr lang="ko-KR" altLang="en-US" dirty="0"/>
              <a:t>    </a:t>
            </a:r>
            <a:r>
              <a:rPr lang="en-US" altLang="ko-KR" dirty="0"/>
              <a:t>+ Maven (Maven Integration for Eclipse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kepler</a:t>
            </a:r>
            <a:r>
              <a:rPr lang="en-US" altLang="ko-KR" dirty="0" smtClean="0"/>
              <a:t> </a:t>
            </a:r>
            <a:r>
              <a:rPr lang="en-US" altLang="ko-KR" dirty="0"/>
              <a:t>and newer)</a:t>
            </a:r>
            <a:r>
              <a:rPr lang="ko-KR" altLang="en-US" dirty="0"/>
              <a:t>를 설치</a:t>
            </a: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200185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메이븐</a:t>
            </a:r>
            <a:r>
              <a:rPr lang="ko-KR" altLang="en-US" b="1" dirty="0"/>
              <a:t> </a:t>
            </a:r>
            <a:r>
              <a:rPr lang="ko-KR" altLang="en-US" b="1" dirty="0" smtClean="0"/>
              <a:t>프로젝트 구성</a:t>
            </a:r>
            <a:r>
              <a:rPr lang="en-US" altLang="ko-KR" b="1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692696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File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new&gt; maven project &gt; next &gt; maven-archetype-</a:t>
            </a:r>
            <a:r>
              <a:rPr lang="en-US" altLang="ko-KR" dirty="0" err="1" smtClean="0"/>
              <a:t>webapp</a:t>
            </a:r>
            <a:r>
              <a:rPr lang="en-US" altLang="ko-KR" dirty="0" smtClean="0"/>
              <a:t> &gt; next</a:t>
            </a:r>
          </a:p>
          <a:p>
            <a:endParaRPr lang="en-US" altLang="ko-K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4912"/>
            <a:ext cx="4621832" cy="509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627784" y="1412776"/>
            <a:ext cx="6278376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groupId</a:t>
            </a:r>
            <a:endParaRPr lang="en-US" altLang="ko-KR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프로젝트를 만드는 그룹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조직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회사 등을 나타내는 유일한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이름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artifactId</a:t>
            </a:r>
            <a:endParaRPr lang="en-US" altLang="ko-KR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아티팩트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(artifact)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즉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프로젝트를 나타내는 유일한 이름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그룹 내 다른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아티팩트와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이름이 같아서는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안된다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Package: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프로젝트의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최상위 패키지</a:t>
            </a:r>
          </a:p>
          <a:p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Version :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프로젝트의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현재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버전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984" y="2132856"/>
            <a:ext cx="97988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smtClean="0"/>
              <a:t>com.jang.doc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416984" y="2388610"/>
            <a:ext cx="990977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910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메이븐</a:t>
            </a:r>
            <a:r>
              <a:rPr lang="ko-KR" altLang="en-US" b="1" dirty="0"/>
              <a:t> 프로젝트 </a:t>
            </a:r>
            <a:r>
              <a:rPr lang="ko-KR" altLang="en-US" b="1" dirty="0" smtClean="0"/>
              <a:t>구성</a:t>
            </a:r>
            <a:r>
              <a:rPr lang="en-US" altLang="ko-KR" b="1" dirty="0" smtClean="0"/>
              <a:t>(1)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6712"/>
            <a:ext cx="3096344" cy="527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067944" y="10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pom.xml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Project 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Object Model(POM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메이븐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프로젝트에 대한 모든 설정을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저장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704235"/>
            <a:ext cx="5058473" cy="460393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99592" y="3068960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6056" y="2574040"/>
            <a:ext cx="990977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378224"/>
            <a:ext cx="97988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smtClean="0"/>
              <a:t>com.jang.doc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856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(2)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153400" cy="5832648"/>
          </a:xfrm>
        </p:spPr>
        <p:txBody>
          <a:bodyPr/>
          <a:lstStyle/>
          <a:p>
            <a:r>
              <a:rPr lang="en-US" altLang="ko-KR" dirty="0"/>
              <a:t>File</a:t>
            </a:r>
            <a:r>
              <a:rPr lang="ko-KR" altLang="en-US" dirty="0"/>
              <a:t> </a:t>
            </a:r>
            <a:r>
              <a:rPr lang="en-US" altLang="ko-KR" dirty="0"/>
              <a:t>&gt; new&gt; </a:t>
            </a:r>
            <a:r>
              <a:rPr lang="en-US" altLang="ko-KR" dirty="0" smtClean="0"/>
              <a:t>other &gt; Spring &gt; Spring project </a:t>
            </a:r>
            <a:r>
              <a:rPr lang="en-US" altLang="ko-KR" dirty="0"/>
              <a:t>&gt; next </a:t>
            </a:r>
            <a:r>
              <a:rPr lang="en-US" altLang="ko-KR" dirty="0" smtClean="0"/>
              <a:t>&gt;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" y="1268760"/>
            <a:ext cx="537526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588224" y="4149080"/>
            <a:ext cx="86409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클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165748" y="5915372"/>
            <a:ext cx="792088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979592" y="1627034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1"/>
          </p:cNvCxnSpPr>
          <p:nvPr/>
        </p:nvCxnSpPr>
        <p:spPr bwMode="auto">
          <a:xfrm flipH="1">
            <a:off x="3203848" y="1796311"/>
            <a:ext cx="3775744" cy="80459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3" name="직선 화살표 연결선 12"/>
          <p:cNvCxnSpPr>
            <a:cxnSpLocks noChangeShapeType="1"/>
            <a:stCxn id="7" idx="1"/>
          </p:cNvCxnSpPr>
          <p:nvPr/>
        </p:nvCxnSpPr>
        <p:spPr bwMode="auto">
          <a:xfrm flipH="1">
            <a:off x="4067944" y="4318357"/>
            <a:ext cx="2520280" cy="170293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331640" y="5517232"/>
            <a:ext cx="1656184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855311" y="2505088"/>
            <a:ext cx="990977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555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/>
              <a:t>구성</a:t>
            </a:r>
            <a:r>
              <a:rPr lang="en-US" altLang="ko-KR" dirty="0"/>
              <a:t>(2)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20" y="1018456"/>
            <a:ext cx="5960047" cy="30243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076056" y="1283702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  <a:endCxn id="9" idx="3"/>
          </p:cNvCxnSpPr>
          <p:nvPr/>
        </p:nvCxnSpPr>
        <p:spPr bwMode="auto">
          <a:xfrm flipH="1">
            <a:off x="2987824" y="1452979"/>
            <a:ext cx="2088232" cy="114792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220072" y="3573016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81052" y="2494941"/>
            <a:ext cx="113043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b="1" dirty="0" smtClean="0"/>
              <a:t>com.jang.doc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107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/>
              <a:t>구성</a:t>
            </a:r>
            <a:r>
              <a:rPr lang="en-US" altLang="ko-KR" dirty="0"/>
              <a:t>(2)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836712"/>
            <a:ext cx="3155871" cy="548069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02760" y="1846854"/>
            <a:ext cx="265747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기본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구성화일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  <a:endCxn id="8" idx="3"/>
          </p:cNvCxnSpPr>
          <p:nvPr/>
        </p:nvCxnSpPr>
        <p:spPr bwMode="auto">
          <a:xfrm flipH="1">
            <a:off x="3373136" y="2016131"/>
            <a:ext cx="629624" cy="156768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83568" y="2185408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860968" y="3479780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5" idx="1"/>
            <a:endCxn id="7" idx="3"/>
          </p:cNvCxnSpPr>
          <p:nvPr/>
        </p:nvCxnSpPr>
        <p:spPr bwMode="auto">
          <a:xfrm flipH="1">
            <a:off x="1691680" y="2016131"/>
            <a:ext cx="2311080" cy="24128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60968" y="4983992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669862" y="5195761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9" name="직선 화살표 연결선 18"/>
          <p:cNvCxnSpPr>
            <a:cxnSpLocks noChangeShapeType="1"/>
            <a:stCxn id="5" idx="1"/>
          </p:cNvCxnSpPr>
          <p:nvPr/>
        </p:nvCxnSpPr>
        <p:spPr bwMode="auto">
          <a:xfrm flipH="1">
            <a:off x="3373136" y="2016131"/>
            <a:ext cx="629624" cy="307189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</p:cNvCxnSpPr>
          <p:nvPr/>
        </p:nvCxnSpPr>
        <p:spPr bwMode="auto">
          <a:xfrm flipH="1">
            <a:off x="1863684" y="2136773"/>
            <a:ext cx="2139076" cy="36684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564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</a:t>
            </a:r>
            <a:r>
              <a:rPr lang="ko-KR" altLang="en-US" dirty="0" smtClean="0"/>
              <a:t> 파일에서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280920" cy="5472608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Maven</a:t>
            </a:r>
            <a:r>
              <a:rPr lang="ko-KR" altLang="en-US" sz="1600" dirty="0" smtClean="0"/>
              <a:t>으로 </a:t>
            </a:r>
            <a:r>
              <a:rPr lang="ko-KR" altLang="en-US" sz="1600" dirty="0"/>
              <a:t>프로젝트 </a:t>
            </a:r>
            <a:r>
              <a:rPr lang="ko-KR" altLang="en-US" sz="1600" dirty="0" err="1"/>
              <a:t>설정시에는</a:t>
            </a:r>
            <a:r>
              <a:rPr lang="ko-KR" altLang="en-US" sz="1600" dirty="0"/>
              <a:t> 의존관계 라이브러리 </a:t>
            </a:r>
            <a:r>
              <a:rPr lang="en-US" altLang="ko-KR" sz="1600" dirty="0"/>
              <a:t>(*.jar) </a:t>
            </a:r>
            <a:r>
              <a:rPr lang="ko-KR" altLang="en-US" sz="1600" dirty="0"/>
              <a:t>파일을 다운로드 받아 </a:t>
            </a:r>
            <a:r>
              <a:rPr lang="en-US" altLang="ko-KR" sz="1600" dirty="0"/>
              <a:t>WEB-INF/lib </a:t>
            </a:r>
            <a:r>
              <a:rPr lang="ko-KR" altLang="en-US" sz="1600" dirty="0"/>
              <a:t>에 따로 설정할 필요가 </a:t>
            </a:r>
            <a:r>
              <a:rPr lang="ko-KR" altLang="en-US" sz="1600" dirty="0" smtClean="0"/>
              <a:t>없음</a:t>
            </a:r>
            <a:endParaRPr lang="en-US" altLang="ko-KR" sz="1600" dirty="0" smtClean="0"/>
          </a:p>
          <a:p>
            <a:r>
              <a:rPr lang="en-US" altLang="ko-KR" sz="1600" dirty="0" smtClean="0"/>
              <a:t>pom.xml </a:t>
            </a:r>
            <a:r>
              <a:rPr lang="ko-KR" altLang="en-US" sz="1600" dirty="0"/>
              <a:t>에 해당 의존관계 라이브러리에 대한 의존관계를 기술해 주면 자동을 관련 라이브러리를 다운로드 받아 프로젝트에서 </a:t>
            </a:r>
            <a:r>
              <a:rPr lang="ko-KR" altLang="en-US" sz="1600" dirty="0" smtClean="0"/>
              <a:t>사용 가능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876192"/>
            <a:ext cx="6366808" cy="3751664"/>
          </a:xfrm>
          <a:prstGeom prst="rect">
            <a:avLst/>
          </a:prstGeom>
          <a:solidFill>
            <a:schemeClr val="accent2"/>
          </a:solidFill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843808" y="2204864"/>
            <a:ext cx="936104" cy="64807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995936" y="4077072"/>
            <a:ext cx="648072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60032" y="2132856"/>
            <a:ext cx="936104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1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5688632" cy="4143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POM</a:t>
            </a:r>
            <a:r>
              <a:rPr lang="ko-KR" altLang="en-US" dirty="0"/>
              <a:t>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/>
              <a:t>구</a:t>
            </a:r>
            <a:r>
              <a:rPr lang="ko-KR" altLang="en-US" dirty="0" smtClean="0"/>
              <a:t>성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28" y="1656616"/>
            <a:ext cx="4169648" cy="2484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POM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sz="1400" u="sng" dirty="0">
                <a:solidFill>
                  <a:srgbClr val="0000FF"/>
                </a:solidFill>
                <a:hlinkClick r:id="rId4" tooltip="egovframework:dev2:dep:build_tool:개인빌드 ↵"/>
              </a:rPr>
              <a:t>프로젝트 </a:t>
            </a:r>
            <a:r>
              <a:rPr lang="ko-KR" altLang="en-US" sz="1400" u="sng" dirty="0" smtClean="0">
                <a:solidFill>
                  <a:srgbClr val="0000FF"/>
                </a:solidFill>
                <a:hlinkClick r:id="rId4" tooltip="egovframework:dev2:dep:build_tool:개인빌드 ↵"/>
              </a:rPr>
              <a:t>일반</a:t>
            </a:r>
            <a:r>
              <a:rPr lang="en-US" altLang="ko-KR" sz="1400" u="sng" dirty="0" smtClean="0">
                <a:solidFill>
                  <a:srgbClr val="0000FF"/>
                </a:solidFill>
                <a:hlinkClick r:id="rId4" tooltip="egovframework:dev2:dep:build_tool:개인빌드 ↵"/>
              </a:rPr>
              <a:t> </a:t>
            </a:r>
            <a:r>
              <a:rPr lang="ko-KR" altLang="en-US" sz="1400" u="sng" dirty="0" smtClean="0">
                <a:solidFill>
                  <a:srgbClr val="0000FF"/>
                </a:solidFill>
                <a:hlinkClick r:id="rId4" tooltip="egovframework:dev2:dep:build_tool:개인빌드 ↵"/>
              </a:rPr>
              <a:t>정보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/>
              <a:t>- </a:t>
            </a:r>
            <a:r>
              <a:rPr lang="ko-KR" altLang="en-US" sz="1400" dirty="0"/>
              <a:t>프로젝트 이름</a:t>
            </a:r>
            <a:r>
              <a:rPr lang="en-US" altLang="ko-KR" sz="1400" dirty="0"/>
              <a:t>, </a:t>
            </a:r>
            <a:r>
              <a:rPr lang="ko-KR" altLang="en-US" sz="1400" dirty="0"/>
              <a:t>설명</a:t>
            </a:r>
            <a:r>
              <a:rPr lang="en-US" altLang="ko-KR" sz="1400" dirty="0"/>
              <a:t>, </a:t>
            </a:r>
            <a:r>
              <a:rPr lang="ko-KR" altLang="en-US" sz="1400" dirty="0"/>
              <a:t>버전 정보 등을 </a:t>
            </a:r>
            <a:r>
              <a:rPr lang="ko-KR" altLang="en-US" sz="1400" dirty="0" smtClean="0"/>
              <a:t>기술</a:t>
            </a:r>
            <a:endParaRPr lang="en-US" altLang="ko-KR" sz="1400" dirty="0" smtClean="0"/>
          </a:p>
          <a:p>
            <a:pPr lvl="1"/>
            <a:r>
              <a:rPr lang="en-US" altLang="ko-KR" sz="1400" b="1" dirty="0" smtClean="0">
                <a:solidFill>
                  <a:srgbClr val="0000FF"/>
                </a:solidFill>
              </a:rPr>
              <a:t>&lt;properties&gt;&lt;/properties&gt;</a:t>
            </a:r>
          </a:p>
          <a:p>
            <a:pPr lvl="1"/>
            <a:r>
              <a:rPr lang="en-US" altLang="ko-KR" sz="1400" b="1" dirty="0" smtClean="0">
                <a:solidFill>
                  <a:srgbClr val="0000FF"/>
                </a:solidFill>
              </a:rPr>
              <a:t>&lt;dependencies&gt;&lt;/dependencies&gt;</a:t>
            </a:r>
          </a:p>
          <a:p>
            <a:pPr lvl="1"/>
            <a:r>
              <a:rPr lang="en-US" altLang="ko-KR" sz="1400" b="1" dirty="0" smtClean="0">
                <a:solidFill>
                  <a:srgbClr val="0000FF"/>
                </a:solidFill>
              </a:rPr>
              <a:t>&lt;build&gt;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sz="1200" b="1" dirty="0" smtClean="0">
                <a:solidFill>
                  <a:srgbClr val="0000FF"/>
                </a:solidFill>
              </a:rPr>
              <a:t>&lt;plugins&gt; </a:t>
            </a:r>
          </a:p>
          <a:p>
            <a:pPr lvl="3"/>
            <a:r>
              <a:rPr lang="en-US" altLang="ko-KR" sz="1000" b="1" dirty="0" smtClean="0">
                <a:solidFill>
                  <a:srgbClr val="0000FF"/>
                </a:solidFill>
              </a:rPr>
              <a:t>&lt;plugin&gt;&lt;/plugin&gt;</a:t>
            </a:r>
          </a:p>
          <a:p>
            <a:pPr lvl="2"/>
            <a:r>
              <a:rPr lang="en-US" altLang="ko-KR" sz="1200" b="1" dirty="0">
                <a:solidFill>
                  <a:srgbClr val="0000FF"/>
                </a:solidFill>
              </a:rPr>
              <a:t>&lt;plugins&gt; </a:t>
            </a:r>
          </a:p>
          <a:p>
            <a:pPr lvl="1"/>
            <a:r>
              <a:rPr lang="en-US" altLang="ko-KR" sz="1400" b="1" dirty="0" smtClean="0">
                <a:solidFill>
                  <a:srgbClr val="0000FF"/>
                </a:solidFill>
              </a:rPr>
              <a:t>&lt;/build</a:t>
            </a:r>
            <a:r>
              <a:rPr lang="en-US" altLang="ko-KR" sz="1400" b="1" dirty="0">
                <a:solidFill>
                  <a:srgbClr val="0000FF"/>
                </a:solidFill>
              </a:rPr>
              <a:t>&gt;</a:t>
            </a:r>
            <a:r>
              <a:rPr lang="ko-KR" altLang="en-US" sz="1400" b="1" dirty="0">
                <a:solidFill>
                  <a:srgbClr val="0000FF"/>
                </a:solidFill>
              </a:rPr>
              <a:t> </a:t>
            </a:r>
            <a:endParaRPr lang="en-US" altLang="ko-KR" sz="1400" b="1" dirty="0">
              <a:solidFill>
                <a:srgbClr val="0000FF"/>
              </a:solidFill>
            </a:endParaRPr>
          </a:p>
          <a:p>
            <a:pPr lvl="1"/>
            <a:endParaRPr lang="ko-KR" altLang="en-US" sz="1400" b="1" dirty="0">
              <a:solidFill>
                <a:srgbClr val="0000FF"/>
              </a:solidFill>
            </a:endParaRPr>
          </a:p>
          <a:p>
            <a:pPr lvl="1"/>
            <a:endParaRPr lang="ko-KR" altLang="en-US" sz="1400" b="1" dirty="0">
              <a:solidFill>
                <a:srgbClr val="0000FF"/>
              </a:solidFill>
            </a:endParaRPr>
          </a:p>
          <a:p>
            <a:pPr lvl="1"/>
            <a:endParaRPr lang="ko-KR" altLang="en-US" sz="1400" b="1" dirty="0">
              <a:solidFill>
                <a:srgbClr val="0000FF"/>
              </a:solidFill>
            </a:endParaRPr>
          </a:p>
          <a:p>
            <a:pPr lvl="1"/>
            <a:endParaRPr lang="en-US" altLang="ko-KR" sz="1400" dirty="0" smtClean="0"/>
          </a:p>
          <a:p>
            <a:pPr lvl="1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537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POM</a:t>
            </a:r>
            <a:r>
              <a:rPr lang="ko-KR" altLang="en-US" dirty="0"/>
              <a:t> 파일에서 </a:t>
            </a:r>
            <a:r>
              <a:rPr lang="en-US" altLang="ko-KR" dirty="0"/>
              <a:t>project</a:t>
            </a:r>
            <a:r>
              <a:rPr lang="ko-KR" altLang="en-US" dirty="0"/>
              <a:t> 설정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64704"/>
            <a:ext cx="8153400" cy="3672408"/>
          </a:xfrm>
        </p:spPr>
        <p:txBody>
          <a:bodyPr>
            <a:noAutofit/>
          </a:bodyPr>
          <a:lstStyle/>
          <a:p>
            <a:r>
              <a:rPr lang="en-US" altLang="ko-KR" sz="1600" b="1" dirty="0">
                <a:solidFill>
                  <a:srgbClr val="0000FF"/>
                </a:solidFill>
              </a:rPr>
              <a:t>General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Information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u="sng" dirty="0" smtClean="0">
                <a:solidFill>
                  <a:srgbClr val="0000FF"/>
                </a:solidFill>
                <a:hlinkClick r:id="rId2" tooltip="egovframework:dev2:dep:build_tool:개인빌드 ↵"/>
              </a:rPr>
              <a:t>프로젝트 </a:t>
            </a:r>
            <a:r>
              <a:rPr lang="ko-KR" altLang="en-US" sz="1600" u="sng" dirty="0">
                <a:solidFill>
                  <a:srgbClr val="0000FF"/>
                </a:solidFill>
                <a:hlinkClick r:id="rId2" tooltip="egovframework:dev2:dep:build_tool:개인빌드 ↵"/>
              </a:rPr>
              <a:t>정보 </a:t>
            </a:r>
            <a:r>
              <a:rPr lang="ko-KR" altLang="en-US" sz="1600" u="sng" dirty="0" smtClean="0">
                <a:solidFill>
                  <a:srgbClr val="0000FF"/>
                </a:solidFill>
                <a:hlinkClick r:id="rId2" tooltip="egovframework:dev2:dep:build_tool:개인빌드 ↵"/>
              </a:rPr>
              <a:t>생성</a:t>
            </a:r>
            <a:r>
              <a:rPr lang="en-US" altLang="ko-KR" sz="1600" dirty="0" smtClean="0">
                <a:solidFill>
                  <a:srgbClr val="0000FF"/>
                </a:solidFill>
              </a:rPr>
              <a:t>)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프로젝트 </a:t>
            </a:r>
            <a:r>
              <a:rPr lang="ko-KR" altLang="en-US" sz="1600" dirty="0"/>
              <a:t>이름</a:t>
            </a:r>
            <a:r>
              <a:rPr lang="en-US" altLang="ko-KR" sz="1600" dirty="0"/>
              <a:t>, </a:t>
            </a:r>
            <a:r>
              <a:rPr lang="ko-KR" altLang="en-US" sz="1600" dirty="0"/>
              <a:t>설명</a:t>
            </a:r>
            <a:r>
              <a:rPr lang="en-US" altLang="ko-KR" sz="1600" dirty="0"/>
              <a:t>, </a:t>
            </a:r>
            <a:r>
              <a:rPr lang="ko-KR" altLang="en-US" sz="1600" dirty="0"/>
              <a:t>버전 정보 등을 </a:t>
            </a:r>
            <a:r>
              <a:rPr lang="ko-KR" altLang="en-US" sz="1600" dirty="0" smtClean="0"/>
              <a:t>기술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/>
              <a:t>project&gt; - pom.xml </a:t>
            </a:r>
            <a:r>
              <a:rPr lang="ko-KR" altLang="en-US" sz="1600" dirty="0"/>
              <a:t>파일의 </a:t>
            </a:r>
            <a:r>
              <a:rPr lang="en-US" altLang="ko-KR" sz="1600" dirty="0" smtClean="0"/>
              <a:t>ROOT.</a:t>
            </a:r>
            <a:endParaRPr lang="en-US" altLang="ko-KR" sz="1600" dirty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 err="1"/>
              <a:t>modelVersion</a:t>
            </a:r>
            <a:r>
              <a:rPr lang="en-US" altLang="ko-KR" sz="1600" dirty="0"/>
              <a:t>&gt; - </a:t>
            </a:r>
            <a:r>
              <a:rPr lang="ko-KR" altLang="en-US" sz="1600" dirty="0"/>
              <a:t>현재 </a:t>
            </a:r>
            <a:r>
              <a:rPr lang="en-US" altLang="ko-KR" sz="1600" dirty="0"/>
              <a:t>POM</a:t>
            </a:r>
            <a:r>
              <a:rPr lang="ko-KR" altLang="en-US" sz="1600" dirty="0"/>
              <a:t>이 사용하고 있는 </a:t>
            </a:r>
            <a:r>
              <a:rPr lang="ko-KR" altLang="en-US" sz="1600" dirty="0" smtClean="0"/>
              <a:t>버전</a:t>
            </a:r>
            <a:r>
              <a:rPr lang="en-US" altLang="ko-KR" sz="1600" dirty="0" smtClean="0"/>
              <a:t>.  </a:t>
            </a:r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 err="1"/>
              <a:t>groupId</a:t>
            </a:r>
            <a:r>
              <a:rPr lang="en-US" altLang="ko-KR" sz="1600" dirty="0"/>
              <a:t>&gt; - </a:t>
            </a:r>
            <a:r>
              <a:rPr lang="ko-KR" altLang="en-US" sz="1600" dirty="0"/>
              <a:t>프로젝트를 만든 조직이나 그룹의 유일한 </a:t>
            </a:r>
            <a:r>
              <a:rPr lang="ko-KR" altLang="en-US" sz="1600" dirty="0" err="1" smtClean="0"/>
              <a:t>식별자</a:t>
            </a:r>
            <a:r>
              <a:rPr lang="en-US" altLang="ko-KR" sz="1600" dirty="0" smtClean="0"/>
              <a:t>. </a:t>
            </a:r>
            <a:r>
              <a:rPr lang="ko-KR" altLang="en-US" sz="1600" dirty="0"/>
              <a:t>보통 자바 패키지 만드는 형식으로 </a:t>
            </a:r>
            <a:r>
              <a:rPr lang="ko-KR" altLang="en-US" sz="1600" dirty="0" smtClean="0"/>
              <a:t>지정</a:t>
            </a:r>
            <a:r>
              <a:rPr lang="en-US" altLang="ko-KR" sz="1600" dirty="0" smtClean="0"/>
              <a:t> </a:t>
            </a:r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 err="1"/>
              <a:t>artifactId</a:t>
            </a:r>
            <a:r>
              <a:rPr lang="en-US" altLang="ko-KR" sz="1600" dirty="0"/>
              <a:t>&gt; - </a:t>
            </a:r>
            <a:r>
              <a:rPr lang="ko-KR" altLang="en-US" sz="1600" dirty="0"/>
              <a:t>프로젝트에서 생성하는 결과물의 이름에 사용되는 </a:t>
            </a:r>
            <a:r>
              <a:rPr lang="ko-KR" altLang="en-US" sz="1600" dirty="0" smtClean="0"/>
              <a:t>속성</a:t>
            </a:r>
            <a:r>
              <a:rPr lang="en-US" altLang="ko-KR" sz="1600" dirty="0" smtClean="0"/>
              <a:t> </a:t>
            </a:r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/>
              <a:t>packaging&gt; - </a:t>
            </a:r>
            <a:r>
              <a:rPr lang="ko-KR" altLang="en-US" sz="1600" dirty="0" err="1"/>
              <a:t>패키징</a:t>
            </a:r>
            <a:r>
              <a:rPr lang="ko-KR" altLang="en-US" sz="1600" dirty="0"/>
              <a:t> 할 파일 형식을 </a:t>
            </a:r>
            <a:r>
              <a:rPr lang="ko-KR" altLang="en-US" sz="1600" dirty="0" smtClean="0"/>
              <a:t>지정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(JAR, WAR, EAR </a:t>
            </a:r>
            <a:r>
              <a:rPr lang="ko-KR" altLang="en-US" sz="1600" dirty="0"/>
              <a:t>등등</a:t>
            </a:r>
            <a:r>
              <a:rPr lang="en-US" altLang="ko-KR" sz="1600" dirty="0"/>
              <a:t>) 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/>
              <a:t>version&gt; - </a:t>
            </a:r>
            <a:r>
              <a:rPr lang="ko-KR" altLang="en-US" sz="1600" dirty="0"/>
              <a:t>프로젝트의 버전을 표시한다</a:t>
            </a:r>
            <a:r>
              <a:rPr lang="en-US" altLang="ko-KR" sz="1600" dirty="0"/>
              <a:t>. </a:t>
            </a:r>
            <a:r>
              <a:rPr lang="ko-KR" altLang="en-US" sz="1600" dirty="0"/>
              <a:t>위에 </a:t>
            </a:r>
            <a:r>
              <a:rPr lang="en-US" altLang="ko-KR" sz="1600" dirty="0"/>
              <a:t>SNAPSHOT</a:t>
            </a:r>
            <a:r>
              <a:rPr lang="ko-KR" altLang="en-US" sz="1600" dirty="0"/>
              <a:t>이라고 붙은 것은 개발 상태일 때 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/>
              <a:t>name&gt; - </a:t>
            </a:r>
            <a:r>
              <a:rPr lang="ko-KR" altLang="en-US" sz="1600" dirty="0"/>
              <a:t>프로젝트의 </a:t>
            </a:r>
            <a:r>
              <a:rPr lang="ko-KR" altLang="en-US" sz="1600" dirty="0" smtClean="0"/>
              <a:t>이름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&gt; - </a:t>
            </a:r>
            <a:r>
              <a:rPr lang="ko-KR" altLang="en-US" sz="1600" dirty="0"/>
              <a:t>프로젝트 </a:t>
            </a:r>
            <a:r>
              <a:rPr lang="ko-KR" altLang="en-US" sz="1600" dirty="0" smtClean="0"/>
              <a:t>사이트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&lt;</a:t>
            </a:r>
            <a:r>
              <a:rPr lang="en-US" altLang="ko-KR" sz="1600" dirty="0"/>
              <a:t>description&gt; - </a:t>
            </a:r>
            <a:r>
              <a:rPr lang="ko-KR" altLang="en-US" sz="1600" dirty="0"/>
              <a:t>프로젝트 설명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59832"/>
            <a:ext cx="4713751" cy="28083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08740"/>
            <a:ext cx="3528888" cy="216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b="1" dirty="0" err="1" smtClean="0">
                <a:solidFill>
                  <a:srgbClr val="000000"/>
                </a:solidFill>
              </a:rPr>
              <a:t>IoC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(Spring</a:t>
            </a:r>
            <a:r>
              <a:rPr kumimoji="1" lang="ko-KR" altLang="en-US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,DI</a:t>
            </a:r>
            <a:r>
              <a:rPr kumimoji="1" lang="en-US" altLang="ko-KR" b="1" dirty="0">
                <a:solidFill>
                  <a:srgbClr val="000000"/>
                </a:solidFill>
              </a:rPr>
              <a:t>) Container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20662" y="836712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sz="1800" b="1" dirty="0" err="1" smtClean="0">
                <a:solidFill>
                  <a:srgbClr val="0033CC"/>
                </a:solidFill>
              </a:rPr>
              <a:t>Ioc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(Inversion </a:t>
            </a:r>
            <a:r>
              <a:rPr lang="en-US" altLang="ko-KR" sz="1800" b="1" dirty="0">
                <a:solidFill>
                  <a:srgbClr val="0033CC"/>
                </a:solidFill>
              </a:rPr>
              <a:t>of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Control)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컨테이너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 :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제어의 역전</a:t>
            </a:r>
            <a:endParaRPr lang="en-US" altLang="ko-KR" sz="1800" dirty="0" smtClean="0">
              <a:solidFill>
                <a:srgbClr val="0033CC"/>
              </a:solidFill>
            </a:endParaRPr>
          </a:p>
          <a:p>
            <a:pPr lvl="1">
              <a:spcBef>
                <a:spcPts val="700"/>
              </a:spcBef>
            </a:pPr>
            <a:r>
              <a:rPr lang="ko-KR" altLang="en-US" sz="1600" dirty="0" smtClean="0">
                <a:solidFill>
                  <a:srgbClr val="0000FF"/>
                </a:solidFill>
              </a:rPr>
              <a:t>개발자</a:t>
            </a:r>
            <a:r>
              <a:rPr lang="ko-KR" altLang="en-US" sz="1600" dirty="0" smtClean="0"/>
              <a:t>가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객체</a:t>
            </a:r>
            <a:r>
              <a:rPr lang="en-US" altLang="ko-KR" sz="1600" dirty="0"/>
              <a:t>(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POJO)</a:t>
            </a:r>
            <a:r>
              <a:rPr lang="ko-KR" altLang="en-US" sz="1600" dirty="0"/>
              <a:t>를 생성하고 각 객체간의 의존관계를 제어하였으나 </a:t>
            </a:r>
            <a:r>
              <a:rPr lang="en-US" altLang="ko-KR" sz="1600" dirty="0" smtClean="0">
                <a:solidFill>
                  <a:srgbClr val="0000FF"/>
                </a:solidFill>
              </a:rPr>
              <a:t>Spring(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600" dirty="0">
                <a:solidFill>
                  <a:srgbClr val="0000FF"/>
                </a:solidFill>
              </a:rPr>
              <a:t>) </a:t>
            </a:r>
            <a:r>
              <a:rPr lang="ko-KR" altLang="en-US" sz="1600" dirty="0">
                <a:solidFill>
                  <a:srgbClr val="0000FF"/>
                </a:solidFill>
              </a:rPr>
              <a:t>컨테이너가 </a:t>
            </a:r>
            <a:r>
              <a:rPr lang="ko-KR" altLang="en-US" sz="1600" dirty="0" smtClean="0"/>
              <a:t>객체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의 </a:t>
            </a:r>
            <a:r>
              <a:rPr kumimoji="1" lang="ko-KR" altLang="en-US" sz="1600" dirty="0">
                <a:solidFill>
                  <a:srgbClr val="000000"/>
                </a:solidFill>
              </a:rPr>
              <a:t>생성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초기화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서비스 소멸에 관한 모든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제어 권한을 </a:t>
            </a:r>
            <a:r>
              <a:rPr kumimoji="1" lang="ko-KR" altLang="en-US" sz="1600" dirty="0">
                <a:solidFill>
                  <a:srgbClr val="000000"/>
                </a:solidFill>
              </a:rPr>
              <a:t>가지면서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객체의 </a:t>
            </a:r>
            <a:r>
              <a:rPr kumimoji="1" lang="ko-KR" altLang="en-US" sz="1600" dirty="0">
                <a:solidFill>
                  <a:srgbClr val="0000FF"/>
                </a:solidFill>
              </a:rPr>
              <a:t>생명주기를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관리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700"/>
              </a:spcBef>
            </a:pPr>
            <a:r>
              <a:rPr kumimoji="1" lang="ko-KR" altLang="en-US" sz="1600" dirty="0">
                <a:solidFill>
                  <a:srgbClr val="000000"/>
                </a:solidFill>
              </a:rPr>
              <a:t>개발자들이 직접 </a:t>
            </a:r>
            <a:r>
              <a:rPr kumimoji="1" lang="en-US" altLang="ko-KR" sz="1600" dirty="0">
                <a:solidFill>
                  <a:srgbClr val="000000"/>
                </a:solidFill>
              </a:rPr>
              <a:t>POJO</a:t>
            </a:r>
            <a:r>
              <a:rPr kumimoji="1" lang="ko-KR" altLang="en-US" sz="1600" dirty="0">
                <a:solidFill>
                  <a:srgbClr val="000000"/>
                </a:solidFill>
              </a:rPr>
              <a:t>를 생성할 수도 있지만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모든 </a:t>
            </a:r>
            <a:r>
              <a:rPr kumimoji="1" lang="ko-KR" altLang="en-US" sz="1600" dirty="0">
                <a:solidFill>
                  <a:srgbClr val="000000"/>
                </a:solidFill>
              </a:rPr>
              <a:t>권한을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</a:t>
            </a:r>
            <a:r>
              <a:rPr kumimoji="1" lang="ko-KR" altLang="en-US" sz="1600" dirty="0">
                <a:solidFill>
                  <a:srgbClr val="000000"/>
                </a:solidFill>
              </a:rPr>
              <a:t>에게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위임</a:t>
            </a:r>
            <a:endParaRPr kumimoji="1" lang="en-US" altLang="ko-KR" sz="1600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</a:pPr>
            <a:r>
              <a:rPr kumimoji="1" lang="en-US" altLang="ko-KR" sz="1600" dirty="0">
                <a:solidFill>
                  <a:srgbClr val="000000"/>
                </a:solidFill>
              </a:rPr>
              <a:t>Transaction, Security </a:t>
            </a:r>
            <a:r>
              <a:rPr kumimoji="1" lang="ko-KR" altLang="en-US" sz="1600" dirty="0">
                <a:solidFill>
                  <a:srgbClr val="000000"/>
                </a:solidFill>
              </a:rPr>
              <a:t>추가적인 기능을 제공한다</a:t>
            </a:r>
            <a:r>
              <a:rPr kumimoji="1" lang="en-US" altLang="ko-KR" sz="1600" dirty="0">
                <a:solidFill>
                  <a:srgbClr val="000000"/>
                </a:solidFill>
              </a:rPr>
              <a:t>. AOP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이용하여 새로운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추가 가능</a:t>
            </a:r>
            <a:endParaRPr kumimoji="1" lang="en-US" altLang="ko-KR" sz="16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ko-KR" sz="1800" b="1" dirty="0">
                <a:solidFill>
                  <a:srgbClr val="0033CC"/>
                </a:solidFill>
              </a:rPr>
              <a:t>DI(Dependency Injection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) :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의존관계 주입</a:t>
            </a:r>
            <a:endParaRPr lang="en-US" altLang="ko-KR" sz="1800" b="1" dirty="0">
              <a:solidFill>
                <a:srgbClr val="0033CC"/>
              </a:solidFill>
            </a:endParaRPr>
          </a:p>
          <a:p>
            <a:pPr lvl="1"/>
            <a:r>
              <a:rPr lang="ko-KR" altLang="en-US" sz="1600" dirty="0"/>
              <a:t>변화의 폭을 </a:t>
            </a:r>
            <a:r>
              <a:rPr lang="ko-KR" altLang="en-US" sz="1600" dirty="0" smtClean="0"/>
              <a:t>최소화하도록 클래스 사이의 </a:t>
            </a:r>
            <a:r>
              <a:rPr lang="ko-KR" altLang="en-US" sz="1600" dirty="0"/>
              <a:t>의존관계를 빈 설정</a:t>
            </a:r>
            <a:r>
              <a:rPr lang="en-US" altLang="ko-KR" sz="1600" dirty="0"/>
              <a:t>(Bean Definition)</a:t>
            </a:r>
            <a:r>
              <a:rPr lang="ko-KR" altLang="en-US" sz="1600" dirty="0"/>
              <a:t>정보를 바탕으로 컨테이너가 자동적으로 연결해주는 </a:t>
            </a:r>
            <a:r>
              <a:rPr lang="ko-KR" altLang="en-US" sz="1600" dirty="0" smtClean="0"/>
              <a:t>것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714375" y="4203798"/>
            <a:ext cx="4953000" cy="1524000"/>
            <a:chOff x="1943100" y="5001071"/>
            <a:chExt cx="4953000" cy="1524000"/>
          </a:xfrm>
        </p:grpSpPr>
        <p:sp>
          <p:nvSpPr>
            <p:cNvPr id="4" name="AutoShape 1028"/>
            <p:cNvSpPr>
              <a:spLocks noChangeArrowheads="1"/>
            </p:cNvSpPr>
            <p:nvPr/>
          </p:nvSpPr>
          <p:spPr bwMode="blackGray">
            <a:xfrm>
              <a:off x="1943100" y="5001071"/>
              <a:ext cx="4953000" cy="1524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srgbClr val="FFFFFF"/>
                  </a:solidFill>
                </a:rPr>
                <a:t>                                   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solidFill>
                    <a:srgbClr val="FFFFFF"/>
                  </a:solidFill>
                </a:rPr>
                <a:t> </a:t>
              </a:r>
              <a:r>
                <a:rPr kumimoji="1" lang="en-US" altLang="ko-KR" sz="1400" b="1" dirty="0" smtClean="0">
                  <a:solidFill>
                    <a:srgbClr val="FFFFFF"/>
                  </a:solidFill>
                </a:rPr>
                <a:t>                                                    </a:t>
              </a:r>
              <a:r>
                <a:rPr kumimoji="1" lang="en-US" altLang="ko-KR" sz="1400" b="1" dirty="0" err="1" smtClean="0">
                  <a:solidFill>
                    <a:srgbClr val="0000FF"/>
                  </a:solidFill>
                </a:rPr>
                <a:t>IoC</a:t>
              </a:r>
              <a:r>
                <a:rPr kumimoji="1" lang="en-US" altLang="ko-KR" sz="1400" b="1" dirty="0">
                  <a:solidFill>
                    <a:srgbClr val="0000FF"/>
                  </a:solidFill>
                </a:rPr>
                <a:t>(</a:t>
              </a:r>
              <a:r>
                <a:rPr kumimoji="1" lang="ko-KR" altLang="en-US" sz="1400" b="1" dirty="0">
                  <a:solidFill>
                    <a:srgbClr val="0000FF"/>
                  </a:solidFill>
                </a:rPr>
                <a:t>또는 </a:t>
              </a:r>
              <a:r>
                <a:rPr kumimoji="1" lang="en-US" altLang="ko-KR" sz="1400" b="1" dirty="0">
                  <a:solidFill>
                    <a:srgbClr val="0000FF"/>
                  </a:solidFill>
                </a:rPr>
                <a:t>DI) Container</a:t>
              </a:r>
              <a:endParaRPr kumimoji="1" lang="en-GB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1029"/>
            <p:cNvSpPr>
              <a:spLocks noChangeArrowheads="1"/>
            </p:cNvSpPr>
            <p:nvPr/>
          </p:nvSpPr>
          <p:spPr bwMode="auto">
            <a:xfrm>
              <a:off x="4170362" y="5915918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1030"/>
            <p:cNvSpPr>
              <a:spLocks noChangeArrowheads="1"/>
            </p:cNvSpPr>
            <p:nvPr/>
          </p:nvSpPr>
          <p:spPr bwMode="auto">
            <a:xfrm>
              <a:off x="50800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31"/>
            <p:cNvSpPr>
              <a:spLocks noChangeArrowheads="1"/>
            </p:cNvSpPr>
            <p:nvPr/>
          </p:nvSpPr>
          <p:spPr bwMode="auto">
            <a:xfrm>
              <a:off x="61341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2"/>
            <p:cNvSpPr>
              <a:spLocks noChangeArrowheads="1"/>
            </p:cNvSpPr>
            <p:nvPr/>
          </p:nvSpPr>
          <p:spPr bwMode="auto">
            <a:xfrm>
              <a:off x="4102100" y="52804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3873500" y="6220718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A</a:t>
              </a: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3797300" y="55852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B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48514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C</a:t>
              </a:r>
            </a:p>
          </p:txBody>
        </p:sp>
        <p:sp>
          <p:nvSpPr>
            <p:cNvPr id="14" name="Text Box 1038"/>
            <p:cNvSpPr txBox="1">
              <a:spLocks noChangeArrowheads="1"/>
            </p:cNvSpPr>
            <p:nvPr/>
          </p:nvSpPr>
          <p:spPr bwMode="auto">
            <a:xfrm>
              <a:off x="58293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D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1964457" y="5299967"/>
              <a:ext cx="1778868" cy="898525"/>
              <a:chOff x="3059832" y="4315271"/>
              <a:chExt cx="1778868" cy="898525"/>
            </a:xfrm>
          </p:grpSpPr>
          <p:sp>
            <p:nvSpPr>
              <p:cNvPr id="9" name="AutoShape 1033"/>
              <p:cNvSpPr>
                <a:spLocks noChangeArrowheads="1"/>
              </p:cNvSpPr>
              <p:nvPr/>
            </p:nvSpPr>
            <p:spPr bwMode="auto">
              <a:xfrm flipH="1" flipV="1">
                <a:off x="3390900" y="4315271"/>
                <a:ext cx="374650" cy="855663"/>
              </a:xfrm>
              <a:prstGeom prst="curvedLeftArrow">
                <a:avLst>
                  <a:gd name="adj1" fmla="val 45678"/>
                  <a:gd name="adj2" fmla="val 91356"/>
                  <a:gd name="adj3" fmla="val 3333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" name="그룹 19"/>
              <p:cNvGrpSpPr/>
              <p:nvPr/>
            </p:nvGrpSpPr>
            <p:grpSpPr>
              <a:xfrm>
                <a:off x="3059832" y="4391471"/>
                <a:ext cx="1778868" cy="822325"/>
                <a:chOff x="3059832" y="4391471"/>
                <a:chExt cx="1778868" cy="822325"/>
              </a:xfrm>
            </p:grpSpPr>
            <p:sp>
              <p:nvSpPr>
                <p:cNvPr id="10" name="AutoShape 1034"/>
                <p:cNvSpPr>
                  <a:spLocks noChangeArrowheads="1"/>
                </p:cNvSpPr>
                <p:nvPr/>
              </p:nvSpPr>
              <p:spPr bwMode="auto">
                <a:xfrm>
                  <a:off x="3924300" y="4391471"/>
                  <a:ext cx="387350" cy="822325"/>
                </a:xfrm>
                <a:prstGeom prst="curvedLeftArrow">
                  <a:avLst>
                    <a:gd name="adj1" fmla="val 42459"/>
                    <a:gd name="adj2" fmla="val 84918"/>
                    <a:gd name="adj3" fmla="val 33333"/>
                  </a:avLst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Text Box 1039"/>
                <p:cNvSpPr txBox="1">
                  <a:spLocks noChangeArrowheads="1"/>
                </p:cNvSpPr>
                <p:nvPr/>
              </p:nvSpPr>
              <p:spPr bwMode="auto">
                <a:xfrm>
                  <a:off x="3059832" y="4924871"/>
                  <a:ext cx="559668" cy="2460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Create</a:t>
                  </a:r>
                </a:p>
              </p:txBody>
            </p:sp>
            <p:sp>
              <p:nvSpPr>
                <p:cNvPr id="16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3086100" y="4467671"/>
                  <a:ext cx="6096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Init</a:t>
                  </a:r>
                </a:p>
              </p:txBody>
            </p:sp>
            <p:sp>
              <p:nvSpPr>
                <p:cNvPr id="17" name="Text Box 1041"/>
                <p:cNvSpPr txBox="1">
                  <a:spLocks noChangeArrowheads="1"/>
                </p:cNvSpPr>
                <p:nvPr/>
              </p:nvSpPr>
              <p:spPr bwMode="auto">
                <a:xfrm>
                  <a:off x="4229100" y="4391471"/>
                  <a:ext cx="609600" cy="24622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Service</a:t>
                  </a:r>
                </a:p>
              </p:txBody>
            </p:sp>
            <p:sp>
              <p:nvSpPr>
                <p:cNvPr id="18" name="Text Box 1042"/>
                <p:cNvSpPr txBox="1">
                  <a:spLocks noChangeArrowheads="1"/>
                </p:cNvSpPr>
                <p:nvPr/>
              </p:nvSpPr>
              <p:spPr bwMode="auto">
                <a:xfrm>
                  <a:off x="4152900" y="4924871"/>
                  <a:ext cx="6858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Destory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241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</a:t>
            </a:r>
            <a:r>
              <a:rPr lang="ko-KR" altLang="en-US" dirty="0" smtClean="0"/>
              <a:t> 파일에서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3863" y="620688"/>
            <a:ext cx="8153400" cy="5184576"/>
          </a:xfrm>
        </p:spPr>
        <p:txBody>
          <a:bodyPr>
            <a:norm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properties </a:t>
            </a:r>
            <a:r>
              <a:rPr lang="ko-KR" altLang="en-US" sz="1600" b="1" dirty="0">
                <a:solidFill>
                  <a:srgbClr val="0000FF"/>
                </a:solidFill>
              </a:rPr>
              <a:t>정의</a:t>
            </a:r>
          </a:p>
          <a:p>
            <a:pPr lvl="1"/>
            <a:r>
              <a:rPr lang="en-US" altLang="ko-KR" sz="1600" dirty="0"/>
              <a:t>properties Element </a:t>
            </a:r>
            <a:r>
              <a:rPr lang="ko-KR" altLang="en-US" sz="1600" dirty="0"/>
              <a:t>는 </a:t>
            </a:r>
            <a:r>
              <a:rPr lang="en-US" altLang="ko-KR" sz="1600" dirty="0"/>
              <a:t>pom.xml </a:t>
            </a:r>
            <a:r>
              <a:rPr lang="ko-KR" altLang="en-US" sz="1600" dirty="0"/>
              <a:t>에서 사용하는 속성을 </a:t>
            </a:r>
            <a:r>
              <a:rPr lang="ko-KR" altLang="en-US" sz="1600" dirty="0" smtClean="0"/>
              <a:t>선언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해당 </a:t>
            </a:r>
            <a:r>
              <a:rPr lang="ko-KR" altLang="en-US" sz="1600" dirty="0"/>
              <a:t>의존관계 라이브러리의 버전을 일괄적으로 적용하거나 내부 </a:t>
            </a:r>
            <a:r>
              <a:rPr lang="ko-KR" altLang="en-US" sz="1600" dirty="0" err="1"/>
              <a:t>속성등을</a:t>
            </a:r>
            <a:r>
              <a:rPr lang="ko-KR" altLang="en-US" sz="1600" dirty="0"/>
              <a:t> 설정하는 용도로 </a:t>
            </a:r>
            <a:r>
              <a:rPr lang="ko-KR" altLang="en-US" sz="1600" dirty="0" smtClean="0"/>
              <a:t>사용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properties </a:t>
            </a:r>
            <a:r>
              <a:rPr lang="ko-KR" altLang="en-US" sz="1600" dirty="0"/>
              <a:t>에 정의된 속성을 사용할 경우에는 </a:t>
            </a:r>
            <a:r>
              <a:rPr lang="en-US" altLang="ko-KR" sz="1600" b="1" i="1" dirty="0"/>
              <a:t>${</a:t>
            </a:r>
            <a:r>
              <a:rPr lang="ko-KR" altLang="en-US" sz="1600" b="1" i="1" dirty="0" err="1"/>
              <a:t>속성명</a:t>
            </a:r>
            <a:r>
              <a:rPr lang="en-US" altLang="ko-KR" sz="1600" b="1" i="1" dirty="0"/>
              <a:t>}</a:t>
            </a:r>
            <a:r>
              <a:rPr lang="ko-KR" altLang="en-US" sz="1600" dirty="0"/>
              <a:t> 과 같이 </a:t>
            </a:r>
            <a:r>
              <a:rPr lang="ko-KR" altLang="en-US" sz="1600" dirty="0" smtClean="0"/>
              <a:t>사용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7128792" cy="331236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POM</a:t>
            </a:r>
            <a:r>
              <a:rPr lang="ko-KR" altLang="en-US" dirty="0"/>
              <a:t> 파일에서 </a:t>
            </a:r>
            <a:r>
              <a:rPr lang="en-US" altLang="ko-KR" dirty="0"/>
              <a:t>project</a:t>
            </a:r>
            <a:r>
              <a:rPr lang="ko-KR" altLang="en-US" dirty="0"/>
              <a:t> 설정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3863" y="692696"/>
            <a:ext cx="8153400" cy="4896544"/>
          </a:xfrm>
        </p:spPr>
        <p:txBody>
          <a:bodyPr/>
          <a:lstStyle/>
          <a:p>
            <a:r>
              <a:rPr lang="en-US" altLang="ko-KR" sz="1600" b="1" dirty="0">
                <a:solidFill>
                  <a:srgbClr val="0000FF"/>
                </a:solidFill>
              </a:rPr>
              <a:t>dependencies </a:t>
            </a:r>
            <a:r>
              <a:rPr lang="ko-KR" altLang="en-US" sz="1600" b="1" dirty="0">
                <a:solidFill>
                  <a:srgbClr val="0000FF"/>
                </a:solidFill>
              </a:rPr>
              <a:t>정의</a:t>
            </a:r>
          </a:p>
          <a:p>
            <a:pPr lvl="1"/>
            <a:r>
              <a:rPr lang="en-US" altLang="ko-KR" sz="1400" dirty="0"/>
              <a:t>dependencies </a:t>
            </a:r>
            <a:r>
              <a:rPr lang="ko-KR" altLang="en-US" sz="1400" dirty="0"/>
              <a:t>는 프로젝트에서 사용할 의존관계 라이브러리들을 정의하는 </a:t>
            </a:r>
            <a:r>
              <a:rPr lang="en-US" altLang="ko-KR" sz="1400" dirty="0"/>
              <a:t>Element </a:t>
            </a:r>
            <a:endParaRPr lang="en-US" altLang="ko-KR" sz="1400" dirty="0" smtClean="0"/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6162"/>
            <a:ext cx="5271418" cy="462713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Pom</a:t>
            </a:r>
            <a:r>
              <a:rPr lang="ko-KR" altLang="en-US" dirty="0" smtClean="0"/>
              <a:t>과 의존성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7288" y="908720"/>
            <a:ext cx="8369424" cy="489654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altLang="ko-KR" sz="1800" dirty="0"/>
              <a:t>&lt;dependency</a:t>
            </a:r>
            <a:r>
              <a:rPr lang="en-US" altLang="ko-KR" sz="1800" dirty="0" smtClean="0"/>
              <a:t>&gt;:</a:t>
            </a:r>
            <a:r>
              <a:rPr lang="ko-KR" altLang="en-US" sz="1800" dirty="0" smtClean="0"/>
              <a:t>의존성이란 저장소</a:t>
            </a:r>
            <a:r>
              <a:rPr lang="en-US" altLang="ko-KR" sz="1800" dirty="0" smtClean="0"/>
              <a:t>(Repository)</a:t>
            </a:r>
            <a:r>
              <a:rPr lang="ko-KR" altLang="en-US" sz="1800" dirty="0" smtClean="0"/>
              <a:t>에 </a:t>
            </a:r>
            <a:r>
              <a:rPr lang="ko-KR" altLang="en-US" sz="1800" dirty="0"/>
              <a:t>존재하는 특정 라이브러리 파일에 대한 </a:t>
            </a:r>
            <a:r>
              <a:rPr lang="ko-KR" altLang="en-US" sz="1800" dirty="0" smtClean="0"/>
              <a:t>참조</a:t>
            </a:r>
            <a:endParaRPr lang="en-US" altLang="ko-KR" sz="1800" dirty="0" smtClean="0"/>
          </a:p>
          <a:p>
            <a:r>
              <a:rPr lang="en-US" altLang="ko-KR" sz="1800" dirty="0" smtClean="0"/>
              <a:t>Maven</a:t>
            </a:r>
            <a:r>
              <a:rPr lang="ko-KR" altLang="en-US" sz="1800" dirty="0"/>
              <a:t>에서는 </a:t>
            </a:r>
            <a:r>
              <a:rPr lang="en-US" altLang="ko-KR" sz="1800" dirty="0"/>
              <a:t>&lt;dependency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를 </a:t>
            </a:r>
            <a:r>
              <a:rPr lang="ko-KR" altLang="en-US" sz="1800" dirty="0"/>
              <a:t>해결하기 위해 어떤 라이브러리 파일을 어떤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저장소</a:t>
            </a:r>
            <a:r>
              <a:rPr lang="en-US" altLang="ko-KR" sz="1800" dirty="0" smtClean="0"/>
              <a:t>) Repository</a:t>
            </a:r>
            <a:r>
              <a:rPr lang="ko-KR" altLang="en-US" sz="1800" dirty="0" smtClean="0"/>
              <a:t>에서 찾아봐야 </a:t>
            </a:r>
            <a:r>
              <a:rPr lang="ko-KR" altLang="en-US" sz="1800" dirty="0"/>
              <a:t>하는지 정보가 필요하다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&lt;dependency&gt; </a:t>
            </a:r>
            <a:r>
              <a:rPr lang="ko-KR" altLang="en-US" sz="1800" dirty="0" smtClean="0"/>
              <a:t>는 </a:t>
            </a:r>
            <a:r>
              <a:rPr lang="en-US" altLang="ko-KR" sz="1800" dirty="0" err="1" smtClean="0"/>
              <a:t>groupId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artifactId</a:t>
            </a:r>
            <a:r>
              <a:rPr lang="en-US" altLang="ko-KR" sz="1800" dirty="0"/>
              <a:t>, version </a:t>
            </a:r>
            <a:r>
              <a:rPr lang="ko-KR" altLang="en-US" sz="1800" dirty="0"/>
              <a:t>속성을 사용해서 </a:t>
            </a:r>
            <a:r>
              <a:rPr lang="ko-KR" altLang="en-US" sz="1800" dirty="0" smtClean="0"/>
              <a:t>식별한다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err="1" smtClean="0"/>
              <a:t>groupId</a:t>
            </a:r>
            <a:r>
              <a:rPr lang="ko-KR" altLang="en-US" sz="1800" dirty="0" smtClean="0"/>
              <a:t>에서 </a:t>
            </a:r>
            <a:r>
              <a:rPr lang="ko-KR" altLang="en-US" sz="1800" dirty="0"/>
              <a:t>제공하는 </a:t>
            </a:r>
            <a:r>
              <a:rPr lang="en-US" altLang="ko-KR" sz="1800" dirty="0" err="1" smtClean="0"/>
              <a:t>artifactId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version</a:t>
            </a:r>
            <a:r>
              <a:rPr lang="ko-KR" altLang="en-US" sz="1800" dirty="0" smtClean="0"/>
              <a:t>에 </a:t>
            </a:r>
            <a:r>
              <a:rPr lang="ko-KR" altLang="en-US" sz="1800" dirty="0"/>
              <a:t>의존성이 있다고 명시만 </a:t>
            </a:r>
            <a:r>
              <a:rPr lang="ko-KR" altLang="en-US" sz="1800" dirty="0" smtClean="0"/>
              <a:t>한다</a:t>
            </a:r>
            <a:r>
              <a:rPr lang="en-US" altLang="ko-KR" sz="1800" dirty="0" smtClean="0"/>
              <a:t>. </a:t>
            </a:r>
          </a:p>
          <a:p>
            <a:r>
              <a:rPr lang="ko-KR" altLang="en-US" sz="1800" dirty="0"/>
              <a:t>라이브러리가 물리적으로 어디에 존재하는지 알 필요가 없고 파일을 다운로드 받을 필요가  없다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Maven</a:t>
            </a:r>
            <a:r>
              <a:rPr lang="ko-KR" altLang="en-US" sz="1800" dirty="0"/>
              <a:t>에서 이용 가능한 모든 </a:t>
            </a:r>
            <a:r>
              <a:rPr lang="en-US" altLang="ko-KR" sz="1800" dirty="0"/>
              <a:t>Remote Repository</a:t>
            </a:r>
            <a:r>
              <a:rPr lang="ko-KR" altLang="en-US" sz="1800" dirty="0"/>
              <a:t>를 </a:t>
            </a:r>
            <a:r>
              <a:rPr lang="ko-KR" altLang="en-US" sz="1800" dirty="0" smtClean="0"/>
              <a:t>찾아서 </a:t>
            </a:r>
            <a:r>
              <a:rPr lang="ko-KR" altLang="en-US" sz="1800" dirty="0"/>
              <a:t>사용자의 </a:t>
            </a:r>
            <a:r>
              <a:rPr lang="en-US" altLang="ko-KR" sz="1800" dirty="0"/>
              <a:t>Local Repository</a:t>
            </a:r>
            <a:r>
              <a:rPr lang="ko-KR" altLang="en-US" sz="1800" dirty="0"/>
              <a:t>로 복사해준다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en-US" altLang="ko-KR" sz="1600" b="1" dirty="0" smtClean="0">
                <a:solidFill>
                  <a:srgbClr val="0000FF"/>
                </a:solidFill>
              </a:rPr>
              <a:t>Remove Repository</a:t>
            </a:r>
            <a:r>
              <a:rPr lang="en-US" altLang="ko-KR" sz="1600" dirty="0" smtClean="0">
                <a:solidFill>
                  <a:srgbClr val="0000FF"/>
                </a:solidFill>
              </a:rPr>
              <a:t> : </a:t>
            </a:r>
            <a:r>
              <a:rPr lang="ko-KR" altLang="en-US" sz="1600" dirty="0" smtClean="0"/>
              <a:t>해당 </a:t>
            </a:r>
            <a:r>
              <a:rPr lang="ko-KR" altLang="en-US" sz="1600" dirty="0"/>
              <a:t>라이브러리를 다운로드 받을 수 있는 </a:t>
            </a:r>
            <a:r>
              <a:rPr lang="ko-KR" altLang="en-US" sz="1600" dirty="0" smtClean="0"/>
              <a:t>곳</a:t>
            </a:r>
            <a:endParaRPr lang="en-US" altLang="ko-KR" sz="1600" dirty="0" smtClean="0"/>
          </a:p>
          <a:p>
            <a:pPr lvl="1"/>
            <a:r>
              <a:rPr lang="en-US" altLang="ko-KR" sz="1600" b="1" dirty="0" smtClean="0">
                <a:solidFill>
                  <a:srgbClr val="0000FF"/>
                </a:solidFill>
              </a:rPr>
              <a:t>Local  Repository    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Maven</a:t>
            </a:r>
            <a:r>
              <a:rPr lang="ko-KR" altLang="en-US" sz="1600" dirty="0"/>
              <a:t>을 처음 설치하고 실행하게 되면 모든 의존성이 있는 라이브러리를 모아 놓는 </a:t>
            </a:r>
            <a:r>
              <a:rPr lang="ko-KR" altLang="en-US" sz="1600" dirty="0" smtClean="0"/>
              <a:t>곳</a:t>
            </a:r>
            <a:r>
              <a:rPr lang="en-US" altLang="ko-KR" sz="1600" dirty="0" smtClean="0"/>
              <a:t>(</a:t>
            </a:r>
            <a:r>
              <a:rPr lang="ko-KR" altLang="en-US" sz="1600" dirty="0"/>
              <a:t>사용자의 홈 </a:t>
            </a:r>
            <a:r>
              <a:rPr lang="ko-KR" altLang="en-US" sz="1600" dirty="0" err="1"/>
              <a:t>디렉토리에</a:t>
            </a:r>
            <a:r>
              <a:rPr lang="ko-KR" altLang="en-US" sz="1600" dirty="0"/>
              <a:t> </a:t>
            </a:r>
            <a:r>
              <a:rPr lang="en-US" altLang="ko-KR" sz="1600" dirty="0"/>
              <a:t>~/.m2/repository </a:t>
            </a:r>
            <a:r>
              <a:rPr lang="en-US" altLang="ko-KR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7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POM</a:t>
            </a:r>
            <a:r>
              <a:rPr lang="ko-KR" altLang="en-US" dirty="0"/>
              <a:t> 파일에서 </a:t>
            </a:r>
            <a:r>
              <a:rPr lang="en-US" altLang="ko-KR" dirty="0"/>
              <a:t>project</a:t>
            </a:r>
            <a:r>
              <a:rPr lang="ko-KR" altLang="en-US" dirty="0"/>
              <a:t> 설정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4896544"/>
          </a:xfrm>
        </p:spPr>
        <p:txBody>
          <a:bodyPr/>
          <a:lstStyle/>
          <a:p>
            <a:r>
              <a:rPr lang="en-US" altLang="ko-KR" sz="1600" b="1" dirty="0"/>
              <a:t>Plugin </a:t>
            </a:r>
            <a:r>
              <a:rPr lang="ko-KR" altLang="en-US" sz="1600" b="1" dirty="0"/>
              <a:t>설정</a:t>
            </a:r>
          </a:p>
          <a:p>
            <a:pPr lvl="1"/>
            <a:r>
              <a:rPr lang="ko-KR" altLang="en-US" sz="1400" dirty="0"/>
              <a:t>현재 </a:t>
            </a:r>
            <a:r>
              <a:rPr lang="en-US" altLang="ko-KR" sz="1400" dirty="0"/>
              <a:t>M2Eclipse </a:t>
            </a:r>
            <a:r>
              <a:rPr lang="ko-KR" altLang="en-US" sz="1400" dirty="0"/>
              <a:t>버전에서 생성된 </a:t>
            </a:r>
            <a:r>
              <a:rPr lang="en-US" altLang="ko-KR" sz="1400" dirty="0"/>
              <a:t>Maven </a:t>
            </a:r>
            <a:r>
              <a:rPr lang="ko-KR" altLang="en-US" sz="1400" dirty="0"/>
              <a:t>프로젝트는 기본적으로 </a:t>
            </a:r>
            <a:r>
              <a:rPr lang="en-US" altLang="ko-KR" sz="1400" dirty="0"/>
              <a:t>JDK </a:t>
            </a:r>
            <a:r>
              <a:rPr lang="en-US" altLang="ko-KR" sz="1400" dirty="0" smtClean="0"/>
              <a:t>v1.6</a:t>
            </a:r>
            <a:r>
              <a:rPr lang="ko-KR" altLang="en-US" sz="1400" dirty="0" smtClean="0"/>
              <a:t>으로 설정됨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해당 </a:t>
            </a:r>
            <a:r>
              <a:rPr lang="ko-KR" altLang="en-US" sz="1400" dirty="0"/>
              <a:t>버전을 </a:t>
            </a:r>
            <a:r>
              <a:rPr lang="en-US" altLang="ko-KR" sz="1400" dirty="0"/>
              <a:t>JDK </a:t>
            </a:r>
            <a:r>
              <a:rPr lang="en-US" altLang="ko-KR" sz="1400" dirty="0" smtClean="0"/>
              <a:t>v1.7</a:t>
            </a:r>
            <a:r>
              <a:rPr lang="ko-KR" altLang="en-US" sz="1400" dirty="0" smtClean="0"/>
              <a:t>로 </a:t>
            </a:r>
            <a:r>
              <a:rPr lang="ko-KR" altLang="en-US" sz="1400" dirty="0"/>
              <a:t>변경한 후 </a:t>
            </a:r>
            <a:r>
              <a:rPr lang="en-US" altLang="ko-KR" sz="1400" dirty="0"/>
              <a:t>WTP (Web Tools Platform) </a:t>
            </a:r>
            <a:r>
              <a:rPr lang="ko-KR" altLang="en-US" sz="1400" dirty="0"/>
              <a:t>지원을 </a:t>
            </a:r>
            <a:r>
              <a:rPr lang="ko-KR" altLang="en-US" sz="1400" dirty="0" err="1"/>
              <a:t>하기위하여</a:t>
            </a:r>
            <a:r>
              <a:rPr lang="ko-KR" altLang="en-US" sz="1400" dirty="0"/>
              <a:t> </a:t>
            </a:r>
            <a:r>
              <a:rPr lang="en-US" altLang="ko-KR" sz="1400" dirty="0"/>
              <a:t>plugins </a:t>
            </a:r>
            <a:r>
              <a:rPr lang="ko-KR" altLang="en-US" sz="1400" dirty="0"/>
              <a:t>항목에 </a:t>
            </a:r>
            <a:r>
              <a:rPr lang="ko-KR" altLang="en-US" sz="1400" dirty="0" smtClean="0"/>
              <a:t>설정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26" y="1772816"/>
            <a:ext cx="6336704" cy="461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M2Eclipse </a:t>
            </a:r>
            <a:r>
              <a:rPr lang="ko-KR" altLang="en-US" b="1" dirty="0"/>
              <a:t>프로젝트 </a:t>
            </a:r>
            <a:r>
              <a:rPr lang="en-US" altLang="ko-KR" b="1" dirty="0"/>
              <a:t>Layout </a:t>
            </a:r>
            <a:r>
              <a:rPr lang="ko-KR" altLang="en-US" b="1" dirty="0"/>
              <a:t>변경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00708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변경 내용 적용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Project</a:t>
            </a:r>
            <a:r>
              <a:rPr lang="ko-KR" altLang="en-US" dirty="0" smtClean="0"/>
              <a:t> 우 클릭 </a:t>
            </a:r>
            <a:r>
              <a:rPr lang="en-US" altLang="ko-KR" dirty="0" smtClean="0"/>
              <a:t>&gt; Maven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 Update Maven Project  &gt; OK</a:t>
            </a:r>
          </a:p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3909787" cy="1073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고객관리 미니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프로젝트개요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7" y="1110784"/>
            <a:ext cx="3925624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27" y="3332769"/>
            <a:ext cx="3743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2" y="3212976"/>
            <a:ext cx="41052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27" y="4838228"/>
            <a:ext cx="3629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640" y="74145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테이블 구성  </a:t>
            </a:r>
            <a:endParaRPr lang="ko-KR" altLang="en-US" dirty="0"/>
          </a:p>
        </p:txBody>
      </p:sp>
      <p:sp>
        <p:nvSpPr>
          <p:cNvPr id="5" name="자유형 4"/>
          <p:cNvSpPr/>
          <p:nvPr/>
        </p:nvSpPr>
        <p:spPr>
          <a:xfrm>
            <a:off x="772160" y="3208828"/>
            <a:ext cx="4084320" cy="306532"/>
          </a:xfrm>
          <a:custGeom>
            <a:avLst/>
            <a:gdLst>
              <a:gd name="connsiteX0" fmla="*/ 0 w 4084320"/>
              <a:gd name="connsiteY0" fmla="*/ 306532 h 306532"/>
              <a:gd name="connsiteX1" fmla="*/ 3149600 w 4084320"/>
              <a:gd name="connsiteY1" fmla="*/ 1732 h 306532"/>
              <a:gd name="connsiteX2" fmla="*/ 4084320 w 4084320"/>
              <a:gd name="connsiteY2" fmla="*/ 204932 h 3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4320" h="306532">
                <a:moveTo>
                  <a:pt x="0" y="306532"/>
                </a:moveTo>
                <a:cubicBezTo>
                  <a:pt x="1234440" y="162598"/>
                  <a:pt x="2468880" y="18665"/>
                  <a:pt x="3149600" y="1732"/>
                </a:cubicBezTo>
                <a:cubicBezTo>
                  <a:pt x="3830320" y="-15201"/>
                  <a:pt x="3957320" y="94865"/>
                  <a:pt x="4084320" y="204932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3799839" y="4005064"/>
            <a:ext cx="1042287" cy="1490555"/>
          </a:xfrm>
          <a:custGeom>
            <a:avLst/>
            <a:gdLst>
              <a:gd name="connsiteX0" fmla="*/ 0 w 975360"/>
              <a:gd name="connsiteY0" fmla="*/ 0 h 568019"/>
              <a:gd name="connsiteX1" fmla="*/ 528320 w 975360"/>
              <a:gd name="connsiteY1" fmla="*/ 518160 h 568019"/>
              <a:gd name="connsiteX2" fmla="*/ 975360 w 975360"/>
              <a:gd name="connsiteY2" fmla="*/ 518160 h 56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568019">
                <a:moveTo>
                  <a:pt x="0" y="0"/>
                </a:moveTo>
                <a:cubicBezTo>
                  <a:pt x="182880" y="215900"/>
                  <a:pt x="365760" y="431800"/>
                  <a:pt x="528320" y="518160"/>
                </a:cubicBezTo>
                <a:cubicBezTo>
                  <a:pt x="690880" y="604520"/>
                  <a:pt x="833120" y="561340"/>
                  <a:pt x="975360" y="51816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3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153400" cy="5832648"/>
          </a:xfrm>
        </p:spPr>
        <p:txBody>
          <a:bodyPr/>
          <a:lstStyle/>
          <a:p>
            <a:r>
              <a:rPr lang="en-US" altLang="ko-KR" dirty="0"/>
              <a:t>File</a:t>
            </a:r>
            <a:r>
              <a:rPr lang="ko-KR" altLang="en-US" dirty="0"/>
              <a:t> </a:t>
            </a:r>
            <a:r>
              <a:rPr lang="en-US" altLang="ko-KR" dirty="0"/>
              <a:t>&gt; new&gt; </a:t>
            </a:r>
            <a:r>
              <a:rPr lang="en-US" altLang="ko-KR" dirty="0" smtClean="0"/>
              <a:t>other &gt; Spring &gt; Spring project </a:t>
            </a:r>
            <a:r>
              <a:rPr lang="en-US" altLang="ko-KR" dirty="0"/>
              <a:t>&gt; next </a:t>
            </a:r>
            <a:r>
              <a:rPr lang="en-US" altLang="ko-KR" dirty="0" smtClean="0"/>
              <a:t>&gt;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537526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588224" y="4149080"/>
            <a:ext cx="86409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클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165748" y="5915372"/>
            <a:ext cx="792088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979592" y="1627034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1"/>
          </p:cNvCxnSpPr>
          <p:nvPr/>
        </p:nvCxnSpPr>
        <p:spPr bwMode="auto">
          <a:xfrm flipH="1">
            <a:off x="3203848" y="1796311"/>
            <a:ext cx="3775744" cy="80459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3" name="직선 화살표 연결선 12"/>
          <p:cNvCxnSpPr>
            <a:cxnSpLocks noChangeShapeType="1"/>
            <a:stCxn id="7" idx="1"/>
          </p:cNvCxnSpPr>
          <p:nvPr/>
        </p:nvCxnSpPr>
        <p:spPr bwMode="auto">
          <a:xfrm flipH="1">
            <a:off x="4067944" y="4318357"/>
            <a:ext cx="2520280" cy="170293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331640" y="5517232"/>
            <a:ext cx="1656184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855310" y="2505088"/>
            <a:ext cx="1132513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altLang="ko-KR" sz="1200" dirty="0" err="1" smtClean="0"/>
              <a:t>Card</a:t>
            </a:r>
            <a:r>
              <a:rPr lang="en-US" altLang="ko-KR" sz="1200" dirty="0" err="1" smtClean="0"/>
              <a:t>Biz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382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20" y="1018456"/>
            <a:ext cx="5960047" cy="30243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076056" y="1283702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  <a:endCxn id="9" idx="3"/>
          </p:cNvCxnSpPr>
          <p:nvPr/>
        </p:nvCxnSpPr>
        <p:spPr bwMode="auto">
          <a:xfrm flipH="1">
            <a:off x="2987824" y="1452979"/>
            <a:ext cx="2088232" cy="114792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220072" y="3573016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81052" y="2494941"/>
            <a:ext cx="113043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b="1" dirty="0" smtClean="0"/>
              <a:t>com.jang.doc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02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2981325" cy="517207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M2Eclipse </a:t>
            </a:r>
            <a:r>
              <a:rPr lang="ko-KR" altLang="en-US" b="1" dirty="0"/>
              <a:t>프로젝트 </a:t>
            </a:r>
            <a:r>
              <a:rPr lang="en-US" altLang="ko-KR" b="1" dirty="0"/>
              <a:t>Layout </a:t>
            </a:r>
            <a:r>
              <a:rPr lang="ko-KR" altLang="en-US" b="1" dirty="0"/>
              <a:t>변경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변경 내용 적용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Project</a:t>
            </a:r>
            <a:r>
              <a:rPr lang="ko-KR" altLang="en-US" dirty="0" smtClean="0"/>
              <a:t> 우 클릭 </a:t>
            </a:r>
            <a:r>
              <a:rPr lang="en-US" altLang="ko-KR" dirty="0" smtClean="0"/>
              <a:t>&gt; Maven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 Update Maven Project  &gt; OK</a:t>
            </a:r>
          </a:p>
          <a:p>
            <a:r>
              <a:rPr lang="ko-KR" altLang="en-US" dirty="0" smtClean="0"/>
              <a:t>구동테스트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909787" cy="1073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properties </a:t>
            </a:r>
            <a:r>
              <a:rPr lang="ko-KR" altLang="en-US" b="1" dirty="0" smtClean="0"/>
              <a:t>정의</a:t>
            </a:r>
            <a:endParaRPr lang="en-US" altLang="ko-KR" b="1" dirty="0" smtClean="0"/>
          </a:p>
          <a:p>
            <a:r>
              <a:rPr lang="en-US" altLang="ko-KR" b="1" dirty="0"/>
              <a:t>dependencies </a:t>
            </a:r>
            <a:r>
              <a:rPr lang="ko-KR" altLang="en-US" b="1" dirty="0" smtClean="0"/>
              <a:t>정의</a:t>
            </a:r>
            <a:endParaRPr lang="en-US" altLang="ko-KR" b="1" dirty="0" smtClean="0"/>
          </a:p>
          <a:p>
            <a:r>
              <a:rPr lang="en-US" altLang="ko-KR" b="1" dirty="0"/>
              <a:t>Plugin </a:t>
            </a:r>
            <a:r>
              <a:rPr lang="ko-KR" altLang="en-US" b="1" dirty="0"/>
              <a:t>설정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08720"/>
            <a:ext cx="38481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8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32770"/>
            <a:ext cx="4600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chemeClr val="tx1"/>
                </a:solidFill>
              </a:rPr>
              <a:t>ApplicationContext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908720"/>
            <a:ext cx="8153400" cy="4896544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sz="1800" dirty="0" smtClean="0">
                <a:solidFill>
                  <a:srgbClr val="0000FF"/>
                </a:solidFill>
              </a:rPr>
              <a:t>제어의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>
                <a:solidFill>
                  <a:srgbClr val="0000FF"/>
                </a:solidFill>
              </a:rPr>
              <a:t>역전</a:t>
            </a:r>
            <a:r>
              <a:rPr lang="en-US" altLang="ko-KR" sz="1800" dirty="0">
                <a:solidFill>
                  <a:srgbClr val="0000FF"/>
                </a:solidFill>
              </a:rPr>
              <a:t>(</a:t>
            </a:r>
            <a:r>
              <a:rPr lang="en-US" altLang="ko-KR" sz="1800" dirty="0" err="1">
                <a:solidFill>
                  <a:srgbClr val="0000FF"/>
                </a:solidFill>
              </a:rPr>
              <a:t>IoC</a:t>
            </a:r>
            <a:r>
              <a:rPr lang="en-US" altLang="ko-KR" sz="1800" dirty="0" smtClean="0">
                <a:solidFill>
                  <a:srgbClr val="0000FF"/>
                </a:solidFill>
              </a:rPr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자신이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사용할 객체를 자신이 선택하거나 생성하지 않고</a:t>
            </a:r>
            <a:r>
              <a:rPr lang="en-US" altLang="ko-KR" sz="1600" dirty="0"/>
              <a:t>, </a:t>
            </a:r>
            <a:r>
              <a:rPr lang="ko-KR" altLang="en-US" sz="1600" dirty="0"/>
              <a:t>자신도 어떻게 만들어지고 사용될지 </a:t>
            </a:r>
            <a:r>
              <a:rPr lang="ko-KR" altLang="en-US" sz="1600" dirty="0" smtClean="0"/>
              <a:t>모른다</a:t>
            </a:r>
            <a:r>
              <a:rPr lang="en-US" altLang="ko-KR" sz="1600" dirty="0" smtClean="0"/>
              <a:t>. 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1200"/>
              </a:spcBef>
              <a:buFont typeface="Wingdings" pitchFamily="2" charset="2"/>
              <a:buChar char="l"/>
            </a:pPr>
            <a:r>
              <a:rPr lang="ko-KR" altLang="en-US" sz="1800" dirty="0" smtClean="0">
                <a:solidFill>
                  <a:srgbClr val="0000FF"/>
                </a:solidFill>
              </a:rPr>
              <a:t>빈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팩토리</a:t>
            </a:r>
            <a:r>
              <a:rPr lang="en-US" altLang="ko-KR" sz="1800" dirty="0" smtClean="0">
                <a:solidFill>
                  <a:srgbClr val="0000FF"/>
                </a:solidFill>
              </a:rPr>
              <a:t>(bean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factory) </a:t>
            </a:r>
            <a:r>
              <a:rPr lang="en-US" altLang="ko-KR" sz="1800" dirty="0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err="1"/>
              <a:t>ApplicationContext</a:t>
            </a:r>
            <a:r>
              <a:rPr lang="en-US" altLang="ko-KR" sz="1800" dirty="0"/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: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빈의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생성과 관계설정과 같은 제어를 담당하는 </a:t>
            </a:r>
            <a:r>
              <a:rPr lang="en-US" altLang="ko-KR" sz="1600" dirty="0" err="1" smtClean="0"/>
              <a:t>Ioc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</a:t>
            </a: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제어의 </a:t>
            </a:r>
            <a:r>
              <a:rPr lang="ko-KR" altLang="en-US" sz="1600" dirty="0"/>
              <a:t>역전 개념을 스프링을 이용해서 구현</a:t>
            </a:r>
            <a:endParaRPr lang="en-US" altLang="ko-KR" sz="1600" dirty="0"/>
          </a:p>
          <a:p>
            <a:pPr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ko-KR" sz="1800" dirty="0" smtClean="0">
                <a:solidFill>
                  <a:srgbClr val="0000FF"/>
                </a:solidFill>
              </a:rPr>
              <a:t>Spring</a:t>
            </a:r>
            <a:r>
              <a:rPr lang="ko-KR" altLang="en-US" sz="1800" dirty="0" smtClean="0">
                <a:solidFill>
                  <a:srgbClr val="0000FF"/>
                </a:solidFill>
              </a:rPr>
              <a:t>  컨테이너</a:t>
            </a:r>
            <a:r>
              <a:rPr lang="en-US" altLang="ko-KR" sz="1800" dirty="0" smtClean="0">
                <a:solidFill>
                  <a:srgbClr val="0000FF"/>
                </a:solidFill>
              </a:rPr>
              <a:t>(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컨테이너</a:t>
            </a:r>
            <a:r>
              <a:rPr lang="en-US" altLang="ko-KR" sz="1800" dirty="0" smtClean="0">
                <a:solidFill>
                  <a:srgbClr val="0000FF"/>
                </a:solidFill>
              </a:rPr>
              <a:t>)</a:t>
            </a:r>
            <a:r>
              <a:rPr lang="en-US" altLang="ko-KR" sz="1800" dirty="0" smtClean="0"/>
              <a:t> </a:t>
            </a:r>
            <a:r>
              <a:rPr lang="en-US" altLang="ko-KR" sz="1600" dirty="0"/>
              <a:t>: </a:t>
            </a:r>
            <a:r>
              <a:rPr lang="en-US" altLang="ko-KR" sz="1600" dirty="0" err="1"/>
              <a:t>Ioc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방식으로  </a:t>
            </a:r>
            <a:r>
              <a:rPr lang="ko-KR" altLang="en-US" sz="1600" dirty="0"/>
              <a:t>빈을 관리한다는 의미로 빈</a:t>
            </a:r>
            <a:r>
              <a:rPr lang="en-US" altLang="ko-KR" sz="1600" dirty="0"/>
              <a:t> </a:t>
            </a:r>
            <a:r>
              <a:rPr lang="ko-KR" altLang="en-US" sz="1600" dirty="0" err="1"/>
              <a:t>팩토리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ApplicationContext</a:t>
            </a:r>
            <a:r>
              <a:rPr lang="ko-KR" altLang="en-US" sz="1600" dirty="0" smtClean="0"/>
              <a:t>를 </a:t>
            </a:r>
            <a:r>
              <a:rPr lang="ko-KR" altLang="en-US" sz="1600" dirty="0"/>
              <a:t>컨테이너라고 </a:t>
            </a:r>
            <a:r>
              <a:rPr lang="ko-KR" altLang="en-US" sz="1600" dirty="0" smtClean="0"/>
              <a:t>함</a:t>
            </a:r>
            <a:endParaRPr lang="en-US" altLang="ko-KR" sz="1600" dirty="0" smtClean="0"/>
          </a:p>
          <a:p>
            <a:pPr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ko-KR" sz="1800" dirty="0" err="1" smtClean="0"/>
              <a:t>ApplicationContext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XML</a:t>
            </a:r>
            <a:r>
              <a:rPr lang="ko-KR" altLang="en-US" sz="1800" dirty="0"/>
              <a:t>을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이용하여 정보를 얻고 </a:t>
            </a:r>
            <a:r>
              <a:rPr lang="en-US" altLang="ko-KR" sz="1800" dirty="0" smtClean="0"/>
              <a:t>DI </a:t>
            </a:r>
            <a:r>
              <a:rPr lang="ko-KR" altLang="en-US" sz="1800" dirty="0" smtClean="0"/>
              <a:t>의존관계를 설정</a:t>
            </a:r>
            <a:r>
              <a:rPr lang="en-US" altLang="ko-KR" sz="1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/>
              <a:t>Context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사물의 서로 잇닿아 있는 관계나 </a:t>
            </a:r>
            <a:r>
              <a:rPr lang="ko-KR" altLang="en-US" sz="1600" dirty="0" smtClean="0"/>
              <a:t>연관</a:t>
            </a: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 smtClean="0"/>
              <a:t>applicationContext.xml </a:t>
            </a:r>
            <a:r>
              <a:rPr lang="ko-KR" altLang="en-US" sz="1600" dirty="0" smtClean="0"/>
              <a:t>을 읽어 의존관계 설정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9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/>
              <a:t>구성</a:t>
            </a:r>
            <a:r>
              <a:rPr lang="en-US" altLang="ko-KR" dirty="0"/>
              <a:t>(2)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836712"/>
            <a:ext cx="3155871" cy="548069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215308" y="1844385"/>
            <a:ext cx="1716732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기본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구성화일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  <a:endCxn id="8" idx="3"/>
          </p:cNvCxnSpPr>
          <p:nvPr/>
        </p:nvCxnSpPr>
        <p:spPr bwMode="auto">
          <a:xfrm>
            <a:off x="3215308" y="2136773"/>
            <a:ext cx="157828" cy="144704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83568" y="2185408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860968" y="3479780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5" idx="1"/>
            <a:endCxn id="7" idx="3"/>
          </p:cNvCxnSpPr>
          <p:nvPr/>
        </p:nvCxnSpPr>
        <p:spPr bwMode="auto">
          <a:xfrm flipH="1">
            <a:off x="1691680" y="2136773"/>
            <a:ext cx="1523628" cy="12064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60968" y="4983992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669862" y="5195761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9" name="직선 화살표 연결선 18"/>
          <p:cNvCxnSpPr>
            <a:cxnSpLocks noChangeShapeType="1"/>
            <a:stCxn id="5" idx="1"/>
          </p:cNvCxnSpPr>
          <p:nvPr/>
        </p:nvCxnSpPr>
        <p:spPr bwMode="auto">
          <a:xfrm flipH="1">
            <a:off x="2585684" y="2136773"/>
            <a:ext cx="629624" cy="294878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  <a:stCxn id="5" idx="1"/>
          </p:cNvCxnSpPr>
          <p:nvPr/>
        </p:nvCxnSpPr>
        <p:spPr bwMode="auto">
          <a:xfrm flipH="1">
            <a:off x="1863684" y="2136773"/>
            <a:ext cx="1351624" cy="36684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2981325" cy="517207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2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Spring </a:t>
            </a:r>
            <a:r>
              <a:rPr lang="ko-KR" altLang="en-US" b="1" dirty="0"/>
              <a:t>설정 </a:t>
            </a:r>
            <a:r>
              <a:rPr lang="en-US" altLang="ko-KR" b="1" dirty="0"/>
              <a:t>(</a:t>
            </a:r>
            <a:r>
              <a:rPr lang="en-US" altLang="ko-KR" b="1" dirty="0" smtClean="0"/>
              <a:t>web.xml)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7112" y="1853357"/>
            <a:ext cx="8063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7130003" cy="609329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2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Spring </a:t>
            </a:r>
            <a:r>
              <a:rPr lang="ko-KR" altLang="en-US" b="1" dirty="0"/>
              <a:t>설정 </a:t>
            </a:r>
            <a:r>
              <a:rPr lang="en-US" altLang="ko-KR" b="1" dirty="0"/>
              <a:t>(web.xml)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191775" cy="54006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5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Ibatis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mybatis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89654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sz="1800" dirty="0" smtClean="0">
                <a:solidFill>
                  <a:srgbClr val="0000FF"/>
                </a:solidFill>
              </a:rPr>
              <a:t>SQL </a:t>
            </a:r>
            <a:r>
              <a:rPr lang="ko-KR" altLang="en-US" sz="1800" dirty="0" smtClean="0">
                <a:solidFill>
                  <a:srgbClr val="0000FF"/>
                </a:solidFill>
              </a:rPr>
              <a:t>문장과 프로그래밍 코드의 분리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1600" dirty="0" smtClean="0"/>
              <a:t>프로그램의 소스코드에서 </a:t>
            </a:r>
            <a:r>
              <a:rPr lang="en-US" altLang="ko-KR" sz="1600" dirty="0" smtClean="0"/>
              <a:t>SQL</a:t>
            </a:r>
            <a:r>
              <a:rPr lang="ko-KR" altLang="en-US" sz="1600" dirty="0" smtClean="0"/>
              <a:t> 문장을 분리하여 별도의 </a:t>
            </a:r>
            <a:r>
              <a:rPr lang="en-US" altLang="ko-KR" sz="1600" dirty="0" smtClean="0"/>
              <a:t>XML</a:t>
            </a:r>
            <a:r>
              <a:rPr lang="ko-KR" altLang="en-US" sz="1600" dirty="0" smtClean="0"/>
              <a:t> 파일로 저장하고 </a:t>
            </a:r>
            <a:r>
              <a:rPr lang="en-US" altLang="ko-KR" sz="1600" dirty="0" smtClean="0"/>
              <a:t>Mapper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이용하여 서로 연결시키는 방식 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사용자가 </a:t>
            </a:r>
            <a:r>
              <a:rPr lang="en-US" altLang="ko-KR" sz="1600" dirty="0" smtClean="0"/>
              <a:t>SQL</a:t>
            </a:r>
            <a:r>
              <a:rPr lang="ko-KR" altLang="en-US" sz="1600" dirty="0" smtClean="0"/>
              <a:t> 문장을 만들면 그에 적합한 객체모델을 생성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파일이 두 개로 분리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자바 코드에서 </a:t>
            </a:r>
            <a:r>
              <a:rPr lang="en-US" altLang="ko-KR" sz="1600" dirty="0" smtClean="0"/>
              <a:t>SQL</a:t>
            </a:r>
            <a:r>
              <a:rPr lang="ko-KR" altLang="en-US" sz="1600" dirty="0" smtClean="0"/>
              <a:t>을 없애서 순수 객체지향으로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테이블 구조를 바꾸어도 프로그램 코드는 수정할 필요가 없어진다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800" dirty="0" smtClean="0">
                <a:solidFill>
                  <a:srgbClr val="0000FF"/>
                </a:solidFill>
              </a:rPr>
              <a:t>JDBC </a:t>
            </a:r>
            <a:r>
              <a:rPr lang="ko-KR" altLang="en-US" sz="1800" dirty="0" smtClean="0">
                <a:solidFill>
                  <a:srgbClr val="0000FF"/>
                </a:solidFill>
              </a:rPr>
              <a:t>라이브러리를 통해 매개변수를 전달하고 결과를 추출하는 일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smtClean="0"/>
              <a:t>SQL</a:t>
            </a:r>
            <a:r>
              <a:rPr lang="ko-KR" altLang="en-US" sz="1600" dirty="0" smtClean="0"/>
              <a:t>문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실행시</a:t>
            </a:r>
            <a:r>
              <a:rPr lang="ko-KR" altLang="en-US" sz="1600" dirty="0" smtClean="0"/>
              <a:t> 매개변수를 전달하거나 결과 값을 반환 받을 때  </a:t>
            </a:r>
            <a:r>
              <a:rPr lang="ko-KR" altLang="en-US" sz="1600" dirty="0" err="1" smtClean="0"/>
              <a:t>자바빈즈</a:t>
            </a:r>
            <a:r>
              <a:rPr lang="ko-KR" altLang="en-US" sz="1600" dirty="0" smtClean="0"/>
              <a:t> 전달</a:t>
            </a:r>
            <a:r>
              <a:rPr lang="en-US" altLang="ko-KR" sz="1600" dirty="0" smtClean="0"/>
              <a:t>(DTO)</a:t>
            </a:r>
            <a:r>
              <a:rPr lang="ko-KR" altLang="en-US" sz="1600" dirty="0" smtClean="0"/>
              <a:t>  객체를 </a:t>
            </a:r>
            <a:r>
              <a:rPr lang="en-US" altLang="ko-KR" sz="1600" dirty="0" err="1" smtClean="0"/>
              <a:t>PreparedStatement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파라미터와</a:t>
            </a:r>
            <a:r>
              <a:rPr lang="ko-KR" altLang="en-US" sz="1600" dirty="0" smtClean="0"/>
              <a:t> </a:t>
            </a:r>
            <a:r>
              <a:rPr lang="en-US" altLang="ko-KR" sz="1600" dirty="0" err="1" smtClean="0"/>
              <a:t>ResultSets</a:t>
            </a:r>
            <a:r>
              <a:rPr lang="ko-KR" altLang="en-US" sz="1600" dirty="0" smtClean="0"/>
              <a:t>으로 쉽게 </a:t>
            </a:r>
            <a:r>
              <a:rPr lang="en-US" altLang="ko-KR" sz="1600" dirty="0" smtClean="0"/>
              <a:t>Mapping. </a:t>
            </a:r>
            <a:endParaRPr lang="ko-KR" altLang="en-US" sz="1600" dirty="0" smtClean="0"/>
          </a:p>
          <a:p>
            <a:r>
              <a:rPr lang="ko-KR" altLang="en-US" sz="1800" dirty="0" smtClean="0">
                <a:solidFill>
                  <a:srgbClr val="0000FF"/>
                </a:solidFill>
              </a:rPr>
              <a:t>데이터베이스 접근 클래스와 비즈니스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로직을</a:t>
            </a:r>
            <a:r>
              <a:rPr lang="ko-KR" altLang="en-US" sz="1800" dirty="0" smtClean="0">
                <a:solidFill>
                  <a:srgbClr val="0000FF"/>
                </a:solidFill>
              </a:rPr>
              <a:t> 담은 클래스의 분리</a:t>
            </a:r>
          </a:p>
          <a:p>
            <a:r>
              <a:rPr lang="ko-KR" altLang="en-US" sz="1800" dirty="0" err="1" smtClean="0">
                <a:solidFill>
                  <a:srgbClr val="0000FF"/>
                </a:solidFill>
              </a:rPr>
              <a:t>트랜젝션</a:t>
            </a:r>
            <a:r>
              <a:rPr lang="ko-KR" altLang="en-US" sz="1800" dirty="0" smtClean="0">
                <a:solidFill>
                  <a:srgbClr val="0000FF"/>
                </a:solidFill>
              </a:rPr>
              <a:t> 관리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endParaRPr lang="en-US" altLang="ko-KR" dirty="0" smtClean="0"/>
          </a:p>
          <a:p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apache</a:t>
            </a:r>
            <a:r>
              <a:rPr lang="ko-KR" altLang="en-US" dirty="0" smtClean="0"/>
              <a:t>의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iBatis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팀</a:t>
            </a: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ko-KR" altLang="en-US" dirty="0" smtClean="0"/>
              <a:t> </a:t>
            </a:r>
            <a:r>
              <a:rPr lang="en-US" altLang="ko-KR" dirty="0" smtClean="0"/>
              <a:t>google code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myBatis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팀</a:t>
            </a:r>
          </a:p>
          <a:p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Ibatis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cfile10.uf.tistory.com/image/110C16504E8166332AFE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26923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17773"/>
            <a:ext cx="9036496" cy="646931"/>
          </a:xfrm>
        </p:spPr>
        <p:txBody>
          <a:bodyPr>
            <a:noAutofit/>
          </a:bodyPr>
          <a:lstStyle/>
          <a:p>
            <a:r>
              <a:rPr lang="en-US" altLang="ko-KR" sz="2400" b="1" dirty="0" err="1"/>
              <a:t>MyBatis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Mapper</a:t>
            </a:r>
            <a:r>
              <a:rPr lang="ko-KR" altLang="en-US" sz="2400" b="1" dirty="0" smtClean="0"/>
              <a:t>를 이용한 </a:t>
            </a:r>
            <a:r>
              <a:rPr lang="en-US" altLang="ko-KR" sz="2400" dirty="0"/>
              <a:t>Service (Business)</a:t>
            </a:r>
            <a:r>
              <a:rPr lang="ko-KR" altLang="en-US" sz="2400" dirty="0"/>
              <a:t>클래스와 </a:t>
            </a:r>
            <a:r>
              <a:rPr lang="en-US" altLang="ko-KR" sz="2400" dirty="0"/>
              <a:t>DAO </a:t>
            </a:r>
            <a:r>
              <a:rPr lang="ko-KR" altLang="en-US" sz="2400" dirty="0"/>
              <a:t>객체 구현</a:t>
            </a:r>
          </a:p>
        </p:txBody>
      </p:sp>
      <p:grpSp>
        <p:nvGrpSpPr>
          <p:cNvPr id="3" name="그룹 62"/>
          <p:cNvGrpSpPr/>
          <p:nvPr/>
        </p:nvGrpSpPr>
        <p:grpSpPr>
          <a:xfrm>
            <a:off x="395536" y="696312"/>
            <a:ext cx="7961791" cy="2719092"/>
            <a:chOff x="-493058" y="1040708"/>
            <a:chExt cx="7697016" cy="2960516"/>
          </a:xfrm>
        </p:grpSpPr>
        <p:grpSp>
          <p:nvGrpSpPr>
            <p:cNvPr id="4" name="그룹 63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102" name="직선 연결선 101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이등변 삼각형 102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그룹 64"/>
            <p:cNvGrpSpPr/>
            <p:nvPr/>
          </p:nvGrpSpPr>
          <p:grpSpPr>
            <a:xfrm>
              <a:off x="-493058" y="2094049"/>
              <a:ext cx="2968277" cy="898795"/>
              <a:chOff x="1829487" y="836712"/>
              <a:chExt cx="2479200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98" name="TextBox 97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829487" y="836712"/>
                <a:ext cx="988435" cy="36861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6" name="그룹 65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95" name="TextBox 94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7" name="그룹 66"/>
            <p:cNvGrpSpPr/>
            <p:nvPr/>
          </p:nvGrpSpPr>
          <p:grpSpPr>
            <a:xfrm>
              <a:off x="2123728" y="3322639"/>
              <a:ext cx="1576107" cy="678585"/>
              <a:chOff x="2987823" y="836712"/>
              <a:chExt cx="1316414" cy="678585"/>
            </a:xfrm>
            <a:noFill/>
          </p:grpSpPr>
          <p:sp>
            <p:nvSpPr>
              <p:cNvPr id="93" name="TextBox 92"/>
              <p:cNvSpPr txBox="1"/>
              <p:nvPr/>
            </p:nvSpPr>
            <p:spPr>
              <a:xfrm>
                <a:off x="2987823" y="836712"/>
                <a:ext cx="1316414" cy="67858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Data 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</a:p>
              <a:p>
                <a:endParaRPr lang="ko-KR" altLang="en-US" sz="105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994652" y="1294832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652120" y="2711584"/>
              <a:ext cx="155183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SimplejdbcTemplate</a:t>
              </a:r>
              <a:endParaRPr lang="ko-KR" altLang="en-US" sz="1200" b="1" dirty="0"/>
            </a:p>
          </p:txBody>
        </p:sp>
        <p:grpSp>
          <p:nvGrpSpPr>
            <p:cNvPr id="8" name="그룹 69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91" name="TextBox 90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9" name="그룹 70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89" name="TextBox 88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72" name="직선 화살표 연결선 71"/>
            <p:cNvCxnSpPr>
              <a:endCxn id="91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그룹 72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87" name="직선 연결선 86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이등변 삼각형 87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74" name="직선 화살표 연결선 73"/>
            <p:cNvCxnSpPr>
              <a:stCxn id="99" idx="2"/>
              <a:endCxn id="93" idx="1"/>
            </p:cNvCxnSpPr>
            <p:nvPr/>
          </p:nvCxnSpPr>
          <p:spPr>
            <a:xfrm>
              <a:off x="1684504" y="2992844"/>
              <a:ext cx="439224" cy="6690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>
              <a:stCxn id="95" idx="3"/>
              <a:endCxn id="68" idx="1"/>
            </p:cNvCxnSpPr>
            <p:nvPr/>
          </p:nvCxnSpPr>
          <p:spPr>
            <a:xfrm flipV="1">
              <a:off x="4837599" y="2343423"/>
              <a:ext cx="814521" cy="2300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화살표 연결선 75"/>
            <p:cNvCxnSpPr>
              <a:endCxn id="69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82" name="순서도: 자기 디스크 81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3" name="직선 화살표 연결선 82"/>
            <p:cNvCxnSpPr>
              <a:stCxn id="69" idx="2"/>
              <a:endCxn id="82" idx="1"/>
            </p:cNvCxnSpPr>
            <p:nvPr/>
          </p:nvCxnSpPr>
          <p:spPr>
            <a:xfrm flipH="1">
              <a:off x="6424963" y="3013178"/>
              <a:ext cx="3076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화살표 연결선 83"/>
            <p:cNvCxnSpPr>
              <a:endCxn id="90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86" name="직선 화살표 연결선 85"/>
            <p:cNvCxnSpPr>
              <a:endCxn id="93" idx="3"/>
            </p:cNvCxnSpPr>
            <p:nvPr/>
          </p:nvCxnSpPr>
          <p:spPr>
            <a:xfrm flipH="1">
              <a:off x="3699835" y="3052950"/>
              <a:ext cx="224094" cy="60898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직사각형 104"/>
          <p:cNvSpPr/>
          <p:nvPr/>
        </p:nvSpPr>
        <p:spPr>
          <a:xfrm>
            <a:off x="2294400" y="2213286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endParaRPr lang="ko-KR" altLang="en-US" sz="1200" dirty="0"/>
          </a:p>
        </p:txBody>
      </p:sp>
      <p:sp>
        <p:nvSpPr>
          <p:cNvPr id="106" name="직사각형 105"/>
          <p:cNvSpPr/>
          <p:nvPr/>
        </p:nvSpPr>
        <p:spPr>
          <a:xfrm>
            <a:off x="4574187" y="2265457"/>
            <a:ext cx="1327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UserDaoImpl.java</a:t>
            </a:r>
            <a:endParaRPr lang="ko-KR" altLang="en-US" sz="1200" dirty="0"/>
          </a:p>
        </p:txBody>
      </p:sp>
      <p:sp>
        <p:nvSpPr>
          <p:cNvPr id="107" name="직사각형 106"/>
          <p:cNvSpPr/>
          <p:nvPr/>
        </p:nvSpPr>
        <p:spPr>
          <a:xfrm>
            <a:off x="4853204" y="1223626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endParaRPr lang="ko-KR" altLang="en-US" sz="1200" dirty="0"/>
          </a:p>
        </p:txBody>
      </p:sp>
      <p:sp>
        <p:nvSpPr>
          <p:cNvPr id="108" name="직사각형 107"/>
          <p:cNvSpPr/>
          <p:nvPr/>
        </p:nvSpPr>
        <p:spPr>
          <a:xfrm>
            <a:off x="2294400" y="1228614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endParaRPr lang="ko-KR" altLang="en-US" sz="1200" dirty="0"/>
          </a:p>
        </p:txBody>
      </p:sp>
      <p:grpSp>
        <p:nvGrpSpPr>
          <p:cNvPr id="11" name="그룹 114"/>
          <p:cNvGrpSpPr/>
          <p:nvPr/>
        </p:nvGrpSpPr>
        <p:grpSpPr>
          <a:xfrm>
            <a:off x="2205872" y="3995912"/>
            <a:ext cx="1607957" cy="837342"/>
            <a:chOff x="1642200" y="5085184"/>
            <a:chExt cx="1607957" cy="623248"/>
          </a:xfrm>
          <a:solidFill>
            <a:schemeClr val="accent2"/>
          </a:solidFill>
        </p:grpSpPr>
        <p:sp>
          <p:nvSpPr>
            <p:cNvPr id="110" name="TextBox 109"/>
            <p:cNvSpPr txBox="1"/>
            <p:nvPr/>
          </p:nvSpPr>
          <p:spPr>
            <a:xfrm>
              <a:off x="1642200" y="5085184"/>
              <a:ext cx="1607911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Service</a:t>
              </a:r>
              <a:endParaRPr lang="en-US" altLang="ko-KR" sz="1200" dirty="0"/>
            </a:p>
            <a:p>
              <a:endParaRPr lang="en-US" altLang="ko-KR" sz="1200" dirty="0" smtClean="0"/>
            </a:p>
            <a:p>
              <a:endParaRPr lang="ko-KR" altLang="en-US" sz="105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42247" y="5337585"/>
              <a:ext cx="1607910" cy="1374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UserService.java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23528" y="4246281"/>
            <a:ext cx="133958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Controlle</a:t>
            </a:r>
            <a:r>
              <a:rPr lang="en-US" altLang="ko-KR" sz="1600" dirty="0" smtClean="0"/>
              <a:t>r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cxnSp>
        <p:nvCxnSpPr>
          <p:cNvPr id="118" name="직선 화살표 연결선 117"/>
          <p:cNvCxnSpPr>
            <a:endCxn id="110" idx="1"/>
          </p:cNvCxnSpPr>
          <p:nvPr/>
        </p:nvCxnSpPr>
        <p:spPr>
          <a:xfrm flipV="1">
            <a:off x="1512813" y="4414583"/>
            <a:ext cx="693059" cy="64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24"/>
          <p:cNvGrpSpPr/>
          <p:nvPr/>
        </p:nvGrpSpPr>
        <p:grpSpPr>
          <a:xfrm>
            <a:off x="6752106" y="4871426"/>
            <a:ext cx="1583324" cy="805343"/>
            <a:chOff x="2987824" y="836712"/>
            <a:chExt cx="1296249" cy="34441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6" name="TextBox 125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i="1" dirty="0" err="1" smtClean="0"/>
                <a:t>sqlSessionFactory</a:t>
              </a:r>
              <a:endParaRPr lang="en-US" altLang="ko-KR" sz="1200" i="1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grpSp>
        <p:nvGrpSpPr>
          <p:cNvPr id="13" name="그룹 128"/>
          <p:cNvGrpSpPr/>
          <p:nvPr/>
        </p:nvGrpSpPr>
        <p:grpSpPr>
          <a:xfrm>
            <a:off x="4584393" y="5214434"/>
            <a:ext cx="1434400" cy="1281230"/>
            <a:chOff x="611560" y="692696"/>
            <a:chExt cx="2328515" cy="1572609"/>
          </a:xfrm>
          <a:solidFill>
            <a:srgbClr val="99CCFF"/>
          </a:solidFill>
        </p:grpSpPr>
        <p:sp>
          <p:nvSpPr>
            <p:cNvPr id="130" name="TextBox 129"/>
            <p:cNvSpPr txBox="1"/>
            <p:nvPr/>
          </p:nvSpPr>
          <p:spPr>
            <a:xfrm>
              <a:off x="611560" y="692696"/>
              <a:ext cx="2328515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smtClean="0"/>
                <a:t>UserMapper.xml</a:t>
              </a:r>
              <a:endParaRPr lang="ko-KR" alt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1560" y="1018659"/>
              <a:ext cx="2328515" cy="12466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getAll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get</a:t>
              </a:r>
            </a:p>
            <a:p>
              <a:r>
                <a:rPr lang="en-US" altLang="ko-KR" sz="1200" dirty="0" smtClean="0"/>
                <a:t>add</a:t>
              </a:r>
            </a:p>
            <a:p>
              <a:r>
                <a:rPr lang="en-US" altLang="ko-KR" sz="1200" dirty="0" smtClean="0"/>
                <a:t>Update</a:t>
              </a:r>
            </a:p>
            <a:p>
              <a:r>
                <a:rPr lang="en-US" altLang="ko-KR" sz="1200" dirty="0" smtClean="0"/>
                <a:t>delete</a:t>
              </a:r>
              <a:endParaRPr lang="ko-KR" altLang="en-US" sz="1200" dirty="0"/>
            </a:p>
          </p:txBody>
        </p:sp>
      </p:grpSp>
      <p:grpSp>
        <p:nvGrpSpPr>
          <p:cNvPr id="14" name="그룹 136"/>
          <p:cNvGrpSpPr/>
          <p:nvPr/>
        </p:nvGrpSpPr>
        <p:grpSpPr>
          <a:xfrm>
            <a:off x="7006618" y="3854837"/>
            <a:ext cx="1096198" cy="703558"/>
            <a:chOff x="6488646" y="1316607"/>
            <a:chExt cx="2081629" cy="70355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그룹 137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grpFill/>
          </p:grpSpPr>
          <p:sp>
            <p:nvSpPr>
              <p:cNvPr id="140" name="TextBox 139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grpSp>
        <p:nvGrpSpPr>
          <p:cNvPr id="16" name="그룹 143"/>
          <p:cNvGrpSpPr/>
          <p:nvPr/>
        </p:nvGrpSpPr>
        <p:grpSpPr>
          <a:xfrm>
            <a:off x="4526000" y="4032766"/>
            <a:ext cx="1551961" cy="807913"/>
            <a:chOff x="4548350" y="4459456"/>
            <a:chExt cx="1551961" cy="807913"/>
          </a:xfrm>
          <a:solidFill>
            <a:srgbClr val="99CCFF"/>
          </a:solidFill>
        </p:grpSpPr>
        <p:sp>
          <p:nvSpPr>
            <p:cNvPr id="142" name="TextBox 141"/>
            <p:cNvSpPr txBox="1"/>
            <p:nvPr/>
          </p:nvSpPr>
          <p:spPr>
            <a:xfrm>
              <a:off x="4548473" y="4459456"/>
              <a:ext cx="1551838" cy="8079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&lt;&lt;Interface&gt;&gt;</a:t>
              </a:r>
            </a:p>
            <a:p>
              <a:pPr algn="ctr"/>
              <a:r>
                <a:rPr lang="en-US" altLang="ko-KR" sz="1200" b="1" dirty="0" err="1" smtClean="0"/>
                <a:t>UserMapper</a:t>
              </a:r>
              <a:endParaRPr lang="ko-KR" altLang="en-US" sz="1200" dirty="0"/>
            </a:p>
            <a:p>
              <a:endParaRPr lang="en-US" altLang="ko-KR" sz="1200" dirty="0" smtClean="0"/>
            </a:p>
            <a:p>
              <a:endParaRPr lang="ko-KR" altLang="en-US" sz="105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548350" y="4892752"/>
              <a:ext cx="1551838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UserMapper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53" name="직선 화살표 연결선 152"/>
          <p:cNvCxnSpPr>
            <a:stCxn id="121" idx="1"/>
            <a:endCxn id="120" idx="3"/>
          </p:cNvCxnSpPr>
          <p:nvPr/>
        </p:nvCxnSpPr>
        <p:spPr>
          <a:xfrm flipH="1">
            <a:off x="6049615" y="5267470"/>
            <a:ext cx="661733" cy="57876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화살표 연결선 155"/>
          <p:cNvCxnSpPr>
            <a:stCxn id="121" idx="0"/>
            <a:endCxn id="139" idx="2"/>
          </p:cNvCxnSpPr>
          <p:nvPr/>
        </p:nvCxnSpPr>
        <p:spPr>
          <a:xfrm flipV="1">
            <a:off x="7551534" y="4558395"/>
            <a:ext cx="3184" cy="31303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화살표 연결선 158"/>
          <p:cNvCxnSpPr>
            <a:stCxn id="110" idx="3"/>
            <a:endCxn id="142" idx="1"/>
          </p:cNvCxnSpPr>
          <p:nvPr/>
        </p:nvCxnSpPr>
        <p:spPr>
          <a:xfrm>
            <a:off x="3813783" y="4414583"/>
            <a:ext cx="712340" cy="2214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직사각형 165"/>
          <p:cNvSpPr>
            <a:spLocks noChangeArrowheads="1"/>
          </p:cNvSpPr>
          <p:nvPr/>
        </p:nvSpPr>
        <p:spPr bwMode="auto">
          <a:xfrm>
            <a:off x="4289902" y="1619444"/>
            <a:ext cx="1680372" cy="106226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104" name="그룹 163"/>
          <p:cNvGrpSpPr/>
          <p:nvPr/>
        </p:nvGrpSpPr>
        <p:grpSpPr>
          <a:xfrm>
            <a:off x="730981" y="2879629"/>
            <a:ext cx="781832" cy="807913"/>
            <a:chOff x="2482020" y="5811570"/>
            <a:chExt cx="1551838" cy="80791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9" name="TextBox 108"/>
            <p:cNvSpPr txBox="1"/>
            <p:nvPr/>
          </p:nvSpPr>
          <p:spPr>
            <a:xfrm>
              <a:off x="2482020" y="5811570"/>
              <a:ext cx="1551838" cy="8079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DTO</a:t>
              </a:r>
            </a:p>
            <a:p>
              <a:pPr algn="ctr"/>
              <a:r>
                <a:rPr lang="en-US" altLang="ko-KR" sz="1200" b="1" dirty="0" smtClean="0"/>
                <a:t>VO</a:t>
              </a:r>
            </a:p>
            <a:p>
              <a:pPr algn="ctr"/>
              <a:endParaRPr lang="en-US" altLang="ko-KR" sz="1200" b="1" dirty="0"/>
            </a:p>
            <a:p>
              <a:pPr algn="ctr"/>
              <a:endParaRPr lang="ko-KR" altLang="en-US" sz="105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482020" y="6251359"/>
              <a:ext cx="1551838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UserDto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15" name="직선 화살표 연결선 114"/>
          <p:cNvCxnSpPr>
            <a:stCxn id="121" idx="1"/>
          </p:cNvCxnSpPr>
          <p:nvPr/>
        </p:nvCxnSpPr>
        <p:spPr>
          <a:xfrm flipH="1" flipV="1">
            <a:off x="6049615" y="4725144"/>
            <a:ext cx="661733" cy="54232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/>
          <p:cNvSpPr>
            <a:spLocks noChangeArrowheads="1"/>
          </p:cNvSpPr>
          <p:nvPr/>
        </p:nvSpPr>
        <p:spPr bwMode="auto">
          <a:xfrm>
            <a:off x="4574187" y="5196805"/>
            <a:ext cx="1475428" cy="129885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1" name="직사각형 120"/>
          <p:cNvSpPr>
            <a:spLocks noChangeArrowheads="1"/>
          </p:cNvSpPr>
          <p:nvPr/>
        </p:nvSpPr>
        <p:spPr bwMode="auto">
          <a:xfrm>
            <a:off x="6711348" y="4871426"/>
            <a:ext cx="1680372" cy="7920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16" name="직선 연결선 115"/>
          <p:cNvCxnSpPr>
            <a:stCxn id="142" idx="2"/>
            <a:endCxn id="130" idx="0"/>
          </p:cNvCxnSpPr>
          <p:nvPr/>
        </p:nvCxnSpPr>
        <p:spPr>
          <a:xfrm flipH="1">
            <a:off x="5301593" y="4840679"/>
            <a:ext cx="449" cy="37375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이등변 삼각형 118"/>
          <p:cNvSpPr/>
          <p:nvPr/>
        </p:nvSpPr>
        <p:spPr>
          <a:xfrm flipH="1">
            <a:off x="5250458" y="4843528"/>
            <a:ext cx="113105" cy="116170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2" name="순서도: 자기 디스크 121"/>
          <p:cNvSpPr/>
          <p:nvPr/>
        </p:nvSpPr>
        <p:spPr>
          <a:xfrm>
            <a:off x="7248415" y="5918153"/>
            <a:ext cx="612606" cy="5798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3" name="직선 화살표 연결선 122"/>
          <p:cNvCxnSpPr>
            <a:endCxn id="122" idx="2"/>
          </p:cNvCxnSpPr>
          <p:nvPr/>
        </p:nvCxnSpPr>
        <p:spPr>
          <a:xfrm>
            <a:off x="6049615" y="5987833"/>
            <a:ext cx="1198800" cy="220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8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68610" y="243944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2" name="그룹 40"/>
          <p:cNvGrpSpPr/>
          <p:nvPr/>
        </p:nvGrpSpPr>
        <p:grpSpPr>
          <a:xfrm>
            <a:off x="4337595" y="1912843"/>
            <a:ext cx="1746295" cy="2022181"/>
            <a:chOff x="2987824" y="836712"/>
            <a:chExt cx="1296145" cy="2022181"/>
          </a:xfrm>
          <a:solidFill>
            <a:schemeClr val="accent2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CardService</a:t>
              </a:r>
              <a:endParaRPr lang="en-US" altLang="ko-KR" sz="1200" b="1" dirty="0" smtClean="0"/>
            </a:p>
            <a:p>
              <a:r>
                <a:rPr lang="en-US" altLang="ko-KR" sz="1200" b="1" i="1" dirty="0" smtClean="0"/>
                <a:t>(CardService.java)</a:t>
              </a:r>
              <a:endParaRPr lang="ko-KR" alt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setCardMapper</a:t>
              </a:r>
              <a:r>
                <a:rPr lang="en-US" altLang="ko-KR" sz="1200" i="1" dirty="0" smtClean="0"/>
                <a:t> ( 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  <a:endParaRPr lang="en-US" altLang="ko-KR" sz="1200" dirty="0" smtClean="0"/>
            </a:p>
            <a:p>
              <a:r>
                <a:rPr lang="en-US" altLang="ko-KR" sz="1200" dirty="0"/>
                <a:t>get(</a:t>
              </a:r>
              <a:r>
                <a:rPr lang="en-US" altLang="ko-KR" sz="1200" dirty="0" err="1"/>
                <a:t>int</a:t>
              </a:r>
              <a:r>
                <a:rPr lang="en-US" altLang="ko-KR" sz="1200" dirty="0"/>
                <a:t> </a:t>
              </a:r>
              <a:r>
                <a:rPr lang="en-US" altLang="ko-KR" sz="1200" dirty="0" err="1"/>
                <a:t>sampleNo</a:t>
              </a:r>
              <a:r>
                <a:rPr lang="en-US" altLang="ko-KR" sz="1200" dirty="0" smtClean="0"/>
                <a:t>)</a:t>
              </a:r>
            </a:p>
            <a:p>
              <a:r>
                <a:rPr lang="en-US" altLang="ko-KR" sz="1200" dirty="0"/>
                <a:t>add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/>
                <a:t>update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/>
                <a:t>delete</a:t>
              </a:r>
              <a:r>
                <a:rPr lang="en-US" altLang="ko-KR" sz="1200" dirty="0" smtClean="0"/>
                <a:t>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3" name="그룹 45"/>
          <p:cNvGrpSpPr/>
          <p:nvPr/>
        </p:nvGrpSpPr>
        <p:grpSpPr>
          <a:xfrm>
            <a:off x="6605758" y="1924252"/>
            <a:ext cx="2081628" cy="805343"/>
            <a:chOff x="2987824" y="836712"/>
            <a:chExt cx="1296249" cy="3444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b="1" i="1" dirty="0" err="1" smtClean="0"/>
                <a:t>sqlSessionFactory</a:t>
              </a:r>
              <a:endParaRPr lang="en-US" altLang="ko-KR" sz="1200" b="1" i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grpSp>
        <p:nvGrpSpPr>
          <p:cNvPr id="5" name="그룹 127"/>
          <p:cNvGrpSpPr/>
          <p:nvPr/>
        </p:nvGrpSpPr>
        <p:grpSpPr>
          <a:xfrm>
            <a:off x="4684857" y="920541"/>
            <a:ext cx="1051769" cy="565033"/>
            <a:chOff x="611560" y="692696"/>
            <a:chExt cx="2232248" cy="2463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CardDto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2" idx="2"/>
            <a:endCxn id="116" idx="0"/>
          </p:cNvCxnSpPr>
          <p:nvPr/>
        </p:nvCxnSpPr>
        <p:spPr>
          <a:xfrm>
            <a:off x="5210743" y="3935024"/>
            <a:ext cx="21173" cy="50685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210741" y="3991709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0" name="직선 화살표 연결선 159"/>
          <p:cNvCxnSpPr/>
          <p:nvPr/>
        </p:nvCxnSpPr>
        <p:spPr>
          <a:xfrm flipV="1">
            <a:off x="3803723" y="2606714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871048" y="24525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6" name="그룹 197"/>
          <p:cNvGrpSpPr/>
          <p:nvPr/>
        </p:nvGrpSpPr>
        <p:grpSpPr>
          <a:xfrm>
            <a:off x="1613028" y="4911076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7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cardList.jsp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-21389" y="1427826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-44829" y="1114782"/>
            <a:ext cx="20377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CardMybatis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list.do</a:t>
            </a:r>
            <a:r>
              <a:rPr lang="en-US" altLang="ko-KR" sz="1400" dirty="0"/>
              <a:t>#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141560" y="4775725"/>
            <a:ext cx="731371" cy="1353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220"/>
          <p:cNvGrpSpPr/>
          <p:nvPr/>
        </p:nvGrpSpPr>
        <p:grpSpPr>
          <a:xfrm>
            <a:off x="2718216" y="4891077"/>
            <a:ext cx="1314557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CardView.jsp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2872931" y="4775725"/>
            <a:ext cx="502564" cy="115352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-44829" y="5172923"/>
            <a:ext cx="11081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form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.do(post)</a:t>
            </a:r>
          </a:p>
          <a:p>
            <a:r>
              <a:rPr lang="en-US" altLang="ko-KR" sz="1200" dirty="0" smtClean="0"/>
              <a:t>delete.do(post)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err="1" smtClean="0"/>
              <a:t>SpringDispatcher</a:t>
            </a:r>
            <a:endParaRPr lang="en-US" altLang="ko-KR" sz="1400" b="1" dirty="0" smtClean="0"/>
          </a:p>
        </p:txBody>
      </p:sp>
      <p:grpSp>
        <p:nvGrpSpPr>
          <p:cNvPr id="10" name="그룹 84"/>
          <p:cNvGrpSpPr/>
          <p:nvPr/>
        </p:nvGrpSpPr>
        <p:grpSpPr>
          <a:xfrm>
            <a:off x="1928951" y="1254742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dirty="0" smtClean="0"/>
                <a:t>(component-scan</a:t>
              </a:r>
              <a:r>
                <a:rPr lang="en-US" altLang="ko-KR" sz="1050" i="1" dirty="0" smtClean="0"/>
                <a:t>)</a:t>
              </a:r>
            </a:p>
            <a:p>
              <a:r>
                <a:rPr lang="en-US" altLang="ko-KR" sz="1050" dirty="0"/>
                <a:t>&lt;</a:t>
              </a:r>
              <a:r>
                <a:rPr lang="en-US" altLang="ko-KR" sz="1050" dirty="0" err="1"/>
                <a:t>context:annotation-config</a:t>
              </a:r>
              <a:r>
                <a:rPr lang="en-US" altLang="ko-KR" sz="1050" dirty="0"/>
                <a:t> /&gt;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4" name="그룹 88"/>
          <p:cNvGrpSpPr/>
          <p:nvPr/>
        </p:nvGrpSpPr>
        <p:grpSpPr>
          <a:xfrm>
            <a:off x="1931513" y="2032078"/>
            <a:ext cx="1877965" cy="1959631"/>
            <a:chOff x="2987824" y="901364"/>
            <a:chExt cx="1300131" cy="19596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/>
                <a:t>Card</a:t>
              </a:r>
              <a:r>
                <a:rPr lang="ko-KR" altLang="en-US" sz="1400" b="1" i="1" dirty="0" smtClean="0"/>
                <a:t> </a:t>
              </a:r>
              <a:r>
                <a:rPr lang="en-US" altLang="ko-KR" sz="1400" b="1" i="1" dirty="0" smtClean="0"/>
                <a:t>Controller</a:t>
              </a:r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SampleController.java)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91811" y="1476000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setCardService</a:t>
              </a:r>
              <a:r>
                <a:rPr lang="en-US" altLang="ko-KR" sz="1200" i="1" dirty="0" smtClean="0"/>
                <a:t>()</a:t>
              </a:r>
            </a:p>
            <a:p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getAll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()-”</a:t>
              </a:r>
              <a:r>
                <a:rPr lang="en-US" altLang="ko-KR" sz="1200" dirty="0" smtClean="0"/>
                <a:t>/list”</a:t>
              </a:r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smtClean="0"/>
                <a:t>get()-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form"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add()-</a:t>
              </a:r>
              <a:r>
                <a:rPr lang="en-US" altLang="ko-KR" sz="1200" dirty="0"/>
                <a:t>"/</a:t>
              </a:r>
              <a:r>
                <a:rPr lang="en-US" altLang="ko-KR" sz="1200" dirty="0" err="1"/>
                <a:t>addsave</a:t>
              </a:r>
              <a:r>
                <a:rPr lang="en-US" altLang="ko-KR" sz="1200" dirty="0"/>
                <a:t>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update()-</a:t>
              </a:r>
              <a:r>
                <a:rPr lang="en-US" altLang="ko-KR" sz="1200" dirty="0"/>
                <a:t> "/</a:t>
              </a:r>
              <a:r>
                <a:rPr lang="en-US" altLang="ko-KR" sz="1200" dirty="0" err="1" smtClean="0"/>
                <a:t>editsave</a:t>
              </a:r>
              <a:r>
                <a:rPr lang="en-US" altLang="ko-KR" sz="1200" dirty="0" smtClean="0"/>
                <a:t>“</a:t>
              </a:r>
            </a:p>
            <a:p>
              <a:r>
                <a:rPr lang="en-US" altLang="ko-KR" sz="1200" b="1" dirty="0" smtClean="0"/>
                <a:t>delete</a:t>
              </a:r>
              <a:r>
                <a:rPr lang="en-US" altLang="ko-KR" sz="1200" b="1" dirty="0"/>
                <a:t>()-</a:t>
              </a:r>
              <a:r>
                <a:rPr lang="en-US" altLang="ko-KR" sz="1200" dirty="0"/>
                <a:t> 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delete</a:t>
              </a:r>
              <a:r>
                <a:rPr lang="en-US" altLang="ko-KR" sz="1200" dirty="0" smtClean="0"/>
                <a:t>"</a:t>
              </a:r>
              <a:endParaRPr lang="ko-KR" altLang="en-US" sz="1200" b="1" dirty="0"/>
            </a:p>
          </p:txBody>
        </p:sp>
      </p:grpSp>
      <p:grpSp>
        <p:nvGrpSpPr>
          <p:cNvPr id="15" name="그룹 96"/>
          <p:cNvGrpSpPr/>
          <p:nvPr/>
        </p:nvGrpSpPr>
        <p:grpSpPr>
          <a:xfrm>
            <a:off x="1873776" y="4150444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고객관리 클래스다이어그램 </a:t>
            </a:r>
            <a:endParaRPr lang="ko-KR" altLang="en-US" dirty="0"/>
          </a:p>
        </p:txBody>
      </p:sp>
      <p:cxnSp>
        <p:nvCxnSpPr>
          <p:cNvPr id="87" name="직선 화살표 연결선 86"/>
          <p:cNvCxnSpPr>
            <a:stCxn id="11" idx="0"/>
            <a:endCxn id="130" idx="2"/>
          </p:cNvCxnSpPr>
          <p:nvPr/>
        </p:nvCxnSpPr>
        <p:spPr>
          <a:xfrm flipV="1">
            <a:off x="5210742" y="1485574"/>
            <a:ext cx="0" cy="427269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0800000" flipH="1">
            <a:off x="1663267" y="1673686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688940" y="2769385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865055" y="1877990"/>
            <a:ext cx="2561" cy="1540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 flipH="1">
            <a:off x="2872931" y="3991709"/>
            <a:ext cx="444" cy="15873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47" idx="0"/>
            <a:endCxn id="129" idx="3"/>
          </p:cNvCxnSpPr>
          <p:nvPr/>
        </p:nvCxnSpPr>
        <p:spPr>
          <a:xfrm flipH="1" flipV="1">
            <a:off x="5736626" y="1151374"/>
            <a:ext cx="1909862" cy="772878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stCxn id="152" idx="3"/>
            <a:endCxn id="129" idx="1"/>
          </p:cNvCxnSpPr>
          <p:nvPr/>
        </p:nvCxnSpPr>
        <p:spPr>
          <a:xfrm flipV="1">
            <a:off x="3803719" y="1151374"/>
            <a:ext cx="881138" cy="1126926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97694" y="1382207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16" name="그룹 117"/>
          <p:cNvGrpSpPr/>
          <p:nvPr/>
        </p:nvGrpSpPr>
        <p:grpSpPr>
          <a:xfrm>
            <a:off x="6843792" y="4560387"/>
            <a:ext cx="1638321" cy="1281230"/>
            <a:chOff x="611560" y="692696"/>
            <a:chExt cx="2232248" cy="1572609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CardMapper.xml</a:t>
              </a:r>
              <a:endParaRPr lang="ko-KR" altLang="en-US" sz="12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018659"/>
              <a:ext cx="2232248" cy="12466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getAll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get</a:t>
              </a:r>
            </a:p>
            <a:p>
              <a:r>
                <a:rPr lang="en-US" altLang="ko-KR" sz="1200" dirty="0" smtClean="0"/>
                <a:t>add</a:t>
              </a:r>
            </a:p>
            <a:p>
              <a:r>
                <a:rPr lang="en-US" altLang="ko-KR" sz="1200" dirty="0" smtClean="0"/>
                <a:t>Update</a:t>
              </a:r>
            </a:p>
            <a:p>
              <a:r>
                <a:rPr lang="en-US" altLang="ko-KR" sz="1200" dirty="0" smtClean="0"/>
                <a:t>delete</a:t>
              </a:r>
              <a:endParaRPr lang="ko-KR" altLang="en-US" sz="1200" dirty="0"/>
            </a:p>
          </p:txBody>
        </p:sp>
      </p:grpSp>
      <p:grpSp>
        <p:nvGrpSpPr>
          <p:cNvPr id="18" name="그룹 38"/>
          <p:cNvGrpSpPr/>
          <p:nvPr/>
        </p:nvGrpSpPr>
        <p:grpSpPr>
          <a:xfrm>
            <a:off x="4306030" y="4441875"/>
            <a:ext cx="1851772" cy="1442222"/>
            <a:chOff x="6488646" y="1316607"/>
            <a:chExt cx="2081629" cy="1442222"/>
          </a:xfrm>
        </p:grpSpPr>
        <p:grpSp>
          <p:nvGrpSpPr>
            <p:cNvPr id="20" name="그룹 114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solidFill>
              <a:srgbClr val="99CCFF"/>
            </a:solidFill>
          </p:grpSpPr>
          <p:sp>
            <p:nvSpPr>
              <p:cNvPr id="116" name="TextBox 115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b="1" smtClean="0"/>
                  <a:t>CardMapper</a:t>
                </a:r>
                <a:endParaRPr lang="ko-KR" altLang="en-US" sz="12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6488647" y="1743166"/>
              <a:ext cx="2081628" cy="1015663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</a:p>
            <a:p>
              <a:r>
                <a:rPr lang="en-US" altLang="ko-KR" sz="1200" dirty="0"/>
                <a:t>get(</a:t>
              </a:r>
              <a:r>
                <a:rPr lang="en-US" altLang="ko-KR" sz="1200" b="1" dirty="0" err="1"/>
                <a:t>int</a:t>
              </a:r>
              <a:r>
                <a:rPr lang="en-US" altLang="ko-KR" sz="1200" b="1" dirty="0"/>
                <a:t> </a:t>
              </a:r>
              <a:r>
                <a:rPr lang="en-US" altLang="ko-KR" sz="1200" b="1" dirty="0" err="1"/>
                <a:t>sampleNo</a:t>
              </a:r>
              <a:r>
                <a:rPr lang="en-US" altLang="ko-KR" sz="1200" b="1" dirty="0"/>
                <a:t>)</a:t>
              </a:r>
            </a:p>
            <a:p>
              <a:r>
                <a:rPr lang="en-US" altLang="ko-KR" sz="1200" dirty="0"/>
                <a:t>add()</a:t>
              </a:r>
            </a:p>
            <a:p>
              <a:r>
                <a:rPr lang="en-US" altLang="ko-KR" sz="1200" dirty="0"/>
                <a:t>update()</a:t>
              </a:r>
            </a:p>
            <a:p>
              <a:r>
                <a:rPr lang="en-US" altLang="ko-KR" sz="1200" dirty="0"/>
                <a:t>delete()</a:t>
              </a:r>
            </a:p>
          </p:txBody>
        </p:sp>
      </p:grpSp>
      <p:cxnSp>
        <p:nvCxnSpPr>
          <p:cNvPr id="133" name="직선 화살표 연결선 132"/>
          <p:cNvCxnSpPr>
            <a:stCxn id="116" idx="3"/>
            <a:endCxn id="48" idx="2"/>
          </p:cNvCxnSpPr>
          <p:nvPr/>
        </p:nvCxnSpPr>
        <p:spPr>
          <a:xfrm flipV="1">
            <a:off x="6157802" y="2729595"/>
            <a:ext cx="1488686" cy="18507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137"/>
          <p:cNvGrpSpPr/>
          <p:nvPr/>
        </p:nvGrpSpPr>
        <p:grpSpPr>
          <a:xfrm>
            <a:off x="7744232" y="3426650"/>
            <a:ext cx="1333617" cy="703558"/>
            <a:chOff x="6488646" y="1316607"/>
            <a:chExt cx="2081629" cy="70355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2" name="그룹 138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grpFill/>
          </p:grpSpPr>
          <p:sp>
            <p:nvSpPr>
              <p:cNvPr id="141" name="TextBox 140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cxnSp>
        <p:nvCxnSpPr>
          <p:cNvPr id="144" name="직선 화살표 연결선 143"/>
          <p:cNvCxnSpPr>
            <a:stCxn id="48" idx="2"/>
            <a:endCxn id="141" idx="0"/>
          </p:cNvCxnSpPr>
          <p:nvPr/>
        </p:nvCxnSpPr>
        <p:spPr>
          <a:xfrm>
            <a:off x="7646488" y="2729595"/>
            <a:ext cx="764553" cy="6970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426099" y="356962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DI 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6" name="직선 화살표 연결선 165"/>
          <p:cNvCxnSpPr>
            <a:stCxn id="48" idx="2"/>
            <a:endCxn id="119" idx="0"/>
          </p:cNvCxnSpPr>
          <p:nvPr/>
        </p:nvCxnSpPr>
        <p:spPr>
          <a:xfrm>
            <a:off x="7646488" y="2729595"/>
            <a:ext cx="16465" cy="183079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1962052" y="5699431"/>
            <a:ext cx="123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Editsave.do</a:t>
            </a:r>
            <a:endParaRPr lang="ko-KR" altLang="en-US" dirty="0"/>
          </a:p>
        </p:txBody>
      </p:sp>
      <p:grpSp>
        <p:nvGrpSpPr>
          <p:cNvPr id="71" name="그룹 127"/>
          <p:cNvGrpSpPr/>
          <p:nvPr/>
        </p:nvGrpSpPr>
        <p:grpSpPr>
          <a:xfrm>
            <a:off x="5951829" y="5786246"/>
            <a:ext cx="1051769" cy="565033"/>
            <a:chOff x="611560" y="692696"/>
            <a:chExt cx="2232248" cy="2463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TextBox 71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CardDto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74" name="직선 화살표 연결선 73"/>
          <p:cNvCxnSpPr>
            <a:stCxn id="73" idx="1"/>
          </p:cNvCxnSpPr>
          <p:nvPr/>
        </p:nvCxnSpPr>
        <p:spPr>
          <a:xfrm flipH="1" flipV="1">
            <a:off x="5440932" y="5884097"/>
            <a:ext cx="510897" cy="32868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endCxn id="121" idx="2"/>
          </p:cNvCxnSpPr>
          <p:nvPr/>
        </p:nvCxnSpPr>
        <p:spPr>
          <a:xfrm flipV="1">
            <a:off x="7003598" y="5841617"/>
            <a:ext cx="659355" cy="37116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838450" cy="39147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전달객체</a:t>
            </a:r>
            <a:r>
              <a:rPr lang="en-US" altLang="ko-KR" dirty="0" smtClean="0"/>
              <a:t> (Card.java)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771800" y="980729"/>
            <a:ext cx="151216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New&gt;class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827584" y="1988840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851920" y="1484784"/>
            <a:ext cx="4572000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package </a:t>
            </a:r>
            <a:r>
              <a:rPr lang="en-US" altLang="ko-KR" sz="1400" dirty="0" err="1" smtClean="0">
                <a:solidFill>
                  <a:srgbClr val="660066"/>
                </a:solidFill>
                <a:latin typeface="HY강B" pitchFamily="18" charset="-127"/>
                <a:ea typeface="HY강B" pitchFamily="18" charset="-127"/>
              </a:rPr>
              <a:t>com.jang.doc.cardmybatis.dto</a:t>
            </a:r>
            <a:r>
              <a:rPr lang="en-US" altLang="ko-KR" sz="1400" dirty="0" smtClean="0">
                <a:solidFill>
                  <a:srgbClr val="660066"/>
                </a:solidFill>
                <a:latin typeface="HY강B" pitchFamily="18" charset="-127"/>
                <a:ea typeface="HY강B" pitchFamily="18" charset="-127"/>
              </a:rPr>
              <a:t>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class </a:t>
            </a:r>
            <a:r>
              <a:rPr lang="en-US" altLang="ko-KR" sz="1400" dirty="0" err="1" smtClean="0">
                <a:solidFill>
                  <a:srgbClr val="660066"/>
                </a:solidFill>
                <a:latin typeface="HY강B" pitchFamily="18" charset="-127"/>
                <a:ea typeface="HY강B" pitchFamily="18" charset="-127"/>
              </a:rPr>
              <a:t>CardDto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{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private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int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bno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    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private String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private String phone;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private String description;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788024" y="4221088"/>
            <a:ext cx="34563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source&gt;Generate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gatter&amp;setter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20" name="직선 화살표 연결선 19"/>
          <p:cNvCxnSpPr>
            <a:cxnSpLocks noChangeShapeType="1"/>
            <a:stCxn id="19" idx="1"/>
          </p:cNvCxnSpPr>
          <p:nvPr/>
        </p:nvCxnSpPr>
        <p:spPr bwMode="auto">
          <a:xfrm flipH="1" flipV="1">
            <a:off x="4283968" y="3284984"/>
            <a:ext cx="504056" cy="110538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8" name="직선 화살표 연결선 7"/>
          <p:cNvCxnSpPr>
            <a:cxnSpLocks noChangeShapeType="1"/>
            <a:stCxn id="7" idx="1"/>
          </p:cNvCxnSpPr>
          <p:nvPr/>
        </p:nvCxnSpPr>
        <p:spPr bwMode="auto">
          <a:xfrm flipH="1">
            <a:off x="1763688" y="1150006"/>
            <a:ext cx="1008112" cy="91084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851920" y="1564931"/>
            <a:ext cx="3240360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4869304" y="1968520"/>
            <a:ext cx="998840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0" y="854832"/>
            <a:ext cx="4610100" cy="49685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Controller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(1)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74127" y="1861989"/>
            <a:ext cx="226719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//Auto scan </a:t>
            </a:r>
            <a:r>
              <a:rPr lang="ko-KR" altLang="en-US" sz="1200" dirty="0" err="1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될때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사용될</a:t>
            </a:r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id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8067" y="643800"/>
            <a:ext cx="4560806" cy="175030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436270" y="854832"/>
            <a:ext cx="34563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331640" y="2373850"/>
            <a:ext cx="1008112" cy="26306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842576" y="2843556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en-US" altLang="ko-KR" sz="1200" dirty="0" err="1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Autowired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3350888" y="1412776"/>
            <a:ext cx="933080" cy="143078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4881489" y="2843556"/>
            <a:ext cx="4082999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view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에 전달할 정보를 담고 있는 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Map 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또는 </a:t>
            </a:r>
            <a:r>
              <a:rPr lang="en-US" altLang="ko-KR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ModelMap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endParaRPr lang="en-US" altLang="ko-KR" sz="12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모델을 담을 </a:t>
            </a:r>
            <a:r>
              <a:rPr lang="ko-KR" altLang="en-US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맵은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메소드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내에서 직접 생성할 수도 있지만 그보다는 </a:t>
            </a:r>
            <a:r>
              <a:rPr lang="ko-KR" altLang="en-US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파라미터로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정의해서 </a:t>
            </a:r>
            <a:r>
              <a:rPr lang="ko-KR" altLang="en-US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핸들러</a:t>
            </a:r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어댑터에서 미리 만들어 제공해주는 것을 사용하면 편리하다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347864" y="4869160"/>
            <a:ext cx="5541592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public </a:t>
            </a:r>
            <a:r>
              <a:rPr lang="en-US" altLang="ko-KR" sz="1400" b="1" dirty="0" err="1" smtClean="0">
                <a:solidFill>
                  <a:srgbClr val="0000FF"/>
                </a:solidFill>
              </a:rPr>
              <a:t>ModelAndView</a:t>
            </a:r>
            <a:r>
              <a:rPr lang="en-US" altLang="ko-KR" sz="1400" b="1" dirty="0" smtClean="0"/>
              <a:t>  </a:t>
            </a:r>
            <a:r>
              <a:rPr lang="en-US" altLang="ko-KR" sz="1400" b="1" dirty="0"/>
              <a:t>list(</a:t>
            </a:r>
            <a:r>
              <a:rPr lang="en-US" altLang="ko-KR" sz="1400" b="1" dirty="0" err="1"/>
              <a:t>ModelMap</a:t>
            </a:r>
            <a:r>
              <a:rPr lang="en-US" altLang="ko-KR" sz="1400" b="1" dirty="0"/>
              <a:t> model) throws Exception </a:t>
            </a:r>
            <a:r>
              <a:rPr lang="en-US" altLang="ko-KR" sz="1400" b="1" dirty="0" smtClean="0"/>
              <a:t>{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model.addAttribute</a:t>
            </a:r>
            <a:r>
              <a:rPr lang="en-US" altLang="ko-KR" sz="1400" dirty="0"/>
              <a:t>("list", list);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    return </a:t>
            </a:r>
            <a:r>
              <a:rPr lang="en-US" altLang="ko-KR" sz="1400" b="1" dirty="0"/>
              <a:t>new </a:t>
            </a:r>
            <a:r>
              <a:rPr lang="en-US" altLang="ko-KR" sz="1400" b="1" dirty="0" err="1">
                <a:solidFill>
                  <a:srgbClr val="0000FF"/>
                </a:solidFill>
              </a:rPr>
              <a:t>ModelAndView</a:t>
            </a:r>
            <a:r>
              <a:rPr lang="en-US" altLang="ko-KR" sz="1400" b="1" dirty="0"/>
              <a:t>("</a:t>
            </a:r>
            <a:r>
              <a:rPr lang="en-US" altLang="ko-KR" sz="1400" b="1" dirty="0" err="1"/>
              <a:t>CardList</a:t>
            </a:r>
            <a:r>
              <a:rPr lang="en-US" altLang="ko-KR" sz="1400" b="1" dirty="0"/>
              <a:t>”, model);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 </a:t>
            </a:r>
            <a:endParaRPr lang="ko-KR" altLang="en-US" sz="1400" dirty="0"/>
          </a:p>
          <a:p>
            <a:r>
              <a:rPr lang="en-US" altLang="ko-KR" sz="1400" dirty="0" smtClean="0"/>
              <a:t>}</a:t>
            </a:r>
            <a:endParaRPr lang="en-US" altLang="ko-KR" sz="1400" b="1" dirty="0" smtClean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691680" y="3935873"/>
            <a:ext cx="1340532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21" name="직선 화살표 연결선 20"/>
          <p:cNvCxnSpPr>
            <a:stCxn id="20" idx="3"/>
          </p:cNvCxnSpPr>
          <p:nvPr/>
        </p:nvCxnSpPr>
        <p:spPr>
          <a:xfrm flipV="1">
            <a:off x="3032212" y="3861048"/>
            <a:ext cx="1827820" cy="18283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endCxn id="13" idx="1"/>
          </p:cNvCxnSpPr>
          <p:nvPr/>
        </p:nvCxnSpPr>
        <p:spPr>
          <a:xfrm>
            <a:off x="2267744" y="5373216"/>
            <a:ext cx="1080120" cy="8072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7" y="853193"/>
            <a:ext cx="6534472" cy="4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Controller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(1)</a:t>
            </a:r>
            <a:endParaRPr lang="ko-KR" altLang="en-US" dirty="0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85437" y="1235307"/>
            <a:ext cx="6596381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442833" y="1451331"/>
            <a:ext cx="4258470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public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String form(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HttpServletRequest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request,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ModelMap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model ) {</a:t>
            </a:r>
          </a:p>
          <a:p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int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sampleNo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=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request.getParameter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(“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sampleNo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”);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42833" y="2851304"/>
            <a:ext cx="4554886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Controller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xxxService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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xxxMapper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xxxMapper.xml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27984" y="3501008"/>
            <a:ext cx="4554886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model.put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 “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commandUrl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”, “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editsave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”);</a:t>
            </a:r>
          </a:p>
        </p:txBody>
      </p:sp>
    </p:spTree>
    <p:extLst>
      <p:ext uri="{BB962C8B-B14F-4D97-AF65-F5344CB8AC3E}">
        <p14:creationId xmlns:p14="http://schemas.microsoft.com/office/powerpoint/2010/main" val="41655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vc-contex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04" y="2996952"/>
            <a:ext cx="4396543" cy="31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 계층구조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1124744"/>
            <a:ext cx="8136904" cy="525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07555" y="910461"/>
            <a:ext cx="3240360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ContextLoaderListener</a:t>
            </a:r>
            <a:endParaRPr lang="ko-KR" altLang="en-US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2510805" cy="19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위쪽/아래쪽 화살표 6"/>
          <p:cNvSpPr/>
          <p:nvPr/>
        </p:nvSpPr>
        <p:spPr>
          <a:xfrm>
            <a:off x="2541663" y="1412776"/>
            <a:ext cx="216024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1"/>
          <p:cNvCxnSpPr>
            <a:stCxn id="4" idx="1"/>
            <a:endCxn id="9218" idx="2"/>
          </p:cNvCxnSpPr>
          <p:nvPr/>
        </p:nvCxnSpPr>
        <p:spPr>
          <a:xfrm rot="10800000">
            <a:off x="2587044" y="3753037"/>
            <a:ext cx="1481161" cy="804689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이등변 삼각형 12"/>
          <p:cNvSpPr/>
          <p:nvPr/>
        </p:nvSpPr>
        <p:spPr>
          <a:xfrm>
            <a:off x="2527735" y="3753037"/>
            <a:ext cx="144016" cy="209723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287616" y="1486644"/>
            <a:ext cx="4316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ko-KR" sz="16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ContextLoaderListener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와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DispatcherServlet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는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각각 별도의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WebApplicatonContext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err="1">
                <a:latin typeface="HY강B" pitchFamily="18" charset="-127"/>
                <a:ea typeface="HY강B" pitchFamily="18" charset="-127"/>
              </a:rPr>
              <a:t>인스턴스를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생성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ContextLoaderListener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가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root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 가 되고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DispatcherServlet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는 자식이 되어 빈을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상속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69839" y="4111239"/>
            <a:ext cx="217182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/>
              <a:t>applicationContext*.</a:t>
            </a:r>
            <a:r>
              <a:rPr lang="en-US" altLang="ko-KR" sz="1600" u="sng" dirty="0" smtClean="0"/>
              <a:t>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248049" y="5247580"/>
            <a:ext cx="257269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b="1" dirty="0">
                <a:solidFill>
                  <a:srgbClr val="0033CC"/>
                </a:solidFill>
              </a:rPr>
              <a:t>[servlet-name]-</a:t>
            </a:r>
            <a:r>
              <a:rPr lang="en-US" altLang="ko-KR" sz="1600" dirty="0"/>
              <a:t>servlet.xml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796136" y="376455"/>
            <a:ext cx="115098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A5AD8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ko-KR" sz="1600" dirty="0" smtClean="0"/>
              <a:t>web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.xml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19" name="직선 화살표 연결선 18"/>
          <p:cNvCxnSpPr>
            <a:stCxn id="17" idx="3"/>
          </p:cNvCxnSpPr>
          <p:nvPr/>
        </p:nvCxnSpPr>
        <p:spPr>
          <a:xfrm>
            <a:off x="3820741" y="5416857"/>
            <a:ext cx="60724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1293540" y="3441700"/>
            <a:ext cx="303621" cy="6507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8" idx="2"/>
          </p:cNvCxnSpPr>
          <p:nvPr/>
        </p:nvCxnSpPr>
        <p:spPr>
          <a:xfrm flipH="1">
            <a:off x="6011588" y="715009"/>
            <a:ext cx="360040" cy="40973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Controller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(2)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521100" cy="475252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637286" cy="73456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859126" y="1844824"/>
            <a:ext cx="3377848" cy="30777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Spring controller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에서 특정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url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redirect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8" name="직선 화살표 연결선 7"/>
          <p:cNvCxnSpPr>
            <a:endCxn id="6" idx="1"/>
          </p:cNvCxnSpPr>
          <p:nvPr/>
        </p:nvCxnSpPr>
        <p:spPr>
          <a:xfrm>
            <a:off x="4932040" y="1484784"/>
            <a:ext cx="927086" cy="51392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endCxn id="6" idx="1"/>
          </p:cNvCxnSpPr>
          <p:nvPr/>
        </p:nvCxnSpPr>
        <p:spPr>
          <a:xfrm flipV="1">
            <a:off x="3203848" y="1998713"/>
            <a:ext cx="2655278" cy="13414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endCxn id="6" idx="1"/>
          </p:cNvCxnSpPr>
          <p:nvPr/>
        </p:nvCxnSpPr>
        <p:spPr>
          <a:xfrm>
            <a:off x="3419872" y="1844824"/>
            <a:ext cx="2439254" cy="15388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281945" y="1526975"/>
            <a:ext cx="2520280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334955" y="3036708"/>
            <a:ext cx="2520280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387965" y="4546441"/>
            <a:ext cx="2520280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68610" y="243944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2" name="그룹 40"/>
          <p:cNvGrpSpPr/>
          <p:nvPr/>
        </p:nvGrpSpPr>
        <p:grpSpPr>
          <a:xfrm>
            <a:off x="4337595" y="1912843"/>
            <a:ext cx="1746295" cy="2022181"/>
            <a:chOff x="2987824" y="836712"/>
            <a:chExt cx="1296145" cy="2022181"/>
          </a:xfrm>
          <a:solidFill>
            <a:schemeClr val="accent2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CardService</a:t>
              </a:r>
              <a:endParaRPr lang="en-US" altLang="ko-KR" sz="1200" b="1" dirty="0" smtClean="0"/>
            </a:p>
            <a:p>
              <a:r>
                <a:rPr lang="en-US" altLang="ko-KR" sz="1200" b="1" i="1" dirty="0" smtClean="0"/>
                <a:t>(CardService.java)</a:t>
              </a:r>
              <a:endParaRPr lang="ko-KR" alt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setCardMapper</a:t>
              </a:r>
              <a:r>
                <a:rPr lang="en-US" altLang="ko-KR" sz="1200" i="1" dirty="0" smtClean="0"/>
                <a:t> ( 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  <a:endParaRPr lang="en-US" altLang="ko-KR" sz="1200" dirty="0" smtClean="0"/>
            </a:p>
            <a:p>
              <a:r>
                <a:rPr lang="en-US" altLang="ko-KR" sz="1200" dirty="0"/>
                <a:t>get(</a:t>
              </a:r>
              <a:r>
                <a:rPr lang="en-US" altLang="ko-KR" sz="1200" dirty="0" err="1"/>
                <a:t>int</a:t>
              </a:r>
              <a:r>
                <a:rPr lang="en-US" altLang="ko-KR" sz="1200" dirty="0"/>
                <a:t> </a:t>
              </a:r>
              <a:r>
                <a:rPr lang="en-US" altLang="ko-KR" sz="1200" dirty="0" err="1"/>
                <a:t>sampleNo</a:t>
              </a:r>
              <a:r>
                <a:rPr lang="en-US" altLang="ko-KR" sz="1200" dirty="0" smtClean="0"/>
                <a:t>)</a:t>
              </a:r>
            </a:p>
            <a:p>
              <a:r>
                <a:rPr lang="en-US" altLang="ko-KR" sz="1200" dirty="0"/>
                <a:t>add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/>
                <a:t>update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/>
                <a:t>delete</a:t>
              </a:r>
              <a:r>
                <a:rPr lang="en-US" altLang="ko-KR" sz="1200" dirty="0" smtClean="0"/>
                <a:t>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3" name="그룹 45"/>
          <p:cNvGrpSpPr/>
          <p:nvPr/>
        </p:nvGrpSpPr>
        <p:grpSpPr>
          <a:xfrm>
            <a:off x="6605758" y="1924252"/>
            <a:ext cx="2081628" cy="805343"/>
            <a:chOff x="2987824" y="836712"/>
            <a:chExt cx="1296249" cy="3444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b="1" i="1" dirty="0" err="1" smtClean="0"/>
                <a:t>sqlSessionFactory</a:t>
              </a:r>
              <a:endParaRPr lang="en-US" altLang="ko-KR" sz="1200" b="1" i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grpSp>
        <p:nvGrpSpPr>
          <p:cNvPr id="5" name="그룹 127"/>
          <p:cNvGrpSpPr/>
          <p:nvPr/>
        </p:nvGrpSpPr>
        <p:grpSpPr>
          <a:xfrm>
            <a:off x="4684857" y="920541"/>
            <a:ext cx="1051769" cy="565033"/>
            <a:chOff x="611560" y="692696"/>
            <a:chExt cx="2232248" cy="2463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CardDto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2" idx="2"/>
            <a:endCxn id="116" idx="0"/>
          </p:cNvCxnSpPr>
          <p:nvPr/>
        </p:nvCxnSpPr>
        <p:spPr>
          <a:xfrm>
            <a:off x="5210743" y="3935024"/>
            <a:ext cx="21173" cy="50685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210741" y="3991709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0" name="직선 화살표 연결선 159"/>
          <p:cNvCxnSpPr/>
          <p:nvPr/>
        </p:nvCxnSpPr>
        <p:spPr>
          <a:xfrm flipV="1">
            <a:off x="3803723" y="2606714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871048" y="24525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6" name="그룹 197"/>
          <p:cNvGrpSpPr/>
          <p:nvPr/>
        </p:nvGrpSpPr>
        <p:grpSpPr>
          <a:xfrm>
            <a:off x="1613028" y="4911076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7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cardList.jsp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-21389" y="1427826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-44829" y="1114782"/>
            <a:ext cx="20377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CardMybatis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list.do</a:t>
            </a:r>
            <a:r>
              <a:rPr lang="en-US" altLang="ko-KR" sz="1400" dirty="0"/>
              <a:t>#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141560" y="4775725"/>
            <a:ext cx="731371" cy="1353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220"/>
          <p:cNvGrpSpPr/>
          <p:nvPr/>
        </p:nvGrpSpPr>
        <p:grpSpPr>
          <a:xfrm>
            <a:off x="2718216" y="4891077"/>
            <a:ext cx="1314557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CardView.jsp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2872931" y="4775725"/>
            <a:ext cx="502564" cy="115352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-44829" y="5172923"/>
            <a:ext cx="11081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form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.do(post)</a:t>
            </a:r>
          </a:p>
          <a:p>
            <a:r>
              <a:rPr lang="en-US" altLang="ko-KR" sz="1200" dirty="0" smtClean="0"/>
              <a:t>delete.do(post)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err="1" smtClean="0"/>
              <a:t>SpringDispatcher</a:t>
            </a:r>
            <a:endParaRPr lang="en-US" altLang="ko-KR" sz="1400" b="1" dirty="0" smtClean="0"/>
          </a:p>
        </p:txBody>
      </p:sp>
      <p:grpSp>
        <p:nvGrpSpPr>
          <p:cNvPr id="10" name="그룹 84"/>
          <p:cNvGrpSpPr/>
          <p:nvPr/>
        </p:nvGrpSpPr>
        <p:grpSpPr>
          <a:xfrm>
            <a:off x="1928951" y="1254742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dirty="0" smtClean="0"/>
                <a:t>(component-scan</a:t>
              </a:r>
              <a:r>
                <a:rPr lang="en-US" altLang="ko-KR" sz="1050" i="1" dirty="0" smtClean="0"/>
                <a:t>)</a:t>
              </a:r>
            </a:p>
            <a:p>
              <a:r>
                <a:rPr lang="en-US" altLang="ko-KR" sz="1050" dirty="0"/>
                <a:t>&lt;</a:t>
              </a:r>
              <a:r>
                <a:rPr lang="en-US" altLang="ko-KR" sz="1050" dirty="0" err="1"/>
                <a:t>context:annotation-config</a:t>
              </a:r>
              <a:r>
                <a:rPr lang="en-US" altLang="ko-KR" sz="1050" dirty="0"/>
                <a:t> /&gt;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4" name="그룹 88"/>
          <p:cNvGrpSpPr/>
          <p:nvPr/>
        </p:nvGrpSpPr>
        <p:grpSpPr>
          <a:xfrm>
            <a:off x="1931513" y="2032078"/>
            <a:ext cx="1877965" cy="1959631"/>
            <a:chOff x="2987824" y="901364"/>
            <a:chExt cx="1300131" cy="19596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/>
                <a:t>Card</a:t>
              </a:r>
              <a:r>
                <a:rPr lang="ko-KR" altLang="en-US" sz="1400" b="1" i="1" dirty="0" smtClean="0"/>
                <a:t> </a:t>
              </a:r>
              <a:r>
                <a:rPr lang="en-US" altLang="ko-KR" sz="1400" b="1" i="1" dirty="0" smtClean="0"/>
                <a:t>Controller</a:t>
              </a:r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SampleController.java)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91811" y="1476000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setCardService</a:t>
              </a:r>
              <a:r>
                <a:rPr lang="en-US" altLang="ko-KR" sz="1200" i="1" dirty="0" smtClean="0"/>
                <a:t>()</a:t>
              </a:r>
            </a:p>
            <a:p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getAll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()-”</a:t>
              </a:r>
              <a:r>
                <a:rPr lang="en-US" altLang="ko-KR" sz="1200" dirty="0" smtClean="0"/>
                <a:t>/list”</a:t>
              </a:r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smtClean="0"/>
                <a:t>get()-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form"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add()-</a:t>
              </a:r>
              <a:r>
                <a:rPr lang="en-US" altLang="ko-KR" sz="1200" dirty="0"/>
                <a:t>"/</a:t>
              </a:r>
              <a:r>
                <a:rPr lang="en-US" altLang="ko-KR" sz="1200" dirty="0" err="1"/>
                <a:t>addsave</a:t>
              </a:r>
              <a:r>
                <a:rPr lang="en-US" altLang="ko-KR" sz="1200" dirty="0"/>
                <a:t>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update()-</a:t>
              </a:r>
              <a:r>
                <a:rPr lang="en-US" altLang="ko-KR" sz="1200" dirty="0"/>
                <a:t> "/</a:t>
              </a:r>
              <a:r>
                <a:rPr lang="en-US" altLang="ko-KR" sz="1200" dirty="0" err="1" smtClean="0"/>
                <a:t>editsave</a:t>
              </a:r>
              <a:r>
                <a:rPr lang="en-US" altLang="ko-KR" sz="1200" dirty="0" smtClean="0"/>
                <a:t>“</a:t>
              </a:r>
            </a:p>
            <a:p>
              <a:r>
                <a:rPr lang="en-US" altLang="ko-KR" sz="1200" b="1" dirty="0" smtClean="0"/>
                <a:t>delete</a:t>
              </a:r>
              <a:r>
                <a:rPr lang="en-US" altLang="ko-KR" sz="1200" b="1" dirty="0"/>
                <a:t>()-</a:t>
              </a:r>
              <a:r>
                <a:rPr lang="en-US" altLang="ko-KR" sz="1200" dirty="0"/>
                <a:t> 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delete</a:t>
              </a:r>
              <a:r>
                <a:rPr lang="en-US" altLang="ko-KR" sz="1200" dirty="0" smtClean="0"/>
                <a:t>"</a:t>
              </a:r>
              <a:endParaRPr lang="ko-KR" altLang="en-US" sz="1200" b="1" dirty="0"/>
            </a:p>
          </p:txBody>
        </p:sp>
      </p:grpSp>
      <p:grpSp>
        <p:nvGrpSpPr>
          <p:cNvPr id="15" name="그룹 96"/>
          <p:cNvGrpSpPr/>
          <p:nvPr/>
        </p:nvGrpSpPr>
        <p:grpSpPr>
          <a:xfrm>
            <a:off x="1873776" y="4150444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고객관리 클래스다이어그램 </a:t>
            </a:r>
            <a:endParaRPr lang="ko-KR" altLang="en-US" dirty="0"/>
          </a:p>
        </p:txBody>
      </p:sp>
      <p:cxnSp>
        <p:nvCxnSpPr>
          <p:cNvPr id="87" name="직선 화살표 연결선 86"/>
          <p:cNvCxnSpPr>
            <a:stCxn id="11" idx="0"/>
            <a:endCxn id="130" idx="2"/>
          </p:cNvCxnSpPr>
          <p:nvPr/>
        </p:nvCxnSpPr>
        <p:spPr>
          <a:xfrm flipV="1">
            <a:off x="5210742" y="1485574"/>
            <a:ext cx="0" cy="427269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0800000" flipH="1">
            <a:off x="1663267" y="1673686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688940" y="2769385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865055" y="1877990"/>
            <a:ext cx="2561" cy="1540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 flipH="1">
            <a:off x="2872931" y="3991709"/>
            <a:ext cx="444" cy="15873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47" idx="0"/>
            <a:endCxn id="129" idx="3"/>
          </p:cNvCxnSpPr>
          <p:nvPr/>
        </p:nvCxnSpPr>
        <p:spPr>
          <a:xfrm flipH="1" flipV="1">
            <a:off x="5736626" y="1151374"/>
            <a:ext cx="1909862" cy="772878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stCxn id="152" idx="3"/>
            <a:endCxn id="129" idx="1"/>
          </p:cNvCxnSpPr>
          <p:nvPr/>
        </p:nvCxnSpPr>
        <p:spPr>
          <a:xfrm flipV="1">
            <a:off x="3803719" y="1151374"/>
            <a:ext cx="881138" cy="1126926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97694" y="1382207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16" name="그룹 117"/>
          <p:cNvGrpSpPr/>
          <p:nvPr/>
        </p:nvGrpSpPr>
        <p:grpSpPr>
          <a:xfrm>
            <a:off x="6843792" y="4560387"/>
            <a:ext cx="1638321" cy="1281230"/>
            <a:chOff x="611560" y="692696"/>
            <a:chExt cx="2232248" cy="1572609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CardMapper.xml</a:t>
              </a:r>
              <a:endParaRPr lang="ko-KR" altLang="en-US" sz="12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018659"/>
              <a:ext cx="2232248" cy="12466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getAll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get</a:t>
              </a:r>
            </a:p>
            <a:p>
              <a:r>
                <a:rPr lang="en-US" altLang="ko-KR" sz="1200" dirty="0" smtClean="0"/>
                <a:t>add</a:t>
              </a:r>
            </a:p>
            <a:p>
              <a:r>
                <a:rPr lang="en-US" altLang="ko-KR" sz="1200" dirty="0" smtClean="0"/>
                <a:t>Update</a:t>
              </a:r>
            </a:p>
            <a:p>
              <a:r>
                <a:rPr lang="en-US" altLang="ko-KR" sz="1200" dirty="0" smtClean="0"/>
                <a:t>delete</a:t>
              </a:r>
              <a:endParaRPr lang="ko-KR" altLang="en-US" sz="1200" dirty="0"/>
            </a:p>
          </p:txBody>
        </p:sp>
      </p:grpSp>
      <p:grpSp>
        <p:nvGrpSpPr>
          <p:cNvPr id="18" name="그룹 38"/>
          <p:cNvGrpSpPr/>
          <p:nvPr/>
        </p:nvGrpSpPr>
        <p:grpSpPr>
          <a:xfrm>
            <a:off x="4306030" y="4441875"/>
            <a:ext cx="1851772" cy="1442222"/>
            <a:chOff x="6488646" y="1316607"/>
            <a:chExt cx="2081629" cy="1442222"/>
          </a:xfrm>
        </p:grpSpPr>
        <p:grpSp>
          <p:nvGrpSpPr>
            <p:cNvPr id="20" name="그룹 114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solidFill>
              <a:srgbClr val="99CCFF"/>
            </a:solidFill>
          </p:grpSpPr>
          <p:sp>
            <p:nvSpPr>
              <p:cNvPr id="116" name="TextBox 115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b="1" smtClean="0"/>
                  <a:t>CardMapper</a:t>
                </a:r>
                <a:endParaRPr lang="ko-KR" altLang="en-US" sz="12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6488647" y="1743166"/>
              <a:ext cx="2081628" cy="1015663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</a:p>
            <a:p>
              <a:r>
                <a:rPr lang="en-US" altLang="ko-KR" sz="1200" dirty="0"/>
                <a:t>get(</a:t>
              </a:r>
              <a:r>
                <a:rPr lang="en-US" altLang="ko-KR" sz="1200" b="1" dirty="0" err="1"/>
                <a:t>int</a:t>
              </a:r>
              <a:r>
                <a:rPr lang="en-US" altLang="ko-KR" sz="1200" b="1" dirty="0"/>
                <a:t> </a:t>
              </a:r>
              <a:r>
                <a:rPr lang="en-US" altLang="ko-KR" sz="1200" b="1" dirty="0" err="1"/>
                <a:t>sampleNo</a:t>
              </a:r>
              <a:r>
                <a:rPr lang="en-US" altLang="ko-KR" sz="1200" b="1" dirty="0"/>
                <a:t>)</a:t>
              </a:r>
            </a:p>
            <a:p>
              <a:r>
                <a:rPr lang="en-US" altLang="ko-KR" sz="1200" dirty="0"/>
                <a:t>add()</a:t>
              </a:r>
            </a:p>
            <a:p>
              <a:r>
                <a:rPr lang="en-US" altLang="ko-KR" sz="1200" dirty="0"/>
                <a:t>update()</a:t>
              </a:r>
            </a:p>
            <a:p>
              <a:r>
                <a:rPr lang="en-US" altLang="ko-KR" sz="1200" dirty="0"/>
                <a:t>delete()</a:t>
              </a:r>
            </a:p>
          </p:txBody>
        </p:sp>
      </p:grpSp>
      <p:cxnSp>
        <p:nvCxnSpPr>
          <p:cNvPr id="133" name="직선 화살표 연결선 132"/>
          <p:cNvCxnSpPr>
            <a:stCxn id="116" idx="3"/>
            <a:endCxn id="48" idx="2"/>
          </p:cNvCxnSpPr>
          <p:nvPr/>
        </p:nvCxnSpPr>
        <p:spPr>
          <a:xfrm flipV="1">
            <a:off x="6157802" y="2729595"/>
            <a:ext cx="1488686" cy="18507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137"/>
          <p:cNvGrpSpPr/>
          <p:nvPr/>
        </p:nvGrpSpPr>
        <p:grpSpPr>
          <a:xfrm>
            <a:off x="7744232" y="3426650"/>
            <a:ext cx="1333617" cy="703558"/>
            <a:chOff x="6488646" y="1316607"/>
            <a:chExt cx="2081629" cy="70355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2" name="그룹 138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grpFill/>
          </p:grpSpPr>
          <p:sp>
            <p:nvSpPr>
              <p:cNvPr id="141" name="TextBox 140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cxnSp>
        <p:nvCxnSpPr>
          <p:cNvPr id="144" name="직선 화살표 연결선 143"/>
          <p:cNvCxnSpPr>
            <a:stCxn id="48" idx="2"/>
            <a:endCxn id="141" idx="0"/>
          </p:cNvCxnSpPr>
          <p:nvPr/>
        </p:nvCxnSpPr>
        <p:spPr>
          <a:xfrm>
            <a:off x="7646488" y="2729595"/>
            <a:ext cx="764553" cy="6970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426099" y="356962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DI 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6" name="직선 화살표 연결선 165"/>
          <p:cNvCxnSpPr>
            <a:stCxn id="48" idx="2"/>
            <a:endCxn id="119" idx="0"/>
          </p:cNvCxnSpPr>
          <p:nvPr/>
        </p:nvCxnSpPr>
        <p:spPr>
          <a:xfrm>
            <a:off x="7646488" y="2729595"/>
            <a:ext cx="16465" cy="183079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1962052" y="5699431"/>
            <a:ext cx="123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Editsave.do</a:t>
            </a:r>
            <a:endParaRPr lang="ko-KR" altLang="en-US" dirty="0"/>
          </a:p>
        </p:txBody>
      </p:sp>
      <p:grpSp>
        <p:nvGrpSpPr>
          <p:cNvPr id="23" name="그룹 127"/>
          <p:cNvGrpSpPr/>
          <p:nvPr/>
        </p:nvGrpSpPr>
        <p:grpSpPr>
          <a:xfrm>
            <a:off x="5951829" y="5786246"/>
            <a:ext cx="1051769" cy="565033"/>
            <a:chOff x="611560" y="692696"/>
            <a:chExt cx="2232248" cy="2463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TextBox 71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CardDto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74" name="직선 화살표 연결선 73"/>
          <p:cNvCxnSpPr>
            <a:stCxn id="73" idx="1"/>
          </p:cNvCxnSpPr>
          <p:nvPr/>
        </p:nvCxnSpPr>
        <p:spPr>
          <a:xfrm flipH="1" flipV="1">
            <a:off x="5440932" y="5884097"/>
            <a:ext cx="510897" cy="32868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endCxn id="121" idx="2"/>
          </p:cNvCxnSpPr>
          <p:nvPr/>
        </p:nvCxnSpPr>
        <p:spPr>
          <a:xfrm flipV="1">
            <a:off x="7003598" y="5841617"/>
            <a:ext cx="659355" cy="37116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Spring Service </a:t>
            </a:r>
            <a:r>
              <a:rPr lang="ko-KR" altLang="en-US" b="1" dirty="0" smtClean="0"/>
              <a:t>구현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클래스 </a:t>
            </a:r>
            <a:r>
              <a:rPr lang="ko-KR" altLang="en-US" b="1" dirty="0" smtClean="0"/>
              <a:t>작성</a:t>
            </a:r>
            <a:r>
              <a:rPr lang="en-US" altLang="ko-KR" b="1" dirty="0" smtClean="0"/>
              <a:t>(x)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032448" cy="569494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00488"/>
            <a:ext cx="3168352" cy="319586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261942" y="5445224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CardMapper.xml</a:t>
            </a:r>
            <a:endParaRPr lang="ko-KR" altLang="en-US" b="1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9" name="직선 화살표 연결선 8"/>
          <p:cNvCxnSpPr>
            <a:stCxn id="3074" idx="2"/>
          </p:cNvCxnSpPr>
          <p:nvPr/>
        </p:nvCxnSpPr>
        <p:spPr>
          <a:xfrm flipH="1">
            <a:off x="6142120" y="5196354"/>
            <a:ext cx="230080" cy="24887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3707904" y="2852936"/>
            <a:ext cx="1440160" cy="2880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4211960" y="3429000"/>
            <a:ext cx="936104" cy="43204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3563888" y="3861048"/>
            <a:ext cx="1512168" cy="72008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V="1">
            <a:off x="3779912" y="4293096"/>
            <a:ext cx="1296144" cy="96895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3779912" y="4653136"/>
            <a:ext cx="1368152" cy="122413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5377247" y="1196752"/>
            <a:ext cx="2232248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//Auto scan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될때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사용될 객체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26538" y="1713598"/>
            <a:ext cx="2592288" cy="26336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831342" y="2037518"/>
            <a:ext cx="2981017" cy="26336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31" idx="1"/>
          </p:cNvCxnSpPr>
          <p:nvPr/>
        </p:nvCxnSpPr>
        <p:spPr>
          <a:xfrm flipH="1">
            <a:off x="3018826" y="1335252"/>
            <a:ext cx="2358421" cy="51003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31" idx="2"/>
          </p:cNvCxnSpPr>
          <p:nvPr/>
        </p:nvCxnSpPr>
        <p:spPr>
          <a:xfrm flipH="1">
            <a:off x="6142120" y="1473751"/>
            <a:ext cx="351251" cy="56376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767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Spring Service </a:t>
            </a:r>
            <a:r>
              <a:rPr lang="ko-KR" altLang="en-US" b="1" dirty="0" smtClean="0"/>
              <a:t>구현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클래스 변경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65" y="799348"/>
            <a:ext cx="4093481" cy="576064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2902"/>
            <a:ext cx="4176464" cy="578445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075426" y="2060848"/>
            <a:ext cx="3771820" cy="43204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784587" y="1536244"/>
            <a:ext cx="2841941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80468" y="1752268"/>
            <a:ext cx="3390366" cy="66862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07504" y="3193399"/>
            <a:ext cx="4415626" cy="1387729"/>
            <a:chOff x="107504" y="3193399"/>
            <a:chExt cx="3863330" cy="102345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193399"/>
              <a:ext cx="3863330" cy="102345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257" y="3861048"/>
              <a:ext cx="11239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직선 화살표 연결선 8"/>
          <p:cNvCxnSpPr/>
          <p:nvPr/>
        </p:nvCxnSpPr>
        <p:spPr>
          <a:xfrm flipV="1">
            <a:off x="3804207" y="1644256"/>
            <a:ext cx="949558" cy="154914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11" idx="3"/>
            <a:endCxn id="6" idx="1"/>
          </p:cNvCxnSpPr>
          <p:nvPr/>
        </p:nvCxnSpPr>
        <p:spPr>
          <a:xfrm>
            <a:off x="3970834" y="2086578"/>
            <a:ext cx="1104592" cy="19029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094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Mybatis</a:t>
            </a:r>
            <a:r>
              <a:rPr lang="ko-KR" altLang="en-US" dirty="0" smtClean="0"/>
              <a:t> 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ko-KR" altLang="en-US" dirty="0"/>
              <a:t>프로그램의 소스코드에서 </a:t>
            </a:r>
            <a:r>
              <a:rPr lang="en-US" altLang="ko-KR" dirty="0"/>
              <a:t>SQL</a:t>
            </a:r>
            <a:r>
              <a:rPr lang="ko-KR" altLang="en-US" dirty="0"/>
              <a:t> 문장을 분리하여 별도의 </a:t>
            </a:r>
            <a:r>
              <a:rPr lang="en-US" altLang="ko-KR" dirty="0"/>
              <a:t>XML</a:t>
            </a:r>
            <a:r>
              <a:rPr lang="ko-KR" altLang="en-US" dirty="0"/>
              <a:t> 파일로 저장하고 </a:t>
            </a:r>
            <a:r>
              <a:rPr lang="en-US" altLang="ko-KR" dirty="0"/>
              <a:t>Mapper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이용하여 서로 연결시키는 </a:t>
            </a:r>
            <a:r>
              <a:rPr lang="ko-KR" altLang="en-US" dirty="0" smtClean="0"/>
              <a:t>방식</a:t>
            </a:r>
            <a:endParaRPr lang="en-US" altLang="ko-KR" dirty="0" smtClean="0"/>
          </a:p>
          <a:p>
            <a:pPr marL="594360" lvl="2" indent="-320040">
              <a:spcBef>
                <a:spcPts val="700"/>
              </a:spcBef>
              <a:buSzPct val="60000"/>
              <a:buFont typeface="Wingdings 2" pitchFamily="18" charset="2"/>
              <a:buChar char=""/>
            </a:pPr>
            <a:r>
              <a:rPr lang="en-US" altLang="ko-KR" dirty="0" smtClean="0"/>
              <a:t>JDBC </a:t>
            </a:r>
            <a:r>
              <a:rPr lang="ko-KR" altLang="en-US" dirty="0"/>
              <a:t>코드와 수동으로 </a:t>
            </a:r>
            <a:r>
              <a:rPr lang="ko-KR" altLang="en-US" dirty="0" err="1"/>
              <a:t>셋팅하는</a:t>
            </a:r>
            <a:r>
              <a:rPr lang="ko-KR" altLang="en-US" dirty="0"/>
              <a:t> </a:t>
            </a:r>
            <a:r>
              <a:rPr lang="ko-KR" altLang="en-US" dirty="0" err="1"/>
              <a:t>파라미터와</a:t>
            </a:r>
            <a:r>
              <a:rPr lang="ko-KR" altLang="en-US" dirty="0"/>
              <a:t> 결과 </a:t>
            </a:r>
            <a:r>
              <a:rPr lang="ko-KR" altLang="en-US" dirty="0" err="1"/>
              <a:t>매핑을</a:t>
            </a:r>
            <a:r>
              <a:rPr lang="ko-KR" altLang="en-US" dirty="0"/>
              <a:t> 제거한다</a:t>
            </a:r>
            <a:r>
              <a:rPr lang="en-US" altLang="ko-KR" dirty="0" smtClean="0"/>
              <a:t>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endParaRPr lang="en-US" altLang="ko-KR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ko-KR" altLang="en-US" dirty="0" smtClean="0"/>
              <a:t>단계 </a:t>
            </a:r>
            <a:endParaRPr lang="en-US" altLang="ko-KR" dirty="0" smtClean="0"/>
          </a:p>
          <a:p>
            <a:pPr marL="560070" lvl="2" indent="-285750">
              <a:spcBef>
                <a:spcPts val="700"/>
              </a:spcBef>
              <a:buSzPct val="60000"/>
              <a:buFont typeface="Wingdings" panose="05000000000000000000" pitchFamily="2" charset="2"/>
              <a:buChar char="l"/>
            </a:pPr>
            <a:r>
              <a:rPr lang="en-US" altLang="ko-KR" sz="1800" dirty="0" err="1" smtClean="0"/>
              <a:t>C</a:t>
            </a:r>
            <a:r>
              <a:rPr lang="en-US" altLang="ko-KR" sz="2000" dirty="0" err="1" smtClean="0"/>
              <a:t>ardDao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interface </a:t>
            </a:r>
            <a:r>
              <a:rPr lang="en-US" altLang="ko-KR" sz="2000" dirty="0">
                <a:solidFill>
                  <a:srgbClr val="0000FF"/>
                </a:solidFill>
                <a:sym typeface="Wingdings" panose="05000000000000000000" pitchFamily="2" charset="2"/>
              </a:rPr>
              <a:t></a:t>
            </a:r>
            <a:r>
              <a:rPr lang="en-US" altLang="ko-KR" sz="2000" dirty="0">
                <a:sym typeface="Wingdings" panose="05000000000000000000" pitchFamily="2" charset="2"/>
              </a:rPr>
              <a:t> </a:t>
            </a:r>
            <a:r>
              <a:rPr lang="en-US" altLang="ko-KR" sz="2000" dirty="0" err="1">
                <a:sym typeface="Wingdings" panose="05000000000000000000" pitchFamily="2" charset="2"/>
              </a:rPr>
              <a:t>CardMapper</a:t>
            </a:r>
            <a:r>
              <a:rPr lang="en-US" altLang="ko-KR" sz="2000" dirty="0">
                <a:sym typeface="Wingdings" panose="05000000000000000000" pitchFamily="2" charset="2"/>
              </a:rPr>
              <a:t> </a:t>
            </a:r>
            <a:r>
              <a:rPr lang="en-US" altLang="ko-KR" sz="2000" dirty="0" smtClean="0">
                <a:sym typeface="Wingdings" panose="05000000000000000000" pitchFamily="2" charset="2"/>
              </a:rPr>
              <a:t>interface( </a:t>
            </a:r>
            <a:r>
              <a:rPr lang="en-US" altLang="ko-KR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@repository  </a:t>
            </a:r>
            <a:r>
              <a:rPr lang="en-US" altLang="ko-KR" sz="2000" dirty="0" smtClean="0">
                <a:sym typeface="Wingdings" panose="05000000000000000000" pitchFamily="2" charset="2"/>
              </a:rPr>
              <a:t>)</a:t>
            </a:r>
            <a:endParaRPr lang="en-US" altLang="ko-KR" sz="2000" dirty="0"/>
          </a:p>
          <a:p>
            <a:pPr marL="560070" lvl="2" indent="-285750">
              <a:spcBef>
                <a:spcPts val="700"/>
              </a:spcBef>
              <a:buSzPct val="60000"/>
              <a:buFont typeface="Wingdings" panose="05000000000000000000" pitchFamily="2" charset="2"/>
              <a:buChar char="l"/>
            </a:pPr>
            <a:r>
              <a:rPr lang="en-US" altLang="ko-KR" sz="1800" dirty="0" err="1"/>
              <a:t>CardDaoImpl</a:t>
            </a:r>
            <a:r>
              <a:rPr lang="en-US" altLang="ko-KR" sz="1800" dirty="0"/>
              <a:t> </a:t>
            </a:r>
            <a:r>
              <a:rPr lang="ko-KR" altLang="en-US" sz="1800" dirty="0"/>
              <a:t>구현 클래스</a:t>
            </a:r>
            <a:r>
              <a:rPr lang="en-US" altLang="ko-KR" sz="1800" dirty="0">
                <a:sym typeface="Wingdings" panose="05000000000000000000" pitchFamily="2" charset="2"/>
              </a:rPr>
              <a:t> </a:t>
            </a:r>
            <a:r>
              <a:rPr lang="en-US" altLang="ko-KR" sz="1800" dirty="0" smtClean="0">
                <a:sym typeface="Wingdings" panose="05000000000000000000" pitchFamily="2" charset="2"/>
              </a:rPr>
              <a:t>CardMapper.xml</a:t>
            </a:r>
          </a:p>
          <a:p>
            <a:pPr marL="617220" lvl="2" indent="-342900">
              <a:spcBef>
                <a:spcPts val="700"/>
              </a:spcBef>
              <a:buSzPct val="60000"/>
              <a:buFont typeface="Wingdings" panose="05000000000000000000" pitchFamily="2" charset="2"/>
              <a:buChar char="l"/>
            </a:pPr>
            <a:r>
              <a:rPr lang="en-US" altLang="ko-KR" sz="2000" dirty="0" err="1"/>
              <a:t>SqlSessionFactory</a:t>
            </a:r>
            <a:r>
              <a:rPr lang="en-US" altLang="ko-KR" sz="2000" dirty="0"/>
              <a:t> </a:t>
            </a:r>
            <a:r>
              <a:rPr lang="ko-KR" altLang="en-US" sz="2000" dirty="0"/>
              <a:t>에서 </a:t>
            </a:r>
            <a:r>
              <a:rPr lang="en-US" altLang="ko-KR" sz="2000" dirty="0" err="1"/>
              <a:t>SqlSession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만들기</a:t>
            </a:r>
            <a:r>
              <a:rPr lang="en-US" altLang="ko-KR" sz="2000" dirty="0" smtClean="0"/>
              <a:t>  ( </a:t>
            </a:r>
            <a:r>
              <a:rPr lang="en-US" altLang="ko-KR" sz="2000" dirty="0" smtClean="0">
                <a:solidFill>
                  <a:srgbClr val="0000FF"/>
                </a:solidFill>
              </a:rPr>
              <a:t>root-context.xml</a:t>
            </a:r>
            <a:r>
              <a:rPr lang="en-US" altLang="ko-KR" sz="2000" dirty="0" smtClean="0"/>
              <a:t> )</a:t>
            </a:r>
          </a:p>
          <a:p>
            <a:pPr marL="274320" lvl="2" indent="0">
              <a:spcBef>
                <a:spcPts val="700"/>
              </a:spcBef>
              <a:buSzPct val="60000"/>
              <a:buNone/>
            </a:pPr>
            <a:r>
              <a:rPr lang="en-US" altLang="ko-KR" sz="1800" dirty="0" smtClean="0"/>
              <a:t>  </a:t>
            </a:r>
            <a:r>
              <a:rPr lang="en-US" altLang="ko-KR" sz="1600" dirty="0" smtClean="0"/>
              <a:t>-</a:t>
            </a:r>
            <a:r>
              <a:rPr lang="en-US" altLang="ko-KR" sz="1600" dirty="0" err="1" smtClean="0"/>
              <a:t>SqlSession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은 데이터베이스에 대해 </a:t>
            </a:r>
            <a:r>
              <a:rPr lang="en-US" altLang="ko-KR" sz="1600" dirty="0"/>
              <a:t>SQL </a:t>
            </a:r>
            <a:r>
              <a:rPr lang="ko-KR" altLang="en-US" sz="1600" dirty="0"/>
              <a:t>명령어를 실행하기 위해 필요한 모든 </a:t>
            </a:r>
            <a:r>
              <a:rPr lang="ko-KR" altLang="en-US" sz="1600" dirty="0" err="1"/>
              <a:t>메서드를</a:t>
            </a:r>
            <a:r>
              <a:rPr lang="ko-KR" altLang="en-US" sz="1600" dirty="0"/>
              <a:t> 가지고 </a:t>
            </a:r>
            <a:r>
              <a:rPr lang="ko-KR" altLang="en-US" sz="1600" dirty="0" smtClean="0"/>
              <a:t>있는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83107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CardDao</a:t>
            </a:r>
            <a:r>
              <a:rPr lang="en-US" altLang="ko-KR" dirty="0" smtClean="0"/>
              <a:t> </a:t>
            </a:r>
            <a:r>
              <a:rPr lang="en-US" altLang="ko-KR" dirty="0" smtClean="0"/>
              <a:t>interface </a:t>
            </a:r>
            <a:r>
              <a:rPr lang="en-US" altLang="ko-KR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en-US" altLang="ko-KR" dirty="0" err="1" smtClean="0">
                <a:sym typeface="Wingdings" panose="05000000000000000000" pitchFamily="2" charset="2"/>
              </a:rPr>
              <a:t>CardMapper</a:t>
            </a:r>
            <a:r>
              <a:rPr lang="en-US" altLang="ko-KR" dirty="0" smtClean="0">
                <a:sym typeface="Wingdings" panose="05000000000000000000" pitchFamily="2" charset="2"/>
              </a:rPr>
              <a:t> interface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656742" cy="396044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78" y="1052736"/>
            <a:ext cx="3468419" cy="396044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3419872" y="2276872"/>
            <a:ext cx="432048" cy="756084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972584" y="1824276"/>
            <a:ext cx="3771820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215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Mapper</a:t>
            </a:r>
            <a:r>
              <a:rPr lang="ko-KR" altLang="en-US" dirty="0" smtClean="0"/>
              <a:t> </a:t>
            </a:r>
            <a:r>
              <a:rPr lang="ko-KR" altLang="en-US" dirty="0" smtClean="0"/>
              <a:t>작성 규칙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79" y="4323468"/>
            <a:ext cx="6100800" cy="74369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7682" y="4036240"/>
            <a:ext cx="1043879" cy="307777"/>
          </a:xfrm>
          <a:prstGeom prst="rect">
            <a:avLst/>
          </a:prstGeom>
          <a:solidFill>
            <a:srgbClr val="99C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명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3276" y="4046514"/>
            <a:ext cx="1086244" cy="307777"/>
          </a:xfrm>
          <a:prstGeom prst="rect">
            <a:avLst/>
          </a:prstGeom>
          <a:solidFill>
            <a:srgbClr val="99C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매개변수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9706" y="4036240"/>
            <a:ext cx="1079728" cy="307777"/>
          </a:xfrm>
          <a:prstGeom prst="rect">
            <a:avLst/>
          </a:prstGeom>
          <a:solidFill>
            <a:srgbClr val="99C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반환값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662054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&lt;?xml version=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"1.0" encoding="UTF-8"?&gt;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&lt;!DOCTYPE mapper PUBLIC "-//mybatis.org//DTD Mapper 3.0//EN" "http://mybatis.org/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dtd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/mybatis-3-mapper.dtd"&gt;</a:t>
            </a:r>
          </a:p>
          <a:p>
            <a:endParaRPr lang="en-US" altLang="ko-KR" sz="1400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mapper namespace=</a:t>
            </a:r>
            <a:r>
              <a:rPr lang="en-US" altLang="ko-KR" sz="1400" i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com.jang.CardBiz.mapper.CardMapper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endParaRPr lang="en-US" altLang="ko-KR" sz="1400" i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id=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type="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com.jang.CardBiz.model.Card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&lt;id     property=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        </a:t>
            </a:r>
            <a:r>
              <a:rPr lang="en-US" altLang="ko-KR" sz="1400" i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column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    </a:t>
            </a:r>
            <a:r>
              <a:rPr lang="en-US" altLang="ko-KR" sz="1400" i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column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"phone"      </a:t>
            </a:r>
            <a:r>
              <a:rPr lang="en-US" altLang="ko-KR" sz="1400" i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column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="phone"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"description" column="description"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&lt;select id=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getAll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"&gt;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SELECT  </a:t>
            </a:r>
            <a:r>
              <a:rPr lang="en-US" altLang="ko-KR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400" u="sng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</a:t>
            </a:r>
            <a:r>
              <a:rPr lang="en-US" altLang="ko-KR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400" u="sng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400" u="sng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&lt;/select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…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mapper&gt;</a:t>
            </a:r>
            <a:endParaRPr lang="ko-KR" altLang="en-US" sz="1400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585846" y="1268760"/>
            <a:ext cx="345064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600" dirty="0"/>
              <a:t>명명공간</a:t>
            </a:r>
            <a:r>
              <a:rPr lang="en-US" altLang="ko-KR" sz="1600" dirty="0"/>
              <a:t>(Namespaces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패키지경로를 </a:t>
            </a:r>
            <a:r>
              <a:rPr lang="ko-KR" altLang="en-US" dirty="0"/>
              <a:t>포함한 전체 이름을 가진 구문을 구분하기 위해 필수로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778598" y="2204864"/>
            <a:ext cx="425789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/>
              <a:t>데이터베이스 결과데이터를 객체에 </a:t>
            </a:r>
            <a:r>
              <a:rPr lang="ko-KR" altLang="en-US" dirty="0" err="1"/>
              <a:t>로드하는</a:t>
            </a:r>
            <a:r>
              <a:rPr lang="ko-KR" altLang="en-US" dirty="0"/>
              <a:t> 방법을 정의하는 </a:t>
            </a:r>
            <a:r>
              <a:rPr lang="ko-KR" altLang="en-US" dirty="0" smtClean="0"/>
              <a:t>요소</a:t>
            </a:r>
            <a:endParaRPr lang="en-US" altLang="ko-KR" dirty="0" smtClean="0"/>
          </a:p>
          <a:p>
            <a:r>
              <a:rPr lang="en-US" altLang="ko-KR" dirty="0" err="1" smtClean="0">
                <a:latin typeface="+mj-ea"/>
                <a:ea typeface="+mj-ea"/>
              </a:rPr>
              <a:t>resultMap</a:t>
            </a:r>
            <a:r>
              <a:rPr lang="ko-KR" altLang="en-US" dirty="0" smtClean="0">
                <a:latin typeface="+mj-ea"/>
                <a:ea typeface="+mj-ea"/>
              </a:rPr>
              <a:t>이나 </a:t>
            </a:r>
            <a:r>
              <a:rPr lang="en-US" altLang="ko-KR" dirty="0" err="1" smtClean="0">
                <a:latin typeface="+mj-ea"/>
                <a:ea typeface="+mj-ea"/>
              </a:rPr>
              <a:t>resultType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사용 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800640" y="3323799"/>
            <a:ext cx="322235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/>
              <a:t>id</a:t>
            </a:r>
            <a:r>
              <a:rPr lang="ko-KR" altLang="en-US" dirty="0" smtClean="0"/>
              <a:t> 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인터페이스에서 호출하는 </a:t>
            </a:r>
            <a:r>
              <a:rPr lang="ko-KR" altLang="en-US" dirty="0" err="1" smtClean="0"/>
              <a:t>메서드명과</a:t>
            </a:r>
            <a:r>
              <a:rPr lang="ko-KR" altLang="en-US" dirty="0" smtClean="0"/>
              <a:t> 일치 </a:t>
            </a:r>
            <a:endParaRPr lang="en-US" altLang="ko-KR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0081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Mapper</a:t>
            </a:r>
            <a:r>
              <a:rPr lang="ko-KR" altLang="en-US" dirty="0" smtClean="0"/>
              <a:t> </a:t>
            </a:r>
            <a:r>
              <a:rPr lang="ko-KR" altLang="en-US" dirty="0"/>
              <a:t>작성 규칙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5328"/>
            <a:ext cx="8280920" cy="4785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41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en-US" altLang="ko-KR" dirty="0" err="1" smtClean="0"/>
              <a:t>CardDaoImpl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 클래스</a:t>
            </a:r>
            <a:r>
              <a:rPr lang="en-US" altLang="ko-KR" dirty="0" smtClean="0">
                <a:sym typeface="Wingdings" panose="05000000000000000000" pitchFamily="2" charset="2"/>
              </a:rPr>
              <a:t> CardMapper.xml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438168" cy="577268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68" y="752927"/>
            <a:ext cx="4692030" cy="5784459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644008" y="1412776"/>
            <a:ext cx="4203238" cy="115212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84182" y="6093296"/>
            <a:ext cx="1028177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매개변수</a:t>
            </a:r>
            <a:r>
              <a:rPr lang="en-US" altLang="ko-KR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2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70017" y="6124118"/>
            <a:ext cx="247628" cy="138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496026" y="10835460"/>
            <a:ext cx="247628" cy="138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259632" y="5373216"/>
            <a:ext cx="360208" cy="138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067944" y="5525934"/>
            <a:ext cx="123814" cy="20732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4283968" y="5525934"/>
            <a:ext cx="1656184" cy="56736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5930148" y="6013771"/>
            <a:ext cx="535660" cy="31542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390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296" y="0"/>
            <a:ext cx="8153400" cy="646931"/>
          </a:xfrm>
        </p:spPr>
        <p:txBody>
          <a:bodyPr/>
          <a:lstStyle/>
          <a:p>
            <a:r>
              <a:rPr lang="en-US" altLang="ko-KR" dirty="0" smtClean="0"/>
              <a:t>CardDao.java</a:t>
            </a:r>
            <a:r>
              <a:rPr lang="en-US" altLang="ko-KR" dirty="0" smtClean="0">
                <a:sym typeface="Wingdings" panose="05000000000000000000" pitchFamily="2" charset="2"/>
              </a:rPr>
              <a:t>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CardMapper.xml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" y="672056"/>
            <a:ext cx="5701203" cy="578128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16" y="672057"/>
            <a:ext cx="3816424" cy="614588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707904" y="2132856"/>
            <a:ext cx="1573812" cy="31542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083988" y="2904396"/>
            <a:ext cx="1249776" cy="82005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804248" y="4509120"/>
            <a:ext cx="1656184" cy="10081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734935" y="6254028"/>
            <a:ext cx="454993" cy="25067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48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애플리케이션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컨텍스트</a:t>
            </a:r>
            <a:r>
              <a:rPr lang="ko-KR" altLang="en-US" dirty="0" smtClean="0"/>
              <a:t> 계층구조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3292" y="1124744"/>
            <a:ext cx="8297416" cy="4176464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/>
              <a:t>&lt;listener&gt;</a:t>
            </a:r>
          </a:p>
          <a:p>
            <a:pPr marL="0" indent="0">
              <a:buNone/>
            </a:pPr>
            <a:r>
              <a:rPr lang="en-US" altLang="ko-KR" sz="1600" dirty="0"/>
              <a:t>    &lt;listener-class&gt;</a:t>
            </a:r>
            <a:r>
              <a:rPr lang="en-US" altLang="ko-KR" sz="1600" dirty="0" err="1"/>
              <a:t>org.springframework.web.context</a:t>
            </a:r>
            <a:r>
              <a:rPr lang="en-US" altLang="ko-KR" sz="1600" dirty="0" err="1">
                <a:solidFill>
                  <a:srgbClr val="0000FF"/>
                </a:solidFill>
              </a:rPr>
              <a:t>.ContextLoaderListener</a:t>
            </a:r>
            <a:r>
              <a:rPr lang="en-US" altLang="ko-KR" sz="1600" dirty="0"/>
              <a:t>&lt;/listener-class&gt;</a:t>
            </a:r>
          </a:p>
          <a:p>
            <a:pPr marL="0" indent="0">
              <a:buNone/>
            </a:pPr>
            <a:r>
              <a:rPr lang="en-US" altLang="ko-KR" sz="1600" dirty="0"/>
              <a:t>&lt;/listener&gt;</a:t>
            </a:r>
          </a:p>
          <a:p>
            <a:pPr marL="0" indent="0"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servlet&gt;</a:t>
            </a:r>
          </a:p>
          <a:p>
            <a:pPr marL="0" indent="0">
              <a:buNone/>
            </a:pPr>
            <a:r>
              <a:rPr lang="en-US" altLang="ko-KR" sz="1600" dirty="0"/>
              <a:t>    &lt;servlet-name&gt;</a:t>
            </a:r>
            <a:r>
              <a:rPr lang="en-US" altLang="ko-KR" sz="1600" dirty="0" err="1"/>
              <a:t>SpringHello</a:t>
            </a:r>
            <a:r>
              <a:rPr lang="en-US" altLang="ko-KR" sz="1600" dirty="0"/>
              <a:t>&lt;/servlet-name&gt;</a:t>
            </a:r>
          </a:p>
          <a:p>
            <a:pPr marL="0" indent="0">
              <a:buNone/>
            </a:pPr>
            <a:r>
              <a:rPr lang="en-US" altLang="ko-KR" sz="1600" dirty="0"/>
              <a:t>    &lt;servlet-class&gt;</a:t>
            </a:r>
            <a:r>
              <a:rPr lang="en-US" altLang="ko-KR" sz="1600" dirty="0" err="1"/>
              <a:t>org.springframework.web.servlet.</a:t>
            </a:r>
            <a:r>
              <a:rPr lang="en-US" altLang="ko-KR" sz="1600" dirty="0" err="1">
                <a:solidFill>
                  <a:srgbClr val="0000FF"/>
                </a:solidFill>
              </a:rPr>
              <a:t>DispatcherServlet</a:t>
            </a:r>
            <a:r>
              <a:rPr lang="en-US" altLang="ko-KR" sz="1600" dirty="0"/>
              <a:t>&lt;/servlet-class&gt;</a:t>
            </a:r>
          </a:p>
          <a:p>
            <a:pPr marL="0" indent="0">
              <a:buNone/>
            </a:pPr>
            <a:r>
              <a:rPr lang="en-US" altLang="ko-KR" sz="1600" dirty="0"/>
              <a:t>    &lt;load-on-startup&gt;1&lt;/load-on-startup&gt;</a:t>
            </a:r>
          </a:p>
          <a:p>
            <a:pPr marL="0" indent="0">
              <a:buNone/>
            </a:pPr>
            <a:r>
              <a:rPr lang="en-US" altLang="ko-KR" sz="1600" dirty="0"/>
              <a:t>&lt;/servlet&gt;</a:t>
            </a:r>
          </a:p>
          <a:p>
            <a:pPr marL="0" indent="0">
              <a:buNone/>
            </a:pPr>
            <a:r>
              <a:rPr lang="en-US" altLang="ko-KR" sz="1600" dirty="0"/>
              <a:t>&lt;servlet-mapping&gt;</a:t>
            </a:r>
          </a:p>
          <a:p>
            <a:pPr marL="0" indent="0">
              <a:buNone/>
            </a:pPr>
            <a:r>
              <a:rPr lang="en-US" altLang="ko-KR" sz="1600" dirty="0"/>
              <a:t>    &lt;servlet-name&gt;</a:t>
            </a:r>
            <a:r>
              <a:rPr lang="en-US" altLang="ko-KR" sz="1600" dirty="0" err="1"/>
              <a:t>SpringHello</a:t>
            </a:r>
            <a:r>
              <a:rPr lang="en-US" altLang="ko-KR" sz="1600" dirty="0"/>
              <a:t>&lt;/servlet-name&gt;</a:t>
            </a:r>
          </a:p>
          <a:p>
            <a:pPr marL="0" indent="0">
              <a:buNone/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-pattern&gt;*.html&lt;/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</a:t>
            </a:r>
          </a:p>
          <a:p>
            <a:pPr marL="0" indent="0">
              <a:buNone/>
            </a:pPr>
            <a:r>
              <a:rPr lang="en-US" altLang="ko-KR" sz="1600" dirty="0"/>
              <a:t>&lt;/servlet-mapping</a:t>
            </a:r>
            <a:r>
              <a:rPr lang="en-US" altLang="ko-KR" sz="1600" dirty="0" smtClean="0"/>
              <a:t>&gt;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1520" y="768182"/>
            <a:ext cx="274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ko-KR" dirty="0">
                <a:solidFill>
                  <a:srgbClr val="0000FF"/>
                </a:solidFill>
              </a:rPr>
              <a:t>Web.xml </a:t>
            </a:r>
            <a:r>
              <a:rPr lang="ko-KR" altLang="en-US" dirty="0">
                <a:solidFill>
                  <a:srgbClr val="0000FF"/>
                </a:solidFill>
              </a:rPr>
              <a:t>파일에 계층구조 등록</a:t>
            </a: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2696"/>
            <a:ext cx="5148064" cy="181588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interface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명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= Table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명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+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Mapper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interface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는 구현객체를 만들지 못하고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XML SQL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과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결합되어 </a:t>
            </a:r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sqlSessionFactory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클래스가 객체를  만들어준다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해당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테이블에서 구현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하고자하는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sql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문과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데이터를 주고 받을 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메서드를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정의한다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Sql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문의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id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와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명을  일치시킨다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0216" y="1270013"/>
            <a:ext cx="3672408" cy="55879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323528" y="2636912"/>
            <a:ext cx="4302969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com.jang.doc.cardmybatis.mapper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import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java.util.List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@Repository(value = "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cardMapper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")</a:t>
            </a: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public 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interface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CardMapper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{</a:t>
            </a:r>
          </a:p>
          <a:p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List&lt;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Cardo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&gt;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getAll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();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	   </a:t>
            </a:r>
          </a:p>
          <a:p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	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  Card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get(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int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);</a:t>
            </a: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	 </a:t>
            </a: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void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add(Card card);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void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update(Card card);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void delete(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int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	    </a:t>
            </a: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Mapper interface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Mapper.xml</a:t>
            </a:r>
            <a:r>
              <a:rPr lang="ko-KR" altLang="en-US" dirty="0" smtClean="0"/>
              <a:t> </a:t>
            </a:r>
            <a:r>
              <a:rPr lang="ko-KR" altLang="en-US" dirty="0" smtClean="0"/>
              <a:t>관계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2329658" y="4397356"/>
            <a:ext cx="810601" cy="27088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855952" y="1215285"/>
            <a:ext cx="936104" cy="26061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3203848" y="1389650"/>
            <a:ext cx="2611736" cy="2975454"/>
          </a:xfrm>
          <a:custGeom>
            <a:avLst/>
            <a:gdLst>
              <a:gd name="connsiteX0" fmla="*/ 0 w 3145536"/>
              <a:gd name="connsiteY0" fmla="*/ 2718816 h 2718816"/>
              <a:gd name="connsiteX1" fmla="*/ 1036320 w 3145536"/>
              <a:gd name="connsiteY1" fmla="*/ 719328 h 2718816"/>
              <a:gd name="connsiteX2" fmla="*/ 3145536 w 3145536"/>
              <a:gd name="connsiteY2" fmla="*/ 0 h 271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5536" h="2718816">
                <a:moveTo>
                  <a:pt x="0" y="2718816"/>
                </a:moveTo>
                <a:cubicBezTo>
                  <a:pt x="256032" y="1945640"/>
                  <a:pt x="512064" y="1172464"/>
                  <a:pt x="1036320" y="719328"/>
                </a:cubicBezTo>
                <a:cubicBezTo>
                  <a:pt x="1560576" y="266192"/>
                  <a:pt x="2353056" y="133096"/>
                  <a:pt x="3145536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1979712" y="267986"/>
            <a:ext cx="5664672" cy="4169126"/>
          </a:xfrm>
          <a:custGeom>
            <a:avLst/>
            <a:gdLst>
              <a:gd name="connsiteX0" fmla="*/ 0 w 5949696"/>
              <a:gd name="connsiteY0" fmla="*/ 3877294 h 3877294"/>
              <a:gd name="connsiteX1" fmla="*/ 3913632 w 5949696"/>
              <a:gd name="connsiteY1" fmla="*/ 146542 h 3877294"/>
              <a:gd name="connsiteX2" fmla="*/ 5949696 w 5949696"/>
              <a:gd name="connsiteY2" fmla="*/ 1109710 h 387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9696" h="3877294">
                <a:moveTo>
                  <a:pt x="0" y="3877294"/>
                </a:moveTo>
                <a:cubicBezTo>
                  <a:pt x="1461008" y="2242550"/>
                  <a:pt x="2922016" y="607806"/>
                  <a:pt x="3913632" y="146542"/>
                </a:cubicBezTo>
                <a:cubicBezTo>
                  <a:pt x="4905248" y="-314722"/>
                  <a:pt x="5427472" y="397494"/>
                  <a:pt x="5949696" y="110971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051810" y="4889038"/>
            <a:ext cx="944201" cy="23691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5881448" y="2516316"/>
            <a:ext cx="599336" cy="19640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6578758" y="3420683"/>
            <a:ext cx="647500" cy="23691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6560032" y="2475803"/>
            <a:ext cx="1468352" cy="23691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>
            <a:off x="3059832" y="3535680"/>
            <a:ext cx="3500200" cy="1549504"/>
          </a:xfrm>
          <a:custGeom>
            <a:avLst/>
            <a:gdLst>
              <a:gd name="connsiteX0" fmla="*/ 0 w 3718560"/>
              <a:gd name="connsiteY0" fmla="*/ 1097280 h 1097280"/>
              <a:gd name="connsiteX1" fmla="*/ 1584960 w 3718560"/>
              <a:gd name="connsiteY1" fmla="*/ 292608 h 1097280"/>
              <a:gd name="connsiteX2" fmla="*/ 3718560 w 371856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8560" h="1097280">
                <a:moveTo>
                  <a:pt x="0" y="1097280"/>
                </a:moveTo>
                <a:cubicBezTo>
                  <a:pt x="482600" y="786384"/>
                  <a:pt x="965200" y="475488"/>
                  <a:pt x="1584960" y="292608"/>
                </a:cubicBezTo>
                <a:cubicBezTo>
                  <a:pt x="2204720" y="109728"/>
                  <a:pt x="2961640" y="54864"/>
                  <a:pt x="3718560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940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Mapper.xml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4079" y="836712"/>
            <a:ext cx="6516153" cy="5663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&lt;?xml version="1.0" encoding="UTF-8"?&gt;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&lt;mapper namespace="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com.jang.doc.cardmybatis.mapper.CardMapper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id="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type="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com.jang.doc.cardbiz.model.Card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&lt;id     property="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      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column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      column="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property="phone"     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column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="phone"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&lt;result property="description"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column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="description"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select id="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getAll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SELECT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&lt;/select&gt;</a:t>
            </a:r>
          </a:p>
          <a:p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&lt;select id="get"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cardMap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SELECT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WHERE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= #{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&lt;/select&gt;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48651"/>
            <a:ext cx="5328592" cy="400690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86818" y="3161516"/>
            <a:ext cx="905462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파라메터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3151242"/>
            <a:ext cx="792088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반환값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3550" y="3185735"/>
            <a:ext cx="1008112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메서드명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4068" y="3233390"/>
            <a:ext cx="761266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ko-KR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SQL</a:t>
            </a:r>
            <a:r>
              <a:rPr lang="ko-KR" altLang="en-US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구문</a:t>
            </a:r>
            <a:r>
              <a:rPr lang="en-US" altLang="ko-KR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2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5606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3248" y="88856"/>
            <a:ext cx="8153400" cy="646931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                                 Mapper.xml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672"/>
            <a:ext cx="5238935" cy="68941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 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&lt;insert id="add"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keyProperty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selectKey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keyProperty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resultType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int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order="BEFORE"&gt;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SELECT COALESCE(MAX(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), 0) + 1 AS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FROM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&lt;/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selectKey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INSERT INTO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(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,phone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,description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) VALUES (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,#{phone}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,#{description}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&lt;/insert&gt;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&lt;update id="update"&gt;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UPDATE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SET  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= 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bname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,phone = #{phone}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,description = #{description}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WHERE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=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&lt;/update&gt;</a:t>
            </a:r>
          </a:p>
          <a:p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&lt;delete id="delete"&gt;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DELETE 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FROM 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bcard</a:t>
            </a:r>
            <a:endParaRPr lang="en-US" altLang="ko-KR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    WHERE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= #{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bno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  &lt;/delete&gt;</a:t>
            </a:r>
          </a:p>
          <a:p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&lt;/mapper&gt;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139952" y="1124744"/>
            <a:ext cx="3888432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첫 번째 인자가 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NULL</a:t>
            </a:r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이 아닌 값이면 해당 값을 결과로 반환하고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, NULL</a:t>
            </a:r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이면 두 번째 인자를 반환한다</a:t>
            </a:r>
            <a:r>
              <a:rPr lang="en-US" altLang="ko-KR" sz="1200" b="1" dirty="0" smtClean="0">
                <a:latin typeface="HY강B" pitchFamily="18" charset="-127"/>
                <a:ea typeface="HY강B" pitchFamily="18" charset="-127"/>
              </a:rPr>
              <a:t>. </a:t>
            </a:r>
            <a:endParaRPr lang="ko-KR" altLang="en-US" sz="1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자유형 5"/>
          <p:cNvSpPr/>
          <p:nvPr/>
        </p:nvSpPr>
        <p:spPr>
          <a:xfrm rot="13097585">
            <a:off x="1706139" y="405465"/>
            <a:ext cx="2475171" cy="1097280"/>
          </a:xfrm>
          <a:custGeom>
            <a:avLst/>
            <a:gdLst>
              <a:gd name="connsiteX0" fmla="*/ 0 w 3718560"/>
              <a:gd name="connsiteY0" fmla="*/ 1097280 h 1097280"/>
              <a:gd name="connsiteX1" fmla="*/ 1584960 w 3718560"/>
              <a:gd name="connsiteY1" fmla="*/ 292608 h 1097280"/>
              <a:gd name="connsiteX2" fmla="*/ 3718560 w 3718560"/>
              <a:gd name="connsiteY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8560" h="1097280">
                <a:moveTo>
                  <a:pt x="0" y="1097280"/>
                </a:moveTo>
                <a:cubicBezTo>
                  <a:pt x="482600" y="786384"/>
                  <a:pt x="965200" y="475488"/>
                  <a:pt x="1584960" y="292608"/>
                </a:cubicBezTo>
                <a:cubicBezTo>
                  <a:pt x="2204720" y="109728"/>
                  <a:pt x="2961640" y="54864"/>
                  <a:pt x="3718560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3208564" cy="338437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자유형 6"/>
          <p:cNvSpPr/>
          <p:nvPr/>
        </p:nvSpPr>
        <p:spPr>
          <a:xfrm>
            <a:off x="1848897" y="3840145"/>
            <a:ext cx="3084844" cy="1184031"/>
          </a:xfrm>
          <a:custGeom>
            <a:avLst/>
            <a:gdLst>
              <a:gd name="connsiteX0" fmla="*/ 3084844 w 3084844"/>
              <a:gd name="connsiteY0" fmla="*/ 1184031 h 1184031"/>
              <a:gd name="connsiteX1" fmla="*/ 1637881 w 3084844"/>
              <a:gd name="connsiteY1" fmla="*/ 189244 h 1184031"/>
              <a:gd name="connsiteX2" fmla="*/ 0 w 3084844"/>
              <a:gd name="connsiteY2" fmla="*/ 48567 h 11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4844" h="1184031">
                <a:moveTo>
                  <a:pt x="3084844" y="1184031"/>
                </a:moveTo>
                <a:cubicBezTo>
                  <a:pt x="2618433" y="781259"/>
                  <a:pt x="2152022" y="378488"/>
                  <a:pt x="1637881" y="189244"/>
                </a:cubicBezTo>
                <a:cubicBezTo>
                  <a:pt x="1123740" y="0"/>
                  <a:pt x="561870" y="24283"/>
                  <a:pt x="0" y="48567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rot="20139458">
            <a:off x="1726570" y="4876233"/>
            <a:ext cx="3084844" cy="1184031"/>
          </a:xfrm>
          <a:custGeom>
            <a:avLst/>
            <a:gdLst>
              <a:gd name="connsiteX0" fmla="*/ 3084844 w 3084844"/>
              <a:gd name="connsiteY0" fmla="*/ 1184031 h 1184031"/>
              <a:gd name="connsiteX1" fmla="*/ 1637881 w 3084844"/>
              <a:gd name="connsiteY1" fmla="*/ 189244 h 1184031"/>
              <a:gd name="connsiteX2" fmla="*/ 0 w 3084844"/>
              <a:gd name="connsiteY2" fmla="*/ 48567 h 118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4844" h="1184031">
                <a:moveTo>
                  <a:pt x="3084844" y="1184031"/>
                </a:moveTo>
                <a:cubicBezTo>
                  <a:pt x="2618433" y="781259"/>
                  <a:pt x="2152022" y="378488"/>
                  <a:pt x="1637881" y="189244"/>
                </a:cubicBezTo>
                <a:cubicBezTo>
                  <a:pt x="1123740" y="0"/>
                  <a:pt x="561870" y="24283"/>
                  <a:pt x="0" y="48567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941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en-US" altLang="ko-KR" dirty="0" err="1" smtClean="0"/>
              <a:t>SqlSessionFactory</a:t>
            </a:r>
            <a:r>
              <a:rPr lang="en-US" altLang="ko-KR" dirty="0" smtClean="0"/>
              <a:t> </a:t>
            </a:r>
            <a:r>
              <a:rPr lang="ko-KR" altLang="en-US" dirty="0"/>
              <a:t>에서 </a:t>
            </a:r>
            <a:r>
              <a:rPr lang="en-US" altLang="ko-KR" dirty="0" err="1"/>
              <a:t>SqlSession</a:t>
            </a:r>
            <a:r>
              <a:rPr lang="en-US" altLang="ko-KR" dirty="0"/>
              <a:t> </a:t>
            </a:r>
            <a:r>
              <a:rPr lang="ko-KR" altLang="en-US" dirty="0"/>
              <a:t>만들기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581900" cy="489654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1043608" y="2348880"/>
            <a:ext cx="5832648" cy="20162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043608" y="4509120"/>
            <a:ext cx="5832648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043608" y="1340768"/>
            <a:ext cx="7200800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508" y="2708920"/>
            <a:ext cx="2395736" cy="172819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7042585" y="3573016"/>
            <a:ext cx="1872208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569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CardMybatis-servlet.xml(1)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172450" cy="525658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4932040" y="4293096"/>
            <a:ext cx="3456384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컨테이너에 생성할 객체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:Controller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Auto scan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@Controller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 @Service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 @Repository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2736304" cy="172819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932040" y="5301208"/>
            <a:ext cx="3456384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@Valid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30668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CardMybatis-servlet.xml(2)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200800" cy="4195249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509120"/>
            <a:ext cx="6912768" cy="18097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763688" y="3501007"/>
            <a:ext cx="4968552" cy="882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292080" y="4293096"/>
            <a:ext cx="3456384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일반적인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ViewResolver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6751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CardList.jsp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843640" cy="5832648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323528" y="1052737"/>
            <a:ext cx="6120680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391472" y="2492896"/>
            <a:ext cx="4752528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JSTL(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JavaServer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Pages Standard Tag Library)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+mn-ea"/>
              </a:rPr>
              <a:t>JSTL</a:t>
            </a:r>
            <a:r>
              <a:rPr lang="ko-KR" altLang="en-US" sz="1400" dirty="0" smtClean="0">
                <a:latin typeface="+mn-ea"/>
              </a:rPr>
              <a:t>은 사용자 정의  표준태그라이브러리</a:t>
            </a:r>
            <a:r>
              <a:rPr lang="en-US" altLang="ko-KR" sz="1400" dirty="0" smtClean="0">
                <a:latin typeface="+mn-ea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+mn-ea"/>
              </a:rPr>
              <a:t>JSTL</a:t>
            </a:r>
            <a:r>
              <a:rPr lang="ko-KR" altLang="en-US" sz="1400" dirty="0" smtClean="0">
                <a:latin typeface="+mn-ea"/>
              </a:rPr>
              <a:t>의 주요 강점 중 하나는 서블릿 </a:t>
            </a:r>
            <a:r>
              <a:rPr lang="ko-KR" altLang="en-US" sz="1400" dirty="0" err="1" smtClean="0">
                <a:latin typeface="+mn-ea"/>
              </a:rPr>
              <a:t>컨텍스트에</a:t>
            </a:r>
            <a:r>
              <a:rPr lang="ko-KR" altLang="en-US" sz="1400" dirty="0" smtClean="0">
                <a:latin typeface="+mn-ea"/>
              </a:rPr>
              <a:t> 저장된 </a:t>
            </a:r>
            <a:r>
              <a:rPr lang="ko-KR" altLang="en-US" sz="1400" dirty="0" err="1" smtClean="0">
                <a:latin typeface="+mn-ea"/>
              </a:rPr>
              <a:t>데이타</a:t>
            </a:r>
            <a:r>
              <a:rPr lang="ko-KR" altLang="en-US" sz="1400" dirty="0" smtClean="0">
                <a:latin typeface="+mn-ea"/>
              </a:rPr>
              <a:t> 같은 애플리케이션 </a:t>
            </a:r>
            <a:r>
              <a:rPr lang="ko-KR" altLang="en-US" sz="1400" dirty="0" err="1" smtClean="0">
                <a:latin typeface="+mn-ea"/>
              </a:rPr>
              <a:t>데이타를</a:t>
            </a:r>
            <a:r>
              <a:rPr lang="ko-KR" altLang="en-US" sz="1400" dirty="0" smtClean="0">
                <a:latin typeface="+mn-ea"/>
              </a:rPr>
              <a:t> 액세스 및 조작하는 쉬운 방법을 제공하는 간단한 </a:t>
            </a:r>
            <a:r>
              <a:rPr lang="en-US" altLang="ko-KR" sz="1400" dirty="0" smtClean="0">
                <a:latin typeface="+mn-ea"/>
              </a:rPr>
              <a:t>EL</a:t>
            </a:r>
            <a:r>
              <a:rPr lang="ko-KR" altLang="en-US" sz="1400" dirty="0" smtClean="0">
                <a:latin typeface="+mn-ea"/>
              </a:rPr>
              <a:t>을 사용할 수 있게함</a:t>
            </a:r>
            <a:endParaRPr lang="en-US" altLang="ko-KR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2000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CardList.jsp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5"/>
            <a:ext cx="6768752" cy="5924029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467544" y="908720"/>
            <a:ext cx="1728192" cy="36003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331640" y="3980316"/>
            <a:ext cx="5760640" cy="1680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837721" y="1896954"/>
            <a:ext cx="5256584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form:form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modelAttribute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=“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sampleVo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" action=“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form.do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" method="post" &gt;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4105275" cy="11811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2656"/>
            <a:ext cx="4467225" cy="12192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4427984" y="908721"/>
            <a:ext cx="4392488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203848" y="3933057"/>
            <a:ext cx="122413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076056" y="3088838"/>
            <a:ext cx="237626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3" name="직선 화살표 연결선 12"/>
          <p:cNvCxnSpPr>
            <a:stCxn id="4" idx="3"/>
          </p:cNvCxnSpPr>
          <p:nvPr/>
        </p:nvCxnSpPr>
        <p:spPr>
          <a:xfrm flipV="1">
            <a:off x="2195736" y="980728"/>
            <a:ext cx="2232248" cy="10801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10" idx="0"/>
            <a:endCxn id="11" idx="1"/>
          </p:cNvCxnSpPr>
          <p:nvPr/>
        </p:nvCxnSpPr>
        <p:spPr>
          <a:xfrm flipV="1">
            <a:off x="3815916" y="3196850"/>
            <a:ext cx="1260140" cy="73620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666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CardView.jsp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364605" cy="4536504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751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CardView.jsp(2)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525063" cy="504056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7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직선 화살표 연결선 72"/>
          <p:cNvCxnSpPr>
            <a:endCxn id="26" idx="0"/>
          </p:cNvCxnSpPr>
          <p:nvPr/>
        </p:nvCxnSpPr>
        <p:spPr>
          <a:xfrm flipH="1">
            <a:off x="2664552" y="4581128"/>
            <a:ext cx="36004" cy="72008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3348628" y="4725144"/>
            <a:ext cx="792088" cy="57606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3420636" y="5661248"/>
            <a:ext cx="72008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5364088" y="5589240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5076056" y="3284984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>
            <a:off x="3275856" y="3212976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2780928"/>
            <a:ext cx="648072" cy="594809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2555776" y="2852936"/>
            <a:ext cx="1080120" cy="576064"/>
            <a:chOff x="2051720" y="1772816"/>
            <a:chExt cx="1080120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067944" y="2924944"/>
            <a:ext cx="1080120" cy="576064"/>
            <a:chOff x="2051720" y="1772816"/>
            <a:chExt cx="1080120" cy="576064"/>
          </a:xfrm>
        </p:grpSpPr>
        <p:sp>
          <p:nvSpPr>
            <p:cNvPr id="16" name="직사각형 1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Java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9" name="원통 18"/>
          <p:cNvSpPr/>
          <p:nvPr/>
        </p:nvSpPr>
        <p:spPr>
          <a:xfrm>
            <a:off x="5796136" y="2708920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pic>
        <p:nvPicPr>
          <p:cNvPr id="2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4653136"/>
            <a:ext cx="719316" cy="660198"/>
          </a:xfrm>
          <a:prstGeom prst="rect">
            <a:avLst/>
          </a:prstGeom>
          <a:noFill/>
        </p:spPr>
      </p:pic>
      <p:grpSp>
        <p:nvGrpSpPr>
          <p:cNvPr id="34" name="그룹 33"/>
          <p:cNvGrpSpPr/>
          <p:nvPr/>
        </p:nvGrpSpPr>
        <p:grpSpPr>
          <a:xfrm>
            <a:off x="2268508" y="4221088"/>
            <a:ext cx="1291343" cy="504056"/>
            <a:chOff x="2200537" y="4005064"/>
            <a:chExt cx="1435359" cy="504056"/>
          </a:xfrm>
        </p:grpSpPr>
        <p:sp>
          <p:nvSpPr>
            <p:cNvPr id="23" name="직사각형 22"/>
            <p:cNvSpPr/>
            <p:nvPr/>
          </p:nvSpPr>
          <p:spPr>
            <a:xfrm>
              <a:off x="2200537" y="4005064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21361" y="4077072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Servlet</a:t>
              </a:r>
              <a:endPara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(Controller)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268508" y="5301208"/>
            <a:ext cx="1080120" cy="576064"/>
            <a:chOff x="2051720" y="1772816"/>
            <a:chExt cx="1080120" cy="576064"/>
          </a:xfrm>
        </p:grpSpPr>
        <p:sp>
          <p:nvSpPr>
            <p:cNvPr id="26" name="직사각형 2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(View)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84732" y="5157192"/>
            <a:ext cx="1224136" cy="648072"/>
            <a:chOff x="2051720" y="1772816"/>
            <a:chExt cx="1080120" cy="576064"/>
          </a:xfrm>
        </p:grpSpPr>
        <p:sp>
          <p:nvSpPr>
            <p:cNvPr id="30" name="직사각형 29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6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(Model)</a:t>
              </a:r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35" name="원통 34"/>
          <p:cNvSpPr/>
          <p:nvPr/>
        </p:nvSpPr>
        <p:spPr>
          <a:xfrm>
            <a:off x="6084932" y="5013176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grpSp>
        <p:nvGrpSpPr>
          <p:cNvPr id="48" name="그룹 47"/>
          <p:cNvGrpSpPr/>
          <p:nvPr/>
        </p:nvGrpSpPr>
        <p:grpSpPr>
          <a:xfrm>
            <a:off x="755576" y="1165508"/>
            <a:ext cx="4608512" cy="882955"/>
            <a:chOff x="539552" y="1628800"/>
            <a:chExt cx="4608512" cy="882955"/>
          </a:xfrm>
        </p:grpSpPr>
        <p:pic>
          <p:nvPicPr>
            <p:cNvPr id="4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39552" y="1864232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5" name="직사각형 4"/>
            <p:cNvSpPr/>
            <p:nvPr/>
          </p:nvSpPr>
          <p:spPr>
            <a:xfrm>
              <a:off x="2267744" y="1772816"/>
              <a:ext cx="950505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91188" y="1859969"/>
              <a:ext cx="999882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원통 7"/>
            <p:cNvSpPr/>
            <p:nvPr/>
          </p:nvSpPr>
          <p:spPr>
            <a:xfrm>
              <a:off x="4644008" y="162880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>
              <a:off x="1475656" y="1988840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>
              <a:off x="3779912" y="2132856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flipH="1">
              <a:off x="1437556" y="215914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403648" y="1700808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26508" y="2132856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699792" y="1700808"/>
              <a:ext cx="108012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555776" y="1988840"/>
              <a:ext cx="104926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HTML+Java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724128" y="145354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DB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직접 접근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83768" y="87747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HY엽서L" pitchFamily="18" charset="-127"/>
                <a:ea typeface="HY엽서L" pitchFamily="18" charset="-127"/>
              </a:rPr>
              <a:t>JSP</a:t>
            </a:r>
            <a:r>
              <a:rPr lang="ko-KR" altLang="en-US" sz="1200" b="1" dirty="0" smtClean="0">
                <a:latin typeface="HY엽서L" pitchFamily="18" charset="-127"/>
                <a:ea typeface="HY엽서L" pitchFamily="18" charset="-127"/>
              </a:rPr>
              <a:t>간 복잡한 이동</a:t>
            </a:r>
            <a:endParaRPr lang="ko-KR" altLang="en-US" sz="1200" b="1" dirty="0"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3635896" y="138153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1638340" y="3099440"/>
            <a:ext cx="72008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1653580" y="2985904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19672" y="2636912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6244" y="314096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599232" y="2951075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1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68508" y="393305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일관된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응답요청관리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7" name="직선 화살표 연결선 66"/>
          <p:cNvCxnSpPr>
            <a:endCxn id="23" idx="1"/>
          </p:cNvCxnSpPr>
          <p:nvPr/>
        </p:nvCxnSpPr>
        <p:spPr>
          <a:xfrm flipV="1">
            <a:off x="1404412" y="4437112"/>
            <a:ext cx="864096" cy="360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stCxn id="20" idx="1"/>
          </p:cNvCxnSpPr>
          <p:nvPr/>
        </p:nvCxnSpPr>
        <p:spPr>
          <a:xfrm flipV="1">
            <a:off x="1186860" y="4521247"/>
            <a:ext cx="1080884" cy="46198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290876" y="431938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48428" y="4797152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733004" y="501317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2 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611560" y="2303526"/>
            <a:ext cx="7776864" cy="1485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5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68610" y="243944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41" name="그룹 40"/>
          <p:cNvGrpSpPr/>
          <p:nvPr/>
        </p:nvGrpSpPr>
        <p:grpSpPr>
          <a:xfrm>
            <a:off x="4337595" y="1912843"/>
            <a:ext cx="1746295" cy="2022181"/>
            <a:chOff x="2987824" y="836712"/>
            <a:chExt cx="1296145" cy="2022181"/>
          </a:xfrm>
          <a:solidFill>
            <a:srgbClr val="99CCFF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CardService</a:t>
              </a:r>
              <a:endParaRPr lang="en-US" altLang="ko-KR" sz="1200" dirty="0" smtClean="0"/>
            </a:p>
            <a:p>
              <a:r>
                <a:rPr lang="en-US" altLang="ko-KR" sz="1200" i="1" dirty="0" smtClean="0"/>
                <a:t>(CardService.java)</a:t>
              </a:r>
              <a:endParaRPr lang="ko-KR" alt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setCardMapper</a:t>
              </a:r>
              <a:r>
                <a:rPr lang="en-US" altLang="ko-KR" sz="1200" i="1" dirty="0" smtClean="0"/>
                <a:t> ( 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  <a:endParaRPr lang="en-US" altLang="ko-KR" sz="1200" dirty="0" smtClean="0"/>
            </a:p>
            <a:p>
              <a:r>
                <a:rPr lang="en-US" altLang="ko-KR" sz="1200" dirty="0"/>
                <a:t>get(</a:t>
              </a:r>
              <a:r>
                <a:rPr lang="en-US" altLang="ko-KR" sz="1200" b="1" dirty="0" err="1"/>
                <a:t>int</a:t>
              </a:r>
              <a:r>
                <a:rPr lang="en-US" altLang="ko-KR" sz="1200" b="1" dirty="0"/>
                <a:t> </a:t>
              </a:r>
              <a:r>
                <a:rPr lang="en-US" altLang="ko-KR" sz="1200" b="1" dirty="0" err="1"/>
                <a:t>sampleNo</a:t>
              </a:r>
              <a:r>
                <a:rPr lang="en-US" altLang="ko-KR" sz="1200" b="1" dirty="0" smtClean="0"/>
                <a:t>)</a:t>
              </a:r>
            </a:p>
            <a:p>
              <a:r>
                <a:rPr lang="en-US" altLang="ko-KR" sz="1200" dirty="0"/>
                <a:t>add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/>
                <a:t>update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/>
                <a:t>delete</a:t>
              </a:r>
              <a:r>
                <a:rPr lang="en-US" altLang="ko-KR" sz="1200" dirty="0" smtClean="0"/>
                <a:t>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605758" y="1924252"/>
            <a:ext cx="2081628" cy="805343"/>
            <a:chOff x="2987824" y="836712"/>
            <a:chExt cx="1296249" cy="3444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i="1" dirty="0" err="1" smtClean="0"/>
                <a:t>sqlSessionFactory</a:t>
              </a:r>
              <a:endParaRPr lang="en-US" altLang="ko-KR" sz="1200" i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/>
                <a:t>persistence</a:t>
              </a:r>
              <a:endParaRPr lang="ko-KR" altLang="en-US" sz="1200" dirty="0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4684857" y="920541"/>
            <a:ext cx="1051769" cy="565033"/>
            <a:chOff x="611560" y="692696"/>
            <a:chExt cx="2232248" cy="246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CardDto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2" idx="2"/>
            <a:endCxn id="116" idx="0"/>
          </p:cNvCxnSpPr>
          <p:nvPr/>
        </p:nvCxnSpPr>
        <p:spPr>
          <a:xfrm>
            <a:off x="5210743" y="3935024"/>
            <a:ext cx="21173" cy="50685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210741" y="3991709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0" name="직선 화살표 연결선 159"/>
          <p:cNvCxnSpPr/>
          <p:nvPr/>
        </p:nvCxnSpPr>
        <p:spPr>
          <a:xfrm flipV="1">
            <a:off x="3803723" y="2606714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871048" y="24525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198" name="그룹 197"/>
          <p:cNvGrpSpPr/>
          <p:nvPr/>
        </p:nvGrpSpPr>
        <p:grpSpPr>
          <a:xfrm>
            <a:off x="1613028" y="4911076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cardList.jsp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-21389" y="1427826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-44829" y="1114782"/>
            <a:ext cx="20377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CardMybatis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list.do</a:t>
            </a:r>
            <a:r>
              <a:rPr lang="en-US" altLang="ko-KR" sz="1400" dirty="0"/>
              <a:t>#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141560" y="4775725"/>
            <a:ext cx="731371" cy="1353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그룹 220"/>
          <p:cNvGrpSpPr/>
          <p:nvPr/>
        </p:nvGrpSpPr>
        <p:grpSpPr>
          <a:xfrm>
            <a:off x="2718216" y="4891077"/>
            <a:ext cx="1314557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2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CardView.jsp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2872931" y="4775725"/>
            <a:ext cx="502564" cy="115352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-44829" y="5172923"/>
            <a:ext cx="11081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form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.do(post)</a:t>
            </a:r>
          </a:p>
          <a:p>
            <a:r>
              <a:rPr lang="en-US" altLang="ko-KR" sz="1200" dirty="0" smtClean="0"/>
              <a:t>delete.do(post)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371156" y="852380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b="1" dirty="0" err="1" smtClean="0"/>
              <a:t>SpringDispatcher</a:t>
            </a:r>
            <a:endParaRPr lang="en-US" altLang="ko-KR" sz="1400" b="1" dirty="0" smtClean="0"/>
          </a:p>
        </p:txBody>
      </p:sp>
      <p:grpSp>
        <p:nvGrpSpPr>
          <p:cNvPr id="190" name="그룹 84"/>
          <p:cNvGrpSpPr/>
          <p:nvPr/>
        </p:nvGrpSpPr>
        <p:grpSpPr>
          <a:xfrm>
            <a:off x="1928951" y="1254742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dirty="0" smtClean="0"/>
                <a:t>(component-scan</a:t>
              </a:r>
              <a:r>
                <a:rPr lang="en-US" altLang="ko-KR" sz="1050" i="1" dirty="0" smtClean="0"/>
                <a:t>)</a:t>
              </a:r>
            </a:p>
            <a:p>
              <a:r>
                <a:rPr lang="en-US" altLang="ko-KR" sz="1050" dirty="0"/>
                <a:t>&lt;</a:t>
              </a:r>
              <a:r>
                <a:rPr lang="en-US" altLang="ko-KR" sz="1050" dirty="0" err="1"/>
                <a:t>context:annotation-config</a:t>
              </a:r>
              <a:r>
                <a:rPr lang="en-US" altLang="ko-KR" sz="1050" dirty="0"/>
                <a:t> /&gt;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51" name="그룹 88"/>
          <p:cNvGrpSpPr/>
          <p:nvPr/>
        </p:nvGrpSpPr>
        <p:grpSpPr>
          <a:xfrm>
            <a:off x="1931513" y="2032078"/>
            <a:ext cx="1877965" cy="1959631"/>
            <a:chOff x="2987824" y="901364"/>
            <a:chExt cx="1300131" cy="1959631"/>
          </a:xfrm>
          <a:solidFill>
            <a:schemeClr val="accent2">
              <a:lumMod val="75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/>
                <a:t>Card</a:t>
              </a:r>
              <a:r>
                <a:rPr lang="ko-KR" altLang="en-US" sz="1400" b="1" i="1" dirty="0" smtClean="0"/>
                <a:t> </a:t>
              </a:r>
              <a:r>
                <a:rPr lang="en-US" altLang="ko-KR" sz="1400" b="1" i="1" dirty="0" smtClean="0"/>
                <a:t>Controller</a:t>
              </a:r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SampleController.java)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91811" y="1476000"/>
              <a:ext cx="1296144" cy="1384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setCardService</a:t>
              </a:r>
              <a:r>
                <a:rPr lang="en-US" altLang="ko-KR" sz="1200" i="1" dirty="0" smtClean="0"/>
                <a:t>()</a:t>
              </a:r>
            </a:p>
            <a:p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getAll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()-”</a:t>
              </a:r>
              <a:r>
                <a:rPr lang="en-US" altLang="ko-KR" sz="1200" dirty="0" smtClean="0"/>
                <a:t>/list”</a:t>
              </a:r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200" b="1" dirty="0" smtClean="0"/>
                <a:t>get()-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form"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add()-</a:t>
              </a:r>
              <a:r>
                <a:rPr lang="en-US" altLang="ko-KR" sz="1200" dirty="0"/>
                <a:t>"/</a:t>
              </a:r>
              <a:r>
                <a:rPr lang="en-US" altLang="ko-KR" sz="1200" dirty="0" err="1"/>
                <a:t>addsave</a:t>
              </a:r>
              <a:r>
                <a:rPr lang="en-US" altLang="ko-KR" sz="1200" dirty="0"/>
                <a:t>"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update()-</a:t>
              </a:r>
              <a:r>
                <a:rPr lang="en-US" altLang="ko-KR" sz="1200" dirty="0"/>
                <a:t> "/</a:t>
              </a:r>
              <a:r>
                <a:rPr lang="en-US" altLang="ko-KR" sz="1200" dirty="0" err="1" smtClean="0"/>
                <a:t>editsave</a:t>
              </a:r>
              <a:r>
                <a:rPr lang="en-US" altLang="ko-KR" sz="1200" dirty="0" smtClean="0"/>
                <a:t>“</a:t>
              </a:r>
            </a:p>
            <a:p>
              <a:r>
                <a:rPr lang="en-US" altLang="ko-KR" sz="1200" b="1" dirty="0" smtClean="0"/>
                <a:t>delete</a:t>
              </a:r>
              <a:r>
                <a:rPr lang="en-US" altLang="ko-KR" sz="1200" b="1" dirty="0"/>
                <a:t>()-</a:t>
              </a:r>
              <a:r>
                <a:rPr lang="en-US" altLang="ko-KR" sz="1200" dirty="0"/>
                <a:t> </a:t>
              </a:r>
              <a:r>
                <a:rPr lang="en-US" altLang="ko-KR" sz="1200" dirty="0" smtClean="0"/>
                <a:t>"/</a:t>
              </a:r>
              <a:r>
                <a:rPr lang="en-US" altLang="ko-KR" sz="1200" dirty="0"/>
                <a:t>delete</a:t>
              </a:r>
              <a:r>
                <a:rPr lang="en-US" altLang="ko-KR" sz="1200" dirty="0" smtClean="0"/>
                <a:t>"</a:t>
              </a:r>
              <a:endParaRPr lang="ko-KR" altLang="en-US" sz="1200" b="1" dirty="0"/>
            </a:p>
          </p:txBody>
        </p:sp>
      </p:grpSp>
      <p:grpSp>
        <p:nvGrpSpPr>
          <p:cNvPr id="194" name="그룹 96"/>
          <p:cNvGrpSpPr/>
          <p:nvPr/>
        </p:nvGrpSpPr>
        <p:grpSpPr>
          <a:xfrm>
            <a:off x="1873776" y="4150444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고객관리 클래스다이어그램 </a:t>
            </a:r>
            <a:endParaRPr lang="ko-KR" altLang="en-US" dirty="0"/>
          </a:p>
        </p:txBody>
      </p:sp>
      <p:cxnSp>
        <p:nvCxnSpPr>
          <p:cNvPr id="87" name="직선 화살표 연결선 86"/>
          <p:cNvCxnSpPr>
            <a:stCxn id="11" idx="0"/>
            <a:endCxn id="130" idx="2"/>
          </p:cNvCxnSpPr>
          <p:nvPr/>
        </p:nvCxnSpPr>
        <p:spPr>
          <a:xfrm flipV="1">
            <a:off x="5210742" y="1485574"/>
            <a:ext cx="0" cy="42726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0800000" flipH="1">
            <a:off x="1663267" y="1673686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688940" y="2769385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865055" y="1877990"/>
            <a:ext cx="2561" cy="1540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 flipH="1">
            <a:off x="2872931" y="3991709"/>
            <a:ext cx="444" cy="158735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47" idx="0"/>
            <a:endCxn id="129" idx="3"/>
          </p:cNvCxnSpPr>
          <p:nvPr/>
        </p:nvCxnSpPr>
        <p:spPr>
          <a:xfrm flipH="1" flipV="1">
            <a:off x="5736626" y="1151374"/>
            <a:ext cx="1909862" cy="7728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stCxn id="152" idx="3"/>
            <a:endCxn id="129" idx="1"/>
          </p:cNvCxnSpPr>
          <p:nvPr/>
        </p:nvCxnSpPr>
        <p:spPr>
          <a:xfrm flipV="1">
            <a:off x="3803719" y="1151374"/>
            <a:ext cx="881138" cy="11269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97694" y="1382207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118" name="그룹 117"/>
          <p:cNvGrpSpPr/>
          <p:nvPr/>
        </p:nvGrpSpPr>
        <p:grpSpPr>
          <a:xfrm>
            <a:off x="6591074" y="4352015"/>
            <a:ext cx="1638321" cy="1281230"/>
            <a:chOff x="611560" y="692696"/>
            <a:chExt cx="2232248" cy="1572609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smtClean="0"/>
                <a:t>CardMapper.xml</a:t>
              </a:r>
              <a:endParaRPr lang="ko-KR" altLang="en-US" sz="1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018659"/>
              <a:ext cx="2232248" cy="12466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getAll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get</a:t>
              </a:r>
            </a:p>
            <a:p>
              <a:r>
                <a:rPr lang="en-US" altLang="ko-KR" sz="1200" dirty="0" smtClean="0"/>
                <a:t>add</a:t>
              </a:r>
            </a:p>
            <a:p>
              <a:r>
                <a:rPr lang="en-US" altLang="ko-KR" sz="1200" dirty="0" smtClean="0"/>
                <a:t>Update</a:t>
              </a:r>
            </a:p>
            <a:p>
              <a:r>
                <a:rPr lang="en-US" altLang="ko-KR" sz="1200" dirty="0" smtClean="0"/>
                <a:t>delete</a:t>
              </a:r>
              <a:endParaRPr lang="ko-KR" altLang="en-US" sz="1200" dirty="0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4306030" y="4441875"/>
            <a:ext cx="1851772" cy="1442222"/>
            <a:chOff x="6488646" y="1316607"/>
            <a:chExt cx="2081629" cy="1442222"/>
          </a:xfrm>
        </p:grpSpPr>
        <p:grpSp>
          <p:nvGrpSpPr>
            <p:cNvPr id="115" name="그룹 114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solidFill>
              <a:srgbClr val="99CCFF"/>
            </a:solidFill>
          </p:grpSpPr>
          <p:sp>
            <p:nvSpPr>
              <p:cNvPr id="116" name="TextBox 115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b="1" dirty="0" err="1" smtClean="0"/>
                  <a:t>SampleMapper</a:t>
                </a:r>
                <a:endParaRPr lang="ko-KR" altLang="en-US" sz="12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6488647" y="1743166"/>
              <a:ext cx="2081628" cy="1015663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getAll</a:t>
              </a:r>
              <a:r>
                <a:rPr lang="en-US" altLang="ko-KR" sz="1200" dirty="0"/>
                <a:t>() </a:t>
              </a:r>
            </a:p>
            <a:p>
              <a:r>
                <a:rPr lang="en-US" altLang="ko-KR" sz="1200" dirty="0"/>
                <a:t>get(</a:t>
              </a:r>
              <a:r>
                <a:rPr lang="en-US" altLang="ko-KR" sz="1200" b="1" dirty="0" err="1"/>
                <a:t>int</a:t>
              </a:r>
              <a:r>
                <a:rPr lang="en-US" altLang="ko-KR" sz="1200" b="1" dirty="0"/>
                <a:t> </a:t>
              </a:r>
              <a:r>
                <a:rPr lang="en-US" altLang="ko-KR" sz="1200" b="1" dirty="0" err="1"/>
                <a:t>sampleNo</a:t>
              </a:r>
              <a:r>
                <a:rPr lang="en-US" altLang="ko-KR" sz="1200" b="1" dirty="0"/>
                <a:t>)</a:t>
              </a:r>
            </a:p>
            <a:p>
              <a:r>
                <a:rPr lang="en-US" altLang="ko-KR" sz="1200" dirty="0"/>
                <a:t>add()</a:t>
              </a:r>
            </a:p>
            <a:p>
              <a:r>
                <a:rPr lang="en-US" altLang="ko-KR" sz="1200" dirty="0"/>
                <a:t>update()</a:t>
              </a:r>
            </a:p>
            <a:p>
              <a:r>
                <a:rPr lang="en-US" altLang="ko-KR" sz="1200" dirty="0"/>
                <a:t>delete()</a:t>
              </a:r>
            </a:p>
          </p:txBody>
        </p:sp>
      </p:grpSp>
      <p:cxnSp>
        <p:nvCxnSpPr>
          <p:cNvPr id="133" name="직선 화살표 연결선 132"/>
          <p:cNvCxnSpPr>
            <a:stCxn id="48" idx="2"/>
            <a:endCxn id="116" idx="3"/>
          </p:cNvCxnSpPr>
          <p:nvPr/>
        </p:nvCxnSpPr>
        <p:spPr>
          <a:xfrm flipH="1">
            <a:off x="6157802" y="2729595"/>
            <a:ext cx="1488686" cy="185078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그룹 137"/>
          <p:cNvGrpSpPr/>
          <p:nvPr/>
        </p:nvGrpSpPr>
        <p:grpSpPr>
          <a:xfrm>
            <a:off x="7662952" y="3426650"/>
            <a:ext cx="1333617" cy="703558"/>
            <a:chOff x="6488646" y="1316607"/>
            <a:chExt cx="2081629" cy="703558"/>
          </a:xfrm>
        </p:grpSpPr>
        <p:grpSp>
          <p:nvGrpSpPr>
            <p:cNvPr id="139" name="그룹 138"/>
            <p:cNvGrpSpPr/>
            <p:nvPr/>
          </p:nvGrpSpPr>
          <p:grpSpPr>
            <a:xfrm>
              <a:off x="6488646" y="1316607"/>
              <a:ext cx="2081629" cy="550755"/>
              <a:chOff x="369905" y="388706"/>
              <a:chExt cx="2319385" cy="240092"/>
            </a:xfrm>
            <a:solidFill>
              <a:srgbClr val="99CCFF"/>
            </a:solidFill>
          </p:grpSpPr>
          <p:sp>
            <p:nvSpPr>
              <p:cNvPr id="141" name="TextBox 140"/>
              <p:cNvSpPr txBox="1"/>
              <p:nvPr/>
            </p:nvSpPr>
            <p:spPr>
              <a:xfrm>
                <a:off x="369905" y="388706"/>
                <a:ext cx="2319385" cy="12075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err="1" smtClean="0"/>
                  <a:t>dataSource</a:t>
                </a:r>
                <a:endParaRPr lang="ko-KR" altLang="en-US" sz="12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69906" y="509459"/>
                <a:ext cx="2319384" cy="11933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6488647" y="1743166"/>
              <a:ext cx="2081628" cy="276999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ko-KR" sz="1200" dirty="0"/>
            </a:p>
          </p:txBody>
        </p:sp>
      </p:grpSp>
      <p:cxnSp>
        <p:nvCxnSpPr>
          <p:cNvPr id="144" name="직선 화살표 연결선 143"/>
          <p:cNvCxnSpPr>
            <a:stCxn id="48" idx="2"/>
            <a:endCxn id="141" idx="0"/>
          </p:cNvCxnSpPr>
          <p:nvPr/>
        </p:nvCxnSpPr>
        <p:spPr>
          <a:xfrm>
            <a:off x="7646488" y="2729595"/>
            <a:ext cx="683273" cy="6970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426099" y="356962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DI 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6" name="직선 화살표 연결선 165"/>
          <p:cNvCxnSpPr>
            <a:stCxn id="48" idx="2"/>
            <a:endCxn id="119" idx="0"/>
          </p:cNvCxnSpPr>
          <p:nvPr/>
        </p:nvCxnSpPr>
        <p:spPr>
          <a:xfrm flipH="1">
            <a:off x="7410235" y="2729595"/>
            <a:ext cx="236253" cy="162242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1962052" y="5699431"/>
            <a:ext cx="123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Editsave.do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62843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647700" y="837406"/>
            <a:ext cx="7848600" cy="5183188"/>
          </a:xfrm>
          <a:prstGeom prst="roundRect">
            <a:avLst>
              <a:gd name="adj" fmla="val 2144"/>
            </a:avLst>
          </a:prstGeom>
          <a:solidFill>
            <a:srgbClr val="EAEAEA">
              <a:alpha val="41000"/>
            </a:srgbClr>
          </a:soli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" name="AutoShape 1028"/>
          <p:cNvSpPr>
            <a:spLocks noChangeArrowheads="1"/>
          </p:cNvSpPr>
          <p:nvPr/>
        </p:nvSpPr>
        <p:spPr bwMode="auto">
          <a:xfrm>
            <a:off x="5400675" y="5569744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6" name="AutoShape 1029"/>
          <p:cNvSpPr>
            <a:spLocks noChangeArrowheads="1"/>
          </p:cNvSpPr>
          <p:nvPr/>
        </p:nvSpPr>
        <p:spPr bwMode="auto">
          <a:xfrm>
            <a:off x="2016125" y="1275556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7" name="AutoShape 1030"/>
          <p:cNvSpPr>
            <a:spLocks noChangeArrowheads="1"/>
          </p:cNvSpPr>
          <p:nvPr/>
        </p:nvSpPr>
        <p:spPr bwMode="auto">
          <a:xfrm>
            <a:off x="4752975" y="4155281"/>
            <a:ext cx="3024187" cy="1273175"/>
          </a:xfrm>
          <a:prstGeom prst="roundRect">
            <a:avLst>
              <a:gd name="adj" fmla="val 10171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" name="AutoShape 1031"/>
          <p:cNvSpPr>
            <a:spLocks noChangeArrowheads="1"/>
          </p:cNvSpPr>
          <p:nvPr/>
        </p:nvSpPr>
        <p:spPr bwMode="auto">
          <a:xfrm>
            <a:off x="2016125" y="1683544"/>
            <a:ext cx="5832475" cy="360362"/>
          </a:xfrm>
          <a:prstGeom prst="roundRect">
            <a:avLst>
              <a:gd name="adj" fmla="val 16667"/>
            </a:avLst>
          </a:prstGeom>
          <a:solidFill>
            <a:srgbClr val="99CC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AutoShape 1032"/>
          <p:cNvSpPr>
            <a:spLocks noChangeArrowheads="1"/>
          </p:cNvSpPr>
          <p:nvPr/>
        </p:nvSpPr>
        <p:spPr bwMode="auto">
          <a:xfrm>
            <a:off x="2016125" y="2140744"/>
            <a:ext cx="2447925" cy="3816350"/>
          </a:xfrm>
          <a:prstGeom prst="roundRect">
            <a:avLst>
              <a:gd name="adj" fmla="val 5190"/>
            </a:avLst>
          </a:prstGeom>
          <a:solidFill>
            <a:srgbClr val="808000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" name="AutoShape 1033"/>
          <p:cNvSpPr>
            <a:spLocks noChangeArrowheads="1"/>
          </p:cNvSpPr>
          <p:nvPr/>
        </p:nvSpPr>
        <p:spPr bwMode="auto">
          <a:xfrm>
            <a:off x="6480175" y="2283619"/>
            <a:ext cx="1150937" cy="8636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1" name="Text Box 1034"/>
          <p:cNvSpPr txBox="1">
            <a:spLocks noChangeArrowheads="1"/>
          </p:cNvSpPr>
          <p:nvPr/>
        </p:nvSpPr>
        <p:spPr bwMode="auto">
          <a:xfrm>
            <a:off x="2017712" y="2140744"/>
            <a:ext cx="24463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>
                    <a:alpha val="4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>
                    <a:alpha val="35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Spring MVC</a:t>
            </a:r>
          </a:p>
        </p:txBody>
      </p:sp>
      <p:sp>
        <p:nvSpPr>
          <p:cNvPr id="12" name="Text Box 1035"/>
          <p:cNvSpPr txBox="1">
            <a:spLocks noChangeArrowheads="1"/>
          </p:cNvSpPr>
          <p:nvPr/>
        </p:nvSpPr>
        <p:spPr bwMode="auto">
          <a:xfrm>
            <a:off x="2016125" y="1707356"/>
            <a:ext cx="5903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org.springframework.web.servlet.DispatcherServlet</a:t>
            </a:r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2808287" y="24280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2808287" y="2715419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5" name="Text Box 1038"/>
          <p:cNvSpPr txBox="1">
            <a:spLocks noChangeArrowheads="1"/>
          </p:cNvSpPr>
          <p:nvPr/>
        </p:nvSpPr>
        <p:spPr bwMode="auto">
          <a:xfrm>
            <a:off x="2808287" y="30043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6" name="Text Box 1039"/>
          <p:cNvSpPr txBox="1">
            <a:spLocks noChangeArrowheads="1"/>
          </p:cNvSpPr>
          <p:nvPr/>
        </p:nvSpPr>
        <p:spPr bwMode="auto">
          <a:xfrm>
            <a:off x="2808287" y="47950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7" name="Text Box 1040"/>
          <p:cNvSpPr txBox="1">
            <a:spLocks noChangeArrowheads="1"/>
          </p:cNvSpPr>
          <p:nvPr/>
        </p:nvSpPr>
        <p:spPr bwMode="auto">
          <a:xfrm>
            <a:off x="2808287" y="50823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8" name="Text Box 1041"/>
          <p:cNvSpPr txBox="1">
            <a:spLocks noChangeArrowheads="1"/>
          </p:cNvSpPr>
          <p:nvPr/>
        </p:nvSpPr>
        <p:spPr bwMode="auto">
          <a:xfrm>
            <a:off x="2808287" y="5371306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9" name="Text Box 1042"/>
          <p:cNvSpPr txBox="1">
            <a:spLocks noChangeArrowheads="1"/>
          </p:cNvSpPr>
          <p:nvPr/>
        </p:nvSpPr>
        <p:spPr bwMode="auto">
          <a:xfrm>
            <a:off x="4752975" y="4155281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Template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JSP</a:t>
            </a:r>
          </a:p>
          <a:p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-</a:t>
            </a:r>
            <a:r>
              <a:rPr lang="en-US" altLang="ko-KR" sz="160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Velocity</a:t>
            </a:r>
          </a:p>
          <a:p>
            <a:pPr>
              <a:buFontTx/>
              <a:buChar char="-"/>
            </a:pP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 Freemarker</a:t>
            </a:r>
          </a:p>
        </p:txBody>
      </p:sp>
      <p:sp>
        <p:nvSpPr>
          <p:cNvPr id="20" name="Text Box 1043"/>
          <p:cNvSpPr txBox="1">
            <a:spLocks noChangeArrowheads="1"/>
          </p:cNvSpPr>
          <p:nvPr/>
        </p:nvSpPr>
        <p:spPr bwMode="auto">
          <a:xfrm>
            <a:off x="4903787" y="3091656"/>
            <a:ext cx="12223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latin typeface="Verdana" pitchFamily="34" charset="0"/>
              </a:rPr>
              <a:t>IoC Container</a:t>
            </a:r>
          </a:p>
        </p:txBody>
      </p:sp>
      <p:sp>
        <p:nvSpPr>
          <p:cNvPr id="21" name="Text Box 1044"/>
          <p:cNvSpPr txBox="1">
            <a:spLocks noChangeArrowheads="1"/>
          </p:cNvSpPr>
          <p:nvPr/>
        </p:nvSpPr>
        <p:spPr bwMode="auto">
          <a:xfrm>
            <a:off x="6407150" y="2428081"/>
            <a:ext cx="12969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JDBC</a:t>
            </a:r>
          </a:p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ORM</a:t>
            </a:r>
          </a:p>
        </p:txBody>
      </p:sp>
      <p:sp>
        <p:nvSpPr>
          <p:cNvPr id="22" name="AutoShape 1045"/>
          <p:cNvSpPr>
            <a:spLocks noChangeArrowheads="1"/>
          </p:cNvSpPr>
          <p:nvPr/>
        </p:nvSpPr>
        <p:spPr bwMode="auto">
          <a:xfrm>
            <a:off x="4610100" y="3329781"/>
            <a:ext cx="3279775" cy="725488"/>
          </a:xfrm>
          <a:prstGeom prst="roundRect">
            <a:avLst>
              <a:gd name="adj" fmla="val 16667"/>
            </a:avLst>
          </a:prstGeom>
          <a:solidFill>
            <a:srgbClr val="99CC00">
              <a:alpha val="25000"/>
            </a:srgbClr>
          </a:solidFill>
          <a:ln w="63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AutoShape 1046"/>
          <p:cNvSpPr>
            <a:spLocks noChangeArrowheads="1"/>
          </p:cNvSpPr>
          <p:nvPr/>
        </p:nvSpPr>
        <p:spPr bwMode="auto">
          <a:xfrm>
            <a:off x="865187" y="5014119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4" name="Text Box 1047"/>
          <p:cNvSpPr txBox="1">
            <a:spLocks noChangeArrowheads="1"/>
          </p:cNvSpPr>
          <p:nvPr/>
        </p:nvSpPr>
        <p:spPr bwMode="auto">
          <a:xfrm>
            <a:off x="865187" y="5014119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applicationContext.xml</a:t>
            </a:r>
          </a:p>
        </p:txBody>
      </p:sp>
      <p:sp>
        <p:nvSpPr>
          <p:cNvPr id="25" name="AutoShape 1048"/>
          <p:cNvSpPr>
            <a:spLocks noChangeArrowheads="1"/>
          </p:cNvSpPr>
          <p:nvPr/>
        </p:nvSpPr>
        <p:spPr bwMode="auto">
          <a:xfrm>
            <a:off x="865187" y="5309394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865187" y="5309394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action-servlet.xml</a:t>
            </a:r>
          </a:p>
        </p:txBody>
      </p:sp>
      <p:sp>
        <p:nvSpPr>
          <p:cNvPr id="27" name="AutoShape 1054"/>
          <p:cNvSpPr>
            <a:spLocks noChangeArrowheads="1"/>
          </p:cNvSpPr>
          <p:nvPr/>
        </p:nvSpPr>
        <p:spPr bwMode="auto">
          <a:xfrm>
            <a:off x="6480175" y="3436144"/>
            <a:ext cx="1296987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8" name="AutoShape 1055"/>
          <p:cNvSpPr>
            <a:spLocks noChangeArrowheads="1"/>
          </p:cNvSpPr>
          <p:nvPr/>
        </p:nvSpPr>
        <p:spPr bwMode="auto">
          <a:xfrm>
            <a:off x="4752975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9" name="AutoShape 1056"/>
          <p:cNvSpPr>
            <a:spLocks noChangeArrowheads="1"/>
          </p:cNvSpPr>
          <p:nvPr/>
        </p:nvSpPr>
        <p:spPr bwMode="auto">
          <a:xfrm>
            <a:off x="2808287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0" name="Text Box 1057"/>
          <p:cNvSpPr txBox="1">
            <a:spLocks noChangeArrowheads="1"/>
          </p:cNvSpPr>
          <p:nvPr/>
        </p:nvSpPr>
        <p:spPr bwMode="auto">
          <a:xfrm>
            <a:off x="2808287" y="3547269"/>
            <a:ext cx="15113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Controller</a:t>
            </a:r>
          </a:p>
        </p:txBody>
      </p:sp>
      <p:sp>
        <p:nvSpPr>
          <p:cNvPr id="31" name="Text Box 1058"/>
          <p:cNvSpPr txBox="1">
            <a:spLocks noChangeArrowheads="1"/>
          </p:cNvSpPr>
          <p:nvPr/>
        </p:nvSpPr>
        <p:spPr bwMode="auto">
          <a:xfrm>
            <a:off x="4751387" y="3547269"/>
            <a:ext cx="1584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Business Object</a:t>
            </a:r>
          </a:p>
        </p:txBody>
      </p:sp>
      <p:sp>
        <p:nvSpPr>
          <p:cNvPr id="32" name="Text Box 1059"/>
          <p:cNvSpPr txBox="1">
            <a:spLocks noChangeArrowheads="1"/>
          </p:cNvSpPr>
          <p:nvPr/>
        </p:nvSpPr>
        <p:spPr bwMode="auto">
          <a:xfrm>
            <a:off x="6480175" y="3547269"/>
            <a:ext cx="12969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DAO</a:t>
            </a:r>
          </a:p>
        </p:txBody>
      </p:sp>
      <p:sp>
        <p:nvSpPr>
          <p:cNvPr id="33" name="AutoShape 1060"/>
          <p:cNvSpPr>
            <a:spLocks noChangeArrowheads="1"/>
          </p:cNvSpPr>
          <p:nvPr/>
        </p:nvSpPr>
        <p:spPr bwMode="auto">
          <a:xfrm>
            <a:off x="2808287" y="4155281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4" name="Text Box 1061"/>
          <p:cNvSpPr txBox="1">
            <a:spLocks noChangeArrowheads="1"/>
          </p:cNvSpPr>
          <p:nvPr/>
        </p:nvSpPr>
        <p:spPr bwMode="auto">
          <a:xfrm>
            <a:off x="2808287" y="4179094"/>
            <a:ext cx="15113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ModelAndView</a:t>
            </a:r>
          </a:p>
        </p:txBody>
      </p:sp>
      <p:sp>
        <p:nvSpPr>
          <p:cNvPr id="35" name="Text Box 1062"/>
          <p:cNvSpPr txBox="1">
            <a:spLocks noChangeArrowheads="1"/>
          </p:cNvSpPr>
          <p:nvPr/>
        </p:nvSpPr>
        <p:spPr bwMode="auto">
          <a:xfrm>
            <a:off x="2016125" y="1251744"/>
            <a:ext cx="24098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HttpServletRequest</a:t>
            </a:r>
          </a:p>
        </p:txBody>
      </p:sp>
      <p:sp>
        <p:nvSpPr>
          <p:cNvPr id="36" name="Text Box 1063"/>
          <p:cNvSpPr txBox="1">
            <a:spLocks noChangeArrowheads="1"/>
          </p:cNvSpPr>
          <p:nvPr/>
        </p:nvSpPr>
        <p:spPr bwMode="auto">
          <a:xfrm>
            <a:off x="5545137" y="5541169"/>
            <a:ext cx="20653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HttpServletResponse</a:t>
            </a:r>
          </a:p>
        </p:txBody>
      </p:sp>
      <p:sp>
        <p:nvSpPr>
          <p:cNvPr id="37" name="AutoShape 1064"/>
          <p:cNvSpPr>
            <a:spLocks noChangeArrowheads="1"/>
          </p:cNvSpPr>
          <p:nvPr/>
        </p:nvSpPr>
        <p:spPr bwMode="auto">
          <a:xfrm>
            <a:off x="6943725" y="3083719"/>
            <a:ext cx="360362" cy="463550"/>
          </a:xfrm>
          <a:prstGeom prst="upDownArrow">
            <a:avLst>
              <a:gd name="adj1" fmla="val 52426"/>
              <a:gd name="adj2" fmla="val 38441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8" name="AutoShape 1065"/>
          <p:cNvSpPr>
            <a:spLocks noChangeArrowheads="1"/>
          </p:cNvSpPr>
          <p:nvPr/>
        </p:nvSpPr>
        <p:spPr bwMode="auto">
          <a:xfrm rot="16200000">
            <a:off x="4356099" y="4048919"/>
            <a:ext cx="360363" cy="719138"/>
          </a:xfrm>
          <a:prstGeom prst="upDownArrow">
            <a:avLst>
              <a:gd name="adj1" fmla="val 52426"/>
              <a:gd name="adj2" fmla="val 59637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9" name="Line 1066"/>
          <p:cNvSpPr>
            <a:spLocks noChangeShapeType="1"/>
          </p:cNvSpPr>
          <p:nvPr/>
        </p:nvSpPr>
        <p:spPr bwMode="auto">
          <a:xfrm>
            <a:off x="2951162" y="1564481"/>
            <a:ext cx="1588" cy="194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0" name="Line 1067"/>
          <p:cNvSpPr>
            <a:spLocks noChangeShapeType="1"/>
          </p:cNvSpPr>
          <p:nvPr/>
        </p:nvSpPr>
        <p:spPr bwMode="auto">
          <a:xfrm>
            <a:off x="2951162" y="3507581"/>
            <a:ext cx="36734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1" name="Line 1068"/>
          <p:cNvSpPr>
            <a:spLocks noChangeShapeType="1"/>
          </p:cNvSpPr>
          <p:nvPr/>
        </p:nvSpPr>
        <p:spPr bwMode="auto">
          <a:xfrm flipH="1">
            <a:off x="2951162" y="3869531"/>
            <a:ext cx="367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2" name="Line 1069"/>
          <p:cNvSpPr>
            <a:spLocks noChangeShapeType="1"/>
          </p:cNvSpPr>
          <p:nvPr/>
        </p:nvSpPr>
        <p:spPr bwMode="auto">
          <a:xfrm>
            <a:off x="2951162" y="3867944"/>
            <a:ext cx="1588" cy="1873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3" name="Line 1070"/>
          <p:cNvSpPr>
            <a:spLocks noChangeShapeType="1"/>
          </p:cNvSpPr>
          <p:nvPr/>
        </p:nvSpPr>
        <p:spPr bwMode="auto">
          <a:xfrm>
            <a:off x="2951162" y="5741194"/>
            <a:ext cx="23764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4" name="Text Box 1071"/>
          <p:cNvSpPr txBox="1">
            <a:spLocks noChangeArrowheads="1"/>
          </p:cNvSpPr>
          <p:nvPr/>
        </p:nvSpPr>
        <p:spPr bwMode="auto">
          <a:xfrm>
            <a:off x="6192837" y="4131469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Page Control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dispatch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redirect</a:t>
            </a:r>
          </a:p>
        </p:txBody>
      </p:sp>
    </p:spTree>
    <p:extLst>
      <p:ext uri="{BB962C8B-B14F-4D97-AF65-F5344CB8AC3E}">
        <p14:creationId xmlns:p14="http://schemas.microsoft.com/office/powerpoint/2010/main" val="24988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49" name="Picture 1" descr="http://pds20.egloos.com/pds/201107/13/87/b0054687_4e1d9308d4fd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96752"/>
            <a:ext cx="625269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>
            <a:off x="4572000" y="3909814"/>
            <a:ext cx="1008112" cy="0"/>
          </a:xfrm>
          <a:prstGeom prst="straightConnector1">
            <a:avLst/>
          </a:prstGeom>
          <a:ln w="28575">
            <a:solidFill>
              <a:srgbClr val="1C74D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88024" y="356372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+mn-ea"/>
              </a:rPr>
              <a:t>참조</a:t>
            </a:r>
            <a:endParaRPr lang="ko-KR" altLang="en-US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4633" y="1300758"/>
            <a:ext cx="7408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(2)</a:t>
            </a:r>
            <a:r>
              <a:rPr lang="ko-KR" altLang="en-US" dirty="0" smtClean="0">
                <a:latin typeface="+mn-ea"/>
              </a:rPr>
              <a:t>요청</a:t>
            </a:r>
            <a:endParaRPr lang="ko-KR" altLang="en-US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4643" y="1336234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(1)HTTP</a:t>
            </a:r>
            <a:r>
              <a:rPr lang="ko-KR" altLang="en-US" dirty="0" smtClean="0">
                <a:latin typeface="+mn-ea"/>
              </a:rPr>
              <a:t> 요청</a:t>
            </a:r>
            <a:endParaRPr lang="ko-KR" altLang="en-US" dirty="0">
              <a:latin typeface="+mn-ea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547664" y="1916832"/>
            <a:ext cx="85308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5655" y="1999873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HTTP</a:t>
            </a:r>
            <a:r>
              <a:rPr lang="ko-KR" altLang="en-US" dirty="0" smtClean="0">
                <a:latin typeface="+mn-ea"/>
              </a:rPr>
              <a:t> 응답</a:t>
            </a:r>
            <a:endParaRPr lang="ko-KR" altLang="en-US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382044"/>
            <a:ext cx="93610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(4)</a:t>
            </a:r>
            <a:r>
              <a:rPr lang="ko-KR" altLang="en-US" dirty="0" smtClean="0">
                <a:latin typeface="+mn-ea"/>
              </a:rPr>
              <a:t>모델과 </a:t>
            </a:r>
            <a:r>
              <a:rPr lang="ko-KR" altLang="en-US" dirty="0" err="1" smtClean="0">
                <a:latin typeface="+mn-ea"/>
              </a:rPr>
              <a:t>뷰</a:t>
            </a:r>
            <a:endParaRPr lang="en-US" altLang="ko-KR" dirty="0" smtClean="0"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4205" y="2575937"/>
            <a:ext cx="93610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(5)</a:t>
            </a:r>
            <a:r>
              <a:rPr lang="ko-KR" altLang="en-US" dirty="0" smtClean="0">
                <a:latin typeface="+mn-ea"/>
              </a:rPr>
              <a:t>모델 전달</a:t>
            </a:r>
            <a:endParaRPr lang="en-US" altLang="ko-KR" dirty="0" smtClean="0">
              <a:latin typeface="+mn-ea"/>
            </a:endParaRPr>
          </a:p>
          <a:p>
            <a:endParaRPr lang="ko-KR" altLang="en-US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5699" y="2613278"/>
            <a:ext cx="100068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(6)</a:t>
            </a:r>
            <a:r>
              <a:rPr lang="ko-KR" altLang="en-US" dirty="0" smtClean="0">
                <a:latin typeface="+mn-ea"/>
              </a:rPr>
              <a:t>데이터반환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   생성 </a:t>
            </a:r>
            <a:endParaRPr lang="ko-KR" altLang="en-US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8591" y="2652137"/>
            <a:ext cx="100068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(3)</a:t>
            </a:r>
            <a:r>
              <a:rPr lang="ko-KR" altLang="en-US" dirty="0" smtClean="0">
                <a:latin typeface="+mn-ea"/>
              </a:rPr>
              <a:t>생성 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94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3"/>
          <p:cNvSpPr>
            <a:spLocks noChangeShapeType="1"/>
          </p:cNvSpPr>
          <p:nvPr/>
        </p:nvSpPr>
        <p:spPr bwMode="auto">
          <a:xfrm flipH="1" flipV="1">
            <a:off x="6556040" y="3260203"/>
            <a:ext cx="68296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blackGray">
          <a:xfrm>
            <a:off x="7253064" y="37174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blackGray">
          <a:xfrm>
            <a:off x="2994360" y="52389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blackGray">
          <a:xfrm>
            <a:off x="2854660" y="512469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124200" y="3006204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blackGray">
          <a:xfrm>
            <a:off x="4873960" y="28340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blackGray">
          <a:xfrm>
            <a:off x="4721560" y="26816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흐름</a:t>
            </a:r>
            <a:endParaRPr lang="ko-KR" alt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334000" y="2039196"/>
            <a:ext cx="101600" cy="4519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292" y="3012493"/>
            <a:ext cx="1277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URL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처리요청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/hello.do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34492" y="3055052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581400" y="200384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517900" y="26054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325374" y="3624807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5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270460" y="447570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6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blackGray">
          <a:xfrm>
            <a:off x="4216400" y="1533084"/>
            <a:ext cx="1981200" cy="506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굴림" charset="-127"/>
                <a:ea typeface="굴림" charset="-127"/>
              </a:rPr>
              <a:t>HandlerMapping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124200" y="1940348"/>
            <a:ext cx="1066800" cy="710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blackGray">
          <a:xfrm>
            <a:off x="4594560" y="2491141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smtClean="0">
                <a:latin typeface="Adobe 고딕 Std B" pitchFamily="34" charset="-127"/>
                <a:ea typeface="Adobe 고딕 Std B" pitchFamily="34" charset="-127"/>
              </a:rPr>
              <a:t>Controlle</a:t>
            </a:r>
            <a:r>
              <a:rPr kumimoji="1" lang="en-GB" altLang="ko-KR" sz="1400" b="1" dirty="0" smtClean="0">
                <a:latin typeface="굴림" charset="-127"/>
                <a:ea typeface="굴림" charset="-127"/>
              </a:rPr>
              <a:t>r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933700" y="2853804"/>
            <a:ext cx="163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872064" y="2910241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4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blackGray">
          <a:xfrm>
            <a:off x="4191000" y="3967708"/>
            <a:ext cx="1905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3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ViewResolver</a:t>
            </a:r>
            <a:endParaRPr kumimoji="1" lang="en-GB" altLang="ko-KR" sz="1400" b="1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124200" y="3412604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971800" y="3488804"/>
            <a:ext cx="68580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cxnSp>
        <p:nvCxnSpPr>
          <p:cNvPr id="28" name="꺾인 연결선 27"/>
          <p:cNvCxnSpPr>
            <a:endCxn id="29" idx="2"/>
          </p:cNvCxnSpPr>
          <p:nvPr/>
        </p:nvCxnSpPr>
        <p:spPr>
          <a:xfrm rot="16200000" flipH="1">
            <a:off x="891366" y="1995007"/>
            <a:ext cx="1379618" cy="5016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1832000" y="1950678"/>
            <a:ext cx="1279500" cy="196992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Dispatcher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Servlet</a:t>
            </a: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blackGray">
          <a:xfrm>
            <a:off x="2740360" y="5018112"/>
            <a:ext cx="1682080" cy="685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View</a:t>
            </a:r>
            <a:r>
              <a:rPr kumimoji="1" lang="ko-KR" altLang="en-US" sz="1400" b="1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(*.</a:t>
            </a:r>
            <a:r>
              <a:rPr kumimoji="1" lang="en-US" altLang="ko-KR" sz="1400" b="1" dirty="0" err="1" smtClean="0">
                <a:latin typeface="Adobe 고딕 Std B" pitchFamily="34" charset="-127"/>
                <a:ea typeface="Adobe 고딕 Std B" pitchFamily="34" charset="-127"/>
              </a:rPr>
              <a:t>jsp</a:t>
            </a: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340100" y="296661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 flipH="1">
            <a:off x="4384596" y="4484659"/>
            <a:ext cx="657304" cy="5588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257760" y="408394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GB" altLang="ko-KR" sz="1200" b="1" dirty="0" err="1">
                <a:latin typeface="SimHei" pitchFamily="49" charset="-122"/>
                <a:ea typeface="SimHei" pitchFamily="49" charset="-122"/>
              </a:rPr>
              <a:t>ModelAndView</a:t>
            </a:r>
            <a:endParaRPr kumimoji="1" lang="en-GB" altLang="ko-KR" sz="1200" b="1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blackGray">
          <a:xfrm>
            <a:off x="7100664" y="35650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blackGray">
          <a:xfrm>
            <a:off x="6948264" y="3412604"/>
            <a:ext cx="1440160" cy="4953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latin typeface="Adobe 고딕 Std B" pitchFamily="34" charset="-127"/>
                <a:ea typeface="Adobe 고딕 Std B" pitchFamily="34" charset="-127"/>
              </a:rPr>
              <a:t>Model</a:t>
            </a:r>
            <a:endParaRPr kumimoji="1" lang="en-GB" altLang="ko-KR" sz="1400" b="1" dirty="0" smtClean="0">
              <a:latin typeface="굴림" charset="-127"/>
              <a:ea typeface="굴림" charset="-127"/>
            </a:endParaRPr>
          </a:p>
        </p:txBody>
      </p:sp>
      <p:sp>
        <p:nvSpPr>
          <p:cNvPr id="43" name="순서도: 자기 디스크 42"/>
          <p:cNvSpPr/>
          <p:nvPr/>
        </p:nvSpPr>
        <p:spPr>
          <a:xfrm>
            <a:off x="7822108" y="4526494"/>
            <a:ext cx="871116" cy="939827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6593210" y="3114115"/>
            <a:ext cx="507454" cy="2533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prstClr val="black"/>
              </a:solidFill>
              <a:latin typeface="굴림" charset="-127"/>
            </a:endParaRPr>
          </a:p>
        </p:txBody>
      </p:sp>
      <p:sp>
        <p:nvSpPr>
          <p:cNvPr id="47" name="위쪽/아래쪽 화살표 46"/>
          <p:cNvSpPr/>
          <p:nvPr/>
        </p:nvSpPr>
        <p:spPr>
          <a:xfrm>
            <a:off x="8189342" y="4272508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674578" y="1778786"/>
            <a:ext cx="1407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컨트롤러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선택 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365116" y="2615161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처리위임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465074" y="3543493"/>
            <a:ext cx="1407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err="1" smtClean="0">
                <a:solidFill>
                  <a:prstClr val="black"/>
                </a:solidFill>
                <a:latin typeface="굴림" charset="-127"/>
                <a:ea typeface="굴림" charset="-127"/>
              </a:rPr>
              <a:t>뷰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 선택요청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526916" y="4475709"/>
            <a:ext cx="902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결과물 출력</a:t>
            </a:r>
            <a:endParaRPr lang="en-US" altLang="ko-KR" sz="1000" b="1" dirty="0" smtClean="0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621604" y="756319"/>
            <a:ext cx="1263303" cy="1325147"/>
            <a:chOff x="-408508" y="3516144"/>
            <a:chExt cx="1529618" cy="1529618"/>
          </a:xfrm>
        </p:grpSpPr>
        <p:pic>
          <p:nvPicPr>
            <p:cNvPr id="1026" name="Picture 2" descr="C:\Users\2SBoss\AppData\Local\Microsoft\Windows\Temporary Internet Files\Content.IE5\O8G3O52B\MC900441328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508" y="3516144"/>
              <a:ext cx="1529618" cy="152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직사각형 54"/>
            <p:cNvSpPr/>
            <p:nvPr/>
          </p:nvSpPr>
          <p:spPr>
            <a:xfrm>
              <a:off x="-142193" y="4060304"/>
              <a:ext cx="9380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b="1" dirty="0" err="1">
                  <a:latin typeface="굴림" charset="-127"/>
                  <a:ea typeface="굴림" charset="-127"/>
                </a:rPr>
                <a:t>웹브라우져</a:t>
              </a:r>
              <a:endParaRPr kumimoji="1" lang="en-GB" altLang="ko-KR" sz="1200" b="1" dirty="0">
                <a:latin typeface="굴림" charset="-127"/>
                <a:ea typeface="굴림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92692" y="969727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: </a:t>
            </a:r>
            <a:r>
              <a:rPr lang="ko-KR" altLang="en-US" dirty="0" err="1" smtClean="0"/>
              <a:t>웹요청</a:t>
            </a:r>
            <a:r>
              <a:rPr lang="ko-KR" altLang="en-US" dirty="0" smtClean="0"/>
              <a:t> </a:t>
            </a:r>
            <a:r>
              <a:rPr lang="en-US" altLang="ko-KR" dirty="0" smtClean="0"/>
              <a:t>URL</a:t>
            </a:r>
            <a:r>
              <a:rPr lang="ko-KR" altLang="en-US" dirty="0" smtClean="0"/>
              <a:t>과 컨트롤러  </a:t>
            </a:r>
            <a:r>
              <a:rPr lang="ko-KR" altLang="en-US" dirty="0" err="1" smtClean="0"/>
              <a:t>매핑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51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0" y="2144385"/>
            <a:ext cx="2666012" cy="3730350"/>
          </a:xfrm>
          <a:prstGeom prst="rect">
            <a:avLst/>
          </a:prstGeom>
          <a:noFill/>
          <a:ln w="63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DispatcherServlet</a:t>
            </a:r>
            <a:r>
              <a:rPr lang="en-US" altLang="ko-KR" dirty="0" smtClean="0"/>
              <a:t> </a:t>
            </a:r>
            <a:r>
              <a:rPr lang="ko-KR" altLang="en-US" dirty="0"/>
              <a:t>어플리케이션 </a:t>
            </a:r>
            <a:r>
              <a:rPr lang="ko-KR" altLang="en-US" dirty="0" err="1" smtClean="0"/>
              <a:t>컨텍스트</a:t>
            </a:r>
            <a:r>
              <a:rPr lang="ko-KR" altLang="en-US" dirty="0" smtClean="0"/>
              <a:t>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72008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[servlet-name]-</a:t>
            </a:r>
            <a:r>
              <a:rPr lang="en-US" altLang="ko-KR" dirty="0"/>
              <a:t>servlet.xml 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(</a:t>
            </a:r>
            <a:r>
              <a:rPr lang="ko-KR" altLang="en-US" dirty="0" smtClean="0"/>
              <a:t>어플리케이션 </a:t>
            </a:r>
            <a:r>
              <a:rPr lang="ko-KR" altLang="en-US" dirty="0" err="1" smtClean="0"/>
              <a:t>컨텍스트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</a:t>
            </a:r>
            <a:r>
              <a:rPr lang="ko-KR" altLang="en-US" dirty="0" err="1" smtClean="0"/>
              <a:t>생성되어야하는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객체</a:t>
            </a:r>
            <a:r>
              <a:rPr lang="en-US" altLang="ko-KR" dirty="0" smtClean="0">
                <a:solidFill>
                  <a:srgbClr val="0000FF"/>
                </a:solidFill>
              </a:rPr>
              <a:t>(beans) 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선언한다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99592" y="5471239"/>
            <a:ext cx="1944216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697718" y="2256272"/>
            <a:ext cx="5014937" cy="3688469"/>
            <a:chOff x="1832000" y="1533084"/>
            <a:chExt cx="6861224" cy="4391707"/>
          </a:xfrm>
        </p:grpSpPr>
        <p:sp>
          <p:nvSpPr>
            <p:cNvPr id="42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blackGray">
            <a:xfrm>
              <a:off x="7253064" y="37174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44" name="AutoShape 12"/>
            <p:cNvSpPr>
              <a:spLocks noChangeArrowheads="1"/>
            </p:cNvSpPr>
            <p:nvPr/>
          </p:nvSpPr>
          <p:spPr bwMode="blackGray">
            <a:xfrm>
              <a:off x="2994360" y="523899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5" name="AutoShape 12"/>
            <p:cNvSpPr>
              <a:spLocks noChangeArrowheads="1"/>
            </p:cNvSpPr>
            <p:nvPr/>
          </p:nvSpPr>
          <p:spPr bwMode="blackGray">
            <a:xfrm>
              <a:off x="2854660" y="512469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8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49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54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6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60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63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View</a:t>
              </a:r>
              <a:r>
                <a:rPr kumimoji="1" lang="ko-KR" altLang="en-US" sz="1400" b="1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(*.</a:t>
              </a: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jsp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)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65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67" name="AutoShape 12"/>
            <p:cNvSpPr>
              <a:spLocks noChangeArrowheads="1"/>
            </p:cNvSpPr>
            <p:nvPr/>
          </p:nvSpPr>
          <p:spPr bwMode="blackGray">
            <a:xfrm>
              <a:off x="7100664" y="35650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8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69" name="순서도: 자기 디스크 68"/>
            <p:cNvSpPr/>
            <p:nvPr/>
          </p:nvSpPr>
          <p:spPr>
            <a:xfrm>
              <a:off x="7822108" y="4526494"/>
              <a:ext cx="871116" cy="939827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71" name="위쪽/아래쪽 화살표 70"/>
            <p:cNvSpPr/>
            <p:nvPr/>
          </p:nvSpPr>
          <p:spPr>
            <a:xfrm>
              <a:off x="8189342" y="4272508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715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내지">
  <a:themeElements>
    <a:clrScheme name="NHN PPT THEME - VER 1.0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6EB49B"/>
      </a:accent1>
      <a:accent2>
        <a:srgbClr val="78B414"/>
      </a:accent2>
      <a:accent3>
        <a:srgbClr val="FF8200"/>
      </a:accent3>
      <a:accent4>
        <a:srgbClr val="9B9178"/>
      </a:accent4>
      <a:accent5>
        <a:srgbClr val="738499"/>
      </a:accent5>
      <a:accent6>
        <a:srgbClr val="7F7F7F"/>
      </a:accent6>
      <a:hlink>
        <a:srgbClr val="4B5661"/>
      </a:hlink>
      <a:folHlink>
        <a:srgbClr val="523F4B"/>
      </a:folHlink>
    </a:clrScheme>
    <a:fontScheme name="NHN">
      <a:majorFont>
        <a:latin typeface="PF Din Text Cond Pro"/>
        <a:ea typeface="Rix고딕 B"/>
        <a:cs typeface=""/>
      </a:majorFont>
      <a:minorFont>
        <a:latin typeface="PF Din Text Cond Pro Medium"/>
        <a:ea typeface="Rix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2491</Words>
  <Application>Microsoft Office PowerPoint</Application>
  <PresentationFormat>화면 슬라이드 쇼(4:3)</PresentationFormat>
  <Paragraphs>701</Paragraphs>
  <Slides>61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61</vt:i4>
      </vt:variant>
    </vt:vector>
  </HeadingPairs>
  <TitlesOfParts>
    <vt:vector size="63" baseType="lpstr">
      <vt:lpstr>AcademicPresentation2(2)</vt:lpstr>
      <vt:lpstr>내지</vt:lpstr>
      <vt:lpstr>Java 프레임워크 Spring mybatis</vt:lpstr>
      <vt:lpstr>IoC(Spring ,DI) Container</vt:lpstr>
      <vt:lpstr>ApplicationContext</vt:lpstr>
      <vt:lpstr>IoC 컨테이너 계층구조 </vt:lpstr>
      <vt:lpstr>애플리케이션 컨텍스트 계층구조</vt:lpstr>
      <vt:lpstr>MVC 모델 </vt:lpstr>
      <vt:lpstr>Spring framework와 MVC 모델 </vt:lpstr>
      <vt:lpstr>Spring MVC 처리의 흐름</vt:lpstr>
      <vt:lpstr>DispatcherServlet 어플리케이션 컨텍스트 설정</vt:lpstr>
      <vt:lpstr>Maven project </vt:lpstr>
      <vt:lpstr>메이븐   플러그인 설치와 프로젝트 구성</vt:lpstr>
      <vt:lpstr>메이븐 프로젝트 구성(1)</vt:lpstr>
      <vt:lpstr>메이븐 프로젝트 구성(1)</vt:lpstr>
      <vt:lpstr>Maven project  구성(2)  </vt:lpstr>
      <vt:lpstr>Maven project  구성(2) </vt:lpstr>
      <vt:lpstr>Maven project  구성(2) </vt:lpstr>
      <vt:lpstr>POM 파일에서 project 설정 </vt:lpstr>
      <vt:lpstr>POM 의 구성</vt:lpstr>
      <vt:lpstr>POM 파일에서 project 설정  </vt:lpstr>
      <vt:lpstr>POM 파일에서 project 설정 </vt:lpstr>
      <vt:lpstr>POM 파일에서 project 설정 </vt:lpstr>
      <vt:lpstr>Pom과 의존성 </vt:lpstr>
      <vt:lpstr>POM 파일에서 project 설정 </vt:lpstr>
      <vt:lpstr>M2Eclipse 프로젝트 Layout 변경 </vt:lpstr>
      <vt:lpstr>고객관리 미니 프로젝트개요</vt:lpstr>
      <vt:lpstr>Maven project  구성</vt:lpstr>
      <vt:lpstr>Maven project  구성</vt:lpstr>
      <vt:lpstr>M2Eclipse 프로젝트 Layout 변경 </vt:lpstr>
      <vt:lpstr>POM 구성 </vt:lpstr>
      <vt:lpstr>Maven project  구성(2) </vt:lpstr>
      <vt:lpstr>Spring 설정 (web.xml)</vt:lpstr>
      <vt:lpstr>Spring 설정 (web.xml)</vt:lpstr>
      <vt:lpstr>Ibatis와 mybatis </vt:lpstr>
      <vt:lpstr>Ibatis</vt:lpstr>
      <vt:lpstr>MyBatis Mapper를 이용한 Service (Business)클래스와 DAO 객체 구현</vt:lpstr>
      <vt:lpstr>고객관리 클래스다이어그램 </vt:lpstr>
      <vt:lpstr>전달객체 (Card.java) 구성 </vt:lpstr>
      <vt:lpstr>Controller 작성(1)</vt:lpstr>
      <vt:lpstr>Controller 작성(1)</vt:lpstr>
      <vt:lpstr>Controller 작성(2)</vt:lpstr>
      <vt:lpstr>고객관리 클래스다이어그램 </vt:lpstr>
      <vt:lpstr>Spring Service 구현 클래스 작성(x)</vt:lpstr>
      <vt:lpstr>Spring Service 구현 클래스 변경</vt:lpstr>
      <vt:lpstr>Mybatis 란? </vt:lpstr>
      <vt:lpstr>1. CardDao interface  CardMapper interface</vt:lpstr>
      <vt:lpstr>2. Mapper 작성 규칙  </vt:lpstr>
      <vt:lpstr>2. Mapper 작성 규칙 </vt:lpstr>
      <vt:lpstr>2. CardDaoImpl 구현 클래스 CardMapper.xml</vt:lpstr>
      <vt:lpstr>CardDao.java CardMapper.xml</vt:lpstr>
      <vt:lpstr>Mapper interface 와 Mapper.xml 관계  </vt:lpstr>
      <vt:lpstr>Mapper.xml 파일 구성</vt:lpstr>
      <vt:lpstr>                                   Mapper.xml 파일 구성</vt:lpstr>
      <vt:lpstr>3. SqlSessionFactory 에서 SqlSession 만들기 </vt:lpstr>
      <vt:lpstr>CardMybatis-servlet.xml(1)</vt:lpstr>
      <vt:lpstr>CardMybatis-servlet.xml(2)</vt:lpstr>
      <vt:lpstr>CardList.jsp </vt:lpstr>
      <vt:lpstr>CardList.jsp </vt:lpstr>
      <vt:lpstr>CardView.jsp</vt:lpstr>
      <vt:lpstr>CardView.jsp(2)</vt:lpstr>
      <vt:lpstr>고객관리 클래스다이어그램 </vt:lpstr>
      <vt:lpstr>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2015-06-12T06:08:34Z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