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18" r:id="rId3"/>
  </p:sldMasterIdLst>
  <p:notesMasterIdLst>
    <p:notesMasterId r:id="rId61"/>
  </p:notesMasterIdLst>
  <p:handoutMasterIdLst>
    <p:handoutMasterId r:id="rId62"/>
  </p:handoutMasterIdLst>
  <p:sldIdLst>
    <p:sldId id="256" r:id="rId4"/>
    <p:sldId id="511" r:id="rId5"/>
    <p:sldId id="559" r:id="rId6"/>
    <p:sldId id="548" r:id="rId7"/>
    <p:sldId id="560" r:id="rId8"/>
    <p:sldId id="524" r:id="rId9"/>
    <p:sldId id="525" r:id="rId10"/>
    <p:sldId id="527" r:id="rId11"/>
    <p:sldId id="528" r:id="rId12"/>
    <p:sldId id="526" r:id="rId13"/>
    <p:sldId id="481" r:id="rId14"/>
    <p:sldId id="561" r:id="rId15"/>
    <p:sldId id="570" r:id="rId16"/>
    <p:sldId id="498" r:id="rId17"/>
    <p:sldId id="497" r:id="rId18"/>
    <p:sldId id="552" r:id="rId19"/>
    <p:sldId id="573" r:id="rId20"/>
    <p:sldId id="572" r:id="rId21"/>
    <p:sldId id="571" r:id="rId22"/>
    <p:sldId id="575" r:id="rId23"/>
    <p:sldId id="577" r:id="rId24"/>
    <p:sldId id="530" r:id="rId25"/>
    <p:sldId id="553" r:id="rId26"/>
    <p:sldId id="554" r:id="rId27"/>
    <p:sldId id="555" r:id="rId28"/>
    <p:sldId id="562" r:id="rId29"/>
    <p:sldId id="556" r:id="rId30"/>
    <p:sldId id="567" r:id="rId31"/>
    <p:sldId id="568" r:id="rId32"/>
    <p:sldId id="563" r:id="rId33"/>
    <p:sldId id="599" r:id="rId34"/>
    <p:sldId id="600" r:id="rId35"/>
    <p:sldId id="601" r:id="rId36"/>
    <p:sldId id="602" r:id="rId37"/>
    <p:sldId id="603" r:id="rId38"/>
    <p:sldId id="609" r:id="rId39"/>
    <p:sldId id="579" r:id="rId40"/>
    <p:sldId id="580" r:id="rId41"/>
    <p:sldId id="581" r:id="rId42"/>
    <p:sldId id="582" r:id="rId43"/>
    <p:sldId id="583" r:id="rId44"/>
    <p:sldId id="585" r:id="rId45"/>
    <p:sldId id="586" r:id="rId46"/>
    <p:sldId id="591" r:id="rId47"/>
    <p:sldId id="590" r:id="rId48"/>
    <p:sldId id="594" r:id="rId49"/>
    <p:sldId id="593" r:id="rId50"/>
    <p:sldId id="564" r:id="rId51"/>
    <p:sldId id="595" r:id="rId52"/>
    <p:sldId id="565" r:id="rId53"/>
    <p:sldId id="566" r:id="rId54"/>
    <p:sldId id="596" r:id="rId55"/>
    <p:sldId id="532" r:id="rId56"/>
    <p:sldId id="606" r:id="rId57"/>
    <p:sldId id="608" r:id="rId58"/>
    <p:sldId id="607" r:id="rId59"/>
    <p:sldId id="604" r:id="rId6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F927F99-84CC-4683-A48D-E942A61F3937}">
          <p14:sldIdLst/>
        </p14:section>
        <p14:section name="제목 없는 구역" id="{11CE6A5E-1182-4086-8CE6-8E66E8344CDD}">
          <p14:sldIdLst>
            <p14:sldId id="256"/>
            <p14:sldId id="511"/>
            <p14:sldId id="559"/>
            <p14:sldId id="548"/>
            <p14:sldId id="560"/>
            <p14:sldId id="524"/>
            <p14:sldId id="525"/>
            <p14:sldId id="527"/>
            <p14:sldId id="528"/>
            <p14:sldId id="526"/>
            <p14:sldId id="481"/>
            <p14:sldId id="561"/>
            <p14:sldId id="570"/>
            <p14:sldId id="498"/>
            <p14:sldId id="497"/>
            <p14:sldId id="552"/>
            <p14:sldId id="573"/>
            <p14:sldId id="572"/>
            <p14:sldId id="571"/>
            <p14:sldId id="575"/>
            <p14:sldId id="577"/>
            <p14:sldId id="530"/>
            <p14:sldId id="553"/>
            <p14:sldId id="554"/>
            <p14:sldId id="555"/>
            <p14:sldId id="562"/>
            <p14:sldId id="556"/>
            <p14:sldId id="567"/>
            <p14:sldId id="568"/>
            <p14:sldId id="563"/>
            <p14:sldId id="599"/>
            <p14:sldId id="600"/>
            <p14:sldId id="601"/>
            <p14:sldId id="602"/>
            <p14:sldId id="603"/>
            <p14:sldId id="609"/>
            <p14:sldId id="579"/>
            <p14:sldId id="580"/>
            <p14:sldId id="581"/>
            <p14:sldId id="582"/>
            <p14:sldId id="583"/>
            <p14:sldId id="585"/>
            <p14:sldId id="586"/>
            <p14:sldId id="591"/>
            <p14:sldId id="590"/>
            <p14:sldId id="594"/>
            <p14:sldId id="593"/>
            <p14:sldId id="564"/>
            <p14:sldId id="595"/>
            <p14:sldId id="565"/>
            <p14:sldId id="566"/>
            <p14:sldId id="596"/>
            <p14:sldId id="532"/>
            <p14:sldId id="606"/>
            <p14:sldId id="608"/>
            <p14:sldId id="607"/>
            <p14:sldId id="6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660066"/>
    <a:srgbClr val="33CCFF"/>
    <a:srgbClr val="66CCFF"/>
    <a:srgbClr val="1C74D4"/>
    <a:srgbClr val="000000"/>
    <a:srgbClr val="3366FF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1" autoAdjust="0"/>
    <p:restoredTop sz="94660"/>
  </p:normalViewPr>
  <p:slideViewPr>
    <p:cSldViewPr>
      <p:cViewPr>
        <p:scale>
          <a:sx n="100" d="100"/>
          <a:sy n="100" d="100"/>
        </p:scale>
        <p:origin x="-72" y="-162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933C-2815-4B01-9B1A-9E1FE67497CC}" type="datetimeFigureOut">
              <a:rPr lang="ko-KR" altLang="en-US" smtClean="0"/>
              <a:pPr/>
              <a:t>2015-06-18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0613-142C-425D-A55D-74D8536D8D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4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6/18/2015 2:07 PM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6/18/2015 2:07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6/18/2015 2:07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제목, 텍스트 및 클립 아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클립 아트 개체 틀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CCEF-E7E8-4CE0-A9A1-EAD7B73CE0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638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122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60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6/18/2015 2:07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6/18/2015 2:07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6/18/2015 2:07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6/18/2015 2:07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6/18/2015 2:07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6/18/2015 2:07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6/18/2015 2:07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21" r:id="rId12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5"/>
          <p:cNvSpPr txBox="1">
            <a:spLocks/>
          </p:cNvSpPr>
          <p:nvPr/>
        </p:nvSpPr>
        <p:spPr>
          <a:xfrm>
            <a:off x="876300" y="6529388"/>
            <a:ext cx="2781300" cy="2508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EFB3C794-AD30-47E4-9ED4-D6A2CC9E13B0}" type="slidenum">
              <a:rPr lang="ko-KR" altLang="en-US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ko-KR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t> /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한빛 교육 센터 </a:t>
            </a:r>
            <a:r>
              <a:rPr lang="en-US" altLang="ko-KR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Spring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교육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 sz="800" smtClean="0">
              <a:solidFill>
                <a:srgbClr val="7F7F7F"/>
              </a:solidFill>
              <a:latin typeface="Rix고딕 B"/>
              <a:ea typeface="Rix고딕 M"/>
              <a:cs typeface="Rix고딕 M"/>
            </a:endParaRPr>
          </a:p>
        </p:txBody>
      </p:sp>
      <p:pic>
        <p:nvPicPr>
          <p:cNvPr id="4099" name="Picture 2" descr="C:\_works\07.03.NHN.PT템플릿\images\nhn_bi_white.png"/>
          <p:cNvPicPr>
            <a:picLocks noChangeAspect="1" noChangeArrowheads="1"/>
          </p:cNvPicPr>
          <p:nvPr/>
        </p:nvPicPr>
        <p:blipFill>
          <a:blip r:embed="rId4" cstate="print">
            <a:lum brigh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7293" r="10321" b="30193"/>
          <a:stretch>
            <a:fillRect/>
          </a:stretch>
        </p:blipFill>
        <p:spPr bwMode="auto">
          <a:xfrm>
            <a:off x="8134350" y="6432550"/>
            <a:ext cx="7921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228600" y="6600825"/>
            <a:ext cx="684213" cy="1588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14313" y="161925"/>
            <a:ext cx="714375" cy="552450"/>
          </a:xfrm>
          <a:prstGeom prst="rect">
            <a:avLst/>
          </a:prstGeom>
          <a:solidFill>
            <a:srgbClr val="75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85825" y="161925"/>
            <a:ext cx="8020050" cy="55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103" name="Picture 4" descr="D:\01_PROJECT\20071121 신입사원입사교육\PPT\Untitled-4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74650"/>
            <a:ext cx="1249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>
    <p:fade/>
  </p:transition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Rix고딕 B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Rix고딕 M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Rix고딕 M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Rix고딕 M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788024" y="2924944"/>
            <a:ext cx="3672408" cy="2743944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Java</a:t>
            </a:r>
            <a:r>
              <a:rPr lang="ko-KR" altLang="en-US" sz="3600" dirty="0" smtClean="0">
                <a:solidFill>
                  <a:schemeClr val="bg1"/>
                </a:solidFill>
              </a:rPr>
              <a:t> 프레임워크</a:t>
            </a:r>
            <a:r>
              <a:rPr lang="en-US" altLang="ko-KR" sz="3600" dirty="0" smtClean="0">
                <a:solidFill>
                  <a:schemeClr val="bg1"/>
                </a:solidFill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en-US" altLang="ko-KR" sz="3600" dirty="0" smtClean="0">
                <a:solidFill>
                  <a:schemeClr val="bg1"/>
                </a:solidFill>
              </a:rPr>
              <a:t>Spring Shopping Mall</a:t>
            </a:r>
            <a:endParaRPr lang="en-US" sz="2400" dirty="0">
              <a:solidFill>
                <a:srgbClr val="FFFFFF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 smtClean="0"/>
              <a:t>구성</a:t>
            </a:r>
            <a:r>
              <a:rPr lang="en-US" altLang="ko-KR" dirty="0"/>
              <a:t> </a:t>
            </a:r>
            <a:r>
              <a:rPr lang="ko-KR" altLang="en-US" dirty="0" smtClean="0"/>
              <a:t>확인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836712"/>
            <a:ext cx="3155871" cy="548069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215308" y="1844385"/>
            <a:ext cx="1716732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기본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구성화일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  <a:endCxn id="8" idx="3"/>
          </p:cNvCxnSpPr>
          <p:nvPr/>
        </p:nvCxnSpPr>
        <p:spPr bwMode="auto">
          <a:xfrm>
            <a:off x="3215308" y="2136773"/>
            <a:ext cx="157828" cy="144704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83568" y="2185408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860968" y="3479780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5" idx="1"/>
            <a:endCxn id="7" idx="3"/>
          </p:cNvCxnSpPr>
          <p:nvPr/>
        </p:nvCxnSpPr>
        <p:spPr bwMode="auto">
          <a:xfrm flipH="1">
            <a:off x="1691680" y="2136773"/>
            <a:ext cx="1523628" cy="12064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60968" y="4983992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669862" y="5195761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9" name="직선 화살표 연결선 18"/>
          <p:cNvCxnSpPr>
            <a:cxnSpLocks noChangeShapeType="1"/>
            <a:stCxn id="5" idx="1"/>
          </p:cNvCxnSpPr>
          <p:nvPr/>
        </p:nvCxnSpPr>
        <p:spPr bwMode="auto">
          <a:xfrm flipH="1">
            <a:off x="2585684" y="2136773"/>
            <a:ext cx="629624" cy="294878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  <a:stCxn id="5" idx="1"/>
          </p:cNvCxnSpPr>
          <p:nvPr/>
        </p:nvCxnSpPr>
        <p:spPr bwMode="auto">
          <a:xfrm flipH="1">
            <a:off x="1863684" y="2136773"/>
            <a:ext cx="1351624" cy="36684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7"/>
            <a:ext cx="2952328" cy="635230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6516216" y="1609749"/>
            <a:ext cx="1728192" cy="2155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7020272" y="5805264"/>
            <a:ext cx="1728192" cy="2155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6732240" y="4876199"/>
            <a:ext cx="2016224" cy="7850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2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352928" cy="597666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Spring </a:t>
            </a:r>
            <a:r>
              <a:rPr lang="ko-KR" altLang="en-US" b="1" dirty="0"/>
              <a:t>설정 </a:t>
            </a:r>
            <a:r>
              <a:rPr lang="en-US" altLang="ko-KR" b="1" dirty="0"/>
              <a:t>(web.xml)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84168" y="1700808"/>
            <a:ext cx="144462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u="sng" dirty="0"/>
              <a:t>utf-8 </a:t>
            </a:r>
            <a:r>
              <a:rPr lang="en-US" altLang="ko-KR" u="sng" dirty="0" smtClean="0"/>
              <a:t>filter </a:t>
            </a:r>
            <a:r>
              <a:rPr lang="ko-KR" altLang="en-US" u="sng" dirty="0" smtClean="0"/>
              <a:t>추가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5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4" y="1052736"/>
            <a:ext cx="7574342" cy="453650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15"/>
            <a:ext cx="2712962" cy="660418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HomeController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 시작화면과 </a:t>
            </a:r>
            <a:r>
              <a:rPr lang="en-US" altLang="ko-KR" dirty="0" smtClean="0"/>
              <a:t>help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730052" y="4969743"/>
            <a:ext cx="187220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7224439" y="5930230"/>
            <a:ext cx="1440160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6971406" y="1437918"/>
            <a:ext cx="1728192" cy="2155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547664" y="4365104"/>
            <a:ext cx="1728192" cy="2155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148064" y="4470589"/>
            <a:ext cx="1579471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home.jsp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en-US" altLang="ko-KR" dirty="0" smtClean="0"/>
          </a:p>
          <a:p>
            <a:r>
              <a:rPr lang="en-US" altLang="ko-KR" dirty="0" err="1" smtClean="0"/>
              <a:t>help.jsp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복사</a:t>
            </a:r>
            <a:endParaRPr lang="en-US" altLang="ko-KR" dirty="0" smtClean="0"/>
          </a:p>
          <a:p>
            <a:r>
              <a:rPr lang="en-US" altLang="ko-KR" dirty="0" err="1" smtClean="0"/>
              <a:t>css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복사</a:t>
            </a:r>
            <a:endParaRPr lang="en-US" altLang="ko-KR" dirty="0" smtClean="0"/>
          </a:p>
          <a:p>
            <a:r>
              <a:rPr lang="en-US" altLang="ko-KR" dirty="0" smtClean="0"/>
              <a:t>Images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복사 </a:t>
            </a:r>
            <a:endParaRPr lang="ko-KR" altLang="en-US" dirty="0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971406" y="4321671"/>
            <a:ext cx="1728192" cy="35982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24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시작화면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6762750" cy="4572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>
            <a:off x="4572000" y="4199359"/>
            <a:ext cx="1368152" cy="486146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90255"/>
            <a:ext cx="2304255" cy="27890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2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Ibatis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mybatis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89654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sz="1800" dirty="0" smtClean="0">
                <a:solidFill>
                  <a:srgbClr val="0000FF"/>
                </a:solidFill>
              </a:rPr>
              <a:t>SQL </a:t>
            </a:r>
            <a:r>
              <a:rPr lang="ko-KR" altLang="en-US" sz="1800" dirty="0" smtClean="0">
                <a:solidFill>
                  <a:srgbClr val="0000FF"/>
                </a:solidFill>
              </a:rPr>
              <a:t>문장과 프로그래밍 코드의 분리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1600" dirty="0" smtClean="0"/>
              <a:t>프로그램의 소스코드에서 </a:t>
            </a:r>
            <a:r>
              <a:rPr lang="en-US" altLang="ko-KR" sz="1600" dirty="0" smtClean="0"/>
              <a:t>SQL</a:t>
            </a:r>
            <a:r>
              <a:rPr lang="ko-KR" altLang="en-US" sz="1600" dirty="0" smtClean="0"/>
              <a:t> 문장을 분리하여 별도의 </a:t>
            </a:r>
            <a:r>
              <a:rPr lang="en-US" altLang="ko-KR" sz="1600" dirty="0" smtClean="0"/>
              <a:t>XML</a:t>
            </a:r>
            <a:r>
              <a:rPr lang="ko-KR" altLang="en-US" sz="1600" dirty="0" smtClean="0"/>
              <a:t> 파일로 저장하고 </a:t>
            </a:r>
            <a:r>
              <a:rPr lang="en-US" altLang="ko-KR" sz="1600" dirty="0" smtClean="0"/>
              <a:t>Mapper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이용하여 서로 연결시키는 방식 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사용자가 </a:t>
            </a:r>
            <a:r>
              <a:rPr lang="en-US" altLang="ko-KR" sz="1600" dirty="0" smtClean="0"/>
              <a:t>SQL</a:t>
            </a:r>
            <a:r>
              <a:rPr lang="ko-KR" altLang="en-US" sz="1600" dirty="0" smtClean="0"/>
              <a:t> 문장을 만들면 그에 적합한 객체모델을 생성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파일이 두 개로 분리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자바 코드에서 </a:t>
            </a:r>
            <a:r>
              <a:rPr lang="en-US" altLang="ko-KR" sz="1600" dirty="0" smtClean="0"/>
              <a:t>SQL</a:t>
            </a:r>
            <a:r>
              <a:rPr lang="ko-KR" altLang="en-US" sz="1600" dirty="0" smtClean="0"/>
              <a:t>을 없애서 순수 객체지향으로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테이블 구조를 바꾸어도 프로그램 코드는 수정할 필요가 없어진다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800" dirty="0" smtClean="0">
                <a:solidFill>
                  <a:srgbClr val="0000FF"/>
                </a:solidFill>
              </a:rPr>
              <a:t>JDBC </a:t>
            </a:r>
            <a:r>
              <a:rPr lang="ko-KR" altLang="en-US" sz="1800" dirty="0" smtClean="0">
                <a:solidFill>
                  <a:srgbClr val="0000FF"/>
                </a:solidFill>
              </a:rPr>
              <a:t>라이브러리를 통해 매개변수를 전달하고 결과를 추출하는 일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smtClean="0"/>
              <a:t>SQL</a:t>
            </a:r>
            <a:r>
              <a:rPr lang="ko-KR" altLang="en-US" sz="1600" dirty="0" smtClean="0"/>
              <a:t>문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실행시</a:t>
            </a:r>
            <a:r>
              <a:rPr lang="ko-KR" altLang="en-US" sz="1600" dirty="0" smtClean="0"/>
              <a:t> 매개변수를 전달하거나 결과 값을 반환 받을 때  </a:t>
            </a:r>
            <a:r>
              <a:rPr lang="ko-KR" altLang="en-US" sz="1600" dirty="0" err="1" smtClean="0"/>
              <a:t>자바빈즈</a:t>
            </a:r>
            <a:r>
              <a:rPr lang="ko-KR" altLang="en-US" sz="1600" dirty="0" smtClean="0"/>
              <a:t> 전달</a:t>
            </a:r>
            <a:r>
              <a:rPr lang="en-US" altLang="ko-KR" sz="1600" dirty="0" smtClean="0"/>
              <a:t>(DTO)</a:t>
            </a:r>
            <a:r>
              <a:rPr lang="ko-KR" altLang="en-US" sz="1600" dirty="0" smtClean="0"/>
              <a:t>  객체를 </a:t>
            </a:r>
            <a:r>
              <a:rPr lang="en-US" altLang="ko-KR" sz="1600" dirty="0" err="1" smtClean="0"/>
              <a:t>PreparedStatement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파라미터와</a:t>
            </a:r>
            <a:r>
              <a:rPr lang="ko-KR" altLang="en-US" sz="1600" dirty="0" smtClean="0"/>
              <a:t> </a:t>
            </a:r>
            <a:r>
              <a:rPr lang="en-US" altLang="ko-KR" sz="1600" dirty="0" err="1" smtClean="0"/>
              <a:t>ResultSets</a:t>
            </a:r>
            <a:r>
              <a:rPr lang="ko-KR" altLang="en-US" sz="1600" dirty="0" smtClean="0"/>
              <a:t>으로 쉽게 </a:t>
            </a:r>
            <a:r>
              <a:rPr lang="en-US" altLang="ko-KR" sz="1600" dirty="0" smtClean="0"/>
              <a:t>Mapping. </a:t>
            </a:r>
            <a:endParaRPr lang="ko-KR" altLang="en-US" sz="1600" dirty="0" smtClean="0"/>
          </a:p>
          <a:p>
            <a:r>
              <a:rPr lang="ko-KR" altLang="en-US" sz="1800" dirty="0" smtClean="0">
                <a:solidFill>
                  <a:srgbClr val="0000FF"/>
                </a:solidFill>
              </a:rPr>
              <a:t>데이터베이스 접근 클래스와 비즈니스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로직을</a:t>
            </a:r>
            <a:r>
              <a:rPr lang="ko-KR" altLang="en-US" sz="1800" dirty="0" smtClean="0">
                <a:solidFill>
                  <a:srgbClr val="0000FF"/>
                </a:solidFill>
              </a:rPr>
              <a:t> 담은 클래스의 분리</a:t>
            </a:r>
          </a:p>
          <a:p>
            <a:r>
              <a:rPr lang="ko-KR" altLang="en-US" sz="1800" dirty="0" err="1" smtClean="0">
                <a:solidFill>
                  <a:srgbClr val="0000FF"/>
                </a:solidFill>
              </a:rPr>
              <a:t>트랜젝션</a:t>
            </a:r>
            <a:r>
              <a:rPr lang="ko-KR" altLang="en-US" sz="1800" dirty="0" smtClean="0">
                <a:solidFill>
                  <a:srgbClr val="0000FF"/>
                </a:solidFill>
              </a:rPr>
              <a:t> 관리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endParaRPr lang="en-US" altLang="ko-KR" dirty="0" smtClean="0"/>
          </a:p>
          <a:p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apache</a:t>
            </a:r>
            <a:r>
              <a:rPr lang="ko-KR" altLang="en-US" dirty="0" smtClean="0"/>
              <a:t>의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iBatis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팀</a:t>
            </a: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ko-KR" altLang="en-US" dirty="0" smtClean="0"/>
              <a:t> </a:t>
            </a:r>
            <a:r>
              <a:rPr lang="en-US" altLang="ko-KR" dirty="0" smtClean="0"/>
              <a:t>google code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myBatis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팀</a:t>
            </a:r>
          </a:p>
          <a:p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312883" y="3111498"/>
            <a:ext cx="1824538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ko-KR" altLang="en-US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구성</a:t>
            </a:r>
            <a:r>
              <a:rPr lang="en-US" altLang="ko-KR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b="1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Controlle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r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6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Mapper</a:t>
            </a:r>
            <a:endParaRPr lang="en-US" altLang="ko-KR" sz="1600" i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DTO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17773"/>
            <a:ext cx="9036496" cy="646931"/>
          </a:xfrm>
        </p:spPr>
        <p:txBody>
          <a:bodyPr>
            <a:noAutofit/>
          </a:bodyPr>
          <a:lstStyle/>
          <a:p>
            <a:r>
              <a:rPr lang="en-US" altLang="ko-KR" sz="2400" b="1" dirty="0" err="1"/>
              <a:t>MyBatis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Mapper</a:t>
            </a:r>
            <a:r>
              <a:rPr lang="ko-KR" altLang="en-US" sz="2400" b="1" dirty="0" smtClean="0"/>
              <a:t>를 이용한 </a:t>
            </a:r>
            <a:r>
              <a:rPr lang="en-US" altLang="ko-KR" sz="2400" dirty="0"/>
              <a:t>Service (Business)</a:t>
            </a:r>
            <a:r>
              <a:rPr lang="ko-KR" altLang="en-US" sz="2400" dirty="0"/>
              <a:t>클래스와 </a:t>
            </a:r>
            <a:r>
              <a:rPr lang="en-US" altLang="ko-KR" sz="2400" dirty="0"/>
              <a:t>DAO </a:t>
            </a:r>
            <a:r>
              <a:rPr lang="ko-KR" altLang="en-US" sz="2400" dirty="0"/>
              <a:t>객체 구현</a:t>
            </a:r>
          </a:p>
        </p:txBody>
      </p:sp>
      <p:grpSp>
        <p:nvGrpSpPr>
          <p:cNvPr id="11" name="그룹 114"/>
          <p:cNvGrpSpPr/>
          <p:nvPr/>
        </p:nvGrpSpPr>
        <p:grpSpPr>
          <a:xfrm>
            <a:off x="2255675" y="1843042"/>
            <a:ext cx="1607957" cy="837342"/>
            <a:chOff x="1642200" y="5085184"/>
            <a:chExt cx="1607957" cy="623248"/>
          </a:xfrm>
          <a:solidFill>
            <a:schemeClr val="accent2"/>
          </a:solidFill>
        </p:grpSpPr>
        <p:sp>
          <p:nvSpPr>
            <p:cNvPr id="110" name="TextBox 109"/>
            <p:cNvSpPr txBox="1"/>
            <p:nvPr/>
          </p:nvSpPr>
          <p:spPr>
            <a:xfrm>
              <a:off x="1642200" y="5085184"/>
              <a:ext cx="1607911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Service</a:t>
              </a:r>
              <a:endParaRPr lang="en-US" altLang="ko-KR" sz="1200" dirty="0"/>
            </a:p>
            <a:p>
              <a:endParaRPr lang="en-US" altLang="ko-KR" sz="1200" dirty="0" smtClean="0"/>
            </a:p>
            <a:p>
              <a:endParaRPr lang="ko-KR" altLang="en-US" sz="105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42247" y="5337585"/>
              <a:ext cx="1607910" cy="1374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UserService.java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73331" y="2093411"/>
            <a:ext cx="133958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Controlle</a:t>
            </a:r>
            <a:r>
              <a:rPr lang="en-US" altLang="ko-KR" sz="1600" dirty="0" smtClean="0"/>
              <a:t>r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cxnSp>
        <p:nvCxnSpPr>
          <p:cNvPr id="118" name="직선 화살표 연결선 117"/>
          <p:cNvCxnSpPr>
            <a:endCxn id="110" idx="1"/>
          </p:cNvCxnSpPr>
          <p:nvPr/>
        </p:nvCxnSpPr>
        <p:spPr>
          <a:xfrm flipV="1">
            <a:off x="1562616" y="2261713"/>
            <a:ext cx="693059" cy="64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24"/>
          <p:cNvGrpSpPr/>
          <p:nvPr/>
        </p:nvGrpSpPr>
        <p:grpSpPr>
          <a:xfrm>
            <a:off x="5557907" y="3076330"/>
            <a:ext cx="1583324" cy="805343"/>
            <a:chOff x="2987824" y="836712"/>
            <a:chExt cx="1296249" cy="34441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6" name="TextBox 125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i="1" dirty="0" err="1" smtClean="0"/>
                <a:t>sqlSessionFactory</a:t>
              </a:r>
              <a:endParaRPr lang="en-US" altLang="ko-KR" sz="1200" i="1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grpSp>
        <p:nvGrpSpPr>
          <p:cNvPr id="13" name="그룹 128"/>
          <p:cNvGrpSpPr/>
          <p:nvPr/>
        </p:nvGrpSpPr>
        <p:grpSpPr>
          <a:xfrm>
            <a:off x="7050750" y="1580708"/>
            <a:ext cx="1434400" cy="1281230"/>
            <a:chOff x="611560" y="692696"/>
            <a:chExt cx="2328515" cy="1572609"/>
          </a:xfrm>
          <a:solidFill>
            <a:srgbClr val="99CCFF"/>
          </a:solidFill>
        </p:grpSpPr>
        <p:sp>
          <p:nvSpPr>
            <p:cNvPr id="130" name="TextBox 129"/>
            <p:cNvSpPr txBox="1"/>
            <p:nvPr/>
          </p:nvSpPr>
          <p:spPr>
            <a:xfrm>
              <a:off x="611560" y="692696"/>
              <a:ext cx="2328515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smtClean="0"/>
                <a:t>UserMapper.xml</a:t>
              </a:r>
              <a:endParaRPr lang="ko-KR" alt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1560" y="1018659"/>
              <a:ext cx="2328515" cy="12466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getAll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get</a:t>
              </a:r>
            </a:p>
            <a:p>
              <a:r>
                <a:rPr lang="en-US" altLang="ko-KR" sz="1200" dirty="0" smtClean="0"/>
                <a:t>add</a:t>
              </a:r>
            </a:p>
            <a:p>
              <a:r>
                <a:rPr lang="en-US" altLang="ko-KR" sz="1200" dirty="0" smtClean="0"/>
                <a:t>Update</a:t>
              </a:r>
            </a:p>
            <a:p>
              <a:r>
                <a:rPr lang="en-US" altLang="ko-KR" sz="1200" dirty="0" smtClean="0"/>
                <a:t>delete</a:t>
              </a:r>
              <a:endParaRPr lang="ko-KR" altLang="en-US" sz="1200" dirty="0"/>
            </a:p>
          </p:txBody>
        </p:sp>
      </p:grpSp>
      <p:grpSp>
        <p:nvGrpSpPr>
          <p:cNvPr id="14" name="그룹 136"/>
          <p:cNvGrpSpPr/>
          <p:nvPr/>
        </p:nvGrpSpPr>
        <p:grpSpPr>
          <a:xfrm>
            <a:off x="7718147" y="3292354"/>
            <a:ext cx="1096198" cy="703558"/>
            <a:chOff x="6488646" y="1316607"/>
            <a:chExt cx="2081629" cy="70355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그룹 137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grpFill/>
          </p:grpSpPr>
          <p:sp>
            <p:nvSpPr>
              <p:cNvPr id="140" name="TextBox 139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grpSp>
        <p:nvGrpSpPr>
          <p:cNvPr id="16" name="그룹 143"/>
          <p:cNvGrpSpPr/>
          <p:nvPr/>
        </p:nvGrpSpPr>
        <p:grpSpPr>
          <a:xfrm>
            <a:off x="4575803" y="1879896"/>
            <a:ext cx="1551961" cy="807913"/>
            <a:chOff x="4548350" y="4459456"/>
            <a:chExt cx="1551961" cy="807913"/>
          </a:xfrm>
          <a:solidFill>
            <a:srgbClr val="99CCFF"/>
          </a:solidFill>
        </p:grpSpPr>
        <p:sp>
          <p:nvSpPr>
            <p:cNvPr id="142" name="TextBox 141"/>
            <p:cNvSpPr txBox="1"/>
            <p:nvPr/>
          </p:nvSpPr>
          <p:spPr>
            <a:xfrm>
              <a:off x="4548473" y="4459456"/>
              <a:ext cx="1551838" cy="8079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&lt;&lt;Interface&gt;&gt;</a:t>
              </a:r>
            </a:p>
            <a:p>
              <a:pPr algn="ctr"/>
              <a:r>
                <a:rPr lang="en-US" altLang="ko-KR" sz="1200" b="1" dirty="0" err="1" smtClean="0"/>
                <a:t>UserMapper</a:t>
              </a:r>
              <a:endParaRPr lang="ko-KR" altLang="en-US" sz="1200" dirty="0"/>
            </a:p>
            <a:p>
              <a:endParaRPr lang="en-US" altLang="ko-KR" sz="1200" dirty="0" smtClean="0"/>
            </a:p>
            <a:p>
              <a:endParaRPr lang="ko-KR" altLang="en-US" sz="105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548350" y="4892752"/>
              <a:ext cx="1551838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UserMapper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53" name="직선 화살표 연결선 152"/>
          <p:cNvCxnSpPr>
            <a:stCxn id="126" idx="0"/>
            <a:endCxn id="131" idx="1"/>
          </p:cNvCxnSpPr>
          <p:nvPr/>
        </p:nvCxnSpPr>
        <p:spPr>
          <a:xfrm flipV="1">
            <a:off x="6349505" y="2354107"/>
            <a:ext cx="701245" cy="72222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화살표 연결선 155"/>
          <p:cNvCxnSpPr>
            <a:stCxn id="128" idx="3"/>
            <a:endCxn id="141" idx="1"/>
          </p:cNvCxnSpPr>
          <p:nvPr/>
        </p:nvCxnSpPr>
        <p:spPr>
          <a:xfrm>
            <a:off x="7141231" y="3475495"/>
            <a:ext cx="576916" cy="23073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화살표 연결선 158"/>
          <p:cNvCxnSpPr>
            <a:stCxn id="110" idx="3"/>
            <a:endCxn id="142" idx="1"/>
          </p:cNvCxnSpPr>
          <p:nvPr/>
        </p:nvCxnSpPr>
        <p:spPr>
          <a:xfrm>
            <a:off x="3863586" y="2261713"/>
            <a:ext cx="712340" cy="2214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그룹 163"/>
          <p:cNvGrpSpPr/>
          <p:nvPr/>
        </p:nvGrpSpPr>
        <p:grpSpPr>
          <a:xfrm>
            <a:off x="3703316" y="614987"/>
            <a:ext cx="781832" cy="807913"/>
            <a:chOff x="2482020" y="5811570"/>
            <a:chExt cx="1551838" cy="80791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9" name="TextBox 108"/>
            <p:cNvSpPr txBox="1"/>
            <p:nvPr/>
          </p:nvSpPr>
          <p:spPr>
            <a:xfrm>
              <a:off x="2482020" y="5811570"/>
              <a:ext cx="1551838" cy="8079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DTO</a:t>
              </a:r>
            </a:p>
            <a:p>
              <a:pPr algn="ctr"/>
              <a:r>
                <a:rPr lang="en-US" altLang="ko-KR" sz="1200" b="1" dirty="0" smtClean="0"/>
                <a:t>VO</a:t>
              </a:r>
            </a:p>
            <a:p>
              <a:pPr algn="ctr"/>
              <a:endParaRPr lang="en-US" altLang="ko-KR" sz="1200" b="1" dirty="0"/>
            </a:p>
            <a:p>
              <a:pPr algn="ctr"/>
              <a:endParaRPr lang="ko-KR" altLang="en-US" sz="105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482020" y="6251359"/>
              <a:ext cx="1551838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UserDto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12" name="직선 화살표 연결선 111"/>
          <p:cNvCxnSpPr>
            <a:stCxn id="117" idx="0"/>
            <a:endCxn id="109" idx="2"/>
          </p:cNvCxnSpPr>
          <p:nvPr/>
        </p:nvCxnSpPr>
        <p:spPr>
          <a:xfrm flipV="1">
            <a:off x="1043123" y="1422900"/>
            <a:ext cx="3051109" cy="670511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109" idx="2"/>
            <a:endCxn id="130" idx="1"/>
          </p:cNvCxnSpPr>
          <p:nvPr/>
        </p:nvCxnSpPr>
        <p:spPr>
          <a:xfrm>
            <a:off x="4094232" y="1422900"/>
            <a:ext cx="2956518" cy="296308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/>
          <p:cNvCxnSpPr>
            <a:stCxn id="126" idx="0"/>
            <a:endCxn id="142" idx="2"/>
          </p:cNvCxnSpPr>
          <p:nvPr/>
        </p:nvCxnSpPr>
        <p:spPr>
          <a:xfrm flipH="1" flipV="1">
            <a:off x="5351845" y="2687809"/>
            <a:ext cx="997660" cy="3885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/>
          <p:cNvSpPr>
            <a:spLocks noChangeArrowheads="1"/>
          </p:cNvSpPr>
          <p:nvPr/>
        </p:nvSpPr>
        <p:spPr bwMode="auto">
          <a:xfrm>
            <a:off x="6926059" y="1492154"/>
            <a:ext cx="1680372" cy="144016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1" name="직사각형 120"/>
          <p:cNvSpPr>
            <a:spLocks noChangeArrowheads="1"/>
          </p:cNvSpPr>
          <p:nvPr/>
        </p:nvSpPr>
        <p:spPr bwMode="auto">
          <a:xfrm>
            <a:off x="5527676" y="3019180"/>
            <a:ext cx="1680372" cy="91958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6" name="순서도: 자기 디스크 115"/>
          <p:cNvSpPr/>
          <p:nvPr/>
        </p:nvSpPr>
        <p:spPr>
          <a:xfrm>
            <a:off x="7993825" y="4221088"/>
            <a:ext cx="612606" cy="5798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9" name="직선 화살표 연결선 128"/>
          <p:cNvCxnSpPr>
            <a:stCxn id="110" idx="0"/>
            <a:endCxn id="109" idx="2"/>
          </p:cNvCxnSpPr>
          <p:nvPr/>
        </p:nvCxnSpPr>
        <p:spPr>
          <a:xfrm flipV="1">
            <a:off x="3059631" y="1422900"/>
            <a:ext cx="1034601" cy="420142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>
            <a:stCxn id="142" idx="0"/>
            <a:endCxn id="109" idx="2"/>
          </p:cNvCxnSpPr>
          <p:nvPr/>
        </p:nvCxnSpPr>
        <p:spPr>
          <a:xfrm flipH="1" flipV="1">
            <a:off x="4094232" y="1422900"/>
            <a:ext cx="1257613" cy="456996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5818727" y="5161259"/>
            <a:ext cx="1777609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New&gt;package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18" y="3111498"/>
            <a:ext cx="2790825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5" name="직사각형 124"/>
          <p:cNvSpPr>
            <a:spLocks noChangeArrowheads="1"/>
          </p:cNvSpPr>
          <p:nvPr/>
        </p:nvSpPr>
        <p:spPr bwMode="auto">
          <a:xfrm>
            <a:off x="2753018" y="4156595"/>
            <a:ext cx="2221228" cy="90916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42" name="직선 화살표 연결선 41"/>
          <p:cNvCxnSpPr>
            <a:cxnSpLocks noChangeShapeType="1"/>
            <a:stCxn id="41" idx="1"/>
          </p:cNvCxnSpPr>
          <p:nvPr/>
        </p:nvCxnSpPr>
        <p:spPr bwMode="auto">
          <a:xfrm flipH="1" flipV="1">
            <a:off x="4355976" y="4221088"/>
            <a:ext cx="1462751" cy="110944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998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23" y="0"/>
            <a:ext cx="7793037" cy="792510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solidFill>
                  <a:schemeClr val="tx1"/>
                </a:solidFill>
              </a:rPr>
              <a:t>인터넷 쇼핑몰 시스템</a:t>
            </a:r>
            <a:endParaRPr lang="ko-KR" altLang="en-US" dirty="0" smtClean="0">
              <a:solidFill>
                <a:schemeClr val="tx1"/>
              </a:solidFill>
              <a:ea typeface="산돌고딕B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19713" y="980807"/>
            <a:ext cx="4947160" cy="3392537"/>
            <a:chOff x="1366486" y="1044575"/>
            <a:chExt cx="4947160" cy="3392537"/>
          </a:xfrm>
        </p:grpSpPr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 flipV="1">
              <a:off x="1822940" y="2466975"/>
              <a:ext cx="654475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2583138" y="1763713"/>
              <a:ext cx="1302238" cy="3000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>
                  <a:solidFill>
                    <a:schemeClr val="tx1"/>
                  </a:solidFill>
                </a:rPr>
                <a:t>회원등록</a:t>
              </a:r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H="1">
              <a:off x="3883599" y="3119040"/>
              <a:ext cx="998219" cy="4090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H="1">
              <a:off x="3828319" y="2966674"/>
              <a:ext cx="1053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3819929" y="2684231"/>
              <a:ext cx="9092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400" b="0" dirty="0">
                  <a:solidFill>
                    <a:schemeClr val="tx1"/>
                  </a:solidFill>
                  <a:latin typeface="+mj-ea"/>
                  <a:ea typeface="+mj-ea"/>
                </a:rPr>
                <a:t>&lt;&lt;include&gt;&gt;</a:t>
              </a:r>
            </a:p>
          </p:txBody>
        </p: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1366486" y="2346325"/>
              <a:ext cx="518546" cy="788988"/>
              <a:chOff x="1066" y="1709"/>
              <a:chExt cx="394" cy="524"/>
            </a:xfrm>
          </p:grpSpPr>
          <p:grpSp>
            <p:nvGrpSpPr>
              <p:cNvPr id="14376" name="Group 12"/>
              <p:cNvGrpSpPr>
                <a:grpSpLocks/>
              </p:cNvGrpSpPr>
              <p:nvPr/>
            </p:nvGrpSpPr>
            <p:grpSpPr bwMode="auto">
              <a:xfrm>
                <a:off x="1186" y="1709"/>
                <a:ext cx="136" cy="272"/>
                <a:chOff x="1474" y="3067"/>
                <a:chExt cx="182" cy="318"/>
              </a:xfrm>
            </p:grpSpPr>
            <p:sp>
              <p:nvSpPr>
                <p:cNvPr id="14378" name="Oval 13"/>
                <p:cNvSpPr>
                  <a:spLocks noChangeArrowheads="1"/>
                </p:cNvSpPr>
                <p:nvPr/>
              </p:nvSpPr>
              <p:spPr bwMode="auto">
                <a:xfrm>
                  <a:off x="1519" y="3067"/>
                  <a:ext cx="91" cy="9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996600"/>
                    </a:buClr>
                    <a:buSzPct val="90000"/>
                    <a:buFont typeface="Wingdings" pitchFamily="2" charset="2"/>
                    <a:buChar char="n"/>
                    <a:defRPr kumimoji="1" sz="2000" b="1">
                      <a:solidFill>
                        <a:srgbClr val="35297D"/>
                      </a:solidFill>
                      <a:latin typeface="휴먼모음T" pitchFamily="18" charset="-127"/>
                      <a:ea typeface="휴먼모음T" pitchFamily="18" charset="-127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996600"/>
                    </a:buClr>
                    <a:buSzPct val="75000"/>
                    <a:buFont typeface="Wingdings" pitchFamily="2" charset="2"/>
                    <a:buChar char="n"/>
                    <a:defRPr kumimoji="1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96600"/>
                    </a:buClr>
                    <a:buSzPct val="55000"/>
                    <a:buFont typeface="Wingdings" pitchFamily="2" charset="2"/>
                    <a:buChar char="n"/>
                    <a:defRPr kumimoji="1" sz="16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4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kumimoji="1" sz="120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ko-KR" altLang="en-US" sz="1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4379" name="Line 14"/>
                <p:cNvSpPr>
                  <a:spLocks noChangeShapeType="1"/>
                </p:cNvSpPr>
                <p:nvPr/>
              </p:nvSpPr>
              <p:spPr bwMode="auto">
                <a:xfrm>
                  <a:off x="1474" y="3211"/>
                  <a:ext cx="1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380" name="Line 15"/>
                <p:cNvSpPr>
                  <a:spLocks noChangeShapeType="1"/>
                </p:cNvSpPr>
                <p:nvPr/>
              </p:nvSpPr>
              <p:spPr bwMode="auto">
                <a:xfrm>
                  <a:off x="1565" y="3158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38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474" y="3294"/>
                  <a:ext cx="91" cy="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382" name="Line 17"/>
                <p:cNvSpPr>
                  <a:spLocks noChangeShapeType="1"/>
                </p:cNvSpPr>
                <p:nvPr/>
              </p:nvSpPr>
              <p:spPr bwMode="auto">
                <a:xfrm>
                  <a:off x="1565" y="3294"/>
                  <a:ext cx="90" cy="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4377" name="Text Box 18"/>
              <p:cNvSpPr txBox="1">
                <a:spLocks noChangeArrowheads="1"/>
              </p:cNvSpPr>
              <p:nvPr/>
            </p:nvSpPr>
            <p:spPr bwMode="auto">
              <a:xfrm>
                <a:off x="1066" y="2009"/>
                <a:ext cx="394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996600"/>
                  </a:buClr>
                  <a:buSzPct val="90000"/>
                  <a:buFont typeface="Wingdings" pitchFamily="2" charset="2"/>
                  <a:buChar char="n"/>
                  <a:defRPr kumimoji="1" sz="2000" b="1">
                    <a:solidFill>
                      <a:srgbClr val="35297D"/>
                    </a:solidFill>
                    <a:latin typeface="휴먼모음T" pitchFamily="18" charset="-127"/>
                    <a:ea typeface="휴먼모음T" pitchFamily="18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996600"/>
                  </a:buClr>
                  <a:buSzPct val="75000"/>
                  <a:buFont typeface="Wingdings" pitchFamily="2" charset="2"/>
                  <a:buChar char="n"/>
                  <a:defRPr kumimoji="1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96600"/>
                  </a:buClr>
                  <a:buSzPct val="55000"/>
                  <a:buFont typeface="Wingdings" pitchFamily="2" charset="2"/>
                  <a:buChar char="n"/>
                  <a:defRPr kumimoji="1" sz="16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kumimoji="1" sz="14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ko-KR" altLang="en-US" sz="1600" b="0">
                    <a:solidFill>
                      <a:schemeClr val="tx1"/>
                    </a:solidFill>
                  </a:rPr>
                  <a:t>고객</a:t>
                </a:r>
              </a:p>
            </p:txBody>
          </p:sp>
        </p:grpSp>
        <p:sp>
          <p:nvSpPr>
            <p:cNvPr id="14348" name="Line 19"/>
            <p:cNvSpPr>
              <a:spLocks noChangeShapeType="1"/>
            </p:cNvSpPr>
            <p:nvPr/>
          </p:nvSpPr>
          <p:spPr bwMode="auto">
            <a:xfrm flipV="1">
              <a:off x="1822940" y="2005013"/>
              <a:ext cx="713210" cy="477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9" name="Line 20"/>
            <p:cNvSpPr>
              <a:spLocks noChangeShapeType="1"/>
            </p:cNvSpPr>
            <p:nvPr/>
          </p:nvSpPr>
          <p:spPr bwMode="auto">
            <a:xfrm>
              <a:off x="1822940" y="2689225"/>
              <a:ext cx="654475" cy="277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6" name="Rectangle 39"/>
            <p:cNvSpPr>
              <a:spLocks noChangeArrowheads="1"/>
            </p:cNvSpPr>
            <p:nvPr/>
          </p:nvSpPr>
          <p:spPr bwMode="auto">
            <a:xfrm>
              <a:off x="2259257" y="1044575"/>
              <a:ext cx="4054389" cy="3392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357" name="Text Box 40"/>
            <p:cNvSpPr txBox="1">
              <a:spLocks noChangeArrowheads="1"/>
            </p:cNvSpPr>
            <p:nvPr/>
          </p:nvSpPr>
          <p:spPr bwMode="auto">
            <a:xfrm>
              <a:off x="3093293" y="1228725"/>
              <a:ext cx="1909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>
                  <a:solidFill>
                    <a:schemeClr val="tx1"/>
                  </a:solidFill>
                </a:rPr>
                <a:t>인터넷 쇼핑몰 시스템</a:t>
              </a:r>
            </a:p>
          </p:txBody>
        </p:sp>
        <p:sp>
          <p:nvSpPr>
            <p:cNvPr id="14358" name="Line 41"/>
            <p:cNvSpPr>
              <a:spLocks noChangeShapeType="1"/>
            </p:cNvSpPr>
            <p:nvPr/>
          </p:nvSpPr>
          <p:spPr bwMode="auto">
            <a:xfrm>
              <a:off x="1843078" y="2820988"/>
              <a:ext cx="714888" cy="11817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0" name="Oval 43"/>
            <p:cNvSpPr>
              <a:spLocks noChangeArrowheads="1"/>
            </p:cNvSpPr>
            <p:nvPr/>
          </p:nvSpPr>
          <p:spPr bwMode="auto">
            <a:xfrm>
              <a:off x="2517691" y="3329147"/>
              <a:ext cx="1302238" cy="3000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>
                  <a:solidFill>
                    <a:schemeClr val="tx1"/>
                  </a:solidFill>
                </a:rPr>
                <a:t>물품구매</a:t>
              </a:r>
            </a:p>
          </p:txBody>
        </p:sp>
        <p:sp>
          <p:nvSpPr>
            <p:cNvPr id="14361" name="Oval 44"/>
            <p:cNvSpPr>
              <a:spLocks noChangeArrowheads="1"/>
            </p:cNvSpPr>
            <p:nvPr/>
          </p:nvSpPr>
          <p:spPr bwMode="auto">
            <a:xfrm>
              <a:off x="2557862" y="3852704"/>
              <a:ext cx="1302238" cy="30003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>
                  <a:solidFill>
                    <a:schemeClr val="tx1"/>
                  </a:solidFill>
                </a:rPr>
                <a:t>배송조회</a:t>
              </a:r>
            </a:p>
          </p:txBody>
        </p:sp>
        <p:sp>
          <p:nvSpPr>
            <p:cNvPr id="14362" name="Oval 45"/>
            <p:cNvSpPr>
              <a:spLocks noChangeArrowheads="1"/>
            </p:cNvSpPr>
            <p:nvPr/>
          </p:nvSpPr>
          <p:spPr bwMode="auto">
            <a:xfrm>
              <a:off x="4942331" y="2842555"/>
              <a:ext cx="1302238" cy="3000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>
                  <a:solidFill>
                    <a:schemeClr val="tx1"/>
                  </a:solidFill>
                </a:rPr>
                <a:t>로그인</a:t>
              </a: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2517691" y="2272506"/>
              <a:ext cx="1302238" cy="3000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 smtClean="0">
                  <a:solidFill>
                    <a:schemeClr val="tx1"/>
                  </a:solidFill>
                </a:rPr>
                <a:t>상품선택</a:t>
              </a:r>
              <a:endParaRPr lang="ko-KR" altLang="en-US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2517691" y="2792639"/>
              <a:ext cx="1302238" cy="3000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600" b="0" dirty="0" err="1" smtClean="0">
                  <a:solidFill>
                    <a:schemeClr val="tx1"/>
                  </a:solidFill>
                </a:rPr>
                <a:t>장바구니담기</a:t>
              </a:r>
              <a:endParaRPr lang="ko-KR" altLang="en-US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>
              <a:off x="1811155" y="2752884"/>
              <a:ext cx="666260" cy="73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 flipH="1">
              <a:off x="3885376" y="3119040"/>
              <a:ext cx="1150619" cy="881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3819928" y="3142163"/>
              <a:ext cx="9092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400" b="0" dirty="0">
                  <a:solidFill>
                    <a:schemeClr val="tx1"/>
                  </a:solidFill>
                  <a:latin typeface="+mj-ea"/>
                  <a:ea typeface="+mj-ea"/>
                </a:rPr>
                <a:t>&lt;&lt;include&gt;&gt;</a:t>
              </a: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3819927" y="3600095"/>
              <a:ext cx="9092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400" b="0" dirty="0">
                  <a:solidFill>
                    <a:schemeClr val="tx1"/>
                  </a:solidFill>
                  <a:latin typeface="+mj-ea"/>
                  <a:ea typeface="+mj-ea"/>
                </a:rPr>
                <a:t>&lt;&lt;include&gt;&gt;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807"/>
            <a:ext cx="2935276" cy="3379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" name="직사각형 57"/>
          <p:cNvSpPr>
            <a:spLocks noChangeArrowheads="1"/>
          </p:cNvSpPr>
          <p:nvPr/>
        </p:nvSpPr>
        <p:spPr bwMode="auto">
          <a:xfrm>
            <a:off x="6372200" y="2770878"/>
            <a:ext cx="2160240" cy="101805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8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CatalogController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52736"/>
            <a:ext cx="3816423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92399"/>
            <a:ext cx="4661362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38436"/>
            <a:ext cx="211455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>
            <a:off x="5868145" y="1167036"/>
            <a:ext cx="1237348" cy="60578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6686658" y="1167036"/>
            <a:ext cx="837670" cy="139786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96655"/>
            <a:ext cx="1914525" cy="22574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직선 화살표 연결선 20"/>
          <p:cNvCxnSpPr/>
          <p:nvPr/>
        </p:nvCxnSpPr>
        <p:spPr>
          <a:xfrm flipH="1">
            <a:off x="5652120" y="3243486"/>
            <a:ext cx="504056" cy="148165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06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Main.jsp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화면의 구성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3668"/>
            <a:ext cx="541954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69565" y="1082604"/>
            <a:ext cx="5429496" cy="74622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69565" y="5285209"/>
            <a:ext cx="5429496" cy="57098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113338" y="913321"/>
            <a:ext cx="15097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IncludeTop.jsp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8127" y="5407354"/>
            <a:ext cx="181492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IncludeBottom.jsp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652120" y="1828826"/>
            <a:ext cx="3456384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&lt;%@ include file="../common/</a:t>
            </a:r>
            <a:r>
              <a:rPr lang="en-US" altLang="ko-KR" sz="1100" dirty="0" err="1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IncludeTop.jsp</a:t>
            </a:r>
            <a:r>
              <a:rPr lang="en-US" altLang="ko-KR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"%&gt;</a:t>
            </a:r>
          </a:p>
          <a:p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가능한 각 영역의</a:t>
            </a:r>
            <a:r>
              <a:rPr lang="en-US" altLang="ko-KR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&lt;div&gt; &lt;/</a:t>
            </a:r>
            <a:r>
              <a:rPr lang="en-US" altLang="ko-KR" sz="11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d</a:t>
            </a:r>
            <a:r>
              <a:rPr lang="en-US" altLang="ko-KR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iv&gt; </a:t>
            </a:r>
            <a:r>
              <a:rPr lang="ko-KR" altLang="en-US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태그가</a:t>
            </a:r>
            <a:r>
              <a:rPr lang="en-US" altLang="ko-KR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엉키지</a:t>
            </a:r>
            <a:r>
              <a:rPr lang="en-US" altLang="ko-KR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않게</a:t>
            </a:r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Main</a:t>
            </a:r>
            <a:r>
              <a:rPr lang="ko-KR" altLang="en-US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을 하나로 묶기 위해 </a:t>
            </a:r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top()&lt;div&gt; main.jsp  &lt;/div&gt; bottom</a:t>
            </a:r>
            <a:r>
              <a:rPr lang="ko-KR" altLang="en-US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에</a:t>
            </a:r>
            <a:r>
              <a:rPr lang="en-US" altLang="ko-KR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넣어 하나로 연결   </a:t>
            </a:r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100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Css</a:t>
            </a:r>
            <a:r>
              <a:rPr lang="en-US" altLang="ko-KR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설정을 이용한 </a:t>
            </a:r>
            <a:r>
              <a:rPr lang="en-US" altLang="ko-KR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&lt;div&gt; </a:t>
            </a:r>
            <a:r>
              <a:rPr lang="ko-KR" altLang="en-US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배치</a:t>
            </a:r>
            <a:r>
              <a:rPr lang="en-US" altLang="ko-KR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연구 </a:t>
            </a:r>
            <a:endParaRPr lang="en-US" altLang="ko-KR" sz="11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1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1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&lt;%@ include file="../</a:t>
            </a:r>
            <a:r>
              <a:rPr lang="en-US" altLang="ko-KR" sz="1100" dirty="0">
                <a:solidFill>
                  <a:schemeClr val="tx1"/>
                </a:solidFill>
                <a:latin typeface="HY강B" panose="02030600000101010101" pitchFamily="18" charset="-127"/>
                <a:ea typeface="HyhwpEQ" panose="02030600000101010101" pitchFamily="18" charset="-127"/>
              </a:rPr>
              <a:t>common/</a:t>
            </a:r>
            <a:r>
              <a:rPr lang="en-US" altLang="ko-KR" sz="1100" dirty="0" err="1">
                <a:solidFill>
                  <a:schemeClr val="tx1"/>
                </a:solidFill>
                <a:latin typeface="HY강B" panose="02030600000101010101" pitchFamily="18" charset="-127"/>
                <a:ea typeface="HyhwpEQ" panose="02030600000101010101" pitchFamily="18" charset="-127"/>
              </a:rPr>
              <a:t>IncludeBottom.jsp</a:t>
            </a:r>
            <a:r>
              <a:rPr lang="en-US" altLang="ko-KR" sz="1100" dirty="0">
                <a:solidFill>
                  <a:schemeClr val="tx1"/>
                </a:solidFill>
                <a:latin typeface="HY강B" panose="02030600000101010101" pitchFamily="18" charset="-127"/>
                <a:ea typeface="HyhwpEQ" panose="02030600000101010101" pitchFamily="18" charset="-127"/>
              </a:rPr>
              <a:t>"%&gt;</a:t>
            </a:r>
            <a:endParaRPr lang="ko-KR" altLang="en-US" sz="1100" dirty="0">
              <a:solidFill>
                <a:schemeClr val="tx1"/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188865"/>
            <a:ext cx="101181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Main.jsp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cxnSp>
        <p:nvCxnSpPr>
          <p:cNvPr id="4" name="직선 화살표 연결선 3"/>
          <p:cNvCxnSpPr>
            <a:stCxn id="9" idx="3"/>
          </p:cNvCxnSpPr>
          <p:nvPr/>
        </p:nvCxnSpPr>
        <p:spPr>
          <a:xfrm>
            <a:off x="5623047" y="1097987"/>
            <a:ext cx="2117305" cy="73083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10" idx="3"/>
          </p:cNvCxnSpPr>
          <p:nvPr/>
        </p:nvCxnSpPr>
        <p:spPr>
          <a:xfrm flipV="1">
            <a:off x="5623047" y="5285209"/>
            <a:ext cx="2261321" cy="30681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58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770509" cy="225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IncludeTop.jsp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화면의 구성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01266" y="4509120"/>
            <a:ext cx="7139086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&lt;%@ taglib prefix="c" uri="http://java.sun.com/jsp/jstl/core" </a:t>
            </a:r>
            <a:r>
              <a:rPr lang="it-IT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%&gt;</a:t>
            </a:r>
          </a:p>
          <a:p>
            <a:pPr fontAlgn="base"/>
            <a:endParaRPr lang="en-US" altLang="ko-KR" sz="14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Expression </a:t>
            </a:r>
            <a:r>
              <a:rPr lang="en-US" altLang="ko-KR" sz="1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language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EL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이란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JSP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에서 저장객체를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출력할 때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스크립팅을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전혀 쓰지 않을 수 있는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기술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&lt;%=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request.getParameter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("name")%&gt;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와 같은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스크립팅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들을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쓸 필요가 없어짐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</a:b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${</a:t>
            </a:r>
            <a:r>
              <a:rPr lang="en-US" altLang="ko-KR" sz="1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param.name}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sym typeface="Wingdings" pitchFamily="2" charset="2"/>
              </a:rPr>
              <a:t></a:t>
            </a:r>
            <a:r>
              <a:rPr lang="en-US" altLang="ko-KR" sz="1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b="1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request.getParameter</a:t>
            </a:r>
            <a:r>
              <a:rPr lang="en-US" altLang="ko-KR" sz="1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("name");</a:t>
            </a:r>
            <a:endParaRPr lang="ko-KR" altLang="en-US" sz="14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저장객체의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attribute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에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page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request, session, application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순으로 자동 접근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63" y="692696"/>
            <a:ext cx="5507682" cy="7810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78" y="1905745"/>
            <a:ext cx="5507682" cy="229475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78" y="4246412"/>
            <a:ext cx="2552700" cy="2190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262336" y="1518272"/>
            <a:ext cx="6080175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&lt;link </a:t>
            </a:r>
            <a:r>
              <a:rPr lang="en-US" altLang="ko-KR" sz="1400" dirty="0" err="1"/>
              <a:t>rel</a:t>
            </a:r>
            <a:r>
              <a:rPr lang="en-US" altLang="ko-KR" sz="1400" dirty="0"/>
              <a:t>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StyleSheet</a:t>
            </a:r>
            <a:r>
              <a:rPr lang="en-US" altLang="ko-KR" sz="1400" i="1" dirty="0"/>
              <a:t>" </a:t>
            </a:r>
            <a:r>
              <a:rPr lang="en-US" altLang="ko-KR" sz="1400" i="1" dirty="0" err="1"/>
              <a:t>href</a:t>
            </a:r>
            <a:r>
              <a:rPr lang="en-US" altLang="ko-KR" sz="1400" i="1" dirty="0"/>
              <a:t>="../</a:t>
            </a:r>
            <a:r>
              <a:rPr lang="en-US" altLang="ko-KR" sz="1400" i="1" dirty="0" err="1"/>
              <a:t>css</a:t>
            </a:r>
            <a:r>
              <a:rPr lang="en-US" altLang="ko-KR" sz="1400" i="1" dirty="0"/>
              <a:t>/jpetstore.css" </a:t>
            </a:r>
            <a:r>
              <a:rPr lang="en-US" altLang="ko-KR" sz="1400" i="1" dirty="0" smtClean="0"/>
              <a:t>type="text/</a:t>
            </a:r>
            <a:r>
              <a:rPr lang="en-US" altLang="ko-KR" sz="1400" i="1" dirty="0" err="1" smtClean="0"/>
              <a:t>css</a:t>
            </a:r>
            <a:r>
              <a:rPr lang="en-US" altLang="ko-KR" sz="1400" i="1" dirty="0" smtClean="0"/>
              <a:t>" media="screen" /&gt;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094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PetStore</a:t>
            </a:r>
            <a:r>
              <a:rPr lang="en-US" altLang="ko-KR" dirty="0" smtClean="0"/>
              <a:t> Shopping Mall </a:t>
            </a:r>
            <a:r>
              <a:rPr lang="ko-KR" altLang="en-US" dirty="0" smtClean="0"/>
              <a:t>프로젝트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8676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IncludeBottom.jsp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화면의 구성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89" y="731788"/>
            <a:ext cx="3739742" cy="32094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115616" y="1275072"/>
            <a:ext cx="1368152" cy="315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/>
                </a:solidFill>
              </a:rPr>
              <a:t>Main.jsp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88" y="1844824"/>
            <a:ext cx="6183573" cy="381642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671331" y="707440"/>
            <a:ext cx="175657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 </a:t>
            </a:r>
            <a:r>
              <a:rPr lang="en-US" altLang="ko-KR" dirty="0" err="1" smtClean="0"/>
              <a:t>IncludeTop.jsp</a:t>
            </a:r>
            <a:endParaRPr lang="ko-KR" altLang="en-US" dirty="0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719572" y="707440"/>
            <a:ext cx="3420380" cy="135340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71331" y="2060847"/>
            <a:ext cx="181492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IncludeBottom.jsp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906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Main.jsp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화면의 구성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9" y="692696"/>
            <a:ext cx="4062373" cy="172819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9" y="2636912"/>
            <a:ext cx="6266860" cy="381642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12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0" y="1588659"/>
            <a:ext cx="2616324" cy="3934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84" y="1608584"/>
            <a:ext cx="3719878" cy="3908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전달객체</a:t>
            </a:r>
            <a:r>
              <a:rPr lang="en-US" altLang="ko-KR" dirty="0" smtClean="0"/>
              <a:t> (Account</a:t>
            </a:r>
            <a:r>
              <a:rPr lang="en-US" altLang="ko-KR" dirty="0" smtClean="0">
                <a:solidFill>
                  <a:srgbClr val="0000FF"/>
                </a:solidFill>
              </a:rPr>
              <a:t>DTO</a:t>
            </a:r>
            <a:r>
              <a:rPr lang="en-US" altLang="ko-KR" dirty="0" smtClean="0"/>
              <a:t>.java)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226518" y="857618"/>
            <a:ext cx="151216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New&gt;class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115616" y="3432105"/>
            <a:ext cx="151216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23528" y="4479839"/>
            <a:ext cx="32043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source&gt;Generate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gatter&amp;setter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20" name="직선 화살표 연결선 19"/>
          <p:cNvCxnSpPr>
            <a:cxnSpLocks noChangeShapeType="1"/>
          </p:cNvCxnSpPr>
          <p:nvPr/>
        </p:nvCxnSpPr>
        <p:spPr bwMode="auto">
          <a:xfrm>
            <a:off x="3527884" y="4649116"/>
            <a:ext cx="324036" cy="94012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8" name="직선 화살표 연결선 7"/>
          <p:cNvCxnSpPr>
            <a:cxnSpLocks noChangeShapeType="1"/>
            <a:stCxn id="7" idx="2"/>
          </p:cNvCxnSpPr>
          <p:nvPr/>
        </p:nvCxnSpPr>
        <p:spPr bwMode="auto">
          <a:xfrm>
            <a:off x="1982602" y="1196172"/>
            <a:ext cx="285142" cy="224866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851920" y="1564931"/>
            <a:ext cx="302433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4288604" y="1780955"/>
            <a:ext cx="64343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4953"/>
            <a:ext cx="1695450" cy="58197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3748032" y="2109483"/>
            <a:ext cx="2984208" cy="6714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7164288" y="5805265"/>
            <a:ext cx="1512168" cy="5494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7147916" y="4649116"/>
            <a:ext cx="1528539" cy="1012132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3779912" y="4649116"/>
            <a:ext cx="3024336" cy="652092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7169199" y="3295839"/>
            <a:ext cx="1440160" cy="13626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4788024" y="5339308"/>
            <a:ext cx="1440160" cy="13626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719221" y="857618"/>
            <a:ext cx="309170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관련된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4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개의 테이블을 하나의 전달객체로  구성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상품관련 테이블과 전달객체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1847850" cy="56578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86" y="645071"/>
            <a:ext cx="4591050" cy="150552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86" y="2198216"/>
            <a:ext cx="4591050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86" y="5085184"/>
            <a:ext cx="4591050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7020272" y="1431642"/>
            <a:ext cx="1440160" cy="7189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7020272" y="2276872"/>
            <a:ext cx="1440160" cy="20882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7020272" y="4869160"/>
            <a:ext cx="1440160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4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구매관련</a:t>
            </a:r>
            <a:r>
              <a:rPr lang="ko-KR" altLang="en-US" dirty="0"/>
              <a:t>테이블과 전달객체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2768"/>
            <a:ext cx="5172746" cy="5292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631646" cy="627618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646828"/>
            <a:ext cx="3602053" cy="207020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899991" y="980728"/>
            <a:ext cx="1440160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6899991" y="1844824"/>
            <a:ext cx="1440160" cy="38164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6899991" y="5661248"/>
            <a:ext cx="1440160" cy="72008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20" y="3782938"/>
            <a:ext cx="3082256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491880" y="3299842"/>
            <a:ext cx="2160240" cy="41719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2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장바구니 관련 전달객체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0" y="908720"/>
            <a:ext cx="3887765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0" y="2276872"/>
            <a:ext cx="5762882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23658" y="905012"/>
            <a:ext cx="3312368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장바구니 테이블은 </a:t>
            </a:r>
            <a:r>
              <a:rPr lang="ko-KR" altLang="en-US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존재하지않으나</a:t>
            </a:r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전달객체 는 만들어 사용 </a:t>
            </a:r>
            <a:endParaRPr lang="ko-KR" altLang="en-US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40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상품 주문 관련 전달객체 구성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9" y="656481"/>
            <a:ext cx="5172728" cy="399665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630795" cy="208823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70" y="654360"/>
            <a:ext cx="2113561" cy="475252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96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27"/>
          <p:cNvGrpSpPr/>
          <p:nvPr/>
        </p:nvGrpSpPr>
        <p:grpSpPr>
          <a:xfrm>
            <a:off x="5969808" y="5579454"/>
            <a:ext cx="1051769" cy="565033"/>
            <a:chOff x="611560" y="692696"/>
            <a:chExt cx="2232248" cy="2463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Account</a:t>
              </a:r>
              <a:r>
                <a:rPr lang="ko-KR" altLang="en-US" sz="1200" b="1" dirty="0" smtClean="0"/>
                <a:t> </a:t>
              </a:r>
              <a:r>
                <a:rPr lang="en-US" altLang="ko-KR" sz="1200" b="1" dirty="0" err="1" smtClean="0"/>
                <a:t>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2" name="그룹 40"/>
          <p:cNvGrpSpPr/>
          <p:nvPr/>
        </p:nvGrpSpPr>
        <p:grpSpPr>
          <a:xfrm>
            <a:off x="4231684" y="1146937"/>
            <a:ext cx="1852484" cy="2022181"/>
            <a:chOff x="2987824" y="836712"/>
            <a:chExt cx="1296145" cy="20221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6001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AccountService</a:t>
              </a:r>
              <a:endParaRPr lang="en-US" altLang="ko-KR" sz="1200" b="1" dirty="0" smtClean="0"/>
            </a:p>
            <a:p>
              <a:r>
                <a:rPr lang="en-US" altLang="ko-KR" sz="1050" b="1" i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ko-KR" sz="1050" dirty="0">
                  <a:solidFill>
                    <a:srgbClr val="0000FF"/>
                  </a:solidFill>
                </a:rPr>
                <a:t>@Service(value = "</a:t>
              </a:r>
              <a:r>
                <a:rPr lang="en-US" altLang="ko-KR" sz="1050" dirty="0" err="1">
                  <a:solidFill>
                    <a:srgbClr val="0000FF"/>
                  </a:solidFill>
                </a:rPr>
                <a:t>accountService</a:t>
              </a:r>
              <a:r>
                <a:rPr lang="en-US" altLang="ko-KR" sz="1050" dirty="0" smtClean="0">
                  <a:solidFill>
                    <a:srgbClr val="0000FF"/>
                  </a:solidFill>
                </a:rPr>
                <a:t>")</a:t>
              </a:r>
              <a:endParaRPr lang="ko-KR" altLang="en-US" sz="1050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setAccountMapper</a:t>
              </a:r>
              <a:r>
                <a:rPr lang="en-US" altLang="ko-KR" sz="1200" i="1" dirty="0" smtClean="0"/>
                <a:t> ( 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dirty="0" err="1" smtClean="0"/>
                <a:t>getAccount</a:t>
              </a:r>
              <a:r>
                <a:rPr lang="en-US" altLang="ko-KR" sz="1200" dirty="0" smtClean="0"/>
                <a:t>(username)</a:t>
              </a:r>
              <a:endParaRPr lang="en-US" altLang="ko-KR" sz="1200" dirty="0"/>
            </a:p>
            <a:p>
              <a:r>
                <a:rPr lang="en-US" altLang="ko-KR" sz="1200" dirty="0" err="1" smtClean="0"/>
                <a:t>getAccount</a:t>
              </a:r>
              <a:r>
                <a:rPr lang="en-US" altLang="ko-KR" sz="1200" dirty="0" smtClean="0"/>
                <a:t>(</a:t>
              </a:r>
              <a:r>
                <a:rPr lang="en-US" altLang="ko-KR" sz="1200" dirty="0" err="1" smtClean="0"/>
                <a:t>username,pwd</a:t>
              </a:r>
              <a:r>
                <a:rPr lang="en-US" altLang="ko-KR" sz="1200" dirty="0" smtClean="0"/>
                <a:t>)</a:t>
              </a:r>
            </a:p>
            <a:p>
              <a:r>
                <a:rPr lang="en-US" altLang="ko-KR" sz="1200" dirty="0" err="1" smtClean="0"/>
                <a:t>insertAccount</a:t>
              </a:r>
              <a:r>
                <a:rPr lang="en-US" altLang="ko-KR" sz="1200" dirty="0" smtClean="0"/>
                <a:t>(account)</a:t>
              </a:r>
            </a:p>
            <a:p>
              <a:r>
                <a:rPr lang="en-US" altLang="ko-KR" sz="1200" dirty="0" err="1" smtClean="0"/>
                <a:t>updateAccount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</a:t>
              </a:r>
              <a:endParaRPr lang="en-US" altLang="ko-KR" sz="12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58906"/>
              <a:ext cx="1296144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3" name="그룹 45"/>
          <p:cNvGrpSpPr/>
          <p:nvPr/>
        </p:nvGrpSpPr>
        <p:grpSpPr>
          <a:xfrm>
            <a:off x="6485999" y="1629406"/>
            <a:ext cx="2081628" cy="805343"/>
            <a:chOff x="2987824" y="836712"/>
            <a:chExt cx="1296249" cy="344411"/>
          </a:xfrm>
          <a:solidFill>
            <a:schemeClr val="bg1">
              <a:lumMod val="95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b="1" i="1" dirty="0" err="1" smtClean="0"/>
                <a:t>sqlSessionFactory</a:t>
              </a:r>
              <a:endParaRPr lang="en-US" altLang="ko-KR" sz="1200" b="1" i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2" idx="2"/>
            <a:endCxn id="116" idx="0"/>
          </p:cNvCxnSpPr>
          <p:nvPr/>
        </p:nvCxnSpPr>
        <p:spPr>
          <a:xfrm flipH="1">
            <a:off x="5153518" y="3169118"/>
            <a:ext cx="4409" cy="40789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104830" y="322580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0" name="직선 화살표 연결선 159"/>
          <p:cNvCxnSpPr/>
          <p:nvPr/>
        </p:nvCxnSpPr>
        <p:spPr>
          <a:xfrm flipV="1">
            <a:off x="3803723" y="2663996"/>
            <a:ext cx="423909" cy="31776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871048" y="24525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1902351" y="4938866"/>
            <a:ext cx="1997272" cy="835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NewAccountForm.jsp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EditAccountForm.jsp</a:t>
            </a:r>
            <a:endParaRPr lang="en-US" altLang="ko-KR" sz="1200" u="sng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SignonForm.jsp</a:t>
            </a:r>
            <a:endParaRPr lang="en-US" altLang="ko-KR" sz="1200" u="sng" dirty="0" smtClean="0">
              <a:solidFill>
                <a:schemeClr val="tx1"/>
              </a:solidFill>
            </a:endParaRPr>
          </a:p>
        </p:txBody>
      </p:sp>
      <p:cxnSp>
        <p:nvCxnSpPr>
          <p:cNvPr id="203" name="직선 화살표 연결선 202"/>
          <p:cNvCxnSpPr/>
          <p:nvPr/>
        </p:nvCxnSpPr>
        <p:spPr>
          <a:xfrm>
            <a:off x="-21389" y="1427826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-44829" y="1114782"/>
            <a:ext cx="220316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petstore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newAccountForm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900987" y="4775725"/>
            <a:ext cx="519" cy="16314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48358" y="4794385"/>
            <a:ext cx="132279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newAccount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editAcccountForm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editAcccount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signonForm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signon</a:t>
            </a:r>
            <a:endParaRPr lang="en-US" altLang="ko-KR" sz="1200" dirty="0" smtClean="0"/>
          </a:p>
          <a:p>
            <a:r>
              <a:rPr lang="en-US" altLang="ko-KR" sz="1200" dirty="0" smtClean="0"/>
              <a:t>/signoff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err="1" smtClean="0"/>
              <a:t>SpringDispatcher</a:t>
            </a:r>
            <a:endParaRPr lang="en-US" altLang="ko-KR" sz="1400" b="1" dirty="0" smtClean="0"/>
          </a:p>
        </p:txBody>
      </p:sp>
      <p:grpSp>
        <p:nvGrpSpPr>
          <p:cNvPr id="10" name="그룹 84"/>
          <p:cNvGrpSpPr/>
          <p:nvPr/>
        </p:nvGrpSpPr>
        <p:grpSpPr>
          <a:xfrm>
            <a:off x="1957526" y="1087102"/>
            <a:ext cx="1872208" cy="792922"/>
            <a:chOff x="2987824" y="836712"/>
            <a:chExt cx="1296144" cy="625281"/>
          </a:xfrm>
          <a:solidFill>
            <a:schemeClr val="bg1">
              <a:lumMod val="9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dirty="0" smtClean="0"/>
                <a:t>(component-scan</a:t>
              </a:r>
              <a:r>
                <a:rPr lang="en-US" altLang="ko-KR" sz="1050" i="1" dirty="0" smtClean="0"/>
                <a:t>)</a:t>
              </a:r>
            </a:p>
            <a:p>
              <a:r>
                <a:rPr lang="en-US" altLang="ko-KR" sz="1050" dirty="0"/>
                <a:t>&lt;</a:t>
              </a:r>
              <a:r>
                <a:rPr lang="en-US" altLang="ko-KR" sz="1050" dirty="0" err="1"/>
                <a:t>context:annotation-config</a:t>
              </a:r>
              <a:r>
                <a:rPr lang="en-US" altLang="ko-KR" sz="1050" dirty="0"/>
                <a:t> /&gt;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4" name="그룹 88"/>
          <p:cNvGrpSpPr/>
          <p:nvPr/>
        </p:nvGrpSpPr>
        <p:grpSpPr>
          <a:xfrm>
            <a:off x="1931510" y="2032078"/>
            <a:ext cx="1940574" cy="1959631"/>
            <a:chOff x="2987823" y="901364"/>
            <a:chExt cx="1300132" cy="1959631"/>
          </a:xfrm>
          <a:solidFill>
            <a:schemeClr val="accent2">
              <a:lumMod val="75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3" y="901364"/>
              <a:ext cx="1300131" cy="6309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AccountController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050" i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ko-KR" sz="1050" dirty="0" smtClean="0">
                  <a:solidFill>
                    <a:srgbClr val="0000FF"/>
                  </a:solidFill>
                </a:rPr>
                <a:t>@</a:t>
              </a:r>
              <a:r>
                <a:rPr lang="en-US" altLang="ko-KR" sz="1050" dirty="0">
                  <a:solidFill>
                    <a:srgbClr val="0000FF"/>
                  </a:solidFill>
                </a:rPr>
                <a:t>Controller(value = "</a:t>
              </a:r>
              <a:r>
                <a:rPr lang="en-US" altLang="ko-KR" sz="1050" dirty="0" err="1">
                  <a:solidFill>
                    <a:srgbClr val="0000FF"/>
                  </a:solidFill>
                </a:rPr>
                <a:t>accountController</a:t>
              </a:r>
              <a:r>
                <a:rPr lang="en-US" altLang="ko-KR" sz="1050" dirty="0" smtClean="0">
                  <a:solidFill>
                    <a:srgbClr val="0000FF"/>
                  </a:solidFill>
                </a:rPr>
                <a:t>")</a:t>
              </a:r>
              <a:r>
                <a:rPr lang="en-US" altLang="ko-KR" sz="1050" i="1" dirty="0" smtClean="0">
                  <a:solidFill>
                    <a:srgbClr val="0000FF"/>
                  </a:solidFill>
                </a:rPr>
                <a:t>)</a:t>
              </a:r>
              <a:endParaRPr lang="ko-KR" alt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91811" y="1476000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등록</a:t>
              </a:r>
              <a:r>
                <a:rPr lang="en-US" altLang="ko-KR" sz="1200" dirty="0" smtClean="0"/>
                <a:t> </a:t>
              </a:r>
              <a:r>
                <a:rPr lang="ko-KR" altLang="en-US" sz="1200" dirty="0" smtClean="0"/>
                <a:t>폼</a:t>
              </a:r>
              <a:r>
                <a:rPr lang="en-US" altLang="ko-KR" sz="1200" dirty="0" smtClean="0"/>
                <a:t>- ”/</a:t>
              </a:r>
              <a:r>
                <a:rPr lang="en-US" altLang="ko-KR" sz="1200" dirty="0" err="1" smtClean="0"/>
                <a:t>newAccountForm</a:t>
              </a:r>
              <a:r>
                <a:rPr lang="en-US" altLang="ko-KR" sz="1200" dirty="0" smtClean="0"/>
                <a:t>”</a:t>
              </a:r>
            </a:p>
            <a:p>
              <a:r>
                <a:rPr lang="ko-KR" altLang="en-US" sz="1200" dirty="0" smtClean="0"/>
                <a:t>등록 </a:t>
              </a:r>
              <a:r>
                <a:rPr lang="en-US" altLang="ko-KR" sz="1200" dirty="0" smtClean="0"/>
                <a:t>-  "/</a:t>
              </a:r>
              <a:r>
                <a:rPr lang="en-US" altLang="ko-KR" sz="1200" dirty="0" err="1" smtClean="0"/>
                <a:t>newAccount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err="1" smtClean="0"/>
                <a:t>수정폼</a:t>
              </a:r>
              <a:r>
                <a:rPr lang="en-US" altLang="ko-KR" sz="1200" dirty="0" smtClean="0"/>
                <a:t>- "/</a:t>
              </a:r>
              <a:r>
                <a:rPr lang="en-US" altLang="ko-KR" sz="1200" dirty="0" err="1" smtClean="0"/>
                <a:t>editAccountForm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smtClean="0"/>
                <a:t>수정 </a:t>
              </a:r>
              <a:r>
                <a:rPr lang="en-US" altLang="ko-KR" sz="1200" dirty="0" smtClean="0"/>
                <a:t>-  "/</a:t>
              </a:r>
              <a:r>
                <a:rPr lang="en-US" altLang="ko-KR" sz="1200" dirty="0" err="1"/>
                <a:t>editAccount</a:t>
              </a:r>
              <a:r>
                <a:rPr lang="en-US" altLang="ko-KR" sz="1200" dirty="0"/>
                <a:t>"</a:t>
              </a:r>
              <a:endParaRPr lang="en-US" altLang="ko-KR" sz="1200" dirty="0" smtClean="0"/>
            </a:p>
            <a:p>
              <a:r>
                <a:rPr lang="ko-KR" altLang="en-US" sz="1200" dirty="0" err="1" smtClean="0"/>
                <a:t>로그폼</a:t>
              </a:r>
              <a:r>
                <a:rPr lang="en-US" altLang="ko-KR" sz="1200" dirty="0" smtClean="0"/>
                <a:t>- </a:t>
              </a:r>
              <a:r>
                <a:rPr lang="en-US" altLang="ko-KR" sz="1200" dirty="0"/>
                <a:t>"/</a:t>
              </a:r>
              <a:r>
                <a:rPr lang="en-US" altLang="ko-KR" sz="1200" dirty="0" err="1" smtClean="0"/>
                <a:t>signonForm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smtClean="0"/>
                <a:t>로그조회</a:t>
              </a:r>
              <a:r>
                <a:rPr lang="en-US" altLang="ko-KR" sz="1200" dirty="0" smtClean="0"/>
                <a:t>-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"/</a:t>
              </a:r>
              <a:r>
                <a:rPr lang="en-US" altLang="ko-KR" sz="1200" dirty="0" err="1" smtClean="0"/>
                <a:t>signon</a:t>
              </a:r>
              <a:r>
                <a:rPr lang="en-US" altLang="ko-KR" sz="1200" dirty="0" smtClean="0"/>
                <a:t>"</a:t>
              </a:r>
            </a:p>
            <a:p>
              <a:r>
                <a:rPr lang="ko-KR" altLang="en-US" sz="1200" dirty="0" smtClean="0"/>
                <a:t>로그아웃</a:t>
              </a:r>
              <a:r>
                <a:rPr lang="en-US" altLang="ko-KR" sz="1200" dirty="0" smtClean="0"/>
                <a:t>-"/</a:t>
              </a:r>
              <a:r>
                <a:rPr lang="en-US" altLang="ko-KR" sz="1200" dirty="0"/>
                <a:t>signoff"</a:t>
              </a:r>
              <a:endParaRPr lang="ko-KR" altLang="en-US" sz="1200" dirty="0"/>
            </a:p>
          </p:txBody>
        </p:sp>
      </p:grpSp>
      <p:grpSp>
        <p:nvGrpSpPr>
          <p:cNvPr id="15" name="그룹 96"/>
          <p:cNvGrpSpPr/>
          <p:nvPr/>
        </p:nvGrpSpPr>
        <p:grpSpPr>
          <a:xfrm>
            <a:off x="1902351" y="4150444"/>
            <a:ext cx="1998310" cy="625281"/>
            <a:chOff x="2987824" y="836712"/>
            <a:chExt cx="1296144" cy="625281"/>
          </a:xfrm>
          <a:solidFill>
            <a:schemeClr val="bg1">
              <a:lumMod val="95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481739" y="103808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회원관리</a:t>
            </a:r>
            <a:r>
              <a:rPr lang="en-US" altLang="ko-KR" dirty="0" smtClean="0"/>
              <a:t>(Account)</a:t>
            </a:r>
            <a:r>
              <a:rPr lang="ko-KR" altLang="en-US" dirty="0" smtClean="0"/>
              <a:t> 클래스다이어그램 </a:t>
            </a:r>
            <a:endParaRPr lang="ko-KR" altLang="en-US" dirty="0"/>
          </a:p>
        </p:txBody>
      </p:sp>
      <p:cxnSp>
        <p:nvCxnSpPr>
          <p:cNvPr id="19" name="꺾인 연결선 18"/>
          <p:cNvCxnSpPr/>
          <p:nvPr/>
        </p:nvCxnSpPr>
        <p:spPr>
          <a:xfrm rot="5400000" flipH="1">
            <a:off x="116782" y="3385249"/>
            <a:ext cx="4398820" cy="774482"/>
          </a:xfrm>
          <a:prstGeom prst="bentConnector4">
            <a:avLst>
              <a:gd name="adj1" fmla="val -2815"/>
              <a:gd name="adj2" fmla="val 201538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893630" y="1877446"/>
            <a:ext cx="8167" cy="154632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 flipH="1">
            <a:off x="2901506" y="3991709"/>
            <a:ext cx="3267" cy="15873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17"/>
          <p:cNvGrpSpPr/>
          <p:nvPr/>
        </p:nvGrpSpPr>
        <p:grpSpPr>
          <a:xfrm>
            <a:off x="6339124" y="3633991"/>
            <a:ext cx="1843425" cy="1983563"/>
            <a:chOff x="611560" y="692696"/>
            <a:chExt cx="2232248" cy="2820522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938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AccountMapper.xml</a:t>
              </a:r>
              <a:endParaRPr lang="ko-KR" altLang="en-US" sz="12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018659"/>
              <a:ext cx="2232248" cy="24945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getAccountByUsername</a:t>
              </a:r>
              <a:r>
                <a:rPr lang="en-US" altLang="ko-KR" sz="1200" dirty="0"/>
                <a:t>(</a:t>
              </a:r>
              <a:r>
                <a:rPr lang="en-US" altLang="ko-KR" sz="1200" dirty="0" err="1"/>
                <a:t>getAccountByUsernameAndPassword</a:t>
              </a:r>
              <a:r>
                <a:rPr lang="en-US" altLang="ko-KR" sz="1200" dirty="0"/>
                <a:t>();</a:t>
              </a:r>
            </a:p>
            <a:p>
              <a:r>
                <a:rPr lang="en-US" altLang="ko-KR" sz="1200" dirty="0" err="1"/>
                <a:t>insertAccount</a:t>
              </a:r>
              <a:r>
                <a:rPr lang="en-US" altLang="ko-KR" sz="1200" dirty="0"/>
                <a:t>(account);</a:t>
              </a:r>
              <a:endParaRPr lang="ko-KR" altLang="en-US" sz="1200" dirty="0"/>
            </a:p>
            <a:p>
              <a:r>
                <a:rPr lang="en-US" altLang="ko-KR" sz="1200" dirty="0" err="1"/>
                <a:t>insertProfile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insertSignon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updateAccount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updateProfile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updateSignon</a:t>
              </a:r>
              <a:r>
                <a:rPr lang="en-US" altLang="ko-KR" sz="1200" dirty="0"/>
                <a:t>(account);</a:t>
              </a:r>
            </a:p>
          </p:txBody>
        </p:sp>
      </p:grpSp>
      <p:grpSp>
        <p:nvGrpSpPr>
          <p:cNvPr id="18" name="그룹 38"/>
          <p:cNvGrpSpPr/>
          <p:nvPr/>
        </p:nvGrpSpPr>
        <p:grpSpPr>
          <a:xfrm>
            <a:off x="4227632" y="3577008"/>
            <a:ext cx="1851772" cy="2316022"/>
            <a:chOff x="6488646" y="1316606"/>
            <a:chExt cx="2081629" cy="2189136"/>
          </a:xfrm>
        </p:grpSpPr>
        <p:grpSp>
          <p:nvGrpSpPr>
            <p:cNvPr id="20" name="그룹 114"/>
            <p:cNvGrpSpPr/>
            <p:nvPr/>
          </p:nvGrpSpPr>
          <p:grpSpPr>
            <a:xfrm>
              <a:off x="6488646" y="1316606"/>
              <a:ext cx="2081629" cy="567283"/>
              <a:chOff x="369905" y="388706"/>
              <a:chExt cx="2319385" cy="247297"/>
            </a:xfrm>
            <a:solidFill>
              <a:srgbClr val="99CCFF"/>
            </a:solidFill>
          </p:grpSpPr>
          <p:sp>
            <p:nvSpPr>
              <p:cNvPr id="117" name="TextBox 116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69905" y="388706"/>
                <a:ext cx="2319385" cy="24729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interface </a:t>
                </a:r>
                <a:r>
                  <a:rPr lang="en-US" altLang="ko-KR" sz="1200" b="1" dirty="0" err="1" smtClean="0"/>
                  <a:t>AccountMapper</a:t>
                </a:r>
                <a:endParaRPr lang="en-US" altLang="ko-KR" sz="1200" b="1" dirty="0" smtClean="0"/>
              </a:p>
              <a:p>
                <a:pPr algn="ctr"/>
                <a:r>
                  <a:rPr lang="en-US" altLang="ko-KR" sz="1050" dirty="0">
                    <a:solidFill>
                      <a:srgbClr val="0000FF"/>
                    </a:solidFill>
                  </a:rPr>
                  <a:t>@Repository(value = </a:t>
                </a:r>
                <a:r>
                  <a:rPr lang="en-US" altLang="ko-KR" sz="1050" dirty="0" smtClean="0">
                    <a:solidFill>
                      <a:srgbClr val="0000FF"/>
                    </a:solidFill>
                  </a:rPr>
                  <a:t>“</a:t>
                </a:r>
                <a:r>
                  <a:rPr lang="en-US" altLang="ko-KR" sz="1050" dirty="0" err="1" smtClean="0">
                    <a:solidFill>
                      <a:srgbClr val="0000FF"/>
                    </a:solidFill>
                  </a:rPr>
                  <a:t>accountMapper</a:t>
                </a:r>
                <a:r>
                  <a:rPr lang="en-US" altLang="ko-KR" sz="1050" dirty="0">
                    <a:solidFill>
                      <a:srgbClr val="0000FF"/>
                    </a:solidFill>
                  </a:rPr>
                  <a:t>")</a:t>
                </a:r>
                <a:endParaRPr lang="ko-KR" altLang="en-US" sz="105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6488647" y="1847529"/>
              <a:ext cx="2081628" cy="1658213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getAccountByUsername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 smtClean="0"/>
                <a:t>getAccountByUsernameAndPassword</a:t>
              </a:r>
              <a:r>
                <a:rPr lang="en-US" altLang="ko-KR" sz="1200" dirty="0" smtClean="0"/>
                <a:t>();</a:t>
              </a:r>
              <a:endParaRPr lang="en-US" altLang="ko-KR" sz="1200" dirty="0"/>
            </a:p>
            <a:p>
              <a:r>
                <a:rPr lang="en-US" altLang="ko-KR" sz="1200" dirty="0" err="1" smtClean="0"/>
                <a:t>insertAccount</a:t>
              </a:r>
              <a:r>
                <a:rPr lang="en-US" altLang="ko-KR" sz="1200" dirty="0" smtClean="0"/>
                <a:t>(account);</a:t>
              </a:r>
              <a:endParaRPr lang="ko-KR" altLang="en-US" sz="1200" dirty="0"/>
            </a:p>
            <a:p>
              <a:r>
                <a:rPr lang="en-US" altLang="ko-KR" sz="1200" dirty="0" err="1" smtClean="0"/>
                <a:t>insertProfile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insertSignon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updateAccount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updateProfile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updateSignon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</p:txBody>
        </p:sp>
      </p:grpSp>
      <p:cxnSp>
        <p:nvCxnSpPr>
          <p:cNvPr id="133" name="직선 화살표 연결선 132"/>
          <p:cNvCxnSpPr>
            <a:stCxn id="116" idx="3"/>
            <a:endCxn id="48" idx="2"/>
          </p:cNvCxnSpPr>
          <p:nvPr/>
        </p:nvCxnSpPr>
        <p:spPr>
          <a:xfrm flipV="1">
            <a:off x="6079404" y="2434749"/>
            <a:ext cx="1447325" cy="144234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137"/>
          <p:cNvGrpSpPr/>
          <p:nvPr/>
        </p:nvGrpSpPr>
        <p:grpSpPr>
          <a:xfrm>
            <a:off x="7692736" y="2788497"/>
            <a:ext cx="1333617" cy="703558"/>
            <a:chOff x="6488646" y="1316607"/>
            <a:chExt cx="2081629" cy="703558"/>
          </a:xfrm>
          <a:solidFill>
            <a:schemeClr val="bg1">
              <a:lumMod val="95000"/>
            </a:schemeClr>
          </a:solidFill>
        </p:grpSpPr>
        <p:grpSp>
          <p:nvGrpSpPr>
            <p:cNvPr id="22" name="그룹 138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grpFill/>
          </p:grpSpPr>
          <p:sp>
            <p:nvSpPr>
              <p:cNvPr id="141" name="TextBox 140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cxnSp>
        <p:nvCxnSpPr>
          <p:cNvPr id="144" name="직선 화살표 연결선 143"/>
          <p:cNvCxnSpPr>
            <a:stCxn id="48" idx="2"/>
          </p:cNvCxnSpPr>
          <p:nvPr/>
        </p:nvCxnSpPr>
        <p:spPr>
          <a:xfrm>
            <a:off x="7526729" y="2434749"/>
            <a:ext cx="382276" cy="34852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277448" y="298883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DI 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6" name="직선 화살표 연결선 165"/>
          <p:cNvCxnSpPr>
            <a:stCxn id="48" idx="2"/>
            <a:endCxn id="119" idx="0"/>
          </p:cNvCxnSpPr>
          <p:nvPr/>
        </p:nvCxnSpPr>
        <p:spPr>
          <a:xfrm flipH="1">
            <a:off x="7260837" y="2434749"/>
            <a:ext cx="265892" cy="11992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" y="731337"/>
            <a:ext cx="4438650" cy="59340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6444208" y="3429000"/>
            <a:ext cx="1649695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60623"/>
            <a:ext cx="8153400" cy="646931"/>
          </a:xfrm>
        </p:spPr>
        <p:txBody>
          <a:bodyPr/>
          <a:lstStyle/>
          <a:p>
            <a:r>
              <a:rPr lang="en-US" altLang="ko-KR" b="1" dirty="0" smtClean="0"/>
              <a:t>Account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Controller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(1) – </a:t>
            </a:r>
            <a:r>
              <a:rPr lang="ko-KR" altLang="en-US" b="1" dirty="0" smtClean="0"/>
              <a:t>기본 준비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331044" y="1549097"/>
            <a:ext cx="226719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//Auto scan 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될 때 사용될</a:t>
            </a:r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id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-30455" y="718245"/>
            <a:ext cx="34563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37042" y="1760331"/>
            <a:ext cx="1802710" cy="13153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815586" y="2118665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en-US" altLang="ko-KR" sz="1200" dirty="0" err="1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Autowired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99790" y="1276957"/>
            <a:ext cx="226719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en-US" altLang="ko-KR" sz="1200" dirty="0" err="1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Url</a:t>
            </a:r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200" dirty="0" err="1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매핑</a:t>
            </a:r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78" y="892561"/>
            <a:ext cx="2790825" cy="1809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6930176" y="857512"/>
            <a:ext cx="50417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767142" y="2548064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en-US" altLang="ko-KR" sz="1200" dirty="0" err="1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Autowired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46612" y="3272938"/>
            <a:ext cx="213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//Account  DTO 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객체 생성</a:t>
            </a:r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39544" y="4791635"/>
            <a:ext cx="37089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 err="1" smtClean="0">
                <a:latin typeface="HY강B" pitchFamily="18" charset="-127"/>
                <a:ea typeface="HY강B" pitchFamily="18" charset="-127"/>
              </a:rPr>
              <a:t>Collectios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 class </a:t>
            </a:r>
            <a:endParaRPr lang="ko-KR" altLang="en-US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여러가지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data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처리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알고리즘을 구현한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메서드를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가지고 있는 클래스 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77671"/>
              </p:ext>
            </p:extLst>
          </p:nvPr>
        </p:nvGraphicFramePr>
        <p:xfrm>
          <a:off x="6622498" y="3778300"/>
          <a:ext cx="141007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324"/>
                <a:gridCol w="779748"/>
              </a:tblGrid>
              <a:tr h="2023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i="0" baseline="0" dirty="0" smtClean="0"/>
                        <a:t>1</a:t>
                      </a:r>
                      <a:endParaRPr lang="ko-KR" altLang="en-US" sz="1200" b="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i="0" baseline="0" dirty="0" smtClean="0"/>
                        <a:t>2</a:t>
                      </a:r>
                      <a:endParaRPr lang="ko-KR" altLang="en-US" sz="1200" b="0" i="0" baseline="0" dirty="0"/>
                    </a:p>
                  </a:txBody>
                  <a:tcPr/>
                </a:tc>
              </a:tr>
              <a:tr h="2023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i="0" baseline="0" dirty="0" smtClean="0"/>
                        <a:t>English</a:t>
                      </a:r>
                      <a:r>
                        <a:rPr lang="ko-KR" altLang="en-US" sz="1200" b="0" i="0" baseline="0" dirty="0" smtClean="0"/>
                        <a:t> </a:t>
                      </a:r>
                      <a:endParaRPr lang="ko-KR" altLang="en-US" sz="1200" b="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i="0" baseline="0" dirty="0" err="1" smtClean="0"/>
                        <a:t>japanese</a:t>
                      </a:r>
                      <a:endParaRPr lang="ko-KR" altLang="en-US" sz="1200" b="0" i="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6948264" y="3429000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langList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630869" y="3179251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LANGUAGE_LIST</a:t>
            </a:r>
            <a:endParaRPr lang="ko-KR" altLang="en-US" sz="1200" i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4" name="직선 화살표 연결선 3"/>
          <p:cNvCxnSpPr>
            <a:stCxn id="7171" idx="1"/>
          </p:cNvCxnSpPr>
          <p:nvPr/>
        </p:nvCxnSpPr>
        <p:spPr>
          <a:xfrm flipH="1">
            <a:off x="2123728" y="983049"/>
            <a:ext cx="3179350" cy="56604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275454" y="4514636"/>
            <a:ext cx="947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//read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Only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81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79512" y="2900561"/>
            <a:ext cx="851547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linkedlist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: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인덱스 없음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추가 삭제 빠르나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차레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대로 검색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느림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/>
          </a:p>
          <a:p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List&lt;String&gt; </a:t>
            </a:r>
            <a:r>
              <a:rPr lang="en-US" altLang="ko-KR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myList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= new </a:t>
            </a:r>
            <a:r>
              <a:rPr lang="en-US" altLang="ko-KR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LinkedList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&lt;String&gt;();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사용</a:t>
            </a:r>
            <a:r>
              <a:rPr lang="en-US" altLang="ko-KR" sz="1200" dirty="0" smtClean="0"/>
              <a:t>:  </a:t>
            </a:r>
            <a:r>
              <a:rPr lang="en-US" altLang="ko-KR" sz="1200" dirty="0" err="1" smtClean="0"/>
              <a:t>myList.add</a:t>
            </a:r>
            <a:r>
              <a:rPr lang="en-US" altLang="ko-KR" sz="1200" dirty="0" smtClean="0"/>
              <a:t>("F"),  </a:t>
            </a:r>
            <a:r>
              <a:rPr lang="en-US" altLang="ko-KR" sz="1200" dirty="0" err="1" smtClean="0"/>
              <a:t>myList.remove</a:t>
            </a:r>
            <a:r>
              <a:rPr lang="en-US" altLang="ko-KR" sz="1200" dirty="0" smtClean="0"/>
              <a:t>(2), </a:t>
            </a:r>
            <a:r>
              <a:rPr lang="en-US" altLang="ko-KR" sz="1200" dirty="0" err="1" smtClean="0"/>
              <a:t>myList.get</a:t>
            </a:r>
            <a:r>
              <a:rPr lang="en-US" altLang="ko-KR" sz="1200" dirty="0" smtClean="0"/>
              <a:t>(2);  </a:t>
            </a:r>
            <a:r>
              <a:rPr lang="en-US" altLang="ko-KR" sz="1200" dirty="0" err="1" smtClean="0"/>
              <a:t>myList.set</a:t>
            </a:r>
            <a:r>
              <a:rPr lang="en-US" altLang="ko-KR" sz="1200" dirty="0" smtClean="0"/>
              <a:t>(2,“a") , </a:t>
            </a:r>
            <a:r>
              <a:rPr lang="en-US" altLang="ko-KR" sz="1200" dirty="0" err="1" smtClean="0"/>
              <a:t>myList.size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index1 = </a:t>
            </a:r>
            <a:r>
              <a:rPr lang="en-US" altLang="ko-KR" sz="1200" dirty="0" err="1" smtClean="0"/>
              <a:t>list.indexOf</a:t>
            </a:r>
            <a:r>
              <a:rPr lang="en-US" altLang="ko-KR" sz="1200" dirty="0" smtClean="0"/>
              <a:t>("</a:t>
            </a:r>
            <a:r>
              <a:rPr lang="ko-KR" altLang="en-US" sz="1200" dirty="0" smtClean="0"/>
              <a:t>사과</a:t>
            </a:r>
            <a:r>
              <a:rPr lang="en-US" altLang="ko-KR" sz="1200" dirty="0" smtClean="0"/>
              <a:t>");</a:t>
            </a:r>
          </a:p>
          <a:p>
            <a:endParaRPr lang="en-US" altLang="ko-KR" sz="1200" dirty="0"/>
          </a:p>
          <a:p>
            <a:r>
              <a:rPr lang="en-US" altLang="ko-KR" sz="12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Vector </a:t>
            </a:r>
            <a:r>
              <a:rPr lang="en-US" altLang="ko-KR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공유자원과 복수의 사용자가 사용하는 </a:t>
            </a:r>
            <a:r>
              <a:rPr lang="ko-KR" altLang="en-US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스레드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동기화 프로그램에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사용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동기화 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처리 때문에 속도가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느려짐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79512" y="764704"/>
            <a:ext cx="8568952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배열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(Array</a:t>
            </a:r>
            <a:r>
              <a:rPr lang="ko-KR" altLang="en-US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14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같은 타입의 여러 변수를 하나의 묶음으로 다루는 것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정적인 크기 결정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선언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int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[]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= new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int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[5]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사용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[0] ~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[4]</a:t>
            </a:r>
            <a:endParaRPr lang="en-US" altLang="ko-KR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자료구조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2733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5308848" y="1095028"/>
            <a:ext cx="3196208" cy="458341"/>
            <a:chOff x="352103" y="1412776"/>
            <a:chExt cx="3196208" cy="4583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556792"/>
              <a:ext cx="31527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52103" y="1412776"/>
              <a:ext cx="18373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/>
                <a:t>0      1       2      3      4         </a:t>
              </a:r>
              <a:endParaRPr lang="ko-KR" altLang="en-US" sz="900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79512" y="1768624"/>
            <a:ext cx="8515473" cy="1046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List (interface)</a:t>
            </a:r>
          </a:p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Aarray</a:t>
            </a:r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list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동적인 크기 결정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인덱스를 가지고 있으며 검색이 빠르다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데이터 추가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삭제시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성능 떨어짐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ArrayList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&lt;String&gt;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myList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= new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ArrayList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&lt;String&gt;( );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List&lt;string&gt;   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myList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= new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ArrayList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&lt;string&gt;( );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5436096" y="2300114"/>
            <a:ext cx="3196208" cy="458341"/>
            <a:chOff x="352103" y="1412776"/>
            <a:chExt cx="3196208" cy="45834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556792"/>
              <a:ext cx="31527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2103" y="1412776"/>
              <a:ext cx="18373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/>
                <a:t>0      1       2      3      4         </a:t>
              </a:r>
              <a:endParaRPr lang="ko-KR" altLang="en-US" sz="900" dirty="0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173435" y="4420850"/>
            <a:ext cx="8496944" cy="1415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Map (interface)</a:t>
            </a:r>
            <a:endParaRPr lang="ko-KR" altLang="en-US" sz="14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HashMap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: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키와 데이터 값의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한쌍으로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묶어서 관리하며 키의 중복을 허용하지 않는다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0.</a:t>
            </a:r>
          </a:p>
          <a:p>
            <a:r>
              <a:rPr lang="en-US" altLang="ko-KR" sz="1200" dirty="0" err="1"/>
              <a:t>HashMap</a:t>
            </a:r>
            <a:r>
              <a:rPr lang="en-US" altLang="ko-KR" sz="1200" dirty="0"/>
              <a:t>&lt;String, String&gt; map = </a:t>
            </a:r>
            <a:r>
              <a:rPr lang="en-US" altLang="ko-KR" sz="1200" b="1" dirty="0"/>
              <a:t>new</a:t>
            </a:r>
            <a:r>
              <a:rPr lang="en-US" altLang="ko-KR" sz="1200" dirty="0"/>
              <a:t> </a:t>
            </a:r>
            <a:r>
              <a:rPr lang="en-US" altLang="ko-KR" sz="1200" dirty="0" err="1"/>
              <a:t>HashMap</a:t>
            </a:r>
            <a:r>
              <a:rPr lang="en-US" altLang="ko-KR" sz="1200" dirty="0"/>
              <a:t>&lt;String, String&gt;();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Map&lt;String, String&gt; map = new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HashMap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&lt;String, String&gt;();</a:t>
            </a:r>
          </a:p>
          <a:p>
            <a:endParaRPr lang="en-US" altLang="ko-KR" sz="1200" dirty="0" smtClean="0"/>
          </a:p>
          <a:p>
            <a:r>
              <a:rPr lang="en-US" altLang="ko-KR" sz="1200" dirty="0" err="1" smtClean="0"/>
              <a:t>map.put</a:t>
            </a:r>
            <a:r>
              <a:rPr lang="en-US" altLang="ko-KR" sz="1200" dirty="0" smtClean="0"/>
              <a:t>("people", "</a:t>
            </a:r>
            <a:r>
              <a:rPr lang="ko-KR" altLang="en-US" sz="1200" dirty="0" smtClean="0"/>
              <a:t>사람</a:t>
            </a:r>
            <a:r>
              <a:rPr lang="en-US" altLang="ko-KR" sz="1200" dirty="0" smtClean="0"/>
              <a:t>"); </a:t>
            </a:r>
            <a:r>
              <a:rPr lang="en-US" altLang="ko-KR" sz="1200" dirty="0" err="1" smtClean="0"/>
              <a:t>map.put</a:t>
            </a:r>
            <a:r>
              <a:rPr lang="en-US" altLang="ko-KR" sz="1200" dirty="0" smtClean="0"/>
              <a:t>("baseball", "</a:t>
            </a:r>
            <a:r>
              <a:rPr lang="ko-KR" altLang="en-US" sz="1200" dirty="0" smtClean="0"/>
              <a:t>야구</a:t>
            </a:r>
            <a:r>
              <a:rPr lang="en-US" altLang="ko-KR" sz="1200" dirty="0" smtClean="0"/>
              <a:t>");</a:t>
            </a:r>
          </a:p>
          <a:p>
            <a:r>
              <a:rPr lang="en-US" altLang="ko-KR" sz="1200" dirty="0" err="1" smtClean="0"/>
              <a:t>map.get</a:t>
            </a:r>
            <a:r>
              <a:rPr lang="en-US" altLang="ko-KR" sz="1200" dirty="0" smtClean="0"/>
              <a:t>("people"), </a:t>
            </a:r>
            <a:r>
              <a:rPr lang="en-US" altLang="ko-KR" sz="1200" dirty="0" err="1" smtClean="0"/>
              <a:t>map.remove</a:t>
            </a:r>
            <a:r>
              <a:rPr lang="en-US" altLang="ko-KR" sz="1200" dirty="0" smtClean="0"/>
              <a:t>("people"), </a:t>
            </a:r>
            <a:r>
              <a:rPr lang="en-US" altLang="ko-KR" sz="1200" dirty="0" err="1" smtClean="0"/>
              <a:t>map.size</a:t>
            </a:r>
            <a:r>
              <a:rPr lang="en-US" altLang="ko-KR" sz="1200" dirty="0" smtClean="0"/>
              <a:t>()</a:t>
            </a:r>
            <a:endParaRPr lang="en-US" altLang="ko-K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45627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5580112" y="2967236"/>
            <a:ext cx="28392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smtClean="0"/>
              <a:t>0            1            2               3              4         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86135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476552" y="3708569"/>
            <a:ext cx="144016" cy="464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쇼핑몰</a:t>
            </a:r>
            <a:r>
              <a:rPr lang="en-US" altLang="ko-KR" dirty="0" smtClean="0"/>
              <a:t> ERD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73362"/>
            <a:ext cx="1957641" cy="173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04" y="3334212"/>
            <a:ext cx="2019712" cy="150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38" y="588482"/>
            <a:ext cx="21145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74" y="2310300"/>
            <a:ext cx="2209278" cy="266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07755"/>
            <a:ext cx="216635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20146"/>
            <a:ext cx="1956497" cy="15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81583"/>
            <a:ext cx="1960755" cy="12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1960755" cy="91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99940"/>
            <a:ext cx="1960755" cy="153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5041959"/>
            <a:ext cx="1957641" cy="10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꺾인 연결선 4"/>
          <p:cNvCxnSpPr>
            <a:stCxn id="9218" idx="1"/>
            <a:endCxn id="9221" idx="3"/>
          </p:cNvCxnSpPr>
          <p:nvPr/>
        </p:nvCxnSpPr>
        <p:spPr>
          <a:xfrm rot="10800000" flipV="1">
            <a:off x="5802252" y="2240199"/>
            <a:ext cx="929988" cy="140343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꺾인 연결선 6"/>
          <p:cNvCxnSpPr>
            <a:stCxn id="9218" idx="0"/>
            <a:endCxn id="9220" idx="3"/>
          </p:cNvCxnSpPr>
          <p:nvPr/>
        </p:nvCxnSpPr>
        <p:spPr>
          <a:xfrm rot="16200000" flipH="1" flipV="1">
            <a:off x="6708696" y="419554"/>
            <a:ext cx="48558" cy="1956173"/>
          </a:xfrm>
          <a:prstGeom prst="bentConnector4">
            <a:avLst>
              <a:gd name="adj1" fmla="val -470777"/>
              <a:gd name="adj2" fmla="val 750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꺾인 연결선 9"/>
          <p:cNvCxnSpPr>
            <a:stCxn id="9221" idx="2"/>
            <a:endCxn id="9222" idx="0"/>
          </p:cNvCxnSpPr>
          <p:nvPr/>
        </p:nvCxnSpPr>
        <p:spPr>
          <a:xfrm rot="16200000" flipH="1">
            <a:off x="4642949" y="5031629"/>
            <a:ext cx="130789" cy="214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꺾인 연결선 26"/>
          <p:cNvCxnSpPr>
            <a:stCxn id="9223" idx="0"/>
            <a:endCxn id="9224" idx="2"/>
          </p:cNvCxnSpPr>
          <p:nvPr/>
        </p:nvCxnSpPr>
        <p:spPr>
          <a:xfrm rot="5400000" flipH="1" flipV="1">
            <a:off x="1610480" y="3266682"/>
            <a:ext cx="104801" cy="212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stCxn id="9223" idx="2"/>
            <a:endCxn id="9226" idx="0"/>
          </p:cNvCxnSpPr>
          <p:nvPr/>
        </p:nvCxnSpPr>
        <p:spPr>
          <a:xfrm rot="16200000" flipH="1">
            <a:off x="1581626" y="4917619"/>
            <a:ext cx="162511" cy="21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꺾인 연결선 33"/>
          <p:cNvCxnSpPr>
            <a:stCxn id="9218" idx="2"/>
            <a:endCxn id="9219" idx="0"/>
          </p:cNvCxnSpPr>
          <p:nvPr/>
        </p:nvCxnSpPr>
        <p:spPr>
          <a:xfrm rot="5400000">
            <a:off x="7597473" y="3220624"/>
            <a:ext cx="227176" cy="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35"/>
          <p:cNvCxnSpPr>
            <a:stCxn id="9218" idx="3"/>
            <a:endCxn id="9227" idx="3"/>
          </p:cNvCxnSpPr>
          <p:nvPr/>
        </p:nvCxnSpPr>
        <p:spPr>
          <a:xfrm flipH="1">
            <a:off x="8689880" y="2240199"/>
            <a:ext cx="1" cy="3342759"/>
          </a:xfrm>
          <a:prstGeom prst="bentConnector3">
            <a:avLst>
              <a:gd name="adj1" fmla="val -228600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 37"/>
          <p:cNvCxnSpPr>
            <a:stCxn id="9220" idx="1"/>
            <a:endCxn id="4" idx="3"/>
          </p:cNvCxnSpPr>
          <p:nvPr/>
        </p:nvCxnSpPr>
        <p:spPr>
          <a:xfrm rot="10800000" flipV="1">
            <a:off x="2620568" y="1421920"/>
            <a:ext cx="1019770" cy="25189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꺾인 연결선 53"/>
          <p:cNvCxnSpPr>
            <a:stCxn id="9223" idx="3"/>
            <a:endCxn id="9222" idx="1"/>
          </p:cNvCxnSpPr>
          <p:nvPr/>
        </p:nvCxnSpPr>
        <p:spPr>
          <a:xfrm>
            <a:off x="2640064" y="4078788"/>
            <a:ext cx="995832" cy="174904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4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Account</a:t>
            </a:r>
            <a:r>
              <a:rPr lang="ko-KR" altLang="en-US" b="1" dirty="0"/>
              <a:t> </a:t>
            </a:r>
            <a:r>
              <a:rPr lang="en-US" altLang="ko-KR" b="1" dirty="0"/>
              <a:t>Controller </a:t>
            </a:r>
            <a:r>
              <a:rPr lang="ko-KR" altLang="en-US" b="1" dirty="0"/>
              <a:t>작성</a:t>
            </a:r>
            <a:r>
              <a:rPr lang="en-US" altLang="ko-KR" b="1" dirty="0" smtClean="0"/>
              <a:t>(2) - </a:t>
            </a:r>
            <a:r>
              <a:rPr lang="ko-KR" altLang="en-US" b="1" dirty="0" smtClean="0"/>
              <a:t>회원등</a:t>
            </a:r>
            <a:r>
              <a:rPr lang="ko-KR" altLang="en-US" b="1" dirty="0"/>
              <a:t>록</a:t>
            </a:r>
            <a:endParaRPr lang="ko-KR" alt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7890397" cy="6120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827584" y="4634086"/>
            <a:ext cx="4320480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79" y="983048"/>
            <a:ext cx="2790825" cy="1809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2555776" y="764705"/>
            <a:ext cx="2812803" cy="30883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79" y="1254511"/>
            <a:ext cx="3276600" cy="2381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직선 화살표 연결선 9"/>
          <p:cNvCxnSpPr>
            <a:stCxn id="1026" idx="1"/>
          </p:cNvCxnSpPr>
          <p:nvPr/>
        </p:nvCxnSpPr>
        <p:spPr>
          <a:xfrm flipH="1">
            <a:off x="3072707" y="1373574"/>
            <a:ext cx="2295872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734716"/>
            <a:ext cx="1659187" cy="10477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직선 화살표 연결선 16"/>
          <p:cNvCxnSpPr/>
          <p:nvPr/>
        </p:nvCxnSpPr>
        <p:spPr>
          <a:xfrm flipH="1" flipV="1">
            <a:off x="4427985" y="2258591"/>
            <a:ext cx="2336006" cy="23430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053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9" y="260648"/>
            <a:ext cx="3744416" cy="338437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83693"/>
            <a:ext cx="3381375" cy="2590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30374"/>
            <a:ext cx="3571875" cy="582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>
            <a:off x="2699792" y="548680"/>
            <a:ext cx="0" cy="244827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4499992" y="2083693"/>
            <a:ext cx="936104" cy="206538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9370"/>
            <a:ext cx="2790825" cy="1809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34" y="4567435"/>
            <a:ext cx="3276600" cy="2381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60" y="6403082"/>
            <a:ext cx="3019425" cy="2286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3272098" y="2147714"/>
            <a:ext cx="144016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SignForm.jsp</a:t>
            </a:r>
            <a:endParaRPr lang="ko-KR" altLang="en-US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67644" y="1004651"/>
            <a:ext cx="108012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Main.jsp</a:t>
            </a:r>
            <a:endParaRPr lang="ko-KR" altLang="en-US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934001" y="908720"/>
            <a:ext cx="221419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NewAccountForm.jsp</a:t>
            </a:r>
            <a:endParaRPr lang="ko-KR" altLang="en-US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7665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로그인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폼 작성</a:t>
            </a:r>
            <a:r>
              <a:rPr lang="en-US" altLang="ko-KR" dirty="0" smtClean="0"/>
              <a:t>(SignonForm.jsp)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688112" cy="295232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80728"/>
            <a:ext cx="5616624" cy="331236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459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 등록 폼 작성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newaccountform.jsp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6912768" cy="490139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90" y="1772364"/>
            <a:ext cx="2316009" cy="302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04080" y="764704"/>
            <a:ext cx="3491855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827584" y="4403968"/>
            <a:ext cx="3491855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04080" y="5372675"/>
            <a:ext cx="3815359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403649" y="1340768"/>
            <a:ext cx="1656184" cy="288032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840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960440" cy="4254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4624"/>
            <a:ext cx="8153400" cy="646931"/>
          </a:xfrm>
        </p:spPr>
        <p:txBody>
          <a:bodyPr/>
          <a:lstStyle/>
          <a:p>
            <a:r>
              <a:rPr lang="en-US" altLang="ko-KR" dirty="0" smtClean="0"/>
              <a:t>IncludeAccountField.jsp(1)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" y="611535"/>
            <a:ext cx="5986384" cy="601858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669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40" y="1412776"/>
            <a:ext cx="3719878" cy="3908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0" y="908719"/>
            <a:ext cx="4697710" cy="412040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153400" cy="646931"/>
          </a:xfrm>
        </p:spPr>
        <p:txBody>
          <a:bodyPr/>
          <a:lstStyle/>
          <a:p>
            <a:r>
              <a:rPr lang="en-US" altLang="ko-KR" dirty="0" smtClean="0"/>
              <a:t>IncludeAccountField.jsp(2)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8635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newAccount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" y="620688"/>
            <a:ext cx="7886700" cy="43924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77" y="1196752"/>
            <a:ext cx="2539219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81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AccountService</a:t>
            </a:r>
            <a:r>
              <a:rPr lang="en-US" altLang="ko-KR" dirty="0" smtClean="0"/>
              <a:t>  class</a:t>
            </a:r>
            <a:r>
              <a:rPr lang="ko-KR" altLang="en-US" dirty="0" smtClean="0"/>
              <a:t> 설계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(CRUD)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7200800" cy="172819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ko-KR" altLang="en-US" sz="1600" dirty="0" smtClean="0"/>
              <a:t>필요한 기능 설계</a:t>
            </a:r>
            <a:r>
              <a:rPr lang="en-US" altLang="ko-KR" sz="1600" dirty="0" smtClean="0"/>
              <a:t> 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Account</a:t>
            </a:r>
            <a:r>
              <a:rPr lang="en-US" altLang="ko-KR" sz="1600" dirty="0" smtClean="0"/>
              <a:t>  </a:t>
            </a:r>
            <a:r>
              <a:rPr lang="en-US" altLang="ko-KR" sz="1600" dirty="0" err="1" smtClean="0"/>
              <a:t>getAccount</a:t>
            </a:r>
            <a:r>
              <a:rPr lang="en-US" altLang="ko-KR" sz="1600" dirty="0" smtClean="0"/>
              <a:t>(</a:t>
            </a:r>
            <a:r>
              <a:rPr lang="en-US" altLang="ko-KR" sz="1600" dirty="0" smtClean="0">
                <a:solidFill>
                  <a:srgbClr val="00B050"/>
                </a:solidFill>
              </a:rPr>
              <a:t>String </a:t>
            </a:r>
            <a:r>
              <a:rPr lang="en-US" altLang="ko-KR" sz="1600" dirty="0">
                <a:solidFill>
                  <a:srgbClr val="00B050"/>
                </a:solidFill>
              </a:rPr>
              <a:t>username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en-US" altLang="ko-KR" sz="1600" dirty="0">
                <a:solidFill>
                  <a:srgbClr val="0000FF"/>
                </a:solidFill>
              </a:rPr>
              <a:t>Account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getAccount</a:t>
            </a:r>
            <a:r>
              <a:rPr lang="en-US" altLang="ko-KR" sz="1600" dirty="0" smtClean="0"/>
              <a:t>(</a:t>
            </a:r>
            <a:r>
              <a:rPr lang="en-US" altLang="ko-KR" sz="1600" dirty="0" smtClean="0">
                <a:solidFill>
                  <a:srgbClr val="00B050"/>
                </a:solidFill>
              </a:rPr>
              <a:t>String </a:t>
            </a:r>
            <a:r>
              <a:rPr lang="en-US" altLang="ko-KR" sz="1600" dirty="0">
                <a:solidFill>
                  <a:srgbClr val="00B050"/>
                </a:solidFill>
              </a:rPr>
              <a:t>username, String password</a:t>
            </a:r>
            <a:r>
              <a:rPr lang="en-US" altLang="ko-KR" sz="1600" dirty="0" smtClean="0"/>
              <a:t>) </a:t>
            </a:r>
            <a:r>
              <a:rPr lang="en-US" altLang="ko-KR" sz="1600" dirty="0" smtClean="0">
                <a:solidFill>
                  <a:srgbClr val="FF0000"/>
                </a:solidFill>
              </a:rPr>
              <a:t>– logon 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void</a:t>
            </a:r>
            <a:r>
              <a:rPr lang="ko-KR" altLang="en-US" sz="1600" dirty="0" smtClean="0"/>
              <a:t> </a:t>
            </a:r>
            <a:r>
              <a:rPr lang="en-US" altLang="ko-KR" sz="1600" dirty="0" err="1" smtClean="0"/>
              <a:t>insertAccount</a:t>
            </a:r>
            <a:r>
              <a:rPr lang="en-US" altLang="ko-KR" sz="1600" dirty="0" smtClean="0"/>
              <a:t>(</a:t>
            </a:r>
            <a:r>
              <a:rPr lang="en-US" altLang="ko-KR" sz="1600" u="sng" dirty="0" smtClean="0">
                <a:solidFill>
                  <a:srgbClr val="00B050"/>
                </a:solidFill>
              </a:rPr>
              <a:t>Account </a:t>
            </a:r>
            <a:r>
              <a:rPr lang="en-US" altLang="ko-KR" sz="1600" u="sng" dirty="0">
                <a:solidFill>
                  <a:srgbClr val="00B050"/>
                </a:solidFill>
              </a:rPr>
              <a:t>account</a:t>
            </a:r>
            <a:r>
              <a:rPr lang="en-US" altLang="ko-KR" sz="1600" u="sng" dirty="0" smtClean="0"/>
              <a:t>)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void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updateAccount</a:t>
            </a:r>
            <a:r>
              <a:rPr lang="en-US" altLang="ko-KR" sz="1600" dirty="0" smtClean="0"/>
              <a:t>(</a:t>
            </a:r>
            <a:r>
              <a:rPr lang="en-US" altLang="ko-KR" sz="1600" u="sng" dirty="0" smtClean="0">
                <a:solidFill>
                  <a:srgbClr val="00B050"/>
                </a:solidFill>
              </a:rPr>
              <a:t>Account account</a:t>
            </a:r>
            <a:r>
              <a:rPr lang="en-US" altLang="ko-KR" sz="1600" u="sng" dirty="0"/>
              <a:t>)</a:t>
            </a:r>
            <a:endParaRPr lang="en-US" altLang="ko-KR" u="sng" dirty="0"/>
          </a:p>
          <a:p>
            <a:endParaRPr lang="ko-KR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1" y="2924944"/>
            <a:ext cx="4896544" cy="281315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아래쪽 화살표 3"/>
          <p:cNvSpPr/>
          <p:nvPr/>
        </p:nvSpPr>
        <p:spPr>
          <a:xfrm>
            <a:off x="2771800" y="2614253"/>
            <a:ext cx="64807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220072" y="4146857"/>
            <a:ext cx="252028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Mapper </a:t>
            </a:r>
            <a:r>
              <a:rPr lang="en-US" altLang="ko-KR" dirty="0"/>
              <a:t>class </a:t>
            </a:r>
            <a:r>
              <a:rPr lang="ko-KR" altLang="en-US" dirty="0"/>
              <a:t>구현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438775" y="836712"/>
            <a:ext cx="170873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 smtClean="0"/>
              <a:t>Service class </a:t>
            </a:r>
            <a:r>
              <a:rPr lang="ko-KR" altLang="en-US" dirty="0" smtClean="0"/>
              <a:t>구현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2947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502915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AccountService</a:t>
            </a:r>
            <a:r>
              <a:rPr lang="en-US" altLang="ko-KR" dirty="0" smtClean="0"/>
              <a:t> class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3"/>
            <a:ext cx="5904656" cy="6036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58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50291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interface</a:t>
            </a:r>
            <a:r>
              <a:rPr lang="en-US" altLang="ko-KR" dirty="0" smtClean="0"/>
              <a:t> AccountMapper.java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5688632" cy="518774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19539"/>
            <a:ext cx="224481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8094"/>
            <a:ext cx="2208699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19" y="1886150"/>
            <a:ext cx="2592288" cy="430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꺾인 연결선 2"/>
          <p:cNvCxnSpPr>
            <a:stCxn id="1032" idx="2"/>
            <a:endCxn id="1039" idx="0"/>
          </p:cNvCxnSpPr>
          <p:nvPr/>
        </p:nvCxnSpPr>
        <p:spPr>
          <a:xfrm rot="5400000">
            <a:off x="7349445" y="3574937"/>
            <a:ext cx="128255" cy="18059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73549"/>
            <a:ext cx="22087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꺾인 연결선 4"/>
          <p:cNvCxnSpPr>
            <a:stCxn id="15" idx="2"/>
            <a:endCxn id="12" idx="2"/>
          </p:cNvCxnSpPr>
          <p:nvPr/>
        </p:nvCxnSpPr>
        <p:spPr>
          <a:xfrm rot="5400000" flipH="1">
            <a:off x="5827620" y="4863453"/>
            <a:ext cx="249865" cy="2903979"/>
          </a:xfrm>
          <a:prstGeom prst="bentConnector3">
            <a:avLst>
              <a:gd name="adj1" fmla="val -91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꺾인 연결선 8"/>
          <p:cNvCxnSpPr>
            <a:stCxn id="12" idx="3"/>
            <a:endCxn id="1032" idx="1"/>
          </p:cNvCxnSpPr>
          <p:nvPr/>
        </p:nvCxnSpPr>
        <p:spPr>
          <a:xfrm flipV="1">
            <a:off x="5796707" y="2319689"/>
            <a:ext cx="503485" cy="171864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3" y="472750"/>
            <a:ext cx="2205492" cy="234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29" y="243489"/>
            <a:ext cx="2291565" cy="142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5" y="2978868"/>
            <a:ext cx="2138363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1" name="꺾인 연결선 40"/>
          <p:cNvCxnSpPr>
            <a:stCxn id="36" idx="2"/>
            <a:endCxn id="12" idx="0"/>
          </p:cNvCxnSpPr>
          <p:nvPr/>
        </p:nvCxnSpPr>
        <p:spPr>
          <a:xfrm rot="16200000" flipH="1">
            <a:off x="4372694" y="1758281"/>
            <a:ext cx="217386" cy="38351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>
            <a:stCxn id="30" idx="0"/>
            <a:endCxn id="36" idx="1"/>
          </p:cNvCxnSpPr>
          <p:nvPr/>
        </p:nvCxnSpPr>
        <p:spPr>
          <a:xfrm rot="16200000" flipH="1">
            <a:off x="2220235" y="-140067"/>
            <a:ext cx="483377" cy="1709010"/>
          </a:xfrm>
          <a:prstGeom prst="bentConnector4">
            <a:avLst>
              <a:gd name="adj1" fmla="val -47292"/>
              <a:gd name="adj2" fmla="val 822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꺾인 연결선 44"/>
          <p:cNvCxnSpPr>
            <a:stCxn id="30" idx="2"/>
            <a:endCxn id="38" idx="0"/>
          </p:cNvCxnSpPr>
          <p:nvPr/>
        </p:nvCxnSpPr>
        <p:spPr>
          <a:xfrm rot="16200000" flipH="1">
            <a:off x="1527107" y="2896628"/>
            <a:ext cx="162552" cy="1928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꺾인 연결선 49"/>
          <p:cNvCxnSpPr>
            <a:stCxn id="30" idx="1"/>
            <a:endCxn id="61" idx="1"/>
          </p:cNvCxnSpPr>
          <p:nvPr/>
        </p:nvCxnSpPr>
        <p:spPr>
          <a:xfrm rot="10800000" flipH="1" flipV="1">
            <a:off x="504673" y="1644532"/>
            <a:ext cx="35492" cy="4413053"/>
          </a:xfrm>
          <a:prstGeom prst="bentConnector3">
            <a:avLst>
              <a:gd name="adj1" fmla="val -6440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5" y="4374922"/>
            <a:ext cx="21383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5" y="5571811"/>
            <a:ext cx="2170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꺾인 연결선 1027"/>
          <p:cNvCxnSpPr>
            <a:stCxn id="38" idx="2"/>
            <a:endCxn id="60" idx="0"/>
          </p:cNvCxnSpPr>
          <p:nvPr/>
        </p:nvCxnSpPr>
        <p:spPr>
          <a:xfrm rot="5400000">
            <a:off x="1539970" y="4305545"/>
            <a:ext cx="138754" cy="12700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40" y="114938"/>
            <a:ext cx="2171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꺾인 연결선 3"/>
          <p:cNvCxnSpPr>
            <a:stCxn id="85" idx="3"/>
            <a:endCxn id="1032" idx="3"/>
          </p:cNvCxnSpPr>
          <p:nvPr/>
        </p:nvCxnSpPr>
        <p:spPr>
          <a:xfrm>
            <a:off x="8499640" y="600713"/>
            <a:ext cx="45369" cy="1718976"/>
          </a:xfrm>
          <a:prstGeom prst="bentConnector3">
            <a:avLst>
              <a:gd name="adj1" fmla="val 60386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AccountMapper.xml</a:t>
            </a:r>
            <a:endParaRPr lang="ko-KR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6775328" cy="4824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29" y="2132856"/>
            <a:ext cx="4775201" cy="367240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4644008" y="2636912"/>
            <a:ext cx="431331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03848" y="134076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매개변수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134076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반환값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34076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함수 이름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22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7" y="836712"/>
            <a:ext cx="6229350" cy="432048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AccountMapper.xml</a:t>
            </a:r>
            <a:endParaRPr lang="ko-KR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40" y="1318506"/>
            <a:ext cx="4775201" cy="367240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452317" y="2142803"/>
            <a:ext cx="440382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118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AccountMapper.xml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6991350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07" y="2564904"/>
            <a:ext cx="4775201" cy="367240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572000" y="3861048"/>
            <a:ext cx="2808312" cy="93610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19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AccountMapper.xml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6" y="836712"/>
            <a:ext cx="4014119" cy="4250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775201" cy="367240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644008" y="4221088"/>
            <a:ext cx="2808312" cy="93610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19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Root-context.xml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528001" cy="568863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36" y="744252"/>
            <a:ext cx="4376960" cy="674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526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Root-context.xml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7560840" cy="453650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15" y="1314500"/>
            <a:ext cx="4376960" cy="674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53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servlet-context.xml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8607871" cy="468052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176464" cy="90071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2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</a:t>
            </a:r>
            <a:r>
              <a:rPr lang="ko-KR" altLang="en-US" dirty="0"/>
              <a:t>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6" y="764704"/>
            <a:ext cx="4800600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695700" cy="629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131840" y="980728"/>
            <a:ext cx="50417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923928" y="2924944"/>
            <a:ext cx="93610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3131840" y="1196752"/>
            <a:ext cx="216024" cy="64807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4211960" y="2132856"/>
            <a:ext cx="1080120" cy="7920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91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Account</a:t>
            </a:r>
            <a:r>
              <a:rPr lang="ko-KR" altLang="en-US" b="1" dirty="0"/>
              <a:t> </a:t>
            </a:r>
            <a:r>
              <a:rPr lang="en-US" altLang="ko-KR" b="1" dirty="0"/>
              <a:t>Controller </a:t>
            </a:r>
            <a:r>
              <a:rPr lang="ko-KR" altLang="en-US" b="1" dirty="0" smtClean="0"/>
              <a:t>추가 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signon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4" y="692696"/>
            <a:ext cx="7705725" cy="59817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90" y="1556792"/>
            <a:ext cx="3405264" cy="252028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68" y="3680917"/>
            <a:ext cx="2762250" cy="190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656438" y="1613198"/>
            <a:ext cx="1440161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SignForm.jsp</a:t>
            </a:r>
            <a:endParaRPr lang="ko-KR" altLang="en-US" sz="1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869160"/>
            <a:ext cx="5676727" cy="108012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76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8042"/>
            <a:ext cx="4305300" cy="64960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Signon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433364"/>
            <a:ext cx="5112568" cy="4543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8" y="3376067"/>
            <a:ext cx="3371850" cy="24955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 flipV="1">
            <a:off x="2195736" y="1844824"/>
            <a:ext cx="1944216" cy="345638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4572000" y="980728"/>
            <a:ext cx="864096" cy="64807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1" y="5500389"/>
            <a:ext cx="2762250" cy="190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06" y="1304764"/>
            <a:ext cx="3343275" cy="171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18" y="6519317"/>
            <a:ext cx="2981325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7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데이터베이스 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테이블 구성과 초기 데이터 입력 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3816424" cy="451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215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83865"/>
            <a:ext cx="8153400" cy="646931"/>
          </a:xfrm>
        </p:spPr>
        <p:txBody>
          <a:bodyPr/>
          <a:lstStyle/>
          <a:p>
            <a:r>
              <a:rPr lang="en-US" altLang="ko-KR" b="1" dirty="0"/>
              <a:t>Account</a:t>
            </a:r>
            <a:r>
              <a:rPr lang="ko-KR" altLang="en-US" b="1" dirty="0"/>
              <a:t> </a:t>
            </a:r>
            <a:r>
              <a:rPr lang="en-US" altLang="ko-KR" b="1" dirty="0"/>
              <a:t>Controller </a:t>
            </a:r>
            <a:r>
              <a:rPr lang="en-US" altLang="ko-KR" b="1" dirty="0" err="1" smtClean="0"/>
              <a:t>editAccount</a:t>
            </a:r>
            <a:r>
              <a:rPr lang="ko-KR" altLang="en-US" b="1" dirty="0" smtClean="0"/>
              <a:t> 추가</a:t>
            </a:r>
            <a:r>
              <a:rPr lang="en-US" altLang="ko-KR" b="1" dirty="0" smtClean="0"/>
              <a:t> </a:t>
            </a:r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92696"/>
            <a:ext cx="8371459" cy="597666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37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 smtClean="0"/>
              <a:t>EditAccoutForm.jsp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작성</a:t>
            </a:r>
            <a:endParaRPr lang="ko-KR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3"/>
            <a:ext cx="8208912" cy="564362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395536" y="692696"/>
            <a:ext cx="3672408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683568" y="4653136"/>
            <a:ext cx="3672408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34405" y="6059388"/>
            <a:ext cx="3672408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135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0975"/>
            <a:ext cx="4305300" cy="64960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76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Controller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code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820472" cy="602128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000" dirty="0"/>
              <a:t>package </a:t>
            </a:r>
            <a:r>
              <a:rPr lang="en-US" altLang="ko-KR" sz="1000" dirty="0" err="1"/>
              <a:t>com.jang.petstore.controller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java.util.ArrayList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java.util.Collections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java.util.List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javax.annotation.Resource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javax.servlet.http.HttpServletRequest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javax.servlet.http.HttpSession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javax.validation.Valid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org.springframework.dao.DataIntegrityViolationException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org.springframework.stereotype.Controller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org.springframework.ui.ModelMap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org.springframework.validation.BindingResult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org.springframework.web.bind.annotation.ModelAttribute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org.springframework.web.bind.annotation.RequestMapping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org.springframework.web.bind.annotation.RequestMethod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org.springframework.web.bind.annotation.ResponseBody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org.springframework.web.servlet.ModelAndView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com.jang.petstore.dto.Account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com.jang.petstore.dto.Product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com.jang.petstore.service.AccountService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import </a:t>
            </a:r>
            <a:r>
              <a:rPr lang="en-US" altLang="ko-KR" sz="1000" dirty="0" err="1"/>
              <a:t>com.jang.petstore.service.CatalogService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@</a:t>
            </a:r>
            <a:r>
              <a:rPr lang="en-US" altLang="ko-KR" sz="1000" dirty="0" err="1"/>
              <a:t>RequestMapping</a:t>
            </a:r>
            <a:r>
              <a:rPr lang="en-US" altLang="ko-KR" sz="1000" dirty="0"/>
              <a:t>("/Account")</a:t>
            </a:r>
          </a:p>
          <a:p>
            <a:pPr marL="0" indent="0">
              <a:buNone/>
            </a:pPr>
            <a:r>
              <a:rPr lang="en-US" altLang="ko-KR" sz="1000" dirty="0"/>
              <a:t>@Controller(value = "</a:t>
            </a:r>
            <a:r>
              <a:rPr lang="en-US" altLang="ko-KR" sz="1000" dirty="0" err="1"/>
              <a:t>accountController</a:t>
            </a:r>
            <a:r>
              <a:rPr lang="en-US" altLang="ko-KR" sz="1000" dirty="0"/>
              <a:t>")</a:t>
            </a:r>
          </a:p>
          <a:p>
            <a:pPr marL="0" indent="0">
              <a:buNone/>
            </a:pPr>
            <a:r>
              <a:rPr lang="en-US" altLang="ko-KR" sz="1000" dirty="0"/>
              <a:t>public class </a:t>
            </a:r>
            <a:r>
              <a:rPr lang="en-US" altLang="ko-KR" sz="1000" dirty="0" err="1"/>
              <a:t>AccountController</a:t>
            </a:r>
            <a:r>
              <a:rPr lang="en-US" altLang="ko-KR" sz="1000" dirty="0"/>
              <a:t> {</a:t>
            </a:r>
          </a:p>
          <a:p>
            <a:pPr marL="0" indent="0">
              <a:buNone/>
            </a:pPr>
            <a:r>
              <a:rPr lang="en-US" altLang="ko-KR" sz="1000" dirty="0"/>
              <a:t>	</a:t>
            </a:r>
          </a:p>
          <a:p>
            <a:pPr marL="0" indent="0">
              <a:buNone/>
            </a:pPr>
            <a:r>
              <a:rPr lang="en-US" altLang="ko-KR" sz="1000" dirty="0"/>
              <a:t>	  @Resource(name = "</a:t>
            </a:r>
            <a:r>
              <a:rPr lang="en-US" altLang="ko-KR" sz="1000" dirty="0" err="1"/>
              <a:t>accountService</a:t>
            </a:r>
            <a:r>
              <a:rPr lang="en-US" altLang="ko-KR" sz="1000" dirty="0"/>
              <a:t>")</a:t>
            </a:r>
          </a:p>
          <a:p>
            <a:pPr marL="0" indent="0">
              <a:buNone/>
            </a:pPr>
            <a:r>
              <a:rPr lang="en-US" altLang="ko-KR" sz="1000" dirty="0"/>
              <a:t>	  private transient </a:t>
            </a:r>
            <a:r>
              <a:rPr lang="en-US" altLang="ko-KR" sz="1000" dirty="0" err="1"/>
              <a:t>AccountService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accountService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	  </a:t>
            </a:r>
          </a:p>
          <a:p>
            <a:pPr marL="0" indent="0">
              <a:buNone/>
            </a:pPr>
            <a:r>
              <a:rPr lang="en-US" altLang="ko-KR" sz="1000" dirty="0"/>
              <a:t>	  @Resource(name = "</a:t>
            </a:r>
            <a:r>
              <a:rPr lang="en-US" altLang="ko-KR" sz="1000" dirty="0" err="1"/>
              <a:t>catalogService</a:t>
            </a:r>
            <a:r>
              <a:rPr lang="en-US" altLang="ko-KR" sz="1000" dirty="0"/>
              <a:t>")</a:t>
            </a:r>
          </a:p>
          <a:p>
            <a:pPr marL="0" indent="0">
              <a:buNone/>
            </a:pPr>
            <a:r>
              <a:rPr lang="en-US" altLang="ko-KR" sz="1000" dirty="0"/>
              <a:t>	  private transient </a:t>
            </a:r>
            <a:r>
              <a:rPr lang="en-US" altLang="ko-KR" sz="1000" dirty="0" err="1"/>
              <a:t>CatalogService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catalogService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	</a:t>
            </a:r>
          </a:p>
          <a:p>
            <a:pPr marL="0" indent="0">
              <a:buNone/>
            </a:pPr>
            <a:r>
              <a:rPr lang="en-US" altLang="ko-KR" sz="1000" dirty="0"/>
              <a:t>	  private static final List&lt;String&gt; LANGUAGE_LIST;</a:t>
            </a:r>
          </a:p>
          <a:p>
            <a:pPr marL="0" indent="0">
              <a:buNone/>
            </a:pPr>
            <a:r>
              <a:rPr lang="en-US" altLang="ko-KR" sz="1000" dirty="0"/>
              <a:t>	  private static final List&lt;String&gt; CATEGORY_LIST;</a:t>
            </a:r>
          </a:p>
          <a:p>
            <a:pPr marL="0" indent="0">
              <a:buNone/>
            </a:pPr>
            <a:r>
              <a:rPr lang="en-US" altLang="ko-KR" sz="1000" dirty="0"/>
              <a:t>	  </a:t>
            </a:r>
          </a:p>
          <a:p>
            <a:pPr marL="0" indent="0">
              <a:buNone/>
            </a:pPr>
            <a:r>
              <a:rPr lang="en-US" altLang="ko-KR" sz="1000" dirty="0"/>
              <a:t>	  private Account </a:t>
            </a:r>
            <a:r>
              <a:rPr lang="en-US" altLang="ko-KR" sz="1000" dirty="0" err="1"/>
              <a:t>account</a:t>
            </a:r>
            <a:r>
              <a:rPr lang="en-US" altLang="ko-KR" sz="1000" dirty="0"/>
              <a:t> = new Account();</a:t>
            </a:r>
          </a:p>
          <a:p>
            <a:pPr marL="0" indent="0">
              <a:buNone/>
            </a:pPr>
            <a:r>
              <a:rPr lang="en-US" altLang="ko-KR" sz="1000" dirty="0"/>
              <a:t>	  private List&lt;Product&gt; </a:t>
            </a:r>
            <a:r>
              <a:rPr lang="en-US" altLang="ko-KR" sz="1000" dirty="0" err="1"/>
              <a:t>myList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	  private </a:t>
            </a:r>
            <a:r>
              <a:rPr lang="en-US" altLang="ko-KR" sz="1000" dirty="0" err="1"/>
              <a:t>boolean</a:t>
            </a:r>
            <a:r>
              <a:rPr lang="en-US" altLang="ko-KR" sz="1000" dirty="0"/>
              <a:t> authenticated;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	  //</a:t>
            </a:r>
            <a:r>
              <a:rPr lang="ko-KR" altLang="en-US" sz="1000" dirty="0"/>
              <a:t>옵션 </a:t>
            </a:r>
            <a:r>
              <a:rPr lang="ko-KR" altLang="en-US" sz="1000" dirty="0" err="1"/>
              <a:t>컨틀을</a:t>
            </a:r>
            <a:r>
              <a:rPr lang="ko-KR" altLang="en-US" sz="1000" dirty="0"/>
              <a:t> 위한  언어와 카테고리 리스트 설정</a:t>
            </a:r>
          </a:p>
          <a:p>
            <a:pPr marL="0" indent="0">
              <a:buNone/>
            </a:pPr>
            <a:r>
              <a:rPr lang="ko-KR" altLang="en-US" sz="1000" dirty="0"/>
              <a:t>	  </a:t>
            </a:r>
            <a:r>
              <a:rPr lang="en-US" altLang="ko-KR" sz="1000" dirty="0"/>
              <a:t>static {</a:t>
            </a:r>
          </a:p>
          <a:p>
            <a:pPr marL="0" indent="0">
              <a:buNone/>
            </a:pPr>
            <a:r>
              <a:rPr lang="en-US" altLang="ko-KR" sz="1000" dirty="0"/>
              <a:t>	    List&lt;String&gt; </a:t>
            </a:r>
            <a:r>
              <a:rPr lang="en-US" altLang="ko-KR" sz="1000" dirty="0" err="1"/>
              <a:t>langList</a:t>
            </a:r>
            <a:r>
              <a:rPr lang="en-US" altLang="ko-KR" sz="1000" dirty="0"/>
              <a:t> = new </a:t>
            </a:r>
            <a:r>
              <a:rPr lang="en-US" altLang="ko-KR" sz="1000" dirty="0" err="1"/>
              <a:t>ArrayList</a:t>
            </a:r>
            <a:r>
              <a:rPr lang="en-US" altLang="ko-KR" sz="1000" dirty="0"/>
              <a:t>&lt;String&gt;();</a:t>
            </a:r>
          </a:p>
          <a:p>
            <a:pPr marL="0" indent="0">
              <a:buNone/>
            </a:pPr>
            <a:r>
              <a:rPr lang="en-US" altLang="ko-KR" sz="1000" dirty="0"/>
              <a:t>	    </a:t>
            </a:r>
            <a:r>
              <a:rPr lang="en-US" altLang="ko-KR" sz="1000" dirty="0" err="1"/>
              <a:t>langList.add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english</a:t>
            </a:r>
            <a:r>
              <a:rPr lang="en-US" altLang="ko-KR" sz="1000" dirty="0"/>
              <a:t>");</a:t>
            </a:r>
          </a:p>
          <a:p>
            <a:pPr marL="0" indent="0">
              <a:buNone/>
            </a:pPr>
            <a:r>
              <a:rPr lang="en-US" altLang="ko-KR" sz="1000" dirty="0"/>
              <a:t>	    </a:t>
            </a:r>
            <a:r>
              <a:rPr lang="en-US" altLang="ko-KR" sz="1000" dirty="0" err="1"/>
              <a:t>langList.add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japanese</a:t>
            </a:r>
            <a:r>
              <a:rPr lang="en-US" altLang="ko-KR" sz="1000" dirty="0"/>
              <a:t>");</a:t>
            </a:r>
          </a:p>
          <a:p>
            <a:pPr marL="0" indent="0">
              <a:buNone/>
            </a:pPr>
            <a:r>
              <a:rPr lang="en-US" altLang="ko-KR" sz="1000" dirty="0"/>
              <a:t>	    LANGUAGE_LIST = </a:t>
            </a:r>
            <a:r>
              <a:rPr lang="en-US" altLang="ko-KR" sz="1000" dirty="0" err="1"/>
              <a:t>Collections.unmodifiableList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langList</a:t>
            </a:r>
            <a:r>
              <a:rPr lang="en-US" altLang="ko-KR" sz="1000" dirty="0"/>
              <a:t>);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	    List&lt;String&gt; </a:t>
            </a:r>
            <a:r>
              <a:rPr lang="en-US" altLang="ko-KR" sz="1000" dirty="0" err="1"/>
              <a:t>catList</a:t>
            </a:r>
            <a:r>
              <a:rPr lang="en-US" altLang="ko-KR" sz="1000" dirty="0"/>
              <a:t> = new </a:t>
            </a:r>
            <a:r>
              <a:rPr lang="en-US" altLang="ko-KR" sz="1000" dirty="0" err="1"/>
              <a:t>ArrayList</a:t>
            </a:r>
            <a:r>
              <a:rPr lang="en-US" altLang="ko-KR" sz="1000" dirty="0"/>
              <a:t>&lt;String&gt;();</a:t>
            </a:r>
          </a:p>
          <a:p>
            <a:pPr marL="0" indent="0">
              <a:buNone/>
            </a:pPr>
            <a:r>
              <a:rPr lang="en-US" altLang="ko-KR" sz="1000" dirty="0"/>
              <a:t>	    </a:t>
            </a:r>
            <a:r>
              <a:rPr lang="en-US" altLang="ko-KR" sz="1000" dirty="0" err="1"/>
              <a:t>catList.add</a:t>
            </a:r>
            <a:r>
              <a:rPr lang="en-US" altLang="ko-KR" sz="1000" dirty="0"/>
              <a:t>("FISH");</a:t>
            </a:r>
          </a:p>
          <a:p>
            <a:pPr marL="0" indent="0">
              <a:buNone/>
            </a:pPr>
            <a:r>
              <a:rPr lang="en-US" altLang="ko-KR" sz="1000" dirty="0"/>
              <a:t>	    </a:t>
            </a:r>
            <a:r>
              <a:rPr lang="en-US" altLang="ko-KR" sz="1000" dirty="0" err="1"/>
              <a:t>catList.add</a:t>
            </a:r>
            <a:r>
              <a:rPr lang="en-US" altLang="ko-KR" sz="1000" dirty="0"/>
              <a:t>("DOGS");</a:t>
            </a:r>
          </a:p>
          <a:p>
            <a:pPr marL="0" indent="0">
              <a:buNone/>
            </a:pPr>
            <a:r>
              <a:rPr lang="en-US" altLang="ko-KR" sz="1000" dirty="0"/>
              <a:t>	    </a:t>
            </a:r>
            <a:r>
              <a:rPr lang="en-US" altLang="ko-KR" sz="1000" dirty="0" err="1"/>
              <a:t>catList.add</a:t>
            </a:r>
            <a:r>
              <a:rPr lang="en-US" altLang="ko-KR" sz="1000" dirty="0"/>
              <a:t>("REPTILES");</a:t>
            </a:r>
          </a:p>
          <a:p>
            <a:pPr marL="0" indent="0">
              <a:buNone/>
            </a:pPr>
            <a:r>
              <a:rPr lang="en-US" altLang="ko-KR" sz="1000" dirty="0"/>
              <a:t>	    </a:t>
            </a:r>
            <a:r>
              <a:rPr lang="en-US" altLang="ko-KR" sz="1000" dirty="0" err="1"/>
              <a:t>catList.add</a:t>
            </a:r>
            <a:r>
              <a:rPr lang="en-US" altLang="ko-KR" sz="1000" dirty="0"/>
              <a:t>("CATS");</a:t>
            </a:r>
          </a:p>
          <a:p>
            <a:pPr marL="0" indent="0">
              <a:buNone/>
            </a:pPr>
            <a:r>
              <a:rPr lang="en-US" altLang="ko-KR" sz="1000" dirty="0"/>
              <a:t>	    </a:t>
            </a:r>
            <a:r>
              <a:rPr lang="en-US" altLang="ko-KR" sz="1000" dirty="0" err="1"/>
              <a:t>catList.add</a:t>
            </a:r>
            <a:r>
              <a:rPr lang="en-US" altLang="ko-KR" sz="1000" dirty="0"/>
              <a:t>("BIRDS");</a:t>
            </a:r>
          </a:p>
          <a:p>
            <a:pPr marL="0" indent="0">
              <a:buNone/>
            </a:pPr>
            <a:r>
              <a:rPr lang="en-US" altLang="ko-KR" sz="1000" dirty="0"/>
              <a:t>	    CATEGORY_LIST = </a:t>
            </a:r>
            <a:r>
              <a:rPr lang="en-US" altLang="ko-KR" sz="1000" dirty="0" err="1"/>
              <a:t>Collections.unmodifiableList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catList</a:t>
            </a:r>
            <a:r>
              <a:rPr lang="en-US" altLang="ko-KR" sz="1000" dirty="0"/>
              <a:t>);</a:t>
            </a:r>
          </a:p>
          <a:p>
            <a:pPr marL="0" indent="0">
              <a:buNone/>
            </a:pPr>
            <a:r>
              <a:rPr lang="en-US" altLang="ko-KR" sz="1000" dirty="0"/>
              <a:t>	  }</a:t>
            </a:r>
          </a:p>
          <a:p>
            <a:pPr marL="0" indent="0">
              <a:buNone/>
            </a:pPr>
            <a:r>
              <a:rPr lang="en-US" altLang="ko-KR" sz="1000" dirty="0"/>
              <a:t>	  </a:t>
            </a:r>
          </a:p>
          <a:p>
            <a:pPr marL="0" indent="0">
              <a:buNone/>
            </a:pPr>
            <a:r>
              <a:rPr lang="en-US" altLang="ko-KR" sz="1000" dirty="0"/>
              <a:t>	  public Account </a:t>
            </a:r>
            <a:r>
              <a:rPr lang="en-US" altLang="ko-KR" sz="1000" dirty="0" err="1"/>
              <a:t>getAccount</a:t>
            </a:r>
            <a:r>
              <a:rPr lang="en-US" altLang="ko-KR" sz="1000" dirty="0"/>
              <a:t>() {</a:t>
            </a:r>
          </a:p>
          <a:p>
            <a:pPr marL="0" indent="0">
              <a:buNone/>
            </a:pPr>
            <a:r>
              <a:rPr lang="en-US" altLang="ko-KR" sz="1000" dirty="0"/>
              <a:t>		  return </a:t>
            </a:r>
            <a:r>
              <a:rPr lang="en-US" altLang="ko-KR" sz="1000" dirty="0" err="1"/>
              <a:t>this.account</a:t>
            </a:r>
            <a:r>
              <a:rPr lang="en-US" altLang="ko-KR" sz="1000" dirty="0"/>
              <a:t>;</a:t>
            </a:r>
          </a:p>
          <a:p>
            <a:pPr marL="0" indent="0">
              <a:buNone/>
            </a:pPr>
            <a:r>
              <a:rPr lang="en-US" altLang="ko-KR" sz="1000" dirty="0"/>
              <a:t>	  }</a:t>
            </a:r>
          </a:p>
          <a:p>
            <a:pPr marL="0" indent="0">
              <a:buNone/>
            </a:pPr>
            <a:r>
              <a:rPr lang="en-US" altLang="ko-KR" sz="1000" dirty="0"/>
              <a:t>		 </a:t>
            </a:r>
          </a:p>
          <a:p>
            <a:pPr marL="0" indent="0">
              <a:buNone/>
            </a:pPr>
            <a:r>
              <a:rPr lang="en-US" altLang="ko-KR" sz="1000" dirty="0"/>
              <a:t>	 @</a:t>
            </a:r>
            <a:r>
              <a:rPr lang="en-US" altLang="ko-KR" sz="1000" dirty="0" err="1"/>
              <a:t>RequestMapping</a:t>
            </a:r>
            <a:r>
              <a:rPr lang="en-US" altLang="ko-KR" sz="1000" dirty="0"/>
              <a:t>(value = "/</a:t>
            </a:r>
            <a:r>
              <a:rPr lang="en-US" altLang="ko-KR" sz="1000" dirty="0" err="1"/>
              <a:t>newAccountForm</a:t>
            </a:r>
            <a:r>
              <a:rPr lang="en-US" altLang="ko-KR" sz="1000" dirty="0"/>
              <a:t>", method = </a:t>
            </a:r>
            <a:r>
              <a:rPr lang="en-US" altLang="ko-KR" sz="1000" dirty="0" err="1"/>
              <a:t>RequestMethod.GET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	 public @</a:t>
            </a:r>
            <a:r>
              <a:rPr lang="en-US" altLang="ko-KR" sz="1000" dirty="0" err="1"/>
              <a:t>ResponseBody</a:t>
            </a:r>
            <a:r>
              <a:rPr lang="en-US" altLang="ko-KR" sz="1000" dirty="0"/>
              <a:t>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 </a:t>
            </a:r>
            <a:r>
              <a:rPr lang="en-US" altLang="ko-KR" sz="1000" dirty="0" err="1"/>
              <a:t>newAccountForm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HttpServletRequest</a:t>
            </a:r>
            <a:r>
              <a:rPr lang="en-US" altLang="ko-KR" sz="1000" dirty="0"/>
              <a:t> request, </a:t>
            </a:r>
            <a:r>
              <a:rPr lang="en-US" altLang="ko-KR" sz="1000" dirty="0" err="1"/>
              <a:t>ModelMap</a:t>
            </a:r>
            <a:r>
              <a:rPr lang="en-US" altLang="ko-KR" sz="1000" dirty="0"/>
              <a:t> model) throws Exception {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	    	//String </a:t>
            </a:r>
            <a:r>
              <a:rPr lang="en-US" altLang="ko-KR" sz="1000" dirty="0" err="1"/>
              <a:t>workingItemId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request.getParameter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workingItemId</a:t>
            </a:r>
            <a:r>
              <a:rPr lang="en-US" altLang="ko-KR" sz="1000" dirty="0"/>
              <a:t>");</a:t>
            </a:r>
          </a:p>
          <a:p>
            <a:pPr marL="0" indent="0">
              <a:buNone/>
            </a:pPr>
            <a:r>
              <a:rPr lang="en-US" altLang="ko-KR" sz="1000" dirty="0"/>
              <a:t>		    			</a:t>
            </a:r>
          </a:p>
          <a:p>
            <a:pPr marL="0" indent="0">
              <a:buNone/>
            </a:pPr>
            <a:r>
              <a:rPr lang="en-US" altLang="ko-KR" sz="1000" dirty="0"/>
              <a:t>			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("languages", LANGUAGE_LIST);</a:t>
            </a:r>
          </a:p>
          <a:p>
            <a:pPr marL="0" indent="0">
              <a:buNone/>
            </a:pPr>
            <a:r>
              <a:rPr lang="en-US" altLang="ko-KR" sz="1000" dirty="0"/>
              <a:t>			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("categories", CATEGORY_LIST);</a:t>
            </a:r>
          </a:p>
          <a:p>
            <a:pPr marL="0" indent="0">
              <a:buNone/>
            </a:pPr>
            <a:r>
              <a:rPr lang="en-US" altLang="ko-KR" sz="1000" dirty="0"/>
              <a:t>			</a:t>
            </a:r>
          </a:p>
          <a:p>
            <a:pPr marL="0" indent="0">
              <a:buNone/>
            </a:pPr>
            <a:r>
              <a:rPr lang="en-US" altLang="ko-KR" sz="1000" dirty="0"/>
              <a:t>			return new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("account/</a:t>
            </a:r>
            <a:r>
              <a:rPr lang="en-US" altLang="ko-KR" sz="1000" dirty="0" err="1"/>
              <a:t>NewAccountForm</a:t>
            </a:r>
            <a:r>
              <a:rPr lang="en-US" altLang="ko-KR" sz="1000" dirty="0"/>
              <a:t>", model);</a:t>
            </a:r>
          </a:p>
          <a:p>
            <a:pPr marL="0" indent="0">
              <a:buNone/>
            </a:pPr>
            <a:r>
              <a:rPr lang="en-US" altLang="ko-KR" sz="1000" dirty="0"/>
              <a:t>	 }</a:t>
            </a:r>
          </a:p>
          <a:p>
            <a:pPr marL="0" indent="0">
              <a:buNone/>
            </a:pPr>
            <a:r>
              <a:rPr lang="en-US" altLang="ko-KR" sz="1000" dirty="0"/>
              <a:t>	    </a:t>
            </a:r>
          </a:p>
          <a:p>
            <a:pPr marL="0" indent="0">
              <a:buNone/>
            </a:pPr>
            <a:r>
              <a:rPr lang="en-US" altLang="ko-KR" sz="1000" dirty="0"/>
              <a:t>	 @</a:t>
            </a:r>
            <a:r>
              <a:rPr lang="en-US" altLang="ko-KR" sz="1000" dirty="0" err="1"/>
              <a:t>RequestMapping</a:t>
            </a:r>
            <a:r>
              <a:rPr lang="en-US" altLang="ko-KR" sz="1000" dirty="0"/>
              <a:t>(value = "/</a:t>
            </a:r>
            <a:r>
              <a:rPr lang="en-US" altLang="ko-KR" sz="1000" dirty="0" err="1"/>
              <a:t>newAccount</a:t>
            </a:r>
            <a:r>
              <a:rPr lang="en-US" altLang="ko-KR" sz="1000" dirty="0"/>
              <a:t>", method = </a:t>
            </a:r>
            <a:r>
              <a:rPr lang="en-US" altLang="ko-KR" sz="1000" dirty="0" err="1"/>
              <a:t>RequestMethod.POST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	 public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 </a:t>
            </a:r>
            <a:r>
              <a:rPr lang="en-US" altLang="ko-KR" sz="1000" dirty="0" err="1"/>
              <a:t>newAccount</a:t>
            </a:r>
            <a:r>
              <a:rPr lang="en-US" altLang="ko-KR" sz="1000" dirty="0"/>
              <a:t>( @Valid @</a:t>
            </a:r>
            <a:r>
              <a:rPr lang="en-US" altLang="ko-KR" sz="1000" dirty="0" err="1"/>
              <a:t>ModelAttribute</a:t>
            </a:r>
            <a:r>
              <a:rPr lang="en-US" altLang="ko-KR" sz="1000" dirty="0"/>
              <a:t>("account") Account </a:t>
            </a:r>
            <a:r>
              <a:rPr lang="en-US" altLang="ko-KR" sz="1000" dirty="0" err="1"/>
              <a:t>account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BindingResult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bindingResult</a:t>
            </a:r>
            <a:r>
              <a:rPr lang="en-US" altLang="ko-KR" sz="1000" dirty="0"/>
              <a:t>) {</a:t>
            </a:r>
          </a:p>
          <a:p>
            <a:pPr marL="0" indent="0">
              <a:buNone/>
            </a:pPr>
            <a:r>
              <a:rPr lang="en-US" altLang="ko-KR" sz="1000" dirty="0"/>
              <a:t>		 </a:t>
            </a:r>
          </a:p>
          <a:p>
            <a:pPr marL="0" indent="0">
              <a:buNone/>
            </a:pPr>
            <a:r>
              <a:rPr lang="en-US" altLang="ko-KR" sz="1000" dirty="0"/>
              <a:t>		//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 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= new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();</a:t>
            </a:r>
          </a:p>
          <a:p>
            <a:pPr marL="0" indent="0">
              <a:buNone/>
            </a:pPr>
            <a:r>
              <a:rPr lang="en-US" altLang="ko-KR" sz="1000" dirty="0"/>
              <a:t>		</a:t>
            </a:r>
            <a:r>
              <a:rPr lang="en-US" altLang="ko-KR" sz="1000" dirty="0" err="1"/>
              <a:t>ModelMap</a:t>
            </a:r>
            <a:r>
              <a:rPr lang="en-US" altLang="ko-KR" sz="1000" dirty="0"/>
              <a:t> model= new </a:t>
            </a:r>
            <a:r>
              <a:rPr lang="en-US" altLang="ko-KR" sz="1000" dirty="0" err="1"/>
              <a:t>ModelMap</a:t>
            </a:r>
            <a:r>
              <a:rPr lang="en-US" altLang="ko-KR" sz="1000" dirty="0"/>
              <a:t>();</a:t>
            </a:r>
          </a:p>
          <a:p>
            <a:pPr marL="0" indent="0">
              <a:buNone/>
            </a:pPr>
            <a:r>
              <a:rPr lang="en-US" altLang="ko-KR" sz="1000" dirty="0"/>
              <a:t>		 </a:t>
            </a:r>
          </a:p>
          <a:p>
            <a:pPr marL="0" indent="0">
              <a:buNone/>
            </a:pPr>
            <a:r>
              <a:rPr lang="en-US" altLang="ko-KR" sz="1000" dirty="0"/>
              <a:t>		if (</a:t>
            </a:r>
            <a:r>
              <a:rPr lang="en-US" altLang="ko-KR" sz="1000" dirty="0" err="1"/>
              <a:t>bindingResult.hasFieldErrors</a:t>
            </a:r>
            <a:r>
              <a:rPr lang="en-US" altLang="ko-KR" sz="1000" dirty="0"/>
              <a:t>("username")||</a:t>
            </a:r>
            <a:r>
              <a:rPr lang="en-US" altLang="ko-KR" sz="1000" dirty="0" err="1"/>
              <a:t>bindingResult.hasFieldErrors</a:t>
            </a:r>
            <a:r>
              <a:rPr lang="en-US" altLang="ko-KR" sz="1000" dirty="0"/>
              <a:t>("password")) {</a:t>
            </a:r>
          </a:p>
          <a:p>
            <a:pPr marL="0" indent="0">
              <a:buNone/>
            </a:pPr>
            <a:r>
              <a:rPr lang="en-US" altLang="ko-KR" sz="1000" dirty="0"/>
              <a:t>			 //</a:t>
            </a:r>
            <a:r>
              <a:rPr lang="en-US" altLang="ko-KR" sz="1000" dirty="0" err="1"/>
              <a:t>modelAndView.getModel</a:t>
            </a:r>
            <a:r>
              <a:rPr lang="en-US" altLang="ko-KR" sz="1000" dirty="0"/>
              <a:t>().</a:t>
            </a:r>
            <a:r>
              <a:rPr lang="en-US" altLang="ko-KR" sz="1000" dirty="0" err="1"/>
              <a:t>putAll</a:t>
            </a:r>
            <a:r>
              <a:rPr lang="en-US" altLang="ko-KR" sz="1000" dirty="0"/>
              <a:t>( </a:t>
            </a:r>
            <a:r>
              <a:rPr lang="en-US" altLang="ko-KR" sz="1000" dirty="0" err="1"/>
              <a:t>bindingResult.getModel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("languages", LANGUAGE_LIST);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("categories", CATEGORY_LIST);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("account", account);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model.putAll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bindingResult.getModel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	 return new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("account/</a:t>
            </a:r>
            <a:r>
              <a:rPr lang="en-US" altLang="ko-KR" sz="1000" dirty="0" err="1"/>
              <a:t>NewAccountForm</a:t>
            </a:r>
            <a:r>
              <a:rPr lang="en-US" altLang="ko-KR" sz="1000" dirty="0"/>
              <a:t>",model);</a:t>
            </a:r>
          </a:p>
          <a:p>
            <a:pPr marL="0" indent="0">
              <a:buNone/>
            </a:pPr>
            <a:r>
              <a:rPr lang="en-US" altLang="ko-KR" sz="1000" dirty="0"/>
              <a:t>		}</a:t>
            </a:r>
          </a:p>
          <a:p>
            <a:pPr marL="0" indent="0">
              <a:buNone/>
            </a:pPr>
            <a:r>
              <a:rPr lang="en-US" altLang="ko-KR" sz="1000" dirty="0"/>
              <a:t>		try {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accountService.insertAccount</a:t>
            </a:r>
            <a:r>
              <a:rPr lang="en-US" altLang="ko-KR" sz="1000" dirty="0"/>
              <a:t>(account);</a:t>
            </a:r>
          </a:p>
          <a:p>
            <a:pPr marL="0" indent="0">
              <a:buNone/>
            </a:pPr>
            <a:r>
              <a:rPr lang="en-US" altLang="ko-KR" sz="1000" dirty="0"/>
              <a:t>			 account = </a:t>
            </a:r>
            <a:r>
              <a:rPr lang="en-US" altLang="ko-KR" sz="1000" dirty="0" err="1"/>
              <a:t>accountService.getAccount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account.getUsername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myList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catalogService.getProductListByCategory</a:t>
            </a:r>
            <a:r>
              <a:rPr lang="en-US" altLang="ko-KR" sz="1000" dirty="0"/>
              <a:t>(</a:t>
            </a:r>
            <a:r>
              <a:rPr lang="en-US" altLang="ko-KR" sz="1000" dirty="0" err="1"/>
              <a:t>account.getFavouriteCategoryId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	 authenticated = true;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("account", account);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("authenticated", authenticated);</a:t>
            </a:r>
          </a:p>
          <a:p>
            <a:pPr marL="0" indent="0">
              <a:buNone/>
            </a:pPr>
            <a:r>
              <a:rPr lang="en-US" altLang="ko-KR" sz="1000" dirty="0"/>
              <a:t>			 return new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("catalog/</a:t>
            </a:r>
            <a:r>
              <a:rPr lang="en-US" altLang="ko-KR" sz="1000" dirty="0" err="1"/>
              <a:t>Main",model</a:t>
            </a:r>
            <a:r>
              <a:rPr lang="en-US" altLang="ko-KR" sz="1000" dirty="0"/>
              <a:t>);</a:t>
            </a:r>
          </a:p>
          <a:p>
            <a:pPr marL="0" indent="0">
              <a:buNone/>
            </a:pPr>
            <a:r>
              <a:rPr lang="en-US" altLang="ko-KR" sz="1000" dirty="0"/>
              <a:t>		}</a:t>
            </a:r>
          </a:p>
          <a:p>
            <a:pPr marL="0" indent="0">
              <a:buNone/>
            </a:pPr>
            <a:r>
              <a:rPr lang="en-US" altLang="ko-KR" sz="1000" dirty="0"/>
              <a:t>		catch(</a:t>
            </a:r>
            <a:r>
              <a:rPr lang="en-US" altLang="ko-KR" sz="1000" dirty="0" err="1"/>
              <a:t>DataIntegrityViolationException</a:t>
            </a:r>
            <a:r>
              <a:rPr lang="en-US" altLang="ko-KR" sz="1000" dirty="0"/>
              <a:t> e){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model.putAll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bindingResult.getModel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	 return new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("catalog/</a:t>
            </a:r>
            <a:r>
              <a:rPr lang="en-US" altLang="ko-KR" sz="1000" dirty="0" err="1"/>
              <a:t>Main",model</a:t>
            </a:r>
            <a:r>
              <a:rPr lang="en-US" altLang="ko-KR" sz="1000" dirty="0"/>
              <a:t>);</a:t>
            </a:r>
          </a:p>
          <a:p>
            <a:pPr marL="0" indent="0">
              <a:buNone/>
            </a:pPr>
            <a:r>
              <a:rPr lang="en-US" altLang="ko-KR" sz="1000" dirty="0"/>
              <a:t>		}</a:t>
            </a:r>
          </a:p>
          <a:p>
            <a:pPr marL="0" indent="0">
              <a:buNone/>
            </a:pPr>
            <a:r>
              <a:rPr lang="en-US" altLang="ko-KR" sz="1000" dirty="0"/>
              <a:t>	 }</a:t>
            </a:r>
          </a:p>
          <a:p>
            <a:pPr marL="0" indent="0">
              <a:buNone/>
            </a:pPr>
            <a:r>
              <a:rPr lang="en-US" altLang="ko-KR" sz="1000" dirty="0"/>
              <a:t>	 </a:t>
            </a:r>
          </a:p>
          <a:p>
            <a:pPr marL="0" indent="0">
              <a:buNone/>
            </a:pPr>
            <a:r>
              <a:rPr lang="en-US" altLang="ko-KR" sz="1000" dirty="0"/>
              <a:t>	 @</a:t>
            </a:r>
            <a:r>
              <a:rPr lang="en-US" altLang="ko-KR" sz="1000" dirty="0" err="1"/>
              <a:t>RequestMapping</a:t>
            </a:r>
            <a:r>
              <a:rPr lang="en-US" altLang="ko-KR" sz="1000" dirty="0"/>
              <a:t>(value = "/</a:t>
            </a:r>
            <a:r>
              <a:rPr lang="en-US" altLang="ko-KR" sz="1000" dirty="0" err="1"/>
              <a:t>editAccountForm</a:t>
            </a:r>
            <a:r>
              <a:rPr lang="en-US" altLang="ko-KR" sz="1000" dirty="0"/>
              <a:t>", method = </a:t>
            </a:r>
            <a:r>
              <a:rPr lang="en-US" altLang="ko-KR" sz="1000" dirty="0" err="1"/>
              <a:t>RequestMethod.GET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	 public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editAccountForm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HttpServletRequest</a:t>
            </a:r>
            <a:r>
              <a:rPr lang="en-US" altLang="ko-KR" sz="1000" dirty="0"/>
              <a:t> request, </a:t>
            </a:r>
            <a:r>
              <a:rPr lang="en-US" altLang="ko-KR" sz="1000" dirty="0" err="1"/>
              <a:t>ModelMap</a:t>
            </a:r>
            <a:r>
              <a:rPr lang="en-US" altLang="ko-KR" sz="1000" dirty="0"/>
              <a:t> model) throws Exception {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		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("account", </a:t>
            </a:r>
            <a:r>
              <a:rPr lang="en-US" altLang="ko-KR" sz="1000" dirty="0" err="1"/>
              <a:t>this.account</a:t>
            </a:r>
            <a:r>
              <a:rPr lang="en-US" altLang="ko-KR" sz="1000" dirty="0"/>
              <a:t>);</a:t>
            </a:r>
          </a:p>
          <a:p>
            <a:pPr marL="0" indent="0">
              <a:buNone/>
            </a:pPr>
            <a:r>
              <a:rPr lang="en-US" altLang="ko-KR" sz="1000" dirty="0"/>
              <a:t>		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("languages", LANGUAGE_LIST);</a:t>
            </a:r>
          </a:p>
          <a:p>
            <a:pPr marL="0" indent="0">
              <a:buNone/>
            </a:pPr>
            <a:r>
              <a:rPr lang="en-US" altLang="ko-KR" sz="1000" dirty="0"/>
              <a:t>		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("categories", CATEGORY_LIST);</a:t>
            </a:r>
          </a:p>
          <a:p>
            <a:pPr marL="0" indent="0">
              <a:buNone/>
            </a:pPr>
            <a:r>
              <a:rPr lang="en-US" altLang="ko-KR" sz="1000" dirty="0"/>
              <a:t>		return new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("account/</a:t>
            </a:r>
            <a:r>
              <a:rPr lang="en-US" altLang="ko-KR" sz="1000" dirty="0" err="1"/>
              <a:t>EditAccountForm</a:t>
            </a:r>
            <a:r>
              <a:rPr lang="en-US" altLang="ko-KR" sz="1000" dirty="0"/>
              <a:t>", model);</a:t>
            </a:r>
          </a:p>
          <a:p>
            <a:pPr marL="0" indent="0">
              <a:buNone/>
            </a:pPr>
            <a:r>
              <a:rPr lang="en-US" altLang="ko-KR" sz="1000" dirty="0"/>
              <a:t>	 } </a:t>
            </a:r>
          </a:p>
          <a:p>
            <a:pPr marL="0" indent="0">
              <a:buNone/>
            </a:pPr>
            <a:r>
              <a:rPr lang="en-US" altLang="ko-KR" sz="1000" dirty="0"/>
              <a:t>	 </a:t>
            </a:r>
          </a:p>
          <a:p>
            <a:pPr marL="0" indent="0">
              <a:buNone/>
            </a:pPr>
            <a:r>
              <a:rPr lang="en-US" altLang="ko-KR" sz="1000" dirty="0"/>
              <a:t>	 @</a:t>
            </a:r>
            <a:r>
              <a:rPr lang="en-US" altLang="ko-KR" sz="1000" dirty="0" err="1"/>
              <a:t>RequestMapping</a:t>
            </a:r>
            <a:r>
              <a:rPr lang="en-US" altLang="ko-KR" sz="1000" dirty="0"/>
              <a:t>(value = "/</a:t>
            </a:r>
            <a:r>
              <a:rPr lang="en-US" altLang="ko-KR" sz="1000" dirty="0" err="1"/>
              <a:t>editAccount</a:t>
            </a:r>
            <a:r>
              <a:rPr lang="en-US" altLang="ko-KR" sz="1000" dirty="0"/>
              <a:t>", method = </a:t>
            </a:r>
            <a:r>
              <a:rPr lang="en-US" altLang="ko-KR" sz="1000" dirty="0" err="1"/>
              <a:t>RequestMethod.POST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	 public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editAccount</a:t>
            </a:r>
            <a:r>
              <a:rPr lang="en-US" altLang="ko-KR" sz="1000" dirty="0"/>
              <a:t>( @Valid @</a:t>
            </a:r>
            <a:r>
              <a:rPr lang="en-US" altLang="ko-KR" sz="1000" dirty="0" err="1"/>
              <a:t>ModelAttribute</a:t>
            </a:r>
            <a:r>
              <a:rPr lang="en-US" altLang="ko-KR" sz="1000" dirty="0"/>
              <a:t>("account") Account </a:t>
            </a:r>
            <a:r>
              <a:rPr lang="en-US" altLang="ko-KR" sz="1000" dirty="0" err="1"/>
              <a:t>account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BindingResult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bindingResult</a:t>
            </a:r>
            <a:r>
              <a:rPr lang="en-US" altLang="ko-KR" sz="1000" dirty="0"/>
              <a:t>) {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		</a:t>
            </a:r>
          </a:p>
          <a:p>
            <a:pPr marL="0" indent="0">
              <a:buNone/>
            </a:pPr>
            <a:r>
              <a:rPr lang="en-US" altLang="ko-KR" sz="1000" dirty="0"/>
              <a:t>		</a:t>
            </a:r>
            <a:r>
              <a:rPr lang="en-US" altLang="ko-KR" sz="1000" dirty="0" err="1"/>
              <a:t>ModelMap</a:t>
            </a:r>
            <a:r>
              <a:rPr lang="en-US" altLang="ko-KR" sz="1000" dirty="0"/>
              <a:t> model= new </a:t>
            </a:r>
            <a:r>
              <a:rPr lang="en-US" altLang="ko-KR" sz="1000" dirty="0" err="1"/>
              <a:t>ModelMap</a:t>
            </a:r>
            <a:r>
              <a:rPr lang="en-US" altLang="ko-KR" sz="1000" dirty="0"/>
              <a:t>();</a:t>
            </a:r>
          </a:p>
          <a:p>
            <a:pPr marL="0" indent="0">
              <a:buNone/>
            </a:pPr>
            <a:r>
              <a:rPr lang="en-US" altLang="ko-KR" sz="1000" dirty="0"/>
              <a:t>		 </a:t>
            </a:r>
          </a:p>
          <a:p>
            <a:pPr marL="0" indent="0">
              <a:buNone/>
            </a:pPr>
            <a:r>
              <a:rPr lang="en-US" altLang="ko-KR" sz="1000" dirty="0"/>
              <a:t>		if (</a:t>
            </a:r>
            <a:r>
              <a:rPr lang="en-US" altLang="ko-KR" sz="1000" dirty="0" err="1"/>
              <a:t>bindingResult.hasFieldErrors</a:t>
            </a:r>
            <a:r>
              <a:rPr lang="en-US" altLang="ko-KR" sz="1000" dirty="0"/>
              <a:t>("username")||</a:t>
            </a:r>
            <a:r>
              <a:rPr lang="en-US" altLang="ko-KR" sz="1000" dirty="0" err="1"/>
              <a:t>bindingResult.hasFieldErrors</a:t>
            </a:r>
            <a:r>
              <a:rPr lang="en-US" altLang="ko-KR" sz="1000" dirty="0"/>
              <a:t>("password")) {</a:t>
            </a:r>
          </a:p>
          <a:p>
            <a:pPr marL="0" indent="0">
              <a:buNone/>
            </a:pPr>
            <a:r>
              <a:rPr lang="en-US" altLang="ko-KR" sz="1000" dirty="0"/>
              <a:t>	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("languages", LANGUAGE_LIST);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("categories", CATEGORY_LIST);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("account", account);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model.putAll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bindingResult.getModel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	 return new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("account/</a:t>
            </a:r>
            <a:r>
              <a:rPr lang="en-US" altLang="ko-KR" sz="1000" dirty="0" err="1"/>
              <a:t>EditAccountForm</a:t>
            </a:r>
            <a:r>
              <a:rPr lang="en-US" altLang="ko-KR" sz="1000" dirty="0"/>
              <a:t>", model);</a:t>
            </a:r>
          </a:p>
          <a:p>
            <a:pPr marL="0" indent="0">
              <a:buNone/>
            </a:pPr>
            <a:r>
              <a:rPr lang="en-US" altLang="ko-KR" sz="1000" dirty="0"/>
              <a:t>		}</a:t>
            </a:r>
          </a:p>
          <a:p>
            <a:pPr marL="0" indent="0">
              <a:buNone/>
            </a:pPr>
            <a:r>
              <a:rPr lang="en-US" altLang="ko-KR" sz="1000" dirty="0"/>
              <a:t>		try {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accountService.updateAccount</a:t>
            </a:r>
            <a:r>
              <a:rPr lang="en-US" altLang="ko-KR" sz="1000" dirty="0"/>
              <a:t>(account);</a:t>
            </a:r>
          </a:p>
          <a:p>
            <a:pPr marL="0" indent="0">
              <a:buNone/>
            </a:pPr>
            <a:r>
              <a:rPr lang="en-US" altLang="ko-KR" sz="1000" dirty="0"/>
              <a:t>		     account = </a:t>
            </a:r>
            <a:r>
              <a:rPr lang="en-US" altLang="ko-KR" sz="1000" dirty="0" err="1"/>
              <a:t>accountService.getAccount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account.getUsername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     </a:t>
            </a:r>
            <a:r>
              <a:rPr lang="en-US" altLang="ko-KR" sz="1000" dirty="0" err="1"/>
              <a:t>myList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catalogService.getProductListByCategory</a:t>
            </a:r>
            <a:r>
              <a:rPr lang="en-US" altLang="ko-KR" sz="1000" dirty="0"/>
              <a:t>(</a:t>
            </a:r>
            <a:r>
              <a:rPr lang="en-US" altLang="ko-KR" sz="1000" dirty="0" err="1"/>
              <a:t>account.getFavouriteCategoryId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     authenticated = true;</a:t>
            </a:r>
          </a:p>
          <a:p>
            <a:pPr marL="0" indent="0">
              <a:buNone/>
            </a:pPr>
            <a:r>
              <a:rPr lang="en-US" altLang="ko-KR" sz="1000" dirty="0"/>
              <a:t>		     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("account", account);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("authenticated", authenticated);</a:t>
            </a:r>
          </a:p>
          <a:p>
            <a:pPr marL="0" indent="0">
              <a:buNone/>
            </a:pPr>
            <a:r>
              <a:rPr lang="en-US" altLang="ko-KR" sz="1000" dirty="0"/>
              <a:t>			 return new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("catalog/</a:t>
            </a:r>
            <a:r>
              <a:rPr lang="en-US" altLang="ko-KR" sz="1000" dirty="0" err="1"/>
              <a:t>Main",model</a:t>
            </a:r>
            <a:r>
              <a:rPr lang="en-US" altLang="ko-KR" sz="1000" dirty="0"/>
              <a:t>);</a:t>
            </a:r>
          </a:p>
          <a:p>
            <a:pPr marL="0" indent="0">
              <a:buNone/>
            </a:pPr>
            <a:r>
              <a:rPr lang="en-US" altLang="ko-KR" sz="1000" dirty="0"/>
              <a:t>		}</a:t>
            </a:r>
          </a:p>
          <a:p>
            <a:pPr marL="0" indent="0">
              <a:buNone/>
            </a:pPr>
            <a:r>
              <a:rPr lang="en-US" altLang="ko-KR" sz="1000" dirty="0"/>
              <a:t>		catch(</a:t>
            </a:r>
            <a:r>
              <a:rPr lang="en-US" altLang="ko-KR" sz="1000" dirty="0" err="1"/>
              <a:t>DataIntegrityViolationException</a:t>
            </a:r>
            <a:r>
              <a:rPr lang="en-US" altLang="ko-KR" sz="1000" dirty="0"/>
              <a:t> e){</a:t>
            </a:r>
          </a:p>
          <a:p>
            <a:pPr marL="0" indent="0">
              <a:buNone/>
            </a:pPr>
            <a:r>
              <a:rPr lang="en-US" altLang="ko-KR" sz="1000" dirty="0"/>
              <a:t>			 </a:t>
            </a:r>
            <a:r>
              <a:rPr lang="en-US" altLang="ko-KR" sz="1000" dirty="0" err="1"/>
              <a:t>model.putAll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bindingResult.getModel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	 return new </a:t>
            </a:r>
            <a:r>
              <a:rPr lang="en-US" altLang="ko-KR" sz="1000" dirty="0" err="1"/>
              <a:t>ModelAndView</a:t>
            </a:r>
            <a:r>
              <a:rPr lang="en-US" altLang="ko-KR" sz="1000" dirty="0"/>
              <a:t>("catalog/</a:t>
            </a:r>
            <a:r>
              <a:rPr lang="en-US" altLang="ko-KR" sz="1000" dirty="0" err="1"/>
              <a:t>Main",model</a:t>
            </a:r>
            <a:r>
              <a:rPr lang="en-US" altLang="ko-KR" sz="1000" dirty="0"/>
              <a:t>);</a:t>
            </a:r>
          </a:p>
          <a:p>
            <a:pPr marL="0" indent="0">
              <a:buNone/>
            </a:pPr>
            <a:r>
              <a:rPr lang="en-US" altLang="ko-KR" sz="1000" dirty="0"/>
              <a:t>		}</a:t>
            </a:r>
          </a:p>
          <a:p>
            <a:pPr marL="0" indent="0">
              <a:buNone/>
            </a:pPr>
            <a:r>
              <a:rPr lang="en-US" altLang="ko-KR" sz="1000" dirty="0"/>
              <a:t>	 }</a:t>
            </a:r>
          </a:p>
          <a:p>
            <a:pPr marL="0" indent="0">
              <a:buNone/>
            </a:pPr>
            <a:r>
              <a:rPr lang="en-US" altLang="ko-KR" sz="1000" dirty="0"/>
              <a:t>	 </a:t>
            </a:r>
          </a:p>
          <a:p>
            <a:pPr marL="0" indent="0">
              <a:buNone/>
            </a:pPr>
            <a:r>
              <a:rPr lang="en-US" altLang="ko-KR" sz="1000" dirty="0"/>
              <a:t>	 @</a:t>
            </a:r>
            <a:r>
              <a:rPr lang="en-US" altLang="ko-KR" sz="1000" dirty="0" err="1"/>
              <a:t>RequestMapping</a:t>
            </a:r>
            <a:r>
              <a:rPr lang="en-US" altLang="ko-KR" sz="1000" dirty="0"/>
              <a:t>(value = "/</a:t>
            </a:r>
            <a:r>
              <a:rPr lang="en-US" altLang="ko-KR" sz="1000" dirty="0" err="1"/>
              <a:t>signonForm</a:t>
            </a:r>
            <a:r>
              <a:rPr lang="en-US" altLang="ko-KR" sz="1000" dirty="0"/>
              <a:t>", method = </a:t>
            </a:r>
            <a:r>
              <a:rPr lang="en-US" altLang="ko-KR" sz="1000" dirty="0" err="1"/>
              <a:t>RequestMethod.GET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	 public String </a:t>
            </a:r>
            <a:r>
              <a:rPr lang="en-US" altLang="ko-KR" sz="1000" dirty="0" err="1"/>
              <a:t>signonForm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HttpServletRequest</a:t>
            </a:r>
            <a:r>
              <a:rPr lang="en-US" altLang="ko-KR" sz="1000" dirty="0"/>
              <a:t> request, </a:t>
            </a:r>
            <a:r>
              <a:rPr lang="en-US" altLang="ko-KR" sz="1000" dirty="0" err="1"/>
              <a:t>ModelMap</a:t>
            </a:r>
            <a:r>
              <a:rPr lang="en-US" altLang="ko-KR" sz="1000" dirty="0"/>
              <a:t> model) throws Exception {</a:t>
            </a:r>
          </a:p>
          <a:p>
            <a:pPr marL="0" indent="0">
              <a:buNone/>
            </a:pPr>
            <a:r>
              <a:rPr lang="en-US" altLang="ko-KR" sz="1000" dirty="0"/>
              <a:t>		 </a:t>
            </a:r>
            <a:r>
              <a:rPr lang="en-US" altLang="ko-KR" sz="1000" dirty="0" err="1"/>
              <a:t>System.out.println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AccountController.signonForm</a:t>
            </a:r>
            <a:r>
              <a:rPr lang="en-US" altLang="ko-KR" sz="1000" dirty="0"/>
              <a:t>()-&gt; ");</a:t>
            </a:r>
          </a:p>
          <a:p>
            <a:pPr marL="0" indent="0">
              <a:buNone/>
            </a:pPr>
            <a:r>
              <a:rPr lang="en-US" altLang="ko-KR" sz="1000" dirty="0"/>
              <a:t>		 return "account/</a:t>
            </a:r>
            <a:r>
              <a:rPr lang="en-US" altLang="ko-KR" sz="1000" dirty="0" err="1"/>
              <a:t>SignonForm</a:t>
            </a:r>
            <a:r>
              <a:rPr lang="en-US" altLang="ko-KR" sz="1000" dirty="0"/>
              <a:t>";</a:t>
            </a:r>
          </a:p>
          <a:p>
            <a:pPr marL="0" indent="0">
              <a:buNone/>
            </a:pPr>
            <a:r>
              <a:rPr lang="en-US" altLang="ko-KR" sz="1000" dirty="0"/>
              <a:t>	 }</a:t>
            </a:r>
          </a:p>
          <a:p>
            <a:pPr marL="0" indent="0">
              <a:buNone/>
            </a:pPr>
            <a:r>
              <a:rPr lang="en-US" altLang="ko-KR" sz="1000" dirty="0"/>
              <a:t>	</a:t>
            </a:r>
          </a:p>
          <a:p>
            <a:pPr marL="0" indent="0">
              <a:buNone/>
            </a:pPr>
            <a:r>
              <a:rPr lang="en-US" altLang="ko-KR" sz="1000" dirty="0"/>
              <a:t>	 @</a:t>
            </a:r>
            <a:r>
              <a:rPr lang="en-US" altLang="ko-KR" sz="1000" dirty="0" err="1"/>
              <a:t>RequestMapping</a:t>
            </a:r>
            <a:r>
              <a:rPr lang="en-US" altLang="ko-KR" sz="1000" dirty="0"/>
              <a:t>(value = "/</a:t>
            </a:r>
            <a:r>
              <a:rPr lang="en-US" altLang="ko-KR" sz="1000" dirty="0" err="1"/>
              <a:t>signon</a:t>
            </a:r>
            <a:r>
              <a:rPr lang="en-US" altLang="ko-KR" sz="1000" dirty="0"/>
              <a:t>", method = </a:t>
            </a:r>
            <a:r>
              <a:rPr lang="en-US" altLang="ko-KR" sz="1000" dirty="0" err="1"/>
              <a:t>RequestMethod.POST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	 public String </a:t>
            </a:r>
            <a:r>
              <a:rPr lang="en-US" altLang="ko-KR" sz="1000" dirty="0" err="1"/>
              <a:t>signon</a:t>
            </a:r>
            <a:r>
              <a:rPr lang="en-US" altLang="ko-KR" sz="1000" dirty="0"/>
              <a:t>( @</a:t>
            </a:r>
            <a:r>
              <a:rPr lang="en-US" altLang="ko-KR" sz="1000" dirty="0" err="1"/>
              <a:t>ModelAttribute</a:t>
            </a:r>
            <a:r>
              <a:rPr lang="en-US" altLang="ko-KR" sz="1000" dirty="0"/>
              <a:t> Account </a:t>
            </a:r>
            <a:r>
              <a:rPr lang="en-US" altLang="ko-KR" sz="1000" dirty="0" err="1"/>
              <a:t>account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BindingResult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bindingResult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HttpServletRequest</a:t>
            </a:r>
            <a:r>
              <a:rPr lang="en-US" altLang="ko-KR" sz="1000" dirty="0"/>
              <a:t> request) {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		 </a:t>
            </a:r>
            <a:r>
              <a:rPr lang="en-US" altLang="ko-KR" sz="1000" dirty="0" err="1"/>
              <a:t>this.account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accountService.getAccount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account.getUsername</a:t>
            </a:r>
            <a:r>
              <a:rPr lang="en-US" altLang="ko-KR" sz="1000" dirty="0"/>
              <a:t>(), </a:t>
            </a:r>
            <a:r>
              <a:rPr lang="en-US" altLang="ko-KR" sz="1000" dirty="0" err="1"/>
              <a:t>account.getPassword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 	 </a:t>
            </a:r>
          </a:p>
          <a:p>
            <a:pPr marL="0" indent="0">
              <a:buNone/>
            </a:pPr>
            <a:r>
              <a:rPr lang="en-US" altLang="ko-KR" sz="1000" dirty="0"/>
              <a:t>		 if (</a:t>
            </a:r>
            <a:r>
              <a:rPr lang="en-US" altLang="ko-KR" sz="1000" dirty="0" err="1"/>
              <a:t>this.account</a:t>
            </a:r>
            <a:r>
              <a:rPr lang="en-US" altLang="ko-KR" sz="1000" dirty="0"/>
              <a:t>==null) {</a:t>
            </a:r>
          </a:p>
          <a:p>
            <a:pPr marL="0" indent="0">
              <a:buNone/>
            </a:pPr>
            <a:r>
              <a:rPr lang="en-US" altLang="ko-KR" sz="1000" dirty="0"/>
              <a:t>			  </a:t>
            </a:r>
            <a:r>
              <a:rPr lang="en-US" altLang="ko-KR" sz="1000" dirty="0" err="1"/>
              <a:t>System.out.println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AccountController.signon</a:t>
            </a:r>
            <a:r>
              <a:rPr lang="en-US" altLang="ko-KR" sz="1000" dirty="0"/>
              <a:t>()-&gt;Null "+</a:t>
            </a:r>
            <a:r>
              <a:rPr lang="en-US" altLang="ko-KR" sz="1000" dirty="0" err="1"/>
              <a:t>account.getUsername</a:t>
            </a:r>
            <a:r>
              <a:rPr lang="en-US" altLang="ko-KR" sz="1000" dirty="0"/>
              <a:t>()+" "+</a:t>
            </a:r>
            <a:r>
              <a:rPr lang="en-US" altLang="ko-KR" sz="1000" dirty="0" err="1"/>
              <a:t>account.getPassword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  </a:t>
            </a:r>
          </a:p>
          <a:p>
            <a:pPr marL="0" indent="0">
              <a:buNone/>
            </a:pPr>
            <a:r>
              <a:rPr lang="en-US" altLang="ko-KR" sz="1000" dirty="0"/>
              <a:t>			  String value = "Invalid username or password.  </a:t>
            </a:r>
            <a:r>
              <a:rPr lang="en-US" altLang="ko-KR" sz="1000" dirty="0" err="1"/>
              <a:t>Signon</a:t>
            </a:r>
            <a:r>
              <a:rPr lang="en-US" altLang="ko-KR" sz="1000" dirty="0"/>
              <a:t> failed.";</a:t>
            </a:r>
          </a:p>
          <a:p>
            <a:pPr marL="0" indent="0">
              <a:buNone/>
            </a:pPr>
            <a:r>
              <a:rPr lang="en-US" altLang="ko-KR" sz="1000" dirty="0"/>
              <a:t>		  </a:t>
            </a:r>
          </a:p>
          <a:p>
            <a:pPr marL="0" indent="0">
              <a:buNone/>
            </a:pPr>
            <a:r>
              <a:rPr lang="en-US" altLang="ko-KR" sz="1000" dirty="0"/>
              <a:t>		      </a:t>
            </a:r>
            <a:r>
              <a:rPr lang="en-US" altLang="ko-KR" sz="1000" dirty="0" err="1"/>
              <a:t>ModelMap</a:t>
            </a:r>
            <a:r>
              <a:rPr lang="en-US" altLang="ko-KR" sz="1000" dirty="0"/>
              <a:t> model = new </a:t>
            </a:r>
            <a:r>
              <a:rPr lang="en-US" altLang="ko-KR" sz="1000" dirty="0" err="1"/>
              <a:t>ModelMap</a:t>
            </a:r>
            <a:r>
              <a:rPr lang="en-US" altLang="ko-KR" sz="1000" dirty="0"/>
              <a:t>();</a:t>
            </a:r>
          </a:p>
          <a:p>
            <a:pPr marL="0" indent="0">
              <a:buNone/>
            </a:pPr>
            <a:r>
              <a:rPr lang="en-US" altLang="ko-KR" sz="1000" dirty="0"/>
              <a:t>		      </a:t>
            </a:r>
            <a:r>
              <a:rPr lang="en-US" altLang="ko-KR" sz="1000" dirty="0" err="1"/>
              <a:t>model.put</a:t>
            </a:r>
            <a:r>
              <a:rPr lang="en-US" altLang="ko-KR" sz="1000" dirty="0"/>
              <a:t>("message", value);</a:t>
            </a:r>
          </a:p>
          <a:p>
            <a:pPr marL="0" indent="0">
              <a:buNone/>
            </a:pPr>
            <a:r>
              <a:rPr lang="en-US" altLang="ko-KR" sz="1000" dirty="0"/>
              <a:t>		      clear();</a:t>
            </a:r>
          </a:p>
          <a:p>
            <a:pPr marL="0" indent="0">
              <a:buNone/>
            </a:pPr>
            <a:r>
              <a:rPr lang="en-US" altLang="ko-KR" sz="1000" dirty="0"/>
              <a:t>		      return "account/</a:t>
            </a:r>
            <a:r>
              <a:rPr lang="en-US" altLang="ko-KR" sz="1000" dirty="0" err="1"/>
              <a:t>SignonForm</a:t>
            </a:r>
            <a:r>
              <a:rPr lang="en-US" altLang="ko-KR" sz="1000" dirty="0"/>
              <a:t>";</a:t>
            </a:r>
          </a:p>
          <a:p>
            <a:pPr marL="0" indent="0">
              <a:buNone/>
            </a:pPr>
            <a:r>
              <a:rPr lang="en-US" altLang="ko-KR" sz="1000" dirty="0"/>
              <a:t>		 } </a:t>
            </a:r>
          </a:p>
          <a:p>
            <a:pPr marL="0" indent="0">
              <a:buNone/>
            </a:pPr>
            <a:r>
              <a:rPr lang="en-US" altLang="ko-KR" sz="1000" dirty="0"/>
              <a:t>		 else {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		      </a:t>
            </a:r>
            <a:r>
              <a:rPr lang="en-US" altLang="ko-KR" sz="1000" dirty="0" err="1"/>
              <a:t>this.account.setPassword</a:t>
            </a:r>
            <a:r>
              <a:rPr lang="en-US" altLang="ko-KR" sz="1000" dirty="0"/>
              <a:t>(null);</a:t>
            </a:r>
          </a:p>
          <a:p>
            <a:pPr marL="0" indent="0">
              <a:buNone/>
            </a:pPr>
            <a:r>
              <a:rPr lang="en-US" altLang="ko-KR" sz="1000" dirty="0"/>
              <a:t>		      </a:t>
            </a:r>
            <a:r>
              <a:rPr lang="en-US" altLang="ko-KR" sz="1000" dirty="0" err="1"/>
              <a:t>myList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catalogService.getProductListByCategory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this.account.getFavouriteCategoryId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      authenticated = true;</a:t>
            </a:r>
          </a:p>
          <a:p>
            <a:pPr marL="0" indent="0">
              <a:buNone/>
            </a:pPr>
            <a:r>
              <a:rPr lang="en-US" altLang="ko-KR" sz="1000" dirty="0"/>
              <a:t>		     </a:t>
            </a:r>
          </a:p>
          <a:p>
            <a:pPr marL="0" indent="0">
              <a:buNone/>
            </a:pPr>
            <a:r>
              <a:rPr lang="en-US" altLang="ko-KR" sz="1000" dirty="0"/>
              <a:t>		      </a:t>
            </a:r>
            <a:r>
              <a:rPr lang="en-US" altLang="ko-KR" sz="1000" dirty="0" err="1"/>
              <a:t>HttpSession</a:t>
            </a:r>
            <a:r>
              <a:rPr lang="en-US" altLang="ko-KR" sz="1000" dirty="0"/>
              <a:t> s = </a:t>
            </a:r>
            <a:r>
              <a:rPr lang="en-US" altLang="ko-KR" sz="1000" dirty="0" err="1"/>
              <a:t>request.getSession</a:t>
            </a:r>
            <a:r>
              <a:rPr lang="en-US" altLang="ko-KR" sz="1000" dirty="0"/>
              <a:t>();</a:t>
            </a:r>
          </a:p>
          <a:p>
            <a:pPr marL="0" indent="0">
              <a:buNone/>
            </a:pPr>
            <a:r>
              <a:rPr lang="en-US" altLang="ko-KR" sz="1000" dirty="0"/>
              <a:t>			  </a:t>
            </a:r>
            <a:r>
              <a:rPr lang="en-US" altLang="ko-KR" sz="1000" dirty="0" err="1"/>
              <a:t>s.setAttribute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firstName</a:t>
            </a:r>
            <a:r>
              <a:rPr lang="en-US" altLang="ko-KR" sz="1000" dirty="0"/>
              <a:t>", </a:t>
            </a:r>
            <a:r>
              <a:rPr lang="en-US" altLang="ko-KR" sz="1000" dirty="0" err="1"/>
              <a:t>this.account.getFirstName</a:t>
            </a:r>
            <a:r>
              <a:rPr lang="en-US" altLang="ko-KR" sz="1000" dirty="0"/>
              <a:t>());</a:t>
            </a:r>
          </a:p>
          <a:p>
            <a:pPr marL="0" indent="0">
              <a:buNone/>
            </a:pPr>
            <a:r>
              <a:rPr lang="en-US" altLang="ko-KR" sz="1000" dirty="0"/>
              <a:t>			  </a:t>
            </a:r>
            <a:r>
              <a:rPr lang="en-US" altLang="ko-KR" sz="1000" dirty="0" err="1"/>
              <a:t>s.setAttribute</a:t>
            </a:r>
            <a:r>
              <a:rPr lang="en-US" altLang="ko-KR" sz="1000" dirty="0"/>
              <a:t>("authenticated", authenticated);</a:t>
            </a:r>
          </a:p>
          <a:p>
            <a:pPr marL="0" indent="0">
              <a:buNone/>
            </a:pPr>
            <a:r>
              <a:rPr lang="en-US" altLang="ko-KR" sz="1000" dirty="0"/>
              <a:t>		      </a:t>
            </a:r>
            <a:r>
              <a:rPr lang="en-US" altLang="ko-KR" sz="1000" dirty="0" err="1"/>
              <a:t>s.setAttribute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sessionAccount</a:t>
            </a:r>
            <a:r>
              <a:rPr lang="en-US" altLang="ko-KR" sz="1000" dirty="0"/>
              <a:t>", this);</a:t>
            </a:r>
          </a:p>
          <a:p>
            <a:pPr marL="0" indent="0">
              <a:buNone/>
            </a:pPr>
            <a:r>
              <a:rPr lang="en-US" altLang="ko-KR" sz="1000" dirty="0"/>
              <a:t>		      return "redirect:/Catalog/";</a:t>
            </a:r>
          </a:p>
          <a:p>
            <a:pPr marL="0" indent="0">
              <a:buNone/>
            </a:pPr>
            <a:r>
              <a:rPr lang="en-US" altLang="ko-KR" sz="1000" dirty="0"/>
              <a:t>		 }</a:t>
            </a:r>
          </a:p>
          <a:p>
            <a:pPr marL="0" indent="0">
              <a:buNone/>
            </a:pPr>
            <a:r>
              <a:rPr lang="en-US" altLang="ko-KR" sz="1000" dirty="0"/>
              <a:t>	 }</a:t>
            </a:r>
          </a:p>
          <a:p>
            <a:pPr marL="0" indent="0">
              <a:buNone/>
            </a:pPr>
            <a:r>
              <a:rPr lang="en-US" altLang="ko-KR" sz="1000" dirty="0"/>
              <a:t>	  </a:t>
            </a:r>
          </a:p>
          <a:p>
            <a:pPr marL="0" indent="0">
              <a:buNone/>
            </a:pPr>
            <a:r>
              <a:rPr lang="en-US" altLang="ko-KR" sz="1000" dirty="0"/>
              <a:t>	 @</a:t>
            </a:r>
            <a:r>
              <a:rPr lang="en-US" altLang="ko-KR" sz="1000" dirty="0" err="1"/>
              <a:t>RequestMapping</a:t>
            </a:r>
            <a:r>
              <a:rPr lang="en-US" altLang="ko-KR" sz="1000" dirty="0"/>
              <a:t>(value = "/signoff", method = </a:t>
            </a:r>
            <a:r>
              <a:rPr lang="en-US" altLang="ko-KR" sz="1000" dirty="0" err="1"/>
              <a:t>RequestMethod.GET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	 public String signoff(</a:t>
            </a:r>
            <a:r>
              <a:rPr lang="en-US" altLang="ko-KR" sz="1000" dirty="0" err="1"/>
              <a:t>HttpServletRequest</a:t>
            </a:r>
            <a:r>
              <a:rPr lang="en-US" altLang="ko-KR" sz="1000" dirty="0"/>
              <a:t> request, </a:t>
            </a:r>
            <a:r>
              <a:rPr lang="en-US" altLang="ko-KR" sz="1000" dirty="0" err="1"/>
              <a:t>ModelMap</a:t>
            </a:r>
            <a:r>
              <a:rPr lang="en-US" altLang="ko-KR" sz="1000" dirty="0"/>
              <a:t> model) throws Exception {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		 </a:t>
            </a:r>
            <a:r>
              <a:rPr lang="en-US" altLang="ko-KR" sz="1000" dirty="0" err="1"/>
              <a:t>request.getSession</a:t>
            </a:r>
            <a:r>
              <a:rPr lang="en-US" altLang="ko-KR" sz="1000" dirty="0"/>
              <a:t>().invalidate();</a:t>
            </a:r>
          </a:p>
          <a:p>
            <a:pPr marL="0" indent="0">
              <a:buNone/>
            </a:pPr>
            <a:r>
              <a:rPr lang="en-US" altLang="ko-KR" sz="1000" dirty="0"/>
              <a:t>		 clear();</a:t>
            </a:r>
          </a:p>
          <a:p>
            <a:pPr marL="0" indent="0">
              <a:buNone/>
            </a:pPr>
            <a:r>
              <a:rPr lang="en-US" altLang="ko-KR" sz="1000" dirty="0"/>
              <a:t>		 return "redirect:/Catalog/";</a:t>
            </a:r>
          </a:p>
          <a:p>
            <a:pPr marL="0" indent="0">
              <a:buNone/>
            </a:pPr>
            <a:r>
              <a:rPr lang="en-US" altLang="ko-KR" sz="1000" dirty="0"/>
              <a:t>	 }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	 public </a:t>
            </a:r>
            <a:r>
              <a:rPr lang="en-US" altLang="ko-KR" sz="1000" dirty="0" err="1"/>
              <a:t>boolean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isAuthenticated</a:t>
            </a:r>
            <a:r>
              <a:rPr lang="en-US" altLang="ko-KR" sz="1000" dirty="0"/>
              <a:t>() {  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	      return authenticated ;</a:t>
            </a:r>
          </a:p>
          <a:p>
            <a:pPr marL="0" indent="0">
              <a:buNone/>
            </a:pPr>
            <a:r>
              <a:rPr lang="en-US" altLang="ko-KR" sz="1000" dirty="0"/>
              <a:t>	  }</a:t>
            </a:r>
          </a:p>
          <a:p>
            <a:pPr marL="0" indent="0">
              <a:buNone/>
            </a:pPr>
            <a:r>
              <a:rPr lang="en-US" altLang="ko-KR" sz="1000" dirty="0"/>
              <a:t>	 </a:t>
            </a:r>
          </a:p>
          <a:p>
            <a:pPr marL="0" indent="0">
              <a:buNone/>
            </a:pPr>
            <a:r>
              <a:rPr lang="en-US" altLang="ko-KR" sz="1000" dirty="0"/>
              <a:t>	  public void clear() {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		  Account </a:t>
            </a:r>
            <a:r>
              <a:rPr lang="en-US" altLang="ko-KR" sz="1000" dirty="0" err="1"/>
              <a:t>account</a:t>
            </a:r>
            <a:r>
              <a:rPr lang="en-US" altLang="ko-KR" sz="1000" dirty="0"/>
              <a:t> = new Account();</a:t>
            </a:r>
          </a:p>
          <a:p>
            <a:pPr marL="0" indent="0">
              <a:buNone/>
            </a:pPr>
            <a:r>
              <a:rPr lang="en-US" altLang="ko-KR" sz="1000" dirty="0"/>
              <a:t>	      </a:t>
            </a:r>
            <a:r>
              <a:rPr lang="en-US" altLang="ko-KR" sz="1000" dirty="0" err="1"/>
              <a:t>myList</a:t>
            </a:r>
            <a:r>
              <a:rPr lang="en-US" altLang="ko-KR" sz="1000" dirty="0"/>
              <a:t> = null;</a:t>
            </a:r>
          </a:p>
          <a:p>
            <a:pPr marL="0" indent="0">
              <a:buNone/>
            </a:pPr>
            <a:r>
              <a:rPr lang="en-US" altLang="ko-KR" sz="1000" dirty="0"/>
              <a:t>	      authenticated = false;</a:t>
            </a:r>
          </a:p>
          <a:p>
            <a:pPr marL="0" indent="0">
              <a:buNone/>
            </a:pPr>
            <a:r>
              <a:rPr lang="en-US" altLang="ko-KR" sz="1000" dirty="0"/>
              <a:t>	  }</a:t>
            </a:r>
          </a:p>
          <a:p>
            <a:pPr marL="0" indent="0">
              <a:buNone/>
            </a:pPr>
            <a:r>
              <a:rPr lang="en-US" altLang="ko-KR" sz="1000" dirty="0"/>
              <a:t>}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962200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27"/>
          <p:cNvGrpSpPr/>
          <p:nvPr/>
        </p:nvGrpSpPr>
        <p:grpSpPr>
          <a:xfrm>
            <a:off x="5969808" y="5579454"/>
            <a:ext cx="1051769" cy="565033"/>
            <a:chOff x="611560" y="692696"/>
            <a:chExt cx="2232248" cy="2463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Account</a:t>
              </a:r>
              <a:r>
                <a:rPr lang="ko-KR" altLang="en-US" sz="1200" b="1" dirty="0" smtClean="0"/>
                <a:t> </a:t>
              </a:r>
              <a:r>
                <a:rPr lang="en-US" altLang="ko-KR" sz="1200" b="1" dirty="0" err="1" smtClean="0"/>
                <a:t>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2" name="그룹 40"/>
          <p:cNvGrpSpPr/>
          <p:nvPr/>
        </p:nvGrpSpPr>
        <p:grpSpPr>
          <a:xfrm>
            <a:off x="4231684" y="1146937"/>
            <a:ext cx="1852484" cy="2022181"/>
            <a:chOff x="2987824" y="836712"/>
            <a:chExt cx="1296145" cy="20221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6001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AccountService</a:t>
              </a:r>
              <a:endParaRPr lang="en-US" altLang="ko-KR" sz="1200" b="1" dirty="0" smtClean="0"/>
            </a:p>
            <a:p>
              <a:r>
                <a:rPr lang="en-US" altLang="ko-KR" sz="1050" b="1" i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ko-KR" sz="1050" dirty="0">
                  <a:solidFill>
                    <a:srgbClr val="0000FF"/>
                  </a:solidFill>
                </a:rPr>
                <a:t>@Service(value = "</a:t>
              </a:r>
              <a:r>
                <a:rPr lang="en-US" altLang="ko-KR" sz="1050" dirty="0" err="1">
                  <a:solidFill>
                    <a:srgbClr val="0000FF"/>
                  </a:solidFill>
                </a:rPr>
                <a:t>accountService</a:t>
              </a:r>
              <a:r>
                <a:rPr lang="en-US" altLang="ko-KR" sz="1050" dirty="0" smtClean="0">
                  <a:solidFill>
                    <a:srgbClr val="0000FF"/>
                  </a:solidFill>
                </a:rPr>
                <a:t>")</a:t>
              </a:r>
              <a:endParaRPr lang="ko-KR" altLang="en-US" sz="1050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setAccountMapper</a:t>
              </a:r>
              <a:r>
                <a:rPr lang="en-US" altLang="ko-KR" sz="1200" i="1" dirty="0" smtClean="0"/>
                <a:t> ( 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dirty="0" err="1" smtClean="0"/>
                <a:t>getAccount</a:t>
              </a:r>
              <a:r>
                <a:rPr lang="en-US" altLang="ko-KR" sz="1200" dirty="0" smtClean="0"/>
                <a:t>(username)</a:t>
              </a:r>
              <a:endParaRPr lang="en-US" altLang="ko-KR" sz="1200" dirty="0"/>
            </a:p>
            <a:p>
              <a:r>
                <a:rPr lang="en-US" altLang="ko-KR" sz="1200" dirty="0" err="1" smtClean="0"/>
                <a:t>getAccount</a:t>
              </a:r>
              <a:r>
                <a:rPr lang="en-US" altLang="ko-KR" sz="1200" dirty="0" smtClean="0"/>
                <a:t>(</a:t>
              </a:r>
              <a:r>
                <a:rPr lang="en-US" altLang="ko-KR" sz="1200" dirty="0" err="1" smtClean="0"/>
                <a:t>username,pwd</a:t>
              </a:r>
              <a:r>
                <a:rPr lang="en-US" altLang="ko-KR" sz="1200" dirty="0" smtClean="0"/>
                <a:t>)</a:t>
              </a:r>
            </a:p>
            <a:p>
              <a:r>
                <a:rPr lang="en-US" altLang="ko-KR" sz="1200" dirty="0" err="1" smtClean="0"/>
                <a:t>insertAccount</a:t>
              </a:r>
              <a:r>
                <a:rPr lang="en-US" altLang="ko-KR" sz="1200" dirty="0" smtClean="0"/>
                <a:t>(account)</a:t>
              </a:r>
            </a:p>
            <a:p>
              <a:r>
                <a:rPr lang="en-US" altLang="ko-KR" sz="1200" dirty="0" err="1" smtClean="0"/>
                <a:t>updateAccount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</a:t>
              </a:r>
              <a:endParaRPr lang="en-US" altLang="ko-KR" sz="12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58906"/>
              <a:ext cx="1296144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3" name="그룹 45"/>
          <p:cNvGrpSpPr/>
          <p:nvPr/>
        </p:nvGrpSpPr>
        <p:grpSpPr>
          <a:xfrm>
            <a:off x="6485999" y="1629406"/>
            <a:ext cx="2081628" cy="805343"/>
            <a:chOff x="2987824" y="836712"/>
            <a:chExt cx="1296249" cy="344411"/>
          </a:xfrm>
          <a:solidFill>
            <a:schemeClr val="bg1">
              <a:lumMod val="95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b="1" i="1" dirty="0" err="1" smtClean="0"/>
                <a:t>sqlSessionFactory</a:t>
              </a:r>
              <a:endParaRPr lang="en-US" altLang="ko-KR" sz="1200" b="1" i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2" idx="2"/>
            <a:endCxn id="116" idx="0"/>
          </p:cNvCxnSpPr>
          <p:nvPr/>
        </p:nvCxnSpPr>
        <p:spPr>
          <a:xfrm flipH="1">
            <a:off x="5153518" y="3169118"/>
            <a:ext cx="4409" cy="40789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104830" y="322580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0" name="직선 화살표 연결선 159"/>
          <p:cNvCxnSpPr/>
          <p:nvPr/>
        </p:nvCxnSpPr>
        <p:spPr>
          <a:xfrm flipV="1">
            <a:off x="3803723" y="2663996"/>
            <a:ext cx="423909" cy="31776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871048" y="24525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1902351" y="4938866"/>
            <a:ext cx="1997272" cy="835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NewAccountForm.jsp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EditAccountForm.jsp</a:t>
            </a:r>
            <a:endParaRPr lang="en-US" altLang="ko-KR" sz="1200" u="sng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SignonForm.jsp</a:t>
            </a:r>
            <a:endParaRPr lang="en-US" altLang="ko-KR" sz="1200" u="sng" dirty="0" smtClean="0">
              <a:solidFill>
                <a:schemeClr val="tx1"/>
              </a:solidFill>
            </a:endParaRPr>
          </a:p>
        </p:txBody>
      </p:sp>
      <p:cxnSp>
        <p:nvCxnSpPr>
          <p:cNvPr id="203" name="직선 화살표 연결선 202"/>
          <p:cNvCxnSpPr/>
          <p:nvPr/>
        </p:nvCxnSpPr>
        <p:spPr>
          <a:xfrm>
            <a:off x="-21389" y="1427826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-44829" y="1114782"/>
            <a:ext cx="220316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petstore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newAccountForm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900987" y="4775725"/>
            <a:ext cx="519" cy="16314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48358" y="4794385"/>
            <a:ext cx="132279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newAccount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editAcccountForm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editAcccount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signonForm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signon</a:t>
            </a:r>
            <a:endParaRPr lang="en-US" altLang="ko-KR" sz="1200" dirty="0" smtClean="0"/>
          </a:p>
          <a:p>
            <a:r>
              <a:rPr lang="en-US" altLang="ko-KR" sz="1200" dirty="0" smtClean="0"/>
              <a:t>/signoff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err="1" smtClean="0"/>
              <a:t>SpringDispatcher</a:t>
            </a:r>
            <a:endParaRPr lang="en-US" altLang="ko-KR" sz="1400" b="1" dirty="0" smtClean="0"/>
          </a:p>
        </p:txBody>
      </p:sp>
      <p:grpSp>
        <p:nvGrpSpPr>
          <p:cNvPr id="10" name="그룹 84"/>
          <p:cNvGrpSpPr/>
          <p:nvPr/>
        </p:nvGrpSpPr>
        <p:grpSpPr>
          <a:xfrm>
            <a:off x="1957526" y="1087102"/>
            <a:ext cx="1872208" cy="792922"/>
            <a:chOff x="2987824" y="836712"/>
            <a:chExt cx="1296144" cy="625281"/>
          </a:xfrm>
          <a:solidFill>
            <a:schemeClr val="bg1">
              <a:lumMod val="9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dirty="0" smtClean="0"/>
                <a:t>(component-scan</a:t>
              </a:r>
              <a:r>
                <a:rPr lang="en-US" altLang="ko-KR" sz="1050" i="1" dirty="0" smtClean="0"/>
                <a:t>)</a:t>
              </a:r>
            </a:p>
            <a:p>
              <a:r>
                <a:rPr lang="en-US" altLang="ko-KR" sz="1050" dirty="0"/>
                <a:t>&lt;</a:t>
              </a:r>
              <a:r>
                <a:rPr lang="en-US" altLang="ko-KR" sz="1050" dirty="0" err="1"/>
                <a:t>context:annotation-config</a:t>
              </a:r>
              <a:r>
                <a:rPr lang="en-US" altLang="ko-KR" sz="1050" dirty="0"/>
                <a:t> /&gt;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4" name="그룹 88"/>
          <p:cNvGrpSpPr/>
          <p:nvPr/>
        </p:nvGrpSpPr>
        <p:grpSpPr>
          <a:xfrm>
            <a:off x="1931510" y="2032078"/>
            <a:ext cx="1940574" cy="1959631"/>
            <a:chOff x="2987823" y="901364"/>
            <a:chExt cx="1300132" cy="1959631"/>
          </a:xfrm>
          <a:solidFill>
            <a:schemeClr val="accent2">
              <a:lumMod val="75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3" y="901364"/>
              <a:ext cx="1300131" cy="6309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AccountController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050" i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ko-KR" sz="1050" dirty="0" smtClean="0">
                  <a:solidFill>
                    <a:srgbClr val="0000FF"/>
                  </a:solidFill>
                </a:rPr>
                <a:t>@</a:t>
              </a:r>
              <a:r>
                <a:rPr lang="en-US" altLang="ko-KR" sz="1050" dirty="0">
                  <a:solidFill>
                    <a:srgbClr val="0000FF"/>
                  </a:solidFill>
                </a:rPr>
                <a:t>Controller(value = "</a:t>
              </a:r>
              <a:r>
                <a:rPr lang="en-US" altLang="ko-KR" sz="1050" dirty="0" err="1">
                  <a:solidFill>
                    <a:srgbClr val="0000FF"/>
                  </a:solidFill>
                </a:rPr>
                <a:t>accountController</a:t>
              </a:r>
              <a:r>
                <a:rPr lang="en-US" altLang="ko-KR" sz="1050" dirty="0" smtClean="0">
                  <a:solidFill>
                    <a:srgbClr val="0000FF"/>
                  </a:solidFill>
                </a:rPr>
                <a:t>")</a:t>
              </a:r>
              <a:r>
                <a:rPr lang="en-US" altLang="ko-KR" sz="1050" i="1" dirty="0" smtClean="0">
                  <a:solidFill>
                    <a:srgbClr val="0000FF"/>
                  </a:solidFill>
                </a:rPr>
                <a:t>)</a:t>
              </a:r>
              <a:endParaRPr lang="ko-KR" alt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91811" y="1476000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등록</a:t>
              </a:r>
              <a:r>
                <a:rPr lang="en-US" altLang="ko-KR" sz="1200" dirty="0" smtClean="0"/>
                <a:t> </a:t>
              </a:r>
              <a:r>
                <a:rPr lang="ko-KR" altLang="en-US" sz="1200" dirty="0" smtClean="0"/>
                <a:t>폼</a:t>
              </a:r>
              <a:r>
                <a:rPr lang="en-US" altLang="ko-KR" sz="1200" dirty="0" smtClean="0"/>
                <a:t>- ”/</a:t>
              </a:r>
              <a:r>
                <a:rPr lang="en-US" altLang="ko-KR" sz="1200" dirty="0" err="1" smtClean="0"/>
                <a:t>newAccountForm</a:t>
              </a:r>
              <a:r>
                <a:rPr lang="en-US" altLang="ko-KR" sz="1200" dirty="0" smtClean="0"/>
                <a:t>”</a:t>
              </a:r>
            </a:p>
            <a:p>
              <a:r>
                <a:rPr lang="ko-KR" altLang="en-US" sz="1200" dirty="0" smtClean="0"/>
                <a:t>등록 </a:t>
              </a:r>
              <a:r>
                <a:rPr lang="en-US" altLang="ko-KR" sz="1200" dirty="0" smtClean="0"/>
                <a:t>-  "/</a:t>
              </a:r>
              <a:r>
                <a:rPr lang="en-US" altLang="ko-KR" sz="1200" dirty="0" err="1" smtClean="0"/>
                <a:t>newAccount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err="1" smtClean="0"/>
                <a:t>수정폼</a:t>
              </a:r>
              <a:r>
                <a:rPr lang="en-US" altLang="ko-KR" sz="1200" dirty="0" smtClean="0"/>
                <a:t>- "/</a:t>
              </a:r>
              <a:r>
                <a:rPr lang="en-US" altLang="ko-KR" sz="1200" dirty="0" err="1" smtClean="0"/>
                <a:t>editAccountForm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smtClean="0"/>
                <a:t>수정 </a:t>
              </a:r>
              <a:r>
                <a:rPr lang="en-US" altLang="ko-KR" sz="1200" dirty="0" smtClean="0"/>
                <a:t>-  "/</a:t>
              </a:r>
              <a:r>
                <a:rPr lang="en-US" altLang="ko-KR" sz="1200" dirty="0" err="1"/>
                <a:t>editAccount</a:t>
              </a:r>
              <a:r>
                <a:rPr lang="en-US" altLang="ko-KR" sz="1200" dirty="0"/>
                <a:t>"</a:t>
              </a:r>
              <a:endParaRPr lang="en-US" altLang="ko-KR" sz="1200" dirty="0" smtClean="0"/>
            </a:p>
            <a:p>
              <a:r>
                <a:rPr lang="ko-KR" altLang="en-US" sz="1200" dirty="0" err="1" smtClean="0"/>
                <a:t>로그폼</a:t>
              </a:r>
              <a:r>
                <a:rPr lang="en-US" altLang="ko-KR" sz="1200" dirty="0" smtClean="0"/>
                <a:t>- </a:t>
              </a:r>
              <a:r>
                <a:rPr lang="en-US" altLang="ko-KR" sz="1200" dirty="0"/>
                <a:t>"/</a:t>
              </a:r>
              <a:r>
                <a:rPr lang="en-US" altLang="ko-KR" sz="1200" dirty="0" err="1" smtClean="0"/>
                <a:t>signonForm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smtClean="0"/>
                <a:t>로그조회</a:t>
              </a:r>
              <a:r>
                <a:rPr lang="en-US" altLang="ko-KR" sz="1200" dirty="0" smtClean="0"/>
                <a:t>-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"/</a:t>
              </a:r>
              <a:r>
                <a:rPr lang="en-US" altLang="ko-KR" sz="1200" dirty="0" err="1" smtClean="0"/>
                <a:t>signon</a:t>
              </a:r>
              <a:r>
                <a:rPr lang="en-US" altLang="ko-KR" sz="1200" dirty="0" smtClean="0"/>
                <a:t>"</a:t>
              </a:r>
            </a:p>
            <a:p>
              <a:r>
                <a:rPr lang="ko-KR" altLang="en-US" sz="1200" dirty="0" smtClean="0"/>
                <a:t>로그아웃</a:t>
              </a:r>
              <a:r>
                <a:rPr lang="en-US" altLang="ko-KR" sz="1200" dirty="0" smtClean="0"/>
                <a:t>-"/</a:t>
              </a:r>
              <a:r>
                <a:rPr lang="en-US" altLang="ko-KR" sz="1200" dirty="0"/>
                <a:t>signoff"</a:t>
              </a:r>
              <a:endParaRPr lang="ko-KR" altLang="en-US" sz="1200" dirty="0"/>
            </a:p>
          </p:txBody>
        </p:sp>
      </p:grpSp>
      <p:grpSp>
        <p:nvGrpSpPr>
          <p:cNvPr id="15" name="그룹 96"/>
          <p:cNvGrpSpPr/>
          <p:nvPr/>
        </p:nvGrpSpPr>
        <p:grpSpPr>
          <a:xfrm>
            <a:off x="1902351" y="4150444"/>
            <a:ext cx="1998310" cy="625281"/>
            <a:chOff x="2987824" y="836712"/>
            <a:chExt cx="1296144" cy="625281"/>
          </a:xfrm>
          <a:solidFill>
            <a:schemeClr val="bg1">
              <a:lumMod val="95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481739" y="103808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회원관리</a:t>
            </a:r>
            <a:r>
              <a:rPr lang="en-US" altLang="ko-KR" dirty="0" smtClean="0"/>
              <a:t>(Account)</a:t>
            </a:r>
            <a:r>
              <a:rPr lang="ko-KR" altLang="en-US" dirty="0" smtClean="0"/>
              <a:t> 클래스다이어그램 </a:t>
            </a:r>
            <a:endParaRPr lang="ko-KR" altLang="en-US" dirty="0"/>
          </a:p>
        </p:txBody>
      </p:sp>
      <p:cxnSp>
        <p:nvCxnSpPr>
          <p:cNvPr id="19" name="꺾인 연결선 18"/>
          <p:cNvCxnSpPr/>
          <p:nvPr/>
        </p:nvCxnSpPr>
        <p:spPr>
          <a:xfrm rot="5400000" flipH="1">
            <a:off x="116782" y="3385249"/>
            <a:ext cx="4398820" cy="774482"/>
          </a:xfrm>
          <a:prstGeom prst="bentConnector4">
            <a:avLst>
              <a:gd name="adj1" fmla="val -2815"/>
              <a:gd name="adj2" fmla="val 201538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893630" y="1877446"/>
            <a:ext cx="8167" cy="154632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 flipH="1">
            <a:off x="2901506" y="3991709"/>
            <a:ext cx="3267" cy="15873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17"/>
          <p:cNvGrpSpPr/>
          <p:nvPr/>
        </p:nvGrpSpPr>
        <p:grpSpPr>
          <a:xfrm>
            <a:off x="6339124" y="3633991"/>
            <a:ext cx="1843425" cy="1983563"/>
            <a:chOff x="611560" y="692696"/>
            <a:chExt cx="2232248" cy="2820522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938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AccountMapper.xml</a:t>
              </a:r>
              <a:endParaRPr lang="ko-KR" altLang="en-US" sz="12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018659"/>
              <a:ext cx="2232248" cy="24945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getAccountByUsername</a:t>
              </a:r>
              <a:r>
                <a:rPr lang="en-US" altLang="ko-KR" sz="1200" dirty="0"/>
                <a:t>(</a:t>
              </a:r>
              <a:r>
                <a:rPr lang="en-US" altLang="ko-KR" sz="1200" dirty="0" err="1"/>
                <a:t>getAccountByUsernameAndPassword</a:t>
              </a:r>
              <a:r>
                <a:rPr lang="en-US" altLang="ko-KR" sz="1200" dirty="0"/>
                <a:t>();</a:t>
              </a:r>
            </a:p>
            <a:p>
              <a:r>
                <a:rPr lang="en-US" altLang="ko-KR" sz="1200" dirty="0" err="1"/>
                <a:t>insertAccount</a:t>
              </a:r>
              <a:r>
                <a:rPr lang="en-US" altLang="ko-KR" sz="1200" dirty="0"/>
                <a:t>(account);</a:t>
              </a:r>
              <a:endParaRPr lang="ko-KR" altLang="en-US" sz="1200" dirty="0"/>
            </a:p>
            <a:p>
              <a:r>
                <a:rPr lang="en-US" altLang="ko-KR" sz="1200" dirty="0" err="1"/>
                <a:t>insertProfile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insertSignon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updateAccount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updateProfile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updateSignon</a:t>
              </a:r>
              <a:r>
                <a:rPr lang="en-US" altLang="ko-KR" sz="1200" dirty="0"/>
                <a:t>(account);</a:t>
              </a:r>
            </a:p>
          </p:txBody>
        </p:sp>
      </p:grpSp>
      <p:grpSp>
        <p:nvGrpSpPr>
          <p:cNvPr id="18" name="그룹 38"/>
          <p:cNvGrpSpPr/>
          <p:nvPr/>
        </p:nvGrpSpPr>
        <p:grpSpPr>
          <a:xfrm>
            <a:off x="4227632" y="3577008"/>
            <a:ext cx="1851772" cy="2316022"/>
            <a:chOff x="6488646" y="1316606"/>
            <a:chExt cx="2081629" cy="2189136"/>
          </a:xfrm>
        </p:grpSpPr>
        <p:grpSp>
          <p:nvGrpSpPr>
            <p:cNvPr id="20" name="그룹 114"/>
            <p:cNvGrpSpPr/>
            <p:nvPr/>
          </p:nvGrpSpPr>
          <p:grpSpPr>
            <a:xfrm>
              <a:off x="6488646" y="1316606"/>
              <a:ext cx="2081629" cy="567283"/>
              <a:chOff x="369905" y="388706"/>
              <a:chExt cx="2319385" cy="247297"/>
            </a:xfrm>
            <a:solidFill>
              <a:srgbClr val="99CCFF"/>
            </a:solidFill>
          </p:grpSpPr>
          <p:sp>
            <p:nvSpPr>
              <p:cNvPr id="117" name="TextBox 116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69905" y="388706"/>
                <a:ext cx="2319385" cy="24729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interface </a:t>
                </a:r>
                <a:r>
                  <a:rPr lang="en-US" altLang="ko-KR" sz="1200" b="1" dirty="0" err="1" smtClean="0"/>
                  <a:t>AccountMapper</a:t>
                </a:r>
                <a:endParaRPr lang="en-US" altLang="ko-KR" sz="1200" b="1" dirty="0" smtClean="0"/>
              </a:p>
              <a:p>
                <a:pPr algn="ctr"/>
                <a:r>
                  <a:rPr lang="en-US" altLang="ko-KR" sz="1050" dirty="0">
                    <a:solidFill>
                      <a:srgbClr val="0000FF"/>
                    </a:solidFill>
                  </a:rPr>
                  <a:t>@Repository(value = </a:t>
                </a:r>
                <a:r>
                  <a:rPr lang="en-US" altLang="ko-KR" sz="1050" dirty="0" smtClean="0">
                    <a:solidFill>
                      <a:srgbClr val="0000FF"/>
                    </a:solidFill>
                  </a:rPr>
                  <a:t>“</a:t>
                </a:r>
                <a:r>
                  <a:rPr lang="en-US" altLang="ko-KR" sz="1050" dirty="0" err="1" smtClean="0">
                    <a:solidFill>
                      <a:srgbClr val="0000FF"/>
                    </a:solidFill>
                  </a:rPr>
                  <a:t>accountMapper</a:t>
                </a:r>
                <a:r>
                  <a:rPr lang="en-US" altLang="ko-KR" sz="1050" dirty="0">
                    <a:solidFill>
                      <a:srgbClr val="0000FF"/>
                    </a:solidFill>
                  </a:rPr>
                  <a:t>")</a:t>
                </a:r>
                <a:endParaRPr lang="ko-KR" altLang="en-US" sz="105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6488647" y="1847529"/>
              <a:ext cx="2081628" cy="1658213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getAccountByUsername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 smtClean="0"/>
                <a:t>getAccountByUsernameAndPassword</a:t>
              </a:r>
              <a:r>
                <a:rPr lang="en-US" altLang="ko-KR" sz="1200" dirty="0" smtClean="0"/>
                <a:t>();</a:t>
              </a:r>
              <a:endParaRPr lang="en-US" altLang="ko-KR" sz="1200" dirty="0"/>
            </a:p>
            <a:p>
              <a:r>
                <a:rPr lang="en-US" altLang="ko-KR" sz="1200" dirty="0" err="1" smtClean="0"/>
                <a:t>insertAccount</a:t>
              </a:r>
              <a:r>
                <a:rPr lang="en-US" altLang="ko-KR" sz="1200" dirty="0" smtClean="0"/>
                <a:t>(account);</a:t>
              </a:r>
              <a:endParaRPr lang="ko-KR" altLang="en-US" sz="1200" dirty="0"/>
            </a:p>
            <a:p>
              <a:r>
                <a:rPr lang="en-US" altLang="ko-KR" sz="1200" dirty="0" err="1" smtClean="0"/>
                <a:t>insertProfile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insertSignon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updateAccount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updateProfile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updateSignon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</p:txBody>
        </p:sp>
      </p:grpSp>
      <p:cxnSp>
        <p:nvCxnSpPr>
          <p:cNvPr id="133" name="직선 화살표 연결선 132"/>
          <p:cNvCxnSpPr>
            <a:stCxn id="116" idx="3"/>
            <a:endCxn id="48" idx="2"/>
          </p:cNvCxnSpPr>
          <p:nvPr/>
        </p:nvCxnSpPr>
        <p:spPr>
          <a:xfrm flipV="1">
            <a:off x="6079404" y="2434749"/>
            <a:ext cx="1447325" cy="144234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137"/>
          <p:cNvGrpSpPr/>
          <p:nvPr/>
        </p:nvGrpSpPr>
        <p:grpSpPr>
          <a:xfrm>
            <a:off x="7692736" y="2788497"/>
            <a:ext cx="1333617" cy="703558"/>
            <a:chOff x="6488646" y="1316607"/>
            <a:chExt cx="2081629" cy="703558"/>
          </a:xfrm>
          <a:solidFill>
            <a:schemeClr val="bg1">
              <a:lumMod val="95000"/>
            </a:schemeClr>
          </a:solidFill>
        </p:grpSpPr>
        <p:grpSp>
          <p:nvGrpSpPr>
            <p:cNvPr id="22" name="그룹 138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grpFill/>
          </p:grpSpPr>
          <p:sp>
            <p:nvSpPr>
              <p:cNvPr id="141" name="TextBox 140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cxnSp>
        <p:nvCxnSpPr>
          <p:cNvPr id="144" name="직선 화살표 연결선 143"/>
          <p:cNvCxnSpPr>
            <a:stCxn id="48" idx="2"/>
          </p:cNvCxnSpPr>
          <p:nvPr/>
        </p:nvCxnSpPr>
        <p:spPr>
          <a:xfrm>
            <a:off x="7526729" y="2434749"/>
            <a:ext cx="382276" cy="34852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277448" y="298883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DI 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6" name="직선 화살표 연결선 165"/>
          <p:cNvCxnSpPr>
            <a:stCxn id="48" idx="2"/>
            <a:endCxn id="119" idx="0"/>
          </p:cNvCxnSpPr>
          <p:nvPr/>
        </p:nvCxnSpPr>
        <p:spPr>
          <a:xfrm flipH="1">
            <a:off x="7260837" y="2434749"/>
            <a:ext cx="265892" cy="11992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상품목록</a:t>
            </a:r>
            <a:r>
              <a:rPr lang="en-US" altLang="ko-KR" dirty="0"/>
              <a:t>(Catalog)</a:t>
            </a:r>
            <a:r>
              <a:rPr lang="ko-KR" altLang="en-US" dirty="0"/>
              <a:t> 클래스다이어그램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3719"/>
            <a:ext cx="7286625" cy="491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4896544" cy="3522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직선 화살표 연결선 5"/>
          <p:cNvCxnSpPr>
            <a:endCxn id="5123" idx="1"/>
          </p:cNvCxnSpPr>
          <p:nvPr/>
        </p:nvCxnSpPr>
        <p:spPr>
          <a:xfrm>
            <a:off x="971600" y="2136000"/>
            <a:ext cx="2376264" cy="2897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564904"/>
            <a:ext cx="4896545" cy="2802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직선 화살표 연결선 10"/>
          <p:cNvCxnSpPr>
            <a:endCxn id="5124" idx="1"/>
          </p:cNvCxnSpPr>
          <p:nvPr/>
        </p:nvCxnSpPr>
        <p:spPr>
          <a:xfrm>
            <a:off x="1051992" y="2492896"/>
            <a:ext cx="2295871" cy="2121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64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27"/>
          <p:cNvGrpSpPr/>
          <p:nvPr/>
        </p:nvGrpSpPr>
        <p:grpSpPr>
          <a:xfrm>
            <a:off x="5969808" y="5579454"/>
            <a:ext cx="1051769" cy="565033"/>
            <a:chOff x="611560" y="692696"/>
            <a:chExt cx="2232248" cy="2463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Account</a:t>
              </a:r>
              <a:r>
                <a:rPr lang="ko-KR" altLang="en-US" sz="1200" b="1" dirty="0" smtClean="0"/>
                <a:t> </a:t>
              </a:r>
              <a:r>
                <a:rPr lang="en-US" altLang="ko-KR" sz="1200" b="1" dirty="0" err="1" smtClean="0"/>
                <a:t>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2" name="그룹 40"/>
          <p:cNvGrpSpPr/>
          <p:nvPr/>
        </p:nvGrpSpPr>
        <p:grpSpPr>
          <a:xfrm>
            <a:off x="4231684" y="1089787"/>
            <a:ext cx="1852484" cy="2022181"/>
            <a:chOff x="2987824" y="836712"/>
            <a:chExt cx="1296145" cy="20221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60016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AccountService</a:t>
              </a:r>
              <a:endParaRPr lang="en-US" altLang="ko-KR" sz="1200" b="1" dirty="0" smtClean="0"/>
            </a:p>
            <a:p>
              <a:r>
                <a:rPr lang="en-US" altLang="ko-KR" sz="1050" b="1" i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ko-KR" sz="1050" dirty="0">
                  <a:solidFill>
                    <a:srgbClr val="0000FF"/>
                  </a:solidFill>
                </a:rPr>
                <a:t>@Service(value = "</a:t>
              </a:r>
              <a:r>
                <a:rPr lang="en-US" altLang="ko-KR" sz="1050" dirty="0" err="1">
                  <a:solidFill>
                    <a:srgbClr val="0000FF"/>
                  </a:solidFill>
                </a:rPr>
                <a:t>accountService</a:t>
              </a:r>
              <a:r>
                <a:rPr lang="en-US" altLang="ko-KR" sz="1050" dirty="0" smtClean="0">
                  <a:solidFill>
                    <a:srgbClr val="0000FF"/>
                  </a:solidFill>
                </a:rPr>
                <a:t>")</a:t>
              </a:r>
              <a:endParaRPr lang="ko-KR" altLang="en-US" sz="1050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setAccountMapper</a:t>
              </a:r>
              <a:r>
                <a:rPr lang="en-US" altLang="ko-KR" sz="1200" i="1" dirty="0" smtClean="0"/>
                <a:t> ( 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dirty="0" err="1" smtClean="0"/>
                <a:t>getAccount</a:t>
              </a:r>
              <a:r>
                <a:rPr lang="en-US" altLang="ko-KR" sz="1200" dirty="0" smtClean="0"/>
                <a:t>(username)</a:t>
              </a:r>
              <a:endParaRPr lang="en-US" altLang="ko-KR" sz="1200" dirty="0"/>
            </a:p>
            <a:p>
              <a:r>
                <a:rPr lang="en-US" altLang="ko-KR" sz="1200" dirty="0" err="1" smtClean="0"/>
                <a:t>getAccount</a:t>
              </a:r>
              <a:r>
                <a:rPr lang="en-US" altLang="ko-KR" sz="1200" dirty="0" smtClean="0"/>
                <a:t>(</a:t>
              </a:r>
              <a:r>
                <a:rPr lang="en-US" altLang="ko-KR" sz="1200" dirty="0" err="1" smtClean="0"/>
                <a:t>username,pwd</a:t>
              </a:r>
              <a:r>
                <a:rPr lang="en-US" altLang="ko-KR" sz="1200" dirty="0" smtClean="0"/>
                <a:t>)</a:t>
              </a:r>
            </a:p>
            <a:p>
              <a:r>
                <a:rPr lang="en-US" altLang="ko-KR" sz="1200" dirty="0" err="1" smtClean="0"/>
                <a:t>insertAccount</a:t>
              </a:r>
              <a:r>
                <a:rPr lang="en-US" altLang="ko-KR" sz="1200" dirty="0" smtClean="0"/>
                <a:t>(account)</a:t>
              </a:r>
            </a:p>
            <a:p>
              <a:r>
                <a:rPr lang="en-US" altLang="ko-KR" sz="1200" dirty="0" err="1" smtClean="0"/>
                <a:t>updateAccount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</a:t>
              </a:r>
              <a:endParaRPr lang="en-US" altLang="ko-KR" sz="12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58906"/>
              <a:ext cx="1296144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3" name="그룹 45"/>
          <p:cNvGrpSpPr/>
          <p:nvPr/>
        </p:nvGrpSpPr>
        <p:grpSpPr>
          <a:xfrm>
            <a:off x="6485999" y="1629406"/>
            <a:ext cx="2081628" cy="805343"/>
            <a:chOff x="2987824" y="836712"/>
            <a:chExt cx="1296249" cy="344411"/>
          </a:xfrm>
          <a:solidFill>
            <a:schemeClr val="bg1">
              <a:lumMod val="95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b="1" i="1" dirty="0" err="1" smtClean="0"/>
                <a:t>sqlSessionFactory</a:t>
              </a:r>
              <a:endParaRPr lang="en-US" altLang="ko-KR" sz="1200" b="1" i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2" idx="2"/>
            <a:endCxn id="116" idx="0"/>
          </p:cNvCxnSpPr>
          <p:nvPr/>
        </p:nvCxnSpPr>
        <p:spPr>
          <a:xfrm flipH="1">
            <a:off x="5153518" y="3111968"/>
            <a:ext cx="4409" cy="46504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104830" y="322580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732037" y="2390898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1714098" y="4362609"/>
            <a:ext cx="1997272" cy="8909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NewAccountForm.jsp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EditAccountForm.jsp</a:t>
            </a:r>
            <a:endParaRPr lang="en-US" altLang="ko-KR" sz="1200" u="sng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u="sng" dirty="0" err="1" smtClean="0">
                <a:solidFill>
                  <a:schemeClr val="tx1"/>
                </a:solidFill>
              </a:rPr>
              <a:t>SignonForm.jsp</a:t>
            </a:r>
            <a:endParaRPr lang="en-US" altLang="ko-KR" sz="1200" u="sng" dirty="0" smtClean="0">
              <a:solidFill>
                <a:schemeClr val="tx1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48358" y="4794385"/>
            <a:ext cx="132279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newAccount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editAcccountForm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editAcccount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signonForm</a:t>
            </a:r>
            <a:endParaRPr lang="en-US" altLang="ko-KR" sz="1200" dirty="0" smtClean="0"/>
          </a:p>
          <a:p>
            <a:r>
              <a:rPr lang="en-US" altLang="ko-KR" sz="1200" dirty="0" smtClean="0"/>
              <a:t>/</a:t>
            </a:r>
            <a:r>
              <a:rPr lang="en-US" altLang="ko-KR" sz="1200" dirty="0" err="1" smtClean="0"/>
              <a:t>signon</a:t>
            </a:r>
            <a:endParaRPr lang="en-US" altLang="ko-KR" sz="1200" dirty="0" smtClean="0"/>
          </a:p>
          <a:p>
            <a:r>
              <a:rPr lang="en-US" altLang="ko-KR" sz="1200" dirty="0" smtClean="0"/>
              <a:t>/signoff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664553" cy="320082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smtClean="0"/>
              <a:t>            </a:t>
            </a:r>
            <a:r>
              <a:rPr lang="en-US" altLang="ko-KR" sz="1400" b="1" dirty="0" err="1" smtClean="0"/>
              <a:t>SpringDispatcher</a:t>
            </a:r>
            <a:endParaRPr lang="en-US" altLang="ko-KR" sz="1400" b="1" dirty="0" smtClean="0"/>
          </a:p>
        </p:txBody>
      </p: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481739" y="103808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상품목록</a:t>
            </a:r>
            <a:r>
              <a:rPr lang="en-US" altLang="ko-KR" dirty="0" smtClean="0"/>
              <a:t>(Catalog)</a:t>
            </a:r>
            <a:r>
              <a:rPr lang="ko-KR" altLang="en-US" dirty="0" smtClean="0"/>
              <a:t> 클래스다이어그램 </a:t>
            </a:r>
            <a:endParaRPr lang="ko-KR" altLang="en-US" dirty="0"/>
          </a:p>
        </p:txBody>
      </p:sp>
      <p:cxnSp>
        <p:nvCxnSpPr>
          <p:cNvPr id="19" name="꺾인 연결선 18"/>
          <p:cNvCxnSpPr>
            <a:stCxn id="202" idx="2"/>
          </p:cNvCxnSpPr>
          <p:nvPr/>
        </p:nvCxnSpPr>
        <p:spPr>
          <a:xfrm rot="5400000" flipH="1">
            <a:off x="537353" y="3078168"/>
            <a:ext cx="3399751" cy="951011"/>
          </a:xfrm>
          <a:prstGeom prst="bentConnector5">
            <a:avLst>
              <a:gd name="adj1" fmla="val -6724"/>
              <a:gd name="adj2" fmla="val 161095"/>
              <a:gd name="adj3" fmla="val 99245"/>
            </a:avLst>
          </a:prstGeom>
          <a:ln w="1905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/>
          <p:cNvCxnSpPr/>
          <p:nvPr/>
        </p:nvCxnSpPr>
        <p:spPr>
          <a:xfrm>
            <a:off x="3696345" y="2304769"/>
            <a:ext cx="53534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/>
          <p:nvPr/>
        </p:nvGrpSpPr>
        <p:grpSpPr>
          <a:xfrm>
            <a:off x="1758149" y="1585212"/>
            <a:ext cx="1938196" cy="2130272"/>
            <a:chOff x="1758149" y="1347087"/>
            <a:chExt cx="1938196" cy="2130272"/>
          </a:xfrm>
        </p:grpSpPr>
        <p:sp>
          <p:nvSpPr>
            <p:cNvPr id="154" name="TextBox 153"/>
            <p:cNvSpPr txBox="1"/>
            <p:nvPr/>
          </p:nvSpPr>
          <p:spPr>
            <a:xfrm>
              <a:off x="1761723" y="1980175"/>
              <a:ext cx="1934622" cy="1538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58150" y="1347087"/>
              <a:ext cx="1934621" cy="6309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CatalogController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050" i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ko-KR" sz="1050" dirty="0" smtClean="0">
                  <a:solidFill>
                    <a:srgbClr val="0000FF"/>
                  </a:solidFill>
                </a:rPr>
                <a:t>@</a:t>
              </a:r>
              <a:r>
                <a:rPr lang="en-US" altLang="ko-KR" sz="1050" dirty="0">
                  <a:solidFill>
                    <a:srgbClr val="0000FF"/>
                  </a:solidFill>
                </a:rPr>
                <a:t>Controller(value = "</a:t>
              </a:r>
              <a:r>
                <a:rPr lang="en-US" altLang="ko-KR" sz="1050" dirty="0" err="1">
                  <a:solidFill>
                    <a:srgbClr val="0000FF"/>
                  </a:solidFill>
                </a:rPr>
                <a:t>accountController</a:t>
              </a:r>
              <a:r>
                <a:rPr lang="en-US" altLang="ko-KR" sz="1050" dirty="0" smtClean="0">
                  <a:solidFill>
                    <a:srgbClr val="0000FF"/>
                  </a:solidFill>
                </a:rPr>
                <a:t>")</a:t>
              </a:r>
              <a:r>
                <a:rPr lang="en-US" altLang="ko-KR" sz="1050" i="1" dirty="0" smtClean="0">
                  <a:solidFill>
                    <a:srgbClr val="0000FF"/>
                  </a:solidFill>
                </a:rPr>
                <a:t>)</a:t>
              </a:r>
              <a:endParaRPr lang="ko-KR" alt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758149" y="2092364"/>
              <a:ext cx="1934622" cy="13849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등록</a:t>
              </a:r>
              <a:r>
                <a:rPr lang="en-US" altLang="ko-KR" sz="1200" dirty="0" smtClean="0"/>
                <a:t> </a:t>
              </a:r>
              <a:r>
                <a:rPr lang="ko-KR" altLang="en-US" sz="1200" dirty="0" smtClean="0"/>
                <a:t>폼</a:t>
              </a:r>
              <a:r>
                <a:rPr lang="en-US" altLang="ko-KR" sz="1200" dirty="0" smtClean="0"/>
                <a:t>- ”/</a:t>
              </a:r>
              <a:r>
                <a:rPr lang="en-US" altLang="ko-KR" sz="1200" dirty="0" err="1" smtClean="0"/>
                <a:t>newAccountForm</a:t>
              </a:r>
              <a:r>
                <a:rPr lang="en-US" altLang="ko-KR" sz="1200" dirty="0" smtClean="0"/>
                <a:t>”</a:t>
              </a:r>
            </a:p>
            <a:p>
              <a:r>
                <a:rPr lang="ko-KR" altLang="en-US" sz="1200" dirty="0" smtClean="0"/>
                <a:t>등록 </a:t>
              </a:r>
              <a:r>
                <a:rPr lang="en-US" altLang="ko-KR" sz="1200" dirty="0" smtClean="0"/>
                <a:t>-  "/</a:t>
              </a:r>
              <a:r>
                <a:rPr lang="en-US" altLang="ko-KR" sz="1200" dirty="0" err="1" smtClean="0"/>
                <a:t>newAccount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err="1" smtClean="0"/>
                <a:t>수정폼</a:t>
              </a:r>
              <a:r>
                <a:rPr lang="en-US" altLang="ko-KR" sz="1200" dirty="0" smtClean="0"/>
                <a:t>- "/</a:t>
              </a:r>
              <a:r>
                <a:rPr lang="en-US" altLang="ko-KR" sz="1200" dirty="0" err="1" smtClean="0"/>
                <a:t>editAccountForm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smtClean="0"/>
                <a:t>수정 </a:t>
              </a:r>
              <a:r>
                <a:rPr lang="en-US" altLang="ko-KR" sz="1200" dirty="0" smtClean="0"/>
                <a:t>-  "/</a:t>
              </a:r>
              <a:r>
                <a:rPr lang="en-US" altLang="ko-KR" sz="1200" dirty="0" err="1"/>
                <a:t>editAccount</a:t>
              </a:r>
              <a:r>
                <a:rPr lang="en-US" altLang="ko-KR" sz="1200" dirty="0"/>
                <a:t>"</a:t>
              </a:r>
              <a:endParaRPr lang="en-US" altLang="ko-KR" sz="1200" dirty="0" smtClean="0"/>
            </a:p>
            <a:p>
              <a:r>
                <a:rPr lang="ko-KR" altLang="en-US" sz="1200" dirty="0" err="1" smtClean="0"/>
                <a:t>로그폼</a:t>
              </a:r>
              <a:r>
                <a:rPr lang="en-US" altLang="ko-KR" sz="1200" dirty="0" smtClean="0"/>
                <a:t>- </a:t>
              </a:r>
              <a:r>
                <a:rPr lang="en-US" altLang="ko-KR" sz="1200" dirty="0"/>
                <a:t>"/</a:t>
              </a:r>
              <a:r>
                <a:rPr lang="en-US" altLang="ko-KR" sz="1200" dirty="0" err="1" smtClean="0"/>
                <a:t>signonForm</a:t>
              </a:r>
              <a:r>
                <a:rPr lang="en-US" altLang="ko-KR" sz="1200" dirty="0" smtClean="0"/>
                <a:t>“</a:t>
              </a:r>
            </a:p>
            <a:p>
              <a:r>
                <a:rPr lang="ko-KR" altLang="en-US" sz="1200" dirty="0" smtClean="0"/>
                <a:t>로그조회</a:t>
              </a:r>
              <a:r>
                <a:rPr lang="en-US" altLang="ko-KR" sz="1200" dirty="0" smtClean="0"/>
                <a:t>-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"/</a:t>
              </a:r>
              <a:r>
                <a:rPr lang="en-US" altLang="ko-KR" sz="1200" dirty="0" err="1" smtClean="0"/>
                <a:t>signon</a:t>
              </a:r>
              <a:r>
                <a:rPr lang="en-US" altLang="ko-KR" sz="1200" dirty="0" smtClean="0"/>
                <a:t>"</a:t>
              </a:r>
            </a:p>
            <a:p>
              <a:r>
                <a:rPr lang="ko-KR" altLang="en-US" sz="1200" dirty="0" smtClean="0"/>
                <a:t>로그아웃</a:t>
              </a:r>
              <a:r>
                <a:rPr lang="en-US" altLang="ko-KR" sz="1200" dirty="0" smtClean="0"/>
                <a:t>-"/</a:t>
              </a:r>
              <a:r>
                <a:rPr lang="en-US" altLang="ko-KR" sz="1200" dirty="0"/>
                <a:t>signoff"</a:t>
              </a:r>
              <a:endParaRPr lang="ko-KR" altLang="en-US" sz="1200" dirty="0"/>
            </a:p>
          </p:txBody>
        </p:sp>
      </p:grpSp>
      <p:cxnSp>
        <p:nvCxnSpPr>
          <p:cNvPr id="91" name="직선 화살표 연결선 90"/>
          <p:cNvCxnSpPr>
            <a:stCxn id="153" idx="2"/>
            <a:endCxn id="202" idx="0"/>
          </p:cNvCxnSpPr>
          <p:nvPr/>
        </p:nvCxnSpPr>
        <p:spPr>
          <a:xfrm flipH="1">
            <a:off x="2712734" y="3715484"/>
            <a:ext cx="12726" cy="64712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17"/>
          <p:cNvGrpSpPr/>
          <p:nvPr/>
        </p:nvGrpSpPr>
        <p:grpSpPr>
          <a:xfrm>
            <a:off x="6339124" y="3633991"/>
            <a:ext cx="1843425" cy="1983563"/>
            <a:chOff x="611560" y="692696"/>
            <a:chExt cx="2232248" cy="2820522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938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AccountMapper.xml</a:t>
              </a:r>
              <a:endParaRPr lang="ko-KR" altLang="en-US" sz="12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018659"/>
              <a:ext cx="2232248" cy="24945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getAccountByUsername</a:t>
              </a:r>
              <a:r>
                <a:rPr lang="en-US" altLang="ko-KR" sz="1200" dirty="0"/>
                <a:t>(</a:t>
              </a:r>
              <a:r>
                <a:rPr lang="en-US" altLang="ko-KR" sz="1200" dirty="0" err="1"/>
                <a:t>getAccountByUsernameAndPassword</a:t>
              </a:r>
              <a:r>
                <a:rPr lang="en-US" altLang="ko-KR" sz="1200" dirty="0"/>
                <a:t>();</a:t>
              </a:r>
            </a:p>
            <a:p>
              <a:r>
                <a:rPr lang="en-US" altLang="ko-KR" sz="1200" dirty="0" err="1"/>
                <a:t>insertAccount</a:t>
              </a:r>
              <a:r>
                <a:rPr lang="en-US" altLang="ko-KR" sz="1200" dirty="0"/>
                <a:t>(account);</a:t>
              </a:r>
              <a:endParaRPr lang="ko-KR" altLang="en-US" sz="1200" dirty="0"/>
            </a:p>
            <a:p>
              <a:r>
                <a:rPr lang="en-US" altLang="ko-KR" sz="1200" dirty="0" err="1"/>
                <a:t>insertProfile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insertSignon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updateAccount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updateProfile</a:t>
              </a:r>
              <a:r>
                <a:rPr lang="en-US" altLang="ko-KR" sz="1200" dirty="0"/>
                <a:t>(account);</a:t>
              </a:r>
            </a:p>
            <a:p>
              <a:r>
                <a:rPr lang="en-US" altLang="ko-KR" sz="1200" dirty="0" err="1"/>
                <a:t>updateSignon</a:t>
              </a:r>
              <a:r>
                <a:rPr lang="en-US" altLang="ko-KR" sz="1200" dirty="0"/>
                <a:t>(account);</a:t>
              </a:r>
            </a:p>
          </p:txBody>
        </p:sp>
      </p:grpSp>
      <p:grpSp>
        <p:nvGrpSpPr>
          <p:cNvPr id="18" name="그룹 38"/>
          <p:cNvGrpSpPr/>
          <p:nvPr/>
        </p:nvGrpSpPr>
        <p:grpSpPr>
          <a:xfrm>
            <a:off x="4227632" y="3577008"/>
            <a:ext cx="1851772" cy="2316022"/>
            <a:chOff x="6488646" y="1316606"/>
            <a:chExt cx="2081629" cy="2189136"/>
          </a:xfrm>
        </p:grpSpPr>
        <p:grpSp>
          <p:nvGrpSpPr>
            <p:cNvPr id="20" name="그룹 114"/>
            <p:cNvGrpSpPr/>
            <p:nvPr/>
          </p:nvGrpSpPr>
          <p:grpSpPr>
            <a:xfrm>
              <a:off x="6488646" y="1316606"/>
              <a:ext cx="2081629" cy="567283"/>
              <a:chOff x="369905" y="388706"/>
              <a:chExt cx="2319385" cy="247297"/>
            </a:xfrm>
            <a:solidFill>
              <a:srgbClr val="99CCFF"/>
            </a:solidFill>
          </p:grpSpPr>
          <p:sp>
            <p:nvSpPr>
              <p:cNvPr id="117" name="TextBox 116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69905" y="388706"/>
                <a:ext cx="2319385" cy="24729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interface </a:t>
                </a:r>
                <a:r>
                  <a:rPr lang="en-US" altLang="ko-KR" sz="1200" b="1" dirty="0" err="1" smtClean="0"/>
                  <a:t>AccountMapper</a:t>
                </a:r>
                <a:endParaRPr lang="en-US" altLang="ko-KR" sz="1200" b="1" dirty="0" smtClean="0"/>
              </a:p>
              <a:p>
                <a:pPr algn="ctr"/>
                <a:r>
                  <a:rPr lang="en-US" altLang="ko-KR" sz="1050" dirty="0">
                    <a:solidFill>
                      <a:srgbClr val="0000FF"/>
                    </a:solidFill>
                  </a:rPr>
                  <a:t>@Repository(value = </a:t>
                </a:r>
                <a:r>
                  <a:rPr lang="en-US" altLang="ko-KR" sz="1050" dirty="0" smtClean="0">
                    <a:solidFill>
                      <a:srgbClr val="0000FF"/>
                    </a:solidFill>
                  </a:rPr>
                  <a:t>“</a:t>
                </a:r>
                <a:r>
                  <a:rPr lang="en-US" altLang="ko-KR" sz="1050" dirty="0" err="1" smtClean="0">
                    <a:solidFill>
                      <a:srgbClr val="0000FF"/>
                    </a:solidFill>
                  </a:rPr>
                  <a:t>accountMapper</a:t>
                </a:r>
                <a:r>
                  <a:rPr lang="en-US" altLang="ko-KR" sz="1050" dirty="0">
                    <a:solidFill>
                      <a:srgbClr val="0000FF"/>
                    </a:solidFill>
                  </a:rPr>
                  <a:t>")</a:t>
                </a:r>
                <a:endParaRPr lang="ko-KR" altLang="en-US" sz="105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6488647" y="1847529"/>
              <a:ext cx="2081628" cy="1658213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getAccountByUsername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 smtClean="0"/>
                <a:t>getAccountByUsernameAndPassword</a:t>
              </a:r>
              <a:r>
                <a:rPr lang="en-US" altLang="ko-KR" sz="1200" dirty="0" smtClean="0"/>
                <a:t>();</a:t>
              </a:r>
              <a:endParaRPr lang="en-US" altLang="ko-KR" sz="1200" dirty="0"/>
            </a:p>
            <a:p>
              <a:r>
                <a:rPr lang="en-US" altLang="ko-KR" sz="1200" dirty="0" err="1" smtClean="0"/>
                <a:t>insertAccount</a:t>
              </a:r>
              <a:r>
                <a:rPr lang="en-US" altLang="ko-KR" sz="1200" dirty="0" smtClean="0"/>
                <a:t>(account);</a:t>
              </a:r>
              <a:endParaRPr lang="ko-KR" altLang="en-US" sz="1200" dirty="0"/>
            </a:p>
            <a:p>
              <a:r>
                <a:rPr lang="en-US" altLang="ko-KR" sz="1200" dirty="0" err="1" smtClean="0"/>
                <a:t>insertProfile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insertSignon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updateAccount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updateProfile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  <a:p>
              <a:r>
                <a:rPr lang="en-US" altLang="ko-KR" sz="1200" dirty="0" err="1" smtClean="0"/>
                <a:t>updateSignon</a:t>
              </a:r>
              <a:r>
                <a:rPr lang="en-US" altLang="ko-KR" sz="1200" dirty="0" smtClean="0"/>
                <a:t>(account</a:t>
              </a:r>
              <a:r>
                <a:rPr lang="en-US" altLang="ko-KR" sz="1200" dirty="0"/>
                <a:t>);</a:t>
              </a:r>
            </a:p>
          </p:txBody>
        </p:sp>
      </p:grpSp>
      <p:cxnSp>
        <p:nvCxnSpPr>
          <p:cNvPr id="133" name="직선 화살표 연결선 132"/>
          <p:cNvCxnSpPr>
            <a:stCxn id="116" idx="3"/>
            <a:endCxn id="48" idx="2"/>
          </p:cNvCxnSpPr>
          <p:nvPr/>
        </p:nvCxnSpPr>
        <p:spPr>
          <a:xfrm flipV="1">
            <a:off x="6079404" y="2434749"/>
            <a:ext cx="1447325" cy="144234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137"/>
          <p:cNvGrpSpPr/>
          <p:nvPr/>
        </p:nvGrpSpPr>
        <p:grpSpPr>
          <a:xfrm>
            <a:off x="7692736" y="2788497"/>
            <a:ext cx="1333617" cy="703558"/>
            <a:chOff x="6488646" y="1316607"/>
            <a:chExt cx="2081629" cy="703558"/>
          </a:xfrm>
          <a:solidFill>
            <a:schemeClr val="bg1">
              <a:lumMod val="95000"/>
            </a:schemeClr>
          </a:solidFill>
        </p:grpSpPr>
        <p:grpSp>
          <p:nvGrpSpPr>
            <p:cNvPr id="22" name="그룹 138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grpFill/>
          </p:grpSpPr>
          <p:sp>
            <p:nvSpPr>
              <p:cNvPr id="141" name="TextBox 140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cxnSp>
        <p:nvCxnSpPr>
          <p:cNvPr id="144" name="직선 화살표 연결선 143"/>
          <p:cNvCxnSpPr>
            <a:stCxn id="48" idx="2"/>
          </p:cNvCxnSpPr>
          <p:nvPr/>
        </p:nvCxnSpPr>
        <p:spPr>
          <a:xfrm>
            <a:off x="7526729" y="2434749"/>
            <a:ext cx="382276" cy="34852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277448" y="298883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DI 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6" name="직선 화살표 연결선 165"/>
          <p:cNvCxnSpPr>
            <a:stCxn id="48" idx="2"/>
            <a:endCxn id="119" idx="0"/>
          </p:cNvCxnSpPr>
          <p:nvPr/>
        </p:nvCxnSpPr>
        <p:spPr>
          <a:xfrm flipH="1">
            <a:off x="7260837" y="2434749"/>
            <a:ext cx="265892" cy="11992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8095" y="1115385"/>
            <a:ext cx="195002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/</a:t>
            </a:r>
            <a:r>
              <a:rPr lang="en-US" altLang="ko-KR" sz="1400" b="1" dirty="0" err="1" smtClean="0">
                <a:solidFill>
                  <a:srgbClr val="0000FF"/>
                </a:solidFill>
              </a:rPr>
              <a:t>jangPetStore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/Catalog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cxnSp>
        <p:nvCxnSpPr>
          <p:cNvPr id="27" name="꺾인 연결선 26"/>
          <p:cNvCxnSpPr>
            <a:endCxn id="152" idx="0"/>
          </p:cNvCxnSpPr>
          <p:nvPr/>
        </p:nvCxnSpPr>
        <p:spPr>
          <a:xfrm>
            <a:off x="246619" y="1410683"/>
            <a:ext cx="2478842" cy="174529"/>
          </a:xfrm>
          <a:prstGeom prst="bentConnector2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2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153400" cy="5832648"/>
          </a:xfrm>
        </p:spPr>
        <p:txBody>
          <a:bodyPr/>
          <a:lstStyle/>
          <a:p>
            <a:r>
              <a:rPr lang="en-US" altLang="ko-KR" dirty="0"/>
              <a:t>File</a:t>
            </a:r>
            <a:r>
              <a:rPr lang="ko-KR" altLang="en-US" dirty="0"/>
              <a:t> </a:t>
            </a:r>
            <a:r>
              <a:rPr lang="en-US" altLang="ko-KR" dirty="0"/>
              <a:t>&gt; new&gt; </a:t>
            </a:r>
            <a:r>
              <a:rPr lang="en-US" altLang="ko-KR" dirty="0" smtClean="0"/>
              <a:t>other &gt; Spring &gt; Spring project </a:t>
            </a:r>
            <a:r>
              <a:rPr lang="en-US" altLang="ko-KR" dirty="0"/>
              <a:t>&gt; next </a:t>
            </a:r>
            <a:r>
              <a:rPr lang="en-US" altLang="ko-KR" dirty="0" smtClean="0"/>
              <a:t>&gt;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" y="1268760"/>
            <a:ext cx="537526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588224" y="4149080"/>
            <a:ext cx="86409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클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165748" y="5915372"/>
            <a:ext cx="792088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979592" y="1627034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1"/>
          </p:cNvCxnSpPr>
          <p:nvPr/>
        </p:nvCxnSpPr>
        <p:spPr bwMode="auto">
          <a:xfrm flipH="1">
            <a:off x="3203848" y="1796311"/>
            <a:ext cx="3775744" cy="80459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3" name="직선 화살표 연결선 12"/>
          <p:cNvCxnSpPr>
            <a:cxnSpLocks noChangeShapeType="1"/>
            <a:stCxn id="7" idx="1"/>
          </p:cNvCxnSpPr>
          <p:nvPr/>
        </p:nvCxnSpPr>
        <p:spPr bwMode="auto">
          <a:xfrm flipH="1">
            <a:off x="4067944" y="4318357"/>
            <a:ext cx="2520280" cy="170293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331640" y="5517232"/>
            <a:ext cx="1656184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29" y="2991435"/>
            <a:ext cx="1162485" cy="14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1875821" y="2462407"/>
            <a:ext cx="1512371" cy="307777"/>
            <a:chOff x="6732240" y="2499262"/>
            <a:chExt cx="1512371" cy="307777"/>
          </a:xfrm>
        </p:grpSpPr>
        <p:sp>
          <p:nvSpPr>
            <p:cNvPr id="4" name="TextBox 3"/>
            <p:cNvSpPr txBox="1"/>
            <p:nvPr/>
          </p:nvSpPr>
          <p:spPr>
            <a:xfrm>
              <a:off x="6742277" y="2499262"/>
              <a:ext cx="15023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>
                  <a:latin typeface="HY강B" panose="02030600000101010101" pitchFamily="18" charset="-127"/>
                  <a:ea typeface="HY강B" panose="02030600000101010101" pitchFamily="18" charset="-127"/>
                </a:rPr>
                <a:t>jjp</a:t>
              </a:r>
              <a:r>
                <a:rPr lang="en-US" altLang="ko-KR" sz="1400" dirty="0" err="1" smtClean="0">
                  <a:latin typeface="HY강B" panose="02030600000101010101" pitchFamily="18" charset="-127"/>
                  <a:ea typeface="HY강B" panose="02030600000101010101" pitchFamily="18" charset="-127"/>
                </a:rPr>
                <a:t>etstore</a:t>
              </a:r>
              <a:r>
                <a:rPr lang="en-US" altLang="ko-KR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    </a:t>
              </a:r>
              <a:r>
                <a:rPr lang="en-US" altLang="ko-KR" sz="12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       </a:t>
              </a:r>
              <a:endPara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" name="직사각형 11"/>
            <p:cNvSpPr>
              <a:spLocks noChangeArrowheads="1"/>
            </p:cNvSpPr>
            <p:nvPr/>
          </p:nvSpPr>
          <p:spPr bwMode="auto">
            <a:xfrm>
              <a:off x="6732240" y="2529750"/>
              <a:ext cx="1152128" cy="21602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82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20" y="1018456"/>
            <a:ext cx="5960047" cy="30243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076056" y="1283702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  <a:endCxn id="9" idx="3"/>
          </p:cNvCxnSpPr>
          <p:nvPr/>
        </p:nvCxnSpPr>
        <p:spPr bwMode="auto">
          <a:xfrm flipH="1">
            <a:off x="3491880" y="1452979"/>
            <a:ext cx="1584176" cy="114792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220072" y="3573016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81052" y="2494940"/>
            <a:ext cx="1754844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altLang="ko-KR" sz="1200" b="1" dirty="0" err="1" smtClean="0"/>
              <a:t>com.jang.jjpetstore</a:t>
            </a:r>
            <a:endParaRPr lang="ko-KR" altLang="en-US" sz="1200" b="1" dirty="0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835696" y="2492896"/>
            <a:ext cx="16561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52328" cy="6352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M2Eclipse </a:t>
            </a:r>
            <a:r>
              <a:rPr lang="ko-KR" altLang="en-US" b="1" dirty="0"/>
              <a:t>프로젝트 </a:t>
            </a:r>
            <a:r>
              <a:rPr lang="en-US" altLang="ko-KR" b="1" dirty="0"/>
              <a:t>Layout </a:t>
            </a:r>
            <a:r>
              <a:rPr lang="ko-KR" altLang="en-US" b="1" dirty="0"/>
              <a:t>변경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변경 내용 적용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Project</a:t>
            </a:r>
            <a:r>
              <a:rPr lang="ko-KR" altLang="en-US" dirty="0" smtClean="0"/>
              <a:t> 우 클릭 </a:t>
            </a:r>
            <a:r>
              <a:rPr lang="en-US" altLang="ko-KR" dirty="0" smtClean="0"/>
              <a:t>&gt; Maven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 Update Maven Project</a:t>
            </a:r>
          </a:p>
          <a:p>
            <a:pPr lvl="1"/>
            <a:r>
              <a:rPr lang="en-US" altLang="ko-KR" dirty="0" smtClean="0"/>
              <a:t> &gt; OK</a:t>
            </a:r>
          </a:p>
          <a:p>
            <a:r>
              <a:rPr lang="ko-KR" altLang="en-US" dirty="0" smtClean="0"/>
              <a:t>구동테스트</a:t>
            </a:r>
            <a:endParaRPr lang="en-US" altLang="ko-KR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en-US" altLang="ko-KR" dirty="0"/>
              <a:t>Project</a:t>
            </a:r>
            <a:r>
              <a:rPr lang="ko-KR" altLang="en-US" dirty="0"/>
              <a:t> 우 클릭 </a:t>
            </a:r>
            <a:r>
              <a:rPr lang="en-US" altLang="ko-KR" dirty="0" smtClean="0"/>
              <a:t>&gt;run As  &gt; Run on Server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667125" cy="12668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properties </a:t>
            </a:r>
            <a:r>
              <a:rPr lang="ko-KR" altLang="en-US" b="1" dirty="0" smtClean="0"/>
              <a:t>정의</a:t>
            </a:r>
            <a:endParaRPr lang="en-US" altLang="ko-KR" b="1" dirty="0" smtClean="0"/>
          </a:p>
          <a:p>
            <a:r>
              <a:rPr lang="en-US" altLang="ko-KR" b="1" dirty="0"/>
              <a:t>dependencies </a:t>
            </a:r>
            <a:r>
              <a:rPr lang="ko-KR" altLang="en-US" b="1" dirty="0" smtClean="0"/>
              <a:t>정의</a:t>
            </a:r>
            <a:endParaRPr lang="en-US" altLang="ko-KR" b="1" dirty="0" smtClean="0"/>
          </a:p>
          <a:p>
            <a:r>
              <a:rPr lang="en-US" altLang="ko-KR" b="1" dirty="0"/>
              <a:t>Plugin </a:t>
            </a:r>
            <a:r>
              <a:rPr lang="ko-KR" altLang="en-US" b="1" dirty="0"/>
              <a:t>설정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3312368" cy="468052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내지">
  <a:themeElements>
    <a:clrScheme name="NHN PPT THEME - VER 1.0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6EB49B"/>
      </a:accent1>
      <a:accent2>
        <a:srgbClr val="78B414"/>
      </a:accent2>
      <a:accent3>
        <a:srgbClr val="FF8200"/>
      </a:accent3>
      <a:accent4>
        <a:srgbClr val="9B9178"/>
      </a:accent4>
      <a:accent5>
        <a:srgbClr val="738499"/>
      </a:accent5>
      <a:accent6>
        <a:srgbClr val="7F7F7F"/>
      </a:accent6>
      <a:hlink>
        <a:srgbClr val="4B5661"/>
      </a:hlink>
      <a:folHlink>
        <a:srgbClr val="523F4B"/>
      </a:folHlink>
    </a:clrScheme>
    <a:fontScheme name="NHN">
      <a:majorFont>
        <a:latin typeface="PF Din Text Cond Pro"/>
        <a:ea typeface="Rix고딕 B"/>
        <a:cs typeface=""/>
      </a:majorFont>
      <a:minorFont>
        <a:latin typeface="PF Din Text Cond Pro Medium"/>
        <a:ea typeface="Rix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1208</Words>
  <Application>Microsoft Office PowerPoint</Application>
  <PresentationFormat>화면 슬라이드 쇼(4:3)</PresentationFormat>
  <Paragraphs>581</Paragraphs>
  <Slides>57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57</vt:i4>
      </vt:variant>
    </vt:vector>
  </HeadingPairs>
  <TitlesOfParts>
    <vt:vector size="59" baseType="lpstr">
      <vt:lpstr>AcademicPresentation2(2)</vt:lpstr>
      <vt:lpstr>내지</vt:lpstr>
      <vt:lpstr>Java 프레임워크 Spring Shopping Mall</vt:lpstr>
      <vt:lpstr>PetStore Shopping Mall 프로젝트</vt:lpstr>
      <vt:lpstr>쇼핑몰 ERD </vt:lpstr>
      <vt:lpstr>PowerPoint 프레젠테이션</vt:lpstr>
      <vt:lpstr>데이터베이스 구성</vt:lpstr>
      <vt:lpstr>Maven project  구성</vt:lpstr>
      <vt:lpstr>Maven project  구성</vt:lpstr>
      <vt:lpstr>M2Eclipse 프로젝트 Layout 변경 </vt:lpstr>
      <vt:lpstr>POM 구성 </vt:lpstr>
      <vt:lpstr>Maven project  구성 확인  </vt:lpstr>
      <vt:lpstr>Spring 설정 (web.xml)</vt:lpstr>
      <vt:lpstr>HomeController 를 이용한  시작화면과 help 구성</vt:lpstr>
      <vt:lpstr>시작화면</vt:lpstr>
      <vt:lpstr>Ibatis와 mybatis </vt:lpstr>
      <vt:lpstr>MyBatis Mapper를 이용한 Service (Business)클래스와 DAO 객체 구현</vt:lpstr>
      <vt:lpstr>인터넷 쇼핑몰 시스템</vt:lpstr>
      <vt:lpstr>CatalogController 생성  </vt:lpstr>
      <vt:lpstr>Main.jsp 화면의 구성  </vt:lpstr>
      <vt:lpstr>IncludeTop.jsp 화면의 구성  </vt:lpstr>
      <vt:lpstr>IncludeBottom.jsp 화면의 구성  </vt:lpstr>
      <vt:lpstr>Main.jsp 화면의 구성  </vt:lpstr>
      <vt:lpstr>전달객체 (AccountDTO.java) 구성 </vt:lpstr>
      <vt:lpstr>상품관련 테이블과 전달객체</vt:lpstr>
      <vt:lpstr>구매관련테이블과 전달객체 </vt:lpstr>
      <vt:lpstr>장바구니 관련 전달객체 </vt:lpstr>
      <vt:lpstr>상품 주문 관련 전달객체 구성  </vt:lpstr>
      <vt:lpstr>회원관리(Account) 클래스다이어그램 </vt:lpstr>
      <vt:lpstr>Account Controller 작성(1) – 기본 준비</vt:lpstr>
      <vt:lpstr>Java 의 자료구조</vt:lpstr>
      <vt:lpstr>Account Controller 작성(2) - 회원등록</vt:lpstr>
      <vt:lpstr>PowerPoint 프레젠테이션</vt:lpstr>
      <vt:lpstr>로그인 폼 작성(SignonForm.jsp) </vt:lpstr>
      <vt:lpstr>회원 등록 폼 작성(newaccountform.jsp) </vt:lpstr>
      <vt:lpstr>IncludeAccountField.jsp(1)</vt:lpstr>
      <vt:lpstr>IncludeAccountField.jsp(2)</vt:lpstr>
      <vt:lpstr>newAccount의 저장 </vt:lpstr>
      <vt:lpstr>AccountService  class 설계 작성(CRUD)  </vt:lpstr>
      <vt:lpstr>AccountService class </vt:lpstr>
      <vt:lpstr>interface AccountMapper.java  </vt:lpstr>
      <vt:lpstr>AccountMapper.xml</vt:lpstr>
      <vt:lpstr>AccountMapper.xml</vt:lpstr>
      <vt:lpstr>AccountMapper.xml</vt:lpstr>
      <vt:lpstr>AccountMapper.xml</vt:lpstr>
      <vt:lpstr>Root-context.xml 설정 </vt:lpstr>
      <vt:lpstr>Root-context.xml 설정 </vt:lpstr>
      <vt:lpstr>servlet-context.xml </vt:lpstr>
      <vt:lpstr>실행</vt:lpstr>
      <vt:lpstr>Account Controller 추가 (signon)</vt:lpstr>
      <vt:lpstr>Signon 실행 </vt:lpstr>
      <vt:lpstr>Account Controller editAccount 추가 </vt:lpstr>
      <vt:lpstr>EditAccoutForm.jsp 작성</vt:lpstr>
      <vt:lpstr>실행 </vt:lpstr>
      <vt:lpstr>Controller 작성code</vt:lpstr>
      <vt:lpstr>회원관리(Account) 클래스다이어그램 </vt:lpstr>
      <vt:lpstr>상품목록(Catalog) 클래스다이어그램 </vt:lpstr>
      <vt:lpstr>상품목록(Catalog) 클래스다이어그램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2015-06-23T08:30:24Z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