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  <p:sldMasterId id="2147483718" r:id="rId3"/>
  </p:sldMasterIdLst>
  <p:notesMasterIdLst>
    <p:notesMasterId r:id="rId72"/>
  </p:notesMasterIdLst>
  <p:handoutMasterIdLst>
    <p:handoutMasterId r:id="rId73"/>
  </p:handoutMasterIdLst>
  <p:sldIdLst>
    <p:sldId id="256" r:id="rId4"/>
    <p:sldId id="513" r:id="rId5"/>
    <p:sldId id="514" r:id="rId6"/>
    <p:sldId id="516" r:id="rId7"/>
    <p:sldId id="517" r:id="rId8"/>
    <p:sldId id="518" r:id="rId9"/>
    <p:sldId id="519" r:id="rId10"/>
    <p:sldId id="521" r:id="rId11"/>
    <p:sldId id="522" r:id="rId12"/>
    <p:sldId id="465" r:id="rId13"/>
    <p:sldId id="466" r:id="rId14"/>
    <p:sldId id="467" r:id="rId15"/>
    <p:sldId id="468" r:id="rId16"/>
    <p:sldId id="469" r:id="rId17"/>
    <p:sldId id="470" r:id="rId18"/>
    <p:sldId id="471" r:id="rId19"/>
    <p:sldId id="472" r:id="rId20"/>
    <p:sldId id="523" r:id="rId21"/>
    <p:sldId id="478" r:id="rId22"/>
    <p:sldId id="477" r:id="rId23"/>
    <p:sldId id="473" r:id="rId24"/>
    <p:sldId id="495" r:id="rId25"/>
    <p:sldId id="474" r:id="rId26"/>
    <p:sldId id="479" r:id="rId27"/>
    <p:sldId id="511" r:id="rId28"/>
    <p:sldId id="547" r:id="rId29"/>
    <p:sldId id="545" r:id="rId30"/>
    <p:sldId id="548" r:id="rId31"/>
    <p:sldId id="558" r:id="rId32"/>
    <p:sldId id="524" r:id="rId33"/>
    <p:sldId id="525" r:id="rId34"/>
    <p:sldId id="527" r:id="rId35"/>
    <p:sldId id="528" r:id="rId36"/>
    <p:sldId id="526" r:id="rId37"/>
    <p:sldId id="481" r:id="rId38"/>
    <p:sldId id="498" r:id="rId39"/>
    <p:sldId id="497" r:id="rId40"/>
    <p:sldId id="552" r:id="rId41"/>
    <p:sldId id="557" r:id="rId42"/>
    <p:sldId id="530" r:id="rId43"/>
    <p:sldId id="553" r:id="rId44"/>
    <p:sldId id="554" r:id="rId45"/>
    <p:sldId id="555" r:id="rId46"/>
    <p:sldId id="556" r:id="rId47"/>
    <p:sldId id="535" r:id="rId48"/>
    <p:sldId id="540" r:id="rId49"/>
    <p:sldId id="536" r:id="rId50"/>
    <p:sldId id="532" r:id="rId51"/>
    <p:sldId id="541" r:id="rId52"/>
    <p:sldId id="538" r:id="rId53"/>
    <p:sldId id="485" r:id="rId54"/>
    <p:sldId id="486" r:id="rId55"/>
    <p:sldId id="488" r:id="rId56"/>
    <p:sldId id="482" r:id="rId57"/>
    <p:sldId id="489" r:id="rId58"/>
    <p:sldId id="487" r:id="rId59"/>
    <p:sldId id="539" r:id="rId60"/>
    <p:sldId id="483" r:id="rId61"/>
    <p:sldId id="500" r:id="rId62"/>
    <p:sldId id="501" r:id="rId63"/>
    <p:sldId id="507" r:id="rId64"/>
    <p:sldId id="508" r:id="rId65"/>
    <p:sldId id="543" r:id="rId66"/>
    <p:sldId id="509" r:id="rId67"/>
    <p:sldId id="510" r:id="rId68"/>
    <p:sldId id="542" r:id="rId69"/>
    <p:sldId id="464" r:id="rId70"/>
    <p:sldId id="345" r:id="rId7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2F927F99-84CC-4683-A48D-E942A61F3937}">
          <p14:sldIdLst/>
        </p14:section>
        <p14:section name="제목 없는 구역" id="{11CE6A5E-1182-4086-8CE6-8E66E8344CDD}">
          <p14:sldIdLst>
            <p14:sldId id="256"/>
            <p14:sldId id="513"/>
            <p14:sldId id="514"/>
            <p14:sldId id="516"/>
            <p14:sldId id="517"/>
            <p14:sldId id="518"/>
            <p14:sldId id="519"/>
            <p14:sldId id="521"/>
            <p14:sldId id="522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523"/>
            <p14:sldId id="478"/>
            <p14:sldId id="477"/>
            <p14:sldId id="473"/>
            <p14:sldId id="495"/>
            <p14:sldId id="474"/>
            <p14:sldId id="479"/>
            <p14:sldId id="511"/>
            <p14:sldId id="547"/>
            <p14:sldId id="545"/>
            <p14:sldId id="548"/>
            <p14:sldId id="558"/>
            <p14:sldId id="524"/>
            <p14:sldId id="525"/>
            <p14:sldId id="527"/>
            <p14:sldId id="528"/>
            <p14:sldId id="526"/>
            <p14:sldId id="481"/>
            <p14:sldId id="498"/>
            <p14:sldId id="497"/>
            <p14:sldId id="552"/>
            <p14:sldId id="557"/>
            <p14:sldId id="530"/>
            <p14:sldId id="553"/>
            <p14:sldId id="554"/>
            <p14:sldId id="555"/>
            <p14:sldId id="556"/>
            <p14:sldId id="535"/>
            <p14:sldId id="540"/>
            <p14:sldId id="536"/>
            <p14:sldId id="532"/>
            <p14:sldId id="541"/>
            <p14:sldId id="538"/>
            <p14:sldId id="485"/>
            <p14:sldId id="486"/>
            <p14:sldId id="488"/>
            <p14:sldId id="482"/>
            <p14:sldId id="489"/>
            <p14:sldId id="487"/>
            <p14:sldId id="539"/>
            <p14:sldId id="483"/>
            <p14:sldId id="500"/>
            <p14:sldId id="501"/>
            <p14:sldId id="507"/>
            <p14:sldId id="508"/>
            <p14:sldId id="543"/>
            <p14:sldId id="509"/>
            <p14:sldId id="510"/>
            <p14:sldId id="542"/>
            <p14:sldId id="464"/>
            <p14:sldId id="34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CCFF"/>
    <a:srgbClr val="660066"/>
    <a:srgbClr val="33CCFF"/>
    <a:srgbClr val="66CCFF"/>
    <a:srgbClr val="1C74D4"/>
    <a:srgbClr val="000000"/>
    <a:srgbClr val="3366FF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1" autoAdjust="0"/>
    <p:restoredTop sz="94660"/>
  </p:normalViewPr>
  <p:slideViewPr>
    <p:cSldViewPr>
      <p:cViewPr varScale="1">
        <p:scale>
          <a:sx n="125" d="100"/>
          <a:sy n="125" d="100"/>
        </p:scale>
        <p:origin x="-1212" y="-102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-13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C933C-2815-4B01-9B1A-9E1FE67497CC}" type="datetimeFigureOut">
              <a:rPr lang="ko-KR" altLang="en-US" smtClean="0"/>
              <a:pPr/>
              <a:t>2014-09-21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0613-142C-425D-A55D-74D8536D8D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443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8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1CFE-070D-406A-AFAA-E07E3A2A71A5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1CFE-070D-406A-AFAA-E07E3A2A71A5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1CFE-070D-406A-AFAA-E07E3A2A71A5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1CFE-070D-406A-AFAA-E07E3A2A71A5}" type="slidenum">
              <a:rPr lang="ko-KR" altLang="en-US" smtClean="0"/>
              <a:pPr/>
              <a:t>67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9/21/2014 10:18 AM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9/21/2014 10:18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9/21/2014 10:18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제목, 텍스트 및 클립 아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클립 아트 개체 틀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0CCEF-E7E8-4CE0-A9A1-EAD7B73CE0D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8638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122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7608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>
            <a:lvl1pPr>
              <a:defRPr baseline="0">
                <a:latin typeface="HY강B" pitchFamily="18" charset="-127"/>
                <a:ea typeface="HY강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4896544"/>
          </a:xfrm>
        </p:spPr>
        <p:txBody>
          <a:bodyPr/>
          <a:lstStyle>
            <a:lvl1pPr>
              <a:defRPr baseline="0">
                <a:latin typeface="HY강B" pitchFamily="18" charset="-127"/>
              </a:defRPr>
            </a:lvl1pPr>
            <a:lvl2pPr>
              <a:defRPr baseline="0">
                <a:latin typeface="HY강B" pitchFamily="18" charset="-127"/>
              </a:defRPr>
            </a:lvl2pPr>
            <a:lvl3pPr>
              <a:defRPr baseline="0">
                <a:latin typeface="HY강B" pitchFamily="18" charset="-127"/>
              </a:defRPr>
            </a:lvl3pPr>
            <a:lvl4pPr>
              <a:defRPr baseline="0">
                <a:latin typeface="HY강B" pitchFamily="18" charset="-127"/>
              </a:defRPr>
            </a:lvl4pPr>
            <a:lvl5pPr>
              <a:defRPr baseline="0">
                <a:latin typeface="HY강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9/21/2014 10:18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40"/>
            <a:ext cx="8153400" cy="576064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3886200" cy="45720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16016" y="1052736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9/21/2014 10:18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57606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1560" y="1628800"/>
            <a:ext cx="3886200" cy="35814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9/21/2014 10:18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11560" y="90872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6016" y="90872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9/21/2014 10:18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9/21/2014 10:18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9/21/2014 10:18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9/21/2014 10:18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9552" y="492671"/>
            <a:ext cx="8604448" cy="1440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5486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8153400" cy="4929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2196"/>
            <a:ext cx="467544" cy="1440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21" r:id="rId12"/>
  </p:sldLayoutIdLst>
  <p:txStyles>
    <p:titleStyle>
      <a:lvl1pPr algn="l" rtl="0" eaLnBrk="1" latinLnBrk="1" hangingPunct="1">
        <a:spcBef>
          <a:spcPct val="0"/>
        </a:spcBef>
        <a:buNone/>
        <a:defRPr sz="3200" kern="1200">
          <a:solidFill>
            <a:schemeClr val="tx2"/>
          </a:solidFill>
          <a:latin typeface="HY강B" pitchFamily="18" charset="-127"/>
          <a:ea typeface="HY강B" pitchFamily="18" charset="-127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 2" pitchFamily="18" charset="2"/>
        <a:buChar char=""/>
        <a:defRPr sz="20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 pitchFamily="18" charset="2"/>
        <a:buChar char=""/>
        <a:defRPr sz="18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16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14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12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슬라이드 번호 개체 틀 5"/>
          <p:cNvSpPr txBox="1">
            <a:spLocks/>
          </p:cNvSpPr>
          <p:nvPr/>
        </p:nvSpPr>
        <p:spPr>
          <a:xfrm>
            <a:off x="876300" y="6529388"/>
            <a:ext cx="2781300" cy="2508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9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EFB3C794-AD30-47E4-9ED4-D6A2CC9E13B0}" type="slidenum">
              <a:rPr lang="ko-KR" altLang="en-US" sz="800" smtClean="0">
                <a:solidFill>
                  <a:srgbClr val="262626"/>
                </a:solidFill>
                <a:latin typeface="Rix고딕 B"/>
                <a:ea typeface="Rix고딕 M"/>
                <a:cs typeface="Rix고딕 M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ko-KR" sz="800" smtClean="0">
                <a:solidFill>
                  <a:srgbClr val="262626"/>
                </a:solidFill>
                <a:latin typeface="Rix고딕 B"/>
                <a:ea typeface="Rix고딕 M"/>
                <a:cs typeface="Rix고딕 M"/>
              </a:rPr>
              <a:t> / </a:t>
            </a:r>
            <a:r>
              <a:rPr lang="ko-KR" altLang="en-US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한빛 교육 센터 </a:t>
            </a:r>
            <a:r>
              <a:rPr lang="en-US" altLang="ko-KR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Spring </a:t>
            </a:r>
            <a:r>
              <a:rPr lang="ko-KR" altLang="en-US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교육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lang="ko-KR" altLang="en-US" sz="800" smtClean="0">
              <a:solidFill>
                <a:srgbClr val="7F7F7F"/>
              </a:solidFill>
              <a:latin typeface="Rix고딕 B"/>
              <a:ea typeface="Rix고딕 M"/>
              <a:cs typeface="Rix고딕 M"/>
            </a:endParaRPr>
          </a:p>
        </p:txBody>
      </p:sp>
      <p:pic>
        <p:nvPicPr>
          <p:cNvPr id="4099" name="Picture 2" descr="C:\_works\07.03.NHN.PT템플릿\images\nhn_bi_white.png"/>
          <p:cNvPicPr>
            <a:picLocks noChangeAspect="1" noChangeArrowheads="1"/>
          </p:cNvPicPr>
          <p:nvPr/>
        </p:nvPicPr>
        <p:blipFill>
          <a:blip r:embed="rId4" cstate="print">
            <a:lum brigh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27293" r="10321" b="30193"/>
          <a:stretch>
            <a:fillRect/>
          </a:stretch>
        </p:blipFill>
        <p:spPr bwMode="auto">
          <a:xfrm>
            <a:off x="8134350" y="6432550"/>
            <a:ext cx="7921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직선 연결선 10"/>
          <p:cNvCxnSpPr/>
          <p:nvPr/>
        </p:nvCxnSpPr>
        <p:spPr>
          <a:xfrm>
            <a:off x="228600" y="6600825"/>
            <a:ext cx="684213" cy="1588"/>
          </a:xfrm>
          <a:prstGeom prst="line">
            <a:avLst/>
          </a:prstGeom>
          <a:ln w="444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14313" y="161925"/>
            <a:ext cx="714375" cy="552450"/>
          </a:xfrm>
          <a:prstGeom prst="rect">
            <a:avLst/>
          </a:prstGeom>
          <a:solidFill>
            <a:srgbClr val="75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85825" y="161925"/>
            <a:ext cx="8020050" cy="552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103" name="Picture 4" descr="D:\01_PROJECT\20071121 신입사원입사교육\PPT\Untitled-4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374650"/>
            <a:ext cx="12493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ransition>
    <p:fade/>
  </p:transition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Rix고딕 B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Rix고딕 M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Rix고딕 M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Rix고딕 M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Rix고딕 M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Rix고딕 M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ovframe.go.kr/wiki/doku.php?id=egovframework:dev2:dep:build_tool:%EA%B0%9C%EC%9D%B8%EB%B9%8C%EB%93%9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egovframe.go.kr/wiki/doku.php?id=egovframework:dev2:dep:build_tool:%EA%B0%9C%EC%9D%B8%EB%B9%8C%EB%93%9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7.png"/><Relationship Id="rId7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0" Type="http://schemas.openxmlformats.org/officeDocument/2006/relationships/image" Target="../media/image32.png"/><Relationship Id="rId4" Type="http://schemas.openxmlformats.org/officeDocument/2006/relationships/image" Target="../media/image34.png"/><Relationship Id="rId9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장안대학교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o-KR" altLang="en-US" dirty="0" smtClean="0"/>
              <a:t>인터넷정보통신과</a:t>
            </a:r>
            <a:endParaRPr lang="en-US" dirty="0" smtClean="0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4788024" y="2924944"/>
            <a:ext cx="3672408" cy="2743944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</a:rPr>
              <a:t>Java</a:t>
            </a:r>
            <a:r>
              <a:rPr lang="ko-KR" altLang="en-US" sz="3600" dirty="0" smtClean="0">
                <a:solidFill>
                  <a:schemeClr val="bg1"/>
                </a:solidFill>
              </a:rPr>
              <a:t> 프레임워크</a:t>
            </a:r>
            <a:r>
              <a:rPr lang="en-US" altLang="ko-KR" sz="3600" dirty="0" smtClean="0">
                <a:solidFill>
                  <a:schemeClr val="bg1"/>
                </a:solidFill>
              </a:rPr>
              <a:t/>
            </a:r>
            <a:br>
              <a:rPr lang="en-US" altLang="ko-KR" sz="3600" dirty="0" smtClean="0">
                <a:solidFill>
                  <a:schemeClr val="bg1"/>
                </a:solidFill>
              </a:rPr>
            </a:br>
            <a:r>
              <a:rPr lang="en-US" altLang="ko-KR" sz="3600" dirty="0" smtClean="0">
                <a:solidFill>
                  <a:schemeClr val="bg1"/>
                </a:solidFill>
              </a:rPr>
              <a:t>Spring Shopping Mall</a:t>
            </a:r>
            <a:endParaRPr lang="en-US" sz="2400" dirty="0">
              <a:solidFill>
                <a:srgbClr val="FFFFFF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Maven project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836712"/>
            <a:ext cx="8325172" cy="4896544"/>
          </a:xfrm>
        </p:spPr>
        <p:txBody>
          <a:bodyPr>
            <a:normAutofit/>
          </a:bodyPr>
          <a:lstStyle/>
          <a:p>
            <a:r>
              <a:rPr lang="en-US" altLang="ko-KR" dirty="0"/>
              <a:t>Maven</a:t>
            </a:r>
            <a:r>
              <a:rPr lang="ko-KR" altLang="en-US" dirty="0"/>
              <a:t>은 프로젝트의 </a:t>
            </a:r>
            <a:r>
              <a:rPr lang="en-US" altLang="ko-KR" dirty="0" smtClean="0"/>
              <a:t>build </a:t>
            </a:r>
            <a:r>
              <a:rPr lang="en-US" altLang="ko-KR" dirty="0"/>
              <a:t>life </a:t>
            </a:r>
            <a:r>
              <a:rPr lang="en-US" altLang="ko-KR" dirty="0" smtClean="0"/>
              <a:t>cycle </a:t>
            </a:r>
            <a:r>
              <a:rPr lang="ko-KR" altLang="en-US" dirty="0" smtClean="0"/>
              <a:t>기반 </a:t>
            </a:r>
            <a:r>
              <a:rPr lang="ko-KR" altLang="en-US" dirty="0"/>
              <a:t>프레임워크를 </a:t>
            </a:r>
            <a:r>
              <a:rPr lang="ko-KR" altLang="en-US" dirty="0" smtClean="0"/>
              <a:t>제공하는 </a:t>
            </a:r>
            <a:r>
              <a:rPr lang="ko-KR" altLang="en-US" b="1" dirty="0" smtClean="0"/>
              <a:t> </a:t>
            </a:r>
            <a:r>
              <a:rPr lang="ko-KR" altLang="en-US" b="1" dirty="0"/>
              <a:t>프로젝트 관리 도구</a:t>
            </a:r>
            <a:r>
              <a:rPr lang="ko-KR" altLang="en-US" dirty="0"/>
              <a:t>이다</a:t>
            </a:r>
            <a:endParaRPr lang="en-US" altLang="ko-KR" dirty="0" smtClean="0"/>
          </a:p>
          <a:p>
            <a:r>
              <a:rPr lang="ko-KR" altLang="en-US" dirty="0" err="1" smtClean="0"/>
              <a:t>빌드</a:t>
            </a:r>
            <a:r>
              <a:rPr lang="ko-KR" altLang="en-US" dirty="0" smtClean="0"/>
              <a:t> </a:t>
            </a:r>
            <a:r>
              <a:rPr lang="ko-KR" altLang="en-US" dirty="0"/>
              <a:t>생명주기</a:t>
            </a:r>
            <a:r>
              <a:rPr lang="en-US" altLang="ko-KR" dirty="0"/>
              <a:t>(Build </a:t>
            </a:r>
            <a:r>
              <a:rPr lang="en-US" altLang="ko-KR" dirty="0" smtClean="0"/>
              <a:t>Life cycle</a:t>
            </a:r>
            <a:r>
              <a:rPr lang="en-US" altLang="ko-KR" dirty="0"/>
              <a:t>)</a:t>
            </a:r>
            <a:r>
              <a:rPr lang="ko-KR" altLang="en-US" dirty="0"/>
              <a:t>에 따라 프로젝트 표준을 </a:t>
            </a:r>
            <a:r>
              <a:rPr lang="ko-KR" altLang="en-US" dirty="0" smtClean="0"/>
              <a:t>제공하고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의존 관계를 </a:t>
            </a:r>
            <a:r>
              <a:rPr lang="ko-KR" altLang="en-US" dirty="0" smtClean="0"/>
              <a:t>관리하고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/>
              <a:t>플러그인이</a:t>
            </a:r>
            <a:r>
              <a:rPr lang="ko-KR" altLang="en-US" dirty="0"/>
              <a:t> 제공하는 부가 기능을 사용할 수 있게 하는 </a:t>
            </a:r>
            <a:r>
              <a:rPr lang="ko-KR" altLang="en-US" dirty="0" smtClean="0"/>
              <a:t>도구</a:t>
            </a:r>
            <a:endParaRPr lang="en-US" altLang="ko-KR" b="1" dirty="0" smtClean="0"/>
          </a:p>
          <a:p>
            <a:pPr lvl="1"/>
            <a:r>
              <a:rPr lang="ko-KR" altLang="en-US" dirty="0" err="1" smtClean="0"/>
              <a:t>오픈소스</a:t>
            </a:r>
            <a:r>
              <a:rPr lang="ko-KR" altLang="en-US" dirty="0" smtClean="0"/>
              <a:t> </a:t>
            </a:r>
            <a:r>
              <a:rPr lang="ko-KR" altLang="en-US" dirty="0"/>
              <a:t>라이브러리들의 의존성을 관리할 수 있다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일관된 </a:t>
            </a:r>
            <a:r>
              <a:rPr lang="ko-KR" altLang="en-US" dirty="0"/>
              <a:t>프로젝트 구성을 </a:t>
            </a:r>
            <a:r>
              <a:rPr lang="ko-KR" altLang="en-US" dirty="0" smtClean="0"/>
              <a:t>만들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 있다</a:t>
            </a:r>
            <a:r>
              <a:rPr lang="en-US" altLang="ko-KR" dirty="0" smtClean="0"/>
              <a:t>. </a:t>
            </a:r>
          </a:p>
          <a:p>
            <a:pPr lvl="1"/>
            <a:endParaRPr lang="en-US" altLang="ko-KR" dirty="0"/>
          </a:p>
          <a:p>
            <a:r>
              <a:rPr lang="ko-KR" altLang="en-US" dirty="0" smtClean="0"/>
              <a:t>많은 </a:t>
            </a:r>
            <a:r>
              <a:rPr lang="ko-KR" altLang="en-US" dirty="0" err="1"/>
              <a:t>오픈소스</a:t>
            </a:r>
            <a:r>
              <a:rPr lang="ko-KR" altLang="en-US" dirty="0"/>
              <a:t> 프로젝트들이 </a:t>
            </a:r>
            <a:r>
              <a:rPr lang="en-US" altLang="ko-KR" dirty="0"/>
              <a:t>Maven </a:t>
            </a:r>
            <a:r>
              <a:rPr lang="ko-KR" altLang="en-US" dirty="0"/>
              <a:t>프로젝트로 구성되어 있어 </a:t>
            </a:r>
            <a:r>
              <a:rPr lang="ko-KR" altLang="en-US" dirty="0" err="1"/>
              <a:t>오픈소스를</a:t>
            </a:r>
            <a:r>
              <a:rPr lang="ko-KR" altLang="en-US" dirty="0"/>
              <a:t> </a:t>
            </a:r>
            <a:r>
              <a:rPr lang="ko-KR" altLang="en-US" dirty="0" smtClean="0"/>
              <a:t>분석에 편리</a:t>
            </a:r>
            <a:endParaRPr lang="en-US" altLang="ko-KR" dirty="0" smtClean="0"/>
          </a:p>
          <a:p>
            <a:r>
              <a:rPr lang="en-US" altLang="ko-KR" dirty="0" smtClean="0"/>
              <a:t>Maven </a:t>
            </a:r>
            <a:r>
              <a:rPr lang="en-US" altLang="ko-KR" dirty="0"/>
              <a:t>Profile </a:t>
            </a:r>
            <a:r>
              <a:rPr lang="ko-KR" altLang="en-US" dirty="0"/>
              <a:t>기능을 사용하면 배포환경에 따른 설정 파일을 관리하고 배포 파일을 생성할 수 있다</a:t>
            </a:r>
            <a:r>
              <a:rPr lang="en-US" altLang="ko-KR" dirty="0"/>
              <a:t>. </a:t>
            </a:r>
            <a:endParaRPr lang="en-US" altLang="ko-KR" dirty="0" smtClean="0"/>
          </a:p>
          <a:p>
            <a:r>
              <a:rPr lang="ko-KR" altLang="en-US" dirty="0" smtClean="0"/>
              <a:t>의존 </a:t>
            </a:r>
            <a:r>
              <a:rPr lang="ko-KR" altLang="en-US" dirty="0"/>
              <a:t>라이브러리를 </a:t>
            </a:r>
            <a:r>
              <a:rPr lang="en-US" altLang="ko-KR" dirty="0"/>
              <a:t>pom.xml </a:t>
            </a:r>
            <a:r>
              <a:rPr lang="ko-KR" altLang="en-US" dirty="0"/>
              <a:t>파일을 통해서 관리하므로 버전</a:t>
            </a:r>
            <a:r>
              <a:rPr lang="en-US" altLang="ko-KR" dirty="0"/>
              <a:t>(</a:t>
            </a:r>
            <a:r>
              <a:rPr lang="ko-KR" altLang="en-US" dirty="0"/>
              <a:t>형상</a:t>
            </a:r>
            <a:r>
              <a:rPr lang="en-US" altLang="ko-KR" dirty="0"/>
              <a:t>)</a:t>
            </a:r>
            <a:r>
              <a:rPr lang="ko-KR" altLang="en-US" dirty="0"/>
              <a:t>관리 시스템으로 공유할 파일의 크기가 줄어든다</a:t>
            </a:r>
            <a:r>
              <a:rPr lang="en-US" altLang="ko-KR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2491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메이븐</a:t>
            </a:r>
            <a:r>
              <a:rPr lang="ko-KR" altLang="en-US" b="1" dirty="0"/>
              <a:t>   플러그인 </a:t>
            </a:r>
            <a:r>
              <a:rPr lang="ko-KR" altLang="en-US" b="1" dirty="0" smtClean="0"/>
              <a:t>설치와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프로젝트 구성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424936" cy="4896544"/>
          </a:xfrm>
        </p:spPr>
        <p:txBody>
          <a:bodyPr/>
          <a:lstStyle/>
          <a:p>
            <a:r>
              <a:rPr lang="en-US" altLang="ko-KR" dirty="0"/>
              <a:t>Eclipse Marketplace</a:t>
            </a:r>
            <a:r>
              <a:rPr lang="ko-KR" altLang="en-US" dirty="0"/>
              <a:t>에서 </a:t>
            </a:r>
          </a:p>
          <a:p>
            <a:r>
              <a:rPr lang="ko-KR" altLang="en-US" dirty="0"/>
              <a:t>    </a:t>
            </a:r>
            <a:r>
              <a:rPr lang="en-US" altLang="ko-KR" dirty="0"/>
              <a:t>+ STS (Spring Tool </a:t>
            </a:r>
            <a:r>
              <a:rPr lang="en-US" altLang="ko-KR" dirty="0" smtClean="0"/>
              <a:t>Suite)</a:t>
            </a:r>
            <a:r>
              <a:rPr lang="ko-KR" altLang="en-US" dirty="0"/>
              <a:t>를 설치</a:t>
            </a:r>
          </a:p>
          <a:p>
            <a:r>
              <a:rPr lang="ko-KR" altLang="en-US" dirty="0"/>
              <a:t>    </a:t>
            </a:r>
            <a:r>
              <a:rPr lang="en-US" altLang="ko-KR" dirty="0"/>
              <a:t>+ Maven (Maven Integration for Eclipse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kepler</a:t>
            </a:r>
            <a:r>
              <a:rPr lang="en-US" altLang="ko-KR" dirty="0" smtClean="0"/>
              <a:t> </a:t>
            </a:r>
            <a:r>
              <a:rPr lang="en-US" altLang="ko-KR" dirty="0"/>
              <a:t>and newer)</a:t>
            </a:r>
            <a:r>
              <a:rPr lang="ko-KR" altLang="en-US" dirty="0"/>
              <a:t>를 설치</a:t>
            </a:r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200185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7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메이븐</a:t>
            </a:r>
            <a:r>
              <a:rPr lang="ko-KR" altLang="en-US" b="1" dirty="0"/>
              <a:t> </a:t>
            </a:r>
            <a:r>
              <a:rPr lang="ko-KR" altLang="en-US" b="1" dirty="0" smtClean="0"/>
              <a:t>프로젝트 구성</a:t>
            </a:r>
            <a:r>
              <a:rPr lang="en-US" altLang="ko-KR" b="1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692696"/>
            <a:ext cx="8153400" cy="4896544"/>
          </a:xfrm>
        </p:spPr>
        <p:txBody>
          <a:bodyPr/>
          <a:lstStyle/>
          <a:p>
            <a:r>
              <a:rPr lang="en-US" altLang="ko-KR" dirty="0" smtClean="0"/>
              <a:t>File</a:t>
            </a:r>
            <a:r>
              <a:rPr lang="ko-KR" altLang="en-US" dirty="0" smtClean="0"/>
              <a:t> </a:t>
            </a:r>
            <a:r>
              <a:rPr lang="en-US" altLang="ko-KR" dirty="0" smtClean="0"/>
              <a:t>&gt; new&gt; maven project &gt; next &gt; maven-archetype-</a:t>
            </a:r>
            <a:r>
              <a:rPr lang="en-US" altLang="ko-KR" dirty="0" err="1" smtClean="0"/>
              <a:t>webapp</a:t>
            </a:r>
            <a:r>
              <a:rPr lang="en-US" altLang="ko-KR" dirty="0" smtClean="0"/>
              <a:t> &gt; next</a:t>
            </a:r>
          </a:p>
          <a:p>
            <a:endParaRPr lang="en-US" altLang="ko-KR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04912"/>
            <a:ext cx="4621832" cy="5096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627784" y="1412776"/>
            <a:ext cx="6278376" cy="2215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groupId</a:t>
            </a:r>
            <a:endParaRPr lang="en-US" altLang="ko-KR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1"/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프로젝트를 만드는 그룹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조직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회사 등을 나타내는 유일한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이름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r>
              <a:rPr lang="en-US" altLang="ko-KR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artifactId</a:t>
            </a:r>
            <a:endParaRPr lang="en-US" altLang="ko-KR" dirty="0" smtClean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1"/>
            <a:r>
              <a:rPr lang="ko-KR" altLang="en-US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아티팩트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(artifact)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즉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프로젝트를 나타내는 유일한 이름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그룹 내 다른 </a:t>
            </a: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아티팩트와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이름이 같아서는 </a:t>
            </a: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안된다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Package: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프로젝트의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최상위 패키지</a:t>
            </a:r>
          </a:p>
          <a:p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Version :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프로젝트의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현재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버전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6984" y="2132856"/>
            <a:ext cx="979884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dirty="0" smtClean="0"/>
              <a:t>com.jang.doc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416984" y="2388610"/>
            <a:ext cx="990977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dirty="0" err="1" smtClean="0"/>
              <a:t>CardMybatis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910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메이븐</a:t>
            </a:r>
            <a:r>
              <a:rPr lang="ko-KR" altLang="en-US" b="1" dirty="0"/>
              <a:t> 프로젝트 </a:t>
            </a:r>
            <a:r>
              <a:rPr lang="ko-KR" altLang="en-US" b="1" dirty="0" smtClean="0"/>
              <a:t>구성</a:t>
            </a:r>
            <a:r>
              <a:rPr lang="en-US" altLang="ko-KR" b="1" dirty="0" smtClean="0"/>
              <a:t>(1)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6712"/>
            <a:ext cx="3096344" cy="5271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067944" y="10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pom.xml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en-US" altLang="ko-KR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Project </a:t>
            </a:r>
            <a:r>
              <a:rPr lang="en-US" altLang="ko-KR" b="1" dirty="0">
                <a:latin typeface="HY강B" panose="02030600000101010101" pitchFamily="18" charset="-127"/>
                <a:ea typeface="HY강B" panose="02030600000101010101" pitchFamily="18" charset="-127"/>
              </a:rPr>
              <a:t>Object Model(POM</a:t>
            </a:r>
            <a:r>
              <a:rPr lang="en-US" altLang="ko-KR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메이븐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프로젝트에 대한 모든 설정을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저장 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704235"/>
            <a:ext cx="5058473" cy="460393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899592" y="3068960"/>
            <a:ext cx="1008112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076056" y="2574040"/>
            <a:ext cx="990977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dirty="0" err="1" smtClean="0"/>
              <a:t>CardMybatis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2378224"/>
            <a:ext cx="979884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dirty="0" smtClean="0"/>
              <a:t>com.jang.doc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856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Maven project 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(2)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764704"/>
            <a:ext cx="8153400" cy="5832648"/>
          </a:xfrm>
        </p:spPr>
        <p:txBody>
          <a:bodyPr/>
          <a:lstStyle/>
          <a:p>
            <a:r>
              <a:rPr lang="en-US" altLang="ko-KR" dirty="0"/>
              <a:t>File</a:t>
            </a:r>
            <a:r>
              <a:rPr lang="ko-KR" altLang="en-US" dirty="0"/>
              <a:t> </a:t>
            </a:r>
            <a:r>
              <a:rPr lang="en-US" altLang="ko-KR" dirty="0"/>
              <a:t>&gt; new&gt; </a:t>
            </a:r>
            <a:r>
              <a:rPr lang="en-US" altLang="ko-KR" dirty="0" smtClean="0"/>
              <a:t>other &gt; Spring &gt; Spring project </a:t>
            </a:r>
            <a:r>
              <a:rPr lang="en-US" altLang="ko-KR" dirty="0"/>
              <a:t>&gt; next </a:t>
            </a:r>
            <a:r>
              <a:rPr lang="en-US" altLang="ko-KR" dirty="0" smtClean="0"/>
              <a:t>&gt;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3" y="1268760"/>
            <a:ext cx="537526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588224" y="4149080"/>
            <a:ext cx="86409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클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165748" y="5915372"/>
            <a:ext cx="792088" cy="2499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979592" y="1627034"/>
            <a:ext cx="115212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0" name="직선 화살표 연결선 9"/>
          <p:cNvCxnSpPr>
            <a:cxnSpLocks noChangeShapeType="1"/>
            <a:stCxn id="9" idx="1"/>
          </p:cNvCxnSpPr>
          <p:nvPr/>
        </p:nvCxnSpPr>
        <p:spPr bwMode="auto">
          <a:xfrm flipH="1">
            <a:off x="3203848" y="1796311"/>
            <a:ext cx="3775744" cy="80459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835696" y="2492896"/>
            <a:ext cx="115212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3" name="직선 화살표 연결선 12"/>
          <p:cNvCxnSpPr>
            <a:cxnSpLocks noChangeShapeType="1"/>
            <a:stCxn id="7" idx="1"/>
          </p:cNvCxnSpPr>
          <p:nvPr/>
        </p:nvCxnSpPr>
        <p:spPr bwMode="auto">
          <a:xfrm flipH="1">
            <a:off x="4067944" y="4318357"/>
            <a:ext cx="2520280" cy="170293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331640" y="5517232"/>
            <a:ext cx="1656184" cy="2499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855311" y="2505088"/>
            <a:ext cx="990977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dirty="0" err="1" smtClean="0"/>
              <a:t>CardMybatis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555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Maven project  </a:t>
            </a:r>
            <a:r>
              <a:rPr lang="ko-KR" altLang="en-US" dirty="0"/>
              <a:t>구성</a:t>
            </a:r>
            <a:r>
              <a:rPr lang="en-US" altLang="ko-KR" dirty="0"/>
              <a:t>(2) 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20" y="1018456"/>
            <a:ext cx="5960047" cy="302433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076056" y="1283702"/>
            <a:ext cx="115212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  <a:stCxn id="6" idx="1"/>
            <a:endCxn id="9" idx="3"/>
          </p:cNvCxnSpPr>
          <p:nvPr/>
        </p:nvCxnSpPr>
        <p:spPr bwMode="auto">
          <a:xfrm flipH="1">
            <a:off x="2987824" y="1452979"/>
            <a:ext cx="2088232" cy="1147929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5220072" y="3573016"/>
            <a:ext cx="1008112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835696" y="2492896"/>
            <a:ext cx="115212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881052" y="2494941"/>
            <a:ext cx="1130438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b="1" dirty="0" smtClean="0"/>
              <a:t>com.jang.doc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107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Maven project  </a:t>
            </a:r>
            <a:r>
              <a:rPr lang="ko-KR" altLang="en-US" dirty="0"/>
              <a:t>구성</a:t>
            </a:r>
            <a:r>
              <a:rPr lang="en-US" altLang="ko-KR" dirty="0"/>
              <a:t>(2) 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836712"/>
            <a:ext cx="3155871" cy="548069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002760" y="1846854"/>
            <a:ext cx="2657472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기본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구성화일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생성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6" name="직선 화살표 연결선 5"/>
          <p:cNvCxnSpPr>
            <a:cxnSpLocks noChangeShapeType="1"/>
            <a:stCxn id="5" idx="1"/>
            <a:endCxn id="8" idx="3"/>
          </p:cNvCxnSpPr>
          <p:nvPr/>
        </p:nvCxnSpPr>
        <p:spPr bwMode="auto">
          <a:xfrm flipH="1">
            <a:off x="3373136" y="2016131"/>
            <a:ext cx="629624" cy="156768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683568" y="2185408"/>
            <a:ext cx="1008112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860968" y="3479780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  <a:stCxn id="5" idx="1"/>
            <a:endCxn id="7" idx="3"/>
          </p:cNvCxnSpPr>
          <p:nvPr/>
        </p:nvCxnSpPr>
        <p:spPr bwMode="auto">
          <a:xfrm flipH="1">
            <a:off x="1691680" y="2016131"/>
            <a:ext cx="2311080" cy="24128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860968" y="4983992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669862" y="5195761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9" name="직선 화살표 연결선 18"/>
          <p:cNvCxnSpPr>
            <a:cxnSpLocks noChangeShapeType="1"/>
            <a:stCxn id="5" idx="1"/>
          </p:cNvCxnSpPr>
          <p:nvPr/>
        </p:nvCxnSpPr>
        <p:spPr bwMode="auto">
          <a:xfrm flipH="1">
            <a:off x="3373136" y="2016131"/>
            <a:ext cx="629624" cy="307189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4" name="직선 화살표 연결선 13"/>
          <p:cNvCxnSpPr>
            <a:cxnSpLocks noChangeShapeType="1"/>
          </p:cNvCxnSpPr>
          <p:nvPr/>
        </p:nvCxnSpPr>
        <p:spPr bwMode="auto">
          <a:xfrm flipH="1">
            <a:off x="1863684" y="2136773"/>
            <a:ext cx="2139076" cy="366849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564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POM</a:t>
            </a:r>
            <a:r>
              <a:rPr lang="ko-KR" altLang="en-US" dirty="0" smtClean="0"/>
              <a:t> 파일에서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 설정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8280920" cy="5472608"/>
          </a:xfrm>
        </p:spPr>
        <p:txBody>
          <a:bodyPr>
            <a:normAutofit/>
          </a:bodyPr>
          <a:lstStyle/>
          <a:p>
            <a:r>
              <a:rPr lang="en-US" altLang="ko-KR" sz="1600" dirty="0" smtClean="0"/>
              <a:t>Maven</a:t>
            </a:r>
            <a:r>
              <a:rPr lang="ko-KR" altLang="en-US" sz="1600" dirty="0" smtClean="0"/>
              <a:t>으로 </a:t>
            </a:r>
            <a:r>
              <a:rPr lang="ko-KR" altLang="en-US" sz="1600" dirty="0"/>
              <a:t>프로젝트 </a:t>
            </a:r>
            <a:r>
              <a:rPr lang="ko-KR" altLang="en-US" sz="1600" dirty="0" err="1"/>
              <a:t>설정시에는</a:t>
            </a:r>
            <a:r>
              <a:rPr lang="ko-KR" altLang="en-US" sz="1600" dirty="0"/>
              <a:t> 의존관계 라이브러리 </a:t>
            </a:r>
            <a:r>
              <a:rPr lang="en-US" altLang="ko-KR" sz="1600" dirty="0"/>
              <a:t>(*.jar) </a:t>
            </a:r>
            <a:r>
              <a:rPr lang="ko-KR" altLang="en-US" sz="1600" dirty="0"/>
              <a:t>파일을 다운로드 받아 </a:t>
            </a:r>
            <a:r>
              <a:rPr lang="en-US" altLang="ko-KR" sz="1600" dirty="0"/>
              <a:t>WEB-INF/lib </a:t>
            </a:r>
            <a:r>
              <a:rPr lang="ko-KR" altLang="en-US" sz="1600" dirty="0"/>
              <a:t>에 따로 설정할 필요가 </a:t>
            </a:r>
            <a:r>
              <a:rPr lang="ko-KR" altLang="en-US" sz="1600" dirty="0" smtClean="0"/>
              <a:t>없음</a:t>
            </a:r>
            <a:endParaRPr lang="en-US" altLang="ko-KR" sz="1600" dirty="0" smtClean="0"/>
          </a:p>
          <a:p>
            <a:r>
              <a:rPr lang="en-US" altLang="ko-KR" sz="1600" dirty="0" smtClean="0"/>
              <a:t>pom.xml </a:t>
            </a:r>
            <a:r>
              <a:rPr lang="ko-KR" altLang="en-US" sz="1600" dirty="0"/>
              <a:t>에 해당 의존관계 라이브러리에 대한 의존관계를 기술해 주면 자동을 관련 라이브러리를 다운로드 받아 프로젝트에서 </a:t>
            </a:r>
            <a:r>
              <a:rPr lang="ko-KR" altLang="en-US" sz="1600" dirty="0" smtClean="0"/>
              <a:t>사용 가능</a:t>
            </a: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ko-KR" altLang="en-US" sz="1200" dirty="0" smtClean="0"/>
              <a:t> </a:t>
            </a:r>
            <a:endParaRPr lang="ko-KR" altLang="en-US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876192"/>
            <a:ext cx="6366808" cy="3751664"/>
          </a:xfrm>
          <a:prstGeom prst="rect">
            <a:avLst/>
          </a:prstGeom>
          <a:solidFill>
            <a:schemeClr val="accent2"/>
          </a:solidFill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2843808" y="2204864"/>
            <a:ext cx="936104" cy="64807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995936" y="4077072"/>
            <a:ext cx="648072" cy="3600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860032" y="2132856"/>
            <a:ext cx="936104" cy="3600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1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5688632" cy="41434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POM</a:t>
            </a:r>
            <a:r>
              <a:rPr lang="ko-KR" altLang="en-US" dirty="0"/>
              <a:t> 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/>
              <a:t>구</a:t>
            </a:r>
            <a:r>
              <a:rPr lang="ko-KR" altLang="en-US" dirty="0" smtClean="0"/>
              <a:t>성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28" y="1656616"/>
            <a:ext cx="4169648" cy="24841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POM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sz="1400" u="sng" dirty="0">
                <a:solidFill>
                  <a:srgbClr val="0000FF"/>
                </a:solidFill>
                <a:hlinkClick r:id="rId4" tooltip="egovframework:dev2:dep:build_tool:개인빌드 ↵"/>
              </a:rPr>
              <a:t>프로젝트 </a:t>
            </a:r>
            <a:r>
              <a:rPr lang="ko-KR" altLang="en-US" sz="1400" u="sng" dirty="0" smtClean="0">
                <a:solidFill>
                  <a:srgbClr val="0000FF"/>
                </a:solidFill>
                <a:hlinkClick r:id="rId4" tooltip="egovframework:dev2:dep:build_tool:개인빌드 ↵"/>
              </a:rPr>
              <a:t>일반</a:t>
            </a:r>
            <a:r>
              <a:rPr lang="en-US" altLang="ko-KR" sz="1400" u="sng" dirty="0" smtClean="0">
                <a:solidFill>
                  <a:srgbClr val="0000FF"/>
                </a:solidFill>
                <a:hlinkClick r:id="rId4" tooltip="egovframework:dev2:dep:build_tool:개인빌드 ↵"/>
              </a:rPr>
              <a:t> </a:t>
            </a:r>
            <a:r>
              <a:rPr lang="ko-KR" altLang="en-US" sz="1400" u="sng" dirty="0" smtClean="0">
                <a:solidFill>
                  <a:srgbClr val="0000FF"/>
                </a:solidFill>
                <a:hlinkClick r:id="rId4" tooltip="egovframework:dev2:dep:build_tool:개인빌드 ↵"/>
              </a:rPr>
              <a:t>정보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en-US" altLang="ko-KR" sz="1400" dirty="0"/>
              <a:t>- </a:t>
            </a:r>
            <a:r>
              <a:rPr lang="ko-KR" altLang="en-US" sz="1400" dirty="0"/>
              <a:t>프로젝트 이름</a:t>
            </a:r>
            <a:r>
              <a:rPr lang="en-US" altLang="ko-KR" sz="1400" dirty="0"/>
              <a:t>, </a:t>
            </a:r>
            <a:r>
              <a:rPr lang="ko-KR" altLang="en-US" sz="1400" dirty="0"/>
              <a:t>설명</a:t>
            </a:r>
            <a:r>
              <a:rPr lang="en-US" altLang="ko-KR" sz="1400" dirty="0"/>
              <a:t>, </a:t>
            </a:r>
            <a:r>
              <a:rPr lang="ko-KR" altLang="en-US" sz="1400" dirty="0"/>
              <a:t>버전 정보 등을 </a:t>
            </a:r>
            <a:r>
              <a:rPr lang="ko-KR" altLang="en-US" sz="1400" dirty="0" smtClean="0"/>
              <a:t>기술</a:t>
            </a:r>
            <a:endParaRPr lang="en-US" altLang="ko-KR" sz="1400" dirty="0" smtClean="0"/>
          </a:p>
          <a:p>
            <a:pPr lvl="1"/>
            <a:r>
              <a:rPr lang="en-US" altLang="ko-KR" sz="1400" b="1" dirty="0" smtClean="0">
                <a:solidFill>
                  <a:srgbClr val="0000FF"/>
                </a:solidFill>
              </a:rPr>
              <a:t>&lt;properties&gt;&lt;/properties&gt;</a:t>
            </a:r>
          </a:p>
          <a:p>
            <a:pPr lvl="1"/>
            <a:r>
              <a:rPr lang="en-US" altLang="ko-KR" sz="1400" b="1" dirty="0" smtClean="0">
                <a:solidFill>
                  <a:srgbClr val="0000FF"/>
                </a:solidFill>
              </a:rPr>
              <a:t>&lt;dependencies&gt;&lt;/dependencies&gt;</a:t>
            </a:r>
          </a:p>
          <a:p>
            <a:pPr lvl="1"/>
            <a:r>
              <a:rPr lang="en-US" altLang="ko-KR" sz="1400" b="1" dirty="0" smtClean="0">
                <a:solidFill>
                  <a:srgbClr val="0000FF"/>
                </a:solidFill>
              </a:rPr>
              <a:t>&lt;build&gt;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</a:t>
            </a:r>
            <a:endParaRPr lang="en-US" altLang="ko-KR" sz="1400" b="1" dirty="0" smtClean="0">
              <a:solidFill>
                <a:srgbClr val="0000FF"/>
              </a:solidFill>
            </a:endParaRPr>
          </a:p>
          <a:p>
            <a:pPr lvl="2"/>
            <a:r>
              <a:rPr lang="en-US" altLang="ko-KR" sz="1200" b="1" dirty="0" smtClean="0">
                <a:solidFill>
                  <a:srgbClr val="0000FF"/>
                </a:solidFill>
              </a:rPr>
              <a:t>&lt;plugins&gt; </a:t>
            </a:r>
          </a:p>
          <a:p>
            <a:pPr lvl="3"/>
            <a:r>
              <a:rPr lang="en-US" altLang="ko-KR" sz="1000" b="1" dirty="0" smtClean="0">
                <a:solidFill>
                  <a:srgbClr val="0000FF"/>
                </a:solidFill>
              </a:rPr>
              <a:t>&lt;plugin&gt;&lt;/plugin&gt;</a:t>
            </a:r>
          </a:p>
          <a:p>
            <a:pPr lvl="2"/>
            <a:r>
              <a:rPr lang="en-US" altLang="ko-KR" sz="1200" b="1" dirty="0">
                <a:solidFill>
                  <a:srgbClr val="0000FF"/>
                </a:solidFill>
              </a:rPr>
              <a:t>&lt;plugins&gt; </a:t>
            </a:r>
          </a:p>
          <a:p>
            <a:pPr lvl="1"/>
            <a:r>
              <a:rPr lang="en-US" altLang="ko-KR" sz="1400" b="1" dirty="0" smtClean="0">
                <a:solidFill>
                  <a:srgbClr val="0000FF"/>
                </a:solidFill>
              </a:rPr>
              <a:t>&lt;/build</a:t>
            </a:r>
            <a:r>
              <a:rPr lang="en-US" altLang="ko-KR" sz="1400" b="1" dirty="0">
                <a:solidFill>
                  <a:srgbClr val="0000FF"/>
                </a:solidFill>
              </a:rPr>
              <a:t>&gt;</a:t>
            </a:r>
            <a:r>
              <a:rPr lang="ko-KR" altLang="en-US" sz="1400" b="1" dirty="0">
                <a:solidFill>
                  <a:srgbClr val="0000FF"/>
                </a:solidFill>
              </a:rPr>
              <a:t> </a:t>
            </a:r>
            <a:endParaRPr lang="en-US" altLang="ko-KR" sz="1400" b="1" dirty="0">
              <a:solidFill>
                <a:srgbClr val="0000FF"/>
              </a:solidFill>
            </a:endParaRPr>
          </a:p>
          <a:p>
            <a:pPr lvl="1"/>
            <a:endParaRPr lang="ko-KR" altLang="en-US" sz="1400" b="1" dirty="0">
              <a:solidFill>
                <a:srgbClr val="0000FF"/>
              </a:solidFill>
            </a:endParaRPr>
          </a:p>
          <a:p>
            <a:pPr lvl="1"/>
            <a:endParaRPr lang="ko-KR" altLang="en-US" sz="1400" b="1" dirty="0">
              <a:solidFill>
                <a:srgbClr val="0000FF"/>
              </a:solidFill>
            </a:endParaRPr>
          </a:p>
          <a:p>
            <a:pPr lvl="1"/>
            <a:endParaRPr lang="ko-KR" altLang="en-US" sz="1400" b="1" dirty="0">
              <a:solidFill>
                <a:srgbClr val="0000FF"/>
              </a:solidFill>
            </a:endParaRPr>
          </a:p>
          <a:p>
            <a:pPr lvl="1"/>
            <a:endParaRPr lang="en-US" altLang="ko-KR" sz="1400" dirty="0" smtClean="0"/>
          </a:p>
          <a:p>
            <a:pPr lvl="1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537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POM</a:t>
            </a:r>
            <a:r>
              <a:rPr lang="ko-KR" altLang="en-US" dirty="0"/>
              <a:t> 파일에서 </a:t>
            </a:r>
            <a:r>
              <a:rPr lang="en-US" altLang="ko-KR" dirty="0"/>
              <a:t>project</a:t>
            </a:r>
            <a:r>
              <a:rPr lang="ko-KR" altLang="en-US" dirty="0"/>
              <a:t> 설정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764704"/>
            <a:ext cx="8153400" cy="3672408"/>
          </a:xfrm>
        </p:spPr>
        <p:txBody>
          <a:bodyPr>
            <a:noAutofit/>
          </a:bodyPr>
          <a:lstStyle/>
          <a:p>
            <a:r>
              <a:rPr lang="en-US" altLang="ko-KR" sz="1600" b="1" dirty="0">
                <a:solidFill>
                  <a:srgbClr val="0000FF"/>
                </a:solidFill>
              </a:rPr>
              <a:t>General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Information</a:t>
            </a:r>
            <a:r>
              <a:rPr lang="ko-KR" altLang="en-US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u="sng" dirty="0" smtClean="0">
                <a:solidFill>
                  <a:srgbClr val="0000FF"/>
                </a:solidFill>
                <a:hlinkClick r:id="rId2" tooltip="egovframework:dev2:dep:build_tool:개인빌드 ↵"/>
              </a:rPr>
              <a:t>프로젝트 </a:t>
            </a:r>
            <a:r>
              <a:rPr lang="ko-KR" altLang="en-US" sz="1600" u="sng" dirty="0">
                <a:solidFill>
                  <a:srgbClr val="0000FF"/>
                </a:solidFill>
                <a:hlinkClick r:id="rId2" tooltip="egovframework:dev2:dep:build_tool:개인빌드 ↵"/>
              </a:rPr>
              <a:t>정보 </a:t>
            </a:r>
            <a:r>
              <a:rPr lang="ko-KR" altLang="en-US" sz="1600" u="sng" dirty="0" smtClean="0">
                <a:solidFill>
                  <a:srgbClr val="0000FF"/>
                </a:solidFill>
                <a:hlinkClick r:id="rId2" tooltip="egovframework:dev2:dep:build_tool:개인빌드 ↵"/>
              </a:rPr>
              <a:t>생성</a:t>
            </a:r>
            <a:r>
              <a:rPr lang="en-US" altLang="ko-KR" sz="1600" dirty="0" smtClean="0">
                <a:solidFill>
                  <a:srgbClr val="0000FF"/>
                </a:solidFill>
              </a:rPr>
              <a:t>) 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프로젝트 </a:t>
            </a:r>
            <a:r>
              <a:rPr lang="ko-KR" altLang="en-US" sz="1600" dirty="0"/>
              <a:t>이름</a:t>
            </a:r>
            <a:r>
              <a:rPr lang="en-US" altLang="ko-KR" sz="1600" dirty="0"/>
              <a:t>, </a:t>
            </a:r>
            <a:r>
              <a:rPr lang="ko-KR" altLang="en-US" sz="1600" dirty="0"/>
              <a:t>설명</a:t>
            </a:r>
            <a:r>
              <a:rPr lang="en-US" altLang="ko-KR" sz="1600" dirty="0"/>
              <a:t>, </a:t>
            </a:r>
            <a:r>
              <a:rPr lang="ko-KR" altLang="en-US" sz="1600" dirty="0"/>
              <a:t>버전 정보 등을 </a:t>
            </a:r>
            <a:r>
              <a:rPr lang="ko-KR" altLang="en-US" sz="1600" dirty="0" smtClean="0"/>
              <a:t>기술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&lt;</a:t>
            </a:r>
            <a:r>
              <a:rPr lang="en-US" altLang="ko-KR" sz="1600" dirty="0"/>
              <a:t>project&gt; - pom.xml </a:t>
            </a:r>
            <a:r>
              <a:rPr lang="ko-KR" altLang="en-US" sz="1600" dirty="0"/>
              <a:t>파일의 </a:t>
            </a:r>
            <a:r>
              <a:rPr lang="en-US" altLang="ko-KR" sz="1600" dirty="0" smtClean="0"/>
              <a:t>ROOT.</a:t>
            </a:r>
            <a:endParaRPr lang="en-US" altLang="ko-KR" sz="1600" dirty="0"/>
          </a:p>
          <a:p>
            <a:pPr lvl="1"/>
            <a:r>
              <a:rPr lang="en-US" altLang="ko-KR" sz="1600" dirty="0" smtClean="0"/>
              <a:t>&lt;</a:t>
            </a:r>
            <a:r>
              <a:rPr lang="en-US" altLang="ko-KR" sz="1600" dirty="0" err="1"/>
              <a:t>modelVersion</a:t>
            </a:r>
            <a:r>
              <a:rPr lang="en-US" altLang="ko-KR" sz="1600" dirty="0"/>
              <a:t>&gt; - </a:t>
            </a:r>
            <a:r>
              <a:rPr lang="ko-KR" altLang="en-US" sz="1600" dirty="0"/>
              <a:t>현재 </a:t>
            </a:r>
            <a:r>
              <a:rPr lang="en-US" altLang="ko-KR" sz="1600" dirty="0"/>
              <a:t>POM</a:t>
            </a:r>
            <a:r>
              <a:rPr lang="ko-KR" altLang="en-US" sz="1600" dirty="0"/>
              <a:t>이 사용하고 있는 </a:t>
            </a:r>
            <a:r>
              <a:rPr lang="ko-KR" altLang="en-US" sz="1600" dirty="0" smtClean="0"/>
              <a:t>버전</a:t>
            </a:r>
            <a:r>
              <a:rPr lang="en-US" altLang="ko-KR" sz="1600" dirty="0" smtClean="0"/>
              <a:t>.  </a:t>
            </a:r>
          </a:p>
          <a:p>
            <a:pPr lvl="1"/>
            <a:r>
              <a:rPr lang="en-US" altLang="ko-KR" sz="1600" dirty="0" smtClean="0"/>
              <a:t>&lt;</a:t>
            </a:r>
            <a:r>
              <a:rPr lang="en-US" altLang="ko-KR" sz="1600" dirty="0" err="1"/>
              <a:t>groupId</a:t>
            </a:r>
            <a:r>
              <a:rPr lang="en-US" altLang="ko-KR" sz="1600" dirty="0"/>
              <a:t>&gt; - </a:t>
            </a:r>
            <a:r>
              <a:rPr lang="ko-KR" altLang="en-US" sz="1600" dirty="0"/>
              <a:t>프로젝트를 만든 조직이나 그룹의 유일한 </a:t>
            </a:r>
            <a:r>
              <a:rPr lang="ko-KR" altLang="en-US" sz="1600" dirty="0" err="1" smtClean="0"/>
              <a:t>식별자</a:t>
            </a:r>
            <a:r>
              <a:rPr lang="en-US" altLang="ko-KR" sz="1600" dirty="0" smtClean="0"/>
              <a:t>. </a:t>
            </a:r>
            <a:r>
              <a:rPr lang="ko-KR" altLang="en-US" sz="1600" dirty="0"/>
              <a:t>보통 자바 패키지 만드는 형식으로 </a:t>
            </a:r>
            <a:r>
              <a:rPr lang="ko-KR" altLang="en-US" sz="1600" dirty="0" smtClean="0"/>
              <a:t>지정</a:t>
            </a:r>
            <a:r>
              <a:rPr lang="en-US" altLang="ko-KR" sz="1600" dirty="0" smtClean="0"/>
              <a:t> </a:t>
            </a:r>
          </a:p>
          <a:p>
            <a:pPr lvl="1"/>
            <a:r>
              <a:rPr lang="en-US" altLang="ko-KR" sz="1600" dirty="0" smtClean="0"/>
              <a:t>&lt;</a:t>
            </a:r>
            <a:r>
              <a:rPr lang="en-US" altLang="ko-KR" sz="1600" dirty="0" err="1"/>
              <a:t>artifactId</a:t>
            </a:r>
            <a:r>
              <a:rPr lang="en-US" altLang="ko-KR" sz="1600" dirty="0"/>
              <a:t>&gt; - </a:t>
            </a:r>
            <a:r>
              <a:rPr lang="ko-KR" altLang="en-US" sz="1600" dirty="0"/>
              <a:t>프로젝트에서 생성하는 결과물의 이름에 사용되는 </a:t>
            </a:r>
            <a:r>
              <a:rPr lang="ko-KR" altLang="en-US" sz="1600" dirty="0" smtClean="0"/>
              <a:t>속성</a:t>
            </a:r>
            <a:r>
              <a:rPr lang="en-US" altLang="ko-KR" sz="1600" dirty="0" smtClean="0"/>
              <a:t> </a:t>
            </a:r>
          </a:p>
          <a:p>
            <a:pPr lvl="1"/>
            <a:r>
              <a:rPr lang="en-US" altLang="ko-KR" sz="1600" dirty="0" smtClean="0"/>
              <a:t>&lt;</a:t>
            </a:r>
            <a:r>
              <a:rPr lang="en-US" altLang="ko-KR" sz="1600" dirty="0"/>
              <a:t>packaging&gt; - </a:t>
            </a:r>
            <a:r>
              <a:rPr lang="ko-KR" altLang="en-US" sz="1600" dirty="0" err="1"/>
              <a:t>패키징</a:t>
            </a:r>
            <a:r>
              <a:rPr lang="ko-KR" altLang="en-US" sz="1600" dirty="0"/>
              <a:t> 할 파일 형식을 </a:t>
            </a:r>
            <a:r>
              <a:rPr lang="ko-KR" altLang="en-US" sz="1600" dirty="0" smtClean="0"/>
              <a:t>지정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(JAR, WAR, EAR </a:t>
            </a:r>
            <a:r>
              <a:rPr lang="ko-KR" altLang="en-US" sz="1600" dirty="0"/>
              <a:t>등등</a:t>
            </a:r>
            <a:r>
              <a:rPr lang="en-US" altLang="ko-KR" sz="1600" dirty="0"/>
              <a:t>) 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&lt;</a:t>
            </a:r>
            <a:r>
              <a:rPr lang="en-US" altLang="ko-KR" sz="1600" dirty="0"/>
              <a:t>version&gt; - </a:t>
            </a:r>
            <a:r>
              <a:rPr lang="ko-KR" altLang="en-US" sz="1600" dirty="0"/>
              <a:t>프로젝트의 버전을 표시한다</a:t>
            </a:r>
            <a:r>
              <a:rPr lang="en-US" altLang="ko-KR" sz="1600" dirty="0"/>
              <a:t>. </a:t>
            </a:r>
            <a:r>
              <a:rPr lang="ko-KR" altLang="en-US" sz="1600" dirty="0"/>
              <a:t>위에 </a:t>
            </a:r>
            <a:r>
              <a:rPr lang="en-US" altLang="ko-KR" sz="1600" dirty="0"/>
              <a:t>SNAPSHOT</a:t>
            </a:r>
            <a:r>
              <a:rPr lang="ko-KR" altLang="en-US" sz="1600" dirty="0"/>
              <a:t>이라고 붙은 것은 개발 상태일 때 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&lt;</a:t>
            </a:r>
            <a:r>
              <a:rPr lang="en-US" altLang="ko-KR" sz="1600" dirty="0"/>
              <a:t>name&gt; - </a:t>
            </a:r>
            <a:r>
              <a:rPr lang="ko-KR" altLang="en-US" sz="1600" dirty="0"/>
              <a:t>프로젝트의 </a:t>
            </a:r>
            <a:r>
              <a:rPr lang="ko-KR" altLang="en-US" sz="1600" dirty="0" smtClean="0"/>
              <a:t>이름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&lt;</a:t>
            </a:r>
            <a:r>
              <a:rPr lang="en-US" altLang="ko-KR" sz="1600" dirty="0" err="1"/>
              <a:t>url</a:t>
            </a:r>
            <a:r>
              <a:rPr lang="en-US" altLang="ko-KR" sz="1600" dirty="0"/>
              <a:t>&gt; - </a:t>
            </a:r>
            <a:r>
              <a:rPr lang="ko-KR" altLang="en-US" sz="1600" dirty="0"/>
              <a:t>프로젝트 </a:t>
            </a:r>
            <a:r>
              <a:rPr lang="ko-KR" altLang="en-US" sz="1600" dirty="0" smtClean="0"/>
              <a:t>사이트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&lt;</a:t>
            </a:r>
            <a:r>
              <a:rPr lang="en-US" altLang="ko-KR" sz="1600" dirty="0"/>
              <a:t>description&gt; - </a:t>
            </a:r>
            <a:r>
              <a:rPr lang="ko-KR" altLang="en-US" sz="1600" dirty="0"/>
              <a:t>프로젝트 설명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59832"/>
            <a:ext cx="4713751" cy="280831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9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08740"/>
            <a:ext cx="3528888" cy="216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b="1" dirty="0" err="1" smtClean="0">
                <a:solidFill>
                  <a:srgbClr val="000000"/>
                </a:solidFill>
              </a:rPr>
              <a:t>IoC</a:t>
            </a:r>
            <a:r>
              <a:rPr kumimoji="1" lang="en-US" altLang="ko-KR" b="1" dirty="0" smtClean="0">
                <a:solidFill>
                  <a:srgbClr val="000000"/>
                </a:solidFill>
              </a:rPr>
              <a:t>(Spring</a:t>
            </a:r>
            <a:r>
              <a:rPr kumimoji="1" lang="ko-KR" altLang="en-US" b="1" dirty="0" smtClean="0">
                <a:solidFill>
                  <a:srgbClr val="000000"/>
                </a:solidFill>
              </a:rPr>
              <a:t> </a:t>
            </a:r>
            <a:r>
              <a:rPr kumimoji="1" lang="en-US" altLang="ko-KR" b="1" dirty="0" smtClean="0">
                <a:solidFill>
                  <a:srgbClr val="000000"/>
                </a:solidFill>
              </a:rPr>
              <a:t>,DI</a:t>
            </a:r>
            <a:r>
              <a:rPr kumimoji="1" lang="en-US" altLang="ko-KR" b="1" dirty="0">
                <a:solidFill>
                  <a:srgbClr val="000000"/>
                </a:solidFill>
              </a:rPr>
              <a:t>) Container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20662" y="836712"/>
            <a:ext cx="8153400" cy="4896544"/>
          </a:xfrm>
        </p:spPr>
        <p:txBody>
          <a:bodyPr>
            <a:normAutofit/>
          </a:bodyPr>
          <a:lstStyle/>
          <a:p>
            <a:r>
              <a:rPr lang="en-US" altLang="ko-KR" sz="1800" b="1" dirty="0" err="1" smtClean="0">
                <a:solidFill>
                  <a:srgbClr val="0033CC"/>
                </a:solidFill>
              </a:rPr>
              <a:t>Ioc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 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(Inversion </a:t>
            </a:r>
            <a:r>
              <a:rPr lang="en-US" altLang="ko-KR" sz="1800" b="1" dirty="0">
                <a:solidFill>
                  <a:srgbClr val="0033CC"/>
                </a:solidFill>
              </a:rPr>
              <a:t>of 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Control) 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컨테이너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 :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제어의 역전</a:t>
            </a:r>
            <a:endParaRPr lang="en-US" altLang="ko-KR" sz="1800" dirty="0" smtClean="0">
              <a:solidFill>
                <a:srgbClr val="0033CC"/>
              </a:solidFill>
            </a:endParaRPr>
          </a:p>
          <a:p>
            <a:pPr lvl="1">
              <a:spcBef>
                <a:spcPts val="700"/>
              </a:spcBef>
            </a:pPr>
            <a:r>
              <a:rPr lang="ko-KR" altLang="en-US" sz="1600" dirty="0" smtClean="0">
                <a:solidFill>
                  <a:srgbClr val="0000FF"/>
                </a:solidFill>
              </a:rPr>
              <a:t>개발자</a:t>
            </a:r>
            <a:r>
              <a:rPr lang="ko-KR" altLang="en-US" sz="1600" dirty="0" smtClean="0"/>
              <a:t>가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객체</a:t>
            </a:r>
            <a:r>
              <a:rPr lang="en-US" altLang="ko-KR" sz="1600" dirty="0"/>
              <a:t>(</a:t>
            </a:r>
            <a:r>
              <a:rPr kumimoji="1" lang="en-US" altLang="ko-KR" sz="1600" dirty="0" smtClean="0">
                <a:solidFill>
                  <a:srgbClr val="000000"/>
                </a:solidFill>
              </a:rPr>
              <a:t>POJO)</a:t>
            </a:r>
            <a:r>
              <a:rPr lang="ko-KR" altLang="en-US" sz="1600" dirty="0"/>
              <a:t>를 생성하고 각 객체간의 의존관계를 제어하였으나 </a:t>
            </a:r>
            <a:r>
              <a:rPr lang="en-US" altLang="ko-KR" sz="1600" dirty="0" smtClean="0">
                <a:solidFill>
                  <a:srgbClr val="0000FF"/>
                </a:solidFill>
              </a:rPr>
              <a:t>Spring(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IoC</a:t>
            </a:r>
            <a:r>
              <a:rPr lang="en-US" altLang="ko-KR" sz="1600" dirty="0">
                <a:solidFill>
                  <a:srgbClr val="0000FF"/>
                </a:solidFill>
              </a:rPr>
              <a:t>) </a:t>
            </a:r>
            <a:r>
              <a:rPr lang="ko-KR" altLang="en-US" sz="1600" dirty="0">
                <a:solidFill>
                  <a:srgbClr val="0000FF"/>
                </a:solidFill>
              </a:rPr>
              <a:t>컨테이너가 </a:t>
            </a:r>
            <a:r>
              <a:rPr lang="ko-KR" altLang="en-US" sz="1600" dirty="0" smtClean="0"/>
              <a:t>객체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의 </a:t>
            </a:r>
            <a:r>
              <a:rPr kumimoji="1" lang="ko-KR" altLang="en-US" sz="1600" dirty="0">
                <a:solidFill>
                  <a:srgbClr val="000000"/>
                </a:solidFill>
              </a:rPr>
              <a:t>생성</a:t>
            </a:r>
            <a:r>
              <a:rPr kumimoji="1" lang="en-US" altLang="ko-KR" sz="160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dirty="0">
                <a:solidFill>
                  <a:srgbClr val="000000"/>
                </a:solidFill>
              </a:rPr>
              <a:t>초기화</a:t>
            </a:r>
            <a:r>
              <a:rPr kumimoji="1" lang="en-US" altLang="ko-KR" sz="160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dirty="0">
                <a:solidFill>
                  <a:srgbClr val="000000"/>
                </a:solidFill>
              </a:rPr>
              <a:t>서비스 소멸에 관한 모든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제어 권한을 </a:t>
            </a:r>
            <a:r>
              <a:rPr kumimoji="1" lang="ko-KR" altLang="en-US" sz="1600" dirty="0">
                <a:solidFill>
                  <a:srgbClr val="000000"/>
                </a:solidFill>
              </a:rPr>
              <a:t>가지면서 </a:t>
            </a:r>
            <a:r>
              <a:rPr kumimoji="1" lang="ko-KR" altLang="en-US" sz="1600" dirty="0" smtClean="0">
                <a:solidFill>
                  <a:srgbClr val="0000FF"/>
                </a:solidFill>
              </a:rPr>
              <a:t>객체의 </a:t>
            </a:r>
            <a:r>
              <a:rPr kumimoji="1" lang="ko-KR" altLang="en-US" sz="1600" dirty="0">
                <a:solidFill>
                  <a:srgbClr val="0000FF"/>
                </a:solidFill>
              </a:rPr>
              <a:t>생명주기를 </a:t>
            </a:r>
            <a:r>
              <a:rPr kumimoji="1" lang="ko-KR" altLang="en-US" sz="1600" dirty="0" smtClean="0">
                <a:solidFill>
                  <a:srgbClr val="0000FF"/>
                </a:solidFill>
              </a:rPr>
              <a:t>관리</a:t>
            </a:r>
            <a:r>
              <a:rPr kumimoji="1" lang="en-US" altLang="ko-KR" sz="1600" dirty="0" smtClean="0">
                <a:solidFill>
                  <a:srgbClr val="000000"/>
                </a:solidFill>
              </a:rPr>
              <a:t>.</a:t>
            </a:r>
          </a:p>
          <a:p>
            <a:pPr lvl="1">
              <a:spcBef>
                <a:spcPts val="700"/>
              </a:spcBef>
            </a:pPr>
            <a:r>
              <a:rPr kumimoji="1" lang="ko-KR" altLang="en-US" sz="1600" dirty="0">
                <a:solidFill>
                  <a:srgbClr val="000000"/>
                </a:solidFill>
              </a:rPr>
              <a:t>개발자들이 직접 </a:t>
            </a:r>
            <a:r>
              <a:rPr kumimoji="1" lang="en-US" altLang="ko-KR" sz="1600" dirty="0">
                <a:solidFill>
                  <a:srgbClr val="000000"/>
                </a:solidFill>
              </a:rPr>
              <a:t>POJO</a:t>
            </a:r>
            <a:r>
              <a:rPr kumimoji="1" lang="ko-KR" altLang="en-US" sz="1600" dirty="0">
                <a:solidFill>
                  <a:srgbClr val="000000"/>
                </a:solidFill>
              </a:rPr>
              <a:t>를 생성할 수도 있지만</a:t>
            </a:r>
            <a:r>
              <a:rPr kumimoji="1" lang="en-US" altLang="ko-KR" sz="160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모든 </a:t>
            </a:r>
            <a:r>
              <a:rPr kumimoji="1" lang="ko-KR" altLang="en-US" sz="1600" dirty="0">
                <a:solidFill>
                  <a:srgbClr val="000000"/>
                </a:solidFill>
              </a:rPr>
              <a:t>권한을 </a:t>
            </a:r>
            <a:r>
              <a:rPr kumimoji="1" lang="en-US" altLang="ko-KR" sz="1600" dirty="0">
                <a:solidFill>
                  <a:srgbClr val="000000"/>
                </a:solidFill>
              </a:rPr>
              <a:t>Container</a:t>
            </a:r>
            <a:r>
              <a:rPr kumimoji="1" lang="ko-KR" altLang="en-US" sz="1600" dirty="0">
                <a:solidFill>
                  <a:srgbClr val="000000"/>
                </a:solidFill>
              </a:rPr>
              <a:t>에게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위임</a:t>
            </a:r>
            <a:endParaRPr kumimoji="1" lang="en-US" altLang="ko-KR" sz="1600" dirty="0">
              <a:solidFill>
                <a:srgbClr val="000000"/>
              </a:solidFill>
            </a:endParaRPr>
          </a:p>
          <a:p>
            <a:pPr lvl="1">
              <a:spcBef>
                <a:spcPts val="700"/>
              </a:spcBef>
            </a:pPr>
            <a:r>
              <a:rPr kumimoji="1" lang="en-US" altLang="ko-KR" sz="1600" dirty="0">
                <a:solidFill>
                  <a:srgbClr val="000000"/>
                </a:solidFill>
              </a:rPr>
              <a:t>Transaction, Security </a:t>
            </a:r>
            <a:r>
              <a:rPr kumimoji="1" lang="ko-KR" altLang="en-US" sz="1600" dirty="0">
                <a:solidFill>
                  <a:srgbClr val="000000"/>
                </a:solidFill>
              </a:rPr>
              <a:t>추가적인 기능을 제공한다</a:t>
            </a:r>
            <a:r>
              <a:rPr kumimoji="1" lang="en-US" altLang="ko-KR" sz="1600" dirty="0">
                <a:solidFill>
                  <a:srgbClr val="000000"/>
                </a:solidFill>
              </a:rPr>
              <a:t>. AOP </a:t>
            </a:r>
            <a:r>
              <a:rPr kumimoji="1" lang="ko-KR" altLang="en-US" sz="1600" dirty="0">
                <a:solidFill>
                  <a:srgbClr val="000000"/>
                </a:solidFill>
              </a:rPr>
              <a:t>기능을 이용하여 새로운 </a:t>
            </a:r>
            <a:r>
              <a:rPr kumimoji="1" lang="en-US" altLang="ko-KR" sz="1600" dirty="0">
                <a:solidFill>
                  <a:srgbClr val="000000"/>
                </a:solidFill>
              </a:rPr>
              <a:t>Container </a:t>
            </a:r>
            <a:r>
              <a:rPr kumimoji="1" lang="ko-KR" altLang="en-US" sz="1600" dirty="0">
                <a:solidFill>
                  <a:srgbClr val="000000"/>
                </a:solidFill>
              </a:rPr>
              <a:t>기능을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추가 가능</a:t>
            </a:r>
            <a:endParaRPr kumimoji="1" lang="en-US" altLang="ko-KR" sz="16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ko-KR" sz="1800" b="1" dirty="0">
                <a:solidFill>
                  <a:srgbClr val="0033CC"/>
                </a:solidFill>
              </a:rPr>
              <a:t>DI(Dependency Injection 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) : 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의존관계 주입</a:t>
            </a:r>
            <a:endParaRPr lang="en-US" altLang="ko-KR" sz="1800" b="1" dirty="0">
              <a:solidFill>
                <a:srgbClr val="0033CC"/>
              </a:solidFill>
            </a:endParaRPr>
          </a:p>
          <a:p>
            <a:pPr lvl="1"/>
            <a:r>
              <a:rPr lang="ko-KR" altLang="en-US" sz="1600" dirty="0"/>
              <a:t>변화의 폭을 </a:t>
            </a:r>
            <a:r>
              <a:rPr lang="ko-KR" altLang="en-US" sz="1600" dirty="0" smtClean="0"/>
              <a:t>최소화하도록 클래스 사이의 </a:t>
            </a:r>
            <a:r>
              <a:rPr lang="ko-KR" altLang="en-US" sz="1600" dirty="0"/>
              <a:t>의존관계를 빈 설정</a:t>
            </a:r>
            <a:r>
              <a:rPr lang="en-US" altLang="ko-KR" sz="1600" dirty="0"/>
              <a:t>(Bean Definition)</a:t>
            </a:r>
            <a:r>
              <a:rPr lang="ko-KR" altLang="en-US" sz="1600" dirty="0"/>
              <a:t>정보를 바탕으로 컨테이너가 자동적으로 연결해주는 </a:t>
            </a:r>
            <a:r>
              <a:rPr lang="ko-KR" altLang="en-US" sz="1600" dirty="0" smtClean="0"/>
              <a:t>것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grpSp>
        <p:nvGrpSpPr>
          <p:cNvPr id="23" name="그룹 22"/>
          <p:cNvGrpSpPr/>
          <p:nvPr/>
        </p:nvGrpSpPr>
        <p:grpSpPr>
          <a:xfrm>
            <a:off x="714375" y="4203798"/>
            <a:ext cx="4953000" cy="1524000"/>
            <a:chOff x="1943100" y="5001071"/>
            <a:chExt cx="4953000" cy="1524000"/>
          </a:xfrm>
        </p:grpSpPr>
        <p:sp>
          <p:nvSpPr>
            <p:cNvPr id="4" name="AutoShape 1028"/>
            <p:cNvSpPr>
              <a:spLocks noChangeArrowheads="1"/>
            </p:cNvSpPr>
            <p:nvPr/>
          </p:nvSpPr>
          <p:spPr bwMode="blackGray">
            <a:xfrm>
              <a:off x="1943100" y="5001071"/>
              <a:ext cx="4953000" cy="1524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 smtClean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 smtClean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</a:rPr>
                <a:t>                                    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>
                  <a:solidFill>
                    <a:srgbClr val="FFFFFF"/>
                  </a:solidFill>
                </a:rPr>
                <a:t> </a:t>
              </a:r>
              <a:r>
                <a:rPr kumimoji="1" lang="en-US" altLang="ko-KR" sz="1400" b="1" dirty="0" smtClean="0">
                  <a:solidFill>
                    <a:srgbClr val="FFFFFF"/>
                  </a:solidFill>
                </a:rPr>
                <a:t>                                                    </a:t>
              </a:r>
              <a:r>
                <a:rPr kumimoji="1" lang="en-US" altLang="ko-KR" sz="1400" b="1" dirty="0" err="1" smtClean="0">
                  <a:solidFill>
                    <a:srgbClr val="0000FF"/>
                  </a:solidFill>
                </a:rPr>
                <a:t>IoC</a:t>
              </a:r>
              <a:r>
                <a:rPr kumimoji="1" lang="en-US" altLang="ko-KR" sz="1400" b="1" dirty="0">
                  <a:solidFill>
                    <a:srgbClr val="0000FF"/>
                  </a:solidFill>
                </a:rPr>
                <a:t>(</a:t>
              </a:r>
              <a:r>
                <a:rPr kumimoji="1" lang="ko-KR" altLang="en-US" sz="1400" b="1" dirty="0">
                  <a:solidFill>
                    <a:srgbClr val="0000FF"/>
                  </a:solidFill>
                </a:rPr>
                <a:t>또는 </a:t>
              </a:r>
              <a:r>
                <a:rPr kumimoji="1" lang="en-US" altLang="ko-KR" sz="1400" b="1" dirty="0">
                  <a:solidFill>
                    <a:srgbClr val="0000FF"/>
                  </a:solidFill>
                </a:rPr>
                <a:t>DI) Container</a:t>
              </a:r>
              <a:endParaRPr kumimoji="1" lang="en-GB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5" name="Oval 1029"/>
            <p:cNvSpPr>
              <a:spLocks noChangeArrowheads="1"/>
            </p:cNvSpPr>
            <p:nvPr/>
          </p:nvSpPr>
          <p:spPr bwMode="auto">
            <a:xfrm>
              <a:off x="4170362" y="5915918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Oval 1030"/>
            <p:cNvSpPr>
              <a:spLocks noChangeArrowheads="1"/>
            </p:cNvSpPr>
            <p:nvPr/>
          </p:nvSpPr>
          <p:spPr bwMode="auto">
            <a:xfrm>
              <a:off x="5080000" y="52296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1031"/>
            <p:cNvSpPr>
              <a:spLocks noChangeArrowheads="1"/>
            </p:cNvSpPr>
            <p:nvPr/>
          </p:nvSpPr>
          <p:spPr bwMode="auto">
            <a:xfrm>
              <a:off x="6134100" y="52296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Oval 1032"/>
            <p:cNvSpPr>
              <a:spLocks noChangeArrowheads="1"/>
            </p:cNvSpPr>
            <p:nvPr/>
          </p:nvSpPr>
          <p:spPr bwMode="auto">
            <a:xfrm>
              <a:off x="4102100" y="52804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Text Box 1035"/>
            <p:cNvSpPr txBox="1">
              <a:spLocks noChangeArrowheads="1"/>
            </p:cNvSpPr>
            <p:nvPr/>
          </p:nvSpPr>
          <p:spPr bwMode="auto">
            <a:xfrm>
              <a:off x="3873500" y="6220718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A</a:t>
              </a:r>
            </a:p>
          </p:txBody>
        </p:sp>
        <p:sp>
          <p:nvSpPr>
            <p:cNvPr id="12" name="Text Box 1036"/>
            <p:cNvSpPr txBox="1">
              <a:spLocks noChangeArrowheads="1"/>
            </p:cNvSpPr>
            <p:nvPr/>
          </p:nvSpPr>
          <p:spPr bwMode="auto">
            <a:xfrm>
              <a:off x="3797300" y="5585271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B</a:t>
              </a:r>
            </a:p>
          </p:txBody>
        </p:sp>
        <p:sp>
          <p:nvSpPr>
            <p:cNvPr id="13" name="Text Box 1037"/>
            <p:cNvSpPr txBox="1">
              <a:spLocks noChangeArrowheads="1"/>
            </p:cNvSpPr>
            <p:nvPr/>
          </p:nvSpPr>
          <p:spPr bwMode="auto">
            <a:xfrm>
              <a:off x="4851400" y="5534471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C</a:t>
              </a:r>
            </a:p>
          </p:txBody>
        </p:sp>
        <p:sp>
          <p:nvSpPr>
            <p:cNvPr id="14" name="Text Box 1038"/>
            <p:cNvSpPr txBox="1">
              <a:spLocks noChangeArrowheads="1"/>
            </p:cNvSpPr>
            <p:nvPr/>
          </p:nvSpPr>
          <p:spPr bwMode="auto">
            <a:xfrm>
              <a:off x="5829300" y="5534471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D</a:t>
              </a: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1964457" y="5299967"/>
              <a:ext cx="1778868" cy="898525"/>
              <a:chOff x="3059832" y="4315271"/>
              <a:chExt cx="1778868" cy="898525"/>
            </a:xfrm>
          </p:grpSpPr>
          <p:sp>
            <p:nvSpPr>
              <p:cNvPr id="9" name="AutoShape 1033"/>
              <p:cNvSpPr>
                <a:spLocks noChangeArrowheads="1"/>
              </p:cNvSpPr>
              <p:nvPr/>
            </p:nvSpPr>
            <p:spPr bwMode="auto">
              <a:xfrm flipH="1" flipV="1">
                <a:off x="3390900" y="4315271"/>
                <a:ext cx="374650" cy="855663"/>
              </a:xfrm>
              <a:prstGeom prst="curvedLeftArrow">
                <a:avLst>
                  <a:gd name="adj1" fmla="val 45678"/>
                  <a:gd name="adj2" fmla="val 91356"/>
                  <a:gd name="adj3" fmla="val 33333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" name="그룹 19"/>
              <p:cNvGrpSpPr/>
              <p:nvPr/>
            </p:nvGrpSpPr>
            <p:grpSpPr>
              <a:xfrm>
                <a:off x="3059832" y="4391471"/>
                <a:ext cx="1778868" cy="822325"/>
                <a:chOff x="3059832" y="4391471"/>
                <a:chExt cx="1778868" cy="822325"/>
              </a:xfrm>
            </p:grpSpPr>
            <p:sp>
              <p:nvSpPr>
                <p:cNvPr id="10" name="AutoShape 1034"/>
                <p:cNvSpPr>
                  <a:spLocks noChangeArrowheads="1"/>
                </p:cNvSpPr>
                <p:nvPr/>
              </p:nvSpPr>
              <p:spPr bwMode="auto">
                <a:xfrm>
                  <a:off x="3924300" y="4391471"/>
                  <a:ext cx="387350" cy="822325"/>
                </a:xfrm>
                <a:prstGeom prst="curvedLeftArrow">
                  <a:avLst>
                    <a:gd name="adj1" fmla="val 42459"/>
                    <a:gd name="adj2" fmla="val 84918"/>
                    <a:gd name="adj3" fmla="val 33333"/>
                  </a:avLst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Text Box 1039"/>
                <p:cNvSpPr txBox="1">
                  <a:spLocks noChangeArrowheads="1"/>
                </p:cNvSpPr>
                <p:nvPr/>
              </p:nvSpPr>
              <p:spPr bwMode="auto">
                <a:xfrm>
                  <a:off x="3059832" y="4924871"/>
                  <a:ext cx="559668" cy="2460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Create</a:t>
                  </a:r>
                </a:p>
              </p:txBody>
            </p:sp>
            <p:sp>
              <p:nvSpPr>
                <p:cNvPr id="16" name="Text Box 1040"/>
                <p:cNvSpPr txBox="1">
                  <a:spLocks noChangeArrowheads="1"/>
                </p:cNvSpPr>
                <p:nvPr/>
              </p:nvSpPr>
              <p:spPr bwMode="auto">
                <a:xfrm>
                  <a:off x="3086100" y="4467671"/>
                  <a:ext cx="609600" cy="2540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Init</a:t>
                  </a:r>
                </a:p>
              </p:txBody>
            </p:sp>
            <p:sp>
              <p:nvSpPr>
                <p:cNvPr id="17" name="Text Box 1041"/>
                <p:cNvSpPr txBox="1">
                  <a:spLocks noChangeArrowheads="1"/>
                </p:cNvSpPr>
                <p:nvPr/>
              </p:nvSpPr>
              <p:spPr bwMode="auto">
                <a:xfrm>
                  <a:off x="4229100" y="4391471"/>
                  <a:ext cx="609600" cy="24622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Service</a:t>
                  </a:r>
                </a:p>
              </p:txBody>
            </p:sp>
            <p:sp>
              <p:nvSpPr>
                <p:cNvPr id="18" name="Text Box 1042"/>
                <p:cNvSpPr txBox="1">
                  <a:spLocks noChangeArrowheads="1"/>
                </p:cNvSpPr>
                <p:nvPr/>
              </p:nvSpPr>
              <p:spPr bwMode="auto">
                <a:xfrm>
                  <a:off x="4152900" y="4924871"/>
                  <a:ext cx="685800" cy="2540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Destory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241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POM</a:t>
            </a:r>
            <a:r>
              <a:rPr lang="ko-KR" altLang="en-US" dirty="0" smtClean="0"/>
              <a:t> 파일에서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 설정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3863" y="620688"/>
            <a:ext cx="8153400" cy="5184576"/>
          </a:xfrm>
        </p:spPr>
        <p:txBody>
          <a:bodyPr>
            <a:norm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properties </a:t>
            </a:r>
            <a:r>
              <a:rPr lang="ko-KR" altLang="en-US" sz="1600" b="1" dirty="0">
                <a:solidFill>
                  <a:srgbClr val="0000FF"/>
                </a:solidFill>
              </a:rPr>
              <a:t>정의</a:t>
            </a:r>
          </a:p>
          <a:p>
            <a:pPr lvl="1"/>
            <a:r>
              <a:rPr lang="en-US" altLang="ko-KR" sz="1600" dirty="0"/>
              <a:t>properties Element </a:t>
            </a:r>
            <a:r>
              <a:rPr lang="ko-KR" altLang="en-US" sz="1600" dirty="0"/>
              <a:t>는 </a:t>
            </a:r>
            <a:r>
              <a:rPr lang="en-US" altLang="ko-KR" sz="1600" dirty="0"/>
              <a:t>pom.xml </a:t>
            </a:r>
            <a:r>
              <a:rPr lang="ko-KR" altLang="en-US" sz="1600" dirty="0"/>
              <a:t>에서 사용하는 속성을 </a:t>
            </a:r>
            <a:r>
              <a:rPr lang="ko-KR" altLang="en-US" sz="1600" dirty="0" smtClean="0"/>
              <a:t>선언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해당 </a:t>
            </a:r>
            <a:r>
              <a:rPr lang="ko-KR" altLang="en-US" sz="1600" dirty="0"/>
              <a:t>의존관계 라이브러리의 버전을 일괄적으로 적용하거나 내부 </a:t>
            </a:r>
            <a:r>
              <a:rPr lang="ko-KR" altLang="en-US" sz="1600" dirty="0" err="1"/>
              <a:t>속성등을</a:t>
            </a:r>
            <a:r>
              <a:rPr lang="ko-KR" altLang="en-US" sz="1600" dirty="0"/>
              <a:t> 설정하는 용도로 </a:t>
            </a:r>
            <a:r>
              <a:rPr lang="ko-KR" altLang="en-US" sz="1600" dirty="0" smtClean="0"/>
              <a:t>사용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properties </a:t>
            </a:r>
            <a:r>
              <a:rPr lang="ko-KR" altLang="en-US" sz="1600" dirty="0"/>
              <a:t>에 정의된 속성을 사용할 경우에는 </a:t>
            </a:r>
            <a:r>
              <a:rPr lang="en-US" altLang="ko-KR" sz="1600" b="1" i="1" dirty="0"/>
              <a:t>${</a:t>
            </a:r>
            <a:r>
              <a:rPr lang="ko-KR" altLang="en-US" sz="1600" b="1" i="1" dirty="0" err="1"/>
              <a:t>속성명</a:t>
            </a:r>
            <a:r>
              <a:rPr lang="en-US" altLang="ko-KR" sz="1600" b="1" i="1" dirty="0"/>
              <a:t>}</a:t>
            </a:r>
            <a:r>
              <a:rPr lang="ko-KR" altLang="en-US" sz="1600" dirty="0"/>
              <a:t> 과 같이 </a:t>
            </a:r>
            <a:r>
              <a:rPr lang="ko-KR" altLang="en-US" sz="1600" dirty="0" smtClean="0"/>
              <a:t>사용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ko-KR" altLang="en-US" sz="1200" dirty="0" smtClean="0"/>
              <a:t> </a:t>
            </a:r>
            <a:endParaRPr lang="ko-KR" alt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7128792" cy="331236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POM</a:t>
            </a:r>
            <a:r>
              <a:rPr lang="ko-KR" altLang="en-US" dirty="0"/>
              <a:t> 파일에서 </a:t>
            </a:r>
            <a:r>
              <a:rPr lang="en-US" altLang="ko-KR" dirty="0"/>
              <a:t>project</a:t>
            </a:r>
            <a:r>
              <a:rPr lang="ko-KR" altLang="en-US" dirty="0"/>
              <a:t> 설정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3863" y="692696"/>
            <a:ext cx="8153400" cy="4896544"/>
          </a:xfrm>
        </p:spPr>
        <p:txBody>
          <a:bodyPr/>
          <a:lstStyle/>
          <a:p>
            <a:r>
              <a:rPr lang="en-US" altLang="ko-KR" sz="1600" b="1" dirty="0">
                <a:solidFill>
                  <a:srgbClr val="0000FF"/>
                </a:solidFill>
              </a:rPr>
              <a:t>dependencies </a:t>
            </a:r>
            <a:r>
              <a:rPr lang="ko-KR" altLang="en-US" sz="1600" b="1" dirty="0">
                <a:solidFill>
                  <a:srgbClr val="0000FF"/>
                </a:solidFill>
              </a:rPr>
              <a:t>정의</a:t>
            </a:r>
          </a:p>
          <a:p>
            <a:pPr lvl="1"/>
            <a:r>
              <a:rPr lang="en-US" altLang="ko-KR" sz="1400" dirty="0"/>
              <a:t>dependencies </a:t>
            </a:r>
            <a:r>
              <a:rPr lang="ko-KR" altLang="en-US" sz="1400" dirty="0"/>
              <a:t>는 프로젝트에서 사용할 의존관계 라이브러리들을 정의하는 </a:t>
            </a:r>
            <a:r>
              <a:rPr lang="en-US" altLang="ko-KR" sz="1400" dirty="0"/>
              <a:t>Element </a:t>
            </a:r>
            <a:endParaRPr lang="en-US" altLang="ko-KR" sz="1400" dirty="0" smtClean="0"/>
          </a:p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66162"/>
            <a:ext cx="5271418" cy="462713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2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Pom</a:t>
            </a:r>
            <a:r>
              <a:rPr lang="ko-KR" altLang="en-US" dirty="0" smtClean="0"/>
              <a:t>과 의존성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87288" y="908720"/>
            <a:ext cx="8369424" cy="4896544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altLang="ko-KR" sz="1800" dirty="0"/>
              <a:t>&lt;dependency</a:t>
            </a:r>
            <a:r>
              <a:rPr lang="en-US" altLang="ko-KR" sz="1800" dirty="0" smtClean="0"/>
              <a:t>&gt;:</a:t>
            </a:r>
            <a:r>
              <a:rPr lang="ko-KR" altLang="en-US" sz="1800" dirty="0" smtClean="0"/>
              <a:t>의존성이란 저장소</a:t>
            </a:r>
            <a:r>
              <a:rPr lang="en-US" altLang="ko-KR" sz="1800" dirty="0" smtClean="0"/>
              <a:t>(Repository)</a:t>
            </a:r>
            <a:r>
              <a:rPr lang="ko-KR" altLang="en-US" sz="1800" dirty="0" smtClean="0"/>
              <a:t>에 </a:t>
            </a:r>
            <a:r>
              <a:rPr lang="ko-KR" altLang="en-US" sz="1800" dirty="0"/>
              <a:t>존재하는 특정 라이브러리 파일에 대한 </a:t>
            </a:r>
            <a:r>
              <a:rPr lang="ko-KR" altLang="en-US" sz="1800" dirty="0" smtClean="0"/>
              <a:t>참조</a:t>
            </a:r>
            <a:endParaRPr lang="en-US" altLang="ko-KR" sz="1800" dirty="0" smtClean="0"/>
          </a:p>
          <a:p>
            <a:r>
              <a:rPr lang="en-US" altLang="ko-KR" sz="1800" dirty="0" smtClean="0"/>
              <a:t>Maven</a:t>
            </a:r>
            <a:r>
              <a:rPr lang="ko-KR" altLang="en-US" sz="1800" dirty="0"/>
              <a:t>에서는 </a:t>
            </a:r>
            <a:r>
              <a:rPr lang="en-US" altLang="ko-KR" sz="1800" dirty="0"/>
              <a:t>&lt;dependency</a:t>
            </a:r>
            <a:r>
              <a:rPr lang="en-US" altLang="ko-KR" sz="1800" dirty="0" smtClean="0"/>
              <a:t>&gt;</a:t>
            </a:r>
            <a:r>
              <a:rPr lang="ko-KR" altLang="en-US" sz="1800" dirty="0" smtClean="0"/>
              <a:t>를 </a:t>
            </a:r>
            <a:r>
              <a:rPr lang="ko-KR" altLang="en-US" sz="1800" dirty="0"/>
              <a:t>해결하기 위해 어떤 라이브러리 파일을 어떤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저장소</a:t>
            </a:r>
            <a:r>
              <a:rPr lang="en-US" altLang="ko-KR" sz="1800" dirty="0" smtClean="0"/>
              <a:t>) Repository</a:t>
            </a:r>
            <a:r>
              <a:rPr lang="ko-KR" altLang="en-US" sz="1800" dirty="0" smtClean="0"/>
              <a:t>에서 찾아봐야 </a:t>
            </a:r>
            <a:r>
              <a:rPr lang="ko-KR" altLang="en-US" sz="1800" dirty="0"/>
              <a:t>하는지 정보가 필요하다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/>
              <a:t>&lt;dependency&gt; </a:t>
            </a:r>
            <a:r>
              <a:rPr lang="ko-KR" altLang="en-US" sz="1800" dirty="0" smtClean="0"/>
              <a:t>는 </a:t>
            </a:r>
            <a:r>
              <a:rPr lang="en-US" altLang="ko-KR" sz="1800" dirty="0" err="1" smtClean="0"/>
              <a:t>groupId</a:t>
            </a:r>
            <a:r>
              <a:rPr lang="en-US" altLang="ko-KR" sz="1800" dirty="0"/>
              <a:t>, </a:t>
            </a:r>
            <a:r>
              <a:rPr lang="en-US" altLang="ko-KR" sz="1800" dirty="0" err="1"/>
              <a:t>artifactId</a:t>
            </a:r>
            <a:r>
              <a:rPr lang="en-US" altLang="ko-KR" sz="1800" dirty="0"/>
              <a:t>, version </a:t>
            </a:r>
            <a:r>
              <a:rPr lang="ko-KR" altLang="en-US" sz="1800" dirty="0"/>
              <a:t>속성을 사용해서 </a:t>
            </a:r>
            <a:r>
              <a:rPr lang="ko-KR" altLang="en-US" sz="1800" dirty="0" smtClean="0"/>
              <a:t>식별한다</a:t>
            </a:r>
            <a:r>
              <a:rPr lang="en-US" altLang="ko-KR" sz="1800" dirty="0" smtClean="0"/>
              <a:t>. </a:t>
            </a:r>
          </a:p>
          <a:p>
            <a:r>
              <a:rPr lang="en-US" altLang="ko-KR" sz="1800" dirty="0" err="1" smtClean="0"/>
              <a:t>groupId</a:t>
            </a:r>
            <a:r>
              <a:rPr lang="ko-KR" altLang="en-US" sz="1800" dirty="0" smtClean="0"/>
              <a:t>에서 </a:t>
            </a:r>
            <a:r>
              <a:rPr lang="ko-KR" altLang="en-US" sz="1800" dirty="0"/>
              <a:t>제공하는 </a:t>
            </a:r>
            <a:r>
              <a:rPr lang="en-US" altLang="ko-KR" sz="1800" dirty="0" err="1" smtClean="0"/>
              <a:t>artifactId</a:t>
            </a:r>
            <a:r>
              <a:rPr lang="ko-KR" altLang="en-US" sz="1800" dirty="0" smtClean="0"/>
              <a:t>의 </a:t>
            </a:r>
            <a:r>
              <a:rPr lang="en-US" altLang="ko-KR" sz="1800" dirty="0" smtClean="0"/>
              <a:t>version</a:t>
            </a:r>
            <a:r>
              <a:rPr lang="ko-KR" altLang="en-US" sz="1800" dirty="0" smtClean="0"/>
              <a:t>에 </a:t>
            </a:r>
            <a:r>
              <a:rPr lang="ko-KR" altLang="en-US" sz="1800" dirty="0"/>
              <a:t>의존성이 있다고 명시만 </a:t>
            </a:r>
            <a:r>
              <a:rPr lang="ko-KR" altLang="en-US" sz="1800" dirty="0" smtClean="0"/>
              <a:t>한다</a:t>
            </a:r>
            <a:r>
              <a:rPr lang="en-US" altLang="ko-KR" sz="1800" dirty="0" smtClean="0"/>
              <a:t>. </a:t>
            </a:r>
          </a:p>
          <a:p>
            <a:r>
              <a:rPr lang="ko-KR" altLang="en-US" sz="1800" dirty="0"/>
              <a:t>라이브러리가 물리적으로 어디에 존재하는지 알 필요가 없고 파일을 다운로드 받을 필요가  없다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Maven</a:t>
            </a:r>
            <a:r>
              <a:rPr lang="ko-KR" altLang="en-US" sz="1800" dirty="0"/>
              <a:t>에서 이용 가능한 모든 </a:t>
            </a:r>
            <a:r>
              <a:rPr lang="en-US" altLang="ko-KR" sz="1800" dirty="0"/>
              <a:t>Remote Repository</a:t>
            </a:r>
            <a:r>
              <a:rPr lang="ko-KR" altLang="en-US" sz="1800" dirty="0"/>
              <a:t>를 </a:t>
            </a:r>
            <a:r>
              <a:rPr lang="ko-KR" altLang="en-US" sz="1800" dirty="0" smtClean="0"/>
              <a:t>찾아서 </a:t>
            </a:r>
            <a:r>
              <a:rPr lang="ko-KR" altLang="en-US" sz="1800" dirty="0"/>
              <a:t>사용자의 </a:t>
            </a:r>
            <a:r>
              <a:rPr lang="en-US" altLang="ko-KR" sz="1800" dirty="0"/>
              <a:t>Local Repository</a:t>
            </a:r>
            <a:r>
              <a:rPr lang="ko-KR" altLang="en-US" sz="1800" dirty="0"/>
              <a:t>로 복사해준다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en-US" altLang="ko-KR" sz="1600" b="1" dirty="0" smtClean="0">
                <a:solidFill>
                  <a:srgbClr val="0000FF"/>
                </a:solidFill>
              </a:rPr>
              <a:t>Remove Repository</a:t>
            </a:r>
            <a:r>
              <a:rPr lang="en-US" altLang="ko-KR" sz="1600" dirty="0" smtClean="0">
                <a:solidFill>
                  <a:srgbClr val="0000FF"/>
                </a:solidFill>
              </a:rPr>
              <a:t> : </a:t>
            </a:r>
            <a:r>
              <a:rPr lang="ko-KR" altLang="en-US" sz="1600" dirty="0" smtClean="0"/>
              <a:t>해당 </a:t>
            </a:r>
            <a:r>
              <a:rPr lang="ko-KR" altLang="en-US" sz="1600" dirty="0"/>
              <a:t>라이브러리를 다운로드 받을 수 있는 </a:t>
            </a:r>
            <a:r>
              <a:rPr lang="ko-KR" altLang="en-US" sz="1600" dirty="0" smtClean="0"/>
              <a:t>곳</a:t>
            </a:r>
            <a:endParaRPr lang="en-US" altLang="ko-KR" sz="1600" dirty="0" smtClean="0"/>
          </a:p>
          <a:p>
            <a:pPr lvl="1"/>
            <a:r>
              <a:rPr lang="en-US" altLang="ko-KR" sz="1600" b="1" dirty="0" smtClean="0">
                <a:solidFill>
                  <a:srgbClr val="0000FF"/>
                </a:solidFill>
              </a:rPr>
              <a:t>Local  Repository    </a:t>
            </a:r>
            <a:r>
              <a:rPr lang="en-US" altLang="ko-KR" sz="1600" dirty="0" smtClean="0"/>
              <a:t>:</a:t>
            </a:r>
            <a:r>
              <a:rPr lang="ko-KR" altLang="en-US" sz="1600" dirty="0" smtClean="0"/>
              <a:t> </a:t>
            </a:r>
            <a:r>
              <a:rPr lang="en-US" altLang="ko-KR" sz="1600" dirty="0"/>
              <a:t>Maven</a:t>
            </a:r>
            <a:r>
              <a:rPr lang="ko-KR" altLang="en-US" sz="1600" dirty="0"/>
              <a:t>을 처음 설치하고 실행하게 되면 모든 의존성이 있는 라이브러리를 모아 놓는 </a:t>
            </a:r>
            <a:r>
              <a:rPr lang="ko-KR" altLang="en-US" sz="1600" dirty="0" smtClean="0"/>
              <a:t>곳</a:t>
            </a:r>
            <a:r>
              <a:rPr lang="en-US" altLang="ko-KR" sz="1600" dirty="0" smtClean="0"/>
              <a:t>(</a:t>
            </a:r>
            <a:r>
              <a:rPr lang="ko-KR" altLang="en-US" sz="1600" dirty="0"/>
              <a:t>사용자의 홈 </a:t>
            </a:r>
            <a:r>
              <a:rPr lang="ko-KR" altLang="en-US" sz="1600" dirty="0" err="1"/>
              <a:t>디렉토리에</a:t>
            </a:r>
            <a:r>
              <a:rPr lang="ko-KR" altLang="en-US" sz="1600" dirty="0"/>
              <a:t> </a:t>
            </a:r>
            <a:r>
              <a:rPr lang="en-US" altLang="ko-KR" sz="1600" dirty="0"/>
              <a:t>~/.m2/repository </a:t>
            </a:r>
            <a:r>
              <a:rPr lang="en-US" altLang="ko-KR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47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POM</a:t>
            </a:r>
            <a:r>
              <a:rPr lang="ko-KR" altLang="en-US" dirty="0"/>
              <a:t> 파일에서 </a:t>
            </a:r>
            <a:r>
              <a:rPr lang="en-US" altLang="ko-KR" dirty="0"/>
              <a:t>project</a:t>
            </a:r>
            <a:r>
              <a:rPr lang="ko-KR" altLang="en-US" dirty="0"/>
              <a:t> 설정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153400" cy="4896544"/>
          </a:xfrm>
        </p:spPr>
        <p:txBody>
          <a:bodyPr/>
          <a:lstStyle/>
          <a:p>
            <a:r>
              <a:rPr lang="en-US" altLang="ko-KR" sz="1600" b="1" dirty="0"/>
              <a:t>Plugin </a:t>
            </a:r>
            <a:r>
              <a:rPr lang="ko-KR" altLang="en-US" sz="1600" b="1" dirty="0"/>
              <a:t>설정</a:t>
            </a:r>
          </a:p>
          <a:p>
            <a:pPr lvl="1"/>
            <a:r>
              <a:rPr lang="ko-KR" altLang="en-US" sz="1400" dirty="0"/>
              <a:t>현재 </a:t>
            </a:r>
            <a:r>
              <a:rPr lang="en-US" altLang="ko-KR" sz="1400" dirty="0"/>
              <a:t>M2Eclipse </a:t>
            </a:r>
            <a:r>
              <a:rPr lang="ko-KR" altLang="en-US" sz="1400" dirty="0"/>
              <a:t>버전에서 생성된 </a:t>
            </a:r>
            <a:r>
              <a:rPr lang="en-US" altLang="ko-KR" sz="1400" dirty="0"/>
              <a:t>Maven </a:t>
            </a:r>
            <a:r>
              <a:rPr lang="ko-KR" altLang="en-US" sz="1400" dirty="0"/>
              <a:t>프로젝트는 기본적으로 </a:t>
            </a:r>
            <a:r>
              <a:rPr lang="en-US" altLang="ko-KR" sz="1400" dirty="0"/>
              <a:t>JDK </a:t>
            </a:r>
            <a:r>
              <a:rPr lang="en-US" altLang="ko-KR" sz="1400" dirty="0" smtClean="0"/>
              <a:t>v1.6</a:t>
            </a:r>
            <a:r>
              <a:rPr lang="ko-KR" altLang="en-US" sz="1400" dirty="0" smtClean="0"/>
              <a:t>으로 설정됨</a:t>
            </a:r>
            <a:endParaRPr lang="en-US" altLang="ko-KR" sz="1400" dirty="0" smtClean="0"/>
          </a:p>
          <a:p>
            <a:pPr lvl="1"/>
            <a:r>
              <a:rPr lang="ko-KR" altLang="en-US" sz="1400" dirty="0" smtClean="0"/>
              <a:t>해당 </a:t>
            </a:r>
            <a:r>
              <a:rPr lang="ko-KR" altLang="en-US" sz="1400" dirty="0"/>
              <a:t>버전을 </a:t>
            </a:r>
            <a:r>
              <a:rPr lang="en-US" altLang="ko-KR" sz="1400" dirty="0"/>
              <a:t>JDK </a:t>
            </a:r>
            <a:r>
              <a:rPr lang="en-US" altLang="ko-KR" sz="1400" dirty="0" smtClean="0"/>
              <a:t>v1.7</a:t>
            </a:r>
            <a:r>
              <a:rPr lang="ko-KR" altLang="en-US" sz="1400" dirty="0" smtClean="0"/>
              <a:t>로 </a:t>
            </a:r>
            <a:r>
              <a:rPr lang="ko-KR" altLang="en-US" sz="1400" dirty="0"/>
              <a:t>변경한 후 </a:t>
            </a:r>
            <a:r>
              <a:rPr lang="en-US" altLang="ko-KR" sz="1400" dirty="0"/>
              <a:t>WTP (Web Tools Platform) </a:t>
            </a:r>
            <a:r>
              <a:rPr lang="ko-KR" altLang="en-US" sz="1400" dirty="0"/>
              <a:t>지원을 </a:t>
            </a:r>
            <a:r>
              <a:rPr lang="ko-KR" altLang="en-US" sz="1400" dirty="0" err="1"/>
              <a:t>하기위하여</a:t>
            </a:r>
            <a:r>
              <a:rPr lang="ko-KR" altLang="en-US" sz="1400" dirty="0"/>
              <a:t> </a:t>
            </a:r>
            <a:r>
              <a:rPr lang="en-US" altLang="ko-KR" sz="1400" dirty="0"/>
              <a:t>plugins </a:t>
            </a:r>
            <a:r>
              <a:rPr lang="ko-KR" altLang="en-US" sz="1400" dirty="0"/>
              <a:t>항목에 </a:t>
            </a:r>
            <a:r>
              <a:rPr lang="ko-KR" altLang="en-US" sz="1400" dirty="0" smtClean="0"/>
              <a:t>설정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26" y="1772816"/>
            <a:ext cx="6336704" cy="4615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M2Eclipse </a:t>
            </a:r>
            <a:r>
              <a:rPr lang="ko-KR" altLang="en-US" b="1" dirty="0"/>
              <a:t>프로젝트 </a:t>
            </a:r>
            <a:r>
              <a:rPr lang="en-US" altLang="ko-KR" b="1" dirty="0"/>
              <a:t>Layout </a:t>
            </a:r>
            <a:r>
              <a:rPr lang="ko-KR" altLang="en-US" b="1" dirty="0"/>
              <a:t>변경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800708"/>
            <a:ext cx="8153400" cy="4896544"/>
          </a:xfrm>
        </p:spPr>
        <p:txBody>
          <a:bodyPr/>
          <a:lstStyle/>
          <a:p>
            <a:r>
              <a:rPr lang="en-US" altLang="ko-KR" dirty="0" smtClean="0"/>
              <a:t>POM </a:t>
            </a:r>
            <a:r>
              <a:rPr lang="ko-KR" altLang="en-US" dirty="0" smtClean="0"/>
              <a:t>변경 내용 적용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Project</a:t>
            </a:r>
            <a:r>
              <a:rPr lang="ko-KR" altLang="en-US" dirty="0" smtClean="0"/>
              <a:t> 우 클릭 </a:t>
            </a:r>
            <a:r>
              <a:rPr lang="en-US" altLang="ko-KR" dirty="0" smtClean="0"/>
              <a:t>&gt; Maven</a:t>
            </a:r>
            <a:r>
              <a:rPr lang="ko-KR" altLang="en-US" dirty="0" smtClean="0"/>
              <a:t> </a:t>
            </a:r>
            <a:r>
              <a:rPr lang="en-US" altLang="ko-KR" dirty="0" smtClean="0"/>
              <a:t>&gt;  Update Maven Project  &gt; OK</a:t>
            </a:r>
          </a:p>
          <a:p>
            <a:r>
              <a:rPr lang="ko-KR" altLang="en-US" dirty="0" smtClean="0"/>
              <a:t>실행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3909787" cy="1073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PetStore</a:t>
            </a:r>
            <a:r>
              <a:rPr lang="en-US" altLang="ko-KR" dirty="0" smtClean="0"/>
              <a:t> Shopping Mall </a:t>
            </a:r>
            <a:r>
              <a:rPr lang="ko-KR" altLang="en-US" dirty="0" smtClean="0"/>
              <a:t>프로젝트</a:t>
            </a:r>
            <a:endParaRPr lang="ko-KR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8676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3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87" y="2326557"/>
            <a:ext cx="2205492" cy="234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5292507"/>
            <a:ext cx="22288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77" y="4647059"/>
            <a:ext cx="20002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13" y="434916"/>
            <a:ext cx="2291565" cy="142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74" y="3440848"/>
            <a:ext cx="19526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72" y="2255128"/>
            <a:ext cx="20097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꺾인 연결선 13"/>
          <p:cNvCxnSpPr>
            <a:stCxn id="1033" idx="0"/>
            <a:endCxn id="1036" idx="2"/>
          </p:cNvCxnSpPr>
          <p:nvPr/>
        </p:nvCxnSpPr>
        <p:spPr>
          <a:xfrm rot="16200000" flipV="1">
            <a:off x="4152032" y="2071855"/>
            <a:ext cx="466366" cy="4303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꺾인 연결선 1062"/>
          <p:cNvCxnSpPr>
            <a:stCxn id="1035" idx="1"/>
            <a:endCxn id="1034" idx="3"/>
          </p:cNvCxnSpPr>
          <p:nvPr/>
        </p:nvCxnSpPr>
        <p:spPr>
          <a:xfrm rot="10800000" flipV="1">
            <a:off x="5614989" y="5209033"/>
            <a:ext cx="649889" cy="71212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꺾인 연결선 1072"/>
          <p:cNvCxnSpPr>
            <a:stCxn id="1033" idx="2"/>
            <a:endCxn id="1034" idx="0"/>
          </p:cNvCxnSpPr>
          <p:nvPr/>
        </p:nvCxnSpPr>
        <p:spPr>
          <a:xfrm rot="16200000" flipH="1">
            <a:off x="4142456" y="4934400"/>
            <a:ext cx="622384" cy="9383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2" name="꺾인 연결선 1081"/>
          <p:cNvCxnSpPr>
            <a:stCxn id="1040" idx="1"/>
            <a:endCxn id="1033" idx="3"/>
          </p:cNvCxnSpPr>
          <p:nvPr/>
        </p:nvCxnSpPr>
        <p:spPr>
          <a:xfrm rot="10800000">
            <a:off x="5509480" y="3498341"/>
            <a:ext cx="755395" cy="42828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꺾인 연결선 40"/>
          <p:cNvCxnSpPr>
            <a:stCxn id="1041" idx="3"/>
            <a:endCxn id="1033" idx="1"/>
          </p:cNvCxnSpPr>
          <p:nvPr/>
        </p:nvCxnSpPr>
        <p:spPr>
          <a:xfrm>
            <a:off x="2829847" y="3245728"/>
            <a:ext cx="474140" cy="25261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1930003" cy="320467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3" name="꺾인 연결선 52"/>
          <p:cNvCxnSpPr>
            <a:stCxn id="1036" idx="3"/>
            <a:endCxn id="65" idx="1"/>
          </p:cNvCxnSpPr>
          <p:nvPr/>
        </p:nvCxnSpPr>
        <p:spPr>
          <a:xfrm>
            <a:off x="5509478" y="1147554"/>
            <a:ext cx="1366778" cy="45478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364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50" y="1303163"/>
            <a:ext cx="21812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62" y="1308967"/>
            <a:ext cx="2171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12" y="4081886"/>
            <a:ext cx="2208699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23" y="2688473"/>
            <a:ext cx="22322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32" y="1794742"/>
            <a:ext cx="2592288" cy="430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꺾인 연결선 2"/>
          <p:cNvCxnSpPr>
            <a:stCxn id="1032" idx="2"/>
            <a:endCxn id="1039" idx="0"/>
          </p:cNvCxnSpPr>
          <p:nvPr/>
        </p:nvCxnSpPr>
        <p:spPr>
          <a:xfrm rot="5400000">
            <a:off x="4958852" y="3892674"/>
            <a:ext cx="378423" cy="1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259833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꺾인 연결선 4"/>
          <p:cNvCxnSpPr>
            <a:stCxn id="15" idx="2"/>
            <a:endCxn id="12" idx="0"/>
          </p:cNvCxnSpPr>
          <p:nvPr/>
        </p:nvCxnSpPr>
        <p:spPr>
          <a:xfrm rot="5400000">
            <a:off x="1932329" y="1600320"/>
            <a:ext cx="267269" cy="121574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꺾인 연결선 8"/>
          <p:cNvCxnSpPr>
            <a:stCxn id="12" idx="3"/>
            <a:endCxn id="1032" idx="1"/>
          </p:cNvCxnSpPr>
          <p:nvPr/>
        </p:nvCxnSpPr>
        <p:spPr>
          <a:xfrm flipV="1">
            <a:off x="3301320" y="2503313"/>
            <a:ext cx="756130" cy="1443609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79" y="4293096"/>
            <a:ext cx="2291565" cy="1425275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꺾인 연결선 10"/>
          <p:cNvCxnSpPr>
            <a:stCxn id="22" idx="2"/>
            <a:endCxn id="12" idx="2"/>
          </p:cNvCxnSpPr>
          <p:nvPr/>
        </p:nvCxnSpPr>
        <p:spPr>
          <a:xfrm rot="5400000">
            <a:off x="4643754" y="3079793"/>
            <a:ext cx="380730" cy="5657886"/>
          </a:xfrm>
          <a:prstGeom prst="bentConnector3">
            <a:avLst>
              <a:gd name="adj1" fmla="val 16004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030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19539"/>
            <a:ext cx="224481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8094"/>
            <a:ext cx="2208699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19" y="1886150"/>
            <a:ext cx="2592288" cy="430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꺾인 연결선 2"/>
          <p:cNvCxnSpPr>
            <a:stCxn id="1032" idx="2"/>
            <a:endCxn id="1039" idx="0"/>
          </p:cNvCxnSpPr>
          <p:nvPr/>
        </p:nvCxnSpPr>
        <p:spPr>
          <a:xfrm rot="5400000">
            <a:off x="7349445" y="3574937"/>
            <a:ext cx="128255" cy="18059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73549"/>
            <a:ext cx="22087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꺾인 연결선 4"/>
          <p:cNvCxnSpPr>
            <a:stCxn id="15" idx="2"/>
            <a:endCxn id="12" idx="2"/>
          </p:cNvCxnSpPr>
          <p:nvPr/>
        </p:nvCxnSpPr>
        <p:spPr>
          <a:xfrm rot="5400000" flipH="1">
            <a:off x="5827620" y="4863453"/>
            <a:ext cx="249865" cy="2903979"/>
          </a:xfrm>
          <a:prstGeom prst="bentConnector3">
            <a:avLst>
              <a:gd name="adj1" fmla="val -9148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꺾인 연결선 8"/>
          <p:cNvCxnSpPr>
            <a:stCxn id="12" idx="3"/>
            <a:endCxn id="1032" idx="1"/>
          </p:cNvCxnSpPr>
          <p:nvPr/>
        </p:nvCxnSpPr>
        <p:spPr>
          <a:xfrm flipV="1">
            <a:off x="5796707" y="2319689"/>
            <a:ext cx="503485" cy="171864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3" y="472750"/>
            <a:ext cx="2205492" cy="234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29" y="243489"/>
            <a:ext cx="2291565" cy="142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65" y="2978868"/>
            <a:ext cx="2138363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1" name="꺾인 연결선 40"/>
          <p:cNvCxnSpPr>
            <a:stCxn id="36" idx="2"/>
            <a:endCxn id="12" idx="0"/>
          </p:cNvCxnSpPr>
          <p:nvPr/>
        </p:nvCxnSpPr>
        <p:spPr>
          <a:xfrm rot="16200000" flipH="1">
            <a:off x="4372694" y="1758281"/>
            <a:ext cx="217386" cy="38351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꺾인 연결선 42"/>
          <p:cNvCxnSpPr>
            <a:stCxn id="30" idx="0"/>
            <a:endCxn id="36" idx="1"/>
          </p:cNvCxnSpPr>
          <p:nvPr/>
        </p:nvCxnSpPr>
        <p:spPr>
          <a:xfrm rot="16200000" flipH="1">
            <a:off x="2220235" y="-140067"/>
            <a:ext cx="483377" cy="1709010"/>
          </a:xfrm>
          <a:prstGeom prst="bentConnector4">
            <a:avLst>
              <a:gd name="adj1" fmla="val -47292"/>
              <a:gd name="adj2" fmla="val 8226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꺾인 연결선 44"/>
          <p:cNvCxnSpPr>
            <a:stCxn id="30" idx="2"/>
            <a:endCxn id="38" idx="0"/>
          </p:cNvCxnSpPr>
          <p:nvPr/>
        </p:nvCxnSpPr>
        <p:spPr>
          <a:xfrm rot="16200000" flipH="1">
            <a:off x="1527107" y="2896628"/>
            <a:ext cx="162552" cy="1928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꺾인 연결선 49"/>
          <p:cNvCxnSpPr>
            <a:stCxn id="30" idx="1"/>
            <a:endCxn id="61" idx="1"/>
          </p:cNvCxnSpPr>
          <p:nvPr/>
        </p:nvCxnSpPr>
        <p:spPr>
          <a:xfrm rot="10800000" flipH="1" flipV="1">
            <a:off x="504673" y="1644532"/>
            <a:ext cx="35492" cy="4413053"/>
          </a:xfrm>
          <a:prstGeom prst="bentConnector3">
            <a:avLst>
              <a:gd name="adj1" fmla="val -6440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65" y="4374922"/>
            <a:ext cx="21383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65" y="5571811"/>
            <a:ext cx="2170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8" name="꺾인 연결선 1027"/>
          <p:cNvCxnSpPr>
            <a:stCxn id="38" idx="2"/>
            <a:endCxn id="60" idx="0"/>
          </p:cNvCxnSpPr>
          <p:nvPr/>
        </p:nvCxnSpPr>
        <p:spPr>
          <a:xfrm rot="5400000">
            <a:off x="1539970" y="4305545"/>
            <a:ext cx="138754" cy="12700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40" y="114938"/>
            <a:ext cx="2171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꺾인 연결선 3"/>
          <p:cNvCxnSpPr>
            <a:stCxn id="85" idx="3"/>
            <a:endCxn id="1032" idx="3"/>
          </p:cNvCxnSpPr>
          <p:nvPr/>
        </p:nvCxnSpPr>
        <p:spPr>
          <a:xfrm>
            <a:off x="8499640" y="600713"/>
            <a:ext cx="45369" cy="1718976"/>
          </a:xfrm>
          <a:prstGeom prst="bentConnector3">
            <a:avLst>
              <a:gd name="adj1" fmla="val 60386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2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쇼핑몰</a:t>
            </a:r>
            <a:r>
              <a:rPr lang="en-US" altLang="ko-KR" dirty="0" smtClean="0"/>
              <a:t> ERD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1636"/>
            <a:ext cx="1957641" cy="173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6" y="2862486"/>
            <a:ext cx="2019712" cy="150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810424"/>
            <a:ext cx="21145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4" y="2586030"/>
            <a:ext cx="2114551" cy="242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5099645"/>
            <a:ext cx="211455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364" y="3356992"/>
            <a:ext cx="1956497" cy="151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18429"/>
            <a:ext cx="1954617" cy="12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365" y="854636"/>
            <a:ext cx="1960755" cy="91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365" y="5100761"/>
            <a:ext cx="1960755" cy="144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570233"/>
            <a:ext cx="1957641" cy="108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꺾인 연결선 4"/>
          <p:cNvCxnSpPr>
            <a:stCxn id="9218" idx="3"/>
            <a:endCxn id="9221" idx="1"/>
          </p:cNvCxnSpPr>
          <p:nvPr/>
        </p:nvCxnSpPr>
        <p:spPr>
          <a:xfrm>
            <a:off x="2497193" y="1768473"/>
            <a:ext cx="827031" cy="2031130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꺾인 연결선 6"/>
          <p:cNvCxnSpPr>
            <a:stCxn id="9218" idx="0"/>
            <a:endCxn id="9220" idx="1"/>
          </p:cNvCxnSpPr>
          <p:nvPr/>
        </p:nvCxnSpPr>
        <p:spPr>
          <a:xfrm rot="16200000" flipH="1">
            <a:off x="2050186" y="369823"/>
            <a:ext cx="742226" cy="1805852"/>
          </a:xfrm>
          <a:prstGeom prst="bentConnector4">
            <a:avLst>
              <a:gd name="adj1" fmla="val -30799"/>
              <a:gd name="adj2" fmla="val 771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꺾인 연결선 9"/>
          <p:cNvCxnSpPr>
            <a:stCxn id="9221" idx="2"/>
            <a:endCxn id="9222" idx="0"/>
          </p:cNvCxnSpPr>
          <p:nvPr/>
        </p:nvCxnSpPr>
        <p:spPr>
          <a:xfrm rot="5400000">
            <a:off x="4338266" y="5056410"/>
            <a:ext cx="86469" cy="127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꺾인 연결선 26"/>
          <p:cNvCxnSpPr>
            <a:stCxn id="9223" idx="0"/>
            <a:endCxn id="9224" idx="2"/>
          </p:cNvCxnSpPr>
          <p:nvPr/>
        </p:nvCxnSpPr>
        <p:spPr>
          <a:xfrm rot="16200000" flipV="1">
            <a:off x="6817633" y="3280012"/>
            <a:ext cx="104801" cy="4916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꺾인 연결선 31"/>
          <p:cNvCxnSpPr>
            <a:stCxn id="9223" idx="2"/>
            <a:endCxn id="9226" idx="0"/>
          </p:cNvCxnSpPr>
          <p:nvPr/>
        </p:nvCxnSpPr>
        <p:spPr>
          <a:xfrm rot="16200000" flipH="1">
            <a:off x="6782435" y="4986453"/>
            <a:ext cx="226486" cy="213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꺾인 연결선 33"/>
          <p:cNvCxnSpPr>
            <a:stCxn id="9218" idx="2"/>
            <a:endCxn id="9219" idx="0"/>
          </p:cNvCxnSpPr>
          <p:nvPr/>
        </p:nvCxnSpPr>
        <p:spPr>
          <a:xfrm rot="5400000">
            <a:off x="1404785" y="2748898"/>
            <a:ext cx="227176" cy="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꺾인 연결선 35"/>
          <p:cNvCxnSpPr>
            <a:stCxn id="9218" idx="1"/>
            <a:endCxn id="9227" idx="1"/>
          </p:cNvCxnSpPr>
          <p:nvPr/>
        </p:nvCxnSpPr>
        <p:spPr>
          <a:xfrm rot="10800000" flipV="1">
            <a:off x="539552" y="1768472"/>
            <a:ext cx="1" cy="3342759"/>
          </a:xfrm>
          <a:prstGeom prst="bentConnector3">
            <a:avLst>
              <a:gd name="adj1" fmla="val 228601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꺾인 연결선 37"/>
          <p:cNvCxnSpPr>
            <a:stCxn id="9220" idx="3"/>
            <a:endCxn id="9223" idx="1"/>
          </p:cNvCxnSpPr>
          <p:nvPr/>
        </p:nvCxnSpPr>
        <p:spPr>
          <a:xfrm>
            <a:off x="5438775" y="1643862"/>
            <a:ext cx="477589" cy="247177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꺾인 연결선 53"/>
          <p:cNvCxnSpPr>
            <a:stCxn id="9223" idx="1"/>
            <a:endCxn id="9222" idx="3"/>
          </p:cNvCxnSpPr>
          <p:nvPr/>
        </p:nvCxnSpPr>
        <p:spPr>
          <a:xfrm rot="10800000" flipV="1">
            <a:off x="5438776" y="4115633"/>
            <a:ext cx="477589" cy="170409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5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32770"/>
            <a:ext cx="46005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schemeClr val="tx1"/>
                </a:solidFill>
              </a:rPr>
              <a:t>ApplicationContext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908720"/>
            <a:ext cx="8153400" cy="4896544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ko-KR" altLang="en-US" sz="1800" dirty="0" smtClean="0">
                <a:solidFill>
                  <a:srgbClr val="0000FF"/>
                </a:solidFill>
              </a:rPr>
              <a:t>제어의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>
                <a:solidFill>
                  <a:srgbClr val="0000FF"/>
                </a:solidFill>
              </a:rPr>
              <a:t>역전</a:t>
            </a:r>
            <a:r>
              <a:rPr lang="en-US" altLang="ko-KR" sz="1800" dirty="0">
                <a:solidFill>
                  <a:srgbClr val="0000FF"/>
                </a:solidFill>
              </a:rPr>
              <a:t>(</a:t>
            </a:r>
            <a:r>
              <a:rPr lang="en-US" altLang="ko-KR" sz="1800" dirty="0" err="1">
                <a:solidFill>
                  <a:srgbClr val="0000FF"/>
                </a:solidFill>
              </a:rPr>
              <a:t>IoC</a:t>
            </a:r>
            <a:r>
              <a:rPr lang="en-US" altLang="ko-KR" sz="1800" dirty="0" smtClean="0">
                <a:solidFill>
                  <a:srgbClr val="0000FF"/>
                </a:solidFill>
              </a:rPr>
              <a:t>):</a:t>
            </a:r>
          </a:p>
          <a:p>
            <a:pPr lvl="1">
              <a:buFont typeface="Arial" pitchFamily="34" charset="0"/>
              <a:buChar char="•"/>
            </a:pPr>
            <a:r>
              <a:rPr lang="ko-KR" altLang="en-US" sz="1600" dirty="0" smtClean="0"/>
              <a:t>자신이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사용할 객체를 자신이 선택하거나 생성하지 않고</a:t>
            </a:r>
            <a:r>
              <a:rPr lang="en-US" altLang="ko-KR" sz="1600" dirty="0"/>
              <a:t>, </a:t>
            </a:r>
            <a:r>
              <a:rPr lang="ko-KR" altLang="en-US" sz="1600" dirty="0"/>
              <a:t>자신도 어떻게 만들어지고 사용될지 </a:t>
            </a:r>
            <a:r>
              <a:rPr lang="ko-KR" altLang="en-US" sz="1600" dirty="0" smtClean="0"/>
              <a:t>모른다</a:t>
            </a:r>
            <a:r>
              <a:rPr lang="en-US" altLang="ko-KR" sz="1600" dirty="0" smtClean="0"/>
              <a:t>. 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ts val="1200"/>
              </a:spcBef>
              <a:buFont typeface="Wingdings" pitchFamily="2" charset="2"/>
              <a:buChar char="l"/>
            </a:pPr>
            <a:r>
              <a:rPr lang="ko-KR" altLang="en-US" sz="1800" dirty="0" smtClean="0">
                <a:solidFill>
                  <a:srgbClr val="0000FF"/>
                </a:solidFill>
              </a:rPr>
              <a:t>빈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팩토리</a:t>
            </a:r>
            <a:r>
              <a:rPr lang="en-US" altLang="ko-KR" sz="1800" dirty="0" smtClean="0">
                <a:solidFill>
                  <a:srgbClr val="0000FF"/>
                </a:solidFill>
              </a:rPr>
              <a:t>(bean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r>
              <a:rPr lang="en-US" altLang="ko-KR" sz="1800" dirty="0" smtClean="0">
                <a:solidFill>
                  <a:srgbClr val="0000FF"/>
                </a:solidFill>
              </a:rPr>
              <a:t>factory) </a:t>
            </a:r>
            <a:r>
              <a:rPr lang="en-US" altLang="ko-KR" sz="1800" dirty="0" smtClean="0">
                <a:solidFill>
                  <a:srgbClr val="0000FF"/>
                </a:solidFill>
                <a:sym typeface="Wingdings" pitchFamily="2" charset="2"/>
              </a:rPr>
              <a:t>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en-US" altLang="ko-KR" sz="1800" dirty="0" err="1"/>
              <a:t>ApplicationContext</a:t>
            </a:r>
            <a:r>
              <a:rPr lang="en-US" altLang="ko-KR" sz="1800" dirty="0"/>
              <a:t> </a:t>
            </a:r>
            <a:r>
              <a:rPr lang="en-US" altLang="ko-KR" sz="1800" dirty="0" smtClean="0">
                <a:solidFill>
                  <a:srgbClr val="0000FF"/>
                </a:solidFill>
              </a:rPr>
              <a:t>: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o-KR" altLang="en-US" sz="1600" dirty="0" smtClean="0"/>
              <a:t>빈의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생성과 관계설정과 같은 제어를 담당하는 </a:t>
            </a:r>
            <a:r>
              <a:rPr lang="en-US" altLang="ko-KR" sz="1600" dirty="0" err="1" smtClean="0"/>
              <a:t>Ioc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객체</a:t>
            </a:r>
            <a:endParaRPr lang="en-US" altLang="ko-KR" sz="1600" dirty="0" smtClean="0"/>
          </a:p>
          <a:p>
            <a:pPr lvl="1">
              <a:buFont typeface="Arial" pitchFamily="34" charset="0"/>
              <a:buChar char="•"/>
            </a:pPr>
            <a:r>
              <a:rPr lang="ko-KR" altLang="en-US" sz="1600" dirty="0" smtClean="0"/>
              <a:t>제어의 </a:t>
            </a:r>
            <a:r>
              <a:rPr lang="ko-KR" altLang="en-US" sz="1600" dirty="0"/>
              <a:t>역전 개념을 스프링을 이용해서 구현</a:t>
            </a:r>
            <a:endParaRPr lang="en-US" altLang="ko-KR" sz="1600" dirty="0"/>
          </a:p>
          <a:p>
            <a:pPr>
              <a:spcBef>
                <a:spcPts val="1200"/>
              </a:spcBef>
              <a:buFont typeface="Wingdings" pitchFamily="2" charset="2"/>
              <a:buChar char="l"/>
            </a:pPr>
            <a:r>
              <a:rPr lang="en-US" altLang="ko-KR" sz="1800" dirty="0" smtClean="0">
                <a:solidFill>
                  <a:srgbClr val="0000FF"/>
                </a:solidFill>
              </a:rPr>
              <a:t>Spring</a:t>
            </a:r>
            <a:r>
              <a:rPr lang="ko-KR" altLang="en-US" sz="1800" dirty="0" smtClean="0">
                <a:solidFill>
                  <a:srgbClr val="0000FF"/>
                </a:solidFill>
              </a:rPr>
              <a:t>  컨테이너</a:t>
            </a:r>
            <a:r>
              <a:rPr lang="en-US" altLang="ko-KR" sz="1800" dirty="0" smtClean="0">
                <a:solidFill>
                  <a:srgbClr val="0000FF"/>
                </a:solidFill>
              </a:rPr>
              <a:t>(</a:t>
            </a:r>
            <a:r>
              <a:rPr lang="en-US" altLang="ko-KR" sz="1800" dirty="0" err="1" smtClean="0">
                <a:solidFill>
                  <a:srgbClr val="0000FF"/>
                </a:solidFill>
              </a:rPr>
              <a:t>IoC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컨테이너</a:t>
            </a:r>
            <a:r>
              <a:rPr lang="en-US" altLang="ko-KR" sz="1800" dirty="0" smtClean="0">
                <a:solidFill>
                  <a:srgbClr val="0000FF"/>
                </a:solidFill>
              </a:rPr>
              <a:t>)</a:t>
            </a:r>
            <a:r>
              <a:rPr lang="en-US" altLang="ko-KR" sz="1800" dirty="0" smtClean="0"/>
              <a:t> </a:t>
            </a:r>
            <a:r>
              <a:rPr lang="en-US" altLang="ko-KR" sz="1600" dirty="0"/>
              <a:t>: </a:t>
            </a:r>
            <a:r>
              <a:rPr lang="en-US" altLang="ko-KR" sz="1600" dirty="0" err="1"/>
              <a:t>Ioc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방식으로  </a:t>
            </a:r>
            <a:r>
              <a:rPr lang="ko-KR" altLang="en-US" sz="1600" dirty="0"/>
              <a:t>빈을 관리한다는 의미로 빈</a:t>
            </a:r>
            <a:r>
              <a:rPr lang="en-US" altLang="ko-KR" sz="1600" dirty="0"/>
              <a:t> </a:t>
            </a:r>
            <a:r>
              <a:rPr lang="ko-KR" altLang="en-US" sz="1600" dirty="0" err="1"/>
              <a:t>팩토리</a:t>
            </a:r>
            <a:r>
              <a:rPr lang="en-US" altLang="ko-KR" sz="1600" dirty="0"/>
              <a:t>, 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ApplicationContext</a:t>
            </a:r>
            <a:r>
              <a:rPr lang="ko-KR" altLang="en-US" sz="1600" dirty="0" smtClean="0"/>
              <a:t>를 </a:t>
            </a:r>
            <a:r>
              <a:rPr lang="ko-KR" altLang="en-US" sz="1600" dirty="0"/>
              <a:t>컨테이너라고 </a:t>
            </a:r>
            <a:r>
              <a:rPr lang="ko-KR" altLang="en-US" sz="1600" dirty="0" smtClean="0"/>
              <a:t>함</a:t>
            </a:r>
            <a:endParaRPr lang="en-US" altLang="ko-KR" sz="1600" dirty="0" smtClean="0"/>
          </a:p>
          <a:p>
            <a:pPr>
              <a:spcBef>
                <a:spcPts val="1200"/>
              </a:spcBef>
              <a:buFont typeface="Wingdings" pitchFamily="2" charset="2"/>
              <a:buChar char="l"/>
            </a:pPr>
            <a:r>
              <a:rPr lang="en-US" altLang="ko-KR" sz="1800" dirty="0" err="1" smtClean="0"/>
              <a:t>ApplicationContext</a:t>
            </a:r>
            <a:r>
              <a:rPr lang="ko-KR" altLang="en-US" sz="1800" dirty="0" smtClean="0"/>
              <a:t>가 </a:t>
            </a:r>
            <a:r>
              <a:rPr lang="en-US" altLang="ko-KR" sz="1800" dirty="0" smtClean="0"/>
              <a:t>XML</a:t>
            </a:r>
            <a:r>
              <a:rPr lang="ko-KR" altLang="en-US" sz="1800" dirty="0"/>
              <a:t>을</a:t>
            </a:r>
            <a:r>
              <a:rPr lang="en-US" altLang="ko-KR" sz="1800" dirty="0"/>
              <a:t> </a:t>
            </a:r>
            <a:r>
              <a:rPr lang="ko-KR" altLang="en-US" sz="1800" dirty="0" smtClean="0"/>
              <a:t>이용하여 정보를 얻고 </a:t>
            </a:r>
            <a:r>
              <a:rPr lang="en-US" altLang="ko-KR" sz="1800" dirty="0" smtClean="0"/>
              <a:t>DI </a:t>
            </a:r>
            <a:r>
              <a:rPr lang="ko-KR" altLang="en-US" sz="1800" dirty="0" smtClean="0"/>
              <a:t>의존관계를 설정</a:t>
            </a:r>
            <a:r>
              <a:rPr lang="en-US" altLang="ko-KR" sz="18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1600" dirty="0"/>
              <a:t>Context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사물의 서로 잇닿아 있는 관계나 </a:t>
            </a:r>
            <a:r>
              <a:rPr lang="ko-KR" altLang="en-US" sz="1600" dirty="0" smtClean="0"/>
              <a:t>연관</a:t>
            </a:r>
            <a:endParaRPr lang="en-US" altLang="ko-KR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ko-KR" sz="1600" dirty="0" smtClean="0"/>
              <a:t>applicationContext.xml </a:t>
            </a:r>
            <a:r>
              <a:rPr lang="ko-KR" altLang="en-US" sz="1600" dirty="0" smtClean="0"/>
              <a:t>을 읽어 의존관계 설정</a:t>
            </a:r>
            <a:endParaRPr lang="en-US" altLang="ko-KR" dirty="0"/>
          </a:p>
          <a:p>
            <a:pPr>
              <a:buFont typeface="Arial" pitchFamily="34" charset="0"/>
              <a:buChar char="•"/>
            </a:pPr>
            <a:endParaRPr lang="en-US" altLang="ko-KR" dirty="0">
              <a:solidFill>
                <a:srgbClr val="0000FF"/>
              </a:solidFill>
              <a:latin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09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Maven project 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764704"/>
            <a:ext cx="8153400" cy="5832648"/>
          </a:xfrm>
        </p:spPr>
        <p:txBody>
          <a:bodyPr/>
          <a:lstStyle/>
          <a:p>
            <a:r>
              <a:rPr lang="en-US" altLang="ko-KR" dirty="0"/>
              <a:t>File</a:t>
            </a:r>
            <a:r>
              <a:rPr lang="ko-KR" altLang="en-US" dirty="0"/>
              <a:t> </a:t>
            </a:r>
            <a:r>
              <a:rPr lang="en-US" altLang="ko-KR" dirty="0"/>
              <a:t>&gt; new&gt; </a:t>
            </a:r>
            <a:r>
              <a:rPr lang="en-US" altLang="ko-KR" dirty="0" smtClean="0"/>
              <a:t>other &gt; Spring &gt; Spring project </a:t>
            </a:r>
            <a:r>
              <a:rPr lang="en-US" altLang="ko-KR" dirty="0"/>
              <a:t>&gt; next </a:t>
            </a:r>
            <a:r>
              <a:rPr lang="en-US" altLang="ko-KR" dirty="0" smtClean="0"/>
              <a:t>&gt;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3" y="1268760"/>
            <a:ext cx="537526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588224" y="4149080"/>
            <a:ext cx="86409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클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165748" y="5915372"/>
            <a:ext cx="792088" cy="2499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979592" y="1627034"/>
            <a:ext cx="115212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0" name="직선 화살표 연결선 9"/>
          <p:cNvCxnSpPr>
            <a:cxnSpLocks noChangeShapeType="1"/>
            <a:stCxn id="9" idx="1"/>
          </p:cNvCxnSpPr>
          <p:nvPr/>
        </p:nvCxnSpPr>
        <p:spPr bwMode="auto">
          <a:xfrm flipH="1">
            <a:off x="3203848" y="1796311"/>
            <a:ext cx="3775744" cy="80459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3" name="직선 화살표 연결선 12"/>
          <p:cNvCxnSpPr>
            <a:cxnSpLocks noChangeShapeType="1"/>
            <a:stCxn id="7" idx="1"/>
          </p:cNvCxnSpPr>
          <p:nvPr/>
        </p:nvCxnSpPr>
        <p:spPr bwMode="auto">
          <a:xfrm flipH="1">
            <a:off x="4067944" y="4318357"/>
            <a:ext cx="2520280" cy="170293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331640" y="5517232"/>
            <a:ext cx="1656184" cy="2499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029" y="2991435"/>
            <a:ext cx="1162485" cy="14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1875821" y="2462407"/>
            <a:ext cx="1459473" cy="307777"/>
            <a:chOff x="6732240" y="2499262"/>
            <a:chExt cx="1459473" cy="307777"/>
          </a:xfrm>
        </p:grpSpPr>
        <p:sp>
          <p:nvSpPr>
            <p:cNvPr id="4" name="TextBox 3"/>
            <p:cNvSpPr txBox="1"/>
            <p:nvPr/>
          </p:nvSpPr>
          <p:spPr>
            <a:xfrm>
              <a:off x="6742277" y="2499262"/>
              <a:ext cx="144943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>
                  <a:latin typeface="HY강B" panose="02030600000101010101" pitchFamily="18" charset="-127"/>
                  <a:ea typeface="HY강B" panose="02030600000101010101" pitchFamily="18" charset="-127"/>
                </a:rPr>
                <a:t>jPetStore</a:t>
              </a:r>
              <a:r>
                <a:rPr lang="en-US" altLang="ko-KR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    </a:t>
              </a:r>
              <a:r>
                <a:rPr lang="en-US" altLang="ko-KR" sz="12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       </a:t>
              </a:r>
              <a:endPara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2" name="직사각형 11"/>
            <p:cNvSpPr>
              <a:spLocks noChangeArrowheads="1"/>
            </p:cNvSpPr>
            <p:nvPr/>
          </p:nvSpPr>
          <p:spPr bwMode="auto">
            <a:xfrm>
              <a:off x="6732240" y="2529750"/>
              <a:ext cx="1152128" cy="216024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82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Maven project 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20" y="1018456"/>
            <a:ext cx="5960047" cy="302433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076056" y="1283702"/>
            <a:ext cx="115212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  <a:stCxn id="6" idx="1"/>
            <a:endCxn id="9" idx="3"/>
          </p:cNvCxnSpPr>
          <p:nvPr/>
        </p:nvCxnSpPr>
        <p:spPr bwMode="auto">
          <a:xfrm flipH="1">
            <a:off x="2987824" y="1452979"/>
            <a:ext cx="2088232" cy="1147929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5220072" y="3573016"/>
            <a:ext cx="1008112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835696" y="2492896"/>
            <a:ext cx="115212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881052" y="2494941"/>
            <a:ext cx="1130438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b="1" dirty="0" smtClean="0"/>
              <a:t>com.jang.doc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026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5256"/>
            <a:ext cx="2883699" cy="6118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M2Eclipse </a:t>
            </a:r>
            <a:r>
              <a:rPr lang="ko-KR" altLang="en-US" b="1" dirty="0"/>
              <a:t>프로젝트 </a:t>
            </a:r>
            <a:r>
              <a:rPr lang="en-US" altLang="ko-KR" b="1" dirty="0"/>
              <a:t>Layout </a:t>
            </a:r>
            <a:r>
              <a:rPr lang="ko-KR" altLang="en-US" b="1" dirty="0"/>
              <a:t>변경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153400" cy="4896544"/>
          </a:xfrm>
        </p:spPr>
        <p:txBody>
          <a:bodyPr/>
          <a:lstStyle/>
          <a:p>
            <a:r>
              <a:rPr lang="en-US" altLang="ko-KR" dirty="0" smtClean="0"/>
              <a:t>POM </a:t>
            </a:r>
            <a:r>
              <a:rPr lang="ko-KR" altLang="en-US" dirty="0" smtClean="0"/>
              <a:t>변경 내용 적용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Project</a:t>
            </a:r>
            <a:r>
              <a:rPr lang="ko-KR" altLang="en-US" dirty="0" smtClean="0"/>
              <a:t> 우 클릭 </a:t>
            </a:r>
            <a:r>
              <a:rPr lang="en-US" altLang="ko-KR" dirty="0" smtClean="0"/>
              <a:t>&gt; Maven</a:t>
            </a:r>
            <a:r>
              <a:rPr lang="ko-KR" altLang="en-US" dirty="0" smtClean="0"/>
              <a:t> </a:t>
            </a:r>
            <a:r>
              <a:rPr lang="en-US" altLang="ko-KR" dirty="0" smtClean="0"/>
              <a:t>&gt;  Update Maven </a:t>
            </a:r>
            <a:r>
              <a:rPr lang="en-US" altLang="ko-KR" dirty="0" smtClean="0"/>
              <a:t>Project</a:t>
            </a:r>
          </a:p>
          <a:p>
            <a:pPr lvl="1"/>
            <a:r>
              <a:rPr lang="en-US" altLang="ko-KR" dirty="0" smtClean="0"/>
              <a:t> </a:t>
            </a:r>
            <a:r>
              <a:rPr lang="en-US" altLang="ko-KR" dirty="0" smtClean="0"/>
              <a:t>&gt; OK</a:t>
            </a:r>
          </a:p>
          <a:p>
            <a:r>
              <a:rPr lang="ko-KR" altLang="en-US" dirty="0" smtClean="0"/>
              <a:t>구동테스트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48311"/>
            <a:ext cx="3909787" cy="1073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395" y="2136661"/>
            <a:ext cx="829608" cy="1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3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POM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/>
              <a:t>properties </a:t>
            </a:r>
            <a:r>
              <a:rPr lang="ko-KR" altLang="en-US" b="1" dirty="0" smtClean="0"/>
              <a:t>정의</a:t>
            </a:r>
            <a:endParaRPr lang="en-US" altLang="ko-KR" b="1" dirty="0" smtClean="0"/>
          </a:p>
          <a:p>
            <a:r>
              <a:rPr lang="en-US" altLang="ko-KR" b="1" dirty="0"/>
              <a:t>dependencies </a:t>
            </a:r>
            <a:r>
              <a:rPr lang="ko-KR" altLang="en-US" b="1" dirty="0" smtClean="0"/>
              <a:t>정의</a:t>
            </a:r>
            <a:endParaRPr lang="en-US" altLang="ko-KR" b="1" dirty="0" smtClean="0"/>
          </a:p>
          <a:p>
            <a:r>
              <a:rPr lang="en-US" altLang="ko-KR" b="1" dirty="0"/>
              <a:t>Plugin </a:t>
            </a:r>
            <a:r>
              <a:rPr lang="ko-KR" altLang="en-US" b="1" dirty="0"/>
              <a:t>설정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4176464" cy="6044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Maven project  </a:t>
            </a:r>
            <a:r>
              <a:rPr lang="ko-KR" altLang="en-US" dirty="0" smtClean="0"/>
              <a:t>구성</a:t>
            </a:r>
            <a:r>
              <a:rPr lang="en-US" altLang="ko-KR" dirty="0"/>
              <a:t> </a:t>
            </a:r>
            <a:r>
              <a:rPr lang="ko-KR" altLang="en-US" dirty="0" smtClean="0"/>
              <a:t>확인</a:t>
            </a:r>
            <a:r>
              <a:rPr lang="en-US" altLang="ko-KR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836712"/>
            <a:ext cx="3155871" cy="548069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215308" y="1844385"/>
            <a:ext cx="1716732" cy="58477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기본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구성화일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생성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6" name="직선 화살표 연결선 5"/>
          <p:cNvCxnSpPr>
            <a:cxnSpLocks noChangeShapeType="1"/>
            <a:stCxn id="5" idx="1"/>
            <a:endCxn id="8" idx="3"/>
          </p:cNvCxnSpPr>
          <p:nvPr/>
        </p:nvCxnSpPr>
        <p:spPr bwMode="auto">
          <a:xfrm>
            <a:off x="3215308" y="2136773"/>
            <a:ext cx="157828" cy="144704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683568" y="2185408"/>
            <a:ext cx="1008112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860968" y="3479780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  <a:stCxn id="5" idx="1"/>
            <a:endCxn id="7" idx="3"/>
          </p:cNvCxnSpPr>
          <p:nvPr/>
        </p:nvCxnSpPr>
        <p:spPr bwMode="auto">
          <a:xfrm flipH="1">
            <a:off x="1691680" y="2136773"/>
            <a:ext cx="1523628" cy="12064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860968" y="4983992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669862" y="5195761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9" name="직선 화살표 연결선 18"/>
          <p:cNvCxnSpPr>
            <a:cxnSpLocks noChangeShapeType="1"/>
            <a:stCxn id="5" idx="1"/>
          </p:cNvCxnSpPr>
          <p:nvPr/>
        </p:nvCxnSpPr>
        <p:spPr bwMode="auto">
          <a:xfrm flipH="1">
            <a:off x="2585684" y="2136773"/>
            <a:ext cx="629624" cy="294878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4" name="직선 화살표 연결선 13"/>
          <p:cNvCxnSpPr>
            <a:cxnSpLocks noChangeShapeType="1"/>
            <a:stCxn id="5" idx="1"/>
          </p:cNvCxnSpPr>
          <p:nvPr/>
        </p:nvCxnSpPr>
        <p:spPr bwMode="auto">
          <a:xfrm flipH="1">
            <a:off x="1863684" y="2136773"/>
            <a:ext cx="1351624" cy="366849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2400"/>
            <a:ext cx="2676525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Spring </a:t>
            </a:r>
            <a:r>
              <a:rPr lang="ko-KR" altLang="en-US" b="1" dirty="0"/>
              <a:t>설정 </a:t>
            </a:r>
            <a:r>
              <a:rPr lang="en-US" altLang="ko-KR" b="1" dirty="0"/>
              <a:t>(web.xml)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2732"/>
            <a:ext cx="8460432" cy="6044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084168" y="1700808"/>
            <a:ext cx="144462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u="sng" dirty="0"/>
              <a:t>utf-8 </a:t>
            </a:r>
            <a:r>
              <a:rPr lang="en-US" altLang="ko-KR" u="sng" dirty="0" smtClean="0"/>
              <a:t>filter </a:t>
            </a:r>
            <a:r>
              <a:rPr lang="ko-KR" altLang="en-US" u="sng" dirty="0" smtClean="0"/>
              <a:t>추가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05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Ibatis</a:t>
            </a:r>
            <a:r>
              <a:rPr lang="ko-KR" altLang="en-US" dirty="0" smtClean="0"/>
              <a:t>와 </a:t>
            </a:r>
            <a:r>
              <a:rPr lang="en-US" altLang="ko-KR" dirty="0" err="1" smtClean="0"/>
              <a:t>mybatis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8153400" cy="489654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ko-KR" sz="1800" dirty="0" smtClean="0">
                <a:solidFill>
                  <a:srgbClr val="0000FF"/>
                </a:solidFill>
              </a:rPr>
              <a:t>SQL </a:t>
            </a:r>
            <a:r>
              <a:rPr lang="ko-KR" altLang="en-US" sz="1800" dirty="0" smtClean="0">
                <a:solidFill>
                  <a:srgbClr val="0000FF"/>
                </a:solidFill>
              </a:rPr>
              <a:t>문장과 프로그래밍 코드의 분리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lvl="1"/>
            <a:r>
              <a:rPr lang="ko-KR" altLang="en-US" sz="1600" dirty="0" smtClean="0"/>
              <a:t>프로그램의 소스코드에서 </a:t>
            </a:r>
            <a:r>
              <a:rPr lang="en-US" altLang="ko-KR" sz="1600" dirty="0" smtClean="0"/>
              <a:t>SQL</a:t>
            </a:r>
            <a:r>
              <a:rPr lang="ko-KR" altLang="en-US" sz="1600" dirty="0" smtClean="0"/>
              <a:t> 문장을 분리하여 별도의 </a:t>
            </a:r>
            <a:r>
              <a:rPr lang="en-US" altLang="ko-KR" sz="1600" dirty="0" smtClean="0"/>
              <a:t>XML</a:t>
            </a:r>
            <a:r>
              <a:rPr lang="ko-KR" altLang="en-US" sz="1600" dirty="0" smtClean="0"/>
              <a:t> 파일로 저장하고 </a:t>
            </a:r>
            <a:r>
              <a:rPr lang="en-US" altLang="ko-KR" sz="1600" dirty="0" smtClean="0"/>
              <a:t>Mapper</a:t>
            </a:r>
            <a:r>
              <a:rPr lang="ko-KR" altLang="en-US" sz="1600" dirty="0" smtClean="0"/>
              <a:t>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이용하여 서로 연결시키는 방식 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사용자가 </a:t>
            </a:r>
            <a:r>
              <a:rPr lang="en-US" altLang="ko-KR" sz="1600" dirty="0" smtClean="0"/>
              <a:t>SQL</a:t>
            </a:r>
            <a:r>
              <a:rPr lang="ko-KR" altLang="en-US" sz="1600" dirty="0" smtClean="0"/>
              <a:t> 문장을 만들면 그에 적합한 객체모델을 생성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파일이 두 개로 분리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자바 코드에서 </a:t>
            </a:r>
            <a:r>
              <a:rPr lang="en-US" altLang="ko-KR" sz="1600" dirty="0" smtClean="0"/>
              <a:t>SQL</a:t>
            </a:r>
            <a:r>
              <a:rPr lang="ko-KR" altLang="en-US" sz="1600" dirty="0" smtClean="0"/>
              <a:t>을 없애서 순수 객체지향으로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테이블 구조를 바꾸어도 프로그램 코드는 수정할 필요가 없어진다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800" dirty="0" smtClean="0">
                <a:solidFill>
                  <a:srgbClr val="0000FF"/>
                </a:solidFill>
              </a:rPr>
              <a:t>JDBC </a:t>
            </a:r>
            <a:r>
              <a:rPr lang="ko-KR" altLang="en-US" sz="1800" dirty="0" smtClean="0">
                <a:solidFill>
                  <a:srgbClr val="0000FF"/>
                </a:solidFill>
              </a:rPr>
              <a:t>라이브러리를 통해 매개변수를 전달하고 결과를 추출하는 일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1600" dirty="0" smtClean="0"/>
              <a:t>SQL</a:t>
            </a:r>
            <a:r>
              <a:rPr lang="ko-KR" altLang="en-US" sz="1600" dirty="0" smtClean="0"/>
              <a:t>문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실행시</a:t>
            </a:r>
            <a:r>
              <a:rPr lang="ko-KR" altLang="en-US" sz="1600" dirty="0" smtClean="0"/>
              <a:t> 매개변수를 전달하거나 결과 값을 반환 받을 때  </a:t>
            </a:r>
            <a:r>
              <a:rPr lang="ko-KR" altLang="en-US" sz="1600" dirty="0" err="1" smtClean="0"/>
              <a:t>자바빈즈</a:t>
            </a:r>
            <a:r>
              <a:rPr lang="ko-KR" altLang="en-US" sz="1600" dirty="0" smtClean="0"/>
              <a:t> 전달</a:t>
            </a:r>
            <a:r>
              <a:rPr lang="en-US" altLang="ko-KR" sz="1600" dirty="0" smtClean="0"/>
              <a:t>(DTO)</a:t>
            </a:r>
            <a:r>
              <a:rPr lang="ko-KR" altLang="en-US" sz="1600" dirty="0" smtClean="0"/>
              <a:t>  객체를 </a:t>
            </a:r>
            <a:r>
              <a:rPr lang="en-US" altLang="ko-KR" sz="1600" dirty="0" err="1" smtClean="0"/>
              <a:t>PreparedStatement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파라미터와</a:t>
            </a:r>
            <a:r>
              <a:rPr lang="ko-KR" altLang="en-US" sz="1600" dirty="0" smtClean="0"/>
              <a:t> </a:t>
            </a:r>
            <a:r>
              <a:rPr lang="en-US" altLang="ko-KR" sz="1600" dirty="0" err="1" smtClean="0"/>
              <a:t>ResultSets</a:t>
            </a:r>
            <a:r>
              <a:rPr lang="ko-KR" altLang="en-US" sz="1600" dirty="0" smtClean="0"/>
              <a:t>으로 쉽게 </a:t>
            </a:r>
            <a:r>
              <a:rPr lang="en-US" altLang="ko-KR" sz="1600" dirty="0" smtClean="0"/>
              <a:t>Mapping. </a:t>
            </a:r>
            <a:endParaRPr lang="ko-KR" altLang="en-US" sz="1600" dirty="0" smtClean="0"/>
          </a:p>
          <a:p>
            <a:r>
              <a:rPr lang="ko-KR" altLang="en-US" sz="1800" dirty="0" smtClean="0">
                <a:solidFill>
                  <a:srgbClr val="0000FF"/>
                </a:solidFill>
              </a:rPr>
              <a:t>데이터베이스 접근 클래스와 비즈니스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로직을</a:t>
            </a:r>
            <a:r>
              <a:rPr lang="ko-KR" altLang="en-US" sz="1800" dirty="0" smtClean="0">
                <a:solidFill>
                  <a:srgbClr val="0000FF"/>
                </a:solidFill>
              </a:rPr>
              <a:t> 담은 클래스의 분리</a:t>
            </a:r>
          </a:p>
          <a:p>
            <a:r>
              <a:rPr lang="ko-KR" altLang="en-US" sz="1800" dirty="0" err="1" smtClean="0">
                <a:solidFill>
                  <a:srgbClr val="0000FF"/>
                </a:solidFill>
              </a:rPr>
              <a:t>트랜젝션</a:t>
            </a:r>
            <a:r>
              <a:rPr lang="ko-KR" altLang="en-US" sz="1800" dirty="0" smtClean="0">
                <a:solidFill>
                  <a:srgbClr val="0000FF"/>
                </a:solidFill>
              </a:rPr>
              <a:t> 관리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endParaRPr lang="en-US" altLang="ko-KR" dirty="0" smtClean="0"/>
          </a:p>
          <a:p>
            <a:r>
              <a:rPr lang="en-US" altLang="ko-KR" dirty="0" smtClean="0"/>
              <a:t>2010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16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apache</a:t>
            </a:r>
            <a:r>
              <a:rPr lang="ko-KR" altLang="en-US" dirty="0" smtClean="0"/>
              <a:t>의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dirty="0" err="1" smtClean="0">
                <a:solidFill>
                  <a:srgbClr val="0000FF"/>
                </a:solidFill>
              </a:rPr>
              <a:t>iBatis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팀</a:t>
            </a:r>
            <a:r>
              <a:rPr lang="en-US" altLang="ko-KR" dirty="0" smtClean="0">
                <a:sym typeface="Wingdings" pitchFamily="2" charset="2"/>
              </a:rPr>
              <a:t></a:t>
            </a:r>
            <a:r>
              <a:rPr lang="ko-KR" altLang="en-US" dirty="0" smtClean="0"/>
              <a:t> </a:t>
            </a:r>
            <a:r>
              <a:rPr lang="en-US" altLang="ko-KR" dirty="0" smtClean="0"/>
              <a:t>google code</a:t>
            </a:r>
            <a:r>
              <a:rPr lang="ko-KR" altLang="en-US" dirty="0" smtClean="0"/>
              <a:t> </a:t>
            </a:r>
            <a:r>
              <a:rPr lang="en-US" altLang="ko-KR" dirty="0" err="1" smtClean="0">
                <a:solidFill>
                  <a:srgbClr val="0000FF"/>
                </a:solidFill>
              </a:rPr>
              <a:t>myBatis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팀</a:t>
            </a:r>
          </a:p>
          <a:p>
            <a:endParaRPr lang="en-US" altLang="ko-KR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117773"/>
            <a:ext cx="9036496" cy="646931"/>
          </a:xfrm>
        </p:spPr>
        <p:txBody>
          <a:bodyPr>
            <a:noAutofit/>
          </a:bodyPr>
          <a:lstStyle/>
          <a:p>
            <a:r>
              <a:rPr lang="en-US" altLang="ko-KR" sz="2400" b="1" dirty="0" err="1"/>
              <a:t>MyBatis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Mapper</a:t>
            </a:r>
            <a:r>
              <a:rPr lang="ko-KR" altLang="en-US" sz="2400" b="1" dirty="0" smtClean="0"/>
              <a:t>를 이용한 </a:t>
            </a:r>
            <a:r>
              <a:rPr lang="en-US" altLang="ko-KR" sz="2400" dirty="0"/>
              <a:t>Service (Business)</a:t>
            </a:r>
            <a:r>
              <a:rPr lang="ko-KR" altLang="en-US" sz="2400" dirty="0"/>
              <a:t>클래스와 </a:t>
            </a:r>
            <a:r>
              <a:rPr lang="en-US" altLang="ko-KR" sz="2400" dirty="0"/>
              <a:t>DAO </a:t>
            </a:r>
            <a:r>
              <a:rPr lang="ko-KR" altLang="en-US" sz="2400" dirty="0"/>
              <a:t>객체 구현</a:t>
            </a:r>
          </a:p>
        </p:txBody>
      </p:sp>
      <p:grpSp>
        <p:nvGrpSpPr>
          <p:cNvPr id="11" name="그룹 114"/>
          <p:cNvGrpSpPr/>
          <p:nvPr/>
        </p:nvGrpSpPr>
        <p:grpSpPr>
          <a:xfrm>
            <a:off x="2255675" y="1843042"/>
            <a:ext cx="1607957" cy="837342"/>
            <a:chOff x="1642200" y="5085184"/>
            <a:chExt cx="1607957" cy="623248"/>
          </a:xfrm>
          <a:solidFill>
            <a:schemeClr val="accent2"/>
          </a:solidFill>
        </p:grpSpPr>
        <p:sp>
          <p:nvSpPr>
            <p:cNvPr id="110" name="TextBox 109"/>
            <p:cNvSpPr txBox="1"/>
            <p:nvPr/>
          </p:nvSpPr>
          <p:spPr>
            <a:xfrm>
              <a:off x="1642200" y="5085184"/>
              <a:ext cx="1607911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Service</a:t>
              </a:r>
              <a:endParaRPr lang="en-US" altLang="ko-KR" sz="1200" dirty="0"/>
            </a:p>
            <a:p>
              <a:endParaRPr lang="en-US" altLang="ko-KR" sz="1200" dirty="0" smtClean="0"/>
            </a:p>
            <a:p>
              <a:endParaRPr lang="ko-KR" altLang="en-US" sz="105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642247" y="5337585"/>
              <a:ext cx="1607910" cy="1374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UserService.java</a:t>
              </a:r>
              <a:endParaRPr lang="ko-KR" altLang="en-US" sz="1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373331" y="2093411"/>
            <a:ext cx="1339584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Controlle</a:t>
            </a:r>
            <a:r>
              <a:rPr lang="en-US" altLang="ko-KR" sz="1600" dirty="0" smtClean="0"/>
              <a:t>r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  <p:cxnSp>
        <p:nvCxnSpPr>
          <p:cNvPr id="118" name="직선 화살표 연결선 117"/>
          <p:cNvCxnSpPr>
            <a:endCxn id="110" idx="1"/>
          </p:cNvCxnSpPr>
          <p:nvPr/>
        </p:nvCxnSpPr>
        <p:spPr>
          <a:xfrm flipV="1">
            <a:off x="1562616" y="2261713"/>
            <a:ext cx="693059" cy="640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24"/>
          <p:cNvGrpSpPr/>
          <p:nvPr/>
        </p:nvGrpSpPr>
        <p:grpSpPr>
          <a:xfrm>
            <a:off x="5557907" y="3076330"/>
            <a:ext cx="1583324" cy="805343"/>
            <a:chOff x="2987824" y="836712"/>
            <a:chExt cx="1296249" cy="34441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6" name="TextBox 125"/>
            <p:cNvSpPr txBox="1"/>
            <p:nvPr/>
          </p:nvSpPr>
          <p:spPr>
            <a:xfrm>
              <a:off x="2987824" y="836712"/>
              <a:ext cx="1296144" cy="1413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ko-KR" sz="1200" i="1" dirty="0" err="1" smtClean="0"/>
                <a:t>sqlSessionFactory</a:t>
              </a:r>
              <a:endParaRPr lang="en-US" altLang="ko-KR" sz="1200" i="1" dirty="0" smtClean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987824" y="983402"/>
              <a:ext cx="1296144" cy="19772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ko-KR" altLang="en-US" sz="1200" i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987929" y="967931"/>
              <a:ext cx="1296144" cy="78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i="1" dirty="0" smtClean="0"/>
                <a:t> </a:t>
              </a:r>
              <a:r>
                <a:rPr lang="en-US" altLang="ko-KR" sz="1200" i="1" dirty="0"/>
                <a:t>persistence</a:t>
              </a:r>
              <a:endParaRPr lang="ko-KR" altLang="en-US" sz="1200" dirty="0"/>
            </a:p>
          </p:txBody>
        </p:sp>
      </p:grpSp>
      <p:grpSp>
        <p:nvGrpSpPr>
          <p:cNvPr id="13" name="그룹 128"/>
          <p:cNvGrpSpPr/>
          <p:nvPr/>
        </p:nvGrpSpPr>
        <p:grpSpPr>
          <a:xfrm>
            <a:off x="7050750" y="1580708"/>
            <a:ext cx="1434400" cy="1281230"/>
            <a:chOff x="611560" y="692696"/>
            <a:chExt cx="2328515" cy="1572609"/>
          </a:xfrm>
          <a:solidFill>
            <a:srgbClr val="99CCFF"/>
          </a:solidFill>
        </p:grpSpPr>
        <p:sp>
          <p:nvSpPr>
            <p:cNvPr id="130" name="TextBox 129"/>
            <p:cNvSpPr txBox="1"/>
            <p:nvPr/>
          </p:nvSpPr>
          <p:spPr>
            <a:xfrm>
              <a:off x="611560" y="692696"/>
              <a:ext cx="2328515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smtClean="0"/>
                <a:t>UserMapper.xml</a:t>
              </a:r>
              <a:endParaRPr lang="ko-KR" altLang="en-US" sz="12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11560" y="1018659"/>
              <a:ext cx="2328515" cy="124664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getAll</a:t>
              </a:r>
              <a:endParaRPr lang="en-US" altLang="ko-KR" sz="1200" dirty="0" smtClean="0"/>
            </a:p>
            <a:p>
              <a:r>
                <a:rPr lang="en-US" altLang="ko-KR" sz="1200" dirty="0" smtClean="0"/>
                <a:t>get</a:t>
              </a:r>
            </a:p>
            <a:p>
              <a:r>
                <a:rPr lang="en-US" altLang="ko-KR" sz="1200" dirty="0" smtClean="0"/>
                <a:t>add</a:t>
              </a:r>
            </a:p>
            <a:p>
              <a:r>
                <a:rPr lang="en-US" altLang="ko-KR" sz="1200" dirty="0" smtClean="0"/>
                <a:t>Update</a:t>
              </a:r>
            </a:p>
            <a:p>
              <a:r>
                <a:rPr lang="en-US" altLang="ko-KR" sz="1200" dirty="0" smtClean="0"/>
                <a:t>delete</a:t>
              </a:r>
              <a:endParaRPr lang="ko-KR" altLang="en-US" sz="1200" dirty="0"/>
            </a:p>
          </p:txBody>
        </p:sp>
      </p:grpSp>
      <p:grpSp>
        <p:nvGrpSpPr>
          <p:cNvPr id="14" name="그룹 136"/>
          <p:cNvGrpSpPr/>
          <p:nvPr/>
        </p:nvGrpSpPr>
        <p:grpSpPr>
          <a:xfrm>
            <a:off x="7718147" y="3292354"/>
            <a:ext cx="1096198" cy="703558"/>
            <a:chOff x="6488646" y="1316607"/>
            <a:chExt cx="2081629" cy="70355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5" name="그룹 137"/>
            <p:cNvGrpSpPr/>
            <p:nvPr/>
          </p:nvGrpSpPr>
          <p:grpSpPr>
            <a:xfrm>
              <a:off x="6488646" y="1316607"/>
              <a:ext cx="2081629" cy="550755"/>
              <a:chOff x="369905" y="388706"/>
              <a:chExt cx="2319385" cy="240092"/>
            </a:xfrm>
            <a:grpFill/>
          </p:grpSpPr>
          <p:sp>
            <p:nvSpPr>
              <p:cNvPr id="140" name="TextBox 139"/>
              <p:cNvSpPr txBox="1"/>
              <p:nvPr/>
            </p:nvSpPr>
            <p:spPr>
              <a:xfrm>
                <a:off x="369905" y="388706"/>
                <a:ext cx="2319385" cy="1207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err="1" smtClean="0"/>
                  <a:t>dataSource</a:t>
                </a:r>
                <a:endParaRPr lang="ko-KR" altLang="en-US" sz="1200" dirty="0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6488647" y="1743166"/>
              <a:ext cx="208162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ko-KR" sz="1200" dirty="0"/>
            </a:p>
          </p:txBody>
        </p:sp>
      </p:grpSp>
      <p:grpSp>
        <p:nvGrpSpPr>
          <p:cNvPr id="16" name="그룹 143"/>
          <p:cNvGrpSpPr/>
          <p:nvPr/>
        </p:nvGrpSpPr>
        <p:grpSpPr>
          <a:xfrm>
            <a:off x="4575803" y="1879896"/>
            <a:ext cx="1551961" cy="807913"/>
            <a:chOff x="4548350" y="4459456"/>
            <a:chExt cx="1551961" cy="807913"/>
          </a:xfrm>
          <a:solidFill>
            <a:srgbClr val="99CCFF"/>
          </a:solidFill>
        </p:grpSpPr>
        <p:sp>
          <p:nvSpPr>
            <p:cNvPr id="142" name="TextBox 141"/>
            <p:cNvSpPr txBox="1"/>
            <p:nvPr/>
          </p:nvSpPr>
          <p:spPr>
            <a:xfrm>
              <a:off x="4548473" y="4459456"/>
              <a:ext cx="1551838" cy="80791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/>
                <a:t>&lt;&lt;Interface&gt;&gt;</a:t>
              </a:r>
            </a:p>
            <a:p>
              <a:pPr algn="ctr"/>
              <a:r>
                <a:rPr lang="en-US" altLang="ko-KR" sz="1200" b="1" dirty="0" err="1" smtClean="0"/>
                <a:t>UserMapper</a:t>
              </a:r>
              <a:endParaRPr lang="ko-KR" altLang="en-US" sz="1200" dirty="0"/>
            </a:p>
            <a:p>
              <a:endParaRPr lang="en-US" altLang="ko-KR" sz="1200" dirty="0" smtClean="0"/>
            </a:p>
            <a:p>
              <a:endParaRPr lang="ko-KR" altLang="en-US" sz="105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548350" y="4892752"/>
              <a:ext cx="1551838" cy="1846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rgbClr val="0000FF"/>
                  </a:solidFill>
                </a:rPr>
                <a:t>UserMapper</a:t>
              </a:r>
              <a:endParaRPr lang="ko-KR" altLang="en-US" sz="1200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153" name="직선 화살표 연결선 152"/>
          <p:cNvCxnSpPr>
            <a:stCxn id="126" idx="0"/>
            <a:endCxn id="131" idx="1"/>
          </p:cNvCxnSpPr>
          <p:nvPr/>
        </p:nvCxnSpPr>
        <p:spPr>
          <a:xfrm flipV="1">
            <a:off x="6349505" y="2354107"/>
            <a:ext cx="701245" cy="72222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직선 화살표 연결선 155"/>
          <p:cNvCxnSpPr>
            <a:stCxn id="128" idx="3"/>
            <a:endCxn id="141" idx="1"/>
          </p:cNvCxnSpPr>
          <p:nvPr/>
        </p:nvCxnSpPr>
        <p:spPr>
          <a:xfrm>
            <a:off x="7141231" y="3475495"/>
            <a:ext cx="576916" cy="230736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화살표 연결선 158"/>
          <p:cNvCxnSpPr>
            <a:stCxn id="110" idx="3"/>
            <a:endCxn id="142" idx="1"/>
          </p:cNvCxnSpPr>
          <p:nvPr/>
        </p:nvCxnSpPr>
        <p:spPr>
          <a:xfrm>
            <a:off x="3863586" y="2261713"/>
            <a:ext cx="712340" cy="2214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그룹 163"/>
          <p:cNvGrpSpPr/>
          <p:nvPr/>
        </p:nvGrpSpPr>
        <p:grpSpPr>
          <a:xfrm>
            <a:off x="3703316" y="614987"/>
            <a:ext cx="781832" cy="807913"/>
            <a:chOff x="2482020" y="5811570"/>
            <a:chExt cx="1551838" cy="80791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9" name="TextBox 108"/>
            <p:cNvSpPr txBox="1"/>
            <p:nvPr/>
          </p:nvSpPr>
          <p:spPr>
            <a:xfrm>
              <a:off x="2482020" y="5811570"/>
              <a:ext cx="1551838" cy="80791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DTO</a:t>
              </a:r>
            </a:p>
            <a:p>
              <a:pPr algn="ctr"/>
              <a:r>
                <a:rPr lang="en-US" altLang="ko-KR" sz="1200" b="1" dirty="0" smtClean="0"/>
                <a:t>VO</a:t>
              </a:r>
            </a:p>
            <a:p>
              <a:pPr algn="ctr"/>
              <a:endParaRPr lang="en-US" altLang="ko-KR" sz="1200" b="1" dirty="0"/>
            </a:p>
            <a:p>
              <a:pPr algn="ctr"/>
              <a:endParaRPr lang="ko-KR" altLang="en-US" sz="105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482020" y="6251359"/>
              <a:ext cx="1551838" cy="1846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rgbClr val="0000FF"/>
                  </a:solidFill>
                </a:rPr>
                <a:t>UserDto</a:t>
              </a:r>
              <a:endParaRPr lang="ko-KR" altLang="en-US" sz="1200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112" name="직선 화살표 연결선 111"/>
          <p:cNvCxnSpPr>
            <a:stCxn id="117" idx="0"/>
            <a:endCxn id="109" idx="2"/>
          </p:cNvCxnSpPr>
          <p:nvPr/>
        </p:nvCxnSpPr>
        <p:spPr>
          <a:xfrm flipV="1">
            <a:off x="1043123" y="1422900"/>
            <a:ext cx="3051109" cy="670511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화살표 연결선 112"/>
          <p:cNvCxnSpPr>
            <a:stCxn id="109" idx="2"/>
            <a:endCxn id="130" idx="1"/>
          </p:cNvCxnSpPr>
          <p:nvPr/>
        </p:nvCxnSpPr>
        <p:spPr>
          <a:xfrm>
            <a:off x="4094232" y="1422900"/>
            <a:ext cx="2956518" cy="296308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화살표 연결선 114"/>
          <p:cNvCxnSpPr>
            <a:stCxn id="126" idx="0"/>
            <a:endCxn id="142" idx="2"/>
          </p:cNvCxnSpPr>
          <p:nvPr/>
        </p:nvCxnSpPr>
        <p:spPr>
          <a:xfrm flipH="1" flipV="1">
            <a:off x="5351845" y="2687809"/>
            <a:ext cx="997660" cy="38852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직사각형 119"/>
          <p:cNvSpPr>
            <a:spLocks noChangeArrowheads="1"/>
          </p:cNvSpPr>
          <p:nvPr/>
        </p:nvSpPr>
        <p:spPr bwMode="auto">
          <a:xfrm>
            <a:off x="6926059" y="1492154"/>
            <a:ext cx="1680372" cy="144016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21" name="직사각형 120"/>
          <p:cNvSpPr>
            <a:spLocks noChangeArrowheads="1"/>
          </p:cNvSpPr>
          <p:nvPr/>
        </p:nvSpPr>
        <p:spPr bwMode="auto">
          <a:xfrm>
            <a:off x="5518151" y="3076330"/>
            <a:ext cx="1680372" cy="79208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6" name="순서도: 자기 디스크 115"/>
          <p:cNvSpPr/>
          <p:nvPr/>
        </p:nvSpPr>
        <p:spPr>
          <a:xfrm>
            <a:off x="7993825" y="4221088"/>
            <a:ext cx="612606" cy="57989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12883" y="3111498"/>
            <a:ext cx="1939955" cy="1508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Package </a:t>
            </a:r>
            <a:r>
              <a:rPr lang="ko-KR" altLang="en-US" sz="20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구성</a:t>
            </a:r>
            <a:r>
              <a:rPr lang="en-US" altLang="ko-KR" sz="20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2000" b="1" dirty="0" smtClean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Controlle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r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Mapper</a:t>
            </a:r>
            <a:endParaRPr lang="en-US" altLang="ko-KR" i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DTO</a:t>
            </a:r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22" y="3111498"/>
            <a:ext cx="2872131" cy="2584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5" name="직사각형 124"/>
          <p:cNvSpPr>
            <a:spLocks noChangeArrowheads="1"/>
          </p:cNvSpPr>
          <p:nvPr/>
        </p:nvSpPr>
        <p:spPr bwMode="auto">
          <a:xfrm>
            <a:off x="2906625" y="4658738"/>
            <a:ext cx="2221228" cy="100428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29" name="직선 화살표 연결선 128"/>
          <p:cNvCxnSpPr>
            <a:stCxn id="110" idx="0"/>
            <a:endCxn id="109" idx="2"/>
          </p:cNvCxnSpPr>
          <p:nvPr/>
        </p:nvCxnSpPr>
        <p:spPr>
          <a:xfrm flipV="1">
            <a:off x="3059631" y="1422900"/>
            <a:ext cx="1034601" cy="420142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화살표 연결선 131"/>
          <p:cNvCxnSpPr>
            <a:stCxn id="142" idx="0"/>
            <a:endCxn id="109" idx="2"/>
          </p:cNvCxnSpPr>
          <p:nvPr/>
        </p:nvCxnSpPr>
        <p:spPr>
          <a:xfrm flipH="1" flipV="1">
            <a:off x="4094232" y="1422900"/>
            <a:ext cx="1257613" cy="456996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8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23" y="0"/>
            <a:ext cx="7793037" cy="792510"/>
          </a:xfrm>
        </p:spPr>
        <p:txBody>
          <a:bodyPr/>
          <a:lstStyle/>
          <a:p>
            <a:pPr eaLnBrk="1" hangingPunct="1"/>
            <a:r>
              <a:rPr lang="ko-KR" altLang="en-US" dirty="0" smtClean="0">
                <a:solidFill>
                  <a:schemeClr val="tx1"/>
                </a:solidFill>
              </a:rPr>
              <a:t>인터넷 쇼핑몰 </a:t>
            </a:r>
            <a:r>
              <a:rPr lang="ko-KR" altLang="en-US" dirty="0" smtClean="0">
                <a:solidFill>
                  <a:schemeClr val="tx1"/>
                </a:solidFill>
              </a:rPr>
              <a:t>시스템</a:t>
            </a:r>
            <a:endParaRPr lang="ko-KR" altLang="en-US" dirty="0" smtClean="0">
              <a:solidFill>
                <a:schemeClr val="tx1"/>
              </a:solidFill>
              <a:ea typeface="산돌고딕B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19713" y="980807"/>
            <a:ext cx="4947160" cy="3392537"/>
            <a:chOff x="1366486" y="1044575"/>
            <a:chExt cx="4947160" cy="3392537"/>
          </a:xfrm>
        </p:grpSpPr>
        <p:sp>
          <p:nvSpPr>
            <p:cNvPr id="14340" name="Line 4"/>
            <p:cNvSpPr>
              <a:spLocks noChangeShapeType="1"/>
            </p:cNvSpPr>
            <p:nvPr/>
          </p:nvSpPr>
          <p:spPr bwMode="auto">
            <a:xfrm flipV="1">
              <a:off x="1822940" y="2466975"/>
              <a:ext cx="654475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2583138" y="1763713"/>
              <a:ext cx="1302238" cy="3000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600" b="0">
                  <a:solidFill>
                    <a:schemeClr val="tx1"/>
                  </a:solidFill>
                </a:rPr>
                <a:t>회원등록</a:t>
              </a:r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 flipH="1">
              <a:off x="3883599" y="3119040"/>
              <a:ext cx="998219" cy="4090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 flipH="1">
              <a:off x="3828319" y="2966674"/>
              <a:ext cx="1053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3819929" y="2684231"/>
              <a:ext cx="9092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400" b="0" dirty="0">
                  <a:solidFill>
                    <a:schemeClr val="tx1"/>
                  </a:solidFill>
                  <a:latin typeface="+mj-ea"/>
                  <a:ea typeface="+mj-ea"/>
                </a:rPr>
                <a:t>&lt;&lt;include&gt;&gt;</a:t>
              </a:r>
            </a:p>
          </p:txBody>
        </p:sp>
        <p:grpSp>
          <p:nvGrpSpPr>
            <p:cNvPr id="14347" name="Group 11"/>
            <p:cNvGrpSpPr>
              <a:grpSpLocks/>
            </p:cNvGrpSpPr>
            <p:nvPr/>
          </p:nvGrpSpPr>
          <p:grpSpPr bwMode="auto">
            <a:xfrm>
              <a:off x="1366486" y="2346325"/>
              <a:ext cx="518546" cy="788988"/>
              <a:chOff x="1066" y="1709"/>
              <a:chExt cx="394" cy="524"/>
            </a:xfrm>
          </p:grpSpPr>
          <p:grpSp>
            <p:nvGrpSpPr>
              <p:cNvPr id="14376" name="Group 12"/>
              <p:cNvGrpSpPr>
                <a:grpSpLocks/>
              </p:cNvGrpSpPr>
              <p:nvPr/>
            </p:nvGrpSpPr>
            <p:grpSpPr bwMode="auto">
              <a:xfrm>
                <a:off x="1186" y="1709"/>
                <a:ext cx="136" cy="272"/>
                <a:chOff x="1474" y="3067"/>
                <a:chExt cx="182" cy="318"/>
              </a:xfrm>
            </p:grpSpPr>
            <p:sp>
              <p:nvSpPr>
                <p:cNvPr id="14378" name="Oval 13"/>
                <p:cNvSpPr>
                  <a:spLocks noChangeArrowheads="1"/>
                </p:cNvSpPr>
                <p:nvPr/>
              </p:nvSpPr>
              <p:spPr bwMode="auto">
                <a:xfrm>
                  <a:off x="1519" y="3067"/>
                  <a:ext cx="91" cy="9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996600"/>
                    </a:buClr>
                    <a:buSzPct val="90000"/>
                    <a:buFont typeface="Wingdings" pitchFamily="2" charset="2"/>
                    <a:buChar char="n"/>
                    <a:defRPr kumimoji="1" sz="2000" b="1">
                      <a:solidFill>
                        <a:srgbClr val="35297D"/>
                      </a:solidFill>
                      <a:latin typeface="휴먼모음T" pitchFamily="18" charset="-127"/>
                      <a:ea typeface="휴먼모음T" pitchFamily="18" charset="-127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996600"/>
                    </a:buClr>
                    <a:buSzPct val="75000"/>
                    <a:buFont typeface="Wingdings" pitchFamily="2" charset="2"/>
                    <a:buChar char="n"/>
                    <a:defRPr kumimoji="1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996600"/>
                    </a:buClr>
                    <a:buSzPct val="55000"/>
                    <a:buFont typeface="Wingdings" pitchFamily="2" charset="2"/>
                    <a:buChar char="n"/>
                    <a:defRPr kumimoji="1" sz="160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kumimoji="1" sz="140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ko-KR" altLang="en-US" sz="1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14379" name="Line 14"/>
                <p:cNvSpPr>
                  <a:spLocks noChangeShapeType="1"/>
                </p:cNvSpPr>
                <p:nvPr/>
              </p:nvSpPr>
              <p:spPr bwMode="auto">
                <a:xfrm>
                  <a:off x="1474" y="3211"/>
                  <a:ext cx="18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380" name="Line 15"/>
                <p:cNvSpPr>
                  <a:spLocks noChangeShapeType="1"/>
                </p:cNvSpPr>
                <p:nvPr/>
              </p:nvSpPr>
              <p:spPr bwMode="auto">
                <a:xfrm>
                  <a:off x="1565" y="3158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381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474" y="3294"/>
                  <a:ext cx="91" cy="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382" name="Line 17"/>
                <p:cNvSpPr>
                  <a:spLocks noChangeShapeType="1"/>
                </p:cNvSpPr>
                <p:nvPr/>
              </p:nvSpPr>
              <p:spPr bwMode="auto">
                <a:xfrm>
                  <a:off x="1565" y="3294"/>
                  <a:ext cx="90" cy="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14377" name="Text Box 18"/>
              <p:cNvSpPr txBox="1">
                <a:spLocks noChangeArrowheads="1"/>
              </p:cNvSpPr>
              <p:nvPr/>
            </p:nvSpPr>
            <p:spPr bwMode="auto">
              <a:xfrm>
                <a:off x="1066" y="2009"/>
                <a:ext cx="394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996600"/>
                  </a:buClr>
                  <a:buSzPct val="90000"/>
                  <a:buFont typeface="Wingdings" pitchFamily="2" charset="2"/>
                  <a:buChar char="n"/>
                  <a:defRPr kumimoji="1" sz="2000" b="1">
                    <a:solidFill>
                      <a:srgbClr val="35297D"/>
                    </a:solidFill>
                    <a:latin typeface="휴먼모음T" pitchFamily="18" charset="-127"/>
                    <a:ea typeface="휴먼모음T" pitchFamily="18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996600"/>
                  </a:buClr>
                  <a:buSzPct val="75000"/>
                  <a:buFont typeface="Wingdings" pitchFamily="2" charset="2"/>
                  <a:buChar char="n"/>
                  <a:defRPr kumimoji="1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96600"/>
                  </a:buClr>
                  <a:buSzPct val="55000"/>
                  <a:buFont typeface="Wingdings" pitchFamily="2" charset="2"/>
                  <a:buChar char="n"/>
                  <a:defRPr kumimoji="1" sz="160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kumimoji="1" sz="140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kumimoji="1" sz="120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kumimoji="1" sz="120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kumimoji="1" sz="120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kumimoji="1" sz="120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kumimoji="1" sz="120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1600" b="0">
                    <a:solidFill>
                      <a:schemeClr val="tx1"/>
                    </a:solidFill>
                  </a:rPr>
                  <a:t>고객</a:t>
                </a:r>
              </a:p>
            </p:txBody>
          </p:sp>
        </p:grpSp>
        <p:sp>
          <p:nvSpPr>
            <p:cNvPr id="14348" name="Line 19"/>
            <p:cNvSpPr>
              <a:spLocks noChangeShapeType="1"/>
            </p:cNvSpPr>
            <p:nvPr/>
          </p:nvSpPr>
          <p:spPr bwMode="auto">
            <a:xfrm flipV="1">
              <a:off x="1822940" y="2005013"/>
              <a:ext cx="713210" cy="477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49" name="Line 20"/>
            <p:cNvSpPr>
              <a:spLocks noChangeShapeType="1"/>
            </p:cNvSpPr>
            <p:nvPr/>
          </p:nvSpPr>
          <p:spPr bwMode="auto">
            <a:xfrm>
              <a:off x="1822940" y="2689225"/>
              <a:ext cx="654475" cy="277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6" name="Rectangle 39"/>
            <p:cNvSpPr>
              <a:spLocks noChangeArrowheads="1"/>
            </p:cNvSpPr>
            <p:nvPr/>
          </p:nvSpPr>
          <p:spPr bwMode="auto">
            <a:xfrm>
              <a:off x="2259257" y="1044575"/>
              <a:ext cx="4054389" cy="33925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357" name="Text Box 40"/>
            <p:cNvSpPr txBox="1">
              <a:spLocks noChangeArrowheads="1"/>
            </p:cNvSpPr>
            <p:nvPr/>
          </p:nvSpPr>
          <p:spPr bwMode="auto">
            <a:xfrm>
              <a:off x="3093293" y="1228725"/>
              <a:ext cx="1909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600" b="0">
                  <a:solidFill>
                    <a:schemeClr val="tx1"/>
                  </a:solidFill>
                </a:rPr>
                <a:t>인터넷 쇼핑몰 시스템</a:t>
              </a:r>
            </a:p>
          </p:txBody>
        </p:sp>
        <p:sp>
          <p:nvSpPr>
            <p:cNvPr id="14358" name="Line 41"/>
            <p:cNvSpPr>
              <a:spLocks noChangeShapeType="1"/>
            </p:cNvSpPr>
            <p:nvPr/>
          </p:nvSpPr>
          <p:spPr bwMode="auto">
            <a:xfrm>
              <a:off x="1843078" y="2820988"/>
              <a:ext cx="714888" cy="11817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0" name="Oval 43"/>
            <p:cNvSpPr>
              <a:spLocks noChangeArrowheads="1"/>
            </p:cNvSpPr>
            <p:nvPr/>
          </p:nvSpPr>
          <p:spPr bwMode="auto">
            <a:xfrm>
              <a:off x="2517691" y="3329147"/>
              <a:ext cx="1302238" cy="3000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600" b="0">
                  <a:solidFill>
                    <a:schemeClr val="tx1"/>
                  </a:solidFill>
                </a:rPr>
                <a:t>물품구매</a:t>
              </a:r>
            </a:p>
          </p:txBody>
        </p:sp>
        <p:sp>
          <p:nvSpPr>
            <p:cNvPr id="14361" name="Oval 44"/>
            <p:cNvSpPr>
              <a:spLocks noChangeArrowheads="1"/>
            </p:cNvSpPr>
            <p:nvPr/>
          </p:nvSpPr>
          <p:spPr bwMode="auto">
            <a:xfrm>
              <a:off x="2557862" y="3852704"/>
              <a:ext cx="1302238" cy="3000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600" b="0" dirty="0">
                  <a:solidFill>
                    <a:schemeClr val="tx1"/>
                  </a:solidFill>
                </a:rPr>
                <a:t>배송조회</a:t>
              </a:r>
            </a:p>
          </p:txBody>
        </p:sp>
        <p:sp>
          <p:nvSpPr>
            <p:cNvPr id="14362" name="Oval 45"/>
            <p:cNvSpPr>
              <a:spLocks noChangeArrowheads="1"/>
            </p:cNvSpPr>
            <p:nvPr/>
          </p:nvSpPr>
          <p:spPr bwMode="auto">
            <a:xfrm>
              <a:off x="4942331" y="2842555"/>
              <a:ext cx="1302238" cy="3000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600" b="0">
                  <a:solidFill>
                    <a:schemeClr val="tx1"/>
                  </a:solidFill>
                </a:rPr>
                <a:t>로그인</a:t>
              </a:r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auto">
            <a:xfrm>
              <a:off x="2517691" y="2272506"/>
              <a:ext cx="1302238" cy="3000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600" b="0" dirty="0" smtClean="0">
                  <a:solidFill>
                    <a:schemeClr val="tx1"/>
                  </a:solidFill>
                </a:rPr>
                <a:t>상품선택</a:t>
              </a:r>
              <a:endParaRPr lang="ko-KR" altLang="en-US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2517691" y="2792639"/>
              <a:ext cx="1302238" cy="3000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600" b="0" dirty="0" err="1" smtClean="0">
                  <a:solidFill>
                    <a:schemeClr val="tx1"/>
                  </a:solidFill>
                </a:rPr>
                <a:t>장바구니담기</a:t>
              </a:r>
              <a:endParaRPr lang="ko-KR" altLang="en-US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50" name="Line 20"/>
            <p:cNvSpPr>
              <a:spLocks noChangeShapeType="1"/>
            </p:cNvSpPr>
            <p:nvPr/>
          </p:nvSpPr>
          <p:spPr bwMode="auto">
            <a:xfrm>
              <a:off x="1811155" y="2752884"/>
              <a:ext cx="666260" cy="732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 flipH="1">
              <a:off x="3885376" y="3119040"/>
              <a:ext cx="1150619" cy="881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3819928" y="3142163"/>
              <a:ext cx="9092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400" b="0" dirty="0">
                  <a:solidFill>
                    <a:schemeClr val="tx1"/>
                  </a:solidFill>
                  <a:latin typeface="+mj-ea"/>
                  <a:ea typeface="+mj-ea"/>
                </a:rPr>
                <a:t>&lt;&lt;include&gt;&gt;</a:t>
              </a: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3819927" y="3600095"/>
              <a:ext cx="9092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400" b="0" dirty="0">
                  <a:solidFill>
                    <a:schemeClr val="tx1"/>
                  </a:solidFill>
                  <a:latin typeface="+mj-ea"/>
                  <a:ea typeface="+mj-ea"/>
                </a:rPr>
                <a:t>&lt;&lt;include&gt;&gt;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807"/>
            <a:ext cx="2935276" cy="33792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8" name="직사각형 57"/>
          <p:cNvSpPr>
            <a:spLocks noChangeArrowheads="1"/>
          </p:cNvSpPr>
          <p:nvPr/>
        </p:nvSpPr>
        <p:spPr bwMode="auto">
          <a:xfrm>
            <a:off x="6372200" y="2770878"/>
            <a:ext cx="2160240" cy="101805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8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27"/>
          <p:cNvGrpSpPr/>
          <p:nvPr/>
        </p:nvGrpSpPr>
        <p:grpSpPr>
          <a:xfrm>
            <a:off x="5677379" y="660568"/>
            <a:ext cx="1051769" cy="565033"/>
            <a:chOff x="611560" y="692696"/>
            <a:chExt cx="2232248" cy="24631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9" name="TextBox 128"/>
            <p:cNvSpPr txBox="1"/>
            <p:nvPr/>
          </p:nvSpPr>
          <p:spPr>
            <a:xfrm>
              <a:off x="611560" y="692696"/>
              <a:ext cx="2232248" cy="20125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/>
                <a:t>CardDto</a:t>
              </a:r>
              <a:r>
                <a:rPr lang="ko-KR" altLang="en-US" sz="1200" b="1" dirty="0" smtClean="0"/>
                <a:t>         </a:t>
              </a:r>
              <a:r>
                <a:rPr lang="ko-KR" altLang="en-US" sz="1200" b="1" dirty="0" err="1" smtClean="0"/>
                <a:t>ㅋ</a:t>
              </a:r>
              <a:endParaRPr lang="ko-KR" altLang="en-US" sz="1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2" name="그룹 40"/>
          <p:cNvGrpSpPr/>
          <p:nvPr/>
        </p:nvGrpSpPr>
        <p:grpSpPr>
          <a:xfrm>
            <a:off x="4231684" y="1146937"/>
            <a:ext cx="1746295" cy="2022181"/>
            <a:chOff x="2987824" y="836712"/>
            <a:chExt cx="1296145" cy="2022181"/>
          </a:xfrm>
          <a:solidFill>
            <a:schemeClr val="accent2"/>
          </a:solidFill>
        </p:grpSpPr>
        <p:sp>
          <p:nvSpPr>
            <p:cNvPr id="11" name="TextBox 10"/>
            <p:cNvSpPr txBox="1"/>
            <p:nvPr/>
          </p:nvSpPr>
          <p:spPr>
            <a:xfrm>
              <a:off x="2987824" y="836712"/>
              <a:ext cx="1296144" cy="584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CardService</a:t>
              </a:r>
              <a:endParaRPr lang="en-US" altLang="ko-KR" sz="1200" b="1" dirty="0" smtClean="0"/>
            </a:p>
            <a:p>
              <a:r>
                <a:rPr lang="en-US" altLang="ko-KR" sz="1000" b="1" i="1" dirty="0" smtClean="0"/>
                <a:t>(</a:t>
              </a:r>
              <a:r>
                <a:rPr lang="en-US" altLang="ko-KR" sz="1000" dirty="0"/>
                <a:t>@Service(value = "</a:t>
              </a:r>
              <a:r>
                <a:rPr lang="en-US" altLang="ko-KR" sz="1000" dirty="0" err="1"/>
                <a:t>accountService</a:t>
              </a:r>
              <a:r>
                <a:rPr lang="en-US" altLang="ko-KR" sz="1000" dirty="0"/>
                <a:t>")</a:t>
              </a:r>
              <a:r>
                <a:rPr lang="en-US" altLang="ko-KR" sz="1000" b="1" i="1" dirty="0" smtClean="0"/>
                <a:t>)</a:t>
              </a:r>
              <a:endParaRPr lang="ko-KR" altLang="en-US" sz="1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5" y="1473898"/>
              <a:ext cx="1296144" cy="1384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setAccountMapper</a:t>
              </a:r>
              <a:r>
                <a:rPr lang="en-US" altLang="ko-KR" sz="1200" i="1" dirty="0" smtClean="0"/>
                <a:t> </a:t>
              </a:r>
              <a:r>
                <a:rPr lang="en-US" altLang="ko-KR" sz="1200" i="1" dirty="0" smtClean="0"/>
                <a:t>( </a:t>
              </a:r>
              <a:r>
                <a:rPr lang="en-US" altLang="ko-KR" sz="1200" i="1" dirty="0" smtClean="0"/>
                <a:t>)</a:t>
              </a:r>
            </a:p>
            <a:p>
              <a:endParaRPr lang="en-US" altLang="ko-KR" sz="1200" i="1" dirty="0" smtClean="0"/>
            </a:p>
            <a:p>
              <a:r>
                <a:rPr lang="en-US" altLang="ko-KR" sz="1200" dirty="0" err="1" smtClean="0"/>
                <a:t>getAccount</a:t>
              </a:r>
              <a:r>
                <a:rPr lang="en-US" altLang="ko-KR" sz="1200" dirty="0" smtClean="0"/>
                <a:t>(username)</a:t>
              </a:r>
              <a:endParaRPr lang="en-US" altLang="ko-KR" sz="1200" dirty="0"/>
            </a:p>
            <a:p>
              <a:r>
                <a:rPr lang="en-US" altLang="ko-KR" sz="1200" dirty="0" err="1" smtClean="0"/>
                <a:t>getAccount</a:t>
              </a:r>
              <a:r>
                <a:rPr lang="en-US" altLang="ko-KR" sz="1200" dirty="0" smtClean="0"/>
                <a:t>(</a:t>
              </a:r>
              <a:r>
                <a:rPr lang="en-US" altLang="ko-KR" sz="1200" dirty="0" err="1" smtClean="0"/>
                <a:t>username,pwd</a:t>
              </a:r>
              <a:r>
                <a:rPr lang="en-US" altLang="ko-KR" sz="1200" dirty="0" smtClean="0"/>
                <a:t>)</a:t>
              </a:r>
            </a:p>
            <a:p>
              <a:r>
                <a:rPr lang="en-US" altLang="ko-KR" sz="1200" dirty="0" err="1" smtClean="0"/>
                <a:t>insertAccount</a:t>
              </a:r>
              <a:r>
                <a:rPr lang="en-US" altLang="ko-KR" sz="1200" dirty="0" smtClean="0"/>
                <a:t>(account)</a:t>
              </a:r>
            </a:p>
            <a:p>
              <a:r>
                <a:rPr lang="en-US" altLang="ko-KR" sz="1200" dirty="0" err="1" smtClean="0"/>
                <a:t>updateAccount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</a:t>
              </a:r>
              <a:endParaRPr lang="en-US" altLang="ko-KR" sz="1200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1358906"/>
              <a:ext cx="1296144" cy="1846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3" name="그룹 45"/>
          <p:cNvGrpSpPr/>
          <p:nvPr/>
        </p:nvGrpSpPr>
        <p:grpSpPr>
          <a:xfrm>
            <a:off x="6499847" y="1158346"/>
            <a:ext cx="2081628" cy="805343"/>
            <a:chOff x="2987824" y="836712"/>
            <a:chExt cx="1296249" cy="34441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7" name="TextBox 46"/>
            <p:cNvSpPr txBox="1"/>
            <p:nvPr/>
          </p:nvSpPr>
          <p:spPr>
            <a:xfrm>
              <a:off x="2987824" y="836712"/>
              <a:ext cx="1296144" cy="1413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ko-KR" sz="1200" b="1" i="1" dirty="0" err="1" smtClean="0"/>
                <a:t>sqlSessionFactory</a:t>
              </a:r>
              <a:endParaRPr lang="en-US" altLang="ko-KR" sz="1200" b="1" i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7824" y="983402"/>
              <a:ext cx="1296144" cy="19772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ko-KR" altLang="en-US" sz="1200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87929" y="967931"/>
              <a:ext cx="1296144" cy="78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i="1" dirty="0" smtClean="0"/>
                <a:t> </a:t>
              </a:r>
              <a:r>
                <a:rPr lang="en-US" altLang="ko-KR" sz="1200" i="1" dirty="0"/>
                <a:t>persistence</a:t>
              </a:r>
              <a:endParaRPr lang="ko-KR" altLang="en-US" sz="1200" dirty="0"/>
            </a:p>
          </p:txBody>
        </p:sp>
      </p:grpSp>
      <p:cxnSp>
        <p:nvCxnSpPr>
          <p:cNvPr id="131" name="직선 화살표 연결선 130"/>
          <p:cNvCxnSpPr>
            <a:stCxn id="12" idx="2"/>
            <a:endCxn id="116" idx="0"/>
          </p:cNvCxnSpPr>
          <p:nvPr/>
        </p:nvCxnSpPr>
        <p:spPr>
          <a:xfrm>
            <a:off x="5104832" y="3169118"/>
            <a:ext cx="10586" cy="40789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5104830" y="322580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0" name="직선 화살표 연결선 159"/>
          <p:cNvCxnSpPr/>
          <p:nvPr/>
        </p:nvCxnSpPr>
        <p:spPr>
          <a:xfrm flipV="1">
            <a:off x="3803723" y="2606714"/>
            <a:ext cx="532280" cy="37504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3871048" y="245259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202" name="직사각형 201"/>
          <p:cNvSpPr/>
          <p:nvPr/>
        </p:nvSpPr>
        <p:spPr>
          <a:xfrm>
            <a:off x="1820891" y="4938866"/>
            <a:ext cx="2130115" cy="835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u="sng" dirty="0" err="1" smtClean="0">
                <a:solidFill>
                  <a:schemeClr val="tx1"/>
                </a:solidFill>
              </a:rPr>
              <a:t>NewAccountForm.jsp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algn="ctr"/>
            <a:r>
              <a:rPr lang="en-US" altLang="ko-KR" sz="1200" u="sng" dirty="0" err="1" smtClean="0">
                <a:solidFill>
                  <a:schemeClr val="tx1"/>
                </a:solidFill>
              </a:rPr>
              <a:t>EditAccountForm.jsp</a:t>
            </a:r>
            <a:endParaRPr lang="en-US" altLang="ko-KR" sz="1200" u="sng" dirty="0">
              <a:solidFill>
                <a:schemeClr val="tx1"/>
              </a:solidFill>
            </a:endParaRPr>
          </a:p>
          <a:p>
            <a:pPr algn="ctr"/>
            <a:r>
              <a:rPr lang="en-US" altLang="ko-KR" sz="1200" u="sng" dirty="0" err="1" smtClean="0">
                <a:solidFill>
                  <a:schemeClr val="tx1"/>
                </a:solidFill>
              </a:rPr>
              <a:t>SignonForm.jsp</a:t>
            </a:r>
            <a:endParaRPr lang="en-US" altLang="ko-KR" sz="1200" u="sng" dirty="0" smtClean="0">
              <a:solidFill>
                <a:schemeClr val="tx1"/>
              </a:solidFill>
            </a:endParaRPr>
          </a:p>
        </p:txBody>
      </p:sp>
      <p:cxnSp>
        <p:nvCxnSpPr>
          <p:cNvPr id="203" name="직선 화살표 연결선 202"/>
          <p:cNvCxnSpPr/>
          <p:nvPr/>
        </p:nvCxnSpPr>
        <p:spPr>
          <a:xfrm>
            <a:off x="-21389" y="1427826"/>
            <a:ext cx="1950340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-44829" y="1114782"/>
            <a:ext cx="220316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petstore</a:t>
            </a:r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newAccountForm</a:t>
            </a:r>
            <a:endParaRPr lang="ko-KR" altLang="en-US" sz="1400" dirty="0"/>
          </a:p>
        </p:txBody>
      </p:sp>
      <p:cxnSp>
        <p:nvCxnSpPr>
          <p:cNvPr id="218" name="직선 화살표 연결선 217"/>
          <p:cNvCxnSpPr>
            <a:stCxn id="197" idx="2"/>
            <a:endCxn id="202" idx="0"/>
          </p:cNvCxnSpPr>
          <p:nvPr/>
        </p:nvCxnSpPr>
        <p:spPr>
          <a:xfrm>
            <a:off x="2872931" y="4775725"/>
            <a:ext cx="13018" cy="163141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9544" y="5292946"/>
            <a:ext cx="1322798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newAccount</a:t>
            </a:r>
            <a:endParaRPr lang="en-US" altLang="ko-KR" sz="1200" dirty="0" smtClean="0"/>
          </a:p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editAcccountForm</a:t>
            </a:r>
            <a:endParaRPr lang="en-US" altLang="ko-KR" sz="1200" dirty="0" smtClean="0"/>
          </a:p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editAcccount</a:t>
            </a:r>
            <a:endParaRPr lang="en-US" altLang="ko-KR" sz="1200" dirty="0" smtClean="0"/>
          </a:p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signonForm</a:t>
            </a:r>
            <a:endParaRPr lang="en-US" altLang="ko-KR" sz="1200" dirty="0" smtClean="0"/>
          </a:p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signon</a:t>
            </a:r>
            <a:endParaRPr lang="en-US" altLang="ko-KR" sz="1200" dirty="0" smtClean="0"/>
          </a:p>
          <a:p>
            <a:r>
              <a:rPr lang="en-US" altLang="ko-KR" sz="1200" dirty="0" smtClean="0"/>
              <a:t>/signoff</a:t>
            </a:r>
            <a:endParaRPr lang="ko-KR" altLang="en-US" sz="1200" dirty="0"/>
          </a:p>
        </p:txBody>
      </p:sp>
      <p:sp>
        <p:nvSpPr>
          <p:cNvPr id="189" name="직사각형 188"/>
          <p:cNvSpPr/>
          <p:nvPr/>
        </p:nvSpPr>
        <p:spPr>
          <a:xfrm>
            <a:off x="1371156" y="852380"/>
            <a:ext cx="2664553" cy="502871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txBody>
          <a:bodyPr wrap="square">
            <a:noAutofit/>
          </a:bodyPr>
          <a:lstStyle/>
          <a:p>
            <a:r>
              <a:rPr lang="en-US" altLang="ko-KR" sz="1400" b="1" dirty="0" err="1" smtClean="0"/>
              <a:t>SpringDispatcher</a:t>
            </a:r>
            <a:endParaRPr lang="en-US" altLang="ko-KR" sz="1400" b="1" dirty="0" smtClean="0"/>
          </a:p>
        </p:txBody>
      </p:sp>
      <p:grpSp>
        <p:nvGrpSpPr>
          <p:cNvPr id="10" name="그룹 84"/>
          <p:cNvGrpSpPr/>
          <p:nvPr/>
        </p:nvGrpSpPr>
        <p:grpSpPr>
          <a:xfrm>
            <a:off x="1928951" y="1087102"/>
            <a:ext cx="1872208" cy="792922"/>
            <a:chOff x="2987824" y="836712"/>
            <a:chExt cx="1296144" cy="625281"/>
          </a:xfrm>
          <a:solidFill>
            <a:schemeClr val="bg1">
              <a:lumMod val="75000"/>
            </a:schemeClr>
          </a:solidFill>
        </p:grpSpPr>
        <p:sp>
          <p:nvSpPr>
            <p:cNvPr id="191" name="TextBox 190"/>
            <p:cNvSpPr txBox="1"/>
            <p:nvPr/>
          </p:nvSpPr>
          <p:spPr>
            <a:xfrm>
              <a:off x="2987824" y="836712"/>
              <a:ext cx="1296144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handlerMapping</a:t>
              </a:r>
              <a:endParaRPr lang="en-US" altLang="ko-KR" sz="1200" i="1" dirty="0" smtClean="0"/>
            </a:p>
            <a:p>
              <a:r>
                <a:rPr lang="en-US" altLang="ko-KR" sz="1200" dirty="0" smtClean="0"/>
                <a:t>(component-scan</a:t>
              </a:r>
              <a:r>
                <a:rPr lang="en-US" altLang="ko-KR" sz="1050" i="1" dirty="0" smtClean="0"/>
                <a:t>)</a:t>
              </a:r>
            </a:p>
            <a:p>
              <a:r>
                <a:rPr lang="en-US" altLang="ko-KR" sz="1050" dirty="0"/>
                <a:t>&lt;</a:t>
              </a:r>
              <a:r>
                <a:rPr lang="en-US" altLang="ko-KR" sz="1050" dirty="0" err="1"/>
                <a:t>context:annotation-config</a:t>
              </a:r>
              <a:r>
                <a:rPr lang="en-US" altLang="ko-KR" sz="1050" dirty="0"/>
                <a:t> /&gt;</a:t>
              </a:r>
              <a:endParaRPr lang="ko-KR" altLang="en-US" sz="105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4" name="그룹 88"/>
          <p:cNvGrpSpPr/>
          <p:nvPr/>
        </p:nvGrpSpPr>
        <p:grpSpPr>
          <a:xfrm>
            <a:off x="1931513" y="2032078"/>
            <a:ext cx="1877965" cy="1959631"/>
            <a:chOff x="2987824" y="901364"/>
            <a:chExt cx="1300131" cy="195963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4" name="TextBox 153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987824" y="901364"/>
              <a:ext cx="1296144" cy="6155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err="1" smtClean="0"/>
                <a:t>AccountController</a:t>
              </a:r>
              <a:endParaRPr lang="en-US" altLang="ko-KR" sz="1400" b="1" i="1" dirty="0" smtClean="0"/>
            </a:p>
            <a:p>
              <a:pPr algn="ctr"/>
              <a:r>
                <a:rPr lang="en-US" altLang="ko-KR" sz="1000" i="1" dirty="0" smtClean="0"/>
                <a:t>(</a:t>
              </a:r>
              <a:r>
                <a:rPr lang="en-US" altLang="ko-KR" sz="1000" dirty="0" smtClean="0"/>
                <a:t>@</a:t>
              </a:r>
              <a:r>
                <a:rPr lang="en-US" altLang="ko-KR" sz="1000" dirty="0"/>
                <a:t>Controller(value = "</a:t>
              </a:r>
              <a:r>
                <a:rPr lang="en-US" altLang="ko-KR" sz="1000" dirty="0" err="1"/>
                <a:t>accountController</a:t>
              </a:r>
              <a:r>
                <a:rPr lang="en-US" altLang="ko-KR" sz="1000" dirty="0" smtClean="0"/>
                <a:t>")</a:t>
              </a:r>
              <a:r>
                <a:rPr lang="en-US" altLang="ko-KR" sz="1000" i="1" dirty="0" smtClean="0"/>
                <a:t>)</a:t>
              </a:r>
              <a:endParaRPr lang="ko-KR" altLang="en-US" sz="10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91811" y="1476000"/>
              <a:ext cx="1296144" cy="1384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0000FF"/>
                  </a:solidFill>
                </a:rPr>
                <a:t>등록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 </a:t>
              </a:r>
              <a:r>
                <a:rPr lang="ko-KR" altLang="en-US" sz="1200" b="1" dirty="0" smtClean="0">
                  <a:solidFill>
                    <a:srgbClr val="0000FF"/>
                  </a:solidFill>
                </a:rPr>
                <a:t>폼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- ”</a:t>
              </a:r>
              <a:r>
                <a:rPr lang="en-US" altLang="ko-KR" sz="1200" dirty="0" smtClean="0"/>
                <a:t>/</a:t>
              </a:r>
              <a:r>
                <a:rPr lang="en-US" altLang="ko-KR" sz="1200" dirty="0" err="1" smtClean="0"/>
                <a:t>newAccountForm</a:t>
              </a:r>
              <a:r>
                <a:rPr lang="en-US" altLang="ko-KR" sz="1200" dirty="0" smtClean="0"/>
                <a:t>”</a:t>
              </a:r>
              <a:endParaRPr lang="en-US" altLang="ko-KR" sz="1200" b="1" dirty="0" smtClean="0">
                <a:solidFill>
                  <a:srgbClr val="0000FF"/>
                </a:solidFill>
              </a:endParaRPr>
            </a:p>
            <a:p>
              <a:r>
                <a:rPr lang="ko-KR" altLang="en-US" sz="1200" b="1" dirty="0" smtClean="0"/>
                <a:t>등록 </a:t>
              </a:r>
              <a:r>
                <a:rPr lang="en-US" altLang="ko-KR" sz="1200" b="1" dirty="0" smtClean="0"/>
                <a:t>-  </a:t>
              </a:r>
              <a:r>
                <a:rPr lang="en-US" altLang="ko-KR" sz="1200" dirty="0" smtClean="0"/>
                <a:t>"/</a:t>
              </a:r>
              <a:r>
                <a:rPr lang="en-US" altLang="ko-KR" sz="1200" dirty="0" err="1" smtClean="0"/>
                <a:t>newAccount</a:t>
              </a:r>
              <a:r>
                <a:rPr lang="en-US" altLang="ko-KR" sz="1200" dirty="0" smtClean="0"/>
                <a:t>“</a:t>
              </a:r>
            </a:p>
            <a:p>
              <a:r>
                <a:rPr lang="ko-KR" altLang="en-US" sz="1200" b="1" dirty="0" err="1" smtClean="0"/>
                <a:t>수정폼</a:t>
              </a:r>
              <a:r>
                <a:rPr lang="en-US" altLang="ko-KR" sz="1200" b="1" dirty="0" smtClean="0"/>
                <a:t>- </a:t>
              </a:r>
              <a:r>
                <a:rPr lang="en-US" altLang="ko-KR" sz="1200" dirty="0" smtClean="0"/>
                <a:t>"</a:t>
              </a:r>
              <a:r>
                <a:rPr lang="en-US" altLang="ko-KR" sz="1200" dirty="0" smtClean="0"/>
                <a:t>/</a:t>
              </a:r>
              <a:r>
                <a:rPr lang="en-US" altLang="ko-KR" sz="1200" dirty="0" err="1" smtClean="0"/>
                <a:t>editAccountForm</a:t>
              </a:r>
              <a:r>
                <a:rPr lang="en-US" altLang="ko-KR" sz="1200" dirty="0" smtClean="0"/>
                <a:t>“</a:t>
              </a:r>
            </a:p>
            <a:p>
              <a:r>
                <a:rPr lang="ko-KR" altLang="en-US" sz="1200" b="1" dirty="0" smtClean="0"/>
                <a:t>수정 </a:t>
              </a:r>
              <a:r>
                <a:rPr lang="en-US" altLang="ko-KR" sz="1200" b="1" dirty="0" smtClean="0"/>
                <a:t>-</a:t>
              </a:r>
              <a:r>
                <a:rPr lang="en-US" altLang="ko-KR" sz="1200" dirty="0" smtClean="0"/>
                <a:t>  "</a:t>
              </a:r>
              <a:r>
                <a:rPr lang="en-US" altLang="ko-KR" sz="1200" dirty="0" smtClean="0"/>
                <a:t>/</a:t>
              </a:r>
              <a:r>
                <a:rPr lang="en-US" altLang="ko-KR" sz="1200" dirty="0" err="1"/>
                <a:t>editAccount</a:t>
              </a:r>
              <a:r>
                <a:rPr lang="en-US" altLang="ko-KR" sz="1200" dirty="0"/>
                <a:t>"</a:t>
              </a:r>
              <a:endParaRPr lang="en-US" altLang="ko-KR" sz="1200" dirty="0" smtClean="0"/>
            </a:p>
            <a:p>
              <a:r>
                <a:rPr lang="ko-KR" altLang="en-US" sz="1200" b="1" dirty="0" err="1" smtClean="0"/>
                <a:t>로그폼</a:t>
              </a:r>
              <a:r>
                <a:rPr lang="en-US" altLang="ko-KR" sz="1200" b="1" dirty="0" smtClean="0"/>
                <a:t>-</a:t>
              </a:r>
              <a:r>
                <a:rPr lang="en-US" altLang="ko-KR" sz="1200" dirty="0" smtClean="0"/>
                <a:t> </a:t>
              </a:r>
              <a:r>
                <a:rPr lang="en-US" altLang="ko-KR" sz="1200" dirty="0"/>
                <a:t>"/</a:t>
              </a:r>
              <a:r>
                <a:rPr lang="en-US" altLang="ko-KR" sz="1200" dirty="0" err="1" smtClean="0"/>
                <a:t>signonForm</a:t>
              </a:r>
              <a:r>
                <a:rPr lang="en-US" altLang="ko-KR" sz="1200" dirty="0" smtClean="0"/>
                <a:t>“</a:t>
              </a:r>
            </a:p>
            <a:p>
              <a:r>
                <a:rPr lang="ko-KR" altLang="en-US" sz="1200" dirty="0" smtClean="0"/>
                <a:t>로그조회</a:t>
              </a:r>
              <a:r>
                <a:rPr lang="en-US" altLang="ko-KR" sz="1200" dirty="0" smtClean="0"/>
                <a:t>-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"/</a:t>
              </a:r>
              <a:r>
                <a:rPr lang="en-US" altLang="ko-KR" sz="1200" dirty="0" err="1" smtClean="0"/>
                <a:t>signon</a:t>
              </a:r>
              <a:r>
                <a:rPr lang="en-US" altLang="ko-KR" sz="1200" dirty="0" smtClean="0"/>
                <a:t>"</a:t>
              </a:r>
              <a:endParaRPr lang="en-US" altLang="ko-KR" sz="1200" dirty="0" smtClean="0"/>
            </a:p>
            <a:p>
              <a:r>
                <a:rPr lang="ko-KR" altLang="en-US" sz="1200" dirty="0" smtClean="0"/>
                <a:t>로그아웃</a:t>
              </a:r>
              <a:r>
                <a:rPr lang="en-US" altLang="ko-KR" sz="1200" dirty="0" smtClean="0"/>
                <a:t>-"/</a:t>
              </a:r>
              <a:r>
                <a:rPr lang="en-US" altLang="ko-KR" sz="1200" dirty="0"/>
                <a:t>signoff"</a:t>
              </a:r>
              <a:endParaRPr lang="ko-KR" altLang="en-US" sz="1200" b="1" dirty="0"/>
            </a:p>
          </p:txBody>
        </p:sp>
      </p:grpSp>
      <p:grpSp>
        <p:nvGrpSpPr>
          <p:cNvPr id="15" name="그룹 96"/>
          <p:cNvGrpSpPr/>
          <p:nvPr/>
        </p:nvGrpSpPr>
        <p:grpSpPr>
          <a:xfrm>
            <a:off x="1873776" y="4150444"/>
            <a:ext cx="1998310" cy="625281"/>
            <a:chOff x="2987824" y="836712"/>
            <a:chExt cx="1296144" cy="62528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5" name="TextBox 194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internalResourceViewResolver</a:t>
              </a:r>
              <a:r>
                <a:rPr lang="en-US" altLang="ko-KR" sz="1200" i="1" dirty="0" smtClean="0"/>
                <a:t> ( </a:t>
              </a:r>
              <a:r>
                <a:rPr lang="en-US" altLang="ko-KR" sz="1050" i="1" dirty="0" err="1" smtClean="0"/>
                <a:t>SInternalResourceViewResolver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sp>
        <p:nvSpPr>
          <p:cNvPr id="86" name="제목 1"/>
          <p:cNvSpPr>
            <a:spLocks noGrp="1"/>
          </p:cNvSpPr>
          <p:nvPr>
            <p:ph type="title"/>
          </p:nvPr>
        </p:nvSpPr>
        <p:spPr>
          <a:xfrm>
            <a:off x="481739" y="103808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회원</a:t>
            </a:r>
            <a:r>
              <a:rPr lang="ko-KR" altLang="en-US" dirty="0" smtClean="0"/>
              <a:t>관리</a:t>
            </a:r>
            <a:r>
              <a:rPr lang="en-US" altLang="ko-KR" dirty="0" smtClean="0"/>
              <a:t>(Account)</a:t>
            </a:r>
            <a:r>
              <a:rPr lang="ko-KR" altLang="en-US" dirty="0" smtClean="0"/>
              <a:t> </a:t>
            </a:r>
            <a:r>
              <a:rPr lang="ko-KR" altLang="en-US" dirty="0" smtClean="0"/>
              <a:t>클래스다이어그램 </a:t>
            </a:r>
            <a:endParaRPr lang="ko-KR" altLang="en-US" dirty="0"/>
          </a:p>
        </p:txBody>
      </p:sp>
      <p:cxnSp>
        <p:nvCxnSpPr>
          <p:cNvPr id="19" name="꺾인 연결선 18"/>
          <p:cNvCxnSpPr>
            <a:stCxn id="189" idx="2"/>
            <a:endCxn id="191" idx="1"/>
          </p:cNvCxnSpPr>
          <p:nvPr/>
        </p:nvCxnSpPr>
        <p:spPr>
          <a:xfrm rot="5400000" flipH="1">
            <a:off x="116782" y="3294443"/>
            <a:ext cx="4398820" cy="774482"/>
          </a:xfrm>
          <a:prstGeom prst="bentConnector4">
            <a:avLst>
              <a:gd name="adj1" fmla="val -5197"/>
              <a:gd name="adj2" fmla="val 201538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91" idx="2"/>
            <a:endCxn id="152" idx="0"/>
          </p:cNvCxnSpPr>
          <p:nvPr/>
        </p:nvCxnSpPr>
        <p:spPr>
          <a:xfrm>
            <a:off x="2865055" y="1877446"/>
            <a:ext cx="2561" cy="154632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153" idx="2"/>
            <a:endCxn id="195" idx="0"/>
          </p:cNvCxnSpPr>
          <p:nvPr/>
        </p:nvCxnSpPr>
        <p:spPr>
          <a:xfrm flipH="1">
            <a:off x="2872931" y="3991709"/>
            <a:ext cx="444" cy="158735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17"/>
          <p:cNvGrpSpPr/>
          <p:nvPr/>
        </p:nvGrpSpPr>
        <p:grpSpPr>
          <a:xfrm>
            <a:off x="6339124" y="3633991"/>
            <a:ext cx="1843425" cy="2062373"/>
            <a:chOff x="611560" y="692696"/>
            <a:chExt cx="2232248" cy="2932586"/>
          </a:xfrm>
          <a:solidFill>
            <a:srgbClr val="99CCFF"/>
          </a:solidFill>
        </p:grpSpPr>
        <p:sp>
          <p:nvSpPr>
            <p:cNvPr id="119" name="TextBox 118"/>
            <p:cNvSpPr txBox="1"/>
            <p:nvPr/>
          </p:nvSpPr>
          <p:spPr>
            <a:xfrm>
              <a:off x="611560" y="692696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CardMapper.xml</a:t>
              </a:r>
              <a:endParaRPr lang="ko-KR" altLang="en-US" sz="12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11560" y="1018659"/>
              <a:ext cx="2232248" cy="260662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/>
                <a:t>getAccountByUsername</a:t>
              </a:r>
              <a:r>
                <a:rPr lang="en-US" altLang="ko-KR" sz="1200" dirty="0"/>
                <a:t>(</a:t>
              </a:r>
              <a:r>
                <a:rPr lang="en-US" altLang="ko-KR" sz="1200" dirty="0" err="1"/>
                <a:t>getAccountByUsernameAndPassword</a:t>
              </a:r>
              <a:r>
                <a:rPr lang="en-US" altLang="ko-KR" sz="1200" dirty="0"/>
                <a:t>();</a:t>
              </a:r>
            </a:p>
            <a:p>
              <a:r>
                <a:rPr lang="en-US" altLang="ko-KR" sz="1200" b="1" dirty="0" err="1"/>
                <a:t>insertAccount</a:t>
              </a:r>
              <a:r>
                <a:rPr lang="en-US" altLang="ko-KR" sz="1200" b="1" dirty="0"/>
                <a:t>(account);</a:t>
              </a:r>
              <a:endParaRPr lang="ko-KR" altLang="en-US" sz="1200" dirty="0"/>
            </a:p>
            <a:p>
              <a:r>
                <a:rPr lang="en-US" altLang="ko-KR" sz="1200" b="1" dirty="0" err="1"/>
                <a:t>insertProfile</a:t>
              </a:r>
              <a:r>
                <a:rPr lang="en-US" altLang="ko-KR" sz="1200" b="1" dirty="0"/>
                <a:t>(account);</a:t>
              </a:r>
            </a:p>
            <a:p>
              <a:r>
                <a:rPr lang="en-US" altLang="ko-KR" sz="1200" b="1" dirty="0" err="1"/>
                <a:t>insertSignon</a:t>
              </a:r>
              <a:r>
                <a:rPr lang="en-US" altLang="ko-KR" sz="1200" b="1" dirty="0"/>
                <a:t>(account);</a:t>
              </a:r>
            </a:p>
            <a:p>
              <a:r>
                <a:rPr lang="en-US" altLang="ko-KR" sz="1200" b="1" dirty="0" err="1"/>
                <a:t>updateAccount</a:t>
              </a:r>
              <a:r>
                <a:rPr lang="en-US" altLang="ko-KR" sz="1200" b="1" dirty="0"/>
                <a:t>(account);</a:t>
              </a:r>
            </a:p>
            <a:p>
              <a:r>
                <a:rPr lang="en-US" altLang="ko-KR" sz="1200" b="1" dirty="0" err="1"/>
                <a:t>updateProfile</a:t>
              </a:r>
              <a:r>
                <a:rPr lang="en-US" altLang="ko-KR" sz="1200" b="1" dirty="0"/>
                <a:t>(account);</a:t>
              </a:r>
            </a:p>
            <a:p>
              <a:r>
                <a:rPr lang="en-US" altLang="ko-KR" sz="1200" b="1" dirty="0" err="1"/>
                <a:t>updateSignon</a:t>
              </a:r>
              <a:r>
                <a:rPr lang="en-US" altLang="ko-KR" sz="1200" b="1" dirty="0"/>
                <a:t>(account);</a:t>
              </a:r>
              <a:endParaRPr lang="en-US" altLang="ko-KR" sz="1200" dirty="0"/>
            </a:p>
          </p:txBody>
        </p:sp>
      </p:grpSp>
      <p:grpSp>
        <p:nvGrpSpPr>
          <p:cNvPr id="18" name="그룹 38"/>
          <p:cNvGrpSpPr/>
          <p:nvPr/>
        </p:nvGrpSpPr>
        <p:grpSpPr>
          <a:xfrm>
            <a:off x="4189532" y="3577008"/>
            <a:ext cx="1851772" cy="2417706"/>
            <a:chOff x="6488646" y="1316606"/>
            <a:chExt cx="2081629" cy="2285249"/>
          </a:xfrm>
        </p:grpSpPr>
        <p:grpSp>
          <p:nvGrpSpPr>
            <p:cNvPr id="20" name="그룹 114"/>
            <p:cNvGrpSpPr/>
            <p:nvPr/>
          </p:nvGrpSpPr>
          <p:grpSpPr>
            <a:xfrm>
              <a:off x="6488646" y="1316606"/>
              <a:ext cx="2081629" cy="552737"/>
              <a:chOff x="369905" y="388706"/>
              <a:chExt cx="2319385" cy="240956"/>
            </a:xfrm>
            <a:solidFill>
              <a:srgbClr val="99CCFF"/>
            </a:solidFill>
          </p:grpSpPr>
          <p:sp>
            <p:nvSpPr>
              <p:cNvPr id="117" name="TextBox 116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369905" y="388706"/>
                <a:ext cx="2319385" cy="2409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200" b="1" dirty="0" err="1" smtClean="0"/>
                  <a:t>CardMapper</a:t>
                </a:r>
                <a:endParaRPr lang="en-US" altLang="ko-KR" sz="1200" b="1" dirty="0" smtClean="0"/>
              </a:p>
              <a:p>
                <a:pPr algn="ctr"/>
                <a:r>
                  <a:rPr lang="en-US" altLang="ko-KR" sz="1000" dirty="0"/>
                  <a:t>@Repository(value = </a:t>
                </a:r>
                <a:r>
                  <a:rPr lang="en-US" altLang="ko-KR" sz="1000" dirty="0" smtClean="0"/>
                  <a:t>“</a:t>
                </a:r>
                <a:r>
                  <a:rPr lang="en-US" altLang="ko-KR" sz="1000" dirty="0" err="1" smtClean="0"/>
                  <a:t>accountMapper</a:t>
                </a:r>
                <a:r>
                  <a:rPr lang="en-US" altLang="ko-KR" sz="1000" dirty="0"/>
                  <a:t>")</a:t>
                </a:r>
                <a:endParaRPr lang="ko-KR" altLang="en-US" sz="1000" dirty="0"/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6488647" y="1847529"/>
              <a:ext cx="2081628" cy="1754326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getAccountByUsername</a:t>
              </a:r>
              <a:r>
                <a:rPr lang="en-US" altLang="ko-KR" sz="1200" dirty="0" smtClean="0"/>
                <a:t>()</a:t>
              </a:r>
            </a:p>
            <a:p>
              <a:r>
                <a:rPr lang="en-US" altLang="ko-KR" sz="1200" dirty="0" err="1" smtClean="0"/>
                <a:t>getAccountByUsernameAndPassword</a:t>
              </a:r>
              <a:r>
                <a:rPr lang="en-US" altLang="ko-KR" sz="1200" dirty="0" smtClean="0"/>
                <a:t>();</a:t>
              </a:r>
              <a:endParaRPr lang="en-US" altLang="ko-KR" sz="1200" dirty="0"/>
            </a:p>
            <a:p>
              <a:r>
                <a:rPr lang="en-US" altLang="ko-KR" sz="1200" b="1" dirty="0" err="1" smtClean="0"/>
                <a:t>insertAccount</a:t>
              </a:r>
              <a:r>
                <a:rPr lang="en-US" altLang="ko-KR" sz="1200" b="1" dirty="0" smtClean="0"/>
                <a:t>(account);</a:t>
              </a:r>
              <a:endParaRPr lang="ko-KR" altLang="en-US" sz="1200" dirty="0"/>
            </a:p>
            <a:p>
              <a:r>
                <a:rPr lang="en-US" altLang="ko-KR" sz="1200" b="1" dirty="0" err="1" smtClean="0"/>
                <a:t>insertProfile</a:t>
              </a:r>
              <a:r>
                <a:rPr lang="en-US" altLang="ko-KR" sz="1200" b="1" dirty="0" smtClean="0"/>
                <a:t>(account</a:t>
              </a:r>
              <a:r>
                <a:rPr lang="en-US" altLang="ko-KR" sz="1200" b="1" dirty="0"/>
                <a:t>);</a:t>
              </a:r>
            </a:p>
            <a:p>
              <a:r>
                <a:rPr lang="en-US" altLang="ko-KR" sz="1200" b="1" dirty="0" err="1" smtClean="0"/>
                <a:t>insertSignon</a:t>
              </a:r>
              <a:r>
                <a:rPr lang="en-US" altLang="ko-KR" sz="1200" b="1" dirty="0" smtClean="0"/>
                <a:t>(account</a:t>
              </a:r>
              <a:r>
                <a:rPr lang="en-US" altLang="ko-KR" sz="1200" b="1" dirty="0"/>
                <a:t>);</a:t>
              </a:r>
            </a:p>
            <a:p>
              <a:r>
                <a:rPr lang="en-US" altLang="ko-KR" sz="1200" b="1" dirty="0" err="1" smtClean="0"/>
                <a:t>updateAccount</a:t>
              </a:r>
              <a:r>
                <a:rPr lang="en-US" altLang="ko-KR" sz="1200" b="1" dirty="0" smtClean="0"/>
                <a:t>(account</a:t>
              </a:r>
              <a:r>
                <a:rPr lang="en-US" altLang="ko-KR" sz="1200" b="1" dirty="0"/>
                <a:t>);</a:t>
              </a:r>
            </a:p>
            <a:p>
              <a:r>
                <a:rPr lang="en-US" altLang="ko-KR" sz="1200" b="1" dirty="0" err="1" smtClean="0"/>
                <a:t>updateProfile</a:t>
              </a:r>
              <a:r>
                <a:rPr lang="en-US" altLang="ko-KR" sz="1200" b="1" dirty="0" smtClean="0"/>
                <a:t>(account</a:t>
              </a:r>
              <a:r>
                <a:rPr lang="en-US" altLang="ko-KR" sz="1200" b="1" dirty="0"/>
                <a:t>);</a:t>
              </a:r>
            </a:p>
            <a:p>
              <a:r>
                <a:rPr lang="en-US" altLang="ko-KR" sz="1200" b="1" dirty="0" err="1" smtClean="0"/>
                <a:t>updateSignon</a:t>
              </a:r>
              <a:r>
                <a:rPr lang="en-US" altLang="ko-KR" sz="1200" b="1" dirty="0" smtClean="0"/>
                <a:t>(account</a:t>
              </a:r>
              <a:r>
                <a:rPr lang="en-US" altLang="ko-KR" sz="1200" b="1" dirty="0"/>
                <a:t>);</a:t>
              </a:r>
              <a:endParaRPr lang="en-US" altLang="ko-KR" sz="1200" dirty="0"/>
            </a:p>
          </p:txBody>
        </p:sp>
      </p:grpSp>
      <p:cxnSp>
        <p:nvCxnSpPr>
          <p:cNvPr id="133" name="직선 화살표 연결선 132"/>
          <p:cNvCxnSpPr>
            <a:stCxn id="116" idx="3"/>
            <a:endCxn id="48" idx="2"/>
          </p:cNvCxnSpPr>
          <p:nvPr/>
        </p:nvCxnSpPr>
        <p:spPr>
          <a:xfrm flipV="1">
            <a:off x="6041304" y="1963689"/>
            <a:ext cx="1499273" cy="190570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137"/>
          <p:cNvGrpSpPr/>
          <p:nvPr/>
        </p:nvGrpSpPr>
        <p:grpSpPr>
          <a:xfrm>
            <a:off x="7716660" y="2663996"/>
            <a:ext cx="1333617" cy="703558"/>
            <a:chOff x="6488646" y="1316607"/>
            <a:chExt cx="2081629" cy="70355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22" name="그룹 138"/>
            <p:cNvGrpSpPr/>
            <p:nvPr/>
          </p:nvGrpSpPr>
          <p:grpSpPr>
            <a:xfrm>
              <a:off x="6488646" y="1316607"/>
              <a:ext cx="2081629" cy="550755"/>
              <a:chOff x="369905" y="388706"/>
              <a:chExt cx="2319385" cy="240092"/>
            </a:xfrm>
            <a:grpFill/>
          </p:grpSpPr>
          <p:sp>
            <p:nvSpPr>
              <p:cNvPr id="141" name="TextBox 140"/>
              <p:cNvSpPr txBox="1"/>
              <p:nvPr/>
            </p:nvSpPr>
            <p:spPr>
              <a:xfrm>
                <a:off x="369905" y="388706"/>
                <a:ext cx="2319385" cy="1207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err="1" smtClean="0"/>
                  <a:t>dataSource</a:t>
                </a:r>
                <a:endParaRPr lang="ko-KR" altLang="en-US" sz="1200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6488647" y="1743166"/>
              <a:ext cx="208162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ko-KR" sz="1200" dirty="0"/>
            </a:p>
          </p:txBody>
        </p:sp>
      </p:grpSp>
      <p:cxnSp>
        <p:nvCxnSpPr>
          <p:cNvPr id="144" name="직선 화살표 연결선 143"/>
          <p:cNvCxnSpPr>
            <a:stCxn id="48" idx="2"/>
          </p:cNvCxnSpPr>
          <p:nvPr/>
        </p:nvCxnSpPr>
        <p:spPr>
          <a:xfrm>
            <a:off x="7540577" y="1963689"/>
            <a:ext cx="764553" cy="6970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6277448" y="298883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DI 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6" name="직선 화살표 연결선 165"/>
          <p:cNvCxnSpPr>
            <a:stCxn id="48" idx="2"/>
            <a:endCxn id="119" idx="0"/>
          </p:cNvCxnSpPr>
          <p:nvPr/>
        </p:nvCxnSpPr>
        <p:spPr>
          <a:xfrm flipH="1">
            <a:off x="7260837" y="1963689"/>
            <a:ext cx="279740" cy="167030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8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vc-contex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04" y="2996952"/>
            <a:ext cx="4396543" cy="31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 계층구조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67544" y="1124744"/>
            <a:ext cx="8136904" cy="5256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07555" y="910461"/>
            <a:ext cx="3240360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ContextLoaderListener</a:t>
            </a:r>
            <a:endParaRPr lang="ko-KR" altLang="en-US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2510805" cy="19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위쪽/아래쪽 화살표 6"/>
          <p:cNvSpPr/>
          <p:nvPr/>
        </p:nvSpPr>
        <p:spPr>
          <a:xfrm>
            <a:off x="2541663" y="1412776"/>
            <a:ext cx="216024" cy="5040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꺾인 연결선 11"/>
          <p:cNvCxnSpPr>
            <a:stCxn id="4" idx="1"/>
            <a:endCxn id="9218" idx="2"/>
          </p:cNvCxnSpPr>
          <p:nvPr/>
        </p:nvCxnSpPr>
        <p:spPr>
          <a:xfrm rot="10800000">
            <a:off x="2587044" y="3753037"/>
            <a:ext cx="1481161" cy="804689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이등변 삼각형 12"/>
          <p:cNvSpPr/>
          <p:nvPr/>
        </p:nvSpPr>
        <p:spPr>
          <a:xfrm>
            <a:off x="2527735" y="3753037"/>
            <a:ext cx="144016" cy="209723"/>
          </a:xfrm>
          <a:prstGeom prst="triangl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287616" y="1486644"/>
            <a:ext cx="4316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ko-KR" sz="1600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ContextLoaderListener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와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DispatcherServlet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는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각각 별도의 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WebApplicatonContext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err="1">
                <a:latin typeface="HY강B" pitchFamily="18" charset="-127"/>
                <a:ea typeface="HY강B" pitchFamily="18" charset="-127"/>
              </a:rPr>
              <a:t>인스턴스를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생성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ContextLoaderListener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가 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root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 가 되고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DispatcherServlet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는 자식이 되어 빈을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상속</a:t>
            </a:r>
            <a:endParaRPr lang="en-US" altLang="ko-KR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69839" y="4111239"/>
            <a:ext cx="217182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A5AD8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ko-KR" sz="1600" dirty="0"/>
              <a:t>applicationContext*.</a:t>
            </a:r>
            <a:r>
              <a:rPr lang="en-US" altLang="ko-KR" sz="1600" u="sng" dirty="0" smtClean="0"/>
              <a:t>xml</a:t>
            </a:r>
            <a:endParaRPr lang="en-US" altLang="ko-KR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248049" y="5247580"/>
            <a:ext cx="257269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A5AD8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ko-KR" sz="1600" b="1" dirty="0">
                <a:solidFill>
                  <a:srgbClr val="0033CC"/>
                </a:solidFill>
              </a:rPr>
              <a:t>[servlet-name]-</a:t>
            </a:r>
            <a:r>
              <a:rPr lang="en-US" altLang="ko-KR" sz="1600" dirty="0"/>
              <a:t>servlet.xml</a:t>
            </a:r>
            <a:endParaRPr lang="en-US" altLang="ko-KR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796136" y="376455"/>
            <a:ext cx="115098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A5AD8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ko-KR" sz="1600" dirty="0" smtClean="0"/>
              <a:t>web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.xml</a:t>
            </a:r>
            <a:endParaRPr lang="en-US" altLang="ko-KR" sz="16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19" name="직선 화살표 연결선 18"/>
          <p:cNvCxnSpPr>
            <a:stCxn id="17" idx="3"/>
          </p:cNvCxnSpPr>
          <p:nvPr/>
        </p:nvCxnSpPr>
        <p:spPr>
          <a:xfrm>
            <a:off x="3820741" y="5416857"/>
            <a:ext cx="607243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V="1">
            <a:off x="1293540" y="3441700"/>
            <a:ext cx="303621" cy="65079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18" idx="2"/>
          </p:cNvCxnSpPr>
          <p:nvPr/>
        </p:nvCxnSpPr>
        <p:spPr>
          <a:xfrm flipH="1">
            <a:off x="6011588" y="715009"/>
            <a:ext cx="360040" cy="40973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0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00" y="1588659"/>
            <a:ext cx="2616324" cy="3934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84" y="1608584"/>
            <a:ext cx="3719878" cy="3908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전달객체</a:t>
            </a:r>
            <a:r>
              <a:rPr lang="en-US" altLang="ko-KR" dirty="0" smtClean="0"/>
              <a:t> </a:t>
            </a:r>
            <a:r>
              <a:rPr lang="en-US" altLang="ko-KR" dirty="0" smtClean="0"/>
              <a:t>(Account</a:t>
            </a:r>
            <a:r>
              <a:rPr lang="en-US" altLang="ko-KR" dirty="0" smtClean="0">
                <a:solidFill>
                  <a:srgbClr val="0000FF"/>
                </a:solidFill>
              </a:rPr>
              <a:t>DTO</a:t>
            </a:r>
            <a:r>
              <a:rPr lang="en-US" altLang="ko-KR" dirty="0" smtClean="0"/>
              <a:t>.java</a:t>
            </a:r>
            <a:r>
              <a:rPr lang="en-US" altLang="ko-KR" dirty="0" smtClean="0"/>
              <a:t>)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771800" y="980729"/>
            <a:ext cx="151216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New&gt;class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899592" y="3068960"/>
            <a:ext cx="151216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23528" y="4479839"/>
            <a:ext cx="320435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HY강B" pitchFamily="18" charset="-127"/>
                <a:ea typeface="HY강B" pitchFamily="18" charset="-127"/>
              </a:rPr>
              <a:t>2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source&gt;Generate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gatter&amp;setter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20" name="직선 화살표 연결선 19"/>
          <p:cNvCxnSpPr>
            <a:cxnSpLocks noChangeShapeType="1"/>
          </p:cNvCxnSpPr>
          <p:nvPr/>
        </p:nvCxnSpPr>
        <p:spPr bwMode="auto">
          <a:xfrm>
            <a:off x="3527884" y="4649116"/>
            <a:ext cx="324036" cy="94012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8" name="직선 화살표 연결선 7"/>
          <p:cNvCxnSpPr>
            <a:cxnSpLocks noChangeShapeType="1"/>
            <a:stCxn id="7" idx="1"/>
          </p:cNvCxnSpPr>
          <p:nvPr/>
        </p:nvCxnSpPr>
        <p:spPr bwMode="auto">
          <a:xfrm flipH="1">
            <a:off x="2051720" y="1150006"/>
            <a:ext cx="720080" cy="191895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3851920" y="1564931"/>
            <a:ext cx="3024336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4288604" y="1780955"/>
            <a:ext cx="643436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4953"/>
            <a:ext cx="1695450" cy="581977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상품관련 테이블과 전달객체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64704"/>
            <a:ext cx="184785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86" y="764704"/>
            <a:ext cx="4591050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86" y="2198216"/>
            <a:ext cx="4591050" cy="279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58" y="5085184"/>
            <a:ext cx="4667250" cy="149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4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구매관련</a:t>
            </a:r>
            <a:r>
              <a:rPr lang="ko-KR" altLang="en-US" dirty="0"/>
              <a:t>테이블과 전달객체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2768"/>
            <a:ext cx="5172746" cy="5292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631646" cy="627618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1646828"/>
            <a:ext cx="3602053" cy="207020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2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장바구니 관련 테이블과 </a:t>
            </a:r>
            <a:r>
              <a:rPr lang="ko-KR" altLang="en-US" dirty="0"/>
              <a:t>전달객체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0" y="908720"/>
            <a:ext cx="3887765" cy="1224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0" y="2276872"/>
            <a:ext cx="5200650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0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27"/>
          <p:cNvGrpSpPr/>
          <p:nvPr/>
        </p:nvGrpSpPr>
        <p:grpSpPr>
          <a:xfrm>
            <a:off x="5677379" y="660568"/>
            <a:ext cx="1051769" cy="565033"/>
            <a:chOff x="611560" y="692696"/>
            <a:chExt cx="2232248" cy="24631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9" name="TextBox 128"/>
            <p:cNvSpPr txBox="1"/>
            <p:nvPr/>
          </p:nvSpPr>
          <p:spPr>
            <a:xfrm>
              <a:off x="611560" y="692696"/>
              <a:ext cx="2232248" cy="20125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/>
                <a:t>CardDto</a:t>
              </a:r>
              <a:r>
                <a:rPr lang="ko-KR" altLang="en-US" sz="1200" b="1" dirty="0" smtClean="0"/>
                <a:t>         </a:t>
              </a:r>
              <a:r>
                <a:rPr lang="ko-KR" altLang="en-US" sz="1200" b="1" dirty="0" err="1" smtClean="0"/>
                <a:t>ㅋ</a:t>
              </a:r>
              <a:endParaRPr lang="ko-KR" altLang="en-US" sz="1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2" name="그룹 40"/>
          <p:cNvGrpSpPr/>
          <p:nvPr/>
        </p:nvGrpSpPr>
        <p:grpSpPr>
          <a:xfrm>
            <a:off x="4231684" y="1146937"/>
            <a:ext cx="1746295" cy="2022181"/>
            <a:chOff x="2987824" y="836712"/>
            <a:chExt cx="1296145" cy="2022181"/>
          </a:xfrm>
          <a:solidFill>
            <a:schemeClr val="accent2"/>
          </a:solidFill>
        </p:grpSpPr>
        <p:sp>
          <p:nvSpPr>
            <p:cNvPr id="11" name="TextBox 10"/>
            <p:cNvSpPr txBox="1"/>
            <p:nvPr/>
          </p:nvSpPr>
          <p:spPr>
            <a:xfrm>
              <a:off x="2987824" y="836712"/>
              <a:ext cx="1296144" cy="584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Account</a:t>
              </a:r>
              <a:r>
                <a:rPr lang="en-US" altLang="ko-KR" sz="1200" b="1" dirty="0" err="1" smtClean="0"/>
                <a:t>Service</a:t>
              </a:r>
              <a:endParaRPr lang="en-US" altLang="ko-KR" sz="1200" b="1" dirty="0" smtClean="0"/>
            </a:p>
            <a:p>
              <a:r>
                <a:rPr lang="en-US" altLang="ko-KR" sz="1000" b="1" i="1" dirty="0" smtClean="0">
                  <a:solidFill>
                    <a:srgbClr val="0000FF"/>
                  </a:solidFill>
                </a:rPr>
                <a:t>(</a:t>
              </a:r>
              <a:r>
                <a:rPr lang="en-US" altLang="ko-KR" sz="1000" dirty="0">
                  <a:solidFill>
                    <a:srgbClr val="0000FF"/>
                  </a:solidFill>
                </a:rPr>
                <a:t>@Service(value = "</a:t>
              </a:r>
              <a:r>
                <a:rPr lang="en-US" altLang="ko-KR" sz="1000" dirty="0" err="1">
                  <a:solidFill>
                    <a:srgbClr val="0000FF"/>
                  </a:solidFill>
                </a:rPr>
                <a:t>accountService</a:t>
              </a:r>
              <a:r>
                <a:rPr lang="en-US" altLang="ko-KR" sz="1000" dirty="0" smtClean="0">
                  <a:solidFill>
                    <a:srgbClr val="0000FF"/>
                  </a:solidFill>
                </a:rPr>
                <a:t>")</a:t>
              </a:r>
              <a:endParaRPr lang="ko-KR" altLang="en-US" sz="1000" b="1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5" y="1473898"/>
              <a:ext cx="1296144" cy="1384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setAccountMapper</a:t>
              </a:r>
              <a:r>
                <a:rPr lang="en-US" altLang="ko-KR" sz="1200" i="1" dirty="0" smtClean="0"/>
                <a:t> </a:t>
              </a:r>
              <a:r>
                <a:rPr lang="en-US" altLang="ko-KR" sz="1200" i="1" dirty="0" smtClean="0"/>
                <a:t>( </a:t>
              </a:r>
              <a:r>
                <a:rPr lang="en-US" altLang="ko-KR" sz="1200" i="1" dirty="0" smtClean="0"/>
                <a:t>)</a:t>
              </a:r>
            </a:p>
            <a:p>
              <a:endParaRPr lang="en-US" altLang="ko-KR" sz="1200" i="1" dirty="0" smtClean="0"/>
            </a:p>
            <a:p>
              <a:r>
                <a:rPr lang="en-US" altLang="ko-KR" sz="1200" dirty="0" err="1" smtClean="0"/>
                <a:t>getAccount</a:t>
              </a:r>
              <a:r>
                <a:rPr lang="en-US" altLang="ko-KR" sz="1200" dirty="0" smtClean="0"/>
                <a:t>(username)</a:t>
              </a:r>
              <a:endParaRPr lang="en-US" altLang="ko-KR" sz="1200" dirty="0"/>
            </a:p>
            <a:p>
              <a:r>
                <a:rPr lang="en-US" altLang="ko-KR" sz="1200" dirty="0" err="1" smtClean="0"/>
                <a:t>getAccount</a:t>
              </a:r>
              <a:r>
                <a:rPr lang="en-US" altLang="ko-KR" sz="1200" dirty="0" smtClean="0"/>
                <a:t>(</a:t>
              </a:r>
              <a:r>
                <a:rPr lang="en-US" altLang="ko-KR" sz="1200" dirty="0" err="1" smtClean="0"/>
                <a:t>username,pwd</a:t>
              </a:r>
              <a:r>
                <a:rPr lang="en-US" altLang="ko-KR" sz="1200" dirty="0" smtClean="0"/>
                <a:t>)</a:t>
              </a:r>
            </a:p>
            <a:p>
              <a:r>
                <a:rPr lang="en-US" altLang="ko-KR" sz="1200" dirty="0" err="1" smtClean="0"/>
                <a:t>insertAccount</a:t>
              </a:r>
              <a:r>
                <a:rPr lang="en-US" altLang="ko-KR" sz="1200" dirty="0" smtClean="0"/>
                <a:t>(account)</a:t>
              </a:r>
            </a:p>
            <a:p>
              <a:r>
                <a:rPr lang="en-US" altLang="ko-KR" sz="1200" dirty="0" err="1" smtClean="0"/>
                <a:t>updateAccount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</a:t>
              </a:r>
              <a:endParaRPr lang="en-US" altLang="ko-KR" sz="1200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1358906"/>
              <a:ext cx="1296144" cy="1846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3" name="그룹 45"/>
          <p:cNvGrpSpPr/>
          <p:nvPr/>
        </p:nvGrpSpPr>
        <p:grpSpPr>
          <a:xfrm>
            <a:off x="6499847" y="1158346"/>
            <a:ext cx="2081628" cy="805343"/>
            <a:chOff x="2987824" y="836712"/>
            <a:chExt cx="1296249" cy="34441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7" name="TextBox 46"/>
            <p:cNvSpPr txBox="1"/>
            <p:nvPr/>
          </p:nvSpPr>
          <p:spPr>
            <a:xfrm>
              <a:off x="2987824" y="836712"/>
              <a:ext cx="1296144" cy="1413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ko-KR" sz="1200" b="1" i="1" dirty="0" err="1" smtClean="0"/>
                <a:t>sqlSessionFactory</a:t>
              </a:r>
              <a:endParaRPr lang="en-US" altLang="ko-KR" sz="1200" b="1" i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7824" y="983402"/>
              <a:ext cx="1296144" cy="19772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ko-KR" altLang="en-US" sz="1200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87929" y="967931"/>
              <a:ext cx="1296144" cy="78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i="1" dirty="0" smtClean="0"/>
                <a:t> </a:t>
              </a:r>
              <a:r>
                <a:rPr lang="en-US" altLang="ko-KR" sz="1200" i="1" dirty="0"/>
                <a:t>persistence</a:t>
              </a:r>
              <a:endParaRPr lang="ko-KR" altLang="en-US" sz="1200" dirty="0"/>
            </a:p>
          </p:txBody>
        </p:sp>
      </p:grpSp>
      <p:cxnSp>
        <p:nvCxnSpPr>
          <p:cNvPr id="131" name="직선 화살표 연결선 130"/>
          <p:cNvCxnSpPr>
            <a:stCxn id="12" idx="2"/>
            <a:endCxn id="116" idx="0"/>
          </p:cNvCxnSpPr>
          <p:nvPr/>
        </p:nvCxnSpPr>
        <p:spPr>
          <a:xfrm>
            <a:off x="5104832" y="3169118"/>
            <a:ext cx="10586" cy="40789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5104830" y="322580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0" name="직선 화살표 연결선 159"/>
          <p:cNvCxnSpPr/>
          <p:nvPr/>
        </p:nvCxnSpPr>
        <p:spPr>
          <a:xfrm flipV="1">
            <a:off x="3803723" y="2606714"/>
            <a:ext cx="532280" cy="37504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3871048" y="245259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202" name="직사각형 201"/>
          <p:cNvSpPr/>
          <p:nvPr/>
        </p:nvSpPr>
        <p:spPr>
          <a:xfrm>
            <a:off x="1820891" y="4938866"/>
            <a:ext cx="2130115" cy="835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u="sng" dirty="0" err="1" smtClean="0">
                <a:solidFill>
                  <a:schemeClr val="tx1"/>
                </a:solidFill>
              </a:rPr>
              <a:t>NewAccountForm.jsp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algn="ctr"/>
            <a:r>
              <a:rPr lang="en-US" altLang="ko-KR" sz="1200" u="sng" dirty="0" err="1" smtClean="0">
                <a:solidFill>
                  <a:schemeClr val="tx1"/>
                </a:solidFill>
              </a:rPr>
              <a:t>EditAccountForm.jsp</a:t>
            </a:r>
            <a:endParaRPr lang="en-US" altLang="ko-KR" sz="1200" u="sng" dirty="0">
              <a:solidFill>
                <a:schemeClr val="tx1"/>
              </a:solidFill>
            </a:endParaRPr>
          </a:p>
          <a:p>
            <a:pPr algn="ctr"/>
            <a:r>
              <a:rPr lang="en-US" altLang="ko-KR" sz="1200" u="sng" dirty="0" err="1" smtClean="0">
                <a:solidFill>
                  <a:schemeClr val="tx1"/>
                </a:solidFill>
              </a:rPr>
              <a:t>SignonForm.jsp</a:t>
            </a:r>
            <a:endParaRPr lang="en-US" altLang="ko-KR" sz="1200" u="sng" dirty="0" smtClean="0">
              <a:solidFill>
                <a:schemeClr val="tx1"/>
              </a:solidFill>
            </a:endParaRPr>
          </a:p>
        </p:txBody>
      </p:sp>
      <p:cxnSp>
        <p:nvCxnSpPr>
          <p:cNvPr id="203" name="직선 화살표 연결선 202"/>
          <p:cNvCxnSpPr/>
          <p:nvPr/>
        </p:nvCxnSpPr>
        <p:spPr>
          <a:xfrm>
            <a:off x="-21389" y="1427826"/>
            <a:ext cx="1950340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-44829" y="1114782"/>
            <a:ext cx="220316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petstore</a:t>
            </a:r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newAccountForm</a:t>
            </a:r>
            <a:endParaRPr lang="ko-KR" altLang="en-US" sz="1400" dirty="0"/>
          </a:p>
        </p:txBody>
      </p:sp>
      <p:cxnSp>
        <p:nvCxnSpPr>
          <p:cNvPr id="218" name="직선 화살표 연결선 217"/>
          <p:cNvCxnSpPr>
            <a:stCxn id="197" idx="2"/>
            <a:endCxn id="202" idx="0"/>
          </p:cNvCxnSpPr>
          <p:nvPr/>
        </p:nvCxnSpPr>
        <p:spPr>
          <a:xfrm>
            <a:off x="2872931" y="4775725"/>
            <a:ext cx="13018" cy="163141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48358" y="4794385"/>
            <a:ext cx="1322798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newAccount</a:t>
            </a:r>
            <a:endParaRPr lang="en-US" altLang="ko-KR" sz="1200" dirty="0" smtClean="0"/>
          </a:p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editAcccountForm</a:t>
            </a:r>
            <a:endParaRPr lang="en-US" altLang="ko-KR" sz="1200" dirty="0" smtClean="0"/>
          </a:p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editAcccount</a:t>
            </a:r>
            <a:endParaRPr lang="en-US" altLang="ko-KR" sz="1200" dirty="0" smtClean="0"/>
          </a:p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signonForm</a:t>
            </a:r>
            <a:endParaRPr lang="en-US" altLang="ko-KR" sz="1200" dirty="0" smtClean="0"/>
          </a:p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signon</a:t>
            </a:r>
            <a:endParaRPr lang="en-US" altLang="ko-KR" sz="1200" dirty="0" smtClean="0"/>
          </a:p>
          <a:p>
            <a:r>
              <a:rPr lang="en-US" altLang="ko-KR" sz="1200" dirty="0" smtClean="0"/>
              <a:t>/signoff</a:t>
            </a:r>
            <a:endParaRPr lang="ko-KR" altLang="en-US" sz="1200" dirty="0"/>
          </a:p>
        </p:txBody>
      </p:sp>
      <p:sp>
        <p:nvSpPr>
          <p:cNvPr id="189" name="직사각형 188"/>
          <p:cNvSpPr/>
          <p:nvPr/>
        </p:nvSpPr>
        <p:spPr>
          <a:xfrm>
            <a:off x="1371156" y="852380"/>
            <a:ext cx="2664553" cy="502871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txBody>
          <a:bodyPr wrap="square">
            <a:noAutofit/>
          </a:bodyPr>
          <a:lstStyle/>
          <a:p>
            <a:r>
              <a:rPr lang="en-US" altLang="ko-KR" sz="1400" b="1" dirty="0" err="1" smtClean="0"/>
              <a:t>SpringDispatcher</a:t>
            </a:r>
            <a:endParaRPr lang="en-US" altLang="ko-KR" sz="1400" b="1" dirty="0" smtClean="0"/>
          </a:p>
        </p:txBody>
      </p:sp>
      <p:grpSp>
        <p:nvGrpSpPr>
          <p:cNvPr id="10" name="그룹 84"/>
          <p:cNvGrpSpPr/>
          <p:nvPr/>
        </p:nvGrpSpPr>
        <p:grpSpPr>
          <a:xfrm>
            <a:off x="1928951" y="1087102"/>
            <a:ext cx="1872208" cy="792922"/>
            <a:chOff x="2987824" y="836712"/>
            <a:chExt cx="1296144" cy="625281"/>
          </a:xfrm>
          <a:solidFill>
            <a:schemeClr val="bg1">
              <a:lumMod val="75000"/>
            </a:schemeClr>
          </a:solidFill>
        </p:grpSpPr>
        <p:sp>
          <p:nvSpPr>
            <p:cNvPr id="191" name="TextBox 190"/>
            <p:cNvSpPr txBox="1"/>
            <p:nvPr/>
          </p:nvSpPr>
          <p:spPr>
            <a:xfrm>
              <a:off x="2987824" y="836712"/>
              <a:ext cx="1296144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handlerMapping</a:t>
              </a:r>
              <a:endParaRPr lang="en-US" altLang="ko-KR" sz="1200" i="1" dirty="0" smtClean="0"/>
            </a:p>
            <a:p>
              <a:r>
                <a:rPr lang="en-US" altLang="ko-KR" sz="1200" dirty="0" smtClean="0"/>
                <a:t>(component-scan</a:t>
              </a:r>
              <a:r>
                <a:rPr lang="en-US" altLang="ko-KR" sz="1050" i="1" dirty="0" smtClean="0"/>
                <a:t>)</a:t>
              </a:r>
            </a:p>
            <a:p>
              <a:r>
                <a:rPr lang="en-US" altLang="ko-KR" sz="1050" dirty="0"/>
                <a:t>&lt;</a:t>
              </a:r>
              <a:r>
                <a:rPr lang="en-US" altLang="ko-KR" sz="1050" dirty="0" err="1"/>
                <a:t>context:annotation-config</a:t>
              </a:r>
              <a:r>
                <a:rPr lang="en-US" altLang="ko-KR" sz="1050" dirty="0"/>
                <a:t> /&gt;</a:t>
              </a:r>
              <a:endParaRPr lang="ko-KR" altLang="en-US" sz="105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4" name="그룹 88"/>
          <p:cNvGrpSpPr/>
          <p:nvPr/>
        </p:nvGrpSpPr>
        <p:grpSpPr>
          <a:xfrm>
            <a:off x="1931513" y="2032078"/>
            <a:ext cx="1877965" cy="1959631"/>
            <a:chOff x="2987824" y="901364"/>
            <a:chExt cx="1300131" cy="195963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4" name="TextBox 153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987824" y="901364"/>
              <a:ext cx="1296144" cy="6155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err="1" smtClean="0"/>
                <a:t>AccountController</a:t>
              </a:r>
              <a:endParaRPr lang="en-US" altLang="ko-KR" sz="1400" b="1" i="1" dirty="0" smtClean="0"/>
            </a:p>
            <a:p>
              <a:pPr algn="ctr"/>
              <a:r>
                <a:rPr lang="en-US" altLang="ko-KR" sz="1000" i="1" dirty="0" smtClean="0">
                  <a:solidFill>
                    <a:srgbClr val="0000FF"/>
                  </a:solidFill>
                </a:rPr>
                <a:t>(</a:t>
              </a:r>
              <a:r>
                <a:rPr lang="en-US" altLang="ko-KR" sz="1000" dirty="0" smtClean="0">
                  <a:solidFill>
                    <a:srgbClr val="0000FF"/>
                  </a:solidFill>
                </a:rPr>
                <a:t>@</a:t>
              </a:r>
              <a:r>
                <a:rPr lang="en-US" altLang="ko-KR" sz="1000" dirty="0">
                  <a:solidFill>
                    <a:srgbClr val="0000FF"/>
                  </a:solidFill>
                </a:rPr>
                <a:t>Controller(value = "</a:t>
              </a:r>
              <a:r>
                <a:rPr lang="en-US" altLang="ko-KR" sz="1000" dirty="0" err="1">
                  <a:solidFill>
                    <a:srgbClr val="0000FF"/>
                  </a:solidFill>
                </a:rPr>
                <a:t>accountController</a:t>
              </a:r>
              <a:r>
                <a:rPr lang="en-US" altLang="ko-KR" sz="1000" dirty="0" smtClean="0">
                  <a:solidFill>
                    <a:srgbClr val="0000FF"/>
                  </a:solidFill>
                </a:rPr>
                <a:t>")</a:t>
              </a:r>
              <a:r>
                <a:rPr lang="en-US" altLang="ko-KR" sz="1000" i="1" dirty="0" smtClean="0">
                  <a:solidFill>
                    <a:srgbClr val="0000FF"/>
                  </a:solidFill>
                </a:rPr>
                <a:t>)</a:t>
              </a:r>
              <a:endParaRPr lang="ko-KR" altLang="en-US" sz="1000" dirty="0">
                <a:solidFill>
                  <a:srgbClr val="0000FF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91811" y="1476000"/>
              <a:ext cx="1296144" cy="1384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등록</a:t>
              </a:r>
              <a:r>
                <a:rPr lang="en-US" altLang="ko-KR" sz="1200" dirty="0" smtClean="0"/>
                <a:t> </a:t>
              </a:r>
              <a:r>
                <a:rPr lang="ko-KR" altLang="en-US" sz="1200" dirty="0" smtClean="0"/>
                <a:t>폼</a:t>
              </a:r>
              <a:r>
                <a:rPr lang="en-US" altLang="ko-KR" sz="1200" dirty="0" smtClean="0"/>
                <a:t>- ”/</a:t>
              </a:r>
              <a:r>
                <a:rPr lang="en-US" altLang="ko-KR" sz="1200" dirty="0" err="1" smtClean="0"/>
                <a:t>newAccountForm</a:t>
              </a:r>
              <a:r>
                <a:rPr lang="en-US" altLang="ko-KR" sz="1200" dirty="0" smtClean="0"/>
                <a:t>”</a:t>
              </a:r>
              <a:endParaRPr lang="en-US" altLang="ko-KR" sz="1200" dirty="0" smtClean="0"/>
            </a:p>
            <a:p>
              <a:r>
                <a:rPr lang="ko-KR" altLang="en-US" sz="1200" dirty="0" smtClean="0"/>
                <a:t>등록 </a:t>
              </a:r>
              <a:r>
                <a:rPr lang="en-US" altLang="ko-KR" sz="1200" dirty="0" smtClean="0"/>
                <a:t>-  "/</a:t>
              </a:r>
              <a:r>
                <a:rPr lang="en-US" altLang="ko-KR" sz="1200" dirty="0" err="1" smtClean="0"/>
                <a:t>newAccount</a:t>
              </a:r>
              <a:r>
                <a:rPr lang="en-US" altLang="ko-KR" sz="1200" dirty="0" smtClean="0"/>
                <a:t>“</a:t>
              </a:r>
            </a:p>
            <a:p>
              <a:r>
                <a:rPr lang="ko-KR" altLang="en-US" sz="1200" dirty="0" err="1" smtClean="0"/>
                <a:t>수정폼</a:t>
              </a:r>
              <a:r>
                <a:rPr lang="en-US" altLang="ko-KR" sz="1200" dirty="0" smtClean="0"/>
                <a:t>- "</a:t>
              </a:r>
              <a:r>
                <a:rPr lang="en-US" altLang="ko-KR" sz="1200" dirty="0" smtClean="0"/>
                <a:t>/</a:t>
              </a:r>
              <a:r>
                <a:rPr lang="en-US" altLang="ko-KR" sz="1200" dirty="0" err="1" smtClean="0"/>
                <a:t>editAccountForm</a:t>
              </a:r>
              <a:r>
                <a:rPr lang="en-US" altLang="ko-KR" sz="1200" dirty="0" smtClean="0"/>
                <a:t>“</a:t>
              </a:r>
            </a:p>
            <a:p>
              <a:r>
                <a:rPr lang="ko-KR" altLang="en-US" sz="1200" dirty="0" smtClean="0"/>
                <a:t>수정 </a:t>
              </a:r>
              <a:r>
                <a:rPr lang="en-US" altLang="ko-KR" sz="1200" dirty="0" smtClean="0"/>
                <a:t>-  "</a:t>
              </a:r>
              <a:r>
                <a:rPr lang="en-US" altLang="ko-KR" sz="1200" dirty="0" smtClean="0"/>
                <a:t>/</a:t>
              </a:r>
              <a:r>
                <a:rPr lang="en-US" altLang="ko-KR" sz="1200" dirty="0" err="1"/>
                <a:t>editAccount</a:t>
              </a:r>
              <a:r>
                <a:rPr lang="en-US" altLang="ko-KR" sz="1200" dirty="0"/>
                <a:t>"</a:t>
              </a:r>
              <a:endParaRPr lang="en-US" altLang="ko-KR" sz="1200" dirty="0" smtClean="0"/>
            </a:p>
            <a:p>
              <a:r>
                <a:rPr lang="ko-KR" altLang="en-US" sz="1200" dirty="0" err="1" smtClean="0"/>
                <a:t>로그폼</a:t>
              </a:r>
              <a:r>
                <a:rPr lang="en-US" altLang="ko-KR" sz="1200" dirty="0" smtClean="0"/>
                <a:t>- </a:t>
              </a:r>
              <a:r>
                <a:rPr lang="en-US" altLang="ko-KR" sz="1200" dirty="0"/>
                <a:t>"/</a:t>
              </a:r>
              <a:r>
                <a:rPr lang="en-US" altLang="ko-KR" sz="1200" dirty="0" err="1" smtClean="0"/>
                <a:t>signonForm</a:t>
              </a:r>
              <a:r>
                <a:rPr lang="en-US" altLang="ko-KR" sz="1200" dirty="0" smtClean="0"/>
                <a:t>“</a:t>
              </a:r>
            </a:p>
            <a:p>
              <a:r>
                <a:rPr lang="ko-KR" altLang="en-US" sz="1200" dirty="0" smtClean="0"/>
                <a:t>로그조회</a:t>
              </a:r>
              <a:r>
                <a:rPr lang="en-US" altLang="ko-KR" sz="1200" dirty="0" smtClean="0"/>
                <a:t>-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"/</a:t>
              </a:r>
              <a:r>
                <a:rPr lang="en-US" altLang="ko-KR" sz="1200" dirty="0" err="1" smtClean="0"/>
                <a:t>signon</a:t>
              </a:r>
              <a:r>
                <a:rPr lang="en-US" altLang="ko-KR" sz="1200" dirty="0" smtClean="0"/>
                <a:t>"</a:t>
              </a:r>
              <a:endParaRPr lang="en-US" altLang="ko-KR" sz="1200" dirty="0" smtClean="0"/>
            </a:p>
            <a:p>
              <a:r>
                <a:rPr lang="ko-KR" altLang="en-US" sz="1200" dirty="0" smtClean="0"/>
                <a:t>로그아웃</a:t>
              </a:r>
              <a:r>
                <a:rPr lang="en-US" altLang="ko-KR" sz="1200" dirty="0" smtClean="0"/>
                <a:t>-"/</a:t>
              </a:r>
              <a:r>
                <a:rPr lang="en-US" altLang="ko-KR" sz="1200" dirty="0"/>
                <a:t>signoff"</a:t>
              </a:r>
              <a:endParaRPr lang="ko-KR" altLang="en-US" sz="1200" dirty="0"/>
            </a:p>
          </p:txBody>
        </p:sp>
      </p:grpSp>
      <p:grpSp>
        <p:nvGrpSpPr>
          <p:cNvPr id="15" name="그룹 96"/>
          <p:cNvGrpSpPr/>
          <p:nvPr/>
        </p:nvGrpSpPr>
        <p:grpSpPr>
          <a:xfrm>
            <a:off x="1873776" y="4150444"/>
            <a:ext cx="1998310" cy="625281"/>
            <a:chOff x="2987824" y="836712"/>
            <a:chExt cx="1296144" cy="62528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5" name="TextBox 194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internalResourceViewResolver</a:t>
              </a:r>
              <a:r>
                <a:rPr lang="en-US" altLang="ko-KR" sz="1200" i="1" dirty="0" smtClean="0"/>
                <a:t> ( </a:t>
              </a:r>
              <a:r>
                <a:rPr lang="en-US" altLang="ko-KR" sz="1050" i="1" dirty="0" err="1" smtClean="0"/>
                <a:t>SInternalResourceViewResolver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sp>
        <p:nvSpPr>
          <p:cNvPr id="86" name="제목 1"/>
          <p:cNvSpPr>
            <a:spLocks noGrp="1"/>
          </p:cNvSpPr>
          <p:nvPr>
            <p:ph type="title"/>
          </p:nvPr>
        </p:nvSpPr>
        <p:spPr>
          <a:xfrm>
            <a:off x="481739" y="103808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회원</a:t>
            </a:r>
            <a:r>
              <a:rPr lang="ko-KR" altLang="en-US" dirty="0" smtClean="0"/>
              <a:t>관리</a:t>
            </a:r>
            <a:r>
              <a:rPr lang="en-US" altLang="ko-KR" dirty="0" smtClean="0"/>
              <a:t>(Account)</a:t>
            </a:r>
            <a:r>
              <a:rPr lang="ko-KR" altLang="en-US" dirty="0" smtClean="0"/>
              <a:t> </a:t>
            </a:r>
            <a:r>
              <a:rPr lang="ko-KR" altLang="en-US" dirty="0" smtClean="0"/>
              <a:t>클래스다이어그램 </a:t>
            </a:r>
            <a:endParaRPr lang="ko-KR" altLang="en-US" dirty="0"/>
          </a:p>
        </p:txBody>
      </p:sp>
      <p:cxnSp>
        <p:nvCxnSpPr>
          <p:cNvPr id="19" name="꺾인 연결선 18"/>
          <p:cNvCxnSpPr>
            <a:stCxn id="189" idx="2"/>
            <a:endCxn id="191" idx="1"/>
          </p:cNvCxnSpPr>
          <p:nvPr/>
        </p:nvCxnSpPr>
        <p:spPr>
          <a:xfrm rot="5400000" flipH="1">
            <a:off x="116782" y="3294443"/>
            <a:ext cx="4398820" cy="774482"/>
          </a:xfrm>
          <a:prstGeom prst="bentConnector4">
            <a:avLst>
              <a:gd name="adj1" fmla="val -5197"/>
              <a:gd name="adj2" fmla="val 201538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91" idx="2"/>
            <a:endCxn id="152" idx="0"/>
          </p:cNvCxnSpPr>
          <p:nvPr/>
        </p:nvCxnSpPr>
        <p:spPr>
          <a:xfrm>
            <a:off x="2865055" y="1877446"/>
            <a:ext cx="2561" cy="154632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153" idx="2"/>
            <a:endCxn id="195" idx="0"/>
          </p:cNvCxnSpPr>
          <p:nvPr/>
        </p:nvCxnSpPr>
        <p:spPr>
          <a:xfrm flipH="1">
            <a:off x="2872931" y="3991709"/>
            <a:ext cx="444" cy="158735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17"/>
          <p:cNvGrpSpPr/>
          <p:nvPr/>
        </p:nvGrpSpPr>
        <p:grpSpPr>
          <a:xfrm>
            <a:off x="6339124" y="3633991"/>
            <a:ext cx="1843425" cy="1983563"/>
            <a:chOff x="611560" y="692696"/>
            <a:chExt cx="2232248" cy="2820522"/>
          </a:xfrm>
          <a:solidFill>
            <a:srgbClr val="99CCFF"/>
          </a:solidFill>
        </p:grpSpPr>
        <p:sp>
          <p:nvSpPr>
            <p:cNvPr id="119" name="TextBox 118"/>
            <p:cNvSpPr txBox="1"/>
            <p:nvPr/>
          </p:nvSpPr>
          <p:spPr>
            <a:xfrm>
              <a:off x="611560" y="692696"/>
              <a:ext cx="2232248" cy="39387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AccountMapper.xml</a:t>
              </a:r>
              <a:endParaRPr lang="ko-KR" altLang="en-US" sz="12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11560" y="1018659"/>
              <a:ext cx="2232248" cy="24945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/>
                <a:t>getAccountByUsername</a:t>
              </a:r>
              <a:r>
                <a:rPr lang="en-US" altLang="ko-KR" sz="1200" dirty="0"/>
                <a:t>(</a:t>
              </a:r>
              <a:r>
                <a:rPr lang="en-US" altLang="ko-KR" sz="1200" dirty="0" err="1"/>
                <a:t>getAccountByUsernameAndPassword</a:t>
              </a:r>
              <a:r>
                <a:rPr lang="en-US" altLang="ko-KR" sz="1200" dirty="0"/>
                <a:t>();</a:t>
              </a:r>
            </a:p>
            <a:p>
              <a:r>
                <a:rPr lang="en-US" altLang="ko-KR" sz="1200" dirty="0" err="1"/>
                <a:t>insertAccount</a:t>
              </a:r>
              <a:r>
                <a:rPr lang="en-US" altLang="ko-KR" sz="1200" dirty="0"/>
                <a:t>(account);</a:t>
              </a:r>
              <a:endParaRPr lang="ko-KR" altLang="en-US" sz="1200" dirty="0"/>
            </a:p>
            <a:p>
              <a:r>
                <a:rPr lang="en-US" altLang="ko-KR" sz="1200" dirty="0" err="1"/>
                <a:t>insertProfile</a:t>
              </a:r>
              <a:r>
                <a:rPr lang="en-US" altLang="ko-KR" sz="1200" dirty="0"/>
                <a:t>(account);</a:t>
              </a:r>
            </a:p>
            <a:p>
              <a:r>
                <a:rPr lang="en-US" altLang="ko-KR" sz="1200" dirty="0" err="1"/>
                <a:t>insertSignon</a:t>
              </a:r>
              <a:r>
                <a:rPr lang="en-US" altLang="ko-KR" sz="1200" dirty="0"/>
                <a:t>(account);</a:t>
              </a:r>
            </a:p>
            <a:p>
              <a:r>
                <a:rPr lang="en-US" altLang="ko-KR" sz="1200" dirty="0" err="1"/>
                <a:t>updateAccount</a:t>
              </a:r>
              <a:r>
                <a:rPr lang="en-US" altLang="ko-KR" sz="1200" dirty="0"/>
                <a:t>(account);</a:t>
              </a:r>
            </a:p>
            <a:p>
              <a:r>
                <a:rPr lang="en-US" altLang="ko-KR" sz="1200" dirty="0" err="1"/>
                <a:t>updateProfile</a:t>
              </a:r>
              <a:r>
                <a:rPr lang="en-US" altLang="ko-KR" sz="1200" dirty="0"/>
                <a:t>(account);</a:t>
              </a:r>
            </a:p>
            <a:p>
              <a:r>
                <a:rPr lang="en-US" altLang="ko-KR" sz="1200" dirty="0" err="1"/>
                <a:t>updateSignon</a:t>
              </a:r>
              <a:r>
                <a:rPr lang="en-US" altLang="ko-KR" sz="1200" dirty="0"/>
                <a:t>(account);</a:t>
              </a:r>
              <a:endParaRPr lang="en-US" altLang="ko-KR" sz="1200" dirty="0"/>
            </a:p>
          </p:txBody>
        </p:sp>
      </p:grpSp>
      <p:grpSp>
        <p:nvGrpSpPr>
          <p:cNvPr id="18" name="그룹 38"/>
          <p:cNvGrpSpPr/>
          <p:nvPr/>
        </p:nvGrpSpPr>
        <p:grpSpPr>
          <a:xfrm>
            <a:off x="4189532" y="3577008"/>
            <a:ext cx="1851772" cy="2316022"/>
            <a:chOff x="6488646" y="1316606"/>
            <a:chExt cx="2081629" cy="2189136"/>
          </a:xfrm>
        </p:grpSpPr>
        <p:grpSp>
          <p:nvGrpSpPr>
            <p:cNvPr id="20" name="그룹 114"/>
            <p:cNvGrpSpPr/>
            <p:nvPr/>
          </p:nvGrpSpPr>
          <p:grpSpPr>
            <a:xfrm>
              <a:off x="6488646" y="1316606"/>
              <a:ext cx="2081629" cy="552737"/>
              <a:chOff x="369905" y="388706"/>
              <a:chExt cx="2319385" cy="240956"/>
            </a:xfrm>
            <a:solidFill>
              <a:srgbClr val="99CCFF"/>
            </a:solidFill>
          </p:grpSpPr>
          <p:sp>
            <p:nvSpPr>
              <p:cNvPr id="117" name="TextBox 116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369905" y="388706"/>
                <a:ext cx="2319385" cy="2409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smtClean="0"/>
                  <a:t>interface </a:t>
                </a:r>
                <a:r>
                  <a:rPr lang="en-US" altLang="ko-KR" sz="1200" b="1" dirty="0" err="1" smtClean="0"/>
                  <a:t>AccountMapper</a:t>
                </a:r>
                <a:endParaRPr lang="en-US" altLang="ko-KR" sz="1200" b="1" dirty="0" smtClean="0"/>
              </a:p>
              <a:p>
                <a:pPr algn="ctr"/>
                <a:r>
                  <a:rPr lang="en-US" altLang="ko-KR" sz="1000" dirty="0">
                    <a:solidFill>
                      <a:srgbClr val="0000FF"/>
                    </a:solidFill>
                  </a:rPr>
                  <a:t>@Repository(value = </a:t>
                </a:r>
                <a:r>
                  <a:rPr lang="en-US" altLang="ko-KR" sz="1000" dirty="0" smtClean="0">
                    <a:solidFill>
                      <a:srgbClr val="0000FF"/>
                    </a:solidFill>
                  </a:rPr>
                  <a:t>“</a:t>
                </a:r>
                <a:r>
                  <a:rPr lang="en-US" altLang="ko-KR" sz="1000" dirty="0" err="1" smtClean="0">
                    <a:solidFill>
                      <a:srgbClr val="0000FF"/>
                    </a:solidFill>
                  </a:rPr>
                  <a:t>accountMapper</a:t>
                </a:r>
                <a:r>
                  <a:rPr lang="en-US" altLang="ko-KR" sz="1000" dirty="0">
                    <a:solidFill>
                      <a:srgbClr val="0000FF"/>
                    </a:solidFill>
                  </a:rPr>
                  <a:t>")</a:t>
                </a:r>
                <a:endParaRPr lang="ko-KR" altLang="en-US" sz="10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6488647" y="1847529"/>
              <a:ext cx="2081628" cy="1658213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getAccountByUsername</a:t>
              </a:r>
              <a:r>
                <a:rPr lang="en-US" altLang="ko-KR" sz="1200" dirty="0" smtClean="0"/>
                <a:t>()</a:t>
              </a:r>
            </a:p>
            <a:p>
              <a:r>
                <a:rPr lang="en-US" altLang="ko-KR" sz="1200" dirty="0" err="1" smtClean="0"/>
                <a:t>getAccountByUsernameAndPassword</a:t>
              </a:r>
              <a:r>
                <a:rPr lang="en-US" altLang="ko-KR" sz="1200" dirty="0" smtClean="0"/>
                <a:t>();</a:t>
              </a:r>
              <a:endParaRPr lang="en-US" altLang="ko-KR" sz="1200" dirty="0"/>
            </a:p>
            <a:p>
              <a:r>
                <a:rPr lang="en-US" altLang="ko-KR" sz="1200" dirty="0" err="1" smtClean="0"/>
                <a:t>insertAccount</a:t>
              </a:r>
              <a:r>
                <a:rPr lang="en-US" altLang="ko-KR" sz="1200" dirty="0" smtClean="0"/>
                <a:t>(account);</a:t>
              </a:r>
              <a:endParaRPr lang="ko-KR" altLang="en-US" sz="1200" dirty="0"/>
            </a:p>
            <a:p>
              <a:r>
                <a:rPr lang="en-US" altLang="ko-KR" sz="1200" dirty="0" err="1" smtClean="0"/>
                <a:t>insertProfile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);</a:t>
              </a:r>
            </a:p>
            <a:p>
              <a:r>
                <a:rPr lang="en-US" altLang="ko-KR" sz="1200" dirty="0" err="1" smtClean="0"/>
                <a:t>insertSignon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);</a:t>
              </a:r>
            </a:p>
            <a:p>
              <a:r>
                <a:rPr lang="en-US" altLang="ko-KR" sz="1200" dirty="0" err="1" smtClean="0"/>
                <a:t>updateAccount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);</a:t>
              </a:r>
            </a:p>
            <a:p>
              <a:r>
                <a:rPr lang="en-US" altLang="ko-KR" sz="1200" dirty="0" err="1" smtClean="0"/>
                <a:t>updateProfile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);</a:t>
              </a:r>
            </a:p>
            <a:p>
              <a:r>
                <a:rPr lang="en-US" altLang="ko-KR" sz="1200" dirty="0" err="1" smtClean="0"/>
                <a:t>updateSignon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);</a:t>
              </a:r>
              <a:endParaRPr lang="en-US" altLang="ko-KR" sz="1200" dirty="0"/>
            </a:p>
          </p:txBody>
        </p:sp>
      </p:grpSp>
      <p:cxnSp>
        <p:nvCxnSpPr>
          <p:cNvPr id="133" name="직선 화살표 연결선 132"/>
          <p:cNvCxnSpPr>
            <a:stCxn id="116" idx="3"/>
            <a:endCxn id="48" idx="2"/>
          </p:cNvCxnSpPr>
          <p:nvPr/>
        </p:nvCxnSpPr>
        <p:spPr>
          <a:xfrm flipV="1">
            <a:off x="6041304" y="1963689"/>
            <a:ext cx="1499273" cy="190570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137"/>
          <p:cNvGrpSpPr/>
          <p:nvPr/>
        </p:nvGrpSpPr>
        <p:grpSpPr>
          <a:xfrm>
            <a:off x="7716660" y="2663996"/>
            <a:ext cx="1333617" cy="703558"/>
            <a:chOff x="6488646" y="1316607"/>
            <a:chExt cx="2081629" cy="70355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22" name="그룹 138"/>
            <p:cNvGrpSpPr/>
            <p:nvPr/>
          </p:nvGrpSpPr>
          <p:grpSpPr>
            <a:xfrm>
              <a:off x="6488646" y="1316607"/>
              <a:ext cx="2081629" cy="550755"/>
              <a:chOff x="369905" y="388706"/>
              <a:chExt cx="2319385" cy="240092"/>
            </a:xfrm>
            <a:grpFill/>
          </p:grpSpPr>
          <p:sp>
            <p:nvSpPr>
              <p:cNvPr id="141" name="TextBox 140"/>
              <p:cNvSpPr txBox="1"/>
              <p:nvPr/>
            </p:nvSpPr>
            <p:spPr>
              <a:xfrm>
                <a:off x="369905" y="388706"/>
                <a:ext cx="2319385" cy="1207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err="1" smtClean="0"/>
                  <a:t>dataSource</a:t>
                </a:r>
                <a:endParaRPr lang="ko-KR" altLang="en-US" sz="1200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6488647" y="1743166"/>
              <a:ext cx="208162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ko-KR" sz="1200" dirty="0"/>
            </a:p>
          </p:txBody>
        </p:sp>
      </p:grpSp>
      <p:cxnSp>
        <p:nvCxnSpPr>
          <p:cNvPr id="144" name="직선 화살표 연결선 143"/>
          <p:cNvCxnSpPr>
            <a:stCxn id="48" idx="2"/>
          </p:cNvCxnSpPr>
          <p:nvPr/>
        </p:nvCxnSpPr>
        <p:spPr>
          <a:xfrm>
            <a:off x="7540577" y="1963689"/>
            <a:ext cx="764553" cy="6970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6277448" y="298883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DI 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6" name="직선 화살표 연결선 165"/>
          <p:cNvCxnSpPr>
            <a:stCxn id="48" idx="2"/>
            <a:endCxn id="119" idx="0"/>
          </p:cNvCxnSpPr>
          <p:nvPr/>
        </p:nvCxnSpPr>
        <p:spPr>
          <a:xfrm flipH="1">
            <a:off x="7260837" y="1963689"/>
            <a:ext cx="279740" cy="167030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2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70" y="854832"/>
            <a:ext cx="4610100" cy="49685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Controller </a:t>
            </a:r>
            <a:r>
              <a:rPr lang="ko-KR" altLang="en-US" b="1" dirty="0" smtClean="0"/>
              <a:t>작성</a:t>
            </a:r>
            <a:r>
              <a:rPr lang="en-US" altLang="ko-KR" b="1" dirty="0" smtClean="0"/>
              <a:t>(1)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74127" y="1861989"/>
            <a:ext cx="226719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//Auto scan </a:t>
            </a:r>
            <a:r>
              <a:rPr lang="ko-KR" altLang="en-US" sz="1200" dirty="0" err="1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될때</a:t>
            </a:r>
            <a:r>
              <a:rPr lang="ko-KR" altLang="en-US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사용될</a:t>
            </a:r>
            <a:r>
              <a:rPr lang="en-US" altLang="ko-KR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id</a:t>
            </a:r>
            <a:r>
              <a:rPr lang="ko-KR" altLang="en-US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8067" y="643800"/>
            <a:ext cx="4560806" cy="1750306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436270" y="854832"/>
            <a:ext cx="3456384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331640" y="2373850"/>
            <a:ext cx="1008112" cy="26306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842576" y="2843556"/>
            <a:ext cx="1016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</a:t>
            </a:r>
            <a:r>
              <a:rPr lang="en-US" altLang="ko-KR" sz="1200" dirty="0" err="1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Autowired</a:t>
            </a:r>
            <a:r>
              <a:rPr lang="ko-KR" altLang="en-US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V="1">
            <a:off x="3350888" y="1412776"/>
            <a:ext cx="933080" cy="143078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4881489" y="2843556"/>
            <a:ext cx="4082999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view</a:t>
            </a:r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에 전달할 정보를 담고 있는 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Map </a:t>
            </a:r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또는 </a:t>
            </a:r>
            <a:r>
              <a:rPr lang="en-US" altLang="ko-KR" sz="12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ModelMap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 </a:t>
            </a:r>
            <a:endParaRPr lang="en-US" altLang="ko-KR" sz="12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모델을 담을 </a:t>
            </a:r>
            <a:r>
              <a:rPr lang="ko-KR" altLang="en-US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맵은</a:t>
            </a:r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메소드</a:t>
            </a:r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 내에서 직접 생성할 수도 있지만 그보다는 </a:t>
            </a:r>
            <a:r>
              <a:rPr lang="ko-KR" altLang="en-US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파라미터로</a:t>
            </a:r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 정의해서 </a:t>
            </a:r>
            <a:r>
              <a:rPr lang="ko-KR" altLang="en-US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핸들러</a:t>
            </a:r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 어댑터에서 미리 만들어 제공해주는 것을 사용하면 편리하다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2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347864" y="4869160"/>
            <a:ext cx="5541592" cy="11695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dirty="0"/>
              <a:t>public </a:t>
            </a:r>
            <a:r>
              <a:rPr lang="en-US" altLang="ko-KR" sz="1400" b="1" dirty="0" err="1" smtClean="0">
                <a:solidFill>
                  <a:srgbClr val="0000FF"/>
                </a:solidFill>
              </a:rPr>
              <a:t>ModelAndView</a:t>
            </a:r>
            <a:r>
              <a:rPr lang="en-US" altLang="ko-KR" sz="1400" b="1" dirty="0" smtClean="0"/>
              <a:t>  </a:t>
            </a:r>
            <a:r>
              <a:rPr lang="en-US" altLang="ko-KR" sz="1400" b="1" dirty="0"/>
              <a:t>list(</a:t>
            </a:r>
            <a:r>
              <a:rPr lang="en-US" altLang="ko-KR" sz="1400" b="1" dirty="0" err="1"/>
              <a:t>ModelMap</a:t>
            </a:r>
            <a:r>
              <a:rPr lang="en-US" altLang="ko-KR" sz="1400" b="1" dirty="0"/>
              <a:t> model) throws Exception </a:t>
            </a:r>
            <a:r>
              <a:rPr lang="en-US" altLang="ko-KR" sz="1400" b="1" dirty="0" smtClean="0"/>
              <a:t>{</a:t>
            </a:r>
          </a:p>
          <a:p>
            <a:r>
              <a:rPr lang="en-US" altLang="ko-KR" sz="1400" dirty="0" smtClean="0"/>
              <a:t>    </a:t>
            </a:r>
            <a:r>
              <a:rPr lang="en-US" altLang="ko-KR" sz="1400" dirty="0" err="1" smtClean="0"/>
              <a:t>model.addAttribute</a:t>
            </a:r>
            <a:r>
              <a:rPr lang="en-US" altLang="ko-KR" sz="1400" dirty="0"/>
              <a:t>("list", list);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    return </a:t>
            </a:r>
            <a:r>
              <a:rPr lang="en-US" altLang="ko-KR" sz="1400" b="1" dirty="0"/>
              <a:t>new </a:t>
            </a:r>
            <a:r>
              <a:rPr lang="en-US" altLang="ko-KR" sz="1400" b="1" dirty="0" err="1">
                <a:solidFill>
                  <a:srgbClr val="0000FF"/>
                </a:solidFill>
              </a:rPr>
              <a:t>ModelAndView</a:t>
            </a:r>
            <a:r>
              <a:rPr lang="en-US" altLang="ko-KR" sz="1400" b="1" dirty="0"/>
              <a:t>("</a:t>
            </a:r>
            <a:r>
              <a:rPr lang="en-US" altLang="ko-KR" sz="1400" b="1" dirty="0" err="1"/>
              <a:t>CardList</a:t>
            </a:r>
            <a:r>
              <a:rPr lang="en-US" altLang="ko-KR" sz="1400" b="1" dirty="0"/>
              <a:t>”, model);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 </a:t>
            </a:r>
            <a:endParaRPr lang="ko-KR" altLang="en-US" sz="1400" dirty="0"/>
          </a:p>
          <a:p>
            <a:r>
              <a:rPr lang="en-US" altLang="ko-KR" sz="1400" dirty="0" smtClean="0"/>
              <a:t>}</a:t>
            </a:r>
            <a:endParaRPr lang="en-US" altLang="ko-KR" sz="1400" b="1" dirty="0" smtClean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691680" y="3935873"/>
            <a:ext cx="1340532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21" name="직선 화살표 연결선 20"/>
          <p:cNvCxnSpPr>
            <a:stCxn id="20" idx="3"/>
          </p:cNvCxnSpPr>
          <p:nvPr/>
        </p:nvCxnSpPr>
        <p:spPr>
          <a:xfrm flipV="1">
            <a:off x="3032212" y="3861048"/>
            <a:ext cx="1827820" cy="18283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endCxn id="13" idx="1"/>
          </p:cNvCxnSpPr>
          <p:nvPr/>
        </p:nvCxnSpPr>
        <p:spPr>
          <a:xfrm>
            <a:off x="2267744" y="5373216"/>
            <a:ext cx="1080120" cy="8072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7" y="853193"/>
            <a:ext cx="6534472" cy="43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Controller </a:t>
            </a:r>
            <a:r>
              <a:rPr lang="ko-KR" altLang="en-US" b="1" dirty="0" smtClean="0"/>
              <a:t>작성</a:t>
            </a:r>
            <a:r>
              <a:rPr lang="en-US" altLang="ko-KR" b="1" dirty="0" smtClean="0"/>
              <a:t>(1)</a:t>
            </a:r>
            <a:endParaRPr lang="ko-KR" altLang="en-US" dirty="0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85437" y="1235307"/>
            <a:ext cx="6596381" cy="43204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442833" y="1451331"/>
            <a:ext cx="4258470" cy="11695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public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String form(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HttpServletRequest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request,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ModelMap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model ) {</a:t>
            </a:r>
          </a:p>
          <a:p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int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sampleNo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=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request.getParameter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(“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sampleNo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”);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442833" y="2851304"/>
            <a:ext cx="4554886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Controller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xxxService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 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xxxMapper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 xxxMapper.xml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27984" y="3501008"/>
            <a:ext cx="4554886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model.put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 “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commandUrl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”, “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editsave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”);</a:t>
            </a:r>
          </a:p>
        </p:txBody>
      </p:sp>
    </p:spTree>
    <p:extLst>
      <p:ext uri="{BB962C8B-B14F-4D97-AF65-F5344CB8AC3E}">
        <p14:creationId xmlns:p14="http://schemas.microsoft.com/office/powerpoint/2010/main" val="41655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Controller </a:t>
            </a:r>
            <a:r>
              <a:rPr lang="ko-KR" altLang="en-US" b="1" dirty="0" smtClean="0"/>
              <a:t>작성</a:t>
            </a:r>
            <a:r>
              <a:rPr lang="en-US" altLang="ko-KR" b="1" dirty="0" smtClean="0"/>
              <a:t>(2)</a:t>
            </a:r>
            <a:endParaRPr lang="ko-KR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7521100" cy="475252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637286" cy="73456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5859126" y="1844824"/>
            <a:ext cx="3377848" cy="30777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base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Spring controller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에서 특정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url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로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redirect 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8" name="직선 화살표 연결선 7"/>
          <p:cNvCxnSpPr>
            <a:endCxn id="6" idx="1"/>
          </p:cNvCxnSpPr>
          <p:nvPr/>
        </p:nvCxnSpPr>
        <p:spPr>
          <a:xfrm>
            <a:off x="4932040" y="1484784"/>
            <a:ext cx="927086" cy="51392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>
            <a:endCxn id="6" idx="1"/>
          </p:cNvCxnSpPr>
          <p:nvPr/>
        </p:nvCxnSpPr>
        <p:spPr>
          <a:xfrm flipV="1">
            <a:off x="3203848" y="1998713"/>
            <a:ext cx="2655278" cy="13414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endCxn id="6" idx="1"/>
          </p:cNvCxnSpPr>
          <p:nvPr/>
        </p:nvCxnSpPr>
        <p:spPr>
          <a:xfrm>
            <a:off x="3419872" y="1844824"/>
            <a:ext cx="2439254" cy="15388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281945" y="1526975"/>
            <a:ext cx="2520280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334955" y="3036708"/>
            <a:ext cx="2520280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387965" y="4546441"/>
            <a:ext cx="2520280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Controller </a:t>
            </a:r>
            <a:r>
              <a:rPr lang="ko-KR" altLang="en-US" b="1" dirty="0" smtClean="0"/>
              <a:t>작성</a:t>
            </a:r>
            <a:r>
              <a:rPr lang="en-US" altLang="ko-KR" b="1" dirty="0" smtClean="0"/>
              <a:t>code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1808" y="836712"/>
            <a:ext cx="9036496" cy="602128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000" dirty="0" smtClean="0"/>
              <a:t>package </a:t>
            </a:r>
            <a:r>
              <a:rPr lang="en-US" altLang="ko-KR" sz="1000" dirty="0" err="1" smtClean="0"/>
              <a:t>com.jang.doc.cardmybatis.controller</a:t>
            </a:r>
            <a:r>
              <a:rPr lang="en-US" altLang="ko-KR" sz="1000" dirty="0" smtClean="0"/>
              <a:t>;</a:t>
            </a:r>
          </a:p>
          <a:p>
            <a:pPr marL="0" indent="0">
              <a:buNone/>
            </a:pPr>
            <a:r>
              <a:rPr lang="en-US" altLang="ko-KR" sz="1000" dirty="0" smtClean="0"/>
              <a:t>@Controller(value = "</a:t>
            </a:r>
            <a:r>
              <a:rPr lang="en-US" altLang="ko-KR" sz="1000" dirty="0" err="1" smtClean="0"/>
              <a:t>cardController</a:t>
            </a:r>
            <a:r>
              <a:rPr lang="en-US" altLang="ko-KR" sz="1000" dirty="0" smtClean="0"/>
              <a:t>")</a:t>
            </a:r>
          </a:p>
          <a:p>
            <a:pPr marL="0" indent="0">
              <a:buNone/>
            </a:pPr>
            <a:r>
              <a:rPr lang="en-US" altLang="ko-KR" sz="1000" dirty="0" smtClean="0"/>
              <a:t>public class </a:t>
            </a:r>
            <a:r>
              <a:rPr lang="en-US" altLang="ko-KR" sz="1000" dirty="0" err="1" smtClean="0"/>
              <a:t>CardController</a:t>
            </a:r>
            <a:r>
              <a:rPr lang="en-US" altLang="ko-KR" sz="1000" dirty="0" smtClean="0"/>
              <a:t> {</a:t>
            </a:r>
          </a:p>
          <a:p>
            <a:pPr marL="0" indent="0">
              <a:buNone/>
            </a:pPr>
            <a:r>
              <a:rPr lang="en-US" altLang="ko-KR" sz="1000" dirty="0" smtClean="0"/>
              <a:t>	</a:t>
            </a:r>
          </a:p>
          <a:p>
            <a:pPr marL="0" indent="0">
              <a:buNone/>
            </a:pPr>
            <a:r>
              <a:rPr lang="en-US" altLang="ko-KR" sz="1000" dirty="0" smtClean="0"/>
              <a:t>    @Resource</a:t>
            </a:r>
          </a:p>
          <a:p>
            <a:pPr marL="0" indent="0">
              <a:buNone/>
            </a:pPr>
            <a:r>
              <a:rPr lang="en-US" altLang="ko-KR" sz="1000" dirty="0" smtClean="0"/>
              <a:t>    private </a:t>
            </a:r>
            <a:r>
              <a:rPr lang="en-US" altLang="ko-KR" sz="1000" dirty="0" err="1" smtClean="0"/>
              <a:t>CardService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cardService</a:t>
            </a:r>
            <a:r>
              <a:rPr lang="en-US" altLang="ko-KR" sz="1000" dirty="0" smtClean="0"/>
              <a:t>;</a:t>
            </a:r>
          </a:p>
          <a:p>
            <a:pPr marL="0" indent="0">
              <a:buNone/>
            </a:pPr>
            <a:r>
              <a:rPr lang="en-US" altLang="ko-KR" sz="1000" dirty="0" smtClean="0"/>
              <a:t>	</a:t>
            </a:r>
          </a:p>
          <a:p>
            <a:pPr marL="0" indent="0">
              <a:buNone/>
            </a:pPr>
            <a:r>
              <a:rPr lang="en-US" altLang="ko-KR" sz="1000" dirty="0" smtClean="0"/>
              <a:t>    @</a:t>
            </a:r>
            <a:r>
              <a:rPr lang="en-US" altLang="ko-KR" sz="1000" dirty="0" err="1" smtClean="0"/>
              <a:t>RequestMapping</a:t>
            </a:r>
            <a:r>
              <a:rPr lang="en-US" altLang="ko-KR" sz="1000" dirty="0" smtClean="0"/>
              <a:t>(value = "/list", method = </a:t>
            </a:r>
            <a:r>
              <a:rPr lang="en-US" altLang="ko-KR" sz="1000" dirty="0" err="1" smtClean="0"/>
              <a:t>RequestMethod.GET</a:t>
            </a:r>
            <a:r>
              <a:rPr lang="en-US" altLang="ko-KR" sz="1000" dirty="0" smtClean="0"/>
              <a:t>)</a:t>
            </a:r>
          </a:p>
          <a:p>
            <a:pPr marL="0" indent="0">
              <a:buNone/>
            </a:pPr>
            <a:r>
              <a:rPr lang="en-US" altLang="ko-KR" sz="1000" dirty="0" smtClean="0"/>
              <a:t>    public String list(</a:t>
            </a:r>
            <a:r>
              <a:rPr lang="en-US" altLang="ko-KR" sz="1000" dirty="0" err="1" smtClean="0"/>
              <a:t>ModelMap</a:t>
            </a:r>
            <a:r>
              <a:rPr lang="en-US" altLang="ko-KR" sz="1000" dirty="0" smtClean="0"/>
              <a:t> model) throws Exception {</a:t>
            </a:r>
          </a:p>
          <a:p>
            <a:pPr marL="0" indent="0">
              <a:buNone/>
            </a:pPr>
            <a:r>
              <a:rPr lang="en-US" altLang="ko-KR" sz="1000" dirty="0" smtClean="0"/>
              <a:t>   </a:t>
            </a:r>
          </a:p>
          <a:p>
            <a:pPr marL="0" indent="0">
              <a:buNone/>
            </a:pPr>
            <a:r>
              <a:rPr lang="en-US" altLang="ko-KR" sz="1000" dirty="0" smtClean="0"/>
              <a:t>        List&lt;</a:t>
            </a:r>
            <a:r>
              <a:rPr lang="en-US" altLang="ko-KR" sz="1000" dirty="0" err="1" smtClean="0"/>
              <a:t>CardDto</a:t>
            </a:r>
            <a:r>
              <a:rPr lang="en-US" altLang="ko-KR" sz="1000" dirty="0" smtClean="0"/>
              <a:t>&gt; list = </a:t>
            </a:r>
            <a:r>
              <a:rPr lang="en-US" altLang="ko-KR" sz="1000" dirty="0" err="1" smtClean="0"/>
              <a:t>this.cardService.getAll</a:t>
            </a:r>
            <a:r>
              <a:rPr lang="en-US" altLang="ko-KR" sz="1000" dirty="0" smtClean="0"/>
              <a:t>();</a:t>
            </a:r>
          </a:p>
          <a:p>
            <a:pPr marL="0" indent="0">
              <a:buNone/>
            </a:pPr>
            <a:r>
              <a:rPr lang="en-US" altLang="ko-KR" sz="1000" dirty="0" smtClean="0"/>
              <a:t>        </a:t>
            </a:r>
            <a:r>
              <a:rPr lang="en-US" altLang="ko-KR" sz="1000" dirty="0" err="1" smtClean="0"/>
              <a:t>model.addAttribute</a:t>
            </a:r>
            <a:r>
              <a:rPr lang="en-US" altLang="ko-KR" sz="1000" dirty="0" smtClean="0"/>
              <a:t>("list", list);</a:t>
            </a:r>
          </a:p>
          <a:p>
            <a:pPr marL="0" indent="0">
              <a:buNone/>
            </a:pPr>
            <a:r>
              <a:rPr lang="en-US" altLang="ko-KR" sz="1000" dirty="0" smtClean="0"/>
              <a:t> </a:t>
            </a:r>
          </a:p>
          <a:p>
            <a:pPr marL="0" indent="0">
              <a:buNone/>
            </a:pPr>
            <a:r>
              <a:rPr lang="en-US" altLang="ko-KR" sz="1000" dirty="0" smtClean="0"/>
              <a:t>        return "</a:t>
            </a:r>
            <a:r>
              <a:rPr lang="en-US" altLang="ko-KR" sz="1000" dirty="0" err="1" smtClean="0"/>
              <a:t>CardList</a:t>
            </a:r>
            <a:r>
              <a:rPr lang="en-US" altLang="ko-KR" sz="1000" dirty="0" smtClean="0"/>
              <a:t>";</a:t>
            </a:r>
          </a:p>
          <a:p>
            <a:pPr marL="0" indent="0">
              <a:buNone/>
            </a:pPr>
            <a:r>
              <a:rPr lang="en-US" altLang="ko-KR" sz="1000" dirty="0" smtClean="0"/>
              <a:t>    }</a:t>
            </a:r>
          </a:p>
          <a:p>
            <a:pPr marL="0" indent="0">
              <a:buNone/>
            </a:pPr>
            <a:r>
              <a:rPr lang="en-US" altLang="ko-KR" sz="1000" dirty="0" smtClean="0"/>
              <a:t> </a:t>
            </a:r>
          </a:p>
          <a:p>
            <a:pPr marL="0" indent="0">
              <a:buNone/>
            </a:pPr>
            <a:r>
              <a:rPr lang="en-US" altLang="ko-KR" sz="1000" dirty="0" smtClean="0"/>
              <a:t>    @</a:t>
            </a:r>
            <a:r>
              <a:rPr lang="en-US" altLang="ko-KR" sz="1000" dirty="0" err="1" smtClean="0"/>
              <a:t>RequestMapping</a:t>
            </a:r>
            <a:r>
              <a:rPr lang="en-US" altLang="ko-KR" sz="1000" dirty="0" smtClean="0"/>
              <a:t>(value = "/form")</a:t>
            </a:r>
          </a:p>
          <a:p>
            <a:pPr marL="0" indent="0">
              <a:buNone/>
            </a:pPr>
            <a:r>
              <a:rPr lang="en-US" altLang="ko-KR" sz="1000" dirty="0" smtClean="0"/>
              <a:t>    public String form(@</a:t>
            </a:r>
            <a:r>
              <a:rPr lang="en-US" altLang="ko-KR" sz="1000" dirty="0" err="1" smtClean="0"/>
              <a:t>RequestParam</a:t>
            </a:r>
            <a:r>
              <a:rPr lang="en-US" altLang="ko-KR" sz="1000" dirty="0" smtClean="0"/>
              <a:t>(value = "</a:t>
            </a:r>
            <a:r>
              <a:rPr lang="en-US" altLang="ko-KR" sz="1000" dirty="0" err="1" smtClean="0"/>
              <a:t>sampleNo</a:t>
            </a:r>
            <a:r>
              <a:rPr lang="en-US" altLang="ko-KR" sz="1000" dirty="0" smtClean="0"/>
              <a:t>", required = false, </a:t>
            </a:r>
            <a:r>
              <a:rPr lang="en-US" altLang="ko-KR" sz="1000" dirty="0" err="1" smtClean="0"/>
              <a:t>defaultValue</a:t>
            </a:r>
            <a:r>
              <a:rPr lang="en-US" altLang="ko-KR" sz="1000" dirty="0" smtClean="0"/>
              <a:t>="0") </a:t>
            </a:r>
            <a:r>
              <a:rPr lang="en-US" altLang="ko-KR" sz="1000" dirty="0" err="1" smtClean="0"/>
              <a:t>int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sampleNo</a:t>
            </a:r>
            <a:r>
              <a:rPr lang="en-US" altLang="ko-KR" sz="1000" dirty="0" smtClean="0"/>
              <a:t>,</a:t>
            </a:r>
          </a:p>
          <a:p>
            <a:pPr marL="0" indent="0">
              <a:buNone/>
            </a:pPr>
            <a:r>
              <a:rPr lang="en-US" altLang="ko-KR" sz="1000" dirty="0" smtClean="0"/>
              <a:t>                       </a:t>
            </a:r>
            <a:r>
              <a:rPr lang="en-US" altLang="ko-KR" sz="1000" dirty="0" err="1" smtClean="0"/>
              <a:t>ModelMap</a:t>
            </a:r>
            <a:r>
              <a:rPr lang="en-US" altLang="ko-KR" sz="1000" dirty="0" smtClean="0"/>
              <a:t> model) throws Exception {</a:t>
            </a:r>
          </a:p>
          <a:p>
            <a:pPr marL="0" indent="0">
              <a:buNone/>
            </a:pPr>
            <a:r>
              <a:rPr lang="en-US" altLang="ko-KR" sz="1000" dirty="0" smtClean="0"/>
              <a:t>        </a:t>
            </a:r>
            <a:r>
              <a:rPr lang="en-US" altLang="ko-KR" sz="1000" dirty="0" err="1" smtClean="0"/>
              <a:t>CardDto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cardDto</a:t>
            </a:r>
            <a:r>
              <a:rPr lang="en-US" altLang="ko-KR" sz="1000" dirty="0" smtClean="0"/>
              <a:t> = null;</a:t>
            </a:r>
          </a:p>
          <a:p>
            <a:pPr marL="0" indent="0">
              <a:buNone/>
            </a:pPr>
            <a:r>
              <a:rPr lang="en-US" altLang="ko-KR" sz="1000" dirty="0" smtClean="0"/>
              <a:t> </a:t>
            </a:r>
          </a:p>
          <a:p>
            <a:pPr marL="0" indent="0">
              <a:buNone/>
            </a:pPr>
            <a:r>
              <a:rPr lang="en-US" altLang="ko-KR" sz="1000" dirty="0" smtClean="0"/>
              <a:t>        if (</a:t>
            </a:r>
            <a:r>
              <a:rPr lang="en-US" altLang="ko-KR" sz="1000" dirty="0" err="1" smtClean="0"/>
              <a:t>sampleNo</a:t>
            </a:r>
            <a:r>
              <a:rPr lang="en-US" altLang="ko-KR" sz="1000" dirty="0" smtClean="0"/>
              <a:t> &gt; 0) {</a:t>
            </a:r>
          </a:p>
          <a:p>
            <a:pPr marL="0" indent="0">
              <a:buNone/>
            </a:pPr>
            <a:r>
              <a:rPr lang="en-US" altLang="ko-KR" sz="1000" dirty="0" smtClean="0"/>
              <a:t>        	</a:t>
            </a:r>
            <a:r>
              <a:rPr lang="en-US" altLang="ko-KR" sz="1000" dirty="0" err="1" smtClean="0"/>
              <a:t>cardDto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this.cardService.get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sampleNo</a:t>
            </a:r>
            <a:r>
              <a:rPr lang="en-US" altLang="ko-KR" sz="1000" dirty="0" smtClean="0"/>
              <a:t>);</a:t>
            </a:r>
          </a:p>
          <a:p>
            <a:pPr marL="0" indent="0">
              <a:buNone/>
            </a:pPr>
            <a:r>
              <a:rPr lang="en-US" altLang="ko-KR" sz="1000" dirty="0" smtClean="0"/>
              <a:t>            </a:t>
            </a:r>
            <a:r>
              <a:rPr lang="en-US" altLang="ko-KR" sz="1000" dirty="0" err="1" smtClean="0"/>
              <a:t>model.addAttribute</a:t>
            </a:r>
            <a:r>
              <a:rPr lang="en-US" altLang="ko-KR" sz="1000" dirty="0" smtClean="0"/>
              <a:t>("</a:t>
            </a:r>
            <a:r>
              <a:rPr lang="en-US" altLang="ko-KR" sz="1000" dirty="0" err="1" smtClean="0"/>
              <a:t>commandUrl</a:t>
            </a:r>
            <a:r>
              <a:rPr lang="en-US" altLang="ko-KR" sz="1000" dirty="0" smtClean="0"/>
              <a:t>", "</a:t>
            </a:r>
            <a:r>
              <a:rPr lang="en-US" altLang="ko-KR" sz="1000" dirty="0" err="1" smtClean="0"/>
              <a:t>editsave</a:t>
            </a:r>
            <a:r>
              <a:rPr lang="en-US" altLang="ko-KR" sz="1000" dirty="0" smtClean="0"/>
              <a:t>");</a:t>
            </a:r>
          </a:p>
          <a:p>
            <a:pPr marL="0" indent="0">
              <a:buNone/>
            </a:pPr>
            <a:r>
              <a:rPr lang="en-US" altLang="ko-KR" sz="1000" dirty="0" smtClean="0"/>
              <a:t>        } else {</a:t>
            </a:r>
          </a:p>
          <a:p>
            <a:pPr marL="0" indent="0">
              <a:buNone/>
            </a:pPr>
            <a:r>
              <a:rPr lang="en-US" altLang="ko-KR" sz="1000" dirty="0" smtClean="0"/>
              <a:t>            </a:t>
            </a:r>
            <a:r>
              <a:rPr lang="en-US" altLang="ko-KR" sz="1000" dirty="0" err="1" smtClean="0"/>
              <a:t>model.addAttribute</a:t>
            </a:r>
            <a:r>
              <a:rPr lang="en-US" altLang="ko-KR" sz="1000" dirty="0" smtClean="0"/>
              <a:t>("</a:t>
            </a:r>
            <a:r>
              <a:rPr lang="en-US" altLang="ko-KR" sz="1000" dirty="0" err="1" smtClean="0"/>
              <a:t>commandUrl</a:t>
            </a:r>
            <a:r>
              <a:rPr lang="en-US" altLang="ko-KR" sz="1000" dirty="0" smtClean="0"/>
              <a:t>", "</a:t>
            </a:r>
            <a:r>
              <a:rPr lang="en-US" altLang="ko-KR" sz="1000" dirty="0" err="1" smtClean="0"/>
              <a:t>addsave</a:t>
            </a:r>
            <a:r>
              <a:rPr lang="en-US" altLang="ko-KR" sz="1000" dirty="0" smtClean="0"/>
              <a:t>");</a:t>
            </a:r>
          </a:p>
          <a:p>
            <a:pPr marL="0" indent="0">
              <a:buNone/>
            </a:pPr>
            <a:r>
              <a:rPr lang="en-US" altLang="ko-KR" sz="1000" dirty="0" smtClean="0"/>
              <a:t>        }</a:t>
            </a:r>
          </a:p>
          <a:p>
            <a:pPr marL="0" indent="0">
              <a:buNone/>
            </a:pPr>
            <a:r>
              <a:rPr lang="en-US" altLang="ko-KR" sz="1000" dirty="0" smtClean="0"/>
              <a:t> </a:t>
            </a:r>
          </a:p>
          <a:p>
            <a:pPr marL="0" indent="0">
              <a:buNone/>
            </a:pPr>
            <a:r>
              <a:rPr lang="en-US" altLang="ko-KR" sz="1000" dirty="0" smtClean="0"/>
              <a:t>        </a:t>
            </a:r>
            <a:r>
              <a:rPr lang="en-US" altLang="ko-KR" sz="1000" dirty="0" err="1" smtClean="0"/>
              <a:t>model.addAttribute</a:t>
            </a:r>
            <a:r>
              <a:rPr lang="en-US" altLang="ko-KR" sz="1000" dirty="0" smtClean="0"/>
              <a:t>("result", </a:t>
            </a:r>
            <a:r>
              <a:rPr lang="en-US" altLang="ko-KR" sz="1000" dirty="0" err="1" smtClean="0"/>
              <a:t>cardDto</a:t>
            </a:r>
            <a:r>
              <a:rPr lang="en-US" altLang="ko-KR" sz="1000" dirty="0" smtClean="0"/>
              <a:t>);</a:t>
            </a:r>
          </a:p>
          <a:p>
            <a:pPr marL="0" indent="0">
              <a:buNone/>
            </a:pPr>
            <a:r>
              <a:rPr lang="en-US" altLang="ko-KR" sz="1000" dirty="0" smtClean="0"/>
              <a:t> </a:t>
            </a:r>
          </a:p>
          <a:p>
            <a:pPr marL="0" indent="0">
              <a:buNone/>
            </a:pPr>
            <a:r>
              <a:rPr lang="en-US" altLang="ko-KR" sz="1000" dirty="0" smtClean="0"/>
              <a:t>        return "</a:t>
            </a:r>
            <a:r>
              <a:rPr lang="en-US" altLang="ko-KR" sz="1000" dirty="0" err="1" smtClean="0"/>
              <a:t>CardView</a:t>
            </a:r>
            <a:r>
              <a:rPr lang="en-US" altLang="ko-KR" sz="1000" dirty="0" smtClean="0"/>
              <a:t>";</a:t>
            </a:r>
          </a:p>
          <a:p>
            <a:pPr marL="0" indent="0">
              <a:buNone/>
            </a:pPr>
            <a:r>
              <a:rPr lang="en-US" altLang="ko-KR" sz="1000" dirty="0" smtClean="0"/>
              <a:t>    }</a:t>
            </a:r>
          </a:p>
          <a:p>
            <a:pPr marL="0" indent="0">
              <a:buNone/>
            </a:pPr>
            <a:r>
              <a:rPr lang="en-US" altLang="ko-KR" sz="1000" dirty="0" smtClean="0"/>
              <a:t> </a:t>
            </a:r>
          </a:p>
          <a:p>
            <a:pPr marL="0" indent="0">
              <a:buNone/>
            </a:pPr>
            <a:r>
              <a:rPr lang="en-US" altLang="ko-KR" sz="1000" dirty="0" smtClean="0"/>
              <a:t>    @</a:t>
            </a:r>
            <a:r>
              <a:rPr lang="en-US" altLang="ko-KR" sz="1000" dirty="0" err="1" smtClean="0"/>
              <a:t>RequestMapping</a:t>
            </a:r>
            <a:r>
              <a:rPr lang="en-US" altLang="ko-KR" sz="1000" dirty="0" smtClean="0"/>
              <a:t>(value = "/</a:t>
            </a:r>
            <a:r>
              <a:rPr lang="en-US" altLang="ko-KR" sz="1000" dirty="0" err="1" smtClean="0"/>
              <a:t>addsave</a:t>
            </a:r>
            <a:r>
              <a:rPr lang="en-US" altLang="ko-KR" sz="1000" dirty="0" smtClean="0"/>
              <a:t>", method = RequestMethod.POST)</a:t>
            </a:r>
          </a:p>
          <a:p>
            <a:pPr marL="0" indent="0">
              <a:buNone/>
            </a:pPr>
            <a:r>
              <a:rPr lang="en-US" altLang="ko-KR" sz="1000" dirty="0" smtClean="0"/>
              <a:t>    public String add(@</a:t>
            </a:r>
            <a:r>
              <a:rPr lang="en-US" altLang="ko-KR" sz="1000" dirty="0" err="1" smtClean="0"/>
              <a:t>ModelAttribute</a:t>
            </a:r>
            <a:r>
              <a:rPr lang="en-US" altLang="ko-KR" sz="1000" dirty="0" smtClean="0"/>
              <a:t>("</a:t>
            </a:r>
            <a:r>
              <a:rPr lang="en-US" altLang="ko-KR" sz="1000" dirty="0" err="1" smtClean="0"/>
              <a:t>sampleVo</a:t>
            </a:r>
            <a:r>
              <a:rPr lang="en-US" altLang="ko-KR" sz="1000" dirty="0" smtClean="0"/>
              <a:t>") </a:t>
            </a:r>
            <a:r>
              <a:rPr lang="en-US" altLang="ko-KR" sz="1000" dirty="0" err="1" smtClean="0"/>
              <a:t>CardDto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cardDto</a:t>
            </a:r>
            <a:r>
              <a:rPr lang="en-US" altLang="ko-KR" sz="1000" dirty="0" smtClean="0"/>
              <a:t>,</a:t>
            </a:r>
          </a:p>
          <a:p>
            <a:pPr marL="0" indent="0">
              <a:buNone/>
            </a:pPr>
            <a:r>
              <a:rPr lang="en-US" altLang="ko-KR" sz="1000" dirty="0" smtClean="0"/>
              <a:t>                      </a:t>
            </a:r>
            <a:r>
              <a:rPr lang="en-US" altLang="ko-KR" sz="1000" dirty="0" err="1" smtClean="0"/>
              <a:t>RedirectAttributes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redirectAttributes</a:t>
            </a:r>
            <a:r>
              <a:rPr lang="en-US" altLang="ko-KR" sz="1000" dirty="0" smtClean="0"/>
              <a:t>) {</a:t>
            </a:r>
          </a:p>
          <a:p>
            <a:pPr marL="0" indent="0">
              <a:buNone/>
            </a:pPr>
            <a:r>
              <a:rPr lang="en-US" altLang="ko-KR" sz="1000" dirty="0" smtClean="0"/>
              <a:t>        </a:t>
            </a:r>
            <a:r>
              <a:rPr lang="en-US" altLang="ko-KR" sz="1000" dirty="0" err="1" smtClean="0"/>
              <a:t>this.cardService.add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cardDto</a:t>
            </a:r>
            <a:r>
              <a:rPr lang="en-US" altLang="ko-KR" sz="1000" dirty="0" smtClean="0"/>
              <a:t>);</a:t>
            </a:r>
          </a:p>
          <a:p>
            <a:pPr marL="0" indent="0">
              <a:buNone/>
            </a:pPr>
            <a:r>
              <a:rPr lang="en-US" altLang="ko-KR" sz="1000" dirty="0" smtClean="0"/>
              <a:t>        </a:t>
            </a:r>
            <a:r>
              <a:rPr lang="en-US" altLang="ko-KR" sz="1000" dirty="0" err="1" smtClean="0"/>
              <a:t>redirectAttributes.addFlashAttribute</a:t>
            </a:r>
            <a:r>
              <a:rPr lang="en-US" altLang="ko-KR" sz="1000" dirty="0" smtClean="0"/>
              <a:t>("message", "</a:t>
            </a:r>
            <a:r>
              <a:rPr lang="ko-KR" altLang="en-US" sz="1000" dirty="0" smtClean="0"/>
              <a:t>추가되었습니다</a:t>
            </a:r>
            <a:r>
              <a:rPr lang="en-US" altLang="ko-KR" sz="1000" dirty="0" smtClean="0"/>
              <a:t>.");</a:t>
            </a:r>
          </a:p>
          <a:p>
            <a:pPr marL="0" indent="0">
              <a:buNone/>
            </a:pPr>
            <a:r>
              <a:rPr lang="en-US" altLang="ko-KR" sz="1000" dirty="0" smtClean="0"/>
              <a:t> </a:t>
            </a:r>
          </a:p>
          <a:p>
            <a:pPr marL="0" indent="0">
              <a:buNone/>
            </a:pPr>
            <a:r>
              <a:rPr lang="en-US" altLang="ko-KR" sz="1000" dirty="0" smtClean="0"/>
              <a:t>        return "</a:t>
            </a:r>
            <a:r>
              <a:rPr lang="en-US" altLang="ko-KR" sz="1000" dirty="0" err="1" smtClean="0"/>
              <a:t>redirect:list</a:t>
            </a:r>
            <a:r>
              <a:rPr lang="en-US" altLang="ko-KR" sz="1000" dirty="0" smtClean="0"/>
              <a:t>";</a:t>
            </a:r>
          </a:p>
          <a:p>
            <a:pPr marL="0" indent="0">
              <a:buNone/>
            </a:pPr>
            <a:r>
              <a:rPr lang="en-US" altLang="ko-KR" sz="1000" dirty="0" smtClean="0"/>
              <a:t>    }</a:t>
            </a:r>
          </a:p>
          <a:p>
            <a:pPr marL="0" indent="0">
              <a:buNone/>
            </a:pPr>
            <a:r>
              <a:rPr lang="en-US" altLang="ko-KR" sz="1000" dirty="0" smtClean="0"/>
              <a:t> </a:t>
            </a:r>
          </a:p>
          <a:p>
            <a:pPr marL="0" indent="0">
              <a:buNone/>
            </a:pPr>
            <a:r>
              <a:rPr lang="en-US" altLang="ko-KR" sz="1000" dirty="0" smtClean="0"/>
              <a:t>    @</a:t>
            </a:r>
            <a:r>
              <a:rPr lang="en-US" altLang="ko-KR" sz="1000" dirty="0" err="1" smtClean="0"/>
              <a:t>RequestMapping</a:t>
            </a:r>
            <a:r>
              <a:rPr lang="en-US" altLang="ko-KR" sz="1000" dirty="0" smtClean="0"/>
              <a:t>(value = "/</a:t>
            </a:r>
            <a:r>
              <a:rPr lang="en-US" altLang="ko-KR" sz="1000" dirty="0" err="1" smtClean="0"/>
              <a:t>editsave</a:t>
            </a:r>
            <a:r>
              <a:rPr lang="en-US" altLang="ko-KR" sz="1000" dirty="0" smtClean="0"/>
              <a:t>", method = RequestMethod.POST)</a:t>
            </a:r>
          </a:p>
          <a:p>
            <a:pPr marL="0" indent="0">
              <a:buNone/>
            </a:pPr>
            <a:r>
              <a:rPr lang="en-US" altLang="ko-KR" sz="1000" dirty="0" smtClean="0"/>
              <a:t>    public String update(@</a:t>
            </a:r>
            <a:r>
              <a:rPr lang="en-US" altLang="ko-KR" sz="1000" dirty="0" err="1" smtClean="0"/>
              <a:t>ModelAttribute</a:t>
            </a:r>
            <a:r>
              <a:rPr lang="en-US" altLang="ko-KR" sz="1000" dirty="0" smtClean="0"/>
              <a:t>("</a:t>
            </a:r>
            <a:r>
              <a:rPr lang="en-US" altLang="ko-KR" sz="1000" dirty="0" err="1" smtClean="0"/>
              <a:t>sampleVo</a:t>
            </a:r>
            <a:r>
              <a:rPr lang="en-US" altLang="ko-KR" sz="1000" dirty="0" smtClean="0"/>
              <a:t>") </a:t>
            </a:r>
            <a:r>
              <a:rPr lang="en-US" altLang="ko-KR" sz="1000" dirty="0" err="1" smtClean="0"/>
              <a:t>CardDto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cardDto</a:t>
            </a:r>
            <a:r>
              <a:rPr lang="en-US" altLang="ko-KR" sz="1000" dirty="0" smtClean="0"/>
              <a:t>,</a:t>
            </a:r>
          </a:p>
          <a:p>
            <a:pPr marL="0" indent="0">
              <a:buNone/>
            </a:pPr>
            <a:r>
              <a:rPr lang="en-US" altLang="ko-KR" sz="1000" dirty="0" smtClean="0"/>
              <a:t>                         </a:t>
            </a:r>
            <a:r>
              <a:rPr lang="en-US" altLang="ko-KR" sz="1000" dirty="0" err="1" smtClean="0"/>
              <a:t>RedirectAttributes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redirectAttributes</a:t>
            </a:r>
            <a:r>
              <a:rPr lang="en-US" altLang="ko-KR" sz="1000" dirty="0" smtClean="0"/>
              <a:t>) {</a:t>
            </a:r>
          </a:p>
          <a:p>
            <a:pPr marL="0" indent="0">
              <a:buNone/>
            </a:pPr>
            <a:r>
              <a:rPr lang="en-US" altLang="ko-KR" sz="1000" dirty="0" smtClean="0"/>
              <a:t>        </a:t>
            </a:r>
            <a:r>
              <a:rPr lang="en-US" altLang="ko-KR" sz="1000" dirty="0" err="1" smtClean="0"/>
              <a:t>this.cardService.update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cardDto</a:t>
            </a:r>
            <a:r>
              <a:rPr lang="en-US" altLang="ko-KR" sz="1000" dirty="0" smtClean="0"/>
              <a:t>);</a:t>
            </a:r>
          </a:p>
          <a:p>
            <a:pPr marL="0" indent="0">
              <a:buNone/>
            </a:pPr>
            <a:r>
              <a:rPr lang="en-US" altLang="ko-KR" sz="1000" dirty="0" smtClean="0"/>
              <a:t>        </a:t>
            </a:r>
            <a:r>
              <a:rPr lang="en-US" altLang="ko-KR" sz="1000" dirty="0" err="1" smtClean="0"/>
              <a:t>redirectAttributes.addFlashAttribute</a:t>
            </a:r>
            <a:r>
              <a:rPr lang="en-US" altLang="ko-KR" sz="1000" dirty="0" smtClean="0"/>
              <a:t>("message", "</a:t>
            </a:r>
            <a:r>
              <a:rPr lang="ko-KR" altLang="en-US" sz="1000" dirty="0" smtClean="0"/>
              <a:t>수정되었습니다</a:t>
            </a:r>
            <a:r>
              <a:rPr lang="en-US" altLang="ko-KR" sz="1000" dirty="0" smtClean="0"/>
              <a:t>.");</a:t>
            </a:r>
          </a:p>
          <a:p>
            <a:pPr marL="0" indent="0">
              <a:buNone/>
            </a:pPr>
            <a:r>
              <a:rPr lang="en-US" altLang="ko-KR" sz="1000" dirty="0" smtClean="0"/>
              <a:t> </a:t>
            </a:r>
          </a:p>
          <a:p>
            <a:pPr marL="0" indent="0">
              <a:buNone/>
            </a:pPr>
            <a:r>
              <a:rPr lang="en-US" altLang="ko-KR" sz="1000" dirty="0" smtClean="0"/>
              <a:t>        return "</a:t>
            </a:r>
            <a:r>
              <a:rPr lang="en-US" altLang="ko-KR" sz="1000" dirty="0" err="1" smtClean="0"/>
              <a:t>redirect:list</a:t>
            </a:r>
            <a:r>
              <a:rPr lang="en-US" altLang="ko-KR" sz="1000" dirty="0" smtClean="0"/>
              <a:t>";</a:t>
            </a:r>
          </a:p>
          <a:p>
            <a:pPr marL="0" indent="0">
              <a:buNone/>
            </a:pPr>
            <a:r>
              <a:rPr lang="en-US" altLang="ko-KR" sz="1000" dirty="0" smtClean="0"/>
              <a:t>    }</a:t>
            </a:r>
          </a:p>
          <a:p>
            <a:pPr marL="0" indent="0">
              <a:buNone/>
            </a:pPr>
            <a:r>
              <a:rPr lang="en-US" altLang="ko-KR" sz="1000" dirty="0" smtClean="0"/>
              <a:t> </a:t>
            </a:r>
          </a:p>
          <a:p>
            <a:pPr marL="0" indent="0">
              <a:buNone/>
            </a:pPr>
            <a:r>
              <a:rPr lang="en-US" altLang="ko-KR" sz="1000" dirty="0" smtClean="0"/>
              <a:t>    @</a:t>
            </a:r>
            <a:r>
              <a:rPr lang="en-US" altLang="ko-KR" sz="1000" dirty="0" err="1" smtClean="0"/>
              <a:t>RequestMapping</a:t>
            </a:r>
            <a:r>
              <a:rPr lang="en-US" altLang="ko-KR" sz="1000" dirty="0" smtClean="0"/>
              <a:t>(value = "/delete", method = RequestMethod.POST)</a:t>
            </a:r>
          </a:p>
          <a:p>
            <a:pPr marL="0" indent="0">
              <a:buNone/>
            </a:pPr>
            <a:r>
              <a:rPr lang="en-US" altLang="ko-KR" sz="1000" dirty="0" smtClean="0"/>
              <a:t>    public String update(@</a:t>
            </a:r>
            <a:r>
              <a:rPr lang="en-US" altLang="ko-KR" sz="1000" dirty="0" err="1" smtClean="0"/>
              <a:t>RequestParam</a:t>
            </a:r>
            <a:r>
              <a:rPr lang="en-US" altLang="ko-KR" sz="1000" dirty="0" smtClean="0"/>
              <a:t>(value = "</a:t>
            </a:r>
            <a:r>
              <a:rPr lang="en-US" altLang="ko-KR" sz="1000" dirty="0" err="1" smtClean="0"/>
              <a:t>sampleNo</a:t>
            </a:r>
            <a:r>
              <a:rPr lang="en-US" altLang="ko-KR" sz="1000" dirty="0" smtClean="0"/>
              <a:t>", required = false) </a:t>
            </a:r>
            <a:r>
              <a:rPr lang="en-US" altLang="ko-KR" sz="1000" dirty="0" err="1" smtClean="0"/>
              <a:t>int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sampleNo</a:t>
            </a:r>
            <a:r>
              <a:rPr lang="en-US" altLang="ko-KR" sz="1000" dirty="0" smtClean="0"/>
              <a:t>,</a:t>
            </a:r>
          </a:p>
          <a:p>
            <a:pPr marL="0" indent="0">
              <a:buNone/>
            </a:pPr>
            <a:r>
              <a:rPr lang="en-US" altLang="ko-KR" sz="1000" dirty="0" smtClean="0"/>
              <a:t>                         </a:t>
            </a:r>
            <a:r>
              <a:rPr lang="en-US" altLang="ko-KR" sz="1000" dirty="0" err="1" smtClean="0"/>
              <a:t>RedirectAttributes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redirectAttributes</a:t>
            </a:r>
            <a:r>
              <a:rPr lang="en-US" altLang="ko-KR" sz="1000" dirty="0" smtClean="0"/>
              <a:t>) {</a:t>
            </a:r>
          </a:p>
          <a:p>
            <a:pPr marL="0" indent="0">
              <a:buNone/>
            </a:pPr>
            <a:r>
              <a:rPr lang="en-US" altLang="ko-KR" sz="1000" dirty="0" smtClean="0"/>
              <a:t>        </a:t>
            </a:r>
            <a:r>
              <a:rPr lang="en-US" altLang="ko-KR" sz="1000" dirty="0" err="1" smtClean="0"/>
              <a:t>this.cardService.delete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sampleNo</a:t>
            </a:r>
            <a:r>
              <a:rPr lang="en-US" altLang="ko-KR" sz="1000" dirty="0" smtClean="0"/>
              <a:t>);</a:t>
            </a:r>
          </a:p>
          <a:p>
            <a:pPr marL="0" indent="0">
              <a:buNone/>
            </a:pPr>
            <a:r>
              <a:rPr lang="en-US" altLang="ko-KR" sz="1000" dirty="0" smtClean="0"/>
              <a:t>        </a:t>
            </a:r>
            <a:r>
              <a:rPr lang="en-US" altLang="ko-KR" sz="1000" dirty="0" err="1" smtClean="0"/>
              <a:t>redirectAttributes.addFlashAttribute</a:t>
            </a:r>
            <a:r>
              <a:rPr lang="en-US" altLang="ko-KR" sz="1000" dirty="0" smtClean="0"/>
              <a:t>("message", "</a:t>
            </a:r>
            <a:r>
              <a:rPr lang="ko-KR" altLang="en-US" sz="1000" dirty="0" smtClean="0"/>
              <a:t>삭제되었습니다</a:t>
            </a:r>
            <a:r>
              <a:rPr lang="en-US" altLang="ko-KR" sz="1000" dirty="0" smtClean="0"/>
              <a:t>.");</a:t>
            </a:r>
          </a:p>
          <a:p>
            <a:pPr marL="0" indent="0">
              <a:buNone/>
            </a:pPr>
            <a:r>
              <a:rPr lang="en-US" altLang="ko-KR" sz="1000" dirty="0" smtClean="0"/>
              <a:t> </a:t>
            </a:r>
          </a:p>
          <a:p>
            <a:pPr marL="0" indent="0">
              <a:buNone/>
            </a:pPr>
            <a:r>
              <a:rPr lang="en-US" altLang="ko-KR" sz="1000" dirty="0" smtClean="0"/>
              <a:t>        return "</a:t>
            </a:r>
            <a:r>
              <a:rPr lang="en-US" altLang="ko-KR" sz="1000" dirty="0" err="1" smtClean="0"/>
              <a:t>redirect:list</a:t>
            </a:r>
            <a:r>
              <a:rPr lang="en-US" altLang="ko-KR" sz="1000" dirty="0" smtClean="0"/>
              <a:t>";</a:t>
            </a:r>
          </a:p>
          <a:p>
            <a:pPr marL="0" indent="0">
              <a:buNone/>
            </a:pPr>
            <a:r>
              <a:rPr lang="en-US" altLang="ko-KR" sz="1000" dirty="0" smtClean="0"/>
              <a:t>    }</a:t>
            </a:r>
          </a:p>
          <a:p>
            <a:pPr marL="0" indent="0">
              <a:buNone/>
            </a:pP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000" dirty="0" smtClean="0"/>
              <a:t>}</a:t>
            </a:r>
          </a:p>
          <a:p>
            <a:pPr marL="0" indent="0">
              <a:buNone/>
            </a:pP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962200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868610" y="243944"/>
            <a:ext cx="208823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ContextLoaderListner</a:t>
            </a:r>
            <a:endParaRPr lang="en-US" altLang="ko-KR" sz="1400" dirty="0" smtClean="0"/>
          </a:p>
          <a:p>
            <a:r>
              <a:rPr lang="en-US" altLang="ko-KR" sz="1200" dirty="0" smtClean="0"/>
              <a:t> -applicationContext.xml</a:t>
            </a:r>
            <a:endParaRPr lang="ko-KR" altLang="en-US" sz="1200" dirty="0"/>
          </a:p>
        </p:txBody>
      </p:sp>
      <p:grpSp>
        <p:nvGrpSpPr>
          <p:cNvPr id="2" name="그룹 40"/>
          <p:cNvGrpSpPr/>
          <p:nvPr/>
        </p:nvGrpSpPr>
        <p:grpSpPr>
          <a:xfrm>
            <a:off x="4337595" y="1912843"/>
            <a:ext cx="1746295" cy="2022181"/>
            <a:chOff x="2987824" y="836712"/>
            <a:chExt cx="1296145" cy="2022181"/>
          </a:xfrm>
          <a:solidFill>
            <a:schemeClr val="accent2"/>
          </a:solidFill>
        </p:grpSpPr>
        <p:sp>
          <p:nvSpPr>
            <p:cNvPr id="11" name="TextBox 10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CardService</a:t>
              </a:r>
              <a:endParaRPr lang="en-US" altLang="ko-KR" sz="1200" b="1" dirty="0" smtClean="0"/>
            </a:p>
            <a:p>
              <a:r>
                <a:rPr lang="en-US" altLang="ko-KR" sz="1200" b="1" i="1" dirty="0" smtClean="0"/>
                <a:t>(CardService.java)</a:t>
              </a:r>
              <a:endParaRPr lang="ko-KR" altLang="en-US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5" y="1473898"/>
              <a:ext cx="1296144" cy="1384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setCardMapper</a:t>
              </a:r>
              <a:r>
                <a:rPr lang="en-US" altLang="ko-KR" sz="1200" i="1" dirty="0" smtClean="0"/>
                <a:t> ( )</a:t>
              </a:r>
            </a:p>
            <a:p>
              <a:endParaRPr lang="en-US" altLang="ko-KR" sz="1200" i="1" dirty="0" smtClean="0"/>
            </a:p>
            <a:p>
              <a:r>
                <a:rPr lang="en-US" altLang="ko-KR" sz="1200" dirty="0" err="1"/>
                <a:t>getAll</a:t>
              </a:r>
              <a:r>
                <a:rPr lang="en-US" altLang="ko-KR" sz="1200" dirty="0"/>
                <a:t>() </a:t>
              </a:r>
              <a:endParaRPr lang="en-US" altLang="ko-KR" sz="1200" dirty="0" smtClean="0"/>
            </a:p>
            <a:p>
              <a:r>
                <a:rPr lang="en-US" altLang="ko-KR" sz="1200" dirty="0"/>
                <a:t>get(</a:t>
              </a:r>
              <a:r>
                <a:rPr lang="en-US" altLang="ko-KR" sz="1200" dirty="0" err="1"/>
                <a:t>int</a:t>
              </a:r>
              <a:r>
                <a:rPr lang="en-US" altLang="ko-KR" sz="1200" dirty="0"/>
                <a:t> </a:t>
              </a:r>
              <a:r>
                <a:rPr lang="en-US" altLang="ko-KR" sz="1200" dirty="0" err="1"/>
                <a:t>sampleNo</a:t>
              </a:r>
              <a:r>
                <a:rPr lang="en-US" altLang="ko-KR" sz="1200" dirty="0" smtClean="0"/>
                <a:t>)</a:t>
              </a:r>
            </a:p>
            <a:p>
              <a:r>
                <a:rPr lang="en-US" altLang="ko-KR" sz="1200" dirty="0"/>
                <a:t>add</a:t>
              </a:r>
              <a:r>
                <a:rPr lang="en-US" altLang="ko-KR" sz="1200" dirty="0" smtClean="0"/>
                <a:t>()</a:t>
              </a:r>
            </a:p>
            <a:p>
              <a:r>
                <a:rPr lang="en-US" altLang="ko-KR" sz="1200" dirty="0"/>
                <a:t>update</a:t>
              </a:r>
              <a:r>
                <a:rPr lang="en-US" altLang="ko-KR" sz="1200" dirty="0" smtClean="0"/>
                <a:t>()</a:t>
              </a:r>
            </a:p>
            <a:p>
              <a:r>
                <a:rPr lang="en-US" altLang="ko-KR" sz="1200" dirty="0"/>
                <a:t>delete</a:t>
              </a:r>
              <a:r>
                <a:rPr lang="en-US" altLang="ko-KR" sz="1200" dirty="0" smtClean="0"/>
                <a:t>()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1308106"/>
              <a:ext cx="1296144" cy="1846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3" name="그룹 45"/>
          <p:cNvGrpSpPr/>
          <p:nvPr/>
        </p:nvGrpSpPr>
        <p:grpSpPr>
          <a:xfrm>
            <a:off x="6605758" y="1924252"/>
            <a:ext cx="2081628" cy="805343"/>
            <a:chOff x="2987824" y="836712"/>
            <a:chExt cx="1296249" cy="34441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7" name="TextBox 46"/>
            <p:cNvSpPr txBox="1"/>
            <p:nvPr/>
          </p:nvSpPr>
          <p:spPr>
            <a:xfrm>
              <a:off x="2987824" y="836712"/>
              <a:ext cx="1296144" cy="1413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ko-KR" sz="1200" b="1" i="1" dirty="0" err="1" smtClean="0"/>
                <a:t>sqlSessionFactory</a:t>
              </a:r>
              <a:endParaRPr lang="en-US" altLang="ko-KR" sz="1200" b="1" i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7824" y="983402"/>
              <a:ext cx="1296144" cy="19772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ko-KR" altLang="en-US" sz="1200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87929" y="967931"/>
              <a:ext cx="1296144" cy="78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i="1" dirty="0" smtClean="0"/>
                <a:t> </a:t>
              </a:r>
              <a:r>
                <a:rPr lang="en-US" altLang="ko-KR" sz="1200" i="1" dirty="0"/>
                <a:t>persistence</a:t>
              </a:r>
              <a:endParaRPr lang="ko-KR" altLang="en-US" sz="1200" dirty="0"/>
            </a:p>
          </p:txBody>
        </p:sp>
      </p:grpSp>
      <p:grpSp>
        <p:nvGrpSpPr>
          <p:cNvPr id="5" name="그룹 127"/>
          <p:cNvGrpSpPr/>
          <p:nvPr/>
        </p:nvGrpSpPr>
        <p:grpSpPr>
          <a:xfrm>
            <a:off x="4684857" y="920541"/>
            <a:ext cx="1051769" cy="565033"/>
            <a:chOff x="611560" y="692696"/>
            <a:chExt cx="2232248" cy="24631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9" name="TextBox 128"/>
            <p:cNvSpPr txBox="1"/>
            <p:nvPr/>
          </p:nvSpPr>
          <p:spPr>
            <a:xfrm>
              <a:off x="611560" y="692696"/>
              <a:ext cx="2232248" cy="20125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/>
                <a:t>CardDto</a:t>
              </a:r>
              <a:r>
                <a:rPr lang="ko-KR" altLang="en-US" sz="1200" b="1" dirty="0" smtClean="0"/>
                <a:t>         </a:t>
              </a:r>
              <a:r>
                <a:rPr lang="ko-KR" altLang="en-US" sz="1200" b="1" dirty="0" err="1" smtClean="0"/>
                <a:t>ㅋ</a:t>
              </a:r>
              <a:endParaRPr lang="ko-KR" altLang="en-US" sz="1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131" name="직선 화살표 연결선 130"/>
          <p:cNvCxnSpPr>
            <a:stCxn id="12" idx="2"/>
            <a:endCxn id="116" idx="0"/>
          </p:cNvCxnSpPr>
          <p:nvPr/>
        </p:nvCxnSpPr>
        <p:spPr>
          <a:xfrm>
            <a:off x="5210743" y="3935024"/>
            <a:ext cx="21173" cy="50685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5210741" y="3991709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0" name="직선 화살표 연결선 159"/>
          <p:cNvCxnSpPr/>
          <p:nvPr/>
        </p:nvCxnSpPr>
        <p:spPr>
          <a:xfrm flipV="1">
            <a:off x="3803723" y="2606714"/>
            <a:ext cx="532280" cy="37504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3871048" y="245259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grpSp>
        <p:nvGrpSpPr>
          <p:cNvPr id="6" name="그룹 197"/>
          <p:cNvGrpSpPr/>
          <p:nvPr/>
        </p:nvGrpSpPr>
        <p:grpSpPr>
          <a:xfrm>
            <a:off x="1613028" y="4911076"/>
            <a:ext cx="1057064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7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01" name="직사각형 200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직사각형 201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cardList.jsp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0" name="직사각형 199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03" name="직선 화살표 연결선 202"/>
          <p:cNvCxnSpPr/>
          <p:nvPr/>
        </p:nvCxnSpPr>
        <p:spPr>
          <a:xfrm>
            <a:off x="-21389" y="1427826"/>
            <a:ext cx="1950340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-44829" y="1114782"/>
            <a:ext cx="203773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CardMybatis</a:t>
            </a:r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list.do</a:t>
            </a:r>
            <a:r>
              <a:rPr lang="en-US" altLang="ko-KR" sz="1400" dirty="0"/>
              <a:t>#</a:t>
            </a:r>
            <a:endParaRPr lang="ko-KR" altLang="en-US" sz="1400" dirty="0"/>
          </a:p>
        </p:txBody>
      </p:sp>
      <p:cxnSp>
        <p:nvCxnSpPr>
          <p:cNvPr id="218" name="직선 화살표 연결선 217"/>
          <p:cNvCxnSpPr>
            <a:stCxn id="197" idx="2"/>
            <a:endCxn id="202" idx="0"/>
          </p:cNvCxnSpPr>
          <p:nvPr/>
        </p:nvCxnSpPr>
        <p:spPr>
          <a:xfrm flipH="1">
            <a:off x="2141560" y="4775725"/>
            <a:ext cx="731371" cy="135351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220"/>
          <p:cNvGrpSpPr/>
          <p:nvPr/>
        </p:nvGrpSpPr>
        <p:grpSpPr>
          <a:xfrm>
            <a:off x="2718216" y="4891077"/>
            <a:ext cx="1314557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9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24" name="직사각형 223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직사각형 224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CardView.jsp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3" name="직사각형 222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28" name="직선 화살표 연결선 227"/>
          <p:cNvCxnSpPr>
            <a:stCxn id="197" idx="2"/>
            <a:endCxn id="225" idx="0"/>
          </p:cNvCxnSpPr>
          <p:nvPr/>
        </p:nvCxnSpPr>
        <p:spPr>
          <a:xfrm>
            <a:off x="2872931" y="4775725"/>
            <a:ext cx="502564" cy="115352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-44829" y="5172923"/>
            <a:ext cx="11081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form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.do(post)</a:t>
            </a:r>
          </a:p>
          <a:p>
            <a:r>
              <a:rPr lang="en-US" altLang="ko-KR" sz="1200" dirty="0" smtClean="0"/>
              <a:t>delete.do(post)</a:t>
            </a:r>
            <a:endParaRPr lang="ko-KR" altLang="en-US" sz="1200" dirty="0"/>
          </a:p>
        </p:txBody>
      </p:sp>
      <p:sp>
        <p:nvSpPr>
          <p:cNvPr id="189" name="직사각형 188"/>
          <p:cNvSpPr/>
          <p:nvPr/>
        </p:nvSpPr>
        <p:spPr>
          <a:xfrm>
            <a:off x="1371156" y="852380"/>
            <a:ext cx="2664553" cy="502871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txBody>
          <a:bodyPr wrap="square">
            <a:noAutofit/>
          </a:bodyPr>
          <a:lstStyle/>
          <a:p>
            <a:r>
              <a:rPr lang="en-US" altLang="ko-KR" sz="1400" b="1" dirty="0" err="1" smtClean="0"/>
              <a:t>SpringDispatcher</a:t>
            </a:r>
            <a:endParaRPr lang="en-US" altLang="ko-KR" sz="1400" b="1" dirty="0" smtClean="0"/>
          </a:p>
        </p:txBody>
      </p:sp>
      <p:grpSp>
        <p:nvGrpSpPr>
          <p:cNvPr id="10" name="그룹 84"/>
          <p:cNvGrpSpPr/>
          <p:nvPr/>
        </p:nvGrpSpPr>
        <p:grpSpPr>
          <a:xfrm>
            <a:off x="1928951" y="1254742"/>
            <a:ext cx="1872208" cy="625281"/>
            <a:chOff x="2987824" y="836712"/>
            <a:chExt cx="1296144" cy="625281"/>
          </a:xfrm>
          <a:solidFill>
            <a:schemeClr val="bg1">
              <a:lumMod val="75000"/>
            </a:schemeClr>
          </a:solidFill>
        </p:grpSpPr>
        <p:sp>
          <p:nvSpPr>
            <p:cNvPr id="191" name="TextBox 190"/>
            <p:cNvSpPr txBox="1"/>
            <p:nvPr/>
          </p:nvSpPr>
          <p:spPr>
            <a:xfrm>
              <a:off x="2987824" y="836712"/>
              <a:ext cx="1296144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handlerMapping</a:t>
              </a:r>
              <a:endParaRPr lang="en-US" altLang="ko-KR" sz="1200" i="1" dirty="0" smtClean="0"/>
            </a:p>
            <a:p>
              <a:r>
                <a:rPr lang="en-US" altLang="ko-KR" sz="1200" dirty="0" smtClean="0"/>
                <a:t>(component-scan</a:t>
              </a:r>
              <a:r>
                <a:rPr lang="en-US" altLang="ko-KR" sz="1050" i="1" dirty="0" smtClean="0"/>
                <a:t>)</a:t>
              </a:r>
            </a:p>
            <a:p>
              <a:r>
                <a:rPr lang="en-US" altLang="ko-KR" sz="1050" dirty="0"/>
                <a:t>&lt;</a:t>
              </a:r>
              <a:r>
                <a:rPr lang="en-US" altLang="ko-KR" sz="1050" dirty="0" err="1"/>
                <a:t>context:annotation-config</a:t>
              </a:r>
              <a:r>
                <a:rPr lang="en-US" altLang="ko-KR" sz="1050" dirty="0"/>
                <a:t> /&gt;</a:t>
              </a:r>
              <a:endParaRPr lang="ko-KR" altLang="en-US" sz="105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4" name="그룹 88"/>
          <p:cNvGrpSpPr/>
          <p:nvPr/>
        </p:nvGrpSpPr>
        <p:grpSpPr>
          <a:xfrm>
            <a:off x="1931513" y="2032078"/>
            <a:ext cx="1877965" cy="1959631"/>
            <a:chOff x="2987824" y="901364"/>
            <a:chExt cx="1300131" cy="195963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4" name="TextBox 153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smtClean="0"/>
                <a:t>Card</a:t>
              </a:r>
              <a:r>
                <a:rPr lang="ko-KR" altLang="en-US" sz="1400" b="1" i="1" dirty="0" smtClean="0"/>
                <a:t> </a:t>
              </a:r>
              <a:r>
                <a:rPr lang="en-US" altLang="ko-KR" sz="1400" b="1" i="1" dirty="0" smtClean="0"/>
                <a:t>Controller</a:t>
              </a:r>
            </a:p>
            <a:p>
              <a:pPr algn="ctr"/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SampleController.java)</a:t>
              </a:r>
              <a:endParaRPr lang="ko-KR" altLang="en-US" sz="105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91811" y="1476000"/>
              <a:ext cx="1296144" cy="1384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setCardService</a:t>
              </a:r>
              <a:r>
                <a:rPr lang="en-US" altLang="ko-KR" sz="1200" i="1" dirty="0" smtClean="0"/>
                <a:t>()</a:t>
              </a:r>
            </a:p>
            <a:p>
              <a:endParaRPr lang="en-US" altLang="ko-KR" sz="1200" b="1" dirty="0" smtClean="0">
                <a:solidFill>
                  <a:srgbClr val="0000FF"/>
                </a:solidFill>
              </a:endParaRPr>
            </a:p>
            <a:p>
              <a:r>
                <a:rPr lang="en-US" altLang="ko-KR" sz="1200" b="1" dirty="0" err="1" smtClean="0">
                  <a:solidFill>
                    <a:srgbClr val="0000FF"/>
                  </a:solidFill>
                </a:rPr>
                <a:t>getAll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()-”</a:t>
              </a:r>
              <a:r>
                <a:rPr lang="en-US" altLang="ko-KR" sz="1200" dirty="0" smtClean="0"/>
                <a:t>/list”</a:t>
              </a:r>
              <a:endParaRPr lang="en-US" altLang="ko-KR" sz="1200" b="1" dirty="0" smtClean="0">
                <a:solidFill>
                  <a:srgbClr val="0000FF"/>
                </a:solidFill>
              </a:endParaRPr>
            </a:p>
            <a:p>
              <a:r>
                <a:rPr lang="en-US" altLang="ko-KR" sz="1200" b="1" dirty="0" smtClean="0"/>
                <a:t>get()-</a:t>
              </a:r>
              <a:r>
                <a:rPr lang="en-US" altLang="ko-KR" sz="1200" dirty="0" smtClean="0"/>
                <a:t>"/</a:t>
              </a:r>
              <a:r>
                <a:rPr lang="en-US" altLang="ko-KR" sz="1200" dirty="0"/>
                <a:t>form"</a:t>
              </a:r>
              <a:endParaRPr lang="en-US" altLang="ko-KR" sz="1200" b="1" dirty="0" smtClean="0"/>
            </a:p>
            <a:p>
              <a:r>
                <a:rPr lang="en-US" altLang="ko-KR" sz="1200" b="1" dirty="0" smtClean="0"/>
                <a:t>add()-</a:t>
              </a:r>
              <a:r>
                <a:rPr lang="en-US" altLang="ko-KR" sz="1200" dirty="0"/>
                <a:t>"/</a:t>
              </a:r>
              <a:r>
                <a:rPr lang="en-US" altLang="ko-KR" sz="1200" dirty="0" err="1"/>
                <a:t>addsave</a:t>
              </a:r>
              <a:r>
                <a:rPr lang="en-US" altLang="ko-KR" sz="1200" dirty="0"/>
                <a:t>"</a:t>
              </a:r>
              <a:endParaRPr lang="en-US" altLang="ko-KR" sz="1200" b="1" dirty="0" smtClean="0"/>
            </a:p>
            <a:p>
              <a:r>
                <a:rPr lang="en-US" altLang="ko-KR" sz="1200" b="1" dirty="0" smtClean="0"/>
                <a:t>update()-</a:t>
              </a:r>
              <a:r>
                <a:rPr lang="en-US" altLang="ko-KR" sz="1200" dirty="0"/>
                <a:t> "/</a:t>
              </a:r>
              <a:r>
                <a:rPr lang="en-US" altLang="ko-KR" sz="1200" dirty="0" err="1" smtClean="0"/>
                <a:t>editsave</a:t>
              </a:r>
              <a:r>
                <a:rPr lang="en-US" altLang="ko-KR" sz="1200" dirty="0" smtClean="0"/>
                <a:t>“</a:t>
              </a:r>
            </a:p>
            <a:p>
              <a:r>
                <a:rPr lang="en-US" altLang="ko-KR" sz="1200" b="1" dirty="0" smtClean="0"/>
                <a:t>delete</a:t>
              </a:r>
              <a:r>
                <a:rPr lang="en-US" altLang="ko-KR" sz="1200" b="1" dirty="0"/>
                <a:t>()-</a:t>
              </a:r>
              <a:r>
                <a:rPr lang="en-US" altLang="ko-KR" sz="1200" dirty="0"/>
                <a:t> </a:t>
              </a:r>
              <a:r>
                <a:rPr lang="en-US" altLang="ko-KR" sz="1200" dirty="0" smtClean="0"/>
                <a:t>"/</a:t>
              </a:r>
              <a:r>
                <a:rPr lang="en-US" altLang="ko-KR" sz="1200" dirty="0"/>
                <a:t>delete</a:t>
              </a:r>
              <a:r>
                <a:rPr lang="en-US" altLang="ko-KR" sz="1200" dirty="0" smtClean="0"/>
                <a:t>"</a:t>
              </a:r>
              <a:endParaRPr lang="ko-KR" altLang="en-US" sz="1200" b="1" dirty="0"/>
            </a:p>
          </p:txBody>
        </p:sp>
      </p:grpSp>
      <p:grpSp>
        <p:nvGrpSpPr>
          <p:cNvPr id="15" name="그룹 96"/>
          <p:cNvGrpSpPr/>
          <p:nvPr/>
        </p:nvGrpSpPr>
        <p:grpSpPr>
          <a:xfrm>
            <a:off x="1873776" y="4150444"/>
            <a:ext cx="1998310" cy="625281"/>
            <a:chOff x="2987824" y="836712"/>
            <a:chExt cx="1296144" cy="62528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5" name="TextBox 194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internalResourceViewResolver</a:t>
              </a:r>
              <a:r>
                <a:rPr lang="en-US" altLang="ko-KR" sz="1200" i="1" dirty="0" smtClean="0"/>
                <a:t> ( </a:t>
              </a:r>
              <a:r>
                <a:rPr lang="en-US" altLang="ko-KR" sz="1050" i="1" dirty="0" err="1" smtClean="0"/>
                <a:t>SInternalResourceViewResolver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sp>
        <p:nvSpPr>
          <p:cNvPr id="86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고객관리 클래스다이어그램 </a:t>
            </a:r>
            <a:endParaRPr lang="ko-KR" altLang="en-US" dirty="0"/>
          </a:p>
        </p:txBody>
      </p:sp>
      <p:cxnSp>
        <p:nvCxnSpPr>
          <p:cNvPr id="87" name="직선 화살표 연결선 86"/>
          <p:cNvCxnSpPr>
            <a:stCxn id="11" idx="0"/>
            <a:endCxn id="130" idx="2"/>
          </p:cNvCxnSpPr>
          <p:nvPr/>
        </p:nvCxnSpPr>
        <p:spPr>
          <a:xfrm flipV="1">
            <a:off x="5210742" y="1485574"/>
            <a:ext cx="0" cy="427269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/>
          <p:nvPr/>
        </p:nvCxnSpPr>
        <p:spPr>
          <a:xfrm rot="10800000" flipH="1">
            <a:off x="1663267" y="1673686"/>
            <a:ext cx="265683" cy="3791881"/>
          </a:xfrm>
          <a:prstGeom prst="bentConnector3">
            <a:avLst>
              <a:gd name="adj1" fmla="val -193812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/>
          <p:nvPr/>
        </p:nvCxnSpPr>
        <p:spPr>
          <a:xfrm rot="5400000" flipH="1">
            <a:off x="688940" y="2769385"/>
            <a:ext cx="3919078" cy="1439055"/>
          </a:xfrm>
          <a:prstGeom prst="bentConnector4">
            <a:avLst>
              <a:gd name="adj1" fmla="val -6069"/>
              <a:gd name="adj2" fmla="val 165306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91" idx="2"/>
            <a:endCxn id="152" idx="0"/>
          </p:cNvCxnSpPr>
          <p:nvPr/>
        </p:nvCxnSpPr>
        <p:spPr>
          <a:xfrm>
            <a:off x="2865055" y="1877990"/>
            <a:ext cx="2561" cy="1540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153" idx="2"/>
            <a:endCxn id="195" idx="0"/>
          </p:cNvCxnSpPr>
          <p:nvPr/>
        </p:nvCxnSpPr>
        <p:spPr>
          <a:xfrm flipH="1">
            <a:off x="2872931" y="3991709"/>
            <a:ext cx="444" cy="158735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화살표 연결선 96"/>
          <p:cNvCxnSpPr>
            <a:stCxn id="47" idx="0"/>
            <a:endCxn id="129" idx="3"/>
          </p:cNvCxnSpPr>
          <p:nvPr/>
        </p:nvCxnSpPr>
        <p:spPr>
          <a:xfrm flipH="1" flipV="1">
            <a:off x="5736626" y="1151374"/>
            <a:ext cx="1909862" cy="772878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화살표 연결선 99"/>
          <p:cNvCxnSpPr>
            <a:stCxn id="152" idx="3"/>
            <a:endCxn id="129" idx="1"/>
          </p:cNvCxnSpPr>
          <p:nvPr/>
        </p:nvCxnSpPr>
        <p:spPr>
          <a:xfrm flipV="1">
            <a:off x="3803719" y="1151374"/>
            <a:ext cx="881138" cy="1126926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97694" y="1382207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grpSp>
        <p:nvGrpSpPr>
          <p:cNvPr id="16" name="그룹 117"/>
          <p:cNvGrpSpPr/>
          <p:nvPr/>
        </p:nvGrpSpPr>
        <p:grpSpPr>
          <a:xfrm>
            <a:off x="6843792" y="4560387"/>
            <a:ext cx="1638321" cy="1281230"/>
            <a:chOff x="611560" y="692696"/>
            <a:chExt cx="2232248" cy="1572609"/>
          </a:xfrm>
          <a:solidFill>
            <a:srgbClr val="99CCFF"/>
          </a:solidFill>
        </p:grpSpPr>
        <p:sp>
          <p:nvSpPr>
            <p:cNvPr id="119" name="TextBox 118"/>
            <p:cNvSpPr txBox="1"/>
            <p:nvPr/>
          </p:nvSpPr>
          <p:spPr>
            <a:xfrm>
              <a:off x="611560" y="692696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CardMapper.xml</a:t>
              </a:r>
              <a:endParaRPr lang="ko-KR" altLang="en-US" sz="12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11560" y="1018659"/>
              <a:ext cx="2232248" cy="124664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getAll</a:t>
              </a:r>
              <a:endParaRPr lang="en-US" altLang="ko-KR" sz="1200" dirty="0" smtClean="0"/>
            </a:p>
            <a:p>
              <a:r>
                <a:rPr lang="en-US" altLang="ko-KR" sz="1200" dirty="0" smtClean="0"/>
                <a:t>get</a:t>
              </a:r>
            </a:p>
            <a:p>
              <a:r>
                <a:rPr lang="en-US" altLang="ko-KR" sz="1200" dirty="0" smtClean="0"/>
                <a:t>add</a:t>
              </a:r>
            </a:p>
            <a:p>
              <a:r>
                <a:rPr lang="en-US" altLang="ko-KR" sz="1200" dirty="0" smtClean="0"/>
                <a:t>Update</a:t>
              </a:r>
            </a:p>
            <a:p>
              <a:r>
                <a:rPr lang="en-US" altLang="ko-KR" sz="1200" dirty="0" smtClean="0"/>
                <a:t>delete</a:t>
              </a:r>
              <a:endParaRPr lang="ko-KR" altLang="en-US" sz="1200" dirty="0"/>
            </a:p>
          </p:txBody>
        </p:sp>
      </p:grpSp>
      <p:grpSp>
        <p:nvGrpSpPr>
          <p:cNvPr id="18" name="그룹 38"/>
          <p:cNvGrpSpPr/>
          <p:nvPr/>
        </p:nvGrpSpPr>
        <p:grpSpPr>
          <a:xfrm>
            <a:off x="4306030" y="4441875"/>
            <a:ext cx="1851772" cy="1442222"/>
            <a:chOff x="6488646" y="1316607"/>
            <a:chExt cx="2081629" cy="1442222"/>
          </a:xfrm>
        </p:grpSpPr>
        <p:grpSp>
          <p:nvGrpSpPr>
            <p:cNvPr id="20" name="그룹 114"/>
            <p:cNvGrpSpPr/>
            <p:nvPr/>
          </p:nvGrpSpPr>
          <p:grpSpPr>
            <a:xfrm>
              <a:off x="6488646" y="1316607"/>
              <a:ext cx="2081629" cy="550755"/>
              <a:chOff x="369905" y="388706"/>
              <a:chExt cx="2319385" cy="240092"/>
            </a:xfrm>
            <a:solidFill>
              <a:srgbClr val="99CCFF"/>
            </a:solidFill>
          </p:grpSpPr>
          <p:sp>
            <p:nvSpPr>
              <p:cNvPr id="116" name="TextBox 115"/>
              <p:cNvSpPr txBox="1"/>
              <p:nvPr/>
            </p:nvSpPr>
            <p:spPr>
              <a:xfrm>
                <a:off x="369905" y="388706"/>
                <a:ext cx="2319385" cy="1207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200" b="1" smtClean="0"/>
                  <a:t>CardMapper</a:t>
                </a:r>
                <a:endParaRPr lang="ko-KR" altLang="en-US" sz="1200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6488647" y="1743166"/>
              <a:ext cx="2081628" cy="1015663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/>
                <a:t>getAll</a:t>
              </a:r>
              <a:r>
                <a:rPr lang="en-US" altLang="ko-KR" sz="1200" dirty="0"/>
                <a:t>() </a:t>
              </a:r>
            </a:p>
            <a:p>
              <a:r>
                <a:rPr lang="en-US" altLang="ko-KR" sz="1200" dirty="0"/>
                <a:t>get(</a:t>
              </a:r>
              <a:r>
                <a:rPr lang="en-US" altLang="ko-KR" sz="1200" b="1" dirty="0" err="1"/>
                <a:t>int</a:t>
              </a:r>
              <a:r>
                <a:rPr lang="en-US" altLang="ko-KR" sz="1200" b="1" dirty="0"/>
                <a:t> </a:t>
              </a:r>
              <a:r>
                <a:rPr lang="en-US" altLang="ko-KR" sz="1200" b="1" dirty="0" err="1"/>
                <a:t>sampleNo</a:t>
              </a:r>
              <a:r>
                <a:rPr lang="en-US" altLang="ko-KR" sz="1200" b="1" dirty="0"/>
                <a:t>)</a:t>
              </a:r>
            </a:p>
            <a:p>
              <a:r>
                <a:rPr lang="en-US" altLang="ko-KR" sz="1200" dirty="0"/>
                <a:t>add()</a:t>
              </a:r>
            </a:p>
            <a:p>
              <a:r>
                <a:rPr lang="en-US" altLang="ko-KR" sz="1200" dirty="0"/>
                <a:t>update()</a:t>
              </a:r>
            </a:p>
            <a:p>
              <a:r>
                <a:rPr lang="en-US" altLang="ko-KR" sz="1200" dirty="0"/>
                <a:t>delete()</a:t>
              </a:r>
            </a:p>
          </p:txBody>
        </p:sp>
      </p:grpSp>
      <p:cxnSp>
        <p:nvCxnSpPr>
          <p:cNvPr id="133" name="직선 화살표 연결선 132"/>
          <p:cNvCxnSpPr>
            <a:stCxn id="116" idx="3"/>
            <a:endCxn id="48" idx="2"/>
          </p:cNvCxnSpPr>
          <p:nvPr/>
        </p:nvCxnSpPr>
        <p:spPr>
          <a:xfrm flipV="1">
            <a:off x="6157802" y="2729595"/>
            <a:ext cx="1488686" cy="185078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137"/>
          <p:cNvGrpSpPr/>
          <p:nvPr/>
        </p:nvGrpSpPr>
        <p:grpSpPr>
          <a:xfrm>
            <a:off x="7744232" y="3426650"/>
            <a:ext cx="1333617" cy="703558"/>
            <a:chOff x="6488646" y="1316607"/>
            <a:chExt cx="2081629" cy="70355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22" name="그룹 138"/>
            <p:cNvGrpSpPr/>
            <p:nvPr/>
          </p:nvGrpSpPr>
          <p:grpSpPr>
            <a:xfrm>
              <a:off x="6488646" y="1316607"/>
              <a:ext cx="2081629" cy="550755"/>
              <a:chOff x="369905" y="388706"/>
              <a:chExt cx="2319385" cy="240092"/>
            </a:xfrm>
            <a:grpFill/>
          </p:grpSpPr>
          <p:sp>
            <p:nvSpPr>
              <p:cNvPr id="141" name="TextBox 140"/>
              <p:cNvSpPr txBox="1"/>
              <p:nvPr/>
            </p:nvSpPr>
            <p:spPr>
              <a:xfrm>
                <a:off x="369905" y="388706"/>
                <a:ext cx="2319385" cy="1207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err="1" smtClean="0"/>
                  <a:t>dataSource</a:t>
                </a:r>
                <a:endParaRPr lang="ko-KR" altLang="en-US" sz="1200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6488647" y="1743166"/>
              <a:ext cx="208162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ko-KR" sz="1200" dirty="0"/>
            </a:p>
          </p:txBody>
        </p:sp>
      </p:grpSp>
      <p:cxnSp>
        <p:nvCxnSpPr>
          <p:cNvPr id="144" name="직선 화살표 연결선 143"/>
          <p:cNvCxnSpPr>
            <a:stCxn id="48" idx="2"/>
            <a:endCxn id="141" idx="0"/>
          </p:cNvCxnSpPr>
          <p:nvPr/>
        </p:nvCxnSpPr>
        <p:spPr>
          <a:xfrm>
            <a:off x="7646488" y="2729595"/>
            <a:ext cx="764553" cy="6970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6426099" y="356962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DI 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6" name="직선 화살표 연결선 165"/>
          <p:cNvCxnSpPr>
            <a:stCxn id="48" idx="2"/>
            <a:endCxn id="119" idx="0"/>
          </p:cNvCxnSpPr>
          <p:nvPr/>
        </p:nvCxnSpPr>
        <p:spPr>
          <a:xfrm>
            <a:off x="7646488" y="2729595"/>
            <a:ext cx="16465" cy="183079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직사각형 98"/>
          <p:cNvSpPr/>
          <p:nvPr/>
        </p:nvSpPr>
        <p:spPr>
          <a:xfrm>
            <a:off x="1962052" y="5699431"/>
            <a:ext cx="123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Editsave.do</a:t>
            </a:r>
            <a:endParaRPr lang="ko-KR" altLang="en-US" dirty="0"/>
          </a:p>
        </p:txBody>
      </p:sp>
      <p:grpSp>
        <p:nvGrpSpPr>
          <p:cNvPr id="23" name="그룹 127"/>
          <p:cNvGrpSpPr/>
          <p:nvPr/>
        </p:nvGrpSpPr>
        <p:grpSpPr>
          <a:xfrm>
            <a:off x="5951829" y="5786246"/>
            <a:ext cx="1051769" cy="565033"/>
            <a:chOff x="611560" y="692696"/>
            <a:chExt cx="2232248" cy="24631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2" name="TextBox 71"/>
            <p:cNvSpPr txBox="1"/>
            <p:nvPr/>
          </p:nvSpPr>
          <p:spPr>
            <a:xfrm>
              <a:off x="611560" y="692696"/>
              <a:ext cx="2232248" cy="20125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/>
                <a:t>CardDto</a:t>
              </a:r>
              <a:r>
                <a:rPr lang="ko-KR" altLang="en-US" sz="1200" b="1" dirty="0" smtClean="0"/>
                <a:t>         </a:t>
              </a:r>
              <a:r>
                <a:rPr lang="ko-KR" altLang="en-US" sz="1200" b="1" dirty="0" err="1" smtClean="0"/>
                <a:t>ㅋ</a:t>
              </a:r>
              <a:endParaRPr lang="ko-KR" altLang="en-US" sz="12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74" name="직선 화살표 연결선 73"/>
          <p:cNvCxnSpPr>
            <a:stCxn id="73" idx="1"/>
          </p:cNvCxnSpPr>
          <p:nvPr/>
        </p:nvCxnSpPr>
        <p:spPr>
          <a:xfrm flipH="1" flipV="1">
            <a:off x="5440932" y="5884097"/>
            <a:ext cx="510897" cy="32868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>
            <a:endCxn id="121" idx="2"/>
          </p:cNvCxnSpPr>
          <p:nvPr/>
        </p:nvCxnSpPr>
        <p:spPr>
          <a:xfrm flipV="1">
            <a:off x="7003598" y="5841617"/>
            <a:ext cx="659355" cy="37116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2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애플리케이션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컨텍스트</a:t>
            </a:r>
            <a:r>
              <a:rPr lang="ko-KR" altLang="en-US" dirty="0" smtClean="0"/>
              <a:t> 계층구조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3292" y="1124744"/>
            <a:ext cx="8297416" cy="4176464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600" dirty="0"/>
              <a:t>&lt;listener&gt;</a:t>
            </a:r>
          </a:p>
          <a:p>
            <a:pPr marL="0" indent="0">
              <a:buNone/>
            </a:pPr>
            <a:r>
              <a:rPr lang="en-US" altLang="ko-KR" sz="1600" dirty="0"/>
              <a:t>    &lt;listener-class&gt;</a:t>
            </a:r>
            <a:r>
              <a:rPr lang="en-US" altLang="ko-KR" sz="1600" dirty="0" err="1"/>
              <a:t>org.springframework.web.context</a:t>
            </a:r>
            <a:r>
              <a:rPr lang="en-US" altLang="ko-KR" sz="1600" dirty="0" err="1">
                <a:solidFill>
                  <a:srgbClr val="0000FF"/>
                </a:solidFill>
              </a:rPr>
              <a:t>.ContextLoaderListener</a:t>
            </a:r>
            <a:r>
              <a:rPr lang="en-US" altLang="ko-KR" sz="1600" dirty="0"/>
              <a:t>&lt;/listener-class&gt;</a:t>
            </a:r>
          </a:p>
          <a:p>
            <a:pPr marL="0" indent="0">
              <a:buNone/>
            </a:pPr>
            <a:r>
              <a:rPr lang="en-US" altLang="ko-KR" sz="1600" dirty="0"/>
              <a:t>&lt;/listener&gt;</a:t>
            </a:r>
          </a:p>
          <a:p>
            <a:pPr marL="0" indent="0">
              <a:buNone/>
            </a:pPr>
            <a:r>
              <a:rPr lang="en-US" altLang="ko-KR" sz="1600" dirty="0" smtClean="0"/>
              <a:t>&lt;</a:t>
            </a:r>
            <a:r>
              <a:rPr lang="en-US" altLang="ko-KR" sz="1600" dirty="0"/>
              <a:t>servlet&gt;</a:t>
            </a:r>
          </a:p>
          <a:p>
            <a:pPr marL="0" indent="0">
              <a:buNone/>
            </a:pPr>
            <a:r>
              <a:rPr lang="en-US" altLang="ko-KR" sz="1600" dirty="0"/>
              <a:t>    &lt;servlet-name&gt;</a:t>
            </a:r>
            <a:r>
              <a:rPr lang="en-US" altLang="ko-KR" sz="1600" dirty="0" err="1"/>
              <a:t>SpringHello</a:t>
            </a:r>
            <a:r>
              <a:rPr lang="en-US" altLang="ko-KR" sz="1600" dirty="0"/>
              <a:t>&lt;/servlet-name&gt;</a:t>
            </a:r>
          </a:p>
          <a:p>
            <a:pPr marL="0" indent="0">
              <a:buNone/>
            </a:pPr>
            <a:r>
              <a:rPr lang="en-US" altLang="ko-KR" sz="1600" dirty="0"/>
              <a:t>    &lt;servlet-class&gt;</a:t>
            </a:r>
            <a:r>
              <a:rPr lang="en-US" altLang="ko-KR" sz="1600" dirty="0" err="1"/>
              <a:t>org.springframework.web.servlet.</a:t>
            </a:r>
            <a:r>
              <a:rPr lang="en-US" altLang="ko-KR" sz="1600" dirty="0" err="1">
                <a:solidFill>
                  <a:srgbClr val="0000FF"/>
                </a:solidFill>
              </a:rPr>
              <a:t>DispatcherServlet</a:t>
            </a:r>
            <a:r>
              <a:rPr lang="en-US" altLang="ko-KR" sz="1600" dirty="0"/>
              <a:t>&lt;/servlet-class&gt;</a:t>
            </a:r>
          </a:p>
          <a:p>
            <a:pPr marL="0" indent="0">
              <a:buNone/>
            </a:pPr>
            <a:r>
              <a:rPr lang="en-US" altLang="ko-KR" sz="1600" dirty="0"/>
              <a:t>    &lt;load-on-startup&gt;1&lt;/load-on-startup&gt;</a:t>
            </a:r>
          </a:p>
          <a:p>
            <a:pPr marL="0" indent="0">
              <a:buNone/>
            </a:pPr>
            <a:r>
              <a:rPr lang="en-US" altLang="ko-KR" sz="1600" dirty="0"/>
              <a:t>&lt;/servlet&gt;</a:t>
            </a:r>
          </a:p>
          <a:p>
            <a:pPr marL="0" indent="0">
              <a:buNone/>
            </a:pPr>
            <a:r>
              <a:rPr lang="en-US" altLang="ko-KR" sz="1600" dirty="0"/>
              <a:t>&lt;servlet-mapping&gt;</a:t>
            </a:r>
          </a:p>
          <a:p>
            <a:pPr marL="0" indent="0">
              <a:buNone/>
            </a:pPr>
            <a:r>
              <a:rPr lang="en-US" altLang="ko-KR" sz="1600" dirty="0"/>
              <a:t>    &lt;servlet-name&gt;</a:t>
            </a:r>
            <a:r>
              <a:rPr lang="en-US" altLang="ko-KR" sz="1600" dirty="0" err="1"/>
              <a:t>SpringHello</a:t>
            </a:r>
            <a:r>
              <a:rPr lang="en-US" altLang="ko-KR" sz="1600" dirty="0"/>
              <a:t>&lt;/servlet-name&gt;</a:t>
            </a:r>
          </a:p>
          <a:p>
            <a:pPr marL="0" indent="0">
              <a:buNone/>
            </a:pPr>
            <a:r>
              <a:rPr lang="en-US" altLang="ko-KR" sz="1600" dirty="0"/>
              <a:t>    &lt;</a:t>
            </a:r>
            <a:r>
              <a:rPr lang="en-US" altLang="ko-KR" sz="1600" dirty="0" err="1"/>
              <a:t>url</a:t>
            </a:r>
            <a:r>
              <a:rPr lang="en-US" altLang="ko-KR" sz="1600" dirty="0"/>
              <a:t>-pattern&gt;*.html&lt;/</a:t>
            </a:r>
            <a:r>
              <a:rPr lang="en-US" altLang="ko-KR" sz="1600" dirty="0" err="1"/>
              <a:t>url</a:t>
            </a:r>
            <a:r>
              <a:rPr lang="en-US" altLang="ko-KR" sz="1600" dirty="0"/>
              <a:t>-pattern&gt;</a:t>
            </a:r>
          </a:p>
          <a:p>
            <a:pPr marL="0" indent="0">
              <a:buNone/>
            </a:pPr>
            <a:r>
              <a:rPr lang="en-US" altLang="ko-KR" sz="1600" dirty="0"/>
              <a:t>&lt;/servlet-mapping</a:t>
            </a:r>
            <a:r>
              <a:rPr lang="en-US" altLang="ko-KR" sz="1600" dirty="0" smtClean="0"/>
              <a:t>&gt;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51520" y="768182"/>
            <a:ext cx="274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ko-KR" dirty="0">
                <a:solidFill>
                  <a:srgbClr val="0000FF"/>
                </a:solidFill>
              </a:rPr>
              <a:t>Web.xml </a:t>
            </a:r>
            <a:r>
              <a:rPr lang="ko-KR" altLang="en-US" dirty="0">
                <a:solidFill>
                  <a:srgbClr val="0000FF"/>
                </a:solidFill>
              </a:rPr>
              <a:t>파일에 계층구조 등록</a:t>
            </a:r>
            <a:endParaRPr lang="en-US" altLang="ko-K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3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Spring Service </a:t>
            </a:r>
            <a:r>
              <a:rPr lang="ko-KR" altLang="en-US" b="1" dirty="0" smtClean="0"/>
              <a:t>구현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클래스 작성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032448" cy="569494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3059832" y="1723489"/>
            <a:ext cx="2448272" cy="27699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//Auto scan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될때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사용될 객체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id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16034"/>
            <a:ext cx="2708189" cy="288032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261942" y="5445224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CardMapper.xml</a:t>
            </a:r>
            <a:endParaRPr lang="ko-KR" altLang="en-US" b="1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9" name="직선 화살표 연결선 8"/>
          <p:cNvCxnSpPr>
            <a:stCxn id="3074" idx="2"/>
          </p:cNvCxnSpPr>
          <p:nvPr/>
        </p:nvCxnSpPr>
        <p:spPr>
          <a:xfrm>
            <a:off x="6142119" y="5196354"/>
            <a:ext cx="0" cy="248870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V="1">
            <a:off x="3707904" y="3068960"/>
            <a:ext cx="1440160" cy="7200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V="1">
            <a:off x="4211960" y="3429000"/>
            <a:ext cx="936104" cy="43204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3563888" y="3861048"/>
            <a:ext cx="1512168" cy="72008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flipV="1">
            <a:off x="3779912" y="4293096"/>
            <a:ext cx="1296144" cy="96895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V="1">
            <a:off x="3779912" y="4653136"/>
            <a:ext cx="1368152" cy="122413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6732240" y="2090665"/>
            <a:ext cx="2232248" cy="27699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//Auto scan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될때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사용될 객체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17676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92696"/>
            <a:ext cx="5148064" cy="181588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interface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명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= Table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명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+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Mapper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interface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는 구현객체를 만들지 못하고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XML SQL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과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결합되어 </a:t>
            </a:r>
            <a:r>
              <a:rPr lang="en-US" altLang="ko-KR" sz="16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sqlSessionFactory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클래스가 객체를  만들어준다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해당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테이블에서 구현 </a:t>
            </a:r>
            <a:r>
              <a:rPr lang="ko-KR" altLang="en-US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하고자하는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sql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문과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데이터를 주고 받을  </a:t>
            </a:r>
            <a:r>
              <a:rPr lang="ko-KR" altLang="en-US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메서드를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정의한다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Sql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문의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id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와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메서드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명을  일치 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0216" y="1270013"/>
            <a:ext cx="3672408" cy="55879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323528" y="2636912"/>
            <a:ext cx="4302969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package 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com.jang.doc.cardmybatis.mapper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;</a:t>
            </a:r>
          </a:p>
          <a:p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import 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java.util.List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;</a:t>
            </a:r>
          </a:p>
          <a:p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@Repository(value = "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cardMapper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")</a:t>
            </a: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public </a:t>
            </a:r>
            <a:r>
              <a:rPr lang="en-US" altLang="ko-KR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interface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CardMapper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{</a:t>
            </a:r>
          </a:p>
          <a:p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	List&lt;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CardDto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&gt; 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getAll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();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	   </a:t>
            </a:r>
          </a:p>
          <a:p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	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   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CardDto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get(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int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);</a:t>
            </a: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		 </a:t>
            </a: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	void add(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CardDto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cardDto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);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	void update(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CardDto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cardDto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);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	void delete(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int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	    </a:t>
            </a: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Mapper interface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2483768" y="4397356"/>
            <a:ext cx="810601" cy="27088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5855952" y="1215285"/>
            <a:ext cx="936104" cy="26061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3203848" y="1389650"/>
            <a:ext cx="2611736" cy="2975454"/>
          </a:xfrm>
          <a:custGeom>
            <a:avLst/>
            <a:gdLst>
              <a:gd name="connsiteX0" fmla="*/ 0 w 3145536"/>
              <a:gd name="connsiteY0" fmla="*/ 2718816 h 2718816"/>
              <a:gd name="connsiteX1" fmla="*/ 1036320 w 3145536"/>
              <a:gd name="connsiteY1" fmla="*/ 719328 h 2718816"/>
              <a:gd name="connsiteX2" fmla="*/ 3145536 w 3145536"/>
              <a:gd name="connsiteY2" fmla="*/ 0 h 271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5536" h="2718816">
                <a:moveTo>
                  <a:pt x="0" y="2718816"/>
                </a:moveTo>
                <a:cubicBezTo>
                  <a:pt x="256032" y="1945640"/>
                  <a:pt x="512064" y="1172464"/>
                  <a:pt x="1036320" y="719328"/>
                </a:cubicBezTo>
                <a:cubicBezTo>
                  <a:pt x="1560576" y="266192"/>
                  <a:pt x="2353056" y="133096"/>
                  <a:pt x="3145536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>
            <a:off x="1979712" y="267986"/>
            <a:ext cx="5664672" cy="4169126"/>
          </a:xfrm>
          <a:custGeom>
            <a:avLst/>
            <a:gdLst>
              <a:gd name="connsiteX0" fmla="*/ 0 w 5949696"/>
              <a:gd name="connsiteY0" fmla="*/ 3877294 h 3877294"/>
              <a:gd name="connsiteX1" fmla="*/ 3913632 w 5949696"/>
              <a:gd name="connsiteY1" fmla="*/ 146542 h 3877294"/>
              <a:gd name="connsiteX2" fmla="*/ 5949696 w 5949696"/>
              <a:gd name="connsiteY2" fmla="*/ 1109710 h 387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9696" h="3877294">
                <a:moveTo>
                  <a:pt x="0" y="3877294"/>
                </a:moveTo>
                <a:cubicBezTo>
                  <a:pt x="1461008" y="2242550"/>
                  <a:pt x="2922016" y="607806"/>
                  <a:pt x="3913632" y="146542"/>
                </a:cubicBezTo>
                <a:cubicBezTo>
                  <a:pt x="4905248" y="-314722"/>
                  <a:pt x="5427472" y="397494"/>
                  <a:pt x="5949696" y="110971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2319874" y="4889038"/>
            <a:ext cx="748055" cy="23691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5881448" y="2516316"/>
            <a:ext cx="599336" cy="19640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6578758" y="3420683"/>
            <a:ext cx="647500" cy="23691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6560032" y="2475803"/>
            <a:ext cx="1468352" cy="23691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4" name="자유형 13"/>
          <p:cNvSpPr/>
          <p:nvPr/>
        </p:nvSpPr>
        <p:spPr>
          <a:xfrm>
            <a:off x="3059832" y="3535680"/>
            <a:ext cx="3500200" cy="1549504"/>
          </a:xfrm>
          <a:custGeom>
            <a:avLst/>
            <a:gdLst>
              <a:gd name="connsiteX0" fmla="*/ 0 w 3718560"/>
              <a:gd name="connsiteY0" fmla="*/ 1097280 h 1097280"/>
              <a:gd name="connsiteX1" fmla="*/ 1584960 w 3718560"/>
              <a:gd name="connsiteY1" fmla="*/ 292608 h 1097280"/>
              <a:gd name="connsiteX2" fmla="*/ 3718560 w 3718560"/>
              <a:gd name="connsiteY2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8560" h="1097280">
                <a:moveTo>
                  <a:pt x="0" y="1097280"/>
                </a:moveTo>
                <a:cubicBezTo>
                  <a:pt x="482600" y="786384"/>
                  <a:pt x="965200" y="475488"/>
                  <a:pt x="1584960" y="292608"/>
                </a:cubicBezTo>
                <a:cubicBezTo>
                  <a:pt x="2204720" y="109728"/>
                  <a:pt x="2961640" y="54864"/>
                  <a:pt x="3718560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59406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Mapper.xml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44079" y="836712"/>
            <a:ext cx="6516153" cy="56630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&lt;?xml version="1.0" encoding="UTF-8"?&gt;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&lt;mapper namespace="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com.jang.doc.cardmybatis.mapper.CardMapper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resultMap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id="</a:t>
            </a:r>
            <a:r>
              <a:rPr lang="en-US" altLang="ko-KR" sz="14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cardMap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 type="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com.jang.doc.cardmybatis.dto.CardDto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&lt;id     property="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        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column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 /&gt;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&lt;result property="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       column="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 /&gt;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&lt;result property="phone"      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column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="phone" /&gt;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&lt;result property="description"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column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="description" /&gt;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&lt;/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resultMap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</a:p>
          <a:p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select id="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getAll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resultMap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cardMap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"&gt; 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SELECT 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,phone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,description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FROM  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bcard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&lt;/select&gt;</a:t>
            </a:r>
          </a:p>
          <a:p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&lt;select id="get"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resultMap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cardMap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SELECT 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,phone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,description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FROM  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bcard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WHERE 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= #{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&lt;/select&gt;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48651"/>
            <a:ext cx="5328592" cy="400690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2160" y="3140968"/>
            <a:ext cx="648072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입력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3140968"/>
            <a:ext cx="639688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출력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56069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93248" y="88856"/>
            <a:ext cx="8153400" cy="646931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                                  Mapper.xml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672"/>
            <a:ext cx="5238935" cy="68941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 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&lt;insert id="add"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keyProperty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selectKey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keyProperty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resultType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int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 order="BEFORE"&gt;  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SELECT COALESCE(MAX(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), 0) + 1 AS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FROM 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bcard</a:t>
            </a:r>
            <a:endParaRPr lang="en-US" altLang="ko-KR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&lt;/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selectKey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</a:p>
          <a:p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INSERT INTO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bcard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(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endParaRPr lang="en-US" altLang="ko-KR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,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endParaRPr lang="en-US" altLang="ko-KR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,phone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,description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) VALUES (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#{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,#{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,#{phone}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,#{description}</a:t>
            </a:r>
          </a:p>
          <a:p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&lt;/insert&gt;</a:t>
            </a:r>
          </a:p>
          <a:p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&lt;update id="update"&gt;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UPDATE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bcard</a:t>
            </a:r>
            <a:endParaRPr lang="en-US" altLang="ko-KR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SET    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=  #{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,phone = #{phone}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,description = #{description}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WHERE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= #{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&lt;/update&gt;</a:t>
            </a:r>
          </a:p>
          <a:p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&lt;delete id="delete"&gt;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DELETE 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FROM 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bcard</a:t>
            </a:r>
            <a:endParaRPr lang="en-US" altLang="ko-KR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WHERE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= #{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&lt;/delete&gt;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&lt;/mapper&gt;</a:t>
            </a:r>
            <a:endParaRPr lang="ko-KR" altLang="en-US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139952" y="1124744"/>
            <a:ext cx="3888432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200" b="1" dirty="0" smtClean="0">
                <a:latin typeface="HY강B" pitchFamily="18" charset="-127"/>
                <a:ea typeface="HY강B" pitchFamily="18" charset="-127"/>
              </a:rPr>
              <a:t>첫 번째 인자가 </a:t>
            </a:r>
            <a:r>
              <a:rPr lang="en-US" altLang="ko-KR" sz="1200" b="1" dirty="0" smtClean="0">
                <a:latin typeface="HY강B" pitchFamily="18" charset="-127"/>
                <a:ea typeface="HY강B" pitchFamily="18" charset="-127"/>
              </a:rPr>
              <a:t>NULL</a:t>
            </a:r>
            <a:r>
              <a:rPr lang="ko-KR" altLang="en-US" sz="1200" b="1" dirty="0" smtClean="0">
                <a:latin typeface="HY강B" pitchFamily="18" charset="-127"/>
                <a:ea typeface="HY강B" pitchFamily="18" charset="-127"/>
              </a:rPr>
              <a:t>이 아닌 값이면 해당 값을 결과로 반환하고</a:t>
            </a:r>
            <a:r>
              <a:rPr lang="en-US" altLang="ko-KR" sz="1200" b="1" dirty="0" smtClean="0">
                <a:latin typeface="HY강B" pitchFamily="18" charset="-127"/>
                <a:ea typeface="HY강B" pitchFamily="18" charset="-127"/>
              </a:rPr>
              <a:t>, NULL</a:t>
            </a:r>
            <a:r>
              <a:rPr lang="ko-KR" altLang="en-US" sz="1200" b="1" dirty="0" smtClean="0">
                <a:latin typeface="HY강B" pitchFamily="18" charset="-127"/>
                <a:ea typeface="HY강B" pitchFamily="18" charset="-127"/>
              </a:rPr>
              <a:t>이면 두 번째 인자를 반환한다</a:t>
            </a:r>
            <a:r>
              <a:rPr lang="en-US" altLang="ko-KR" sz="1200" b="1" dirty="0" smtClean="0">
                <a:latin typeface="HY강B" pitchFamily="18" charset="-127"/>
                <a:ea typeface="HY강B" pitchFamily="18" charset="-127"/>
              </a:rPr>
              <a:t>. </a:t>
            </a:r>
            <a:endParaRPr lang="ko-KR" altLang="en-US" sz="12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자유형 5"/>
          <p:cNvSpPr/>
          <p:nvPr/>
        </p:nvSpPr>
        <p:spPr>
          <a:xfrm rot="13097585">
            <a:off x="1706139" y="405465"/>
            <a:ext cx="2475171" cy="1097280"/>
          </a:xfrm>
          <a:custGeom>
            <a:avLst/>
            <a:gdLst>
              <a:gd name="connsiteX0" fmla="*/ 0 w 3718560"/>
              <a:gd name="connsiteY0" fmla="*/ 1097280 h 1097280"/>
              <a:gd name="connsiteX1" fmla="*/ 1584960 w 3718560"/>
              <a:gd name="connsiteY1" fmla="*/ 292608 h 1097280"/>
              <a:gd name="connsiteX2" fmla="*/ 3718560 w 3718560"/>
              <a:gd name="connsiteY2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8560" h="1097280">
                <a:moveTo>
                  <a:pt x="0" y="1097280"/>
                </a:moveTo>
                <a:cubicBezTo>
                  <a:pt x="482600" y="786384"/>
                  <a:pt x="965200" y="475488"/>
                  <a:pt x="1584960" y="292608"/>
                </a:cubicBezTo>
                <a:cubicBezTo>
                  <a:pt x="2204720" y="109728"/>
                  <a:pt x="2961640" y="54864"/>
                  <a:pt x="3718560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92896"/>
            <a:ext cx="3208564" cy="338437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7" name="자유형 6"/>
          <p:cNvSpPr/>
          <p:nvPr/>
        </p:nvSpPr>
        <p:spPr>
          <a:xfrm>
            <a:off x="1848897" y="3840145"/>
            <a:ext cx="3084844" cy="1184031"/>
          </a:xfrm>
          <a:custGeom>
            <a:avLst/>
            <a:gdLst>
              <a:gd name="connsiteX0" fmla="*/ 3084844 w 3084844"/>
              <a:gd name="connsiteY0" fmla="*/ 1184031 h 1184031"/>
              <a:gd name="connsiteX1" fmla="*/ 1637881 w 3084844"/>
              <a:gd name="connsiteY1" fmla="*/ 189244 h 1184031"/>
              <a:gd name="connsiteX2" fmla="*/ 0 w 3084844"/>
              <a:gd name="connsiteY2" fmla="*/ 48567 h 118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4844" h="1184031">
                <a:moveTo>
                  <a:pt x="3084844" y="1184031"/>
                </a:moveTo>
                <a:cubicBezTo>
                  <a:pt x="2618433" y="781259"/>
                  <a:pt x="2152022" y="378488"/>
                  <a:pt x="1637881" y="189244"/>
                </a:cubicBezTo>
                <a:cubicBezTo>
                  <a:pt x="1123740" y="0"/>
                  <a:pt x="561870" y="24283"/>
                  <a:pt x="0" y="48567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 rot="20139458">
            <a:off x="1726570" y="4876233"/>
            <a:ext cx="3084844" cy="1184031"/>
          </a:xfrm>
          <a:custGeom>
            <a:avLst/>
            <a:gdLst>
              <a:gd name="connsiteX0" fmla="*/ 3084844 w 3084844"/>
              <a:gd name="connsiteY0" fmla="*/ 1184031 h 1184031"/>
              <a:gd name="connsiteX1" fmla="*/ 1637881 w 3084844"/>
              <a:gd name="connsiteY1" fmla="*/ 189244 h 1184031"/>
              <a:gd name="connsiteX2" fmla="*/ 0 w 3084844"/>
              <a:gd name="connsiteY2" fmla="*/ 48567 h 118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4844" h="1184031">
                <a:moveTo>
                  <a:pt x="3084844" y="1184031"/>
                </a:moveTo>
                <a:cubicBezTo>
                  <a:pt x="2618433" y="781259"/>
                  <a:pt x="2152022" y="378488"/>
                  <a:pt x="1637881" y="189244"/>
                </a:cubicBezTo>
                <a:cubicBezTo>
                  <a:pt x="1123740" y="0"/>
                  <a:pt x="561870" y="24283"/>
                  <a:pt x="0" y="48567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9414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153400" cy="646931"/>
          </a:xfrm>
        </p:spPr>
        <p:txBody>
          <a:bodyPr>
            <a:normAutofit fontScale="90000"/>
          </a:bodyPr>
          <a:lstStyle/>
          <a:p>
            <a:r>
              <a:rPr lang="en-US" altLang="ko-KR" b="1" i="1" dirty="0"/>
              <a:t>context-root.xml</a:t>
            </a: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applicationContext</a:t>
            </a:r>
            <a:r>
              <a:rPr lang="en-US" altLang="ko-KR" dirty="0"/>
              <a:t>*.</a:t>
            </a:r>
            <a:r>
              <a:rPr lang="en-US" altLang="ko-KR" dirty="0" smtClean="0"/>
              <a:t>xml)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240" y="548680"/>
            <a:ext cx="9052992" cy="630932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600" dirty="0"/>
              <a:t>&lt;?xml version=</a:t>
            </a:r>
            <a:r>
              <a:rPr lang="en-US" altLang="ko-KR" sz="1600" i="1" dirty="0"/>
              <a:t>"1.0" encoding="UTF-8"?&gt;</a:t>
            </a:r>
          </a:p>
          <a:p>
            <a:pPr marL="0" indent="0">
              <a:buNone/>
            </a:pPr>
            <a:r>
              <a:rPr lang="en-US" altLang="ko-KR" sz="1600" dirty="0"/>
              <a:t>&lt;beans </a:t>
            </a:r>
            <a:r>
              <a:rPr lang="en-US" altLang="ko-KR" sz="1600" dirty="0" err="1"/>
              <a:t>xmlns</a:t>
            </a:r>
            <a:r>
              <a:rPr lang="en-US" altLang="ko-KR" sz="1600" dirty="0"/>
              <a:t>=</a:t>
            </a:r>
            <a:r>
              <a:rPr lang="en-US" altLang="ko-KR" sz="1600" i="1" dirty="0"/>
              <a:t>"http://www.springframework.org/schema/beans"</a:t>
            </a:r>
          </a:p>
          <a:p>
            <a:pPr marL="0" indent="0">
              <a:buNone/>
            </a:pPr>
            <a:r>
              <a:rPr lang="en-US" altLang="ko-KR" sz="1600" dirty="0"/>
              <a:t>     </a:t>
            </a:r>
            <a:r>
              <a:rPr lang="en-US" altLang="ko-KR" sz="1600" dirty="0" err="1"/>
              <a:t>xmlns:xsi</a:t>
            </a:r>
            <a:r>
              <a:rPr lang="en-US" altLang="ko-KR" sz="1600" dirty="0"/>
              <a:t>=</a:t>
            </a:r>
            <a:r>
              <a:rPr lang="en-US" altLang="ko-KR" sz="1600" i="1" dirty="0"/>
              <a:t>"http://www.w3.org/2001/XMLSchema-instance"</a:t>
            </a:r>
          </a:p>
          <a:p>
            <a:pPr marL="0" indent="0">
              <a:buNone/>
            </a:pPr>
            <a:r>
              <a:rPr lang="en-US" altLang="ko-KR" sz="1600" dirty="0"/>
              <a:t>     </a:t>
            </a:r>
            <a:r>
              <a:rPr lang="en-US" altLang="ko-KR" sz="1600" dirty="0" err="1"/>
              <a:t>xmlns:aop</a:t>
            </a:r>
            <a:r>
              <a:rPr lang="en-US" altLang="ko-KR" sz="1600" dirty="0"/>
              <a:t>=</a:t>
            </a:r>
            <a:r>
              <a:rPr lang="en-US" altLang="ko-KR" sz="1600" i="1" dirty="0"/>
              <a:t>"http://www.springframework.org/schema/aop"</a:t>
            </a:r>
          </a:p>
          <a:p>
            <a:pPr marL="0" indent="0">
              <a:buNone/>
            </a:pPr>
            <a:r>
              <a:rPr lang="en-US" altLang="ko-KR" sz="1600" dirty="0"/>
              <a:t>     </a:t>
            </a:r>
            <a:r>
              <a:rPr lang="en-US" altLang="ko-KR" sz="1600" dirty="0" err="1"/>
              <a:t>xmlns:tx</a:t>
            </a:r>
            <a:r>
              <a:rPr lang="en-US" altLang="ko-KR" sz="1600" dirty="0"/>
              <a:t>=</a:t>
            </a:r>
            <a:r>
              <a:rPr lang="en-US" altLang="ko-KR" sz="1600" i="1" dirty="0"/>
              <a:t>"http://www.springframework.org/schema/tx"</a:t>
            </a:r>
          </a:p>
          <a:p>
            <a:pPr marL="0" indent="0">
              <a:buNone/>
            </a:pPr>
            <a:r>
              <a:rPr lang="en-US" altLang="ko-KR" sz="1600" dirty="0"/>
              <a:t>     </a:t>
            </a:r>
            <a:r>
              <a:rPr lang="en-US" altLang="ko-KR" sz="1600" dirty="0" err="1"/>
              <a:t>xmlns:jdbc</a:t>
            </a:r>
            <a:r>
              <a:rPr lang="en-US" altLang="ko-KR" sz="1600" dirty="0"/>
              <a:t>=</a:t>
            </a:r>
            <a:r>
              <a:rPr lang="en-US" altLang="ko-KR" sz="1600" i="1" dirty="0"/>
              <a:t>"http://www.springframework.org/schema/jdbc"</a:t>
            </a:r>
          </a:p>
          <a:p>
            <a:pPr marL="0" indent="0">
              <a:buNone/>
            </a:pPr>
            <a:r>
              <a:rPr lang="en-US" altLang="ko-KR" sz="1600" dirty="0"/>
              <a:t>     </a:t>
            </a:r>
            <a:r>
              <a:rPr lang="en-US" altLang="ko-KR" sz="1600" dirty="0" err="1"/>
              <a:t>xmlns:context</a:t>
            </a:r>
            <a:r>
              <a:rPr lang="en-US" altLang="ko-KR" sz="1600" dirty="0"/>
              <a:t>=</a:t>
            </a:r>
            <a:r>
              <a:rPr lang="en-US" altLang="ko-KR" sz="1600" i="1" dirty="0"/>
              <a:t>"http://www.springframework.org/schema/context"</a:t>
            </a:r>
          </a:p>
          <a:p>
            <a:pPr marL="0" indent="0">
              <a:buNone/>
            </a:pPr>
            <a:r>
              <a:rPr lang="en-US" altLang="ko-KR" sz="1600" dirty="0"/>
              <a:t>     </a:t>
            </a:r>
            <a:r>
              <a:rPr lang="en-US" altLang="ko-KR" sz="1600" dirty="0" err="1"/>
              <a:t>xsi:schemaLocation</a:t>
            </a:r>
            <a:r>
              <a:rPr lang="en-US" altLang="ko-KR" sz="1600" dirty="0"/>
              <a:t>=</a:t>
            </a:r>
            <a:r>
              <a:rPr lang="en-US" altLang="ko-KR" sz="1600" i="1" dirty="0"/>
              <a:t>"</a:t>
            </a:r>
          </a:p>
          <a:p>
            <a:pPr marL="0" indent="0">
              <a:buNone/>
            </a:pPr>
            <a:r>
              <a:rPr lang="en-US" altLang="ko-KR" sz="1600" i="1" dirty="0"/>
              <a:t>     http://www.springframework.org/schema/context </a:t>
            </a:r>
            <a:r>
              <a:rPr lang="en-US" altLang="ko-KR" sz="1600" i="1" dirty="0" smtClean="0"/>
              <a:t>       </a:t>
            </a:r>
          </a:p>
          <a:p>
            <a:pPr marL="0" indent="0">
              <a:buNone/>
            </a:pPr>
            <a:r>
              <a:rPr lang="en-US" altLang="ko-KR" sz="1600" i="1" dirty="0"/>
              <a:t> </a:t>
            </a:r>
            <a:r>
              <a:rPr lang="en-US" altLang="ko-KR" sz="1600" i="1" dirty="0" smtClean="0"/>
              <a:t>    http</a:t>
            </a:r>
            <a:r>
              <a:rPr lang="en-US" altLang="ko-KR" sz="1600" i="1" dirty="0"/>
              <a:t>://www.springframework.org/schema/context/spring-context-3.0.xsd</a:t>
            </a:r>
          </a:p>
          <a:p>
            <a:pPr marL="0" indent="0">
              <a:buNone/>
            </a:pPr>
            <a:r>
              <a:rPr lang="en-US" altLang="ko-KR" sz="1600" i="1" dirty="0"/>
              <a:t>     http://www.springframework.org/schema/beans </a:t>
            </a:r>
            <a:endParaRPr lang="en-US" altLang="ko-KR" sz="1600" i="1" dirty="0" smtClean="0"/>
          </a:p>
          <a:p>
            <a:pPr marL="0" indent="0">
              <a:buNone/>
            </a:pPr>
            <a:r>
              <a:rPr lang="en-US" altLang="ko-KR" sz="1600" i="1" dirty="0"/>
              <a:t> </a:t>
            </a:r>
            <a:r>
              <a:rPr lang="en-US" altLang="ko-KR" sz="1600" i="1" dirty="0" smtClean="0"/>
              <a:t>    http</a:t>
            </a:r>
            <a:r>
              <a:rPr lang="en-US" altLang="ko-KR" sz="1600" i="1" dirty="0"/>
              <a:t>://www.springframework.org/schema/beans/spring-beans-3.0.xsd</a:t>
            </a:r>
          </a:p>
          <a:p>
            <a:pPr marL="0" indent="0">
              <a:buNone/>
            </a:pPr>
            <a:r>
              <a:rPr lang="en-US" altLang="ko-KR" sz="1600" i="1" dirty="0"/>
              <a:t>     http://www.springframework.org/schema/jdbc </a:t>
            </a:r>
            <a:endParaRPr lang="en-US" altLang="ko-KR" sz="1600" i="1" dirty="0" smtClean="0"/>
          </a:p>
          <a:p>
            <a:pPr marL="0" indent="0">
              <a:buNone/>
            </a:pPr>
            <a:r>
              <a:rPr lang="en-US" altLang="ko-KR" sz="1600" i="1" dirty="0"/>
              <a:t> </a:t>
            </a:r>
            <a:r>
              <a:rPr lang="en-US" altLang="ko-KR" sz="1600" i="1" dirty="0" smtClean="0"/>
              <a:t>    http</a:t>
            </a:r>
            <a:r>
              <a:rPr lang="en-US" altLang="ko-KR" sz="1600" i="1" dirty="0"/>
              <a:t>://www.springframework.org/schema/jdbc/spring-jdbc-3.0.xsd</a:t>
            </a:r>
          </a:p>
          <a:p>
            <a:pPr marL="0" indent="0">
              <a:buNone/>
            </a:pPr>
            <a:r>
              <a:rPr lang="en-US" altLang="ko-KR" sz="1600" i="1" dirty="0"/>
              <a:t>     http://www.springframework.org/schema/tx </a:t>
            </a:r>
            <a:endParaRPr lang="en-US" altLang="ko-KR" sz="1600" i="1" dirty="0" smtClean="0"/>
          </a:p>
          <a:p>
            <a:pPr marL="0" indent="0">
              <a:buNone/>
            </a:pPr>
            <a:r>
              <a:rPr lang="en-US" altLang="ko-KR" sz="1600" i="1" dirty="0"/>
              <a:t> </a:t>
            </a:r>
            <a:r>
              <a:rPr lang="en-US" altLang="ko-KR" sz="1600" i="1" dirty="0" smtClean="0"/>
              <a:t>    http</a:t>
            </a:r>
            <a:r>
              <a:rPr lang="en-US" altLang="ko-KR" sz="1600" i="1" dirty="0"/>
              <a:t>://www.springframework.org/schema/tx/spring-tx-3.0.xsd</a:t>
            </a:r>
          </a:p>
          <a:p>
            <a:pPr marL="0" indent="0">
              <a:buNone/>
            </a:pPr>
            <a:r>
              <a:rPr lang="en-US" altLang="ko-KR" sz="1600" i="1" dirty="0"/>
              <a:t>     http://www.springframework.org/schema/aop </a:t>
            </a:r>
            <a:endParaRPr lang="en-US" altLang="ko-KR" sz="1600" i="1" dirty="0" smtClean="0"/>
          </a:p>
          <a:p>
            <a:pPr marL="0" indent="0">
              <a:buNone/>
            </a:pPr>
            <a:r>
              <a:rPr lang="en-US" altLang="ko-KR" sz="1600" i="1" dirty="0"/>
              <a:t> </a:t>
            </a:r>
            <a:r>
              <a:rPr lang="en-US" altLang="ko-KR" sz="1600" i="1" dirty="0" smtClean="0"/>
              <a:t>    http</a:t>
            </a:r>
            <a:r>
              <a:rPr lang="en-US" altLang="ko-KR" sz="1600" i="1" dirty="0"/>
              <a:t>://www.springframework.org/schema/aop/spring-aop-3.0.xsd"&gt;</a:t>
            </a:r>
          </a:p>
          <a:p>
            <a:endParaRPr lang="ko-KR" alt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41767022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i="1" dirty="0"/>
              <a:t>context-root.xml</a:t>
            </a:r>
            <a:r>
              <a:rPr lang="en-US" altLang="ko-KR" dirty="0"/>
              <a:t>  </a:t>
            </a:r>
            <a:r>
              <a:rPr lang="ko-KR" altLang="en-US" dirty="0"/>
              <a:t>파일 </a:t>
            </a:r>
            <a:r>
              <a:rPr lang="en-US" altLang="ko-KR" dirty="0"/>
              <a:t>(</a:t>
            </a:r>
            <a:r>
              <a:rPr lang="en-US" altLang="ko-KR" dirty="0" err="1"/>
              <a:t>applicationContext</a:t>
            </a:r>
            <a:r>
              <a:rPr lang="en-US" altLang="ko-KR" dirty="0"/>
              <a:t>*.xml)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695324"/>
            <a:ext cx="8305800" cy="597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97584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i="1" dirty="0"/>
              <a:t>context-root.xml</a:t>
            </a:r>
            <a:r>
              <a:rPr lang="en-US" altLang="ko-KR" dirty="0"/>
              <a:t>  </a:t>
            </a:r>
            <a:r>
              <a:rPr lang="ko-KR" altLang="en-US" dirty="0"/>
              <a:t>파일 </a:t>
            </a:r>
            <a:r>
              <a:rPr lang="en-US" altLang="ko-KR" dirty="0"/>
              <a:t>(</a:t>
            </a:r>
            <a:r>
              <a:rPr lang="en-US" altLang="ko-KR" dirty="0" err="1"/>
              <a:t>applicationContext</a:t>
            </a:r>
            <a:r>
              <a:rPr lang="en-US" altLang="ko-KR" dirty="0"/>
              <a:t>*.xml)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581900" cy="4896544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1043608" y="2348880"/>
            <a:ext cx="5832648" cy="20162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043608" y="4509120"/>
            <a:ext cx="5832648" cy="86409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043608" y="1340768"/>
            <a:ext cx="7200800" cy="86409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8508" y="2708920"/>
            <a:ext cx="2395736" cy="172819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7042585" y="3573016"/>
            <a:ext cx="1872208" cy="57606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569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764704"/>
            <a:ext cx="8021748" cy="100950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&lt;?xml version=</a:t>
            </a:r>
            <a:r>
              <a:rPr lang="en-US" altLang="ko-KR" sz="1000" i="1" dirty="0" smtClean="0"/>
              <a:t>"1.0" encoding="UTF-8"?&gt;</a:t>
            </a:r>
          </a:p>
          <a:p>
            <a:r>
              <a:rPr lang="en-US" altLang="ko-KR" sz="1000" dirty="0" smtClean="0"/>
              <a:t>&lt;beans </a:t>
            </a:r>
            <a:r>
              <a:rPr lang="en-US" altLang="ko-KR" sz="1000" dirty="0" err="1" smtClean="0"/>
              <a:t>xmlns</a:t>
            </a:r>
            <a:r>
              <a:rPr lang="en-US" altLang="ko-KR" sz="1000" dirty="0" smtClean="0"/>
              <a:t>=</a:t>
            </a:r>
            <a:r>
              <a:rPr lang="en-US" altLang="ko-KR" sz="1000" i="1" dirty="0" smtClean="0"/>
              <a:t>"http://www.springframework.org/schema/beans"</a:t>
            </a:r>
          </a:p>
          <a:p>
            <a:r>
              <a:rPr lang="en-US" altLang="ko-KR" sz="1000" dirty="0" smtClean="0"/>
              <a:t>     </a:t>
            </a:r>
            <a:r>
              <a:rPr lang="en-US" altLang="ko-KR" sz="1000" dirty="0" err="1" smtClean="0"/>
              <a:t>xmlns:xsi</a:t>
            </a:r>
            <a:r>
              <a:rPr lang="en-US" altLang="ko-KR" sz="1000" dirty="0" smtClean="0"/>
              <a:t>=</a:t>
            </a:r>
            <a:r>
              <a:rPr lang="en-US" altLang="ko-KR" sz="1000" i="1" dirty="0" smtClean="0"/>
              <a:t>"http://www.w3.org/2001/XMLSchema-instance"</a:t>
            </a:r>
          </a:p>
          <a:p>
            <a:r>
              <a:rPr lang="en-US" altLang="ko-KR" sz="1000" dirty="0" smtClean="0"/>
              <a:t>     </a:t>
            </a:r>
            <a:r>
              <a:rPr lang="en-US" altLang="ko-KR" sz="1000" dirty="0" err="1" smtClean="0"/>
              <a:t>xmlns:aop</a:t>
            </a:r>
            <a:r>
              <a:rPr lang="en-US" altLang="ko-KR" sz="1000" dirty="0" smtClean="0"/>
              <a:t>=</a:t>
            </a:r>
            <a:r>
              <a:rPr lang="en-US" altLang="ko-KR" sz="1000" i="1" dirty="0" smtClean="0"/>
              <a:t>"http://www.springframework.org/schema/aop"</a:t>
            </a:r>
          </a:p>
          <a:p>
            <a:r>
              <a:rPr lang="en-US" altLang="ko-KR" sz="1000" dirty="0" smtClean="0"/>
              <a:t>     </a:t>
            </a:r>
            <a:r>
              <a:rPr lang="en-US" altLang="ko-KR" sz="1000" dirty="0" err="1" smtClean="0"/>
              <a:t>xmlns:tx</a:t>
            </a:r>
            <a:r>
              <a:rPr lang="en-US" altLang="ko-KR" sz="1000" dirty="0" smtClean="0"/>
              <a:t>=</a:t>
            </a:r>
            <a:r>
              <a:rPr lang="en-US" altLang="ko-KR" sz="1000" i="1" dirty="0" smtClean="0"/>
              <a:t>"http://www.springframework.org/schema/tx"</a:t>
            </a:r>
          </a:p>
          <a:p>
            <a:r>
              <a:rPr lang="en-US" altLang="ko-KR" sz="1000" dirty="0" smtClean="0"/>
              <a:t>     </a:t>
            </a:r>
            <a:r>
              <a:rPr lang="en-US" altLang="ko-KR" sz="1000" dirty="0" err="1" smtClean="0"/>
              <a:t>xmlns:jdbc</a:t>
            </a:r>
            <a:r>
              <a:rPr lang="en-US" altLang="ko-KR" sz="1000" dirty="0" smtClean="0"/>
              <a:t>=</a:t>
            </a:r>
            <a:r>
              <a:rPr lang="en-US" altLang="ko-KR" sz="1000" i="1" dirty="0" smtClean="0"/>
              <a:t>"http://www.springframework.org/schema/jdbc"</a:t>
            </a:r>
          </a:p>
          <a:p>
            <a:r>
              <a:rPr lang="en-US" altLang="ko-KR" sz="1000" dirty="0" smtClean="0"/>
              <a:t>     </a:t>
            </a:r>
            <a:r>
              <a:rPr lang="en-US" altLang="ko-KR" sz="1000" dirty="0" err="1" smtClean="0"/>
              <a:t>xmlns:context</a:t>
            </a:r>
            <a:r>
              <a:rPr lang="en-US" altLang="ko-KR" sz="1000" dirty="0" smtClean="0"/>
              <a:t>=</a:t>
            </a:r>
            <a:r>
              <a:rPr lang="en-US" altLang="ko-KR" sz="1000" i="1" dirty="0" smtClean="0"/>
              <a:t>"http://www.springframework.org/schema/context"</a:t>
            </a:r>
          </a:p>
          <a:p>
            <a:r>
              <a:rPr lang="en-US" altLang="ko-KR" sz="1000" dirty="0" smtClean="0"/>
              <a:t>     </a:t>
            </a:r>
            <a:r>
              <a:rPr lang="en-US" altLang="ko-KR" sz="1000" dirty="0" err="1" smtClean="0"/>
              <a:t>xsi:schemaLocation</a:t>
            </a:r>
            <a:r>
              <a:rPr lang="en-US" altLang="ko-KR" sz="1000" dirty="0" smtClean="0"/>
              <a:t>=</a:t>
            </a:r>
            <a:r>
              <a:rPr lang="en-US" altLang="ko-KR" sz="1000" i="1" dirty="0" smtClean="0"/>
              <a:t>"</a:t>
            </a:r>
          </a:p>
          <a:p>
            <a:r>
              <a:rPr lang="en-US" altLang="ko-KR" sz="1000" i="1" dirty="0" smtClean="0"/>
              <a:t>     http://www.springframework.org/schema/context http://www.springframework.org/schema/context/spring-context-3.0.xsd</a:t>
            </a:r>
          </a:p>
          <a:p>
            <a:r>
              <a:rPr lang="en-US" altLang="ko-KR" sz="1000" i="1" dirty="0" smtClean="0"/>
              <a:t>     http://www.springframework.org/schema/beans http://www.springframework.org/schema/beans/spring-beans-3.0.xsd</a:t>
            </a:r>
          </a:p>
          <a:p>
            <a:r>
              <a:rPr lang="en-US" altLang="ko-KR" sz="1000" i="1" dirty="0" smtClean="0"/>
              <a:t>     http://www.springframework.org/schema/jdbc http://www.springframework.org/schema/jdbc/spring-jdbc-3.0.xsd</a:t>
            </a:r>
          </a:p>
          <a:p>
            <a:r>
              <a:rPr lang="en-US" altLang="ko-KR" sz="1000" i="1" dirty="0" smtClean="0"/>
              <a:t>     http://www.springframework.org/schema/tx http://www.springframework.org/schema/tx/spring-tx-3.0.xsd</a:t>
            </a:r>
          </a:p>
          <a:p>
            <a:r>
              <a:rPr lang="en-US" altLang="ko-KR" sz="1000" i="1" dirty="0" smtClean="0"/>
              <a:t>     http://www.springframework.org/schema/aop http://www.springframework.org/schema/aop/spring-aop-3.0.xsd"&gt;</a:t>
            </a:r>
          </a:p>
          <a:p>
            <a:endParaRPr lang="ko-KR" altLang="en-US" sz="1000" dirty="0" smtClean="0"/>
          </a:p>
          <a:p>
            <a:r>
              <a:rPr lang="en-US" altLang="ko-KR" sz="1000" dirty="0" smtClean="0"/>
              <a:t>   &lt;!-- Data Source  --&gt;</a:t>
            </a:r>
          </a:p>
          <a:p>
            <a:r>
              <a:rPr lang="en-US" altLang="ko-KR" sz="1000" dirty="0" smtClean="0"/>
              <a:t>&lt;bean id=</a:t>
            </a:r>
            <a:r>
              <a:rPr lang="en-US" altLang="ko-KR" sz="1000" i="1" dirty="0" smtClean="0"/>
              <a:t>"</a:t>
            </a:r>
            <a:r>
              <a:rPr lang="en-US" altLang="ko-KR" sz="1000" i="1" dirty="0" err="1" smtClean="0"/>
              <a:t>dataSource</a:t>
            </a:r>
            <a:r>
              <a:rPr lang="en-US" altLang="ko-KR" sz="1000" i="1" dirty="0" smtClean="0"/>
              <a:t>" class="</a:t>
            </a:r>
            <a:r>
              <a:rPr lang="en-US" altLang="ko-KR" sz="1000" i="1" dirty="0" err="1" smtClean="0"/>
              <a:t>org.apache.commons.dbcp.BasicDataSource</a:t>
            </a:r>
            <a:r>
              <a:rPr lang="en-US" altLang="ko-KR" sz="1000" i="1" dirty="0" smtClean="0"/>
              <a:t>" &gt;</a:t>
            </a:r>
          </a:p>
          <a:p>
            <a:r>
              <a:rPr lang="en-US" altLang="ko-KR" sz="1000" dirty="0" smtClean="0"/>
              <a:t>&lt;property name=</a:t>
            </a:r>
            <a:r>
              <a:rPr lang="en-US" altLang="ko-KR" sz="1000" i="1" dirty="0" smtClean="0"/>
              <a:t>"</a:t>
            </a:r>
            <a:r>
              <a:rPr lang="en-US" altLang="ko-KR" sz="1000" i="1" dirty="0" err="1" smtClean="0"/>
              <a:t>driverClassName</a:t>
            </a:r>
            <a:r>
              <a:rPr lang="en-US" altLang="ko-KR" sz="1000" i="1" dirty="0" smtClean="0"/>
              <a:t>"&gt;</a:t>
            </a:r>
          </a:p>
          <a:p>
            <a:r>
              <a:rPr lang="en-US" altLang="ko-KR" sz="1000" dirty="0" smtClean="0"/>
              <a:t>&lt;value&gt;</a:t>
            </a:r>
            <a:r>
              <a:rPr lang="en-US" altLang="ko-KR" sz="1000" dirty="0" err="1" smtClean="0"/>
              <a:t>oracle.jdbc.driver.OracleDriver</a:t>
            </a:r>
            <a:r>
              <a:rPr lang="en-US" altLang="ko-KR" sz="1000" dirty="0" smtClean="0"/>
              <a:t>&lt;/value&gt;</a:t>
            </a:r>
          </a:p>
          <a:p>
            <a:r>
              <a:rPr lang="en-US" altLang="ko-KR" sz="1000" dirty="0" smtClean="0"/>
              <a:t>&lt;/property&gt;</a:t>
            </a:r>
          </a:p>
          <a:p>
            <a:r>
              <a:rPr lang="en-US" altLang="ko-KR" sz="1000" dirty="0" smtClean="0"/>
              <a:t>&lt;property name=</a:t>
            </a:r>
            <a:r>
              <a:rPr lang="en-US" altLang="ko-KR" sz="1000" i="1" dirty="0" smtClean="0"/>
              <a:t>"</a:t>
            </a:r>
            <a:r>
              <a:rPr lang="en-US" altLang="ko-KR" sz="1000" i="1" dirty="0" err="1" smtClean="0"/>
              <a:t>url</a:t>
            </a:r>
            <a:r>
              <a:rPr lang="en-US" altLang="ko-KR" sz="1000" i="1" dirty="0" smtClean="0"/>
              <a:t>"&gt;</a:t>
            </a:r>
          </a:p>
          <a:p>
            <a:r>
              <a:rPr lang="en-US" altLang="ko-KR" sz="1000" dirty="0" smtClean="0"/>
              <a:t>&lt;value&gt;</a:t>
            </a:r>
            <a:r>
              <a:rPr lang="en-US" altLang="ko-KR" sz="1000" dirty="0" err="1" smtClean="0"/>
              <a:t>jdbc:oracle:thin</a:t>
            </a:r>
            <a:r>
              <a:rPr lang="en-US" altLang="ko-KR" sz="1000" dirty="0" smtClean="0"/>
              <a:t>:@168.126.146.33:1521:</a:t>
            </a:r>
            <a:r>
              <a:rPr lang="en-US" altLang="ko-KR" sz="1000" u="sng" dirty="0" smtClean="0"/>
              <a:t>orcl&lt;/value&gt;</a:t>
            </a:r>
          </a:p>
          <a:p>
            <a:r>
              <a:rPr lang="en-US" altLang="ko-KR" sz="1000" dirty="0" smtClean="0"/>
              <a:t>&lt;/property&gt;</a:t>
            </a:r>
          </a:p>
          <a:p>
            <a:r>
              <a:rPr lang="en-US" altLang="ko-KR" sz="1000" dirty="0" smtClean="0"/>
              <a:t>&lt;property name=</a:t>
            </a:r>
            <a:r>
              <a:rPr lang="en-US" altLang="ko-KR" sz="1000" i="1" dirty="0" smtClean="0"/>
              <a:t>"username"&gt;</a:t>
            </a:r>
          </a:p>
          <a:p>
            <a:r>
              <a:rPr lang="en-US" altLang="ko-KR" sz="1000" dirty="0" smtClean="0"/>
              <a:t>&lt;value&gt;</a:t>
            </a:r>
            <a:r>
              <a:rPr lang="en-US" altLang="ko-KR" sz="1000" u="sng" dirty="0" err="1" smtClean="0"/>
              <a:t>jjin</a:t>
            </a:r>
            <a:r>
              <a:rPr lang="en-US" altLang="ko-KR" sz="1000" u="sng" dirty="0" smtClean="0"/>
              <a:t>&lt;/value&gt;</a:t>
            </a:r>
          </a:p>
          <a:p>
            <a:r>
              <a:rPr lang="en-US" altLang="ko-KR" sz="1000" dirty="0" smtClean="0"/>
              <a:t>&lt;/property&gt;</a:t>
            </a:r>
          </a:p>
          <a:p>
            <a:r>
              <a:rPr lang="en-US" altLang="ko-KR" sz="1000" dirty="0" smtClean="0"/>
              <a:t>&lt;property name=</a:t>
            </a:r>
            <a:r>
              <a:rPr lang="en-US" altLang="ko-KR" sz="1000" i="1" dirty="0" smtClean="0"/>
              <a:t>"password"&gt;</a:t>
            </a:r>
          </a:p>
          <a:p>
            <a:r>
              <a:rPr lang="en-US" altLang="ko-KR" sz="1000" dirty="0" smtClean="0"/>
              <a:t>&lt;value&gt;</a:t>
            </a:r>
            <a:r>
              <a:rPr lang="en-US" altLang="ko-KR" sz="1000" u="sng" dirty="0" err="1" smtClean="0"/>
              <a:t>jjinpang</a:t>
            </a:r>
            <a:r>
              <a:rPr lang="en-US" altLang="ko-KR" sz="1000" u="sng" dirty="0" smtClean="0"/>
              <a:t>&lt;/value&gt;</a:t>
            </a:r>
          </a:p>
          <a:p>
            <a:r>
              <a:rPr lang="en-US" altLang="ko-KR" sz="1000" dirty="0" smtClean="0"/>
              <a:t>&lt;/property&gt;</a:t>
            </a:r>
          </a:p>
          <a:p>
            <a:r>
              <a:rPr lang="en-US" altLang="ko-KR" sz="1000" dirty="0" smtClean="0"/>
              <a:t>&lt;property name=</a:t>
            </a:r>
            <a:r>
              <a:rPr lang="en-US" altLang="ko-KR" sz="1000" i="1" dirty="0" smtClean="0"/>
              <a:t>"</a:t>
            </a:r>
            <a:r>
              <a:rPr lang="en-US" altLang="ko-KR" sz="1000" i="1" dirty="0" err="1" smtClean="0"/>
              <a:t>maxActive</a:t>
            </a:r>
            <a:r>
              <a:rPr lang="en-US" altLang="ko-KR" sz="1000" i="1" dirty="0" smtClean="0"/>
              <a:t>"&gt;</a:t>
            </a:r>
          </a:p>
          <a:p>
            <a:r>
              <a:rPr lang="en-US" altLang="ko-KR" sz="1000" dirty="0" smtClean="0"/>
              <a:t>&lt;value&gt;20&lt;/value&gt;</a:t>
            </a:r>
          </a:p>
          <a:p>
            <a:r>
              <a:rPr lang="en-US" altLang="ko-KR" sz="1000" dirty="0" smtClean="0"/>
              <a:t>&lt;/property&gt;</a:t>
            </a:r>
          </a:p>
          <a:p>
            <a:r>
              <a:rPr lang="en-US" altLang="ko-KR" sz="1000" dirty="0" smtClean="0"/>
              <a:t>&lt;property name=</a:t>
            </a:r>
            <a:r>
              <a:rPr lang="en-US" altLang="ko-KR" sz="1000" i="1" dirty="0" smtClean="0"/>
              <a:t>"</a:t>
            </a:r>
            <a:r>
              <a:rPr lang="en-US" altLang="ko-KR" sz="1000" i="1" dirty="0" err="1" smtClean="0"/>
              <a:t>maxIdle</a:t>
            </a:r>
            <a:r>
              <a:rPr lang="en-US" altLang="ko-KR" sz="1000" i="1" dirty="0" smtClean="0"/>
              <a:t>"&gt;</a:t>
            </a:r>
          </a:p>
          <a:p>
            <a:r>
              <a:rPr lang="en-US" altLang="ko-KR" sz="1000" dirty="0" smtClean="0"/>
              <a:t>&lt;value&gt;5&lt;/value&gt;</a:t>
            </a:r>
          </a:p>
          <a:p>
            <a:r>
              <a:rPr lang="en-US" altLang="ko-KR" sz="1000" dirty="0" smtClean="0"/>
              <a:t>&lt;/property&gt;</a:t>
            </a:r>
          </a:p>
          <a:p>
            <a:r>
              <a:rPr lang="en-US" altLang="ko-KR" sz="1000" dirty="0" smtClean="0"/>
              <a:t>&lt;property name=</a:t>
            </a:r>
            <a:r>
              <a:rPr lang="en-US" altLang="ko-KR" sz="1000" i="1" dirty="0" smtClean="0"/>
              <a:t>"</a:t>
            </a:r>
            <a:r>
              <a:rPr lang="en-US" altLang="ko-KR" sz="1000" i="1" dirty="0" err="1" smtClean="0"/>
              <a:t>maxWait</a:t>
            </a:r>
            <a:r>
              <a:rPr lang="en-US" altLang="ko-KR" sz="1000" i="1" dirty="0" smtClean="0"/>
              <a:t>"&gt;</a:t>
            </a:r>
          </a:p>
          <a:p>
            <a:r>
              <a:rPr lang="en-US" altLang="ko-KR" sz="1000" dirty="0" smtClean="0"/>
              <a:t>&lt;value&gt;10000&lt;/value&gt;</a:t>
            </a:r>
          </a:p>
          <a:p>
            <a:r>
              <a:rPr lang="en-US" altLang="ko-KR" sz="1000" dirty="0" smtClean="0"/>
              <a:t>&lt;/property&gt;</a:t>
            </a:r>
          </a:p>
          <a:p>
            <a:r>
              <a:rPr lang="en-US" altLang="ko-KR" sz="1000" dirty="0" smtClean="0"/>
              <a:t>&lt;/bean&gt;</a:t>
            </a:r>
          </a:p>
          <a:p>
            <a:r>
              <a:rPr lang="ko-KR" altLang="en-US" sz="1000" dirty="0" smtClean="0"/>
              <a:t>    </a:t>
            </a:r>
          </a:p>
          <a:p>
            <a:r>
              <a:rPr lang="en-US" altLang="ko-KR" sz="1000" dirty="0" smtClean="0"/>
              <a:t>&lt;!-- enable transaction </a:t>
            </a:r>
            <a:r>
              <a:rPr lang="en-US" altLang="ko-KR" sz="1000" u="sng" dirty="0" smtClean="0"/>
              <a:t>demarcation with annotations --&gt;</a:t>
            </a:r>
          </a:p>
          <a:p>
            <a:r>
              <a:rPr lang="en-US" altLang="ko-KR" sz="1000" dirty="0" smtClean="0"/>
              <a:t>    &lt;</a:t>
            </a:r>
            <a:r>
              <a:rPr lang="en-US" altLang="ko-KR" sz="1000" dirty="0" err="1" smtClean="0"/>
              <a:t>tx:annotation</a:t>
            </a:r>
            <a:r>
              <a:rPr lang="en-US" altLang="ko-KR" sz="1000" dirty="0" smtClean="0"/>
              <a:t>-driven /&gt;</a:t>
            </a:r>
          </a:p>
          <a:p>
            <a:r>
              <a:rPr lang="ko-KR" altLang="en-US" sz="1000" dirty="0" smtClean="0"/>
              <a:t>    </a:t>
            </a:r>
          </a:p>
          <a:p>
            <a:r>
              <a:rPr lang="en-US" altLang="ko-KR" sz="1000" dirty="0" smtClean="0"/>
              <a:t>    &lt;!-- transaction manager, use </a:t>
            </a:r>
            <a:r>
              <a:rPr lang="en-US" altLang="ko-KR" sz="1000" dirty="0" err="1" smtClean="0"/>
              <a:t>JtaTransactionManager</a:t>
            </a:r>
            <a:r>
              <a:rPr lang="en-US" altLang="ko-KR" sz="1000" dirty="0" smtClean="0"/>
              <a:t> for global </a:t>
            </a:r>
            <a:r>
              <a:rPr lang="en-US" altLang="ko-KR" sz="1000" u="sng" dirty="0" err="1" smtClean="0"/>
              <a:t>tx</a:t>
            </a:r>
            <a:r>
              <a:rPr lang="en-US" altLang="ko-KR" sz="1000" u="sng" dirty="0" smtClean="0"/>
              <a:t> --&gt;</a:t>
            </a:r>
          </a:p>
          <a:p>
            <a:r>
              <a:rPr lang="en-US" altLang="ko-KR" sz="1000" dirty="0" smtClean="0"/>
              <a:t>    &lt;bean id=</a:t>
            </a:r>
            <a:r>
              <a:rPr lang="en-US" altLang="ko-KR" sz="1000" i="1" dirty="0" smtClean="0"/>
              <a:t>"</a:t>
            </a:r>
            <a:r>
              <a:rPr lang="en-US" altLang="ko-KR" sz="1000" i="1" dirty="0" err="1" smtClean="0"/>
              <a:t>transactionManager</a:t>
            </a:r>
            <a:r>
              <a:rPr lang="en-US" altLang="ko-KR" sz="1000" i="1" dirty="0" smtClean="0"/>
              <a:t>" class="org.springframework.jdbc.datasource.DataSourceTransactionManager"&gt;</a:t>
            </a:r>
          </a:p>
          <a:p>
            <a:r>
              <a:rPr lang="en-US" altLang="ko-KR" sz="1000" dirty="0" smtClean="0"/>
              <a:t>        &lt;property name=</a:t>
            </a:r>
            <a:r>
              <a:rPr lang="en-US" altLang="ko-KR" sz="1000" i="1" dirty="0" smtClean="0"/>
              <a:t>"</a:t>
            </a:r>
            <a:r>
              <a:rPr lang="en-US" altLang="ko-KR" sz="1000" i="1" dirty="0" err="1" smtClean="0"/>
              <a:t>dataSource</a:t>
            </a:r>
            <a:r>
              <a:rPr lang="en-US" altLang="ko-KR" sz="1000" i="1" dirty="0" smtClean="0"/>
              <a:t>" ref="</a:t>
            </a:r>
            <a:r>
              <a:rPr lang="en-US" altLang="ko-KR" sz="1000" i="1" dirty="0" err="1" smtClean="0"/>
              <a:t>dataSource</a:t>
            </a:r>
            <a:r>
              <a:rPr lang="en-US" altLang="ko-KR" sz="1000" i="1" dirty="0" smtClean="0"/>
              <a:t>" /&gt;</a:t>
            </a:r>
          </a:p>
          <a:p>
            <a:r>
              <a:rPr lang="en-US" altLang="ko-KR" sz="1000" dirty="0" smtClean="0"/>
              <a:t>    &lt;/bean&gt;</a:t>
            </a:r>
          </a:p>
          <a:p>
            <a:r>
              <a:rPr lang="ko-KR" altLang="en-US" sz="1000" dirty="0" smtClean="0"/>
              <a:t>        </a:t>
            </a:r>
          </a:p>
          <a:p>
            <a:r>
              <a:rPr lang="en-US" altLang="ko-KR" sz="1000" dirty="0" smtClean="0"/>
              <a:t>    &lt;!-- define the </a:t>
            </a:r>
            <a:r>
              <a:rPr lang="en-US" altLang="ko-KR" sz="1000" dirty="0" err="1" smtClean="0"/>
              <a:t>SqlSessionFactory</a:t>
            </a:r>
            <a:r>
              <a:rPr lang="en-US" altLang="ko-KR" sz="1000" dirty="0" smtClean="0"/>
              <a:t> --&gt;</a:t>
            </a:r>
          </a:p>
          <a:p>
            <a:r>
              <a:rPr lang="en-US" altLang="ko-KR" sz="1000" dirty="0" smtClean="0"/>
              <a:t>    &lt;bean id=</a:t>
            </a:r>
            <a:r>
              <a:rPr lang="en-US" altLang="ko-KR" sz="1000" i="1" dirty="0" smtClean="0"/>
              <a:t>"</a:t>
            </a:r>
            <a:r>
              <a:rPr lang="en-US" altLang="ko-KR" sz="1000" i="1" dirty="0" err="1" smtClean="0"/>
              <a:t>sqlSessionFactory</a:t>
            </a:r>
            <a:r>
              <a:rPr lang="en-US" altLang="ko-KR" sz="1000" i="1" dirty="0" smtClean="0"/>
              <a:t>" class="</a:t>
            </a:r>
            <a:r>
              <a:rPr lang="en-US" altLang="ko-KR" sz="1000" i="1" dirty="0" err="1" smtClean="0"/>
              <a:t>org.mybatis.spring.SqlSessionFactoryBean</a:t>
            </a:r>
            <a:r>
              <a:rPr lang="en-US" altLang="ko-KR" sz="1000" i="1" dirty="0" smtClean="0"/>
              <a:t>"&gt;</a:t>
            </a:r>
          </a:p>
          <a:p>
            <a:r>
              <a:rPr lang="en-US" altLang="ko-KR" sz="1000" dirty="0" smtClean="0"/>
              <a:t>        &lt;property name=</a:t>
            </a:r>
            <a:r>
              <a:rPr lang="en-US" altLang="ko-KR" sz="1000" i="1" dirty="0" smtClean="0"/>
              <a:t>"</a:t>
            </a:r>
            <a:r>
              <a:rPr lang="en-US" altLang="ko-KR" sz="1000" i="1" dirty="0" err="1" smtClean="0"/>
              <a:t>dataSource</a:t>
            </a:r>
            <a:r>
              <a:rPr lang="en-US" altLang="ko-KR" sz="1000" i="1" dirty="0" smtClean="0"/>
              <a:t>" ref="</a:t>
            </a:r>
            <a:r>
              <a:rPr lang="en-US" altLang="ko-KR" sz="1000" i="1" dirty="0" err="1" smtClean="0"/>
              <a:t>dataSource</a:t>
            </a:r>
            <a:r>
              <a:rPr lang="en-US" altLang="ko-KR" sz="1000" i="1" dirty="0" smtClean="0"/>
              <a:t>" /&gt;</a:t>
            </a:r>
          </a:p>
          <a:p>
            <a:r>
              <a:rPr lang="en-US" altLang="ko-KR" sz="1000" dirty="0" smtClean="0"/>
              <a:t>        &lt;property name=</a:t>
            </a:r>
            <a:r>
              <a:rPr lang="en-US" altLang="ko-KR" sz="1000" i="1" dirty="0" smtClean="0"/>
              <a:t>"</a:t>
            </a:r>
            <a:r>
              <a:rPr lang="en-US" altLang="ko-KR" sz="1000" i="1" dirty="0" err="1" smtClean="0"/>
              <a:t>typeAliasesPackage</a:t>
            </a:r>
            <a:r>
              <a:rPr lang="en-US" altLang="ko-KR" sz="1000" i="1" dirty="0" smtClean="0"/>
              <a:t>" value="</a:t>
            </a:r>
            <a:r>
              <a:rPr lang="en-US" altLang="ko-KR" sz="1000" i="1" dirty="0" err="1" smtClean="0"/>
              <a:t>com.jang.doc.cardmybatis.dto</a:t>
            </a:r>
            <a:r>
              <a:rPr lang="en-US" altLang="ko-KR" sz="1000" i="1" dirty="0" smtClean="0"/>
              <a:t>" /&gt;</a:t>
            </a:r>
          </a:p>
          <a:p>
            <a:r>
              <a:rPr lang="en-US" altLang="ko-KR" sz="1000" dirty="0" smtClean="0"/>
              <a:t>        &lt;property name=</a:t>
            </a:r>
            <a:r>
              <a:rPr lang="en-US" altLang="ko-KR" sz="1000" i="1" dirty="0" smtClean="0"/>
              <a:t>"</a:t>
            </a:r>
            <a:r>
              <a:rPr lang="en-US" altLang="ko-KR" sz="1000" i="1" dirty="0" err="1" smtClean="0"/>
              <a:t>mapperLocations</a:t>
            </a:r>
            <a:r>
              <a:rPr lang="en-US" altLang="ko-KR" sz="1000" i="1" dirty="0" smtClean="0"/>
              <a:t>"&gt;</a:t>
            </a:r>
          </a:p>
          <a:p>
            <a:r>
              <a:rPr lang="en-US" altLang="ko-KR" sz="1000" dirty="0" smtClean="0"/>
              <a:t>            &lt;list&gt;</a:t>
            </a:r>
          </a:p>
          <a:p>
            <a:r>
              <a:rPr lang="en-US" altLang="ko-KR" sz="1000" dirty="0" smtClean="0"/>
              <a:t>                &lt;value&gt;</a:t>
            </a:r>
            <a:r>
              <a:rPr lang="en-US" altLang="ko-KR" sz="1000" u="sng" dirty="0" err="1" smtClean="0"/>
              <a:t>classpath</a:t>
            </a:r>
            <a:r>
              <a:rPr lang="en-US" altLang="ko-KR" sz="1000" u="sng" dirty="0" smtClean="0"/>
              <a:t>*:com/</a:t>
            </a:r>
            <a:r>
              <a:rPr lang="en-US" altLang="ko-KR" sz="1000" u="sng" dirty="0" err="1" smtClean="0"/>
              <a:t>jang</a:t>
            </a:r>
            <a:r>
              <a:rPr lang="en-US" altLang="ko-KR" sz="1000" u="sng" dirty="0" smtClean="0"/>
              <a:t>/doc/</a:t>
            </a:r>
            <a:r>
              <a:rPr lang="en-US" altLang="ko-KR" sz="1000" u="sng" dirty="0" err="1" smtClean="0"/>
              <a:t>cardmybatis</a:t>
            </a:r>
            <a:r>
              <a:rPr lang="en-US" altLang="ko-KR" sz="1000" u="sng" dirty="0" smtClean="0"/>
              <a:t>/</a:t>
            </a:r>
            <a:r>
              <a:rPr lang="en-US" altLang="ko-KR" sz="1000" u="sng" dirty="0" err="1" smtClean="0"/>
              <a:t>mapper</a:t>
            </a:r>
            <a:r>
              <a:rPr lang="en-US" altLang="ko-KR" sz="1000" u="sng" dirty="0" smtClean="0"/>
              <a:t>/*</a:t>
            </a:r>
            <a:r>
              <a:rPr lang="en-US" altLang="ko-KR" sz="1000" u="sng" dirty="0" err="1" smtClean="0"/>
              <a:t>Mapper.xml</a:t>
            </a:r>
            <a:r>
              <a:rPr lang="en-US" altLang="ko-KR" sz="1000" u="sng" dirty="0" smtClean="0"/>
              <a:t>&lt;/value&gt;</a:t>
            </a:r>
          </a:p>
          <a:p>
            <a:r>
              <a:rPr lang="en-US" altLang="ko-KR" sz="1000" dirty="0" smtClean="0"/>
              <a:t>            &lt;/list&gt;</a:t>
            </a:r>
          </a:p>
          <a:p>
            <a:r>
              <a:rPr lang="en-US" altLang="ko-KR" sz="1000" dirty="0" smtClean="0"/>
              <a:t>        &lt;/property&gt;</a:t>
            </a:r>
          </a:p>
          <a:p>
            <a:r>
              <a:rPr lang="en-US" altLang="ko-KR" sz="1000" dirty="0" smtClean="0"/>
              <a:t>    &lt;/bean&gt;</a:t>
            </a:r>
          </a:p>
          <a:p>
            <a:r>
              <a:rPr lang="ko-KR" altLang="en-US" sz="1000" dirty="0" smtClean="0"/>
              <a:t>   </a:t>
            </a:r>
          </a:p>
          <a:p>
            <a:r>
              <a:rPr lang="en-US" altLang="ko-KR" sz="1000" dirty="0" smtClean="0"/>
              <a:t>    &lt;!-- scan for </a:t>
            </a:r>
            <a:r>
              <a:rPr lang="en-US" altLang="ko-KR" sz="1000" u="sng" dirty="0" err="1" smtClean="0"/>
              <a:t>mappers</a:t>
            </a:r>
            <a:r>
              <a:rPr lang="en-US" altLang="ko-KR" sz="1000" u="sng" dirty="0" smtClean="0"/>
              <a:t> and let them be </a:t>
            </a:r>
            <a:r>
              <a:rPr lang="en-US" altLang="ko-KR" sz="1000" u="sng" dirty="0" err="1" smtClean="0"/>
              <a:t>autowired</a:t>
            </a:r>
            <a:r>
              <a:rPr lang="en-US" altLang="ko-KR" sz="1000" u="sng" dirty="0" smtClean="0"/>
              <a:t> --&gt;</a:t>
            </a:r>
          </a:p>
          <a:p>
            <a:r>
              <a:rPr lang="en-US" altLang="ko-KR" sz="1000" dirty="0" smtClean="0"/>
              <a:t>    &lt;bean class=</a:t>
            </a:r>
            <a:r>
              <a:rPr lang="en-US" altLang="ko-KR" sz="1000" i="1" dirty="0" smtClean="0"/>
              <a:t>"</a:t>
            </a:r>
            <a:r>
              <a:rPr lang="en-US" altLang="ko-KR" sz="1000" i="1" dirty="0" err="1" smtClean="0"/>
              <a:t>org.mybatis.spring.mapper.MapperScannerConfigurer</a:t>
            </a:r>
            <a:r>
              <a:rPr lang="en-US" altLang="ko-KR" sz="1000" i="1" dirty="0" smtClean="0"/>
              <a:t>"&gt;</a:t>
            </a:r>
          </a:p>
          <a:p>
            <a:r>
              <a:rPr lang="en-US" altLang="ko-KR" sz="1000" dirty="0" smtClean="0"/>
              <a:t>        &lt;property name=</a:t>
            </a:r>
            <a:r>
              <a:rPr lang="en-US" altLang="ko-KR" sz="1000" i="1" dirty="0" smtClean="0"/>
              <a:t>"</a:t>
            </a:r>
            <a:r>
              <a:rPr lang="en-US" altLang="ko-KR" sz="1000" i="1" dirty="0" err="1" smtClean="0"/>
              <a:t>basePackage</a:t>
            </a:r>
            <a:r>
              <a:rPr lang="en-US" altLang="ko-KR" sz="1000" i="1" dirty="0" smtClean="0"/>
              <a:t>" value="</a:t>
            </a:r>
            <a:r>
              <a:rPr lang="en-US" altLang="ko-KR" sz="1000" i="1" dirty="0" err="1" smtClean="0"/>
              <a:t>com.jang.doc.cardmybatis.mapper</a:t>
            </a:r>
            <a:r>
              <a:rPr lang="en-US" altLang="ko-KR" sz="1000" i="1" dirty="0" smtClean="0"/>
              <a:t>" /&gt;</a:t>
            </a:r>
          </a:p>
          <a:p>
            <a:r>
              <a:rPr lang="en-US" altLang="ko-KR" sz="1000" dirty="0" smtClean="0"/>
              <a:t>    &lt;/bean&gt;</a:t>
            </a:r>
          </a:p>
          <a:p>
            <a:r>
              <a:rPr lang="ko-KR" altLang="en-US" sz="1000" dirty="0" smtClean="0"/>
              <a:t>    </a:t>
            </a:r>
          </a:p>
          <a:p>
            <a:r>
              <a:rPr lang="en-US" altLang="ko-KR" sz="1000" dirty="0" smtClean="0"/>
              <a:t>&lt;/beans&gt;</a:t>
            </a:r>
          </a:p>
          <a:p>
            <a:endParaRPr lang="ko-KR" altLang="en-US" sz="1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CardMybatis-servlet.xml(1)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172450" cy="5256584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4932040" y="4293096"/>
            <a:ext cx="3456384" cy="73866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컨테이너에 생성할 객체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:Controller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Auto scan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@Controller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 @Service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 @Repository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340768"/>
            <a:ext cx="2736304" cy="172819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4932040" y="5301208"/>
            <a:ext cx="3456384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@Valid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30668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CardMybatis-servlet.xml(2)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200800" cy="4195249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509120"/>
            <a:ext cx="6912768" cy="180975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763688" y="3501007"/>
            <a:ext cx="4968552" cy="88214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292080" y="4293096"/>
            <a:ext cx="3456384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일반적인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ViewResolver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675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직선 화살표 연결선 72"/>
          <p:cNvCxnSpPr>
            <a:endCxn id="26" idx="0"/>
          </p:cNvCxnSpPr>
          <p:nvPr/>
        </p:nvCxnSpPr>
        <p:spPr>
          <a:xfrm flipH="1">
            <a:off x="2664552" y="4581128"/>
            <a:ext cx="36004" cy="72008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>
            <a:off x="3348628" y="4725144"/>
            <a:ext cx="792088" cy="576064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>
            <a:off x="3420636" y="5661248"/>
            <a:ext cx="720080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/>
          <p:nvPr/>
        </p:nvCxnSpPr>
        <p:spPr>
          <a:xfrm>
            <a:off x="5364088" y="5589240"/>
            <a:ext cx="72008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/>
          <p:nvPr/>
        </p:nvCxnSpPr>
        <p:spPr>
          <a:xfrm>
            <a:off x="5076056" y="3284984"/>
            <a:ext cx="72008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/>
          <p:nvPr/>
        </p:nvCxnSpPr>
        <p:spPr>
          <a:xfrm>
            <a:off x="3275856" y="3212976"/>
            <a:ext cx="72008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MVC </a:t>
            </a:r>
            <a:r>
              <a:rPr lang="ko-KR" altLang="en-US" dirty="0" smtClean="0"/>
              <a:t>모델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" name="Picture 2" descr="C:\Users\jjinfree\AppData\Local\Microsoft\Windows\Temporary Internet Files\Content.IE5\UPW7BD6U\MC900441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5576" y="2780928"/>
            <a:ext cx="648072" cy="594809"/>
          </a:xfrm>
          <a:prstGeom prst="rect">
            <a:avLst/>
          </a:prstGeom>
          <a:noFill/>
        </p:spPr>
      </p:pic>
      <p:grpSp>
        <p:nvGrpSpPr>
          <p:cNvPr id="11" name="그룹 10"/>
          <p:cNvGrpSpPr/>
          <p:nvPr/>
        </p:nvGrpSpPr>
        <p:grpSpPr>
          <a:xfrm>
            <a:off x="2555776" y="2852936"/>
            <a:ext cx="1080120" cy="576064"/>
            <a:chOff x="2051720" y="1772816"/>
            <a:chExt cx="1080120" cy="576064"/>
          </a:xfrm>
        </p:grpSpPr>
        <p:sp>
          <p:nvSpPr>
            <p:cNvPr id="12" name="직사각형 11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4067944" y="2924944"/>
            <a:ext cx="1080120" cy="576064"/>
            <a:chOff x="2051720" y="1772816"/>
            <a:chExt cx="1080120" cy="576064"/>
          </a:xfrm>
        </p:grpSpPr>
        <p:sp>
          <p:nvSpPr>
            <p:cNvPr id="16" name="직사각형 15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Java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Bean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9" name="원통 18"/>
          <p:cNvSpPr/>
          <p:nvPr/>
        </p:nvSpPr>
        <p:spPr>
          <a:xfrm>
            <a:off x="5796136" y="2708920"/>
            <a:ext cx="504056" cy="7920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pic>
        <p:nvPicPr>
          <p:cNvPr id="20" name="Picture 2" descr="C:\Users\jjinfree\AppData\Local\Microsoft\Windows\Temporary Internet Files\Content.IE5\UPW7BD6U\MC900441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7544" y="4653136"/>
            <a:ext cx="719316" cy="660198"/>
          </a:xfrm>
          <a:prstGeom prst="rect">
            <a:avLst/>
          </a:prstGeom>
          <a:noFill/>
        </p:spPr>
      </p:pic>
      <p:grpSp>
        <p:nvGrpSpPr>
          <p:cNvPr id="34" name="그룹 33"/>
          <p:cNvGrpSpPr/>
          <p:nvPr/>
        </p:nvGrpSpPr>
        <p:grpSpPr>
          <a:xfrm>
            <a:off x="2268508" y="4221088"/>
            <a:ext cx="1291343" cy="504056"/>
            <a:chOff x="2200537" y="4005064"/>
            <a:chExt cx="1435359" cy="504056"/>
          </a:xfrm>
        </p:grpSpPr>
        <p:sp>
          <p:nvSpPr>
            <p:cNvPr id="23" name="직사각형 22"/>
            <p:cNvSpPr/>
            <p:nvPr/>
          </p:nvSpPr>
          <p:spPr>
            <a:xfrm>
              <a:off x="2200537" y="4005064"/>
              <a:ext cx="1214535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2421361" y="4077072"/>
              <a:ext cx="1214535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Servlet</a:t>
              </a:r>
              <a:endParaRPr lang="en-US" altLang="ko-KR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500"/>
                </a:lnSpc>
              </a:pPr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(Controller)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2268508" y="5301208"/>
            <a:ext cx="1080120" cy="576064"/>
            <a:chOff x="2051720" y="1772816"/>
            <a:chExt cx="1080120" cy="576064"/>
          </a:xfrm>
        </p:grpSpPr>
        <p:sp>
          <p:nvSpPr>
            <p:cNvPr id="26" name="직사각형 25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(View)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284732" y="5157192"/>
            <a:ext cx="1224136" cy="648072"/>
            <a:chOff x="2051720" y="1772816"/>
            <a:chExt cx="1080120" cy="576064"/>
          </a:xfrm>
        </p:grpSpPr>
        <p:sp>
          <p:nvSpPr>
            <p:cNvPr id="30" name="직사각형 29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Bean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sz="16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(Model)</a:t>
              </a:r>
              <a:endParaRPr lang="ko-KR" altLang="en-US" sz="16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35" name="원통 34"/>
          <p:cNvSpPr/>
          <p:nvPr/>
        </p:nvSpPr>
        <p:spPr>
          <a:xfrm>
            <a:off x="6084932" y="5013176"/>
            <a:ext cx="504056" cy="7920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grpSp>
        <p:nvGrpSpPr>
          <p:cNvPr id="48" name="그룹 47"/>
          <p:cNvGrpSpPr/>
          <p:nvPr/>
        </p:nvGrpSpPr>
        <p:grpSpPr>
          <a:xfrm>
            <a:off x="755576" y="1165508"/>
            <a:ext cx="4608512" cy="882955"/>
            <a:chOff x="539552" y="1628800"/>
            <a:chExt cx="4608512" cy="882955"/>
          </a:xfrm>
        </p:grpSpPr>
        <p:pic>
          <p:nvPicPr>
            <p:cNvPr id="4" name="Picture 2" descr="C:\Users\jjinfree\AppData\Local\Microsoft\Windows\Temporary Internet Files\Content.IE5\UPW7BD6U\MC90044133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39552" y="1864232"/>
              <a:ext cx="648072" cy="594809"/>
            </a:xfrm>
            <a:prstGeom prst="rect">
              <a:avLst/>
            </a:prstGeom>
            <a:noFill/>
          </p:spPr>
        </p:pic>
        <p:sp>
          <p:nvSpPr>
            <p:cNvPr id="5" name="직사각형 4"/>
            <p:cNvSpPr/>
            <p:nvPr/>
          </p:nvSpPr>
          <p:spPr>
            <a:xfrm>
              <a:off x="2267744" y="1772816"/>
              <a:ext cx="950505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91188" y="1859969"/>
              <a:ext cx="999882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" name="원통 7"/>
            <p:cNvSpPr/>
            <p:nvPr/>
          </p:nvSpPr>
          <p:spPr>
            <a:xfrm>
              <a:off x="4644008" y="1628800"/>
              <a:ext cx="504056" cy="79208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db</a:t>
              </a:r>
              <a:endParaRPr lang="ko-KR" altLang="en-US" dirty="0"/>
            </a:p>
          </p:txBody>
        </p:sp>
        <p:cxnSp>
          <p:nvCxnSpPr>
            <p:cNvPr id="38" name="직선 화살표 연결선 37"/>
            <p:cNvCxnSpPr/>
            <p:nvPr/>
          </p:nvCxnSpPr>
          <p:spPr>
            <a:xfrm>
              <a:off x="1475656" y="1988840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/>
            <p:cNvCxnSpPr/>
            <p:nvPr/>
          </p:nvCxnSpPr>
          <p:spPr>
            <a:xfrm>
              <a:off x="3779912" y="2132856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/>
            <p:nvPr/>
          </p:nvCxnSpPr>
          <p:spPr>
            <a:xfrm flipH="1">
              <a:off x="1437556" y="2159144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403648" y="1700808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요청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26508" y="2132856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응답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699792" y="1700808"/>
              <a:ext cx="1080120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</a:p>
            <a:p>
              <a:pPr algn="ctr"/>
              <a:endParaRPr lang="ko-KR" altLang="en-US" sz="16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555776" y="1988840"/>
              <a:ext cx="1049260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</a:p>
            <a:p>
              <a:pPr algn="ctr"/>
              <a:r>
                <a:rPr lang="en-US" altLang="ko-KR" sz="1400" dirty="0" err="1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HTML+Java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5724128" y="1453540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서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DB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직접 접근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483768" y="877476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latin typeface="HY엽서L" pitchFamily="18" charset="-127"/>
                <a:ea typeface="HY엽서L" pitchFamily="18" charset="-127"/>
              </a:rPr>
              <a:t>JSP</a:t>
            </a:r>
            <a:r>
              <a:rPr lang="ko-KR" altLang="en-US" sz="1200" b="1" dirty="0" smtClean="0">
                <a:latin typeface="HY엽서L" pitchFamily="18" charset="-127"/>
                <a:ea typeface="HY엽서L" pitchFamily="18" charset="-127"/>
              </a:rPr>
              <a:t>간 복잡한 이동</a:t>
            </a:r>
            <a:endParaRPr lang="ko-KR" altLang="en-US" sz="1200" b="1" dirty="0">
              <a:latin typeface="HY엽서L" pitchFamily="18" charset="-127"/>
              <a:ea typeface="HY엽서L" pitchFamily="18" charset="-127"/>
            </a:endParaRPr>
          </a:p>
        </p:txBody>
      </p:sp>
      <p:cxnSp>
        <p:nvCxnSpPr>
          <p:cNvPr id="53" name="직선 화살표 연결선 52"/>
          <p:cNvCxnSpPr/>
          <p:nvPr/>
        </p:nvCxnSpPr>
        <p:spPr>
          <a:xfrm>
            <a:off x="3635896" y="1381532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>
            <a:off x="1638340" y="3099440"/>
            <a:ext cx="720080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1653580" y="2985904"/>
            <a:ext cx="72008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619672" y="2636912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요청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16244" y="3140968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응답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6599232" y="2951075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MVC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모델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1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68508" y="3933056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일관된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응답요청관리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67" name="직선 화살표 연결선 66"/>
          <p:cNvCxnSpPr>
            <a:endCxn id="23" idx="1"/>
          </p:cNvCxnSpPr>
          <p:nvPr/>
        </p:nvCxnSpPr>
        <p:spPr>
          <a:xfrm flipV="1">
            <a:off x="1404412" y="4437112"/>
            <a:ext cx="864096" cy="36004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>
            <a:stCxn id="20" idx="1"/>
          </p:cNvCxnSpPr>
          <p:nvPr/>
        </p:nvCxnSpPr>
        <p:spPr>
          <a:xfrm flipV="1">
            <a:off x="1186860" y="4521247"/>
            <a:ext cx="1080884" cy="46198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290876" y="4319384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요청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48428" y="4797152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응답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6733004" y="5013176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MVC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모델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2 </a:t>
            </a:r>
          </a:p>
        </p:txBody>
      </p:sp>
      <p:sp>
        <p:nvSpPr>
          <p:cNvPr id="65" name="직사각형 64"/>
          <p:cNvSpPr/>
          <p:nvPr/>
        </p:nvSpPr>
        <p:spPr>
          <a:xfrm>
            <a:off x="611560" y="2303526"/>
            <a:ext cx="7776864" cy="1485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65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CardMybatis-servlet.xml(code)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92696"/>
            <a:ext cx="7882286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&lt;?xml version=</a:t>
            </a:r>
            <a:r>
              <a:rPr lang="en-US" altLang="ko-KR" sz="1000" i="1" dirty="0" smtClean="0"/>
              <a:t>"1.0" encoding="UTF-8"?&gt;</a:t>
            </a:r>
          </a:p>
          <a:p>
            <a:r>
              <a:rPr lang="en-US" altLang="ko-KR" sz="1000" dirty="0" smtClean="0"/>
              <a:t>&lt;beans </a:t>
            </a:r>
            <a:r>
              <a:rPr lang="en-US" altLang="ko-KR" sz="1000" dirty="0" err="1" smtClean="0"/>
              <a:t>xmlns</a:t>
            </a:r>
            <a:r>
              <a:rPr lang="en-US" altLang="ko-KR" sz="1000" dirty="0" smtClean="0"/>
              <a:t>=</a:t>
            </a:r>
            <a:r>
              <a:rPr lang="en-US" altLang="ko-KR" sz="1000" i="1" dirty="0" smtClean="0"/>
              <a:t>"http://www.springframework.org/schema/beans"</a:t>
            </a:r>
          </a:p>
          <a:p>
            <a:r>
              <a:rPr lang="en-US" altLang="ko-KR" sz="1000" dirty="0" smtClean="0"/>
              <a:t>    </a:t>
            </a:r>
            <a:r>
              <a:rPr lang="en-US" altLang="ko-KR" sz="1000" dirty="0" err="1" smtClean="0"/>
              <a:t>xmlns:xsi</a:t>
            </a:r>
            <a:r>
              <a:rPr lang="en-US" altLang="ko-KR" sz="1000" dirty="0" smtClean="0"/>
              <a:t>=</a:t>
            </a:r>
            <a:r>
              <a:rPr lang="en-US" altLang="ko-KR" sz="1000" i="1" dirty="0" smtClean="0"/>
              <a:t>"http://www.w3.org/2001/XMLSchema-instance"</a:t>
            </a:r>
          </a:p>
          <a:p>
            <a:r>
              <a:rPr lang="en-US" altLang="ko-KR" sz="1000" dirty="0" smtClean="0"/>
              <a:t>    </a:t>
            </a:r>
            <a:r>
              <a:rPr lang="en-US" altLang="ko-KR" sz="1000" dirty="0" err="1" smtClean="0"/>
              <a:t>xmlns:util</a:t>
            </a:r>
            <a:r>
              <a:rPr lang="en-US" altLang="ko-KR" sz="1000" dirty="0" smtClean="0"/>
              <a:t>=</a:t>
            </a:r>
            <a:r>
              <a:rPr lang="en-US" altLang="ko-KR" sz="1000" i="1" dirty="0" smtClean="0"/>
              <a:t>"http://www.springframework.org/schema/util"</a:t>
            </a:r>
          </a:p>
          <a:p>
            <a:r>
              <a:rPr lang="en-US" altLang="ko-KR" sz="1000" dirty="0" smtClean="0"/>
              <a:t>    </a:t>
            </a:r>
            <a:r>
              <a:rPr lang="en-US" altLang="ko-KR" sz="1000" dirty="0" err="1" smtClean="0"/>
              <a:t>xmlns:context</a:t>
            </a:r>
            <a:r>
              <a:rPr lang="en-US" altLang="ko-KR" sz="1000" dirty="0" smtClean="0"/>
              <a:t>=</a:t>
            </a:r>
            <a:r>
              <a:rPr lang="en-US" altLang="ko-KR" sz="1000" i="1" dirty="0" smtClean="0"/>
              <a:t>"http://www.springframework.org/schema/context"</a:t>
            </a:r>
          </a:p>
          <a:p>
            <a:r>
              <a:rPr lang="en-US" altLang="ko-KR" sz="1000" dirty="0" smtClean="0"/>
              <a:t>    </a:t>
            </a:r>
            <a:r>
              <a:rPr lang="en-US" altLang="ko-KR" sz="1000" dirty="0" err="1" smtClean="0"/>
              <a:t>xmlns:p</a:t>
            </a:r>
            <a:r>
              <a:rPr lang="en-US" altLang="ko-KR" sz="1000" dirty="0" smtClean="0"/>
              <a:t>=</a:t>
            </a:r>
            <a:r>
              <a:rPr lang="en-US" altLang="ko-KR" sz="1000" i="1" dirty="0" smtClean="0"/>
              <a:t>"http://www.springframework.org/schema/p"</a:t>
            </a:r>
          </a:p>
          <a:p>
            <a:r>
              <a:rPr lang="en-US" altLang="ko-KR" sz="1000" dirty="0" smtClean="0"/>
              <a:t>    </a:t>
            </a:r>
            <a:r>
              <a:rPr lang="en-US" altLang="ko-KR" sz="1000" dirty="0" err="1" smtClean="0"/>
              <a:t>xmlns:mvc</a:t>
            </a:r>
            <a:r>
              <a:rPr lang="en-US" altLang="ko-KR" sz="1000" dirty="0" smtClean="0"/>
              <a:t>=</a:t>
            </a:r>
            <a:r>
              <a:rPr lang="en-US" altLang="ko-KR" sz="1000" i="1" dirty="0" smtClean="0"/>
              <a:t>"http://www.springframework.org/schema/mvc"</a:t>
            </a:r>
          </a:p>
          <a:p>
            <a:r>
              <a:rPr lang="en-US" altLang="ko-KR" sz="1000" dirty="0" smtClean="0"/>
              <a:t>    </a:t>
            </a:r>
            <a:r>
              <a:rPr lang="en-US" altLang="ko-KR" sz="1000" dirty="0" err="1" smtClean="0"/>
              <a:t>xsi:schemaLocation</a:t>
            </a:r>
            <a:r>
              <a:rPr lang="en-US" altLang="ko-KR" sz="1000" dirty="0" smtClean="0"/>
              <a:t>=</a:t>
            </a:r>
            <a:r>
              <a:rPr lang="en-US" altLang="ko-KR" sz="1000" i="1" dirty="0" smtClean="0"/>
              <a:t>"http://www.springframework.org/schema/mvc </a:t>
            </a:r>
          </a:p>
          <a:p>
            <a:r>
              <a:rPr lang="en-US" altLang="ko-KR" sz="1000" i="1" dirty="0" smtClean="0"/>
              <a:t>    http://www.springframework.org/schema/mvc/spring-mvc-3.1.xsd</a:t>
            </a:r>
          </a:p>
          <a:p>
            <a:r>
              <a:rPr lang="en-US" altLang="ko-KR" sz="1000" i="1" dirty="0" smtClean="0"/>
              <a:t>        http://www.springframework.org/schema/beans </a:t>
            </a:r>
          </a:p>
          <a:p>
            <a:r>
              <a:rPr lang="en-US" altLang="ko-KR" sz="1000" i="1" dirty="0" smtClean="0"/>
              <a:t>        http://www.springframework.org/schema/beans/spring-beans-3.1.xsd</a:t>
            </a:r>
          </a:p>
          <a:p>
            <a:r>
              <a:rPr lang="en-US" altLang="ko-KR" sz="1000" i="1" dirty="0" smtClean="0"/>
              <a:t>        http://www.springframework.org/schema/util </a:t>
            </a:r>
          </a:p>
          <a:p>
            <a:r>
              <a:rPr lang="en-US" altLang="ko-KR" sz="1000" i="1" dirty="0" smtClean="0"/>
              <a:t>        http://www.springframework.org/schema/util/spring-util-3.1.xsd</a:t>
            </a:r>
          </a:p>
          <a:p>
            <a:r>
              <a:rPr lang="en-US" altLang="ko-KR" sz="1000" i="1" dirty="0" smtClean="0"/>
              <a:t>        http://www.springframework.org/schema/context </a:t>
            </a:r>
          </a:p>
          <a:p>
            <a:r>
              <a:rPr lang="en-US" altLang="ko-KR" sz="1000" i="1" dirty="0" smtClean="0"/>
              <a:t>        http://www.springframework.org/schema/context/spring-context-3.1.xsd"&gt;</a:t>
            </a:r>
          </a:p>
          <a:p>
            <a:r>
              <a:rPr lang="ko-KR" altLang="en-US" sz="1000" dirty="0" smtClean="0"/>
              <a:t>    </a:t>
            </a:r>
          </a:p>
          <a:p>
            <a:r>
              <a:rPr lang="en-US" altLang="ko-KR" sz="1000" dirty="0" smtClean="0"/>
              <a:t>    &lt;!-- annotation </a:t>
            </a:r>
            <a:r>
              <a:rPr lang="en-US" altLang="ko-KR" sz="1000" u="sng" dirty="0" err="1" smtClean="0"/>
              <a:t>config</a:t>
            </a:r>
            <a:r>
              <a:rPr lang="en-US" altLang="ko-KR" sz="1000" u="sng" dirty="0" smtClean="0"/>
              <a:t> &amp; scan --&gt;</a:t>
            </a:r>
          </a:p>
          <a:p>
            <a:r>
              <a:rPr lang="en-US" altLang="ko-KR" sz="1000" dirty="0" smtClean="0"/>
              <a:t>    &lt;</a:t>
            </a:r>
            <a:r>
              <a:rPr lang="en-US" altLang="ko-KR" sz="1000" dirty="0" err="1" smtClean="0"/>
              <a:t>context:annotation-config</a:t>
            </a:r>
            <a:r>
              <a:rPr lang="en-US" altLang="ko-KR" sz="1000" dirty="0" smtClean="0"/>
              <a:t> /&gt;</a:t>
            </a:r>
          </a:p>
          <a:p>
            <a:r>
              <a:rPr lang="en-US" altLang="ko-KR" sz="1000" dirty="0" smtClean="0"/>
              <a:t>    &lt;</a:t>
            </a:r>
            <a:r>
              <a:rPr lang="en-US" altLang="ko-KR" sz="1000" dirty="0" err="1" smtClean="0"/>
              <a:t>context:component</a:t>
            </a:r>
            <a:r>
              <a:rPr lang="en-US" altLang="ko-KR" sz="1000" dirty="0" smtClean="0"/>
              <a:t>-scan base-package=</a:t>
            </a:r>
            <a:r>
              <a:rPr lang="en-US" altLang="ko-KR" sz="1000" i="1" dirty="0" smtClean="0"/>
              <a:t>"</a:t>
            </a:r>
            <a:r>
              <a:rPr lang="en-US" altLang="ko-KR" sz="1000" i="1" dirty="0" err="1" smtClean="0"/>
              <a:t>com.jang.doc</a:t>
            </a:r>
            <a:r>
              <a:rPr lang="en-US" altLang="ko-KR" sz="1000" i="1" dirty="0" smtClean="0"/>
              <a:t>" /&gt;</a:t>
            </a:r>
          </a:p>
          <a:p>
            <a:endParaRPr lang="ko-KR" altLang="en-US" sz="1000" dirty="0" smtClean="0"/>
          </a:p>
          <a:p>
            <a:r>
              <a:rPr lang="en-US" altLang="ko-KR" sz="1000" dirty="0" smtClean="0"/>
              <a:t>    &lt;!-- JSR-303 support will be detected on </a:t>
            </a:r>
            <a:r>
              <a:rPr lang="en-US" altLang="ko-KR" sz="1000" u="sng" dirty="0" err="1" smtClean="0"/>
              <a:t>classpath</a:t>
            </a:r>
            <a:r>
              <a:rPr lang="en-US" altLang="ko-KR" sz="1000" u="sng" dirty="0" smtClean="0"/>
              <a:t> and enabled automatically  --&gt;</a:t>
            </a:r>
          </a:p>
          <a:p>
            <a:r>
              <a:rPr lang="en-US" altLang="ko-KR" sz="1000" dirty="0" smtClean="0"/>
              <a:t>    &lt;</a:t>
            </a:r>
            <a:r>
              <a:rPr lang="en-US" altLang="ko-KR" sz="1000" dirty="0" err="1" smtClean="0"/>
              <a:t>mvc:annotation</a:t>
            </a:r>
            <a:r>
              <a:rPr lang="en-US" altLang="ko-KR" sz="1000" dirty="0" smtClean="0"/>
              <a:t>-driven /&gt;</a:t>
            </a:r>
          </a:p>
          <a:p>
            <a:r>
              <a:rPr lang="ko-KR" altLang="en-US" sz="1000" dirty="0" smtClean="0"/>
              <a:t>  </a:t>
            </a:r>
          </a:p>
          <a:p>
            <a:r>
              <a:rPr lang="en-US" altLang="ko-KR" sz="1000" dirty="0" smtClean="0"/>
              <a:t>    &lt;!-- view name </a:t>
            </a:r>
            <a:r>
              <a:rPr lang="en-US" altLang="ko-KR" sz="1000" u="sng" dirty="0" err="1" smtClean="0"/>
              <a:t>tanslator</a:t>
            </a:r>
            <a:r>
              <a:rPr lang="en-US" altLang="ko-KR" sz="1000" u="sng" dirty="0" smtClean="0"/>
              <a:t> --&gt;</a:t>
            </a:r>
          </a:p>
          <a:p>
            <a:r>
              <a:rPr lang="en-US" altLang="ko-KR" sz="1000" dirty="0" smtClean="0"/>
              <a:t>    &lt;bean id=</a:t>
            </a:r>
            <a:r>
              <a:rPr lang="en-US" altLang="ko-KR" sz="1000" i="1" dirty="0" smtClean="0"/>
              <a:t>"</a:t>
            </a:r>
            <a:r>
              <a:rPr lang="en-US" altLang="ko-KR" sz="1000" i="1" dirty="0" err="1" smtClean="0"/>
              <a:t>viewNameTranslator</a:t>
            </a:r>
            <a:r>
              <a:rPr lang="en-US" altLang="ko-KR" sz="1000" i="1" dirty="0" smtClean="0"/>
              <a:t>" class="org.springframework.web.servlet.view.DefaultRequestToViewNameTranslator" /&gt;</a:t>
            </a:r>
          </a:p>
          <a:p>
            <a:r>
              <a:rPr lang="ko-KR" altLang="en-US" sz="1000" dirty="0" smtClean="0"/>
              <a:t> </a:t>
            </a:r>
          </a:p>
          <a:p>
            <a:r>
              <a:rPr lang="en-US" altLang="ko-KR" sz="1000" dirty="0" smtClean="0"/>
              <a:t>    &lt;!-- view resolver --&gt;</a:t>
            </a:r>
          </a:p>
          <a:p>
            <a:r>
              <a:rPr lang="en-US" altLang="ko-KR" sz="1000" dirty="0" smtClean="0"/>
              <a:t>    &lt;bean class=</a:t>
            </a:r>
            <a:r>
              <a:rPr lang="en-US" altLang="ko-KR" sz="1000" i="1" dirty="0" smtClean="0"/>
              <a:t>"org.springframework.web.servlet.view.ContentNegotiatingViewResolver"&gt;</a:t>
            </a:r>
          </a:p>
          <a:p>
            <a:r>
              <a:rPr lang="en-US" altLang="ko-KR" sz="1000" dirty="0" smtClean="0"/>
              <a:t>        &lt;property name=</a:t>
            </a:r>
            <a:r>
              <a:rPr lang="en-US" altLang="ko-KR" sz="1000" i="1" dirty="0" smtClean="0"/>
              <a:t>"</a:t>
            </a:r>
            <a:r>
              <a:rPr lang="en-US" altLang="ko-KR" sz="1000" i="1" dirty="0" err="1" smtClean="0"/>
              <a:t>mediaTypes</a:t>
            </a:r>
            <a:r>
              <a:rPr lang="en-US" altLang="ko-KR" sz="1000" i="1" dirty="0" smtClean="0"/>
              <a:t>"&gt;</a:t>
            </a:r>
          </a:p>
          <a:p>
            <a:r>
              <a:rPr lang="en-US" altLang="ko-KR" sz="1000" dirty="0" smtClean="0"/>
              <a:t>            &lt;map&gt;</a:t>
            </a:r>
          </a:p>
          <a:p>
            <a:r>
              <a:rPr lang="en-US" altLang="ko-KR" sz="1000" dirty="0" smtClean="0"/>
              <a:t>                &lt;entry key=</a:t>
            </a:r>
            <a:r>
              <a:rPr lang="en-US" altLang="ko-KR" sz="1000" i="1" dirty="0" smtClean="0"/>
              <a:t>"</a:t>
            </a:r>
            <a:r>
              <a:rPr lang="en-US" altLang="ko-KR" sz="1000" i="1" dirty="0" err="1" smtClean="0"/>
              <a:t>json</a:t>
            </a:r>
            <a:r>
              <a:rPr lang="en-US" altLang="ko-KR" sz="1000" i="1" dirty="0" smtClean="0"/>
              <a:t>" value="application/</a:t>
            </a:r>
            <a:r>
              <a:rPr lang="en-US" altLang="ko-KR" sz="1000" i="1" dirty="0" err="1" smtClean="0"/>
              <a:t>json</a:t>
            </a:r>
            <a:r>
              <a:rPr lang="en-US" altLang="ko-KR" sz="1000" i="1" dirty="0" smtClean="0"/>
              <a:t>" /&gt;</a:t>
            </a:r>
          </a:p>
          <a:p>
            <a:r>
              <a:rPr lang="en-US" altLang="ko-KR" sz="1000" dirty="0" smtClean="0"/>
              <a:t>                &lt;entry key=</a:t>
            </a:r>
            <a:r>
              <a:rPr lang="en-US" altLang="ko-KR" sz="1000" i="1" dirty="0" smtClean="0"/>
              <a:t>"xml"  value="application/xml" /&gt;</a:t>
            </a:r>
          </a:p>
          <a:p>
            <a:r>
              <a:rPr lang="en-US" altLang="ko-KR" sz="1000" dirty="0" smtClean="0"/>
              <a:t>                &lt;entry key=</a:t>
            </a:r>
            <a:r>
              <a:rPr lang="en-US" altLang="ko-KR" sz="1000" i="1" dirty="0" smtClean="0"/>
              <a:t>"do"   value="text/html" /&gt;</a:t>
            </a:r>
          </a:p>
          <a:p>
            <a:r>
              <a:rPr lang="en-US" altLang="ko-KR" sz="1000" dirty="0" smtClean="0"/>
              <a:t>            &lt;/map&gt;</a:t>
            </a:r>
          </a:p>
          <a:p>
            <a:r>
              <a:rPr lang="en-US" altLang="ko-KR" sz="1000" dirty="0" smtClean="0"/>
              <a:t>        &lt;/property&gt;</a:t>
            </a:r>
          </a:p>
          <a:p>
            <a:r>
              <a:rPr lang="en-US" altLang="ko-KR" sz="1000" dirty="0" smtClean="0"/>
              <a:t>        &lt;property name=</a:t>
            </a:r>
            <a:r>
              <a:rPr lang="en-US" altLang="ko-KR" sz="1000" i="1" dirty="0" smtClean="0"/>
              <a:t>"</a:t>
            </a:r>
            <a:r>
              <a:rPr lang="en-US" altLang="ko-KR" sz="1000" i="1" dirty="0" err="1" smtClean="0"/>
              <a:t>viewResolvers</a:t>
            </a:r>
            <a:r>
              <a:rPr lang="en-US" altLang="ko-KR" sz="1000" i="1" dirty="0" smtClean="0"/>
              <a:t>"&gt;</a:t>
            </a:r>
          </a:p>
          <a:p>
            <a:r>
              <a:rPr lang="en-US" altLang="ko-KR" sz="1000" dirty="0" smtClean="0"/>
              <a:t>            &lt;list&gt;</a:t>
            </a:r>
          </a:p>
          <a:p>
            <a:r>
              <a:rPr lang="en-US" altLang="ko-KR" sz="1000" dirty="0" smtClean="0"/>
              <a:t>                &lt;bean class=</a:t>
            </a:r>
            <a:r>
              <a:rPr lang="en-US" altLang="ko-KR" sz="1000" i="1" dirty="0" smtClean="0"/>
              <a:t>"</a:t>
            </a:r>
            <a:r>
              <a:rPr lang="en-US" altLang="ko-KR" sz="1000" i="1" dirty="0" err="1" smtClean="0"/>
              <a:t>org.springframework.web.servlet.view.BeanNameViewResolver</a:t>
            </a:r>
            <a:r>
              <a:rPr lang="en-US" altLang="ko-KR" sz="1000" i="1" dirty="0" smtClean="0"/>
              <a:t>"/&gt;</a:t>
            </a:r>
          </a:p>
          <a:p>
            <a:r>
              <a:rPr lang="en-US" altLang="ko-KR" sz="1000" dirty="0" smtClean="0"/>
              <a:t>                &lt;bean class=</a:t>
            </a:r>
            <a:r>
              <a:rPr lang="en-US" altLang="ko-KR" sz="1000" i="1" dirty="0" smtClean="0"/>
              <a:t>"org.springframework.web.servlet.view.InternalResourceViewResolver"&gt;</a:t>
            </a:r>
          </a:p>
          <a:p>
            <a:r>
              <a:rPr lang="en-US" altLang="ko-KR" sz="1000" dirty="0" smtClean="0"/>
              <a:t>                    &lt;property name=</a:t>
            </a:r>
            <a:r>
              <a:rPr lang="en-US" altLang="ko-KR" sz="1000" i="1" dirty="0" smtClean="0"/>
              <a:t>"prefix" value="/WEB-INF/</a:t>
            </a:r>
            <a:r>
              <a:rPr lang="en-US" altLang="ko-KR" sz="1000" i="1" dirty="0" err="1" smtClean="0"/>
              <a:t>jsp</a:t>
            </a:r>
            <a:r>
              <a:rPr lang="en-US" altLang="ko-KR" sz="1000" i="1" dirty="0" smtClean="0"/>
              <a:t>/" /&gt;</a:t>
            </a:r>
          </a:p>
          <a:p>
            <a:r>
              <a:rPr lang="en-US" altLang="ko-KR" sz="1000" dirty="0" smtClean="0"/>
              <a:t>                    &lt;property name=</a:t>
            </a:r>
            <a:r>
              <a:rPr lang="en-US" altLang="ko-KR" sz="1000" i="1" dirty="0" smtClean="0"/>
              <a:t>"suffix" value=".</a:t>
            </a:r>
            <a:r>
              <a:rPr lang="en-US" altLang="ko-KR" sz="1000" i="1" dirty="0" err="1" smtClean="0"/>
              <a:t>jsp</a:t>
            </a:r>
            <a:r>
              <a:rPr lang="en-US" altLang="ko-KR" sz="1000" i="1" dirty="0" smtClean="0"/>
              <a:t>" /&gt;</a:t>
            </a:r>
          </a:p>
          <a:p>
            <a:r>
              <a:rPr lang="en-US" altLang="ko-KR" sz="1000" dirty="0" smtClean="0"/>
              <a:t>                    &lt;property name=</a:t>
            </a:r>
            <a:r>
              <a:rPr lang="en-US" altLang="ko-KR" sz="1000" i="1" dirty="0" smtClean="0"/>
              <a:t>"order"  value="2"/&gt;</a:t>
            </a:r>
          </a:p>
          <a:p>
            <a:r>
              <a:rPr lang="en-US" altLang="ko-KR" sz="1000" dirty="0" smtClean="0"/>
              <a:t>                &lt;/bean&gt;</a:t>
            </a:r>
          </a:p>
          <a:p>
            <a:r>
              <a:rPr lang="en-US" altLang="ko-KR" sz="1000" dirty="0" smtClean="0"/>
              <a:t>            &lt;/list&gt;</a:t>
            </a:r>
          </a:p>
          <a:p>
            <a:r>
              <a:rPr lang="en-US" altLang="ko-KR" sz="1000" dirty="0" smtClean="0"/>
              <a:t>        &lt;/property&gt;</a:t>
            </a:r>
          </a:p>
          <a:p>
            <a:r>
              <a:rPr lang="en-US" altLang="ko-KR" sz="1000" dirty="0" smtClean="0"/>
              <a:t>    &lt;/bean&gt;</a:t>
            </a:r>
          </a:p>
          <a:p>
            <a:r>
              <a:rPr lang="en-US" altLang="ko-KR" sz="1000" dirty="0" smtClean="0"/>
              <a:t>&lt;/beans&gt;</a:t>
            </a:r>
          </a:p>
          <a:p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7600670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CardList.jsp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6843640" cy="5832648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323528" y="1052737"/>
            <a:ext cx="6120680" cy="57606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391472" y="2492896"/>
            <a:ext cx="4752528" cy="95410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JSTL(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JavaServer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Pages Standard Tag Library)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+mn-ea"/>
              </a:rPr>
              <a:t>JSTL</a:t>
            </a:r>
            <a:r>
              <a:rPr lang="ko-KR" altLang="en-US" sz="1400" dirty="0" smtClean="0">
                <a:latin typeface="+mn-ea"/>
              </a:rPr>
              <a:t>은 사용자 정의  표준태그라이브러리</a:t>
            </a:r>
            <a:r>
              <a:rPr lang="en-US" altLang="ko-KR" sz="1400" dirty="0" smtClean="0">
                <a:latin typeface="+mn-ea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+mn-ea"/>
              </a:rPr>
              <a:t>JSTL</a:t>
            </a:r>
            <a:r>
              <a:rPr lang="ko-KR" altLang="en-US" sz="1400" dirty="0" smtClean="0">
                <a:latin typeface="+mn-ea"/>
              </a:rPr>
              <a:t>의 주요 강점 중 하나는 서블릿 </a:t>
            </a:r>
            <a:r>
              <a:rPr lang="ko-KR" altLang="en-US" sz="1400" dirty="0" err="1" smtClean="0">
                <a:latin typeface="+mn-ea"/>
              </a:rPr>
              <a:t>컨텍스트에</a:t>
            </a:r>
            <a:r>
              <a:rPr lang="ko-KR" altLang="en-US" sz="1400" dirty="0" smtClean="0">
                <a:latin typeface="+mn-ea"/>
              </a:rPr>
              <a:t> 저장된 </a:t>
            </a:r>
            <a:r>
              <a:rPr lang="ko-KR" altLang="en-US" sz="1400" dirty="0" err="1" smtClean="0">
                <a:latin typeface="+mn-ea"/>
              </a:rPr>
              <a:t>데이타</a:t>
            </a:r>
            <a:r>
              <a:rPr lang="ko-KR" altLang="en-US" sz="1400" dirty="0" smtClean="0">
                <a:latin typeface="+mn-ea"/>
              </a:rPr>
              <a:t> 같은 애플리케이션 </a:t>
            </a:r>
            <a:r>
              <a:rPr lang="ko-KR" altLang="en-US" sz="1400" dirty="0" err="1" smtClean="0">
                <a:latin typeface="+mn-ea"/>
              </a:rPr>
              <a:t>데이타를</a:t>
            </a:r>
            <a:r>
              <a:rPr lang="ko-KR" altLang="en-US" sz="1400" dirty="0" smtClean="0">
                <a:latin typeface="+mn-ea"/>
              </a:rPr>
              <a:t> 액세스 및 조작하는 쉬운 방법을 제공하는 간단한 </a:t>
            </a:r>
            <a:r>
              <a:rPr lang="en-US" altLang="ko-KR" sz="1400" dirty="0" smtClean="0">
                <a:latin typeface="+mn-ea"/>
              </a:rPr>
              <a:t>EL</a:t>
            </a:r>
            <a:r>
              <a:rPr lang="ko-KR" altLang="en-US" sz="1400" dirty="0" smtClean="0">
                <a:latin typeface="+mn-ea"/>
              </a:rPr>
              <a:t>을 사용할 수 있게함</a:t>
            </a:r>
            <a:endParaRPr lang="en-US" altLang="ko-KR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20006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CardList.jsp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5"/>
            <a:ext cx="6768752" cy="5924029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467544" y="908720"/>
            <a:ext cx="1728192" cy="36003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331640" y="3980316"/>
            <a:ext cx="5760640" cy="16809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837721" y="1896954"/>
            <a:ext cx="5256584" cy="27699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form:form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modelAttribute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=“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sampleVo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" action=“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form.do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" method="post" &gt;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4105275" cy="11811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32656"/>
            <a:ext cx="4467225" cy="12192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4427984" y="908721"/>
            <a:ext cx="4392488" cy="21602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3203848" y="3933057"/>
            <a:ext cx="1224136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5076056" y="3088838"/>
            <a:ext cx="2376264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3" name="직선 화살표 연결선 12"/>
          <p:cNvCxnSpPr>
            <a:stCxn id="4" idx="3"/>
          </p:cNvCxnSpPr>
          <p:nvPr/>
        </p:nvCxnSpPr>
        <p:spPr>
          <a:xfrm flipV="1">
            <a:off x="2195736" y="980728"/>
            <a:ext cx="2232248" cy="10801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10" idx="0"/>
            <a:endCxn id="11" idx="1"/>
          </p:cNvCxnSpPr>
          <p:nvPr/>
        </p:nvCxnSpPr>
        <p:spPr>
          <a:xfrm flipV="1">
            <a:off x="3815916" y="3196850"/>
            <a:ext cx="1260140" cy="73620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6669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c0de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altLang="ko-KR" dirty="0" smtClean="0"/>
              <a:t>&lt;%@ page language=</a:t>
            </a:r>
            <a:r>
              <a:rPr lang="en-US" altLang="ko-KR" i="1" dirty="0" smtClean="0"/>
              <a:t>"java" </a:t>
            </a:r>
            <a:r>
              <a:rPr lang="en-US" altLang="ko-KR" i="1" dirty="0" err="1" smtClean="0"/>
              <a:t>contentType</a:t>
            </a:r>
            <a:r>
              <a:rPr lang="en-US" altLang="ko-KR" i="1" dirty="0" smtClean="0"/>
              <a:t>="text/html; </a:t>
            </a:r>
            <a:r>
              <a:rPr lang="en-US" altLang="ko-KR" i="1" dirty="0" err="1" smtClean="0"/>
              <a:t>charset</a:t>
            </a:r>
            <a:r>
              <a:rPr lang="en-US" altLang="ko-KR" i="1" dirty="0" smtClean="0"/>
              <a:t>=UTF-8" </a:t>
            </a:r>
            <a:r>
              <a:rPr lang="en-US" altLang="ko-KR" i="1" dirty="0" err="1" smtClean="0"/>
              <a:t>pageEncoding</a:t>
            </a:r>
            <a:r>
              <a:rPr lang="en-US" altLang="ko-KR" i="1" dirty="0" smtClean="0"/>
              <a:t>="UTF-8"%&gt;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it-IT" altLang="ko-KR" dirty="0" smtClean="0"/>
              <a:t>&lt;%@ taglib prefix=</a:t>
            </a:r>
            <a:r>
              <a:rPr lang="it-IT" altLang="ko-KR" i="1" dirty="0" smtClean="0"/>
              <a:t>"c"      uri="http://java.sun.com/jsp/jstl/core" %&gt;</a:t>
            </a:r>
          </a:p>
          <a:p>
            <a:pPr>
              <a:buNone/>
            </a:pPr>
            <a:r>
              <a:rPr lang="sv-SE" altLang="ko-KR" dirty="0" smtClean="0"/>
              <a:t>&lt;%@ taglib prefix=</a:t>
            </a:r>
            <a:r>
              <a:rPr lang="sv-SE" altLang="ko-KR" i="1" dirty="0" smtClean="0"/>
              <a:t>"form"   uri="http://www.springframework.org/tags/form" %&gt;</a:t>
            </a:r>
          </a:p>
          <a:p>
            <a:pPr>
              <a:buNone/>
            </a:pPr>
            <a:r>
              <a:rPr lang="en-US" altLang="ko-KR" dirty="0" smtClean="0"/>
              <a:t>&lt;%@ </a:t>
            </a:r>
            <a:r>
              <a:rPr lang="en-US" altLang="ko-KR" dirty="0" err="1" smtClean="0"/>
              <a:t>taglib</a:t>
            </a:r>
            <a:r>
              <a:rPr lang="en-US" altLang="ko-KR" dirty="0" smtClean="0"/>
              <a:t> prefix=</a:t>
            </a:r>
            <a:r>
              <a:rPr lang="en-US" altLang="ko-KR" i="1" dirty="0" smtClean="0"/>
              <a:t>"spring" </a:t>
            </a:r>
            <a:r>
              <a:rPr lang="en-US" altLang="ko-KR" i="1" dirty="0" err="1" smtClean="0"/>
              <a:t>uri</a:t>
            </a:r>
            <a:r>
              <a:rPr lang="en-US" altLang="ko-KR" i="1" dirty="0" smtClean="0"/>
              <a:t>="http://www.springframework.org/tags"%&gt;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&lt;!DOCTYPE html PUBLIC "-//W3C//DTD HTML 4.01 Transitional//EN" "http://www.w3.org/TR/html4/loose.dtd"&gt;</a:t>
            </a:r>
          </a:p>
          <a:p>
            <a:pPr>
              <a:buNone/>
            </a:pPr>
            <a:r>
              <a:rPr lang="en-US" altLang="ko-KR" dirty="0" smtClean="0"/>
              <a:t>&lt;html&gt;</a:t>
            </a:r>
          </a:p>
          <a:p>
            <a:pPr>
              <a:buNone/>
            </a:pPr>
            <a:r>
              <a:rPr lang="en-US" altLang="ko-KR" dirty="0" smtClean="0"/>
              <a:t>&lt;head&gt;</a:t>
            </a:r>
          </a:p>
          <a:p>
            <a:pPr>
              <a:buNone/>
            </a:pPr>
            <a:r>
              <a:rPr lang="en-US" altLang="ko-KR" dirty="0" smtClean="0"/>
              <a:t>&lt;meta http-equiv=</a:t>
            </a:r>
            <a:r>
              <a:rPr lang="en-US" altLang="ko-KR" i="1" dirty="0" smtClean="0"/>
              <a:t>"Content-Type" content="text/html; </a:t>
            </a:r>
            <a:r>
              <a:rPr lang="en-US" altLang="ko-KR" i="1" dirty="0" err="1" smtClean="0"/>
              <a:t>charset</a:t>
            </a:r>
            <a:r>
              <a:rPr lang="en-US" altLang="ko-KR" i="1" dirty="0" smtClean="0"/>
              <a:t>=UTF-8"&gt;</a:t>
            </a:r>
          </a:p>
          <a:p>
            <a:pPr>
              <a:buNone/>
            </a:pPr>
            <a:r>
              <a:rPr lang="en-US" altLang="ko-KR" dirty="0" smtClean="0"/>
              <a:t>&lt;title&gt;Sample List&lt;/title&gt;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&lt;script type=</a:t>
            </a:r>
            <a:r>
              <a:rPr lang="en-US" altLang="ko-KR" i="1" dirty="0" smtClean="0"/>
              <a:t>"text/</a:t>
            </a:r>
            <a:r>
              <a:rPr lang="en-US" altLang="ko-KR" i="1" dirty="0" err="1" smtClean="0"/>
              <a:t>javascript</a:t>
            </a:r>
            <a:r>
              <a:rPr lang="en-US" altLang="ko-KR" i="1" dirty="0" smtClean="0"/>
              <a:t>"&gt;</a:t>
            </a:r>
          </a:p>
          <a:p>
            <a:pPr>
              <a:buNone/>
            </a:pPr>
            <a:r>
              <a:rPr lang="en-US" altLang="ko-KR" dirty="0" smtClean="0"/>
              <a:t>&lt;!--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function </a:t>
            </a:r>
            <a:r>
              <a:rPr lang="en-US" altLang="ko-KR" dirty="0" err="1" smtClean="0"/>
              <a:t>fnCmdNew</a:t>
            </a:r>
            <a:r>
              <a:rPr lang="en-US" altLang="ko-KR" dirty="0" smtClean="0"/>
              <a:t>() {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document.sampleVo.sampleNo.value</a:t>
            </a:r>
            <a:r>
              <a:rPr lang="en-US" altLang="ko-KR" dirty="0" smtClean="0"/>
              <a:t> = 0;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document.sampleVo.action</a:t>
            </a:r>
            <a:r>
              <a:rPr lang="en-US" altLang="ko-KR" dirty="0" smtClean="0"/>
              <a:t> = '</a:t>
            </a:r>
            <a:r>
              <a:rPr lang="en-US" altLang="ko-KR" dirty="0" err="1" smtClean="0"/>
              <a:t>form.do</a:t>
            </a:r>
            <a:r>
              <a:rPr lang="en-US" altLang="ko-KR" dirty="0" smtClean="0"/>
              <a:t>';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document.sampleVo.submit</a:t>
            </a:r>
            <a:r>
              <a:rPr lang="en-US" altLang="ko-KR" dirty="0" smtClean="0"/>
              <a:t>();</a:t>
            </a:r>
          </a:p>
          <a:p>
            <a:pPr>
              <a:buNone/>
            </a:pPr>
            <a:r>
              <a:rPr lang="en-US" altLang="ko-KR" dirty="0" smtClean="0"/>
              <a:t>}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function </a:t>
            </a:r>
            <a:r>
              <a:rPr lang="en-US" altLang="ko-KR" dirty="0" err="1" smtClean="0"/>
              <a:t>fnCmdEdit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sampleNo</a:t>
            </a:r>
            <a:r>
              <a:rPr lang="en-US" altLang="ko-KR" dirty="0" smtClean="0"/>
              <a:t>) {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document.sampleVo.sampleNo.value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sampleNo</a:t>
            </a:r>
            <a:r>
              <a:rPr lang="en-US" altLang="ko-KR" dirty="0" smtClean="0"/>
              <a:t>;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document.sampleVo.action</a:t>
            </a:r>
            <a:r>
              <a:rPr lang="en-US" altLang="ko-KR" dirty="0" smtClean="0"/>
              <a:t> = '</a:t>
            </a:r>
            <a:r>
              <a:rPr lang="en-US" altLang="ko-KR" dirty="0" err="1" smtClean="0"/>
              <a:t>form.do</a:t>
            </a:r>
            <a:r>
              <a:rPr lang="en-US" altLang="ko-KR" dirty="0" smtClean="0"/>
              <a:t>';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document.sampleVo.submit</a:t>
            </a:r>
            <a:r>
              <a:rPr lang="en-US" altLang="ko-KR" dirty="0" smtClean="0"/>
              <a:t>(); </a:t>
            </a:r>
          </a:p>
          <a:p>
            <a:pPr>
              <a:buNone/>
            </a:pPr>
            <a:r>
              <a:rPr lang="en-US" altLang="ko-KR" dirty="0" smtClean="0"/>
              <a:t>}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function </a:t>
            </a:r>
            <a:r>
              <a:rPr lang="en-US" altLang="ko-KR" dirty="0" err="1" smtClean="0"/>
              <a:t>fnCmdDelete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sampleNo</a:t>
            </a:r>
            <a:r>
              <a:rPr lang="en-US" altLang="ko-KR" dirty="0" smtClean="0"/>
              <a:t>) {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document.sampleVo.sampleNo.value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sampleNo</a:t>
            </a:r>
            <a:r>
              <a:rPr lang="en-US" altLang="ko-KR" dirty="0" smtClean="0"/>
              <a:t>;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document.sampleVo.action</a:t>
            </a:r>
            <a:r>
              <a:rPr lang="en-US" altLang="ko-KR" dirty="0" smtClean="0"/>
              <a:t> = '</a:t>
            </a:r>
            <a:r>
              <a:rPr lang="en-US" altLang="ko-KR" dirty="0" err="1" smtClean="0"/>
              <a:t>delete.do</a:t>
            </a:r>
            <a:r>
              <a:rPr lang="en-US" altLang="ko-KR" dirty="0" smtClean="0"/>
              <a:t>';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document.sampleVo.submit</a:t>
            </a:r>
            <a:r>
              <a:rPr lang="en-US" altLang="ko-KR" dirty="0" smtClean="0"/>
              <a:t>(); </a:t>
            </a:r>
          </a:p>
          <a:p>
            <a:pPr>
              <a:buNone/>
            </a:pPr>
            <a:r>
              <a:rPr lang="en-US" altLang="ko-KR" dirty="0" smtClean="0"/>
              <a:t>}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// --&gt;</a:t>
            </a:r>
          </a:p>
          <a:p>
            <a:pPr>
              <a:buNone/>
            </a:pPr>
            <a:r>
              <a:rPr lang="en-US" altLang="ko-KR" dirty="0" smtClean="0"/>
              <a:t>&lt;/script&gt;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&lt;/head&gt;</a:t>
            </a:r>
          </a:p>
          <a:p>
            <a:pPr>
              <a:buNone/>
            </a:pPr>
            <a:r>
              <a:rPr lang="en-US" altLang="ko-KR" dirty="0" smtClean="0"/>
              <a:t>&lt;body&gt;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ko-KR" altLang="en-US" dirty="0" smtClean="0"/>
              <a:t>메시지 </a:t>
            </a:r>
            <a:r>
              <a:rPr lang="en-US" altLang="ko-KR" dirty="0" smtClean="0"/>
              <a:t>: ${message}&lt;</a:t>
            </a:r>
            <a:r>
              <a:rPr lang="en-US" altLang="ko-KR" dirty="0" err="1" smtClean="0"/>
              <a:t>br</a:t>
            </a:r>
            <a:r>
              <a:rPr lang="en-US" altLang="ko-KR" dirty="0" smtClean="0"/>
              <a:t> /&gt;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&lt;a </a:t>
            </a:r>
            <a:r>
              <a:rPr lang="en-US" altLang="ko-KR" dirty="0" err="1" smtClean="0"/>
              <a:t>href</a:t>
            </a:r>
            <a:r>
              <a:rPr lang="en-US" altLang="ko-KR" dirty="0" smtClean="0"/>
              <a:t>=</a:t>
            </a:r>
            <a:r>
              <a:rPr lang="en-US" altLang="ko-KR" i="1" dirty="0" smtClean="0"/>
              <a:t>"#" </a:t>
            </a:r>
            <a:r>
              <a:rPr lang="en-US" altLang="ko-KR" i="1" dirty="0" err="1" smtClean="0"/>
              <a:t>onclick</a:t>
            </a:r>
            <a:r>
              <a:rPr lang="en-US" altLang="ko-KR" i="1" dirty="0" smtClean="0"/>
              <a:t>="</a:t>
            </a:r>
            <a:r>
              <a:rPr lang="en-US" altLang="ko-KR" i="1" dirty="0" err="1" smtClean="0"/>
              <a:t>fnCmdNew</a:t>
            </a:r>
            <a:r>
              <a:rPr lang="en-US" altLang="ko-KR" i="1" dirty="0" smtClean="0"/>
              <a:t>()"&gt;[</a:t>
            </a:r>
            <a:r>
              <a:rPr lang="ko-KR" altLang="en-US" i="1" dirty="0" smtClean="0"/>
              <a:t>신규</a:t>
            </a:r>
            <a:r>
              <a:rPr lang="en-US" altLang="ko-KR" i="1" dirty="0" smtClean="0"/>
              <a:t>]&lt;/a&gt;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&lt;</a:t>
            </a:r>
            <a:r>
              <a:rPr lang="en-US" altLang="ko-KR" dirty="0" err="1" smtClean="0"/>
              <a:t>form:form</a:t>
            </a:r>
            <a:r>
              <a:rPr lang="en-US" altLang="ko-KR" dirty="0" smtClean="0"/>
              <a:t> id=</a:t>
            </a:r>
            <a:r>
              <a:rPr lang="en-US" altLang="ko-KR" i="1" dirty="0" smtClean="0"/>
              <a:t>"</a:t>
            </a:r>
            <a:r>
              <a:rPr lang="en-US" altLang="ko-KR" i="1" dirty="0" err="1" smtClean="0"/>
              <a:t>sampleVo</a:t>
            </a:r>
            <a:r>
              <a:rPr lang="en-US" altLang="ko-KR" i="1" dirty="0" smtClean="0"/>
              <a:t>" name="</a:t>
            </a:r>
            <a:r>
              <a:rPr lang="en-US" altLang="ko-KR" i="1" dirty="0" err="1" smtClean="0"/>
              <a:t>sampleVo</a:t>
            </a:r>
            <a:r>
              <a:rPr lang="en-US" altLang="ko-KR" i="1" dirty="0" smtClean="0"/>
              <a:t>" method="post"&gt;</a:t>
            </a:r>
          </a:p>
          <a:p>
            <a:pPr>
              <a:buNone/>
            </a:pPr>
            <a:r>
              <a:rPr lang="en-US" altLang="ko-KR" dirty="0" smtClean="0"/>
              <a:t>    &lt;input type=</a:t>
            </a:r>
            <a:r>
              <a:rPr lang="en-US" altLang="ko-KR" i="1" dirty="0" smtClean="0"/>
              <a:t>"hidden" name="</a:t>
            </a:r>
            <a:r>
              <a:rPr lang="en-US" altLang="ko-KR" i="1" dirty="0" err="1" smtClean="0"/>
              <a:t>sampleNo</a:t>
            </a:r>
            <a:r>
              <a:rPr lang="en-US" altLang="ko-KR" i="1" dirty="0" smtClean="0"/>
              <a:t>" /&gt;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    &lt;table border=</a:t>
            </a:r>
            <a:r>
              <a:rPr lang="en-US" altLang="ko-KR" i="1" dirty="0" smtClean="0"/>
              <a:t>"1"&gt;</a:t>
            </a:r>
          </a:p>
          <a:p>
            <a:pPr>
              <a:buNone/>
            </a:pPr>
            <a:r>
              <a:rPr lang="en-US" altLang="ko-KR" dirty="0" smtClean="0"/>
              <a:t>        &lt;</a:t>
            </a:r>
            <a:r>
              <a:rPr lang="en-US" altLang="ko-KR" dirty="0" err="1" smtClean="0"/>
              <a:t>thead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    &lt;</a:t>
            </a:r>
            <a:r>
              <a:rPr lang="en-US" altLang="ko-KR" dirty="0" err="1" smtClean="0"/>
              <a:t>tr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        &lt;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&gt;Sample No&lt;/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        &lt;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&gt;Title&lt;/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        &lt;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&gt;Description&lt;/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        &lt;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&lt;/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        &lt;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삭제</a:t>
            </a:r>
            <a:r>
              <a:rPr lang="en-US" altLang="ko-KR" dirty="0" smtClean="0"/>
              <a:t>&lt;/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    &lt;/</a:t>
            </a:r>
            <a:r>
              <a:rPr lang="en-US" altLang="ko-KR" dirty="0" err="1" smtClean="0"/>
              <a:t>tr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&lt;/</a:t>
            </a:r>
            <a:r>
              <a:rPr lang="en-US" altLang="ko-KR" dirty="0" err="1" smtClean="0"/>
              <a:t>thead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&lt;</a:t>
            </a:r>
            <a:r>
              <a:rPr lang="en-US" altLang="ko-KR" dirty="0" err="1" smtClean="0"/>
              <a:t>tbody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    &lt;c:forEach </a:t>
            </a:r>
            <a:r>
              <a:rPr lang="en-US" altLang="ko-KR" dirty="0" err="1" smtClean="0"/>
              <a:t>var</a:t>
            </a:r>
            <a:r>
              <a:rPr lang="en-US" altLang="ko-KR" dirty="0" smtClean="0"/>
              <a:t>=</a:t>
            </a:r>
            <a:r>
              <a:rPr lang="en-US" altLang="ko-KR" i="1" dirty="0" smtClean="0"/>
              <a:t>"result" items="${list}" </a:t>
            </a:r>
            <a:r>
              <a:rPr lang="en-US" altLang="ko-KR" i="1" dirty="0" err="1" smtClean="0"/>
              <a:t>varStatus</a:t>
            </a:r>
            <a:r>
              <a:rPr lang="en-US" altLang="ko-KR" i="1" dirty="0" smtClean="0"/>
              <a:t>="status"&gt;</a:t>
            </a:r>
          </a:p>
          <a:p>
            <a:pPr>
              <a:buNone/>
            </a:pPr>
            <a:r>
              <a:rPr lang="en-US" altLang="ko-KR" dirty="0" smtClean="0"/>
              <a:t>                &lt;</a:t>
            </a:r>
            <a:r>
              <a:rPr lang="en-US" altLang="ko-KR" dirty="0" err="1" smtClean="0"/>
              <a:t>tr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            &lt;td&gt;${result.bno}&lt;/td&gt;</a:t>
            </a:r>
          </a:p>
          <a:p>
            <a:pPr>
              <a:buNone/>
            </a:pPr>
            <a:r>
              <a:rPr lang="en-US" altLang="ko-KR" dirty="0" smtClean="0"/>
              <a:t>                    &lt;td&gt;${</a:t>
            </a:r>
            <a:r>
              <a:rPr lang="en-US" altLang="ko-KR" dirty="0" err="1" smtClean="0"/>
              <a:t>result.bname</a:t>
            </a:r>
            <a:r>
              <a:rPr lang="en-US" altLang="ko-KR" dirty="0" smtClean="0"/>
              <a:t>}&lt;/td&gt;</a:t>
            </a:r>
          </a:p>
          <a:p>
            <a:pPr>
              <a:buNone/>
            </a:pPr>
            <a:r>
              <a:rPr lang="en-US" altLang="ko-KR" dirty="0" smtClean="0"/>
              <a:t>                    &lt;td&gt;${</a:t>
            </a:r>
            <a:r>
              <a:rPr lang="en-US" altLang="ko-KR" dirty="0" err="1" smtClean="0"/>
              <a:t>result.phone</a:t>
            </a:r>
            <a:r>
              <a:rPr lang="en-US" altLang="ko-KR" dirty="0" smtClean="0"/>
              <a:t>}&lt;/td&gt;</a:t>
            </a:r>
          </a:p>
          <a:p>
            <a:pPr>
              <a:buNone/>
            </a:pPr>
            <a:r>
              <a:rPr lang="en-US" altLang="ko-KR" dirty="0" smtClean="0"/>
              <a:t>                    &lt;td&gt;${</a:t>
            </a:r>
            <a:r>
              <a:rPr lang="en-US" altLang="ko-KR" dirty="0" err="1" smtClean="0"/>
              <a:t>result.description</a:t>
            </a:r>
            <a:r>
              <a:rPr lang="en-US" altLang="ko-KR" dirty="0" smtClean="0"/>
              <a:t>}&lt;/td&gt;</a:t>
            </a:r>
          </a:p>
          <a:p>
            <a:pPr>
              <a:buNone/>
            </a:pPr>
            <a:r>
              <a:rPr lang="en-US" altLang="ko-KR" dirty="0" smtClean="0"/>
              <a:t>                    &lt;td&gt;&lt;a </a:t>
            </a:r>
            <a:r>
              <a:rPr lang="en-US" altLang="ko-KR" dirty="0" err="1" smtClean="0"/>
              <a:t>href</a:t>
            </a:r>
            <a:r>
              <a:rPr lang="en-US" altLang="ko-KR" dirty="0" smtClean="0"/>
              <a:t>=</a:t>
            </a:r>
            <a:r>
              <a:rPr lang="en-US" altLang="ko-KR" i="1" dirty="0" smtClean="0"/>
              <a:t>"#" </a:t>
            </a:r>
            <a:r>
              <a:rPr lang="en-US" altLang="ko-KR" i="1" dirty="0" err="1" smtClean="0"/>
              <a:t>onclick</a:t>
            </a:r>
            <a:r>
              <a:rPr lang="en-US" altLang="ko-KR" i="1" dirty="0" smtClean="0"/>
              <a:t>="</a:t>
            </a:r>
            <a:r>
              <a:rPr lang="en-US" altLang="ko-KR" i="1" dirty="0" err="1" smtClean="0"/>
              <a:t>fnCmdEdit</a:t>
            </a:r>
            <a:r>
              <a:rPr lang="en-US" altLang="ko-KR" i="1" dirty="0" smtClean="0"/>
              <a:t>('${result.bno}')"&gt;</a:t>
            </a:r>
            <a:r>
              <a:rPr lang="ko-KR" altLang="en-US" i="1" dirty="0" smtClean="0"/>
              <a:t>수정</a:t>
            </a:r>
            <a:r>
              <a:rPr lang="en-US" altLang="ko-KR" i="1" dirty="0" smtClean="0"/>
              <a:t>&lt;/a&gt;&lt;/td&gt;</a:t>
            </a:r>
          </a:p>
          <a:p>
            <a:pPr>
              <a:buNone/>
            </a:pPr>
            <a:r>
              <a:rPr lang="en-US" altLang="ko-KR" dirty="0" smtClean="0"/>
              <a:t>                    &lt;td&gt;&lt;a </a:t>
            </a:r>
            <a:r>
              <a:rPr lang="en-US" altLang="ko-KR" dirty="0" err="1" smtClean="0"/>
              <a:t>href</a:t>
            </a:r>
            <a:r>
              <a:rPr lang="en-US" altLang="ko-KR" dirty="0" smtClean="0"/>
              <a:t>=</a:t>
            </a:r>
            <a:r>
              <a:rPr lang="en-US" altLang="ko-KR" i="1" dirty="0" smtClean="0"/>
              <a:t>"#" </a:t>
            </a:r>
            <a:r>
              <a:rPr lang="en-US" altLang="ko-KR" i="1" dirty="0" err="1" smtClean="0"/>
              <a:t>onclick</a:t>
            </a:r>
            <a:r>
              <a:rPr lang="en-US" altLang="ko-KR" i="1" dirty="0" smtClean="0"/>
              <a:t>="</a:t>
            </a:r>
            <a:r>
              <a:rPr lang="en-US" altLang="ko-KR" i="1" dirty="0" err="1" smtClean="0"/>
              <a:t>fnCmdDelete</a:t>
            </a:r>
            <a:r>
              <a:rPr lang="en-US" altLang="ko-KR" i="1" dirty="0" smtClean="0"/>
              <a:t>('${result.bno}')"&gt;</a:t>
            </a:r>
            <a:r>
              <a:rPr lang="ko-KR" altLang="en-US" i="1" dirty="0" smtClean="0"/>
              <a:t>삭제</a:t>
            </a:r>
            <a:r>
              <a:rPr lang="en-US" altLang="ko-KR" i="1" dirty="0" smtClean="0"/>
              <a:t>&lt;/a&gt;&lt;/td&gt;</a:t>
            </a:r>
          </a:p>
          <a:p>
            <a:pPr>
              <a:buNone/>
            </a:pPr>
            <a:r>
              <a:rPr lang="en-US" altLang="ko-KR" dirty="0" smtClean="0"/>
              <a:t>                &lt;/</a:t>
            </a:r>
            <a:r>
              <a:rPr lang="en-US" altLang="ko-KR" dirty="0" err="1" smtClean="0"/>
              <a:t>tr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    &lt;/c:forEach&gt;</a:t>
            </a:r>
          </a:p>
          <a:p>
            <a:pPr>
              <a:buNone/>
            </a:pPr>
            <a:r>
              <a:rPr lang="en-US" altLang="ko-KR" dirty="0" smtClean="0"/>
              <a:t>        &lt;/</a:t>
            </a:r>
            <a:r>
              <a:rPr lang="en-US" altLang="ko-KR" dirty="0" err="1" smtClean="0"/>
              <a:t>tbody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&lt;/table&gt;</a:t>
            </a:r>
          </a:p>
          <a:p>
            <a:pPr>
              <a:buNone/>
            </a:pPr>
            <a:r>
              <a:rPr lang="en-US" altLang="ko-KR" dirty="0" smtClean="0"/>
              <a:t>&lt;/</a:t>
            </a:r>
            <a:r>
              <a:rPr lang="en-US" altLang="ko-KR" dirty="0" err="1" smtClean="0"/>
              <a:t>form:form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&lt;/body&gt;</a:t>
            </a:r>
          </a:p>
          <a:p>
            <a:pPr>
              <a:buNone/>
            </a:pPr>
            <a:r>
              <a:rPr lang="en-US" altLang="ko-KR" dirty="0" smtClean="0"/>
              <a:t>&lt;/html&gt;</a:t>
            </a: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CardView.jsp</a:t>
            </a:r>
            <a:endParaRPr lang="ko-KR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364605" cy="4536504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3751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CardView.jsp(2)</a:t>
            </a:r>
            <a:endParaRPr lang="ko-KR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525063" cy="504056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742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code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altLang="ko-KR" dirty="0" smtClean="0"/>
              <a:t>&lt;%@ page language=</a:t>
            </a:r>
            <a:r>
              <a:rPr lang="en-US" altLang="ko-KR" i="1" dirty="0" smtClean="0"/>
              <a:t>"java" </a:t>
            </a:r>
            <a:r>
              <a:rPr lang="en-US" altLang="ko-KR" i="1" dirty="0" err="1" smtClean="0"/>
              <a:t>contentType</a:t>
            </a:r>
            <a:r>
              <a:rPr lang="en-US" altLang="ko-KR" i="1" dirty="0" smtClean="0"/>
              <a:t>="text/html; </a:t>
            </a:r>
            <a:r>
              <a:rPr lang="en-US" altLang="ko-KR" i="1" dirty="0" err="1" smtClean="0"/>
              <a:t>charset</a:t>
            </a:r>
            <a:r>
              <a:rPr lang="en-US" altLang="ko-KR" i="1" dirty="0" smtClean="0"/>
              <a:t>=UTF-8" </a:t>
            </a:r>
            <a:r>
              <a:rPr lang="en-US" altLang="ko-KR" i="1" dirty="0" err="1" smtClean="0"/>
              <a:t>pageEncoding</a:t>
            </a:r>
            <a:r>
              <a:rPr lang="en-US" altLang="ko-KR" i="1" dirty="0" smtClean="0"/>
              <a:t>="UTF-8"%&gt;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it-IT" altLang="ko-KR" dirty="0" smtClean="0"/>
              <a:t>&lt;%@ taglib prefix=</a:t>
            </a:r>
            <a:r>
              <a:rPr lang="it-IT" altLang="ko-KR" i="1" dirty="0" smtClean="0"/>
              <a:t>"c"      uri="http://java.sun.com/jsp/jstl/core" %&gt;</a:t>
            </a:r>
          </a:p>
          <a:p>
            <a:pPr>
              <a:buNone/>
            </a:pPr>
            <a:r>
              <a:rPr lang="sv-SE" altLang="ko-KR" dirty="0" smtClean="0"/>
              <a:t>&lt;%@ taglib prefix=</a:t>
            </a:r>
            <a:r>
              <a:rPr lang="sv-SE" altLang="ko-KR" i="1" dirty="0" smtClean="0"/>
              <a:t>"form"   uri="http://www.springframework.org/tags/form" %&gt;</a:t>
            </a:r>
          </a:p>
          <a:p>
            <a:pPr>
              <a:buNone/>
            </a:pPr>
            <a:r>
              <a:rPr lang="en-US" altLang="ko-KR" dirty="0" smtClean="0"/>
              <a:t>&lt;%@ </a:t>
            </a:r>
            <a:r>
              <a:rPr lang="en-US" altLang="ko-KR" dirty="0" err="1" smtClean="0"/>
              <a:t>taglib</a:t>
            </a:r>
            <a:r>
              <a:rPr lang="en-US" altLang="ko-KR" dirty="0" smtClean="0"/>
              <a:t> prefix=</a:t>
            </a:r>
            <a:r>
              <a:rPr lang="en-US" altLang="ko-KR" i="1" dirty="0" smtClean="0"/>
              <a:t>"spring" </a:t>
            </a:r>
            <a:r>
              <a:rPr lang="en-US" altLang="ko-KR" i="1" dirty="0" err="1" smtClean="0"/>
              <a:t>uri</a:t>
            </a:r>
            <a:r>
              <a:rPr lang="en-US" altLang="ko-KR" i="1" dirty="0" smtClean="0"/>
              <a:t>="http://www.springframework.org/tags"%&gt;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&lt;!DOCTYPE html PUBLIC "-//W3C//DTD HTML 4.01 Transitional//EN" "http://www.w3.org/TR/html4/loose.dtd"&gt;</a:t>
            </a:r>
          </a:p>
          <a:p>
            <a:pPr>
              <a:buNone/>
            </a:pPr>
            <a:r>
              <a:rPr lang="en-US" altLang="ko-KR" dirty="0" smtClean="0"/>
              <a:t>&lt;html&gt;</a:t>
            </a:r>
          </a:p>
          <a:p>
            <a:pPr>
              <a:buNone/>
            </a:pPr>
            <a:r>
              <a:rPr lang="en-US" altLang="ko-KR" dirty="0" smtClean="0"/>
              <a:t>&lt;head&gt;</a:t>
            </a:r>
          </a:p>
          <a:p>
            <a:pPr>
              <a:buNone/>
            </a:pPr>
            <a:r>
              <a:rPr lang="en-US" altLang="ko-KR" dirty="0" smtClean="0"/>
              <a:t>&lt;meta http-equiv=</a:t>
            </a:r>
            <a:r>
              <a:rPr lang="en-US" altLang="ko-KR" i="1" dirty="0" smtClean="0"/>
              <a:t>"Content-Type" content="text/html; </a:t>
            </a:r>
            <a:r>
              <a:rPr lang="en-US" altLang="ko-KR" i="1" dirty="0" err="1" smtClean="0"/>
              <a:t>charset</a:t>
            </a:r>
            <a:r>
              <a:rPr lang="en-US" altLang="ko-KR" i="1" dirty="0" smtClean="0"/>
              <a:t>=UTF-8"&gt;</a:t>
            </a:r>
          </a:p>
          <a:p>
            <a:pPr>
              <a:buNone/>
            </a:pPr>
            <a:r>
              <a:rPr lang="en-US" altLang="ko-KR" dirty="0" smtClean="0"/>
              <a:t>&lt;title&gt;Sample List&lt;/title&gt;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&lt;script type=</a:t>
            </a:r>
            <a:r>
              <a:rPr lang="en-US" altLang="ko-KR" i="1" dirty="0" smtClean="0"/>
              <a:t>"text/</a:t>
            </a:r>
            <a:r>
              <a:rPr lang="en-US" altLang="ko-KR" i="1" dirty="0" err="1" smtClean="0"/>
              <a:t>javascript</a:t>
            </a:r>
            <a:r>
              <a:rPr lang="en-US" altLang="ko-KR" i="1" dirty="0" smtClean="0"/>
              <a:t>"&gt;</a:t>
            </a:r>
          </a:p>
          <a:p>
            <a:pPr>
              <a:buNone/>
            </a:pPr>
            <a:r>
              <a:rPr lang="en-US" altLang="ko-KR" dirty="0" smtClean="0"/>
              <a:t>&lt;!--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function </a:t>
            </a:r>
            <a:r>
              <a:rPr lang="en-US" altLang="ko-KR" dirty="0" err="1" smtClean="0"/>
              <a:t>fnCmdNew</a:t>
            </a:r>
            <a:r>
              <a:rPr lang="en-US" altLang="ko-KR" dirty="0" smtClean="0"/>
              <a:t>() {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document.sampleVo.sampleNo.value</a:t>
            </a:r>
            <a:r>
              <a:rPr lang="en-US" altLang="ko-KR" dirty="0" smtClean="0"/>
              <a:t> = 0;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document.sampleVo.action</a:t>
            </a:r>
            <a:r>
              <a:rPr lang="en-US" altLang="ko-KR" dirty="0" smtClean="0"/>
              <a:t> = '</a:t>
            </a:r>
            <a:r>
              <a:rPr lang="en-US" altLang="ko-KR" dirty="0" err="1" smtClean="0"/>
              <a:t>form.do</a:t>
            </a:r>
            <a:r>
              <a:rPr lang="en-US" altLang="ko-KR" dirty="0" smtClean="0"/>
              <a:t>';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document.sampleVo.submit</a:t>
            </a:r>
            <a:r>
              <a:rPr lang="en-US" altLang="ko-KR" dirty="0" smtClean="0"/>
              <a:t>();</a:t>
            </a:r>
          </a:p>
          <a:p>
            <a:pPr>
              <a:buNone/>
            </a:pPr>
            <a:r>
              <a:rPr lang="en-US" altLang="ko-KR" dirty="0" smtClean="0"/>
              <a:t>}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function </a:t>
            </a:r>
            <a:r>
              <a:rPr lang="en-US" altLang="ko-KR" dirty="0" err="1" smtClean="0"/>
              <a:t>fnCmdEdit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sampleNo</a:t>
            </a:r>
            <a:r>
              <a:rPr lang="en-US" altLang="ko-KR" dirty="0" smtClean="0"/>
              <a:t>) {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document.sampleVo.sampleNo.value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sampleNo</a:t>
            </a:r>
            <a:r>
              <a:rPr lang="en-US" altLang="ko-KR" dirty="0" smtClean="0"/>
              <a:t>;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document.sampleVo.action</a:t>
            </a:r>
            <a:r>
              <a:rPr lang="en-US" altLang="ko-KR" dirty="0" smtClean="0"/>
              <a:t> = '</a:t>
            </a:r>
            <a:r>
              <a:rPr lang="en-US" altLang="ko-KR" dirty="0" err="1" smtClean="0"/>
              <a:t>form.do</a:t>
            </a:r>
            <a:r>
              <a:rPr lang="en-US" altLang="ko-KR" dirty="0" smtClean="0"/>
              <a:t>';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document.sampleVo.submit</a:t>
            </a:r>
            <a:r>
              <a:rPr lang="en-US" altLang="ko-KR" dirty="0" smtClean="0"/>
              <a:t>(); </a:t>
            </a:r>
          </a:p>
          <a:p>
            <a:pPr>
              <a:buNone/>
            </a:pPr>
            <a:r>
              <a:rPr lang="en-US" altLang="ko-KR" dirty="0" smtClean="0"/>
              <a:t>}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function </a:t>
            </a:r>
            <a:r>
              <a:rPr lang="en-US" altLang="ko-KR" dirty="0" err="1" smtClean="0"/>
              <a:t>fnCmdDelete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sampleNo</a:t>
            </a:r>
            <a:r>
              <a:rPr lang="en-US" altLang="ko-KR" dirty="0" smtClean="0"/>
              <a:t>) {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document.sampleVo.sampleNo.value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sampleNo</a:t>
            </a:r>
            <a:r>
              <a:rPr lang="en-US" altLang="ko-KR" dirty="0" smtClean="0"/>
              <a:t>;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document.sampleVo.action</a:t>
            </a:r>
            <a:r>
              <a:rPr lang="en-US" altLang="ko-KR" dirty="0" smtClean="0"/>
              <a:t> = '</a:t>
            </a:r>
            <a:r>
              <a:rPr lang="en-US" altLang="ko-KR" dirty="0" err="1" smtClean="0"/>
              <a:t>delete.do</a:t>
            </a:r>
            <a:r>
              <a:rPr lang="en-US" altLang="ko-KR" dirty="0" smtClean="0"/>
              <a:t>';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document.sampleVo.submit</a:t>
            </a:r>
            <a:r>
              <a:rPr lang="en-US" altLang="ko-KR" dirty="0" smtClean="0"/>
              <a:t>(); </a:t>
            </a:r>
          </a:p>
          <a:p>
            <a:pPr>
              <a:buNone/>
            </a:pPr>
            <a:r>
              <a:rPr lang="en-US" altLang="ko-KR" dirty="0" smtClean="0"/>
              <a:t>}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// --&gt;</a:t>
            </a:r>
          </a:p>
          <a:p>
            <a:pPr>
              <a:buNone/>
            </a:pPr>
            <a:r>
              <a:rPr lang="en-US" altLang="ko-KR" dirty="0" smtClean="0"/>
              <a:t>&lt;/script&gt;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&lt;/head&gt;</a:t>
            </a:r>
          </a:p>
          <a:p>
            <a:pPr>
              <a:buNone/>
            </a:pPr>
            <a:r>
              <a:rPr lang="en-US" altLang="ko-KR" dirty="0" smtClean="0"/>
              <a:t>&lt;body&gt;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ko-KR" altLang="en-US" dirty="0" smtClean="0"/>
              <a:t>메시지 </a:t>
            </a:r>
            <a:r>
              <a:rPr lang="en-US" altLang="ko-KR" dirty="0" smtClean="0"/>
              <a:t>: ${message}&lt;</a:t>
            </a:r>
            <a:r>
              <a:rPr lang="en-US" altLang="ko-KR" dirty="0" err="1" smtClean="0"/>
              <a:t>br</a:t>
            </a:r>
            <a:r>
              <a:rPr lang="en-US" altLang="ko-KR" dirty="0" smtClean="0"/>
              <a:t> /&gt;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&lt;a </a:t>
            </a:r>
            <a:r>
              <a:rPr lang="en-US" altLang="ko-KR" dirty="0" err="1" smtClean="0"/>
              <a:t>href</a:t>
            </a:r>
            <a:r>
              <a:rPr lang="en-US" altLang="ko-KR" dirty="0" smtClean="0"/>
              <a:t>=</a:t>
            </a:r>
            <a:r>
              <a:rPr lang="en-US" altLang="ko-KR" i="1" dirty="0" smtClean="0"/>
              <a:t>"#" </a:t>
            </a:r>
            <a:r>
              <a:rPr lang="en-US" altLang="ko-KR" i="1" dirty="0" err="1" smtClean="0"/>
              <a:t>onclick</a:t>
            </a:r>
            <a:r>
              <a:rPr lang="en-US" altLang="ko-KR" i="1" dirty="0" smtClean="0"/>
              <a:t>="</a:t>
            </a:r>
            <a:r>
              <a:rPr lang="en-US" altLang="ko-KR" i="1" dirty="0" err="1" smtClean="0"/>
              <a:t>fnCmdNew</a:t>
            </a:r>
            <a:r>
              <a:rPr lang="en-US" altLang="ko-KR" i="1" dirty="0" smtClean="0"/>
              <a:t>()"&gt;[</a:t>
            </a:r>
            <a:r>
              <a:rPr lang="ko-KR" altLang="en-US" i="1" dirty="0" smtClean="0"/>
              <a:t>신규</a:t>
            </a:r>
            <a:r>
              <a:rPr lang="en-US" altLang="ko-KR" i="1" dirty="0" smtClean="0"/>
              <a:t>]&lt;/a&gt;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&lt;</a:t>
            </a:r>
            <a:r>
              <a:rPr lang="en-US" altLang="ko-KR" dirty="0" err="1" smtClean="0"/>
              <a:t>form:form</a:t>
            </a:r>
            <a:r>
              <a:rPr lang="en-US" altLang="ko-KR" dirty="0" smtClean="0"/>
              <a:t> id=</a:t>
            </a:r>
            <a:r>
              <a:rPr lang="en-US" altLang="ko-KR" i="1" dirty="0" smtClean="0"/>
              <a:t>"</a:t>
            </a:r>
            <a:r>
              <a:rPr lang="en-US" altLang="ko-KR" i="1" dirty="0" err="1" smtClean="0"/>
              <a:t>sampleVo</a:t>
            </a:r>
            <a:r>
              <a:rPr lang="en-US" altLang="ko-KR" i="1" dirty="0" smtClean="0"/>
              <a:t>" name="</a:t>
            </a:r>
            <a:r>
              <a:rPr lang="en-US" altLang="ko-KR" i="1" dirty="0" err="1" smtClean="0"/>
              <a:t>sampleVo</a:t>
            </a:r>
            <a:r>
              <a:rPr lang="en-US" altLang="ko-KR" i="1" dirty="0" smtClean="0"/>
              <a:t>" method="post"&gt;</a:t>
            </a:r>
          </a:p>
          <a:p>
            <a:pPr>
              <a:buNone/>
            </a:pPr>
            <a:r>
              <a:rPr lang="en-US" altLang="ko-KR" dirty="0" smtClean="0"/>
              <a:t>    &lt;input type=</a:t>
            </a:r>
            <a:r>
              <a:rPr lang="en-US" altLang="ko-KR" i="1" dirty="0" smtClean="0"/>
              <a:t>"hidden" name="</a:t>
            </a:r>
            <a:r>
              <a:rPr lang="en-US" altLang="ko-KR" i="1" dirty="0" err="1" smtClean="0"/>
              <a:t>sampleNo</a:t>
            </a:r>
            <a:r>
              <a:rPr lang="en-US" altLang="ko-KR" i="1" dirty="0" smtClean="0"/>
              <a:t>" /&gt;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    &lt;table border=</a:t>
            </a:r>
            <a:r>
              <a:rPr lang="en-US" altLang="ko-KR" i="1" dirty="0" smtClean="0"/>
              <a:t>"1"&gt;</a:t>
            </a:r>
          </a:p>
          <a:p>
            <a:pPr>
              <a:buNone/>
            </a:pPr>
            <a:r>
              <a:rPr lang="en-US" altLang="ko-KR" dirty="0" smtClean="0"/>
              <a:t>        &lt;</a:t>
            </a:r>
            <a:r>
              <a:rPr lang="en-US" altLang="ko-KR" dirty="0" err="1" smtClean="0"/>
              <a:t>thead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    &lt;</a:t>
            </a:r>
            <a:r>
              <a:rPr lang="en-US" altLang="ko-KR" dirty="0" err="1" smtClean="0"/>
              <a:t>tr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        &lt;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&gt;Sample No&lt;/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        &lt;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&gt;Title&lt;/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        &lt;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&gt;Description&lt;/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        &lt;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&lt;/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        &lt;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삭제</a:t>
            </a:r>
            <a:r>
              <a:rPr lang="en-US" altLang="ko-KR" dirty="0" smtClean="0"/>
              <a:t>&lt;/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    &lt;/</a:t>
            </a:r>
            <a:r>
              <a:rPr lang="en-US" altLang="ko-KR" dirty="0" err="1" smtClean="0"/>
              <a:t>tr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&lt;/</a:t>
            </a:r>
            <a:r>
              <a:rPr lang="en-US" altLang="ko-KR" dirty="0" err="1" smtClean="0"/>
              <a:t>thead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&lt;</a:t>
            </a:r>
            <a:r>
              <a:rPr lang="en-US" altLang="ko-KR" dirty="0" err="1" smtClean="0"/>
              <a:t>tbody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    &lt;c:forEach </a:t>
            </a:r>
            <a:r>
              <a:rPr lang="en-US" altLang="ko-KR" dirty="0" err="1" smtClean="0"/>
              <a:t>var</a:t>
            </a:r>
            <a:r>
              <a:rPr lang="en-US" altLang="ko-KR" dirty="0" smtClean="0"/>
              <a:t>=</a:t>
            </a:r>
            <a:r>
              <a:rPr lang="en-US" altLang="ko-KR" i="1" dirty="0" smtClean="0"/>
              <a:t>"result" items="${list}" </a:t>
            </a:r>
            <a:r>
              <a:rPr lang="en-US" altLang="ko-KR" i="1" dirty="0" err="1" smtClean="0"/>
              <a:t>varStatus</a:t>
            </a:r>
            <a:r>
              <a:rPr lang="en-US" altLang="ko-KR" i="1" dirty="0" smtClean="0"/>
              <a:t>="status"&gt;</a:t>
            </a:r>
          </a:p>
          <a:p>
            <a:pPr>
              <a:buNone/>
            </a:pPr>
            <a:r>
              <a:rPr lang="en-US" altLang="ko-KR" dirty="0" smtClean="0"/>
              <a:t>                &lt;</a:t>
            </a:r>
            <a:r>
              <a:rPr lang="en-US" altLang="ko-KR" dirty="0" err="1" smtClean="0"/>
              <a:t>tr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            &lt;td&gt;${result.bno}&lt;/td&gt;</a:t>
            </a:r>
          </a:p>
          <a:p>
            <a:pPr>
              <a:buNone/>
            </a:pPr>
            <a:r>
              <a:rPr lang="en-US" altLang="ko-KR" dirty="0" smtClean="0"/>
              <a:t>                    &lt;td&gt;${</a:t>
            </a:r>
            <a:r>
              <a:rPr lang="en-US" altLang="ko-KR" dirty="0" err="1" smtClean="0"/>
              <a:t>result.bname</a:t>
            </a:r>
            <a:r>
              <a:rPr lang="en-US" altLang="ko-KR" dirty="0" smtClean="0"/>
              <a:t>}&lt;/td&gt;</a:t>
            </a:r>
          </a:p>
          <a:p>
            <a:pPr>
              <a:buNone/>
            </a:pPr>
            <a:r>
              <a:rPr lang="en-US" altLang="ko-KR" dirty="0" smtClean="0"/>
              <a:t>                    &lt;td&gt;${</a:t>
            </a:r>
            <a:r>
              <a:rPr lang="en-US" altLang="ko-KR" dirty="0" err="1" smtClean="0"/>
              <a:t>result.phone</a:t>
            </a:r>
            <a:r>
              <a:rPr lang="en-US" altLang="ko-KR" dirty="0" smtClean="0"/>
              <a:t>}&lt;/td&gt;</a:t>
            </a:r>
          </a:p>
          <a:p>
            <a:pPr>
              <a:buNone/>
            </a:pPr>
            <a:r>
              <a:rPr lang="en-US" altLang="ko-KR" dirty="0" smtClean="0"/>
              <a:t>                    &lt;td&gt;${</a:t>
            </a:r>
            <a:r>
              <a:rPr lang="en-US" altLang="ko-KR" dirty="0" err="1" smtClean="0"/>
              <a:t>result.description</a:t>
            </a:r>
            <a:r>
              <a:rPr lang="en-US" altLang="ko-KR" dirty="0" smtClean="0"/>
              <a:t>}&lt;/td&gt;</a:t>
            </a:r>
          </a:p>
          <a:p>
            <a:pPr>
              <a:buNone/>
            </a:pPr>
            <a:r>
              <a:rPr lang="en-US" altLang="ko-KR" dirty="0" smtClean="0"/>
              <a:t>                    &lt;td&gt;&lt;a </a:t>
            </a:r>
            <a:r>
              <a:rPr lang="en-US" altLang="ko-KR" dirty="0" err="1" smtClean="0"/>
              <a:t>href</a:t>
            </a:r>
            <a:r>
              <a:rPr lang="en-US" altLang="ko-KR" dirty="0" smtClean="0"/>
              <a:t>=</a:t>
            </a:r>
            <a:r>
              <a:rPr lang="en-US" altLang="ko-KR" i="1" dirty="0" smtClean="0"/>
              <a:t>"#" </a:t>
            </a:r>
            <a:r>
              <a:rPr lang="en-US" altLang="ko-KR" i="1" dirty="0" err="1" smtClean="0"/>
              <a:t>onclick</a:t>
            </a:r>
            <a:r>
              <a:rPr lang="en-US" altLang="ko-KR" i="1" dirty="0" smtClean="0"/>
              <a:t>="</a:t>
            </a:r>
            <a:r>
              <a:rPr lang="en-US" altLang="ko-KR" i="1" dirty="0" err="1" smtClean="0"/>
              <a:t>fnCmdEdit</a:t>
            </a:r>
            <a:r>
              <a:rPr lang="en-US" altLang="ko-KR" i="1" dirty="0" smtClean="0"/>
              <a:t>('${result.bno}')"&gt;</a:t>
            </a:r>
            <a:r>
              <a:rPr lang="ko-KR" altLang="en-US" i="1" dirty="0" smtClean="0"/>
              <a:t>수정</a:t>
            </a:r>
            <a:r>
              <a:rPr lang="en-US" altLang="ko-KR" i="1" dirty="0" smtClean="0"/>
              <a:t>&lt;/a&gt;&lt;/td&gt;</a:t>
            </a:r>
          </a:p>
          <a:p>
            <a:pPr>
              <a:buNone/>
            </a:pPr>
            <a:r>
              <a:rPr lang="en-US" altLang="ko-KR" dirty="0" smtClean="0"/>
              <a:t>                    &lt;td&gt;&lt;a </a:t>
            </a:r>
            <a:r>
              <a:rPr lang="en-US" altLang="ko-KR" dirty="0" err="1" smtClean="0"/>
              <a:t>href</a:t>
            </a:r>
            <a:r>
              <a:rPr lang="en-US" altLang="ko-KR" dirty="0" smtClean="0"/>
              <a:t>=</a:t>
            </a:r>
            <a:r>
              <a:rPr lang="en-US" altLang="ko-KR" i="1" dirty="0" smtClean="0"/>
              <a:t>"#" </a:t>
            </a:r>
            <a:r>
              <a:rPr lang="en-US" altLang="ko-KR" i="1" dirty="0" err="1" smtClean="0"/>
              <a:t>onclick</a:t>
            </a:r>
            <a:r>
              <a:rPr lang="en-US" altLang="ko-KR" i="1" dirty="0" smtClean="0"/>
              <a:t>="</a:t>
            </a:r>
            <a:r>
              <a:rPr lang="en-US" altLang="ko-KR" i="1" dirty="0" err="1" smtClean="0"/>
              <a:t>fnCmdDelete</a:t>
            </a:r>
            <a:r>
              <a:rPr lang="en-US" altLang="ko-KR" i="1" dirty="0" smtClean="0"/>
              <a:t>('${result.bno}')"&gt;</a:t>
            </a:r>
            <a:r>
              <a:rPr lang="ko-KR" altLang="en-US" i="1" dirty="0" smtClean="0"/>
              <a:t>삭제</a:t>
            </a:r>
            <a:r>
              <a:rPr lang="en-US" altLang="ko-KR" i="1" dirty="0" smtClean="0"/>
              <a:t>&lt;/a&gt;&lt;/td&gt;</a:t>
            </a:r>
          </a:p>
          <a:p>
            <a:pPr>
              <a:buNone/>
            </a:pPr>
            <a:r>
              <a:rPr lang="en-US" altLang="ko-KR" dirty="0" smtClean="0"/>
              <a:t>                &lt;/</a:t>
            </a:r>
            <a:r>
              <a:rPr lang="en-US" altLang="ko-KR" dirty="0" err="1" smtClean="0"/>
              <a:t>tr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        &lt;/c:forEach&gt;</a:t>
            </a:r>
          </a:p>
          <a:p>
            <a:pPr>
              <a:buNone/>
            </a:pPr>
            <a:r>
              <a:rPr lang="en-US" altLang="ko-KR" dirty="0" smtClean="0"/>
              <a:t>        &lt;/</a:t>
            </a:r>
            <a:r>
              <a:rPr lang="en-US" altLang="ko-KR" dirty="0" err="1" smtClean="0"/>
              <a:t>tbody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en-US" altLang="ko-KR" dirty="0" smtClean="0"/>
              <a:t>    &lt;/table&gt;</a:t>
            </a:r>
          </a:p>
          <a:p>
            <a:pPr>
              <a:buNone/>
            </a:pPr>
            <a:r>
              <a:rPr lang="en-US" altLang="ko-KR" dirty="0" smtClean="0"/>
              <a:t>&lt;/</a:t>
            </a:r>
            <a:r>
              <a:rPr lang="en-US" altLang="ko-KR" dirty="0" err="1" smtClean="0"/>
              <a:t>form:form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&lt;/body&gt;</a:t>
            </a:r>
          </a:p>
          <a:p>
            <a:pPr>
              <a:buNone/>
            </a:pPr>
            <a:r>
              <a:rPr lang="en-US" altLang="ko-KR" dirty="0" smtClean="0"/>
              <a:t>&lt;/html&gt;</a:t>
            </a: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868610" y="243944"/>
            <a:ext cx="208823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ContextLoaderListner</a:t>
            </a:r>
            <a:endParaRPr lang="en-US" altLang="ko-KR" sz="1400" dirty="0" smtClean="0"/>
          </a:p>
          <a:p>
            <a:r>
              <a:rPr lang="en-US" altLang="ko-KR" sz="1200" dirty="0" smtClean="0"/>
              <a:t> -applicationContext.xml</a:t>
            </a:r>
            <a:endParaRPr lang="ko-KR" altLang="en-US" sz="1200" dirty="0"/>
          </a:p>
        </p:txBody>
      </p:sp>
      <p:grpSp>
        <p:nvGrpSpPr>
          <p:cNvPr id="41" name="그룹 40"/>
          <p:cNvGrpSpPr/>
          <p:nvPr/>
        </p:nvGrpSpPr>
        <p:grpSpPr>
          <a:xfrm>
            <a:off x="4337595" y="1912843"/>
            <a:ext cx="1746295" cy="2022181"/>
            <a:chOff x="2987824" y="836712"/>
            <a:chExt cx="1296145" cy="2022181"/>
          </a:xfrm>
          <a:solidFill>
            <a:srgbClr val="99CCFF"/>
          </a:solidFill>
        </p:grpSpPr>
        <p:sp>
          <p:nvSpPr>
            <p:cNvPr id="11" name="TextBox 10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CardService</a:t>
              </a:r>
              <a:endParaRPr lang="en-US" altLang="ko-KR" sz="1200" dirty="0" smtClean="0"/>
            </a:p>
            <a:p>
              <a:r>
                <a:rPr lang="en-US" altLang="ko-KR" sz="1200" i="1" dirty="0" smtClean="0"/>
                <a:t>(CardService.java)</a:t>
              </a:r>
              <a:endParaRPr lang="ko-KR" alt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5" y="1473898"/>
              <a:ext cx="1296144" cy="1384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setCardMapper</a:t>
              </a:r>
              <a:r>
                <a:rPr lang="en-US" altLang="ko-KR" sz="1200" i="1" dirty="0" smtClean="0"/>
                <a:t> ( )</a:t>
              </a:r>
            </a:p>
            <a:p>
              <a:endParaRPr lang="en-US" altLang="ko-KR" sz="1200" i="1" dirty="0" smtClean="0"/>
            </a:p>
            <a:p>
              <a:r>
                <a:rPr lang="en-US" altLang="ko-KR" sz="1200" dirty="0" err="1"/>
                <a:t>getAll</a:t>
              </a:r>
              <a:r>
                <a:rPr lang="en-US" altLang="ko-KR" sz="1200" dirty="0"/>
                <a:t>() </a:t>
              </a:r>
              <a:endParaRPr lang="en-US" altLang="ko-KR" sz="1200" dirty="0" smtClean="0"/>
            </a:p>
            <a:p>
              <a:r>
                <a:rPr lang="en-US" altLang="ko-KR" sz="1200" dirty="0"/>
                <a:t>get(</a:t>
              </a:r>
              <a:r>
                <a:rPr lang="en-US" altLang="ko-KR" sz="1200" b="1" dirty="0" err="1"/>
                <a:t>int</a:t>
              </a:r>
              <a:r>
                <a:rPr lang="en-US" altLang="ko-KR" sz="1200" b="1" dirty="0"/>
                <a:t> </a:t>
              </a:r>
              <a:r>
                <a:rPr lang="en-US" altLang="ko-KR" sz="1200" b="1" dirty="0" err="1"/>
                <a:t>sampleNo</a:t>
              </a:r>
              <a:r>
                <a:rPr lang="en-US" altLang="ko-KR" sz="1200" b="1" dirty="0" smtClean="0"/>
                <a:t>)</a:t>
              </a:r>
            </a:p>
            <a:p>
              <a:r>
                <a:rPr lang="en-US" altLang="ko-KR" sz="1200" dirty="0"/>
                <a:t>add</a:t>
              </a:r>
              <a:r>
                <a:rPr lang="en-US" altLang="ko-KR" sz="1200" dirty="0" smtClean="0"/>
                <a:t>()</a:t>
              </a:r>
            </a:p>
            <a:p>
              <a:r>
                <a:rPr lang="en-US" altLang="ko-KR" sz="1200" dirty="0"/>
                <a:t>update</a:t>
              </a:r>
              <a:r>
                <a:rPr lang="en-US" altLang="ko-KR" sz="1200" dirty="0" smtClean="0"/>
                <a:t>()</a:t>
              </a:r>
            </a:p>
            <a:p>
              <a:r>
                <a:rPr lang="en-US" altLang="ko-KR" sz="1200" dirty="0"/>
                <a:t>delete</a:t>
              </a:r>
              <a:r>
                <a:rPr lang="en-US" altLang="ko-KR" sz="1200" dirty="0" smtClean="0"/>
                <a:t>()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1308106"/>
              <a:ext cx="1296144" cy="1846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6605758" y="1924252"/>
            <a:ext cx="2081628" cy="805343"/>
            <a:chOff x="2987824" y="836712"/>
            <a:chExt cx="1296249" cy="3444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7" name="TextBox 46"/>
            <p:cNvSpPr txBox="1"/>
            <p:nvPr/>
          </p:nvSpPr>
          <p:spPr>
            <a:xfrm>
              <a:off x="2987824" y="836712"/>
              <a:ext cx="1296144" cy="1413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ko-KR" sz="1200" i="1" dirty="0" err="1" smtClean="0"/>
                <a:t>sqlSessionFactory</a:t>
              </a:r>
              <a:endParaRPr lang="en-US" altLang="ko-KR" sz="1200" i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7824" y="983402"/>
              <a:ext cx="1296144" cy="19772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ko-KR" altLang="en-US" sz="1200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87929" y="967931"/>
              <a:ext cx="1296144" cy="78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i="1" dirty="0" smtClean="0"/>
                <a:t> </a:t>
              </a:r>
              <a:r>
                <a:rPr lang="en-US" altLang="ko-KR" sz="1200" i="1" dirty="0"/>
                <a:t>persistence</a:t>
              </a:r>
              <a:endParaRPr lang="ko-KR" altLang="en-US" sz="1200" dirty="0"/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4684857" y="920541"/>
            <a:ext cx="1051769" cy="565033"/>
            <a:chOff x="611560" y="692696"/>
            <a:chExt cx="2232248" cy="24631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29" name="TextBox 128"/>
            <p:cNvSpPr txBox="1"/>
            <p:nvPr/>
          </p:nvSpPr>
          <p:spPr>
            <a:xfrm>
              <a:off x="611560" y="692696"/>
              <a:ext cx="2232248" cy="20125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/>
                <a:t>CardDto</a:t>
              </a:r>
              <a:r>
                <a:rPr lang="ko-KR" altLang="en-US" sz="1200" b="1" dirty="0" smtClean="0"/>
                <a:t>         </a:t>
              </a:r>
              <a:r>
                <a:rPr lang="ko-KR" altLang="en-US" sz="1200" b="1" dirty="0" err="1" smtClean="0"/>
                <a:t>ㅋ</a:t>
              </a:r>
              <a:endParaRPr lang="ko-KR" altLang="en-US" sz="1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131" name="직선 화살표 연결선 130"/>
          <p:cNvCxnSpPr>
            <a:stCxn id="12" idx="2"/>
            <a:endCxn id="116" idx="0"/>
          </p:cNvCxnSpPr>
          <p:nvPr/>
        </p:nvCxnSpPr>
        <p:spPr>
          <a:xfrm>
            <a:off x="5210743" y="3935024"/>
            <a:ext cx="21173" cy="50685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5210741" y="3991709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0" name="직선 화살표 연결선 159"/>
          <p:cNvCxnSpPr/>
          <p:nvPr/>
        </p:nvCxnSpPr>
        <p:spPr>
          <a:xfrm flipV="1">
            <a:off x="3803723" y="2606714"/>
            <a:ext cx="532280" cy="37504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3871048" y="245259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grpSp>
        <p:nvGrpSpPr>
          <p:cNvPr id="198" name="그룹 197"/>
          <p:cNvGrpSpPr/>
          <p:nvPr/>
        </p:nvGrpSpPr>
        <p:grpSpPr>
          <a:xfrm>
            <a:off x="1613028" y="4911076"/>
            <a:ext cx="1057064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99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01" name="직사각형 200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직사각형 201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cardList.jsp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0" name="직사각형 199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03" name="직선 화살표 연결선 202"/>
          <p:cNvCxnSpPr/>
          <p:nvPr/>
        </p:nvCxnSpPr>
        <p:spPr>
          <a:xfrm>
            <a:off x="-21389" y="1427826"/>
            <a:ext cx="1950340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-44829" y="1114782"/>
            <a:ext cx="203773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CardMybatis</a:t>
            </a:r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list.do</a:t>
            </a:r>
            <a:r>
              <a:rPr lang="en-US" altLang="ko-KR" sz="1400" dirty="0"/>
              <a:t>#</a:t>
            </a:r>
            <a:endParaRPr lang="ko-KR" altLang="en-US" sz="1400" dirty="0"/>
          </a:p>
        </p:txBody>
      </p:sp>
      <p:cxnSp>
        <p:nvCxnSpPr>
          <p:cNvPr id="218" name="직선 화살표 연결선 217"/>
          <p:cNvCxnSpPr>
            <a:stCxn id="197" idx="2"/>
            <a:endCxn id="202" idx="0"/>
          </p:cNvCxnSpPr>
          <p:nvPr/>
        </p:nvCxnSpPr>
        <p:spPr>
          <a:xfrm flipH="1">
            <a:off x="2141560" y="4775725"/>
            <a:ext cx="731371" cy="135351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그룹 220"/>
          <p:cNvGrpSpPr/>
          <p:nvPr/>
        </p:nvGrpSpPr>
        <p:grpSpPr>
          <a:xfrm>
            <a:off x="2718216" y="4891077"/>
            <a:ext cx="1314557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22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24" name="직사각형 223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직사각형 224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CardView.jsp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3" name="직사각형 222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28" name="직선 화살표 연결선 227"/>
          <p:cNvCxnSpPr>
            <a:stCxn id="197" idx="2"/>
            <a:endCxn id="225" idx="0"/>
          </p:cNvCxnSpPr>
          <p:nvPr/>
        </p:nvCxnSpPr>
        <p:spPr>
          <a:xfrm>
            <a:off x="2872931" y="4775725"/>
            <a:ext cx="502564" cy="115352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-44829" y="5172923"/>
            <a:ext cx="11081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form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.do(post)</a:t>
            </a:r>
          </a:p>
          <a:p>
            <a:r>
              <a:rPr lang="en-US" altLang="ko-KR" sz="1200" dirty="0" smtClean="0"/>
              <a:t>delete.do(post)</a:t>
            </a:r>
            <a:endParaRPr lang="ko-KR" altLang="en-US" sz="1200" dirty="0"/>
          </a:p>
        </p:txBody>
      </p:sp>
      <p:sp>
        <p:nvSpPr>
          <p:cNvPr id="189" name="직사각형 188"/>
          <p:cNvSpPr/>
          <p:nvPr/>
        </p:nvSpPr>
        <p:spPr>
          <a:xfrm>
            <a:off x="1371156" y="852380"/>
            <a:ext cx="2664553" cy="502871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txBody>
          <a:bodyPr wrap="square">
            <a:noAutofit/>
          </a:bodyPr>
          <a:lstStyle/>
          <a:p>
            <a:r>
              <a:rPr lang="en-US" altLang="ko-KR" sz="1400" b="1" dirty="0" err="1" smtClean="0"/>
              <a:t>SpringDispatcher</a:t>
            </a:r>
            <a:endParaRPr lang="en-US" altLang="ko-KR" sz="1400" b="1" dirty="0" smtClean="0"/>
          </a:p>
        </p:txBody>
      </p:sp>
      <p:grpSp>
        <p:nvGrpSpPr>
          <p:cNvPr id="190" name="그룹 84"/>
          <p:cNvGrpSpPr/>
          <p:nvPr/>
        </p:nvGrpSpPr>
        <p:grpSpPr>
          <a:xfrm>
            <a:off x="1928951" y="1254742"/>
            <a:ext cx="1872208" cy="625281"/>
            <a:chOff x="2987824" y="836712"/>
            <a:chExt cx="1296144" cy="625281"/>
          </a:xfrm>
          <a:solidFill>
            <a:schemeClr val="bg1">
              <a:lumMod val="75000"/>
            </a:schemeClr>
          </a:solidFill>
        </p:grpSpPr>
        <p:sp>
          <p:nvSpPr>
            <p:cNvPr id="191" name="TextBox 190"/>
            <p:cNvSpPr txBox="1"/>
            <p:nvPr/>
          </p:nvSpPr>
          <p:spPr>
            <a:xfrm>
              <a:off x="2987824" y="836712"/>
              <a:ext cx="1296144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handlerMapping</a:t>
              </a:r>
              <a:endParaRPr lang="en-US" altLang="ko-KR" sz="1200" i="1" dirty="0" smtClean="0"/>
            </a:p>
            <a:p>
              <a:r>
                <a:rPr lang="en-US" altLang="ko-KR" sz="1200" dirty="0" smtClean="0"/>
                <a:t>(component-scan</a:t>
              </a:r>
              <a:r>
                <a:rPr lang="en-US" altLang="ko-KR" sz="1050" i="1" dirty="0" smtClean="0"/>
                <a:t>)</a:t>
              </a:r>
            </a:p>
            <a:p>
              <a:r>
                <a:rPr lang="en-US" altLang="ko-KR" sz="1050" dirty="0"/>
                <a:t>&lt;</a:t>
              </a:r>
              <a:r>
                <a:rPr lang="en-US" altLang="ko-KR" sz="1050" dirty="0" err="1"/>
                <a:t>context:annotation-config</a:t>
              </a:r>
              <a:r>
                <a:rPr lang="en-US" altLang="ko-KR" sz="1050" dirty="0"/>
                <a:t> /&gt;</a:t>
              </a:r>
              <a:endParaRPr lang="ko-KR" altLang="en-US" sz="105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51" name="그룹 88"/>
          <p:cNvGrpSpPr/>
          <p:nvPr/>
        </p:nvGrpSpPr>
        <p:grpSpPr>
          <a:xfrm>
            <a:off x="1931513" y="2032078"/>
            <a:ext cx="1877965" cy="1959631"/>
            <a:chOff x="2987824" y="901364"/>
            <a:chExt cx="1300131" cy="1959631"/>
          </a:xfrm>
          <a:solidFill>
            <a:schemeClr val="accent2">
              <a:lumMod val="75000"/>
            </a:schemeClr>
          </a:solidFill>
        </p:grpSpPr>
        <p:sp>
          <p:nvSpPr>
            <p:cNvPr id="154" name="TextBox 153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smtClean="0"/>
                <a:t>Card</a:t>
              </a:r>
              <a:r>
                <a:rPr lang="ko-KR" altLang="en-US" sz="1400" b="1" i="1" dirty="0" smtClean="0"/>
                <a:t> </a:t>
              </a:r>
              <a:r>
                <a:rPr lang="en-US" altLang="ko-KR" sz="1400" b="1" i="1" dirty="0" smtClean="0"/>
                <a:t>Controller</a:t>
              </a:r>
            </a:p>
            <a:p>
              <a:pPr algn="ctr"/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SampleController.java)</a:t>
              </a:r>
              <a:endParaRPr lang="ko-KR" altLang="en-US" sz="105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91811" y="1476000"/>
              <a:ext cx="1296144" cy="1384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setCardService</a:t>
              </a:r>
              <a:r>
                <a:rPr lang="en-US" altLang="ko-KR" sz="1200" i="1" dirty="0" smtClean="0"/>
                <a:t>()</a:t>
              </a:r>
            </a:p>
            <a:p>
              <a:endParaRPr lang="en-US" altLang="ko-KR" sz="1200" b="1" dirty="0" smtClean="0">
                <a:solidFill>
                  <a:srgbClr val="0000FF"/>
                </a:solidFill>
              </a:endParaRPr>
            </a:p>
            <a:p>
              <a:r>
                <a:rPr lang="en-US" altLang="ko-KR" sz="1200" b="1" dirty="0" err="1" smtClean="0">
                  <a:solidFill>
                    <a:srgbClr val="0000FF"/>
                  </a:solidFill>
                </a:rPr>
                <a:t>getAll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()-”</a:t>
              </a:r>
              <a:r>
                <a:rPr lang="en-US" altLang="ko-KR" sz="1200" dirty="0" smtClean="0"/>
                <a:t>/list”</a:t>
              </a:r>
              <a:endParaRPr lang="en-US" altLang="ko-KR" sz="1200" b="1" dirty="0" smtClean="0">
                <a:solidFill>
                  <a:srgbClr val="0000FF"/>
                </a:solidFill>
              </a:endParaRPr>
            </a:p>
            <a:p>
              <a:r>
                <a:rPr lang="en-US" altLang="ko-KR" sz="1200" b="1" dirty="0" smtClean="0"/>
                <a:t>get()-</a:t>
              </a:r>
              <a:r>
                <a:rPr lang="en-US" altLang="ko-KR" sz="1200" dirty="0" smtClean="0"/>
                <a:t>"/</a:t>
              </a:r>
              <a:r>
                <a:rPr lang="en-US" altLang="ko-KR" sz="1200" dirty="0"/>
                <a:t>form"</a:t>
              </a:r>
              <a:endParaRPr lang="en-US" altLang="ko-KR" sz="1200" b="1" dirty="0" smtClean="0"/>
            </a:p>
            <a:p>
              <a:r>
                <a:rPr lang="en-US" altLang="ko-KR" sz="1200" b="1" dirty="0" smtClean="0"/>
                <a:t>add()-</a:t>
              </a:r>
              <a:r>
                <a:rPr lang="en-US" altLang="ko-KR" sz="1200" dirty="0"/>
                <a:t>"/</a:t>
              </a:r>
              <a:r>
                <a:rPr lang="en-US" altLang="ko-KR" sz="1200" dirty="0" err="1"/>
                <a:t>addsave</a:t>
              </a:r>
              <a:r>
                <a:rPr lang="en-US" altLang="ko-KR" sz="1200" dirty="0"/>
                <a:t>"</a:t>
              </a:r>
              <a:endParaRPr lang="en-US" altLang="ko-KR" sz="1200" b="1" dirty="0" smtClean="0"/>
            </a:p>
            <a:p>
              <a:r>
                <a:rPr lang="en-US" altLang="ko-KR" sz="1200" b="1" dirty="0" smtClean="0"/>
                <a:t>update()-</a:t>
              </a:r>
              <a:r>
                <a:rPr lang="en-US" altLang="ko-KR" sz="1200" dirty="0"/>
                <a:t> "/</a:t>
              </a:r>
              <a:r>
                <a:rPr lang="en-US" altLang="ko-KR" sz="1200" dirty="0" err="1" smtClean="0"/>
                <a:t>editsave</a:t>
              </a:r>
              <a:r>
                <a:rPr lang="en-US" altLang="ko-KR" sz="1200" dirty="0" smtClean="0"/>
                <a:t>“</a:t>
              </a:r>
            </a:p>
            <a:p>
              <a:r>
                <a:rPr lang="en-US" altLang="ko-KR" sz="1200" b="1" dirty="0" smtClean="0"/>
                <a:t>delete</a:t>
              </a:r>
              <a:r>
                <a:rPr lang="en-US" altLang="ko-KR" sz="1200" b="1" dirty="0"/>
                <a:t>()-</a:t>
              </a:r>
              <a:r>
                <a:rPr lang="en-US" altLang="ko-KR" sz="1200" dirty="0"/>
                <a:t> </a:t>
              </a:r>
              <a:r>
                <a:rPr lang="en-US" altLang="ko-KR" sz="1200" dirty="0" smtClean="0"/>
                <a:t>"/</a:t>
              </a:r>
              <a:r>
                <a:rPr lang="en-US" altLang="ko-KR" sz="1200" dirty="0"/>
                <a:t>delete</a:t>
              </a:r>
              <a:r>
                <a:rPr lang="en-US" altLang="ko-KR" sz="1200" dirty="0" smtClean="0"/>
                <a:t>"</a:t>
              </a:r>
              <a:endParaRPr lang="ko-KR" altLang="en-US" sz="1200" b="1" dirty="0"/>
            </a:p>
          </p:txBody>
        </p:sp>
      </p:grpSp>
      <p:grpSp>
        <p:nvGrpSpPr>
          <p:cNvPr id="194" name="그룹 96"/>
          <p:cNvGrpSpPr/>
          <p:nvPr/>
        </p:nvGrpSpPr>
        <p:grpSpPr>
          <a:xfrm>
            <a:off x="1873776" y="4150444"/>
            <a:ext cx="1998310" cy="625281"/>
            <a:chOff x="2987824" y="836712"/>
            <a:chExt cx="1296144" cy="62528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5" name="TextBox 194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internalResourceViewResolver</a:t>
              </a:r>
              <a:r>
                <a:rPr lang="en-US" altLang="ko-KR" sz="1200" i="1" dirty="0" smtClean="0"/>
                <a:t> ( </a:t>
              </a:r>
              <a:r>
                <a:rPr lang="en-US" altLang="ko-KR" sz="1050" i="1" dirty="0" err="1" smtClean="0"/>
                <a:t>SInternalResourceViewResolver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sp>
        <p:nvSpPr>
          <p:cNvPr id="86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고객관리 클래스다이어그램 </a:t>
            </a:r>
            <a:endParaRPr lang="ko-KR" altLang="en-US" dirty="0"/>
          </a:p>
        </p:txBody>
      </p:sp>
      <p:cxnSp>
        <p:nvCxnSpPr>
          <p:cNvPr id="87" name="직선 화살표 연결선 86"/>
          <p:cNvCxnSpPr>
            <a:stCxn id="11" idx="0"/>
            <a:endCxn id="130" idx="2"/>
          </p:cNvCxnSpPr>
          <p:nvPr/>
        </p:nvCxnSpPr>
        <p:spPr>
          <a:xfrm flipV="1">
            <a:off x="5210742" y="1485574"/>
            <a:ext cx="0" cy="42726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/>
          <p:nvPr/>
        </p:nvCxnSpPr>
        <p:spPr>
          <a:xfrm rot="10800000" flipH="1">
            <a:off x="1663267" y="1673686"/>
            <a:ext cx="265683" cy="3791881"/>
          </a:xfrm>
          <a:prstGeom prst="bentConnector3">
            <a:avLst>
              <a:gd name="adj1" fmla="val -193812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/>
          <p:nvPr/>
        </p:nvCxnSpPr>
        <p:spPr>
          <a:xfrm rot="5400000" flipH="1">
            <a:off x="688940" y="2769385"/>
            <a:ext cx="3919078" cy="1439055"/>
          </a:xfrm>
          <a:prstGeom prst="bentConnector4">
            <a:avLst>
              <a:gd name="adj1" fmla="val -6069"/>
              <a:gd name="adj2" fmla="val 165306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91" idx="2"/>
            <a:endCxn id="152" idx="0"/>
          </p:cNvCxnSpPr>
          <p:nvPr/>
        </p:nvCxnSpPr>
        <p:spPr>
          <a:xfrm>
            <a:off x="2865055" y="1877990"/>
            <a:ext cx="2561" cy="1540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153" idx="2"/>
            <a:endCxn id="195" idx="0"/>
          </p:cNvCxnSpPr>
          <p:nvPr/>
        </p:nvCxnSpPr>
        <p:spPr>
          <a:xfrm flipH="1">
            <a:off x="2872931" y="3991709"/>
            <a:ext cx="444" cy="158735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화살표 연결선 96"/>
          <p:cNvCxnSpPr>
            <a:stCxn id="47" idx="0"/>
            <a:endCxn id="129" idx="3"/>
          </p:cNvCxnSpPr>
          <p:nvPr/>
        </p:nvCxnSpPr>
        <p:spPr>
          <a:xfrm flipH="1" flipV="1">
            <a:off x="5736626" y="1151374"/>
            <a:ext cx="1909862" cy="77287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화살표 연결선 99"/>
          <p:cNvCxnSpPr>
            <a:stCxn id="152" idx="3"/>
            <a:endCxn id="129" idx="1"/>
          </p:cNvCxnSpPr>
          <p:nvPr/>
        </p:nvCxnSpPr>
        <p:spPr>
          <a:xfrm flipV="1">
            <a:off x="3803719" y="1151374"/>
            <a:ext cx="881138" cy="112692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97694" y="1382207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grpSp>
        <p:nvGrpSpPr>
          <p:cNvPr id="118" name="그룹 117"/>
          <p:cNvGrpSpPr/>
          <p:nvPr/>
        </p:nvGrpSpPr>
        <p:grpSpPr>
          <a:xfrm>
            <a:off x="6591074" y="4352015"/>
            <a:ext cx="1638321" cy="1281230"/>
            <a:chOff x="611560" y="692696"/>
            <a:chExt cx="2232248" cy="1572609"/>
          </a:xfrm>
          <a:solidFill>
            <a:srgbClr val="99CCFF"/>
          </a:solidFill>
        </p:grpSpPr>
        <p:sp>
          <p:nvSpPr>
            <p:cNvPr id="119" name="TextBox 118"/>
            <p:cNvSpPr txBox="1"/>
            <p:nvPr/>
          </p:nvSpPr>
          <p:spPr>
            <a:xfrm>
              <a:off x="611560" y="692696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smtClean="0"/>
                <a:t>CardMapper.xml</a:t>
              </a:r>
              <a:endParaRPr lang="ko-KR" altLang="en-US" sz="12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11560" y="1018659"/>
              <a:ext cx="2232248" cy="124664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getAll</a:t>
              </a:r>
              <a:endParaRPr lang="en-US" altLang="ko-KR" sz="1200" dirty="0" smtClean="0"/>
            </a:p>
            <a:p>
              <a:r>
                <a:rPr lang="en-US" altLang="ko-KR" sz="1200" dirty="0" smtClean="0"/>
                <a:t>get</a:t>
              </a:r>
            </a:p>
            <a:p>
              <a:r>
                <a:rPr lang="en-US" altLang="ko-KR" sz="1200" dirty="0" smtClean="0"/>
                <a:t>add</a:t>
              </a:r>
            </a:p>
            <a:p>
              <a:r>
                <a:rPr lang="en-US" altLang="ko-KR" sz="1200" dirty="0" smtClean="0"/>
                <a:t>Update</a:t>
              </a:r>
            </a:p>
            <a:p>
              <a:r>
                <a:rPr lang="en-US" altLang="ko-KR" sz="1200" dirty="0" smtClean="0"/>
                <a:t>delete</a:t>
              </a:r>
              <a:endParaRPr lang="ko-KR" altLang="en-US" sz="1200" dirty="0"/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4306030" y="4441875"/>
            <a:ext cx="1851772" cy="1442222"/>
            <a:chOff x="6488646" y="1316607"/>
            <a:chExt cx="2081629" cy="1442222"/>
          </a:xfrm>
        </p:grpSpPr>
        <p:grpSp>
          <p:nvGrpSpPr>
            <p:cNvPr id="115" name="그룹 114"/>
            <p:cNvGrpSpPr/>
            <p:nvPr/>
          </p:nvGrpSpPr>
          <p:grpSpPr>
            <a:xfrm>
              <a:off x="6488646" y="1316607"/>
              <a:ext cx="2081629" cy="550755"/>
              <a:chOff x="369905" y="388706"/>
              <a:chExt cx="2319385" cy="240092"/>
            </a:xfrm>
            <a:solidFill>
              <a:srgbClr val="99CCFF"/>
            </a:solidFill>
          </p:grpSpPr>
          <p:sp>
            <p:nvSpPr>
              <p:cNvPr id="116" name="TextBox 115"/>
              <p:cNvSpPr txBox="1"/>
              <p:nvPr/>
            </p:nvSpPr>
            <p:spPr>
              <a:xfrm>
                <a:off x="369905" y="388706"/>
                <a:ext cx="2319385" cy="1207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200" b="1" dirty="0" err="1" smtClean="0"/>
                  <a:t>SampleMapper</a:t>
                </a:r>
                <a:endParaRPr lang="ko-KR" altLang="en-US" sz="1200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6488647" y="1743166"/>
              <a:ext cx="2081628" cy="1015663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/>
                <a:t>getAll</a:t>
              </a:r>
              <a:r>
                <a:rPr lang="en-US" altLang="ko-KR" sz="1200" dirty="0"/>
                <a:t>() </a:t>
              </a:r>
            </a:p>
            <a:p>
              <a:r>
                <a:rPr lang="en-US" altLang="ko-KR" sz="1200" dirty="0"/>
                <a:t>get(</a:t>
              </a:r>
              <a:r>
                <a:rPr lang="en-US" altLang="ko-KR" sz="1200" b="1" dirty="0" err="1"/>
                <a:t>int</a:t>
              </a:r>
              <a:r>
                <a:rPr lang="en-US" altLang="ko-KR" sz="1200" b="1" dirty="0"/>
                <a:t> </a:t>
              </a:r>
              <a:r>
                <a:rPr lang="en-US" altLang="ko-KR" sz="1200" b="1" dirty="0" err="1"/>
                <a:t>sampleNo</a:t>
              </a:r>
              <a:r>
                <a:rPr lang="en-US" altLang="ko-KR" sz="1200" b="1" dirty="0"/>
                <a:t>)</a:t>
              </a:r>
            </a:p>
            <a:p>
              <a:r>
                <a:rPr lang="en-US" altLang="ko-KR" sz="1200" dirty="0"/>
                <a:t>add()</a:t>
              </a:r>
            </a:p>
            <a:p>
              <a:r>
                <a:rPr lang="en-US" altLang="ko-KR" sz="1200" dirty="0"/>
                <a:t>update()</a:t>
              </a:r>
            </a:p>
            <a:p>
              <a:r>
                <a:rPr lang="en-US" altLang="ko-KR" sz="1200" dirty="0"/>
                <a:t>delete()</a:t>
              </a:r>
            </a:p>
          </p:txBody>
        </p:sp>
      </p:grpSp>
      <p:cxnSp>
        <p:nvCxnSpPr>
          <p:cNvPr id="133" name="직선 화살표 연결선 132"/>
          <p:cNvCxnSpPr>
            <a:stCxn id="48" idx="2"/>
            <a:endCxn id="116" idx="3"/>
          </p:cNvCxnSpPr>
          <p:nvPr/>
        </p:nvCxnSpPr>
        <p:spPr>
          <a:xfrm flipH="1">
            <a:off x="6157802" y="2729595"/>
            <a:ext cx="1488686" cy="1850780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그룹 137"/>
          <p:cNvGrpSpPr/>
          <p:nvPr/>
        </p:nvGrpSpPr>
        <p:grpSpPr>
          <a:xfrm>
            <a:off x="7662952" y="3426650"/>
            <a:ext cx="1333617" cy="703558"/>
            <a:chOff x="6488646" y="1316607"/>
            <a:chExt cx="2081629" cy="703558"/>
          </a:xfrm>
        </p:grpSpPr>
        <p:grpSp>
          <p:nvGrpSpPr>
            <p:cNvPr id="139" name="그룹 138"/>
            <p:cNvGrpSpPr/>
            <p:nvPr/>
          </p:nvGrpSpPr>
          <p:grpSpPr>
            <a:xfrm>
              <a:off x="6488646" y="1316607"/>
              <a:ext cx="2081629" cy="550755"/>
              <a:chOff x="369905" y="388706"/>
              <a:chExt cx="2319385" cy="240092"/>
            </a:xfrm>
            <a:solidFill>
              <a:srgbClr val="99CCFF"/>
            </a:solidFill>
          </p:grpSpPr>
          <p:sp>
            <p:nvSpPr>
              <p:cNvPr id="141" name="TextBox 140"/>
              <p:cNvSpPr txBox="1"/>
              <p:nvPr/>
            </p:nvSpPr>
            <p:spPr>
              <a:xfrm>
                <a:off x="369905" y="388706"/>
                <a:ext cx="2319385" cy="1207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err="1" smtClean="0"/>
                  <a:t>dataSource</a:t>
                </a:r>
                <a:endParaRPr lang="ko-KR" altLang="en-US" sz="1200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6488647" y="1743166"/>
              <a:ext cx="2081628" cy="276999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ko-KR" sz="1200" dirty="0"/>
            </a:p>
          </p:txBody>
        </p:sp>
      </p:grpSp>
      <p:cxnSp>
        <p:nvCxnSpPr>
          <p:cNvPr id="144" name="직선 화살표 연결선 143"/>
          <p:cNvCxnSpPr>
            <a:stCxn id="48" idx="2"/>
            <a:endCxn id="141" idx="0"/>
          </p:cNvCxnSpPr>
          <p:nvPr/>
        </p:nvCxnSpPr>
        <p:spPr>
          <a:xfrm>
            <a:off x="7646488" y="2729595"/>
            <a:ext cx="683273" cy="6970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6426099" y="356962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DI 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6" name="직선 화살표 연결선 165"/>
          <p:cNvCxnSpPr>
            <a:stCxn id="48" idx="2"/>
            <a:endCxn id="119" idx="0"/>
          </p:cNvCxnSpPr>
          <p:nvPr/>
        </p:nvCxnSpPr>
        <p:spPr>
          <a:xfrm flipH="1">
            <a:off x="7410235" y="2729595"/>
            <a:ext cx="236253" cy="162242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직사각형 98"/>
          <p:cNvSpPr/>
          <p:nvPr/>
        </p:nvSpPr>
        <p:spPr>
          <a:xfrm>
            <a:off x="1962052" y="5699431"/>
            <a:ext cx="123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Editsave.do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62843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</a:t>
            </a:r>
            <a:endParaRPr lang="ko-KR" altLang="en-US" dirty="0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647700" y="837406"/>
            <a:ext cx="7848600" cy="5183188"/>
          </a:xfrm>
          <a:prstGeom prst="roundRect">
            <a:avLst>
              <a:gd name="adj" fmla="val 2144"/>
            </a:avLst>
          </a:prstGeom>
          <a:solidFill>
            <a:srgbClr val="EAEAEA">
              <a:alpha val="41000"/>
            </a:srgbClr>
          </a:solidFill>
          <a:ln w="1905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" name="AutoShape 1028"/>
          <p:cNvSpPr>
            <a:spLocks noChangeArrowheads="1"/>
          </p:cNvSpPr>
          <p:nvPr/>
        </p:nvSpPr>
        <p:spPr bwMode="auto">
          <a:xfrm>
            <a:off x="5400675" y="5569744"/>
            <a:ext cx="2447925" cy="288925"/>
          </a:xfrm>
          <a:prstGeom prst="roundRect">
            <a:avLst>
              <a:gd name="adj" fmla="val 16667"/>
            </a:avLst>
          </a:prstGeom>
          <a:solidFill>
            <a:srgbClr val="C0C0C0">
              <a:alpha val="62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6" name="AutoShape 1029"/>
          <p:cNvSpPr>
            <a:spLocks noChangeArrowheads="1"/>
          </p:cNvSpPr>
          <p:nvPr/>
        </p:nvSpPr>
        <p:spPr bwMode="auto">
          <a:xfrm>
            <a:off x="2016125" y="1275556"/>
            <a:ext cx="2447925" cy="288925"/>
          </a:xfrm>
          <a:prstGeom prst="roundRect">
            <a:avLst>
              <a:gd name="adj" fmla="val 16667"/>
            </a:avLst>
          </a:prstGeom>
          <a:solidFill>
            <a:srgbClr val="C0C0C0">
              <a:alpha val="62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7" name="AutoShape 1030"/>
          <p:cNvSpPr>
            <a:spLocks noChangeArrowheads="1"/>
          </p:cNvSpPr>
          <p:nvPr/>
        </p:nvSpPr>
        <p:spPr bwMode="auto">
          <a:xfrm>
            <a:off x="4752975" y="4155281"/>
            <a:ext cx="3024187" cy="1273175"/>
          </a:xfrm>
          <a:prstGeom prst="roundRect">
            <a:avLst>
              <a:gd name="adj" fmla="val 10171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8" name="AutoShape 1031"/>
          <p:cNvSpPr>
            <a:spLocks noChangeArrowheads="1"/>
          </p:cNvSpPr>
          <p:nvPr/>
        </p:nvSpPr>
        <p:spPr bwMode="auto">
          <a:xfrm>
            <a:off x="2016125" y="1683544"/>
            <a:ext cx="5832475" cy="360362"/>
          </a:xfrm>
          <a:prstGeom prst="roundRect">
            <a:avLst>
              <a:gd name="adj" fmla="val 16667"/>
            </a:avLst>
          </a:prstGeom>
          <a:solidFill>
            <a:srgbClr val="99CC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9" name="AutoShape 1032"/>
          <p:cNvSpPr>
            <a:spLocks noChangeArrowheads="1"/>
          </p:cNvSpPr>
          <p:nvPr/>
        </p:nvSpPr>
        <p:spPr bwMode="auto">
          <a:xfrm>
            <a:off x="2016125" y="2140744"/>
            <a:ext cx="2447925" cy="3816350"/>
          </a:xfrm>
          <a:prstGeom prst="roundRect">
            <a:avLst>
              <a:gd name="adj" fmla="val 5190"/>
            </a:avLst>
          </a:prstGeom>
          <a:solidFill>
            <a:srgbClr val="808000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0" name="AutoShape 1033"/>
          <p:cNvSpPr>
            <a:spLocks noChangeArrowheads="1"/>
          </p:cNvSpPr>
          <p:nvPr/>
        </p:nvSpPr>
        <p:spPr bwMode="auto">
          <a:xfrm>
            <a:off x="6480175" y="2283619"/>
            <a:ext cx="1150937" cy="8636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1" name="Text Box 1034"/>
          <p:cNvSpPr txBox="1">
            <a:spLocks noChangeArrowheads="1"/>
          </p:cNvSpPr>
          <p:nvPr/>
        </p:nvSpPr>
        <p:spPr bwMode="auto">
          <a:xfrm>
            <a:off x="2017712" y="2140744"/>
            <a:ext cx="24463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>
                    <a:alpha val="4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>
                    <a:alpha val="35001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Spring MVC</a:t>
            </a:r>
          </a:p>
        </p:txBody>
      </p:sp>
      <p:sp>
        <p:nvSpPr>
          <p:cNvPr id="12" name="Text Box 1035"/>
          <p:cNvSpPr txBox="1">
            <a:spLocks noChangeArrowheads="1"/>
          </p:cNvSpPr>
          <p:nvPr/>
        </p:nvSpPr>
        <p:spPr bwMode="auto">
          <a:xfrm>
            <a:off x="2016125" y="1707356"/>
            <a:ext cx="59039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org.springframework.web.servlet.DispatcherServlet</a:t>
            </a:r>
          </a:p>
        </p:txBody>
      </p:sp>
      <p:sp>
        <p:nvSpPr>
          <p:cNvPr id="13" name="Text Box 1036"/>
          <p:cNvSpPr txBox="1">
            <a:spLocks noChangeArrowheads="1"/>
          </p:cNvSpPr>
          <p:nvPr/>
        </p:nvSpPr>
        <p:spPr bwMode="auto">
          <a:xfrm>
            <a:off x="2808287" y="2428081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1</a:t>
            </a:r>
          </a:p>
        </p:txBody>
      </p:sp>
      <p:sp>
        <p:nvSpPr>
          <p:cNvPr id="14" name="Text Box 1037"/>
          <p:cNvSpPr txBox="1">
            <a:spLocks noChangeArrowheads="1"/>
          </p:cNvSpPr>
          <p:nvPr/>
        </p:nvSpPr>
        <p:spPr bwMode="auto">
          <a:xfrm>
            <a:off x="2808287" y="2715419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2</a:t>
            </a:r>
          </a:p>
        </p:txBody>
      </p:sp>
      <p:sp>
        <p:nvSpPr>
          <p:cNvPr id="15" name="Text Box 1038"/>
          <p:cNvSpPr txBox="1">
            <a:spLocks noChangeArrowheads="1"/>
          </p:cNvSpPr>
          <p:nvPr/>
        </p:nvSpPr>
        <p:spPr bwMode="auto">
          <a:xfrm>
            <a:off x="2808287" y="3004344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3</a:t>
            </a:r>
          </a:p>
        </p:txBody>
      </p:sp>
      <p:sp>
        <p:nvSpPr>
          <p:cNvPr id="16" name="Text Box 1039"/>
          <p:cNvSpPr txBox="1">
            <a:spLocks noChangeArrowheads="1"/>
          </p:cNvSpPr>
          <p:nvPr/>
        </p:nvSpPr>
        <p:spPr bwMode="auto">
          <a:xfrm>
            <a:off x="2808287" y="4795044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3</a:t>
            </a:r>
          </a:p>
        </p:txBody>
      </p:sp>
      <p:sp>
        <p:nvSpPr>
          <p:cNvPr id="17" name="Text Box 1040"/>
          <p:cNvSpPr txBox="1">
            <a:spLocks noChangeArrowheads="1"/>
          </p:cNvSpPr>
          <p:nvPr/>
        </p:nvSpPr>
        <p:spPr bwMode="auto">
          <a:xfrm>
            <a:off x="2808287" y="5082381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2</a:t>
            </a:r>
          </a:p>
        </p:txBody>
      </p:sp>
      <p:sp>
        <p:nvSpPr>
          <p:cNvPr id="18" name="Text Box 1041"/>
          <p:cNvSpPr txBox="1">
            <a:spLocks noChangeArrowheads="1"/>
          </p:cNvSpPr>
          <p:nvPr/>
        </p:nvSpPr>
        <p:spPr bwMode="auto">
          <a:xfrm>
            <a:off x="2808287" y="5371306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1</a:t>
            </a:r>
          </a:p>
        </p:txBody>
      </p:sp>
      <p:sp>
        <p:nvSpPr>
          <p:cNvPr id="19" name="Text Box 1042"/>
          <p:cNvSpPr txBox="1">
            <a:spLocks noChangeArrowheads="1"/>
          </p:cNvSpPr>
          <p:nvPr/>
        </p:nvSpPr>
        <p:spPr bwMode="auto">
          <a:xfrm>
            <a:off x="4752975" y="4155281"/>
            <a:ext cx="15113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Template</a:t>
            </a:r>
          </a:p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- JSP</a:t>
            </a:r>
          </a:p>
          <a:p>
            <a:r>
              <a:rPr lang="en-US" altLang="ko-KR" sz="1600">
                <a:solidFill>
                  <a:schemeClr val="bg1"/>
                </a:solidFill>
                <a:latin typeface="Verdana" pitchFamily="34" charset="0"/>
              </a:rPr>
              <a:t>-</a:t>
            </a:r>
            <a:r>
              <a:rPr lang="en-US" altLang="ko-KR" sz="160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Velocity</a:t>
            </a:r>
          </a:p>
          <a:p>
            <a:pPr>
              <a:buFontTx/>
              <a:buChar char="-"/>
            </a:pPr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 Freemarker</a:t>
            </a:r>
          </a:p>
        </p:txBody>
      </p:sp>
      <p:sp>
        <p:nvSpPr>
          <p:cNvPr id="20" name="Text Box 1043"/>
          <p:cNvSpPr txBox="1">
            <a:spLocks noChangeArrowheads="1"/>
          </p:cNvSpPr>
          <p:nvPr/>
        </p:nvSpPr>
        <p:spPr bwMode="auto">
          <a:xfrm>
            <a:off x="4903787" y="3091656"/>
            <a:ext cx="122237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latin typeface="Verdana" pitchFamily="34" charset="0"/>
              </a:rPr>
              <a:t>IoC Container</a:t>
            </a:r>
          </a:p>
        </p:txBody>
      </p:sp>
      <p:sp>
        <p:nvSpPr>
          <p:cNvPr id="21" name="Text Box 1044"/>
          <p:cNvSpPr txBox="1">
            <a:spLocks noChangeArrowheads="1"/>
          </p:cNvSpPr>
          <p:nvPr/>
        </p:nvSpPr>
        <p:spPr bwMode="auto">
          <a:xfrm>
            <a:off x="6407150" y="2428081"/>
            <a:ext cx="12969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JDBC</a:t>
            </a:r>
          </a:p>
          <a:p>
            <a:pPr algn="ctr"/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ORM</a:t>
            </a:r>
          </a:p>
        </p:txBody>
      </p:sp>
      <p:sp>
        <p:nvSpPr>
          <p:cNvPr id="22" name="AutoShape 1045"/>
          <p:cNvSpPr>
            <a:spLocks noChangeArrowheads="1"/>
          </p:cNvSpPr>
          <p:nvPr/>
        </p:nvSpPr>
        <p:spPr bwMode="auto">
          <a:xfrm>
            <a:off x="4610100" y="3329781"/>
            <a:ext cx="3279775" cy="725488"/>
          </a:xfrm>
          <a:prstGeom prst="roundRect">
            <a:avLst>
              <a:gd name="adj" fmla="val 16667"/>
            </a:avLst>
          </a:prstGeom>
          <a:solidFill>
            <a:srgbClr val="99CC00">
              <a:alpha val="25000"/>
            </a:srgbClr>
          </a:solidFill>
          <a:ln w="63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3" name="AutoShape 1046"/>
          <p:cNvSpPr>
            <a:spLocks noChangeArrowheads="1"/>
          </p:cNvSpPr>
          <p:nvPr/>
        </p:nvSpPr>
        <p:spPr bwMode="auto">
          <a:xfrm>
            <a:off x="865187" y="5014119"/>
            <a:ext cx="1727200" cy="252412"/>
          </a:xfrm>
          <a:prstGeom prst="foldedCorner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4" name="Text Box 1047"/>
          <p:cNvSpPr txBox="1">
            <a:spLocks noChangeArrowheads="1"/>
          </p:cNvSpPr>
          <p:nvPr/>
        </p:nvSpPr>
        <p:spPr bwMode="auto">
          <a:xfrm>
            <a:off x="865187" y="5014119"/>
            <a:ext cx="172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000">
                <a:solidFill>
                  <a:schemeClr val="bg1"/>
                </a:solidFill>
                <a:latin typeface="Verdana" pitchFamily="34" charset="0"/>
              </a:rPr>
              <a:t>applicationContext.xml</a:t>
            </a:r>
          </a:p>
        </p:txBody>
      </p:sp>
      <p:sp>
        <p:nvSpPr>
          <p:cNvPr id="25" name="AutoShape 1048"/>
          <p:cNvSpPr>
            <a:spLocks noChangeArrowheads="1"/>
          </p:cNvSpPr>
          <p:nvPr/>
        </p:nvSpPr>
        <p:spPr bwMode="auto">
          <a:xfrm>
            <a:off x="865187" y="5309394"/>
            <a:ext cx="1727200" cy="252412"/>
          </a:xfrm>
          <a:prstGeom prst="foldedCorner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6" name="Text Box 1049"/>
          <p:cNvSpPr txBox="1">
            <a:spLocks noChangeArrowheads="1"/>
          </p:cNvSpPr>
          <p:nvPr/>
        </p:nvSpPr>
        <p:spPr bwMode="auto">
          <a:xfrm>
            <a:off x="865187" y="5309394"/>
            <a:ext cx="172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000">
                <a:solidFill>
                  <a:schemeClr val="bg1"/>
                </a:solidFill>
                <a:latin typeface="Verdana" pitchFamily="34" charset="0"/>
              </a:rPr>
              <a:t>action-servlet.xml</a:t>
            </a:r>
          </a:p>
        </p:txBody>
      </p:sp>
      <p:sp>
        <p:nvSpPr>
          <p:cNvPr id="27" name="AutoShape 1054"/>
          <p:cNvSpPr>
            <a:spLocks noChangeArrowheads="1"/>
          </p:cNvSpPr>
          <p:nvPr/>
        </p:nvSpPr>
        <p:spPr bwMode="auto">
          <a:xfrm>
            <a:off x="6480175" y="3436144"/>
            <a:ext cx="1296987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8" name="AutoShape 1055"/>
          <p:cNvSpPr>
            <a:spLocks noChangeArrowheads="1"/>
          </p:cNvSpPr>
          <p:nvPr/>
        </p:nvSpPr>
        <p:spPr bwMode="auto">
          <a:xfrm>
            <a:off x="4752975" y="3436144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9" name="AutoShape 1056"/>
          <p:cNvSpPr>
            <a:spLocks noChangeArrowheads="1"/>
          </p:cNvSpPr>
          <p:nvPr/>
        </p:nvSpPr>
        <p:spPr bwMode="auto">
          <a:xfrm>
            <a:off x="2808287" y="3436144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0" name="Text Box 1057"/>
          <p:cNvSpPr txBox="1">
            <a:spLocks noChangeArrowheads="1"/>
          </p:cNvSpPr>
          <p:nvPr/>
        </p:nvSpPr>
        <p:spPr bwMode="auto">
          <a:xfrm>
            <a:off x="2808287" y="3547269"/>
            <a:ext cx="15113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Controller</a:t>
            </a:r>
          </a:p>
        </p:txBody>
      </p:sp>
      <p:sp>
        <p:nvSpPr>
          <p:cNvPr id="31" name="Text Box 1058"/>
          <p:cNvSpPr txBox="1">
            <a:spLocks noChangeArrowheads="1"/>
          </p:cNvSpPr>
          <p:nvPr/>
        </p:nvSpPr>
        <p:spPr bwMode="auto">
          <a:xfrm>
            <a:off x="4751387" y="3547269"/>
            <a:ext cx="15843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Business Object</a:t>
            </a:r>
          </a:p>
        </p:txBody>
      </p:sp>
      <p:sp>
        <p:nvSpPr>
          <p:cNvPr id="32" name="Text Box 1059"/>
          <p:cNvSpPr txBox="1">
            <a:spLocks noChangeArrowheads="1"/>
          </p:cNvSpPr>
          <p:nvPr/>
        </p:nvSpPr>
        <p:spPr bwMode="auto">
          <a:xfrm>
            <a:off x="6480175" y="3547269"/>
            <a:ext cx="12969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DAO</a:t>
            </a:r>
          </a:p>
        </p:txBody>
      </p:sp>
      <p:sp>
        <p:nvSpPr>
          <p:cNvPr id="33" name="AutoShape 1060"/>
          <p:cNvSpPr>
            <a:spLocks noChangeArrowheads="1"/>
          </p:cNvSpPr>
          <p:nvPr/>
        </p:nvSpPr>
        <p:spPr bwMode="auto">
          <a:xfrm>
            <a:off x="2808287" y="4155281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4" name="Text Box 1061"/>
          <p:cNvSpPr txBox="1">
            <a:spLocks noChangeArrowheads="1"/>
          </p:cNvSpPr>
          <p:nvPr/>
        </p:nvSpPr>
        <p:spPr bwMode="auto">
          <a:xfrm>
            <a:off x="2808287" y="4179094"/>
            <a:ext cx="15113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>
                    <a:alpha val="6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ModelAndView</a:t>
            </a:r>
          </a:p>
        </p:txBody>
      </p:sp>
      <p:sp>
        <p:nvSpPr>
          <p:cNvPr id="35" name="Text Box 1062"/>
          <p:cNvSpPr txBox="1">
            <a:spLocks noChangeArrowheads="1"/>
          </p:cNvSpPr>
          <p:nvPr/>
        </p:nvSpPr>
        <p:spPr bwMode="auto">
          <a:xfrm>
            <a:off x="2016125" y="1251744"/>
            <a:ext cx="24098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>
                <a:solidFill>
                  <a:schemeClr val="bg1"/>
                </a:solidFill>
                <a:latin typeface="Verdana" pitchFamily="34" charset="0"/>
              </a:rPr>
              <a:t>HttpServletRequest</a:t>
            </a:r>
          </a:p>
        </p:txBody>
      </p:sp>
      <p:sp>
        <p:nvSpPr>
          <p:cNvPr id="36" name="Text Box 1063"/>
          <p:cNvSpPr txBox="1">
            <a:spLocks noChangeArrowheads="1"/>
          </p:cNvSpPr>
          <p:nvPr/>
        </p:nvSpPr>
        <p:spPr bwMode="auto">
          <a:xfrm>
            <a:off x="5545137" y="5541169"/>
            <a:ext cx="20653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>
                <a:solidFill>
                  <a:schemeClr val="bg1"/>
                </a:solidFill>
                <a:latin typeface="Verdana" pitchFamily="34" charset="0"/>
              </a:rPr>
              <a:t>HttpServletResponse</a:t>
            </a:r>
          </a:p>
        </p:txBody>
      </p:sp>
      <p:sp>
        <p:nvSpPr>
          <p:cNvPr id="37" name="AutoShape 1064"/>
          <p:cNvSpPr>
            <a:spLocks noChangeArrowheads="1"/>
          </p:cNvSpPr>
          <p:nvPr/>
        </p:nvSpPr>
        <p:spPr bwMode="auto">
          <a:xfrm>
            <a:off x="6943725" y="3083719"/>
            <a:ext cx="360362" cy="463550"/>
          </a:xfrm>
          <a:prstGeom prst="upDownArrow">
            <a:avLst>
              <a:gd name="adj1" fmla="val 52426"/>
              <a:gd name="adj2" fmla="val 38441"/>
            </a:avLst>
          </a:prstGeom>
          <a:solidFill>
            <a:srgbClr val="EAEAEA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8" name="AutoShape 1065"/>
          <p:cNvSpPr>
            <a:spLocks noChangeArrowheads="1"/>
          </p:cNvSpPr>
          <p:nvPr/>
        </p:nvSpPr>
        <p:spPr bwMode="auto">
          <a:xfrm rot="16200000">
            <a:off x="4356099" y="4048919"/>
            <a:ext cx="360363" cy="719138"/>
          </a:xfrm>
          <a:prstGeom prst="upDownArrow">
            <a:avLst>
              <a:gd name="adj1" fmla="val 52426"/>
              <a:gd name="adj2" fmla="val 59637"/>
            </a:avLst>
          </a:prstGeom>
          <a:solidFill>
            <a:srgbClr val="EAEAEA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9" name="Line 1066"/>
          <p:cNvSpPr>
            <a:spLocks noChangeShapeType="1"/>
          </p:cNvSpPr>
          <p:nvPr/>
        </p:nvSpPr>
        <p:spPr bwMode="auto">
          <a:xfrm>
            <a:off x="2951162" y="1564481"/>
            <a:ext cx="1588" cy="194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0" name="Line 1067"/>
          <p:cNvSpPr>
            <a:spLocks noChangeShapeType="1"/>
          </p:cNvSpPr>
          <p:nvPr/>
        </p:nvSpPr>
        <p:spPr bwMode="auto">
          <a:xfrm>
            <a:off x="2951162" y="3507581"/>
            <a:ext cx="36734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1" name="Line 1068"/>
          <p:cNvSpPr>
            <a:spLocks noChangeShapeType="1"/>
          </p:cNvSpPr>
          <p:nvPr/>
        </p:nvSpPr>
        <p:spPr bwMode="auto">
          <a:xfrm flipH="1">
            <a:off x="2951162" y="3869531"/>
            <a:ext cx="3673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2" name="Line 1069"/>
          <p:cNvSpPr>
            <a:spLocks noChangeShapeType="1"/>
          </p:cNvSpPr>
          <p:nvPr/>
        </p:nvSpPr>
        <p:spPr bwMode="auto">
          <a:xfrm>
            <a:off x="2951162" y="3867944"/>
            <a:ext cx="1588" cy="1873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3" name="Line 1070"/>
          <p:cNvSpPr>
            <a:spLocks noChangeShapeType="1"/>
          </p:cNvSpPr>
          <p:nvPr/>
        </p:nvSpPr>
        <p:spPr bwMode="auto">
          <a:xfrm>
            <a:off x="2951162" y="5741194"/>
            <a:ext cx="23764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4" name="Text Box 1071"/>
          <p:cNvSpPr txBox="1">
            <a:spLocks noChangeArrowheads="1"/>
          </p:cNvSpPr>
          <p:nvPr/>
        </p:nvSpPr>
        <p:spPr bwMode="auto">
          <a:xfrm>
            <a:off x="6192837" y="4131469"/>
            <a:ext cx="15113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Page Control</a:t>
            </a:r>
          </a:p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- dispatch</a:t>
            </a:r>
          </a:p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- redirect</a:t>
            </a:r>
          </a:p>
        </p:txBody>
      </p:sp>
    </p:spTree>
    <p:extLst>
      <p:ext uri="{BB962C8B-B14F-4D97-AF65-F5344CB8AC3E}">
        <p14:creationId xmlns:p14="http://schemas.microsoft.com/office/powerpoint/2010/main" val="24988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framework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MVC </a:t>
            </a:r>
            <a:r>
              <a:rPr lang="ko-KR" altLang="en-US" dirty="0" smtClean="0"/>
              <a:t>모델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049" name="Picture 1" descr="http://pds20.egloos.com/pds/201107/13/87/b0054687_4e1d9308d4fd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196752"/>
            <a:ext cx="625269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직선 화살표 연결선 3"/>
          <p:cNvCxnSpPr/>
          <p:nvPr/>
        </p:nvCxnSpPr>
        <p:spPr>
          <a:xfrm>
            <a:off x="4572000" y="3909814"/>
            <a:ext cx="1008112" cy="0"/>
          </a:xfrm>
          <a:prstGeom prst="straightConnector1">
            <a:avLst/>
          </a:prstGeom>
          <a:ln w="28575">
            <a:solidFill>
              <a:srgbClr val="1C74D4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88024" y="356372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+mn-ea"/>
              </a:rPr>
              <a:t>참조</a:t>
            </a:r>
            <a:endParaRPr lang="ko-KR" altLang="en-US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4633" y="1300758"/>
            <a:ext cx="7408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(2)</a:t>
            </a:r>
            <a:r>
              <a:rPr lang="ko-KR" altLang="en-US" dirty="0" smtClean="0">
                <a:latin typeface="+mn-ea"/>
              </a:rPr>
              <a:t>요청</a:t>
            </a:r>
            <a:endParaRPr lang="ko-KR" altLang="en-US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4643" y="1336234"/>
            <a:ext cx="93610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(1)HTTP</a:t>
            </a:r>
            <a:r>
              <a:rPr lang="ko-KR" altLang="en-US" dirty="0" smtClean="0">
                <a:latin typeface="+mn-ea"/>
              </a:rPr>
              <a:t> 요청</a:t>
            </a:r>
            <a:endParaRPr lang="ko-KR" altLang="en-US" dirty="0">
              <a:latin typeface="+mn-ea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1547664" y="1916832"/>
            <a:ext cx="853083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75655" y="1999873"/>
            <a:ext cx="93610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HTTP</a:t>
            </a:r>
            <a:r>
              <a:rPr lang="ko-KR" altLang="en-US" dirty="0" smtClean="0">
                <a:latin typeface="+mn-ea"/>
              </a:rPr>
              <a:t> 응답</a:t>
            </a:r>
            <a:endParaRPr lang="ko-KR" altLang="en-US" dirty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2382044"/>
            <a:ext cx="93610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(4)</a:t>
            </a:r>
            <a:r>
              <a:rPr lang="ko-KR" altLang="en-US" dirty="0" smtClean="0">
                <a:latin typeface="+mn-ea"/>
              </a:rPr>
              <a:t>모델과 </a:t>
            </a:r>
            <a:r>
              <a:rPr lang="ko-KR" altLang="en-US" dirty="0" err="1" smtClean="0">
                <a:latin typeface="+mn-ea"/>
              </a:rPr>
              <a:t>뷰</a:t>
            </a:r>
            <a:endParaRPr lang="en-US" altLang="ko-KR" dirty="0" smtClean="0">
              <a:latin typeface="+mn-ea"/>
            </a:endParaRPr>
          </a:p>
          <a:p>
            <a:endParaRPr lang="ko-KR" altLang="en-US" dirty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4205" y="2575937"/>
            <a:ext cx="93610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(5)</a:t>
            </a:r>
            <a:r>
              <a:rPr lang="ko-KR" altLang="en-US" dirty="0" smtClean="0">
                <a:latin typeface="+mn-ea"/>
              </a:rPr>
              <a:t>모델 전달</a:t>
            </a:r>
            <a:endParaRPr lang="en-US" altLang="ko-KR" dirty="0" smtClean="0">
              <a:latin typeface="+mn-ea"/>
            </a:endParaRPr>
          </a:p>
          <a:p>
            <a:endParaRPr lang="ko-KR" altLang="en-US" dirty="0"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5699" y="2613278"/>
            <a:ext cx="100068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(6)</a:t>
            </a:r>
            <a:r>
              <a:rPr lang="ko-KR" altLang="en-US" dirty="0" smtClean="0">
                <a:latin typeface="+mn-ea"/>
              </a:rPr>
              <a:t>데이터반환</a:t>
            </a:r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   생성 </a:t>
            </a:r>
            <a:endParaRPr lang="ko-KR" altLang="en-US" dirty="0"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8591" y="2652137"/>
            <a:ext cx="100068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(3)</a:t>
            </a:r>
            <a:r>
              <a:rPr lang="ko-KR" altLang="en-US" dirty="0" smtClean="0">
                <a:latin typeface="+mn-ea"/>
              </a:rPr>
              <a:t>생성 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94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3"/>
          <p:cNvSpPr>
            <a:spLocks noChangeShapeType="1"/>
          </p:cNvSpPr>
          <p:nvPr/>
        </p:nvSpPr>
        <p:spPr bwMode="auto">
          <a:xfrm flipH="1" flipV="1">
            <a:off x="6556040" y="3260203"/>
            <a:ext cx="68296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42" name="AutoShape 12"/>
          <p:cNvSpPr>
            <a:spLocks noChangeArrowheads="1"/>
          </p:cNvSpPr>
          <p:nvPr/>
        </p:nvSpPr>
        <p:spPr bwMode="blackGray">
          <a:xfrm>
            <a:off x="7253064" y="3717404"/>
            <a:ext cx="1440160" cy="4953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Model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blackGray">
          <a:xfrm>
            <a:off x="2994360" y="523899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blackGray">
          <a:xfrm>
            <a:off x="2854660" y="512469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3124200" y="3006204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blackGray">
          <a:xfrm>
            <a:off x="4873960" y="283404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32" name="AutoShape 12"/>
          <p:cNvSpPr>
            <a:spLocks noChangeArrowheads="1"/>
          </p:cNvSpPr>
          <p:nvPr/>
        </p:nvSpPr>
        <p:spPr bwMode="blackGray">
          <a:xfrm>
            <a:off x="4721560" y="268164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처리의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흐름</a:t>
            </a:r>
            <a:endParaRPr lang="ko-KR" alt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5334000" y="2039196"/>
            <a:ext cx="101600" cy="45194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5292" y="3012493"/>
            <a:ext cx="1277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URL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처리요청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/hello.do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34492" y="3055052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1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81400" y="200384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2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517900" y="2605441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3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325374" y="3624807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5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270460" y="447570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6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blackGray">
          <a:xfrm>
            <a:off x="4216400" y="1533084"/>
            <a:ext cx="1981200" cy="506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39216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err="1" smtClean="0">
                <a:latin typeface="굴림" charset="-127"/>
                <a:ea typeface="굴림" charset="-127"/>
              </a:rPr>
              <a:t>HandlerMapping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124200" y="1940348"/>
            <a:ext cx="1066800" cy="7102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blackGray">
          <a:xfrm>
            <a:off x="4594560" y="249114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933700" y="2853804"/>
            <a:ext cx="163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6872064" y="2910241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4</a:t>
            </a: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blackGray">
          <a:xfrm>
            <a:off x="4191000" y="3967708"/>
            <a:ext cx="19050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39216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err="1" smtClean="0">
                <a:latin typeface="Adobe 고딕 Std B" pitchFamily="34" charset="-127"/>
                <a:ea typeface="Adobe 고딕 Std B" pitchFamily="34" charset="-127"/>
              </a:rPr>
              <a:t>ViewResolver</a:t>
            </a:r>
            <a:endParaRPr kumimoji="1" lang="en-GB" altLang="ko-KR" sz="1400" b="1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124200" y="3412604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2971800" y="3488804"/>
            <a:ext cx="685800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cxnSp>
        <p:nvCxnSpPr>
          <p:cNvPr id="28" name="꺾인 연결선 27"/>
          <p:cNvCxnSpPr>
            <a:endCxn id="29" idx="2"/>
          </p:cNvCxnSpPr>
          <p:nvPr/>
        </p:nvCxnSpPr>
        <p:spPr>
          <a:xfrm rot="16200000" flipH="1">
            <a:off x="891366" y="1995007"/>
            <a:ext cx="1379618" cy="50165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/>
          <p:cNvSpPr/>
          <p:nvPr/>
        </p:nvSpPr>
        <p:spPr>
          <a:xfrm>
            <a:off x="1832000" y="1950678"/>
            <a:ext cx="1279500" cy="196992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Dispatcher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Servlet</a:t>
            </a:r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blackGray">
          <a:xfrm>
            <a:off x="2740360" y="5018112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View</a:t>
            </a:r>
            <a:r>
              <a:rPr kumimoji="1" lang="ko-KR" altLang="en-US" sz="1400" b="1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(*.</a:t>
            </a:r>
            <a:r>
              <a:rPr kumimoji="1" lang="en-US" altLang="ko-KR" sz="1400" b="1" dirty="0" err="1" smtClean="0">
                <a:latin typeface="Adobe 고딕 Std B" pitchFamily="34" charset="-127"/>
                <a:ea typeface="Adobe 고딕 Std B" pitchFamily="34" charset="-127"/>
              </a:rPr>
              <a:t>jsp</a:t>
            </a: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)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340100" y="2966612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200" b="1" dirty="0" err="1">
                <a:latin typeface="SimHei" pitchFamily="49" charset="-122"/>
                <a:ea typeface="SimHei" pitchFamily="49" charset="-122"/>
              </a:rPr>
              <a:t>ModelAndView</a:t>
            </a:r>
            <a:endParaRPr kumimoji="1" lang="en-GB" altLang="ko-KR" sz="12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 flipH="1">
            <a:off x="4384596" y="4484659"/>
            <a:ext cx="657304" cy="55885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257760" y="4083949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200" b="1" dirty="0" err="1">
                <a:latin typeface="SimHei" pitchFamily="49" charset="-122"/>
                <a:ea typeface="SimHei" pitchFamily="49" charset="-122"/>
              </a:rPr>
              <a:t>ModelAndView</a:t>
            </a:r>
            <a:endParaRPr kumimoji="1" lang="en-GB" altLang="ko-KR" sz="12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blackGray">
          <a:xfrm>
            <a:off x="7100664" y="3565004"/>
            <a:ext cx="1440160" cy="4953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Model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40" name="AutoShape 12"/>
          <p:cNvSpPr>
            <a:spLocks noChangeArrowheads="1"/>
          </p:cNvSpPr>
          <p:nvPr/>
        </p:nvSpPr>
        <p:spPr bwMode="blackGray">
          <a:xfrm>
            <a:off x="6948264" y="3412604"/>
            <a:ext cx="1440160" cy="4953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Model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43" name="순서도: 자기 디스크 42"/>
          <p:cNvSpPr/>
          <p:nvPr/>
        </p:nvSpPr>
        <p:spPr>
          <a:xfrm>
            <a:off x="7822108" y="4526494"/>
            <a:ext cx="871116" cy="939827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6593210" y="3114115"/>
            <a:ext cx="507454" cy="2533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47" name="위쪽/아래쪽 화살표 46"/>
          <p:cNvSpPr/>
          <p:nvPr/>
        </p:nvSpPr>
        <p:spPr>
          <a:xfrm>
            <a:off x="8189342" y="4272508"/>
            <a:ext cx="110182" cy="317500"/>
          </a:xfrm>
          <a:prstGeom prst="up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674578" y="1778786"/>
            <a:ext cx="14072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컨트롤러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선택 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요청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3365116" y="2615161"/>
            <a:ext cx="14072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처리위임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3465074" y="3543493"/>
            <a:ext cx="14072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err="1" smtClean="0">
                <a:solidFill>
                  <a:prstClr val="black"/>
                </a:solidFill>
                <a:latin typeface="굴림" charset="-127"/>
                <a:ea typeface="굴림" charset="-127"/>
              </a:rPr>
              <a:t>뷰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선택요청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2526916" y="4475709"/>
            <a:ext cx="9020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결과물 출력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621604" y="756319"/>
            <a:ext cx="1263303" cy="1325147"/>
            <a:chOff x="-408508" y="3516144"/>
            <a:chExt cx="1529618" cy="1529618"/>
          </a:xfrm>
        </p:grpSpPr>
        <p:pic>
          <p:nvPicPr>
            <p:cNvPr id="1026" name="Picture 2" descr="C:\Users\2SBoss\AppData\Local\Microsoft\Windows\Temporary Internet Files\Content.IE5\O8G3O52B\MC900441328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8508" y="3516144"/>
              <a:ext cx="1529618" cy="152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직사각형 54"/>
            <p:cNvSpPr/>
            <p:nvPr/>
          </p:nvSpPr>
          <p:spPr>
            <a:xfrm>
              <a:off x="-142193" y="4060304"/>
              <a:ext cx="9380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200" b="1" dirty="0" err="1">
                  <a:latin typeface="굴림" charset="-127"/>
                  <a:ea typeface="굴림" charset="-127"/>
                </a:rPr>
                <a:t>웹브라우져</a:t>
              </a:r>
              <a:endParaRPr kumimoji="1" lang="en-GB" altLang="ko-KR" sz="1200" b="1" dirty="0">
                <a:latin typeface="굴림" charset="-127"/>
                <a:ea typeface="굴림" charset="-127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92692" y="969727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: </a:t>
            </a:r>
            <a:r>
              <a:rPr lang="ko-KR" altLang="en-US" dirty="0" err="1" smtClean="0"/>
              <a:t>웹요청</a:t>
            </a:r>
            <a:r>
              <a:rPr lang="ko-KR" altLang="en-US" dirty="0" smtClean="0"/>
              <a:t> </a:t>
            </a:r>
            <a:r>
              <a:rPr lang="en-US" altLang="ko-KR" dirty="0" smtClean="0"/>
              <a:t>URL</a:t>
            </a:r>
            <a:r>
              <a:rPr lang="ko-KR" altLang="en-US" dirty="0" smtClean="0"/>
              <a:t>과 컨트롤러  </a:t>
            </a:r>
            <a:r>
              <a:rPr lang="ko-KR" altLang="en-US" dirty="0" err="1" smtClean="0"/>
              <a:t>매핑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951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0" y="2144385"/>
            <a:ext cx="2666012" cy="3730350"/>
          </a:xfrm>
          <a:prstGeom prst="rect">
            <a:avLst/>
          </a:prstGeom>
          <a:noFill/>
          <a:ln w="635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DispatcherServlet</a:t>
            </a:r>
            <a:r>
              <a:rPr lang="en-US" altLang="ko-KR" dirty="0" smtClean="0"/>
              <a:t> </a:t>
            </a:r>
            <a:r>
              <a:rPr lang="ko-KR" altLang="en-US" dirty="0"/>
              <a:t>어플리케이션 </a:t>
            </a:r>
            <a:r>
              <a:rPr lang="ko-KR" altLang="en-US" dirty="0" err="1" smtClean="0"/>
              <a:t>컨텍스트</a:t>
            </a:r>
            <a:r>
              <a:rPr lang="ko-KR" altLang="en-US" dirty="0" smtClean="0"/>
              <a:t> 설정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153400" cy="720080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[servlet-name]-</a:t>
            </a:r>
            <a:r>
              <a:rPr lang="en-US" altLang="ko-KR" dirty="0"/>
              <a:t>servlet.xml 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 </a:t>
            </a:r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</a:t>
            </a:r>
            <a:r>
              <a:rPr lang="en-US" altLang="ko-KR" dirty="0" smtClean="0"/>
              <a:t>(</a:t>
            </a:r>
            <a:r>
              <a:rPr lang="ko-KR" altLang="en-US" dirty="0" smtClean="0"/>
              <a:t>어플리케이션 </a:t>
            </a:r>
            <a:r>
              <a:rPr lang="ko-KR" altLang="en-US" dirty="0" err="1" smtClean="0"/>
              <a:t>컨텍스트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</a:t>
            </a:r>
            <a:r>
              <a:rPr lang="ko-KR" altLang="en-US" dirty="0" err="1" smtClean="0"/>
              <a:t>생성되어야하는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객체</a:t>
            </a:r>
            <a:r>
              <a:rPr lang="en-US" altLang="ko-KR" dirty="0" smtClean="0">
                <a:solidFill>
                  <a:srgbClr val="0000FF"/>
                </a:solidFill>
              </a:rPr>
              <a:t>(beans) 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선언한다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899592" y="5471239"/>
            <a:ext cx="1944216" cy="22648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3697718" y="2256272"/>
            <a:ext cx="5014937" cy="3688469"/>
            <a:chOff x="1832000" y="1533084"/>
            <a:chExt cx="6861224" cy="4391707"/>
          </a:xfrm>
        </p:grpSpPr>
        <p:sp>
          <p:nvSpPr>
            <p:cNvPr id="42" name="Line 13"/>
            <p:cNvSpPr>
              <a:spLocks noChangeShapeType="1"/>
            </p:cNvSpPr>
            <p:nvPr/>
          </p:nvSpPr>
          <p:spPr bwMode="auto">
            <a:xfrm flipH="1" flipV="1">
              <a:off x="6556040" y="3260203"/>
              <a:ext cx="68296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43" name="AutoShape 12"/>
            <p:cNvSpPr>
              <a:spLocks noChangeArrowheads="1"/>
            </p:cNvSpPr>
            <p:nvPr/>
          </p:nvSpPr>
          <p:spPr bwMode="blackGray">
            <a:xfrm>
              <a:off x="7253064" y="3717404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44" name="AutoShape 12"/>
            <p:cNvSpPr>
              <a:spLocks noChangeArrowheads="1"/>
            </p:cNvSpPr>
            <p:nvPr/>
          </p:nvSpPr>
          <p:spPr bwMode="blackGray">
            <a:xfrm>
              <a:off x="2994360" y="523899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45" name="AutoShape 12"/>
            <p:cNvSpPr>
              <a:spLocks noChangeArrowheads="1"/>
            </p:cNvSpPr>
            <p:nvPr/>
          </p:nvSpPr>
          <p:spPr bwMode="blackGray">
            <a:xfrm>
              <a:off x="2854660" y="512469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>
              <a:off x="3124200" y="3006204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blackGray">
            <a:xfrm>
              <a:off x="4873960" y="28340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48" name="AutoShape 12"/>
            <p:cNvSpPr>
              <a:spLocks noChangeArrowheads="1"/>
            </p:cNvSpPr>
            <p:nvPr/>
          </p:nvSpPr>
          <p:spPr bwMode="blackGray">
            <a:xfrm>
              <a:off x="4721560" y="26816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49" name="Line 3"/>
            <p:cNvSpPr>
              <a:spLocks noChangeShapeType="1"/>
            </p:cNvSpPr>
            <p:nvPr/>
          </p:nvSpPr>
          <p:spPr bwMode="auto">
            <a:xfrm>
              <a:off x="5334000" y="2039196"/>
              <a:ext cx="101600" cy="4519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50" name="Oval 6"/>
            <p:cNvSpPr>
              <a:spLocks noChangeArrowheads="1"/>
            </p:cNvSpPr>
            <p:nvPr/>
          </p:nvSpPr>
          <p:spPr bwMode="auto">
            <a:xfrm>
              <a:off x="3581400" y="200384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2</a:t>
              </a:r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517900" y="26054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3</a:t>
              </a:r>
            </a:p>
          </p:txBody>
        </p:sp>
        <p:sp>
          <p:nvSpPr>
            <p:cNvPr id="52" name="Oval 8"/>
            <p:cNvSpPr>
              <a:spLocks noChangeArrowheads="1"/>
            </p:cNvSpPr>
            <p:nvPr/>
          </p:nvSpPr>
          <p:spPr bwMode="auto">
            <a:xfrm>
              <a:off x="3325374" y="3624807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5</a:t>
              </a:r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2270460" y="447570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6</a:t>
              </a:r>
            </a:p>
          </p:txBody>
        </p:sp>
        <p:sp>
          <p:nvSpPr>
            <p:cNvPr id="54" name="AutoShape 10"/>
            <p:cNvSpPr>
              <a:spLocks noChangeArrowheads="1"/>
            </p:cNvSpPr>
            <p:nvPr/>
          </p:nvSpPr>
          <p:spPr bwMode="blackGray">
            <a:xfrm>
              <a:off x="4216400" y="1533084"/>
              <a:ext cx="1981200" cy="5061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굴림" charset="-127"/>
                  <a:ea typeface="굴림" charset="-127"/>
                </a:rPr>
                <a:t>HandlerMapping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V="1">
              <a:off x="3124200" y="1940348"/>
              <a:ext cx="1066800" cy="710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56" name="AutoShape 12"/>
            <p:cNvSpPr>
              <a:spLocks noChangeArrowheads="1"/>
            </p:cNvSpPr>
            <p:nvPr/>
          </p:nvSpPr>
          <p:spPr bwMode="blackGray">
            <a:xfrm>
              <a:off x="4594560" y="24911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>
              <a:off x="2933700" y="2853804"/>
              <a:ext cx="1638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58" name="Oval 18"/>
            <p:cNvSpPr>
              <a:spLocks noChangeArrowheads="1"/>
            </p:cNvSpPr>
            <p:nvPr/>
          </p:nvSpPr>
          <p:spPr bwMode="auto">
            <a:xfrm>
              <a:off x="6872064" y="29102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4</a:t>
              </a: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blackGray">
            <a:xfrm>
              <a:off x="4191000" y="3967708"/>
              <a:ext cx="190500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ViewResolver</a:t>
              </a:r>
              <a:endParaRPr kumimoji="1" lang="en-GB" altLang="ko-KR" sz="1400" b="1" dirty="0" smtClean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60" name="Line 20"/>
            <p:cNvSpPr>
              <a:spLocks noChangeShapeType="1"/>
            </p:cNvSpPr>
            <p:nvPr/>
          </p:nvSpPr>
          <p:spPr bwMode="auto">
            <a:xfrm>
              <a:off x="3124200" y="3412604"/>
              <a:ext cx="1066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1" name="Line 22"/>
            <p:cNvSpPr>
              <a:spLocks noChangeShapeType="1"/>
            </p:cNvSpPr>
            <p:nvPr/>
          </p:nvSpPr>
          <p:spPr bwMode="auto">
            <a:xfrm>
              <a:off x="2971800" y="3488804"/>
              <a:ext cx="685800" cy="142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2" name="타원 61"/>
            <p:cNvSpPr/>
            <p:nvPr/>
          </p:nvSpPr>
          <p:spPr>
            <a:xfrm>
              <a:off x="1832000" y="1950678"/>
              <a:ext cx="1279500" cy="19699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Dispa</a:t>
              </a:r>
              <a:r>
                <a:rPr kumimoji="1" lang="en-GB" altLang="ko-KR" sz="1400" b="1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tcher</a:t>
              </a:r>
              <a:endPara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Servlet</a:t>
              </a:r>
            </a:p>
          </p:txBody>
        </p:sp>
        <p:sp>
          <p:nvSpPr>
            <p:cNvPr id="63" name="AutoShape 12"/>
            <p:cNvSpPr>
              <a:spLocks noChangeArrowheads="1"/>
            </p:cNvSpPr>
            <p:nvPr/>
          </p:nvSpPr>
          <p:spPr bwMode="blackGray">
            <a:xfrm>
              <a:off x="2740360" y="5018112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View</a:t>
              </a:r>
              <a:r>
                <a:rPr kumimoji="1" lang="ko-KR" altLang="en-US" sz="1400" b="1" dirty="0" smtClean="0"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(*.</a:t>
              </a: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jsp</a:t>
              </a: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)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3340100" y="2966612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65" name="Line 3"/>
            <p:cNvSpPr>
              <a:spLocks noChangeShapeType="1"/>
            </p:cNvSpPr>
            <p:nvPr/>
          </p:nvSpPr>
          <p:spPr bwMode="auto">
            <a:xfrm flipH="1">
              <a:off x="4384596" y="4484659"/>
              <a:ext cx="657304" cy="558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2257760" y="4083949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67" name="AutoShape 12"/>
            <p:cNvSpPr>
              <a:spLocks noChangeArrowheads="1"/>
            </p:cNvSpPr>
            <p:nvPr/>
          </p:nvSpPr>
          <p:spPr bwMode="blackGray">
            <a:xfrm>
              <a:off x="7100664" y="3565004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68" name="AutoShape 12"/>
            <p:cNvSpPr>
              <a:spLocks noChangeArrowheads="1"/>
            </p:cNvSpPr>
            <p:nvPr/>
          </p:nvSpPr>
          <p:spPr bwMode="blackGray">
            <a:xfrm>
              <a:off x="6948264" y="3412604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69" name="순서도: 자기 디스크 68"/>
            <p:cNvSpPr/>
            <p:nvPr/>
          </p:nvSpPr>
          <p:spPr>
            <a:xfrm>
              <a:off x="7822108" y="4526494"/>
              <a:ext cx="871116" cy="939827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Line 13"/>
            <p:cNvSpPr>
              <a:spLocks noChangeShapeType="1"/>
            </p:cNvSpPr>
            <p:nvPr/>
          </p:nvSpPr>
          <p:spPr bwMode="auto">
            <a:xfrm>
              <a:off x="6593210" y="3114115"/>
              <a:ext cx="507454" cy="253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71" name="위쪽/아래쪽 화살표 70"/>
            <p:cNvSpPr/>
            <p:nvPr/>
          </p:nvSpPr>
          <p:spPr>
            <a:xfrm>
              <a:off x="8189342" y="4272508"/>
              <a:ext cx="110182" cy="3175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Text Box 4"/>
            <p:cNvSpPr txBox="1">
              <a:spLocks noChangeArrowheads="1"/>
            </p:cNvSpPr>
            <p:nvPr/>
          </p:nvSpPr>
          <p:spPr bwMode="auto">
            <a:xfrm>
              <a:off x="2674578" y="1778786"/>
              <a:ext cx="14072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컨트롤러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선택 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3365116" y="2615161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처리위임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4" name="Text Box 4"/>
            <p:cNvSpPr txBox="1">
              <a:spLocks noChangeArrowheads="1"/>
            </p:cNvSpPr>
            <p:nvPr/>
          </p:nvSpPr>
          <p:spPr bwMode="auto">
            <a:xfrm>
              <a:off x="3465074" y="3543493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err="1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뷰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선택요청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5" name="Text Box 4"/>
            <p:cNvSpPr txBox="1">
              <a:spLocks noChangeArrowheads="1"/>
            </p:cNvSpPr>
            <p:nvPr/>
          </p:nvSpPr>
          <p:spPr bwMode="auto">
            <a:xfrm>
              <a:off x="2526916" y="4475709"/>
              <a:ext cx="9020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결과물 출력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715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(2)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내지">
  <a:themeElements>
    <a:clrScheme name="NHN PPT THEME - VER 1.0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6EB49B"/>
      </a:accent1>
      <a:accent2>
        <a:srgbClr val="78B414"/>
      </a:accent2>
      <a:accent3>
        <a:srgbClr val="FF8200"/>
      </a:accent3>
      <a:accent4>
        <a:srgbClr val="9B9178"/>
      </a:accent4>
      <a:accent5>
        <a:srgbClr val="738499"/>
      </a:accent5>
      <a:accent6>
        <a:srgbClr val="7F7F7F"/>
      </a:accent6>
      <a:hlink>
        <a:srgbClr val="4B5661"/>
      </a:hlink>
      <a:folHlink>
        <a:srgbClr val="523F4B"/>
      </a:folHlink>
    </a:clrScheme>
    <a:fontScheme name="NHN">
      <a:majorFont>
        <a:latin typeface="PF Din Text Cond Pro"/>
        <a:ea typeface="Rix고딕 B"/>
        <a:cs typeface=""/>
      </a:majorFont>
      <a:minorFont>
        <a:latin typeface="PF Din Text Cond Pro Medium"/>
        <a:ea typeface="Rix고딕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AcademicPresentation2(2)</Template>
  <TotalTime>0</TotalTime>
  <Words>4038</Words>
  <Application>Microsoft Office PowerPoint</Application>
  <PresentationFormat>화면 슬라이드 쇼(4:3)</PresentationFormat>
  <Paragraphs>1049</Paragraphs>
  <Slides>68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68</vt:i4>
      </vt:variant>
    </vt:vector>
  </HeadingPairs>
  <TitlesOfParts>
    <vt:vector size="70" baseType="lpstr">
      <vt:lpstr>AcademicPresentation2(2)</vt:lpstr>
      <vt:lpstr>내지</vt:lpstr>
      <vt:lpstr>Java 프레임워크 Spring Shopping Mall</vt:lpstr>
      <vt:lpstr>IoC(Spring ,DI) Container</vt:lpstr>
      <vt:lpstr>ApplicationContext</vt:lpstr>
      <vt:lpstr>IoC 컨테이너 계층구조 </vt:lpstr>
      <vt:lpstr>애플리케이션 컨텍스트 계층구조</vt:lpstr>
      <vt:lpstr>MVC 모델 </vt:lpstr>
      <vt:lpstr>Spring framework와 MVC 모델 </vt:lpstr>
      <vt:lpstr>Spring MVC 처리의 흐름</vt:lpstr>
      <vt:lpstr>DispatcherServlet 어플리케이션 컨텍스트 설정</vt:lpstr>
      <vt:lpstr>Maven project </vt:lpstr>
      <vt:lpstr>메이븐   플러그인 설치와 프로젝트 구성</vt:lpstr>
      <vt:lpstr>메이븐 프로젝트 구성(1)</vt:lpstr>
      <vt:lpstr>메이븐 프로젝트 구성(1)</vt:lpstr>
      <vt:lpstr>Maven project  구성(2)  </vt:lpstr>
      <vt:lpstr>Maven project  구성(2) </vt:lpstr>
      <vt:lpstr>Maven project  구성(2) </vt:lpstr>
      <vt:lpstr>POM 파일에서 project 설정 </vt:lpstr>
      <vt:lpstr>POM 의 구성</vt:lpstr>
      <vt:lpstr>POM 파일에서 project 설정  </vt:lpstr>
      <vt:lpstr>POM 파일에서 project 설정 </vt:lpstr>
      <vt:lpstr>POM 파일에서 project 설정 </vt:lpstr>
      <vt:lpstr>Pom과 의존성 </vt:lpstr>
      <vt:lpstr>POM 파일에서 project 설정 </vt:lpstr>
      <vt:lpstr>M2Eclipse 프로젝트 Layout 변경 </vt:lpstr>
      <vt:lpstr>PetStore Shopping Mall 프로젝트</vt:lpstr>
      <vt:lpstr>PowerPoint 프레젠테이션</vt:lpstr>
      <vt:lpstr>PowerPoint 프레젠테이션</vt:lpstr>
      <vt:lpstr>PowerPoint 프레젠테이션</vt:lpstr>
      <vt:lpstr>쇼핑몰 ERD </vt:lpstr>
      <vt:lpstr>Maven project  구성</vt:lpstr>
      <vt:lpstr>Maven project  구성</vt:lpstr>
      <vt:lpstr>M2Eclipse 프로젝트 Layout 변경 </vt:lpstr>
      <vt:lpstr>POM 구성 </vt:lpstr>
      <vt:lpstr>Maven project  구성 확인  </vt:lpstr>
      <vt:lpstr>Spring 설정 (web.xml)</vt:lpstr>
      <vt:lpstr>Ibatis와 mybatis </vt:lpstr>
      <vt:lpstr>MyBatis Mapper를 이용한 Service (Business)클래스와 DAO 객체 구현</vt:lpstr>
      <vt:lpstr>인터넷 쇼핑몰 시스템</vt:lpstr>
      <vt:lpstr>회원관리(Account) 클래스다이어그램 </vt:lpstr>
      <vt:lpstr>전달객체 (AccountDTO.java) 구성 </vt:lpstr>
      <vt:lpstr>상품관련 테이블과 전달객체</vt:lpstr>
      <vt:lpstr>구매관련테이블과 전달객체 </vt:lpstr>
      <vt:lpstr>장바구니 관련 테이블과 전달객체 </vt:lpstr>
      <vt:lpstr>회원관리(Account) 클래스다이어그램 </vt:lpstr>
      <vt:lpstr>Controller 작성(1)</vt:lpstr>
      <vt:lpstr>Controller 작성(1)</vt:lpstr>
      <vt:lpstr>Controller 작성(2)</vt:lpstr>
      <vt:lpstr>Controller 작성code</vt:lpstr>
      <vt:lpstr>고객관리 클래스다이어그램 </vt:lpstr>
      <vt:lpstr>Spring Service 구현 클래스 작성</vt:lpstr>
      <vt:lpstr>Mapper interface 구성 </vt:lpstr>
      <vt:lpstr>Mapper.xml 파일 구성</vt:lpstr>
      <vt:lpstr>                                   Mapper.xml 파일 구성</vt:lpstr>
      <vt:lpstr>context-root.xml  파일 (applicationContext*.xml)</vt:lpstr>
      <vt:lpstr>context-root.xml  파일 (applicationContext*.xml)</vt:lpstr>
      <vt:lpstr>context-root.xml  파일 (applicationContext*.xml)</vt:lpstr>
      <vt:lpstr>code</vt:lpstr>
      <vt:lpstr>CardMybatis-servlet.xml(1)</vt:lpstr>
      <vt:lpstr>CardMybatis-servlet.xml(2)</vt:lpstr>
      <vt:lpstr>CardMybatis-servlet.xml(code)</vt:lpstr>
      <vt:lpstr>CardList.jsp </vt:lpstr>
      <vt:lpstr>CardList.jsp </vt:lpstr>
      <vt:lpstr>c0de</vt:lpstr>
      <vt:lpstr>CardView.jsp</vt:lpstr>
      <vt:lpstr>CardView.jsp(2)</vt:lpstr>
      <vt:lpstr>code</vt:lpstr>
      <vt:lpstr>고객관리 클래스다이어그램 </vt:lpstr>
      <vt:lpstr>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2011-02-23T03:33:06Z</dcterms:created>
  <dcterms:modified xsi:type="dcterms:W3CDTF">2014-09-22T03:45:37Z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