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18" r:id="rId3"/>
  </p:sldMasterIdLst>
  <p:notesMasterIdLst>
    <p:notesMasterId r:id="rId99"/>
  </p:notesMasterIdLst>
  <p:handoutMasterIdLst>
    <p:handoutMasterId r:id="rId100"/>
  </p:handoutMasterIdLst>
  <p:sldIdLst>
    <p:sldId id="256" r:id="rId4"/>
    <p:sldId id="553" r:id="rId5"/>
    <p:sldId id="556" r:id="rId6"/>
    <p:sldId id="554" r:id="rId7"/>
    <p:sldId id="555" r:id="rId8"/>
    <p:sldId id="568" r:id="rId9"/>
    <p:sldId id="551" r:id="rId10"/>
    <p:sldId id="557" r:id="rId11"/>
    <p:sldId id="569" r:id="rId12"/>
    <p:sldId id="471" r:id="rId13"/>
    <p:sldId id="559" r:id="rId14"/>
    <p:sldId id="472" r:id="rId15"/>
    <p:sldId id="473" r:id="rId16"/>
    <p:sldId id="558" r:id="rId17"/>
    <p:sldId id="635" r:id="rId18"/>
    <p:sldId id="552" r:id="rId19"/>
    <p:sldId id="562" r:id="rId20"/>
    <p:sldId id="565" r:id="rId21"/>
    <p:sldId id="636" r:id="rId22"/>
    <p:sldId id="572" r:id="rId23"/>
    <p:sldId id="573" r:id="rId24"/>
    <p:sldId id="637" r:id="rId25"/>
    <p:sldId id="560" r:id="rId26"/>
    <p:sldId id="571" r:id="rId27"/>
    <p:sldId id="576" r:id="rId28"/>
    <p:sldId id="575" r:id="rId29"/>
    <p:sldId id="578" r:id="rId30"/>
    <p:sldId id="579" r:id="rId31"/>
    <p:sldId id="604" r:id="rId32"/>
    <p:sldId id="581" r:id="rId33"/>
    <p:sldId id="582" r:id="rId34"/>
    <p:sldId id="638" r:id="rId35"/>
    <p:sldId id="583" r:id="rId36"/>
    <p:sldId id="584" r:id="rId37"/>
    <p:sldId id="586" r:id="rId38"/>
    <p:sldId id="570" r:id="rId39"/>
    <p:sldId id="588" r:id="rId40"/>
    <p:sldId id="590" r:id="rId41"/>
    <p:sldId id="600" r:id="rId42"/>
    <p:sldId id="601" r:id="rId43"/>
    <p:sldId id="602" r:id="rId44"/>
    <p:sldId id="639" r:id="rId45"/>
    <p:sldId id="613" r:id="rId46"/>
    <p:sldId id="614" r:id="rId47"/>
    <p:sldId id="615" r:id="rId48"/>
    <p:sldId id="591" r:id="rId49"/>
    <p:sldId id="592" r:id="rId50"/>
    <p:sldId id="642" r:id="rId51"/>
    <p:sldId id="589" r:id="rId52"/>
    <p:sldId id="593" r:id="rId53"/>
    <p:sldId id="594" r:id="rId54"/>
    <p:sldId id="603" r:id="rId55"/>
    <p:sldId id="599" r:id="rId56"/>
    <p:sldId id="654" r:id="rId57"/>
    <p:sldId id="596" r:id="rId58"/>
    <p:sldId id="609" r:id="rId59"/>
    <p:sldId id="641" r:id="rId60"/>
    <p:sldId id="606" r:id="rId61"/>
    <p:sldId id="656" r:id="rId62"/>
    <p:sldId id="616" r:id="rId63"/>
    <p:sldId id="643" r:id="rId64"/>
    <p:sldId id="657" r:id="rId65"/>
    <p:sldId id="598" r:id="rId66"/>
    <p:sldId id="644" r:id="rId67"/>
    <p:sldId id="607" r:id="rId68"/>
    <p:sldId id="659" r:id="rId69"/>
    <p:sldId id="608" r:id="rId70"/>
    <p:sldId id="661" r:id="rId71"/>
    <p:sldId id="610" r:id="rId72"/>
    <p:sldId id="662" r:id="rId73"/>
    <p:sldId id="611" r:id="rId74"/>
    <p:sldId id="664" r:id="rId75"/>
    <p:sldId id="612" r:id="rId76"/>
    <p:sldId id="595" r:id="rId77"/>
    <p:sldId id="619" r:id="rId78"/>
    <p:sldId id="617" r:id="rId79"/>
    <p:sldId id="618" r:id="rId80"/>
    <p:sldId id="620" r:id="rId81"/>
    <p:sldId id="621" r:id="rId82"/>
    <p:sldId id="623" r:id="rId83"/>
    <p:sldId id="624" r:id="rId84"/>
    <p:sldId id="622" r:id="rId85"/>
    <p:sldId id="666" r:id="rId86"/>
    <p:sldId id="667" r:id="rId87"/>
    <p:sldId id="626" r:id="rId88"/>
    <p:sldId id="625" r:id="rId89"/>
    <p:sldId id="628" r:id="rId90"/>
    <p:sldId id="665" r:id="rId91"/>
    <p:sldId id="629" r:id="rId92"/>
    <p:sldId id="632" r:id="rId93"/>
    <p:sldId id="634" r:id="rId94"/>
    <p:sldId id="650" r:id="rId95"/>
    <p:sldId id="651" r:id="rId96"/>
    <p:sldId id="652" r:id="rId97"/>
    <p:sldId id="653" r:id="rId9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2F927F99-84CC-4683-A48D-E942A61F3937}">
          <p14:sldIdLst/>
        </p14:section>
        <p14:section name="제목 없는 구역" id="{11CE6A5E-1182-4086-8CE6-8E66E8344CDD}">
          <p14:sldIdLst>
            <p14:sldId id="256"/>
            <p14:sldId id="553"/>
            <p14:sldId id="556"/>
            <p14:sldId id="554"/>
            <p14:sldId id="555"/>
            <p14:sldId id="568"/>
            <p14:sldId id="551"/>
            <p14:sldId id="557"/>
            <p14:sldId id="569"/>
            <p14:sldId id="471"/>
            <p14:sldId id="559"/>
            <p14:sldId id="472"/>
            <p14:sldId id="473"/>
            <p14:sldId id="558"/>
            <p14:sldId id="635"/>
            <p14:sldId id="552"/>
            <p14:sldId id="562"/>
            <p14:sldId id="565"/>
            <p14:sldId id="636"/>
            <p14:sldId id="572"/>
            <p14:sldId id="573"/>
            <p14:sldId id="637"/>
            <p14:sldId id="560"/>
            <p14:sldId id="571"/>
            <p14:sldId id="576"/>
            <p14:sldId id="575"/>
            <p14:sldId id="578"/>
            <p14:sldId id="579"/>
            <p14:sldId id="604"/>
            <p14:sldId id="581"/>
            <p14:sldId id="582"/>
            <p14:sldId id="638"/>
            <p14:sldId id="583"/>
            <p14:sldId id="584"/>
            <p14:sldId id="586"/>
            <p14:sldId id="570"/>
            <p14:sldId id="588"/>
            <p14:sldId id="590"/>
            <p14:sldId id="600"/>
            <p14:sldId id="601"/>
            <p14:sldId id="602"/>
            <p14:sldId id="639"/>
            <p14:sldId id="613"/>
            <p14:sldId id="614"/>
            <p14:sldId id="615"/>
            <p14:sldId id="591"/>
            <p14:sldId id="592"/>
            <p14:sldId id="642"/>
            <p14:sldId id="589"/>
            <p14:sldId id="593"/>
            <p14:sldId id="594"/>
            <p14:sldId id="603"/>
            <p14:sldId id="599"/>
            <p14:sldId id="654"/>
            <p14:sldId id="596"/>
            <p14:sldId id="609"/>
            <p14:sldId id="641"/>
            <p14:sldId id="606"/>
            <p14:sldId id="656"/>
            <p14:sldId id="616"/>
            <p14:sldId id="643"/>
            <p14:sldId id="657"/>
            <p14:sldId id="598"/>
            <p14:sldId id="644"/>
            <p14:sldId id="607"/>
            <p14:sldId id="659"/>
            <p14:sldId id="608"/>
            <p14:sldId id="661"/>
            <p14:sldId id="610"/>
            <p14:sldId id="662"/>
            <p14:sldId id="611"/>
            <p14:sldId id="664"/>
            <p14:sldId id="612"/>
            <p14:sldId id="595"/>
            <p14:sldId id="619"/>
            <p14:sldId id="617"/>
            <p14:sldId id="618"/>
            <p14:sldId id="620"/>
            <p14:sldId id="621"/>
            <p14:sldId id="623"/>
            <p14:sldId id="624"/>
            <p14:sldId id="622"/>
            <p14:sldId id="666"/>
            <p14:sldId id="667"/>
            <p14:sldId id="626"/>
            <p14:sldId id="625"/>
            <p14:sldId id="628"/>
            <p14:sldId id="665"/>
            <p14:sldId id="629"/>
            <p14:sldId id="632"/>
            <p14:sldId id="634"/>
            <p14:sldId id="650"/>
            <p14:sldId id="651"/>
            <p14:sldId id="652"/>
            <p14:sldId id="65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99CCFF"/>
    <a:srgbClr val="66CCFF"/>
    <a:srgbClr val="660066"/>
    <a:srgbClr val="3366FF"/>
    <a:srgbClr val="008000"/>
    <a:srgbClr val="0066CC"/>
    <a:srgbClr val="00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3" autoAdjust="0"/>
    <p:restoredTop sz="94660"/>
  </p:normalViewPr>
  <p:slideViewPr>
    <p:cSldViewPr>
      <p:cViewPr varScale="1">
        <p:scale>
          <a:sx n="117" d="100"/>
          <a:sy n="117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933C-2815-4B01-9B1A-9E1FE67497CC}" type="datetimeFigureOut">
              <a:rPr lang="ko-KR" altLang="en-US" smtClean="0"/>
              <a:pPr/>
              <a:t>2016-11-14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60613-142C-425D-A55D-74D8536D8D3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443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11/14/2016 1:30 PM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11/14/2016 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11/14/2016 1:30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1122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76082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11/14/2016 1:30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11/14/2016 1:30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11/14/2016 1:30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11/14/2016 1:30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11/14/2016 1:30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11/14/2016 1:30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11/14/2016 1:30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슬라이드 번호 개체 틀 5"/>
          <p:cNvSpPr txBox="1">
            <a:spLocks/>
          </p:cNvSpPr>
          <p:nvPr/>
        </p:nvSpPr>
        <p:spPr>
          <a:xfrm>
            <a:off x="876300" y="6529388"/>
            <a:ext cx="2781300" cy="2508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 Semibold"/>
                <a:ea typeface="산돌고딕 M"/>
                <a:cs typeface="산돌고딕 M"/>
              </a:defRPr>
            </a:lvl9pPr>
          </a:lstStyle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EFB3C794-AD30-47E4-9ED4-D6A2CC9E13B0}" type="slidenum">
              <a:rPr lang="ko-KR" altLang="en-US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ko-KR" sz="800" smtClean="0">
                <a:solidFill>
                  <a:srgbClr val="262626"/>
                </a:solidFill>
                <a:latin typeface="Rix고딕 B"/>
                <a:ea typeface="Rix고딕 M"/>
                <a:cs typeface="Rix고딕 M"/>
              </a:rPr>
              <a:t> /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한빛 교육 센터 </a:t>
            </a:r>
            <a:r>
              <a:rPr lang="en-US" altLang="ko-KR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Spring </a:t>
            </a:r>
            <a:r>
              <a:rPr lang="ko-KR" altLang="en-US" sz="700" smtClean="0">
                <a:solidFill>
                  <a:srgbClr val="262626"/>
                </a:solidFill>
                <a:latin typeface="Rix고딕 B"/>
                <a:ea typeface="Rix고딕 B"/>
                <a:cs typeface="Rix고딕 B"/>
              </a:rPr>
              <a:t>교육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lang="ko-KR" altLang="en-US" sz="800" smtClean="0">
              <a:solidFill>
                <a:srgbClr val="7F7F7F"/>
              </a:solidFill>
              <a:latin typeface="Rix고딕 B"/>
              <a:ea typeface="Rix고딕 M"/>
              <a:cs typeface="Rix고딕 M"/>
            </a:endParaRPr>
          </a:p>
        </p:txBody>
      </p:sp>
      <p:pic>
        <p:nvPicPr>
          <p:cNvPr id="4099" name="Picture 2" descr="C:\_works\07.03.NHN.PT템플릿\images\nhn_bi_white.png"/>
          <p:cNvPicPr>
            <a:picLocks noChangeAspect="1" noChangeArrowheads="1"/>
          </p:cNvPicPr>
          <p:nvPr/>
        </p:nvPicPr>
        <p:blipFill>
          <a:blip r:embed="rId4" cstate="print">
            <a:lum bright="-8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t="27293" r="10321" b="30193"/>
          <a:stretch>
            <a:fillRect/>
          </a:stretch>
        </p:blipFill>
        <p:spPr bwMode="auto">
          <a:xfrm>
            <a:off x="8134350" y="6432550"/>
            <a:ext cx="792163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직선 연결선 10"/>
          <p:cNvCxnSpPr/>
          <p:nvPr/>
        </p:nvCxnSpPr>
        <p:spPr>
          <a:xfrm>
            <a:off x="228600" y="6600825"/>
            <a:ext cx="684213" cy="1588"/>
          </a:xfrm>
          <a:prstGeom prst="line">
            <a:avLst/>
          </a:prstGeom>
          <a:ln w="444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14313" y="161925"/>
            <a:ext cx="714375" cy="552450"/>
          </a:xfrm>
          <a:prstGeom prst="rect">
            <a:avLst/>
          </a:prstGeom>
          <a:solidFill>
            <a:srgbClr val="75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885825" y="161925"/>
            <a:ext cx="8020050" cy="5524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4103" name="Picture 4" descr="D:\01_PROJECT\20071121 신입사원입사교육\PPT\Untitled-4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374650"/>
            <a:ext cx="1249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9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</p:sldLayoutIdLst>
  <p:transition>
    <p:fade/>
  </p:transition>
  <p:hf hdr="0" ftr="0" dt="0"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Rix고딕 B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Rix고딕 B"/>
          <a:cs typeface="Rix고딕 B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Rix고딕 M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Rix고딕 M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Rix고딕 M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Rix고딕 M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hyperlink" Target="https://ko.wikipedia.org/w/index.php?title=%EB%8D%94%EA%B8%80%EB%9D%BC%EC%8A%A4_%ED%81%AC%EB%A1%9D%ED%8F%AC%EB%93%9C&amp;action=edit&amp;redlink=1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huskdoll.tistory.com/attachment/cfile22.uf@2577854D531D64E10D3CB8.jar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tympanus.net/codrops/2012/10/16/custom-login-form-styl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4788024" y="4221088"/>
            <a:ext cx="3672408" cy="14478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Java</a:t>
            </a:r>
            <a:r>
              <a:rPr lang="ko-KR" altLang="en-US" sz="3600" dirty="0" smtClean="0">
                <a:solidFill>
                  <a:schemeClr val="bg1"/>
                </a:solidFill>
              </a:rPr>
              <a:t> 프레임워크</a:t>
            </a:r>
            <a:r>
              <a:rPr lang="en-US" altLang="ko-KR" sz="3600" dirty="0" smtClean="0">
                <a:solidFill>
                  <a:schemeClr val="bg1"/>
                </a:solidFill>
              </a:rPr>
              <a:t/>
            </a:r>
            <a:br>
              <a:rPr lang="en-US" altLang="ko-KR" sz="3600" dirty="0" smtClean="0">
                <a:solidFill>
                  <a:schemeClr val="bg1"/>
                </a:solidFill>
              </a:rPr>
            </a:br>
            <a:r>
              <a:rPr lang="en-US" altLang="ko-KR" sz="3600" dirty="0" smtClean="0">
                <a:solidFill>
                  <a:schemeClr val="bg1"/>
                </a:solidFill>
              </a:rPr>
              <a:t>Spring</a:t>
            </a:r>
            <a:r>
              <a:rPr lang="ko-KR" altLang="en-US" sz="3600" dirty="0" smtClean="0">
                <a:solidFill>
                  <a:schemeClr val="bg1"/>
                </a:solidFill>
              </a:rPr>
              <a:t>을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이용한</a:t>
            </a:r>
            <a:r>
              <a:rPr lang="en-US" altLang="ko-KR" sz="3600" dirty="0" smtClean="0">
                <a:solidFill>
                  <a:schemeClr val="bg1"/>
                </a:solidFill>
              </a:rPr>
              <a:t> </a:t>
            </a:r>
            <a:r>
              <a:rPr lang="ko-KR" altLang="en-US" sz="3600" dirty="0" smtClean="0">
                <a:solidFill>
                  <a:schemeClr val="bg1"/>
                </a:solidFill>
              </a:rPr>
              <a:t>게시판</a:t>
            </a:r>
            <a:r>
              <a:rPr lang="en-US" sz="3600" dirty="0" smtClean="0">
                <a:solidFill>
                  <a:srgbClr val="FFFFFF"/>
                </a:solidFill>
              </a:rPr>
              <a:t/>
            </a:r>
            <a:br>
              <a:rPr lang="en-US" sz="3600" dirty="0" smtClean="0">
                <a:solidFill>
                  <a:srgbClr val="FFFFFF"/>
                </a:solidFill>
              </a:rPr>
            </a:br>
            <a:r>
              <a:rPr lang="en-US" sz="3600" dirty="0" smtClean="0">
                <a:solidFill>
                  <a:srgbClr val="FFFFFF"/>
                </a:solidFill>
              </a:rPr>
              <a:t>   </a:t>
            </a:r>
            <a:endParaRPr lang="en-US" sz="2400" dirty="0">
              <a:solidFill>
                <a:srgbClr val="FFFFFF"/>
              </a:solidFill>
              <a:latin typeface="Adobe 고딕 Std B" pitchFamily="34" charset="-127"/>
              <a:ea typeface="Adobe 고딕 Std B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5832648"/>
          </a:xfrm>
        </p:spPr>
        <p:txBody>
          <a:bodyPr/>
          <a:lstStyle/>
          <a:p>
            <a:r>
              <a:rPr lang="en-US" altLang="ko-KR" dirty="0"/>
              <a:t>File</a:t>
            </a:r>
            <a:r>
              <a:rPr lang="ko-KR" altLang="en-US" dirty="0"/>
              <a:t> </a:t>
            </a:r>
            <a:r>
              <a:rPr lang="en-US" altLang="ko-KR" dirty="0"/>
              <a:t>&gt; new&gt; </a:t>
            </a:r>
            <a:r>
              <a:rPr lang="en-US" altLang="ko-KR" dirty="0" smtClean="0"/>
              <a:t>other &gt; Spring &gt; Spring project </a:t>
            </a:r>
            <a:r>
              <a:rPr lang="en-US" altLang="ko-KR" dirty="0"/>
              <a:t>&gt; next </a:t>
            </a:r>
            <a:r>
              <a:rPr lang="en-US" altLang="ko-KR" dirty="0" smtClean="0"/>
              <a:t>&gt;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59"/>
            <a:ext cx="5472608" cy="528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2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764704"/>
            <a:ext cx="8153400" cy="5832648"/>
          </a:xfrm>
        </p:spPr>
        <p:txBody>
          <a:bodyPr/>
          <a:lstStyle/>
          <a:p>
            <a:r>
              <a:rPr lang="en-US" altLang="ko-KR" dirty="0" smtClean="0"/>
              <a:t>Spring MVC project </a:t>
            </a:r>
            <a:r>
              <a:rPr lang="en-US" altLang="ko-KR" dirty="0"/>
              <a:t>&gt; next </a:t>
            </a:r>
            <a:r>
              <a:rPr lang="en-US" altLang="ko-KR" dirty="0" smtClean="0"/>
              <a:t>&gt; 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3" y="1268760"/>
            <a:ext cx="5375269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588224" y="4149080"/>
            <a:ext cx="86409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>
                <a:latin typeface="HY강B" pitchFamily="18" charset="-127"/>
                <a:ea typeface="HY강B" pitchFamily="18" charset="-127"/>
              </a:rPr>
              <a:t>클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165748" y="5915372"/>
            <a:ext cx="792088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979592" y="1627034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9" idx="1"/>
          </p:cNvCxnSpPr>
          <p:nvPr/>
        </p:nvCxnSpPr>
        <p:spPr bwMode="auto">
          <a:xfrm flipH="1">
            <a:off x="3203848" y="1796311"/>
            <a:ext cx="3775744" cy="80459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3" name="직선 화살표 연결선 12"/>
          <p:cNvCxnSpPr>
            <a:cxnSpLocks noChangeShapeType="1"/>
            <a:stCxn id="7" idx="1"/>
          </p:cNvCxnSpPr>
          <p:nvPr/>
        </p:nvCxnSpPr>
        <p:spPr bwMode="auto">
          <a:xfrm flipH="1">
            <a:off x="4067944" y="4318357"/>
            <a:ext cx="2520280" cy="170293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331640" y="5517232"/>
            <a:ext cx="1656184" cy="2499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855311" y="2505088"/>
            <a:ext cx="1132513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altLang="ko-KR" sz="1200" dirty="0" err="1" smtClean="0"/>
              <a:t>Jaubbs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584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20" y="1018456"/>
            <a:ext cx="5960047" cy="302433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076056" y="1283702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  <a:endCxn id="9" idx="3"/>
          </p:cNvCxnSpPr>
          <p:nvPr/>
        </p:nvCxnSpPr>
        <p:spPr bwMode="auto">
          <a:xfrm flipH="1">
            <a:off x="2987824" y="1452979"/>
            <a:ext cx="2088232" cy="114792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5220072" y="3573016"/>
            <a:ext cx="100811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835696" y="2492896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81052" y="2494941"/>
            <a:ext cx="1044004" cy="184666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altLang="ko-KR" sz="1200" b="1" dirty="0" err="1" smtClean="0"/>
              <a:t>com.jang.bbs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775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Maven project 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-</a:t>
            </a:r>
            <a:r>
              <a:rPr lang="en-US" altLang="ko-KR" sz="2800" dirty="0" smtClean="0">
                <a:solidFill>
                  <a:srgbClr val="0000FF"/>
                </a:solidFill>
              </a:rPr>
              <a:t>155p</a:t>
            </a:r>
            <a:endParaRPr lang="ko-KR" altLang="en-US" sz="28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836712"/>
            <a:ext cx="3155871" cy="548069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02760" y="1846854"/>
            <a:ext cx="2657472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기본 </a:t>
            </a:r>
            <a:r>
              <a:rPr lang="ko-KR" altLang="en-US" sz="1600" dirty="0" err="1" smtClean="0">
                <a:latin typeface="HY강B" pitchFamily="18" charset="-127"/>
                <a:ea typeface="HY강B" pitchFamily="18" charset="-127"/>
              </a:rPr>
              <a:t>구성화일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  <a:endCxn id="8" idx="3"/>
          </p:cNvCxnSpPr>
          <p:nvPr/>
        </p:nvCxnSpPr>
        <p:spPr bwMode="auto">
          <a:xfrm flipH="1">
            <a:off x="3373136" y="2016131"/>
            <a:ext cx="629624" cy="156768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683568" y="2185408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860968" y="3479780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  <a:stCxn id="5" idx="1"/>
            <a:endCxn id="7" idx="3"/>
          </p:cNvCxnSpPr>
          <p:nvPr/>
        </p:nvCxnSpPr>
        <p:spPr bwMode="auto">
          <a:xfrm flipH="1">
            <a:off x="1691680" y="2016131"/>
            <a:ext cx="2311080" cy="24128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860968" y="4983992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669862" y="5195761"/>
            <a:ext cx="1512168" cy="2080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9" name="직선 화살표 연결선 18"/>
          <p:cNvCxnSpPr>
            <a:cxnSpLocks noChangeShapeType="1"/>
            <a:stCxn id="5" idx="1"/>
          </p:cNvCxnSpPr>
          <p:nvPr/>
        </p:nvCxnSpPr>
        <p:spPr bwMode="auto">
          <a:xfrm flipH="1">
            <a:off x="3373136" y="2016131"/>
            <a:ext cx="629624" cy="307189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</p:cNvCxnSpPr>
          <p:nvPr/>
        </p:nvCxnSpPr>
        <p:spPr bwMode="auto">
          <a:xfrm flipH="1">
            <a:off x="1863684" y="2136773"/>
            <a:ext cx="2139076" cy="36684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041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-</a:t>
            </a:r>
            <a:r>
              <a:rPr lang="en-US" altLang="ko-KR" dirty="0" smtClean="0">
                <a:solidFill>
                  <a:srgbClr val="0000FF"/>
                </a:solidFill>
              </a:rPr>
              <a:t>158p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18" y="744701"/>
            <a:ext cx="3391882" cy="556461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714374"/>
            <a:ext cx="5479638" cy="2120430"/>
          </a:xfrm>
          <a:prstGeom prst="rect">
            <a:avLst/>
          </a:prstGeom>
          <a:noFill/>
          <a:ln w="9525">
            <a:solidFill>
              <a:srgbClr val="7030A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228184" y="2462932"/>
            <a:ext cx="2736304" cy="15421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04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POM 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118" y="744701"/>
            <a:ext cx="3391882" cy="556461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26684"/>
            <a:ext cx="4457700" cy="5200650"/>
          </a:xfrm>
          <a:prstGeom prst="rect">
            <a:avLst/>
          </a:prstGeom>
          <a:noFill/>
          <a:ln w="9525">
            <a:solidFill>
              <a:srgbClr val="7030A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52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Web.xml </a:t>
            </a:r>
            <a:r>
              <a:rPr lang="ko-KR" altLang="en-US" dirty="0" smtClean="0"/>
              <a:t>구성</a:t>
            </a:r>
            <a:r>
              <a:rPr lang="en-US" altLang="ko-KR" dirty="0" smtClean="0">
                <a:solidFill>
                  <a:srgbClr val="0000FF"/>
                </a:solidFill>
              </a:rPr>
              <a:t>-165p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892480" cy="5688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23528" y="1700808"/>
            <a:ext cx="4320480" cy="144016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75" y="3159441"/>
            <a:ext cx="754380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처리흐름</a:t>
            </a:r>
            <a:r>
              <a:rPr lang="en-US" altLang="ko-KR" dirty="0" smtClean="0"/>
              <a:t>-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-98p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326223" y="1454587"/>
            <a:ext cx="8769389" cy="4524285"/>
            <a:chOff x="817120" y="1279912"/>
            <a:chExt cx="7910837" cy="4749207"/>
          </a:xfrm>
        </p:grpSpPr>
        <p:sp>
          <p:nvSpPr>
            <p:cNvPr id="42" name="AutoShape 10"/>
            <p:cNvSpPr>
              <a:spLocks noChangeArrowheads="1"/>
            </p:cNvSpPr>
            <p:nvPr/>
          </p:nvSpPr>
          <p:spPr bwMode="blackGray">
            <a:xfrm>
              <a:off x="7432749" y="4228101"/>
              <a:ext cx="1295208" cy="38405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/>
                <a:t>DataSource</a:t>
              </a:r>
              <a:endParaRPr lang="ko-KR" altLang="en-US" sz="1400" dirty="0"/>
            </a:p>
          </p:txBody>
        </p:sp>
        <p:sp>
          <p:nvSpPr>
            <p:cNvPr id="5" name="Line 13"/>
            <p:cNvSpPr>
              <a:spLocks noChangeShapeType="1"/>
            </p:cNvSpPr>
            <p:nvPr/>
          </p:nvSpPr>
          <p:spPr bwMode="auto">
            <a:xfrm flipH="1" flipV="1">
              <a:off x="6556040" y="3260203"/>
              <a:ext cx="68296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blackGray">
            <a:xfrm>
              <a:off x="7243821" y="3817125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jdbcTemplate</a:t>
              </a:r>
              <a:endParaRPr lang="en-US" altLang="ko-KR" sz="1400" dirty="0" smtClean="0"/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blackGray">
            <a:xfrm>
              <a:off x="3086012" y="5505613"/>
              <a:ext cx="1600200" cy="523506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blackGray">
            <a:xfrm>
              <a:off x="2854660" y="5359454"/>
              <a:ext cx="1682080" cy="45624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loginSuccess.jsp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>
              <a:off x="3124200" y="3006204"/>
              <a:ext cx="2286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0" name="AutoShape 12"/>
            <p:cNvSpPr>
              <a:spLocks noChangeArrowheads="1"/>
            </p:cNvSpPr>
            <p:nvPr/>
          </p:nvSpPr>
          <p:spPr bwMode="blackGray">
            <a:xfrm>
              <a:off x="4873960" y="28340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blackGray">
            <a:xfrm>
              <a:off x="4721560" y="26816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12" name="Line 3"/>
            <p:cNvSpPr>
              <a:spLocks noChangeShapeType="1"/>
            </p:cNvSpPr>
            <p:nvPr/>
          </p:nvSpPr>
          <p:spPr bwMode="auto">
            <a:xfrm>
              <a:off x="5334000" y="2039196"/>
              <a:ext cx="101600" cy="4519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581400" y="200384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2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517900" y="26054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3</a:t>
              </a: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325374" y="3624807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5</a:t>
              </a:r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270460" y="4475708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6</a:t>
              </a:r>
            </a:p>
          </p:txBody>
        </p:sp>
        <p:sp>
          <p:nvSpPr>
            <p:cNvPr id="17" name="AutoShape 10"/>
            <p:cNvSpPr>
              <a:spLocks noChangeArrowheads="1"/>
            </p:cNvSpPr>
            <p:nvPr/>
          </p:nvSpPr>
          <p:spPr bwMode="blackGray">
            <a:xfrm>
              <a:off x="4216400" y="1533084"/>
              <a:ext cx="1981200" cy="5061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굴림" charset="-127"/>
                  <a:ea typeface="굴림" charset="-127"/>
                </a:rPr>
                <a:t>HandlerMapping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V="1">
              <a:off x="3124200" y="1940348"/>
              <a:ext cx="1066800" cy="710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19" name="AutoShape 12"/>
            <p:cNvSpPr>
              <a:spLocks noChangeArrowheads="1"/>
            </p:cNvSpPr>
            <p:nvPr/>
          </p:nvSpPr>
          <p:spPr bwMode="blackGray">
            <a:xfrm>
              <a:off x="4594560" y="2491141"/>
              <a:ext cx="1682080" cy="6858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Login</a:t>
              </a:r>
              <a:r>
                <a:rPr kumimoji="1" lang="en-GB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Controlle</a:t>
              </a:r>
              <a:r>
                <a:rPr kumimoji="1" lang="en-GB" altLang="ko-KR" sz="1400" b="1" dirty="0" smtClean="0">
                  <a:latin typeface="굴림" charset="-127"/>
                  <a:ea typeface="굴림" charset="-127"/>
                </a:rPr>
                <a:t>r</a:t>
              </a:r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933700" y="2853804"/>
              <a:ext cx="1638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872064" y="2910241"/>
              <a:ext cx="228600" cy="2286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60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4</a:t>
              </a: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blackGray">
            <a:xfrm>
              <a:off x="4191000" y="3967708"/>
              <a:ext cx="1905000" cy="533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ViewResolver</a:t>
              </a:r>
              <a:endParaRPr kumimoji="1" lang="en-GB" altLang="ko-KR" sz="1400" b="1" dirty="0" smtClean="0">
                <a:latin typeface="Adobe 고딕 Std B" pitchFamily="34" charset="-127"/>
                <a:ea typeface="Adobe 고딕 Std B" pitchFamily="34" charset="-127"/>
              </a:endParaRP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124200" y="3412604"/>
              <a:ext cx="1066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971800" y="3488804"/>
              <a:ext cx="685800" cy="142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1832000" y="1950678"/>
              <a:ext cx="1279500" cy="19699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Dispa</a:t>
              </a:r>
              <a:r>
                <a:rPr kumimoji="1" lang="en-GB" altLang="ko-KR" sz="1400" b="1" dirty="0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    </a:t>
              </a:r>
              <a:r>
                <a:rPr kumimoji="1" lang="en-GB" altLang="ko-KR" sz="1400" b="1" dirty="0" err="1" smtClean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tcher</a:t>
              </a:r>
              <a:endParaRPr kumimoji="1" lang="en-GB" altLang="ko-KR" sz="1400" b="1" dirty="0">
                <a:solidFill>
                  <a:schemeClr val="tx1"/>
                </a:solidFill>
                <a:latin typeface="Adobe 고딕 Std B" pitchFamily="34" charset="-127"/>
                <a:ea typeface="Adobe 고딕 Std B" pitchFamily="34" charset="-127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400" b="1" dirty="0">
                  <a:solidFill>
                    <a:schemeClr val="tx1"/>
                  </a:solidFill>
                  <a:latin typeface="Adobe 고딕 Std B" pitchFamily="34" charset="-127"/>
                  <a:ea typeface="Adobe 고딕 Std B" pitchFamily="34" charset="-127"/>
                </a:rPr>
                <a:t>Servlet</a:t>
              </a:r>
            </a:p>
          </p:txBody>
        </p:sp>
        <p:sp>
          <p:nvSpPr>
            <p:cNvPr id="26" name="AutoShape 12"/>
            <p:cNvSpPr>
              <a:spLocks noChangeArrowheads="1"/>
            </p:cNvSpPr>
            <p:nvPr/>
          </p:nvSpPr>
          <p:spPr bwMode="blackGray">
            <a:xfrm>
              <a:off x="2740360" y="5018112"/>
              <a:ext cx="1682080" cy="44820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err="1" smtClean="0">
                  <a:latin typeface="Adobe 고딕 Std B" pitchFamily="34" charset="-127"/>
                  <a:ea typeface="Adobe 고딕 Std B" pitchFamily="34" charset="-127"/>
                </a:rPr>
                <a:t>login.jsp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340100" y="2966612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 flipH="1">
              <a:off x="4384596" y="4484659"/>
              <a:ext cx="657304" cy="558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2257760" y="4083949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altLang="ko-KR" sz="1200" b="1" dirty="0" err="1">
                  <a:latin typeface="SimHei" pitchFamily="49" charset="-122"/>
                  <a:ea typeface="SimHei" pitchFamily="49" charset="-122"/>
                </a:rPr>
                <a:t>ModelAndView</a:t>
              </a:r>
              <a:endParaRPr kumimoji="1" lang="en-GB" altLang="ko-KR" sz="1200" b="1" dirty="0"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30" name="AutoShape 12"/>
            <p:cNvSpPr>
              <a:spLocks noChangeArrowheads="1"/>
            </p:cNvSpPr>
            <p:nvPr/>
          </p:nvSpPr>
          <p:spPr bwMode="blackGray">
            <a:xfrm>
              <a:off x="7089208" y="3573158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ko-KR" sz="1400" dirty="0" smtClean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UserDao</a:t>
              </a:r>
              <a:endParaRPr lang="ko-KR" altLang="en-US" sz="1400" dirty="0"/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1" name="AutoShape 12"/>
            <p:cNvSpPr>
              <a:spLocks noChangeArrowheads="1"/>
            </p:cNvSpPr>
            <p:nvPr/>
          </p:nvSpPr>
          <p:spPr bwMode="blackGray">
            <a:xfrm>
              <a:off x="6948264" y="3344847"/>
              <a:ext cx="1440160" cy="495300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1400" b="1" dirty="0" smtClean="0">
                  <a:latin typeface="Adobe 고딕 Std B" pitchFamily="34" charset="-127"/>
                  <a:ea typeface="Adobe 고딕 Std B" pitchFamily="34" charset="-127"/>
                </a:rPr>
                <a:t>Model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 err="1" smtClean="0"/>
                <a:t>UserServise</a:t>
              </a:r>
              <a:endParaRPr kumimoji="1" lang="en-GB" altLang="ko-KR" sz="1400" b="1" dirty="0" smtClean="0">
                <a:latin typeface="굴림" charset="-127"/>
                <a:ea typeface="굴림" charset="-127"/>
              </a:endParaRPr>
            </a:p>
          </p:txBody>
        </p:sp>
        <p:sp>
          <p:nvSpPr>
            <p:cNvPr id="32" name="순서도: 자기 디스크 31"/>
            <p:cNvSpPr/>
            <p:nvPr/>
          </p:nvSpPr>
          <p:spPr>
            <a:xfrm>
              <a:off x="7579569" y="4949302"/>
              <a:ext cx="871116" cy="517018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Line 13"/>
            <p:cNvSpPr>
              <a:spLocks noChangeShapeType="1"/>
            </p:cNvSpPr>
            <p:nvPr/>
          </p:nvSpPr>
          <p:spPr bwMode="auto">
            <a:xfrm>
              <a:off x="6593210" y="3114115"/>
              <a:ext cx="507454" cy="2533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mtClean="0">
                <a:solidFill>
                  <a:prstClr val="black"/>
                </a:solidFill>
                <a:latin typeface="굴림" charset="-127"/>
              </a:endParaRPr>
            </a:p>
          </p:txBody>
        </p:sp>
        <p:sp>
          <p:nvSpPr>
            <p:cNvPr id="34" name="위쪽/아래쪽 화살표 33"/>
            <p:cNvSpPr/>
            <p:nvPr/>
          </p:nvSpPr>
          <p:spPr>
            <a:xfrm>
              <a:off x="7904946" y="4629466"/>
              <a:ext cx="110182" cy="317500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674578" y="1778786"/>
              <a:ext cx="140724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컨트롤러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선택 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365116" y="2615161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처리위임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465074" y="3543493"/>
              <a:ext cx="140724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err="1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뷰</a:t>
              </a: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 선택요청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526916" y="4475709"/>
              <a:ext cx="90208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ko-KR" altLang="en-US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결과물 출력</a:t>
              </a:r>
              <a:endPara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817120" y="1279912"/>
              <a:ext cx="1654628" cy="258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000" b="1" dirty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http</a:t>
              </a:r>
              <a:r>
                <a:rPr lang="en-US" altLang="ko-KR" sz="1000" b="1" dirty="0" smtClean="0">
                  <a:solidFill>
                    <a:prstClr val="black"/>
                  </a:solidFill>
                  <a:latin typeface="굴림" charset="-127"/>
                  <a:ea typeface="굴림" charset="-127"/>
                </a:rPr>
                <a:t>:// login4mvn/login.html</a:t>
              </a:r>
            </a:p>
          </p:txBody>
        </p:sp>
      </p:grpSp>
      <p:cxnSp>
        <p:nvCxnSpPr>
          <p:cNvPr id="40" name="꺾인 연결선 39"/>
          <p:cNvCxnSpPr>
            <a:endCxn id="25" idx="0"/>
          </p:cNvCxnSpPr>
          <p:nvPr/>
        </p:nvCxnSpPr>
        <p:spPr>
          <a:xfrm>
            <a:off x="467544" y="1695768"/>
            <a:ext cx="1692880" cy="397816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꺾인 연결선 42"/>
          <p:cNvCxnSpPr/>
          <p:nvPr/>
        </p:nvCxnSpPr>
        <p:spPr>
          <a:xfrm rot="10800000">
            <a:off x="1745852" y="3717032"/>
            <a:ext cx="799229" cy="153384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338411" y="4890801"/>
            <a:ext cx="19062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sz="1000" b="1" dirty="0" smtClean="0">
                <a:solidFill>
                  <a:prstClr val="black"/>
                </a:solidFill>
                <a:latin typeface="굴림" charset="-127"/>
                <a:ea typeface="굴림" charset="-127"/>
              </a:rPr>
              <a:t>&lt;form  action=“login.html”&gt;</a:t>
            </a:r>
          </a:p>
        </p:txBody>
      </p:sp>
    </p:spTree>
    <p:extLst>
      <p:ext uri="{BB962C8B-B14F-4D97-AF65-F5344CB8AC3E}">
        <p14:creationId xmlns:p14="http://schemas.microsoft.com/office/powerpoint/2010/main" val="34862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117773"/>
            <a:ext cx="9036496" cy="646931"/>
          </a:xfrm>
        </p:spPr>
        <p:txBody>
          <a:bodyPr>
            <a:noAutofit/>
          </a:bodyPr>
          <a:lstStyle/>
          <a:p>
            <a:r>
              <a:rPr lang="en-US" altLang="ko-KR" sz="2400" b="1" dirty="0" err="1"/>
              <a:t>MyBatis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Mapper</a:t>
            </a:r>
            <a:r>
              <a:rPr lang="ko-KR" altLang="en-US" sz="2400" b="1" dirty="0" smtClean="0"/>
              <a:t>를 이용한 </a:t>
            </a:r>
            <a:r>
              <a:rPr lang="en-US" altLang="ko-KR" sz="2400" dirty="0"/>
              <a:t>Service (Business)</a:t>
            </a:r>
            <a:r>
              <a:rPr lang="ko-KR" altLang="en-US" sz="2400" dirty="0"/>
              <a:t>클래스와 </a:t>
            </a:r>
            <a:r>
              <a:rPr lang="en-US" altLang="ko-KR" sz="2400" dirty="0"/>
              <a:t>DAO </a:t>
            </a:r>
            <a:r>
              <a:rPr lang="ko-KR" altLang="en-US" sz="2400" dirty="0"/>
              <a:t>객체 구현</a:t>
            </a:r>
          </a:p>
        </p:txBody>
      </p:sp>
      <p:grpSp>
        <p:nvGrpSpPr>
          <p:cNvPr id="3" name="그룹 62"/>
          <p:cNvGrpSpPr/>
          <p:nvPr/>
        </p:nvGrpSpPr>
        <p:grpSpPr>
          <a:xfrm>
            <a:off x="395536" y="696312"/>
            <a:ext cx="7462301" cy="1920149"/>
            <a:chOff x="-493058" y="1040708"/>
            <a:chExt cx="7214137" cy="2090636"/>
          </a:xfrm>
        </p:grpSpPr>
        <p:grpSp>
          <p:nvGrpSpPr>
            <p:cNvPr id="4" name="그룹 63"/>
            <p:cNvGrpSpPr/>
            <p:nvPr/>
          </p:nvGrpSpPr>
          <p:grpSpPr>
            <a:xfrm>
              <a:off x="1546583" y="1868462"/>
              <a:ext cx="109344" cy="246936"/>
              <a:chOff x="1383100" y="2606000"/>
              <a:chExt cx="109344" cy="246936"/>
            </a:xfrm>
          </p:grpSpPr>
          <p:cxnSp>
            <p:nvCxnSpPr>
              <p:cNvPr id="102" name="직선 연결선 101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이등변 삼각형 102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그룹 64"/>
            <p:cNvGrpSpPr/>
            <p:nvPr/>
          </p:nvGrpSpPr>
          <p:grpSpPr>
            <a:xfrm>
              <a:off x="-493058" y="2094049"/>
              <a:ext cx="2968277" cy="898795"/>
              <a:chOff x="1829487" y="836712"/>
              <a:chExt cx="2479200" cy="898795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98" name="TextBox 97"/>
              <p:cNvSpPr txBox="1"/>
              <p:nvPr/>
            </p:nvSpPr>
            <p:spPr>
              <a:xfrm>
                <a:off x="2987824" y="836712"/>
                <a:ext cx="1320863" cy="807913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/>
                  <a:t>Business Logic Object</a:t>
                </a:r>
              </a:p>
              <a:p>
                <a:r>
                  <a:rPr lang="en-US" altLang="ko-KR" sz="1200" b="1" dirty="0" smtClean="0"/>
                  <a:t>Service </a:t>
                </a:r>
                <a:r>
                  <a:rPr lang="en-US" altLang="ko-KR" sz="1200" b="1" dirty="0"/>
                  <a:t>Logic Object</a:t>
                </a:r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987825" y="1473898"/>
                <a:ext cx="1320862" cy="261609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987824" y="1308106"/>
                <a:ext cx="1320863" cy="229381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829487" y="836712"/>
                <a:ext cx="988435" cy="36861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 smtClean="0"/>
                  <a:t>Controlle</a:t>
                </a:r>
                <a:r>
                  <a:rPr lang="en-US" altLang="ko-KR" sz="1600" dirty="0" smtClean="0"/>
                  <a:t>r</a:t>
                </a:r>
                <a:r>
                  <a:rPr lang="ko-KR" altLang="en-US" sz="1600" dirty="0" smtClean="0"/>
                  <a:t> </a:t>
                </a:r>
                <a:endParaRPr lang="ko-KR" altLang="en-US" sz="1600" dirty="0"/>
              </a:p>
            </p:txBody>
          </p:sp>
        </p:grpSp>
        <p:grpSp>
          <p:nvGrpSpPr>
            <p:cNvPr id="6" name="그룹 65"/>
            <p:cNvGrpSpPr/>
            <p:nvPr/>
          </p:nvGrpSpPr>
          <p:grpSpPr>
            <a:xfrm>
              <a:off x="3285761" y="2169543"/>
              <a:ext cx="1551839" cy="883407"/>
              <a:chOff x="2987824" y="836712"/>
              <a:chExt cx="1296145" cy="883407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95" name="TextBox 94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 dirty="0"/>
                  <a:t>DAO Object</a:t>
                </a:r>
              </a:p>
              <a:p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2987825" y="1473898"/>
                <a:ext cx="1296144" cy="246221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ko-KR" altLang="en-US" sz="1000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solidFill>
                <a:srgbClr val="99CCFF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5652120" y="2375997"/>
              <a:ext cx="1068959" cy="50265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err="1" smtClean="0"/>
                <a:t>jdbcTemplate</a:t>
              </a:r>
              <a:endParaRPr lang="en-US" altLang="ko-KR" sz="1200" b="1" dirty="0" smtClean="0"/>
            </a:p>
            <a:p>
              <a:r>
                <a:rPr lang="en-US" altLang="ko-KR" sz="1200" b="1" dirty="0" smtClean="0"/>
                <a:t>(</a:t>
              </a:r>
              <a:r>
                <a:rPr lang="en-US" altLang="ko-KR" sz="1200" b="1" dirty="0" err="1" smtClean="0"/>
                <a:t>dataSource</a:t>
              </a:r>
              <a:r>
                <a:rPr lang="en-US" altLang="ko-KR" sz="1200" b="1" dirty="0" smtClean="0"/>
                <a:t>)</a:t>
              </a:r>
              <a:endParaRPr lang="ko-KR" altLang="en-US" sz="1200" b="1" dirty="0"/>
            </a:p>
          </p:txBody>
        </p:sp>
        <p:grpSp>
          <p:nvGrpSpPr>
            <p:cNvPr id="8" name="그룹 69"/>
            <p:cNvGrpSpPr/>
            <p:nvPr/>
          </p:nvGrpSpPr>
          <p:grpSpPr>
            <a:xfrm>
              <a:off x="3285762" y="1040708"/>
              <a:ext cx="1551838" cy="807913"/>
              <a:chOff x="2987824" y="836712"/>
              <a:chExt cx="1296144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91" name="TextBox 90"/>
              <p:cNvSpPr txBox="1"/>
              <p:nvPr/>
            </p:nvSpPr>
            <p:spPr>
              <a:xfrm>
                <a:off x="2987824" y="836712"/>
                <a:ext cx="1296144" cy="80791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DAO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987824" y="1308106"/>
                <a:ext cx="1296144" cy="15388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grpSp>
          <p:nvGrpSpPr>
            <p:cNvPr id="9" name="그룹 70"/>
            <p:cNvGrpSpPr/>
            <p:nvPr/>
          </p:nvGrpSpPr>
          <p:grpSpPr>
            <a:xfrm>
              <a:off x="867307" y="1047849"/>
              <a:ext cx="1607911" cy="807913"/>
              <a:chOff x="2987823" y="836712"/>
              <a:chExt cx="1342978" cy="807913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89" name="TextBox 88"/>
              <p:cNvSpPr txBox="1"/>
              <p:nvPr/>
            </p:nvSpPr>
            <p:spPr>
              <a:xfrm>
                <a:off x="2987823" y="836712"/>
                <a:ext cx="1342978" cy="80791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 smtClean="0"/>
                  <a:t>&lt;&lt;Interface&gt;&gt;</a:t>
                </a:r>
              </a:p>
              <a:p>
                <a:pPr algn="ctr"/>
                <a:r>
                  <a:rPr lang="en-US" altLang="ko-KR" sz="1200" b="1" dirty="0" smtClean="0"/>
                  <a:t>Service</a:t>
                </a:r>
                <a:endParaRPr lang="en-US" altLang="ko-KR" sz="1200" dirty="0"/>
              </a:p>
              <a:p>
                <a:endParaRPr lang="en-US" altLang="ko-KR" sz="1200" dirty="0" smtClean="0"/>
              </a:p>
              <a:p>
                <a:endParaRPr lang="ko-KR" altLang="en-US" sz="105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2987824" y="1308107"/>
                <a:ext cx="1342977" cy="14674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 lang="ko-KR" altLang="en-US" sz="1000" dirty="0"/>
              </a:p>
            </p:txBody>
          </p:sp>
        </p:grpSp>
        <p:cxnSp>
          <p:nvCxnSpPr>
            <p:cNvPr id="72" name="직선 화살표 연결선 71"/>
            <p:cNvCxnSpPr>
              <a:endCxn id="91" idx="1"/>
            </p:cNvCxnSpPr>
            <p:nvPr/>
          </p:nvCxnSpPr>
          <p:spPr>
            <a:xfrm flipV="1">
              <a:off x="2475218" y="1444665"/>
              <a:ext cx="810544" cy="105334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그룹 72"/>
            <p:cNvGrpSpPr/>
            <p:nvPr/>
          </p:nvGrpSpPr>
          <p:grpSpPr>
            <a:xfrm>
              <a:off x="4061680" y="1881162"/>
              <a:ext cx="109344" cy="246936"/>
              <a:chOff x="1383100" y="2606000"/>
              <a:chExt cx="109344" cy="246936"/>
            </a:xfrm>
          </p:grpSpPr>
          <p:cxnSp>
            <p:nvCxnSpPr>
              <p:cNvPr id="87" name="직선 연결선 86"/>
              <p:cNvCxnSpPr/>
              <p:nvPr/>
            </p:nvCxnSpPr>
            <p:spPr>
              <a:xfrm>
                <a:off x="1439652" y="2612402"/>
                <a:ext cx="5002" cy="24053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이등변 삼각형 87"/>
              <p:cNvSpPr/>
              <p:nvPr/>
            </p:nvSpPr>
            <p:spPr>
              <a:xfrm flipH="1">
                <a:off x="1383100" y="2606000"/>
                <a:ext cx="109344" cy="126484"/>
              </a:xfrm>
              <a:prstGeom prst="triangle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cxnSp>
          <p:nvCxnSpPr>
            <p:cNvPr id="76" name="직선 화살표 연결선 75"/>
            <p:cNvCxnSpPr>
              <a:stCxn id="106" idx="3"/>
              <a:endCxn id="69" idx="1"/>
            </p:cNvCxnSpPr>
            <p:nvPr/>
          </p:nvCxnSpPr>
          <p:spPr>
            <a:xfrm flipV="1">
              <a:off x="4830087" y="2627326"/>
              <a:ext cx="822033" cy="272647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2614592" y="1749064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099018" y="2854345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직접생성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82" name="순서도: 자기 디스크 81"/>
            <p:cNvSpPr/>
            <p:nvPr/>
          </p:nvSpPr>
          <p:spPr>
            <a:xfrm>
              <a:off x="5890482" y="1376453"/>
              <a:ext cx="592233" cy="63137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3" name="직선 화살표 연결선 82"/>
            <p:cNvCxnSpPr>
              <a:stCxn id="69" idx="0"/>
              <a:endCxn id="82" idx="3"/>
            </p:cNvCxnSpPr>
            <p:nvPr/>
          </p:nvCxnSpPr>
          <p:spPr>
            <a:xfrm flipH="1" flipV="1">
              <a:off x="6186599" y="2007831"/>
              <a:ext cx="1" cy="36816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화살표 연결선 83"/>
            <p:cNvCxnSpPr>
              <a:endCxn id="90" idx="1"/>
            </p:cNvCxnSpPr>
            <p:nvPr/>
          </p:nvCxnSpPr>
          <p:spPr>
            <a:xfrm flipV="1">
              <a:off x="587063" y="1592617"/>
              <a:ext cx="280245" cy="726966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356872" y="1710121"/>
              <a:ext cx="4603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사용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얕은샘물M" pitchFamily="18" charset="-127"/>
                  <a:ea typeface="HY얕은샘물M" pitchFamily="18" charset="-127"/>
                </a:rPr>
                <a:t> 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05" name="직사각형 104"/>
          <p:cNvSpPr/>
          <p:nvPr/>
        </p:nvSpPr>
        <p:spPr>
          <a:xfrm>
            <a:off x="2294400" y="2213286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UserServiceImpl</a:t>
            </a:r>
            <a:endParaRPr lang="ko-KR" altLang="en-US" sz="1200" dirty="0"/>
          </a:p>
        </p:txBody>
      </p:sp>
      <p:sp>
        <p:nvSpPr>
          <p:cNvPr id="106" name="직사각형 105"/>
          <p:cNvSpPr/>
          <p:nvPr/>
        </p:nvSpPr>
        <p:spPr>
          <a:xfrm>
            <a:off x="4574187" y="2265457"/>
            <a:ext cx="1327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UserDaoImpl.java</a:t>
            </a:r>
            <a:endParaRPr lang="ko-KR" altLang="en-US" sz="1200" dirty="0"/>
          </a:p>
        </p:txBody>
      </p:sp>
      <p:sp>
        <p:nvSpPr>
          <p:cNvPr id="107" name="직사각형 106"/>
          <p:cNvSpPr/>
          <p:nvPr/>
        </p:nvSpPr>
        <p:spPr>
          <a:xfrm>
            <a:off x="4853204" y="1223626"/>
            <a:ext cx="7360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UserDao</a:t>
            </a:r>
            <a:endParaRPr lang="ko-KR" altLang="en-US" sz="1200" dirty="0"/>
          </a:p>
        </p:txBody>
      </p:sp>
      <p:sp>
        <p:nvSpPr>
          <p:cNvPr id="108" name="직사각형 107"/>
          <p:cNvSpPr/>
          <p:nvPr/>
        </p:nvSpPr>
        <p:spPr>
          <a:xfrm>
            <a:off x="2294400" y="1228614"/>
            <a:ext cx="955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UserService</a:t>
            </a:r>
            <a:endParaRPr lang="ko-KR" altLang="en-US" sz="1200" dirty="0"/>
          </a:p>
        </p:txBody>
      </p:sp>
      <p:grpSp>
        <p:nvGrpSpPr>
          <p:cNvPr id="11" name="그룹 114"/>
          <p:cNvGrpSpPr/>
          <p:nvPr/>
        </p:nvGrpSpPr>
        <p:grpSpPr>
          <a:xfrm>
            <a:off x="1912193" y="3119836"/>
            <a:ext cx="1607957" cy="837342"/>
            <a:chOff x="1642200" y="5085184"/>
            <a:chExt cx="1607957" cy="623248"/>
          </a:xfrm>
          <a:solidFill>
            <a:schemeClr val="accent2"/>
          </a:solidFill>
        </p:grpSpPr>
        <p:sp>
          <p:nvSpPr>
            <p:cNvPr id="110" name="TextBox 109"/>
            <p:cNvSpPr txBox="1"/>
            <p:nvPr/>
          </p:nvSpPr>
          <p:spPr>
            <a:xfrm>
              <a:off x="1642200" y="5085184"/>
              <a:ext cx="1607911" cy="62324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/>
                <a:t>Service</a:t>
              </a:r>
              <a:endParaRPr lang="en-US" altLang="ko-KR" sz="1200" dirty="0"/>
            </a:p>
            <a:p>
              <a:endParaRPr lang="en-US" altLang="ko-KR" sz="1200" dirty="0" smtClean="0"/>
            </a:p>
            <a:p>
              <a:endParaRPr lang="ko-KR" altLang="en-US" sz="105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42247" y="5337585"/>
              <a:ext cx="1607910" cy="13745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00FF"/>
                  </a:solidFill>
                </a:rPr>
                <a:t>UserService.java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18" name="직선 화살표 연결선 117"/>
          <p:cNvCxnSpPr>
            <a:endCxn id="110" idx="1"/>
          </p:cNvCxnSpPr>
          <p:nvPr/>
        </p:nvCxnSpPr>
        <p:spPr>
          <a:xfrm flipV="1">
            <a:off x="1219134" y="3538507"/>
            <a:ext cx="693059" cy="640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8"/>
          <p:cNvGrpSpPr/>
          <p:nvPr/>
        </p:nvGrpSpPr>
        <p:grpSpPr>
          <a:xfrm>
            <a:off x="4403728" y="4338358"/>
            <a:ext cx="1434400" cy="1281230"/>
            <a:chOff x="611560" y="692696"/>
            <a:chExt cx="2328515" cy="1572609"/>
          </a:xfrm>
          <a:solidFill>
            <a:srgbClr val="99CCFF"/>
          </a:solidFill>
        </p:grpSpPr>
        <p:sp>
          <p:nvSpPr>
            <p:cNvPr id="130" name="TextBox 129"/>
            <p:cNvSpPr txBox="1"/>
            <p:nvPr/>
          </p:nvSpPr>
          <p:spPr>
            <a:xfrm>
              <a:off x="611560" y="692696"/>
              <a:ext cx="2328515" cy="33999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i="1" dirty="0" smtClean="0"/>
                <a:t>UserMapper.xml</a:t>
              </a:r>
              <a:endParaRPr lang="ko-KR" altLang="en-US" sz="1200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1560" y="1018659"/>
              <a:ext cx="2328515" cy="124664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 smtClean="0"/>
                <a:t>getAll</a:t>
              </a:r>
              <a:endParaRPr lang="en-US" altLang="ko-KR" sz="1200" dirty="0" smtClean="0"/>
            </a:p>
            <a:p>
              <a:r>
                <a:rPr lang="en-US" altLang="ko-KR" sz="1200" dirty="0" smtClean="0"/>
                <a:t>get</a:t>
              </a:r>
            </a:p>
            <a:p>
              <a:r>
                <a:rPr lang="en-US" altLang="ko-KR" sz="1200" dirty="0" smtClean="0"/>
                <a:t>add</a:t>
              </a:r>
            </a:p>
            <a:p>
              <a:r>
                <a:rPr lang="en-US" altLang="ko-KR" sz="1200" dirty="0" smtClean="0"/>
                <a:t>Update</a:t>
              </a:r>
            </a:p>
            <a:p>
              <a:r>
                <a:rPr lang="en-US" altLang="ko-KR" sz="1200" dirty="0" smtClean="0"/>
                <a:t>delete</a:t>
              </a:r>
              <a:endParaRPr lang="ko-KR" altLang="en-US" sz="1200" dirty="0"/>
            </a:p>
          </p:txBody>
        </p:sp>
      </p:grpSp>
      <p:grpSp>
        <p:nvGrpSpPr>
          <p:cNvPr id="16" name="그룹 143"/>
          <p:cNvGrpSpPr/>
          <p:nvPr/>
        </p:nvGrpSpPr>
        <p:grpSpPr>
          <a:xfrm>
            <a:off x="4345335" y="3156690"/>
            <a:ext cx="1551961" cy="807913"/>
            <a:chOff x="4548350" y="4459456"/>
            <a:chExt cx="1551961" cy="807913"/>
          </a:xfrm>
          <a:solidFill>
            <a:schemeClr val="accent2"/>
          </a:solidFill>
        </p:grpSpPr>
        <p:sp>
          <p:nvSpPr>
            <p:cNvPr id="142" name="TextBox 141"/>
            <p:cNvSpPr txBox="1"/>
            <p:nvPr/>
          </p:nvSpPr>
          <p:spPr>
            <a:xfrm>
              <a:off x="4548473" y="4459456"/>
              <a:ext cx="1551838" cy="80791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smtClean="0"/>
                <a:t>&lt;&lt;Interface&gt;&gt;</a:t>
              </a:r>
            </a:p>
            <a:p>
              <a:pPr algn="ctr"/>
              <a:r>
                <a:rPr lang="en-US" altLang="ko-KR" sz="1200" b="1" dirty="0" err="1" smtClean="0"/>
                <a:t>UserMapper</a:t>
              </a:r>
              <a:endParaRPr lang="ko-KR" altLang="en-US" sz="1200" dirty="0"/>
            </a:p>
            <a:p>
              <a:endParaRPr lang="en-US" altLang="ko-KR" sz="1200" dirty="0" smtClean="0"/>
            </a:p>
            <a:p>
              <a:endParaRPr lang="ko-KR" altLang="en-US" sz="1050" dirty="0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4548350" y="4892752"/>
              <a:ext cx="1551838" cy="18466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UserMapper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159" name="직선 화살표 연결선 158"/>
          <p:cNvCxnSpPr>
            <a:stCxn id="110" idx="3"/>
            <a:endCxn id="142" idx="1"/>
          </p:cNvCxnSpPr>
          <p:nvPr/>
        </p:nvCxnSpPr>
        <p:spPr>
          <a:xfrm>
            <a:off x="3520104" y="3538507"/>
            <a:ext cx="825354" cy="2214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직사각형 165"/>
          <p:cNvSpPr>
            <a:spLocks noChangeArrowheads="1"/>
          </p:cNvSpPr>
          <p:nvPr/>
        </p:nvSpPr>
        <p:spPr bwMode="auto">
          <a:xfrm>
            <a:off x="4289902" y="1619444"/>
            <a:ext cx="1680372" cy="106226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0" name="직사각형 119"/>
          <p:cNvSpPr>
            <a:spLocks noChangeArrowheads="1"/>
          </p:cNvSpPr>
          <p:nvPr/>
        </p:nvSpPr>
        <p:spPr bwMode="auto">
          <a:xfrm>
            <a:off x="4304346" y="4320729"/>
            <a:ext cx="1665928" cy="129885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1" name="직사각형 120"/>
          <p:cNvSpPr>
            <a:spLocks noChangeArrowheads="1"/>
          </p:cNvSpPr>
          <p:nvPr/>
        </p:nvSpPr>
        <p:spPr bwMode="auto">
          <a:xfrm>
            <a:off x="6530683" y="3995350"/>
            <a:ext cx="1680372" cy="7920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16" name="직선 연결선 115"/>
          <p:cNvCxnSpPr>
            <a:stCxn id="142" idx="2"/>
            <a:endCxn id="130" idx="0"/>
          </p:cNvCxnSpPr>
          <p:nvPr/>
        </p:nvCxnSpPr>
        <p:spPr>
          <a:xfrm flipH="1">
            <a:off x="5120928" y="3964603"/>
            <a:ext cx="449" cy="37375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이등변 삼각형 118"/>
          <p:cNvSpPr/>
          <p:nvPr/>
        </p:nvSpPr>
        <p:spPr>
          <a:xfrm flipH="1">
            <a:off x="5069793" y="3967452"/>
            <a:ext cx="113105" cy="116170"/>
          </a:xfrm>
          <a:prstGeom prst="triangl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2" name="순서도: 자기 디스크 121"/>
          <p:cNvSpPr/>
          <p:nvPr/>
        </p:nvSpPr>
        <p:spPr>
          <a:xfrm>
            <a:off x="7067750" y="5042077"/>
            <a:ext cx="612606" cy="57989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3" name="직선 화살표 연결선 122"/>
          <p:cNvCxnSpPr>
            <a:stCxn id="127" idx="2"/>
            <a:endCxn id="122" idx="1"/>
          </p:cNvCxnSpPr>
          <p:nvPr/>
        </p:nvCxnSpPr>
        <p:spPr>
          <a:xfrm>
            <a:off x="7363039" y="4800693"/>
            <a:ext cx="11014" cy="2413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327795" y="3370205"/>
            <a:ext cx="1339584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Controlle</a:t>
            </a:r>
            <a:r>
              <a:rPr lang="en-US" altLang="ko-KR" sz="1600" dirty="0" smtClean="0"/>
              <a:t>r</a:t>
            </a:r>
            <a:r>
              <a:rPr lang="ko-KR" altLang="en-US" sz="1600" dirty="0" smtClean="0"/>
              <a:t> </a:t>
            </a:r>
            <a:endParaRPr lang="ko-KR" altLang="en-US" sz="1600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5144072" y="4191417"/>
            <a:ext cx="1427369" cy="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24"/>
          <p:cNvGrpSpPr/>
          <p:nvPr/>
        </p:nvGrpSpPr>
        <p:grpSpPr>
          <a:xfrm>
            <a:off x="6571441" y="3995350"/>
            <a:ext cx="1583324" cy="805343"/>
            <a:chOff x="2987824" y="836712"/>
            <a:chExt cx="1296249" cy="344411"/>
          </a:xfrm>
          <a:solidFill>
            <a:srgbClr val="99CCFF"/>
          </a:solidFill>
        </p:grpSpPr>
        <p:sp>
          <p:nvSpPr>
            <p:cNvPr id="126" name="TextBox 125"/>
            <p:cNvSpPr txBox="1"/>
            <p:nvPr/>
          </p:nvSpPr>
          <p:spPr>
            <a:xfrm>
              <a:off x="2987824" y="836712"/>
              <a:ext cx="1296144" cy="14133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altLang="ko-KR" sz="1200" i="1" dirty="0" err="1" smtClean="0"/>
                <a:t>sqlSessionFactory</a:t>
              </a:r>
              <a:endParaRPr lang="en-US" altLang="ko-KR" sz="1200" i="1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987824" y="983402"/>
              <a:ext cx="1296144" cy="19772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ko-KR" altLang="en-US" sz="1200" i="1" dirty="0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987929" y="967931"/>
              <a:ext cx="1296144" cy="7897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i="1" dirty="0" smtClean="0"/>
                <a:t> </a:t>
              </a:r>
              <a:r>
                <a:rPr lang="en-US" altLang="ko-KR" sz="1200" b="1" dirty="0" err="1" smtClean="0"/>
                <a:t>dataSource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97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전자정부 </a:t>
            </a:r>
            <a:r>
              <a:rPr lang="ko-KR" altLang="en-US" dirty="0" smtClean="0"/>
              <a:t>표준프레임워크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-79p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71296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65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게시판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0110"/>
            <a:ext cx="3924300" cy="22288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54" y="1954535"/>
            <a:ext cx="5976664" cy="3600400"/>
          </a:xfrm>
          <a:prstGeom prst="rect">
            <a:avLst/>
          </a:prstGeom>
          <a:noFill/>
          <a:ln w="31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92696"/>
            <a:ext cx="8634164" cy="58864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root-context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dataSource</a:t>
            </a:r>
            <a:r>
              <a:rPr lang="ko-KR" altLang="en-US" dirty="0" smtClean="0"/>
              <a:t>와 </a:t>
            </a:r>
            <a:r>
              <a:rPr lang="en-US" altLang="ko-KR" dirty="0" err="1" smtClean="0"/>
              <a:t>Tx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-</a:t>
            </a:r>
            <a:r>
              <a:rPr lang="en-US" altLang="ko-KR" dirty="0" smtClean="0">
                <a:solidFill>
                  <a:srgbClr val="0000FF"/>
                </a:solidFill>
              </a:rPr>
              <a:t>160,175p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60848"/>
            <a:ext cx="5256584" cy="29432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215" y="2034735"/>
            <a:ext cx="2747791" cy="338437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2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Servlet-Context </a:t>
            </a:r>
            <a:r>
              <a:rPr lang="ko-KR" altLang="en-US" dirty="0" smtClean="0"/>
              <a:t>확인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4968552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Model</a:t>
            </a:r>
            <a:r>
              <a:rPr lang="ko-KR" altLang="en-US" dirty="0" smtClean="0"/>
              <a:t> 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sz="2800" dirty="0">
                <a:solidFill>
                  <a:srgbClr val="0000FF"/>
                </a:solidFill>
              </a:rPr>
              <a:t>-</a:t>
            </a:r>
            <a:r>
              <a:rPr lang="en-US" altLang="ko-KR" sz="2800" dirty="0" smtClean="0">
                <a:solidFill>
                  <a:srgbClr val="0000FF"/>
                </a:solidFill>
              </a:rPr>
              <a:t>173p</a:t>
            </a:r>
            <a:r>
              <a:rPr lang="en-US" altLang="ko-KR" sz="2800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64471"/>
            <a:ext cx="5053916" cy="588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7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Model</a:t>
            </a:r>
            <a:r>
              <a:rPr lang="ko-KR" altLang="en-US" dirty="0" smtClean="0"/>
              <a:t> 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sz="2800" dirty="0">
                <a:solidFill>
                  <a:srgbClr val="0000FF"/>
                </a:solidFill>
              </a:rPr>
              <a:t>-</a:t>
            </a:r>
            <a:r>
              <a:rPr lang="en-US" altLang="ko-KR" sz="2800" dirty="0" smtClean="0">
                <a:solidFill>
                  <a:srgbClr val="0000FF"/>
                </a:solidFill>
              </a:rPr>
              <a:t>173p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3263893"/>
            <a:ext cx="2428875" cy="29166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65" y="3286380"/>
            <a:ext cx="1876425" cy="206272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7" y="3263893"/>
            <a:ext cx="2085975" cy="2916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23152"/>
            <a:ext cx="2428875" cy="21812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68" y="2138820"/>
            <a:ext cx="2085975" cy="1066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4" y="1024395"/>
            <a:ext cx="3209925" cy="21812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2782" y="674907"/>
            <a:ext cx="789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User.java                                     Board.java                       Reply.java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3408351" y="5013176"/>
            <a:ext cx="2788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428256" y="5229200"/>
            <a:ext cx="2788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3264925" y="2734748"/>
            <a:ext cx="2788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3275856" y="2924944"/>
            <a:ext cx="2788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05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971550"/>
            <a:ext cx="9096375" cy="49149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BoardMapper</a:t>
            </a:r>
            <a:r>
              <a:rPr lang="en-US" altLang="ko-KR" dirty="0" smtClean="0"/>
              <a:t> interface</a:t>
            </a:r>
            <a:r>
              <a:rPr lang="ko-KR" altLang="en-US" dirty="0" smtClean="0"/>
              <a:t> 작성</a:t>
            </a:r>
            <a:r>
              <a:rPr lang="en-US" altLang="ko-KR" sz="2800" dirty="0">
                <a:solidFill>
                  <a:srgbClr val="0000FF"/>
                </a:solidFill>
              </a:rPr>
              <a:t>-</a:t>
            </a:r>
            <a:r>
              <a:rPr lang="en-US" altLang="ko-KR" sz="2800" dirty="0" smtClean="0">
                <a:solidFill>
                  <a:srgbClr val="0000FF"/>
                </a:solidFill>
              </a:rPr>
              <a:t>177p</a:t>
            </a:r>
            <a:r>
              <a:rPr lang="en-US" altLang="ko-KR" sz="2800" dirty="0" smtClean="0"/>
              <a:t>  </a:t>
            </a:r>
            <a:endParaRPr lang="ko-KR" altLang="en-US" dirty="0"/>
          </a:p>
        </p:txBody>
      </p:sp>
      <p:sp>
        <p:nvSpPr>
          <p:cNvPr id="4" name="자유형 3"/>
          <p:cNvSpPr/>
          <p:nvPr/>
        </p:nvSpPr>
        <p:spPr>
          <a:xfrm>
            <a:off x="3777495" y="4235004"/>
            <a:ext cx="2438400" cy="1071418"/>
          </a:xfrm>
          <a:custGeom>
            <a:avLst/>
            <a:gdLst>
              <a:gd name="connsiteX0" fmla="*/ 0 w 2438400"/>
              <a:gd name="connsiteY0" fmla="*/ 1071418 h 1071418"/>
              <a:gd name="connsiteX1" fmla="*/ 1948873 w 2438400"/>
              <a:gd name="connsiteY1" fmla="*/ 886690 h 1071418"/>
              <a:gd name="connsiteX2" fmla="*/ 2438400 w 2438400"/>
              <a:gd name="connsiteY2" fmla="*/ 0 h 107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8400" h="1071418">
                <a:moveTo>
                  <a:pt x="0" y="1071418"/>
                </a:moveTo>
                <a:cubicBezTo>
                  <a:pt x="771236" y="1068339"/>
                  <a:pt x="1542473" y="1065260"/>
                  <a:pt x="1948873" y="886690"/>
                </a:cubicBezTo>
                <a:cubicBezTo>
                  <a:pt x="2355273" y="708120"/>
                  <a:pt x="2438400" y="0"/>
                  <a:pt x="2438400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788" y="297782"/>
            <a:ext cx="1562100" cy="9048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38" y="4402923"/>
            <a:ext cx="3705532" cy="2232248"/>
          </a:xfrm>
          <a:prstGeom prst="rect">
            <a:avLst/>
          </a:prstGeom>
          <a:noFill/>
          <a:ln w="31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38" y="2564904"/>
            <a:ext cx="3318680" cy="274151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25605" y="2492896"/>
            <a:ext cx="1439863" cy="3456384"/>
            <a:chOff x="3515" y="3022"/>
            <a:chExt cx="907" cy="1724"/>
          </a:xfrm>
          <a:solidFill>
            <a:schemeClr val="accent2">
              <a:lumMod val="75000"/>
            </a:schemeClr>
          </a:solidFill>
        </p:grpSpPr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515" y="3022"/>
              <a:ext cx="907" cy="257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&lt;&lt;entity&gt;&gt;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게시판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정보 </a:t>
              </a:r>
              <a:endParaRPr lang="ko-KR" altLang="en-US" sz="12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2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1406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목록조회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        </a:t>
              </a:r>
              <a:endParaRPr lang="en-US" altLang="ko-KR" sz="12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글조회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2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생성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수정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삭제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2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전체글수조회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조회수 수정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답글수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수정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        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추천수 수정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ko-KR" sz="1200" b="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답변목록조회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답변글조회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답변글생성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2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답변글수정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2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답변글삭제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2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4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BoardMapper.xml </a:t>
            </a:r>
            <a:r>
              <a:rPr lang="ko-KR" altLang="en-US" dirty="0" smtClean="0"/>
              <a:t>작성</a:t>
            </a:r>
            <a:r>
              <a:rPr lang="en-US" altLang="ko-KR" sz="2800" dirty="0">
                <a:solidFill>
                  <a:srgbClr val="0000FF"/>
                </a:solidFill>
              </a:rPr>
              <a:t>-</a:t>
            </a:r>
            <a:r>
              <a:rPr lang="en-US" altLang="ko-KR" sz="2800" dirty="0" smtClean="0">
                <a:solidFill>
                  <a:srgbClr val="0000FF"/>
                </a:solidFill>
              </a:rPr>
              <a:t>178p</a:t>
            </a:r>
            <a:r>
              <a:rPr lang="en-US" altLang="ko-KR" sz="2800" dirty="0" smtClean="0"/>
              <a:t>  </a:t>
            </a:r>
            <a:r>
              <a:rPr lang="ko-KR" altLang="en-US" sz="2800" dirty="0" smtClean="0"/>
              <a:t> </a:t>
            </a:r>
            <a:endParaRPr lang="ko-KR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5652"/>
            <a:ext cx="8561078" cy="519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49280"/>
            <a:ext cx="9239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995936" y="5445224"/>
            <a:ext cx="4824536" cy="369332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00B050"/>
                </a:solidFill>
              </a:rPr>
              <a:t>&lt;![CDATA</a:t>
            </a:r>
            <a:r>
              <a:rPr lang="en-US" altLang="ko-KR" b="1" dirty="0" smtClean="0">
                <a:solidFill>
                  <a:srgbClr val="00B050"/>
                </a:solidFill>
              </a:rPr>
              <a:t>[    ~ </a:t>
            </a:r>
            <a:r>
              <a:rPr lang="ko-KR" altLang="en-US" b="1" dirty="0">
                <a:solidFill>
                  <a:srgbClr val="00B050"/>
                </a:solidFill>
              </a:rPr>
              <a:t>    </a:t>
            </a:r>
            <a:r>
              <a:rPr lang="en-US" altLang="ko-KR" b="1" dirty="0" smtClean="0">
                <a:solidFill>
                  <a:srgbClr val="00B050"/>
                </a:solidFill>
              </a:rPr>
              <a:t>//]]&gt;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특수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문자</a:t>
            </a:r>
            <a:r>
              <a:rPr lang="en-US" altLang="ko-KR" dirty="0" smtClean="0"/>
              <a:t>(&amp;%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문자열로만 해석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152775" cy="2590800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5613036" y="1986959"/>
            <a:ext cx="3240360" cy="27240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1560" y="3858597"/>
            <a:ext cx="3816424" cy="2354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화살표 연결선 4"/>
          <p:cNvCxnSpPr>
            <a:stCxn id="8" idx="1"/>
          </p:cNvCxnSpPr>
          <p:nvPr/>
        </p:nvCxnSpPr>
        <p:spPr>
          <a:xfrm flipH="1">
            <a:off x="4427984" y="2123161"/>
            <a:ext cx="1185052" cy="1853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6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BoardMapper.xml </a:t>
            </a:r>
            <a:r>
              <a:rPr lang="ko-KR" altLang="en-US" dirty="0"/>
              <a:t>작성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" y="980728"/>
            <a:ext cx="6093241" cy="4752528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949903"/>
            <a:ext cx="5387509" cy="3423313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685" y="3642699"/>
            <a:ext cx="2661811" cy="2594613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551712" y="4446347"/>
            <a:ext cx="2340768" cy="11772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584896" y="4731575"/>
            <a:ext cx="2340768" cy="2354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205045" y="1902761"/>
            <a:ext cx="1923692" cy="2354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09112" y="963289"/>
            <a:ext cx="1584176" cy="2354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자유형 2"/>
          <p:cNvSpPr/>
          <p:nvPr/>
        </p:nvSpPr>
        <p:spPr>
          <a:xfrm>
            <a:off x="5800436" y="1267245"/>
            <a:ext cx="2807855" cy="3147737"/>
          </a:xfrm>
          <a:custGeom>
            <a:avLst/>
            <a:gdLst>
              <a:gd name="connsiteX0" fmla="*/ 2807855 w 2807855"/>
              <a:gd name="connsiteY0" fmla="*/ 3147737 h 3147737"/>
              <a:gd name="connsiteX1" fmla="*/ 1597891 w 2807855"/>
              <a:gd name="connsiteY1" fmla="*/ 182864 h 3147737"/>
              <a:gd name="connsiteX2" fmla="*/ 0 w 2807855"/>
              <a:gd name="connsiteY2" fmla="*/ 570791 h 3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7855" h="3147737">
                <a:moveTo>
                  <a:pt x="2807855" y="3147737"/>
                </a:moveTo>
                <a:cubicBezTo>
                  <a:pt x="2436861" y="1880046"/>
                  <a:pt x="2065867" y="612355"/>
                  <a:pt x="1597891" y="182864"/>
                </a:cubicBezTo>
                <a:cubicBezTo>
                  <a:pt x="1129915" y="-246627"/>
                  <a:pt x="564957" y="162082"/>
                  <a:pt x="0" y="570791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>
            <a:stCxn id="8" idx="1"/>
          </p:cNvCxnSpPr>
          <p:nvPr/>
        </p:nvCxnSpPr>
        <p:spPr>
          <a:xfrm flipH="1" flipV="1">
            <a:off x="2267744" y="1198748"/>
            <a:ext cx="4317152" cy="36505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4051" y="116632"/>
            <a:ext cx="8153400" cy="646931"/>
          </a:xfrm>
        </p:spPr>
        <p:txBody>
          <a:bodyPr/>
          <a:lstStyle/>
          <a:p>
            <a:r>
              <a:rPr lang="en-US" altLang="ko-KR" dirty="0"/>
              <a:t>BoardMapper.xml </a:t>
            </a:r>
            <a:r>
              <a:rPr lang="ko-KR" altLang="en-US" dirty="0"/>
              <a:t>작성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8" y="899553"/>
            <a:ext cx="4286250" cy="5381625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40" y="332656"/>
            <a:ext cx="4499992" cy="634365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3813" y="860406"/>
            <a:ext cx="2512511" cy="2354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572000" y="269360"/>
            <a:ext cx="2736304" cy="2354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53400" cy="646931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BoardMapper.xml</a:t>
            </a:r>
            <a:r>
              <a:rPr lang="ko-KR" altLang="en-US" sz="2800" dirty="0" smtClean="0"/>
              <a:t>작성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826881" cy="640871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3528392" cy="25783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65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SqlSessionFactory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등록</a:t>
            </a:r>
            <a:r>
              <a:rPr lang="en-US" altLang="ko-KR" dirty="0" smtClean="0"/>
              <a:t>(root-context)</a:t>
            </a:r>
            <a:r>
              <a:rPr lang="en-US" altLang="ko-KR" sz="2800" dirty="0" smtClean="0">
                <a:solidFill>
                  <a:srgbClr val="0000FF"/>
                </a:solidFill>
              </a:rPr>
              <a:t>-176p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 </a:t>
            </a:r>
            <a:endParaRPr lang="ko-KR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4" y="1052736"/>
            <a:ext cx="7776864" cy="374441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644008" y="1916832"/>
            <a:ext cx="2664296" cy="2354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979712" y="2636912"/>
            <a:ext cx="5472608" cy="2354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031940" y="4293096"/>
            <a:ext cx="2628292" cy="23545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863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글</a:t>
            </a:r>
            <a:r>
              <a:rPr lang="ko-KR" altLang="en-US" dirty="0" smtClean="0"/>
              <a:t>쓰기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062038"/>
            <a:ext cx="5753100" cy="47339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1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446" y="117773"/>
            <a:ext cx="8153400" cy="646931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BoardService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r>
              <a:rPr lang="en-US" altLang="ko-KR" dirty="0" smtClean="0"/>
              <a:t> </a:t>
            </a:r>
            <a:r>
              <a:rPr lang="en-US" altLang="ko-KR" sz="2800" dirty="0">
                <a:solidFill>
                  <a:srgbClr val="0000FF"/>
                </a:solidFill>
              </a:rPr>
              <a:t>-186p</a:t>
            </a:r>
            <a:r>
              <a:rPr lang="en-US" altLang="ko-KR" sz="2800" dirty="0"/>
              <a:t> 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2" y="764704"/>
            <a:ext cx="784887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3168352" cy="26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724128" y="647027"/>
            <a:ext cx="576064" cy="187220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984268" y="2519234"/>
            <a:ext cx="792088" cy="13084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70663" y="3068960"/>
            <a:ext cx="5632985" cy="129614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4334" y="4527663"/>
            <a:ext cx="7145154" cy="142161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자유형 5"/>
          <p:cNvSpPr/>
          <p:nvPr/>
        </p:nvSpPr>
        <p:spPr>
          <a:xfrm>
            <a:off x="6300192" y="2133600"/>
            <a:ext cx="1740682" cy="2364509"/>
          </a:xfrm>
          <a:custGeom>
            <a:avLst/>
            <a:gdLst>
              <a:gd name="connsiteX0" fmla="*/ 0 w 2342038"/>
              <a:gd name="connsiteY0" fmla="*/ 0 h 2364509"/>
              <a:gd name="connsiteX1" fmla="*/ 1052946 w 2342038"/>
              <a:gd name="connsiteY1" fmla="*/ 1376218 h 2364509"/>
              <a:gd name="connsiteX2" fmla="*/ 2189019 w 2342038"/>
              <a:gd name="connsiteY2" fmla="*/ 1736436 h 2364509"/>
              <a:gd name="connsiteX3" fmla="*/ 2299855 w 2342038"/>
              <a:gd name="connsiteY3" fmla="*/ 2364509 h 236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2038" h="2364509">
                <a:moveTo>
                  <a:pt x="0" y="0"/>
                </a:moveTo>
                <a:cubicBezTo>
                  <a:pt x="344055" y="543406"/>
                  <a:pt x="688110" y="1086812"/>
                  <a:pt x="1052946" y="1376218"/>
                </a:cubicBezTo>
                <a:cubicBezTo>
                  <a:pt x="1417783" y="1665624"/>
                  <a:pt x="1981201" y="1571721"/>
                  <a:pt x="2189019" y="1736436"/>
                </a:cubicBezTo>
                <a:cubicBezTo>
                  <a:pt x="2396837" y="1901151"/>
                  <a:pt x="2348346" y="2132830"/>
                  <a:pt x="2299855" y="2364509"/>
                </a:cubicBezTo>
              </a:path>
            </a:pathLst>
          </a:custGeom>
          <a:noFill/>
          <a:ln w="31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자유형 10"/>
          <p:cNvSpPr/>
          <p:nvPr/>
        </p:nvSpPr>
        <p:spPr>
          <a:xfrm>
            <a:off x="6300192" y="2650080"/>
            <a:ext cx="684076" cy="418880"/>
          </a:xfrm>
          <a:custGeom>
            <a:avLst/>
            <a:gdLst>
              <a:gd name="connsiteX0" fmla="*/ 655782 w 655782"/>
              <a:gd name="connsiteY0" fmla="*/ 0 h 157019"/>
              <a:gd name="connsiteX1" fmla="*/ 0 w 655782"/>
              <a:gd name="connsiteY1" fmla="*/ 157019 h 15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5782" h="157019">
                <a:moveTo>
                  <a:pt x="655782" y="0"/>
                </a:moveTo>
                <a:lnTo>
                  <a:pt x="0" y="157019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275058" y="3861936"/>
            <a:ext cx="10855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getPageUrl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1080" y="3072952"/>
            <a:ext cx="84510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PageUrl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8" name="그룹 88"/>
          <p:cNvGrpSpPr/>
          <p:nvPr/>
        </p:nvGrpSpPr>
        <p:grpSpPr>
          <a:xfrm>
            <a:off x="8079644" y="2917964"/>
            <a:ext cx="1091236" cy="3836861"/>
            <a:chOff x="2987824" y="901364"/>
            <a:chExt cx="1296144" cy="3836861"/>
          </a:xfrm>
          <a:solidFill>
            <a:schemeClr val="accent2">
              <a:lumMod val="75000"/>
            </a:schemeClr>
          </a:solidFill>
        </p:grpSpPr>
        <p:sp>
          <p:nvSpPr>
            <p:cNvPr id="19" name="TextBox 18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i="1" dirty="0" smtClean="0"/>
                <a:t>&lt;&lt;service&gt;&gt;</a:t>
              </a:r>
            </a:p>
            <a:p>
              <a:pPr algn="ctr"/>
              <a:r>
                <a:rPr lang="en-US" altLang="ko-KR" sz="1400" b="1" i="1" dirty="0" err="1" smtClean="0"/>
                <a:t>BoarService</a:t>
              </a:r>
              <a:endParaRPr lang="ko-KR" altLang="en-US" sz="105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87824" y="1506571"/>
              <a:ext cx="1296144" cy="32316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0000FF"/>
                  </a:solidFill>
                </a:rPr>
                <a:t>페이지목록보기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 ()</a:t>
              </a:r>
            </a:p>
            <a:p>
              <a:r>
                <a:rPr lang="ko-KR" altLang="en-US" sz="1200" b="1" dirty="0" err="1"/>
                <a:t>페이징</a:t>
              </a:r>
              <a:r>
                <a:rPr lang="en-US" altLang="ko-KR" sz="1200" b="1" dirty="0" smtClean="0"/>
                <a:t>()</a:t>
              </a:r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ko-KR" altLang="en-US" sz="1200" b="1" dirty="0" smtClean="0"/>
                <a:t>한글조회</a:t>
              </a:r>
              <a:r>
                <a:rPr lang="en-US" altLang="ko-KR" sz="1200" b="1" dirty="0" smtClean="0"/>
                <a:t>()</a:t>
              </a:r>
              <a:endParaRPr lang="en-US" altLang="ko-KR" sz="1200" b="1" dirty="0"/>
            </a:p>
            <a:p>
              <a:endParaRPr lang="en-US" altLang="ko-KR" sz="1200" b="1" dirty="0" smtClean="0"/>
            </a:p>
            <a:p>
              <a:r>
                <a:rPr lang="ko-KR" altLang="en-US" sz="1200" b="1" dirty="0" smtClean="0"/>
                <a:t>글쓰기 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글삭제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글수정</a:t>
              </a:r>
              <a:r>
                <a:rPr lang="en-US" altLang="ko-KR" sz="1200" b="1" dirty="0" smtClean="0"/>
                <a:t>()</a:t>
              </a:r>
            </a:p>
            <a:p>
              <a:endParaRPr lang="en-US" altLang="ko-KR" sz="1200" b="1" dirty="0" smtClean="0"/>
            </a:p>
            <a:p>
              <a:r>
                <a:rPr lang="ko-KR" altLang="en-US" sz="1200" b="1" dirty="0" err="1" smtClean="0"/>
                <a:t>추전증가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smtClean="0"/>
                <a:t>조회수증가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댓글증가</a:t>
              </a:r>
              <a:r>
                <a:rPr lang="en-US" altLang="ko-KR" sz="1200" b="1" dirty="0" smtClean="0"/>
                <a:t>()</a:t>
              </a:r>
            </a:p>
            <a:p>
              <a:endParaRPr lang="en-US" altLang="ko-KR" sz="1200" b="1" dirty="0" smtClean="0"/>
            </a:p>
            <a:p>
              <a:r>
                <a:rPr lang="ko-KR" altLang="en-US" sz="1200" b="1" dirty="0" err="1" smtClean="0"/>
                <a:t>댓글리스트</a:t>
              </a:r>
              <a:r>
                <a:rPr lang="en-US" altLang="ko-KR" sz="1200" b="1" dirty="0" smtClean="0"/>
                <a:t> </a:t>
              </a:r>
              <a:r>
                <a:rPr lang="ko-KR" altLang="en-US" sz="1200" b="1" dirty="0" smtClean="0"/>
                <a:t>조회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</a:t>
              </a:r>
              <a:r>
                <a:rPr lang="ko-KR" altLang="en-US" sz="1200" b="1" dirty="0" smtClean="0"/>
                <a:t> 한글조회</a:t>
              </a:r>
              <a:endParaRPr lang="en-US" altLang="ko-KR" sz="1200" b="1" dirty="0" smtClean="0"/>
            </a:p>
            <a:p>
              <a:r>
                <a:rPr lang="ko-KR" altLang="en-US" sz="1200" b="1" dirty="0" err="1" smtClean="0"/>
                <a:t>댓글쓰기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댓글삭제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댓글수정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824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BoardService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3491880" y="44624"/>
            <a:ext cx="4572000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ko-KR" altLang="en-US" sz="1600" dirty="0" err="1" smtClean="0"/>
              <a:t>빈환값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 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Select </a:t>
            </a:r>
            <a:r>
              <a:rPr lang="en-US" altLang="ko-KR" sz="1600" dirty="0"/>
              <a:t>- Select</a:t>
            </a:r>
            <a:r>
              <a:rPr lang="ko-KR" altLang="en-US" sz="1600" dirty="0"/>
              <a:t>문에 </a:t>
            </a:r>
            <a:r>
              <a:rPr lang="ko-KR" altLang="en-US" sz="1600" dirty="0" err="1"/>
              <a:t>해당하는결과</a:t>
            </a:r>
            <a:endParaRPr lang="ko-KR" altLang="en-US" sz="1600" dirty="0"/>
          </a:p>
          <a:p>
            <a:r>
              <a:rPr lang="en-US" altLang="ko-KR" sz="1600" dirty="0" smtClean="0"/>
              <a:t>             Insert </a:t>
            </a:r>
            <a:r>
              <a:rPr lang="en-US" altLang="ko-KR" sz="1600" dirty="0"/>
              <a:t>- 1 (</a:t>
            </a:r>
            <a:r>
              <a:rPr lang="ko-KR" altLang="en-US" sz="1600" dirty="0" err="1"/>
              <a:t>여러개일경우도</a:t>
            </a:r>
            <a:r>
              <a:rPr lang="ko-KR" altLang="en-US" sz="1600" dirty="0"/>
              <a:t> </a:t>
            </a:r>
            <a:r>
              <a:rPr lang="en-US" altLang="ko-KR" sz="1600" dirty="0"/>
              <a:t>1)</a:t>
            </a:r>
          </a:p>
          <a:p>
            <a:r>
              <a:rPr lang="en-US" altLang="ko-KR" sz="1600" dirty="0" smtClean="0"/>
              <a:t>             Update </a:t>
            </a:r>
            <a:r>
              <a:rPr lang="en-US" altLang="ko-KR" sz="1600" dirty="0"/>
              <a:t>- Update</a:t>
            </a:r>
            <a:r>
              <a:rPr lang="ko-KR" altLang="en-US" sz="1600" dirty="0"/>
              <a:t>된 행의 개수 반환 </a:t>
            </a:r>
            <a:r>
              <a:rPr lang="en-US" altLang="ko-KR" sz="1600" dirty="0"/>
              <a:t>(</a:t>
            </a:r>
            <a:r>
              <a:rPr lang="ko-KR" altLang="en-US" sz="1600" dirty="0"/>
              <a:t>없다면 </a:t>
            </a:r>
            <a:r>
              <a:rPr lang="en-US" altLang="ko-KR" sz="1600" dirty="0"/>
              <a:t>0)</a:t>
            </a:r>
          </a:p>
          <a:p>
            <a:r>
              <a:rPr lang="en-US" altLang="ko-KR" sz="1600" dirty="0" smtClean="0"/>
              <a:t>             delete </a:t>
            </a:r>
            <a:r>
              <a:rPr lang="en-US" altLang="ko-KR" sz="1600" dirty="0"/>
              <a:t>- Delete</a:t>
            </a:r>
            <a:r>
              <a:rPr lang="ko-KR" altLang="en-US" sz="1600" dirty="0"/>
              <a:t>된 </a:t>
            </a:r>
            <a:r>
              <a:rPr lang="ko-KR" altLang="en-US" sz="1600" dirty="0" err="1"/>
              <a:t>행의개수</a:t>
            </a:r>
            <a:r>
              <a:rPr lang="ko-KR" altLang="en-US" sz="1600" dirty="0"/>
              <a:t> </a:t>
            </a:r>
            <a:r>
              <a:rPr lang="en-US" altLang="ko-KR" sz="1600" dirty="0"/>
              <a:t>(</a:t>
            </a:r>
            <a:r>
              <a:rPr lang="ko-KR" altLang="en-US" sz="1600" dirty="0"/>
              <a:t>없다면 </a:t>
            </a:r>
            <a:r>
              <a:rPr lang="en-US" altLang="ko-KR" sz="1600" dirty="0"/>
              <a:t>0)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16" y="1172749"/>
            <a:ext cx="4441850" cy="473674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45583"/>
            <a:ext cx="4181475" cy="4791075"/>
          </a:xfrm>
          <a:prstGeom prst="rect">
            <a:avLst/>
          </a:prstGeom>
          <a:noFill/>
          <a:ln w="9525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Service </a:t>
            </a:r>
            <a:r>
              <a:rPr lang="ko-KR" altLang="en-US" dirty="0" smtClean="0"/>
              <a:t>클래스 </a:t>
            </a:r>
            <a:r>
              <a:rPr lang="en-US" altLang="ko-KR" b="1" dirty="0" smtClean="0">
                <a:solidFill>
                  <a:srgbClr val="0000FF"/>
                </a:solidFill>
              </a:rPr>
              <a:t>Paging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처리</a:t>
            </a:r>
            <a:r>
              <a:rPr lang="en-US" altLang="ko-KR" dirty="0" smtClean="0">
                <a:solidFill>
                  <a:srgbClr val="0000FF"/>
                </a:solidFill>
              </a:rPr>
              <a:t>-184p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4579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목록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 나누기</a:t>
            </a:r>
            <a:endParaRPr lang="ko-KR" altLang="en-US" sz="2800" dirty="0">
              <a:solidFill>
                <a:srgbClr val="0000FF"/>
              </a:solidFill>
            </a:endParaRP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184576" cy="29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940743" y="2708920"/>
            <a:ext cx="965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startRow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999034" y="1043211"/>
            <a:ext cx="96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endRow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743669" y="1460401"/>
            <a:ext cx="106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totalPage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874400" y="1748433"/>
            <a:ext cx="13042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err="1" smtClean="0">
                <a:solidFill>
                  <a:srgbClr val="0000FF"/>
                </a:solidFill>
              </a:rPr>
              <a:t>pageSize</a:t>
            </a:r>
            <a:r>
              <a:rPr lang="en-US" altLang="ko-KR" sz="1600" dirty="0" smtClean="0">
                <a:solidFill>
                  <a:srgbClr val="0000FF"/>
                </a:solidFill>
              </a:rPr>
              <a:t>(10)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1259632" y="3645024"/>
            <a:ext cx="6624736" cy="1224136"/>
            <a:chOff x="1475656" y="4797152"/>
            <a:chExt cx="6624736" cy="1224136"/>
          </a:xfrm>
        </p:grpSpPr>
        <p:grpSp>
          <p:nvGrpSpPr>
            <p:cNvPr id="17" name="그룹 3"/>
            <p:cNvGrpSpPr/>
            <p:nvPr/>
          </p:nvGrpSpPr>
          <p:grpSpPr>
            <a:xfrm>
              <a:off x="1556365" y="4797152"/>
              <a:ext cx="5992345" cy="685805"/>
              <a:chOff x="683568" y="5157192"/>
              <a:chExt cx="7145915" cy="685805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2607869" y="5551140"/>
                <a:ext cx="936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startPag</a:t>
                </a:r>
                <a:r>
                  <a:rPr lang="en-US" altLang="ko-KR" sz="1200" dirty="0" err="1" smtClean="0">
                    <a:solidFill>
                      <a:srgbClr val="0000FF"/>
                    </a:solidFill>
                  </a:rPr>
                  <a:t>e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5341749" y="5565998"/>
                <a:ext cx="94457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lastPage</a:t>
                </a:r>
                <a:endParaRPr lang="ko-KR" altLang="en-US" sz="1200" b="1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22" name="그룹 22"/>
              <p:cNvGrpSpPr/>
              <p:nvPr/>
            </p:nvGrpSpPr>
            <p:grpSpPr>
              <a:xfrm>
                <a:off x="683568" y="5157192"/>
                <a:ext cx="7145915" cy="488831"/>
                <a:chOff x="971600" y="5229200"/>
                <a:chExt cx="7145915" cy="488831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971600" y="5229200"/>
                  <a:ext cx="71459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dirty="0" smtClean="0"/>
                    <a:t>[1][2[3][4][5][6][7][8][9][10</a:t>
                  </a:r>
                  <a:r>
                    <a:rPr lang="en-US" altLang="ko-KR" sz="1200" dirty="0" smtClean="0">
                      <a:solidFill>
                        <a:srgbClr val="0000FF"/>
                      </a:solidFill>
                    </a:rPr>
                    <a:t>] [11][12][13][14][15</a:t>
                  </a:r>
                  <a:r>
                    <a:rPr lang="en-US" altLang="ko-KR" sz="1200" b="1" dirty="0" smtClean="0">
                      <a:solidFill>
                        <a:srgbClr val="0000FF"/>
                      </a:solidFill>
                    </a:rPr>
                    <a:t>] </a:t>
                  </a:r>
                  <a:r>
                    <a:rPr lang="en-US" altLang="ko-KR" sz="1200" b="1" dirty="0" smtClean="0">
                      <a:solidFill>
                        <a:srgbClr val="0000FF"/>
                      </a:solidFill>
                      <a:latin typeface="HY강B" pitchFamily="18" charset="-127"/>
                      <a:ea typeface="HY강B" pitchFamily="18" charset="-127"/>
                    </a:rPr>
                    <a:t>[16] </a:t>
                  </a:r>
                  <a:r>
                    <a:rPr lang="en-US" altLang="ko-KR" sz="1200" dirty="0" smtClean="0">
                      <a:solidFill>
                        <a:srgbClr val="0000FF"/>
                      </a:solidFill>
                    </a:rPr>
                    <a:t>[17][18][19][20] </a:t>
                  </a:r>
                  <a:r>
                    <a:rPr lang="en-US" altLang="ko-KR" sz="1200" dirty="0" smtClean="0"/>
                    <a:t>[21][22][23] </a:t>
                  </a:r>
                  <a:r>
                    <a:rPr lang="en-US" altLang="ko-KR" sz="1200" dirty="0" smtClean="0">
                      <a:solidFill>
                        <a:srgbClr val="FF0000"/>
                      </a:solidFill>
                    </a:rPr>
                    <a:t>…..   [30]</a:t>
                  </a:r>
                  <a:endParaRPr lang="ko-KR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30" name="위쪽 화살표 29"/>
                <p:cNvSpPr/>
                <p:nvPr/>
              </p:nvSpPr>
              <p:spPr>
                <a:xfrm>
                  <a:off x="1129333" y="5493990"/>
                  <a:ext cx="72008" cy="14401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31" name="직사각형 30"/>
                <p:cNvSpPr/>
                <p:nvPr/>
              </p:nvSpPr>
              <p:spPr>
                <a:xfrm>
                  <a:off x="4253363" y="5441032"/>
                  <a:ext cx="125262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b="1" dirty="0" err="1" smtClean="0">
                      <a:solidFill>
                        <a:srgbClr val="002060"/>
                      </a:solidFill>
                    </a:rPr>
                    <a:t>blockSize</a:t>
                  </a:r>
                  <a:r>
                    <a:rPr lang="en-US" altLang="ko-KR" sz="1200" b="1" dirty="0" smtClean="0">
                      <a:solidFill>
                        <a:srgbClr val="002060"/>
                      </a:solidFill>
                    </a:rPr>
                    <a:t>=10</a:t>
                  </a:r>
                  <a:endParaRPr lang="ko-KR" altLang="en-US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32" name="위쪽 화살표 31"/>
                <p:cNvSpPr/>
                <p:nvPr/>
              </p:nvSpPr>
              <p:spPr>
                <a:xfrm>
                  <a:off x="2936235" y="5517232"/>
                  <a:ext cx="72008" cy="14401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33" name="위쪽 화살표 32"/>
                <p:cNvSpPr/>
                <p:nvPr/>
              </p:nvSpPr>
              <p:spPr>
                <a:xfrm>
                  <a:off x="3279715" y="5517232"/>
                  <a:ext cx="72008" cy="14401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34" name="위쪽 화살표 33"/>
                <p:cNvSpPr/>
                <p:nvPr/>
              </p:nvSpPr>
              <p:spPr>
                <a:xfrm>
                  <a:off x="6102068" y="5511899"/>
                  <a:ext cx="72008" cy="14401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</p:grpSp>
          <p:sp>
            <p:nvSpPr>
              <p:cNvPr id="36" name="직사각형 35"/>
              <p:cNvSpPr/>
              <p:nvPr/>
            </p:nvSpPr>
            <p:spPr>
              <a:xfrm>
                <a:off x="1858596" y="5536068"/>
                <a:ext cx="60253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[</a:t>
                </a:r>
                <a:r>
                  <a:rPr lang="ko-KR" altLang="en-US" sz="1200" b="1" dirty="0" smtClean="0">
                    <a:solidFill>
                      <a:srgbClr val="0000FF"/>
                    </a:solidFill>
                  </a:rPr>
                  <a:t>이전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 ]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6255736" y="5412640"/>
                <a:ext cx="94457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[</a:t>
                </a:r>
                <a:r>
                  <a:rPr lang="ko-KR" altLang="en-US" sz="1200" b="1" dirty="0" smtClean="0">
                    <a:solidFill>
                      <a:srgbClr val="0000FF"/>
                    </a:solidFill>
                  </a:rPr>
                  <a:t>다음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]</a:t>
                </a:r>
                <a:endParaRPr lang="ko-KR" altLang="en-US" sz="12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1475656" y="4797152"/>
              <a:ext cx="6624736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6805078" y="1844824"/>
            <a:ext cx="262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=</a:t>
            </a:r>
            <a:r>
              <a:rPr lang="en-US" altLang="ko-KR" dirty="0" err="1" smtClean="0"/>
              <a:t>totalRow</a:t>
            </a:r>
            <a:r>
              <a:rPr lang="en-US" altLang="ko-KR" dirty="0" smtClean="0"/>
              <a:t>/</a:t>
            </a:r>
            <a:r>
              <a:rPr lang="en-US" altLang="ko-KR" dirty="0" smtClean="0">
                <a:solidFill>
                  <a:srgbClr val="0000FF"/>
                </a:solidFill>
              </a:rPr>
              <a:t>pageSize</a:t>
            </a:r>
            <a:r>
              <a:rPr lang="en-US" altLang="ko-KR" dirty="0" smtClean="0"/>
              <a:t>+1</a:t>
            </a:r>
            <a:endParaRPr lang="ko-KR" altLang="en-US" dirty="0"/>
          </a:p>
        </p:txBody>
      </p:sp>
      <p:sp>
        <p:nvSpPr>
          <p:cNvPr id="44" name="위쪽 화살표 43"/>
          <p:cNvSpPr/>
          <p:nvPr/>
        </p:nvSpPr>
        <p:spPr>
          <a:xfrm>
            <a:off x="1413173" y="1460401"/>
            <a:ext cx="45719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아래쪽 화살표 44"/>
          <p:cNvSpPr/>
          <p:nvPr/>
        </p:nvSpPr>
        <p:spPr>
          <a:xfrm>
            <a:off x="1403648" y="2276872"/>
            <a:ext cx="7200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화살표 연결선 46"/>
          <p:cNvCxnSpPr/>
          <p:nvPr/>
        </p:nvCxnSpPr>
        <p:spPr>
          <a:xfrm>
            <a:off x="5090914" y="4010397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화살표 연결선 48"/>
          <p:cNvCxnSpPr>
            <a:stCxn id="31" idx="1"/>
          </p:cNvCxnSpPr>
          <p:nvPr/>
        </p:nvCxnSpPr>
        <p:spPr>
          <a:xfrm flipH="1">
            <a:off x="3372247" y="3995356"/>
            <a:ext cx="720080" cy="55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6876256" y="2348880"/>
            <a:ext cx="19928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</a:rPr>
              <a:t>23</a:t>
            </a:r>
            <a:r>
              <a:rPr lang="ko-KR" altLang="en-US" sz="1600" dirty="0" smtClean="0">
                <a:solidFill>
                  <a:srgbClr val="0000FF"/>
                </a:solidFill>
              </a:rPr>
              <a:t>페이지</a:t>
            </a:r>
            <a:r>
              <a:rPr lang="en-US" altLang="ko-KR" sz="1600" dirty="0" smtClean="0">
                <a:solidFill>
                  <a:srgbClr val="0000FF"/>
                </a:solidFill>
              </a:rPr>
              <a:t>=223</a:t>
            </a:r>
            <a:r>
              <a:rPr lang="ko-KR" altLang="en-US" sz="1600" dirty="0" smtClean="0">
                <a:solidFill>
                  <a:srgbClr val="0000FF"/>
                </a:solidFill>
              </a:rPr>
              <a:t>행</a:t>
            </a:r>
            <a:r>
              <a:rPr lang="en-US" altLang="ko-KR" sz="1600" dirty="0" smtClean="0">
                <a:solidFill>
                  <a:srgbClr val="0000FF"/>
                </a:solidFill>
              </a:rPr>
              <a:t>/10+1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27784" y="3212976"/>
            <a:ext cx="3437159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[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이전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] [11][12][13] [14][15] </a:t>
            </a:r>
            <a:r>
              <a:rPr lang="en-US" altLang="ko-KR" sz="12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[16]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[ 7][18][19][20] [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다음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]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939893" y="4315971"/>
            <a:ext cx="11510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 smtClean="0">
                <a:solidFill>
                  <a:srgbClr val="002060"/>
                </a:solidFill>
              </a:rPr>
              <a:t>currentBlock</a:t>
            </a:r>
            <a:r>
              <a:rPr lang="en-US" altLang="ko-KR" sz="1200" b="1" dirty="0" smtClean="0">
                <a:solidFill>
                  <a:srgbClr val="002060"/>
                </a:solidFill>
              </a:rPr>
              <a:t>=2</a:t>
            </a:r>
            <a:endParaRPr lang="ko-KR" alt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현재</a:t>
            </a:r>
            <a:r>
              <a:rPr lang="en-US" altLang="ko-KR" dirty="0" smtClean="0"/>
              <a:t> </a:t>
            </a:r>
            <a:r>
              <a:rPr lang="ko-KR" altLang="en-US" dirty="0" smtClean="0"/>
              <a:t>페이지에서 블록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시작</a:t>
            </a:r>
            <a:r>
              <a:rPr lang="en-US" altLang="ko-KR" dirty="0" smtClean="0"/>
              <a:t>,</a:t>
            </a:r>
            <a:r>
              <a:rPr lang="ko-KR" altLang="en-US" dirty="0" smtClean="0"/>
              <a:t> 끝행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연산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337"/>
            <a:ext cx="8520084" cy="4896544"/>
          </a:xfrm>
        </p:spPr>
        <p:txBody>
          <a:bodyPr>
            <a:normAutofit/>
          </a:bodyPr>
          <a:lstStyle/>
          <a:p>
            <a:r>
              <a:rPr lang="en-US" altLang="ko-KR" sz="1400" dirty="0" err="1" smtClean="0"/>
              <a:t>list.do?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page</a:t>
            </a:r>
            <a:r>
              <a:rPr lang="en-US" altLang="ko-KR" sz="1400" dirty="0" smtClean="0">
                <a:solidFill>
                  <a:srgbClr val="FF0000"/>
                </a:solidFill>
              </a:rPr>
              <a:t>=16</a:t>
            </a:r>
            <a:r>
              <a:rPr lang="en-US" altLang="ko-KR" sz="1400" dirty="0" smtClean="0"/>
              <a:t> :</a:t>
            </a:r>
            <a:r>
              <a:rPr lang="ko-KR" altLang="en-US" sz="1400" dirty="0" smtClean="0"/>
              <a:t>현재 페이지 </a:t>
            </a:r>
            <a:r>
              <a:rPr lang="en-US" altLang="ko-KR" sz="1400" dirty="0" smtClean="0"/>
              <a:t>16 ,  Listbbs2.jsp : </a:t>
            </a:r>
            <a:r>
              <a:rPr lang="ko-KR" altLang="en-US" sz="1400" dirty="0" smtClean="0"/>
              <a:t>현재 </a:t>
            </a:r>
            <a:r>
              <a:rPr lang="ko-KR" altLang="en-US" sz="1400" dirty="0"/>
              <a:t>페이지 </a:t>
            </a:r>
            <a:r>
              <a:rPr lang="en-US" altLang="ko-KR" sz="1400" dirty="0" smtClean="0"/>
              <a:t>1 </a:t>
            </a:r>
          </a:p>
          <a:p>
            <a:r>
              <a:rPr lang="en-US" altLang="ko-KR" sz="1400" dirty="0" err="1" smtClean="0"/>
              <a:t>pageSize</a:t>
            </a:r>
            <a:r>
              <a:rPr lang="en-US" altLang="ko-KR" sz="1400" dirty="0" smtClean="0"/>
              <a:t>=10,  </a:t>
            </a:r>
            <a:r>
              <a:rPr lang="en-US" altLang="ko-KR" sz="1400" dirty="0" err="1" smtClean="0"/>
              <a:t>blockSize</a:t>
            </a:r>
            <a:r>
              <a:rPr lang="en-US" altLang="ko-KR" sz="1400" dirty="0" smtClean="0"/>
              <a:t>=10</a:t>
            </a:r>
            <a:r>
              <a:rPr lang="ko-KR" altLang="en-US" sz="1400" dirty="0" smtClean="0"/>
              <a:t>인 경우</a:t>
            </a:r>
            <a:r>
              <a:rPr lang="en-US" altLang="ko-KR" sz="1400" dirty="0" smtClean="0"/>
              <a:t> </a:t>
            </a:r>
          </a:p>
          <a:p>
            <a:r>
              <a:rPr lang="en-US" altLang="ko-KR" sz="1400" dirty="0" err="1" smtClean="0">
                <a:solidFill>
                  <a:srgbClr val="0000FF"/>
                </a:solidFill>
              </a:rPr>
              <a:t>currentPage</a:t>
            </a:r>
            <a:r>
              <a:rPr lang="en-US" altLang="ko-KR" sz="1400" dirty="0" smtClean="0">
                <a:solidFill>
                  <a:srgbClr val="0000FF"/>
                </a:solidFill>
              </a:rPr>
              <a:t> = </a:t>
            </a:r>
            <a:r>
              <a:rPr lang="en-US" altLang="ko-KR" sz="1400" dirty="0" smtClean="0">
                <a:solidFill>
                  <a:srgbClr val="FF0000"/>
                </a:solidFill>
              </a:rPr>
              <a:t>page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altLang="ko-KR" sz="1400" dirty="0" err="1" smtClean="0">
                <a:solidFill>
                  <a:srgbClr val="0000FF"/>
                </a:solidFill>
              </a:rPr>
              <a:t>startRow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= (</a:t>
            </a:r>
            <a:r>
              <a:rPr lang="en-US" altLang="ko-KR" sz="1400" dirty="0" err="1">
                <a:solidFill>
                  <a:srgbClr val="0000FF"/>
                </a:solidFill>
              </a:rPr>
              <a:t>currentPage</a:t>
            </a:r>
            <a:r>
              <a:rPr lang="en-US" altLang="ko-KR" sz="1400" dirty="0">
                <a:solidFill>
                  <a:srgbClr val="0000FF"/>
                </a:solidFill>
              </a:rPr>
              <a:t> - 1) * </a:t>
            </a:r>
            <a:r>
              <a:rPr lang="en-US" altLang="ko-KR" sz="1400" dirty="0" err="1">
                <a:solidFill>
                  <a:srgbClr val="0000FF"/>
                </a:solidFill>
              </a:rPr>
              <a:t>pageSize</a:t>
            </a:r>
            <a:r>
              <a:rPr lang="en-US" altLang="ko-KR" sz="1400" dirty="0">
                <a:solidFill>
                  <a:srgbClr val="0000FF"/>
                </a:solidFill>
              </a:rPr>
              <a:t> + 1;    </a:t>
            </a:r>
            <a:r>
              <a:rPr lang="en-US" altLang="ko-KR" sz="1400" dirty="0">
                <a:solidFill>
                  <a:srgbClr val="00B050"/>
                </a:solidFill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</a:rPr>
              <a:t>시작 </a:t>
            </a:r>
            <a:r>
              <a:rPr lang="ko-KR" altLang="en-US" sz="1400" dirty="0" err="1">
                <a:solidFill>
                  <a:srgbClr val="00B050"/>
                </a:solidFill>
              </a:rPr>
              <a:t>행번호</a:t>
            </a:r>
            <a:r>
              <a:rPr lang="ko-KR" altLang="en-US" sz="1400" dirty="0">
                <a:solidFill>
                  <a:srgbClr val="00B050"/>
                </a:solidFill>
              </a:rPr>
              <a:t>    </a:t>
            </a:r>
            <a:r>
              <a:rPr lang="en-US" altLang="ko-KR" sz="1400" dirty="0" smtClean="0">
                <a:solidFill>
                  <a:srgbClr val="0000FF"/>
                </a:solidFill>
              </a:rPr>
              <a:t>16 </a:t>
            </a:r>
            <a:r>
              <a:rPr lang="en-US" altLang="ko-KR" sz="1400" dirty="0">
                <a:solidFill>
                  <a:srgbClr val="0000FF"/>
                </a:solidFill>
              </a:rPr>
              <a:t>page </a:t>
            </a:r>
            <a:r>
              <a:rPr lang="ko-KR" altLang="en-US" sz="1400" dirty="0">
                <a:solidFill>
                  <a:srgbClr val="0000FF"/>
                </a:solidFill>
              </a:rPr>
              <a:t>경우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  <a:r>
              <a:rPr lang="en-US" altLang="ko-KR" sz="1400" dirty="0" smtClean="0">
                <a:solidFill>
                  <a:srgbClr val="0000FF"/>
                </a:solidFill>
              </a:rPr>
              <a:t>(16-1</a:t>
            </a:r>
            <a:r>
              <a:rPr lang="en-US" altLang="ko-KR" sz="1400" dirty="0">
                <a:solidFill>
                  <a:srgbClr val="0000FF"/>
                </a:solidFill>
              </a:rPr>
              <a:t>)*10 +1 = </a:t>
            </a:r>
            <a:r>
              <a:rPr lang="en-US" altLang="ko-KR" sz="1400" dirty="0" smtClean="0">
                <a:solidFill>
                  <a:srgbClr val="0000FF"/>
                </a:solidFill>
              </a:rPr>
              <a:t>151</a:t>
            </a:r>
            <a:endParaRPr lang="en-US" altLang="ko-KR" sz="1400" dirty="0">
              <a:solidFill>
                <a:srgbClr val="0000FF"/>
              </a:solidFill>
            </a:endParaRPr>
          </a:p>
          <a:p>
            <a:r>
              <a:rPr lang="en-US" altLang="ko-KR" sz="1400" dirty="0" err="1" smtClean="0">
                <a:solidFill>
                  <a:srgbClr val="0000FF"/>
                </a:solidFill>
              </a:rPr>
              <a:t>endRow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  <a:r>
              <a:rPr lang="en-US" altLang="ko-KR" sz="1400" dirty="0" err="1">
                <a:solidFill>
                  <a:srgbClr val="0000FF"/>
                </a:solidFill>
              </a:rPr>
              <a:t>currentPage</a:t>
            </a:r>
            <a:r>
              <a:rPr lang="en-US" altLang="ko-KR" sz="1400" dirty="0">
                <a:solidFill>
                  <a:srgbClr val="0000FF"/>
                </a:solidFill>
              </a:rPr>
              <a:t> * </a:t>
            </a:r>
            <a:r>
              <a:rPr lang="en-US" altLang="ko-KR" sz="1400" dirty="0" err="1">
                <a:solidFill>
                  <a:srgbClr val="0000FF"/>
                </a:solidFill>
              </a:rPr>
              <a:t>pageSize</a:t>
            </a:r>
            <a:r>
              <a:rPr lang="en-US" altLang="ko-KR" sz="1400" dirty="0">
                <a:solidFill>
                  <a:srgbClr val="0000FF"/>
                </a:solidFill>
              </a:rPr>
              <a:t>;               </a:t>
            </a:r>
            <a:r>
              <a:rPr lang="en-US" altLang="ko-KR" sz="1400" dirty="0">
                <a:solidFill>
                  <a:srgbClr val="00B050"/>
                </a:solidFill>
              </a:rPr>
              <a:t>// </a:t>
            </a:r>
            <a:r>
              <a:rPr lang="ko-KR" altLang="en-US" sz="1400" dirty="0">
                <a:solidFill>
                  <a:srgbClr val="00B050"/>
                </a:solidFill>
              </a:rPr>
              <a:t>끝</a:t>
            </a:r>
            <a:r>
              <a:rPr lang="en-US" altLang="ko-KR" sz="1400" dirty="0">
                <a:solidFill>
                  <a:srgbClr val="00B050"/>
                </a:solidFill>
              </a:rPr>
              <a:t> </a:t>
            </a:r>
            <a:r>
              <a:rPr lang="ko-KR" altLang="en-US" sz="1400" dirty="0" err="1">
                <a:solidFill>
                  <a:srgbClr val="00B050"/>
                </a:solidFill>
              </a:rPr>
              <a:t>행번호계산</a:t>
            </a:r>
            <a:r>
              <a:rPr lang="ko-KR" altLang="en-US" sz="1400" dirty="0">
                <a:solidFill>
                  <a:srgbClr val="00B050"/>
                </a:solidFill>
              </a:rPr>
              <a:t> </a:t>
            </a:r>
            <a:r>
              <a:rPr lang="en-US" altLang="ko-KR" sz="1400" dirty="0" smtClean="0">
                <a:solidFill>
                  <a:srgbClr val="0000FF"/>
                </a:solidFill>
              </a:rPr>
              <a:t>16 </a:t>
            </a:r>
            <a:r>
              <a:rPr lang="en-US" altLang="ko-KR" sz="1400" dirty="0">
                <a:solidFill>
                  <a:srgbClr val="0000FF"/>
                </a:solidFill>
              </a:rPr>
              <a:t>page</a:t>
            </a:r>
            <a:r>
              <a:rPr lang="ko-KR" altLang="en-US" sz="1400" dirty="0">
                <a:solidFill>
                  <a:srgbClr val="0000FF"/>
                </a:solidFill>
              </a:rPr>
              <a:t> 경우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  <a:r>
              <a:rPr lang="en-US" altLang="ko-KR" sz="1400" dirty="0" smtClean="0">
                <a:solidFill>
                  <a:srgbClr val="0000FF"/>
                </a:solidFill>
              </a:rPr>
              <a:t>16*10 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  <a:r>
              <a:rPr lang="en-US" altLang="ko-KR" sz="1400" dirty="0" smtClean="0">
                <a:solidFill>
                  <a:srgbClr val="0000FF"/>
                </a:solidFill>
              </a:rPr>
              <a:t>160</a:t>
            </a:r>
          </a:p>
          <a:p>
            <a:r>
              <a:rPr lang="en-US" altLang="ko-KR" sz="1400" dirty="0" err="1">
                <a:solidFill>
                  <a:srgbClr val="0000FF"/>
                </a:solidFill>
              </a:rPr>
              <a:t>currentBlock</a:t>
            </a:r>
            <a:r>
              <a:rPr lang="en-US" altLang="ko-KR" sz="1400" dirty="0">
                <a:solidFill>
                  <a:srgbClr val="0000FF"/>
                </a:solidFill>
              </a:rPr>
              <a:t> = </a:t>
            </a:r>
            <a:r>
              <a:rPr lang="en-US" altLang="ko-KR" sz="1400" dirty="0" err="1">
                <a:solidFill>
                  <a:srgbClr val="0000FF"/>
                </a:solidFill>
              </a:rPr>
              <a:t>currentPage</a:t>
            </a:r>
            <a:r>
              <a:rPr lang="en-US" altLang="ko-KR" sz="1400" dirty="0">
                <a:solidFill>
                  <a:srgbClr val="0000FF"/>
                </a:solidFill>
              </a:rPr>
              <a:t>/</a:t>
            </a:r>
            <a:r>
              <a:rPr lang="en-US" altLang="ko-KR" sz="1400" dirty="0" err="1">
                <a:solidFill>
                  <a:srgbClr val="0000FF"/>
                </a:solidFill>
              </a:rPr>
              <a:t>blockSize</a:t>
            </a:r>
            <a:r>
              <a:rPr lang="en-US" altLang="ko-KR" sz="1400" dirty="0">
                <a:solidFill>
                  <a:srgbClr val="0000FF"/>
                </a:solidFill>
              </a:rPr>
              <a:t> + 1;    </a:t>
            </a:r>
            <a:r>
              <a:rPr lang="en-US" altLang="ko-KR" sz="1400" dirty="0" smtClean="0">
                <a:solidFill>
                  <a:srgbClr val="0000FF"/>
                </a:solidFill>
              </a:rPr>
              <a:t>  </a:t>
            </a:r>
            <a:r>
              <a:rPr lang="en-US" altLang="ko-KR" sz="1400" dirty="0">
                <a:solidFill>
                  <a:srgbClr val="00B050"/>
                </a:solidFill>
              </a:rPr>
              <a:t>//</a:t>
            </a:r>
            <a:r>
              <a:rPr lang="ko-KR" altLang="en-US" sz="1400" dirty="0">
                <a:solidFill>
                  <a:srgbClr val="00B050"/>
                </a:solidFill>
              </a:rPr>
              <a:t>현재블록   </a:t>
            </a:r>
            <a:r>
              <a:rPr lang="ko-KR" altLang="en-US" sz="1400" dirty="0" smtClean="0">
                <a:solidFill>
                  <a:srgbClr val="0000FF"/>
                </a:solidFill>
              </a:rPr>
              <a:t>현재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ko-KR" altLang="en-US" sz="1400" dirty="0" smtClean="0">
                <a:solidFill>
                  <a:srgbClr val="0000FF"/>
                </a:solidFill>
              </a:rPr>
              <a:t>페이지</a:t>
            </a:r>
            <a:r>
              <a:rPr lang="en-US" altLang="ko-KR" sz="1400" dirty="0" smtClean="0">
                <a:solidFill>
                  <a:srgbClr val="0000FF"/>
                </a:solidFill>
              </a:rPr>
              <a:t>16</a:t>
            </a:r>
            <a:r>
              <a:rPr lang="ko-KR" altLang="en-US" sz="1400" dirty="0" smtClean="0">
                <a:solidFill>
                  <a:srgbClr val="0000FF"/>
                </a:solidFill>
              </a:rPr>
              <a:t> 경우</a:t>
            </a:r>
            <a:r>
              <a:rPr lang="en-US" altLang="ko-KR" sz="1400" dirty="0" smtClean="0">
                <a:solidFill>
                  <a:srgbClr val="0000FF"/>
                </a:solidFill>
              </a:rPr>
              <a:t>: 16/10+1=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2 </a:t>
            </a:r>
            <a:r>
              <a:rPr lang="ko-KR" altLang="en-US" sz="1400" dirty="0" smtClean="0">
                <a:solidFill>
                  <a:srgbClr val="0000FF"/>
                </a:solidFill>
              </a:rPr>
              <a:t>블록</a:t>
            </a:r>
            <a:endParaRPr lang="en-US" altLang="ko-KR" sz="1400" dirty="0" smtClean="0">
              <a:solidFill>
                <a:srgbClr val="0000FF"/>
              </a:solidFill>
            </a:endParaRPr>
          </a:p>
          <a:p>
            <a:r>
              <a:rPr lang="en-US" altLang="ko-KR" sz="1400" dirty="0" err="1">
                <a:solidFill>
                  <a:srgbClr val="0000FF"/>
                </a:solidFill>
              </a:rPr>
              <a:t>startPage</a:t>
            </a:r>
            <a:r>
              <a:rPr lang="en-US" altLang="ko-KR" sz="1400" dirty="0">
                <a:solidFill>
                  <a:srgbClr val="0000FF"/>
                </a:solidFill>
              </a:rPr>
              <a:t> = (currentBlock-1) * </a:t>
            </a:r>
            <a:r>
              <a:rPr lang="en-US" altLang="ko-KR" sz="1400" dirty="0" err="1">
                <a:solidFill>
                  <a:srgbClr val="0000FF"/>
                </a:solidFill>
              </a:rPr>
              <a:t>blockSize</a:t>
            </a:r>
            <a:r>
              <a:rPr lang="en-US" altLang="ko-KR" sz="1400" dirty="0">
                <a:solidFill>
                  <a:srgbClr val="0000FF"/>
                </a:solidFill>
              </a:rPr>
              <a:t> + 1;  </a:t>
            </a:r>
            <a:r>
              <a:rPr lang="en-US" altLang="ko-KR" sz="1400" dirty="0" smtClean="0">
                <a:solidFill>
                  <a:srgbClr val="0000FF"/>
                </a:solidFill>
              </a:rPr>
              <a:t> </a:t>
            </a:r>
            <a:r>
              <a:rPr lang="en-US" altLang="ko-KR" sz="1400" dirty="0" smtClean="0">
                <a:solidFill>
                  <a:srgbClr val="00B050"/>
                </a:solidFill>
              </a:rPr>
              <a:t>//</a:t>
            </a:r>
            <a:r>
              <a:rPr lang="ko-KR" altLang="en-US" sz="1400" dirty="0">
                <a:solidFill>
                  <a:srgbClr val="00B050"/>
                </a:solidFill>
              </a:rPr>
              <a:t>현재 </a:t>
            </a:r>
            <a:r>
              <a:rPr lang="ko-KR" altLang="en-US" sz="1400" dirty="0" err="1">
                <a:solidFill>
                  <a:srgbClr val="00B050"/>
                </a:solidFill>
              </a:rPr>
              <a:t>블럭의</a:t>
            </a:r>
            <a:r>
              <a:rPr lang="ko-KR" altLang="en-US" sz="1400" dirty="0">
                <a:solidFill>
                  <a:srgbClr val="00B050"/>
                </a:solidFill>
              </a:rPr>
              <a:t> 시작 페이지</a:t>
            </a:r>
            <a:r>
              <a:rPr lang="ko-KR" altLang="en-US" sz="1400" dirty="0"/>
              <a:t> </a:t>
            </a:r>
            <a:r>
              <a:rPr lang="en-US" altLang="ko-KR" sz="1400" dirty="0"/>
              <a:t>(</a:t>
            </a:r>
            <a:r>
              <a:rPr lang="en-US" altLang="ko-KR" sz="1400" dirty="0">
                <a:solidFill>
                  <a:srgbClr val="0000FF"/>
                </a:solidFill>
              </a:rPr>
              <a:t>2</a:t>
            </a:r>
            <a:r>
              <a:rPr lang="ko-KR" altLang="en-US" sz="1400" dirty="0">
                <a:solidFill>
                  <a:srgbClr val="0000FF"/>
                </a:solidFill>
              </a:rPr>
              <a:t>블록</a:t>
            </a:r>
            <a:r>
              <a:rPr lang="en-US" altLang="ko-KR" sz="1400" dirty="0">
                <a:solidFill>
                  <a:srgbClr val="0000FF"/>
                </a:solidFill>
              </a:rPr>
              <a:t>-1)*10+1 = 11 page</a:t>
            </a:r>
            <a:r>
              <a:rPr lang="ko-KR" altLang="en-US" sz="1400" dirty="0">
                <a:solidFill>
                  <a:srgbClr val="0000FF"/>
                </a:solidFill>
              </a:rPr>
              <a:t>  </a:t>
            </a:r>
            <a:endParaRPr lang="en-US" altLang="ko-KR" sz="1400" dirty="0"/>
          </a:p>
          <a:p>
            <a:r>
              <a:rPr lang="en-US" altLang="ko-KR" sz="1400" dirty="0" err="1" smtClean="0">
                <a:solidFill>
                  <a:srgbClr val="0000FF"/>
                </a:solidFill>
              </a:rPr>
              <a:t>lastPage</a:t>
            </a:r>
            <a:r>
              <a:rPr lang="ko-KR" altLang="en-US" sz="1400" dirty="0" smtClean="0">
                <a:solidFill>
                  <a:srgbClr val="0000FF"/>
                </a:solidFill>
              </a:rPr>
              <a:t>   </a:t>
            </a:r>
            <a:r>
              <a:rPr lang="en-US" altLang="ko-KR" sz="1400" dirty="0">
                <a:solidFill>
                  <a:srgbClr val="0000FF"/>
                </a:solidFill>
              </a:rPr>
              <a:t>= </a:t>
            </a:r>
            <a:r>
              <a:rPr lang="en-US" altLang="ko-KR" sz="1400" dirty="0" err="1">
                <a:solidFill>
                  <a:srgbClr val="0000FF"/>
                </a:solidFill>
              </a:rPr>
              <a:t>currentBlock</a:t>
            </a:r>
            <a:r>
              <a:rPr lang="en-US" altLang="ko-KR" sz="1400" dirty="0">
                <a:solidFill>
                  <a:srgbClr val="0000FF"/>
                </a:solidFill>
              </a:rPr>
              <a:t> * </a:t>
            </a:r>
            <a:r>
              <a:rPr lang="en-US" altLang="ko-KR" sz="1400" dirty="0" err="1">
                <a:solidFill>
                  <a:srgbClr val="0000FF"/>
                </a:solidFill>
              </a:rPr>
              <a:t>blockSize</a:t>
            </a:r>
            <a:r>
              <a:rPr lang="en-US" altLang="ko-KR" sz="1400" dirty="0">
                <a:solidFill>
                  <a:srgbClr val="0000FF"/>
                </a:solidFill>
              </a:rPr>
              <a:t>;           </a:t>
            </a:r>
            <a:r>
              <a:rPr lang="en-US" altLang="ko-KR" sz="1400" dirty="0">
                <a:solidFill>
                  <a:srgbClr val="00B050"/>
                </a:solidFill>
              </a:rPr>
              <a:t>//</a:t>
            </a:r>
            <a:r>
              <a:rPr lang="ko-KR" altLang="en-US" sz="1400" dirty="0">
                <a:solidFill>
                  <a:srgbClr val="00B050"/>
                </a:solidFill>
              </a:rPr>
              <a:t>현재 </a:t>
            </a:r>
            <a:r>
              <a:rPr lang="ko-KR" altLang="en-US" sz="1400" dirty="0" err="1">
                <a:solidFill>
                  <a:srgbClr val="00B050"/>
                </a:solidFill>
              </a:rPr>
              <a:t>블럭의</a:t>
            </a:r>
            <a:r>
              <a:rPr lang="ko-KR" altLang="en-US" sz="1400" dirty="0">
                <a:solidFill>
                  <a:srgbClr val="00B050"/>
                </a:solidFill>
              </a:rPr>
              <a:t> 끝 페이지   </a:t>
            </a:r>
            <a:r>
              <a:rPr lang="en-US" altLang="ko-KR" sz="1400" dirty="0">
                <a:solidFill>
                  <a:srgbClr val="00B050"/>
                </a:solidFill>
              </a:rPr>
              <a:t> </a:t>
            </a:r>
            <a:r>
              <a:rPr lang="en-US" altLang="ko-KR" sz="1400" dirty="0"/>
              <a:t>(</a:t>
            </a:r>
            <a:r>
              <a:rPr lang="en-US" altLang="ko-KR" sz="1400" dirty="0">
                <a:solidFill>
                  <a:srgbClr val="0000FF"/>
                </a:solidFill>
              </a:rPr>
              <a:t>2</a:t>
            </a:r>
            <a:r>
              <a:rPr lang="ko-KR" altLang="en-US" sz="1400" dirty="0">
                <a:solidFill>
                  <a:srgbClr val="0000FF"/>
                </a:solidFill>
              </a:rPr>
              <a:t>블록</a:t>
            </a:r>
            <a:r>
              <a:rPr lang="en-US" altLang="ko-KR" sz="1400" dirty="0">
                <a:solidFill>
                  <a:srgbClr val="0000FF"/>
                </a:solidFill>
              </a:rPr>
              <a:t>)*10      = 20 page</a:t>
            </a:r>
            <a:r>
              <a:rPr lang="ko-KR" altLang="en-US" sz="1400" dirty="0">
                <a:solidFill>
                  <a:srgbClr val="0000FF"/>
                </a:solidFill>
              </a:rPr>
              <a:t> </a:t>
            </a:r>
            <a:endParaRPr lang="en-US" altLang="ko-KR" sz="1400" dirty="0" smtClean="0">
              <a:solidFill>
                <a:srgbClr val="00B050"/>
              </a:solidFill>
            </a:endParaRPr>
          </a:p>
          <a:p>
            <a:r>
              <a:rPr lang="en-US" altLang="ko-KR" sz="1400" dirty="0" err="1" smtClean="0"/>
              <a:t>totalPage</a:t>
            </a:r>
            <a:r>
              <a:rPr lang="en-US" altLang="ko-KR" sz="1400" dirty="0" smtClean="0"/>
              <a:t> = </a:t>
            </a:r>
            <a:r>
              <a:rPr lang="en-US" altLang="ko-KR" sz="1400" dirty="0" err="1" smtClean="0">
                <a:solidFill>
                  <a:srgbClr val="FF0000"/>
                </a:solidFill>
              </a:rPr>
              <a:t>totalRow</a:t>
            </a:r>
            <a:r>
              <a:rPr lang="en-US" altLang="ko-KR" sz="1400" dirty="0" smtClean="0"/>
              <a:t>/pageSize+1 :      //</a:t>
            </a:r>
            <a:r>
              <a:rPr lang="ko-KR" altLang="en-US" sz="1400" dirty="0" err="1" smtClean="0">
                <a:solidFill>
                  <a:srgbClr val="00B050"/>
                </a:solidFill>
              </a:rPr>
              <a:t>전체행을</a:t>
            </a:r>
            <a:r>
              <a:rPr lang="ko-KR" altLang="en-US" sz="1400" dirty="0" smtClean="0">
                <a:solidFill>
                  <a:srgbClr val="00B050"/>
                </a:solidFill>
              </a:rPr>
              <a:t>  </a:t>
            </a:r>
            <a:r>
              <a:rPr lang="en-US" altLang="ko-KR" sz="1400" dirty="0" err="1" smtClean="0">
                <a:solidFill>
                  <a:srgbClr val="00B050"/>
                </a:solidFill>
              </a:rPr>
              <a:t>db</a:t>
            </a:r>
            <a:r>
              <a:rPr lang="ko-KR" altLang="en-US" sz="1400" dirty="0" smtClean="0">
                <a:solidFill>
                  <a:srgbClr val="00B050"/>
                </a:solidFill>
              </a:rPr>
              <a:t>에서 읽어와 전체 페이지 계산</a:t>
            </a:r>
            <a:endParaRPr lang="en-US" altLang="ko-KR" sz="1400" dirty="0" smtClean="0">
              <a:solidFill>
                <a:srgbClr val="00B050"/>
              </a:solidFill>
            </a:endParaRPr>
          </a:p>
          <a:p>
            <a:r>
              <a:rPr lang="en-US" altLang="ko-KR" sz="1400" dirty="0" err="1" smtClean="0"/>
              <a:t>totalBlock</a:t>
            </a:r>
            <a:r>
              <a:rPr lang="en-US" altLang="ko-KR" sz="1400" dirty="0" smtClean="0"/>
              <a:t>   </a:t>
            </a:r>
            <a:r>
              <a:rPr lang="en-US" altLang="ko-KR" sz="1400" dirty="0"/>
              <a:t>= </a:t>
            </a:r>
            <a:r>
              <a:rPr lang="en-US" altLang="ko-KR" sz="1400" dirty="0" err="1"/>
              <a:t>totalPage</a:t>
            </a:r>
            <a:r>
              <a:rPr lang="en-US" altLang="ko-KR" sz="1400" dirty="0"/>
              <a:t>/</a:t>
            </a:r>
            <a:r>
              <a:rPr lang="en-US" altLang="ko-KR" sz="1400" dirty="0" err="1"/>
              <a:t>blockSize</a:t>
            </a:r>
            <a:r>
              <a:rPr lang="en-US" altLang="ko-KR" sz="1400" dirty="0"/>
              <a:t> + 1;         //</a:t>
            </a:r>
            <a:r>
              <a:rPr lang="ko-KR" altLang="en-US" sz="1400" dirty="0"/>
              <a:t>전체 </a:t>
            </a:r>
            <a:r>
              <a:rPr lang="ko-KR" altLang="en-US" sz="1400" dirty="0" err="1"/>
              <a:t>블럭</a:t>
            </a:r>
            <a:r>
              <a:rPr lang="ko-KR" altLang="en-US" sz="1400" dirty="0"/>
              <a:t> 수  </a:t>
            </a:r>
            <a:r>
              <a:rPr lang="en-US" altLang="ko-KR" sz="1400" dirty="0">
                <a:solidFill>
                  <a:srgbClr val="0000FF"/>
                </a:solidFill>
              </a:rPr>
              <a:t>3 </a:t>
            </a:r>
            <a:r>
              <a:rPr lang="ko-KR" altLang="en-US" sz="1400" dirty="0">
                <a:solidFill>
                  <a:srgbClr val="0000FF"/>
                </a:solidFill>
              </a:rPr>
              <a:t>블록</a:t>
            </a:r>
            <a:r>
              <a:rPr lang="en-US" altLang="ko-KR" sz="1400" dirty="0">
                <a:solidFill>
                  <a:srgbClr val="0000FF"/>
                </a:solidFill>
              </a:rPr>
              <a:t>=23</a:t>
            </a:r>
            <a:r>
              <a:rPr lang="ko-KR" altLang="en-US" sz="1400" dirty="0">
                <a:solidFill>
                  <a:srgbClr val="0000FF"/>
                </a:solidFill>
              </a:rPr>
              <a:t>페이지</a:t>
            </a:r>
            <a:r>
              <a:rPr lang="en-US" altLang="ko-KR" sz="1400" dirty="0">
                <a:solidFill>
                  <a:srgbClr val="0000FF"/>
                </a:solidFill>
              </a:rPr>
              <a:t>/</a:t>
            </a:r>
            <a:r>
              <a:rPr lang="en-US" altLang="ko-KR" sz="1400" dirty="0" smtClean="0">
                <a:solidFill>
                  <a:srgbClr val="0000FF"/>
                </a:solidFill>
              </a:rPr>
              <a:t>10+1</a:t>
            </a:r>
            <a:endParaRPr lang="ko-KR" altLang="en-US" sz="1400" dirty="0">
              <a:solidFill>
                <a:srgbClr val="00B050"/>
              </a:solidFill>
            </a:endParaRPr>
          </a:p>
          <a:p>
            <a:endParaRPr lang="en-US" altLang="ko-KR" sz="1400" dirty="0"/>
          </a:p>
          <a:p>
            <a:endParaRPr lang="ko-KR" altLang="en-US" sz="1600" dirty="0"/>
          </a:p>
          <a:p>
            <a:endParaRPr lang="ko-KR" altLang="en-US" sz="1600" dirty="0"/>
          </a:p>
        </p:txBody>
      </p:sp>
      <p:grpSp>
        <p:nvGrpSpPr>
          <p:cNvPr id="49" name="그룹 48"/>
          <p:cNvGrpSpPr/>
          <p:nvPr/>
        </p:nvGrpSpPr>
        <p:grpSpPr>
          <a:xfrm>
            <a:off x="546428" y="4063597"/>
            <a:ext cx="6624736" cy="1501135"/>
            <a:chOff x="1475656" y="4797152"/>
            <a:chExt cx="6624736" cy="1501135"/>
          </a:xfrm>
        </p:grpSpPr>
        <p:grpSp>
          <p:nvGrpSpPr>
            <p:cNvPr id="50" name="그룹 3"/>
            <p:cNvGrpSpPr/>
            <p:nvPr/>
          </p:nvGrpSpPr>
          <p:grpSpPr>
            <a:xfrm>
              <a:off x="1556365" y="4797152"/>
              <a:ext cx="6182880" cy="1501135"/>
              <a:chOff x="683568" y="5157192"/>
              <a:chExt cx="7373129" cy="1501135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6533713" y="5473799"/>
                <a:ext cx="92429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dirty="0" err="1" smtClean="0"/>
                  <a:t>totalPage</a:t>
                </a:r>
                <a:endParaRPr lang="ko-KR" altLang="en-US" sz="1200" dirty="0"/>
              </a:p>
            </p:txBody>
          </p:sp>
          <p:grpSp>
            <p:nvGrpSpPr>
              <p:cNvPr id="55" name="그룹 22"/>
              <p:cNvGrpSpPr/>
              <p:nvPr/>
            </p:nvGrpSpPr>
            <p:grpSpPr>
              <a:xfrm>
                <a:off x="683568" y="5157192"/>
                <a:ext cx="7145915" cy="514722"/>
                <a:chOff x="971600" y="5229200"/>
                <a:chExt cx="7145915" cy="514722"/>
              </a:xfrm>
            </p:grpSpPr>
            <p:sp>
              <p:nvSpPr>
                <p:cNvPr id="63" name="TextBox 62"/>
                <p:cNvSpPr txBox="1"/>
                <p:nvPr/>
              </p:nvSpPr>
              <p:spPr>
                <a:xfrm>
                  <a:off x="971600" y="5229200"/>
                  <a:ext cx="714591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dirty="0" smtClean="0"/>
                    <a:t>[1][2[3][4][5][6][7][8][9][10</a:t>
                  </a:r>
                  <a:r>
                    <a:rPr lang="en-US" altLang="ko-KR" sz="1200" dirty="0" smtClean="0">
                      <a:solidFill>
                        <a:srgbClr val="0000FF"/>
                      </a:solidFill>
                    </a:rPr>
                    <a:t>] [11][12][13][14][15</a:t>
                  </a:r>
                  <a:r>
                    <a:rPr lang="en-US" altLang="ko-KR" sz="1200" b="1" dirty="0" smtClean="0">
                      <a:solidFill>
                        <a:srgbClr val="0000FF"/>
                      </a:solidFill>
                    </a:rPr>
                    <a:t>] </a:t>
                  </a:r>
                  <a:r>
                    <a:rPr lang="en-US" altLang="ko-KR" sz="1200" b="1" dirty="0" smtClean="0">
                      <a:solidFill>
                        <a:srgbClr val="0000FF"/>
                      </a:solidFill>
                      <a:latin typeface="HY강B" pitchFamily="18" charset="-127"/>
                      <a:ea typeface="HY강B" pitchFamily="18" charset="-127"/>
                    </a:rPr>
                    <a:t>[16] </a:t>
                  </a:r>
                  <a:r>
                    <a:rPr lang="en-US" altLang="ko-KR" sz="1200" dirty="0" smtClean="0">
                      <a:solidFill>
                        <a:srgbClr val="0000FF"/>
                      </a:solidFill>
                    </a:rPr>
                    <a:t>[17][18][19][20] </a:t>
                  </a:r>
                  <a:r>
                    <a:rPr lang="en-US" altLang="ko-KR" sz="1200" dirty="0" smtClean="0"/>
                    <a:t>[21][22][23] </a:t>
                  </a:r>
                  <a:r>
                    <a:rPr lang="en-US" altLang="ko-KR" sz="1200" dirty="0" smtClean="0">
                      <a:solidFill>
                        <a:srgbClr val="FF0000"/>
                      </a:solidFill>
                    </a:rPr>
                    <a:t>…..   [30]</a:t>
                  </a:r>
                  <a:endParaRPr lang="ko-KR" altLang="en-US" sz="12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4" name="위쪽 화살표 63"/>
                <p:cNvSpPr/>
                <p:nvPr/>
              </p:nvSpPr>
              <p:spPr>
                <a:xfrm>
                  <a:off x="1129333" y="5493990"/>
                  <a:ext cx="72008" cy="14401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65" name="직사각형 64"/>
                <p:cNvSpPr/>
                <p:nvPr/>
              </p:nvSpPr>
              <p:spPr>
                <a:xfrm>
                  <a:off x="4154134" y="5466923"/>
                  <a:ext cx="1252629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ko-KR" sz="1200" b="1" dirty="0" err="1" smtClean="0">
                      <a:solidFill>
                        <a:srgbClr val="002060"/>
                      </a:solidFill>
                    </a:rPr>
                    <a:t>blockSize</a:t>
                  </a:r>
                  <a:r>
                    <a:rPr lang="en-US" altLang="ko-KR" sz="1200" b="1" dirty="0" smtClean="0">
                      <a:solidFill>
                        <a:srgbClr val="002060"/>
                      </a:solidFill>
                    </a:rPr>
                    <a:t>=10</a:t>
                  </a:r>
                  <a:endParaRPr lang="ko-KR" altLang="en-US" sz="12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66" name="위쪽 화살표 65"/>
                <p:cNvSpPr/>
                <p:nvPr/>
              </p:nvSpPr>
              <p:spPr>
                <a:xfrm>
                  <a:off x="2936235" y="5517232"/>
                  <a:ext cx="72008" cy="14401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67" name="위쪽 화살표 66"/>
                <p:cNvSpPr/>
                <p:nvPr/>
              </p:nvSpPr>
              <p:spPr>
                <a:xfrm>
                  <a:off x="3279715" y="5517232"/>
                  <a:ext cx="72008" cy="14401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 dirty="0"/>
                </a:p>
              </p:txBody>
            </p:sp>
            <p:sp>
              <p:nvSpPr>
                <p:cNvPr id="68" name="위쪽 화살표 67"/>
                <p:cNvSpPr/>
                <p:nvPr/>
              </p:nvSpPr>
              <p:spPr>
                <a:xfrm>
                  <a:off x="6102068" y="5511899"/>
                  <a:ext cx="72008" cy="14401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69" name="위쪽 화살표 68"/>
                <p:cNvSpPr/>
                <p:nvPr/>
              </p:nvSpPr>
              <p:spPr>
                <a:xfrm>
                  <a:off x="6343321" y="5507707"/>
                  <a:ext cx="72008" cy="144016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  <p:sp>
              <p:nvSpPr>
                <p:cNvPr id="70" name="위쪽 화살표 69"/>
                <p:cNvSpPr/>
                <p:nvPr/>
              </p:nvSpPr>
              <p:spPr>
                <a:xfrm>
                  <a:off x="6972128" y="5445224"/>
                  <a:ext cx="72008" cy="144016"/>
                </a:xfrm>
                <a:prstGeom prst="upArrow">
                  <a:avLst/>
                </a:prstGeom>
                <a:solidFill>
                  <a:srgbClr val="0000FF"/>
                </a:solidFill>
                <a:ln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/>
                </a:p>
              </p:txBody>
            </p:sp>
          </p:grpSp>
          <p:sp>
            <p:nvSpPr>
              <p:cNvPr id="56" name="직사각형 55"/>
              <p:cNvSpPr/>
              <p:nvPr/>
            </p:nvSpPr>
            <p:spPr>
              <a:xfrm>
                <a:off x="1016672" y="5671914"/>
                <a:ext cx="137260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rgbClr val="002060"/>
                    </a:solidFill>
                  </a:rPr>
                  <a:t>currentBlock</a:t>
                </a:r>
                <a:r>
                  <a:rPr lang="en-US" altLang="ko-KR" sz="1200" b="1" dirty="0" smtClean="0">
                    <a:solidFill>
                      <a:srgbClr val="002060"/>
                    </a:solidFill>
                  </a:rPr>
                  <a:t>=1</a:t>
                </a:r>
                <a:endParaRPr lang="ko-KR" altLang="en-US" sz="1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3783593" y="5737448"/>
                <a:ext cx="137260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rgbClr val="002060"/>
                    </a:solidFill>
                  </a:rPr>
                  <a:t>currentBlock</a:t>
                </a:r>
                <a:r>
                  <a:rPr lang="en-US" altLang="ko-KR" sz="1200" b="1" dirty="0" smtClean="0">
                    <a:solidFill>
                      <a:srgbClr val="002060"/>
                    </a:solidFill>
                  </a:rPr>
                  <a:t>=2</a:t>
                </a:r>
                <a:endParaRPr lang="ko-KR" altLang="en-US" sz="1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6684096" y="5733256"/>
                <a:ext cx="137260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rgbClr val="002060"/>
                    </a:solidFill>
                  </a:rPr>
                  <a:t>currentBlock</a:t>
                </a:r>
                <a:r>
                  <a:rPr lang="en-US" altLang="ko-KR" sz="1200" b="1" dirty="0" smtClean="0">
                    <a:solidFill>
                      <a:srgbClr val="002060"/>
                    </a:solidFill>
                  </a:rPr>
                  <a:t>=3</a:t>
                </a:r>
                <a:endParaRPr lang="ko-KR" altLang="en-US" sz="1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위쪽 화살표 58"/>
              <p:cNvSpPr/>
              <p:nvPr/>
            </p:nvSpPr>
            <p:spPr>
              <a:xfrm>
                <a:off x="7456926" y="5411316"/>
                <a:ext cx="72008" cy="144016"/>
              </a:xfrm>
              <a:prstGeom prst="up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3850384" y="5996905"/>
                <a:ext cx="128306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rgbClr val="002060"/>
                    </a:solidFill>
                  </a:rPr>
                  <a:t>totalBlock</a:t>
                </a:r>
                <a:r>
                  <a:rPr lang="en-US" altLang="ko-KR" sz="1200" b="1" dirty="0" smtClean="0">
                    <a:solidFill>
                      <a:srgbClr val="002060"/>
                    </a:solidFill>
                  </a:rPr>
                  <a:t> =3 </a:t>
                </a:r>
                <a:endParaRPr lang="ko-KR" altLang="en-US" sz="12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6030589" y="6381328"/>
                <a:ext cx="936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startPag</a:t>
                </a:r>
                <a:r>
                  <a:rPr lang="en-US" altLang="ko-KR" sz="1200" dirty="0" err="1" smtClean="0"/>
                  <a:t>e</a:t>
                </a:r>
                <a:endParaRPr lang="ko-KR" altLang="en-US" sz="1200" dirty="0"/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2846683" y="5565370"/>
                <a:ext cx="9369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startPag</a:t>
                </a:r>
                <a:r>
                  <a:rPr lang="en-US" altLang="ko-KR" sz="1200" dirty="0" err="1" smtClean="0">
                    <a:solidFill>
                      <a:srgbClr val="0000FF"/>
                    </a:solidFill>
                  </a:rPr>
                  <a:t>e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5382734" y="5520962"/>
                <a:ext cx="111631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lastPage</a:t>
                </a:r>
                <a:endParaRPr lang="ko-KR" altLang="en-US" sz="12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51" name="직사각형 50"/>
            <p:cNvSpPr/>
            <p:nvPr/>
          </p:nvSpPr>
          <p:spPr>
            <a:xfrm>
              <a:off x="1475656" y="4797152"/>
              <a:ext cx="6624736" cy="122413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49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부질의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엘리어스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alius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0" y="648787"/>
            <a:ext cx="91440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400" b="1" dirty="0" smtClean="0">
                <a:solidFill>
                  <a:srgbClr val="FF0000"/>
                </a:solidFill>
              </a:rPr>
              <a:t>SELECT </a:t>
            </a:r>
            <a:r>
              <a:rPr lang="en-US" altLang="ko-KR" sz="1400" b="1" dirty="0">
                <a:solidFill>
                  <a:srgbClr val="FF0000"/>
                </a:solidFill>
              </a:rPr>
              <a:t>* 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rgbClr val="FF0000"/>
                </a:solidFill>
              </a:rPr>
              <a:t>FROM </a:t>
            </a:r>
            <a:r>
              <a:rPr lang="en-US" altLang="ko-KR" sz="1400" b="1" dirty="0" smtClean="0">
                <a:solidFill>
                  <a:srgbClr val="009900"/>
                </a:solidFill>
              </a:rPr>
              <a:t>( 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</a:rPr>
              <a:t>SELECT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</a:rPr>
              <a:t>ROWNUM AS RNUM, A.* </a:t>
            </a:r>
            <a:endParaRPr lang="en-US" altLang="ko-KR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</a:rPr>
              <a:t>           FROM </a:t>
            </a:r>
            <a:r>
              <a:rPr lang="en-US" altLang="ko-KR" sz="1400" dirty="0">
                <a:solidFill>
                  <a:srgbClr val="0000FF"/>
                </a:solidFill>
              </a:rPr>
              <a:t>( </a:t>
            </a:r>
            <a:r>
              <a:rPr lang="en-US" altLang="ko-KR" sz="1400" dirty="0" smtClean="0">
                <a:solidFill>
                  <a:srgbClr val="0000FF"/>
                </a:solidFill>
              </a:rPr>
              <a:t>SELECT </a:t>
            </a:r>
            <a:r>
              <a:rPr lang="en-US" altLang="ko-KR" sz="1400" dirty="0" err="1" smtClean="0">
                <a:solidFill>
                  <a:srgbClr val="0000FF"/>
                </a:solidFill>
              </a:rPr>
              <a:t>num,title,name,wdate,cnt,email</a:t>
            </a:r>
            <a:r>
              <a:rPr lang="en-US" altLang="ko-KR" sz="1400" dirty="0" smtClean="0">
                <a:solidFill>
                  <a:srgbClr val="0000FF"/>
                </a:solidFill>
              </a:rPr>
              <a:t> FROM </a:t>
            </a:r>
            <a:r>
              <a:rPr lang="en-US" altLang="ko-KR" sz="1400" dirty="0">
                <a:solidFill>
                  <a:srgbClr val="0000FF"/>
                </a:solidFill>
              </a:rPr>
              <a:t>bbs100 order by </a:t>
            </a:r>
            <a:r>
              <a:rPr lang="en-US" altLang="ko-KR" sz="1400" dirty="0" err="1">
                <a:solidFill>
                  <a:srgbClr val="0000FF"/>
                </a:solidFill>
              </a:rPr>
              <a:t>num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 err="1">
                <a:solidFill>
                  <a:srgbClr val="0000FF"/>
                </a:solidFill>
              </a:rPr>
              <a:t>desc</a:t>
            </a:r>
            <a:r>
              <a:rPr lang="en-US" altLang="ko-KR" sz="1400" dirty="0">
                <a:solidFill>
                  <a:srgbClr val="0000FF"/>
                </a:solidFill>
              </a:rPr>
              <a:t> )</a:t>
            </a:r>
            <a:r>
              <a:rPr lang="en-US" altLang="ko-KR" sz="1400" dirty="0">
                <a:solidFill>
                  <a:srgbClr val="009900"/>
                </a:solidFill>
              </a:rPr>
              <a:t>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altLang="ko-KR" sz="1400" dirty="0">
                <a:solidFill>
                  <a:srgbClr val="009900"/>
                </a:solidFill>
              </a:rPr>
              <a:t> </a:t>
            </a:r>
            <a:endParaRPr lang="en-US" altLang="ko-KR" sz="1400" dirty="0" smtClean="0">
              <a:solidFill>
                <a:srgbClr val="009900"/>
              </a:solidFill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9900"/>
                </a:solidFill>
              </a:rPr>
              <a:t> </a:t>
            </a:r>
            <a:r>
              <a:rPr lang="en-US" altLang="ko-KR" sz="1400" dirty="0" smtClean="0">
                <a:solidFill>
                  <a:srgbClr val="009900"/>
                </a:solidFill>
              </a:rPr>
              <a:t>           </a:t>
            </a:r>
            <a:r>
              <a:rPr lang="en-US" altLang="ko-KR" sz="1400" dirty="0" smtClean="0">
                <a:solidFill>
                  <a:srgbClr val="008000"/>
                </a:solidFill>
              </a:rPr>
              <a:t>WHERE </a:t>
            </a:r>
            <a:r>
              <a:rPr lang="en-US" altLang="ko-KR" sz="1400" dirty="0">
                <a:solidFill>
                  <a:srgbClr val="008000"/>
                </a:solidFill>
              </a:rPr>
              <a:t>ROWNUM &lt;= </a:t>
            </a:r>
            <a:r>
              <a:rPr lang="en-US" altLang="ko-KR" sz="1400" dirty="0" smtClean="0">
                <a:solidFill>
                  <a:srgbClr val="008000"/>
                </a:solidFill>
              </a:rPr>
              <a:t>13</a:t>
            </a:r>
            <a:r>
              <a:rPr lang="en-US" altLang="ko-KR" sz="1400" b="1" dirty="0" smtClean="0">
                <a:solidFill>
                  <a:srgbClr val="008000"/>
                </a:solidFill>
              </a:rPr>
              <a:t> )</a:t>
            </a:r>
            <a:r>
              <a:rPr lang="en-US" altLang="ko-KR" sz="1400" dirty="0" smtClean="0">
                <a:solidFill>
                  <a:srgbClr val="008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ko-KR" sz="1400" b="1" dirty="0" smtClean="0">
                <a:solidFill>
                  <a:srgbClr val="FF0000"/>
                </a:solidFill>
              </a:rPr>
              <a:t>WHERE </a:t>
            </a:r>
            <a:r>
              <a:rPr lang="en-US" altLang="ko-KR" sz="1400" b="1" dirty="0">
                <a:solidFill>
                  <a:srgbClr val="FF0000"/>
                </a:solidFill>
              </a:rPr>
              <a:t>RNUM &gt;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3; </a:t>
            </a:r>
          </a:p>
          <a:p>
            <a:pPr marL="0" indent="0">
              <a:buNone/>
            </a:pPr>
            <a:endParaRPr lang="en-US" altLang="ko-KR" sz="1600" dirty="0" smtClean="0"/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endParaRPr lang="ko-KR" altLang="en-US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8" y="2234124"/>
            <a:ext cx="3459919" cy="2956207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146" y="2413952"/>
            <a:ext cx="4619625" cy="287655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146" y="2642552"/>
            <a:ext cx="4552950" cy="274797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21" y="2836270"/>
            <a:ext cx="4152900" cy="268780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0" name="그룹 19"/>
          <p:cNvGrpSpPr/>
          <p:nvPr/>
        </p:nvGrpSpPr>
        <p:grpSpPr>
          <a:xfrm>
            <a:off x="6493998" y="3693347"/>
            <a:ext cx="2339752" cy="2952328"/>
            <a:chOff x="6460654" y="3312393"/>
            <a:chExt cx="2339752" cy="2952328"/>
          </a:xfrm>
        </p:grpSpPr>
        <p:grpSp>
          <p:nvGrpSpPr>
            <p:cNvPr id="21" name="그룹 20"/>
            <p:cNvGrpSpPr/>
            <p:nvPr/>
          </p:nvGrpSpPr>
          <p:grpSpPr>
            <a:xfrm>
              <a:off x="6460654" y="3312393"/>
              <a:ext cx="2339752" cy="2952328"/>
              <a:chOff x="4449742" y="1700808"/>
              <a:chExt cx="2411760" cy="3024336"/>
            </a:xfrm>
          </p:grpSpPr>
          <p:pic>
            <p:nvPicPr>
              <p:cNvPr id="23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9742" y="1700808"/>
                <a:ext cx="2411760" cy="3024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grpSp>
            <p:nvGrpSpPr>
              <p:cNvPr id="25" name="그룹 24"/>
              <p:cNvGrpSpPr/>
              <p:nvPr/>
            </p:nvGrpSpPr>
            <p:grpSpPr>
              <a:xfrm>
                <a:off x="4698119" y="2397083"/>
                <a:ext cx="331044" cy="432048"/>
                <a:chOff x="2900226" y="2796736"/>
                <a:chExt cx="331044" cy="432048"/>
              </a:xfrm>
            </p:grpSpPr>
            <p:sp>
              <p:nvSpPr>
                <p:cNvPr id="27" name="직사각형 26"/>
                <p:cNvSpPr/>
                <p:nvPr/>
              </p:nvSpPr>
              <p:spPr>
                <a:xfrm>
                  <a:off x="2925341" y="2796736"/>
                  <a:ext cx="288032" cy="432048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8" name="직선 연결선 27"/>
                <p:cNvCxnSpPr/>
                <p:nvPr/>
              </p:nvCxnSpPr>
              <p:spPr>
                <a:xfrm>
                  <a:off x="2900226" y="3168823"/>
                  <a:ext cx="323825" cy="9525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직선 연결선 28"/>
                <p:cNvCxnSpPr/>
                <p:nvPr/>
              </p:nvCxnSpPr>
              <p:spPr>
                <a:xfrm>
                  <a:off x="2907445" y="3189757"/>
                  <a:ext cx="323825" cy="0"/>
                </a:xfrm>
                <a:prstGeom prst="line">
                  <a:avLst/>
                </a:prstGeom>
                <a:ln w="571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직사각형 25"/>
              <p:cNvSpPr/>
              <p:nvPr/>
            </p:nvSpPr>
            <p:spPr>
              <a:xfrm>
                <a:off x="4720059" y="2809386"/>
                <a:ext cx="288032" cy="1363959"/>
              </a:xfrm>
              <a:prstGeom prst="rect">
                <a:avLst/>
              </a:prstGeom>
              <a:noFill/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22" name="직사각형 21"/>
            <p:cNvSpPr/>
            <p:nvPr/>
          </p:nvSpPr>
          <p:spPr>
            <a:xfrm>
              <a:off x="6712533" y="4345792"/>
              <a:ext cx="300717" cy="720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648" y="3874306"/>
            <a:ext cx="1481882" cy="277136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251520" y="2931788"/>
            <a:ext cx="936104" cy="161171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7283429" y="4437884"/>
            <a:ext cx="1553653" cy="170523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연결선 5"/>
          <p:cNvCxnSpPr/>
          <p:nvPr/>
        </p:nvCxnSpPr>
        <p:spPr>
          <a:xfrm>
            <a:off x="2123728" y="3212976"/>
            <a:ext cx="0" cy="18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0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PageHelper</a:t>
            </a:r>
            <a:r>
              <a:rPr lang="ko-KR" altLang="en-US" dirty="0" smtClean="0"/>
              <a:t> 클래스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구성</a:t>
            </a:r>
            <a:r>
              <a:rPr lang="en-US" altLang="ko-KR" sz="2800" dirty="0" smtClean="0">
                <a:solidFill>
                  <a:srgbClr val="0000FF"/>
                </a:solidFill>
              </a:rPr>
              <a:t>-266p</a:t>
            </a:r>
            <a:r>
              <a:rPr lang="en-US" altLang="ko-KR" sz="2800" dirty="0" smtClean="0"/>
              <a:t> </a:t>
            </a:r>
            <a:endParaRPr lang="ko-KR" altLang="en-US" sz="28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8040"/>
            <a:ext cx="6612246" cy="5673287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96" y="3717032"/>
            <a:ext cx="984164" cy="21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9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PageHelper</a:t>
            </a:r>
            <a:r>
              <a:rPr lang="ko-KR" altLang="en-US" dirty="0"/>
              <a:t> 클래스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19085"/>
            <a:ext cx="8712968" cy="582174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BoardController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(list.do</a:t>
            </a:r>
            <a:r>
              <a:rPr lang="en-US" altLang="ko-KR" sz="2800" dirty="0" smtClean="0"/>
              <a:t>)</a:t>
            </a:r>
            <a:r>
              <a:rPr lang="en-US" altLang="ko-KR" sz="2800" dirty="0" smtClean="0">
                <a:solidFill>
                  <a:srgbClr val="0000FF"/>
                </a:solidFill>
              </a:rPr>
              <a:t>-189p</a:t>
            </a:r>
            <a:r>
              <a:rPr lang="en-US" altLang="ko-KR" sz="2800" dirty="0" smtClean="0"/>
              <a:t>  </a:t>
            </a:r>
            <a:endParaRPr lang="ko-KR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2" cy="547260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483768" y="3299114"/>
            <a:ext cx="6192688" cy="338554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ko-KR" sz="1600" b="1" dirty="0">
                <a:solidFill>
                  <a:srgbClr val="008000"/>
                </a:solidFill>
              </a:rPr>
              <a:t>C:\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Android\workspaceNew\jaubbs\src\main\webapp\resources\files\\</a:t>
            </a:r>
            <a:endParaRPr lang="ko-KR" altLang="en-US" sz="1600" b="1" dirty="0">
              <a:solidFill>
                <a:srgbClr val="008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896" y="5417516"/>
            <a:ext cx="648072" cy="182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4" y="5416800"/>
            <a:ext cx="58388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08" y="980728"/>
            <a:ext cx="1916832" cy="1944216"/>
          </a:xfrm>
          <a:prstGeom prst="rect">
            <a:avLst/>
          </a:prstGeom>
          <a:noFill/>
          <a:ln w="317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/>
          <p:nvPr/>
        </p:nvSpPr>
        <p:spPr>
          <a:xfrm>
            <a:off x="7269870" y="2308954"/>
            <a:ext cx="1429558" cy="39996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 3"/>
          <p:cNvSpPr/>
          <p:nvPr/>
        </p:nvSpPr>
        <p:spPr>
          <a:xfrm>
            <a:off x="2179864" y="2702379"/>
            <a:ext cx="5090006" cy="3635555"/>
          </a:xfrm>
          <a:custGeom>
            <a:avLst/>
            <a:gdLst>
              <a:gd name="connsiteX0" fmla="*/ 5772150 w 5772150"/>
              <a:gd name="connsiteY0" fmla="*/ 0 h 3635555"/>
              <a:gd name="connsiteX1" fmla="*/ 1983922 w 5772150"/>
              <a:gd name="connsiteY1" fmla="*/ 3306535 h 3635555"/>
              <a:gd name="connsiteX2" fmla="*/ 0 w 5772150"/>
              <a:gd name="connsiteY2" fmla="*/ 3339192 h 363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2150" h="3635555">
                <a:moveTo>
                  <a:pt x="5772150" y="0"/>
                </a:moveTo>
                <a:cubicBezTo>
                  <a:pt x="4359048" y="1375001"/>
                  <a:pt x="2945947" y="2750003"/>
                  <a:pt x="1983922" y="3306535"/>
                </a:cubicBezTo>
                <a:cubicBezTo>
                  <a:pt x="1021897" y="3863067"/>
                  <a:pt x="510948" y="3601129"/>
                  <a:pt x="0" y="3339192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067944" y="2139677"/>
            <a:ext cx="226126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en-US" altLang="ko-KR" sz="1600" dirty="0" smtClean="0"/>
              <a:t>/board/</a:t>
            </a:r>
            <a:r>
              <a:rPr lang="en-US" altLang="ko-KR" sz="1600" dirty="0" err="1" smtClean="0"/>
              <a:t>list.do?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page</a:t>
            </a:r>
            <a:r>
              <a:rPr lang="en-US" altLang="ko-KR" sz="1600" dirty="0" smtClean="0">
                <a:solidFill>
                  <a:srgbClr val="0000FF"/>
                </a:solidFill>
              </a:rPr>
              <a:t>=16</a:t>
            </a:r>
            <a:endParaRPr lang="ko-KR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4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list.jsp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186"/>
            <a:ext cx="9013329" cy="57816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39552" y="3245058"/>
            <a:ext cx="7200800" cy="61599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99036" y="2132856"/>
            <a:ext cx="8640960" cy="6480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글보기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삭제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695950" cy="470535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6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list.jsp</a:t>
            </a:r>
            <a:r>
              <a:rPr lang="en-US" altLang="ko-KR" dirty="0" smtClean="0"/>
              <a:t>(2)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784976" cy="54578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168352" cy="26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29766" y="805525"/>
            <a:ext cx="333412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58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list.jsp</a:t>
            </a:r>
            <a:r>
              <a:rPr lang="ko-KR" altLang="en-US" dirty="0"/>
              <a:t>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" y="781891"/>
            <a:ext cx="8856984" cy="531469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94062"/>
            <a:ext cx="2793451" cy="233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자유형 2"/>
          <p:cNvSpPr/>
          <p:nvPr/>
        </p:nvSpPr>
        <p:spPr>
          <a:xfrm>
            <a:off x="1330779" y="4759779"/>
            <a:ext cx="5470071" cy="171450"/>
          </a:xfrm>
          <a:custGeom>
            <a:avLst/>
            <a:gdLst>
              <a:gd name="connsiteX0" fmla="*/ 0 w 5470071"/>
              <a:gd name="connsiteY0" fmla="*/ 0 h 171450"/>
              <a:gd name="connsiteX1" fmla="*/ 5470071 w 5470071"/>
              <a:gd name="connsiteY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0071" h="171450">
                <a:moveTo>
                  <a:pt x="0" y="0"/>
                </a:moveTo>
                <a:lnTo>
                  <a:pt x="5470071" y="171450"/>
                </a:lnTo>
              </a:path>
            </a:pathLst>
          </a:custGeom>
          <a:noFill/>
          <a:ln w="317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 flipV="1">
            <a:off x="5436096" y="5154841"/>
            <a:ext cx="1152128" cy="71215"/>
          </a:xfrm>
          <a:custGeom>
            <a:avLst/>
            <a:gdLst>
              <a:gd name="connsiteX0" fmla="*/ 0 w 5470071"/>
              <a:gd name="connsiteY0" fmla="*/ 0 h 171450"/>
              <a:gd name="connsiteX1" fmla="*/ 5470071 w 5470071"/>
              <a:gd name="connsiteY1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0071" h="171450">
                <a:moveTo>
                  <a:pt x="0" y="0"/>
                </a:moveTo>
                <a:lnTo>
                  <a:pt x="5470071" y="171450"/>
                </a:lnTo>
              </a:path>
            </a:pathLst>
          </a:custGeom>
          <a:noFill/>
          <a:ln w="3175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ko-KR" dirty="0" smtClean="0"/>
              <a:t>Dao(Mapper) </a:t>
            </a:r>
            <a:r>
              <a:rPr lang="ko-KR" altLang="en-US" dirty="0" smtClean="0"/>
              <a:t> </a:t>
            </a:r>
            <a:r>
              <a:rPr lang="en-US" altLang="ko-KR" dirty="0" smtClean="0"/>
              <a:t>Interface </a:t>
            </a:r>
            <a:r>
              <a:rPr lang="ko-KR" altLang="en-US" dirty="0" smtClean="0"/>
              <a:t>작성 </a:t>
            </a:r>
            <a:r>
              <a:rPr lang="en-US" altLang="ko-KR" dirty="0" smtClean="0"/>
              <a:t>– LoginMapper.java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marL="457200" indent="-4572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ko-KR" dirty="0" smtClean="0"/>
              <a:t>Mapper.XML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              –</a:t>
            </a:r>
            <a:r>
              <a:rPr lang="ko-KR" altLang="en-US" dirty="0" smtClean="0"/>
              <a:t> </a:t>
            </a:r>
            <a:r>
              <a:rPr lang="en-US" altLang="ko-KR" dirty="0" smtClean="0"/>
              <a:t>LoginMapper.XML </a:t>
            </a:r>
            <a:r>
              <a:rPr lang="ko-KR" altLang="en-US" dirty="0" smtClean="0"/>
              <a:t>    </a:t>
            </a:r>
            <a:endParaRPr lang="en-US" altLang="ko-KR" dirty="0" smtClean="0"/>
          </a:p>
          <a:p>
            <a:pPr marL="457200" indent="-4572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ko-KR" dirty="0" smtClean="0"/>
              <a:t>Service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                     - LoginService.java </a:t>
            </a:r>
          </a:p>
          <a:p>
            <a:pPr marL="457200" indent="-4572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ko-KR" dirty="0" smtClean="0"/>
              <a:t>Controller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                   - </a:t>
            </a:r>
            <a:r>
              <a:rPr lang="en-US" altLang="ko-KR" dirty="0"/>
              <a:t>LoginService.java </a:t>
            </a:r>
            <a:endParaRPr lang="en-US" altLang="ko-KR" dirty="0" smtClean="0"/>
          </a:p>
          <a:p>
            <a:pPr marL="457200" indent="-457200">
              <a:buClr>
                <a:srgbClr val="0000FF"/>
              </a:buClr>
              <a:buSzPct val="100000"/>
              <a:buFont typeface="+mj-lt"/>
              <a:buAutoNum type="arabicPeriod"/>
            </a:pPr>
            <a:r>
              <a:rPr lang="en-US" altLang="ko-KR" dirty="0" smtClean="0"/>
              <a:t>View 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                        - </a:t>
            </a:r>
            <a:r>
              <a:rPr lang="en-US" altLang="ko-KR" dirty="0" err="1" smtClean="0"/>
              <a:t>Login.jsp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892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LoginMapper.java interface 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36710"/>
            <a:ext cx="5450181" cy="4104458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1" y="2577645"/>
            <a:ext cx="6902628" cy="20753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6444208" y="2815398"/>
            <a:ext cx="2232247" cy="2437913"/>
            <a:chOff x="3515" y="3045"/>
            <a:chExt cx="907" cy="1216"/>
          </a:xfrm>
          <a:solidFill>
            <a:schemeClr val="accent2">
              <a:lumMod val="75000"/>
            </a:schemeClr>
          </a:solidFill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&lt;&lt;entity&gt;&gt;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정보 </a:t>
              </a:r>
              <a:endParaRPr lang="ko-KR" altLang="en-US" sz="12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2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92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사용자조회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2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2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패스워드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2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사용자조회</a:t>
              </a:r>
              <a:r>
                <a:rPr lang="en-US" altLang="ko-KR" sz="12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아이디조회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패스워드조회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2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endParaRPr lang="en-US" altLang="ko-KR" sz="12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생성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수정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삭제</a:t>
              </a:r>
              <a:r>
                <a:rPr lang="en-US" altLang="ko-KR" sz="12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2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7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LoginMapper.xml</a:t>
            </a:r>
            <a:r>
              <a:rPr lang="ko-KR" altLang="en-US" dirty="0" smtClean="0"/>
              <a:t> 작성</a:t>
            </a:r>
            <a:endParaRPr lang="ko-KR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6984" cy="2736304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75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LoginService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9329"/>
            <a:ext cx="6336704" cy="367872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020272" y="23632"/>
            <a:ext cx="2016224" cy="2379772"/>
            <a:chOff x="3515" y="3045"/>
            <a:chExt cx="907" cy="1187"/>
          </a:xfrm>
          <a:solidFill>
            <a:schemeClr val="accent2">
              <a:lumMod val="75000"/>
            </a:schemeClr>
          </a:solidFill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&lt;&lt;entity&gt;&gt;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정보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89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사용자조회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패스워드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사용자조회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패스워드조회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생성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수정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삭제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644008" y="27282"/>
            <a:ext cx="1872208" cy="2376264"/>
            <a:chOff x="3515" y="3045"/>
            <a:chExt cx="907" cy="1216"/>
          </a:xfrm>
          <a:solidFill>
            <a:schemeClr val="accent2">
              <a:lumMod val="75000"/>
            </a:schemeClr>
          </a:solidFill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&lt;&lt;service&gt;&gt;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정보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92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en-US" altLang="ko-KR" sz="1100" dirty="0" err="1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getUser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패스워드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사용자조회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패스워드조회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생성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수정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삭제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cxnSp>
        <p:nvCxnSpPr>
          <p:cNvPr id="13" name="직선 화살표 연결선 12"/>
          <p:cNvCxnSpPr>
            <a:endCxn id="7" idx="1"/>
          </p:cNvCxnSpPr>
          <p:nvPr/>
        </p:nvCxnSpPr>
        <p:spPr>
          <a:xfrm>
            <a:off x="6516216" y="1503653"/>
            <a:ext cx="504056" cy="5654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6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LoginController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5895975" cy="489654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왼쪽 화살표 설명선 3"/>
          <p:cNvSpPr/>
          <p:nvPr/>
        </p:nvSpPr>
        <p:spPr>
          <a:xfrm>
            <a:off x="4788024" y="2996952"/>
            <a:ext cx="2232248" cy="1872208"/>
          </a:xfrm>
          <a:prstGeom prst="lef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다음페이지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코드 삽입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3477"/>
            <a:ext cx="458371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4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" y="692696"/>
            <a:ext cx="9108504" cy="590465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LoginController</a:t>
            </a:r>
            <a:r>
              <a:rPr lang="en-US" altLang="ko-KR" sz="4000" dirty="0">
                <a:solidFill>
                  <a:srgbClr val="0000FF"/>
                </a:solidFill>
              </a:rPr>
              <a:t> </a:t>
            </a:r>
            <a:r>
              <a:rPr lang="en-US" altLang="ko-KR" sz="4000" dirty="0" smtClean="0">
                <a:solidFill>
                  <a:srgbClr val="0000FF"/>
                </a:solidFill>
              </a:rPr>
              <a:t>(</a:t>
            </a:r>
            <a:r>
              <a:rPr lang="en-US" altLang="ko-KR" sz="4000" dirty="0" err="1" smtClean="0">
                <a:solidFill>
                  <a:srgbClr val="0000FF"/>
                </a:solidFill>
              </a:rPr>
              <a:t>M</a:t>
            </a:r>
            <a:r>
              <a:rPr lang="en-US" altLang="ko-KR" dirty="0" err="1" smtClean="0">
                <a:solidFill>
                  <a:srgbClr val="0000FF"/>
                </a:solidFill>
              </a:rPr>
              <a:t>odelAndView</a:t>
            </a:r>
            <a:r>
              <a:rPr lang="ko-KR" altLang="en-US" dirty="0" smtClean="0">
                <a:solidFill>
                  <a:srgbClr val="0000FF"/>
                </a:solidFill>
              </a:rPr>
              <a:t> 사용</a:t>
            </a:r>
            <a:r>
              <a:rPr lang="en-US" altLang="ko-KR" sz="4000" dirty="0" smtClean="0">
                <a:solidFill>
                  <a:srgbClr val="0000FF"/>
                </a:solidFill>
              </a:rPr>
              <a:t>)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96701" y="5052528"/>
            <a:ext cx="4749592" cy="43204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9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LoginController</a:t>
            </a:r>
            <a:r>
              <a:rPr lang="en-US" altLang="ko-KR" dirty="0" smtClean="0"/>
              <a:t> </a:t>
            </a:r>
            <a:r>
              <a:rPr lang="en-US" altLang="ko-KR" sz="2400" dirty="0" smtClean="0">
                <a:solidFill>
                  <a:srgbClr val="0000FF"/>
                </a:solidFill>
              </a:rPr>
              <a:t>(</a:t>
            </a:r>
            <a:r>
              <a:rPr lang="en-US" altLang="ko-KR" sz="1800" dirty="0" smtClean="0">
                <a:solidFill>
                  <a:srgbClr val="0000FF"/>
                </a:solidFill>
              </a:rPr>
              <a:t>model  map</a:t>
            </a:r>
            <a:r>
              <a:rPr lang="ko-KR" altLang="en-US" sz="1800" dirty="0" smtClean="0">
                <a:solidFill>
                  <a:srgbClr val="0000FF"/>
                </a:solidFill>
              </a:rPr>
              <a:t> 사용 버전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2400" dirty="0" smtClean="0">
                <a:solidFill>
                  <a:srgbClr val="0000FF"/>
                </a:solidFill>
              </a:rPr>
              <a:t>)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82025" cy="5581650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직선 연결선 4"/>
          <p:cNvCxnSpPr/>
          <p:nvPr/>
        </p:nvCxnSpPr>
        <p:spPr>
          <a:xfrm>
            <a:off x="8892480" y="234888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827584" y="908720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652120" y="908720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2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</a:t>
            </a:r>
            <a:r>
              <a:rPr lang="en-US" altLang="ko-KR" dirty="0"/>
              <a:t>r</a:t>
            </a:r>
            <a:r>
              <a:rPr lang="en-US" altLang="ko-KR" dirty="0" smtClean="0"/>
              <a:t>ceptor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2532" name="Picture 4" descr="http://4.bp.blogspot.com/-r9Ptpj782zU/UVvoNtbelHI/AAAAAAAAADY/eFlCBleusuw/s1600/89101625_26c5be9fd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76807"/>
            <a:ext cx="4200358" cy="3948337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712" y="805499"/>
            <a:ext cx="44465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14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Intecept</a:t>
            </a:r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중간에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가로막다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가로채다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시나리오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어떠한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페이지를 접속하려고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할 때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로그인된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사용자만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접속허용하고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로그인이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되어있지 않다면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로그인 화면으로 이동시킨다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문제점  </a:t>
            </a:r>
            <a:r>
              <a:rPr lang="en-US" altLang="ko-KR" sz="14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페이지마다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로그인 체크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로직을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만들어서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처리하면 너무 복잡하다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14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인터셉터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는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DispatcherServlet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이 컨트롤러를 호출하기 전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후에 요청과 응답을 가로채서 가공할 수 있도록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해준다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preHandle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Controller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가 수행되기 전에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실행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이후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Controller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를 수행할지 여부를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boolean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으로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return.</a:t>
            </a: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postHandle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Controller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수행된 후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View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를 호출하기 전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상태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4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afterCompletion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View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작업까지 완료된 후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호출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228184" y="2051612"/>
            <a:ext cx="2520280" cy="172819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1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수정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5695950" cy="51149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2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Interceptor</a:t>
            </a:r>
            <a:r>
              <a:rPr lang="ko-KR" altLang="en-US" dirty="0"/>
              <a:t>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08504" cy="604867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55576" y="2258400"/>
            <a:ext cx="5632985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9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Servlet-Context.xml 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en-US" altLang="ko-KR" dirty="0"/>
              <a:t>interceptors </a:t>
            </a:r>
            <a:r>
              <a:rPr lang="ko-KR" altLang="en-US" dirty="0" smtClean="0"/>
              <a:t>등록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400" dirty="0"/>
              <a:t>&lt;interceptors&gt;</a:t>
            </a:r>
          </a:p>
          <a:p>
            <a:pPr marL="0" indent="0">
              <a:buNone/>
            </a:pPr>
            <a:r>
              <a:rPr lang="en-US" altLang="ko-KR" sz="1400" dirty="0"/>
              <a:t>        &lt;interceptor&gt;</a:t>
            </a:r>
          </a:p>
          <a:p>
            <a:pPr marL="0" indent="0">
              <a:buNone/>
            </a:pPr>
            <a:r>
              <a:rPr lang="en-US" altLang="ko-KR" sz="1400" dirty="0"/>
              <a:t>            &lt;mapping path=</a:t>
            </a:r>
            <a:r>
              <a:rPr lang="en-US" altLang="ko-KR" sz="1400" i="1" dirty="0"/>
              <a:t>"/**/*" /&gt;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</a:rPr>
              <a:t>            &lt;exclude-mapping path=</a:t>
            </a:r>
            <a:r>
              <a:rPr lang="en-US" altLang="ko-KR" sz="1400" i="1" dirty="0">
                <a:solidFill>
                  <a:srgbClr val="0000FF"/>
                </a:solidFill>
              </a:rPr>
              <a:t>"/board/list*" /&gt;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</a:rPr>
              <a:t>            &lt;exclude-mapping path=</a:t>
            </a:r>
            <a:r>
              <a:rPr lang="en-US" altLang="ko-KR" sz="1400" i="1" dirty="0">
                <a:solidFill>
                  <a:srgbClr val="0000FF"/>
                </a:solidFill>
              </a:rPr>
              <a:t>"/board/view*" /&gt;</a:t>
            </a:r>
          </a:p>
          <a:p>
            <a:pPr marL="0" indent="0">
              <a:buNone/>
            </a:pPr>
            <a:r>
              <a:rPr lang="en-US" altLang="ko-KR" sz="1400" dirty="0"/>
              <a:t>            &lt;</a:t>
            </a:r>
            <a:r>
              <a:rPr lang="en-US" altLang="ko-KR" sz="1400" dirty="0" err="1"/>
              <a:t>beans:bean</a:t>
            </a:r>
            <a:r>
              <a:rPr lang="en-US" altLang="ko-KR" sz="1400" dirty="0"/>
              <a:t> class=</a:t>
            </a:r>
            <a:r>
              <a:rPr lang="en-US" altLang="ko-KR" sz="1400" i="1" dirty="0"/>
              <a:t>"</a:t>
            </a:r>
            <a:r>
              <a:rPr lang="en-US" altLang="ko-KR" sz="1400" i="1" dirty="0" err="1"/>
              <a:t>com.jang.bbs.interceptor.SessionInterceptor</a:t>
            </a:r>
            <a:r>
              <a:rPr lang="en-US" altLang="ko-KR" sz="1400" i="1" dirty="0"/>
              <a:t>"&gt;&lt;/</a:t>
            </a:r>
            <a:r>
              <a:rPr lang="en-US" altLang="ko-KR" sz="1400" i="1" dirty="0" err="1"/>
              <a:t>beans:bean</a:t>
            </a:r>
            <a:r>
              <a:rPr lang="en-US" altLang="ko-KR" sz="1400" i="1" dirty="0"/>
              <a:t>&gt;            </a:t>
            </a:r>
          </a:p>
          <a:p>
            <a:pPr marL="0" indent="0">
              <a:buNone/>
            </a:pPr>
            <a:r>
              <a:rPr lang="en-US" altLang="ko-KR" sz="1400" dirty="0"/>
              <a:t>        &lt;/interceptor&gt;        </a:t>
            </a:r>
          </a:p>
          <a:p>
            <a:pPr marL="0" indent="0">
              <a:buNone/>
            </a:pPr>
            <a:r>
              <a:rPr lang="en-US" altLang="ko-KR" sz="1400" dirty="0" smtClean="0"/>
              <a:t>&lt;/</a:t>
            </a:r>
            <a:r>
              <a:rPr lang="en-US" altLang="ko-KR" sz="1400" dirty="0"/>
              <a:t>interceptors&gt;</a:t>
            </a:r>
            <a:endParaRPr lang="ko-KR" alt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776592"/>
            <a:ext cx="528619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List</a:t>
            </a:r>
            <a:r>
              <a:rPr lang="ko-KR" altLang="en-US" dirty="0" smtClean="0"/>
              <a:t> 와 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글보기</a:t>
            </a:r>
            <a:r>
              <a:rPr lang="en-US" altLang="ko-KR" dirty="0" smtClean="0"/>
              <a:t>(view.do)</a:t>
            </a:r>
            <a:r>
              <a:rPr lang="ko-KR" altLang="en-US" dirty="0" smtClean="0"/>
              <a:t>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  누구나 </a:t>
            </a:r>
            <a:r>
              <a:rPr lang="ko-KR" altLang="en-US" dirty="0" err="1" smtClean="0"/>
              <a:t>볼수</a:t>
            </a:r>
            <a:r>
              <a:rPr lang="ko-KR" altLang="en-US" dirty="0" smtClean="0"/>
              <a:t> 있어야 하므로 </a:t>
            </a:r>
            <a:r>
              <a:rPr lang="en-US" altLang="ko-KR" dirty="0" smtClean="0"/>
              <a:t>interceptor </a:t>
            </a:r>
            <a:r>
              <a:rPr lang="ko-KR" altLang="en-US" dirty="0" smtClean="0"/>
              <a:t>제외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240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Login.jsp</a:t>
            </a:r>
            <a:endParaRPr lang="ko-KR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844161" cy="582158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2636912"/>
            <a:ext cx="2496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// &lt;</a:t>
            </a:r>
            <a:r>
              <a:rPr lang="en-US" altLang="ko-KR" sz="1200" dirty="0" err="1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c:if</a:t>
            </a:r>
            <a:r>
              <a:rPr lang="en-US" altLang="ko-KR" sz="12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test="</a:t>
            </a:r>
            <a:r>
              <a:rPr lang="ko-KR" altLang="en-US" sz="1200" dirty="0" err="1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조건식</a:t>
            </a:r>
            <a:r>
              <a:rPr lang="en-US" altLang="ko-KR" sz="12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"&gt;</a:t>
            </a:r>
            <a:r>
              <a:rPr lang="ko-KR" altLang="en-US" sz="1200" dirty="0" err="1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실행문</a:t>
            </a:r>
            <a:r>
              <a:rPr lang="en-US" altLang="ko-KR" sz="12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&lt;/</a:t>
            </a:r>
            <a:r>
              <a:rPr lang="en-US" altLang="ko-KR" sz="1200" dirty="0" err="1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c:if</a:t>
            </a:r>
            <a:r>
              <a:rPr lang="en-US" altLang="ko-KR" sz="12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endParaRPr lang="ko-KR" altLang="en-US" sz="1200" dirty="0">
              <a:solidFill>
                <a:srgbClr val="0099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55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32" y="1123572"/>
            <a:ext cx="8496944" cy="4853136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Login.jsp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87624" y="1124744"/>
            <a:ext cx="208823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4355976" y="1232756"/>
            <a:ext cx="4572000" cy="27699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altLang="ko-KR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//</a:t>
            </a:r>
            <a:r>
              <a:rPr lang="en-US" altLang="ko-KR" sz="1200" dirty="0" err="1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validatior</a:t>
            </a:r>
            <a:r>
              <a:rPr lang="ko-KR" altLang="en-US" sz="12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에서 얻어진 메시지를 </a:t>
            </a:r>
            <a:r>
              <a:rPr lang="en-US" altLang="ko-KR" sz="12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JSP</a:t>
            </a:r>
            <a:r>
              <a:rPr lang="ko-KR" altLang="en-US" sz="12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페이지에서 </a:t>
            </a:r>
            <a:r>
              <a:rPr lang="ko-KR" altLang="en-US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출력</a:t>
            </a:r>
            <a:endParaRPr lang="ko-KR" altLang="en-US" sz="1200" dirty="0">
              <a:solidFill>
                <a:srgbClr val="0099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H="1">
            <a:off x="3923928" y="1509755"/>
            <a:ext cx="2592288" cy="55109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691680" y="3154476"/>
            <a:ext cx="550955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797812" y="3742992"/>
            <a:ext cx="6192688" cy="2160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09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회원 </a:t>
            </a:r>
            <a:r>
              <a:rPr lang="ko-KR" altLang="en-US" dirty="0" smtClean="0"/>
              <a:t>관리 설계와 구현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392488" cy="236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58167"/>
            <a:ext cx="1711251" cy="131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0" y="2447252"/>
            <a:ext cx="1843437" cy="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82539"/>
            <a:ext cx="5726640" cy="27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255" y="870057"/>
            <a:ext cx="2202277" cy="457516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150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글쓰기 </a:t>
            </a:r>
            <a:r>
              <a:rPr lang="en-US" altLang="ko-KR" dirty="0" smtClean="0"/>
              <a:t>: </a:t>
            </a:r>
            <a:r>
              <a:rPr lang="ko-KR" altLang="en-US" sz="2800" dirty="0" smtClean="0">
                <a:solidFill>
                  <a:srgbClr val="0000FF"/>
                </a:solidFill>
              </a:rPr>
              <a:t>파일 </a:t>
            </a:r>
            <a:r>
              <a:rPr lang="en-US" altLang="ko-KR" sz="2800" dirty="0" smtClean="0">
                <a:solidFill>
                  <a:srgbClr val="0000FF"/>
                </a:solidFill>
              </a:rPr>
              <a:t>Upload </a:t>
            </a:r>
            <a:endParaRPr lang="ko-KR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57208"/>
            <a:ext cx="8153400" cy="4896544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1. </a:t>
            </a:r>
            <a:r>
              <a:rPr lang="en-US" altLang="ko-KR" dirty="0" err="1" smtClean="0">
                <a:solidFill>
                  <a:srgbClr val="0000FF"/>
                </a:solidFill>
              </a:rPr>
              <a:t>Pom</a:t>
            </a:r>
            <a:r>
              <a:rPr lang="ko-KR" altLang="en-US" dirty="0" smtClean="0">
                <a:solidFill>
                  <a:srgbClr val="0000FF"/>
                </a:solidFill>
              </a:rPr>
              <a:t>에 </a:t>
            </a:r>
            <a:r>
              <a:rPr lang="en-US" altLang="ko-KR" u="sng" dirty="0" err="1" smtClean="0">
                <a:solidFill>
                  <a:srgbClr val="0000FF"/>
                </a:solidFill>
              </a:rPr>
              <a:t>fileupload</a:t>
            </a:r>
            <a:r>
              <a:rPr lang="en-US" altLang="ko-KR" u="sng" dirty="0" smtClean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&lt;dependency</a:t>
            </a:r>
            <a:r>
              <a:rPr lang="en-US" altLang="ko-KR" dirty="0" smtClean="0">
                <a:solidFill>
                  <a:srgbClr val="0000FF"/>
                </a:solidFill>
              </a:rPr>
              <a:t>&gt; </a:t>
            </a:r>
            <a:r>
              <a:rPr lang="ko-KR" altLang="en-US" dirty="0" smtClean="0">
                <a:solidFill>
                  <a:srgbClr val="0000FF"/>
                </a:solidFill>
              </a:rPr>
              <a:t>추가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2. Servlet</a:t>
            </a:r>
            <a:r>
              <a:rPr lang="ko-KR" altLang="en-US" dirty="0" smtClean="0">
                <a:solidFill>
                  <a:srgbClr val="0000FF"/>
                </a:solidFill>
              </a:rPr>
              <a:t>에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i="1" dirty="0" err="1">
                <a:solidFill>
                  <a:srgbClr val="0000FF"/>
                </a:solidFill>
              </a:rPr>
              <a:t>multipartResolver</a:t>
            </a:r>
            <a:r>
              <a:rPr lang="en-US" altLang="ko-KR" i="1" dirty="0">
                <a:solidFill>
                  <a:srgbClr val="0000FF"/>
                </a:solidFill>
              </a:rPr>
              <a:t> </a:t>
            </a:r>
            <a:r>
              <a:rPr lang="ko-KR" altLang="en-US" i="1" dirty="0">
                <a:solidFill>
                  <a:srgbClr val="0000FF"/>
                </a:solidFill>
              </a:rPr>
              <a:t>추가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3. </a:t>
            </a:r>
            <a:r>
              <a:rPr lang="en-US" altLang="ko-KR" dirty="0" err="1" smtClean="0">
                <a:solidFill>
                  <a:srgbClr val="0000FF"/>
                </a:solidFill>
              </a:rPr>
              <a:t>jsp</a:t>
            </a:r>
            <a:r>
              <a:rPr lang="en-US" altLang="ko-KR" dirty="0" smtClean="0">
                <a:solidFill>
                  <a:srgbClr val="0000FF"/>
                </a:solidFill>
              </a:rPr>
              <a:t>  form </a:t>
            </a:r>
            <a:r>
              <a:rPr lang="ko-KR" altLang="en-US" dirty="0" smtClean="0">
                <a:solidFill>
                  <a:srgbClr val="0000FF"/>
                </a:solidFill>
              </a:rPr>
              <a:t>수정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4. Controller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– Write-modify </a:t>
            </a:r>
            <a:r>
              <a:rPr lang="ko-KR" altLang="en-US" dirty="0" smtClean="0">
                <a:solidFill>
                  <a:srgbClr val="0000FF"/>
                </a:solidFill>
              </a:rPr>
              <a:t>수정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5128" y="2492896"/>
            <a:ext cx="5904656" cy="369331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/>
              <a:t>&lt;!-- Apache Commons </a:t>
            </a:r>
            <a:r>
              <a:rPr lang="en-US" altLang="ko-KR" dirty="0" err="1"/>
              <a:t>FileUpload</a:t>
            </a:r>
            <a:r>
              <a:rPr lang="en-US" altLang="ko-KR" dirty="0"/>
              <a:t> --&gt;</a:t>
            </a:r>
          </a:p>
          <a:p>
            <a:r>
              <a:rPr lang="en-US" altLang="ko-KR" dirty="0"/>
              <a:t>&lt;dependency&gt;</a:t>
            </a:r>
          </a:p>
          <a:p>
            <a:r>
              <a:rPr lang="en-US" altLang="ko-KR" dirty="0"/>
              <a:t>    &lt;</a:t>
            </a:r>
            <a:r>
              <a:rPr lang="en-US" altLang="ko-KR" dirty="0" err="1"/>
              <a:t>groupId</a:t>
            </a:r>
            <a:r>
              <a:rPr lang="en-US" altLang="ko-KR" dirty="0"/>
              <a:t>&gt;commons-</a:t>
            </a:r>
            <a:r>
              <a:rPr lang="en-US" altLang="ko-KR" u="sng" dirty="0" err="1"/>
              <a:t>fileupload</a:t>
            </a:r>
            <a:r>
              <a:rPr lang="en-US" altLang="ko-KR" u="sng" dirty="0"/>
              <a:t>&lt;/</a:t>
            </a:r>
            <a:r>
              <a:rPr lang="en-US" altLang="ko-KR" u="sng" dirty="0" err="1"/>
              <a:t>groupId</a:t>
            </a:r>
            <a:r>
              <a:rPr lang="en-US" altLang="ko-KR" u="sng" dirty="0"/>
              <a:t>&gt;</a:t>
            </a:r>
          </a:p>
          <a:p>
            <a:r>
              <a:rPr lang="en-US" altLang="ko-KR" dirty="0"/>
              <a:t>    &lt;</a:t>
            </a:r>
            <a:r>
              <a:rPr lang="en-US" altLang="ko-KR" dirty="0" err="1"/>
              <a:t>artifactId</a:t>
            </a:r>
            <a:r>
              <a:rPr lang="en-US" altLang="ko-KR" dirty="0"/>
              <a:t>&gt;commons-</a:t>
            </a:r>
            <a:r>
              <a:rPr lang="en-US" altLang="ko-KR" u="sng" dirty="0" err="1"/>
              <a:t>fileupload</a:t>
            </a:r>
            <a:r>
              <a:rPr lang="en-US" altLang="ko-KR" u="sng" dirty="0"/>
              <a:t>&lt;/</a:t>
            </a:r>
            <a:r>
              <a:rPr lang="en-US" altLang="ko-KR" u="sng" dirty="0" err="1"/>
              <a:t>artifactId</a:t>
            </a:r>
            <a:r>
              <a:rPr lang="en-US" altLang="ko-KR" u="sng" dirty="0"/>
              <a:t>&gt;</a:t>
            </a:r>
          </a:p>
          <a:p>
            <a:r>
              <a:rPr lang="en-US" altLang="ko-KR" dirty="0"/>
              <a:t>    &lt;version&gt;1.3.1&lt;/version&gt;</a:t>
            </a:r>
          </a:p>
          <a:p>
            <a:r>
              <a:rPr lang="en-US" altLang="ko-KR" dirty="0"/>
              <a:t>&lt;/dependency&gt;</a:t>
            </a:r>
          </a:p>
          <a:p>
            <a:r>
              <a:rPr lang="ko-KR" altLang="en-US" dirty="0"/>
              <a:t> </a:t>
            </a:r>
          </a:p>
          <a:p>
            <a:r>
              <a:rPr lang="en-US" altLang="ko-KR" dirty="0"/>
              <a:t>&lt;!-- Apache Commons IO --&gt;</a:t>
            </a:r>
          </a:p>
          <a:p>
            <a:r>
              <a:rPr lang="en-US" altLang="ko-KR" dirty="0"/>
              <a:t>&lt;dependency&gt;</a:t>
            </a:r>
          </a:p>
          <a:p>
            <a:r>
              <a:rPr lang="en-US" altLang="ko-KR" dirty="0"/>
              <a:t>    &lt;</a:t>
            </a:r>
            <a:r>
              <a:rPr lang="en-US" altLang="ko-KR" dirty="0" err="1"/>
              <a:t>groupId</a:t>
            </a:r>
            <a:r>
              <a:rPr lang="en-US" altLang="ko-KR" dirty="0"/>
              <a:t>&gt;commons-</a:t>
            </a:r>
            <a:r>
              <a:rPr lang="en-US" altLang="ko-KR" u="sng" dirty="0" err="1"/>
              <a:t>io</a:t>
            </a:r>
            <a:r>
              <a:rPr lang="en-US" altLang="ko-KR" u="sng" dirty="0"/>
              <a:t>&lt;/</a:t>
            </a:r>
            <a:r>
              <a:rPr lang="en-US" altLang="ko-KR" u="sng" dirty="0" err="1"/>
              <a:t>groupId</a:t>
            </a:r>
            <a:r>
              <a:rPr lang="en-US" altLang="ko-KR" u="sng" dirty="0"/>
              <a:t>&gt;</a:t>
            </a:r>
          </a:p>
          <a:p>
            <a:r>
              <a:rPr lang="en-US" altLang="ko-KR" dirty="0"/>
              <a:t>    &lt;</a:t>
            </a:r>
            <a:r>
              <a:rPr lang="en-US" altLang="ko-KR" dirty="0" err="1"/>
              <a:t>artifactId</a:t>
            </a:r>
            <a:r>
              <a:rPr lang="en-US" altLang="ko-KR" dirty="0"/>
              <a:t>&gt;commons-</a:t>
            </a:r>
            <a:r>
              <a:rPr lang="en-US" altLang="ko-KR" u="sng" dirty="0" err="1"/>
              <a:t>io</a:t>
            </a:r>
            <a:r>
              <a:rPr lang="en-US" altLang="ko-KR" u="sng" dirty="0"/>
              <a:t>&lt;/</a:t>
            </a:r>
            <a:r>
              <a:rPr lang="en-US" altLang="ko-KR" u="sng" dirty="0" err="1"/>
              <a:t>artifactId</a:t>
            </a:r>
            <a:r>
              <a:rPr lang="en-US" altLang="ko-KR" u="sng" dirty="0"/>
              <a:t>&gt;</a:t>
            </a:r>
          </a:p>
          <a:p>
            <a:r>
              <a:rPr lang="en-US" altLang="ko-KR" dirty="0"/>
              <a:t>    &lt;version&gt;2.4&lt;/version&gt;</a:t>
            </a:r>
          </a:p>
          <a:p>
            <a:r>
              <a:rPr lang="en-US" altLang="ko-KR" dirty="0"/>
              <a:t>&lt;/dependency&gt;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2276872"/>
            <a:ext cx="118147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1. </a:t>
            </a:r>
            <a:r>
              <a:rPr lang="en-US" altLang="ko-KR" dirty="0" err="1" smtClean="0"/>
              <a:t>Pom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88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8169"/>
            <a:ext cx="8523668" cy="4824536"/>
          </a:xfrm>
          <a:prstGeom prst="rect">
            <a:avLst/>
          </a:prstGeom>
          <a:noFill/>
          <a:ln w="31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글쓰기 </a:t>
            </a:r>
            <a:r>
              <a:rPr lang="en-US" altLang="ko-KR" sz="3100" dirty="0">
                <a:solidFill>
                  <a:srgbClr val="0000FF"/>
                </a:solidFill>
              </a:rPr>
              <a:t>: 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multipartResolver</a:t>
            </a:r>
            <a:r>
              <a:rPr lang="ko-KR" altLang="en-US" sz="3100" dirty="0" smtClean="0">
                <a:solidFill>
                  <a:srgbClr val="0000FF"/>
                </a:solidFill>
              </a:rPr>
              <a:t>추가</a:t>
            </a:r>
            <a:r>
              <a:rPr lang="en-US" altLang="ko-KR" sz="3100" dirty="0" smtClean="0">
                <a:solidFill>
                  <a:srgbClr val="0000FF"/>
                </a:solidFill>
              </a:rPr>
              <a:t>(servlet</a:t>
            </a:r>
            <a:r>
              <a:rPr lang="ko-KR" altLang="en-US" sz="3100" dirty="0" smtClean="0">
                <a:solidFill>
                  <a:srgbClr val="0000FF"/>
                </a:solidFill>
              </a:rPr>
              <a:t> </a:t>
            </a:r>
            <a:r>
              <a:rPr lang="en-US" altLang="ko-KR" sz="3100" dirty="0" smtClean="0">
                <a:solidFill>
                  <a:srgbClr val="0000FF"/>
                </a:solidFill>
              </a:rPr>
              <a:t>–context.xml)</a:t>
            </a:r>
            <a:endParaRPr lang="ko-KR" altLang="en-US" sz="3100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512" y="692696"/>
            <a:ext cx="8712968" cy="107721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/>
              <a:t>&lt;</a:t>
            </a:r>
            <a:r>
              <a:rPr lang="en-US" altLang="ko-KR" sz="1600" dirty="0" err="1"/>
              <a:t>beans:bean</a:t>
            </a:r>
            <a:r>
              <a:rPr lang="en-US" altLang="ko-KR" sz="1600" dirty="0"/>
              <a:t> id=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multipartResolver</a:t>
            </a:r>
            <a:r>
              <a:rPr lang="en-US" altLang="ko-KR" sz="1600" i="1" dirty="0"/>
              <a:t>"  </a:t>
            </a:r>
            <a:r>
              <a:rPr lang="en-US" altLang="ko-KR" sz="1600" i="1" dirty="0" smtClean="0"/>
              <a:t>        </a:t>
            </a:r>
          </a:p>
          <a:p>
            <a:r>
              <a:rPr lang="en-US" altLang="ko-KR" sz="1600" i="1" dirty="0"/>
              <a:t> </a:t>
            </a:r>
            <a:r>
              <a:rPr lang="en-US" altLang="ko-KR" sz="1600" i="1" dirty="0" smtClean="0"/>
              <a:t>      class</a:t>
            </a:r>
            <a:r>
              <a:rPr lang="en-US" altLang="ko-KR" sz="1600" i="1" dirty="0"/>
              <a:t>="org.springframework.web.multipart.commons.CommonsMultipartResolver"&gt;           </a:t>
            </a:r>
          </a:p>
          <a:p>
            <a:r>
              <a:rPr lang="en-US" altLang="ko-KR" sz="1600" dirty="0"/>
              <a:t>   </a:t>
            </a:r>
            <a:r>
              <a:rPr lang="en-US" altLang="ko-KR" sz="1600" dirty="0" smtClean="0"/>
              <a:t>  </a:t>
            </a:r>
            <a:r>
              <a:rPr lang="en-US" altLang="ko-KR" sz="1600" dirty="0"/>
              <a:t>&lt;</a:t>
            </a:r>
            <a:r>
              <a:rPr lang="en-US" altLang="ko-KR" sz="1600" dirty="0" err="1"/>
              <a:t>beans:property</a:t>
            </a:r>
            <a:r>
              <a:rPr lang="en-US" altLang="ko-KR" sz="1600" dirty="0"/>
              <a:t> name=</a:t>
            </a:r>
            <a:r>
              <a:rPr lang="en-US" altLang="ko-KR" sz="1600" i="1" dirty="0"/>
              <a:t>"</a:t>
            </a:r>
            <a:r>
              <a:rPr lang="en-US" altLang="ko-KR" sz="1600" i="1" dirty="0" err="1"/>
              <a:t>maxUploadSize</a:t>
            </a:r>
            <a:r>
              <a:rPr lang="en-US" altLang="ko-KR" sz="1600" i="1" dirty="0"/>
              <a:t>" value="100000000" /&gt;</a:t>
            </a:r>
          </a:p>
          <a:p>
            <a:r>
              <a:rPr lang="en-US" altLang="ko-KR" sz="1600" dirty="0" smtClean="0"/>
              <a:t>&lt;/</a:t>
            </a:r>
            <a:r>
              <a:rPr lang="en-US" altLang="ko-KR" sz="1600" dirty="0" err="1"/>
              <a:t>beans:bean</a:t>
            </a:r>
            <a:r>
              <a:rPr lang="en-US" altLang="ko-KR" sz="1600" dirty="0"/>
              <a:t>&gt;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861973"/>
            <a:ext cx="3626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36353" y="1828169"/>
            <a:ext cx="3626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95591" y="1828169"/>
            <a:ext cx="101874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Write.jsp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875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글쓰기 </a:t>
            </a:r>
            <a:r>
              <a:rPr lang="en-US" altLang="ko-KR" sz="3100" dirty="0">
                <a:solidFill>
                  <a:srgbClr val="0000FF"/>
                </a:solidFill>
              </a:rPr>
              <a:t>: 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multipartResolver</a:t>
            </a:r>
            <a:r>
              <a:rPr lang="ko-KR" altLang="en-US" sz="3100" dirty="0" smtClean="0">
                <a:solidFill>
                  <a:srgbClr val="0000FF"/>
                </a:solidFill>
              </a:rPr>
              <a:t>추가</a:t>
            </a:r>
            <a:r>
              <a:rPr lang="en-US" altLang="ko-KR" sz="3100" dirty="0" smtClean="0">
                <a:solidFill>
                  <a:srgbClr val="0000FF"/>
                </a:solidFill>
              </a:rPr>
              <a:t>(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write.jsp</a:t>
            </a:r>
            <a:r>
              <a:rPr lang="en-US" altLang="ko-KR" sz="3100" dirty="0" smtClean="0">
                <a:solidFill>
                  <a:srgbClr val="0000FF"/>
                </a:solidFill>
              </a:rPr>
              <a:t>)</a:t>
            </a:r>
            <a:endParaRPr lang="ko-KR" altLang="en-US" sz="3100" dirty="0">
              <a:solidFill>
                <a:srgbClr val="0000FF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36712"/>
            <a:ext cx="8939279" cy="568863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317048" y="1176984"/>
            <a:ext cx="1944216" cy="28803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59632" y="4797152"/>
            <a:ext cx="1224136" cy="18002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736353" y="892065"/>
            <a:ext cx="3626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3.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028384" y="901537"/>
            <a:ext cx="101874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Write.jsp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87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" y="756529"/>
            <a:ext cx="9086850" cy="58388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글쓰기 </a:t>
            </a:r>
            <a:r>
              <a:rPr lang="en-US" altLang="ko-KR" sz="3100" dirty="0">
                <a:solidFill>
                  <a:srgbClr val="0000FF"/>
                </a:solidFill>
              </a:rPr>
              <a:t>: </a:t>
            </a:r>
            <a:r>
              <a:rPr lang="en-US" altLang="ko-KR" sz="2800" dirty="0" err="1" smtClean="0">
                <a:solidFill>
                  <a:srgbClr val="0000FF"/>
                </a:solidFill>
              </a:rPr>
              <a:t>BoardController</a:t>
            </a:r>
            <a:r>
              <a:rPr lang="ko-KR" altLang="en-US" sz="2800" dirty="0" smtClean="0">
                <a:solidFill>
                  <a:srgbClr val="0000FF"/>
                </a:solidFill>
              </a:rPr>
              <a:t>에</a:t>
            </a:r>
            <a:r>
              <a:rPr lang="en-US" altLang="ko-KR" sz="2800" dirty="0" smtClean="0">
                <a:solidFill>
                  <a:srgbClr val="0000FF"/>
                </a:solidFill>
              </a:rPr>
              <a:t> (write.do)</a:t>
            </a:r>
            <a:r>
              <a:rPr lang="ko-KR" altLang="en-US" sz="2800" dirty="0" smtClean="0">
                <a:solidFill>
                  <a:srgbClr val="0000FF"/>
                </a:solidFill>
              </a:rPr>
              <a:t> </a:t>
            </a:r>
            <a:r>
              <a:rPr lang="ko-KR" altLang="en-US" sz="2800" dirty="0">
                <a:solidFill>
                  <a:srgbClr val="0000FF"/>
                </a:solidFill>
              </a:rPr>
              <a:t>추가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147" y="949370"/>
            <a:ext cx="3626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4.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25124" y="2179036"/>
            <a:ext cx="5472608" cy="60189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5825372" y="1768882"/>
            <a:ext cx="3240360" cy="30094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012160" y="2477037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//</a:t>
            </a:r>
            <a:r>
              <a:rPr lang="en-US" altLang="ko-KR" sz="12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java.io </a:t>
            </a:r>
            <a:r>
              <a:rPr lang="ko-KR" altLang="en-US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패키지</a:t>
            </a:r>
            <a:r>
              <a:rPr lang="en-US" altLang="ko-KR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200" dirty="0">
              <a:solidFill>
                <a:srgbClr val="0099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3267" y="2928995"/>
            <a:ext cx="28232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//</a:t>
            </a:r>
            <a:r>
              <a:rPr lang="ko-KR" altLang="en-US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파일명이 이미 존재하면 파일명변경</a:t>
            </a:r>
            <a:r>
              <a:rPr lang="en-US" altLang="ko-KR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200" dirty="0">
              <a:solidFill>
                <a:srgbClr val="0099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3842" y="3830904"/>
            <a:ext cx="1540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//</a:t>
            </a:r>
            <a:r>
              <a:rPr lang="ko-KR" altLang="en-US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파일 데이터 전송</a:t>
            </a:r>
            <a:r>
              <a:rPr lang="en-US" altLang="ko-KR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200" dirty="0">
              <a:solidFill>
                <a:srgbClr val="0099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2385" y="3205994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//</a:t>
            </a:r>
            <a:r>
              <a:rPr lang="ko-KR" altLang="en-US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파일 생성</a:t>
            </a:r>
            <a:endParaRPr lang="ko-KR" altLang="en-US" sz="1200" dirty="0">
              <a:solidFill>
                <a:srgbClr val="0099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46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글보기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sz="1600" dirty="0" err="1" smtClean="0"/>
              <a:t>BoardService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ym typeface="Wingdings" panose="05000000000000000000" pitchFamily="2" charset="2"/>
              </a:rPr>
              <a:t> </a:t>
            </a:r>
            <a:r>
              <a:rPr lang="en-US" altLang="ko-KR" sz="1600" dirty="0" smtClean="0"/>
              <a:t>BoardMapper.XML(::</a:t>
            </a:r>
            <a:r>
              <a:rPr lang="en-US" altLang="ko-KR" sz="1600" dirty="0" err="1" smtClean="0"/>
              <a:t>Mapper.Java</a:t>
            </a:r>
            <a:r>
              <a:rPr lang="en-US" altLang="ko-KR" sz="1600" dirty="0" smtClean="0"/>
              <a:t> )</a:t>
            </a:r>
            <a:r>
              <a:rPr lang="ko-KR" altLang="en-US" sz="1600" dirty="0" smtClean="0"/>
              <a:t>확인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err="1" smtClean="0"/>
              <a:t>BoardController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 </a:t>
            </a:r>
            <a:r>
              <a:rPr lang="en-US" altLang="ko-KR" sz="1600" dirty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("/</a:t>
            </a:r>
            <a:r>
              <a:rPr lang="en-US" altLang="ko-KR" sz="1600" dirty="0" smtClean="0"/>
              <a:t>view.do") </a:t>
            </a:r>
            <a:r>
              <a:rPr lang="ko-KR" altLang="en-US" sz="1600" dirty="0" smtClean="0"/>
              <a:t>관련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메서드</a:t>
            </a:r>
            <a:r>
              <a:rPr lang="ko-KR" altLang="en-US" sz="1600" dirty="0" smtClean="0"/>
              <a:t> 추가 </a:t>
            </a:r>
            <a:endParaRPr lang="en-US" altLang="ko-KR" sz="1600" dirty="0" smtClean="0"/>
          </a:p>
          <a:p>
            <a:r>
              <a:rPr lang="en-US" altLang="ko-KR" sz="1600" dirty="0" err="1" smtClean="0"/>
              <a:t>view.jsp</a:t>
            </a:r>
            <a:r>
              <a:rPr lang="ko-KR" altLang="en-US" sz="1600" dirty="0" smtClean="0"/>
              <a:t> 작성</a:t>
            </a:r>
            <a:r>
              <a:rPr lang="en-US" altLang="ko-KR" sz="1600" dirty="0" smtClean="0"/>
              <a:t> </a:t>
            </a:r>
          </a:p>
          <a:p>
            <a:r>
              <a:rPr lang="en-US" altLang="ko-KR" sz="1600" dirty="0" smtClean="0"/>
              <a:t>Run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As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5568702" y="332656"/>
            <a:ext cx="3275856" cy="26776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050" dirty="0"/>
              <a:t> &lt;select id=</a:t>
            </a:r>
            <a:r>
              <a:rPr lang="en-US" altLang="ko-KR" sz="1050" i="1" dirty="0"/>
              <a:t>"</a:t>
            </a:r>
            <a:r>
              <a:rPr lang="en-US" altLang="ko-KR" sz="1050" b="1" i="1" dirty="0" err="1">
                <a:solidFill>
                  <a:srgbClr val="0000FF"/>
                </a:solidFill>
              </a:rPr>
              <a:t>getOneArticle</a:t>
            </a:r>
            <a:r>
              <a:rPr lang="en-US" altLang="ko-KR" sz="1050" i="1" dirty="0"/>
              <a:t>" </a:t>
            </a:r>
            <a:r>
              <a:rPr lang="en-US" altLang="ko-KR" sz="1050" i="1" dirty="0" err="1"/>
              <a:t>resultType</a:t>
            </a:r>
            <a:r>
              <a:rPr lang="en-US" altLang="ko-KR" sz="1050" i="1" dirty="0"/>
              <a:t>="Board"&gt;</a:t>
            </a:r>
          </a:p>
          <a:p>
            <a:r>
              <a:rPr lang="en-US" altLang="ko-KR" sz="1050" dirty="0"/>
              <a:t>       SELECT  </a:t>
            </a:r>
            <a:r>
              <a:rPr lang="en-US" altLang="ko-KR" sz="1050" u="sng" dirty="0" err="1"/>
              <a:t>bno</a:t>
            </a:r>
            <a:endParaRPr lang="en-US" altLang="ko-KR" sz="1050" u="sng" dirty="0"/>
          </a:p>
          <a:p>
            <a:r>
              <a:rPr lang="en-US" altLang="ko-KR" sz="1050" dirty="0"/>
              <a:t>               ,title</a:t>
            </a:r>
          </a:p>
          <a:p>
            <a:r>
              <a:rPr lang="en-US" altLang="ko-KR" sz="1050" dirty="0"/>
              <a:t>               ,content</a:t>
            </a:r>
          </a:p>
          <a:p>
            <a:r>
              <a:rPr lang="en-US" altLang="ko-KR" sz="1050" dirty="0"/>
              <a:t>               ,writer</a:t>
            </a:r>
          </a:p>
          <a:p>
            <a:r>
              <a:rPr lang="en-US" altLang="ko-KR" sz="1050" dirty="0"/>
              <a:t>               ,</a:t>
            </a:r>
            <a:r>
              <a:rPr lang="en-US" altLang="ko-KR" sz="1050" dirty="0" err="1"/>
              <a:t>to_char</a:t>
            </a:r>
            <a:r>
              <a:rPr lang="en-US" altLang="ko-KR" sz="1050" dirty="0"/>
              <a:t>(</a:t>
            </a:r>
            <a:r>
              <a:rPr lang="en-US" altLang="ko-KR" sz="1050" u="sng" dirty="0" err="1"/>
              <a:t>regdate</a:t>
            </a:r>
            <a:r>
              <a:rPr lang="en-US" altLang="ko-KR" sz="1050" u="sng" dirty="0"/>
              <a:t>, 'YYYY-MM-DD') </a:t>
            </a:r>
            <a:r>
              <a:rPr lang="en-US" altLang="ko-KR" sz="1050" u="sng" dirty="0" err="1"/>
              <a:t>regdate</a:t>
            </a:r>
            <a:endParaRPr lang="en-US" altLang="ko-KR" sz="1050" u="sng" dirty="0"/>
          </a:p>
          <a:p>
            <a:r>
              <a:rPr lang="en-US" altLang="ko-KR" sz="1050" dirty="0"/>
              <a:t>               ,</a:t>
            </a:r>
            <a:r>
              <a:rPr lang="en-US" altLang="ko-KR" sz="1050" u="sng" dirty="0" err="1"/>
              <a:t>viewcnt</a:t>
            </a:r>
            <a:endParaRPr lang="en-US" altLang="ko-KR" sz="1050" u="sng" dirty="0"/>
          </a:p>
          <a:p>
            <a:r>
              <a:rPr lang="en-US" altLang="ko-KR" sz="1050" dirty="0"/>
              <a:t>               ,</a:t>
            </a:r>
            <a:r>
              <a:rPr lang="en-US" altLang="ko-KR" sz="1050" u="sng" dirty="0" err="1"/>
              <a:t>writerid</a:t>
            </a:r>
            <a:endParaRPr lang="en-US" altLang="ko-KR" sz="1050" u="sng" dirty="0"/>
          </a:p>
          <a:p>
            <a:r>
              <a:rPr lang="en-US" altLang="ko-KR" sz="1050" dirty="0"/>
              <a:t>               ,filename</a:t>
            </a:r>
          </a:p>
          <a:p>
            <a:r>
              <a:rPr lang="en-US" altLang="ko-KR" sz="1050" b="1" dirty="0">
                <a:solidFill>
                  <a:srgbClr val="FF0000"/>
                </a:solidFill>
              </a:rPr>
              <a:t>               ,</a:t>
            </a:r>
            <a:r>
              <a:rPr lang="en-US" altLang="ko-KR" sz="1050" b="1" u="sng" dirty="0" err="1">
                <a:solidFill>
                  <a:srgbClr val="FF0000"/>
                </a:solidFill>
              </a:rPr>
              <a:t>refgrp</a:t>
            </a:r>
            <a:endParaRPr lang="en-US" altLang="ko-KR" sz="1050" b="1" u="sng" dirty="0">
              <a:solidFill>
                <a:srgbClr val="FF0000"/>
              </a:solidFill>
            </a:endParaRPr>
          </a:p>
          <a:p>
            <a:r>
              <a:rPr lang="en-US" altLang="ko-KR" sz="1050" b="1" dirty="0">
                <a:solidFill>
                  <a:srgbClr val="FF0000"/>
                </a:solidFill>
              </a:rPr>
              <a:t>               ,</a:t>
            </a:r>
            <a:r>
              <a:rPr lang="en-US" altLang="ko-KR" sz="1050" b="1" u="sng" dirty="0" err="1">
                <a:solidFill>
                  <a:srgbClr val="FF0000"/>
                </a:solidFill>
              </a:rPr>
              <a:t>refseq</a:t>
            </a:r>
            <a:endParaRPr lang="en-US" altLang="ko-KR" sz="1050" b="1" u="sng" dirty="0">
              <a:solidFill>
                <a:srgbClr val="FF0000"/>
              </a:solidFill>
            </a:endParaRPr>
          </a:p>
          <a:p>
            <a:r>
              <a:rPr lang="en-US" altLang="ko-KR" sz="1050" dirty="0"/>
              <a:t>               ,</a:t>
            </a:r>
            <a:r>
              <a:rPr lang="en-US" altLang="ko-KR" sz="1050" u="sng" dirty="0" err="1"/>
              <a:t>replycnt</a:t>
            </a:r>
            <a:endParaRPr lang="en-US" altLang="ko-KR" sz="1050" u="sng" dirty="0"/>
          </a:p>
          <a:p>
            <a:r>
              <a:rPr lang="en-US" altLang="ko-KR" sz="1050" dirty="0"/>
              <a:t>               , </a:t>
            </a:r>
            <a:r>
              <a:rPr lang="en-US" altLang="ko-KR" sz="1050" u="sng" dirty="0" err="1"/>
              <a:t>recommendcnt</a:t>
            </a:r>
            <a:endParaRPr lang="en-US" altLang="ko-KR" sz="1050" u="sng" dirty="0"/>
          </a:p>
          <a:p>
            <a:r>
              <a:rPr lang="en-US" altLang="ko-KR" sz="1050" dirty="0"/>
              <a:t>        FROM   </a:t>
            </a:r>
            <a:r>
              <a:rPr lang="en-US" altLang="ko-KR" sz="1050" dirty="0" err="1"/>
              <a:t>tbl_board</a:t>
            </a:r>
            <a:endParaRPr lang="en-US" altLang="ko-KR" sz="1050" dirty="0"/>
          </a:p>
          <a:p>
            <a:r>
              <a:rPr lang="en-US" altLang="ko-KR" sz="1050" dirty="0"/>
              <a:t>        WHERE  </a:t>
            </a:r>
            <a:r>
              <a:rPr lang="en-US" altLang="ko-KR" sz="1050" u="sng" dirty="0" err="1"/>
              <a:t>bno</a:t>
            </a:r>
            <a:r>
              <a:rPr lang="en-US" altLang="ko-KR" sz="1050" u="sng" dirty="0"/>
              <a:t> = #{</a:t>
            </a:r>
            <a:r>
              <a:rPr lang="en-US" altLang="ko-KR" sz="1050" u="sng" dirty="0" err="1"/>
              <a:t>bno</a:t>
            </a:r>
            <a:r>
              <a:rPr lang="en-US" altLang="ko-KR" sz="1050" u="sng" dirty="0"/>
              <a:t>}</a:t>
            </a:r>
          </a:p>
          <a:p>
            <a:r>
              <a:rPr lang="en-US" altLang="ko-KR" sz="1050" dirty="0"/>
              <a:t>    &lt;/select&gt;</a:t>
            </a:r>
            <a:endParaRPr lang="ko-KR" altLang="en-US" sz="1050" dirty="0"/>
          </a:p>
        </p:txBody>
      </p:sp>
      <p:sp>
        <p:nvSpPr>
          <p:cNvPr id="6" name="오른쪽 화살표 5"/>
          <p:cNvSpPr/>
          <p:nvPr/>
        </p:nvSpPr>
        <p:spPr>
          <a:xfrm>
            <a:off x="4788024" y="2060849"/>
            <a:ext cx="353687" cy="70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1590345"/>
            <a:ext cx="3783596" cy="20313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i="1" dirty="0" smtClean="0"/>
              <a:t>public Board </a:t>
            </a:r>
            <a:r>
              <a:rPr lang="en-US" altLang="ko-KR" sz="1400" i="1" dirty="0" err="1" smtClean="0"/>
              <a:t>getOneArticle</a:t>
            </a:r>
            <a:r>
              <a:rPr lang="en-US" altLang="ko-KR" sz="1400" i="1" dirty="0" smtClean="0"/>
              <a:t>(</a:t>
            </a:r>
            <a:r>
              <a:rPr lang="en-US" altLang="ko-KR" sz="1400" i="1" dirty="0" err="1" smtClean="0"/>
              <a:t>int</a:t>
            </a:r>
            <a:r>
              <a:rPr lang="en-US" altLang="ko-KR" sz="1400" i="1" dirty="0" smtClean="0"/>
              <a:t> </a:t>
            </a:r>
            <a:r>
              <a:rPr lang="en-US" altLang="ko-KR" sz="1400" i="1" dirty="0" err="1" smtClean="0"/>
              <a:t>bno</a:t>
            </a:r>
            <a:r>
              <a:rPr lang="en-US" altLang="ko-KR" sz="1400" i="1" dirty="0" smtClean="0"/>
              <a:t>){</a:t>
            </a:r>
          </a:p>
          <a:p>
            <a:r>
              <a:rPr lang="ko-KR" altLang="en-US" sz="1400" i="1" dirty="0" smtClean="0"/>
              <a:t>    </a:t>
            </a:r>
            <a:r>
              <a:rPr lang="en-US" altLang="ko-KR" sz="1400" i="1" dirty="0" smtClean="0"/>
              <a:t>     return </a:t>
            </a:r>
            <a:r>
              <a:rPr lang="en-US" altLang="ko-KR" sz="1400" i="1" dirty="0" err="1" smtClean="0"/>
              <a:t>this.boardMapper.</a:t>
            </a:r>
            <a:r>
              <a:rPr lang="en-US" altLang="ko-KR" sz="1400" i="1" dirty="0" err="1" smtClean="0">
                <a:solidFill>
                  <a:srgbClr val="0000FF"/>
                </a:solidFill>
              </a:rPr>
              <a:t>getOneArticle</a:t>
            </a:r>
            <a:r>
              <a:rPr lang="en-US" altLang="ko-KR" sz="1400" i="1" dirty="0" smtClean="0">
                <a:solidFill>
                  <a:srgbClr val="0000FF"/>
                </a:solidFill>
              </a:rPr>
              <a:t>(</a:t>
            </a:r>
            <a:r>
              <a:rPr lang="en-US" altLang="ko-KR" sz="1400" i="1" dirty="0" err="1" smtClean="0">
                <a:solidFill>
                  <a:srgbClr val="0000FF"/>
                </a:solidFill>
              </a:rPr>
              <a:t>bno</a:t>
            </a:r>
            <a:r>
              <a:rPr lang="en-US" altLang="ko-KR" sz="1400" i="1" dirty="0" smtClean="0"/>
              <a:t>);</a:t>
            </a:r>
          </a:p>
          <a:p>
            <a:r>
              <a:rPr lang="ko-KR" altLang="en-US" sz="1400" i="1" dirty="0" smtClean="0"/>
              <a:t> </a:t>
            </a:r>
            <a:r>
              <a:rPr lang="en-US" altLang="ko-KR" sz="1400" i="1" dirty="0" smtClean="0"/>
              <a:t>}</a:t>
            </a:r>
          </a:p>
          <a:p>
            <a:r>
              <a:rPr lang="en-US" altLang="ko-KR" sz="1400" i="1" dirty="0" smtClean="0"/>
              <a:t>public List&lt;Reply&gt; </a:t>
            </a:r>
            <a:r>
              <a:rPr lang="en-US" altLang="ko-KR" sz="1400" i="1" dirty="0" err="1" smtClean="0"/>
              <a:t>getReplyList</a:t>
            </a:r>
            <a:r>
              <a:rPr lang="en-US" altLang="ko-KR" sz="1400" i="1" dirty="0" smtClean="0"/>
              <a:t>(</a:t>
            </a:r>
            <a:r>
              <a:rPr lang="en-US" altLang="ko-KR" sz="1400" i="1" dirty="0" err="1" smtClean="0"/>
              <a:t>int</a:t>
            </a:r>
            <a:r>
              <a:rPr lang="en-US" altLang="ko-KR" sz="1400" i="1" dirty="0" smtClean="0"/>
              <a:t> </a:t>
            </a:r>
            <a:r>
              <a:rPr lang="en-US" altLang="ko-KR" sz="1400" i="1" dirty="0" err="1" smtClean="0"/>
              <a:t>bno</a:t>
            </a:r>
            <a:r>
              <a:rPr lang="en-US" altLang="ko-KR" sz="1400" i="1" dirty="0" smtClean="0"/>
              <a:t>) {</a:t>
            </a:r>
            <a:r>
              <a:rPr lang="ko-KR" altLang="en-US" sz="1400" i="1" dirty="0" smtClean="0"/>
              <a:t>       </a:t>
            </a:r>
          </a:p>
          <a:p>
            <a:r>
              <a:rPr lang="en-US" altLang="ko-KR" sz="1400" i="1" dirty="0" smtClean="0"/>
              <a:t>        return </a:t>
            </a:r>
            <a:r>
              <a:rPr lang="en-US" altLang="ko-KR" sz="1400" i="1" dirty="0" err="1" smtClean="0"/>
              <a:t>this.boardMapper.</a:t>
            </a:r>
            <a:r>
              <a:rPr lang="en-US" altLang="ko-KR" sz="1400" i="1" dirty="0" err="1" smtClean="0">
                <a:solidFill>
                  <a:srgbClr val="0000FF"/>
                </a:solidFill>
              </a:rPr>
              <a:t>getReplyList</a:t>
            </a:r>
            <a:r>
              <a:rPr lang="en-US" altLang="ko-KR" sz="1400" i="1" dirty="0" smtClean="0">
                <a:solidFill>
                  <a:srgbClr val="0000FF"/>
                </a:solidFill>
              </a:rPr>
              <a:t>(</a:t>
            </a:r>
            <a:r>
              <a:rPr lang="en-US" altLang="ko-KR" sz="1400" i="1" dirty="0" err="1" smtClean="0">
                <a:solidFill>
                  <a:srgbClr val="0000FF"/>
                </a:solidFill>
              </a:rPr>
              <a:t>bno</a:t>
            </a:r>
            <a:r>
              <a:rPr lang="en-US" altLang="ko-KR" sz="1400" i="1" dirty="0" smtClean="0"/>
              <a:t>);</a:t>
            </a:r>
          </a:p>
          <a:p>
            <a:r>
              <a:rPr lang="ko-KR" altLang="en-US" sz="1400" i="1" dirty="0" smtClean="0"/>
              <a:t> </a:t>
            </a:r>
            <a:r>
              <a:rPr lang="en-US" altLang="ko-KR" sz="1400" i="1" dirty="0" smtClean="0"/>
              <a:t>}</a:t>
            </a:r>
          </a:p>
          <a:p>
            <a:r>
              <a:rPr lang="en-US" altLang="ko-KR" sz="1400" i="1" dirty="0" smtClean="0"/>
              <a:t>public  </a:t>
            </a:r>
            <a:r>
              <a:rPr lang="en-US" altLang="ko-KR" sz="1400" i="1" dirty="0" err="1" smtClean="0"/>
              <a:t>int</a:t>
            </a:r>
            <a:r>
              <a:rPr lang="en-US" altLang="ko-KR" sz="1400" i="1" dirty="0" smtClean="0"/>
              <a:t> </a:t>
            </a:r>
            <a:r>
              <a:rPr lang="en-US" altLang="ko-KR" sz="1400" i="1" dirty="0" err="1" smtClean="0"/>
              <a:t>updateViewCnt</a:t>
            </a:r>
            <a:r>
              <a:rPr lang="en-US" altLang="ko-KR" sz="1400" i="1" dirty="0" smtClean="0"/>
              <a:t>(</a:t>
            </a:r>
            <a:r>
              <a:rPr lang="en-US" altLang="ko-KR" sz="1400" i="1" dirty="0" err="1" smtClean="0"/>
              <a:t>int</a:t>
            </a:r>
            <a:r>
              <a:rPr lang="en-US" altLang="ko-KR" sz="1400" i="1" dirty="0" smtClean="0"/>
              <a:t> </a:t>
            </a:r>
            <a:r>
              <a:rPr lang="en-US" altLang="ko-KR" sz="1400" i="1" dirty="0" err="1" smtClean="0"/>
              <a:t>bno</a:t>
            </a:r>
            <a:r>
              <a:rPr lang="en-US" altLang="ko-KR" sz="1400" i="1" dirty="0" smtClean="0"/>
              <a:t>){</a:t>
            </a:r>
            <a:r>
              <a:rPr lang="ko-KR" altLang="en-US" sz="1400" i="1" dirty="0" smtClean="0"/>
              <a:t>    </a:t>
            </a:r>
          </a:p>
          <a:p>
            <a:r>
              <a:rPr lang="en-US" altLang="ko-KR" sz="1400" i="1" dirty="0" smtClean="0"/>
              <a:t>    return </a:t>
            </a:r>
            <a:r>
              <a:rPr lang="en-US" altLang="ko-KR" sz="1400" i="1" dirty="0" err="1" smtClean="0"/>
              <a:t>this.boardMapper.</a:t>
            </a:r>
            <a:r>
              <a:rPr lang="en-US" altLang="ko-KR" sz="1400" i="1" dirty="0" err="1" smtClean="0">
                <a:solidFill>
                  <a:srgbClr val="0000FF"/>
                </a:solidFill>
              </a:rPr>
              <a:t>updateViewCnt</a:t>
            </a:r>
            <a:r>
              <a:rPr lang="en-US" altLang="ko-KR" sz="1400" i="1" dirty="0" smtClean="0">
                <a:solidFill>
                  <a:srgbClr val="0000FF"/>
                </a:solidFill>
              </a:rPr>
              <a:t>(</a:t>
            </a:r>
            <a:r>
              <a:rPr lang="en-US" altLang="ko-KR" sz="1400" i="1" dirty="0" err="1" smtClean="0">
                <a:solidFill>
                  <a:srgbClr val="0000FF"/>
                </a:solidFill>
              </a:rPr>
              <a:t>bno</a:t>
            </a:r>
            <a:r>
              <a:rPr lang="en-US" altLang="ko-KR" sz="1400" i="1" dirty="0" smtClean="0"/>
              <a:t>);</a:t>
            </a:r>
          </a:p>
          <a:p>
            <a:r>
              <a:rPr lang="en-US" altLang="ko-KR" sz="1400" i="1" dirty="0" smtClean="0"/>
              <a:t>}</a:t>
            </a:r>
            <a:endParaRPr lang="ko-KR" altLang="en-US" sz="1400" i="1" dirty="0"/>
          </a:p>
        </p:txBody>
      </p:sp>
      <p:sp>
        <p:nvSpPr>
          <p:cNvPr id="10" name="직사각형 9"/>
          <p:cNvSpPr/>
          <p:nvPr/>
        </p:nvSpPr>
        <p:spPr>
          <a:xfrm>
            <a:off x="3294112" y="3895170"/>
            <a:ext cx="2286000" cy="9002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050" dirty="0"/>
              <a:t>&lt;update id=</a:t>
            </a:r>
            <a:r>
              <a:rPr lang="en-US" altLang="ko-KR" sz="1050" i="1" dirty="0"/>
              <a:t>"</a:t>
            </a:r>
            <a:r>
              <a:rPr lang="en-US" altLang="ko-KR" sz="1050" b="1" i="1" dirty="0" err="1">
                <a:solidFill>
                  <a:srgbClr val="0000FF"/>
                </a:solidFill>
              </a:rPr>
              <a:t>updateViewCnt</a:t>
            </a:r>
            <a:r>
              <a:rPr lang="en-US" altLang="ko-KR" sz="1050" i="1" dirty="0"/>
              <a:t>"&gt;</a:t>
            </a:r>
          </a:p>
          <a:p>
            <a:r>
              <a:rPr lang="en-US" altLang="ko-KR" sz="1050" dirty="0"/>
              <a:t>        UPDATE  </a:t>
            </a:r>
            <a:r>
              <a:rPr lang="en-US" altLang="ko-KR" sz="1050" dirty="0" err="1"/>
              <a:t>tbl_board</a:t>
            </a:r>
            <a:endParaRPr lang="en-US" altLang="ko-KR" sz="1050" dirty="0"/>
          </a:p>
          <a:p>
            <a:r>
              <a:rPr lang="en-US" altLang="ko-KR" sz="1050" dirty="0"/>
              <a:t>        SET     </a:t>
            </a:r>
            <a:r>
              <a:rPr lang="en-US" altLang="ko-KR" sz="1050" u="sng" dirty="0" err="1"/>
              <a:t>viewcnt</a:t>
            </a:r>
            <a:r>
              <a:rPr lang="en-US" altLang="ko-KR" sz="1050" u="sng" dirty="0"/>
              <a:t>=viewcnt+1</a:t>
            </a:r>
          </a:p>
          <a:p>
            <a:r>
              <a:rPr lang="en-US" altLang="ko-KR" sz="1050" dirty="0"/>
              <a:t>        WHERE  </a:t>
            </a:r>
            <a:r>
              <a:rPr lang="en-US" altLang="ko-KR" sz="1050" u="sng" dirty="0" err="1"/>
              <a:t>bno</a:t>
            </a:r>
            <a:r>
              <a:rPr lang="en-US" altLang="ko-KR" sz="1050" u="sng" dirty="0"/>
              <a:t>  = #{</a:t>
            </a:r>
            <a:r>
              <a:rPr lang="en-US" altLang="ko-KR" sz="1050" u="sng" dirty="0" err="1"/>
              <a:t>bno</a:t>
            </a:r>
            <a:r>
              <a:rPr lang="en-US" altLang="ko-KR" sz="1050" u="sng" dirty="0"/>
              <a:t>}</a:t>
            </a:r>
          </a:p>
          <a:p>
            <a:r>
              <a:rPr lang="en-US" altLang="ko-KR" sz="1050" dirty="0"/>
              <a:t>    &lt;/update&gt;</a:t>
            </a:r>
            <a:endParaRPr lang="ko-KR" altLang="en-US" sz="1050" dirty="0"/>
          </a:p>
        </p:txBody>
      </p:sp>
      <p:sp>
        <p:nvSpPr>
          <p:cNvPr id="11" name="직사각형 10"/>
          <p:cNvSpPr/>
          <p:nvPr/>
        </p:nvSpPr>
        <p:spPr>
          <a:xfrm>
            <a:off x="5580112" y="3010312"/>
            <a:ext cx="3275856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100" dirty="0"/>
              <a:t>&lt;select id=</a:t>
            </a:r>
            <a:r>
              <a:rPr lang="en-US" altLang="ko-KR" sz="1100" i="1" dirty="0"/>
              <a:t>"</a:t>
            </a:r>
            <a:r>
              <a:rPr lang="en-US" altLang="ko-KR" sz="1100" b="1" i="1" dirty="0" err="1">
                <a:solidFill>
                  <a:srgbClr val="0000FF"/>
                </a:solidFill>
              </a:rPr>
              <a:t>getReplyList</a:t>
            </a:r>
            <a:r>
              <a:rPr lang="en-US" altLang="ko-KR" sz="1100" i="1" dirty="0"/>
              <a:t>" </a:t>
            </a:r>
            <a:r>
              <a:rPr lang="en-US" altLang="ko-KR" sz="1100" i="1" dirty="0" err="1"/>
              <a:t>resultType</a:t>
            </a:r>
            <a:r>
              <a:rPr lang="en-US" altLang="ko-KR" sz="1100" i="1" dirty="0"/>
              <a:t>="Reply" &gt; </a:t>
            </a:r>
          </a:p>
          <a:p>
            <a:r>
              <a:rPr lang="en-US" altLang="ko-KR" sz="1100" dirty="0"/>
              <a:t>        SELECT  </a:t>
            </a:r>
            <a:r>
              <a:rPr lang="en-US" altLang="ko-KR" sz="1100" u="sng" dirty="0" err="1"/>
              <a:t>rno</a:t>
            </a:r>
            <a:endParaRPr lang="en-US" altLang="ko-KR" sz="1100" u="sng" dirty="0"/>
          </a:p>
          <a:p>
            <a:r>
              <a:rPr lang="en-US" altLang="ko-KR" sz="1100" dirty="0"/>
              <a:t>               ,</a:t>
            </a:r>
            <a:r>
              <a:rPr lang="en-US" altLang="ko-KR" sz="1100" u="sng" dirty="0" err="1"/>
              <a:t>bno</a:t>
            </a:r>
            <a:endParaRPr lang="en-US" altLang="ko-KR" sz="1100" u="sng" dirty="0"/>
          </a:p>
          <a:p>
            <a:r>
              <a:rPr lang="en-US" altLang="ko-KR" sz="1100" dirty="0"/>
              <a:t>               ,content</a:t>
            </a:r>
          </a:p>
          <a:p>
            <a:r>
              <a:rPr lang="en-US" altLang="ko-KR" sz="1100" dirty="0"/>
              <a:t>               ,writer</a:t>
            </a:r>
          </a:p>
          <a:p>
            <a:r>
              <a:rPr lang="en-US" altLang="ko-KR" sz="1100" dirty="0"/>
              <a:t>               ,</a:t>
            </a:r>
            <a:r>
              <a:rPr lang="en-US" altLang="ko-KR" sz="1100" dirty="0" err="1"/>
              <a:t>to_char</a:t>
            </a:r>
            <a:r>
              <a:rPr lang="en-US" altLang="ko-KR" sz="1100" dirty="0"/>
              <a:t>(</a:t>
            </a:r>
            <a:r>
              <a:rPr lang="en-US" altLang="ko-KR" sz="1100" u="sng" dirty="0" err="1"/>
              <a:t>regdate</a:t>
            </a:r>
            <a:r>
              <a:rPr lang="en-US" altLang="ko-KR" sz="1100" u="sng" dirty="0"/>
              <a:t>, 'YYYY-MM-DD') </a:t>
            </a:r>
            <a:r>
              <a:rPr lang="en-US" altLang="ko-KR" sz="1100" u="sng" dirty="0" err="1"/>
              <a:t>regdate</a:t>
            </a:r>
            <a:endParaRPr lang="en-US" altLang="ko-KR" sz="1100" u="sng" dirty="0"/>
          </a:p>
          <a:p>
            <a:r>
              <a:rPr lang="en-US" altLang="ko-KR" sz="1100" dirty="0"/>
              <a:t>               ,</a:t>
            </a:r>
            <a:r>
              <a:rPr lang="en-US" altLang="ko-KR" sz="1100" u="sng" dirty="0" err="1"/>
              <a:t>writerid</a:t>
            </a:r>
            <a:endParaRPr lang="en-US" altLang="ko-KR" sz="1100" u="sng" dirty="0"/>
          </a:p>
          <a:p>
            <a:r>
              <a:rPr lang="en-US" altLang="ko-KR" sz="1100" dirty="0"/>
              <a:t>        FROM   </a:t>
            </a:r>
            <a:r>
              <a:rPr lang="en-US" altLang="ko-KR" sz="1100" dirty="0" err="1"/>
              <a:t>tbl_reply</a:t>
            </a:r>
            <a:endParaRPr lang="en-US" altLang="ko-KR" sz="1100" dirty="0"/>
          </a:p>
          <a:p>
            <a:r>
              <a:rPr lang="en-US" altLang="ko-KR" sz="1100" dirty="0"/>
              <a:t>        WHERE  </a:t>
            </a:r>
            <a:r>
              <a:rPr lang="en-US" altLang="ko-KR" sz="1100" u="sng" dirty="0" err="1"/>
              <a:t>bno</a:t>
            </a:r>
            <a:r>
              <a:rPr lang="en-US" altLang="ko-KR" sz="1100" u="sng" dirty="0"/>
              <a:t> = #{</a:t>
            </a:r>
            <a:r>
              <a:rPr lang="en-US" altLang="ko-KR" sz="1100" u="sng" dirty="0" err="1"/>
              <a:t>bno</a:t>
            </a:r>
            <a:r>
              <a:rPr lang="en-US" altLang="ko-KR" sz="1100" u="sng" dirty="0"/>
              <a:t>}</a:t>
            </a:r>
          </a:p>
          <a:p>
            <a:r>
              <a:rPr lang="en-US" altLang="ko-KR" sz="1100" dirty="0"/>
              <a:t>    &lt;/select&gt;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8937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86604"/>
            <a:ext cx="2232248" cy="291663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00" y="1654310"/>
            <a:ext cx="1876425" cy="206272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관계형</a:t>
            </a:r>
            <a:r>
              <a:rPr lang="ko-KR" altLang="en-US" dirty="0" smtClean="0"/>
              <a:t> 데이터 베이스 구성  </a:t>
            </a:r>
            <a:endParaRPr lang="ko-KR" altLang="en-US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6732240" y="36450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085975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373635" y="3319833"/>
            <a:ext cx="1872208" cy="2435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6380583" y="2521479"/>
            <a:ext cx="1656184" cy="23516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278268" y="2156302"/>
            <a:ext cx="2012921" cy="2435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3473408" y="1726636"/>
            <a:ext cx="1872208" cy="24359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꺾인 연결선 8"/>
          <p:cNvCxnSpPr>
            <a:stCxn id="13" idx="3"/>
            <a:endCxn id="11" idx="1"/>
          </p:cNvCxnSpPr>
          <p:nvPr/>
        </p:nvCxnSpPr>
        <p:spPr>
          <a:xfrm>
            <a:off x="2291189" y="2278101"/>
            <a:ext cx="1082446" cy="1163531"/>
          </a:xfrm>
          <a:prstGeom prst="bentConnector3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 16"/>
          <p:cNvCxnSpPr>
            <a:stCxn id="14" idx="3"/>
          </p:cNvCxnSpPr>
          <p:nvPr/>
        </p:nvCxnSpPr>
        <p:spPr>
          <a:xfrm>
            <a:off x="5345616" y="1848435"/>
            <a:ext cx="1016495" cy="744448"/>
          </a:xfrm>
          <a:prstGeom prst="bentConnector3">
            <a:avLst>
              <a:gd name="adj1" fmla="val 50000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257" y="4375915"/>
            <a:ext cx="85051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외부키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en-US" altLang="ko-KR" dirty="0"/>
              <a:t>foreign key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한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테이블의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primary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key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를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다른 테이블의 속성으로 사용하는 것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                   한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테이블의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속성이 다른 테이블의 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primary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key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값을  갖는 경우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2926986" y="3024660"/>
            <a:ext cx="2788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915282" y="3212976"/>
            <a:ext cx="27889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7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글보기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sz="2800" dirty="0" err="1" smtClean="0">
                <a:solidFill>
                  <a:srgbClr val="0000FF"/>
                </a:solidFill>
              </a:rPr>
              <a:t>BoardController</a:t>
            </a:r>
            <a:r>
              <a:rPr lang="ko-KR" altLang="en-US" sz="2800" dirty="0" smtClean="0">
                <a:solidFill>
                  <a:srgbClr val="0000FF"/>
                </a:solidFill>
              </a:rPr>
              <a:t>에</a:t>
            </a:r>
            <a:r>
              <a:rPr lang="en-US" altLang="ko-KR" sz="2800" dirty="0" smtClean="0">
                <a:solidFill>
                  <a:srgbClr val="0000FF"/>
                </a:solidFill>
              </a:rPr>
              <a:t> </a:t>
            </a:r>
            <a:r>
              <a:rPr lang="ko-KR" altLang="en-US" sz="2800" dirty="0" smtClean="0">
                <a:solidFill>
                  <a:srgbClr val="0000FF"/>
                </a:solidFill>
              </a:rPr>
              <a:t>추가 </a:t>
            </a:r>
            <a:r>
              <a:rPr lang="en-US" altLang="ko-KR" sz="2800" dirty="0" smtClean="0">
                <a:solidFill>
                  <a:srgbClr val="0000FF"/>
                </a:solidFill>
              </a:rPr>
              <a:t>(view.do)</a:t>
            </a:r>
            <a:r>
              <a:rPr lang="ko-KR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</a:rPr>
              <a:t> </a:t>
            </a:r>
            <a:endParaRPr lang="ko-KR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856984" cy="4896544"/>
          </a:xfrm>
          <a:ln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/>
              <a:t>@</a:t>
            </a:r>
            <a:r>
              <a:rPr lang="en-US" altLang="ko-KR" dirty="0" err="1"/>
              <a:t>RequestMapping</a:t>
            </a:r>
            <a:r>
              <a:rPr lang="en-US" altLang="ko-KR" dirty="0"/>
              <a:t>("/</a:t>
            </a:r>
            <a:r>
              <a:rPr lang="en-US" altLang="ko-KR" dirty="0" smtClean="0"/>
              <a:t>view.do")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sz="1600" b="1" dirty="0"/>
              <a:t>public String </a:t>
            </a:r>
            <a:r>
              <a:rPr lang="en-US" altLang="ko-KR" sz="1600" b="1" dirty="0" err="1"/>
              <a:t>boardView</a:t>
            </a:r>
            <a:r>
              <a:rPr lang="en-US" altLang="ko-KR" sz="1600" b="1" dirty="0">
                <a:solidFill>
                  <a:srgbClr val="0000FF"/>
                </a:solidFill>
              </a:rPr>
              <a:t>(@</a:t>
            </a:r>
            <a:r>
              <a:rPr lang="en-US" altLang="ko-KR" sz="1600" b="1" dirty="0" err="1">
                <a:solidFill>
                  <a:srgbClr val="0000FF"/>
                </a:solidFill>
              </a:rPr>
              <a:t>RequestParam</a:t>
            </a:r>
            <a:r>
              <a:rPr lang="en-US" altLang="ko-KR" sz="1600" b="1" dirty="0">
                <a:solidFill>
                  <a:srgbClr val="0000FF"/>
                </a:solidFill>
              </a:rPr>
              <a:t>(value = "</a:t>
            </a:r>
            <a:r>
              <a:rPr lang="en-US" altLang="ko-KR" sz="1600" b="1" dirty="0" err="1">
                <a:solidFill>
                  <a:srgbClr val="0000FF"/>
                </a:solidFill>
              </a:rPr>
              <a:t>bno</a:t>
            </a:r>
            <a:r>
              <a:rPr lang="en-US" altLang="ko-KR" sz="1600" b="1" dirty="0">
                <a:solidFill>
                  <a:srgbClr val="0000FF"/>
                </a:solidFill>
              </a:rPr>
              <a:t>", required = false, </a:t>
            </a:r>
            <a:r>
              <a:rPr lang="en-US" altLang="ko-KR" sz="1600" b="1" dirty="0" err="1">
                <a:solidFill>
                  <a:srgbClr val="0000FF"/>
                </a:solidFill>
              </a:rPr>
              <a:t>defaultValue</a:t>
            </a:r>
            <a:r>
              <a:rPr lang="en-US" altLang="ko-KR" sz="1600" b="1" dirty="0">
                <a:solidFill>
                  <a:srgbClr val="0000FF"/>
                </a:solidFill>
              </a:rPr>
              <a:t>="0") </a:t>
            </a:r>
            <a:r>
              <a:rPr lang="en-US" altLang="ko-KR" sz="1600" b="1" dirty="0" err="1">
                <a:solidFill>
                  <a:srgbClr val="0000FF"/>
                </a:solidFill>
              </a:rPr>
              <a:t>int</a:t>
            </a:r>
            <a:r>
              <a:rPr lang="en-US" altLang="ko-KR" sz="1600" b="1" dirty="0">
                <a:solidFill>
                  <a:srgbClr val="0000FF"/>
                </a:solidFill>
              </a:rPr>
              <a:t> </a:t>
            </a:r>
            <a:r>
              <a:rPr lang="en-US" altLang="ko-KR" sz="1600" b="1" dirty="0" err="1">
                <a:solidFill>
                  <a:srgbClr val="0000FF"/>
                </a:solidFill>
              </a:rPr>
              <a:t>bno</a:t>
            </a:r>
            <a:r>
              <a:rPr lang="en-US" altLang="ko-KR" sz="1600" b="1" dirty="0">
                <a:solidFill>
                  <a:srgbClr val="0000FF"/>
                </a:solidFill>
              </a:rPr>
              <a:t>, </a:t>
            </a:r>
            <a:r>
              <a:rPr lang="en-US" altLang="ko-KR" sz="1600" b="1" dirty="0"/>
              <a:t>Model model) </a:t>
            </a:r>
            <a:endParaRPr lang="en-US" altLang="ko-KR" sz="1600" b="1" dirty="0" smtClean="0"/>
          </a:p>
          <a:p>
            <a:pPr marL="0" indent="0"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                                                                                           throws </a:t>
            </a:r>
            <a:r>
              <a:rPr lang="en-US" altLang="ko-KR" sz="1600" b="1" dirty="0"/>
              <a:t>Exception </a:t>
            </a:r>
            <a:r>
              <a:rPr lang="en-US" altLang="ko-KR" sz="1600" b="1" dirty="0" smtClean="0"/>
              <a:t>{</a:t>
            </a:r>
          </a:p>
          <a:p>
            <a:pPr marL="320040" lvl="1" indent="0">
              <a:buNone/>
            </a:pPr>
            <a:endParaRPr lang="en-US" altLang="ko-KR" dirty="0" smtClean="0">
              <a:solidFill>
                <a:srgbClr val="009900"/>
              </a:solidFill>
            </a:endParaRPr>
          </a:p>
          <a:p>
            <a:pPr marL="320040" lvl="1" indent="0">
              <a:buNone/>
            </a:pPr>
            <a:r>
              <a:rPr lang="en-US" altLang="ko-KR" dirty="0" smtClean="0">
                <a:solidFill>
                  <a:srgbClr val="009900"/>
                </a:solidFill>
              </a:rPr>
              <a:t>//</a:t>
            </a:r>
            <a:r>
              <a:rPr lang="en-US" altLang="ko-KR" u="sng" dirty="0" err="1" smtClean="0">
                <a:solidFill>
                  <a:srgbClr val="009900"/>
                </a:solidFill>
              </a:rPr>
              <a:t>int</a:t>
            </a:r>
            <a:r>
              <a:rPr lang="en-US" altLang="ko-KR" u="sng" dirty="0" smtClean="0">
                <a:solidFill>
                  <a:srgbClr val="009900"/>
                </a:solidFill>
              </a:rPr>
              <a:t> </a:t>
            </a:r>
            <a:r>
              <a:rPr lang="en-US" altLang="ko-KR" u="sng" dirty="0" err="1" smtClean="0">
                <a:solidFill>
                  <a:srgbClr val="009900"/>
                </a:solidFill>
              </a:rPr>
              <a:t>bno</a:t>
            </a:r>
            <a:r>
              <a:rPr lang="en-US" altLang="ko-KR" u="sng" dirty="0" smtClean="0">
                <a:solidFill>
                  <a:srgbClr val="009900"/>
                </a:solidFill>
              </a:rPr>
              <a:t> = </a:t>
            </a:r>
            <a:r>
              <a:rPr lang="en-US" altLang="ko-KR" u="sng" dirty="0" err="1" smtClean="0">
                <a:solidFill>
                  <a:srgbClr val="009900"/>
                </a:solidFill>
              </a:rPr>
              <a:t>Integer.parseInt</a:t>
            </a:r>
            <a:r>
              <a:rPr lang="en-US" altLang="ko-KR" u="sng" dirty="0" smtClean="0">
                <a:solidFill>
                  <a:srgbClr val="009900"/>
                </a:solidFill>
              </a:rPr>
              <a:t>(</a:t>
            </a:r>
            <a:r>
              <a:rPr lang="en-US" altLang="ko-KR" u="sng" dirty="0" err="1" smtClean="0">
                <a:solidFill>
                  <a:srgbClr val="009900"/>
                </a:solidFill>
              </a:rPr>
              <a:t>request.getParameter</a:t>
            </a:r>
            <a:r>
              <a:rPr lang="en-US" altLang="ko-KR" u="sng" dirty="0" smtClean="0">
                <a:solidFill>
                  <a:srgbClr val="009900"/>
                </a:solidFill>
              </a:rPr>
              <a:t>("</a:t>
            </a:r>
            <a:r>
              <a:rPr lang="en-US" altLang="ko-KR" u="sng" dirty="0" err="1" smtClean="0">
                <a:solidFill>
                  <a:srgbClr val="009900"/>
                </a:solidFill>
              </a:rPr>
              <a:t>bno</a:t>
            </a:r>
            <a:r>
              <a:rPr lang="en-US" altLang="ko-KR" u="sng" dirty="0" smtClean="0">
                <a:solidFill>
                  <a:srgbClr val="009900"/>
                </a:solidFill>
              </a:rPr>
              <a:t>"));</a:t>
            </a:r>
          </a:p>
          <a:p>
            <a:pPr marL="320040" lvl="1" indent="0">
              <a:buNone/>
            </a:pPr>
            <a:endParaRPr lang="ko-KR" altLang="en-US" dirty="0" smtClean="0"/>
          </a:p>
          <a:p>
            <a:pPr marL="320040" lvl="1" indent="0">
              <a:buNone/>
            </a:pPr>
            <a:r>
              <a:rPr lang="en-US" altLang="ko-KR" dirty="0" smtClean="0"/>
              <a:t>Board </a:t>
            </a:r>
            <a:r>
              <a:rPr lang="en-US" altLang="ko-KR" dirty="0" err="1"/>
              <a:t>board</a:t>
            </a:r>
            <a:r>
              <a:rPr lang="en-US" altLang="ko-KR" dirty="0"/>
              <a:t> = </a:t>
            </a:r>
            <a:r>
              <a:rPr lang="en-US" altLang="ko-KR" dirty="0" err="1"/>
              <a:t>boardService.</a:t>
            </a:r>
            <a:r>
              <a:rPr lang="en-US" altLang="ko-KR" dirty="0" err="1">
                <a:solidFill>
                  <a:srgbClr val="0000FF"/>
                </a:solidFill>
              </a:rPr>
              <a:t>getOneArticle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bno</a:t>
            </a:r>
            <a:r>
              <a:rPr lang="en-US" altLang="ko-KR" dirty="0"/>
              <a:t>); </a:t>
            </a:r>
            <a:r>
              <a:rPr lang="en-US" altLang="ko-KR" dirty="0">
                <a:solidFill>
                  <a:srgbClr val="00B050"/>
                </a:solidFill>
              </a:rPr>
              <a:t>// </a:t>
            </a:r>
            <a:r>
              <a:rPr lang="ko-KR" altLang="en-US" dirty="0" err="1" smtClean="0">
                <a:solidFill>
                  <a:srgbClr val="00B050"/>
                </a:solidFill>
              </a:rPr>
              <a:t>글내용</a:t>
            </a:r>
            <a:r>
              <a:rPr lang="ko-KR" altLang="en-US" dirty="0" smtClean="0">
                <a:solidFill>
                  <a:srgbClr val="00B050"/>
                </a:solidFill>
              </a:rPr>
              <a:t> 조회</a:t>
            </a:r>
            <a:endParaRPr lang="en-US" altLang="ko-KR" dirty="0" smtClean="0">
              <a:solidFill>
                <a:srgbClr val="00B050"/>
              </a:solidFill>
            </a:endParaRPr>
          </a:p>
          <a:p>
            <a:pPr marL="320040" lvl="1" indent="0">
              <a:buNone/>
            </a:pPr>
            <a:endParaRPr lang="ko-KR" altLang="en-US" dirty="0"/>
          </a:p>
          <a:p>
            <a:pPr marL="320040" lvl="1" indent="0">
              <a:buNone/>
            </a:pPr>
            <a:r>
              <a:rPr lang="en-US" altLang="ko-KR" dirty="0" err="1"/>
              <a:t>boardService.</a:t>
            </a:r>
            <a:r>
              <a:rPr lang="en-US" altLang="ko-KR" dirty="0" err="1">
                <a:solidFill>
                  <a:srgbClr val="0000FF"/>
                </a:solidFill>
              </a:rPr>
              <a:t>updateViewCnt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bno</a:t>
            </a:r>
            <a:r>
              <a:rPr lang="en-US" altLang="ko-KR" dirty="0">
                <a:solidFill>
                  <a:srgbClr val="009900"/>
                </a:solidFill>
              </a:rPr>
              <a:t>); </a:t>
            </a:r>
            <a:r>
              <a:rPr lang="en-US" altLang="ko-KR" dirty="0" smtClean="0">
                <a:solidFill>
                  <a:srgbClr val="009900"/>
                </a:solidFill>
              </a:rPr>
              <a:t>     // </a:t>
            </a:r>
            <a:r>
              <a:rPr lang="ko-KR" altLang="en-US" dirty="0">
                <a:solidFill>
                  <a:srgbClr val="009900"/>
                </a:solidFill>
              </a:rPr>
              <a:t>조회수 갱신</a:t>
            </a:r>
          </a:p>
          <a:p>
            <a:pPr marL="320040" lvl="1" indent="0">
              <a:buNone/>
            </a:pPr>
            <a:endParaRPr lang="ko-KR" altLang="en-US" dirty="0"/>
          </a:p>
          <a:p>
            <a:pPr marL="320040" lvl="1" indent="0">
              <a:buNone/>
            </a:pPr>
            <a:r>
              <a:rPr lang="en-US" altLang="ko-KR" dirty="0"/>
              <a:t>List&lt;Reply&gt; reply = </a:t>
            </a:r>
            <a:r>
              <a:rPr lang="en-US" altLang="ko-KR" dirty="0" err="1"/>
              <a:t>boardService.</a:t>
            </a:r>
            <a:r>
              <a:rPr lang="en-US" altLang="ko-KR" dirty="0" err="1">
                <a:solidFill>
                  <a:srgbClr val="0000FF"/>
                </a:solidFill>
              </a:rPr>
              <a:t>getReplyList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bno</a:t>
            </a:r>
            <a:r>
              <a:rPr lang="en-US" altLang="ko-KR" dirty="0"/>
              <a:t>); </a:t>
            </a:r>
            <a:r>
              <a:rPr lang="en-US" altLang="ko-KR" dirty="0">
                <a:solidFill>
                  <a:srgbClr val="009900"/>
                </a:solidFill>
              </a:rPr>
              <a:t>// </a:t>
            </a:r>
            <a:r>
              <a:rPr lang="ko-KR" altLang="en-US" dirty="0">
                <a:solidFill>
                  <a:srgbClr val="009900"/>
                </a:solidFill>
              </a:rPr>
              <a:t>답변 읽어 오기 </a:t>
            </a:r>
            <a:r>
              <a:rPr lang="en-US" altLang="ko-KR" dirty="0">
                <a:solidFill>
                  <a:srgbClr val="009900"/>
                </a:solidFill>
              </a:rPr>
              <a:t>- list</a:t>
            </a:r>
          </a:p>
          <a:p>
            <a:pPr marL="320040" lvl="1" indent="0">
              <a:buNone/>
            </a:pPr>
            <a:endParaRPr lang="ko-KR" altLang="en-US" dirty="0"/>
          </a:p>
          <a:p>
            <a:pPr marL="320040" lvl="1" indent="0">
              <a:buNone/>
            </a:pPr>
            <a:r>
              <a:rPr lang="en-US" altLang="ko-KR" dirty="0" err="1" smtClean="0"/>
              <a:t>model.addAttribute</a:t>
            </a:r>
            <a:r>
              <a:rPr lang="en-US" altLang="ko-KR" dirty="0"/>
              <a:t>("board", board</a:t>
            </a:r>
            <a:r>
              <a:rPr lang="en-US" altLang="ko-KR" dirty="0" smtClean="0"/>
              <a:t>);    </a:t>
            </a:r>
            <a:r>
              <a:rPr lang="en-US" altLang="ko-KR" dirty="0" smtClean="0">
                <a:solidFill>
                  <a:srgbClr val="009900"/>
                </a:solidFill>
                <a:latin typeface="+mn-lt"/>
              </a:rPr>
              <a:t>//</a:t>
            </a:r>
            <a:r>
              <a:rPr lang="en-US" altLang="ko-KR" dirty="0" err="1">
                <a:solidFill>
                  <a:srgbClr val="009900"/>
                </a:solidFill>
                <a:latin typeface="+mn-lt"/>
              </a:rPr>
              <a:t>ModelAndView</a:t>
            </a:r>
            <a:r>
              <a:rPr lang="en-US" altLang="ko-KR" dirty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ko-KR" u="sng" dirty="0" err="1">
                <a:solidFill>
                  <a:srgbClr val="009900"/>
                </a:solidFill>
                <a:latin typeface="+mn-lt"/>
              </a:rPr>
              <a:t>mav</a:t>
            </a:r>
            <a:r>
              <a:rPr lang="en-US" altLang="ko-KR" u="sng" dirty="0">
                <a:solidFill>
                  <a:srgbClr val="009900"/>
                </a:solidFill>
                <a:latin typeface="+mn-lt"/>
              </a:rPr>
              <a:t> = new </a:t>
            </a:r>
            <a:r>
              <a:rPr lang="en-US" altLang="ko-KR" u="sng" dirty="0" err="1">
                <a:solidFill>
                  <a:srgbClr val="009900"/>
                </a:solidFill>
                <a:latin typeface="+mn-lt"/>
              </a:rPr>
              <a:t>ModelAndView</a:t>
            </a:r>
            <a:r>
              <a:rPr lang="en-US" altLang="ko-KR" u="sng" dirty="0" smtClean="0">
                <a:solidFill>
                  <a:srgbClr val="009900"/>
                </a:solidFill>
                <a:latin typeface="+mn-lt"/>
              </a:rPr>
              <a:t>();</a:t>
            </a:r>
            <a:endParaRPr lang="en-US" altLang="ko-KR" dirty="0">
              <a:latin typeface="+mn-lt"/>
            </a:endParaRPr>
          </a:p>
          <a:p>
            <a:pPr marL="320040" lvl="1" indent="0">
              <a:buNone/>
            </a:pPr>
            <a:r>
              <a:rPr lang="en-US" altLang="ko-KR" dirty="0" err="1"/>
              <a:t>model.addAttribute</a:t>
            </a:r>
            <a:r>
              <a:rPr lang="en-US" altLang="ko-KR" dirty="0"/>
              <a:t>("</a:t>
            </a:r>
            <a:r>
              <a:rPr lang="en-US" altLang="ko-KR" dirty="0" err="1"/>
              <a:t>replyList</a:t>
            </a:r>
            <a:r>
              <a:rPr lang="en-US" altLang="ko-KR" dirty="0"/>
              <a:t>", reply</a:t>
            </a:r>
            <a:r>
              <a:rPr lang="en-US" altLang="ko-KR" dirty="0" smtClean="0"/>
              <a:t>);   </a:t>
            </a:r>
            <a:r>
              <a:rPr lang="en-US" altLang="ko-KR" dirty="0" smtClean="0">
                <a:solidFill>
                  <a:srgbClr val="009900"/>
                </a:solidFill>
                <a:latin typeface="+mj-lt"/>
              </a:rPr>
              <a:t>//</a:t>
            </a:r>
            <a:r>
              <a:rPr lang="en-US" altLang="ko-KR" dirty="0" err="1" smtClean="0">
                <a:solidFill>
                  <a:srgbClr val="009900"/>
                </a:solidFill>
                <a:latin typeface="+mj-lt"/>
              </a:rPr>
              <a:t>model.setViewName</a:t>
            </a:r>
            <a:r>
              <a:rPr lang="en-US" altLang="ko-KR" dirty="0" smtClean="0">
                <a:solidFill>
                  <a:srgbClr val="009900"/>
                </a:solidFill>
                <a:latin typeface="+mj-lt"/>
              </a:rPr>
              <a:t>("/board/view");</a:t>
            </a:r>
          </a:p>
          <a:p>
            <a:pPr marL="320040" lvl="1" indent="0">
              <a:buNone/>
            </a:pPr>
            <a:endParaRPr lang="en-US" altLang="ko-KR" dirty="0"/>
          </a:p>
          <a:p>
            <a:pPr marL="320040" lvl="1" indent="0">
              <a:buNone/>
            </a:pPr>
            <a:r>
              <a:rPr lang="en-US" altLang="ko-KR" b="1" dirty="0"/>
              <a:t>return "board/view";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18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글보기</a:t>
            </a:r>
            <a:r>
              <a:rPr lang="ko-KR" altLang="en-US" dirty="0" smtClean="0"/>
              <a:t>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view.jsp</a:t>
            </a:r>
            <a:r>
              <a:rPr lang="en-US" altLang="ko-KR" dirty="0" smtClean="0"/>
              <a:t> 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696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글수정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err="1" smtClean="0"/>
              <a:t>BoardService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ym typeface="Wingdings" panose="05000000000000000000" pitchFamily="2" charset="2"/>
              </a:rPr>
              <a:t> </a:t>
            </a:r>
            <a:r>
              <a:rPr lang="en-US" altLang="ko-KR" sz="1600" dirty="0" smtClean="0"/>
              <a:t>BoardMapper.XML(::</a:t>
            </a:r>
            <a:r>
              <a:rPr lang="en-US" altLang="ko-KR" sz="1600" dirty="0" err="1" smtClean="0"/>
              <a:t>Mapper.Java</a:t>
            </a:r>
            <a:r>
              <a:rPr lang="en-US" altLang="ko-KR" sz="1600" dirty="0" smtClean="0"/>
              <a:t> )</a:t>
            </a:r>
            <a:r>
              <a:rPr lang="ko-KR" altLang="en-US" sz="1600" dirty="0" smtClean="0"/>
              <a:t>확인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err="1" smtClean="0"/>
              <a:t>BoardController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 @</a:t>
            </a:r>
            <a:r>
              <a:rPr lang="en-US" altLang="ko-KR" sz="1600" dirty="0" err="1" smtClean="0"/>
              <a:t>RequestMapping</a:t>
            </a:r>
            <a:r>
              <a:rPr lang="en-US" altLang="ko-KR" sz="1600" dirty="0" smtClean="0"/>
              <a:t>("/modify.do</a:t>
            </a:r>
            <a:r>
              <a:rPr lang="en-US" altLang="ko-KR" sz="1600" dirty="0"/>
              <a:t>"</a:t>
            </a:r>
            <a:r>
              <a:rPr lang="en-US" altLang="ko-KR" sz="1600" dirty="0" smtClean="0"/>
              <a:t>, method=</a:t>
            </a:r>
            <a:r>
              <a:rPr lang="en-US" altLang="ko-KR" sz="1600" dirty="0"/>
              <a:t>"</a:t>
            </a:r>
            <a:r>
              <a:rPr lang="en-US" altLang="ko-KR" sz="1600" dirty="0" smtClean="0"/>
              <a:t>get" ) </a:t>
            </a:r>
            <a:r>
              <a:rPr lang="ko-KR" altLang="en-US" sz="1600" dirty="0" smtClean="0"/>
              <a:t>관련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메서드</a:t>
            </a:r>
            <a:r>
              <a:rPr lang="ko-KR" altLang="en-US" sz="1600" dirty="0" smtClean="0"/>
              <a:t> 추가 </a:t>
            </a:r>
            <a:endParaRPr lang="en-US" altLang="ko-KR" sz="1600" dirty="0" smtClean="0"/>
          </a:p>
          <a:p>
            <a:r>
              <a:rPr lang="en-US" altLang="ko-KR" sz="1600" dirty="0" smtClean="0"/>
              <a:t>views/board 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 </a:t>
            </a:r>
            <a:r>
              <a:rPr lang="en-US" altLang="ko-KR" sz="1600" dirty="0" err="1" smtClean="0"/>
              <a:t>modify.jsp</a:t>
            </a:r>
            <a:r>
              <a:rPr lang="ko-KR" altLang="en-US" sz="1600" dirty="0" smtClean="0"/>
              <a:t> 작성</a:t>
            </a:r>
            <a:r>
              <a:rPr lang="en-US" altLang="ko-KR" sz="1600" dirty="0" smtClean="0"/>
              <a:t> </a:t>
            </a:r>
          </a:p>
          <a:p>
            <a:r>
              <a:rPr lang="en-US" altLang="ko-KR" sz="1600" dirty="0" err="1" smtClean="0"/>
              <a:t>BoardController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 @</a:t>
            </a:r>
            <a:r>
              <a:rPr lang="en-US" altLang="ko-KR" sz="1600" dirty="0" err="1" smtClean="0"/>
              <a:t>RequestMapping</a:t>
            </a:r>
            <a:r>
              <a:rPr lang="en-US" altLang="ko-KR" sz="1600" dirty="0" smtClean="0"/>
              <a:t>("/modify.do", method=</a:t>
            </a:r>
            <a:r>
              <a:rPr lang="en-US" altLang="ko-KR" sz="1600" dirty="0"/>
              <a:t>"</a:t>
            </a:r>
            <a:r>
              <a:rPr lang="en-US" altLang="ko-KR" sz="1600" dirty="0" smtClean="0"/>
              <a:t>post" ) </a:t>
            </a:r>
            <a:r>
              <a:rPr lang="ko-KR" altLang="en-US" sz="1600" dirty="0" smtClean="0"/>
              <a:t>관련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메서드</a:t>
            </a:r>
            <a:r>
              <a:rPr lang="ko-KR" altLang="en-US" sz="1600" dirty="0" smtClean="0"/>
              <a:t> 추가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Run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As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5436096" y="1325908"/>
            <a:ext cx="3275856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 &lt;update id=</a:t>
            </a:r>
            <a:r>
              <a:rPr lang="en-US" altLang="ko-KR" sz="1200" i="1" dirty="0"/>
              <a:t>"</a:t>
            </a:r>
            <a:r>
              <a:rPr lang="en-US" altLang="ko-KR" sz="1200" b="1" i="1" dirty="0" err="1">
                <a:solidFill>
                  <a:srgbClr val="0000FF"/>
                </a:solidFill>
              </a:rPr>
              <a:t>modifyArticle</a:t>
            </a:r>
            <a:r>
              <a:rPr lang="en-US" altLang="ko-KR" sz="1200" i="1" dirty="0"/>
              <a:t>"&gt;</a:t>
            </a:r>
          </a:p>
          <a:p>
            <a:r>
              <a:rPr lang="en-US" altLang="ko-KR" sz="1200" dirty="0"/>
              <a:t>        UPDATE  </a:t>
            </a:r>
            <a:r>
              <a:rPr lang="en-US" altLang="ko-KR" sz="1200" dirty="0" err="1"/>
              <a:t>tbl_board</a:t>
            </a:r>
            <a:endParaRPr lang="en-US" altLang="ko-KR" sz="1200" dirty="0"/>
          </a:p>
          <a:p>
            <a:r>
              <a:rPr lang="en-US" altLang="ko-KR" sz="1200" dirty="0"/>
              <a:t>        SET    </a:t>
            </a:r>
          </a:p>
          <a:p>
            <a:r>
              <a:rPr lang="en-US" altLang="ko-KR" sz="1200" dirty="0"/>
              <a:t>                 title =  #{title}</a:t>
            </a:r>
          </a:p>
          <a:p>
            <a:r>
              <a:rPr lang="en-US" altLang="ko-KR" sz="1200" dirty="0"/>
              <a:t>               ,content = #{content}</a:t>
            </a:r>
          </a:p>
          <a:p>
            <a:r>
              <a:rPr lang="en-US" altLang="ko-KR" sz="1200" dirty="0"/>
              <a:t>               , writer = #{writer}</a:t>
            </a:r>
          </a:p>
          <a:p>
            <a:r>
              <a:rPr lang="en-US" altLang="ko-KR" sz="1200" dirty="0"/>
              <a:t>               , </a:t>
            </a:r>
            <a:r>
              <a:rPr lang="en-US" altLang="ko-KR" sz="1200" u="sng" dirty="0" err="1"/>
              <a:t>viewcnt</a:t>
            </a:r>
            <a:r>
              <a:rPr lang="en-US" altLang="ko-KR" sz="1200" u="sng" dirty="0"/>
              <a:t> =#{</a:t>
            </a:r>
            <a:r>
              <a:rPr lang="en-US" altLang="ko-KR" sz="1200" u="sng" dirty="0" err="1"/>
              <a:t>viewcnt</a:t>
            </a:r>
            <a:r>
              <a:rPr lang="en-US" altLang="ko-KR" sz="1200" u="sng" dirty="0"/>
              <a:t>}</a:t>
            </a:r>
          </a:p>
          <a:p>
            <a:r>
              <a:rPr lang="en-US" altLang="ko-KR" sz="1200" dirty="0"/>
              <a:t>              ,filename = #{filename} </a:t>
            </a:r>
          </a:p>
          <a:p>
            <a:r>
              <a:rPr lang="en-US" altLang="ko-KR" sz="1200" dirty="0"/>
              <a:t>        WHERE  </a:t>
            </a:r>
            <a:r>
              <a:rPr lang="en-US" altLang="ko-KR" sz="1200" u="sng" dirty="0" err="1"/>
              <a:t>bno</a:t>
            </a:r>
            <a:r>
              <a:rPr lang="en-US" altLang="ko-KR" sz="1200" u="sng" dirty="0"/>
              <a:t>  = #{</a:t>
            </a:r>
            <a:r>
              <a:rPr lang="en-US" altLang="ko-KR" sz="1200" u="sng" dirty="0" err="1"/>
              <a:t>bno</a:t>
            </a:r>
            <a:r>
              <a:rPr lang="en-US" altLang="ko-KR" sz="1200" u="sng" dirty="0"/>
              <a:t>}</a:t>
            </a:r>
          </a:p>
          <a:p>
            <a:r>
              <a:rPr lang="en-US" altLang="ko-KR" sz="1200" dirty="0"/>
              <a:t>    &lt;/update&gt;</a:t>
            </a:r>
            <a:endParaRPr lang="ko-KR" altLang="en-US" sz="1200" dirty="0"/>
          </a:p>
        </p:txBody>
      </p:sp>
      <p:sp>
        <p:nvSpPr>
          <p:cNvPr id="6" name="오른쪽 화살표 5"/>
          <p:cNvSpPr/>
          <p:nvPr/>
        </p:nvSpPr>
        <p:spPr>
          <a:xfrm>
            <a:off x="4860032" y="1616004"/>
            <a:ext cx="353687" cy="706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827584" y="1616004"/>
            <a:ext cx="3783596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public  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modifyArticle</a:t>
            </a:r>
            <a:r>
              <a:rPr lang="en-US" altLang="ko-KR" sz="1400" b="1" dirty="0"/>
              <a:t>(Board board) {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return </a:t>
            </a:r>
            <a:r>
              <a:rPr lang="en-US" altLang="ko-KR" sz="1400" b="1" dirty="0" err="1"/>
              <a:t>this.boardMapper.modifyArticle</a:t>
            </a:r>
            <a:r>
              <a:rPr lang="en-US" altLang="ko-KR" sz="1400" b="1" dirty="0"/>
              <a:t>(board);</a:t>
            </a:r>
          </a:p>
          <a:p>
            <a:r>
              <a:rPr lang="en-US" altLang="ko-KR" sz="1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13556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글수정</a:t>
            </a:r>
            <a:r>
              <a:rPr lang="en-US" altLang="ko-KR" dirty="0" smtClean="0"/>
              <a:t>:</a:t>
            </a:r>
            <a:r>
              <a:rPr lang="en-US" altLang="ko-KR" sz="2700" dirty="0" err="1" smtClean="0">
                <a:solidFill>
                  <a:srgbClr val="0000FF"/>
                </a:solidFill>
              </a:rPr>
              <a:t>BoardController</a:t>
            </a:r>
            <a:r>
              <a:rPr lang="ko-KR" altLang="en-US" sz="2700" dirty="0" smtClean="0">
                <a:solidFill>
                  <a:srgbClr val="0000FF"/>
                </a:solidFill>
              </a:rPr>
              <a:t>에</a:t>
            </a:r>
            <a:r>
              <a:rPr lang="en-US" altLang="ko-KR" sz="2700" dirty="0" smtClean="0">
                <a:solidFill>
                  <a:srgbClr val="0000FF"/>
                </a:solidFill>
              </a:rPr>
              <a:t> </a:t>
            </a:r>
            <a:r>
              <a:rPr lang="ko-KR" altLang="en-US" sz="2700" dirty="0" smtClean="0">
                <a:solidFill>
                  <a:srgbClr val="0000FF"/>
                </a:solidFill>
              </a:rPr>
              <a:t>추가 </a:t>
            </a:r>
            <a:r>
              <a:rPr lang="en-US" altLang="ko-KR" sz="2700" dirty="0" smtClean="0"/>
              <a:t>(</a:t>
            </a:r>
            <a:r>
              <a:rPr lang="en-US" altLang="ko-KR" sz="2700" dirty="0" smtClean="0">
                <a:solidFill>
                  <a:srgbClr val="0000FF"/>
                </a:solidFill>
              </a:rPr>
              <a:t>modify.do </a:t>
            </a:r>
            <a:r>
              <a:rPr lang="ko-KR" altLang="en-US" sz="2700" dirty="0" smtClean="0">
                <a:solidFill>
                  <a:srgbClr val="0000FF"/>
                </a:solidFill>
              </a:rPr>
              <a:t>수정화면 </a:t>
            </a:r>
            <a:r>
              <a:rPr lang="en-US" altLang="ko-KR" sz="2700" dirty="0" smtClean="0"/>
              <a:t>)</a:t>
            </a:r>
            <a:r>
              <a:rPr lang="ko-KR" altLang="en-US" sz="2700" dirty="0" smtClean="0"/>
              <a:t> </a:t>
            </a:r>
            <a:r>
              <a:rPr lang="en-US" altLang="ko-KR" sz="2700" dirty="0" smtClean="0"/>
              <a:t> </a:t>
            </a:r>
            <a:endParaRPr lang="ko-KR" altLang="en-US" sz="27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153400" cy="5616624"/>
          </a:xfrm>
          <a:noFill/>
          <a:ln>
            <a:solidFill>
              <a:srgbClr val="7030A0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@</a:t>
            </a:r>
            <a:r>
              <a:rPr lang="en-US" altLang="ko-KR" dirty="0" err="1" smtClean="0"/>
              <a:t>RequestMapping</a:t>
            </a:r>
            <a:r>
              <a:rPr lang="en-US" altLang="ko-KR" dirty="0" smtClean="0"/>
              <a:t>("/modify.do")</a:t>
            </a:r>
          </a:p>
          <a:p>
            <a:pPr marL="0" indent="0">
              <a:buNone/>
            </a:pPr>
            <a:r>
              <a:rPr lang="en-US" altLang="ko-KR" dirty="0" smtClean="0"/>
              <a:t>public </a:t>
            </a:r>
            <a:r>
              <a:rPr lang="en-US" altLang="ko-KR" dirty="0" err="1" smtClean="0"/>
              <a:t>ModelAndView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boardModify</a:t>
            </a:r>
            <a:r>
              <a:rPr lang="en-US" altLang="ko-KR" dirty="0" smtClean="0"/>
              <a:t>( </a:t>
            </a:r>
            <a:r>
              <a:rPr lang="en-US" altLang="ko-KR" dirty="0" err="1" smtClean="0">
                <a:solidFill>
                  <a:srgbClr val="0000FF"/>
                </a:solidFill>
              </a:rPr>
              <a:t>HttpServletRequest</a:t>
            </a:r>
            <a:r>
              <a:rPr lang="en-US" altLang="ko-KR" dirty="0" smtClean="0">
                <a:solidFill>
                  <a:srgbClr val="0000FF"/>
                </a:solidFill>
              </a:rPr>
              <a:t> request, </a:t>
            </a:r>
            <a:r>
              <a:rPr lang="en-US" altLang="ko-KR" dirty="0" err="1" smtClean="0">
                <a:solidFill>
                  <a:srgbClr val="0000FF"/>
                </a:solidFill>
              </a:rPr>
              <a:t>HttpSession</a:t>
            </a:r>
            <a:r>
              <a:rPr lang="en-US" altLang="ko-KR" dirty="0" smtClean="0">
                <a:solidFill>
                  <a:srgbClr val="0000FF"/>
                </a:solidFill>
              </a:rPr>
              <a:t> session</a:t>
            </a:r>
            <a:r>
              <a:rPr lang="en-US" altLang="ko-KR" dirty="0" smtClean="0"/>
              <a:t>){</a:t>
            </a:r>
          </a:p>
          <a:p>
            <a:pPr marL="320040" lvl="1" indent="0">
              <a:buNone/>
            </a:pPr>
            <a:r>
              <a:rPr lang="nb-NO" altLang="ko-KR" dirty="0" smtClean="0"/>
              <a:t>String userId = (String) session.getAttribute("userId");</a:t>
            </a:r>
          </a:p>
          <a:p>
            <a:pPr marL="320040" lvl="1" indent="0">
              <a:buNone/>
            </a:pPr>
            <a:r>
              <a:rPr lang="en-US" altLang="ko-KR" dirty="0" err="1" smtClean="0">
                <a:solidFill>
                  <a:srgbClr val="0000FF"/>
                </a:solidFill>
              </a:rPr>
              <a:t>int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dirty="0" err="1" smtClean="0">
                <a:solidFill>
                  <a:srgbClr val="0000FF"/>
                </a:solidFill>
              </a:rPr>
              <a:t>bno</a:t>
            </a:r>
            <a:r>
              <a:rPr lang="en-US" altLang="ko-KR" dirty="0" smtClean="0">
                <a:solidFill>
                  <a:srgbClr val="0000FF"/>
                </a:solidFill>
              </a:rPr>
              <a:t> = </a:t>
            </a:r>
            <a:r>
              <a:rPr lang="en-US" altLang="ko-KR" dirty="0" err="1" smtClean="0">
                <a:solidFill>
                  <a:srgbClr val="0000FF"/>
                </a:solidFill>
              </a:rPr>
              <a:t>Integer.parseInt</a:t>
            </a:r>
            <a:r>
              <a:rPr lang="en-US" altLang="ko-KR" dirty="0" smtClean="0">
                <a:solidFill>
                  <a:srgbClr val="0000FF"/>
                </a:solidFill>
              </a:rPr>
              <a:t>(</a:t>
            </a:r>
            <a:r>
              <a:rPr lang="en-US" altLang="ko-KR" dirty="0" err="1" smtClean="0">
                <a:solidFill>
                  <a:srgbClr val="0000FF"/>
                </a:solidFill>
              </a:rPr>
              <a:t>request.getParameter</a:t>
            </a:r>
            <a:r>
              <a:rPr lang="en-US" altLang="ko-KR" dirty="0" smtClean="0">
                <a:solidFill>
                  <a:srgbClr val="0000FF"/>
                </a:solidFill>
              </a:rPr>
              <a:t>("</a:t>
            </a:r>
            <a:r>
              <a:rPr lang="en-US" altLang="ko-KR" dirty="0" err="1" smtClean="0">
                <a:solidFill>
                  <a:srgbClr val="0000FF"/>
                </a:solidFill>
              </a:rPr>
              <a:t>bno</a:t>
            </a:r>
            <a:r>
              <a:rPr lang="en-US" altLang="ko-KR" dirty="0" smtClean="0">
                <a:solidFill>
                  <a:srgbClr val="0000FF"/>
                </a:solidFill>
              </a:rPr>
              <a:t>"));</a:t>
            </a:r>
          </a:p>
          <a:p>
            <a:pPr marL="320040" lvl="1" indent="0">
              <a:buNone/>
            </a:pPr>
            <a:endParaRPr lang="ko-KR" altLang="en-US" dirty="0" smtClean="0"/>
          </a:p>
          <a:p>
            <a:pPr marL="320040" lvl="1" indent="0">
              <a:buNone/>
            </a:pPr>
            <a:r>
              <a:rPr lang="en-US" altLang="ko-KR" dirty="0" smtClean="0"/>
              <a:t>Board </a:t>
            </a:r>
            <a:r>
              <a:rPr lang="en-US" altLang="ko-KR" dirty="0" err="1" smtClean="0"/>
              <a:t>board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boardService.getOneArticle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bno</a:t>
            </a:r>
            <a:r>
              <a:rPr lang="en-US" altLang="ko-KR" dirty="0" smtClean="0"/>
              <a:t>);</a:t>
            </a:r>
          </a:p>
          <a:p>
            <a:pPr marL="320040" lvl="1" indent="0">
              <a:buNone/>
            </a:pPr>
            <a:endParaRPr lang="en-US" altLang="ko-KR" dirty="0" smtClean="0"/>
          </a:p>
          <a:p>
            <a:pPr marL="320040" lvl="1" indent="0">
              <a:buNone/>
            </a:pPr>
            <a:r>
              <a:rPr lang="en-US" altLang="ko-KR" dirty="0" smtClean="0"/>
              <a:t>String content = </a:t>
            </a:r>
            <a:r>
              <a:rPr lang="en-US" altLang="ko-KR" dirty="0" err="1" smtClean="0"/>
              <a:t>board.getContent</a:t>
            </a:r>
            <a:r>
              <a:rPr lang="en-US" altLang="ko-KR" dirty="0" smtClean="0"/>
              <a:t>().</a:t>
            </a:r>
            <a:r>
              <a:rPr lang="en-US" altLang="ko-KR" dirty="0" err="1" smtClean="0"/>
              <a:t>replaceAll</a:t>
            </a:r>
            <a:r>
              <a:rPr lang="en-US" altLang="ko-KR" dirty="0" smtClean="0"/>
              <a:t>("&lt;</a:t>
            </a:r>
            <a:r>
              <a:rPr lang="en-US" altLang="ko-KR" dirty="0" err="1" smtClean="0"/>
              <a:t>br</a:t>
            </a:r>
            <a:r>
              <a:rPr lang="en-US" altLang="ko-KR" dirty="0" smtClean="0"/>
              <a:t> /&gt;", "\r\n"); </a:t>
            </a:r>
            <a:r>
              <a:rPr lang="en-US" altLang="ko-KR" sz="1400" dirty="0" smtClean="0">
                <a:solidFill>
                  <a:srgbClr val="009900"/>
                </a:solidFill>
              </a:rPr>
              <a:t>//</a:t>
            </a:r>
            <a:r>
              <a:rPr lang="ko-KR" altLang="en-US" sz="1400" dirty="0" err="1" smtClean="0">
                <a:solidFill>
                  <a:srgbClr val="009900"/>
                </a:solidFill>
              </a:rPr>
              <a:t>줄바꾸기</a:t>
            </a:r>
            <a:r>
              <a:rPr lang="ko-KR" altLang="en-US" sz="1400" dirty="0" smtClean="0">
                <a:solidFill>
                  <a:srgbClr val="009900"/>
                </a:solidFill>
              </a:rPr>
              <a:t> 코드변경</a:t>
            </a:r>
            <a:endParaRPr lang="en-US" altLang="ko-KR" dirty="0" smtClean="0">
              <a:solidFill>
                <a:srgbClr val="009900"/>
              </a:solidFill>
            </a:endParaRPr>
          </a:p>
          <a:p>
            <a:pPr marL="320040" lvl="1" indent="0">
              <a:buNone/>
            </a:pPr>
            <a:r>
              <a:rPr lang="en-US" altLang="ko-KR" dirty="0" err="1" smtClean="0"/>
              <a:t>board.setContent</a:t>
            </a:r>
            <a:r>
              <a:rPr lang="en-US" altLang="ko-KR" dirty="0" smtClean="0"/>
              <a:t>(content);</a:t>
            </a:r>
          </a:p>
          <a:p>
            <a:pPr marL="320040" lvl="1" indent="0">
              <a:buNone/>
            </a:pPr>
            <a:endParaRPr lang="ko-KR" altLang="en-US" dirty="0" smtClean="0"/>
          </a:p>
          <a:p>
            <a:pPr marL="320040" lvl="1" indent="0">
              <a:buNone/>
            </a:pPr>
            <a:r>
              <a:rPr lang="en-US" altLang="ko-KR" dirty="0" err="1" smtClean="0"/>
              <a:t>ModelAndView</a:t>
            </a:r>
            <a:r>
              <a:rPr lang="en-US" altLang="ko-KR" dirty="0" smtClean="0"/>
              <a:t> model = </a:t>
            </a:r>
            <a:r>
              <a:rPr lang="en-US" altLang="ko-KR" b="1" dirty="0" smtClean="0"/>
              <a:t>new </a:t>
            </a:r>
            <a:r>
              <a:rPr lang="en-US" altLang="ko-KR" b="1" dirty="0" err="1" smtClean="0"/>
              <a:t>ModelAndView</a:t>
            </a:r>
            <a:r>
              <a:rPr lang="en-US" altLang="ko-KR" b="1" dirty="0" smtClean="0"/>
              <a:t>();</a:t>
            </a:r>
          </a:p>
          <a:p>
            <a:pPr marL="320040" lvl="1" indent="0">
              <a:buNone/>
            </a:pPr>
            <a:endParaRPr lang="ko-KR" altLang="en-US" dirty="0" smtClean="0"/>
          </a:p>
          <a:p>
            <a:pPr marL="320040" lvl="1" indent="0">
              <a:buNone/>
            </a:pPr>
            <a:r>
              <a:rPr lang="en-US" altLang="ko-KR" b="1" dirty="0" smtClean="0"/>
              <a:t>if(!</a:t>
            </a:r>
            <a:r>
              <a:rPr lang="en-US" altLang="ko-KR" b="1" dirty="0" err="1" smtClean="0"/>
              <a:t>userId.equals</a:t>
            </a:r>
            <a:r>
              <a:rPr lang="en-US" altLang="ko-KR" b="1" dirty="0" smtClean="0"/>
              <a:t>(</a:t>
            </a:r>
            <a:r>
              <a:rPr lang="en-US" altLang="ko-KR" b="1" dirty="0" err="1" smtClean="0"/>
              <a:t>board.getWriterid</a:t>
            </a:r>
            <a:r>
              <a:rPr lang="en-US" altLang="ko-KR" b="1" dirty="0" smtClean="0"/>
              <a:t>())){</a:t>
            </a:r>
          </a:p>
          <a:p>
            <a:pPr marL="594360" lvl="2" indent="0">
              <a:buNone/>
            </a:pPr>
            <a:r>
              <a:rPr lang="en-US" altLang="ko-KR" dirty="0" err="1" smtClean="0"/>
              <a:t>model.addObject</a:t>
            </a:r>
            <a:r>
              <a:rPr lang="en-US" altLang="ko-KR" dirty="0" smtClean="0"/>
              <a:t>("</a:t>
            </a:r>
            <a:r>
              <a:rPr lang="en-US" altLang="ko-KR" dirty="0" err="1" smtClean="0"/>
              <a:t>errCode</a:t>
            </a:r>
            <a:r>
              <a:rPr lang="en-US" altLang="ko-KR" dirty="0" smtClean="0"/>
              <a:t>", "1</a:t>
            </a:r>
            <a:r>
              <a:rPr lang="en-US" altLang="ko-KR" dirty="0" smtClean="0">
                <a:solidFill>
                  <a:srgbClr val="009900"/>
                </a:solidFill>
              </a:rPr>
              <a:t>"); // forbidden connection</a:t>
            </a:r>
          </a:p>
          <a:p>
            <a:pPr marL="594360" lvl="2" indent="0">
              <a:buNone/>
            </a:pPr>
            <a:r>
              <a:rPr lang="en-US" altLang="ko-KR" dirty="0" err="1" smtClean="0"/>
              <a:t>model.addObject</a:t>
            </a:r>
            <a:r>
              <a:rPr lang="en-US" altLang="ko-KR" dirty="0" smtClean="0"/>
              <a:t>("</a:t>
            </a:r>
            <a:r>
              <a:rPr lang="en-US" altLang="ko-KR" dirty="0" err="1" smtClean="0"/>
              <a:t>bno</a:t>
            </a:r>
            <a:r>
              <a:rPr lang="en-US" altLang="ko-KR" dirty="0" smtClean="0"/>
              <a:t>", </a:t>
            </a:r>
            <a:r>
              <a:rPr lang="en-US" altLang="ko-KR" dirty="0" err="1" smtClean="0"/>
              <a:t>bno</a:t>
            </a:r>
            <a:r>
              <a:rPr lang="en-US" altLang="ko-KR" dirty="0" smtClean="0"/>
              <a:t>);</a:t>
            </a:r>
          </a:p>
          <a:p>
            <a:pPr marL="594360" lvl="2" indent="0">
              <a:buNone/>
            </a:pPr>
            <a:r>
              <a:rPr lang="en-US" altLang="ko-KR" dirty="0" err="1" smtClean="0"/>
              <a:t>model.setViewName</a:t>
            </a:r>
            <a:r>
              <a:rPr lang="en-US" altLang="ko-KR" dirty="0" smtClean="0"/>
              <a:t>("</a:t>
            </a:r>
            <a:r>
              <a:rPr lang="en-US" altLang="ko-KR" dirty="0" err="1" smtClean="0"/>
              <a:t>redirect:view.do</a:t>
            </a:r>
            <a:r>
              <a:rPr lang="en-US" altLang="ko-KR" dirty="0" smtClean="0"/>
              <a:t>");</a:t>
            </a:r>
          </a:p>
          <a:p>
            <a:pPr marL="320040" lvl="1" indent="0">
              <a:buNone/>
            </a:pPr>
            <a:r>
              <a:rPr lang="en-US" altLang="ko-KR" dirty="0" smtClean="0"/>
              <a:t>} </a:t>
            </a:r>
            <a:r>
              <a:rPr lang="en-US" altLang="ko-KR" b="1" dirty="0" smtClean="0"/>
              <a:t>else {</a:t>
            </a:r>
          </a:p>
          <a:p>
            <a:pPr marL="594360" lvl="2" indent="0">
              <a:buNone/>
            </a:pPr>
            <a:r>
              <a:rPr lang="en-US" altLang="ko-KR" dirty="0" err="1" smtClean="0"/>
              <a:t>model.addObject</a:t>
            </a:r>
            <a:r>
              <a:rPr lang="en-US" altLang="ko-KR" dirty="0" smtClean="0"/>
              <a:t>("board", board);</a:t>
            </a:r>
          </a:p>
          <a:p>
            <a:pPr marL="594360" lvl="2" indent="0">
              <a:buNone/>
            </a:pPr>
            <a:r>
              <a:rPr lang="en-US" altLang="ko-KR" dirty="0" err="1" smtClean="0"/>
              <a:t>model.setViewName</a:t>
            </a:r>
            <a:r>
              <a:rPr lang="en-US" altLang="ko-KR" dirty="0" smtClean="0"/>
              <a:t>("/board/modify");</a:t>
            </a:r>
          </a:p>
          <a:p>
            <a:pPr marL="320040" lvl="1" indent="0">
              <a:buNone/>
            </a:pPr>
            <a:r>
              <a:rPr lang="en-US" altLang="ko-KR" dirty="0" smtClean="0"/>
              <a:t>}</a:t>
            </a:r>
          </a:p>
          <a:p>
            <a:pPr marL="320040" lvl="1" indent="0">
              <a:buNone/>
            </a:pPr>
            <a:endParaRPr lang="ko-KR" altLang="en-US" dirty="0" smtClean="0"/>
          </a:p>
          <a:p>
            <a:pPr marL="320040" lvl="1" indent="0">
              <a:buNone/>
            </a:pPr>
            <a:r>
              <a:rPr lang="en-US" altLang="ko-KR" b="1" dirty="0" smtClean="0"/>
              <a:t>return model;</a:t>
            </a:r>
          </a:p>
          <a:p>
            <a:pPr marL="0" indent="0">
              <a:buNone/>
            </a:pPr>
            <a:r>
              <a:rPr lang="en-US" altLang="ko-KR" dirty="0" smtClean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29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글수정</a:t>
            </a:r>
            <a:r>
              <a:rPr lang="ko-KR" altLang="en-US" dirty="0" smtClean="0"/>
              <a:t> </a:t>
            </a:r>
            <a:r>
              <a:rPr lang="en-US" altLang="ko-KR" dirty="0"/>
              <a:t>– </a:t>
            </a:r>
            <a:r>
              <a:rPr lang="en-US" altLang="ko-KR" dirty="0" err="1" smtClean="0"/>
              <a:t>modify.jsp</a:t>
            </a:r>
            <a:r>
              <a:rPr lang="en-US" altLang="ko-KR" dirty="0" smtClean="0"/>
              <a:t> </a:t>
            </a:r>
            <a:r>
              <a:rPr lang="ko-KR" altLang="en-US" dirty="0"/>
              <a:t>작성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59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496944" cy="646931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글수정</a:t>
            </a:r>
            <a:r>
              <a:rPr lang="en-US" altLang="ko-KR" dirty="0"/>
              <a:t>: </a:t>
            </a:r>
            <a:r>
              <a:rPr lang="en-US" altLang="ko-KR" sz="2700" dirty="0" err="1">
                <a:solidFill>
                  <a:srgbClr val="0000FF"/>
                </a:solidFill>
              </a:rPr>
              <a:t>BoardController</a:t>
            </a:r>
            <a:r>
              <a:rPr lang="en-US" altLang="ko-KR" sz="2700" dirty="0">
                <a:solidFill>
                  <a:srgbClr val="0000FF"/>
                </a:solidFill>
              </a:rPr>
              <a:t> </a:t>
            </a:r>
            <a:r>
              <a:rPr lang="ko-KR" altLang="en-US" sz="2700" dirty="0">
                <a:solidFill>
                  <a:srgbClr val="0000FF"/>
                </a:solidFill>
              </a:rPr>
              <a:t>추가 </a:t>
            </a:r>
            <a:r>
              <a:rPr lang="en-US" altLang="ko-KR" sz="2700" dirty="0">
                <a:solidFill>
                  <a:srgbClr val="0000FF"/>
                </a:solidFill>
              </a:rPr>
              <a:t>(</a:t>
            </a:r>
            <a:r>
              <a:rPr lang="en-US" altLang="ko-KR" sz="2700" dirty="0" smtClean="0">
                <a:solidFill>
                  <a:srgbClr val="0000FF"/>
                </a:solidFill>
              </a:rPr>
              <a:t>modify.do </a:t>
            </a:r>
            <a:r>
              <a:rPr lang="ko-KR" altLang="en-US" sz="2700" dirty="0" smtClean="0">
                <a:solidFill>
                  <a:srgbClr val="0000FF"/>
                </a:solidFill>
              </a:rPr>
              <a:t>수정 </a:t>
            </a:r>
            <a:r>
              <a:rPr lang="ko-KR" altLang="en-US" sz="2700" dirty="0" err="1" smtClean="0">
                <a:solidFill>
                  <a:srgbClr val="0000FF"/>
                </a:solidFill>
              </a:rPr>
              <a:t>저장후</a:t>
            </a:r>
            <a:r>
              <a:rPr lang="ko-KR" altLang="en-US" sz="2700" dirty="0" smtClean="0">
                <a:solidFill>
                  <a:srgbClr val="0000FF"/>
                </a:solidFill>
              </a:rPr>
              <a:t> </a:t>
            </a:r>
            <a:r>
              <a:rPr lang="en-US" altLang="ko-KR" sz="2700" dirty="0" smtClean="0">
                <a:solidFill>
                  <a:srgbClr val="0000FF"/>
                </a:solidFill>
              </a:rPr>
              <a:t>view</a:t>
            </a:r>
            <a:r>
              <a:rPr lang="ko-KR" altLang="en-US" sz="2700" dirty="0" smtClean="0">
                <a:solidFill>
                  <a:srgbClr val="0000FF"/>
                </a:solidFill>
              </a:rPr>
              <a:t>로</a:t>
            </a:r>
            <a:r>
              <a:rPr lang="en-US" altLang="ko-KR" sz="2700" dirty="0" smtClean="0"/>
              <a:t>)</a:t>
            </a:r>
            <a:r>
              <a:rPr lang="ko-KR" altLang="en-US" sz="2700" dirty="0" smtClean="0"/>
              <a:t> </a:t>
            </a:r>
            <a:endParaRPr lang="ko-KR" altLang="en-US" sz="27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38057"/>
            <a:ext cx="8698760" cy="568863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7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글수정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err="1" smtClean="0"/>
              <a:t>BoardService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ym typeface="Wingdings" panose="05000000000000000000" pitchFamily="2" charset="2"/>
              </a:rPr>
              <a:t> </a:t>
            </a:r>
            <a:r>
              <a:rPr lang="en-US" altLang="ko-KR" sz="1600" dirty="0" smtClean="0"/>
              <a:t>BoardMapper.XML(::</a:t>
            </a:r>
            <a:r>
              <a:rPr lang="en-US" altLang="ko-KR" sz="1600" dirty="0" err="1" smtClean="0"/>
              <a:t>Mapper.Java</a:t>
            </a:r>
            <a:r>
              <a:rPr lang="en-US" altLang="ko-KR" sz="1600" dirty="0" smtClean="0"/>
              <a:t> )</a:t>
            </a:r>
            <a:r>
              <a:rPr lang="ko-KR" altLang="en-US" sz="1600" dirty="0" smtClean="0"/>
              <a:t>확인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err="1" smtClean="0"/>
              <a:t>BoardController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 @</a:t>
            </a:r>
            <a:r>
              <a:rPr lang="en-US" altLang="ko-KR" sz="1600" dirty="0" err="1" smtClean="0"/>
              <a:t>RequestMapping</a:t>
            </a:r>
            <a:r>
              <a:rPr lang="en-US" altLang="ko-KR" sz="1600" dirty="0" smtClean="0"/>
              <a:t>("/delete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.do</a:t>
            </a:r>
            <a:r>
              <a:rPr lang="en-US" altLang="ko-KR" sz="1600" dirty="0"/>
              <a:t>"</a:t>
            </a:r>
            <a:r>
              <a:rPr lang="en-US" altLang="ko-KR" sz="1600" dirty="0" smtClean="0"/>
              <a:t>, method=</a:t>
            </a:r>
            <a:r>
              <a:rPr lang="en-US" altLang="ko-KR" sz="1600" dirty="0"/>
              <a:t>"</a:t>
            </a:r>
            <a:r>
              <a:rPr lang="en-US" altLang="ko-KR" sz="1600" dirty="0" smtClean="0"/>
              <a:t>get" ) </a:t>
            </a:r>
            <a:r>
              <a:rPr lang="ko-KR" altLang="en-US" sz="1600" dirty="0" smtClean="0"/>
              <a:t>관련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메서드</a:t>
            </a:r>
            <a:r>
              <a:rPr lang="ko-KR" altLang="en-US" sz="1600" dirty="0" smtClean="0"/>
              <a:t> 추가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Run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As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5436096" y="1583898"/>
            <a:ext cx="327585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 &lt;delete id=</a:t>
            </a:r>
            <a:r>
              <a:rPr lang="en-US" altLang="ko-KR" sz="1200" i="1" dirty="0"/>
              <a:t>"</a:t>
            </a:r>
            <a:r>
              <a:rPr lang="en-US" altLang="ko-KR" sz="1200" i="1" dirty="0" err="1">
                <a:solidFill>
                  <a:srgbClr val="0000FF"/>
                </a:solidFill>
              </a:rPr>
              <a:t>deleteArticle</a:t>
            </a:r>
            <a:r>
              <a:rPr lang="en-US" altLang="ko-KR" sz="1200" i="1" dirty="0"/>
              <a:t>"&gt;</a:t>
            </a:r>
          </a:p>
          <a:p>
            <a:r>
              <a:rPr lang="en-US" altLang="ko-KR" sz="1200" dirty="0"/>
              <a:t>        DELETE </a:t>
            </a:r>
          </a:p>
          <a:p>
            <a:r>
              <a:rPr lang="en-US" altLang="ko-KR" sz="1200" dirty="0"/>
              <a:t>        FROM  </a:t>
            </a:r>
            <a:r>
              <a:rPr lang="en-US" altLang="ko-KR" sz="1200" dirty="0" err="1"/>
              <a:t>tbl_board</a:t>
            </a:r>
            <a:endParaRPr lang="en-US" altLang="ko-KR" sz="1200" dirty="0"/>
          </a:p>
          <a:p>
            <a:r>
              <a:rPr lang="en-US" altLang="ko-KR" sz="1200" dirty="0"/>
              <a:t>        WHERE  </a:t>
            </a:r>
            <a:r>
              <a:rPr lang="en-US" altLang="ko-KR" sz="1200" u="sng" dirty="0" err="1"/>
              <a:t>bno</a:t>
            </a:r>
            <a:r>
              <a:rPr lang="en-US" altLang="ko-KR" sz="1200" u="sng" dirty="0"/>
              <a:t> = #{</a:t>
            </a:r>
            <a:r>
              <a:rPr lang="en-US" altLang="ko-KR" sz="1200" u="sng" dirty="0" err="1"/>
              <a:t>bno</a:t>
            </a:r>
            <a:r>
              <a:rPr lang="en-US" altLang="ko-KR" sz="1200" u="sng" dirty="0"/>
              <a:t>}</a:t>
            </a:r>
          </a:p>
          <a:p>
            <a:r>
              <a:rPr lang="en-US" altLang="ko-KR" sz="1200" dirty="0"/>
              <a:t>    &lt;/delete&gt;</a:t>
            </a:r>
            <a:endParaRPr lang="ko-KR" altLang="en-US" sz="1200" dirty="0"/>
          </a:p>
        </p:txBody>
      </p:sp>
      <p:sp>
        <p:nvSpPr>
          <p:cNvPr id="6" name="오른쪽 화살표 5"/>
          <p:cNvSpPr/>
          <p:nvPr/>
        </p:nvSpPr>
        <p:spPr>
          <a:xfrm>
            <a:off x="4964867" y="1740035"/>
            <a:ext cx="353687" cy="70604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71600" y="1645454"/>
            <a:ext cx="3783596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public void </a:t>
            </a:r>
            <a:r>
              <a:rPr lang="en-US" altLang="ko-KR" sz="1400" b="1" dirty="0" err="1"/>
              <a:t>deleteArticle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bno</a:t>
            </a:r>
            <a:r>
              <a:rPr lang="en-US" altLang="ko-KR" sz="1400" b="1" dirty="0"/>
              <a:t>){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 err="1"/>
              <a:t>this.boardMapper.</a:t>
            </a:r>
            <a:r>
              <a:rPr lang="en-US" altLang="ko-KR" sz="1400" b="1" dirty="0" err="1">
                <a:solidFill>
                  <a:srgbClr val="0000FF"/>
                </a:solidFill>
              </a:rPr>
              <a:t>deleteArticle</a:t>
            </a:r>
            <a:r>
              <a:rPr lang="en-US" altLang="ko-KR" sz="1400" b="1" dirty="0">
                <a:solidFill>
                  <a:srgbClr val="0000FF"/>
                </a:solidFill>
              </a:rPr>
              <a:t>(</a:t>
            </a:r>
            <a:r>
              <a:rPr lang="en-US" altLang="ko-KR" sz="1400" b="1" dirty="0" err="1">
                <a:solidFill>
                  <a:srgbClr val="0000FF"/>
                </a:solidFill>
              </a:rPr>
              <a:t>bno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return </a:t>
            </a:r>
            <a:r>
              <a:rPr lang="en-US" altLang="ko-KR" sz="1400" b="1" dirty="0" smtClean="0"/>
              <a:t>;</a:t>
            </a:r>
          </a:p>
          <a:p>
            <a:r>
              <a:rPr lang="en-US" altLang="ko-KR" sz="1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965868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글삭제</a:t>
            </a:r>
            <a:r>
              <a:rPr lang="en-US" altLang="ko-KR" dirty="0" smtClean="0"/>
              <a:t>: 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BoardController</a:t>
            </a:r>
            <a:r>
              <a:rPr lang="ko-KR" altLang="en-US" sz="2400" dirty="0" smtClean="0">
                <a:solidFill>
                  <a:srgbClr val="0000FF"/>
                </a:solidFill>
              </a:rPr>
              <a:t>에</a:t>
            </a:r>
            <a:r>
              <a:rPr lang="en-US" altLang="ko-KR" sz="2400" dirty="0" smtClean="0">
                <a:solidFill>
                  <a:srgbClr val="0000FF"/>
                </a:solidFill>
              </a:rPr>
              <a:t> </a:t>
            </a:r>
            <a:r>
              <a:rPr lang="ko-KR" altLang="en-US" sz="2400" dirty="0">
                <a:solidFill>
                  <a:srgbClr val="0000FF"/>
                </a:solidFill>
              </a:rPr>
              <a:t>추가 </a:t>
            </a:r>
            <a:r>
              <a:rPr lang="en-US" altLang="ko-KR" sz="2400" dirty="0" smtClean="0">
                <a:solidFill>
                  <a:srgbClr val="0000FF"/>
                </a:solidFill>
              </a:rPr>
              <a:t>(delete.do)</a:t>
            </a:r>
            <a:r>
              <a:rPr lang="ko-KR" altLang="en-US" sz="2400" dirty="0" smtClean="0">
                <a:solidFill>
                  <a:srgbClr val="0000FF"/>
                </a:solidFill>
              </a:rPr>
              <a:t> 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5"/>
            <a:ext cx="8286750" cy="60293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63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추천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err="1" smtClean="0"/>
              <a:t>BoardService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ym typeface="Wingdings" panose="05000000000000000000" pitchFamily="2" charset="2"/>
              </a:rPr>
              <a:t> </a:t>
            </a:r>
            <a:r>
              <a:rPr lang="en-US" altLang="ko-KR" sz="1600" dirty="0" smtClean="0"/>
              <a:t>BoardMapper.XML(::</a:t>
            </a:r>
            <a:r>
              <a:rPr lang="en-US" altLang="ko-KR" sz="1600" dirty="0" err="1" smtClean="0"/>
              <a:t>Mapper.Java</a:t>
            </a:r>
            <a:r>
              <a:rPr lang="en-US" altLang="ko-KR" sz="1600" dirty="0" smtClean="0"/>
              <a:t> )</a:t>
            </a:r>
            <a:r>
              <a:rPr lang="ko-KR" altLang="en-US" sz="1600" dirty="0" smtClean="0"/>
              <a:t>확인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err="1" smtClean="0"/>
              <a:t>BoardController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 </a:t>
            </a:r>
            <a:r>
              <a:rPr lang="en-US" altLang="ko-KR" sz="1600" dirty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("/recommend.do</a:t>
            </a:r>
            <a:r>
              <a:rPr lang="en-US" altLang="ko-KR" sz="1600" dirty="0" smtClean="0"/>
              <a:t>") </a:t>
            </a:r>
            <a:r>
              <a:rPr lang="ko-KR" altLang="en-US" sz="1600" dirty="0" smtClean="0"/>
              <a:t>관련</a:t>
            </a:r>
            <a:r>
              <a:rPr lang="en-US" altLang="ko-KR" sz="1600" dirty="0" smtClean="0"/>
              <a:t> </a:t>
            </a:r>
            <a:r>
              <a:rPr lang="ko-KR" altLang="en-US" sz="1600" dirty="0" err="1" smtClean="0"/>
              <a:t>메서드</a:t>
            </a:r>
            <a:r>
              <a:rPr lang="ko-KR" altLang="en-US" sz="1600" dirty="0" smtClean="0"/>
              <a:t> 추가 </a:t>
            </a:r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Run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As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5436096" y="1325908"/>
            <a:ext cx="3275856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 &lt;update id=</a:t>
            </a:r>
            <a:r>
              <a:rPr lang="en-US" altLang="ko-KR" sz="1200" i="1" dirty="0"/>
              <a:t>"</a:t>
            </a:r>
            <a:r>
              <a:rPr lang="en-US" altLang="ko-KR" sz="1200" i="1" dirty="0" err="1"/>
              <a:t>updateRecommendCnt</a:t>
            </a:r>
            <a:r>
              <a:rPr lang="en-US" altLang="ko-KR" sz="1200" i="1" dirty="0"/>
              <a:t>"&gt;</a:t>
            </a:r>
          </a:p>
          <a:p>
            <a:r>
              <a:rPr lang="en-US" altLang="ko-KR" sz="1200" dirty="0"/>
              <a:t>        UPDATE  </a:t>
            </a:r>
            <a:r>
              <a:rPr lang="en-US" altLang="ko-KR" sz="1200" dirty="0" err="1"/>
              <a:t>tbl_board</a:t>
            </a:r>
            <a:endParaRPr lang="en-US" altLang="ko-KR" sz="1200" dirty="0"/>
          </a:p>
          <a:p>
            <a:r>
              <a:rPr lang="en-US" altLang="ko-KR" sz="1200" dirty="0"/>
              <a:t>        SET    </a:t>
            </a:r>
          </a:p>
          <a:p>
            <a:r>
              <a:rPr lang="en-US" altLang="ko-KR" sz="1200" dirty="0"/>
              <a:t>               </a:t>
            </a:r>
            <a:r>
              <a:rPr lang="en-US" altLang="ko-KR" sz="1200" u="sng" dirty="0" err="1"/>
              <a:t>recommendcnt</a:t>
            </a:r>
            <a:r>
              <a:rPr lang="en-US" altLang="ko-KR" sz="1200" u="sng" dirty="0"/>
              <a:t>=recommendcnt+1</a:t>
            </a:r>
          </a:p>
          <a:p>
            <a:r>
              <a:rPr lang="en-US" altLang="ko-KR" sz="1200" dirty="0"/>
              <a:t>        WHERE  </a:t>
            </a:r>
            <a:r>
              <a:rPr lang="en-US" altLang="ko-KR" sz="1200" u="sng" dirty="0" err="1"/>
              <a:t>bno</a:t>
            </a:r>
            <a:r>
              <a:rPr lang="en-US" altLang="ko-KR" sz="1200" u="sng" dirty="0"/>
              <a:t>  = #{</a:t>
            </a:r>
            <a:r>
              <a:rPr lang="en-US" altLang="ko-KR" sz="1200" u="sng" dirty="0" err="1"/>
              <a:t>bno</a:t>
            </a:r>
            <a:r>
              <a:rPr lang="en-US" altLang="ko-KR" sz="1200" u="sng" dirty="0"/>
              <a:t>}</a:t>
            </a:r>
          </a:p>
          <a:p>
            <a:r>
              <a:rPr lang="en-US" altLang="ko-KR" sz="1200" dirty="0"/>
              <a:t>    &lt;/update&gt;</a:t>
            </a:r>
            <a:endParaRPr lang="ko-KR" altLang="en-US" sz="1200" dirty="0"/>
          </a:p>
        </p:txBody>
      </p:sp>
      <p:sp>
        <p:nvSpPr>
          <p:cNvPr id="6" name="오른쪽 화살표 5"/>
          <p:cNvSpPr/>
          <p:nvPr/>
        </p:nvSpPr>
        <p:spPr>
          <a:xfrm>
            <a:off x="5046491" y="1690906"/>
            <a:ext cx="245263" cy="588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1560" y="1616004"/>
            <a:ext cx="4320480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public  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updateRecommendCnt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bno</a:t>
            </a:r>
            <a:r>
              <a:rPr lang="en-US" altLang="ko-KR" sz="1400" b="1" dirty="0"/>
              <a:t>){</a:t>
            </a:r>
          </a:p>
          <a:p>
            <a:r>
              <a:rPr lang="en-US" altLang="ko-KR" sz="1400" dirty="0" smtClean="0"/>
              <a:t>   </a:t>
            </a:r>
            <a:r>
              <a:rPr lang="en-US" altLang="ko-KR" sz="1400" b="1" dirty="0"/>
              <a:t>return </a:t>
            </a:r>
            <a:r>
              <a:rPr lang="en-US" altLang="ko-KR" sz="1400" b="1" dirty="0" err="1"/>
              <a:t>this.boardMapper.updateRecommendCnt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bno</a:t>
            </a:r>
            <a:r>
              <a:rPr lang="en-US" altLang="ko-KR" sz="1400" b="1" dirty="0" smtClean="0"/>
              <a:t>);</a:t>
            </a:r>
          </a:p>
          <a:p>
            <a:r>
              <a:rPr lang="en-US" altLang="ko-KR" sz="1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3944384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추천</a:t>
            </a:r>
            <a:r>
              <a:rPr lang="en-US" altLang="ko-KR" dirty="0" smtClean="0"/>
              <a:t>: </a:t>
            </a:r>
            <a:r>
              <a:rPr lang="en-US" altLang="ko-KR" sz="2800" dirty="0" err="1">
                <a:solidFill>
                  <a:srgbClr val="0000FF"/>
                </a:solidFill>
              </a:rPr>
              <a:t>BoardController</a:t>
            </a:r>
            <a:r>
              <a:rPr lang="en-US" altLang="ko-KR" sz="2800" dirty="0">
                <a:solidFill>
                  <a:srgbClr val="0000FF"/>
                </a:solidFill>
              </a:rPr>
              <a:t> </a:t>
            </a:r>
            <a:r>
              <a:rPr lang="ko-KR" altLang="en-US" sz="2800" dirty="0">
                <a:solidFill>
                  <a:srgbClr val="0000FF"/>
                </a:solidFill>
              </a:rPr>
              <a:t>추가 </a:t>
            </a:r>
            <a:r>
              <a:rPr lang="en-US" altLang="ko-KR" sz="2800" dirty="0" smtClean="0">
                <a:solidFill>
                  <a:srgbClr val="0000FF"/>
                </a:solidFill>
              </a:rPr>
              <a:t>(recommend.do)</a:t>
            </a:r>
            <a:r>
              <a:rPr lang="ko-KR" altLang="en-US" sz="2800" dirty="0" smtClean="0">
                <a:solidFill>
                  <a:srgbClr val="0000FF"/>
                </a:solidFill>
              </a:rPr>
              <a:t> </a:t>
            </a:r>
            <a:endParaRPr lang="ko-KR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836712"/>
            <a:ext cx="8424936" cy="5760640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/>
              <a:t>@</a:t>
            </a:r>
            <a:r>
              <a:rPr lang="en-US" altLang="ko-KR" dirty="0" err="1"/>
              <a:t>RequestMapping</a:t>
            </a:r>
            <a:r>
              <a:rPr lang="en-US" altLang="ko-KR" dirty="0"/>
              <a:t>("/recommend.do")</a:t>
            </a:r>
          </a:p>
          <a:p>
            <a:pPr marL="0" indent="0">
              <a:buNone/>
            </a:pPr>
            <a:r>
              <a:rPr lang="en-US" altLang="ko-KR" dirty="0"/>
              <a:t>public </a:t>
            </a:r>
            <a:r>
              <a:rPr lang="en-US" altLang="ko-KR" dirty="0" err="1"/>
              <a:t>ModelAndView</a:t>
            </a:r>
            <a:r>
              <a:rPr lang="en-US" altLang="ko-KR" dirty="0"/>
              <a:t> </a:t>
            </a:r>
            <a:r>
              <a:rPr lang="en-US" altLang="ko-KR" dirty="0" err="1"/>
              <a:t>updateRecommendCnt</a:t>
            </a:r>
            <a:r>
              <a:rPr lang="en-US" altLang="ko-KR" dirty="0"/>
              <a:t>(</a:t>
            </a:r>
            <a:r>
              <a:rPr lang="en-US" altLang="ko-KR" dirty="0" err="1"/>
              <a:t>HttpServletRequest</a:t>
            </a:r>
            <a:r>
              <a:rPr lang="en-US" altLang="ko-KR" dirty="0"/>
              <a:t> request, </a:t>
            </a:r>
            <a:r>
              <a:rPr lang="en-US" altLang="ko-KR" dirty="0" err="1"/>
              <a:t>HttpSession</a:t>
            </a:r>
            <a:r>
              <a:rPr lang="en-US" altLang="ko-KR" dirty="0"/>
              <a:t> session){</a:t>
            </a:r>
          </a:p>
          <a:p>
            <a:pPr marL="0" indent="0">
              <a:buNone/>
            </a:pPr>
            <a:endParaRPr lang="ko-KR" altLang="en-US" dirty="0"/>
          </a:p>
          <a:p>
            <a:pPr marL="320040" lvl="1" indent="0">
              <a:buNone/>
            </a:pPr>
            <a:r>
              <a:rPr lang="en-US" altLang="ko-KR" b="1" dirty="0" err="1"/>
              <a:t>int</a:t>
            </a:r>
            <a:r>
              <a:rPr lang="en-US" altLang="ko-KR" b="1" dirty="0"/>
              <a:t> </a:t>
            </a:r>
            <a:r>
              <a:rPr lang="en-US" altLang="ko-KR" b="1" dirty="0" err="1"/>
              <a:t>bno</a:t>
            </a:r>
            <a:r>
              <a:rPr lang="en-US" altLang="ko-KR" b="1" dirty="0"/>
              <a:t> = </a:t>
            </a:r>
            <a:r>
              <a:rPr lang="en-US" altLang="ko-KR" b="1" dirty="0" err="1"/>
              <a:t>Integer.</a:t>
            </a:r>
            <a:r>
              <a:rPr lang="en-US" altLang="ko-KR" b="1" i="1" dirty="0" err="1"/>
              <a:t>parseInt</a:t>
            </a:r>
            <a:r>
              <a:rPr lang="en-US" altLang="ko-KR" b="1" i="1" dirty="0"/>
              <a:t>(</a:t>
            </a:r>
            <a:r>
              <a:rPr lang="en-US" altLang="ko-KR" b="1" i="1" dirty="0" err="1"/>
              <a:t>request.getParameter</a:t>
            </a:r>
            <a:r>
              <a:rPr lang="en-US" altLang="ko-KR" b="1" i="1" dirty="0"/>
              <a:t>("</a:t>
            </a:r>
            <a:r>
              <a:rPr lang="en-US" altLang="ko-KR" b="1" i="1" dirty="0" err="1"/>
              <a:t>bno</a:t>
            </a:r>
            <a:r>
              <a:rPr lang="en-US" altLang="ko-KR" b="1" i="1" dirty="0"/>
              <a:t>"));</a:t>
            </a:r>
          </a:p>
          <a:p>
            <a:pPr marL="320040" lvl="1" indent="0">
              <a:buNone/>
            </a:pPr>
            <a:r>
              <a:rPr lang="nb-NO" altLang="ko-KR" dirty="0"/>
              <a:t>String userId = (String) session.getAttribute("userId");</a:t>
            </a:r>
          </a:p>
          <a:p>
            <a:pPr marL="320040" lvl="1" indent="0">
              <a:buNone/>
            </a:pPr>
            <a:r>
              <a:rPr lang="en-US" altLang="ko-KR" dirty="0"/>
              <a:t>Board </a:t>
            </a:r>
            <a:r>
              <a:rPr lang="en-US" altLang="ko-KR" dirty="0" err="1"/>
              <a:t>board</a:t>
            </a:r>
            <a:r>
              <a:rPr lang="en-US" altLang="ko-KR" dirty="0"/>
              <a:t> = </a:t>
            </a:r>
            <a:r>
              <a:rPr lang="en-US" altLang="ko-KR" dirty="0" err="1"/>
              <a:t>boardService.getOneArticle</a:t>
            </a:r>
            <a:r>
              <a:rPr lang="en-US" altLang="ko-KR" dirty="0"/>
              <a:t>(</a:t>
            </a:r>
            <a:r>
              <a:rPr lang="en-US" altLang="ko-KR" dirty="0" err="1"/>
              <a:t>bno</a:t>
            </a:r>
            <a:r>
              <a:rPr lang="en-US" altLang="ko-KR" dirty="0"/>
              <a:t>);</a:t>
            </a:r>
          </a:p>
          <a:p>
            <a:pPr marL="320040" lvl="1" indent="0">
              <a:buNone/>
            </a:pPr>
            <a:endParaRPr lang="ko-KR" altLang="en-US" dirty="0"/>
          </a:p>
          <a:p>
            <a:pPr marL="320040" lvl="1" indent="0">
              <a:buNone/>
            </a:pPr>
            <a:r>
              <a:rPr lang="en-US" altLang="ko-KR" dirty="0" err="1"/>
              <a:t>ModelAndView</a:t>
            </a:r>
            <a:r>
              <a:rPr lang="en-US" altLang="ko-KR" dirty="0"/>
              <a:t> model = </a:t>
            </a:r>
            <a:r>
              <a:rPr lang="en-US" altLang="ko-KR" b="1" dirty="0"/>
              <a:t>new </a:t>
            </a:r>
            <a:r>
              <a:rPr lang="en-US" altLang="ko-KR" b="1" dirty="0" err="1"/>
              <a:t>ModelAndView</a:t>
            </a:r>
            <a:r>
              <a:rPr lang="en-US" altLang="ko-KR" b="1" dirty="0"/>
              <a:t>();</a:t>
            </a:r>
          </a:p>
          <a:p>
            <a:pPr marL="320040" lvl="1" indent="0">
              <a:buNone/>
            </a:pPr>
            <a:endParaRPr lang="ko-KR" altLang="en-US" dirty="0"/>
          </a:p>
          <a:p>
            <a:pPr marL="320040" lvl="1" indent="0">
              <a:buNone/>
            </a:pPr>
            <a:r>
              <a:rPr lang="en-US" altLang="ko-KR" b="1" dirty="0"/>
              <a:t>if(</a:t>
            </a:r>
            <a:r>
              <a:rPr lang="en-US" altLang="ko-KR" b="1" dirty="0" err="1"/>
              <a:t>userId.equals</a:t>
            </a:r>
            <a:r>
              <a:rPr lang="en-US" altLang="ko-KR" b="1" dirty="0"/>
              <a:t>(</a:t>
            </a:r>
            <a:r>
              <a:rPr lang="en-US" altLang="ko-KR" b="1" dirty="0" err="1"/>
              <a:t>board.getWriterid</a:t>
            </a:r>
            <a:r>
              <a:rPr lang="en-US" altLang="ko-KR" b="1" dirty="0"/>
              <a:t>())){</a:t>
            </a:r>
          </a:p>
          <a:p>
            <a:pPr marL="320040" lvl="1" indent="0"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model.addObject</a:t>
            </a:r>
            <a:r>
              <a:rPr lang="en-US" altLang="ko-KR" dirty="0"/>
              <a:t>("</a:t>
            </a:r>
            <a:r>
              <a:rPr lang="en-US" altLang="ko-KR" dirty="0" err="1"/>
              <a:t>errCode</a:t>
            </a:r>
            <a:r>
              <a:rPr lang="en-US" altLang="ko-KR" dirty="0"/>
              <a:t>", "1");</a:t>
            </a:r>
          </a:p>
          <a:p>
            <a:pPr marL="320040" lvl="1" indent="0">
              <a:buNone/>
            </a:pPr>
            <a:r>
              <a:rPr lang="en-US" altLang="ko-KR" dirty="0"/>
              <a:t>} </a:t>
            </a:r>
            <a:r>
              <a:rPr lang="en-US" altLang="ko-KR" b="1" dirty="0"/>
              <a:t>else {</a:t>
            </a:r>
          </a:p>
          <a:p>
            <a:pPr marL="320040" lvl="1" indent="0"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boardService.updateRecommendCnt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bno</a:t>
            </a:r>
            <a:r>
              <a:rPr lang="en-US" altLang="ko-KR" dirty="0"/>
              <a:t>);</a:t>
            </a:r>
          </a:p>
          <a:p>
            <a:pPr marL="320040" lvl="1" indent="0">
              <a:buNone/>
            </a:pPr>
            <a:r>
              <a:rPr lang="en-US" altLang="ko-KR" dirty="0"/>
              <a:t>}</a:t>
            </a:r>
          </a:p>
          <a:p>
            <a:pPr marL="320040" lvl="1" indent="0">
              <a:buNone/>
            </a:pPr>
            <a:endParaRPr lang="ko-KR" altLang="en-US" dirty="0"/>
          </a:p>
          <a:p>
            <a:pPr marL="320040" lvl="1" indent="0">
              <a:buNone/>
            </a:pPr>
            <a:r>
              <a:rPr lang="en-US" altLang="ko-KR" dirty="0" err="1"/>
              <a:t>model.addObject</a:t>
            </a:r>
            <a:r>
              <a:rPr lang="en-US" altLang="ko-KR" dirty="0"/>
              <a:t>("</a:t>
            </a:r>
            <a:r>
              <a:rPr lang="en-US" altLang="ko-KR" dirty="0" err="1"/>
              <a:t>bno</a:t>
            </a:r>
            <a:r>
              <a:rPr lang="en-US" altLang="ko-KR" dirty="0"/>
              <a:t>", </a:t>
            </a:r>
            <a:r>
              <a:rPr lang="en-US" altLang="ko-KR" dirty="0" err="1"/>
              <a:t>bno</a:t>
            </a:r>
            <a:r>
              <a:rPr lang="en-US" altLang="ko-KR" dirty="0"/>
              <a:t>);</a:t>
            </a:r>
          </a:p>
          <a:p>
            <a:pPr marL="320040" lvl="1" indent="0">
              <a:buNone/>
            </a:pPr>
            <a:r>
              <a:rPr lang="en-US" altLang="ko-KR" dirty="0" err="1"/>
              <a:t>model.setViewName</a:t>
            </a:r>
            <a:r>
              <a:rPr lang="en-US" altLang="ko-KR" dirty="0"/>
              <a:t>("redirect:/board/view.do");</a:t>
            </a:r>
          </a:p>
          <a:p>
            <a:pPr marL="320040" lvl="1" indent="0">
              <a:buNone/>
            </a:pPr>
            <a:endParaRPr lang="ko-KR" altLang="en-US" dirty="0"/>
          </a:p>
          <a:p>
            <a:pPr marL="320040" lvl="1" indent="0">
              <a:buNone/>
            </a:pPr>
            <a:r>
              <a:rPr lang="en-US" altLang="ko-KR" b="1" dirty="0"/>
              <a:t>return model;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68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5112568" cy="324036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구성</a:t>
            </a:r>
            <a:r>
              <a:rPr lang="en-US" altLang="ko-KR" dirty="0" smtClean="0"/>
              <a:t>-</a:t>
            </a:r>
            <a:r>
              <a:rPr lang="en-US" altLang="ko-KR" dirty="0" smtClean="0">
                <a:solidFill>
                  <a:srgbClr val="0000FF"/>
                </a:solidFill>
              </a:rPr>
              <a:t>162p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428" y="2564904"/>
            <a:ext cx="4286250" cy="201622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73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댓글</a:t>
            </a:r>
            <a:r>
              <a:rPr lang="ko-KR" altLang="en-US" dirty="0" smtClean="0"/>
              <a:t> 쓰기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err="1" smtClean="0"/>
              <a:t>BoardService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ym typeface="Wingdings" panose="05000000000000000000" pitchFamily="2" charset="2"/>
              </a:rPr>
              <a:t> </a:t>
            </a:r>
            <a:r>
              <a:rPr lang="en-US" altLang="ko-KR" sz="1600" dirty="0" smtClean="0"/>
              <a:t>BoardMapper.XML(::</a:t>
            </a:r>
            <a:r>
              <a:rPr lang="en-US" altLang="ko-KR" sz="1600" dirty="0" err="1" smtClean="0"/>
              <a:t>Mapper.Java</a:t>
            </a:r>
            <a:r>
              <a:rPr lang="en-US" altLang="ko-KR" sz="1600" dirty="0" smtClean="0"/>
              <a:t> )</a:t>
            </a:r>
            <a:r>
              <a:rPr lang="ko-KR" altLang="en-US" sz="1600" dirty="0" smtClean="0"/>
              <a:t>확인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en-US" altLang="ko-KR" sz="1600" dirty="0" err="1"/>
              <a:t>BoardController</a:t>
            </a:r>
            <a:r>
              <a:rPr lang="ko-KR" altLang="en-US" sz="1600" dirty="0"/>
              <a:t>에</a:t>
            </a:r>
            <a:endParaRPr lang="en-US" altLang="ko-KR" sz="1600" dirty="0" smtClean="0"/>
          </a:p>
          <a:p>
            <a:r>
              <a:rPr lang="en-US" altLang="ko-KR" sz="1600" dirty="0" smtClean="0"/>
              <a:t>@</a:t>
            </a:r>
            <a:r>
              <a:rPr lang="en-US" altLang="ko-KR" sz="1600" dirty="0" err="1" smtClean="0"/>
              <a:t>RequestMapping</a:t>
            </a:r>
            <a:r>
              <a:rPr lang="en-US" altLang="ko-KR" sz="1600" dirty="0" smtClean="0"/>
              <a:t> ("/</a:t>
            </a:r>
            <a:r>
              <a:rPr lang="en-US" altLang="ko-KR" sz="1600" dirty="0"/>
              <a:t>replyWrite.do</a:t>
            </a:r>
            <a:r>
              <a:rPr lang="en-US" altLang="ko-KR" sz="1600" dirty="0" smtClean="0"/>
              <a:t>")</a:t>
            </a:r>
          </a:p>
          <a:p>
            <a:r>
              <a:rPr lang="en-US" altLang="ko-KR" sz="1600" dirty="0" smtClean="0"/>
              <a:t>  </a:t>
            </a:r>
          </a:p>
          <a:p>
            <a:r>
              <a:rPr lang="en-US" altLang="ko-KR" sz="1600" dirty="0" smtClean="0"/>
              <a:t>Run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As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4538521" y="1550692"/>
            <a:ext cx="4536503" cy="44165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&lt;update id=</a:t>
            </a:r>
            <a:r>
              <a:rPr lang="en-US" altLang="ko-KR" sz="1200" i="1" dirty="0"/>
              <a:t>"</a:t>
            </a:r>
            <a:r>
              <a:rPr lang="en-US" altLang="ko-KR" sz="1200" i="1" dirty="0" err="1">
                <a:solidFill>
                  <a:srgbClr val="0000FF"/>
                </a:solidFill>
              </a:rPr>
              <a:t>updateReplyCnt</a:t>
            </a:r>
            <a:r>
              <a:rPr lang="en-US" altLang="ko-KR" sz="1200" i="1" dirty="0">
                <a:solidFill>
                  <a:srgbClr val="0000FF"/>
                </a:solidFill>
              </a:rPr>
              <a:t>"</a:t>
            </a:r>
            <a:r>
              <a:rPr lang="en-US" altLang="ko-KR" sz="1200" i="1" dirty="0"/>
              <a:t>&gt;</a:t>
            </a:r>
          </a:p>
          <a:p>
            <a:r>
              <a:rPr lang="en-US" altLang="ko-KR" sz="1200" dirty="0"/>
              <a:t>        UPDATE  </a:t>
            </a:r>
            <a:r>
              <a:rPr lang="en-US" altLang="ko-KR" sz="1200" dirty="0" err="1"/>
              <a:t>tbl_board</a:t>
            </a:r>
            <a:endParaRPr lang="en-US" altLang="ko-KR" sz="1200" dirty="0"/>
          </a:p>
          <a:p>
            <a:r>
              <a:rPr lang="en-US" altLang="ko-KR" sz="1200" dirty="0"/>
              <a:t>        SET  </a:t>
            </a:r>
            <a:r>
              <a:rPr lang="en-US" altLang="ko-KR" sz="1200" dirty="0" smtClean="0"/>
              <a:t>       </a:t>
            </a:r>
            <a:r>
              <a:rPr lang="en-US" altLang="ko-KR" sz="1200" u="sng" dirty="0" err="1"/>
              <a:t>replycnt</a:t>
            </a:r>
            <a:r>
              <a:rPr lang="en-US" altLang="ko-KR" sz="1200" u="sng" dirty="0"/>
              <a:t> = </a:t>
            </a:r>
            <a:r>
              <a:rPr lang="en-US" altLang="ko-KR" sz="1200" u="sng" dirty="0" err="1"/>
              <a:t>replycnt</a:t>
            </a:r>
            <a:r>
              <a:rPr lang="en-US" altLang="ko-KR" sz="1200" u="sng" dirty="0"/>
              <a:t> + 1</a:t>
            </a:r>
          </a:p>
          <a:p>
            <a:r>
              <a:rPr lang="en-US" altLang="ko-KR" sz="1200" dirty="0"/>
              <a:t>        WHERE  </a:t>
            </a:r>
            <a:r>
              <a:rPr lang="en-US" altLang="ko-KR" sz="1200" u="sng" dirty="0" err="1"/>
              <a:t>bno</a:t>
            </a:r>
            <a:r>
              <a:rPr lang="en-US" altLang="ko-KR" sz="1200" u="sng" dirty="0"/>
              <a:t>  = #{</a:t>
            </a:r>
            <a:r>
              <a:rPr lang="en-US" altLang="ko-KR" sz="1200" u="sng" dirty="0" err="1"/>
              <a:t>bno</a:t>
            </a:r>
            <a:r>
              <a:rPr lang="en-US" altLang="ko-KR" sz="1200" u="sng" dirty="0"/>
              <a:t>}</a:t>
            </a:r>
          </a:p>
          <a:p>
            <a:r>
              <a:rPr lang="en-US" altLang="ko-KR" sz="1200" dirty="0" smtClean="0"/>
              <a:t>&lt;/</a:t>
            </a:r>
            <a:r>
              <a:rPr lang="en-US" altLang="ko-KR" sz="1200" dirty="0"/>
              <a:t>update</a:t>
            </a:r>
            <a:r>
              <a:rPr lang="en-US" altLang="ko-KR" sz="1200" dirty="0" smtClean="0"/>
              <a:t>&gt;</a:t>
            </a:r>
          </a:p>
          <a:p>
            <a:r>
              <a:rPr lang="en-US" altLang="ko-KR" sz="1100" dirty="0"/>
              <a:t>&lt;insert id=</a:t>
            </a:r>
            <a:r>
              <a:rPr lang="en-US" altLang="ko-KR" sz="1100" i="1" dirty="0"/>
              <a:t>"</a:t>
            </a:r>
            <a:r>
              <a:rPr lang="en-US" altLang="ko-KR" sz="1100" i="1" dirty="0" err="1">
                <a:solidFill>
                  <a:srgbClr val="0000FF"/>
                </a:solidFill>
              </a:rPr>
              <a:t>writeReply</a:t>
            </a:r>
            <a:r>
              <a:rPr lang="en-US" altLang="ko-KR" sz="1100" i="1" dirty="0"/>
              <a:t>" </a:t>
            </a:r>
            <a:r>
              <a:rPr lang="en-US" altLang="ko-KR" sz="1100" i="1" dirty="0" err="1"/>
              <a:t>keyProperty</a:t>
            </a:r>
            <a:r>
              <a:rPr lang="en-US" altLang="ko-KR" sz="1100" i="1" dirty="0"/>
              <a:t>="</a:t>
            </a:r>
            <a:r>
              <a:rPr lang="en-US" altLang="ko-KR" sz="1100" i="1" dirty="0" err="1"/>
              <a:t>rno</a:t>
            </a:r>
            <a:r>
              <a:rPr lang="en-US" altLang="ko-KR" sz="1100" i="1" dirty="0"/>
              <a:t>"&gt;</a:t>
            </a:r>
          </a:p>
          <a:p>
            <a:r>
              <a:rPr lang="en-US" altLang="ko-KR" sz="1100" dirty="0"/>
              <a:t>        &lt;</a:t>
            </a:r>
            <a:r>
              <a:rPr lang="en-US" altLang="ko-KR" sz="1100" dirty="0" err="1"/>
              <a:t>selectKey</a:t>
            </a:r>
            <a:r>
              <a:rPr lang="en-US" altLang="ko-KR" sz="1100" dirty="0"/>
              <a:t> </a:t>
            </a:r>
            <a:r>
              <a:rPr lang="en-US" altLang="ko-KR" sz="1100" dirty="0" err="1"/>
              <a:t>keyProperty</a:t>
            </a:r>
            <a:r>
              <a:rPr lang="en-US" altLang="ko-KR" sz="1100" dirty="0"/>
              <a:t>=</a:t>
            </a:r>
            <a:r>
              <a:rPr lang="en-US" altLang="ko-KR" sz="1100" i="1" dirty="0"/>
              <a:t>"</a:t>
            </a:r>
            <a:r>
              <a:rPr lang="en-US" altLang="ko-KR" sz="1100" i="1" dirty="0" err="1"/>
              <a:t>rno</a:t>
            </a:r>
            <a:r>
              <a:rPr lang="en-US" altLang="ko-KR" sz="1100" i="1" dirty="0"/>
              <a:t>" </a:t>
            </a:r>
            <a:r>
              <a:rPr lang="en-US" altLang="ko-KR" sz="1100" i="1" dirty="0" err="1"/>
              <a:t>resultType</a:t>
            </a:r>
            <a:r>
              <a:rPr lang="en-US" altLang="ko-KR" sz="1100" i="1" dirty="0"/>
              <a:t>="</a:t>
            </a:r>
            <a:r>
              <a:rPr lang="en-US" altLang="ko-KR" sz="1100" i="1" dirty="0" err="1"/>
              <a:t>int</a:t>
            </a:r>
            <a:r>
              <a:rPr lang="en-US" altLang="ko-KR" sz="1100" i="1" dirty="0"/>
              <a:t>" order="BEFORE"&gt;  </a:t>
            </a:r>
          </a:p>
          <a:p>
            <a:r>
              <a:rPr lang="en-US" altLang="ko-KR" sz="1100" dirty="0"/>
              <a:t>           </a:t>
            </a:r>
            <a:r>
              <a:rPr lang="en-US" altLang="ko-KR" sz="1100" dirty="0" smtClean="0"/>
              <a:t>  </a:t>
            </a:r>
            <a:r>
              <a:rPr lang="en-US" altLang="ko-KR" sz="1100" dirty="0"/>
              <a:t>SELECT COALESCE(MAX(</a:t>
            </a:r>
            <a:r>
              <a:rPr lang="en-US" altLang="ko-KR" sz="1100" u="sng" dirty="0" err="1"/>
              <a:t>rno</a:t>
            </a:r>
            <a:r>
              <a:rPr lang="en-US" altLang="ko-KR" sz="1100" u="sng" dirty="0"/>
              <a:t>), 0) + 1 AS </a:t>
            </a:r>
            <a:r>
              <a:rPr lang="en-US" altLang="ko-KR" sz="1100" u="sng" dirty="0" err="1"/>
              <a:t>rno</a:t>
            </a:r>
            <a:r>
              <a:rPr lang="en-US" altLang="ko-KR" sz="1100" u="sng" dirty="0"/>
              <a:t> </a:t>
            </a:r>
          </a:p>
          <a:p>
            <a:r>
              <a:rPr lang="en-US" altLang="ko-KR" sz="1100" dirty="0"/>
              <a:t>            </a:t>
            </a:r>
            <a:r>
              <a:rPr lang="en-US" altLang="ko-KR" sz="1100" dirty="0" smtClean="0"/>
              <a:t> FROM   </a:t>
            </a:r>
            <a:r>
              <a:rPr lang="en-US" altLang="ko-KR" sz="1100" dirty="0" err="1"/>
              <a:t>tbl_reply</a:t>
            </a:r>
            <a:endParaRPr lang="en-US" altLang="ko-KR" sz="1100" dirty="0"/>
          </a:p>
          <a:p>
            <a:r>
              <a:rPr lang="en-US" altLang="ko-KR" sz="1100" dirty="0"/>
              <a:t>        &lt;/</a:t>
            </a:r>
            <a:r>
              <a:rPr lang="en-US" altLang="ko-KR" sz="1100" dirty="0" err="1"/>
              <a:t>selectKey</a:t>
            </a:r>
            <a:r>
              <a:rPr lang="en-US" altLang="ko-KR" sz="1100" dirty="0"/>
              <a:t>&gt;</a:t>
            </a:r>
          </a:p>
          <a:p>
            <a:r>
              <a:rPr lang="ko-KR" altLang="en-US" sz="1100" dirty="0"/>
              <a:t> </a:t>
            </a:r>
          </a:p>
          <a:p>
            <a:r>
              <a:rPr lang="en-US" altLang="ko-KR" sz="1100" dirty="0"/>
              <a:t>        INSERT INTO </a:t>
            </a:r>
            <a:r>
              <a:rPr lang="en-US" altLang="ko-KR" sz="1100" dirty="0" err="1"/>
              <a:t>tbl_reply</a:t>
            </a:r>
            <a:r>
              <a:rPr lang="en-US" altLang="ko-KR" sz="1100" dirty="0"/>
              <a:t> (</a:t>
            </a:r>
          </a:p>
          <a:p>
            <a:r>
              <a:rPr lang="en-US" altLang="ko-KR" sz="1100" dirty="0"/>
              <a:t>                </a:t>
            </a:r>
            <a:r>
              <a:rPr lang="en-US" altLang="ko-KR" sz="1100" u="sng" dirty="0" err="1"/>
              <a:t>rno</a:t>
            </a:r>
            <a:endParaRPr lang="en-US" altLang="ko-KR" sz="1100" u="sng" dirty="0"/>
          </a:p>
          <a:p>
            <a:r>
              <a:rPr lang="en-US" altLang="ko-KR" sz="1100" dirty="0"/>
              <a:t>               ,</a:t>
            </a:r>
            <a:r>
              <a:rPr lang="en-US" altLang="ko-KR" sz="1100" u="sng" dirty="0" err="1"/>
              <a:t>bno</a:t>
            </a:r>
            <a:endParaRPr lang="en-US" altLang="ko-KR" sz="1100" u="sng" dirty="0"/>
          </a:p>
          <a:p>
            <a:r>
              <a:rPr lang="en-US" altLang="ko-KR" sz="1100" dirty="0"/>
              <a:t>               ,content</a:t>
            </a:r>
          </a:p>
          <a:p>
            <a:r>
              <a:rPr lang="en-US" altLang="ko-KR" sz="1100" dirty="0"/>
              <a:t>               ,writer</a:t>
            </a:r>
          </a:p>
          <a:p>
            <a:r>
              <a:rPr lang="en-US" altLang="ko-KR" sz="1100" dirty="0"/>
              <a:t>               ,</a:t>
            </a:r>
            <a:r>
              <a:rPr lang="en-US" altLang="ko-KR" sz="1100" u="sng" dirty="0" err="1"/>
              <a:t>writerid</a:t>
            </a:r>
            <a:endParaRPr lang="en-US" altLang="ko-KR" sz="1100" u="sng" dirty="0"/>
          </a:p>
          <a:p>
            <a:r>
              <a:rPr lang="en-US" altLang="ko-KR" sz="1100" dirty="0"/>
              <a:t>        ) VALUES (</a:t>
            </a:r>
          </a:p>
          <a:p>
            <a:r>
              <a:rPr lang="en-US" altLang="ko-KR" sz="1100" dirty="0"/>
              <a:t>                #{</a:t>
            </a:r>
            <a:r>
              <a:rPr lang="en-US" altLang="ko-KR" sz="1100" u="sng" dirty="0" err="1"/>
              <a:t>rno</a:t>
            </a:r>
            <a:r>
              <a:rPr lang="en-US" altLang="ko-KR" sz="1100" u="sng" dirty="0"/>
              <a:t>}</a:t>
            </a:r>
          </a:p>
          <a:p>
            <a:r>
              <a:rPr lang="en-US" altLang="ko-KR" sz="1100" dirty="0"/>
              <a:t>               ,#{</a:t>
            </a:r>
            <a:r>
              <a:rPr lang="en-US" altLang="ko-KR" sz="1100" u="sng" dirty="0" err="1"/>
              <a:t>bno</a:t>
            </a:r>
            <a:r>
              <a:rPr lang="en-US" altLang="ko-KR" sz="1100" u="sng" dirty="0"/>
              <a:t>}</a:t>
            </a:r>
          </a:p>
          <a:p>
            <a:r>
              <a:rPr lang="en-US" altLang="ko-KR" sz="1100" dirty="0"/>
              <a:t>               ,#{content}</a:t>
            </a:r>
          </a:p>
          <a:p>
            <a:r>
              <a:rPr lang="en-US" altLang="ko-KR" sz="1100" dirty="0"/>
              <a:t>               ,#{writer}</a:t>
            </a:r>
          </a:p>
          <a:p>
            <a:r>
              <a:rPr lang="en-US" altLang="ko-KR" sz="1100" dirty="0"/>
              <a:t>               ,#{</a:t>
            </a:r>
            <a:r>
              <a:rPr lang="en-US" altLang="ko-KR" sz="1100" u="sng" dirty="0" err="1"/>
              <a:t>writerid</a:t>
            </a:r>
            <a:r>
              <a:rPr lang="en-US" altLang="ko-KR" sz="1100" u="sng" dirty="0"/>
              <a:t>}</a:t>
            </a:r>
          </a:p>
          <a:p>
            <a:r>
              <a:rPr lang="ko-KR" altLang="en-US" sz="1100" dirty="0"/>
              <a:t>        </a:t>
            </a:r>
            <a:r>
              <a:rPr lang="en-US" altLang="ko-KR" sz="1100" dirty="0"/>
              <a:t>)</a:t>
            </a:r>
          </a:p>
          <a:p>
            <a:r>
              <a:rPr lang="en-US" altLang="ko-KR" sz="1200" dirty="0"/>
              <a:t>    &lt;/insert&gt;</a:t>
            </a:r>
            <a:endParaRPr lang="ko-KR" altLang="en-US" sz="1200" dirty="0"/>
          </a:p>
        </p:txBody>
      </p:sp>
      <p:sp>
        <p:nvSpPr>
          <p:cNvPr id="6" name="오른쪽 화살표 5"/>
          <p:cNvSpPr/>
          <p:nvPr/>
        </p:nvSpPr>
        <p:spPr>
          <a:xfrm>
            <a:off x="4268766" y="1849201"/>
            <a:ext cx="245263" cy="588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59583" y="1593047"/>
            <a:ext cx="3528392" cy="116955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public 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writeReply</a:t>
            </a:r>
            <a:r>
              <a:rPr lang="en-US" altLang="ko-KR" sz="1400" b="1" dirty="0"/>
              <a:t>(Reply reply){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bno</a:t>
            </a:r>
            <a:r>
              <a:rPr lang="en-US" altLang="ko-KR" sz="1400" b="1" dirty="0"/>
              <a:t> = </a:t>
            </a:r>
            <a:r>
              <a:rPr lang="en-US" altLang="ko-KR" sz="1400" b="1" dirty="0" err="1"/>
              <a:t>reply.getBno</a:t>
            </a:r>
            <a:r>
              <a:rPr lang="en-US" altLang="ko-KR" sz="1400" b="1" dirty="0"/>
              <a:t>();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 err="1"/>
              <a:t>this.boardMapper.updateReplyCnt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bno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return </a:t>
            </a:r>
            <a:r>
              <a:rPr lang="en-US" altLang="ko-KR" sz="1400" b="1" dirty="0" err="1"/>
              <a:t>this.boardMapper.writeReply</a:t>
            </a:r>
            <a:r>
              <a:rPr lang="en-US" altLang="ko-KR" sz="1400" b="1" dirty="0"/>
              <a:t>(reply</a:t>
            </a:r>
            <a:r>
              <a:rPr lang="en-US" altLang="ko-KR" sz="1400" b="1" dirty="0" smtClean="0"/>
              <a:t>);</a:t>
            </a:r>
          </a:p>
          <a:p>
            <a:r>
              <a:rPr lang="en-US" altLang="ko-KR" sz="1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9396190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댓글쓰기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sz="2800" dirty="0" err="1" smtClean="0">
                <a:solidFill>
                  <a:srgbClr val="0000FF"/>
                </a:solidFill>
              </a:rPr>
              <a:t>BoardController</a:t>
            </a:r>
            <a:r>
              <a:rPr lang="ko-KR" altLang="en-US" sz="2800" dirty="0" smtClean="0">
                <a:solidFill>
                  <a:srgbClr val="0000FF"/>
                </a:solidFill>
              </a:rPr>
              <a:t>에</a:t>
            </a:r>
            <a:r>
              <a:rPr lang="en-US" altLang="ko-KR" sz="2800" dirty="0" smtClean="0">
                <a:solidFill>
                  <a:srgbClr val="0000FF"/>
                </a:solidFill>
              </a:rPr>
              <a:t> </a:t>
            </a:r>
            <a:r>
              <a:rPr lang="ko-KR" altLang="en-US" sz="2800" dirty="0" smtClean="0">
                <a:solidFill>
                  <a:srgbClr val="0000FF"/>
                </a:solidFill>
              </a:rPr>
              <a:t>추가</a:t>
            </a:r>
            <a:r>
              <a:rPr lang="en-US" altLang="ko-KR" sz="2800" dirty="0" smtClean="0">
                <a:solidFill>
                  <a:srgbClr val="0000FF"/>
                </a:solidFill>
              </a:rPr>
              <a:t>(replyWrite.do:)</a:t>
            </a:r>
            <a:r>
              <a:rPr lang="ko-KR" altLang="en-US" sz="2800" dirty="0" smtClean="0">
                <a:solidFill>
                  <a:srgbClr val="0000FF"/>
                </a:solidFill>
              </a:rPr>
              <a:t> </a:t>
            </a:r>
            <a:endParaRPr lang="ko-KR" altLang="en-US" sz="28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800" dirty="0"/>
              <a:t>@</a:t>
            </a:r>
            <a:r>
              <a:rPr lang="en-US" altLang="ko-KR" sz="1800" dirty="0" err="1"/>
              <a:t>RequestMapping</a:t>
            </a:r>
            <a:r>
              <a:rPr lang="en-US" altLang="ko-KR" sz="1800" dirty="0"/>
              <a:t>("/replyWrite.do")</a:t>
            </a:r>
          </a:p>
          <a:p>
            <a:pPr marL="0" indent="0">
              <a:buNone/>
            </a:pPr>
            <a:r>
              <a:rPr lang="en-US" altLang="ko-KR" sz="1800" b="1" dirty="0"/>
              <a:t>public </a:t>
            </a:r>
            <a:r>
              <a:rPr lang="en-US" altLang="ko-KR" sz="1800" b="1" dirty="0" err="1"/>
              <a:t>ModelAndView</a:t>
            </a:r>
            <a:r>
              <a:rPr lang="en-US" altLang="ko-KR" sz="1800" b="1" dirty="0"/>
              <a:t> </a:t>
            </a:r>
            <a:r>
              <a:rPr lang="en-US" altLang="ko-KR" sz="1800" b="1" dirty="0" err="1"/>
              <a:t>replyWriteProc</a:t>
            </a:r>
            <a:r>
              <a:rPr lang="en-US" altLang="ko-KR" sz="1800" b="1" dirty="0"/>
              <a:t>(@</a:t>
            </a:r>
            <a:r>
              <a:rPr lang="en-US" altLang="ko-KR" sz="1800" b="1" dirty="0" err="1"/>
              <a:t>ModelAttribute</a:t>
            </a:r>
            <a:r>
              <a:rPr lang="en-US" altLang="ko-KR" sz="1800" b="1" dirty="0"/>
              <a:t>("reply") Reply reply){</a:t>
            </a:r>
          </a:p>
          <a:p>
            <a:pPr marL="0" indent="0">
              <a:buNone/>
            </a:pPr>
            <a:endParaRPr lang="ko-KR" altLang="en-US" sz="1800" dirty="0"/>
          </a:p>
          <a:p>
            <a:pPr marL="320040" lvl="1" indent="0">
              <a:buNone/>
            </a:pPr>
            <a:r>
              <a:rPr lang="en-US" altLang="ko-KR" sz="1600" dirty="0" smtClean="0">
                <a:solidFill>
                  <a:srgbClr val="009900"/>
                </a:solidFill>
              </a:rPr>
              <a:t>// </a:t>
            </a:r>
            <a:r>
              <a:rPr lang="en-US" altLang="ko-KR" sz="1600" dirty="0">
                <a:solidFill>
                  <a:srgbClr val="009900"/>
                </a:solidFill>
              </a:rPr>
              <a:t>new line code change to &lt;</a:t>
            </a:r>
            <a:r>
              <a:rPr lang="en-US" altLang="ko-KR" sz="1600" dirty="0" err="1">
                <a:solidFill>
                  <a:srgbClr val="009900"/>
                </a:solidFill>
              </a:rPr>
              <a:t>br</a:t>
            </a:r>
            <a:r>
              <a:rPr lang="en-US" altLang="ko-KR" sz="1600" dirty="0">
                <a:solidFill>
                  <a:srgbClr val="009900"/>
                </a:solidFill>
              </a:rPr>
              <a:t> /&gt; tag</a:t>
            </a:r>
          </a:p>
          <a:p>
            <a:pPr marL="320040" lvl="1" indent="0">
              <a:buNone/>
            </a:pPr>
            <a:r>
              <a:rPr lang="en-US" altLang="ko-KR" sz="1600" dirty="0"/>
              <a:t>String content = </a:t>
            </a:r>
            <a:r>
              <a:rPr lang="en-US" altLang="ko-KR" sz="1600" dirty="0" err="1"/>
              <a:t>reply.getContent</a:t>
            </a:r>
            <a:r>
              <a:rPr lang="en-US" altLang="ko-KR" sz="1600" dirty="0"/>
              <a:t>().</a:t>
            </a:r>
            <a:r>
              <a:rPr lang="en-US" altLang="ko-KR" sz="1600" dirty="0" err="1"/>
              <a:t>replaceAll</a:t>
            </a:r>
            <a:r>
              <a:rPr lang="en-US" altLang="ko-KR" sz="1600" dirty="0"/>
              <a:t>("\r\n", "&lt;</a:t>
            </a:r>
            <a:r>
              <a:rPr lang="en-US" altLang="ko-KR" sz="1600" dirty="0" err="1"/>
              <a:t>br</a:t>
            </a:r>
            <a:r>
              <a:rPr lang="en-US" altLang="ko-KR" sz="1600" dirty="0"/>
              <a:t> /&gt;");</a:t>
            </a:r>
          </a:p>
          <a:p>
            <a:pPr marL="320040" lvl="1" indent="0">
              <a:buNone/>
            </a:pPr>
            <a:r>
              <a:rPr lang="en-US" altLang="ko-KR" sz="1600" dirty="0" err="1"/>
              <a:t>reply.setContent</a:t>
            </a:r>
            <a:r>
              <a:rPr lang="en-US" altLang="ko-KR" sz="1600" dirty="0"/>
              <a:t>(content);</a:t>
            </a:r>
          </a:p>
          <a:p>
            <a:pPr marL="320040" lvl="1" indent="0">
              <a:buNone/>
            </a:pPr>
            <a:r>
              <a:rPr lang="en-US" altLang="ko-KR" sz="1600" dirty="0" err="1" smtClean="0"/>
              <a:t>boardService.writeReply</a:t>
            </a:r>
            <a:r>
              <a:rPr lang="en-US" altLang="ko-KR" sz="1600" dirty="0" smtClean="0"/>
              <a:t>(reply</a:t>
            </a:r>
            <a:r>
              <a:rPr lang="en-US" altLang="ko-KR" sz="1600" dirty="0"/>
              <a:t>);</a:t>
            </a:r>
          </a:p>
          <a:p>
            <a:pPr marL="320040" lvl="1" indent="0">
              <a:buNone/>
            </a:pPr>
            <a:r>
              <a:rPr lang="en-US" altLang="ko-KR" sz="1600" dirty="0" err="1"/>
              <a:t>ModelAndView</a:t>
            </a:r>
            <a:r>
              <a:rPr lang="en-US" altLang="ko-KR" sz="1600" dirty="0"/>
              <a:t> model 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ModelAndView</a:t>
            </a:r>
            <a:r>
              <a:rPr lang="en-US" altLang="ko-KR" sz="1600" b="1" dirty="0"/>
              <a:t>();</a:t>
            </a:r>
          </a:p>
          <a:p>
            <a:pPr marL="320040" lvl="1" indent="0">
              <a:buNone/>
            </a:pPr>
            <a:r>
              <a:rPr lang="en-US" altLang="ko-KR" sz="1600" dirty="0" err="1"/>
              <a:t>model.addObject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bno</a:t>
            </a:r>
            <a:r>
              <a:rPr lang="en-US" altLang="ko-KR" sz="1600" dirty="0"/>
              <a:t>", </a:t>
            </a:r>
            <a:r>
              <a:rPr lang="en-US" altLang="ko-KR" sz="1600" dirty="0" err="1"/>
              <a:t>reply.getBno</a:t>
            </a:r>
            <a:r>
              <a:rPr lang="en-US" altLang="ko-KR" sz="1600" dirty="0"/>
              <a:t>());</a:t>
            </a:r>
          </a:p>
          <a:p>
            <a:pPr marL="320040" lvl="1" indent="0">
              <a:buNone/>
            </a:pPr>
            <a:r>
              <a:rPr lang="en-US" altLang="ko-KR" sz="1600" dirty="0" err="1"/>
              <a:t>model.setViewName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redirect:view.do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endParaRPr lang="ko-KR" altLang="en-US" sz="1600" dirty="0"/>
          </a:p>
          <a:p>
            <a:pPr marL="320040" lvl="1" indent="0">
              <a:buNone/>
            </a:pPr>
            <a:r>
              <a:rPr lang="en-US" altLang="ko-KR" sz="1600" b="1" dirty="0"/>
              <a:t>return model;</a:t>
            </a:r>
          </a:p>
          <a:p>
            <a:pPr marL="0" indent="0">
              <a:buNone/>
            </a:pPr>
            <a:r>
              <a:rPr lang="en-US" altLang="ko-KR" sz="1800" dirty="0"/>
              <a:t>}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638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댓글</a:t>
            </a:r>
            <a:r>
              <a:rPr lang="ko-KR" altLang="en-US" dirty="0" smtClean="0"/>
              <a:t> 지우기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1600" dirty="0" err="1" smtClean="0"/>
              <a:t>BoardService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ym typeface="Wingdings" panose="05000000000000000000" pitchFamily="2" charset="2"/>
              </a:rPr>
              <a:t> </a:t>
            </a:r>
            <a:r>
              <a:rPr lang="en-US" altLang="ko-KR" sz="1600" dirty="0" smtClean="0"/>
              <a:t>BoardMapper.XML(::</a:t>
            </a:r>
            <a:r>
              <a:rPr lang="en-US" altLang="ko-KR" sz="1600" dirty="0" err="1" smtClean="0"/>
              <a:t>Mapper.Java</a:t>
            </a:r>
            <a:r>
              <a:rPr lang="en-US" altLang="ko-KR" sz="1600" dirty="0" smtClean="0"/>
              <a:t> )</a:t>
            </a:r>
            <a:r>
              <a:rPr lang="ko-KR" altLang="en-US" sz="1600" dirty="0" smtClean="0"/>
              <a:t>확인</a:t>
            </a:r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endParaRPr lang="en-US" altLang="ko-KR" sz="1600" dirty="0"/>
          </a:p>
          <a:p>
            <a:endParaRPr lang="en-US" altLang="ko-KR" sz="1600" dirty="0" smtClean="0"/>
          </a:p>
          <a:p>
            <a:r>
              <a:rPr lang="en-US" altLang="ko-KR" sz="1600" dirty="0" err="1" smtClean="0"/>
              <a:t>BoardController</a:t>
            </a:r>
            <a:r>
              <a:rPr lang="ko-KR" altLang="en-US" sz="1600" dirty="0" smtClean="0"/>
              <a:t>에 </a:t>
            </a:r>
            <a:r>
              <a:rPr lang="en-US" altLang="ko-KR" sz="1600" dirty="0"/>
              <a:t>@</a:t>
            </a:r>
            <a:r>
              <a:rPr lang="en-US" altLang="ko-KR" sz="1600" dirty="0" err="1"/>
              <a:t>RequestMapping</a:t>
            </a:r>
            <a:r>
              <a:rPr lang="en-US" altLang="ko-KR" sz="1600" dirty="0"/>
              <a:t>("/replyDelete.do</a:t>
            </a:r>
            <a:r>
              <a:rPr lang="en-US" altLang="ko-KR" sz="1600" dirty="0" smtClean="0"/>
              <a:t>") </a:t>
            </a:r>
            <a:r>
              <a:rPr lang="ko-KR" altLang="en-US" sz="1600" dirty="0" smtClean="0"/>
              <a:t>관련 </a:t>
            </a:r>
            <a:r>
              <a:rPr lang="ko-KR" altLang="en-US" sz="1600" dirty="0" err="1" smtClean="0"/>
              <a:t>메서드</a:t>
            </a:r>
            <a:r>
              <a:rPr lang="ko-KR" altLang="en-US" sz="1600" dirty="0" smtClean="0"/>
              <a:t> 추가</a:t>
            </a:r>
            <a:r>
              <a:rPr lang="en-US" altLang="ko-KR" sz="1600" dirty="0" smtClean="0"/>
              <a:t>  </a:t>
            </a:r>
          </a:p>
          <a:p>
            <a:r>
              <a:rPr lang="en-US" altLang="ko-KR" sz="1600" dirty="0" smtClean="0"/>
              <a:t>Run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As</a:t>
            </a:r>
            <a:endParaRPr lang="ko-KR" altLang="en-US" sz="1600" dirty="0"/>
          </a:p>
        </p:txBody>
      </p:sp>
      <p:sp>
        <p:nvSpPr>
          <p:cNvPr id="5" name="직사각형 4"/>
          <p:cNvSpPr/>
          <p:nvPr/>
        </p:nvSpPr>
        <p:spPr>
          <a:xfrm>
            <a:off x="4864575" y="1550692"/>
            <a:ext cx="2769783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/>
              <a:t>&lt;delete id=</a:t>
            </a:r>
            <a:r>
              <a:rPr lang="en-US" altLang="ko-KR" sz="1200" i="1" dirty="0"/>
              <a:t>"</a:t>
            </a:r>
            <a:r>
              <a:rPr lang="en-US" altLang="ko-KR" sz="1200" i="1" dirty="0" err="1"/>
              <a:t>deleteReply</a:t>
            </a:r>
            <a:r>
              <a:rPr lang="en-US" altLang="ko-KR" sz="1200" i="1" dirty="0"/>
              <a:t>"&gt;</a:t>
            </a:r>
          </a:p>
          <a:p>
            <a:r>
              <a:rPr lang="en-US" altLang="ko-KR" sz="1200" dirty="0"/>
              <a:t>        DELETE </a:t>
            </a:r>
          </a:p>
          <a:p>
            <a:r>
              <a:rPr lang="en-US" altLang="ko-KR" sz="1200" dirty="0"/>
              <a:t>        FROM  </a:t>
            </a:r>
            <a:r>
              <a:rPr lang="en-US" altLang="ko-KR" sz="1200" dirty="0" err="1"/>
              <a:t>tbl_reply</a:t>
            </a:r>
            <a:endParaRPr lang="en-US" altLang="ko-KR" sz="1200" dirty="0"/>
          </a:p>
          <a:p>
            <a:r>
              <a:rPr lang="en-US" altLang="ko-KR" sz="1200" dirty="0"/>
              <a:t>        WHERE </a:t>
            </a:r>
            <a:r>
              <a:rPr lang="en-US" altLang="ko-KR" sz="1200" u="sng" dirty="0" err="1"/>
              <a:t>rno</a:t>
            </a:r>
            <a:r>
              <a:rPr lang="en-US" altLang="ko-KR" sz="1200" u="sng" dirty="0"/>
              <a:t> = #{</a:t>
            </a:r>
            <a:r>
              <a:rPr lang="en-US" altLang="ko-KR" sz="1200" u="sng" dirty="0" err="1"/>
              <a:t>rno</a:t>
            </a:r>
            <a:r>
              <a:rPr lang="en-US" altLang="ko-KR" sz="1200" u="sng" dirty="0"/>
              <a:t>}</a:t>
            </a:r>
          </a:p>
          <a:p>
            <a:r>
              <a:rPr lang="en-US" altLang="ko-KR" sz="1200" dirty="0"/>
              <a:t>    &lt;/delete&gt;</a:t>
            </a:r>
            <a:endParaRPr lang="ko-KR" altLang="en-US" sz="1200" dirty="0"/>
          </a:p>
        </p:txBody>
      </p:sp>
      <p:sp>
        <p:nvSpPr>
          <p:cNvPr id="6" name="오른쪽 화살표 5"/>
          <p:cNvSpPr/>
          <p:nvPr/>
        </p:nvSpPr>
        <p:spPr>
          <a:xfrm>
            <a:off x="4594820" y="1849201"/>
            <a:ext cx="245263" cy="588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85637" y="1593047"/>
            <a:ext cx="352839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dirty="0"/>
              <a:t>public void </a:t>
            </a:r>
            <a:r>
              <a:rPr lang="en-US" altLang="ko-KR" sz="1400" b="1" dirty="0" err="1"/>
              <a:t>deleteReply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int</a:t>
            </a:r>
            <a:r>
              <a:rPr lang="en-US" altLang="ko-KR" sz="1400" b="1" dirty="0"/>
              <a:t> </a:t>
            </a:r>
            <a:r>
              <a:rPr lang="en-US" altLang="ko-KR" sz="1400" b="1" dirty="0" err="1"/>
              <a:t>rno</a:t>
            </a:r>
            <a:r>
              <a:rPr lang="en-US" altLang="ko-KR" sz="1400" b="1" dirty="0"/>
              <a:t>){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 err="1"/>
              <a:t>this.boardMapper.deleteReply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rno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dirty="0"/>
              <a:t>    </a:t>
            </a:r>
            <a:r>
              <a:rPr lang="en-US" altLang="ko-KR" sz="1400" b="1" dirty="0"/>
              <a:t>return ;</a:t>
            </a:r>
          </a:p>
          <a:p>
            <a:r>
              <a:rPr lang="en-US" altLang="ko-KR" sz="1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64437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댓글지우기</a:t>
            </a:r>
            <a:r>
              <a:rPr lang="en-US" altLang="ko-KR" dirty="0" smtClean="0"/>
              <a:t>: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BoardController</a:t>
            </a:r>
            <a:r>
              <a:rPr lang="en-US" altLang="ko-KR" sz="3100" dirty="0" smtClean="0">
                <a:solidFill>
                  <a:srgbClr val="0000FF"/>
                </a:solidFill>
              </a:rPr>
              <a:t> </a:t>
            </a:r>
            <a:r>
              <a:rPr lang="ko-KR" altLang="en-US" sz="3100" dirty="0">
                <a:solidFill>
                  <a:srgbClr val="0000FF"/>
                </a:solidFill>
              </a:rPr>
              <a:t>추가 </a:t>
            </a:r>
            <a:r>
              <a:rPr lang="en-US" altLang="ko-KR" sz="3100" dirty="0">
                <a:solidFill>
                  <a:srgbClr val="0000FF"/>
                </a:solidFill>
              </a:rPr>
              <a:t>(</a:t>
            </a:r>
            <a:r>
              <a:rPr lang="en-US" altLang="ko-KR" sz="3100" dirty="0" smtClean="0">
                <a:solidFill>
                  <a:srgbClr val="0000FF"/>
                </a:solidFill>
              </a:rPr>
              <a:t>replyDelete.do:)</a:t>
            </a:r>
            <a:r>
              <a:rPr lang="ko-KR" altLang="en-US" sz="3100" dirty="0" smtClean="0">
                <a:solidFill>
                  <a:srgbClr val="0000FF"/>
                </a:solidFill>
              </a:rPr>
              <a:t> </a:t>
            </a:r>
            <a:endParaRPr lang="ko-KR" altLang="en-US" sz="31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568952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ko-KR" dirty="0"/>
              <a:t>@</a:t>
            </a:r>
            <a:r>
              <a:rPr lang="en-US" altLang="ko-KR" dirty="0" err="1"/>
              <a:t>RequestMapping</a:t>
            </a:r>
            <a:r>
              <a:rPr lang="en-US" altLang="ko-KR" dirty="0"/>
              <a:t>("/replyDelete.do")</a:t>
            </a:r>
          </a:p>
          <a:p>
            <a:pPr marL="0" indent="0">
              <a:buNone/>
            </a:pPr>
            <a:r>
              <a:rPr lang="en-US" altLang="ko-KR" b="1" dirty="0">
                <a:solidFill>
                  <a:srgbClr val="3366FF"/>
                </a:solidFill>
              </a:rPr>
              <a:t>public </a:t>
            </a:r>
            <a:r>
              <a:rPr lang="en-US" altLang="ko-KR" b="1" dirty="0" err="1">
                <a:solidFill>
                  <a:srgbClr val="3366FF"/>
                </a:solidFill>
              </a:rPr>
              <a:t>ModelAndView</a:t>
            </a:r>
            <a:r>
              <a:rPr lang="en-US" altLang="ko-KR" b="1" dirty="0">
                <a:solidFill>
                  <a:srgbClr val="3366FF"/>
                </a:solidFill>
              </a:rPr>
              <a:t> </a:t>
            </a:r>
            <a:r>
              <a:rPr lang="en-US" altLang="ko-KR" b="1" dirty="0" err="1">
                <a:solidFill>
                  <a:srgbClr val="3366FF"/>
                </a:solidFill>
              </a:rPr>
              <a:t>commendDelete</a:t>
            </a:r>
            <a:r>
              <a:rPr lang="en-US" altLang="ko-KR" b="1" dirty="0">
                <a:solidFill>
                  <a:srgbClr val="3366FF"/>
                </a:solidFill>
              </a:rPr>
              <a:t>(</a:t>
            </a:r>
            <a:r>
              <a:rPr lang="en-US" altLang="ko-KR" b="1" dirty="0" err="1">
                <a:solidFill>
                  <a:srgbClr val="3366FF"/>
                </a:solidFill>
              </a:rPr>
              <a:t>HttpServletRequest</a:t>
            </a:r>
            <a:r>
              <a:rPr lang="en-US" altLang="ko-KR" b="1" dirty="0">
                <a:solidFill>
                  <a:srgbClr val="3366FF"/>
                </a:solidFill>
              </a:rPr>
              <a:t> request, </a:t>
            </a:r>
            <a:r>
              <a:rPr lang="en-US" altLang="ko-KR" b="1" dirty="0" err="1">
                <a:solidFill>
                  <a:srgbClr val="3366FF"/>
                </a:solidFill>
              </a:rPr>
              <a:t>HttpSession</a:t>
            </a:r>
            <a:r>
              <a:rPr lang="en-US" altLang="ko-KR" b="1" dirty="0">
                <a:solidFill>
                  <a:srgbClr val="3366FF"/>
                </a:solidFill>
              </a:rPr>
              <a:t> session){</a:t>
            </a:r>
          </a:p>
          <a:p>
            <a:pPr marL="365760" lvl="1" indent="0">
              <a:buNone/>
            </a:pPr>
            <a:r>
              <a:rPr lang="en-US" altLang="ko-KR" b="1" dirty="0" err="1"/>
              <a:t>int</a:t>
            </a:r>
            <a:r>
              <a:rPr lang="en-US" altLang="ko-KR" b="1" dirty="0"/>
              <a:t> </a:t>
            </a:r>
            <a:r>
              <a:rPr lang="en-US" altLang="ko-KR" b="1" dirty="0" err="1"/>
              <a:t>rno</a:t>
            </a:r>
            <a:r>
              <a:rPr lang="en-US" altLang="ko-KR" b="1" dirty="0"/>
              <a:t> = </a:t>
            </a:r>
            <a:r>
              <a:rPr lang="en-US" altLang="ko-KR" b="1" dirty="0" err="1"/>
              <a:t>Integer.</a:t>
            </a:r>
            <a:r>
              <a:rPr lang="en-US" altLang="ko-KR" b="1" i="1" dirty="0" err="1"/>
              <a:t>parseInt</a:t>
            </a:r>
            <a:r>
              <a:rPr lang="en-US" altLang="ko-KR" b="1" i="1" dirty="0"/>
              <a:t>(</a:t>
            </a:r>
            <a:r>
              <a:rPr lang="en-US" altLang="ko-KR" b="1" i="1" dirty="0" err="1"/>
              <a:t>request.getParameter</a:t>
            </a:r>
            <a:r>
              <a:rPr lang="en-US" altLang="ko-KR" b="1" i="1" dirty="0"/>
              <a:t>("</a:t>
            </a:r>
            <a:r>
              <a:rPr lang="en-US" altLang="ko-KR" b="1" i="1" dirty="0" err="1"/>
              <a:t>rno</a:t>
            </a:r>
            <a:r>
              <a:rPr lang="en-US" altLang="ko-KR" b="1" i="1" dirty="0"/>
              <a:t>"));</a:t>
            </a:r>
          </a:p>
          <a:p>
            <a:pPr marL="365760" lvl="1" indent="0">
              <a:buNone/>
            </a:pPr>
            <a:r>
              <a:rPr lang="en-US" altLang="ko-KR" b="1" dirty="0" err="1"/>
              <a:t>int</a:t>
            </a:r>
            <a:r>
              <a:rPr lang="en-US" altLang="ko-KR" b="1" dirty="0"/>
              <a:t> </a:t>
            </a:r>
            <a:r>
              <a:rPr lang="en-US" altLang="ko-KR" b="1" dirty="0" err="1"/>
              <a:t>bno</a:t>
            </a:r>
            <a:r>
              <a:rPr lang="en-US" altLang="ko-KR" b="1" dirty="0"/>
              <a:t> = </a:t>
            </a:r>
            <a:r>
              <a:rPr lang="en-US" altLang="ko-KR" b="1" dirty="0" err="1"/>
              <a:t>Integer.</a:t>
            </a:r>
            <a:r>
              <a:rPr lang="en-US" altLang="ko-KR" b="1" i="1" dirty="0" err="1"/>
              <a:t>parseInt</a:t>
            </a:r>
            <a:r>
              <a:rPr lang="en-US" altLang="ko-KR" b="1" i="1" dirty="0"/>
              <a:t>(</a:t>
            </a:r>
            <a:r>
              <a:rPr lang="en-US" altLang="ko-KR" b="1" i="1" dirty="0" err="1"/>
              <a:t>request.getParameter</a:t>
            </a:r>
            <a:r>
              <a:rPr lang="en-US" altLang="ko-KR" b="1" i="1" dirty="0"/>
              <a:t>("</a:t>
            </a:r>
            <a:r>
              <a:rPr lang="en-US" altLang="ko-KR" b="1" i="1" dirty="0" err="1"/>
              <a:t>bno</a:t>
            </a:r>
            <a:r>
              <a:rPr lang="en-US" altLang="ko-KR" b="1" i="1" dirty="0"/>
              <a:t>"));</a:t>
            </a:r>
          </a:p>
          <a:p>
            <a:pPr marL="365760" lvl="1" indent="0">
              <a:buNone/>
            </a:pPr>
            <a:endParaRPr lang="ko-KR" altLang="en-US" dirty="0"/>
          </a:p>
          <a:p>
            <a:pPr marL="365760" lvl="1" indent="0">
              <a:buNone/>
            </a:pPr>
            <a:r>
              <a:rPr lang="nb-NO" altLang="ko-KR" dirty="0"/>
              <a:t>String userId = (String) session.getAttribute("userId");</a:t>
            </a:r>
          </a:p>
          <a:p>
            <a:pPr marL="365760" lvl="1" indent="0">
              <a:buNone/>
            </a:pPr>
            <a:r>
              <a:rPr lang="en-US" altLang="ko-KR" dirty="0"/>
              <a:t>Reply </a:t>
            </a:r>
            <a:r>
              <a:rPr lang="en-US" altLang="ko-KR" dirty="0" err="1"/>
              <a:t>reply</a:t>
            </a:r>
            <a:r>
              <a:rPr lang="en-US" altLang="ko-KR" dirty="0"/>
              <a:t> = </a:t>
            </a:r>
            <a:r>
              <a:rPr lang="en-US" altLang="ko-KR" dirty="0" err="1"/>
              <a:t>boardService.getOneReply</a:t>
            </a:r>
            <a:r>
              <a:rPr lang="en-US" altLang="ko-KR" dirty="0"/>
              <a:t>(</a:t>
            </a:r>
            <a:r>
              <a:rPr lang="en-US" altLang="ko-KR" dirty="0" err="1"/>
              <a:t>rno</a:t>
            </a:r>
            <a:r>
              <a:rPr lang="en-US" altLang="ko-KR" dirty="0"/>
              <a:t>);</a:t>
            </a:r>
          </a:p>
          <a:p>
            <a:pPr marL="365760" lvl="1" indent="0">
              <a:buNone/>
            </a:pPr>
            <a:endParaRPr lang="ko-KR" altLang="en-US" dirty="0"/>
          </a:p>
          <a:p>
            <a:pPr marL="365760" lvl="1" indent="0">
              <a:buNone/>
            </a:pPr>
            <a:r>
              <a:rPr lang="en-US" altLang="ko-KR" dirty="0" err="1"/>
              <a:t>ModelAndView</a:t>
            </a:r>
            <a:r>
              <a:rPr lang="en-US" altLang="ko-KR" dirty="0"/>
              <a:t> model = </a:t>
            </a:r>
            <a:r>
              <a:rPr lang="en-US" altLang="ko-KR" b="1" dirty="0"/>
              <a:t>new </a:t>
            </a:r>
            <a:r>
              <a:rPr lang="en-US" altLang="ko-KR" b="1" dirty="0" err="1"/>
              <a:t>ModelAndView</a:t>
            </a:r>
            <a:r>
              <a:rPr lang="en-US" altLang="ko-KR" b="1" dirty="0"/>
              <a:t>();</a:t>
            </a:r>
          </a:p>
          <a:p>
            <a:pPr marL="365760" lvl="1" indent="0">
              <a:buNone/>
            </a:pPr>
            <a:endParaRPr lang="ko-KR" altLang="en-US" dirty="0"/>
          </a:p>
          <a:p>
            <a:pPr marL="365760" lvl="1" indent="0">
              <a:buNone/>
            </a:pPr>
            <a:r>
              <a:rPr lang="en-US" altLang="ko-KR" b="1" dirty="0"/>
              <a:t>if(!</a:t>
            </a:r>
            <a:r>
              <a:rPr lang="en-US" altLang="ko-KR" b="1" dirty="0" err="1"/>
              <a:t>userId.equals</a:t>
            </a:r>
            <a:r>
              <a:rPr lang="en-US" altLang="ko-KR" b="1" dirty="0"/>
              <a:t>(</a:t>
            </a:r>
            <a:r>
              <a:rPr lang="en-US" altLang="ko-KR" b="1" dirty="0" err="1"/>
              <a:t>reply.getWriterid</a:t>
            </a:r>
            <a:r>
              <a:rPr lang="en-US" altLang="ko-KR" b="1" dirty="0"/>
              <a:t>())){</a:t>
            </a:r>
          </a:p>
          <a:p>
            <a:pPr marL="365760" lvl="1" indent="0"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model.addObject</a:t>
            </a:r>
            <a:r>
              <a:rPr lang="en-US" altLang="ko-KR" dirty="0"/>
              <a:t>("</a:t>
            </a:r>
            <a:r>
              <a:rPr lang="en-US" altLang="ko-KR" dirty="0" err="1"/>
              <a:t>errCode</a:t>
            </a:r>
            <a:r>
              <a:rPr lang="en-US" altLang="ko-KR" dirty="0"/>
              <a:t>", "1");</a:t>
            </a:r>
          </a:p>
          <a:p>
            <a:pPr marL="365760" lvl="1" indent="0">
              <a:buNone/>
            </a:pPr>
            <a:r>
              <a:rPr lang="en-US" altLang="ko-KR" dirty="0"/>
              <a:t>} </a:t>
            </a:r>
            <a:r>
              <a:rPr lang="en-US" altLang="ko-KR" b="1" dirty="0"/>
              <a:t>else {</a:t>
            </a:r>
          </a:p>
          <a:p>
            <a:pPr marL="365760" lvl="1" indent="0"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boardService.deleteReply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rno</a:t>
            </a:r>
            <a:r>
              <a:rPr lang="en-US" altLang="ko-KR" dirty="0"/>
              <a:t>);</a:t>
            </a:r>
          </a:p>
          <a:p>
            <a:pPr marL="365760" lvl="1" indent="0">
              <a:buNone/>
            </a:pPr>
            <a:r>
              <a:rPr lang="en-US" altLang="ko-KR" dirty="0"/>
              <a:t>}</a:t>
            </a:r>
          </a:p>
          <a:p>
            <a:pPr marL="365760" lvl="1" indent="0">
              <a:buNone/>
            </a:pPr>
            <a:endParaRPr lang="ko-KR" altLang="en-US" dirty="0"/>
          </a:p>
          <a:p>
            <a:pPr marL="365760" lvl="1" indent="0">
              <a:buNone/>
            </a:pPr>
            <a:r>
              <a:rPr lang="en-US" altLang="ko-KR" dirty="0" err="1"/>
              <a:t>model.addObject</a:t>
            </a:r>
            <a:r>
              <a:rPr lang="en-US" altLang="ko-KR" dirty="0"/>
              <a:t>("</a:t>
            </a:r>
            <a:r>
              <a:rPr lang="en-US" altLang="ko-KR" dirty="0" err="1"/>
              <a:t>bno</a:t>
            </a:r>
            <a:r>
              <a:rPr lang="en-US" altLang="ko-KR" dirty="0"/>
              <a:t>", </a:t>
            </a:r>
            <a:r>
              <a:rPr lang="en-US" altLang="ko-KR" dirty="0" err="1"/>
              <a:t>bno</a:t>
            </a:r>
            <a:r>
              <a:rPr lang="en-US" altLang="ko-KR" dirty="0"/>
              <a:t>); // move back to the article</a:t>
            </a:r>
          </a:p>
          <a:p>
            <a:pPr marL="365760" lvl="1" indent="0">
              <a:buNone/>
            </a:pPr>
            <a:r>
              <a:rPr lang="en-US" altLang="ko-KR" dirty="0" err="1"/>
              <a:t>model.setViewName</a:t>
            </a:r>
            <a:r>
              <a:rPr lang="en-US" altLang="ko-KR" dirty="0"/>
              <a:t>("</a:t>
            </a:r>
            <a:r>
              <a:rPr lang="en-US" altLang="ko-KR" dirty="0" err="1"/>
              <a:t>redirect:view.do</a:t>
            </a:r>
            <a:r>
              <a:rPr lang="en-US" altLang="ko-KR" dirty="0"/>
              <a:t>");</a:t>
            </a:r>
          </a:p>
          <a:p>
            <a:pPr marL="365760" lvl="1" indent="0">
              <a:buNone/>
            </a:pPr>
            <a:endParaRPr lang="ko-KR" altLang="en-US" dirty="0"/>
          </a:p>
          <a:p>
            <a:pPr marL="365760" lvl="1" indent="0">
              <a:buNone/>
            </a:pPr>
            <a:r>
              <a:rPr lang="en-US" altLang="ko-KR" b="1" dirty="0"/>
              <a:t>return model;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3366FF"/>
                </a:solidFill>
              </a:rPr>
              <a:t>}</a:t>
            </a:r>
            <a:endParaRPr lang="ko-KR" alt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클래스 다이어그램</a:t>
            </a:r>
            <a:endParaRPr lang="ko-KR" altLang="en-US" dirty="0"/>
          </a:p>
        </p:txBody>
      </p:sp>
      <p:grpSp>
        <p:nvGrpSpPr>
          <p:cNvPr id="4" name="그룹 88"/>
          <p:cNvGrpSpPr/>
          <p:nvPr/>
        </p:nvGrpSpPr>
        <p:grpSpPr>
          <a:xfrm>
            <a:off x="3059832" y="1414363"/>
            <a:ext cx="1440160" cy="3065524"/>
            <a:chOff x="2987824" y="901364"/>
            <a:chExt cx="1296144" cy="3065524"/>
          </a:xfrm>
          <a:solidFill>
            <a:srgbClr val="99CCFF"/>
          </a:solidFill>
        </p:grpSpPr>
        <p:sp>
          <p:nvSpPr>
            <p:cNvPr id="5" name="TextBox 4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BoardController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(Board</a:t>
              </a:r>
              <a:r>
                <a:rPr lang="en-US" altLang="ko-KR" sz="1050" i="1" dirty="0" smtClean="0"/>
                <a:t>Controller.java)</a:t>
              </a:r>
              <a:endParaRPr lang="ko-KR" altLang="en-US" sz="105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87824" y="1473898"/>
              <a:ext cx="1296144" cy="249299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0000FF"/>
                  </a:solidFill>
                </a:rPr>
                <a:t>목록보기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 ()</a:t>
              </a:r>
            </a:p>
            <a:p>
              <a:r>
                <a:rPr lang="ko-KR" altLang="en-US" sz="1200" b="1" dirty="0" smtClean="0"/>
                <a:t>글쓰기 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글보기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smtClean="0"/>
                <a:t>검색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페이징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글삭제</a:t>
              </a:r>
              <a:r>
                <a:rPr lang="en-US" altLang="ko-KR" sz="1200" b="1" dirty="0" smtClean="0"/>
                <a:t>()</a:t>
              </a:r>
            </a:p>
            <a:p>
              <a:endParaRPr lang="en-US" altLang="ko-KR" sz="1200" b="1" dirty="0" smtClean="0"/>
            </a:p>
            <a:p>
              <a:r>
                <a:rPr lang="ko-KR" altLang="en-US" sz="1200" b="1" dirty="0" err="1" smtClean="0"/>
                <a:t>글수정보기</a:t>
              </a:r>
              <a:r>
                <a:rPr lang="en-US" altLang="ko-KR" sz="1200" b="1" dirty="0" smtClean="0"/>
                <a:t> ()</a:t>
              </a:r>
            </a:p>
            <a:p>
              <a:r>
                <a:rPr lang="ko-KR" altLang="en-US" sz="1200" b="1" dirty="0" err="1" smtClean="0"/>
                <a:t>글수정저장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추전증가</a:t>
              </a:r>
              <a:r>
                <a:rPr lang="en-US" altLang="ko-KR" sz="1200" b="1" dirty="0" smtClean="0"/>
                <a:t>()</a:t>
              </a:r>
            </a:p>
            <a:p>
              <a:endParaRPr lang="en-US" altLang="ko-KR" sz="1200" b="1" dirty="0" smtClean="0"/>
            </a:p>
            <a:p>
              <a:r>
                <a:rPr lang="ko-KR" altLang="en-US" sz="1200" b="1" dirty="0" err="1" smtClean="0"/>
                <a:t>댓글쓰기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댓글삭제</a:t>
              </a:r>
              <a:r>
                <a:rPr lang="en-US" altLang="ko-KR" sz="1200" b="1" dirty="0" smtClean="0"/>
                <a:t>()</a:t>
              </a:r>
            </a:p>
          </p:txBody>
        </p:sp>
      </p:grpSp>
      <p:grpSp>
        <p:nvGrpSpPr>
          <p:cNvPr id="9" name="그룹 88"/>
          <p:cNvGrpSpPr/>
          <p:nvPr/>
        </p:nvGrpSpPr>
        <p:grpSpPr>
          <a:xfrm>
            <a:off x="5478384" y="1169716"/>
            <a:ext cx="1584176" cy="3883041"/>
            <a:chOff x="2987824" y="901364"/>
            <a:chExt cx="1296144" cy="388304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TextBox 9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rgbClr val="99CCFF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rgbClr val="99C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BoarService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(BoardService</a:t>
              </a:r>
              <a:r>
                <a:rPr lang="en-US" altLang="ko-KR" sz="1050" i="1" dirty="0" smtClean="0"/>
                <a:t>.java)</a:t>
              </a:r>
              <a:endParaRPr lang="ko-KR" altLang="en-US" sz="105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87824" y="1552751"/>
              <a:ext cx="1296144" cy="3231654"/>
            </a:xfrm>
            <a:prstGeom prst="rect">
              <a:avLst/>
            </a:prstGeom>
            <a:grpFill/>
            <a:ln>
              <a:solidFill>
                <a:srgbClr val="99CC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0000FF"/>
                  </a:solidFill>
                </a:rPr>
                <a:t>페이지목록보기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 ()</a:t>
              </a:r>
            </a:p>
            <a:p>
              <a:r>
                <a:rPr lang="ko-KR" altLang="en-US" sz="1200" b="1" dirty="0" err="1"/>
                <a:t>페이징</a:t>
              </a:r>
              <a:r>
                <a:rPr lang="en-US" altLang="ko-KR" sz="1200" b="1" dirty="0" smtClean="0"/>
                <a:t>()</a:t>
              </a:r>
              <a:endParaRPr lang="en-US" altLang="ko-KR" sz="1200" b="1" dirty="0" smtClean="0">
                <a:solidFill>
                  <a:srgbClr val="0000FF"/>
                </a:solidFill>
              </a:endParaRPr>
            </a:p>
            <a:p>
              <a:r>
                <a:rPr lang="ko-KR" altLang="en-US" sz="1200" b="1" dirty="0" smtClean="0"/>
                <a:t>한글조회</a:t>
              </a:r>
              <a:r>
                <a:rPr lang="en-US" altLang="ko-KR" sz="1200" b="1" dirty="0" smtClean="0"/>
                <a:t>()</a:t>
              </a:r>
              <a:endParaRPr lang="en-US" altLang="ko-KR" sz="1200" b="1" dirty="0"/>
            </a:p>
            <a:p>
              <a:endParaRPr lang="en-US" altLang="ko-KR" sz="1200" b="1" dirty="0" smtClean="0"/>
            </a:p>
            <a:p>
              <a:r>
                <a:rPr lang="ko-KR" altLang="en-US" sz="1200" b="1" dirty="0" smtClean="0"/>
                <a:t>글쓰기 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글삭제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글수정</a:t>
              </a:r>
              <a:r>
                <a:rPr lang="en-US" altLang="ko-KR" sz="1200" b="1" dirty="0" smtClean="0"/>
                <a:t>()</a:t>
              </a:r>
            </a:p>
            <a:p>
              <a:endParaRPr lang="en-US" altLang="ko-KR" sz="1200" b="1" dirty="0" smtClean="0"/>
            </a:p>
            <a:p>
              <a:r>
                <a:rPr lang="ko-KR" altLang="en-US" sz="1200" b="1" dirty="0" err="1" smtClean="0"/>
                <a:t>추전증가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smtClean="0"/>
                <a:t>조회수증가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댓글증가</a:t>
              </a:r>
              <a:r>
                <a:rPr lang="en-US" altLang="ko-KR" sz="1200" b="1" dirty="0" smtClean="0"/>
                <a:t>()</a:t>
              </a:r>
            </a:p>
            <a:p>
              <a:endParaRPr lang="en-US" altLang="ko-KR" sz="1200" b="1" dirty="0" smtClean="0"/>
            </a:p>
            <a:p>
              <a:r>
                <a:rPr lang="ko-KR" altLang="en-US" sz="1200" b="1" dirty="0" err="1" smtClean="0"/>
                <a:t>댓글리스트</a:t>
              </a:r>
              <a:r>
                <a:rPr lang="en-US" altLang="ko-KR" sz="1200" b="1" dirty="0" smtClean="0"/>
                <a:t> </a:t>
              </a:r>
              <a:r>
                <a:rPr lang="ko-KR" altLang="en-US" sz="1200" b="1" dirty="0" smtClean="0"/>
                <a:t>조회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</a:t>
              </a:r>
              <a:r>
                <a:rPr lang="ko-KR" altLang="en-US" sz="1200" b="1" dirty="0" smtClean="0"/>
                <a:t> 한글조회</a:t>
              </a:r>
              <a:endParaRPr lang="en-US" altLang="ko-KR" sz="1200" b="1" dirty="0" smtClean="0"/>
            </a:p>
            <a:p>
              <a:r>
                <a:rPr lang="ko-KR" altLang="en-US" sz="1200" b="1" dirty="0" err="1" smtClean="0"/>
                <a:t>댓글쓰기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댓글삭제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댓글수정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</p:grpSp>
      <p:grpSp>
        <p:nvGrpSpPr>
          <p:cNvPr id="13" name="그룹 88"/>
          <p:cNvGrpSpPr/>
          <p:nvPr/>
        </p:nvGrpSpPr>
        <p:grpSpPr>
          <a:xfrm>
            <a:off x="7452320" y="1169716"/>
            <a:ext cx="1440160" cy="3883041"/>
            <a:chOff x="2987824" y="901364"/>
            <a:chExt cx="1296144" cy="388304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TextBox 1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BoardMapper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(BoardMapper</a:t>
              </a:r>
              <a:r>
                <a:rPr lang="en-US" altLang="ko-KR" sz="1050" i="1" dirty="0" smtClean="0"/>
                <a:t>.java)</a:t>
              </a:r>
              <a:endParaRPr lang="ko-KR" altLang="en-US" sz="105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824" y="1552751"/>
              <a:ext cx="1296144" cy="323165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0000FF"/>
                  </a:solidFill>
                </a:rPr>
                <a:t>페이지목록보기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 ()</a:t>
              </a:r>
            </a:p>
            <a:p>
              <a:endParaRPr lang="en-US" altLang="ko-KR" sz="1200" b="1" dirty="0"/>
            </a:p>
            <a:p>
              <a:r>
                <a:rPr lang="ko-KR" altLang="en-US" sz="1200" b="1" dirty="0" smtClean="0"/>
                <a:t>한글조회</a:t>
              </a:r>
              <a:r>
                <a:rPr lang="en-US" altLang="ko-KR" sz="1200" b="1" dirty="0" smtClean="0"/>
                <a:t>()</a:t>
              </a:r>
              <a:endParaRPr lang="en-US" altLang="ko-KR" sz="1200" b="1" dirty="0"/>
            </a:p>
            <a:p>
              <a:endParaRPr lang="en-US" altLang="ko-KR" sz="1200" b="1" dirty="0" smtClean="0"/>
            </a:p>
            <a:p>
              <a:r>
                <a:rPr lang="ko-KR" altLang="en-US" sz="1200" b="1" dirty="0" smtClean="0"/>
                <a:t>글쓰기 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/>
                <a:t>글수정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글삭제</a:t>
              </a:r>
              <a:r>
                <a:rPr lang="en-US" altLang="ko-KR" sz="1200" b="1" dirty="0" smtClean="0"/>
                <a:t>()</a:t>
              </a:r>
            </a:p>
            <a:p>
              <a:endParaRPr lang="en-US" altLang="ko-KR" sz="1200" b="1" dirty="0" smtClean="0"/>
            </a:p>
            <a:p>
              <a:r>
                <a:rPr lang="ko-KR" altLang="en-US" sz="1200" b="1" dirty="0" smtClean="0"/>
                <a:t>추천수정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smtClean="0"/>
                <a:t>조회수수정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댓글수정</a:t>
              </a:r>
              <a:r>
                <a:rPr lang="en-US" altLang="ko-KR" sz="1200" b="1" dirty="0" smtClean="0"/>
                <a:t>()</a:t>
              </a:r>
            </a:p>
            <a:p>
              <a:endParaRPr lang="en-US" altLang="ko-KR" sz="1200" b="1" dirty="0" smtClean="0"/>
            </a:p>
            <a:p>
              <a:r>
                <a:rPr lang="ko-KR" altLang="en-US" sz="1200" b="1" dirty="0" err="1" smtClean="0"/>
                <a:t>댓글리스트</a:t>
              </a:r>
              <a:r>
                <a:rPr lang="en-US" altLang="ko-KR" sz="1200" b="1" dirty="0" smtClean="0"/>
                <a:t> </a:t>
              </a:r>
              <a:r>
                <a:rPr lang="ko-KR" altLang="en-US" sz="1200" b="1" dirty="0" smtClean="0"/>
                <a:t>조회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</a:t>
              </a:r>
              <a:r>
                <a:rPr lang="ko-KR" altLang="en-US" sz="1200" b="1" dirty="0" smtClean="0"/>
                <a:t> 한글조회</a:t>
              </a:r>
              <a:endParaRPr lang="en-US" altLang="ko-KR" sz="1200" b="1" dirty="0" smtClean="0"/>
            </a:p>
            <a:p>
              <a:r>
                <a:rPr lang="ko-KR" altLang="en-US" sz="1200" b="1" dirty="0" err="1" smtClean="0"/>
                <a:t>댓글쓰기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댓글삭제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댓글수정</a:t>
              </a:r>
              <a:r>
                <a:rPr lang="en-US" altLang="ko-KR" sz="1200" b="1" dirty="0" smtClean="0"/>
                <a:t>()</a:t>
              </a:r>
              <a:endParaRPr lang="ko-KR" altLang="en-US" sz="1200" b="1" dirty="0"/>
            </a:p>
          </p:txBody>
        </p:sp>
      </p:grpSp>
      <p:grpSp>
        <p:nvGrpSpPr>
          <p:cNvPr id="17" name="그룹 88"/>
          <p:cNvGrpSpPr/>
          <p:nvPr/>
        </p:nvGrpSpPr>
        <p:grpSpPr>
          <a:xfrm>
            <a:off x="4644008" y="5523595"/>
            <a:ext cx="1512168" cy="849533"/>
            <a:chOff x="2987824" y="901364"/>
            <a:chExt cx="1296144" cy="849533"/>
          </a:xfrm>
          <a:solidFill>
            <a:schemeClr val="accent2">
              <a:lumMod val="75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err="1" smtClean="0"/>
                <a:t>PageHelper</a:t>
              </a:r>
              <a:endParaRPr lang="en-US" altLang="ko-KR" sz="1400" b="1" i="1" dirty="0" smtClean="0"/>
            </a:p>
            <a:p>
              <a:pPr algn="ctr"/>
              <a:r>
                <a:rPr lang="en-US" altLang="ko-KR" sz="1200" i="1" dirty="0" smtClean="0"/>
                <a:t>(Pagehelper</a:t>
              </a:r>
              <a:r>
                <a:rPr lang="en-US" altLang="ko-KR" sz="1050" i="1" dirty="0" smtClean="0"/>
                <a:t>.java)</a:t>
              </a:r>
              <a:endParaRPr lang="ko-KR" altLang="en-US" sz="105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7824" y="1473898"/>
              <a:ext cx="1296144" cy="27699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rgbClr val="0000FF"/>
                  </a:solidFill>
                </a:rPr>
                <a:t>페이징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 </a:t>
              </a:r>
              <a:r>
                <a:rPr lang="ko-KR" altLang="en-US" sz="1200" b="1" dirty="0" smtClean="0">
                  <a:solidFill>
                    <a:srgbClr val="0000FF"/>
                  </a:solidFill>
                </a:rPr>
                <a:t>문자열생성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</p:txBody>
        </p:sp>
      </p:grpSp>
      <p:grpSp>
        <p:nvGrpSpPr>
          <p:cNvPr id="21" name="그룹 88"/>
          <p:cNvGrpSpPr/>
          <p:nvPr/>
        </p:nvGrpSpPr>
        <p:grpSpPr>
          <a:xfrm>
            <a:off x="330780" y="2704899"/>
            <a:ext cx="1440160" cy="1403531"/>
            <a:chOff x="2987824" y="901364"/>
            <a:chExt cx="1296144" cy="140353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2" name="TextBox 21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/>
                <a:t>List</a:t>
              </a:r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200" i="1" dirty="0" err="1" smtClean="0"/>
                <a:t>list</a:t>
              </a:r>
              <a:r>
                <a:rPr lang="en-US" altLang="ko-KR" sz="1050" i="1" dirty="0" err="1" smtClean="0"/>
                <a:t>.jsp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87824" y="1473898"/>
              <a:ext cx="1296144" cy="83099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/>
                <a:t>글쓰기 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글보기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smtClean="0"/>
                <a:t>검색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smtClean="0"/>
                <a:t>페이지이동</a:t>
              </a:r>
              <a:r>
                <a:rPr lang="en-US" altLang="ko-KR" sz="1200" b="1" dirty="0" smtClean="0"/>
                <a:t> ()</a:t>
              </a:r>
            </a:p>
          </p:txBody>
        </p:sp>
      </p:grpSp>
      <p:grpSp>
        <p:nvGrpSpPr>
          <p:cNvPr id="25" name="그룹 88"/>
          <p:cNvGrpSpPr/>
          <p:nvPr/>
        </p:nvGrpSpPr>
        <p:grpSpPr>
          <a:xfrm>
            <a:off x="353376" y="1211670"/>
            <a:ext cx="1399092" cy="1218865"/>
            <a:chOff x="2987824" y="901364"/>
            <a:chExt cx="1296144" cy="121886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6" name="TextBox 25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/>
                <a:t>Write </a:t>
              </a:r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200" i="1" dirty="0" err="1" smtClean="0"/>
                <a:t>write</a:t>
              </a:r>
              <a:r>
                <a:rPr lang="en-US" altLang="ko-KR" sz="1050" i="1" dirty="0" err="1" smtClean="0"/>
                <a:t>.jsp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87824" y="1473898"/>
              <a:ext cx="1296144" cy="6463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/>
                <a:t>글저장</a:t>
              </a:r>
              <a:r>
                <a:rPr lang="en-US" altLang="ko-KR" sz="1200" b="1" dirty="0" smtClean="0"/>
                <a:t> ()</a:t>
              </a:r>
            </a:p>
            <a:p>
              <a:r>
                <a:rPr lang="ko-KR" altLang="en-US" sz="1200" b="1" dirty="0" err="1" smtClean="0"/>
                <a:t>재작성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smtClean="0"/>
                <a:t>파일업로드</a:t>
              </a:r>
              <a:r>
                <a:rPr lang="en-US" altLang="ko-KR" sz="1200" b="1" dirty="0" smtClean="0"/>
                <a:t>()</a:t>
              </a:r>
            </a:p>
          </p:txBody>
        </p:sp>
      </p:grpSp>
      <p:grpSp>
        <p:nvGrpSpPr>
          <p:cNvPr id="29" name="그룹 88"/>
          <p:cNvGrpSpPr/>
          <p:nvPr/>
        </p:nvGrpSpPr>
        <p:grpSpPr>
          <a:xfrm>
            <a:off x="293557" y="4600265"/>
            <a:ext cx="1505272" cy="1772863"/>
            <a:chOff x="2987824" y="901364"/>
            <a:chExt cx="1296144" cy="177286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0" name="TextBox 29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/>
                <a:t>View</a:t>
              </a:r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200" i="1" dirty="0" err="1" smtClean="0"/>
                <a:t>view</a:t>
              </a:r>
              <a:r>
                <a:rPr lang="en-US" altLang="ko-KR" sz="1050" i="1" dirty="0" err="1" smtClean="0"/>
                <a:t>.jsp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87824" y="1473898"/>
              <a:ext cx="1296144" cy="120032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0000FF"/>
                  </a:solidFill>
                </a:rPr>
                <a:t>추천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ko-KR" altLang="en-US" sz="1200" b="1" dirty="0" err="1" smtClean="0"/>
                <a:t>댓글쓰기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err="1" smtClean="0"/>
                <a:t>댓글삭제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smtClean="0"/>
                <a:t>수정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smtClean="0"/>
                <a:t>삭제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smtClean="0"/>
                <a:t>목록이동</a:t>
              </a:r>
              <a:r>
                <a:rPr lang="en-US" altLang="ko-KR" sz="1200" b="1" dirty="0" smtClean="0"/>
                <a:t>()</a:t>
              </a:r>
            </a:p>
          </p:txBody>
        </p:sp>
      </p:grpSp>
      <p:grpSp>
        <p:nvGrpSpPr>
          <p:cNvPr id="33" name="그룹 88"/>
          <p:cNvGrpSpPr/>
          <p:nvPr/>
        </p:nvGrpSpPr>
        <p:grpSpPr>
          <a:xfrm>
            <a:off x="2555776" y="4971499"/>
            <a:ext cx="1440160" cy="1218865"/>
            <a:chOff x="2987824" y="901364"/>
            <a:chExt cx="1296144" cy="1218865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4" name="TextBox 33"/>
            <p:cNvSpPr txBox="1"/>
            <p:nvPr/>
          </p:nvSpPr>
          <p:spPr>
            <a:xfrm>
              <a:off x="2987824" y="1354286"/>
              <a:ext cx="1296144" cy="15388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endParaRPr lang="ko-KR" altLang="en-US" sz="1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87824" y="901364"/>
              <a:ext cx="1296144" cy="49244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i="1" dirty="0" smtClean="0"/>
                <a:t>Modify </a:t>
              </a:r>
            </a:p>
            <a:p>
              <a:pPr algn="ctr"/>
              <a:r>
                <a:rPr lang="en-US" altLang="ko-KR" sz="1200" i="1" dirty="0" smtClean="0"/>
                <a:t>(</a:t>
              </a:r>
              <a:r>
                <a:rPr lang="en-US" altLang="ko-KR" sz="1200" i="1" dirty="0" err="1" smtClean="0"/>
                <a:t>modify</a:t>
              </a:r>
              <a:r>
                <a:rPr lang="en-US" altLang="ko-KR" sz="1050" i="1" dirty="0" err="1" smtClean="0"/>
                <a:t>.jsp</a:t>
              </a:r>
              <a:r>
                <a:rPr lang="en-US" altLang="ko-KR" sz="1050" i="1" dirty="0" smtClean="0"/>
                <a:t>)</a:t>
              </a:r>
              <a:endParaRPr lang="ko-KR" altLang="en-US" sz="105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87824" y="1473898"/>
              <a:ext cx="1296144" cy="6463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/>
                <a:t>글저장</a:t>
              </a:r>
              <a:r>
                <a:rPr lang="en-US" altLang="ko-KR" sz="1200" b="1" dirty="0" smtClean="0"/>
                <a:t> ()</a:t>
              </a:r>
            </a:p>
            <a:p>
              <a:r>
                <a:rPr lang="ko-KR" altLang="en-US" sz="1200" b="1" dirty="0" err="1" smtClean="0"/>
                <a:t>재작성</a:t>
              </a:r>
              <a:r>
                <a:rPr lang="en-US" altLang="ko-KR" sz="1200" b="1" dirty="0" smtClean="0"/>
                <a:t>()</a:t>
              </a:r>
            </a:p>
            <a:p>
              <a:r>
                <a:rPr lang="ko-KR" altLang="en-US" sz="1200" b="1" dirty="0" smtClean="0"/>
                <a:t>파일업로드</a:t>
              </a:r>
              <a:r>
                <a:rPr lang="en-US" altLang="ko-KR" sz="1200" b="1" dirty="0" smtClean="0"/>
                <a:t>()</a:t>
              </a:r>
            </a:p>
          </p:txBody>
        </p:sp>
      </p:grpSp>
      <p:cxnSp>
        <p:nvCxnSpPr>
          <p:cNvPr id="8" name="직선 화살표 연결선 7"/>
          <p:cNvCxnSpPr/>
          <p:nvPr/>
        </p:nvCxnSpPr>
        <p:spPr>
          <a:xfrm>
            <a:off x="1762582" y="3551750"/>
            <a:ext cx="128889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23" idx="0"/>
            <a:endCxn id="28" idx="2"/>
          </p:cNvCxnSpPr>
          <p:nvPr/>
        </p:nvCxnSpPr>
        <p:spPr>
          <a:xfrm flipV="1">
            <a:off x="1050860" y="2430535"/>
            <a:ext cx="2062" cy="27436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>
            <a:stCxn id="24" idx="2"/>
            <a:endCxn id="31" idx="0"/>
          </p:cNvCxnSpPr>
          <p:nvPr/>
        </p:nvCxnSpPr>
        <p:spPr>
          <a:xfrm flipH="1">
            <a:off x="1046193" y="4108430"/>
            <a:ext cx="4667" cy="49183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화살표 연결선 44"/>
          <p:cNvCxnSpPr>
            <a:stCxn id="32" idx="3"/>
            <a:endCxn id="36" idx="1"/>
          </p:cNvCxnSpPr>
          <p:nvPr/>
        </p:nvCxnSpPr>
        <p:spPr>
          <a:xfrm>
            <a:off x="1798829" y="5772964"/>
            <a:ext cx="756947" cy="9423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7" idx="3"/>
            <a:endCxn id="12" idx="1"/>
          </p:cNvCxnSpPr>
          <p:nvPr/>
        </p:nvCxnSpPr>
        <p:spPr>
          <a:xfrm>
            <a:off x="4499992" y="3233392"/>
            <a:ext cx="978392" cy="20353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/>
          <p:cNvCxnSpPr>
            <a:stCxn id="12" idx="3"/>
            <a:endCxn id="16" idx="1"/>
          </p:cNvCxnSpPr>
          <p:nvPr/>
        </p:nvCxnSpPr>
        <p:spPr>
          <a:xfrm>
            <a:off x="7062560" y="3436930"/>
            <a:ext cx="389760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>
            <a:stCxn id="28" idx="3"/>
          </p:cNvCxnSpPr>
          <p:nvPr/>
        </p:nvCxnSpPr>
        <p:spPr>
          <a:xfrm>
            <a:off x="1752468" y="2107370"/>
            <a:ext cx="1280189" cy="5975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V="1">
            <a:off x="1798829" y="3933056"/>
            <a:ext cx="1233828" cy="15709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/>
          <p:cNvCxnSpPr>
            <a:stCxn id="35" idx="0"/>
            <a:endCxn id="7" idx="2"/>
          </p:cNvCxnSpPr>
          <p:nvPr/>
        </p:nvCxnSpPr>
        <p:spPr>
          <a:xfrm flipV="1">
            <a:off x="3275856" y="4479887"/>
            <a:ext cx="504056" cy="4916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>
            <a:stCxn id="12" idx="2"/>
            <a:endCxn id="19" idx="0"/>
          </p:cNvCxnSpPr>
          <p:nvPr/>
        </p:nvCxnSpPr>
        <p:spPr>
          <a:xfrm flipH="1">
            <a:off x="5400092" y="5052757"/>
            <a:ext cx="870380" cy="470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166"/>
            <a:ext cx="1620692" cy="121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9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jQuery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39552" y="836712"/>
            <a:ext cx="799288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빠르고, 작고, 기능이 풍부한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자바스크립트 </a:t>
            </a:r>
            <a:r>
              <a:rPr lang="ko-KR" altLang="en-US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라이브러리</a:t>
            </a:r>
            <a:endParaRPr lang="en-US" altLang="ko-KR" sz="1600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HTML 문서 탐색 및 조작 , 이벤트 처리 , </a:t>
            </a:r>
            <a:r>
              <a:rPr lang="ko-KR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애니메이션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클로스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브라우징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존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레식이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2006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년 뉴욕 시 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Barcamp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NYC)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에서 공식적으로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소개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jQuery</a:t>
            </a:r>
            <a:r>
              <a:rPr lang="ko-KR" altLang="en-US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 기능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HTML </a:t>
            </a:r>
            <a:r>
              <a:rPr lang="ko-KR" altLang="en-US" sz="16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엘리먼트</a:t>
            </a: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선택 및 조작</a:t>
            </a:r>
            <a:endParaRPr lang="en-US" altLang="ko-KR" sz="1600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HTML </a:t>
            </a:r>
            <a:r>
              <a:rPr lang="ko-KR" altLang="en-US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이벤트</a:t>
            </a: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처리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CSS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셀렉터에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기반한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DOM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조작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특수효과 및 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애니메이션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AJAX</a:t>
            </a:r>
            <a:endParaRPr lang="ko-KR" altLang="en-US" sz="1600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멀티브라우저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지원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크로스브라우저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jQueryUI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: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jQuery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를 기본으로 하면서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뷰를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표현하는 다양한 컴포넌트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위젯을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모아놓은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User Interface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를 모아 놓은 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69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Jquery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71296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1</a:t>
            </a:r>
            <a:r>
              <a:rPr lang="en-US" altLang="ko-KR" sz="1600" dirty="0">
                <a:solidFill>
                  <a:srgbClr val="0000FF"/>
                </a:solidFill>
              </a:rPr>
              <a:t>. </a:t>
            </a:r>
            <a:r>
              <a:rPr lang="ko-KR" altLang="en-US" sz="1600" dirty="0" smtClean="0">
                <a:solidFill>
                  <a:srgbClr val="0000FF"/>
                </a:solidFill>
              </a:rPr>
              <a:t>기본문법</a:t>
            </a:r>
            <a:endParaRPr lang="ko-KR" altLang="en-US" sz="1400" dirty="0"/>
          </a:p>
          <a:p>
            <a:pPr>
              <a:buFont typeface="Wingdings" panose="05000000000000000000" pitchFamily="2" charset="2"/>
              <a:buChar char="u"/>
            </a:pPr>
            <a:r>
              <a:rPr lang="en-US" altLang="ko-KR" sz="1800" dirty="0">
                <a:solidFill>
                  <a:srgbClr val="0000FF"/>
                </a:solidFill>
              </a:rPr>
              <a:t>$( A ).action( B </a:t>
            </a:r>
            <a:r>
              <a:rPr lang="en-US" altLang="ko-KR" sz="1800" dirty="0" smtClean="0">
                <a:solidFill>
                  <a:srgbClr val="0000FF"/>
                </a:solidFill>
              </a:rPr>
              <a:t>) </a:t>
            </a:r>
            <a:r>
              <a:rPr lang="en-US" altLang="ko-KR" sz="1800" dirty="0" smtClean="0"/>
              <a:t>: </a:t>
            </a:r>
            <a:r>
              <a:rPr lang="en-US" altLang="ko-KR" sz="1600" dirty="0" smtClean="0"/>
              <a:t>A </a:t>
            </a:r>
            <a:r>
              <a:rPr lang="ko-KR" altLang="en-US" sz="1600" dirty="0" smtClean="0"/>
              <a:t>라는 </a:t>
            </a:r>
            <a:r>
              <a:rPr lang="en-US" altLang="ko-KR" sz="1600" dirty="0"/>
              <a:t>HTML </a:t>
            </a:r>
            <a:r>
              <a:rPr lang="ko-KR" altLang="en-US" sz="1600" dirty="0"/>
              <a:t>문서의 특정 요소가 </a:t>
            </a:r>
            <a:r>
              <a:rPr lang="en-US" altLang="ko-KR" sz="1600" dirty="0"/>
              <a:t>action</a:t>
            </a:r>
            <a:r>
              <a:rPr lang="ko-KR" altLang="en-US" sz="1600" dirty="0"/>
              <a:t>이라는 행동을 했을 때 </a:t>
            </a:r>
            <a:r>
              <a:rPr lang="en-US" altLang="ko-KR" sz="1600" dirty="0" smtClean="0"/>
              <a:t>B</a:t>
            </a:r>
            <a:r>
              <a:rPr lang="ko-KR" altLang="en-US" sz="1600" dirty="0" smtClean="0"/>
              <a:t>를 실행하라</a:t>
            </a:r>
            <a:r>
              <a:rPr lang="en-US" altLang="ko-KR" sz="1600" dirty="0" smtClean="0"/>
              <a:t>”: </a:t>
            </a:r>
            <a:r>
              <a:rPr lang="en-US" altLang="ko-KR" sz="1600" dirty="0" smtClean="0">
                <a:solidFill>
                  <a:srgbClr val="0000FF"/>
                </a:solidFill>
              </a:rPr>
              <a:t> $ ==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jquery</a:t>
            </a:r>
            <a:endParaRPr lang="en-US" altLang="ko-KR" sz="1600" dirty="0">
              <a:solidFill>
                <a:srgbClr val="0000FF"/>
              </a:solidFill>
            </a:endParaRPr>
          </a:p>
          <a:p>
            <a:pPr marL="491490" lvl="1" indent="-171450"/>
            <a:r>
              <a:rPr lang="en-US" altLang="ko-KR" sz="1600" dirty="0" smtClean="0"/>
              <a:t>$(this).hide()         – </a:t>
            </a:r>
            <a:r>
              <a:rPr lang="ko-KR" altLang="en-US" sz="1600" dirty="0" smtClean="0"/>
              <a:t>현재 요소를 화면에서 숨김</a:t>
            </a:r>
            <a:endParaRPr lang="ko-KR" altLang="en-US" sz="1600" dirty="0"/>
          </a:p>
          <a:p>
            <a:pPr marL="491490" lvl="1" indent="-171450"/>
            <a:r>
              <a:rPr lang="en-US" altLang="ko-KR" sz="1600" dirty="0"/>
              <a:t>$(“p”).hide() </a:t>
            </a:r>
            <a:r>
              <a:rPr lang="en-US" altLang="ko-KR" sz="1600" dirty="0" smtClean="0"/>
              <a:t>     – </a:t>
            </a:r>
            <a:r>
              <a:rPr lang="en-US" altLang="ko-KR" sz="1600" dirty="0"/>
              <a:t>&lt;p&gt; </a:t>
            </a:r>
            <a:r>
              <a:rPr lang="ko-KR" altLang="en-US" sz="1600" dirty="0"/>
              <a:t>요소를 화면에서 모두 </a:t>
            </a:r>
            <a:r>
              <a:rPr lang="ko-KR" altLang="en-US" sz="1600" dirty="0" smtClean="0"/>
              <a:t>숨김</a:t>
            </a:r>
            <a:endParaRPr lang="ko-KR" altLang="en-US" sz="1600" dirty="0"/>
          </a:p>
          <a:p>
            <a:pPr marL="491490" lvl="1" indent="-171450"/>
            <a:r>
              <a:rPr lang="en-US" altLang="ko-KR" sz="1600" dirty="0"/>
              <a:t>$(“.test”).hide() </a:t>
            </a:r>
            <a:r>
              <a:rPr lang="en-US" altLang="ko-KR" sz="1600" dirty="0" smtClean="0"/>
              <a:t> – </a:t>
            </a:r>
            <a:r>
              <a:rPr lang="en-US" altLang="ko-KR" sz="1600" dirty="0"/>
              <a:t>class=”test”</a:t>
            </a:r>
            <a:r>
              <a:rPr lang="ko-KR" altLang="en-US" sz="1600" dirty="0"/>
              <a:t>라는 속성을 가진 요소를 찾아 화면에서 모두 </a:t>
            </a:r>
            <a:r>
              <a:rPr lang="ko-KR" altLang="en-US" sz="1600" dirty="0" smtClean="0"/>
              <a:t>숨김</a:t>
            </a:r>
            <a:endParaRPr lang="ko-KR" altLang="en-US" sz="1600" dirty="0"/>
          </a:p>
          <a:p>
            <a:pPr marL="491490" lvl="1" indent="-171450"/>
            <a:r>
              <a:rPr lang="en-US" altLang="ko-KR" sz="1600" dirty="0"/>
              <a:t>$(“#test”).hide() </a:t>
            </a:r>
            <a:r>
              <a:rPr lang="en-US" altLang="ko-KR" sz="1600" dirty="0" smtClean="0"/>
              <a:t> – </a:t>
            </a:r>
            <a:r>
              <a:rPr lang="en-US" altLang="ko-KR" sz="1600" dirty="0"/>
              <a:t>id=”test”</a:t>
            </a:r>
            <a:r>
              <a:rPr lang="ko-KR" altLang="en-US" sz="1600" dirty="0"/>
              <a:t>인 요소를 찾아 화면에서 </a:t>
            </a:r>
            <a:r>
              <a:rPr lang="ko-KR" altLang="en-US" sz="1600" dirty="0" smtClean="0"/>
              <a:t>숨김</a:t>
            </a:r>
            <a:endParaRPr lang="en-US" altLang="ko-KR" sz="1600" dirty="0" smtClean="0"/>
          </a:p>
          <a:p>
            <a:pPr marL="491490" lvl="1" indent="-171450"/>
            <a:endParaRPr lang="ko-KR" altLang="en-US" sz="1400" dirty="0"/>
          </a:p>
          <a:p>
            <a:pPr marL="0" indent="0">
              <a:buNone/>
            </a:pPr>
            <a:r>
              <a:rPr lang="en-US" altLang="ko-KR" sz="1800" dirty="0" smtClean="0">
                <a:solidFill>
                  <a:srgbClr val="0000FF"/>
                </a:solidFill>
              </a:rPr>
              <a:t>2. </a:t>
            </a:r>
            <a:r>
              <a:rPr kumimoji="1" lang="ko-KR" altLang="ko-KR" sz="1800" dirty="0" smtClean="0">
                <a:solidFill>
                  <a:srgbClr val="0000FF"/>
                </a:solidFill>
                <a:cs typeface="Arial" pitchFamily="34" charset="0"/>
              </a:rPr>
              <a:t>문서가 </a:t>
            </a:r>
            <a:r>
              <a:rPr kumimoji="1" lang="ko-KR" altLang="ko-KR" sz="1800" dirty="0">
                <a:solidFill>
                  <a:srgbClr val="0000FF"/>
                </a:solidFill>
                <a:cs typeface="Arial" pitchFamily="34" charset="0"/>
              </a:rPr>
              <a:t>준비되었는지 확인한 후, </a:t>
            </a:r>
            <a:r>
              <a:rPr lang="en-US" altLang="ko-KR" sz="1800" dirty="0">
                <a:solidFill>
                  <a:srgbClr val="0000FF"/>
                </a:solidFill>
              </a:rPr>
              <a:t>function</a:t>
            </a:r>
            <a:r>
              <a:rPr lang="en-US" altLang="ko-KR" sz="1800" dirty="0" smtClean="0">
                <a:solidFill>
                  <a:srgbClr val="0000FF"/>
                </a:solidFill>
              </a:rPr>
              <a:t>()</a:t>
            </a:r>
            <a:r>
              <a:rPr lang="ko-KR" altLang="en-US" sz="1800" dirty="0" smtClean="0">
                <a:solidFill>
                  <a:srgbClr val="0000FF"/>
                </a:solidFill>
              </a:rPr>
              <a:t>을 실행</a:t>
            </a:r>
            <a:endParaRPr kumimoji="1" lang="en-US" altLang="ko-KR" sz="1800" dirty="0" smtClean="0">
              <a:solidFill>
                <a:srgbClr val="0000FF"/>
              </a:solidFill>
              <a:cs typeface="Arial" pitchFamily="34" charset="0"/>
            </a:endParaRPr>
          </a:p>
          <a:p>
            <a:pPr marL="365760" lvl="1" indent="0">
              <a:buNone/>
            </a:pPr>
            <a:r>
              <a:rPr lang="en-US" altLang="ko-KR" sz="1600" dirty="0"/>
              <a:t>$(document).ready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(</a:t>
            </a:r>
            <a:r>
              <a:rPr lang="en-US" altLang="ko-KR" sz="1600" dirty="0" smtClean="0"/>
              <a:t> function</a:t>
            </a:r>
            <a:r>
              <a:rPr lang="en-US" altLang="ko-KR" sz="1600" dirty="0"/>
              <a:t>(){</a:t>
            </a:r>
          </a:p>
          <a:p>
            <a:pPr marL="365760" lvl="1" indent="0">
              <a:buNone/>
            </a:pPr>
            <a:r>
              <a:rPr lang="en-US" altLang="ko-KR" sz="1600" dirty="0"/>
              <a:t> </a:t>
            </a:r>
          </a:p>
          <a:p>
            <a:pPr marL="365760" lvl="1" indent="0">
              <a:buNone/>
            </a:pPr>
            <a:r>
              <a:rPr lang="en-US" altLang="ko-KR" sz="1600" dirty="0"/>
              <a:t>   </a:t>
            </a:r>
            <a:r>
              <a:rPr lang="en-US" altLang="ko-KR" sz="1600" dirty="0" smtClean="0"/>
              <a:t>   </a:t>
            </a:r>
            <a:r>
              <a:rPr lang="en-US" altLang="ko-KR" sz="1600" dirty="0" smtClean="0">
                <a:solidFill>
                  <a:srgbClr val="008000"/>
                </a:solidFill>
              </a:rPr>
              <a:t>// </a:t>
            </a:r>
            <a:r>
              <a:rPr lang="en-US" altLang="ko-KR" sz="1600" dirty="0">
                <a:solidFill>
                  <a:srgbClr val="008000"/>
                </a:solidFill>
              </a:rPr>
              <a:t>jQuery </a:t>
            </a:r>
            <a:r>
              <a:rPr lang="ko-KR" altLang="en-US" sz="1600" dirty="0">
                <a:solidFill>
                  <a:srgbClr val="008000"/>
                </a:solidFill>
              </a:rPr>
              <a:t>함수와 문법들이 이곳에 </a:t>
            </a:r>
            <a:r>
              <a:rPr lang="ko-KR" altLang="en-US" sz="1600" dirty="0" smtClean="0">
                <a:solidFill>
                  <a:srgbClr val="008000"/>
                </a:solidFill>
              </a:rPr>
              <a:t>들어감</a:t>
            </a:r>
            <a:r>
              <a:rPr lang="en-US" altLang="ko-KR" sz="1600" dirty="0" smtClean="0">
                <a:solidFill>
                  <a:srgbClr val="008000"/>
                </a:solidFill>
              </a:rPr>
              <a:t>.</a:t>
            </a:r>
            <a:endParaRPr lang="en-US" altLang="ko-KR" sz="1600" dirty="0">
              <a:solidFill>
                <a:srgbClr val="008000"/>
              </a:solidFill>
            </a:endParaRPr>
          </a:p>
          <a:p>
            <a:pPr marL="365760" lvl="1" indent="0">
              <a:buNone/>
            </a:pPr>
            <a:r>
              <a:rPr lang="en-US" altLang="ko-KR" sz="1600" dirty="0"/>
              <a:t> </a:t>
            </a:r>
          </a:p>
          <a:p>
            <a:pPr marL="365760" lvl="1" indent="0">
              <a:buNone/>
            </a:pPr>
            <a:r>
              <a:rPr lang="en-US" altLang="ko-KR" sz="1600" dirty="0" smtClean="0"/>
              <a:t>}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)</a:t>
            </a:r>
            <a:r>
              <a:rPr lang="en-US" altLang="ko-KR" sz="1600" dirty="0" smtClean="0"/>
              <a:t>;</a:t>
            </a:r>
            <a:endParaRPr lang="en-US" altLang="ko-KR" sz="1600" dirty="0"/>
          </a:p>
          <a:p>
            <a:pPr marL="0" indent="0">
              <a:buNone/>
            </a:pPr>
            <a:endParaRPr kumimoji="1" lang="ko-KR" altLang="ko-KR" sz="1800" dirty="0">
              <a:cs typeface="굴림" pitchFamily="50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19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Jquery</a:t>
            </a:r>
            <a:r>
              <a:rPr lang="en-US" altLang="ko-KR" dirty="0"/>
              <a:t> </a:t>
            </a:r>
            <a:r>
              <a:rPr lang="ko-KR" altLang="en-US" dirty="0"/>
              <a:t>문법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30424" y="836712"/>
            <a:ext cx="83103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이벤트</a:t>
            </a:r>
            <a:endParaRPr lang="en-US" altLang="ko-KR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>
                <a:latin typeface="HY강B" pitchFamily="18" charset="-127"/>
                <a:ea typeface="HY강B" pitchFamily="18" charset="-127"/>
              </a:rPr>
              <a:t>$("p").click(function(){ 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$(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this).hide();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});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ko-KR" dirty="0">
                <a:solidFill>
                  <a:srgbClr val="0000FF"/>
                </a:solidFill>
                <a:latin typeface="Arial" pitchFamily="34" charset="0"/>
                <a:ea typeface="나눔고딕OTF"/>
                <a:cs typeface="Arial" pitchFamily="34" charset="0"/>
              </a:rPr>
              <a:t>4. animate</a:t>
            </a:r>
            <a:endParaRPr kumimoji="1" lang="ko-KR" altLang="ko-KR" sz="800" dirty="0">
              <a:solidFill>
                <a:srgbClr val="0000FF"/>
              </a:solidFill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$( 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A ).animate({ B </a:t>
            </a:r>
            <a:r>
              <a:rPr lang="en-US" altLang="ko-KR" dirty="0" smtClean="0">
                <a:latin typeface="HY강B" pitchFamily="18" charset="-127"/>
                <a:ea typeface="HY강B" pitchFamily="18" charset="-127"/>
              </a:rPr>
              <a:t>}, speed, callback</a:t>
            </a:r>
            <a:r>
              <a:rPr lang="en-US" altLang="ko-KR" dirty="0">
                <a:latin typeface="HY강B" pitchFamily="18" charset="-127"/>
                <a:ea typeface="HY강B" pitchFamily="18" charset="-127"/>
              </a:rPr>
              <a:t>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ko-KR" altLang="ko-KR" sz="8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1400" dirty="0">
                <a:solidFill>
                  <a:srgbClr val="008000"/>
                </a:solidFill>
                <a:latin typeface="HY강B" panose="02030600000101010101" pitchFamily="18" charset="-127"/>
                <a:ea typeface="HY강B" panose="02030600000101010101" pitchFamily="18" charset="-127"/>
                <a:cs typeface="Arial" pitchFamily="34" charset="0"/>
              </a:rPr>
              <a:t>A라는 요소는 B 위치에 위치와 크기, 투명도 등의 css코드를 넣어주게 되면 해당 크기와 위치, 투명도로 애니메이션이 된다. </a:t>
            </a:r>
            <a:r>
              <a:rPr kumimoji="1" lang="ko-KR" altLang="ko-KR" sz="1400" dirty="0" smtClean="0">
                <a:solidFill>
                  <a:srgbClr val="008000"/>
                </a:solidFill>
                <a:latin typeface="HY강B" panose="02030600000101010101" pitchFamily="18" charset="-127"/>
                <a:ea typeface="HY강B" panose="02030600000101010101" pitchFamily="18" charset="-127"/>
                <a:cs typeface="Arial" pitchFamily="34" charset="0"/>
              </a:rPr>
              <a:t>speed</a:t>
            </a:r>
            <a:r>
              <a:rPr kumimoji="1" lang="ko-KR" altLang="ko-KR" sz="1400" dirty="0">
                <a:solidFill>
                  <a:srgbClr val="008000"/>
                </a:solidFill>
                <a:latin typeface="HY강B" panose="02030600000101010101" pitchFamily="18" charset="-127"/>
                <a:ea typeface="HY강B" panose="02030600000101010101" pitchFamily="18" charset="-127"/>
                <a:cs typeface="Arial" pitchFamily="34" charset="0"/>
              </a:rPr>
              <a:t>를 넣어주면 속도가 결정된다</a:t>
            </a:r>
            <a:r>
              <a:rPr kumimoji="1" lang="ko-KR" altLang="ko-KR" sz="1400" dirty="0" smtClean="0">
                <a:solidFill>
                  <a:srgbClr val="008000"/>
                </a:solidFill>
                <a:latin typeface="HY강B" panose="02030600000101010101" pitchFamily="18" charset="-127"/>
                <a:ea typeface="HY강B" panose="02030600000101010101" pitchFamily="18" charset="-127"/>
                <a:cs typeface="Arial" pitchFamily="34" charset="0"/>
              </a:rPr>
              <a:t>.</a:t>
            </a:r>
            <a:endParaRPr kumimoji="1" lang="en-US" altLang="ko-KR" sz="1400" dirty="0" smtClean="0">
              <a:solidFill>
                <a:srgbClr val="008000"/>
              </a:solidFill>
              <a:latin typeface="HY강B" panose="02030600000101010101" pitchFamily="18" charset="-127"/>
              <a:ea typeface="HY강B" panose="02030600000101010101" pitchFamily="18" charset="-127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ko-KR" sz="1600" dirty="0" smtClean="0">
              <a:solidFill>
                <a:srgbClr val="555555"/>
              </a:solidFill>
              <a:latin typeface="HY강B" panose="02030600000101010101" pitchFamily="18" charset="-127"/>
              <a:ea typeface="HY강B" panose="02030600000101010101" pitchFamily="18" charset="-127"/>
              <a:cs typeface="Arial" pitchFamily="34" charset="0"/>
            </a:endParaRP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$(“button”).click(function(){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  $(“div”).animate({left:’250px’});</a:t>
            </a: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});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ko-KR" altLang="ko-KR" sz="1600" dirty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95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Ajax  </a:t>
            </a:r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297416" cy="5328592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sz="2300" dirty="0" smtClean="0">
                <a:solidFill>
                  <a:srgbClr val="0000FF"/>
                </a:solidFill>
              </a:rPr>
              <a:t>Asynchronous(</a:t>
            </a:r>
            <a:r>
              <a:rPr lang="ko-KR" altLang="en-US" sz="2300" dirty="0" err="1" smtClean="0">
                <a:solidFill>
                  <a:srgbClr val="0000FF"/>
                </a:solidFill>
              </a:rPr>
              <a:t>비동기</a:t>
            </a:r>
            <a:r>
              <a:rPr lang="en-US" altLang="ko-KR" sz="2300" dirty="0" smtClean="0">
                <a:solidFill>
                  <a:srgbClr val="0000FF"/>
                </a:solidFill>
              </a:rPr>
              <a:t>) </a:t>
            </a:r>
            <a:r>
              <a:rPr lang="en-US" altLang="ko-KR" sz="2300" dirty="0" err="1">
                <a:solidFill>
                  <a:srgbClr val="0000FF"/>
                </a:solidFill>
              </a:rPr>
              <a:t>Javascript</a:t>
            </a:r>
            <a:r>
              <a:rPr lang="en-US" altLang="ko-KR" sz="2300" dirty="0">
                <a:solidFill>
                  <a:srgbClr val="0000FF"/>
                </a:solidFill>
              </a:rPr>
              <a:t> And </a:t>
            </a:r>
            <a:r>
              <a:rPr lang="en-US" altLang="ko-KR" sz="2300" dirty="0" smtClean="0">
                <a:solidFill>
                  <a:srgbClr val="0000FF"/>
                </a:solidFill>
              </a:rPr>
              <a:t>Xml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 smtClean="0"/>
          </a:p>
          <a:p>
            <a:pPr lvl="1"/>
            <a:r>
              <a:rPr lang="ko-KR" altLang="en-US" sz="2200" dirty="0" smtClean="0"/>
              <a:t>브라우저의 </a:t>
            </a:r>
            <a:r>
              <a:rPr lang="en-US" altLang="ko-KR" sz="2200" dirty="0" err="1" smtClean="0"/>
              <a:t>XMLHttpRequest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객체를 이용해서 자바스크립트 내부에서 서버와 통신</a:t>
            </a:r>
            <a:endParaRPr lang="en-US" altLang="ko-KR" sz="2200" dirty="0" smtClean="0"/>
          </a:p>
          <a:p>
            <a:pPr lvl="1"/>
            <a:r>
              <a:rPr lang="ko-KR" altLang="en-US" sz="2200" dirty="0" smtClean="0"/>
              <a:t>통신 후 리턴 받는 </a:t>
            </a:r>
            <a:r>
              <a:rPr lang="ko-KR" altLang="en-US" sz="2200" dirty="0"/>
              <a:t>데이터는 </a:t>
            </a:r>
            <a:r>
              <a:rPr lang="en-US" altLang="ko-KR" sz="2200" dirty="0" smtClean="0"/>
              <a:t>xml, </a:t>
            </a:r>
            <a:r>
              <a:rPr lang="en-US" altLang="ko-KR" sz="2200" dirty="0" err="1" smtClean="0"/>
              <a:t>json</a:t>
            </a:r>
            <a:r>
              <a:rPr lang="en-US" altLang="ko-KR" sz="2200" dirty="0" smtClean="0"/>
              <a:t>, text</a:t>
            </a:r>
            <a:r>
              <a:rPr lang="ko-KR" altLang="en-US" sz="2200" dirty="0" smtClean="0"/>
              <a:t> 등 타입</a:t>
            </a:r>
            <a:endParaRPr lang="en-US" altLang="ko-KR" sz="2200" dirty="0" smtClean="0"/>
          </a:p>
          <a:p>
            <a:pPr lvl="1"/>
            <a:r>
              <a:rPr lang="ko-KR" altLang="en-US" sz="2200" dirty="0" smtClean="0"/>
              <a:t>수신 데이터로 </a:t>
            </a:r>
            <a:r>
              <a:rPr lang="en-US" altLang="ko-KR" sz="2200" dirty="0" err="1"/>
              <a:t>javascript</a:t>
            </a:r>
            <a:r>
              <a:rPr lang="ko-KR" altLang="en-US" sz="2200" dirty="0"/>
              <a:t>에서 </a:t>
            </a:r>
            <a:r>
              <a:rPr lang="en-US" altLang="ko-KR" sz="2200" dirty="0" err="1"/>
              <a:t>ui</a:t>
            </a:r>
            <a:r>
              <a:rPr lang="ko-KR" altLang="en-US" sz="2200" dirty="0"/>
              <a:t>조작을 하여 </a:t>
            </a:r>
            <a:r>
              <a:rPr lang="ko-KR" altLang="en-US" sz="2200" dirty="0" smtClean="0"/>
              <a:t>전체 </a:t>
            </a:r>
            <a:r>
              <a:rPr lang="ko-KR" altLang="en-US" sz="2200" dirty="0" err="1" smtClean="0"/>
              <a:t>갱신없이</a:t>
            </a:r>
            <a:r>
              <a:rPr lang="ko-KR" altLang="en-US" sz="2200" dirty="0" smtClean="0"/>
              <a:t> </a:t>
            </a:r>
            <a:r>
              <a:rPr lang="en-US" altLang="ko-KR" sz="2200" dirty="0" err="1"/>
              <a:t>ui</a:t>
            </a:r>
            <a:r>
              <a:rPr lang="ko-KR" altLang="en-US" sz="2200" dirty="0"/>
              <a:t>의 일부분만 </a:t>
            </a:r>
            <a:r>
              <a:rPr lang="ko-KR" altLang="en-US" sz="2200" dirty="0" smtClean="0"/>
              <a:t>동적 변경 가능</a:t>
            </a:r>
            <a:endParaRPr lang="ko-KR" altLang="en-US" sz="2200" dirty="0"/>
          </a:p>
          <a:p>
            <a:pPr lvl="1"/>
            <a:r>
              <a:rPr lang="ko-KR" altLang="en-US" sz="2200" dirty="0" smtClean="0"/>
              <a:t>페이지요청 후 </a:t>
            </a:r>
            <a:r>
              <a:rPr lang="ko-KR" altLang="en-US" sz="2200" dirty="0"/>
              <a:t>화면이 </a:t>
            </a:r>
            <a:r>
              <a:rPr lang="ko-KR" altLang="en-US" sz="2200" dirty="0" smtClean="0"/>
              <a:t>전체 갱신되면서 </a:t>
            </a:r>
            <a:r>
              <a:rPr lang="en-US" altLang="ko-KR" sz="2200" dirty="0"/>
              <a:t>html</a:t>
            </a:r>
            <a:r>
              <a:rPr lang="ko-KR" altLang="en-US" sz="2200" dirty="0"/>
              <a:t>이 </a:t>
            </a:r>
            <a:r>
              <a:rPr lang="ko-KR" altLang="en-US" sz="2200" dirty="0" err="1"/>
              <a:t>랜더링되는</a:t>
            </a:r>
            <a:r>
              <a:rPr lang="ko-KR" altLang="en-US" sz="2200" dirty="0"/>
              <a:t> 일반적인 </a:t>
            </a:r>
            <a:r>
              <a:rPr lang="ko-KR" altLang="en-US" sz="2200" dirty="0" err="1"/>
              <a:t>웹프로래밍</a:t>
            </a:r>
            <a:r>
              <a:rPr lang="ko-KR" altLang="en-US" sz="2200" dirty="0"/>
              <a:t> 방법과는 </a:t>
            </a:r>
            <a:r>
              <a:rPr lang="ko-KR" altLang="en-US" sz="2200" dirty="0" smtClean="0"/>
              <a:t>다름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b="1" dirty="0">
                <a:solidFill>
                  <a:srgbClr val="0000FF"/>
                </a:solidFill>
              </a:rPr>
              <a:t>장점</a:t>
            </a:r>
            <a:r>
              <a:rPr lang="ko-KR" altLang="en-US" dirty="0">
                <a:solidFill>
                  <a:srgbClr val="0000FF"/>
                </a:solidFill>
              </a:rPr>
              <a:t> 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2200" dirty="0" smtClean="0"/>
              <a:t>Ajax </a:t>
            </a:r>
            <a:r>
              <a:rPr lang="ko-KR" altLang="en-US" sz="2200" dirty="0" err="1" smtClean="0"/>
              <a:t>통신후</a:t>
            </a:r>
            <a:r>
              <a:rPr lang="ko-KR" altLang="en-US" sz="2200" dirty="0" smtClean="0"/>
              <a:t> </a:t>
            </a:r>
            <a:r>
              <a:rPr lang="ko-KR" altLang="en-US" sz="2200" dirty="0"/>
              <a:t>받은 데이터를 </a:t>
            </a:r>
            <a:r>
              <a:rPr lang="ko-KR" altLang="en-US" sz="2200" dirty="0" smtClean="0"/>
              <a:t>이용 </a:t>
            </a:r>
            <a:r>
              <a:rPr lang="ko-KR" altLang="en-US" sz="2200" dirty="0"/>
              <a:t>화면의 </a:t>
            </a:r>
            <a:r>
              <a:rPr lang="ko-KR" altLang="en-US" sz="2200" dirty="0" smtClean="0"/>
              <a:t>전체 </a:t>
            </a:r>
            <a:r>
              <a:rPr lang="ko-KR" altLang="en-US" sz="2200" dirty="0" err="1" smtClean="0"/>
              <a:t>갱신없이</a:t>
            </a:r>
            <a:r>
              <a:rPr lang="ko-KR" altLang="en-US" sz="2200" dirty="0" smtClean="0"/>
              <a:t> </a:t>
            </a:r>
            <a:r>
              <a:rPr lang="ko-KR" altLang="en-US" sz="2200" dirty="0"/>
              <a:t>부분적인 </a:t>
            </a:r>
            <a:r>
              <a:rPr lang="en-US" altLang="ko-KR" sz="2200" dirty="0" err="1" smtClean="0"/>
              <a:t>ui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변경 가능</a:t>
            </a:r>
            <a:endParaRPr lang="ko-KR" altLang="en-US" sz="2200" dirty="0"/>
          </a:p>
          <a:p>
            <a:pPr lvl="1"/>
            <a:r>
              <a:rPr lang="en-US" altLang="ko-KR" sz="2200" dirty="0" smtClean="0"/>
              <a:t>html </a:t>
            </a:r>
            <a:r>
              <a:rPr lang="ko-KR" altLang="en-US" sz="2200" dirty="0"/>
              <a:t>전체코드가 아닌 최소한의 필요한 데이터</a:t>
            </a:r>
            <a:r>
              <a:rPr lang="en-US" altLang="ko-KR" sz="2200" dirty="0"/>
              <a:t>(</a:t>
            </a:r>
            <a:r>
              <a:rPr lang="en-US" altLang="ko-KR" sz="2200" dirty="0" smtClean="0"/>
              <a:t>xml or</a:t>
            </a:r>
            <a:r>
              <a:rPr lang="ko-KR" altLang="en-US" sz="2200" dirty="0" smtClean="0"/>
              <a:t> </a:t>
            </a:r>
            <a:r>
              <a:rPr lang="en-US" altLang="ko-KR" sz="2200" dirty="0" err="1" smtClean="0"/>
              <a:t>json</a:t>
            </a:r>
            <a:r>
              <a:rPr lang="en-US" altLang="ko-KR" sz="2200" dirty="0"/>
              <a:t>)</a:t>
            </a:r>
            <a:r>
              <a:rPr lang="ko-KR" altLang="en-US" sz="2200" dirty="0"/>
              <a:t>만 받으므로 </a:t>
            </a:r>
            <a:r>
              <a:rPr lang="ko-KR" altLang="en-US" sz="2200" dirty="0" err="1" smtClean="0"/>
              <a:t>통신량</a:t>
            </a:r>
            <a:r>
              <a:rPr lang="ko-KR" altLang="en-US" sz="2200" dirty="0" smtClean="0"/>
              <a:t> 감소</a:t>
            </a:r>
            <a:r>
              <a:rPr lang="en-US" altLang="ko-KR" sz="2200" dirty="0" smtClean="0"/>
              <a:t>.</a:t>
            </a:r>
          </a:p>
          <a:p>
            <a:endParaRPr lang="en-US" altLang="ko-KR" sz="2600" dirty="0"/>
          </a:p>
          <a:p>
            <a:r>
              <a:rPr lang="ko-KR" altLang="en-US" b="1" dirty="0">
                <a:solidFill>
                  <a:srgbClr val="0000FF"/>
                </a:solidFill>
              </a:rPr>
              <a:t>단점</a:t>
            </a:r>
            <a:r>
              <a:rPr lang="ko-KR" altLang="en-US" dirty="0">
                <a:solidFill>
                  <a:srgbClr val="0000FF"/>
                </a:solidFill>
              </a:rPr>
              <a:t> 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2200" dirty="0" err="1" smtClean="0"/>
              <a:t>javascript</a:t>
            </a:r>
            <a:r>
              <a:rPr lang="en-US" altLang="ko-KR" sz="2200" dirty="0" smtClean="0"/>
              <a:t> </a:t>
            </a:r>
            <a:r>
              <a:rPr lang="ko-KR" altLang="en-US" sz="2200" dirty="0" smtClean="0"/>
              <a:t>코딩 량 증가 </a:t>
            </a:r>
            <a:r>
              <a:rPr lang="en-US" altLang="ko-KR" sz="2200" dirty="0" smtClean="0"/>
              <a:t>.</a:t>
            </a:r>
          </a:p>
          <a:p>
            <a:pPr lvl="1"/>
            <a:endParaRPr lang="en-US" altLang="ko-KR" dirty="0"/>
          </a:p>
          <a:p>
            <a:r>
              <a:rPr lang="en-US" altLang="ko-KR" b="1" dirty="0" err="1">
                <a:solidFill>
                  <a:srgbClr val="0000FF"/>
                </a:solidFill>
              </a:rPr>
              <a:t>jquery</a:t>
            </a:r>
            <a:r>
              <a:rPr lang="ko-KR" altLang="en-US" b="1" dirty="0">
                <a:solidFill>
                  <a:srgbClr val="0000FF"/>
                </a:solidFill>
              </a:rPr>
              <a:t>를 </a:t>
            </a:r>
            <a:r>
              <a:rPr lang="ko-KR" altLang="en-US" b="1" dirty="0" smtClean="0">
                <a:solidFill>
                  <a:srgbClr val="0000FF"/>
                </a:solidFill>
              </a:rPr>
              <a:t>이용한 </a:t>
            </a:r>
            <a:r>
              <a:rPr lang="en-US" altLang="ko-KR" b="1" dirty="0" smtClean="0">
                <a:solidFill>
                  <a:srgbClr val="0000FF"/>
                </a:solidFill>
              </a:rPr>
              <a:t>ajax</a:t>
            </a:r>
            <a:r>
              <a:rPr lang="ko-KR" altLang="en-US" dirty="0">
                <a:solidFill>
                  <a:srgbClr val="0000FF"/>
                </a:solidFill>
              </a:rPr>
              <a:t> 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>
              <a:lnSpc>
                <a:spcPct val="170000"/>
              </a:lnSpc>
            </a:pPr>
            <a:r>
              <a:rPr lang="ko-KR" altLang="en-US" sz="2200" dirty="0" smtClean="0"/>
              <a:t>일반 </a:t>
            </a:r>
            <a:r>
              <a:rPr lang="en-US" altLang="ko-KR" sz="2200" dirty="0" err="1" smtClean="0"/>
              <a:t>javascript</a:t>
            </a:r>
            <a:r>
              <a:rPr lang="ko-KR" altLang="en-US" sz="2200" dirty="0" smtClean="0"/>
              <a:t> </a:t>
            </a:r>
            <a:r>
              <a:rPr lang="ko-KR" altLang="en-US" sz="2200" dirty="0"/>
              <a:t> </a:t>
            </a:r>
            <a:r>
              <a:rPr lang="en-US" altLang="ko-KR" sz="2200" dirty="0" smtClean="0"/>
              <a:t>ajax</a:t>
            </a:r>
            <a:r>
              <a:rPr lang="ko-KR" altLang="en-US" sz="2200" dirty="0" smtClean="0"/>
              <a:t>는 코딩량도 </a:t>
            </a:r>
            <a:r>
              <a:rPr lang="ko-KR" altLang="en-US" sz="2200" dirty="0"/>
              <a:t>많아지고 </a:t>
            </a:r>
            <a:r>
              <a:rPr lang="ko-KR" altLang="en-US" sz="2200" dirty="0" smtClean="0"/>
              <a:t>브라우저 별로 </a:t>
            </a:r>
            <a:r>
              <a:rPr lang="ko-KR" altLang="en-US" sz="2200" dirty="0"/>
              <a:t>구현방법이 </a:t>
            </a:r>
            <a:r>
              <a:rPr lang="ko-KR" altLang="en-US" sz="2200" dirty="0" smtClean="0"/>
              <a:t>다름 </a:t>
            </a:r>
            <a:endParaRPr lang="en-US" altLang="ko-KR" sz="2200" dirty="0" smtClean="0"/>
          </a:p>
          <a:p>
            <a:pPr lvl="1">
              <a:lnSpc>
                <a:spcPct val="170000"/>
              </a:lnSpc>
            </a:pPr>
            <a:r>
              <a:rPr lang="en-US" altLang="ko-KR" sz="2200" dirty="0" err="1" smtClean="0"/>
              <a:t>Jquery</a:t>
            </a:r>
            <a:r>
              <a:rPr lang="en-US" altLang="ko-KR" sz="2200" dirty="0"/>
              <a:t> ajax </a:t>
            </a:r>
            <a:r>
              <a:rPr lang="ko-KR" altLang="en-US" sz="2200" dirty="0" smtClean="0"/>
              <a:t>를 </a:t>
            </a:r>
            <a:r>
              <a:rPr lang="ko-KR" altLang="en-US" sz="2200" dirty="0"/>
              <a:t>이용하면 더 적은 </a:t>
            </a:r>
            <a:r>
              <a:rPr lang="ko-KR" altLang="en-US" sz="2200" dirty="0" err="1"/>
              <a:t>코딩량과</a:t>
            </a:r>
            <a:r>
              <a:rPr lang="ko-KR" altLang="en-US" sz="2200" dirty="0"/>
              <a:t> 동일한 코딩방법으로 </a:t>
            </a:r>
            <a:r>
              <a:rPr lang="ko-KR" altLang="en-US" sz="2200" dirty="0" smtClean="0"/>
              <a:t>여러 브라우저에서 </a:t>
            </a:r>
            <a:r>
              <a:rPr lang="ko-KR" altLang="en-US" sz="2200" dirty="0"/>
              <a:t>같은 동작을 할 수 있게 </a:t>
            </a:r>
            <a:r>
              <a:rPr lang="ko-KR" altLang="en-US" sz="2200" dirty="0" smtClean="0"/>
              <a:t>되는 </a:t>
            </a:r>
            <a:r>
              <a:rPr lang="ko-KR" altLang="en-US" sz="2200" dirty="0" err="1" smtClean="0"/>
              <a:t>크로스브라우징이</a:t>
            </a:r>
            <a:r>
              <a:rPr lang="ko-KR" altLang="en-US" sz="2200" dirty="0" smtClean="0"/>
              <a:t> 용이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41860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Ajax  </a:t>
            </a:r>
            <a:r>
              <a:rPr lang="ko-KR" altLang="en-US" dirty="0" smtClean="0"/>
              <a:t>기본 문법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79512" y="764704"/>
            <a:ext cx="8136904" cy="4936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&lt;script 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src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="//code.jquery.com/jquery.min.js"&gt;&lt;/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script&gt;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&lt;script&gt;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$(document).ready(function() {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     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$.ajax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({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url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: "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AddServer.jsp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", 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         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type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: "POST",  </a:t>
            </a:r>
          </a:p>
          <a:p>
            <a:pPr>
              <a:lnSpc>
                <a:spcPts val="2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    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data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: $("#</a:t>
            </a:r>
            <a:r>
              <a:rPr lang="en-US" altLang="ko-KR" sz="1600" dirty="0" err="1">
                <a:latin typeface="HY강B" panose="02030600000101010101" pitchFamily="18" charset="-127"/>
                <a:ea typeface="HY강B" panose="02030600000101010101" pitchFamily="18" charset="-127"/>
              </a:rPr>
              <a:t>ajaxform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").serialize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(),</a:t>
            </a:r>
          </a:p>
          <a:p>
            <a:pPr>
              <a:lnSpc>
                <a:spcPts val="2000"/>
              </a:lnSpc>
            </a:pP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dataType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:‘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json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’,</a:t>
            </a:r>
          </a:p>
          <a:p>
            <a:pPr>
              <a:lnSpc>
                <a:spcPts val="2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           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success : function(data) {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              </a:t>
            </a:r>
            <a:r>
              <a:rPr lang="ko-KR" altLang="en-US" sz="16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// </a:t>
            </a:r>
            <a:r>
              <a:rPr lang="ko-KR" altLang="en-US" sz="14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통신이 성공적으로 이루어졌을 때 </a:t>
            </a:r>
            <a:endParaRPr lang="en-US" altLang="ko-KR" sz="1400" dirty="0" smtClean="0">
              <a:solidFill>
                <a:srgbClr val="0099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r>
              <a:rPr lang="en-US" altLang="ko-KR" sz="14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   </a:t>
            </a:r>
            <a:r>
              <a:rPr lang="ko-KR" altLang="en-US" sz="14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수신된 데이터를 이용한 </a:t>
            </a:r>
            <a:r>
              <a:rPr lang="en-US" altLang="ko-KR" sz="14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HTML </a:t>
            </a:r>
            <a:r>
              <a:rPr lang="ko-KR" altLang="en-US" sz="14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조작</a:t>
            </a:r>
            <a:r>
              <a:rPr lang="en-US" altLang="ko-KR" sz="14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           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},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   error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en-US" altLang="ko-KR" sz="1600" b="1" dirty="0">
                <a:latin typeface="HY강B" panose="02030600000101010101" pitchFamily="18" charset="-127"/>
                <a:ea typeface="HY강B" panose="02030600000101010101" pitchFamily="18" charset="-127"/>
              </a:rPr>
              <a:t>function(e){  </a:t>
            </a:r>
          </a:p>
          <a:p>
            <a:pPr>
              <a:lnSpc>
                <a:spcPts val="2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alert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('Error: ' + e);  </a:t>
            </a:r>
          </a:p>
          <a:p>
            <a:pPr>
              <a:lnSpc>
                <a:spcPts val="2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    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} 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     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});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});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>
              <a:lnSpc>
                <a:spcPts val="2000"/>
              </a:lnSpc>
            </a:pP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&lt;/script&gt;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255775" y="1700808"/>
            <a:ext cx="4752020" cy="3393237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url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: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통신을 원하고자 하는 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URL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주소를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입력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필수 입력 값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data :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서버로 보낼 데이터를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입력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type : GET, POST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등의 통신 방식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지정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dataType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: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통신의 결과로 넘어올 데이터의 종류를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지정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success(data) :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통신 </a:t>
            </a:r>
            <a:r>
              <a:rPr lang="ko-KR" altLang="en-US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성공시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호출 </a:t>
            </a:r>
            <a:r>
              <a:rPr lang="ko-KR" altLang="en-US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해야하는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 함수를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지정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매개변수로 결과로 넘어온 데이터를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수신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error :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통신 </a:t>
            </a:r>
            <a:r>
              <a:rPr lang="ko-KR" altLang="en-US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실패시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호출 </a:t>
            </a:r>
            <a:r>
              <a:rPr lang="ko-KR" altLang="en-US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해야하는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 함수를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지정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complete :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통신 성공 여부와 관계없이 통신이 끝난 후 호출 </a:t>
            </a:r>
            <a:r>
              <a:rPr lang="ko-KR" altLang="en-US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해야하는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 함수를  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지정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beforeSend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: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통신 전에 호출 </a:t>
            </a:r>
            <a:r>
              <a:rPr lang="ko-KR" altLang="en-US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해야하는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 함수를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지정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async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 : </a:t>
            </a:r>
            <a:r>
              <a:rPr lang="ko-KR" altLang="en-US" sz="1300" dirty="0" err="1">
                <a:latin typeface="HY강B" panose="02030600000101010101" pitchFamily="18" charset="-127"/>
                <a:ea typeface="HY강B" panose="02030600000101010101" pitchFamily="18" charset="-127"/>
              </a:rPr>
              <a:t>비동기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(true),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동기</a:t>
            </a:r>
            <a:r>
              <a:rPr lang="en-US" altLang="ko-KR" sz="1300" dirty="0">
                <a:latin typeface="HY강B" panose="02030600000101010101" pitchFamily="18" charset="-127"/>
                <a:ea typeface="HY강B" panose="02030600000101010101" pitchFamily="18" charset="-127"/>
              </a:rPr>
              <a:t>(false) </a:t>
            </a:r>
            <a:r>
              <a:rPr lang="ko-KR" altLang="en-US" sz="1300" dirty="0">
                <a:latin typeface="HY강B" panose="02030600000101010101" pitchFamily="18" charset="-127"/>
                <a:ea typeface="HY강B" panose="02030600000101010101" pitchFamily="18" charset="-127"/>
              </a:rPr>
              <a:t>여부를 </a:t>
            </a:r>
            <a:r>
              <a:rPr lang="ko-KR" altLang="en-US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지정</a:t>
            </a:r>
            <a:r>
              <a:rPr lang="en-US" altLang="ko-KR" sz="13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3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03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프로젝트생성</a:t>
            </a:r>
            <a:endParaRPr lang="ko-KR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53" y="734244"/>
            <a:ext cx="3600400" cy="610624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19"/>
            <a:ext cx="2304256" cy="298699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3347864" y="2276872"/>
            <a:ext cx="2232248" cy="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949824" y="1640523"/>
            <a:ext cx="2304256" cy="122413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0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Json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99007"/>
            <a:ext cx="8153400" cy="4896544"/>
          </a:xfrm>
        </p:spPr>
        <p:txBody>
          <a:bodyPr/>
          <a:lstStyle/>
          <a:p>
            <a:r>
              <a:rPr lang="en-US" altLang="ko-KR" sz="1400" b="1" dirty="0"/>
              <a:t>JSON</a:t>
            </a:r>
            <a:r>
              <a:rPr lang="ko-KR" altLang="en-US" sz="1400" dirty="0"/>
              <a:t> </a:t>
            </a:r>
            <a:r>
              <a:rPr lang="en-US" altLang="ko-KR" sz="1400" dirty="0"/>
              <a:t>(JavaScript Object Notation)</a:t>
            </a:r>
            <a:r>
              <a:rPr lang="ko-KR" altLang="en-US" sz="1400" dirty="0"/>
              <a:t>은 경량의 </a:t>
            </a:r>
            <a:r>
              <a:rPr lang="en-US" altLang="ko-KR" sz="1400" dirty="0"/>
              <a:t>DATA-</a:t>
            </a:r>
            <a:r>
              <a:rPr lang="ko-KR" altLang="en-US" sz="1400" dirty="0"/>
              <a:t>교환 </a:t>
            </a:r>
            <a:r>
              <a:rPr lang="ko-KR" altLang="en-US" sz="1400" dirty="0" smtClean="0"/>
              <a:t>형식</a:t>
            </a:r>
            <a:endParaRPr lang="en-US" altLang="ko-KR" sz="1400" dirty="0" smtClean="0"/>
          </a:p>
          <a:p>
            <a:r>
              <a:rPr lang="ko-KR" altLang="en-US" sz="1400" dirty="0" smtClean="0"/>
              <a:t> </a:t>
            </a:r>
            <a:r>
              <a:rPr kumimoji="1" lang="ko-KR" altLang="ko-KR" sz="1400" dirty="0" smtClean="0">
                <a:solidFill>
                  <a:srgbClr val="A55858"/>
                </a:solidFill>
                <a:cs typeface="굴림" pitchFamily="50" charset="-127"/>
              </a:rPr>
              <a:t>속성</a:t>
            </a:r>
            <a:r>
              <a:rPr kumimoji="1" lang="en-US" altLang="ko-KR" sz="1400" dirty="0" smtClean="0">
                <a:solidFill>
                  <a:srgbClr val="A55858"/>
                </a:solidFill>
                <a:cs typeface="굴림" pitchFamily="50" charset="-127"/>
              </a:rPr>
              <a:t>:</a:t>
            </a:r>
            <a:r>
              <a:rPr kumimoji="1" lang="ko-KR" altLang="ko-KR" sz="1400" dirty="0" smtClean="0">
                <a:solidFill>
                  <a:srgbClr val="A55858"/>
                </a:solidFill>
                <a:cs typeface="굴림" pitchFamily="50" charset="-127"/>
              </a:rPr>
              <a:t>값 쌍</a:t>
            </a:r>
            <a:r>
              <a:rPr kumimoji="1" lang="en-US" altLang="ko-KR" sz="1400" dirty="0" smtClean="0">
                <a:solidFill>
                  <a:srgbClr val="A55858"/>
                </a:solidFill>
                <a:cs typeface="굴림" pitchFamily="50" charset="-127"/>
              </a:rPr>
              <a:t> </a:t>
            </a:r>
            <a:r>
              <a:rPr lang="ko-KR" altLang="en-US" sz="1400" dirty="0" smtClean="0"/>
              <a:t>형식으로 사람과 기계가 </a:t>
            </a:r>
            <a:r>
              <a:rPr lang="ko-KR" altLang="en-US" sz="1400" dirty="0"/>
              <a:t>분석하고 </a:t>
            </a:r>
            <a:r>
              <a:rPr lang="ko-KR" altLang="en-US" sz="1400" dirty="0" smtClean="0"/>
              <a:t>생성하기 용이</a:t>
            </a:r>
            <a:r>
              <a:rPr lang="en-US" altLang="ko-KR" sz="1400" dirty="0" smtClean="0"/>
              <a:t>.</a:t>
            </a:r>
            <a:r>
              <a:rPr lang="en-US" altLang="ko-KR" sz="1400" dirty="0"/>
              <a:t> </a:t>
            </a:r>
            <a:endParaRPr lang="en-US" altLang="ko-KR" sz="1400" dirty="0" smtClean="0"/>
          </a:p>
          <a:p>
            <a:r>
              <a:rPr kumimoji="1" lang="ko-KR" altLang="ko-KR" sz="1400" dirty="0">
                <a:solidFill>
                  <a:srgbClr val="252525"/>
                </a:solidFill>
                <a:cs typeface="Arial" pitchFamily="34" charset="0"/>
              </a:rPr>
              <a:t>JSON </a:t>
            </a:r>
            <a:r>
              <a:rPr kumimoji="1" lang="ko-KR" altLang="ko-KR" sz="1400" dirty="0" smtClean="0">
                <a:solidFill>
                  <a:srgbClr val="252525"/>
                </a:solidFill>
                <a:cs typeface="Arial" pitchFamily="34" charset="0"/>
              </a:rPr>
              <a:t>포맷은</a:t>
            </a:r>
            <a:r>
              <a:rPr kumimoji="1" lang="ko-KR" altLang="ko-KR" sz="1400" dirty="0">
                <a:solidFill>
                  <a:srgbClr val="252525"/>
                </a:solidFill>
                <a:cs typeface="Arial" pitchFamily="34" charset="0"/>
              </a:rPr>
              <a:t> </a:t>
            </a:r>
            <a:r>
              <a:rPr kumimoji="1" lang="ko-KR" altLang="ko-KR" sz="1400" dirty="0" err="1">
                <a:solidFill>
                  <a:srgbClr val="A55858"/>
                </a:solidFill>
                <a:cs typeface="Arial" pitchFamily="34" charset="0"/>
                <a:hlinkClick r:id="rId2" tooltip="더글라스 크록포드 (없는 문서)"/>
              </a:rPr>
              <a:t>더글라스</a:t>
            </a:r>
            <a:r>
              <a:rPr kumimoji="1" lang="ko-KR" altLang="ko-KR" sz="1400" dirty="0">
                <a:solidFill>
                  <a:srgbClr val="A55858"/>
                </a:solidFill>
                <a:cs typeface="Arial" pitchFamily="34" charset="0"/>
                <a:hlinkClick r:id="rId2" tooltip="더글라스 크록포드 (없는 문서)"/>
              </a:rPr>
              <a:t> </a:t>
            </a:r>
            <a:r>
              <a:rPr kumimoji="1" lang="ko-KR" altLang="ko-KR" sz="1400" dirty="0" err="1">
                <a:solidFill>
                  <a:srgbClr val="A55858"/>
                </a:solidFill>
                <a:cs typeface="Arial" pitchFamily="34" charset="0"/>
                <a:hlinkClick r:id="rId2" tooltip="더글라스 크록포드 (없는 문서)"/>
              </a:rPr>
              <a:t>크록포드</a:t>
            </a:r>
            <a:r>
              <a:rPr kumimoji="1" lang="ko-KR" altLang="ko-KR" sz="1400" dirty="0" err="1">
                <a:solidFill>
                  <a:srgbClr val="252525"/>
                </a:solidFill>
                <a:cs typeface="Arial" pitchFamily="34" charset="0"/>
              </a:rPr>
              <a:t>가</a:t>
            </a:r>
            <a:r>
              <a:rPr kumimoji="1" lang="ko-KR" altLang="ko-KR" sz="1400" dirty="0">
                <a:solidFill>
                  <a:srgbClr val="252525"/>
                </a:solidFill>
                <a:cs typeface="Arial" pitchFamily="34" charset="0"/>
              </a:rPr>
              <a:t> </a:t>
            </a:r>
            <a:r>
              <a:rPr kumimoji="1" lang="ko-KR" altLang="ko-KR" sz="1400" dirty="0" smtClean="0">
                <a:solidFill>
                  <a:srgbClr val="252525"/>
                </a:solidFill>
                <a:cs typeface="Arial" pitchFamily="34" charset="0"/>
              </a:rPr>
              <a:t>규정</a:t>
            </a:r>
            <a:r>
              <a:rPr kumimoji="1" lang="en-US" altLang="ko-KR" sz="1400" dirty="0" smtClean="0">
                <a:solidFill>
                  <a:srgbClr val="252525"/>
                </a:solidFill>
                <a:cs typeface="Arial" pitchFamily="34" charset="0"/>
              </a:rPr>
              <a:t>,</a:t>
            </a:r>
            <a:r>
              <a:rPr kumimoji="1" lang="ko-KR" altLang="ko-KR" sz="1400" dirty="0" smtClean="0">
                <a:solidFill>
                  <a:srgbClr val="252525"/>
                </a:solidFill>
                <a:cs typeface="Arial" pitchFamily="34" charset="0"/>
              </a:rPr>
              <a:t> </a:t>
            </a:r>
            <a:r>
              <a:rPr kumimoji="1" lang="ko-KR" altLang="ko-KR" sz="1400" dirty="0">
                <a:solidFill>
                  <a:srgbClr val="252525"/>
                </a:solidFill>
                <a:cs typeface="Arial" pitchFamily="34" charset="0"/>
              </a:rPr>
              <a:t>RFC 7159와 </a:t>
            </a:r>
            <a:r>
              <a:rPr kumimoji="1" lang="ko-KR" altLang="ko-KR" sz="1400" dirty="0" smtClean="0">
                <a:solidFill>
                  <a:srgbClr val="252525"/>
                </a:solidFill>
                <a:cs typeface="Arial" pitchFamily="34" charset="0"/>
              </a:rPr>
              <a:t>ECMA-404 </a:t>
            </a:r>
            <a:r>
              <a:rPr kumimoji="1" lang="ko-KR" altLang="ko-KR" sz="1400" dirty="0">
                <a:solidFill>
                  <a:srgbClr val="252525"/>
                </a:solidFill>
                <a:cs typeface="Arial" pitchFamily="34" charset="0"/>
              </a:rPr>
              <a:t>두 개의 </a:t>
            </a:r>
            <a:r>
              <a:rPr kumimoji="1" lang="ko-KR" altLang="ko-KR" sz="1400" dirty="0" smtClean="0">
                <a:solidFill>
                  <a:srgbClr val="252525"/>
                </a:solidFill>
                <a:cs typeface="Arial" pitchFamily="34" charset="0"/>
              </a:rPr>
              <a:t> 표준</a:t>
            </a:r>
            <a:r>
              <a:rPr kumimoji="1" lang="ko-KR" altLang="en-US" sz="1400" dirty="0" smtClean="0">
                <a:solidFill>
                  <a:srgbClr val="252525"/>
                </a:solidFill>
                <a:cs typeface="Arial" pitchFamily="34" charset="0"/>
              </a:rPr>
              <a:t>존재</a:t>
            </a:r>
            <a:r>
              <a:rPr kumimoji="1" lang="en-US" altLang="ko-KR" sz="1400" dirty="0" smtClean="0">
                <a:solidFill>
                  <a:srgbClr val="252525"/>
                </a:solidFill>
                <a:cs typeface="Arial" pitchFamily="34" charset="0"/>
              </a:rPr>
              <a:t> </a:t>
            </a:r>
          </a:p>
          <a:p>
            <a:r>
              <a:rPr lang="en-US" altLang="ko-KR" sz="1400" dirty="0" smtClean="0"/>
              <a:t>JSON</a:t>
            </a:r>
            <a:r>
              <a:rPr lang="ko-KR" altLang="en-US" sz="1400" dirty="0"/>
              <a:t>은 </a:t>
            </a:r>
            <a:r>
              <a:rPr lang="ko-KR" altLang="en-US" sz="1400" dirty="0" smtClean="0"/>
              <a:t>프로그래밍 언어로 부터 독립적</a:t>
            </a:r>
            <a:endParaRPr lang="en-US" altLang="ko-KR" sz="1400" dirty="0" smtClean="0"/>
          </a:p>
          <a:p>
            <a:pPr lvl="0"/>
            <a:r>
              <a:rPr kumimoji="1" lang="ko-KR" altLang="ko-KR" sz="1400" dirty="0" smtClean="0">
                <a:solidFill>
                  <a:srgbClr val="252525"/>
                </a:solidFill>
                <a:cs typeface="Arial" pitchFamily="34" charset="0"/>
              </a:rPr>
              <a:t>JSON</a:t>
            </a:r>
            <a:r>
              <a:rPr kumimoji="1" lang="ko-KR" altLang="ko-KR" sz="1400" dirty="0">
                <a:solidFill>
                  <a:srgbClr val="252525"/>
                </a:solidFill>
                <a:cs typeface="Arial" pitchFamily="34" charset="0"/>
              </a:rPr>
              <a:t>의 공식 인터넷 미디어 타입은 </a:t>
            </a:r>
            <a:r>
              <a:rPr kumimoji="1" lang="ko-KR" altLang="ko-KR" sz="1400" dirty="0">
                <a:solidFill>
                  <a:srgbClr val="0000FF"/>
                </a:solidFill>
                <a:cs typeface="Arial" pitchFamily="34" charset="0"/>
              </a:rPr>
              <a:t>application/json</a:t>
            </a:r>
            <a:r>
              <a:rPr kumimoji="1" lang="ko-KR" altLang="ko-KR" sz="1400" dirty="0">
                <a:solidFill>
                  <a:srgbClr val="252525"/>
                </a:solidFill>
                <a:cs typeface="Arial" pitchFamily="34" charset="0"/>
              </a:rPr>
              <a:t>이며, JSON의 파일 </a:t>
            </a:r>
            <a:r>
              <a:rPr kumimoji="1" lang="ko-KR" altLang="ko-KR" sz="1400" dirty="0" err="1">
                <a:solidFill>
                  <a:srgbClr val="252525"/>
                </a:solidFill>
                <a:cs typeface="Arial" pitchFamily="34" charset="0"/>
              </a:rPr>
              <a:t>확장자는</a:t>
            </a:r>
            <a:r>
              <a:rPr kumimoji="1" lang="ko-KR" altLang="ko-KR" sz="1400" dirty="0">
                <a:solidFill>
                  <a:srgbClr val="252525"/>
                </a:solidFill>
                <a:cs typeface="Arial" pitchFamily="34" charset="0"/>
              </a:rPr>
              <a:t> </a:t>
            </a:r>
            <a:r>
              <a:rPr kumimoji="1" lang="ko-KR" altLang="ko-KR" sz="1400" dirty="0">
                <a:solidFill>
                  <a:srgbClr val="000000"/>
                </a:solidFill>
                <a:cs typeface="Arial" pitchFamily="34" charset="0"/>
              </a:rPr>
              <a:t>.json</a:t>
            </a:r>
            <a:r>
              <a:rPr kumimoji="1" lang="ko-KR" altLang="ko-KR" sz="1400" dirty="0">
                <a:solidFill>
                  <a:srgbClr val="252525"/>
                </a:solidFill>
                <a:cs typeface="Arial" pitchFamily="34" charset="0"/>
              </a:rPr>
              <a:t>이다.</a:t>
            </a:r>
            <a:endParaRPr kumimoji="1" lang="ko-KR" altLang="ko-KR" sz="1400" dirty="0">
              <a:cs typeface="굴림" pitchFamily="50" charset="-127"/>
            </a:endParaRPr>
          </a:p>
          <a:p>
            <a:r>
              <a:rPr lang="en-US" altLang="ko-KR" sz="1600" dirty="0" smtClean="0"/>
              <a:t>JSON</a:t>
            </a:r>
            <a:r>
              <a:rPr lang="ko-KR" altLang="en-US" sz="1600" dirty="0" smtClean="0"/>
              <a:t>의 기본 구조</a:t>
            </a:r>
            <a:r>
              <a:rPr lang="en-US" altLang="ko-KR" sz="1600" dirty="0" smtClean="0"/>
              <a:t>:</a:t>
            </a:r>
            <a:endParaRPr lang="ko-KR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9029"/>
            <a:ext cx="3888432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757719" y="3841938"/>
            <a:ext cx="4283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Allay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list </a:t>
            </a:r>
            <a:r>
              <a:rPr lang="ko-KR" altLang="en-US" sz="1400" b="1" dirty="0" smtClean="0"/>
              <a:t>로</a:t>
            </a:r>
            <a:r>
              <a:rPr lang="en-US" altLang="ko-KR" sz="1400" b="1" dirty="0" smtClean="0"/>
              <a:t>  </a:t>
            </a:r>
            <a:r>
              <a:rPr lang="ko-KR" altLang="en-US" sz="1400" b="1" dirty="0" smtClean="0"/>
              <a:t>실현</a:t>
            </a:r>
            <a:endParaRPr lang="en-US" altLang="ko-KR" sz="1400" b="1" dirty="0" smtClean="0"/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[ {"msg":"SUCCESS","education":"1234","name":"jjin"},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{"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msg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":“FAIL","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education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":“1111","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name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":“kim"}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]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91680" y="5233237"/>
            <a:ext cx="5668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Hash Map</a:t>
            </a:r>
            <a:r>
              <a:rPr lang="ko-KR" altLang="en-US" dirty="0" smtClean="0"/>
              <a:t> </a:t>
            </a:r>
            <a:r>
              <a:rPr lang="en-US" altLang="ko-KR" dirty="0" smtClean="0"/>
              <a:t>: {education=1234, name=</a:t>
            </a:r>
            <a:r>
              <a:rPr lang="en-US" altLang="ko-KR" dirty="0" err="1" smtClean="0"/>
              <a:t>jjin</a:t>
            </a:r>
            <a:r>
              <a:rPr lang="en-US" altLang="ko-KR" dirty="0" smtClean="0"/>
              <a:t>, status=SUCCESS}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4788024" y="2865545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/>
              <a:t>Map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등으로 구현 </a:t>
            </a:r>
            <a:r>
              <a:rPr lang="en-US" altLang="ko-KR" sz="1400" dirty="0" smtClean="0"/>
              <a:t>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{"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msg":"SUCCESS","education":"1234","name":"jjin"}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12778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Ajax</a:t>
            </a:r>
            <a:r>
              <a:rPr lang="ko-KR" altLang="en-US" dirty="0" smtClean="0"/>
              <a:t> 기본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8089"/>
            <a:ext cx="2324100" cy="2905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98" y="922435"/>
            <a:ext cx="2282403" cy="14478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87" y="2696646"/>
            <a:ext cx="2307160" cy="208823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3995936" y="764704"/>
            <a:ext cx="2160240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서버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Name – </a:t>
            </a:r>
            <a:r>
              <a:rPr lang="en-US" altLang="ko-KR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jjin</a:t>
            </a:r>
            <a:endParaRPr lang="en-US" altLang="ko-KR" dirty="0" smtClean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en-US" altLang="ko-KR" dirty="0">
                <a:latin typeface="HY강B" pitchFamily="18" charset="-127"/>
                <a:ea typeface="HY강B" pitchFamily="18" charset="-127"/>
              </a:rPr>
              <a:t>"</a:t>
            </a:r>
            <a:r>
              <a:rPr lang="en-US" altLang="ko-KR" dirty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education -</a:t>
            </a:r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1234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2989987" y="1394307"/>
            <a:ext cx="822009" cy="504056"/>
          </a:xfrm>
          <a:prstGeom prst="rightArrow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Post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528" y="5229200"/>
            <a:ext cx="3979320" cy="30777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{"msg":"SUCCESS","education":"1234","name":"jjin"}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 rot="20129096" flipH="1">
            <a:off x="2963971" y="2959168"/>
            <a:ext cx="778542" cy="504056"/>
          </a:xfrm>
          <a:prstGeom prst="rightArrow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/>
                </a:solidFill>
                <a:latin typeface="HY강B" pitchFamily="18" charset="-127"/>
                <a:ea typeface="HY강B" pitchFamily="18" charset="-127"/>
              </a:rPr>
              <a:t>json</a:t>
            </a:r>
            <a:endParaRPr lang="ko-KR" altLang="en-US" dirty="0">
              <a:solidFill>
                <a:schemeClr val="tx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644096" y="4797152"/>
            <a:ext cx="2844824" cy="1169551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&lt;login&gt; </a:t>
            </a:r>
            <a:endParaRPr lang="en-US" altLang="ko-KR" sz="1400" dirty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&lt;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msg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&gt;SUCCES&lt;/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msg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&lt;education&gt;1234&lt;/education&gt;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&lt;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name&gt;</a:t>
            </a:r>
            <a:r>
              <a:rPr lang="en-US" altLang="ko-KR" sz="1400" dirty="0" err="1">
                <a:latin typeface="HY강B" pitchFamily="18" charset="-127"/>
                <a:ea typeface="HY강B" pitchFamily="18" charset="-127"/>
              </a:rPr>
              <a:t>jjin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&lt;/name&gt;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&lt;/login&gt;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275856" y="2636912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{"</a:t>
            </a:r>
            <a:r>
              <a:rPr lang="en-US" altLang="ko-KR" sz="1200" dirty="0">
                <a:latin typeface="HY강B" pitchFamily="18" charset="-127"/>
                <a:ea typeface="HY강B" pitchFamily="18" charset="-127"/>
              </a:rPr>
              <a:t>msg":"SUCCESS","education":"1234","name":"jjin"}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472514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json</a:t>
            </a:r>
            <a:endParaRPr lang="ko-KR" altLang="en-US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2160" y="4293096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XML</a:t>
            </a:r>
            <a:endParaRPr lang="ko-KR" altLang="en-US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5" name="왼쪽/오른쪽 화살표 14"/>
          <p:cNvSpPr/>
          <p:nvPr/>
        </p:nvSpPr>
        <p:spPr>
          <a:xfrm>
            <a:off x="4499992" y="5301208"/>
            <a:ext cx="576064" cy="216024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0128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ajax</a:t>
            </a:r>
            <a:r>
              <a:rPr lang="ko-KR" altLang="en-US" dirty="0" smtClean="0"/>
              <a:t> 예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908720"/>
            <a:ext cx="6789326" cy="396044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6728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Ajax </a:t>
            </a:r>
            <a:r>
              <a:rPr lang="ko-KR" altLang="en-US" dirty="0" smtClean="0"/>
              <a:t>실습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File</a:t>
            </a:r>
            <a:r>
              <a:rPr lang="ko-KR" altLang="en-US" dirty="0" smtClean="0"/>
              <a:t> </a:t>
            </a:r>
            <a:r>
              <a:rPr lang="en-US" altLang="ko-KR" dirty="0" smtClean="0"/>
              <a:t>&gt;new&gt; Dynamic </a:t>
            </a:r>
            <a:r>
              <a:rPr lang="en-US" altLang="ko-KR" dirty="0"/>
              <a:t>Web Project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(</a:t>
            </a:r>
            <a:r>
              <a:rPr lang="en-US" altLang="ko-KR" dirty="0" err="1" smtClean="0">
                <a:solidFill>
                  <a:srgbClr val="0000FF"/>
                </a:solidFill>
              </a:rPr>
              <a:t>ajaxFirst</a:t>
            </a:r>
            <a:r>
              <a:rPr lang="en-US" altLang="ko-KR" dirty="0" smtClean="0"/>
              <a:t>)</a:t>
            </a:r>
          </a:p>
          <a:p>
            <a:r>
              <a:rPr lang="en-US" altLang="ko-KR" dirty="0" err="1" smtClean="0"/>
              <a:t>WebContent</a:t>
            </a:r>
            <a:r>
              <a:rPr lang="en-US" altLang="ko-KR" dirty="0" smtClean="0"/>
              <a:t>&gt;WEB-INF&gt;lib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JSON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생성을 위한 라이브러리 복사</a:t>
            </a:r>
            <a:r>
              <a:rPr lang="en-US" altLang="ko-KR" dirty="0" smtClean="0"/>
              <a:t>(</a:t>
            </a:r>
            <a:r>
              <a:rPr lang="en-US" altLang="ko-KR" dirty="0" smtClean="0">
                <a:hlinkClick r:id="rId2"/>
              </a:rPr>
              <a:t>json_simple-1.1.jar</a:t>
            </a:r>
            <a:r>
              <a:rPr lang="en-US" altLang="ko-KR" dirty="0" smtClean="0"/>
              <a:t>)</a:t>
            </a:r>
            <a:endParaRPr lang="en-US" altLang="ko-KR" dirty="0"/>
          </a:p>
          <a:p>
            <a:r>
              <a:rPr lang="en-US" altLang="ko-KR" dirty="0" err="1" smtClean="0"/>
              <a:t>WebContent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ajaxClient.jsp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생성</a:t>
            </a:r>
            <a:r>
              <a:rPr lang="en-US" altLang="ko-KR" dirty="0" smtClean="0"/>
              <a:t> </a:t>
            </a:r>
          </a:p>
          <a:p>
            <a:r>
              <a:rPr lang="en-US" altLang="ko-KR" dirty="0" err="1" smtClean="0"/>
              <a:t>WebContent</a:t>
            </a:r>
            <a:r>
              <a:rPr lang="ko-KR" altLang="en-US" dirty="0" smtClean="0"/>
              <a:t>에 </a:t>
            </a:r>
            <a:r>
              <a:rPr lang="en-US" altLang="ko-KR" dirty="0" err="1" smtClean="0"/>
              <a:t>ajaxServer.jsp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 작성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   </a:t>
            </a:r>
            <a:endParaRPr lang="en-US" altLang="ko-KR" dirty="0" smtClean="0"/>
          </a:p>
          <a:p>
            <a:r>
              <a:rPr lang="en-US" altLang="ko-KR" dirty="0" err="1"/>
              <a:t>ajaxClient.jsp</a:t>
            </a:r>
            <a:r>
              <a:rPr lang="en-US" altLang="ko-KR" dirty="0"/>
              <a:t> </a:t>
            </a:r>
            <a:r>
              <a:rPr lang="en-US" altLang="ko-KR" dirty="0" smtClean="0"/>
              <a:t> Run</a:t>
            </a:r>
            <a:r>
              <a:rPr lang="ko-KR" altLang="en-US" dirty="0" smtClean="0"/>
              <a:t> </a:t>
            </a:r>
            <a:r>
              <a:rPr lang="en-US" altLang="ko-KR" dirty="0" smtClean="0"/>
              <a:t>As </a:t>
            </a:r>
          </a:p>
          <a:p>
            <a:r>
              <a:rPr lang="ko-KR" altLang="en-US" dirty="0" smtClean="0"/>
              <a:t>결과 확</a:t>
            </a:r>
            <a:r>
              <a:rPr lang="ko-KR" altLang="en-US" dirty="0"/>
              <a:t>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66800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클라이언트 작성 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957263"/>
            <a:ext cx="88963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2" y="3068960"/>
            <a:ext cx="89154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왼쪽 화살표 설명선 3"/>
          <p:cNvSpPr/>
          <p:nvPr/>
        </p:nvSpPr>
        <p:spPr>
          <a:xfrm>
            <a:off x="971600" y="2420888"/>
            <a:ext cx="2520280" cy="823912"/>
          </a:xfrm>
          <a:prstGeom prst="leftArrowCallout">
            <a:avLst>
              <a:gd name="adj1" fmla="val 21036"/>
              <a:gd name="adj2" fmla="val 20045"/>
              <a:gd name="adj3" fmla="val 25000"/>
              <a:gd name="adj4" fmla="val 6497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0000FF"/>
                </a:solidFill>
              </a:rPr>
              <a:t>다음 페이지 </a:t>
            </a:r>
            <a:r>
              <a:rPr lang="en-US" altLang="ko-KR" dirty="0" smtClean="0">
                <a:solidFill>
                  <a:srgbClr val="0000FF"/>
                </a:solidFill>
              </a:rPr>
              <a:t>ajax</a:t>
            </a:r>
            <a:r>
              <a:rPr lang="ko-KR" altLang="en-US" dirty="0" smtClean="0">
                <a:solidFill>
                  <a:srgbClr val="0000FF"/>
                </a:solidFill>
              </a:rPr>
              <a:t>함수 추가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555776" y="5085184"/>
            <a:ext cx="3168352" cy="17131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9587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7680" y="101445"/>
            <a:ext cx="8153400" cy="646931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Ajax</a:t>
            </a:r>
            <a:r>
              <a:rPr lang="ko-KR" altLang="en-US" sz="2400" dirty="0" smtClean="0"/>
              <a:t>와 </a:t>
            </a:r>
            <a:r>
              <a:rPr lang="en-US" altLang="ko-KR" sz="2400" dirty="0" smtClean="0"/>
              <a:t>HTML</a:t>
            </a:r>
            <a:r>
              <a:rPr lang="ko-KR" altLang="en-US" sz="2400" dirty="0" smtClean="0"/>
              <a:t>요소 조작</a:t>
            </a:r>
            <a:endParaRPr lang="ko-KR" altLang="en-US" sz="2400" dirty="0"/>
          </a:p>
        </p:txBody>
      </p:sp>
      <p:sp>
        <p:nvSpPr>
          <p:cNvPr id="5" name="직사각형 4"/>
          <p:cNvSpPr/>
          <p:nvPr/>
        </p:nvSpPr>
        <p:spPr>
          <a:xfrm>
            <a:off x="0" y="700062"/>
            <a:ext cx="9001000" cy="58169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function </a:t>
            </a:r>
            <a:r>
              <a:rPr lang="en-US" altLang="ko-KR" sz="12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doAjaxPost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() {      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$.ajax({  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type: "POST",  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url: 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“</a:t>
            </a:r>
            <a:r>
              <a:rPr lang="en-US" altLang="ko-KR" sz="1200" smtClean="0">
                <a:latin typeface="HY강B" panose="02030600000101010101" pitchFamily="18" charset="-127"/>
                <a:ea typeface="HY강B" panose="02030600000101010101" pitchFamily="18" charset="-127"/>
              </a:rPr>
              <a:t>ajaxServer.jsp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",  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data: $("#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ajaxform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").serialize(),  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dataType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:'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json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',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success: 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function(response){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200" dirty="0" smtClean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alert</a:t>
            </a:r>
            <a:r>
              <a:rPr lang="en-US" altLang="ko-KR" sz="1200" dirty="0">
                <a:solidFill>
                  <a:srgbClr val="0099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('success==&gt;' + response );  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if(response.msg == "SUCCESS"){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userInfo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= "&lt;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ul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&gt;";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userInfo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+= "&lt;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br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&gt;&lt;li&gt;&lt;b&gt;Name&lt;/b&gt; : " + response.name + ";&lt;b&gt; Education&lt;/b&gt; : " + 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response.education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userInfo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+= "&lt;/li&gt;";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200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$('#info').append(</a:t>
            </a:r>
            <a:r>
              <a:rPr lang="en-US" altLang="ko-KR" sz="1200" dirty="0" err="1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userInfo</a:t>
            </a:r>
            <a:r>
              <a:rPr lang="en-US" altLang="ko-KR" sz="1200" dirty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);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$('#name').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val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('');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$('#education').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val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('');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$('#error').hide('slow');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$('#info').show('slow');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}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else{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errorInfo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= "";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for(</a:t>
            </a:r>
            <a:r>
              <a:rPr lang="en-US" altLang="ko-KR" sz="12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i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 =0 ; </a:t>
            </a:r>
            <a:r>
              <a:rPr lang="en-US" altLang="ko-KR" sz="12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i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 &lt; </a:t>
            </a:r>
            <a:r>
              <a:rPr lang="en-US" altLang="ko-KR" sz="12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response.result.length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 ; </a:t>
            </a:r>
            <a:r>
              <a:rPr lang="en-US" altLang="ko-KR" sz="12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i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++){</a:t>
            </a:r>
          </a:p>
          <a:p>
            <a:r>
              <a:rPr lang="it-IT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    errorInfo += "&lt;br&gt;" + (i + 1) +". " + response.result[i].code;</a:t>
            </a:r>
          </a:p>
          <a:p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$('#error').html("Please correct following errors: " + </a:t>
            </a:r>
            <a:r>
              <a:rPr lang="en-US" altLang="ko-KR" sz="1200" dirty="0" err="1">
                <a:latin typeface="HY강B" panose="02030600000101010101" pitchFamily="18" charset="-127"/>
                <a:ea typeface="HY강B" panose="02030600000101010101" pitchFamily="18" charset="-127"/>
              </a:rPr>
              <a:t>errorInfo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);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}       </a:t>
            </a:r>
            <a:endParaRPr lang="en-US" altLang="ko-KR" sz="12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},  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error: </a:t>
            </a:r>
            <a:r>
              <a:rPr lang="en-US" altLang="ko-KR" sz="1200" b="1" dirty="0">
                <a:latin typeface="HY강B" panose="02030600000101010101" pitchFamily="18" charset="-127"/>
                <a:ea typeface="HY강B" panose="02030600000101010101" pitchFamily="18" charset="-127"/>
              </a:rPr>
              <a:t>function(e){  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  alert('Error: ' + e);  </a:t>
            </a:r>
          </a:p>
          <a:p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  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}  </a:t>
            </a:r>
          </a:p>
          <a:p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});  </a:t>
            </a:r>
          </a:p>
          <a:p>
            <a:r>
              <a:rPr lang="ko-KR" altLang="en-US" sz="1200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}  </a:t>
            </a:r>
          </a:p>
          <a:p>
            <a:r>
              <a:rPr lang="en-US" altLang="ko-KR" sz="1200" dirty="0">
                <a:latin typeface="HY강B" panose="02030600000101010101" pitchFamily="18" charset="-127"/>
                <a:ea typeface="HY강B" panose="02030600000101010101" pitchFamily="18" charset="-127"/>
              </a:rPr>
              <a:t>&lt;/script&gt;</a:t>
            </a:r>
            <a:endParaRPr lang="ko-KR" altLang="en-US" sz="1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08872"/>
            <a:ext cx="5331816" cy="2376264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4362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사이드</a:t>
            </a:r>
            <a:r>
              <a:rPr lang="en-US" altLang="ko-KR" dirty="0" smtClean="0"/>
              <a:t>(</a:t>
            </a:r>
            <a:r>
              <a:rPr lang="en-US" altLang="ko-KR" sz="2400" dirty="0" smtClean="0"/>
              <a:t>JSP, HTML </a:t>
            </a:r>
            <a:r>
              <a:rPr lang="ko-KR" altLang="en-US" sz="2400" dirty="0" smtClean="0"/>
              <a:t>경우</a:t>
            </a:r>
            <a:r>
              <a:rPr lang="en-US" altLang="ko-KR" dirty="0" smtClean="0"/>
              <a:t>-</a:t>
            </a:r>
            <a:r>
              <a:rPr lang="en-US" altLang="ko-KR" sz="2400" dirty="0" err="1" smtClean="0">
                <a:solidFill>
                  <a:srgbClr val="0000FF"/>
                </a:solidFill>
              </a:rPr>
              <a:t>ajaxServer.jsp</a:t>
            </a:r>
            <a:r>
              <a:rPr lang="en-US" altLang="ko-KR" dirty="0" smtClean="0"/>
              <a:t> )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2798"/>
            <a:ext cx="7848600" cy="5498531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6"/>
            <a:ext cx="2324100" cy="290512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51520" y="1170924"/>
            <a:ext cx="3312368" cy="25108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11560" y="1772816"/>
            <a:ext cx="5184576" cy="25108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39552" y="2763510"/>
            <a:ext cx="3312368" cy="122413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59781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서버사이드 </a:t>
            </a:r>
            <a:r>
              <a:rPr lang="en-US" altLang="ko-KR" dirty="0" smtClean="0"/>
              <a:t>spring</a:t>
            </a:r>
            <a:r>
              <a:rPr lang="ko-KR" altLang="en-US" dirty="0" smtClean="0"/>
              <a:t> 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경우 </a:t>
            </a:r>
            <a:r>
              <a:rPr lang="en-US" altLang="ko-KR" dirty="0" smtClean="0"/>
              <a:t>-</a:t>
            </a:r>
            <a:r>
              <a:rPr lang="ko-KR" altLang="en-US" sz="2700" dirty="0" smtClean="0">
                <a:solidFill>
                  <a:srgbClr val="0000FF"/>
                </a:solidFill>
              </a:rPr>
              <a:t>게시판 </a:t>
            </a:r>
            <a:r>
              <a:rPr lang="en-US" altLang="ko-KR" sz="2700" dirty="0" smtClean="0">
                <a:solidFill>
                  <a:srgbClr val="0000FF"/>
                </a:solidFill>
              </a:rPr>
              <a:t>Login </a:t>
            </a:r>
            <a:r>
              <a:rPr lang="ko-KR" altLang="en-US" sz="2700" dirty="0" smtClean="0">
                <a:solidFill>
                  <a:srgbClr val="0000FF"/>
                </a:solidFill>
              </a:rPr>
              <a:t>예제</a:t>
            </a:r>
            <a:r>
              <a:rPr lang="en-US" altLang="ko-KR" sz="2700" dirty="0" smtClean="0">
                <a:solidFill>
                  <a:srgbClr val="0000FF"/>
                </a:solidFill>
              </a:rPr>
              <a:t> </a:t>
            </a:r>
            <a:endParaRPr lang="ko-KR" altLang="en-US" sz="27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961463"/>
            <a:ext cx="8153400" cy="489654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ko-KR" altLang="en-US" dirty="0" smtClean="0"/>
              <a:t>로그인 폼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 다운로드</a:t>
            </a:r>
            <a:endParaRPr lang="en-US" altLang="ko-KR" dirty="0" smtClean="0"/>
          </a:p>
          <a:p>
            <a:r>
              <a:rPr lang="en-US" altLang="ko-KR" dirty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tympanus.net/codrops/2012/10/16/custom-login-form-styling/</a:t>
            </a:r>
            <a:endParaRPr lang="en-US" altLang="ko-KR" dirty="0" smtClean="0"/>
          </a:p>
          <a:p>
            <a:r>
              <a:rPr lang="en-US" altLang="ko-KR" dirty="0" smtClean="0"/>
              <a:t>Dynamic</a:t>
            </a:r>
            <a:r>
              <a:rPr lang="ko-KR" altLang="en-US" dirty="0" smtClean="0"/>
              <a:t> </a:t>
            </a:r>
            <a:r>
              <a:rPr lang="en-US" altLang="ko-KR" dirty="0" smtClean="0"/>
              <a:t>Web Project</a:t>
            </a:r>
            <a:r>
              <a:rPr lang="ko-KR" altLang="en-US" dirty="0" smtClean="0"/>
              <a:t> 인 경우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Webcontent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복사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HTML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배경 제거 </a:t>
            </a:r>
            <a:r>
              <a:rPr lang="en-US" altLang="ko-KR" dirty="0" smtClean="0"/>
              <a:t>  </a:t>
            </a:r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스프링 </a:t>
            </a:r>
            <a:r>
              <a:rPr lang="en-US" altLang="ko-KR" dirty="0" err="1" smtClean="0"/>
              <a:t>Peoject</a:t>
            </a:r>
            <a:r>
              <a:rPr lang="en-US" altLang="ko-KR" dirty="0" smtClean="0"/>
              <a:t>  </a:t>
            </a:r>
            <a:r>
              <a:rPr lang="ko-KR" altLang="en-US" dirty="0" smtClean="0"/>
              <a:t>경우 경로변경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Webapp</a:t>
            </a:r>
            <a:r>
              <a:rPr lang="en-US" altLang="ko-KR" dirty="0" smtClean="0"/>
              <a:t>/resource</a:t>
            </a:r>
            <a:r>
              <a:rPr lang="ko-KR" altLang="en-US" dirty="0" smtClean="0"/>
              <a:t>에 복사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view/board/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복사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New&gt;</a:t>
            </a:r>
            <a:r>
              <a:rPr lang="en-US" altLang="ko-KR" dirty="0" err="1" smtClean="0"/>
              <a:t>jsp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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ajaxlogin.jsp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Index2.html </a:t>
            </a:r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내용 전체 복사 </a:t>
            </a:r>
            <a:r>
              <a:rPr lang="en-US" altLang="ko-KR" dirty="0" smtClean="0">
                <a:sym typeface="Wingdings" panose="05000000000000000000" pitchFamily="2" charset="2"/>
              </a:rPr>
              <a:t>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ajaxlogin.jsp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추가</a:t>
            </a:r>
            <a:endParaRPr lang="en-US" altLang="ko-K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1971675" cy="220027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444208" y="2301363"/>
            <a:ext cx="1008112" cy="74009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자유형 3"/>
          <p:cNvSpPr/>
          <p:nvPr/>
        </p:nvSpPr>
        <p:spPr>
          <a:xfrm>
            <a:off x="3853390" y="2743200"/>
            <a:ext cx="2563739" cy="1148366"/>
          </a:xfrm>
          <a:custGeom>
            <a:avLst/>
            <a:gdLst>
              <a:gd name="connsiteX0" fmla="*/ 153 w 2563739"/>
              <a:gd name="connsiteY0" fmla="*/ 1085850 h 1148366"/>
              <a:gd name="connsiteX1" fmla="*/ 424696 w 2563739"/>
              <a:gd name="connsiteY1" fmla="*/ 1028700 h 1148366"/>
              <a:gd name="connsiteX2" fmla="*/ 2563739 w 2563739"/>
              <a:gd name="connsiteY2" fmla="*/ 0 h 114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3739" h="1148366">
                <a:moveTo>
                  <a:pt x="153" y="1085850"/>
                </a:moveTo>
                <a:cubicBezTo>
                  <a:pt x="-1208" y="1147762"/>
                  <a:pt x="-2568" y="1209675"/>
                  <a:pt x="424696" y="1028700"/>
                </a:cubicBezTo>
                <a:cubicBezTo>
                  <a:pt x="851960" y="847725"/>
                  <a:pt x="1707849" y="423862"/>
                  <a:pt x="2563739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447978" y="3193860"/>
            <a:ext cx="1008112" cy="88321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3707904" y="3573015"/>
            <a:ext cx="2709225" cy="544091"/>
          </a:xfrm>
          <a:custGeom>
            <a:avLst/>
            <a:gdLst>
              <a:gd name="connsiteX0" fmla="*/ 153 w 2563739"/>
              <a:gd name="connsiteY0" fmla="*/ 1085850 h 1148366"/>
              <a:gd name="connsiteX1" fmla="*/ 424696 w 2563739"/>
              <a:gd name="connsiteY1" fmla="*/ 1028700 h 1148366"/>
              <a:gd name="connsiteX2" fmla="*/ 2563739 w 2563739"/>
              <a:gd name="connsiteY2" fmla="*/ 0 h 114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3739" h="1148366">
                <a:moveTo>
                  <a:pt x="153" y="1085850"/>
                </a:moveTo>
                <a:cubicBezTo>
                  <a:pt x="-1208" y="1147762"/>
                  <a:pt x="-2568" y="1209675"/>
                  <a:pt x="424696" y="1028700"/>
                </a:cubicBezTo>
                <a:cubicBezTo>
                  <a:pt x="851960" y="847725"/>
                  <a:pt x="1707849" y="423862"/>
                  <a:pt x="2563739" y="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3217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서버사이드 </a:t>
            </a:r>
            <a:r>
              <a:rPr lang="en-US" altLang="ko-KR" dirty="0" smtClean="0"/>
              <a:t>spring</a:t>
            </a:r>
            <a:r>
              <a:rPr lang="ko-KR" altLang="en-US" dirty="0" smtClean="0"/>
              <a:t> 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경우 </a:t>
            </a:r>
            <a:r>
              <a:rPr lang="en-US" altLang="ko-KR" dirty="0" smtClean="0"/>
              <a:t>-</a:t>
            </a:r>
            <a:r>
              <a:rPr lang="ko-KR" altLang="en-US" sz="2700" dirty="0" smtClean="0">
                <a:solidFill>
                  <a:srgbClr val="0000FF"/>
                </a:solidFill>
              </a:rPr>
              <a:t>게시판 </a:t>
            </a:r>
            <a:r>
              <a:rPr lang="en-US" altLang="ko-KR" sz="2700" dirty="0" smtClean="0">
                <a:solidFill>
                  <a:srgbClr val="0000FF"/>
                </a:solidFill>
              </a:rPr>
              <a:t>Login </a:t>
            </a:r>
            <a:r>
              <a:rPr lang="ko-KR" altLang="en-US" sz="2700" dirty="0" smtClean="0">
                <a:solidFill>
                  <a:srgbClr val="0000FF"/>
                </a:solidFill>
              </a:rPr>
              <a:t>예제</a:t>
            </a:r>
            <a:r>
              <a:rPr lang="en-US" altLang="ko-KR" sz="2700" dirty="0" smtClean="0">
                <a:solidFill>
                  <a:srgbClr val="0000FF"/>
                </a:solidFill>
              </a:rPr>
              <a:t> </a:t>
            </a:r>
            <a:endParaRPr lang="ko-KR" altLang="en-US" sz="27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23056" y="764704"/>
            <a:ext cx="8153400" cy="4896544"/>
          </a:xfrm>
        </p:spPr>
        <p:txBody>
          <a:bodyPr/>
          <a:lstStyle/>
          <a:p>
            <a:pPr lvl="1"/>
            <a:r>
              <a:rPr lang="en-US" altLang="ko-KR" i="1" dirty="0" err="1" smtClean="0">
                <a:solidFill>
                  <a:srgbClr val="0000FF"/>
                </a:solidFill>
              </a:rPr>
              <a:t>Ressource</a:t>
            </a:r>
            <a:r>
              <a:rPr lang="ko-KR" altLang="en-US" i="1" dirty="0" smtClean="0">
                <a:solidFill>
                  <a:srgbClr val="0000FF"/>
                </a:solidFill>
              </a:rPr>
              <a:t> 경로</a:t>
            </a:r>
            <a:r>
              <a:rPr lang="en-US" altLang="ko-KR" i="1" dirty="0" smtClean="0">
                <a:solidFill>
                  <a:srgbClr val="0000FF"/>
                </a:solidFill>
              </a:rPr>
              <a:t> </a:t>
            </a:r>
            <a:r>
              <a:rPr lang="ko-KR" altLang="en-US" i="1" dirty="0" smtClean="0">
                <a:solidFill>
                  <a:srgbClr val="0000FF"/>
                </a:solidFill>
              </a:rPr>
              <a:t>수정</a:t>
            </a:r>
            <a:r>
              <a:rPr lang="en-US" altLang="ko-KR" i="1" dirty="0" smtClean="0">
                <a:solidFill>
                  <a:srgbClr val="0000FF"/>
                </a:solidFill>
              </a:rPr>
              <a:t> ="${</a:t>
            </a:r>
            <a:r>
              <a:rPr lang="en-US" altLang="ko-KR" i="1" dirty="0" err="1">
                <a:solidFill>
                  <a:srgbClr val="0000FF"/>
                </a:solidFill>
              </a:rPr>
              <a:t>pageContext.request.contextPath</a:t>
            </a:r>
            <a:r>
              <a:rPr lang="en-US" altLang="ko-KR" i="1" dirty="0">
                <a:solidFill>
                  <a:srgbClr val="0000FF"/>
                </a:solidFill>
              </a:rPr>
              <a:t>}/resources</a:t>
            </a:r>
            <a:r>
              <a:rPr lang="en-US" altLang="ko-KR" i="1" dirty="0" smtClean="0">
                <a:solidFill>
                  <a:srgbClr val="0000FF"/>
                </a:solidFill>
              </a:rPr>
              <a:t>/</a:t>
            </a:r>
          </a:p>
          <a:p>
            <a:pPr lvl="1"/>
            <a:endParaRPr lang="en-US" altLang="ko-KR" i="1" dirty="0" smtClean="0">
              <a:solidFill>
                <a:srgbClr val="0000FF"/>
              </a:solidFill>
            </a:endParaRP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HTML</a:t>
            </a:r>
            <a:r>
              <a:rPr lang="ko-KR" altLang="en-US" dirty="0"/>
              <a:t>과 </a:t>
            </a:r>
            <a:r>
              <a:rPr lang="en-US" altLang="ko-KR" dirty="0"/>
              <a:t>demo.css</a:t>
            </a:r>
            <a:r>
              <a:rPr lang="ko-KR" altLang="en-US" dirty="0"/>
              <a:t> 에서</a:t>
            </a:r>
            <a:r>
              <a:rPr lang="en-US" altLang="ko-KR" dirty="0"/>
              <a:t> </a:t>
            </a:r>
            <a:r>
              <a:rPr lang="en-US" altLang="ko-KR" dirty="0" smtClean="0"/>
              <a:t>(background:) </a:t>
            </a:r>
            <a:r>
              <a:rPr lang="ko-KR" altLang="en-US" dirty="0" smtClean="0"/>
              <a:t>제거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&lt;</a:t>
            </a:r>
            <a:r>
              <a:rPr lang="en-US" altLang="ko-KR" dirty="0"/>
              <a:t>div class=</a:t>
            </a:r>
            <a:r>
              <a:rPr lang="en-US" altLang="ko-KR" i="1" dirty="0"/>
              <a:t>"</a:t>
            </a:r>
            <a:r>
              <a:rPr lang="en-US" altLang="ko-KR" i="1" dirty="0" err="1"/>
              <a:t>codrops</a:t>
            </a:r>
            <a:r>
              <a:rPr lang="en-US" altLang="ko-KR" i="1" dirty="0"/>
              <a:t>-top</a:t>
            </a:r>
            <a:r>
              <a:rPr lang="en-US" altLang="ko-KR" i="1" dirty="0" smtClean="0"/>
              <a:t>"&gt; ~ &lt;div&gt;, </a:t>
            </a:r>
            <a:r>
              <a:rPr lang="en-US" altLang="ko-KR" dirty="0" smtClean="0"/>
              <a:t>&lt;header&gt;~&lt;header&gt; </a:t>
            </a:r>
            <a:r>
              <a:rPr lang="ko-KR" altLang="en-US" dirty="0" smtClean="0"/>
              <a:t>제거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폼변경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marL="365760" lvl="1" indent="0">
              <a:buNone/>
            </a:pPr>
            <a:r>
              <a:rPr lang="ko-KR" altLang="en-US" dirty="0" smtClean="0"/>
              <a:t> </a:t>
            </a:r>
            <a:r>
              <a:rPr lang="en-US" altLang="ko-KR" dirty="0" smtClean="0"/>
              <a:t>  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7344816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535" y="2132856"/>
            <a:ext cx="4933950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69" y="3645024"/>
            <a:ext cx="6849684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3229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Ajaxlogin.jsp</a:t>
            </a:r>
            <a:r>
              <a:rPr lang="en-US" altLang="ko-KR" dirty="0" smtClean="0"/>
              <a:t> </a:t>
            </a:r>
            <a:r>
              <a:rPr lang="ko-KR" altLang="en-US" dirty="0" smtClean="0"/>
              <a:t>처리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692696"/>
            <a:ext cx="6336704" cy="4896544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&lt;head&gt;~&lt;/head&gt;</a:t>
            </a:r>
            <a:r>
              <a:rPr lang="ko-KR" altLang="en-US" sz="1600" dirty="0" smtClean="0"/>
              <a:t>에</a:t>
            </a:r>
            <a:r>
              <a:rPr lang="en-US" altLang="ko-KR" sz="1600" dirty="0" smtClean="0"/>
              <a:t> Ajax </a:t>
            </a:r>
            <a:r>
              <a:rPr lang="ko-KR" altLang="en-US" sz="1600" dirty="0" smtClean="0"/>
              <a:t>스크립트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삽입</a:t>
            </a:r>
            <a:endParaRPr lang="en-US" altLang="ko-KR" sz="16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401403" y="1052736"/>
            <a:ext cx="8781846" cy="5755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&lt;script&gt;</a:t>
            </a:r>
          </a:p>
          <a:p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function </a:t>
            </a:r>
            <a:r>
              <a:rPr lang="en-US" altLang="ko-KR" sz="14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formSubmit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() {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en-US" altLang="ko-KR" sz="1400" dirty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alert('</a:t>
            </a:r>
            <a:r>
              <a:rPr lang="ko-KR" altLang="en-US" sz="1400" dirty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여기</a:t>
            </a:r>
            <a:r>
              <a:rPr lang="en-US" altLang="ko-KR" sz="1400" dirty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!!!');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en-US" altLang="ko-KR" sz="14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var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b="1" dirty="0" err="1">
                <a:latin typeface="HY강B" panose="02030600000101010101" pitchFamily="18" charset="-127"/>
                <a:ea typeface="HY강B" panose="02030600000101010101" pitchFamily="18" charset="-127"/>
              </a:rPr>
              <a:t>params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 = jQuery("#</a:t>
            </a:r>
            <a:r>
              <a:rPr lang="en-US" altLang="ko-KR" sz="14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form-2</a:t>
            </a:r>
            <a:r>
              <a:rPr lang="en-US" altLang="ko-KR" sz="1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").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serialize(); </a:t>
            </a:r>
            <a:r>
              <a:rPr lang="en-US" altLang="ko-KR" sz="14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solidFill>
                  <a:srgbClr val="009900"/>
                </a:solidFill>
                <a:latin typeface="+mj-ea"/>
                <a:ea typeface="+mj-ea"/>
              </a:rPr>
              <a:t>// </a:t>
            </a:r>
            <a:r>
              <a:rPr lang="en-US" altLang="ko-KR" sz="1400" dirty="0">
                <a:solidFill>
                  <a:srgbClr val="009900"/>
                </a:solidFill>
                <a:latin typeface="+mj-ea"/>
                <a:ea typeface="+mj-ea"/>
              </a:rPr>
              <a:t>serialize() : </a:t>
            </a:r>
            <a:r>
              <a:rPr lang="ko-KR" altLang="en-US" sz="1400" dirty="0">
                <a:solidFill>
                  <a:srgbClr val="009900"/>
                </a:solidFill>
                <a:latin typeface="+mj-ea"/>
                <a:ea typeface="+mj-ea"/>
              </a:rPr>
              <a:t>입력된 모든</a:t>
            </a:r>
            <a:r>
              <a:rPr lang="en-US" altLang="ko-KR" sz="1400" dirty="0">
                <a:solidFill>
                  <a:srgbClr val="009900"/>
                </a:solidFill>
                <a:latin typeface="+mj-ea"/>
                <a:ea typeface="+mj-ea"/>
              </a:rPr>
              <a:t>Element(</a:t>
            </a:r>
            <a:r>
              <a:rPr lang="ko-KR" altLang="en-US" sz="1400" dirty="0">
                <a:solidFill>
                  <a:srgbClr val="009900"/>
                </a:solidFill>
                <a:latin typeface="+mj-ea"/>
                <a:ea typeface="+mj-ea"/>
              </a:rPr>
              <a:t>을</a:t>
            </a:r>
            <a:r>
              <a:rPr lang="en-US" altLang="ko-KR" sz="1400" dirty="0">
                <a:solidFill>
                  <a:srgbClr val="009900"/>
                </a:solidFill>
                <a:latin typeface="+mj-ea"/>
                <a:ea typeface="+mj-ea"/>
              </a:rPr>
              <a:t>)</a:t>
            </a:r>
            <a:r>
              <a:rPr lang="ko-KR" altLang="en-US" sz="1400" dirty="0">
                <a:solidFill>
                  <a:srgbClr val="009900"/>
                </a:solidFill>
                <a:latin typeface="+mj-ea"/>
                <a:ea typeface="+mj-ea"/>
              </a:rPr>
              <a:t>를 문자열의 데이터에 </a:t>
            </a:r>
            <a:r>
              <a:rPr lang="en-US" altLang="ko-KR" sz="1400" dirty="0">
                <a:solidFill>
                  <a:srgbClr val="009900"/>
                </a:solidFill>
                <a:latin typeface="+mj-ea"/>
                <a:ea typeface="+mj-ea"/>
              </a:rPr>
              <a:t>serialize </a:t>
            </a:r>
            <a:r>
              <a:rPr lang="ko-KR" altLang="en-US" sz="1400" dirty="0">
                <a:solidFill>
                  <a:srgbClr val="009900"/>
                </a:solidFill>
                <a:latin typeface="+mj-ea"/>
                <a:ea typeface="+mj-ea"/>
              </a:rPr>
              <a:t>한다</a:t>
            </a:r>
            <a:r>
              <a:rPr lang="en-US" altLang="ko-KR" sz="1400" dirty="0">
                <a:solidFill>
                  <a:srgbClr val="009900"/>
                </a:solidFill>
                <a:latin typeface="+mj-ea"/>
                <a:ea typeface="+mj-ea"/>
              </a:rPr>
              <a:t>.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jQuery.ajax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({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url: 'ajaxlogin.do',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type: 'POST',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data:params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dataType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: '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json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',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success: 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function (result) { 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en-US" altLang="ko-KR" sz="1400" dirty="0" smtClean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alert</a:t>
            </a:r>
            <a:r>
              <a:rPr lang="en-US" altLang="ko-KR" sz="1400" dirty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('success!!!! '+result);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$("#ajax").remove();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400" dirty="0">
                <a:solidFill>
                  <a:srgbClr val="00B0F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alert('success111 '+ result.msg);</a:t>
            </a:r>
          </a:p>
          <a:p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if (result.msg=="Success"){</a:t>
            </a:r>
          </a:p>
          <a:p>
            <a:pPr lvl="1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alert('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환영합니다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! '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+ result.id+'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');</a:t>
            </a:r>
          </a:p>
          <a:p>
            <a:pPr lvl="1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location.href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("http://localhost:8080/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bbs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/board/list.do");    </a:t>
            </a:r>
          </a:p>
          <a:p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400" b="1" dirty="0">
                <a:latin typeface="HY강B" panose="02030600000101010101" pitchFamily="18" charset="-127"/>
                <a:ea typeface="HY강B" panose="02030600000101010101" pitchFamily="18" charset="-127"/>
              </a:rPr>
              <a:t>else {</a:t>
            </a:r>
          </a:p>
          <a:p>
            <a:pPr lvl="1"/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alert('ID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또는 패스워드가 잘못 입력되었습니다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');</a:t>
            </a:r>
          </a:p>
          <a:p>
            <a:pPr lvl="1"/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location.href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("http://localhost:8080/</a:t>
            </a:r>
            <a:r>
              <a:rPr lang="en-US" altLang="ko-KR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bbs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/</a:t>
            </a:r>
            <a:r>
              <a:rPr lang="en-US" altLang="ko-KR" sz="14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ajaxlogin.do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");    </a:t>
            </a:r>
          </a:p>
          <a:p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   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  </a:t>
            </a:r>
          </a:p>
          <a:p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});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  <a:p>
            <a:r>
              <a:rPr lang="en-US" altLang="ko-KR" sz="1400" dirty="0"/>
              <a:t>&lt;/script&gt;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530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진행 순서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프로젝트 생성</a:t>
            </a:r>
            <a:endParaRPr lang="en-US" altLang="ko-KR" dirty="0"/>
          </a:p>
          <a:p>
            <a:r>
              <a:rPr lang="en-US" altLang="ko-KR" dirty="0"/>
              <a:t>Pom.xml </a:t>
            </a:r>
            <a:r>
              <a:rPr lang="ko-KR" altLang="en-US" dirty="0"/>
              <a:t>구성</a:t>
            </a:r>
            <a:r>
              <a:rPr lang="en-US" altLang="ko-KR" dirty="0"/>
              <a:t>  </a:t>
            </a:r>
          </a:p>
          <a:p>
            <a:r>
              <a:rPr lang="en-US" altLang="ko-KR" dirty="0"/>
              <a:t>Web.xml </a:t>
            </a:r>
            <a:r>
              <a:rPr lang="ko-KR" altLang="en-US" dirty="0"/>
              <a:t>구성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DB </a:t>
            </a:r>
            <a:r>
              <a:rPr lang="ko-KR" altLang="en-US" dirty="0"/>
              <a:t>테이블</a:t>
            </a:r>
            <a:r>
              <a:rPr lang="en-US" altLang="ko-KR" dirty="0"/>
              <a:t> </a:t>
            </a:r>
            <a:r>
              <a:rPr lang="ko-KR" altLang="en-US" dirty="0"/>
              <a:t>구성</a:t>
            </a:r>
            <a:endParaRPr lang="en-US" altLang="ko-KR" dirty="0"/>
          </a:p>
          <a:p>
            <a:r>
              <a:rPr lang="en-US" altLang="ko-KR" dirty="0"/>
              <a:t>Root-context  </a:t>
            </a:r>
            <a:r>
              <a:rPr lang="en-US" altLang="ko-KR" dirty="0" err="1" smtClean="0"/>
              <a:t>dataSource</a:t>
            </a:r>
            <a:r>
              <a:rPr lang="en-US" altLang="ko-KR" dirty="0" smtClean="0"/>
              <a:t> </a:t>
            </a:r>
            <a:r>
              <a:rPr lang="ko-KR" altLang="en-US" dirty="0" smtClean="0"/>
              <a:t>작성</a:t>
            </a:r>
            <a:endParaRPr lang="en-US" altLang="ko-KR" dirty="0" smtClean="0"/>
          </a:p>
          <a:p>
            <a:r>
              <a:rPr lang="en-US" altLang="ko-KR" dirty="0" smtClean="0"/>
              <a:t>Model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>
                <a:sym typeface="Wingdings" panose="05000000000000000000" pitchFamily="2" charset="2"/>
              </a:rPr>
              <a:t>테이블과 일치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endParaRPr lang="en-US" altLang="ko-KR" dirty="0"/>
          </a:p>
          <a:p>
            <a:r>
              <a:rPr lang="en-US" altLang="ko-KR" dirty="0" smtClean="0"/>
              <a:t>Mapper</a:t>
            </a:r>
            <a:r>
              <a:rPr lang="ko-KR" altLang="en-US" dirty="0" smtClean="0"/>
              <a:t> 작성</a:t>
            </a:r>
            <a:r>
              <a:rPr lang="en-US" altLang="ko-KR" dirty="0" smtClean="0"/>
              <a:t> : xxxMapper.java </a:t>
            </a:r>
            <a:r>
              <a:rPr lang="en-US" altLang="ko-KR" dirty="0">
                <a:sym typeface="Wingdings" panose="05000000000000000000" pitchFamily="2" charset="2"/>
              </a:rPr>
              <a:t></a:t>
            </a:r>
            <a:r>
              <a:rPr lang="en-US" altLang="ko-KR" dirty="0"/>
              <a:t> </a:t>
            </a:r>
            <a:r>
              <a:rPr lang="en-US" altLang="ko-KR" dirty="0" smtClean="0"/>
              <a:t>xxxMapper.xml</a:t>
            </a:r>
          </a:p>
          <a:p>
            <a:r>
              <a:rPr lang="en-US" altLang="ko-KR" dirty="0"/>
              <a:t>Root-context  </a:t>
            </a:r>
            <a:r>
              <a:rPr lang="en-US" altLang="ko-KR" dirty="0" err="1" smtClean="0"/>
              <a:t>SqlSessionFactory</a:t>
            </a:r>
            <a:r>
              <a:rPr lang="en-US" altLang="ko-KR" dirty="0" smtClean="0"/>
              <a:t> </a:t>
            </a:r>
            <a:r>
              <a:rPr lang="ko-KR" altLang="en-US" dirty="0" smtClean="0"/>
              <a:t>등록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xxxService.java</a:t>
            </a:r>
          </a:p>
          <a:p>
            <a:r>
              <a:rPr lang="en-US" altLang="ko-KR" dirty="0" smtClean="0"/>
              <a:t>xxxConroller.java</a:t>
            </a:r>
          </a:p>
          <a:p>
            <a:r>
              <a:rPr lang="en-US" altLang="ko-KR" dirty="0" err="1" smtClean="0"/>
              <a:t>xxx.jsp</a:t>
            </a:r>
            <a:r>
              <a:rPr lang="ko-KR" altLang="en-US" dirty="0" smtClean="0"/>
              <a:t>  </a:t>
            </a:r>
            <a:r>
              <a:rPr lang="en-US" altLang="ko-KR" dirty="0" smtClean="0"/>
              <a:t>  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619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5" y="746232"/>
            <a:ext cx="9028151" cy="549017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LoginController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96320" y="1893972"/>
            <a:ext cx="2719712" cy="21602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169724" y="5270020"/>
            <a:ext cx="29847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 smtClean="0">
                <a:solidFill>
                  <a:srgbClr val="009900"/>
                </a:solidFill>
              </a:rPr>
              <a:t>//</a:t>
            </a:r>
            <a:r>
              <a:rPr lang="en-US" altLang="ko-KR" sz="1400" dirty="0" err="1" smtClean="0">
                <a:solidFill>
                  <a:srgbClr val="009900"/>
                </a:solidFill>
              </a:rPr>
              <a:t>Json</a:t>
            </a:r>
            <a:r>
              <a:rPr lang="en-US" altLang="ko-KR" sz="1400" dirty="0" smtClean="0">
                <a:solidFill>
                  <a:srgbClr val="009900"/>
                </a:solidFill>
              </a:rPr>
              <a:t> </a:t>
            </a:r>
            <a:r>
              <a:rPr lang="en-US" altLang="ko-KR" sz="1400" dirty="0">
                <a:solidFill>
                  <a:srgbClr val="009900"/>
                </a:solidFill>
              </a:rPr>
              <a:t>Map==&gt;{</a:t>
            </a:r>
            <a:r>
              <a:rPr lang="en-US" altLang="ko-KR" sz="1400" dirty="0" err="1">
                <a:solidFill>
                  <a:srgbClr val="009900"/>
                </a:solidFill>
              </a:rPr>
              <a:t>msg</a:t>
            </a:r>
            <a:r>
              <a:rPr lang="en-US" altLang="ko-KR" sz="1400" dirty="0">
                <a:solidFill>
                  <a:srgbClr val="009900"/>
                </a:solidFill>
              </a:rPr>
              <a:t>=Success, id=</a:t>
            </a:r>
            <a:r>
              <a:rPr lang="en-US" altLang="ko-KR" sz="1400" dirty="0" err="1">
                <a:solidFill>
                  <a:srgbClr val="009900"/>
                </a:solidFill>
              </a:rPr>
              <a:t>jjin</a:t>
            </a:r>
            <a:r>
              <a:rPr lang="en-US" altLang="ko-KR" sz="1400" dirty="0">
                <a:solidFill>
                  <a:srgbClr val="009900"/>
                </a:solidFill>
              </a:rPr>
              <a:t>}</a:t>
            </a:r>
            <a:endParaRPr lang="ko-KR" altLang="en-US" sz="14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6877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403729" cy="3267075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Interceptor </a:t>
            </a:r>
            <a:r>
              <a:rPr lang="ko-KR" altLang="en-US" dirty="0" smtClean="0"/>
              <a:t>수정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714417" y="1123276"/>
            <a:ext cx="4148907" cy="25108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2555777" y="2900452"/>
            <a:ext cx="3528392" cy="25108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02811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 관리와 게시판 </a:t>
            </a:r>
            <a:endParaRPr lang="ko-KR" alt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08845" y="2017526"/>
            <a:ext cx="646353" cy="660438"/>
            <a:chOff x="1066" y="1709"/>
            <a:chExt cx="497" cy="491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186" y="1709"/>
              <a:ext cx="136" cy="272"/>
              <a:chOff x="1474" y="3067"/>
              <a:chExt cx="182" cy="318"/>
            </a:xfrm>
          </p:grpSpPr>
          <p:sp>
            <p:nvSpPr>
              <p:cNvPr id="7" name="Oval 15"/>
              <p:cNvSpPr>
                <a:spLocks noChangeArrowheads="1"/>
              </p:cNvSpPr>
              <p:nvPr/>
            </p:nvSpPr>
            <p:spPr bwMode="auto">
              <a:xfrm>
                <a:off x="1519" y="3067"/>
                <a:ext cx="91" cy="91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rgbClr val="996600"/>
                  </a:buClr>
                  <a:buSzPct val="90000"/>
                  <a:buFont typeface="Wingdings" pitchFamily="2" charset="2"/>
                  <a:buChar char="n"/>
                  <a:defRPr kumimoji="1" sz="2000" b="1">
                    <a:solidFill>
                      <a:srgbClr val="35297D"/>
                    </a:solidFill>
                    <a:latin typeface="휴먼모음T" pitchFamily="18" charset="-127"/>
                    <a:ea typeface="휴먼모음T" pitchFamily="18" charset="-127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996600"/>
                  </a:buClr>
                  <a:buSzPct val="75000"/>
                  <a:buFont typeface="Wingdings" pitchFamily="2" charset="2"/>
                  <a:buChar char="n"/>
                  <a:defRPr kumimoji="1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996600"/>
                  </a:buClr>
                  <a:buSzPct val="55000"/>
                  <a:buFont typeface="Wingdings" pitchFamily="2" charset="2"/>
                  <a:buChar char="n"/>
                  <a:defRPr kumimoji="1" sz="16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kumimoji="1" sz="14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kumimoji="1" sz="1200">
                    <a:solidFill>
                      <a:schemeClr val="tx1"/>
                    </a:solidFill>
                    <a:latin typeface="휴먼모음T" pitchFamily="18" charset="-127"/>
                    <a:ea typeface="휴먼모음T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ko-KR" altLang="en-US" sz="180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8" name="Line 16"/>
              <p:cNvSpPr>
                <a:spLocks noChangeShapeType="1"/>
              </p:cNvSpPr>
              <p:nvPr/>
            </p:nvSpPr>
            <p:spPr bwMode="auto">
              <a:xfrm>
                <a:off x="1474" y="3211"/>
                <a:ext cx="18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9" name="Line 17"/>
              <p:cNvSpPr>
                <a:spLocks noChangeShapeType="1"/>
              </p:cNvSpPr>
              <p:nvPr/>
            </p:nvSpPr>
            <p:spPr bwMode="auto">
              <a:xfrm>
                <a:off x="1565" y="3158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0" name="Line 18"/>
              <p:cNvSpPr>
                <a:spLocks noChangeShapeType="1"/>
              </p:cNvSpPr>
              <p:nvPr/>
            </p:nvSpPr>
            <p:spPr bwMode="auto">
              <a:xfrm flipH="1">
                <a:off x="1474" y="3294"/>
                <a:ext cx="91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1565" y="3294"/>
                <a:ext cx="9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  <p:sp>
          <p:nvSpPr>
            <p:cNvPr id="6" name="Text Box 20"/>
            <p:cNvSpPr txBox="1">
              <a:spLocks noChangeArrowheads="1"/>
            </p:cNvSpPr>
            <p:nvPr/>
          </p:nvSpPr>
          <p:spPr bwMode="auto">
            <a:xfrm>
              <a:off x="1066" y="1994"/>
              <a:ext cx="497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200" b="0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사용자</a:t>
              </a:r>
            </a:p>
          </p:txBody>
        </p:sp>
      </p:grp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1939522" y="1827540"/>
            <a:ext cx="1295400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1400" b="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사용자 관리</a:t>
            </a:r>
            <a:endParaRPr lang="ko-KR" altLang="en-US" sz="1400" b="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V="1">
            <a:off x="1060166" y="1972002"/>
            <a:ext cx="879356" cy="1701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1939522" y="2259340"/>
            <a:ext cx="1295400" cy="36036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1400" b="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게시판</a:t>
            </a:r>
            <a:endParaRPr lang="ko-KR" altLang="en-US" sz="1400" b="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>
            <a:off x="1060166" y="2220431"/>
            <a:ext cx="879356" cy="1833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Rectangle 35"/>
          <p:cNvSpPr>
            <a:spLocks noChangeArrowheads="1"/>
          </p:cNvSpPr>
          <p:nvPr/>
        </p:nvSpPr>
        <p:spPr bwMode="auto">
          <a:xfrm>
            <a:off x="1495720" y="1225878"/>
            <a:ext cx="1944216" cy="19870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996600"/>
              </a:buClr>
              <a:buSzPct val="90000"/>
              <a:buFont typeface="Wingdings" pitchFamily="2" charset="2"/>
              <a:buChar char="n"/>
              <a:defRPr kumimoji="1" sz="2000" b="1">
                <a:solidFill>
                  <a:srgbClr val="35297D"/>
                </a:solidFill>
                <a:latin typeface="휴먼모음T" pitchFamily="18" charset="-127"/>
                <a:ea typeface="휴먼모음T" pitchFamily="18" charset="-127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96600"/>
              </a:buClr>
              <a:buSzPct val="75000"/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6600"/>
              </a:buClr>
              <a:buSzPct val="55000"/>
              <a:buFont typeface="Wingdings" pitchFamily="2" charset="2"/>
              <a:buChar char="n"/>
              <a:defRPr kumimoji="1" sz="16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kumimoji="1" sz="14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kumimoji="1" sz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umimoji="1" sz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umimoji="1" sz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umimoji="1" sz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umimoji="1" sz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7314" y="1289374"/>
            <a:ext cx="1148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OO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시스템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7325107" y="1139061"/>
            <a:ext cx="987285" cy="1802052"/>
            <a:chOff x="3917034" y="4452021"/>
            <a:chExt cx="987285" cy="1802052"/>
          </a:xfrm>
        </p:grpSpPr>
        <p:sp>
          <p:nvSpPr>
            <p:cNvPr id="19" name="직사각형 18"/>
            <p:cNvSpPr/>
            <p:nvPr/>
          </p:nvSpPr>
          <p:spPr>
            <a:xfrm>
              <a:off x="3917034" y="4452021"/>
              <a:ext cx="987285" cy="430894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</a:rPr>
                <a:t>&lt;&lt;entity&gt;&gt;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글 정보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3917034" y="4882915"/>
              <a:ext cx="987285" cy="184668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</a:rPr>
                <a:t>-</a:t>
              </a:r>
              <a:r>
                <a:rPr lang="ko-KR" altLang="en-US" sz="1050" dirty="0" err="1" smtClean="0">
                  <a:solidFill>
                    <a:schemeClr val="tx1"/>
                  </a:solidFill>
                </a:rPr>
                <a:t>글내용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917034" y="5067583"/>
              <a:ext cx="987285" cy="1186490"/>
            </a:xfrm>
            <a:prstGeom prst="rect">
              <a:avLst/>
            </a:prstGeom>
            <a:no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리스트조회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조회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검색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저장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갱신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삭제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5683189" y="960153"/>
            <a:ext cx="1105938" cy="2236076"/>
            <a:chOff x="3917034" y="4452021"/>
            <a:chExt cx="987285" cy="1943461"/>
          </a:xfrm>
          <a:solidFill>
            <a:schemeClr val="bg1"/>
          </a:solidFill>
        </p:grpSpPr>
        <p:sp>
          <p:nvSpPr>
            <p:cNvPr id="23" name="직사각형 22"/>
            <p:cNvSpPr/>
            <p:nvPr/>
          </p:nvSpPr>
          <p:spPr>
            <a:xfrm>
              <a:off x="3917034" y="4452021"/>
              <a:ext cx="987285" cy="430894"/>
            </a:xfrm>
            <a:prstGeom prst="rect">
              <a:avLst/>
            </a:prstGeom>
            <a:grp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</a:rPr>
                <a:t>&lt;&lt;</a:t>
              </a:r>
              <a:r>
                <a:rPr lang="en-US" altLang="ko-KR" sz="1050" dirty="0" err="1" smtClean="0">
                  <a:solidFill>
                    <a:schemeClr val="tx1"/>
                  </a:solidFill>
                </a:rPr>
                <a:t>contrrol</a:t>
              </a:r>
              <a:r>
                <a:rPr lang="ko-KR" altLang="en-US" sz="105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&gt;&gt;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글쓰기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917034" y="4882915"/>
              <a:ext cx="987285" cy="184668"/>
            </a:xfrm>
            <a:prstGeom prst="rect">
              <a:avLst/>
            </a:prstGeom>
            <a:grp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</a:rPr>
                <a:t>-</a:t>
              </a:r>
              <a:r>
                <a:rPr lang="ko-KR" altLang="en-US" sz="1050" dirty="0" err="1" smtClean="0">
                  <a:solidFill>
                    <a:schemeClr val="tx1"/>
                  </a:solidFill>
                </a:rPr>
                <a:t>글내용</a:t>
              </a:r>
              <a:endParaRPr lang="ko-KR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3917034" y="5067584"/>
              <a:ext cx="987285" cy="1327898"/>
            </a:xfrm>
            <a:prstGeom prst="rect">
              <a:avLst/>
            </a:prstGeom>
            <a:grpFill/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목록조회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저장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한글조회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검색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  <a:p>
              <a:pPr algn="ctr"/>
              <a:r>
                <a:rPr lang="ko-KR" altLang="en-US" sz="1050" dirty="0" smtClean="0">
                  <a:solidFill>
                    <a:schemeClr val="tx1"/>
                  </a:solidFill>
                </a:rPr>
                <a:t>수정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  <a:p>
              <a:pPr algn="ctr"/>
              <a:r>
                <a:rPr lang="ko-KR" altLang="en-US" sz="1050" dirty="0" err="1" smtClean="0">
                  <a:solidFill>
                    <a:schemeClr val="tx1"/>
                  </a:solidFill>
                </a:rPr>
                <a:t>글삭제</a:t>
              </a:r>
              <a:r>
                <a:rPr lang="en-US" altLang="ko-KR" sz="1050" dirty="0" smtClean="0">
                  <a:solidFill>
                    <a:schemeClr val="tx1"/>
                  </a:solidFill>
                </a:rPr>
                <a:t>()</a:t>
              </a:r>
            </a:p>
          </p:txBody>
        </p:sp>
      </p:grpSp>
      <p:cxnSp>
        <p:nvCxnSpPr>
          <p:cNvPr id="26" name="직선 화살표 연결선 25"/>
          <p:cNvCxnSpPr/>
          <p:nvPr/>
        </p:nvCxnSpPr>
        <p:spPr>
          <a:xfrm>
            <a:off x="6789127" y="2130331"/>
            <a:ext cx="535980" cy="159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45" y="3573016"/>
            <a:ext cx="458371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7020272" y="3247226"/>
            <a:ext cx="2016224" cy="2379772"/>
            <a:chOff x="3515" y="3045"/>
            <a:chExt cx="907" cy="1187"/>
          </a:xfrm>
          <a:solidFill>
            <a:schemeClr val="accent2">
              <a:lumMod val="75000"/>
            </a:schemeClr>
          </a:solidFill>
        </p:grpSpPr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&lt;&lt;entity&gt;&gt;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정보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892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사용자조회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패스워드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사용자조회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패스워드조회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생성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수정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삭제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32" name="Group 9"/>
          <p:cNvGrpSpPr>
            <a:grpSpLocks/>
          </p:cNvGrpSpPr>
          <p:nvPr/>
        </p:nvGrpSpPr>
        <p:grpSpPr bwMode="auto">
          <a:xfrm>
            <a:off x="4644008" y="3250876"/>
            <a:ext cx="1872208" cy="2376264"/>
            <a:chOff x="3515" y="3045"/>
            <a:chExt cx="907" cy="1216"/>
          </a:xfrm>
          <a:solidFill>
            <a:schemeClr val="accent2">
              <a:lumMod val="75000"/>
            </a:schemeClr>
          </a:solidFill>
        </p:grpSpPr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&lt;&lt;service&gt;&gt;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정보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92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en-US" altLang="ko-KR" sz="1100" dirty="0" err="1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getUser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패스워드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사용자조회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패스워드조회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생성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수정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삭제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cxnSp>
        <p:nvCxnSpPr>
          <p:cNvPr id="36" name="직선 화살표 연결선 35"/>
          <p:cNvCxnSpPr>
            <a:endCxn id="31" idx="1"/>
          </p:cNvCxnSpPr>
          <p:nvPr/>
        </p:nvCxnSpPr>
        <p:spPr>
          <a:xfrm>
            <a:off x="6516216" y="4727247"/>
            <a:ext cx="504056" cy="5654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1944318" y="2701767"/>
            <a:ext cx="1295400" cy="3603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altLang="ko-KR" sz="1400" b="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…</a:t>
            </a:r>
            <a:endParaRPr lang="ko-KR" altLang="en-US" sz="1400" b="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1060166" y="2278693"/>
            <a:ext cx="847148" cy="6032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2467828" y="3334675"/>
            <a:ext cx="1872208" cy="2376264"/>
            <a:chOff x="3515" y="3045"/>
            <a:chExt cx="907" cy="1216"/>
          </a:xfrm>
          <a:solidFill>
            <a:schemeClr val="accent2">
              <a:lumMod val="75000"/>
            </a:schemeClr>
          </a:solidFill>
        </p:grpSpPr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&lt;&lt;service&gt;&gt;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정보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92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en-US" altLang="ko-KR" sz="1100" dirty="0" err="1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getUser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패스워드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사용자조회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패스워드조회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생성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수정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삭제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31" y="5210876"/>
            <a:ext cx="24860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12190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58166"/>
            <a:ext cx="2088232" cy="160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22"/>
            <a:ext cx="2195737" cy="88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625177" y="3264336"/>
            <a:ext cx="2016224" cy="1980804"/>
            <a:chOff x="3515" y="3045"/>
            <a:chExt cx="907" cy="988"/>
          </a:xfrm>
          <a:solidFill>
            <a:schemeClr val="accent2">
              <a:lumMod val="75000"/>
            </a:schemeClr>
          </a:solidFill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&lt;&lt;entity&gt;&gt;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정보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693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en-US" altLang="ko-KR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getUaser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</a:t>
              </a:r>
              <a:r>
                <a:rPr lang="ko-KR" altLang="en-US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드</a:t>
              </a:r>
              <a:r>
                <a:rPr lang="en-US" altLang="ko-KR" sz="110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)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생성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아이디조회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패스워드조회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수정</a:t>
              </a: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삭제</a:t>
              </a: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cxnSp>
        <p:nvCxnSpPr>
          <p:cNvPr id="14" name="직선 화살표 연결선 13"/>
          <p:cNvCxnSpPr/>
          <p:nvPr/>
        </p:nvCxnSpPr>
        <p:spPr>
          <a:xfrm>
            <a:off x="4608699" y="1124744"/>
            <a:ext cx="363384" cy="5723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8" idx="3"/>
          </p:cNvCxnSpPr>
          <p:nvPr/>
        </p:nvCxnSpPr>
        <p:spPr>
          <a:xfrm flipV="1">
            <a:off x="4299844" y="4527621"/>
            <a:ext cx="344164" cy="6921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2427636" y="3264336"/>
            <a:ext cx="1872208" cy="1963934"/>
            <a:chOff x="3515" y="3045"/>
            <a:chExt cx="907" cy="1005"/>
          </a:xfrm>
          <a:solidFill>
            <a:schemeClr val="accent2">
              <a:lumMod val="75000"/>
            </a:schemeClr>
          </a:solidFill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</a:t>
              </a:r>
              <a:r>
                <a:rPr lang="en-US" altLang="ko-KR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controll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회원관리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71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패스워드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회원가입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비밀번호찾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사용자 정보수정</a:t>
              </a: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r>
                <a:rPr lang="ko-KR" altLang="en-US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endParaRPr lang="en-US" altLang="ko-KR" sz="1100" b="0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회원탈퇴</a:t>
              </a: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605764" y="2786924"/>
            <a:ext cx="1332147" cy="1541835"/>
            <a:chOff x="3515" y="3045"/>
            <a:chExt cx="907" cy="789"/>
          </a:xfrm>
          <a:solidFill>
            <a:schemeClr val="accent2">
              <a:lumMod val="75000"/>
            </a:schemeClr>
          </a:solidFill>
        </p:grpSpPr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</a:t>
              </a:r>
              <a:r>
                <a:rPr lang="en-US" altLang="ko-KR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boundaryl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로그인화면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49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 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회원가입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비밀번호찾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cxnSp>
        <p:nvCxnSpPr>
          <p:cNvPr id="32" name="직선 화살표 연결선 31"/>
          <p:cNvCxnSpPr>
            <a:stCxn id="31" idx="3"/>
          </p:cNvCxnSpPr>
          <p:nvPr/>
        </p:nvCxnSpPr>
        <p:spPr>
          <a:xfrm>
            <a:off x="1937911" y="3846081"/>
            <a:ext cx="489725" cy="48267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26" y="1372235"/>
            <a:ext cx="5394498" cy="131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611560" y="4488002"/>
            <a:ext cx="1332147" cy="1541835"/>
            <a:chOff x="3515" y="3045"/>
            <a:chExt cx="907" cy="789"/>
          </a:xfrm>
          <a:solidFill>
            <a:schemeClr val="accent2">
              <a:lumMod val="75000"/>
            </a:schemeClr>
          </a:solidFill>
        </p:grpSpPr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</a:t>
              </a:r>
              <a:r>
                <a:rPr lang="en-US" altLang="ko-KR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boundaryl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로그인결과화면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49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 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회원가입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비밀번호찾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회원정보수정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cxnSp>
        <p:nvCxnSpPr>
          <p:cNvPr id="44" name="직선 화살표 연결선 43"/>
          <p:cNvCxnSpPr>
            <a:stCxn id="31" idx="2"/>
            <a:endCxn id="40" idx="0"/>
          </p:cNvCxnSpPr>
          <p:nvPr/>
        </p:nvCxnSpPr>
        <p:spPr>
          <a:xfrm>
            <a:off x="1271838" y="4328759"/>
            <a:ext cx="5796" cy="159243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975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526140" y="1354565"/>
            <a:ext cx="1872208" cy="1987948"/>
            <a:chOff x="3515" y="3045"/>
            <a:chExt cx="907" cy="1139"/>
          </a:xfrm>
          <a:solidFill>
            <a:schemeClr val="accent2">
              <a:lumMod val="75000"/>
            </a:schemeClr>
          </a:solidFill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&lt;&lt;service&gt;&gt;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관리서비스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515" y="3346"/>
              <a:ext cx="907" cy="838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en-US" altLang="ko-KR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getUser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패스워드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생성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패스워드조회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수정</a:t>
              </a: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-</a:t>
              </a:r>
              <a:r>
                <a:rPr lang="ko-KR" altLang="en-US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삭제</a:t>
              </a: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cxnSp>
        <p:nvCxnSpPr>
          <p:cNvPr id="14" name="직선 화살표 연결선 13"/>
          <p:cNvCxnSpPr/>
          <p:nvPr/>
        </p:nvCxnSpPr>
        <p:spPr>
          <a:xfrm>
            <a:off x="6423316" y="2612412"/>
            <a:ext cx="363384" cy="5723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>
            <a:stCxn id="18" idx="3"/>
            <a:endCxn id="13" idx="1"/>
          </p:cNvCxnSpPr>
          <p:nvPr/>
        </p:nvCxnSpPr>
        <p:spPr>
          <a:xfrm flipV="1">
            <a:off x="4181976" y="2611214"/>
            <a:ext cx="344164" cy="6921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2309768" y="1347929"/>
            <a:ext cx="1872208" cy="1963934"/>
            <a:chOff x="3515" y="3045"/>
            <a:chExt cx="907" cy="1005"/>
          </a:xfrm>
          <a:solidFill>
            <a:schemeClr val="accent2">
              <a:lumMod val="75000"/>
            </a:schemeClr>
          </a:solidFill>
        </p:grpSpPr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</a:t>
              </a:r>
              <a:r>
                <a:rPr lang="en-US" altLang="ko-KR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controll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회원관리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7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71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패스워드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회원가입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비밀번호찾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사용자 정보수정</a:t>
              </a: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r>
                <a:rPr lang="ko-KR" altLang="en-US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endParaRPr lang="en-US" altLang="ko-KR" sz="1100" b="0" dirty="0" smtClean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회원탈퇴</a:t>
              </a:r>
              <a:r>
                <a:rPr lang="en-US" altLang="ko-KR" sz="1100" b="0" dirty="0" smtClean="0">
                  <a:solidFill>
                    <a:srgbClr val="0000FF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rgbClr val="0000FF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28" name="Group 9"/>
          <p:cNvGrpSpPr>
            <a:grpSpLocks/>
          </p:cNvGrpSpPr>
          <p:nvPr/>
        </p:nvGrpSpPr>
        <p:grpSpPr bwMode="auto">
          <a:xfrm>
            <a:off x="538136" y="1382965"/>
            <a:ext cx="1332147" cy="1541835"/>
            <a:chOff x="3515" y="3045"/>
            <a:chExt cx="907" cy="789"/>
          </a:xfrm>
          <a:solidFill>
            <a:schemeClr val="accent2">
              <a:lumMod val="75000"/>
            </a:schemeClr>
          </a:solidFill>
        </p:grpSpPr>
        <p:sp>
          <p:nvSpPr>
            <p:cNvPr id="29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</a:t>
              </a:r>
              <a:r>
                <a:rPr lang="en-US" altLang="ko-KR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boundaryl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로그인화면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0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49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 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회원가입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비밀번호찾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cxnSp>
        <p:nvCxnSpPr>
          <p:cNvPr id="32" name="직선 화살표 연결선 31"/>
          <p:cNvCxnSpPr>
            <a:stCxn id="31" idx="3"/>
            <a:endCxn id="18" idx="1"/>
          </p:cNvCxnSpPr>
          <p:nvPr/>
        </p:nvCxnSpPr>
        <p:spPr>
          <a:xfrm>
            <a:off x="1870283" y="2442122"/>
            <a:ext cx="439485" cy="176013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9"/>
          <p:cNvGrpSpPr>
            <a:grpSpLocks/>
          </p:cNvGrpSpPr>
          <p:nvPr/>
        </p:nvGrpSpPr>
        <p:grpSpPr bwMode="auto">
          <a:xfrm>
            <a:off x="543932" y="3084043"/>
            <a:ext cx="1332147" cy="1541835"/>
            <a:chOff x="3515" y="3045"/>
            <a:chExt cx="907" cy="789"/>
          </a:xfrm>
          <a:solidFill>
            <a:schemeClr val="accent2">
              <a:lumMod val="75000"/>
            </a:schemeClr>
          </a:solidFill>
        </p:grpSpPr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</a:t>
              </a:r>
              <a:r>
                <a:rPr lang="en-US" altLang="ko-KR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boundaryl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로그인결과화면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49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 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회원가입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비밀번호찾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회원정보수정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cxnSp>
        <p:nvCxnSpPr>
          <p:cNvPr id="44" name="직선 화살표 연결선 43"/>
          <p:cNvCxnSpPr>
            <a:stCxn id="31" idx="2"/>
            <a:endCxn id="40" idx="0"/>
          </p:cNvCxnSpPr>
          <p:nvPr/>
        </p:nvCxnSpPr>
        <p:spPr>
          <a:xfrm>
            <a:off x="1204210" y="2924800"/>
            <a:ext cx="5796" cy="159243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9"/>
          <p:cNvGrpSpPr>
            <a:grpSpLocks/>
          </p:cNvGrpSpPr>
          <p:nvPr/>
        </p:nvGrpSpPr>
        <p:grpSpPr bwMode="auto">
          <a:xfrm>
            <a:off x="6804248" y="1395535"/>
            <a:ext cx="1440160" cy="1692936"/>
            <a:chOff x="3515" y="3045"/>
            <a:chExt cx="907" cy="789"/>
          </a:xfrm>
          <a:solidFill>
            <a:schemeClr val="accent2">
              <a:lumMod val="75000"/>
            </a:schemeClr>
          </a:solidFill>
        </p:grpSpPr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&lt;&lt;Mapper&gt;&gt;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Mapper Interface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49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 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회원가입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비밀번호찾기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회원정보수정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423654" y="3090186"/>
            <a:ext cx="216024" cy="266432"/>
            <a:chOff x="2845480" y="4869160"/>
            <a:chExt cx="216024" cy="360040"/>
          </a:xfrm>
        </p:grpSpPr>
        <p:sp>
          <p:nvSpPr>
            <p:cNvPr id="3" name="이등변 삼각형 2"/>
            <p:cNvSpPr/>
            <p:nvPr/>
          </p:nvSpPr>
          <p:spPr>
            <a:xfrm>
              <a:off x="2845480" y="4869160"/>
              <a:ext cx="216024" cy="172825"/>
            </a:xfrm>
            <a:prstGeom prst="triangl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2951820" y="5041985"/>
              <a:ext cx="0" cy="187215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9"/>
          <p:cNvGrpSpPr>
            <a:grpSpLocks/>
          </p:cNvGrpSpPr>
          <p:nvPr/>
        </p:nvGrpSpPr>
        <p:grpSpPr bwMode="auto">
          <a:xfrm>
            <a:off x="6811586" y="3328046"/>
            <a:ext cx="1440161" cy="1713939"/>
            <a:chOff x="3515" y="3045"/>
            <a:chExt cx="907" cy="789"/>
          </a:xfrm>
          <a:solidFill>
            <a:schemeClr val="accent2">
              <a:lumMod val="75000"/>
            </a:schemeClr>
          </a:solidFill>
        </p:grpSpPr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&lt;&lt;Mapper&gt;&gt;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Mapper.XML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49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&gt; 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회원가입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&gt;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&gt;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비밀번호찾기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&gt;)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회원정보수정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5387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5944598" cy="24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58167"/>
            <a:ext cx="1804694" cy="139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" y="2552957"/>
            <a:ext cx="2195737" cy="88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228184" y="3271798"/>
            <a:ext cx="1332147" cy="1541835"/>
            <a:chOff x="3515" y="3045"/>
            <a:chExt cx="907" cy="789"/>
          </a:xfrm>
          <a:solidFill>
            <a:schemeClr val="accent2">
              <a:lumMod val="75000"/>
            </a:schemeClr>
          </a:solidFill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&lt;&lt;Mapper&gt;&gt;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Mapper Interface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49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 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회원가입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비밀번호찾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회원정보수정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7668344" y="3244247"/>
            <a:ext cx="1332147" cy="1541835"/>
            <a:chOff x="3515" y="3045"/>
            <a:chExt cx="907" cy="789"/>
          </a:xfrm>
          <a:solidFill>
            <a:schemeClr val="accent2">
              <a:lumMod val="75000"/>
            </a:schemeClr>
          </a:solidFill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515" y="3045"/>
              <a:ext cx="907" cy="23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&lt;&lt;Mapper&gt;&gt;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Mapper.XML 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3515" y="3279"/>
              <a:ext cx="907" cy="61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ko-KR" altLang="en-US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3515" y="3340"/>
              <a:ext cx="907" cy="494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rgbClr val="996600"/>
                </a:buClr>
                <a:buSzPct val="90000"/>
                <a:buFont typeface="Wingdings" pitchFamily="2" charset="2"/>
                <a:buChar char="n"/>
                <a:defRPr kumimoji="1" sz="2000" b="1">
                  <a:solidFill>
                    <a:srgbClr val="35297D"/>
                  </a:solidFill>
                  <a:latin typeface="휴먼모음T" pitchFamily="18" charset="-127"/>
                  <a:ea typeface="휴먼모음T" pitchFamily="18" charset="-127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996600"/>
                </a:buClr>
                <a:buSzPct val="75000"/>
                <a:buFont typeface="Wingdings" pitchFamily="2" charset="2"/>
                <a:buChar char="n"/>
                <a:defRPr kumimoji="1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996600"/>
                </a:buClr>
                <a:buSzPct val="55000"/>
                <a:buFont typeface="Wingdings" pitchFamily="2" charset="2"/>
                <a:buChar char="n"/>
                <a:defRPr kumimoji="1" sz="16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4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kumimoji="1" sz="1200">
                  <a:solidFill>
                    <a:schemeClr val="tx1"/>
                  </a:solidFill>
                  <a:latin typeface="휴먼모음T" pitchFamily="18" charset="-127"/>
                  <a:ea typeface="휴먼모음T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로그인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 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회원가입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        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아이디찾기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이름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err="1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비밀번호찾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+</a:t>
              </a:r>
              <a:r>
                <a:rPr lang="ko-KR" altLang="en-US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회원정보수정</a:t>
              </a:r>
              <a:r>
                <a:rPr lang="en-US" altLang="ko-KR" sz="1100" b="0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()</a:t>
              </a:r>
              <a:endParaRPr lang="en-US" altLang="ko-KR" sz="11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4" y="3500435"/>
            <a:ext cx="2018553" cy="324796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97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내지">
  <a:themeElements>
    <a:clrScheme name="NHN PPT THEME - VER 1.0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6EB49B"/>
      </a:accent1>
      <a:accent2>
        <a:srgbClr val="78B414"/>
      </a:accent2>
      <a:accent3>
        <a:srgbClr val="FF8200"/>
      </a:accent3>
      <a:accent4>
        <a:srgbClr val="9B9178"/>
      </a:accent4>
      <a:accent5>
        <a:srgbClr val="738499"/>
      </a:accent5>
      <a:accent6>
        <a:srgbClr val="7F7F7F"/>
      </a:accent6>
      <a:hlink>
        <a:srgbClr val="4B5661"/>
      </a:hlink>
      <a:folHlink>
        <a:srgbClr val="523F4B"/>
      </a:folHlink>
    </a:clrScheme>
    <a:fontScheme name="NHN">
      <a:majorFont>
        <a:latin typeface="PF Din Text Cond Pro"/>
        <a:ea typeface="Rix고딕 B"/>
        <a:cs typeface=""/>
      </a:majorFont>
      <a:minorFont>
        <a:latin typeface="PF Din Text Cond Pro Medium"/>
        <a:ea typeface="Rix고딕 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3806</Words>
  <Application>Microsoft Office PowerPoint</Application>
  <PresentationFormat>화면 슬라이드 쇼(4:3)</PresentationFormat>
  <Paragraphs>1056</Paragraphs>
  <Slides>95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95</vt:i4>
      </vt:variant>
    </vt:vector>
  </HeadingPairs>
  <TitlesOfParts>
    <vt:vector size="97" baseType="lpstr">
      <vt:lpstr>AcademicPresentation2(2)</vt:lpstr>
      <vt:lpstr>내지</vt:lpstr>
      <vt:lpstr>Java 프레임워크 Spring을 이용한 게시판    </vt:lpstr>
      <vt:lpstr>게시판</vt:lpstr>
      <vt:lpstr>글쓰기</vt:lpstr>
      <vt:lpstr>글보기, 삭제</vt:lpstr>
      <vt:lpstr>수정</vt:lpstr>
      <vt:lpstr>관계형 데이터 베이스 구성  </vt:lpstr>
      <vt:lpstr>테이블 구성-162p</vt:lpstr>
      <vt:lpstr>프로젝트생성</vt:lpstr>
      <vt:lpstr>프로젝트 진행 순서 </vt:lpstr>
      <vt:lpstr>Maven project  구성</vt:lpstr>
      <vt:lpstr>Maven project  구성</vt:lpstr>
      <vt:lpstr>Maven project  구성</vt:lpstr>
      <vt:lpstr>Maven project  구성-155p</vt:lpstr>
      <vt:lpstr>POM 구성-158p </vt:lpstr>
      <vt:lpstr>POM 구성 </vt:lpstr>
      <vt:lpstr>Web.xml 구성-165p </vt:lpstr>
      <vt:lpstr>로그인 MVC 처리흐름- -98p </vt:lpstr>
      <vt:lpstr>MyBatis Mapper를 이용한 Service (Business)클래스와 DAO 객체 구현</vt:lpstr>
      <vt:lpstr>전자정부 표준프레임워크 -79p </vt:lpstr>
      <vt:lpstr>root-context에서  dataSource와 Tx 작성-160,175p </vt:lpstr>
      <vt:lpstr>Servlet-Context 확인 </vt:lpstr>
      <vt:lpstr>Model 의 생성 -173p </vt:lpstr>
      <vt:lpstr>Model 클래스 작성 -173p </vt:lpstr>
      <vt:lpstr>BoardMapper interface 작성-177p  </vt:lpstr>
      <vt:lpstr>BoardMapper.xml 작성-178p   </vt:lpstr>
      <vt:lpstr>BoardMapper.xml 작성 </vt:lpstr>
      <vt:lpstr>BoardMapper.xml 작성 </vt:lpstr>
      <vt:lpstr>BoardMapper.xml작성 </vt:lpstr>
      <vt:lpstr>SqlSessionFactory 등록(root-context)-176p  </vt:lpstr>
      <vt:lpstr>BoardService 클래스 -186p </vt:lpstr>
      <vt:lpstr>BoardService</vt:lpstr>
      <vt:lpstr>Service 클래스 Paging 처리-184p </vt:lpstr>
      <vt:lpstr>목록 페이지 나누기</vt:lpstr>
      <vt:lpstr>현재 페이지에서 블록, 시작, 끝행 연산  </vt:lpstr>
      <vt:lpstr>부질의 와 엘리어스(alius)</vt:lpstr>
      <vt:lpstr>PageHelper 클래스 구성-266p </vt:lpstr>
      <vt:lpstr>PageHelper 클래스 구성</vt:lpstr>
      <vt:lpstr>BoardController 작성(list.do)-189p  </vt:lpstr>
      <vt:lpstr>list.jsp </vt:lpstr>
      <vt:lpstr>list.jsp(2) </vt:lpstr>
      <vt:lpstr>list.jsp (3)</vt:lpstr>
      <vt:lpstr>Login 작성</vt:lpstr>
      <vt:lpstr>LoginMapper.java interface  작성</vt:lpstr>
      <vt:lpstr>LoginMapper.xml 작성</vt:lpstr>
      <vt:lpstr>LoginService 작성  </vt:lpstr>
      <vt:lpstr>LoginController </vt:lpstr>
      <vt:lpstr>LoginController (ModelAndView 사용) </vt:lpstr>
      <vt:lpstr>LoginController (model  map 사용 버전 ) </vt:lpstr>
      <vt:lpstr>Interceptor </vt:lpstr>
      <vt:lpstr>Interceptor 생성</vt:lpstr>
      <vt:lpstr>Servlet-Context.xml 에 interceptors 등록 </vt:lpstr>
      <vt:lpstr>Login.jsp</vt:lpstr>
      <vt:lpstr>Login.jsp(2)</vt:lpstr>
      <vt:lpstr>회원 관리 설계와 구현</vt:lpstr>
      <vt:lpstr>글쓰기 : 파일 Upload </vt:lpstr>
      <vt:lpstr>글쓰기 : multipartResolver추가(servlet –context.xml)</vt:lpstr>
      <vt:lpstr>글쓰기 : multipartResolver추가(write.jsp)</vt:lpstr>
      <vt:lpstr>글쓰기 : BoardController에 (write.do) 추가</vt:lpstr>
      <vt:lpstr>글보기 </vt:lpstr>
      <vt:lpstr>글보기: BoardController에 추가 (view.do)  </vt:lpstr>
      <vt:lpstr>글보기 – view.jsp  작성   </vt:lpstr>
      <vt:lpstr>글수정  </vt:lpstr>
      <vt:lpstr>글수정:BoardController에 추가 (modify.do 수정화면 )  </vt:lpstr>
      <vt:lpstr>글수정 – modify.jsp 작성 </vt:lpstr>
      <vt:lpstr>글수정: BoardController 추가 (modify.do 수정 저장후 view로) </vt:lpstr>
      <vt:lpstr>글수정  </vt:lpstr>
      <vt:lpstr>글삭제: BoardController에 추가 (delete.do) </vt:lpstr>
      <vt:lpstr>추천  </vt:lpstr>
      <vt:lpstr>추천: BoardController 추가 (recommend.do) </vt:lpstr>
      <vt:lpstr>댓글 쓰기  </vt:lpstr>
      <vt:lpstr>댓글쓰기: BoardController에 추가(replyWrite.do:) </vt:lpstr>
      <vt:lpstr>댓글 지우기 </vt:lpstr>
      <vt:lpstr>댓글지우기:BoardController 추가 (replyDelete.do:) </vt:lpstr>
      <vt:lpstr>클래스 다이어그램</vt:lpstr>
      <vt:lpstr>jQuery </vt:lpstr>
      <vt:lpstr>Jquery 문법</vt:lpstr>
      <vt:lpstr>Jquery 문법</vt:lpstr>
      <vt:lpstr>Ajax  개요</vt:lpstr>
      <vt:lpstr>Ajax  기본 문법</vt:lpstr>
      <vt:lpstr>Json 개요</vt:lpstr>
      <vt:lpstr>Ajax 기본 예제 </vt:lpstr>
      <vt:lpstr>ajax 예</vt:lpstr>
      <vt:lpstr>Ajax 실습  </vt:lpstr>
      <vt:lpstr>클라이언트 작성 </vt:lpstr>
      <vt:lpstr>Ajax와 HTML요소 조작</vt:lpstr>
      <vt:lpstr>서버 사이드(JSP, HTML 경우-ajaxServer.jsp )</vt:lpstr>
      <vt:lpstr>서버사이드 spring 인 경우 -게시판 Login 예제 </vt:lpstr>
      <vt:lpstr>서버사이드 spring 인 경우 -게시판 Login 예제 </vt:lpstr>
      <vt:lpstr>Ajaxlogin.jsp 처리 </vt:lpstr>
      <vt:lpstr>LoginController 수정 </vt:lpstr>
      <vt:lpstr>Interceptor 수정 </vt:lpstr>
      <vt:lpstr>회원 관리와 게시판 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2016-11-14T05:03:02Z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