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  <p:sldMasterId id="2147483718" r:id="rId3"/>
  </p:sldMasterIdLst>
  <p:notesMasterIdLst>
    <p:notesMasterId r:id="rId132"/>
  </p:notesMasterIdLst>
  <p:handoutMasterIdLst>
    <p:handoutMasterId r:id="rId133"/>
  </p:handoutMasterIdLst>
  <p:sldIdLst>
    <p:sldId id="256" r:id="rId4"/>
    <p:sldId id="305" r:id="rId5"/>
    <p:sldId id="467" r:id="rId6"/>
    <p:sldId id="581" r:id="rId7"/>
    <p:sldId id="471" r:id="rId8"/>
    <p:sldId id="472" r:id="rId9"/>
    <p:sldId id="551" r:id="rId10"/>
    <p:sldId id="469" r:id="rId11"/>
    <p:sldId id="470" r:id="rId12"/>
    <p:sldId id="474" r:id="rId13"/>
    <p:sldId id="475" r:id="rId14"/>
    <p:sldId id="476" r:id="rId15"/>
    <p:sldId id="482" r:id="rId16"/>
    <p:sldId id="477" r:id="rId17"/>
    <p:sldId id="478" r:id="rId18"/>
    <p:sldId id="479" r:id="rId19"/>
    <p:sldId id="553" r:id="rId20"/>
    <p:sldId id="554" r:id="rId21"/>
    <p:sldId id="481" r:id="rId22"/>
    <p:sldId id="338" r:id="rId23"/>
    <p:sldId id="555" r:id="rId24"/>
    <p:sldId id="341" r:id="rId25"/>
    <p:sldId id="405" r:id="rId26"/>
    <p:sldId id="310" r:id="rId27"/>
    <p:sldId id="406" r:id="rId28"/>
    <p:sldId id="582" r:id="rId29"/>
    <p:sldId id="578" r:id="rId30"/>
    <p:sldId id="353" r:id="rId31"/>
    <p:sldId id="491" r:id="rId32"/>
    <p:sldId id="495" r:id="rId33"/>
    <p:sldId id="556" r:id="rId34"/>
    <p:sldId id="557" r:id="rId35"/>
    <p:sldId id="485" r:id="rId36"/>
    <p:sldId id="483" r:id="rId37"/>
    <p:sldId id="359" r:id="rId38"/>
    <p:sldId id="360" r:id="rId39"/>
    <p:sldId id="361" r:id="rId40"/>
    <p:sldId id="362" r:id="rId41"/>
    <p:sldId id="558" r:id="rId42"/>
    <p:sldId id="487" r:id="rId43"/>
    <p:sldId id="488" r:id="rId44"/>
    <p:sldId id="559" r:id="rId45"/>
    <p:sldId id="363" r:id="rId46"/>
    <p:sldId id="542" r:id="rId47"/>
    <p:sldId id="434" r:id="rId48"/>
    <p:sldId id="432" r:id="rId49"/>
    <p:sldId id="579" r:id="rId50"/>
    <p:sldId id="364" r:id="rId51"/>
    <p:sldId id="366" r:id="rId52"/>
    <p:sldId id="526" r:id="rId53"/>
    <p:sldId id="527" r:id="rId54"/>
    <p:sldId id="560" r:id="rId55"/>
    <p:sldId id="370" r:id="rId56"/>
    <p:sldId id="561" r:id="rId57"/>
    <p:sldId id="369" r:id="rId58"/>
    <p:sldId id="368" r:id="rId59"/>
    <p:sldId id="371" r:id="rId60"/>
    <p:sldId id="373" r:id="rId61"/>
    <p:sldId id="372" r:id="rId62"/>
    <p:sldId id="374" r:id="rId63"/>
    <p:sldId id="530" r:id="rId64"/>
    <p:sldId id="529" r:id="rId65"/>
    <p:sldId id="580" r:id="rId66"/>
    <p:sldId id="383" r:id="rId67"/>
    <p:sldId id="513" r:id="rId68"/>
    <p:sldId id="531" r:id="rId69"/>
    <p:sldId id="504" r:id="rId70"/>
    <p:sldId id="532" r:id="rId71"/>
    <p:sldId id="564" r:id="rId72"/>
    <p:sldId id="575" r:id="rId73"/>
    <p:sldId id="565" r:id="rId74"/>
    <p:sldId id="583" r:id="rId75"/>
    <p:sldId id="562" r:id="rId76"/>
    <p:sldId id="566" r:id="rId77"/>
    <p:sldId id="421" r:id="rId78"/>
    <p:sldId id="389" r:id="rId79"/>
    <p:sldId id="567" r:id="rId80"/>
    <p:sldId id="569" r:id="rId81"/>
    <p:sldId id="570" r:id="rId82"/>
    <p:sldId id="511" r:id="rId83"/>
    <p:sldId id="402" r:id="rId84"/>
    <p:sldId id="541" r:id="rId85"/>
    <p:sldId id="572" r:id="rId86"/>
    <p:sldId id="418" r:id="rId87"/>
    <p:sldId id="593" r:id="rId88"/>
    <p:sldId id="510" r:id="rId89"/>
    <p:sldId id="585" r:id="rId90"/>
    <p:sldId id="586" r:id="rId91"/>
    <p:sldId id="587" r:id="rId92"/>
    <p:sldId id="588" r:id="rId93"/>
    <p:sldId id="589" r:id="rId94"/>
    <p:sldId id="590" r:id="rId95"/>
    <p:sldId id="591" r:id="rId96"/>
    <p:sldId id="592" r:id="rId97"/>
    <p:sldId id="397" r:id="rId98"/>
    <p:sldId id="392" r:id="rId99"/>
    <p:sldId id="515" r:id="rId100"/>
    <p:sldId id="548" r:id="rId101"/>
    <p:sldId id="394" r:id="rId102"/>
    <p:sldId id="584" r:id="rId103"/>
    <p:sldId id="401" r:id="rId104"/>
    <p:sldId id="403" r:id="rId105"/>
    <p:sldId id="404" r:id="rId106"/>
    <p:sldId id="573" r:id="rId107"/>
    <p:sldId id="571" r:id="rId108"/>
    <p:sldId id="547" r:id="rId109"/>
    <p:sldId id="536" r:id="rId110"/>
    <p:sldId id="437" r:id="rId111"/>
    <p:sldId id="454" r:id="rId112"/>
    <p:sldId id="440" r:id="rId113"/>
    <p:sldId id="441" r:id="rId114"/>
    <p:sldId id="574" r:id="rId115"/>
    <p:sldId id="597" r:id="rId116"/>
    <p:sldId id="594" r:id="rId117"/>
    <p:sldId id="442" r:id="rId118"/>
    <p:sldId id="443" r:id="rId119"/>
    <p:sldId id="445" r:id="rId120"/>
    <p:sldId id="455" r:id="rId121"/>
    <p:sldId id="446" r:id="rId122"/>
    <p:sldId id="595" r:id="rId123"/>
    <p:sldId id="596" r:id="rId124"/>
    <p:sldId id="461" r:id="rId125"/>
    <p:sldId id="457" r:id="rId126"/>
    <p:sldId id="451" r:id="rId127"/>
    <p:sldId id="462" r:id="rId128"/>
    <p:sldId id="549" r:id="rId129"/>
    <p:sldId id="345" r:id="rId130"/>
    <p:sldId id="343" r:id="rId1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2F927F99-84CC-4683-A48D-E942A61F3937}">
          <p14:sldIdLst/>
        </p14:section>
        <p14:section name="제목 없는 구역" id="{11CE6A5E-1182-4086-8CE6-8E66E8344CDD}">
          <p14:sldIdLst>
            <p14:sldId id="256"/>
            <p14:sldId id="305"/>
            <p14:sldId id="467"/>
            <p14:sldId id="581"/>
            <p14:sldId id="471"/>
            <p14:sldId id="472"/>
            <p14:sldId id="551"/>
            <p14:sldId id="469"/>
            <p14:sldId id="470"/>
            <p14:sldId id="474"/>
            <p14:sldId id="475"/>
            <p14:sldId id="476"/>
            <p14:sldId id="482"/>
            <p14:sldId id="477"/>
            <p14:sldId id="478"/>
            <p14:sldId id="479"/>
            <p14:sldId id="553"/>
            <p14:sldId id="554"/>
            <p14:sldId id="481"/>
            <p14:sldId id="338"/>
            <p14:sldId id="555"/>
            <p14:sldId id="341"/>
            <p14:sldId id="405"/>
            <p14:sldId id="310"/>
            <p14:sldId id="406"/>
            <p14:sldId id="582"/>
            <p14:sldId id="578"/>
            <p14:sldId id="353"/>
            <p14:sldId id="491"/>
            <p14:sldId id="495"/>
            <p14:sldId id="556"/>
            <p14:sldId id="557"/>
            <p14:sldId id="485"/>
            <p14:sldId id="483"/>
            <p14:sldId id="359"/>
            <p14:sldId id="360"/>
            <p14:sldId id="361"/>
            <p14:sldId id="362"/>
            <p14:sldId id="558"/>
            <p14:sldId id="487"/>
            <p14:sldId id="488"/>
            <p14:sldId id="559"/>
            <p14:sldId id="363"/>
            <p14:sldId id="542"/>
            <p14:sldId id="434"/>
            <p14:sldId id="432"/>
            <p14:sldId id="579"/>
            <p14:sldId id="364"/>
            <p14:sldId id="366"/>
            <p14:sldId id="526"/>
            <p14:sldId id="527"/>
            <p14:sldId id="560"/>
            <p14:sldId id="370"/>
            <p14:sldId id="561"/>
            <p14:sldId id="369"/>
            <p14:sldId id="368"/>
            <p14:sldId id="371"/>
            <p14:sldId id="373"/>
            <p14:sldId id="372"/>
            <p14:sldId id="374"/>
            <p14:sldId id="530"/>
            <p14:sldId id="529"/>
            <p14:sldId id="580"/>
            <p14:sldId id="383"/>
            <p14:sldId id="513"/>
            <p14:sldId id="531"/>
            <p14:sldId id="504"/>
            <p14:sldId id="532"/>
            <p14:sldId id="564"/>
            <p14:sldId id="575"/>
            <p14:sldId id="565"/>
            <p14:sldId id="583"/>
            <p14:sldId id="562"/>
            <p14:sldId id="566"/>
            <p14:sldId id="421"/>
            <p14:sldId id="389"/>
            <p14:sldId id="567"/>
            <p14:sldId id="569"/>
            <p14:sldId id="570"/>
            <p14:sldId id="511"/>
            <p14:sldId id="402"/>
            <p14:sldId id="541"/>
            <p14:sldId id="572"/>
            <p14:sldId id="418"/>
            <p14:sldId id="593"/>
            <p14:sldId id="510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397"/>
            <p14:sldId id="392"/>
            <p14:sldId id="515"/>
            <p14:sldId id="548"/>
            <p14:sldId id="394"/>
            <p14:sldId id="584"/>
            <p14:sldId id="401"/>
            <p14:sldId id="403"/>
            <p14:sldId id="404"/>
            <p14:sldId id="573"/>
            <p14:sldId id="571"/>
            <p14:sldId id="547"/>
            <p14:sldId id="536"/>
            <p14:sldId id="437"/>
            <p14:sldId id="454"/>
            <p14:sldId id="440"/>
            <p14:sldId id="441"/>
            <p14:sldId id="574"/>
            <p14:sldId id="597"/>
            <p14:sldId id="594"/>
            <p14:sldId id="442"/>
            <p14:sldId id="443"/>
            <p14:sldId id="445"/>
            <p14:sldId id="455"/>
            <p14:sldId id="446"/>
            <p14:sldId id="595"/>
            <p14:sldId id="596"/>
            <p14:sldId id="461"/>
            <p14:sldId id="457"/>
            <p14:sldId id="451"/>
            <p14:sldId id="462"/>
            <p14:sldId id="549"/>
            <p14:sldId id="345"/>
            <p14:sldId id="34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  <a:srgbClr val="33CCFF"/>
    <a:srgbClr val="000000"/>
    <a:srgbClr val="66CCFF"/>
    <a:srgbClr val="99CCFF"/>
    <a:srgbClr val="1C74D4"/>
    <a:srgbClr val="3366FF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3" autoAdjust="0"/>
    <p:restoredTop sz="94660"/>
  </p:normalViewPr>
  <p:slideViewPr>
    <p:cSldViewPr>
      <p:cViewPr>
        <p:scale>
          <a:sx n="100" d="100"/>
          <a:sy n="100" d="100"/>
        </p:scale>
        <p:origin x="-54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-13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presProps" Target="presProps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viewProps" Target="viewProps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2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C933C-2815-4B01-9B1A-9E1FE67497CC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0613-142C-425D-A55D-74D8536D8D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443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8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1CFE-070D-406A-AFAA-E07E3A2A71A5}" type="slidenum">
              <a:rPr lang="ko-KR" altLang="en-US" smtClean="0"/>
              <a:pPr/>
              <a:t>128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58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1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45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77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1CFE-070D-406A-AFAA-E07E3A2A71A5}" type="slidenum">
              <a:rPr lang="ko-KR" altLang="en-US" smtClean="0"/>
              <a:pPr/>
              <a:t>107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96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5/18/2016 10:13 AM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5/18/2016 10:13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5/18/2016 10:13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122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7608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>
            <a:lvl1pPr>
              <a:defRPr baseline="0">
                <a:latin typeface="HY강B" pitchFamily="18" charset="-127"/>
                <a:ea typeface="HY강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4896544"/>
          </a:xfrm>
        </p:spPr>
        <p:txBody>
          <a:bodyPr/>
          <a:lstStyle>
            <a:lvl1pPr>
              <a:defRPr baseline="0">
                <a:latin typeface="HY강B" pitchFamily="18" charset="-127"/>
              </a:defRPr>
            </a:lvl1pPr>
            <a:lvl2pPr>
              <a:defRPr baseline="0">
                <a:latin typeface="HY강B" pitchFamily="18" charset="-127"/>
              </a:defRPr>
            </a:lvl2pPr>
            <a:lvl3pPr>
              <a:defRPr baseline="0">
                <a:latin typeface="HY강B" pitchFamily="18" charset="-127"/>
              </a:defRPr>
            </a:lvl3pPr>
            <a:lvl4pPr>
              <a:defRPr baseline="0">
                <a:latin typeface="HY강B" pitchFamily="18" charset="-127"/>
              </a:defRPr>
            </a:lvl4pPr>
            <a:lvl5pPr>
              <a:defRPr baseline="0">
                <a:latin typeface="HY강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5/18/2016 10:13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40"/>
            <a:ext cx="8153400" cy="576064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3886200" cy="45720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16016" y="1052736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5/18/2016 10:13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57606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1560" y="1628800"/>
            <a:ext cx="3886200" cy="35814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5/18/2016 10:13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11560" y="90872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6016" y="90872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5/18/2016 10:13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5/18/2016 10:13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5/18/2016 10:13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5/18/2016 10:13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9552" y="492671"/>
            <a:ext cx="8604448" cy="1440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5486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8153400" cy="4929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2196"/>
            <a:ext cx="467544" cy="1440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1" hangingPunct="1">
        <a:spcBef>
          <a:spcPct val="0"/>
        </a:spcBef>
        <a:buNone/>
        <a:defRPr sz="3200" kern="1200">
          <a:solidFill>
            <a:schemeClr val="tx2"/>
          </a:solidFill>
          <a:latin typeface="HY강B" pitchFamily="18" charset="-127"/>
          <a:ea typeface="HY강B" pitchFamily="18" charset="-127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 2" pitchFamily="18" charset="2"/>
        <a:buChar char=""/>
        <a:defRPr sz="20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 pitchFamily="18" charset="2"/>
        <a:buChar char=""/>
        <a:defRPr sz="18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16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14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12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슬라이드 번호 개체 틀 5"/>
          <p:cNvSpPr txBox="1">
            <a:spLocks/>
          </p:cNvSpPr>
          <p:nvPr/>
        </p:nvSpPr>
        <p:spPr>
          <a:xfrm>
            <a:off x="876300" y="6529388"/>
            <a:ext cx="2781300" cy="2508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9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EFB3C794-AD30-47E4-9ED4-D6A2CC9E13B0}" type="slidenum">
              <a:rPr lang="ko-KR" altLang="en-US" sz="800" smtClean="0">
                <a:solidFill>
                  <a:srgbClr val="262626"/>
                </a:solidFill>
                <a:latin typeface="Rix고딕 B"/>
                <a:ea typeface="Rix고딕 M"/>
                <a:cs typeface="Rix고딕 M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ko-KR" sz="800" smtClean="0">
                <a:solidFill>
                  <a:srgbClr val="262626"/>
                </a:solidFill>
                <a:latin typeface="Rix고딕 B"/>
                <a:ea typeface="Rix고딕 M"/>
                <a:cs typeface="Rix고딕 M"/>
              </a:rPr>
              <a:t> / </a:t>
            </a:r>
            <a:r>
              <a:rPr lang="ko-KR" altLang="en-US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한빛 교육 센터 </a:t>
            </a:r>
            <a:r>
              <a:rPr lang="en-US" altLang="ko-KR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Spring </a:t>
            </a:r>
            <a:r>
              <a:rPr lang="ko-KR" altLang="en-US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교육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lang="ko-KR" altLang="en-US" sz="800" smtClean="0">
              <a:solidFill>
                <a:srgbClr val="7F7F7F"/>
              </a:solidFill>
              <a:latin typeface="Rix고딕 B"/>
              <a:ea typeface="Rix고딕 M"/>
              <a:cs typeface="Rix고딕 M"/>
            </a:endParaRPr>
          </a:p>
        </p:txBody>
      </p:sp>
      <p:pic>
        <p:nvPicPr>
          <p:cNvPr id="4099" name="Picture 2" descr="C:\_works\07.03.NHN.PT템플릿\images\nhn_bi_white.png"/>
          <p:cNvPicPr>
            <a:picLocks noChangeAspect="1" noChangeArrowheads="1"/>
          </p:cNvPicPr>
          <p:nvPr/>
        </p:nvPicPr>
        <p:blipFill>
          <a:blip r:embed="rId4" cstate="print">
            <a:lum brigh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27293" r="10321" b="30193"/>
          <a:stretch>
            <a:fillRect/>
          </a:stretch>
        </p:blipFill>
        <p:spPr bwMode="auto">
          <a:xfrm>
            <a:off x="8134350" y="6432550"/>
            <a:ext cx="7921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직선 연결선 10"/>
          <p:cNvCxnSpPr/>
          <p:nvPr/>
        </p:nvCxnSpPr>
        <p:spPr>
          <a:xfrm>
            <a:off x="228600" y="6600825"/>
            <a:ext cx="684213" cy="1588"/>
          </a:xfrm>
          <a:prstGeom prst="line">
            <a:avLst/>
          </a:prstGeom>
          <a:ln w="444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14313" y="161925"/>
            <a:ext cx="714375" cy="552450"/>
          </a:xfrm>
          <a:prstGeom prst="rect">
            <a:avLst/>
          </a:prstGeom>
          <a:solidFill>
            <a:srgbClr val="75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85825" y="161925"/>
            <a:ext cx="8020050" cy="552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103" name="Picture 4" descr="D:\01_PROJECT\20071121 신입사원입사교육\PPT\Untitled-4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374650"/>
            <a:ext cx="12493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ransition>
    <p:fade/>
  </p:transition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Rix고딕 B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Rix고딕 M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Rix고딕 M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Rix고딕 M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Rix고딕 M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Rix고딕 M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91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egovframe.go.kr/wiki/doku.php?id=egovframework:dev2:dep:build_tool:%EA%B0%9C%EC%9D%B8%EB%B9%8C%EB%93%9C" TargetMode="Externa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63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epo1.maven.org/maven2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41.png"/><Relationship Id="rId4" Type="http://schemas.openxmlformats.org/officeDocument/2006/relationships/image" Target="../media/image7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7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94.png"/><Relationship Id="rId4" Type="http://schemas.openxmlformats.org/officeDocument/2006/relationships/image" Target="../media/image107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장안대학교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o-KR" altLang="en-US" dirty="0" smtClean="0"/>
              <a:t>인터넷정보통신과</a:t>
            </a:r>
            <a:endParaRPr lang="en-US" dirty="0" smtClean="0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4788024" y="4221088"/>
            <a:ext cx="3672408" cy="14478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</a:rPr>
              <a:t>Java</a:t>
            </a:r>
            <a:r>
              <a:rPr lang="ko-KR" altLang="en-US" sz="3600" dirty="0" smtClean="0">
                <a:solidFill>
                  <a:schemeClr val="bg1"/>
                </a:solidFill>
              </a:rPr>
              <a:t> 프레임워크</a:t>
            </a:r>
            <a:r>
              <a:rPr lang="en-US" altLang="ko-KR" sz="3600" dirty="0" smtClean="0">
                <a:solidFill>
                  <a:schemeClr val="bg1"/>
                </a:solidFill>
              </a:rPr>
              <a:t/>
            </a:r>
            <a:br>
              <a:rPr lang="en-US" altLang="ko-KR" sz="3600" dirty="0" smtClean="0">
                <a:solidFill>
                  <a:schemeClr val="bg1"/>
                </a:solidFill>
              </a:rPr>
            </a:br>
            <a:r>
              <a:rPr lang="en-US" altLang="ko-KR" sz="3600" dirty="0" smtClean="0">
                <a:solidFill>
                  <a:schemeClr val="bg1"/>
                </a:solidFill>
              </a:rPr>
              <a:t>Spring</a:t>
            </a:r>
            <a:r>
              <a:rPr lang="ko-KR" altLang="en-US" sz="3600" dirty="0" smtClean="0">
                <a:solidFill>
                  <a:schemeClr val="bg1"/>
                </a:solidFill>
              </a:rPr>
              <a:t>을</a:t>
            </a:r>
            <a:r>
              <a:rPr lang="en-US" altLang="ko-KR" sz="3600" dirty="0" smtClean="0">
                <a:solidFill>
                  <a:schemeClr val="bg1"/>
                </a:solidFill>
              </a:rPr>
              <a:t> </a:t>
            </a:r>
            <a:r>
              <a:rPr lang="ko-KR" altLang="en-US" sz="3600" dirty="0" smtClean="0">
                <a:solidFill>
                  <a:schemeClr val="bg1"/>
                </a:solidFill>
              </a:rPr>
              <a:t>이용한</a:t>
            </a:r>
            <a:r>
              <a:rPr lang="en-US" altLang="ko-KR" sz="3600" dirty="0" smtClean="0">
                <a:solidFill>
                  <a:schemeClr val="bg1"/>
                </a:solidFill>
              </a:rPr>
              <a:t> </a:t>
            </a:r>
            <a:r>
              <a:rPr lang="ko-KR" altLang="en-US" sz="3600" dirty="0" smtClean="0">
                <a:solidFill>
                  <a:schemeClr val="bg1"/>
                </a:solidFill>
              </a:rPr>
              <a:t>회원관리 시스템</a:t>
            </a: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   </a:t>
            </a:r>
            <a:endParaRPr lang="en-US" sz="2400" dirty="0">
              <a:solidFill>
                <a:srgbClr val="FFFFFF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POM</a:t>
            </a:r>
            <a:r>
              <a:rPr lang="ko-KR" altLang="en-US" dirty="0" smtClean="0"/>
              <a:t> 파일에서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 설정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8280920" cy="5472608"/>
          </a:xfrm>
        </p:spPr>
        <p:txBody>
          <a:bodyPr>
            <a:normAutofit/>
          </a:bodyPr>
          <a:lstStyle/>
          <a:p>
            <a:r>
              <a:rPr lang="en-US" altLang="ko-KR" sz="1600" dirty="0" smtClean="0"/>
              <a:t>Maven</a:t>
            </a:r>
            <a:r>
              <a:rPr lang="ko-KR" altLang="en-US" sz="1600" dirty="0" smtClean="0"/>
              <a:t>으로 </a:t>
            </a:r>
            <a:r>
              <a:rPr lang="ko-KR" altLang="en-US" sz="1600" dirty="0"/>
              <a:t>프로젝트 </a:t>
            </a:r>
            <a:r>
              <a:rPr lang="ko-KR" altLang="en-US" sz="1600" dirty="0" err="1"/>
              <a:t>설정시에는</a:t>
            </a:r>
            <a:r>
              <a:rPr lang="ko-KR" altLang="en-US" sz="1600" dirty="0"/>
              <a:t> 의존관계 라이브러리 </a:t>
            </a:r>
            <a:r>
              <a:rPr lang="en-US" altLang="ko-KR" sz="1600" dirty="0"/>
              <a:t>(*.jar) </a:t>
            </a:r>
            <a:r>
              <a:rPr lang="ko-KR" altLang="en-US" sz="1600" dirty="0"/>
              <a:t>파일을 다운로드 받아 </a:t>
            </a:r>
            <a:r>
              <a:rPr lang="en-US" altLang="ko-KR" sz="1600" dirty="0"/>
              <a:t>WEB-INF/lib </a:t>
            </a:r>
            <a:r>
              <a:rPr lang="ko-KR" altLang="en-US" sz="1600" dirty="0"/>
              <a:t>에 따로 설정할 필요가 </a:t>
            </a:r>
            <a:r>
              <a:rPr lang="ko-KR" altLang="en-US" sz="1600" dirty="0" smtClean="0"/>
              <a:t>없음</a:t>
            </a:r>
            <a:endParaRPr lang="en-US" altLang="ko-KR" sz="1600" dirty="0" smtClean="0"/>
          </a:p>
          <a:p>
            <a:r>
              <a:rPr lang="en-US" altLang="ko-KR" sz="1600" dirty="0" smtClean="0"/>
              <a:t>pom.xml </a:t>
            </a:r>
            <a:r>
              <a:rPr lang="ko-KR" altLang="en-US" sz="1600" dirty="0"/>
              <a:t>에 해당 의존관계 라이브러리에 대한 의존관계를 기술해 주면 </a:t>
            </a:r>
            <a:r>
              <a:rPr lang="ko-KR" altLang="en-US" sz="1600" dirty="0" smtClean="0"/>
              <a:t>자동으로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관련 라이브러리를 다운로드 받아 프로젝트에서 </a:t>
            </a:r>
            <a:r>
              <a:rPr lang="ko-KR" altLang="en-US" sz="1600" dirty="0" smtClean="0"/>
              <a:t>사용 가능</a:t>
            </a: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ko-KR" altLang="en-US" sz="1200" dirty="0" smtClean="0"/>
              <a:t> </a:t>
            </a:r>
            <a:endParaRPr lang="ko-KR" altLang="en-US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876192"/>
            <a:ext cx="6366808" cy="3751664"/>
          </a:xfrm>
          <a:prstGeom prst="rect">
            <a:avLst/>
          </a:prstGeom>
          <a:solidFill>
            <a:schemeClr val="accent2"/>
          </a:solidFill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2771800" y="2204864"/>
            <a:ext cx="1080120" cy="72008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022570" y="4059316"/>
            <a:ext cx="648072" cy="31565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860032" y="2204864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51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DispatcherServlet</a:t>
            </a:r>
            <a:r>
              <a:rPr lang="en-US" altLang="ko-KR" dirty="0"/>
              <a:t> </a:t>
            </a:r>
            <a:r>
              <a:rPr lang="ko-KR" altLang="en-US" dirty="0" smtClean="0"/>
              <a:t>설정</a:t>
            </a:r>
            <a:r>
              <a:rPr lang="en-US" altLang="ko-KR" dirty="0" smtClean="0"/>
              <a:t> </a:t>
            </a:r>
            <a:r>
              <a:rPr lang="en-US" altLang="ko-KR" sz="2400" dirty="0" smtClean="0">
                <a:solidFill>
                  <a:srgbClr val="0000FF"/>
                </a:solidFill>
              </a:rPr>
              <a:t>-servlet-context.xml 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2975"/>
            <a:ext cx="6788621" cy="414220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48728"/>
            <a:ext cx="2228850" cy="497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804248" y="2260896"/>
            <a:ext cx="1872208" cy="72008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60024" y="3002446"/>
            <a:ext cx="4896544" cy="28253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3" name="직선 화살표 연결선 2"/>
          <p:cNvCxnSpPr>
            <a:stCxn id="8" idx="3"/>
            <a:endCxn id="7" idx="1"/>
          </p:cNvCxnSpPr>
          <p:nvPr/>
        </p:nvCxnSpPr>
        <p:spPr>
          <a:xfrm flipV="1">
            <a:off x="5256568" y="2620936"/>
            <a:ext cx="1547680" cy="52277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7081001" y="3989088"/>
            <a:ext cx="1595455" cy="86409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77072"/>
            <a:ext cx="3168352" cy="234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6019392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34332"/>
            <a:ext cx="4936058" cy="3645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0" y="4661123"/>
            <a:ext cx="4933950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7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976664" cy="3931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7160" y="1336576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Login.do</a:t>
            </a:r>
            <a:endParaRPr lang="ko-KR" alt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4168084" cy="1957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80928"/>
            <a:ext cx="2448272" cy="1182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3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</a:t>
            </a:r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505075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25874"/>
            <a:ext cx="2590800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55" y="3609429"/>
            <a:ext cx="2505075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85554"/>
            <a:ext cx="2533650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0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5" y="1556792"/>
            <a:ext cx="8772525" cy="459105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간결한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콘트롤러</a:t>
            </a:r>
            <a:r>
              <a:rPr lang="ko-KR" altLang="en-US" dirty="0" smtClean="0"/>
              <a:t> 작성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98840" y="836712"/>
            <a:ext cx="7457536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600" dirty="0" smtClean="0"/>
              <a:t>DTO</a:t>
            </a:r>
            <a:r>
              <a:rPr lang="ko-KR" altLang="en-US" sz="1600" dirty="0" smtClean="0"/>
              <a:t>를 미리 생성하여 </a:t>
            </a:r>
            <a:r>
              <a:rPr lang="ko-KR" altLang="en-US" sz="1600" dirty="0" err="1" smtClean="0"/>
              <a:t>뷰에</a:t>
            </a:r>
            <a:r>
              <a:rPr lang="ko-KR" altLang="en-US" sz="1600" dirty="0" smtClean="0"/>
              <a:t> 전달하면 </a:t>
            </a:r>
            <a:r>
              <a:rPr lang="en-US" altLang="ko-KR" sz="1600" dirty="0" smtClean="0"/>
              <a:t> @</a:t>
            </a:r>
            <a:r>
              <a:rPr lang="en-US" altLang="ko-KR" sz="1600" dirty="0" err="1" smtClean="0"/>
              <a:t>ModelAttribute</a:t>
            </a:r>
            <a:r>
              <a:rPr lang="en-US" altLang="ko-KR" sz="1600" dirty="0"/>
              <a:t>("user</a:t>
            </a:r>
            <a:r>
              <a:rPr lang="en-US" altLang="ko-KR" sz="1600" dirty="0" smtClean="0"/>
              <a:t>")</a:t>
            </a:r>
            <a:r>
              <a:rPr lang="ko-KR" altLang="en-US" sz="1600" dirty="0" smtClean="0"/>
              <a:t>를 이용한  생성보다 간단하다</a:t>
            </a:r>
            <a:r>
              <a:rPr lang="en-US" altLang="ko-KR" sz="1600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altLang="ko-KR" sz="1600" dirty="0"/>
              <a:t>Controller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반환값을</a:t>
            </a:r>
            <a:r>
              <a:rPr lang="en-US" altLang="ko-KR" sz="1600" dirty="0"/>
              <a:t>  </a:t>
            </a:r>
            <a:r>
              <a:rPr lang="en-US" altLang="ko-KR" sz="1600" dirty="0" err="1" smtClean="0"/>
              <a:t>ModelAndView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대신에  </a:t>
            </a:r>
            <a:r>
              <a:rPr lang="en-US" altLang="ko-KR" sz="1600" dirty="0"/>
              <a:t>model </a:t>
            </a:r>
            <a:r>
              <a:rPr lang="ko-KR" altLang="en-US" sz="1600" dirty="0"/>
              <a:t>을</a:t>
            </a:r>
            <a:r>
              <a:rPr lang="en-US" altLang="ko-KR" sz="1600" dirty="0"/>
              <a:t> </a:t>
            </a:r>
            <a:r>
              <a:rPr lang="ko-KR" altLang="en-US" sz="1600" dirty="0"/>
              <a:t>사용한 후  </a:t>
            </a:r>
            <a:r>
              <a:rPr lang="en-US" altLang="ko-KR" sz="1600" dirty="0"/>
              <a:t>String</a:t>
            </a:r>
            <a:r>
              <a:rPr lang="ko-KR" altLang="en-US" sz="1600" dirty="0"/>
              <a:t>을  반환하여 </a:t>
            </a:r>
            <a:r>
              <a:rPr lang="ko-KR" altLang="en-US" sz="1600" dirty="0" err="1"/>
              <a:t>뷰를</a:t>
            </a:r>
            <a:r>
              <a:rPr lang="ko-KR" altLang="en-US" sz="1600" dirty="0"/>
              <a:t> 지정한다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   </a:t>
            </a:r>
            <a:endParaRPr lang="en-US" altLang="ko-KR" sz="1600" dirty="0" smtClean="0"/>
          </a:p>
        </p:txBody>
      </p:sp>
      <p:sp>
        <p:nvSpPr>
          <p:cNvPr id="15" name="직사각형 14"/>
          <p:cNvSpPr/>
          <p:nvPr/>
        </p:nvSpPr>
        <p:spPr>
          <a:xfrm>
            <a:off x="4441897" y="6171118"/>
            <a:ext cx="2391912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 DTO</a:t>
            </a:r>
            <a:r>
              <a:rPr lang="ko-KR" altLang="en-US" sz="1600" dirty="0" smtClean="0"/>
              <a:t>를 미리 생성하여 </a:t>
            </a:r>
            <a:r>
              <a:rPr lang="ko-KR" altLang="en-US" sz="1600" dirty="0" err="1" smtClean="0"/>
              <a:t>뷰에</a:t>
            </a:r>
            <a:r>
              <a:rPr lang="ko-KR" altLang="en-US" sz="1600" dirty="0" smtClean="0"/>
              <a:t> 전달</a:t>
            </a:r>
            <a:endParaRPr lang="en-US" altLang="ko-KR" sz="1600" dirty="0" smtClean="0"/>
          </a:p>
        </p:txBody>
      </p:sp>
      <p:cxnSp>
        <p:nvCxnSpPr>
          <p:cNvPr id="24" name="직선 화살표 연결선 23"/>
          <p:cNvCxnSpPr>
            <a:cxnSpLocks noChangeShapeType="1"/>
          </p:cNvCxnSpPr>
          <p:nvPr/>
        </p:nvCxnSpPr>
        <p:spPr bwMode="auto">
          <a:xfrm flipH="1">
            <a:off x="2185874" y="2267503"/>
            <a:ext cx="1512168" cy="78271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8" name="직사각형 27"/>
          <p:cNvSpPr/>
          <p:nvPr/>
        </p:nvSpPr>
        <p:spPr>
          <a:xfrm>
            <a:off x="611560" y="1746183"/>
            <a:ext cx="5026293" cy="93610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11560" y="2852937"/>
            <a:ext cx="2722106" cy="86409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328248" y="4132092"/>
            <a:ext cx="2035840" cy="12678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854" y="2597013"/>
            <a:ext cx="3476250" cy="9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직선 화살표 연결선 41"/>
          <p:cNvCxnSpPr>
            <a:cxnSpLocks noChangeShapeType="1"/>
          </p:cNvCxnSpPr>
          <p:nvPr/>
        </p:nvCxnSpPr>
        <p:spPr bwMode="auto">
          <a:xfrm>
            <a:off x="3788296" y="2276872"/>
            <a:ext cx="439312" cy="1800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8788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3571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간결한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콘트롤러</a:t>
            </a:r>
            <a:r>
              <a:rPr lang="en-US" altLang="ko-KR" dirty="0" smtClean="0"/>
              <a:t>(2)</a:t>
            </a:r>
            <a:r>
              <a:rPr lang="ko-KR" altLang="en-US" dirty="0" smtClean="0"/>
              <a:t> 작성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7572375" cy="59721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75" y="238801"/>
            <a:ext cx="5288752" cy="123825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724128" y="1916832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99592" y="3212976"/>
            <a:ext cx="3816424" cy="36004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17346"/>
            <a:ext cx="3096344" cy="81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01" y="3929009"/>
            <a:ext cx="71723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961734" y="4869160"/>
            <a:ext cx="3816424" cy="36004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45950" y="5912784"/>
            <a:ext cx="3816424" cy="36004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97" y="3362325"/>
            <a:ext cx="1066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36" y="6102329"/>
            <a:ext cx="1066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20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722141" y="1916461"/>
            <a:ext cx="3722624" cy="2304628"/>
            <a:chOff x="4147915" y="1060053"/>
            <a:chExt cx="4096493" cy="2296939"/>
          </a:xfrm>
        </p:grpSpPr>
        <p:sp>
          <p:nvSpPr>
            <p:cNvPr id="10" name="직사각형 9"/>
            <p:cNvSpPr/>
            <p:nvPr/>
          </p:nvSpPr>
          <p:spPr>
            <a:xfrm>
              <a:off x="4147915" y="1060053"/>
              <a:ext cx="4096493" cy="22969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</a:rPr>
                <a:t>Root  </a:t>
              </a:r>
              <a:r>
                <a:rPr lang="en-US" altLang="ko-KR" b="1" dirty="0" err="1" smtClean="0">
                  <a:solidFill>
                    <a:schemeClr val="tx1"/>
                  </a:solidFill>
                </a:rPr>
                <a:t>WebApplicationContext</a:t>
              </a:r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483115" y="1497762"/>
              <a:ext cx="1122017" cy="4320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dataSource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483114" y="2729708"/>
              <a:ext cx="1122017" cy="4320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userService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224071" y="2439025"/>
              <a:ext cx="1468661" cy="4032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>
                  <a:solidFill>
                    <a:schemeClr val="tx1"/>
                  </a:solidFill>
                </a:rPr>
                <a:t>MessageSource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483115" y="2135498"/>
              <a:ext cx="1122017" cy="4320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348727" y="598785"/>
            <a:ext cx="8255721" cy="5782543"/>
            <a:chOff x="348727" y="598785"/>
            <a:chExt cx="8255721" cy="5782543"/>
          </a:xfrm>
        </p:grpSpPr>
        <p:cxnSp>
          <p:nvCxnSpPr>
            <p:cNvPr id="12" name="꺾인 연결선 11"/>
            <p:cNvCxnSpPr>
              <a:endCxn id="13" idx="1"/>
            </p:cNvCxnSpPr>
            <p:nvPr/>
          </p:nvCxnSpPr>
          <p:spPr>
            <a:xfrm rot="10800000">
              <a:off x="2549860" y="4347542"/>
              <a:ext cx="2183198" cy="412744"/>
            </a:xfrm>
            <a:prstGeom prst="bentConnector3">
              <a:avLst>
                <a:gd name="adj1" fmla="val 98741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6" descr="mvc-context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996" y="2849340"/>
              <a:ext cx="3928751" cy="290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467544" y="1124744"/>
              <a:ext cx="8136904" cy="52565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907555" y="910461"/>
              <a:ext cx="3240360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ContextLoaderListener</a:t>
              </a:r>
              <a:endParaRPr lang="ko-KR" altLang="en-US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13" name="이등변 삼각형 12"/>
            <p:cNvSpPr/>
            <p:nvPr/>
          </p:nvSpPr>
          <p:spPr>
            <a:xfrm>
              <a:off x="2513856" y="4242680"/>
              <a:ext cx="144016" cy="20972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220644" y="598785"/>
              <a:ext cx="115098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 smtClean="0"/>
                <a:t>web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19" name="직선 화살표 연결선 18"/>
            <p:cNvCxnSpPr/>
            <p:nvPr/>
          </p:nvCxnSpPr>
          <p:spPr>
            <a:xfrm>
              <a:off x="4788793" y="5586134"/>
              <a:ext cx="607243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flipV="1">
              <a:off x="880295" y="4403143"/>
              <a:ext cx="303621" cy="6507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>
              <a:stCxn id="18" idx="2"/>
            </p:cNvCxnSpPr>
            <p:nvPr/>
          </p:nvCxnSpPr>
          <p:spPr>
            <a:xfrm flipH="1">
              <a:off x="5436096" y="937339"/>
              <a:ext cx="360040" cy="4968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/>
            <p:cNvSpPr/>
            <p:nvPr/>
          </p:nvSpPr>
          <p:spPr>
            <a:xfrm>
              <a:off x="348727" y="4797566"/>
              <a:ext cx="217182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/>
                <a:t>applicationContext*.</a:t>
              </a:r>
              <a:r>
                <a:rPr lang="en-US" altLang="ko-KR" sz="1600" u="sng" dirty="0" smtClean="0"/>
                <a:t>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7" name="위쪽/아래쪽 화살표 6"/>
            <p:cNvSpPr/>
            <p:nvPr/>
          </p:nvSpPr>
          <p:spPr>
            <a:xfrm>
              <a:off x="2541663" y="1450876"/>
              <a:ext cx="216024" cy="50405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355112" y="5407477"/>
              <a:ext cx="2572692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b="1" dirty="0">
                  <a:solidFill>
                    <a:srgbClr val="0033CC"/>
                  </a:solidFill>
                </a:rPr>
                <a:t>[servlet-name]-</a:t>
              </a:r>
              <a:r>
                <a:rPr lang="en-US" altLang="ko-KR" sz="1600" dirty="0"/>
                <a:t>servlet.xml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</p:grpSp>
      <p:cxnSp>
        <p:nvCxnSpPr>
          <p:cNvPr id="27" name="직선 화살표 연결선 26"/>
          <p:cNvCxnSpPr>
            <a:stCxn id="11" idx="2"/>
            <a:endCxn id="25" idx="0"/>
          </p:cNvCxnSpPr>
          <p:nvPr/>
        </p:nvCxnSpPr>
        <p:spPr>
          <a:xfrm>
            <a:off x="1536557" y="2789129"/>
            <a:ext cx="0" cy="206377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1553410" y="3385328"/>
            <a:ext cx="0" cy="206377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그룹 28"/>
          <p:cNvGrpSpPr/>
          <p:nvPr/>
        </p:nvGrpSpPr>
        <p:grpSpPr>
          <a:xfrm>
            <a:off x="4716016" y="3521007"/>
            <a:ext cx="3511350" cy="2489523"/>
            <a:chOff x="4083808" y="1342698"/>
            <a:chExt cx="4096493" cy="2423892"/>
          </a:xfrm>
        </p:grpSpPr>
        <p:sp>
          <p:nvSpPr>
            <p:cNvPr id="30" name="직사각형 29"/>
            <p:cNvSpPr/>
            <p:nvPr/>
          </p:nvSpPr>
          <p:spPr>
            <a:xfrm>
              <a:off x="4083808" y="1342698"/>
              <a:ext cx="4096493" cy="20288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554262" y="1877755"/>
              <a:ext cx="2361721" cy="6053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  beans(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LoginController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     @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Conroller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     @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RequestMapping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4973755" y="2741620"/>
              <a:ext cx="1522428" cy="2468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>
                  <a:solidFill>
                    <a:schemeClr val="tx1"/>
                  </a:solidFill>
                </a:rPr>
                <a:t>ViewResolver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4604616" y="3515783"/>
              <a:ext cx="895086" cy="2468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login.jsp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5664650" y="3519715"/>
              <a:ext cx="1317199" cy="2468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logsuccec.jsp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745554" y="1505729"/>
              <a:ext cx="1969105" cy="320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HandlerMapping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(</a:t>
              </a:r>
              <a:r>
                <a:rPr lang="en-US" altLang="ko-KR" sz="1400" b="1" dirty="0" smtClean="0">
                  <a:solidFill>
                    <a:srgbClr val="FF0000"/>
                  </a:solidFill>
                </a:rPr>
                <a:t>x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)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8" name="직선 화살표 연결선 37"/>
          <p:cNvCxnSpPr>
            <a:stCxn id="37" idx="2"/>
            <a:endCxn id="36" idx="0"/>
          </p:cNvCxnSpPr>
          <p:nvPr/>
        </p:nvCxnSpPr>
        <p:spPr>
          <a:xfrm>
            <a:off x="6127157" y="4017352"/>
            <a:ext cx="4300" cy="532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자유형 19"/>
          <p:cNvSpPr/>
          <p:nvPr/>
        </p:nvSpPr>
        <p:spPr>
          <a:xfrm>
            <a:off x="1773382" y="4045527"/>
            <a:ext cx="3260436" cy="641567"/>
          </a:xfrm>
          <a:custGeom>
            <a:avLst/>
            <a:gdLst>
              <a:gd name="connsiteX0" fmla="*/ 0 w 3260436"/>
              <a:gd name="connsiteY0" fmla="*/ 0 h 641567"/>
              <a:gd name="connsiteX1" fmla="*/ 2189018 w 3260436"/>
              <a:gd name="connsiteY1" fmla="*/ 628073 h 641567"/>
              <a:gd name="connsiteX2" fmla="*/ 3260436 w 3260436"/>
              <a:gd name="connsiteY2" fmla="*/ 369455 h 64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0436" h="641567">
                <a:moveTo>
                  <a:pt x="0" y="0"/>
                </a:moveTo>
                <a:cubicBezTo>
                  <a:pt x="822806" y="283248"/>
                  <a:pt x="1645612" y="566497"/>
                  <a:pt x="2189018" y="628073"/>
                </a:cubicBezTo>
                <a:cubicBezTo>
                  <a:pt x="2732424" y="689649"/>
                  <a:pt x="2996430" y="529552"/>
                  <a:pt x="3260436" y="369455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자유형 40"/>
          <p:cNvSpPr/>
          <p:nvPr/>
        </p:nvSpPr>
        <p:spPr>
          <a:xfrm>
            <a:off x="3943927" y="3624257"/>
            <a:ext cx="1126837" cy="723284"/>
          </a:xfrm>
          <a:custGeom>
            <a:avLst/>
            <a:gdLst>
              <a:gd name="connsiteX0" fmla="*/ 0 w 1126837"/>
              <a:gd name="connsiteY0" fmla="*/ 0 h 943670"/>
              <a:gd name="connsiteX1" fmla="*/ 304800 w 1126837"/>
              <a:gd name="connsiteY1" fmla="*/ 794327 h 943670"/>
              <a:gd name="connsiteX2" fmla="*/ 1126837 w 1126837"/>
              <a:gd name="connsiteY2" fmla="*/ 942109 h 94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6837" h="943670">
                <a:moveTo>
                  <a:pt x="0" y="0"/>
                </a:moveTo>
                <a:cubicBezTo>
                  <a:pt x="58497" y="318654"/>
                  <a:pt x="116994" y="637309"/>
                  <a:pt x="304800" y="794327"/>
                </a:cubicBezTo>
                <a:cubicBezTo>
                  <a:pt x="492606" y="951345"/>
                  <a:pt x="809721" y="946727"/>
                  <a:pt x="1126837" y="942109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화살표 연결선 43"/>
          <p:cNvCxnSpPr>
            <a:stCxn id="36" idx="2"/>
            <a:endCxn id="42" idx="0"/>
          </p:cNvCxnSpPr>
          <p:nvPr/>
        </p:nvCxnSpPr>
        <p:spPr>
          <a:xfrm flipH="1">
            <a:off x="6131325" y="4692297"/>
            <a:ext cx="132" cy="26551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>
            <a:stCxn id="42" idx="2"/>
            <a:endCxn id="71" idx="0"/>
          </p:cNvCxnSpPr>
          <p:nvPr/>
        </p:nvCxnSpPr>
        <p:spPr>
          <a:xfrm flipH="1">
            <a:off x="5546048" y="5211367"/>
            <a:ext cx="585277" cy="541565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stCxn id="42" idx="2"/>
            <a:endCxn id="73" idx="0"/>
          </p:cNvCxnSpPr>
          <p:nvPr/>
        </p:nvCxnSpPr>
        <p:spPr>
          <a:xfrm>
            <a:off x="6131325" y="5211367"/>
            <a:ext cx="504251" cy="545603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자유형 54"/>
          <p:cNvSpPr/>
          <p:nvPr/>
        </p:nvSpPr>
        <p:spPr>
          <a:xfrm>
            <a:off x="5920022" y="4366310"/>
            <a:ext cx="2108362" cy="2225566"/>
          </a:xfrm>
          <a:custGeom>
            <a:avLst/>
            <a:gdLst>
              <a:gd name="connsiteX0" fmla="*/ 0 w 2811714"/>
              <a:gd name="connsiteY0" fmla="*/ 1902691 h 2442176"/>
              <a:gd name="connsiteX1" fmla="*/ 1570182 w 2811714"/>
              <a:gd name="connsiteY1" fmla="*/ 2429164 h 2442176"/>
              <a:gd name="connsiteX2" fmla="*/ 2789382 w 2811714"/>
              <a:gd name="connsiteY2" fmla="*/ 1422400 h 2442176"/>
              <a:gd name="connsiteX3" fmla="*/ 2272146 w 2811714"/>
              <a:gd name="connsiteY3" fmla="*/ 267855 h 2442176"/>
              <a:gd name="connsiteX4" fmla="*/ 1191491 w 2811714"/>
              <a:gd name="connsiteY4" fmla="*/ 0 h 244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714" h="2442176">
                <a:moveTo>
                  <a:pt x="0" y="1902691"/>
                </a:moveTo>
                <a:cubicBezTo>
                  <a:pt x="552642" y="2205951"/>
                  <a:pt x="1105285" y="2509212"/>
                  <a:pt x="1570182" y="2429164"/>
                </a:cubicBezTo>
                <a:cubicBezTo>
                  <a:pt x="2035079" y="2349116"/>
                  <a:pt x="2672388" y="1782618"/>
                  <a:pt x="2789382" y="1422400"/>
                </a:cubicBezTo>
                <a:cubicBezTo>
                  <a:pt x="2906376" y="1062182"/>
                  <a:pt x="2538461" y="504922"/>
                  <a:pt x="2272146" y="267855"/>
                </a:cubicBezTo>
                <a:cubicBezTo>
                  <a:pt x="2005831" y="30788"/>
                  <a:pt x="1598661" y="15394"/>
                  <a:pt x="1191491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7" name="꺾인 연결선 56"/>
          <p:cNvCxnSpPr/>
          <p:nvPr/>
        </p:nvCxnSpPr>
        <p:spPr>
          <a:xfrm rot="5400000">
            <a:off x="6169486" y="1897466"/>
            <a:ext cx="1948315" cy="1440163"/>
          </a:xfrm>
          <a:prstGeom prst="bentConnector3">
            <a:avLst>
              <a:gd name="adj1" fmla="val 5237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597236" y="2291660"/>
            <a:ext cx="2273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http</a:t>
            </a:r>
            <a:r>
              <a:rPr lang="en-US" altLang="ko-KR" sz="1400" b="1" dirty="0" smtClean="0"/>
              <a:t>://Login4mvc/login.html</a:t>
            </a:r>
            <a:endParaRPr lang="ko-KR" altLang="en-US" sz="1400" b="1" dirty="0"/>
          </a:p>
        </p:txBody>
      </p:sp>
      <p:sp>
        <p:nvSpPr>
          <p:cNvPr id="78" name="자유형 77"/>
          <p:cNvSpPr/>
          <p:nvPr/>
        </p:nvSpPr>
        <p:spPr>
          <a:xfrm>
            <a:off x="6751782" y="4452402"/>
            <a:ext cx="852868" cy="1718453"/>
          </a:xfrm>
          <a:custGeom>
            <a:avLst/>
            <a:gdLst>
              <a:gd name="connsiteX0" fmla="*/ 0 w 852868"/>
              <a:gd name="connsiteY0" fmla="*/ 2013527 h 2153038"/>
              <a:gd name="connsiteX1" fmla="*/ 517236 w 852868"/>
              <a:gd name="connsiteY1" fmla="*/ 2133600 h 2153038"/>
              <a:gd name="connsiteX2" fmla="*/ 849745 w 852868"/>
              <a:gd name="connsiteY2" fmla="*/ 1653309 h 2153038"/>
              <a:gd name="connsiteX3" fmla="*/ 646545 w 852868"/>
              <a:gd name="connsiteY3" fmla="*/ 387927 h 2153038"/>
              <a:gd name="connsiteX4" fmla="*/ 55418 w 852868"/>
              <a:gd name="connsiteY4" fmla="*/ 0 h 215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868" h="2153038">
                <a:moveTo>
                  <a:pt x="0" y="2013527"/>
                </a:moveTo>
                <a:cubicBezTo>
                  <a:pt x="187806" y="2103581"/>
                  <a:pt x="375612" y="2193636"/>
                  <a:pt x="517236" y="2133600"/>
                </a:cubicBezTo>
                <a:cubicBezTo>
                  <a:pt x="658860" y="2073564"/>
                  <a:pt x="828194" y="1944254"/>
                  <a:pt x="849745" y="1653309"/>
                </a:cubicBezTo>
                <a:cubicBezTo>
                  <a:pt x="871296" y="1362364"/>
                  <a:pt x="778933" y="663479"/>
                  <a:pt x="646545" y="387927"/>
                </a:cubicBezTo>
                <a:cubicBezTo>
                  <a:pt x="514157" y="112375"/>
                  <a:pt x="284787" y="56187"/>
                  <a:pt x="55418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1032"/>
          <p:cNvSpPr>
            <a:spLocks noChangeArrowheads="1"/>
          </p:cNvSpPr>
          <p:nvPr/>
        </p:nvSpPr>
        <p:spPr bwMode="auto">
          <a:xfrm>
            <a:off x="1970576" y="2419982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54" name="Oval 1032"/>
          <p:cNvSpPr>
            <a:spLocks noChangeArrowheads="1"/>
          </p:cNvSpPr>
          <p:nvPr/>
        </p:nvSpPr>
        <p:spPr bwMode="auto">
          <a:xfrm>
            <a:off x="1970649" y="3068775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56" name="Oval 1032"/>
          <p:cNvSpPr>
            <a:spLocks noChangeArrowheads="1"/>
          </p:cNvSpPr>
          <p:nvPr/>
        </p:nvSpPr>
        <p:spPr bwMode="auto">
          <a:xfrm>
            <a:off x="1980261" y="3680160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58" name="Oval 1032"/>
          <p:cNvSpPr>
            <a:spLocks noChangeArrowheads="1"/>
          </p:cNvSpPr>
          <p:nvPr/>
        </p:nvSpPr>
        <p:spPr bwMode="auto">
          <a:xfrm>
            <a:off x="3857145" y="3349935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60" name="Oval 1032"/>
          <p:cNvSpPr>
            <a:spLocks noChangeArrowheads="1"/>
          </p:cNvSpPr>
          <p:nvPr/>
        </p:nvSpPr>
        <p:spPr bwMode="auto">
          <a:xfrm>
            <a:off x="7035088" y="3972670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61" name="Oval 1032"/>
          <p:cNvSpPr>
            <a:spLocks noChangeArrowheads="1"/>
          </p:cNvSpPr>
          <p:nvPr/>
        </p:nvSpPr>
        <p:spPr bwMode="auto">
          <a:xfrm>
            <a:off x="6715733" y="4901539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그룹 124"/>
          <p:cNvGrpSpPr/>
          <p:nvPr/>
        </p:nvGrpSpPr>
        <p:grpSpPr>
          <a:xfrm>
            <a:off x="5313308" y="2924068"/>
            <a:ext cx="109344" cy="246936"/>
            <a:chOff x="1383100" y="2606000"/>
            <a:chExt cx="109344" cy="246936"/>
          </a:xfrm>
        </p:grpSpPr>
        <p:cxnSp>
          <p:nvCxnSpPr>
            <p:cNvPr id="126" name="직선 연결선 125"/>
            <p:cNvCxnSpPr/>
            <p:nvPr/>
          </p:nvCxnSpPr>
          <p:spPr>
            <a:xfrm>
              <a:off x="1439652" y="2612402"/>
              <a:ext cx="5002" cy="24053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이등변 삼각형 126"/>
            <p:cNvSpPr/>
            <p:nvPr/>
          </p:nvSpPr>
          <p:spPr>
            <a:xfrm flipH="1">
              <a:off x="1383100" y="2606000"/>
              <a:ext cx="109344" cy="126484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5722091" y="702386"/>
            <a:ext cx="2088232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ContextLoaderListner</a:t>
            </a:r>
            <a:endParaRPr lang="en-US" altLang="ko-KR" sz="1400" dirty="0" smtClean="0"/>
          </a:p>
          <a:p>
            <a:r>
              <a:rPr lang="en-US" altLang="ko-KR" sz="1200" dirty="0" smtClean="0"/>
              <a:t> -applicationContext.xml</a:t>
            </a:r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-root-context.xml</a:t>
            </a:r>
            <a:endParaRPr lang="ko-KR" altLang="en-US" sz="1200" dirty="0"/>
          </a:p>
        </p:txBody>
      </p:sp>
      <p:grpSp>
        <p:nvGrpSpPr>
          <p:cNvPr id="6" name="그룹 5"/>
          <p:cNvGrpSpPr/>
          <p:nvPr/>
        </p:nvGrpSpPr>
        <p:grpSpPr>
          <a:xfrm>
            <a:off x="6940452" y="4619742"/>
            <a:ext cx="1655622" cy="491300"/>
            <a:chOff x="611560" y="692696"/>
            <a:chExt cx="2232248" cy="565031"/>
          </a:xfrm>
          <a:solidFill>
            <a:srgbClr val="99CCFF"/>
          </a:solidFill>
        </p:grpSpPr>
        <p:sp>
          <p:nvSpPr>
            <p:cNvPr id="7" name="TextBox 6"/>
            <p:cNvSpPr txBox="1"/>
            <p:nvPr/>
          </p:nvSpPr>
          <p:spPr>
            <a:xfrm>
              <a:off x="611560" y="692696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/>
                <a:t>dataSource</a:t>
              </a:r>
              <a:endParaRPr lang="ko-KR" alt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1560" y="980728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4559873" y="3140383"/>
            <a:ext cx="1746295" cy="1191184"/>
            <a:chOff x="2987824" y="836712"/>
            <a:chExt cx="1296145" cy="1191184"/>
          </a:xfrm>
          <a:solidFill>
            <a:srgbClr val="99CCFF"/>
          </a:solidFill>
        </p:grpSpPr>
        <p:sp>
          <p:nvSpPr>
            <p:cNvPr id="11" name="TextBox 10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UserService</a:t>
              </a:r>
              <a:endParaRPr lang="en-US" altLang="ko-KR" sz="1200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UserServiceImpl.java)</a:t>
              </a:r>
              <a:endParaRPr lang="ko-KR" altLang="en-US" sz="10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5" y="1473898"/>
              <a:ext cx="1296144" cy="5539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i="1" dirty="0" err="1" smtClean="0"/>
                <a:t>setUserDao</a:t>
              </a:r>
              <a:r>
                <a:rPr lang="en-US" altLang="ko-KR" sz="1000" i="1" dirty="0" smtClean="0"/>
                <a:t> ( )</a:t>
              </a:r>
            </a:p>
            <a:p>
              <a:r>
                <a:rPr lang="en-US" altLang="ko-KR" sz="1000" dirty="0" err="1" smtClean="0"/>
                <a:t>getUserByUserIdAndPassword</a:t>
              </a:r>
              <a:r>
                <a:rPr lang="en-US" altLang="ko-KR" sz="1000" dirty="0" smtClean="0"/>
                <a:t>()</a:t>
              </a:r>
            </a:p>
            <a:p>
              <a:r>
                <a:rPr lang="en-US" altLang="ko-KR" sz="1000" b="1" dirty="0" err="1" smtClean="0"/>
                <a:t>entryUser</a:t>
              </a:r>
              <a:r>
                <a:rPr lang="en-US" altLang="ko-KR" sz="1000" b="1" dirty="0" smtClean="0"/>
                <a:t>(User </a:t>
              </a:r>
              <a:r>
                <a:rPr lang="en-US" altLang="ko-KR" sz="1000" b="1" dirty="0" err="1" smtClean="0"/>
                <a:t>user</a:t>
              </a:r>
              <a:r>
                <a:rPr lang="en-US" altLang="ko-KR" sz="1000" b="1" dirty="0" smtClean="0"/>
                <a:t>);</a:t>
              </a:r>
              <a:endParaRPr lang="ko-KR" altLang="en-US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6875116" y="3124977"/>
            <a:ext cx="1763688" cy="1191184"/>
            <a:chOff x="2987824" y="836712"/>
            <a:chExt cx="1296144" cy="1191184"/>
          </a:xfrm>
          <a:solidFill>
            <a:srgbClr val="99CCFF"/>
          </a:solidFill>
        </p:grpSpPr>
        <p:sp>
          <p:nvSpPr>
            <p:cNvPr id="47" name="TextBox 46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userDao</a:t>
              </a:r>
              <a:endParaRPr lang="en-US" altLang="ko-KR" sz="1200" i="1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UserDaoImpl.java)</a:t>
              </a:r>
              <a:endParaRPr lang="ko-KR" altLang="en-US" sz="105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7824" y="1473898"/>
              <a:ext cx="1296144" cy="5539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err="1" smtClean="0"/>
                <a:t>JdbcTemplate</a:t>
              </a:r>
              <a:r>
                <a:rPr lang="en-US" altLang="ko-KR" sz="1000" dirty="0" smtClean="0"/>
                <a:t>(</a:t>
              </a:r>
              <a:r>
                <a:rPr lang="en-US" altLang="ko-KR" sz="1000" dirty="0" err="1" smtClean="0"/>
                <a:t>d</a:t>
              </a:r>
              <a:r>
                <a:rPr lang="en-US" altLang="ko-KR" sz="1000" i="1" dirty="0" err="1" smtClean="0"/>
                <a:t>ataSource</a:t>
              </a:r>
              <a:r>
                <a:rPr lang="en-US" altLang="ko-KR" sz="1000" i="1" dirty="0" smtClean="0"/>
                <a:t> ( ))</a:t>
              </a:r>
            </a:p>
            <a:p>
              <a:r>
                <a:rPr lang="en-US" altLang="ko-KR" sz="1000" i="1" dirty="0" err="1" smtClean="0"/>
                <a:t>findByUserIdAndPassword</a:t>
              </a:r>
              <a:r>
                <a:rPr lang="en-US" altLang="ko-KR" sz="1000" i="1" dirty="0" smtClean="0"/>
                <a:t>()</a:t>
              </a:r>
            </a:p>
            <a:p>
              <a:r>
                <a:rPr lang="en-US" altLang="ko-KR" sz="1000" i="1" dirty="0" smtClean="0"/>
                <a:t>create(User </a:t>
              </a:r>
              <a:r>
                <a:rPr lang="en-US" altLang="ko-KR" sz="1000" i="1" dirty="0" err="1" smtClean="0"/>
                <a:t>user</a:t>
              </a:r>
              <a:r>
                <a:rPr lang="en-US" altLang="ko-KR" sz="1000" i="1" dirty="0" smtClean="0"/>
                <a:t>)</a:t>
              </a:r>
              <a:endParaRPr lang="ko-KR" altLang="en-US" sz="1000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4558702" y="1563933"/>
            <a:ext cx="1584176" cy="625281"/>
            <a:chOff x="2987824" y="836712"/>
            <a:chExt cx="1296144" cy="625281"/>
          </a:xfrm>
          <a:solidFill>
            <a:schemeClr val="bg1">
              <a:lumMod val="85000"/>
            </a:schemeClr>
          </a:solidFill>
        </p:grpSpPr>
        <p:sp>
          <p:nvSpPr>
            <p:cNvPr id="51" name="TextBox 50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loginValidator</a:t>
              </a:r>
              <a:endParaRPr lang="ko-KR" altLang="en-US" sz="1200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LoginValidator.java)</a:t>
              </a:r>
              <a:endParaRPr lang="ko-KR" altLang="en-US" sz="105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ysDash"/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04" name="그룹 103"/>
          <p:cNvGrpSpPr/>
          <p:nvPr/>
        </p:nvGrpSpPr>
        <p:grpSpPr>
          <a:xfrm>
            <a:off x="7667874" y="2880487"/>
            <a:ext cx="109344" cy="246936"/>
            <a:chOff x="1383100" y="2606000"/>
            <a:chExt cx="109344" cy="246936"/>
          </a:xfrm>
        </p:grpSpPr>
        <p:cxnSp>
          <p:nvCxnSpPr>
            <p:cNvPr id="105" name="직선 연결선 104"/>
            <p:cNvCxnSpPr/>
            <p:nvPr/>
          </p:nvCxnSpPr>
          <p:spPr>
            <a:xfrm>
              <a:off x="1439652" y="2612402"/>
              <a:ext cx="5002" cy="24053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이등변 삼각형 105"/>
            <p:cNvSpPr/>
            <p:nvPr/>
          </p:nvSpPr>
          <p:spPr>
            <a:xfrm flipH="1">
              <a:off x="1383100" y="2606000"/>
              <a:ext cx="109344" cy="126484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15" name="그룹 114"/>
          <p:cNvGrpSpPr/>
          <p:nvPr/>
        </p:nvGrpSpPr>
        <p:grpSpPr>
          <a:xfrm>
            <a:off x="6921674" y="2304423"/>
            <a:ext cx="1592222" cy="565033"/>
            <a:chOff x="611560" y="692696"/>
            <a:chExt cx="2232248" cy="246316"/>
          </a:xfrm>
          <a:solidFill>
            <a:srgbClr val="99CCFF"/>
          </a:solidFill>
        </p:grpSpPr>
        <p:sp>
          <p:nvSpPr>
            <p:cNvPr id="116" name="TextBox 115"/>
            <p:cNvSpPr txBox="1"/>
            <p:nvPr/>
          </p:nvSpPr>
          <p:spPr>
            <a:xfrm>
              <a:off x="611560" y="692696"/>
              <a:ext cx="2232248" cy="1255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interface </a:t>
              </a:r>
              <a:r>
                <a:rPr lang="en-US" altLang="ko-KR" sz="1200" b="1" dirty="0" err="1" smtClean="0"/>
                <a:t>UserDAO</a:t>
              </a:r>
              <a:endParaRPr lang="ko-KR" altLang="en-US" sz="12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122" name="그룹 121"/>
          <p:cNvGrpSpPr/>
          <p:nvPr/>
        </p:nvGrpSpPr>
        <p:grpSpPr>
          <a:xfrm>
            <a:off x="4564448" y="2343288"/>
            <a:ext cx="1741720" cy="565033"/>
            <a:chOff x="611560" y="692696"/>
            <a:chExt cx="2232248" cy="246316"/>
          </a:xfrm>
          <a:solidFill>
            <a:srgbClr val="99CCFF"/>
          </a:solidFill>
        </p:grpSpPr>
        <p:sp>
          <p:nvSpPr>
            <p:cNvPr id="123" name="TextBox 122"/>
            <p:cNvSpPr txBox="1"/>
            <p:nvPr/>
          </p:nvSpPr>
          <p:spPr>
            <a:xfrm>
              <a:off x="611560" y="692696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Interface </a:t>
              </a:r>
              <a:r>
                <a:rPr lang="en-US" altLang="ko-KR" sz="1200" dirty="0" err="1" smtClean="0"/>
                <a:t>UserService</a:t>
              </a:r>
              <a:endParaRPr lang="ko-KR" altLang="en-US" sz="12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5002348" y="4677101"/>
            <a:ext cx="864096" cy="565033"/>
            <a:chOff x="611560" y="692696"/>
            <a:chExt cx="2232248" cy="24631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29" name="TextBox 128"/>
            <p:cNvSpPr txBox="1"/>
            <p:nvPr/>
          </p:nvSpPr>
          <p:spPr>
            <a:xfrm>
              <a:off x="611560" y="692696"/>
              <a:ext cx="2232248" cy="20125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/>
                <a:t>UserDto</a:t>
              </a:r>
              <a:r>
                <a:rPr lang="ko-KR" altLang="en-US" sz="1200" b="1" dirty="0" smtClean="0"/>
                <a:t>         </a:t>
              </a:r>
              <a:r>
                <a:rPr lang="ko-KR" altLang="en-US" sz="1200" b="1" dirty="0" err="1" smtClean="0"/>
                <a:t>ㅋ</a:t>
              </a:r>
              <a:endParaRPr lang="ko-KR" altLang="en-US" sz="1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131" name="직선 화살표 연결선 130"/>
          <p:cNvCxnSpPr>
            <a:stCxn id="13" idx="3"/>
            <a:endCxn id="117" idx="1"/>
          </p:cNvCxnSpPr>
          <p:nvPr/>
        </p:nvCxnSpPr>
        <p:spPr>
          <a:xfrm flipV="1">
            <a:off x="6306167" y="2730956"/>
            <a:ext cx="615507" cy="95776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6430910" y="290895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43" name="직선 화살표 연결선 142"/>
          <p:cNvCxnSpPr>
            <a:stCxn id="48" idx="2"/>
            <a:endCxn id="7" idx="0"/>
          </p:cNvCxnSpPr>
          <p:nvPr/>
        </p:nvCxnSpPr>
        <p:spPr>
          <a:xfrm>
            <a:off x="7756960" y="4316161"/>
            <a:ext cx="11303" cy="30358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099493" y="239268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5" name="직선 화살표 연결선 164"/>
          <p:cNvCxnSpPr>
            <a:stCxn id="154" idx="3"/>
            <a:endCxn id="53" idx="1"/>
          </p:cNvCxnSpPr>
          <p:nvPr/>
        </p:nvCxnSpPr>
        <p:spPr>
          <a:xfrm flipV="1">
            <a:off x="4032168" y="2112271"/>
            <a:ext cx="526534" cy="389760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그룹 197"/>
          <p:cNvGrpSpPr/>
          <p:nvPr/>
        </p:nvGrpSpPr>
        <p:grpSpPr>
          <a:xfrm>
            <a:off x="1891713" y="4851163"/>
            <a:ext cx="1057064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99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01" name="직사각형 200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직사각형 201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Login.jsp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0" name="직사각형 199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03" name="직선 화살표 연결선 202"/>
          <p:cNvCxnSpPr/>
          <p:nvPr/>
        </p:nvCxnSpPr>
        <p:spPr>
          <a:xfrm>
            <a:off x="207056" y="1367913"/>
            <a:ext cx="1950340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127620" y="1103220"/>
            <a:ext cx="109158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login.do(get)</a:t>
            </a:r>
            <a:endParaRPr lang="ko-KR" altLang="en-US" sz="1400" dirty="0"/>
          </a:p>
        </p:txBody>
      </p:sp>
      <p:cxnSp>
        <p:nvCxnSpPr>
          <p:cNvPr id="218" name="직선 화살표 연결선 217"/>
          <p:cNvCxnSpPr>
            <a:stCxn id="197" idx="2"/>
            <a:endCxn id="202" idx="0"/>
          </p:cNvCxnSpPr>
          <p:nvPr/>
        </p:nvCxnSpPr>
        <p:spPr>
          <a:xfrm flipH="1">
            <a:off x="2420245" y="4525312"/>
            <a:ext cx="681131" cy="325851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그룹 220"/>
          <p:cNvGrpSpPr/>
          <p:nvPr/>
        </p:nvGrpSpPr>
        <p:grpSpPr>
          <a:xfrm>
            <a:off x="3022115" y="4821116"/>
            <a:ext cx="1148671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22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24" name="직사각형 223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직사각형 224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loginSucess.jsp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3" name="직사각형 222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28" name="직선 화살표 연결선 227"/>
          <p:cNvCxnSpPr>
            <a:stCxn id="197" idx="2"/>
            <a:endCxn id="225" idx="0"/>
          </p:cNvCxnSpPr>
          <p:nvPr/>
        </p:nvCxnSpPr>
        <p:spPr>
          <a:xfrm>
            <a:off x="3101376" y="4525312"/>
            <a:ext cx="495075" cy="295804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1310022" y="4551075"/>
            <a:ext cx="101502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login.do(post)</a:t>
            </a:r>
            <a:endParaRPr lang="ko-KR" altLang="en-US" sz="1200" dirty="0"/>
          </a:p>
        </p:txBody>
      </p:sp>
      <p:sp>
        <p:nvSpPr>
          <p:cNvPr id="189" name="직사각형 188"/>
          <p:cNvSpPr/>
          <p:nvPr/>
        </p:nvSpPr>
        <p:spPr>
          <a:xfrm>
            <a:off x="1599601" y="792467"/>
            <a:ext cx="2664553" cy="3827275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txBody>
          <a:bodyPr wrap="square">
            <a:noAutofit/>
          </a:bodyPr>
          <a:lstStyle/>
          <a:p>
            <a:r>
              <a:rPr lang="en-US" altLang="ko-KR" sz="1400" dirty="0" err="1" smtClean="0"/>
              <a:t>DispatcherServlet</a:t>
            </a:r>
            <a:endParaRPr lang="en-US" altLang="ko-KR" sz="1400" dirty="0" smtClean="0"/>
          </a:p>
        </p:txBody>
      </p:sp>
      <p:grpSp>
        <p:nvGrpSpPr>
          <p:cNvPr id="190" name="그룹 84"/>
          <p:cNvGrpSpPr/>
          <p:nvPr/>
        </p:nvGrpSpPr>
        <p:grpSpPr>
          <a:xfrm>
            <a:off x="2157396" y="1352141"/>
            <a:ext cx="1872208" cy="625281"/>
            <a:chOff x="2987824" y="836712"/>
            <a:chExt cx="1296144" cy="625281"/>
          </a:xfrm>
          <a:solidFill>
            <a:schemeClr val="bg1">
              <a:lumMod val="75000"/>
            </a:schemeClr>
          </a:solidFill>
        </p:grpSpPr>
        <p:sp>
          <p:nvSpPr>
            <p:cNvPr id="191" name="TextBox 190"/>
            <p:cNvSpPr txBox="1"/>
            <p:nvPr/>
          </p:nvSpPr>
          <p:spPr>
            <a:xfrm>
              <a:off x="2987824" y="836712"/>
              <a:ext cx="1296144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handlerMapping</a:t>
              </a:r>
              <a:endParaRPr lang="en-US" altLang="ko-KR" sz="1200" i="1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err="1" smtClean="0"/>
                <a:t>SimpleUrlHandlerMapping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51" name="그룹 88"/>
          <p:cNvGrpSpPr/>
          <p:nvPr/>
        </p:nvGrpSpPr>
        <p:grpSpPr>
          <a:xfrm>
            <a:off x="2159960" y="1972165"/>
            <a:ext cx="1872208" cy="1588197"/>
            <a:chOff x="2987824" y="901364"/>
            <a:chExt cx="1296144" cy="1588197"/>
          </a:xfrm>
          <a:solidFill>
            <a:schemeClr val="accent2">
              <a:lumMod val="75000"/>
            </a:schemeClr>
          </a:solidFill>
        </p:grpSpPr>
        <p:sp>
          <p:nvSpPr>
            <p:cNvPr id="154" name="TextBox 153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err="1" smtClean="0"/>
                <a:t>loginController</a:t>
              </a:r>
              <a:endParaRPr lang="en-US" altLang="ko-KR" sz="1400" b="1" i="1" dirty="0" smtClean="0"/>
            </a:p>
            <a:p>
              <a:pPr algn="ctr"/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LoginController.java)</a:t>
              </a:r>
              <a:endParaRPr lang="ko-KR" altLang="en-US" sz="105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87824" y="1473898"/>
              <a:ext cx="1296144" cy="101566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setUserService</a:t>
              </a:r>
              <a:r>
                <a:rPr lang="en-US" altLang="ko-KR" sz="1200" i="1" dirty="0"/>
                <a:t>( </a:t>
              </a:r>
              <a:r>
                <a:rPr lang="en-US" altLang="ko-KR" sz="1200" i="1" dirty="0" smtClean="0"/>
                <a:t>)</a:t>
              </a:r>
            </a:p>
            <a:p>
              <a:endParaRPr lang="en-US" altLang="ko-KR" sz="1200" i="1" dirty="0"/>
            </a:p>
            <a:p>
              <a:r>
                <a:rPr lang="en-US" altLang="ko-KR" sz="1200" b="1" dirty="0" err="1" smtClean="0">
                  <a:solidFill>
                    <a:srgbClr val="0000FF"/>
                  </a:solidFill>
                </a:rPr>
                <a:t>setUpForm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()</a:t>
              </a:r>
            </a:p>
            <a:p>
              <a:r>
                <a:rPr lang="en-US" altLang="ko-KR" sz="1200" b="1" dirty="0" err="1"/>
                <a:t>toLoginView</a:t>
              </a:r>
              <a:r>
                <a:rPr lang="en-US" altLang="ko-KR" sz="1200" b="1" dirty="0" smtClean="0"/>
                <a:t>()</a:t>
              </a:r>
            </a:p>
            <a:p>
              <a:r>
                <a:rPr lang="en-US" altLang="ko-KR" sz="1200" b="1" dirty="0" err="1" smtClean="0"/>
                <a:t>onSubmit</a:t>
              </a:r>
              <a:r>
                <a:rPr lang="en-US" altLang="ko-KR" sz="1200" b="1" dirty="0" smtClean="0"/>
                <a:t>()</a:t>
              </a:r>
              <a:endParaRPr lang="ko-KR" altLang="en-US" sz="1200" b="1" dirty="0"/>
            </a:p>
          </p:txBody>
        </p:sp>
      </p:grpSp>
      <p:grpSp>
        <p:nvGrpSpPr>
          <p:cNvPr id="194" name="그룹 96"/>
          <p:cNvGrpSpPr/>
          <p:nvPr/>
        </p:nvGrpSpPr>
        <p:grpSpPr>
          <a:xfrm>
            <a:off x="2102221" y="3900031"/>
            <a:ext cx="1998310" cy="625281"/>
            <a:chOff x="2987824" y="836712"/>
            <a:chExt cx="1296144" cy="62528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5" name="TextBox 194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internalResourceViewResolver</a:t>
              </a:r>
              <a:r>
                <a:rPr lang="en-US" altLang="ko-KR" sz="1200" i="1" dirty="0" smtClean="0"/>
                <a:t> ( </a:t>
              </a:r>
              <a:r>
                <a:rPr lang="en-US" altLang="ko-KR" sz="1050" i="1" dirty="0" err="1" smtClean="0"/>
                <a:t>SInternalResourceViewResolver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sp>
        <p:nvSpPr>
          <p:cNvPr id="84" name="순서도: 자기 디스크 83"/>
          <p:cNvSpPr/>
          <p:nvPr/>
        </p:nvSpPr>
        <p:spPr>
          <a:xfrm>
            <a:off x="7436746" y="5435235"/>
            <a:ext cx="663033" cy="600647"/>
          </a:xfrm>
          <a:prstGeom prst="flowChartMagneticDisk">
            <a:avLst/>
          </a:prstGeom>
          <a:solidFill>
            <a:srgbClr val="99CCFF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위쪽/아래쪽 화살표 84"/>
          <p:cNvSpPr/>
          <p:nvPr/>
        </p:nvSpPr>
        <p:spPr>
          <a:xfrm>
            <a:off x="7722127" y="5091871"/>
            <a:ext cx="110182" cy="317500"/>
          </a:xfrm>
          <a:prstGeom prst="up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사용자</a:t>
            </a:r>
            <a:r>
              <a:rPr lang="en-US" altLang="ko-KR" dirty="0" smtClean="0"/>
              <a:t> </a:t>
            </a:r>
            <a:r>
              <a:rPr lang="ko-KR" altLang="en-US" dirty="0" smtClean="0"/>
              <a:t>로그인 클래스다이어그램 </a:t>
            </a:r>
            <a:endParaRPr lang="ko-KR" altLang="en-US" dirty="0"/>
          </a:p>
        </p:txBody>
      </p:sp>
      <p:cxnSp>
        <p:nvCxnSpPr>
          <p:cNvPr id="87" name="직선 화살표 연결선 86"/>
          <p:cNvCxnSpPr>
            <a:stCxn id="12" idx="2"/>
            <a:endCxn id="129" idx="0"/>
          </p:cNvCxnSpPr>
          <p:nvPr/>
        </p:nvCxnSpPr>
        <p:spPr>
          <a:xfrm>
            <a:off x="5433021" y="4331567"/>
            <a:ext cx="1375" cy="345534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/>
          <p:nvPr/>
        </p:nvCxnSpPr>
        <p:spPr>
          <a:xfrm rot="10800000" flipH="1">
            <a:off x="1891712" y="1613773"/>
            <a:ext cx="265683" cy="3791881"/>
          </a:xfrm>
          <a:prstGeom prst="bentConnector3">
            <a:avLst>
              <a:gd name="adj1" fmla="val -193812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/>
          <p:nvPr/>
        </p:nvCxnSpPr>
        <p:spPr>
          <a:xfrm rot="5400000" flipH="1">
            <a:off x="917385" y="2709472"/>
            <a:ext cx="3919078" cy="1439055"/>
          </a:xfrm>
          <a:prstGeom prst="bentConnector4">
            <a:avLst>
              <a:gd name="adj1" fmla="val -6069"/>
              <a:gd name="adj2" fmla="val 165306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91" idx="2"/>
            <a:endCxn id="152" idx="0"/>
          </p:cNvCxnSpPr>
          <p:nvPr/>
        </p:nvCxnSpPr>
        <p:spPr>
          <a:xfrm flipV="1">
            <a:off x="3093500" y="1972165"/>
            <a:ext cx="2564" cy="322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153" idx="2"/>
            <a:endCxn id="195" idx="0"/>
          </p:cNvCxnSpPr>
          <p:nvPr/>
        </p:nvCxnSpPr>
        <p:spPr>
          <a:xfrm>
            <a:off x="3096064" y="3560362"/>
            <a:ext cx="5312" cy="339669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화살표 연결선 96"/>
          <p:cNvCxnSpPr>
            <a:stCxn id="48" idx="1"/>
          </p:cNvCxnSpPr>
          <p:nvPr/>
        </p:nvCxnSpPr>
        <p:spPr>
          <a:xfrm flipH="1">
            <a:off x="5866444" y="4039162"/>
            <a:ext cx="1008672" cy="1099605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화살표 연결선 99"/>
          <p:cNvCxnSpPr>
            <a:endCxn id="130" idx="1"/>
          </p:cNvCxnSpPr>
          <p:nvPr/>
        </p:nvCxnSpPr>
        <p:spPr>
          <a:xfrm>
            <a:off x="4032168" y="3586642"/>
            <a:ext cx="970180" cy="1516992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077677" y="3417905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4" y="5678694"/>
            <a:ext cx="3905250" cy="2381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0" name="직선 화살표 연결선 159"/>
          <p:cNvCxnSpPr/>
          <p:nvPr/>
        </p:nvCxnSpPr>
        <p:spPr>
          <a:xfrm flipV="1">
            <a:off x="2931877" y="2546802"/>
            <a:ext cx="1632571" cy="88219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4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30" y="1599376"/>
            <a:ext cx="1584176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직선 화살표 연결선 45"/>
          <p:cNvCxnSpPr>
            <a:stCxn id="21" idx="2"/>
            <a:endCxn id="70" idx="0"/>
          </p:cNvCxnSpPr>
          <p:nvPr/>
        </p:nvCxnSpPr>
        <p:spPr>
          <a:xfrm>
            <a:off x="4788024" y="4677601"/>
            <a:ext cx="7606" cy="26630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사용자 정보 수정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59632" y="5271784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userEdit.</a:t>
            </a:r>
            <a:r>
              <a:rPr lang="en-US" altLang="ko-KR" dirty="0" smtClean="0">
                <a:solidFill>
                  <a:srgbClr val="0000FF"/>
                </a:solidFill>
              </a:rPr>
              <a:t>jsp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661765" y="2979017"/>
            <a:ext cx="2251897" cy="181234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6" name="꺾인 연결선 15"/>
          <p:cNvCxnSpPr>
            <a:endCxn id="15" idx="0"/>
          </p:cNvCxnSpPr>
          <p:nvPr/>
        </p:nvCxnSpPr>
        <p:spPr>
          <a:xfrm>
            <a:off x="1200448" y="2457817"/>
            <a:ext cx="3586731" cy="62579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2987824" y="3399576"/>
            <a:ext cx="62689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3016399" y="3524542"/>
            <a:ext cx="626894" cy="150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280048" y="3569116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284457" y="3100674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39" name="직선 화살표 연결선 38"/>
          <p:cNvCxnSpPr>
            <a:stCxn id="15" idx="2"/>
          </p:cNvCxnSpPr>
          <p:nvPr/>
        </p:nvCxnSpPr>
        <p:spPr>
          <a:xfrm>
            <a:off x="4787179" y="3692227"/>
            <a:ext cx="0" cy="51623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4847684" y="3917507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874577" y="471128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269411" y="420846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2972196" y="3692227"/>
            <a:ext cx="1633625" cy="61129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 flipV="1">
            <a:off x="5747245" y="3475041"/>
            <a:ext cx="501119" cy="495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5992002" y="3179706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b="1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1600" b="1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971600" y="836712"/>
            <a:ext cx="7344815" cy="648072"/>
            <a:chOff x="679562" y="1075655"/>
            <a:chExt cx="8012205" cy="707698"/>
          </a:xfrm>
        </p:grpSpPr>
        <p:grpSp>
          <p:nvGrpSpPr>
            <p:cNvPr id="41" name="그룹 3"/>
            <p:cNvGrpSpPr/>
            <p:nvPr/>
          </p:nvGrpSpPr>
          <p:grpSpPr>
            <a:xfrm>
              <a:off x="5569748" y="1146941"/>
              <a:ext cx="1667717" cy="423354"/>
              <a:chOff x="1261963" y="1055163"/>
              <a:chExt cx="1667717" cy="423354"/>
            </a:xfrm>
          </p:grpSpPr>
          <p:cxnSp>
            <p:nvCxnSpPr>
              <p:cNvPr id="63" name="직선 화살표 연결선 62"/>
              <p:cNvCxnSpPr/>
              <p:nvPr/>
            </p:nvCxnSpPr>
            <p:spPr>
              <a:xfrm>
                <a:off x="1336941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직선 화살표 연결선 63"/>
              <p:cNvCxnSpPr/>
              <p:nvPr/>
            </p:nvCxnSpPr>
            <p:spPr>
              <a:xfrm>
                <a:off x="2194494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꺾인 연결선 64"/>
              <p:cNvCxnSpPr/>
              <p:nvPr/>
            </p:nvCxnSpPr>
            <p:spPr>
              <a:xfrm rot="16200000" flipH="1" flipV="1">
                <a:off x="1801068" y="586951"/>
                <a:ext cx="17140" cy="1095349"/>
              </a:xfrm>
              <a:prstGeom prst="bentConnector3">
                <a:avLst>
                  <a:gd name="adj1" fmla="val -963256"/>
                </a:avLst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화살표 연결선 65"/>
              <p:cNvCxnSpPr/>
              <p:nvPr/>
            </p:nvCxnSpPr>
            <p:spPr>
              <a:xfrm>
                <a:off x="2354858" y="1055163"/>
                <a:ext cx="0" cy="28803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순서도: 판단 66"/>
              <p:cNvSpPr/>
              <p:nvPr/>
            </p:nvSpPr>
            <p:spPr>
              <a:xfrm>
                <a:off x="2072127" y="1214124"/>
                <a:ext cx="540059" cy="264393"/>
              </a:xfrm>
              <a:prstGeom prst="flowChartDecisi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42" name="직선 화살표 연결선 41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직사각형 42"/>
            <p:cNvSpPr/>
            <p:nvPr/>
          </p:nvSpPr>
          <p:spPr>
            <a:xfrm>
              <a:off x="4644008" y="1239524"/>
              <a:ext cx="1440160" cy="451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수정화면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7251607" y="1239523"/>
              <a:ext cx="1440160" cy="4512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보기화면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50" name="직선 화살표 연결선 49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화살표 연결선 50"/>
            <p:cNvCxnSpPr>
              <a:stCxn id="59" idx="3"/>
              <a:endCxn id="43" idx="1"/>
            </p:cNvCxnSpPr>
            <p:nvPr/>
          </p:nvCxnSpPr>
          <p:spPr>
            <a:xfrm>
              <a:off x="4100279" y="1462767"/>
              <a:ext cx="543729" cy="239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51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직사각형 52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4099163" y="1163355"/>
              <a:ext cx="5052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정보수정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2804135" y="1234734"/>
              <a:ext cx="1296144" cy="4560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60" name="순서도: 판단 59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1" name="꺾인 연결선 60"/>
            <p:cNvCxnSpPr>
              <a:stCxn id="60" idx="0"/>
              <a:endCxn id="56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직사각형 61"/>
            <p:cNvSpPr/>
            <p:nvPr/>
          </p:nvSpPr>
          <p:spPr>
            <a:xfrm>
              <a:off x="6007575" y="1195272"/>
              <a:ext cx="432269" cy="3024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수정</a:t>
              </a:r>
              <a:r>
                <a:rPr lang="en-US" altLang="ko-KR" sz="1200" dirty="0" smtClean="0">
                  <a:latin typeface="+mj-ea"/>
                  <a:ea typeface="+mj-ea"/>
                </a:rPr>
                <a:t> 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</p:grpSp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55560"/>
            <a:ext cx="2448272" cy="1855533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391464"/>
            <a:ext cx="2381250" cy="215265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3706214" y="3083609"/>
            <a:ext cx="2161930" cy="6086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UserEditController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1" name="직사각형 70"/>
          <p:cNvSpPr>
            <a:spLocks noChangeArrowheads="1"/>
          </p:cNvSpPr>
          <p:nvPr/>
        </p:nvSpPr>
        <p:spPr bwMode="auto">
          <a:xfrm>
            <a:off x="503237" y="3223784"/>
            <a:ext cx="2505902" cy="191869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2" name="직사각형 71"/>
          <p:cNvSpPr>
            <a:spLocks noChangeArrowheads="1"/>
          </p:cNvSpPr>
          <p:nvPr/>
        </p:nvSpPr>
        <p:spPr bwMode="auto">
          <a:xfrm>
            <a:off x="6253744" y="2302523"/>
            <a:ext cx="2505902" cy="229993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74" name="직선 화살표 연결선 73"/>
          <p:cNvCxnSpPr>
            <a:stCxn id="15" idx="2"/>
          </p:cNvCxnSpPr>
          <p:nvPr/>
        </p:nvCxnSpPr>
        <p:spPr>
          <a:xfrm flipH="1">
            <a:off x="3045432" y="3692227"/>
            <a:ext cx="1741747" cy="98537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3707904" y="4220401"/>
            <a:ext cx="2160239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UserEditValidator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3336964" y="450831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b="1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1600" b="1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78" y="4793961"/>
            <a:ext cx="1886937" cy="317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491597" y="2477971"/>
            <a:ext cx="966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/>
              <a:t>userEdit.do</a:t>
            </a:r>
            <a:endParaRPr lang="ko-KR" altLang="en-US" sz="1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92" y="2145910"/>
            <a:ext cx="3631895" cy="25423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45910"/>
            <a:ext cx="3714187" cy="253138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직사각형 69"/>
          <p:cNvSpPr/>
          <p:nvPr/>
        </p:nvSpPr>
        <p:spPr>
          <a:xfrm>
            <a:off x="3960695" y="4943903"/>
            <a:ext cx="166987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UserServise</a:t>
            </a:r>
            <a:endParaRPr lang="ko-KR" altLang="en-US" dirty="0"/>
          </a:p>
        </p:txBody>
      </p:sp>
      <p:sp>
        <p:nvSpPr>
          <p:cNvPr id="76" name="직사각형 75"/>
          <p:cNvSpPr/>
          <p:nvPr/>
        </p:nvSpPr>
        <p:spPr>
          <a:xfrm>
            <a:off x="3960695" y="5550850"/>
            <a:ext cx="166987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UserDao</a:t>
            </a:r>
            <a:endParaRPr lang="ko-KR" altLang="en-US" dirty="0"/>
          </a:p>
        </p:txBody>
      </p:sp>
      <p:sp>
        <p:nvSpPr>
          <p:cNvPr id="77" name="직사각형 76"/>
          <p:cNvSpPr/>
          <p:nvPr/>
        </p:nvSpPr>
        <p:spPr>
          <a:xfrm>
            <a:off x="3951817" y="6330464"/>
            <a:ext cx="1697064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DataSource</a:t>
            </a:r>
            <a:endParaRPr lang="ko-KR" altLang="en-US" dirty="0"/>
          </a:p>
        </p:txBody>
      </p:sp>
      <p:cxnSp>
        <p:nvCxnSpPr>
          <p:cNvPr id="78" name="직선 화살표 연결선 77"/>
          <p:cNvCxnSpPr>
            <a:stCxn id="70" idx="2"/>
            <a:endCxn id="76" idx="0"/>
          </p:cNvCxnSpPr>
          <p:nvPr/>
        </p:nvCxnSpPr>
        <p:spPr>
          <a:xfrm>
            <a:off x="4795630" y="5401103"/>
            <a:ext cx="0" cy="14974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/>
          <p:cNvCxnSpPr/>
          <p:nvPr/>
        </p:nvCxnSpPr>
        <p:spPr>
          <a:xfrm>
            <a:off x="4786752" y="5944398"/>
            <a:ext cx="0" cy="20301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965595" y="6151918"/>
            <a:ext cx="1683286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bg1"/>
                </a:solidFill>
              </a:rPr>
              <a:t>jdbcTemplate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성공화면 수정</a:t>
            </a:r>
            <a:r>
              <a:rPr lang="en-US" altLang="ko-KR" dirty="0" smtClean="0"/>
              <a:t> (</a:t>
            </a:r>
            <a:r>
              <a:rPr lang="en-US" altLang="ko-KR" dirty="0" err="1" smtClean="0"/>
              <a:t>loginSuccess.jsp</a:t>
            </a:r>
            <a:r>
              <a:rPr lang="en-US" altLang="ko-KR" dirty="0" smtClean="0"/>
              <a:t>)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839068"/>
            <a:ext cx="8856984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&lt;%@ page language=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"java" </a:t>
            </a:r>
            <a:r>
              <a:rPr lang="en-US" altLang="ko-KR" sz="1600" i="1" dirty="0" err="1">
                <a:latin typeface="HY강B" pitchFamily="18" charset="-127"/>
                <a:ea typeface="HY강B" pitchFamily="18" charset="-127"/>
              </a:rPr>
              <a:t>contentType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="text/html; charset=UTF-8" </a:t>
            </a:r>
            <a:r>
              <a:rPr lang="en-US" altLang="ko-KR" sz="1600" i="1" dirty="0" err="1">
                <a:latin typeface="HY강B" pitchFamily="18" charset="-127"/>
                <a:ea typeface="HY강B" pitchFamily="18" charset="-127"/>
              </a:rPr>
              <a:t>pageEncoding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="UTF-8"%&gt;</a:t>
            </a:r>
          </a:p>
          <a:p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&lt;%@ include file=</a:t>
            </a:r>
            <a:r>
              <a:rPr lang="en-US" altLang="ko-KR" sz="16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“./</a:t>
            </a:r>
            <a:r>
              <a:rPr lang="en-US" altLang="ko-KR" sz="1600" i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jsp_header.jsp</a:t>
            </a:r>
            <a:r>
              <a:rPr lang="en-US" altLang="ko-KR" sz="16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 %&gt;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&lt;html&gt;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head&gt;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&lt;meta http-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equiv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"Content-Type" content="text/html; charset=UTF-8"&gt;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&lt;title&gt;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로그인 성공화면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&lt;/title&gt;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&lt;/head&gt;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&lt;body&gt;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&lt;div align=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"center" class="body"&gt;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h2&gt;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로그인화면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&lt;/h2&gt;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  환영합니다</a:t>
            </a:r>
            <a:r>
              <a:rPr lang="en-US" altLang="ko-KR" sz="16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,${loginUser.name}</a:t>
            </a:r>
            <a:r>
              <a:rPr lang="ko-KR" altLang="en-US" sz="16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씨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！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en-US" altLang="ko-KR" sz="16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600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 </a:t>
            </a:r>
            <a:r>
              <a:rPr lang="en-US" altLang="ko-KR" sz="1600" dirty="0" err="1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href</a:t>
            </a:r>
            <a:r>
              <a:rPr lang="en-US" altLang="ko-KR" sz="16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=“/doc/</a:t>
            </a:r>
            <a:r>
              <a:rPr lang="en-US" altLang="ko-KR" sz="1600" dirty="0" err="1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userEdit.do?userId</a:t>
            </a:r>
            <a:r>
              <a:rPr lang="en-US" altLang="ko-KR" sz="1600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=${loginUser.id}"&gt;&lt;</a:t>
            </a:r>
            <a:r>
              <a:rPr lang="ko-KR" altLang="en-US" sz="1600" u="sng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회원정보 수정</a:t>
            </a:r>
            <a:r>
              <a:rPr lang="en-US" altLang="ko-KR" sz="1600" u="sng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&gt;&lt;/a&gt; </a:t>
            </a:r>
            <a:r>
              <a:rPr lang="en-US" altLang="ko-KR" sz="1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60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div&gt;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&lt;/body&gt;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&lt;/html</a:t>
            </a:r>
            <a:r>
              <a:rPr lang="en-US" altLang="ko-KR" sz="1600" dirty="0"/>
              <a:t>&gt;</a:t>
            </a:r>
            <a:endParaRPr lang="ko-KR" altLang="en-US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420628" cy="1498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50" y="4509120"/>
            <a:ext cx="6381750" cy="1514297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319916" y="3356992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5148064" y="3501008"/>
            <a:ext cx="1171852" cy="504056"/>
          </a:xfrm>
          <a:prstGeom prst="straightConnector1">
            <a:avLst/>
          </a:prstGeom>
          <a:ln w="95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9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POM</a:t>
            </a:r>
            <a:r>
              <a:rPr lang="ko-KR" altLang="en-US" dirty="0"/>
              <a:t> 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(POM.xml)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762014"/>
            <a:ext cx="4032448" cy="540328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 smtClean="0">
                <a:solidFill>
                  <a:srgbClr val="0000FF"/>
                </a:solidFill>
              </a:rPr>
              <a:t>&lt;project&gt;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ko-KR" altLang="en-US" sz="1800" dirty="0" smtClean="0"/>
              <a:t>  프로젝트 일반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정보</a:t>
            </a:r>
            <a:r>
              <a:rPr lang="en-US" altLang="ko-KR" sz="1800" dirty="0" smtClean="0"/>
              <a:t>                 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altLang="ko-KR" sz="1800" dirty="0" smtClean="0"/>
              <a:t>  &lt;repositories&gt;</a:t>
            </a:r>
            <a:r>
              <a:rPr lang="en-US" altLang="ko-KR" sz="1800" dirty="0"/>
              <a:t>&lt;/repositories</a:t>
            </a:r>
            <a:r>
              <a:rPr lang="en-US" altLang="ko-KR" sz="1800" dirty="0" smtClean="0"/>
              <a:t>&gt;      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altLang="ko-KR" sz="1800" dirty="0" smtClean="0"/>
              <a:t>  &lt;properties&gt;&lt;/properties&gt;          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altLang="ko-KR" sz="1800" dirty="0" smtClean="0"/>
              <a:t>  &lt;dependencies&gt;&lt;/dependencies&gt;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altLang="ko-KR" sz="1800" dirty="0" smtClean="0"/>
              <a:t>  &lt;build&gt;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 marL="411480" lvl="1" indent="0">
              <a:lnSpc>
                <a:spcPct val="150000"/>
              </a:lnSpc>
              <a:buNone/>
            </a:pPr>
            <a:r>
              <a:rPr lang="en-US" altLang="ko-KR" dirty="0" smtClean="0"/>
              <a:t>&lt;plugins&gt; </a:t>
            </a:r>
          </a:p>
          <a:p>
            <a:pPr marL="685800" lvl="2" indent="0">
              <a:lnSpc>
                <a:spcPct val="150000"/>
              </a:lnSpc>
              <a:buNone/>
            </a:pPr>
            <a:r>
              <a:rPr lang="en-US" altLang="ko-KR" sz="1800" dirty="0" smtClean="0"/>
              <a:t>&lt;plugin&gt;&lt;/plugin&gt;</a:t>
            </a:r>
          </a:p>
          <a:p>
            <a:pPr marL="411480" lvl="1" indent="0">
              <a:lnSpc>
                <a:spcPct val="150000"/>
              </a:lnSpc>
              <a:buNone/>
            </a:pPr>
            <a:r>
              <a:rPr lang="en-US" altLang="ko-KR" dirty="0"/>
              <a:t>&lt;plugins&gt;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altLang="ko-KR" sz="1800" dirty="0" smtClean="0"/>
              <a:t>  &lt;/build</a:t>
            </a:r>
            <a:r>
              <a:rPr lang="en-US" altLang="ko-KR" sz="1800" dirty="0"/>
              <a:t>&gt;</a:t>
            </a:r>
            <a:r>
              <a:rPr lang="ko-KR" altLang="en-US" sz="18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 smtClean="0">
                <a:solidFill>
                  <a:srgbClr val="0000FF"/>
                </a:solidFill>
              </a:rPr>
              <a:t>&lt;/project&gt;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791338"/>
            <a:ext cx="4309276" cy="47397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프로젝트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이름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설명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버전 정보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등을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메이븐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디폴트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저장소 아닌 다른  원격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저장소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위치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지정 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라이브러리의 버전을 일괄적으로 적용하거나 내부 </a:t>
            </a:r>
            <a:r>
              <a:rPr lang="ko-KR" altLang="en-US" dirty="0" err="1">
                <a:latin typeface="HY강B" panose="02030600000101010101" pitchFamily="18" charset="-127"/>
                <a:ea typeface="HY강B" panose="02030600000101010101" pitchFamily="18" charset="-127"/>
              </a:rPr>
              <a:t>속성등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 을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설정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프로젝트에서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사용할 의존관계 라이브러리들을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정의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Maven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프로젝트는 기본적으로 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JDK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v1.6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로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설정 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WTP 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(Web Tools Platform)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지원을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하기위한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plugins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항목 설정</a:t>
            </a:r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altLang="ko-KR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dirty="0"/>
          </a:p>
        </p:txBody>
      </p:sp>
      <p:cxnSp>
        <p:nvCxnSpPr>
          <p:cNvPr id="10" name="직선 화살표 연결선 9"/>
          <p:cNvCxnSpPr>
            <a:cxnSpLocks noChangeShapeType="1"/>
          </p:cNvCxnSpPr>
          <p:nvPr/>
        </p:nvCxnSpPr>
        <p:spPr bwMode="auto">
          <a:xfrm flipH="1">
            <a:off x="2987824" y="1052736"/>
            <a:ext cx="1872208" cy="36004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 type="oval" w="med" len="med"/>
            <a:tailEnd type="triangle" w="med" len="med"/>
          </a:ln>
        </p:spPr>
      </p:cxnSp>
      <p:cxnSp>
        <p:nvCxnSpPr>
          <p:cNvPr id="14" name="직선 화살표 연결선 13"/>
          <p:cNvCxnSpPr>
            <a:cxnSpLocks noChangeShapeType="1"/>
          </p:cNvCxnSpPr>
          <p:nvPr/>
        </p:nvCxnSpPr>
        <p:spPr bwMode="auto">
          <a:xfrm flipH="1">
            <a:off x="3563888" y="1565176"/>
            <a:ext cx="1308844" cy="36004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 type="oval" w="med" len="med"/>
            <a:tailEnd type="triangle" w="med" len="med"/>
          </a:ln>
        </p:spPr>
      </p:cxnSp>
      <p:cxnSp>
        <p:nvCxnSpPr>
          <p:cNvPr id="16" name="직선 화살표 연결선 15"/>
          <p:cNvCxnSpPr>
            <a:cxnSpLocks noChangeShapeType="1"/>
          </p:cNvCxnSpPr>
          <p:nvPr/>
        </p:nvCxnSpPr>
        <p:spPr bwMode="auto">
          <a:xfrm flipH="1">
            <a:off x="3527946" y="2437656"/>
            <a:ext cx="1308844" cy="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 type="oval" w="med" len="med"/>
            <a:tailEnd type="triangle" w="med" len="med"/>
          </a:ln>
        </p:spPr>
      </p:cxnSp>
      <p:cxnSp>
        <p:nvCxnSpPr>
          <p:cNvPr id="18" name="직선 화살표 연결선 17"/>
          <p:cNvCxnSpPr>
            <a:cxnSpLocks noChangeShapeType="1"/>
          </p:cNvCxnSpPr>
          <p:nvPr/>
        </p:nvCxnSpPr>
        <p:spPr bwMode="auto">
          <a:xfrm flipH="1" flipV="1">
            <a:off x="3591446" y="3130240"/>
            <a:ext cx="1272902" cy="19259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 type="oval" w="med" len="med"/>
            <a:tailEnd type="triangle" w="med" len="med"/>
          </a:ln>
        </p:spPr>
      </p:cxnSp>
      <p:cxnSp>
        <p:nvCxnSpPr>
          <p:cNvPr id="20" name="직선 화살표 연결선 19"/>
          <p:cNvCxnSpPr>
            <a:cxnSpLocks noChangeShapeType="1"/>
          </p:cNvCxnSpPr>
          <p:nvPr/>
        </p:nvCxnSpPr>
        <p:spPr bwMode="auto">
          <a:xfrm flipH="1" flipV="1">
            <a:off x="1945804" y="3990020"/>
            <a:ext cx="2901900" cy="19259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985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UserEditController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23528" y="908720"/>
            <a:ext cx="8136904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package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com.jang.doc.controller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;</a:t>
            </a:r>
          </a:p>
          <a:p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@Controller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public class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UserEditController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{</a:t>
            </a:r>
          </a:p>
          <a:p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/>
              <a:t>        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@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Resource(name = "</a:t>
            </a:r>
            <a:r>
              <a:rPr lang="en-US" altLang="ko-KR" sz="1400" dirty="0" err="1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userService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") </a:t>
            </a: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private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4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endParaRPr lang="en-US" altLang="ko-KR" sz="1400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b="1" dirty="0"/>
              <a:t>@Resource(name = </a:t>
            </a:r>
            <a:r>
              <a:rPr lang="en-US" altLang="ko-KR" sz="1400" b="1" dirty="0" smtClean="0"/>
              <a:t>"</a:t>
            </a:r>
            <a:r>
              <a:rPr lang="en-US" altLang="ko-KR" sz="14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b="1" dirty="0" smtClean="0"/>
              <a:t>") </a:t>
            </a:r>
            <a:endParaRPr lang="en-US" altLang="ko-KR" sz="1400" b="1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private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4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endParaRPr lang="en-US" altLang="ko-KR" sz="1400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/*</a:t>
            </a:r>
            <a:endParaRPr lang="ko-KR" altLang="en-US" sz="1400" dirty="0" smtClean="0">
              <a:solidFill>
                <a:srgbClr val="00B050"/>
              </a:solidFill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public void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set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 {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this.</a:t>
            </a:r>
            <a:r>
              <a:rPr lang="en-US" altLang="ko-KR" sz="14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=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</a:p>
          <a:p>
            <a:pPr lvl="1"/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public void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set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 {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this.</a:t>
            </a:r>
            <a:r>
              <a:rPr lang="en-US" altLang="ko-KR" sz="14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=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</a:p>
          <a:p>
            <a:pPr lvl="1"/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*/</a:t>
            </a:r>
            <a:endParaRPr lang="en-US" altLang="ko-KR" sz="1400" dirty="0" smtClean="0">
              <a:solidFill>
                <a:srgbClr val="00B050"/>
              </a:solidFill>
              <a:latin typeface="HY강B" pitchFamily="18" charset="-127"/>
              <a:ea typeface="HY강B" pitchFamily="18" charset="-127"/>
            </a:endParaRP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4704"/>
            <a:ext cx="4558816" cy="2232248"/>
          </a:xfrm>
          <a:prstGeom prst="rect">
            <a:avLst/>
          </a:prstGeom>
          <a:noFill/>
          <a:ln w="635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755576" y="3284984"/>
            <a:ext cx="5544616" cy="230425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UserEditController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51520" y="692696"/>
            <a:ext cx="8748464" cy="6042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ko-KR" sz="1400" dirty="0"/>
              <a:t>@</a:t>
            </a:r>
            <a:r>
              <a:rPr lang="en-US" altLang="ko-KR" sz="1400" dirty="0" err="1"/>
              <a:t>RequestMapping</a:t>
            </a:r>
            <a:r>
              <a:rPr lang="en-US" altLang="ko-KR" sz="1400" dirty="0"/>
              <a:t>(value="/</a:t>
            </a:r>
            <a:r>
              <a:rPr lang="en-US" altLang="ko-KR" sz="1400" dirty="0" err="1">
                <a:solidFill>
                  <a:srgbClr val="0000FF"/>
                </a:solidFill>
              </a:rPr>
              <a:t>userEdit</a:t>
            </a:r>
            <a:r>
              <a:rPr lang="en-US" altLang="ko-KR" sz="1400" dirty="0"/>
              <a:t>", method = </a:t>
            </a:r>
            <a:r>
              <a:rPr lang="en-US" altLang="ko-KR" sz="1400" dirty="0" err="1"/>
              <a:t>RequestMethod.</a:t>
            </a:r>
            <a:r>
              <a:rPr lang="en-US" altLang="ko-KR" sz="1400" i="1" dirty="0" err="1"/>
              <a:t>GET</a:t>
            </a:r>
            <a:r>
              <a:rPr lang="en-US" altLang="ko-KR" sz="1400" i="1" dirty="0"/>
              <a:t>)</a:t>
            </a:r>
          </a:p>
          <a:p>
            <a:pPr>
              <a:lnSpc>
                <a:spcPts val="1600"/>
              </a:lnSpc>
            </a:pPr>
            <a:r>
              <a:rPr lang="en-US" altLang="ko-KR" sz="1400" dirty="0"/>
              <a:t>public String </a:t>
            </a:r>
            <a:r>
              <a:rPr lang="en-US" altLang="ko-KR" sz="1400" dirty="0" err="1"/>
              <a:t>toUserEditView</a:t>
            </a:r>
            <a:r>
              <a:rPr lang="en-US" altLang="ko-KR" sz="1400" dirty="0"/>
              <a:t>( </a:t>
            </a:r>
            <a:r>
              <a:rPr lang="en-US" altLang="ko-KR" sz="1400" dirty="0" err="1">
                <a:solidFill>
                  <a:srgbClr val="0000FF"/>
                </a:solidFill>
              </a:rPr>
              <a:t>HttpServletRequest</a:t>
            </a:r>
            <a:r>
              <a:rPr lang="en-US" altLang="ko-KR" sz="1400" dirty="0">
                <a:solidFill>
                  <a:srgbClr val="0000FF"/>
                </a:solidFill>
              </a:rPr>
              <a:t> request, Model model</a:t>
            </a:r>
            <a:r>
              <a:rPr lang="en-US" altLang="ko-KR" sz="1400" dirty="0"/>
              <a:t>) {</a:t>
            </a:r>
          </a:p>
          <a:p>
            <a:pPr>
              <a:lnSpc>
                <a:spcPts val="1600"/>
              </a:lnSpc>
            </a:pPr>
            <a:endParaRPr lang="en-US" altLang="ko-KR" sz="1400" dirty="0"/>
          </a:p>
          <a:p>
            <a:pPr>
              <a:lnSpc>
                <a:spcPts val="1600"/>
              </a:lnSpc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User </a:t>
            </a:r>
            <a:r>
              <a:rPr lang="en-US" altLang="ko-KR" sz="1400" dirty="0" err="1"/>
              <a:t>user</a:t>
            </a:r>
            <a:r>
              <a:rPr lang="en-US" altLang="ko-KR" sz="1400" dirty="0"/>
              <a:t> = new User();  </a:t>
            </a:r>
            <a:r>
              <a:rPr lang="en-US" altLang="ko-KR" sz="1400" dirty="0">
                <a:solidFill>
                  <a:srgbClr val="00B050"/>
                </a:solidFill>
              </a:rPr>
              <a:t>//command (</a:t>
            </a:r>
            <a:r>
              <a:rPr lang="ko-KR" altLang="en-US" sz="1400" dirty="0">
                <a:solidFill>
                  <a:srgbClr val="00B050"/>
                </a:solidFill>
              </a:rPr>
              <a:t>전달</a:t>
            </a:r>
            <a:r>
              <a:rPr lang="en-US" altLang="ko-KR" sz="1400" dirty="0">
                <a:solidFill>
                  <a:srgbClr val="00B050"/>
                </a:solidFill>
              </a:rPr>
              <a:t>) </a:t>
            </a:r>
            <a:r>
              <a:rPr lang="ko-KR" altLang="en-US" sz="1400" dirty="0">
                <a:solidFill>
                  <a:srgbClr val="00B050"/>
                </a:solidFill>
              </a:rPr>
              <a:t>객체 생성</a:t>
            </a:r>
          </a:p>
          <a:p>
            <a:pPr>
              <a:lnSpc>
                <a:spcPts val="1600"/>
              </a:lnSpc>
            </a:pPr>
            <a:endParaRPr lang="ko-KR" altLang="en-US" sz="1400" dirty="0"/>
          </a:p>
          <a:p>
            <a:pPr>
              <a:lnSpc>
                <a:spcPts val="1600"/>
              </a:lnSpc>
            </a:pPr>
            <a:r>
              <a:rPr lang="en-US" altLang="ko-KR" sz="1400" dirty="0"/>
              <a:t>    </a:t>
            </a:r>
            <a:r>
              <a:rPr lang="en-US" altLang="ko-KR" sz="1400" dirty="0" err="1"/>
              <a:t>MessageSourceAccessor</a:t>
            </a:r>
            <a:r>
              <a:rPr lang="en-US" altLang="ko-KR" sz="1400" dirty="0"/>
              <a:t> accessor = new </a:t>
            </a:r>
            <a:r>
              <a:rPr lang="en-US" altLang="ko-KR" sz="1400" dirty="0" err="1"/>
              <a:t>MessageSourceAccessor</a:t>
            </a:r>
            <a:r>
              <a:rPr lang="en-US" altLang="ko-KR" sz="1400" dirty="0"/>
              <a:t>(</a:t>
            </a:r>
            <a:r>
              <a:rPr lang="en-US" altLang="ko-KR" sz="1400" dirty="0" err="1"/>
              <a:t>this.messageSource</a:t>
            </a:r>
            <a:r>
              <a:rPr lang="en-US" altLang="ko-KR" sz="1400" dirty="0"/>
              <a:t>);</a:t>
            </a:r>
          </a:p>
          <a:p>
            <a:pPr>
              <a:lnSpc>
                <a:spcPts val="1600"/>
              </a:lnSpc>
            </a:pPr>
            <a:r>
              <a:rPr lang="ko-KR" altLang="en-US" sz="1400" dirty="0"/>
              <a:t>    </a:t>
            </a:r>
          </a:p>
          <a:p>
            <a:pPr>
              <a:lnSpc>
                <a:spcPts val="1600"/>
              </a:lnSpc>
            </a:pPr>
            <a:r>
              <a:rPr lang="en-US" altLang="ko-KR" sz="1400" dirty="0"/>
              <a:t>    </a:t>
            </a:r>
            <a:r>
              <a:rPr lang="en-US" altLang="ko-KR" sz="1400" dirty="0" err="1"/>
              <a:t>user.setId</a:t>
            </a:r>
            <a:r>
              <a:rPr lang="en-US" altLang="ko-KR" sz="1400" dirty="0"/>
              <a:t>(</a:t>
            </a:r>
            <a:r>
              <a:rPr lang="en-US" altLang="ko-KR" sz="1400" dirty="0" err="1"/>
              <a:t>accessor.getMessage</a:t>
            </a:r>
            <a:r>
              <a:rPr lang="en-US" altLang="ko-KR" sz="1400" dirty="0"/>
              <a:t>("</a:t>
            </a:r>
            <a:r>
              <a:rPr lang="en-US" altLang="ko-KR" sz="1400" dirty="0" err="1"/>
              <a:t>user.userId.default</a:t>
            </a:r>
            <a:r>
              <a:rPr lang="en-US" altLang="ko-KR" sz="1400" dirty="0"/>
              <a:t>"));</a:t>
            </a:r>
          </a:p>
          <a:p>
            <a:pPr>
              <a:lnSpc>
                <a:spcPts val="1600"/>
              </a:lnSpc>
            </a:pPr>
            <a:r>
              <a:rPr lang="en-US" altLang="ko-KR" sz="1400" dirty="0"/>
              <a:t>    </a:t>
            </a:r>
            <a:r>
              <a:rPr lang="en-US" altLang="ko-KR" sz="1400" dirty="0" err="1"/>
              <a:t>user.setName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accessor.getMessage</a:t>
            </a:r>
            <a:r>
              <a:rPr lang="en-US" altLang="ko-KR" sz="1400" dirty="0"/>
              <a:t>("</a:t>
            </a:r>
            <a:r>
              <a:rPr lang="en-US" altLang="ko-KR" sz="1400" dirty="0" err="1"/>
              <a:t>user.userName.default</a:t>
            </a:r>
            <a:r>
              <a:rPr lang="en-US" altLang="ko-KR" sz="1400" dirty="0"/>
              <a:t>"));</a:t>
            </a:r>
          </a:p>
          <a:p>
            <a:pPr>
              <a:lnSpc>
                <a:spcPts val="1600"/>
              </a:lnSpc>
            </a:pPr>
            <a:r>
              <a:rPr lang="en-US" altLang="ko-KR" sz="1400" dirty="0"/>
              <a:t>    </a:t>
            </a:r>
            <a:r>
              <a:rPr lang="en-US" altLang="ko-KR" sz="1400" dirty="0" err="1"/>
              <a:t>user.setPass</a:t>
            </a:r>
            <a:r>
              <a:rPr lang="en-US" altLang="ko-KR" sz="1400" dirty="0"/>
              <a:t>(</a:t>
            </a:r>
            <a:r>
              <a:rPr lang="en-US" altLang="ko-KR" sz="1400" dirty="0" err="1"/>
              <a:t>accessor.getMessage</a:t>
            </a:r>
            <a:r>
              <a:rPr lang="en-US" altLang="ko-KR" sz="1400" dirty="0"/>
              <a:t>("</a:t>
            </a:r>
            <a:r>
              <a:rPr lang="en-US" altLang="ko-KR" sz="1400" dirty="0" err="1"/>
              <a:t>error.required.user.pass</a:t>
            </a:r>
            <a:r>
              <a:rPr lang="en-US" altLang="ko-KR" sz="1400" dirty="0"/>
              <a:t>"));</a:t>
            </a:r>
          </a:p>
          <a:p>
            <a:pPr>
              <a:lnSpc>
                <a:spcPts val="1600"/>
              </a:lnSpc>
            </a:pPr>
            <a:r>
              <a:rPr lang="en-US" altLang="ko-KR" sz="1400" dirty="0"/>
              <a:t>    user.setAddr1(</a:t>
            </a:r>
            <a:r>
              <a:rPr lang="en-US" altLang="ko-KR" sz="1400" dirty="0" err="1"/>
              <a:t>accessor.getMessage</a:t>
            </a:r>
            <a:r>
              <a:rPr lang="en-US" altLang="ko-KR" sz="1400" dirty="0"/>
              <a:t>("error.required.user.addr1"));</a:t>
            </a:r>
          </a:p>
          <a:p>
            <a:pPr>
              <a:lnSpc>
                <a:spcPts val="1600"/>
              </a:lnSpc>
            </a:pPr>
            <a:r>
              <a:rPr lang="en-US" altLang="ko-KR" sz="1400" dirty="0"/>
              <a:t>    user.setAddr2(</a:t>
            </a:r>
            <a:r>
              <a:rPr lang="en-US" altLang="ko-KR" sz="1400" dirty="0" err="1"/>
              <a:t>accessor.getMessage</a:t>
            </a:r>
            <a:r>
              <a:rPr lang="en-US" altLang="ko-KR" sz="1400" dirty="0"/>
              <a:t>("error.required.user.addr2"));</a:t>
            </a:r>
          </a:p>
          <a:p>
            <a:pPr>
              <a:lnSpc>
                <a:spcPts val="1600"/>
              </a:lnSpc>
            </a:pPr>
            <a:r>
              <a:rPr lang="en-US" altLang="ko-KR" sz="1400" dirty="0"/>
              <a:t>    </a:t>
            </a:r>
            <a:r>
              <a:rPr lang="en-US" altLang="ko-KR" sz="1400" dirty="0" err="1"/>
              <a:t>user.setEmail</a:t>
            </a:r>
            <a:r>
              <a:rPr lang="en-US" altLang="ko-KR" sz="1400" dirty="0"/>
              <a:t>(</a:t>
            </a:r>
            <a:r>
              <a:rPr lang="en-US" altLang="ko-KR" sz="1400" dirty="0" err="1"/>
              <a:t>accessor.getMessage</a:t>
            </a:r>
            <a:r>
              <a:rPr lang="en-US" altLang="ko-KR" sz="1400" dirty="0"/>
              <a:t>("</a:t>
            </a:r>
            <a:r>
              <a:rPr lang="en-US" altLang="ko-KR" sz="1400" dirty="0" err="1"/>
              <a:t>error.required.user.email</a:t>
            </a:r>
            <a:r>
              <a:rPr lang="en-US" altLang="ko-KR" sz="1400" dirty="0"/>
              <a:t>"));</a:t>
            </a:r>
          </a:p>
          <a:p>
            <a:pPr>
              <a:lnSpc>
                <a:spcPts val="1600"/>
              </a:lnSpc>
            </a:pPr>
            <a:r>
              <a:rPr lang="en-US" altLang="ko-KR" sz="1400" dirty="0"/>
              <a:t>    </a:t>
            </a:r>
            <a:r>
              <a:rPr lang="en-US" altLang="ko-KR" sz="1400" dirty="0" err="1"/>
              <a:t>user.setPhone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accessor.getMessage</a:t>
            </a:r>
            <a:r>
              <a:rPr lang="en-US" altLang="ko-KR" sz="1400" dirty="0"/>
              <a:t>("</a:t>
            </a:r>
            <a:r>
              <a:rPr lang="en-US" altLang="ko-KR" sz="1400" dirty="0" err="1"/>
              <a:t>error.required.user.phone</a:t>
            </a:r>
            <a:r>
              <a:rPr lang="en-US" altLang="ko-KR" sz="1400" dirty="0"/>
              <a:t>"));</a:t>
            </a:r>
          </a:p>
          <a:p>
            <a:pPr>
              <a:lnSpc>
                <a:spcPts val="1600"/>
              </a:lnSpc>
            </a:pPr>
            <a:r>
              <a:rPr lang="en-US" altLang="ko-KR" sz="1400" dirty="0"/>
              <a:t>    </a:t>
            </a:r>
            <a:r>
              <a:rPr lang="en-US" altLang="ko-KR" sz="1400" dirty="0" err="1"/>
              <a:t>user.setZip</a:t>
            </a:r>
            <a:r>
              <a:rPr lang="en-US" altLang="ko-KR" sz="1400" dirty="0"/>
              <a:t>(</a:t>
            </a:r>
            <a:r>
              <a:rPr lang="en-US" altLang="ko-KR" sz="1400" dirty="0" err="1"/>
              <a:t>accessor.getMessage</a:t>
            </a:r>
            <a:r>
              <a:rPr lang="en-US" altLang="ko-KR" sz="1400" dirty="0"/>
              <a:t>("error.required.user.zip"));</a:t>
            </a:r>
          </a:p>
          <a:p>
            <a:pPr>
              <a:lnSpc>
                <a:spcPts val="1600"/>
              </a:lnSpc>
            </a:pPr>
            <a:endParaRPr lang="ko-KR" altLang="en-US" sz="1400" dirty="0"/>
          </a:p>
          <a:p>
            <a:pPr>
              <a:lnSpc>
                <a:spcPts val="1600"/>
              </a:lnSpc>
            </a:pPr>
            <a:r>
              <a:rPr lang="en-US" altLang="ko-KR" sz="1400" dirty="0" smtClean="0"/>
              <a:t>    String </a:t>
            </a:r>
            <a:r>
              <a:rPr lang="en-US" altLang="ko-KR" sz="1400" dirty="0" err="1"/>
              <a:t>userId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request.getParameter</a:t>
            </a:r>
            <a:r>
              <a:rPr lang="en-US" altLang="ko-KR" sz="1400" dirty="0"/>
              <a:t>("</a:t>
            </a:r>
            <a:r>
              <a:rPr lang="en-US" altLang="ko-KR" sz="1400" dirty="0" err="1">
                <a:solidFill>
                  <a:srgbClr val="0000FF"/>
                </a:solidFill>
              </a:rPr>
              <a:t>userId</a:t>
            </a:r>
            <a:r>
              <a:rPr lang="en-US" altLang="ko-KR" sz="1400" dirty="0"/>
              <a:t>");</a:t>
            </a:r>
          </a:p>
          <a:p>
            <a:pPr>
              <a:lnSpc>
                <a:spcPts val="1600"/>
              </a:lnSpc>
            </a:pPr>
            <a:endParaRPr lang="ko-KR" altLang="en-US" sz="1400" dirty="0"/>
          </a:p>
          <a:p>
            <a:pPr>
              <a:lnSpc>
                <a:spcPts val="1600"/>
              </a:lnSpc>
            </a:pPr>
            <a:r>
              <a:rPr lang="en-US" altLang="ko-KR" sz="1400" dirty="0" smtClean="0"/>
              <a:t>   try </a:t>
            </a:r>
            <a:r>
              <a:rPr lang="en-US" altLang="ko-KR" sz="1400" dirty="0"/>
              <a:t>{</a:t>
            </a:r>
          </a:p>
          <a:p>
            <a:pPr>
              <a:lnSpc>
                <a:spcPts val="1600"/>
              </a:lnSpc>
            </a:pPr>
            <a:r>
              <a:rPr lang="en-US" altLang="ko-KR" sz="1400" dirty="0"/>
              <a:t>    </a:t>
            </a:r>
            <a:r>
              <a:rPr lang="en-US" altLang="ko-KR" sz="1400" dirty="0" smtClean="0"/>
              <a:t>  user </a:t>
            </a:r>
            <a:r>
              <a:rPr lang="en-US" altLang="ko-KR" sz="1400" dirty="0"/>
              <a:t>= </a:t>
            </a:r>
            <a:r>
              <a:rPr lang="en-US" altLang="ko-KR" sz="1400" dirty="0" err="1"/>
              <a:t>this.</a:t>
            </a:r>
            <a:r>
              <a:rPr lang="en-US" altLang="ko-KR" sz="1400" dirty="0" err="1">
                <a:solidFill>
                  <a:srgbClr val="0000FF"/>
                </a:solidFill>
              </a:rPr>
              <a:t>userService</a:t>
            </a:r>
            <a:r>
              <a:rPr lang="en-US" altLang="ko-KR" sz="1400" dirty="0" err="1"/>
              <a:t>.getUser</a:t>
            </a:r>
            <a:r>
              <a:rPr lang="en-US" altLang="ko-KR" sz="1400" dirty="0"/>
              <a:t>(</a:t>
            </a:r>
            <a:r>
              <a:rPr lang="en-US" altLang="ko-KR" sz="1400" dirty="0" err="1">
                <a:solidFill>
                  <a:srgbClr val="0000FF"/>
                </a:solidFill>
              </a:rPr>
              <a:t>userId</a:t>
            </a:r>
            <a:r>
              <a:rPr lang="en-US" altLang="ko-KR" sz="1400" dirty="0"/>
              <a:t>);</a:t>
            </a:r>
          </a:p>
          <a:p>
            <a:pPr>
              <a:lnSpc>
                <a:spcPts val="1600"/>
              </a:lnSpc>
            </a:pPr>
            <a:r>
              <a:rPr lang="en-US" altLang="ko-KR" sz="1400" dirty="0" smtClean="0"/>
              <a:t>      </a:t>
            </a:r>
            <a:r>
              <a:rPr lang="en-US" altLang="ko-KR" sz="1400" dirty="0" err="1" smtClean="0"/>
              <a:t>model.addAttribute</a:t>
            </a:r>
            <a:r>
              <a:rPr lang="en-US" altLang="ko-KR" sz="1400" dirty="0"/>
              <a:t>("user", user);</a:t>
            </a:r>
          </a:p>
          <a:p>
            <a:pPr>
              <a:lnSpc>
                <a:spcPts val="1600"/>
              </a:lnSpc>
            </a:pPr>
            <a:r>
              <a:rPr lang="en-US" altLang="ko-KR" sz="1400" dirty="0"/>
              <a:t>    </a:t>
            </a:r>
            <a:r>
              <a:rPr lang="en-US" altLang="ko-KR" sz="1400" dirty="0" smtClean="0"/>
              <a:t>  return </a:t>
            </a:r>
            <a:r>
              <a:rPr lang="en-US" altLang="ko-KR" sz="1400" dirty="0"/>
              <a:t>"</a:t>
            </a:r>
            <a:r>
              <a:rPr lang="en-US" altLang="ko-KR" sz="1400" dirty="0" err="1">
                <a:solidFill>
                  <a:srgbClr val="0000FF"/>
                </a:solidFill>
              </a:rPr>
              <a:t>userEditForm</a:t>
            </a:r>
            <a:r>
              <a:rPr lang="en-US" altLang="ko-KR" sz="1400" dirty="0"/>
              <a:t>";</a:t>
            </a:r>
          </a:p>
          <a:p>
            <a:pPr>
              <a:lnSpc>
                <a:spcPts val="1600"/>
              </a:lnSpc>
            </a:pPr>
            <a:r>
              <a:rPr lang="en-US" altLang="ko-KR" sz="1400" dirty="0" smtClean="0"/>
              <a:t>   } </a:t>
            </a:r>
            <a:endParaRPr lang="en-US" altLang="ko-KR" sz="1400" dirty="0"/>
          </a:p>
          <a:p>
            <a:pPr>
              <a:lnSpc>
                <a:spcPts val="1600"/>
              </a:lnSpc>
            </a:pPr>
            <a:r>
              <a:rPr lang="en-US" altLang="ko-KR" sz="1400" dirty="0" smtClean="0"/>
              <a:t>   catch </a:t>
            </a:r>
            <a:r>
              <a:rPr lang="en-US" altLang="ko-KR" sz="1400" dirty="0"/>
              <a:t>(</a:t>
            </a:r>
            <a:r>
              <a:rPr lang="en-US" altLang="ko-KR" sz="1400" dirty="0" err="1"/>
              <a:t>EmptyResultDataAccessException</a:t>
            </a:r>
            <a:r>
              <a:rPr lang="en-US" altLang="ko-KR" sz="1400" dirty="0"/>
              <a:t> e) {</a:t>
            </a:r>
          </a:p>
          <a:p>
            <a:pPr>
              <a:lnSpc>
                <a:spcPts val="1600"/>
              </a:lnSpc>
            </a:pPr>
            <a:r>
              <a:rPr lang="en-US" altLang="ko-KR" sz="1400" dirty="0" smtClean="0"/>
              <a:t>      </a:t>
            </a:r>
            <a:r>
              <a:rPr lang="en-US" altLang="ko-KR" sz="1400" dirty="0" err="1" smtClean="0"/>
              <a:t>model.addAttribute</a:t>
            </a:r>
            <a:r>
              <a:rPr lang="en-US" altLang="ko-KR" sz="1400" dirty="0"/>
              <a:t>("user", user);</a:t>
            </a:r>
          </a:p>
          <a:p>
            <a:pPr>
              <a:lnSpc>
                <a:spcPts val="1600"/>
              </a:lnSpc>
            </a:pPr>
            <a:r>
              <a:rPr lang="en-US" altLang="ko-KR" sz="1400" dirty="0"/>
              <a:t>  </a:t>
            </a:r>
            <a:r>
              <a:rPr lang="en-US" altLang="ko-KR" sz="1400" dirty="0" smtClean="0"/>
              <a:t>    return </a:t>
            </a:r>
            <a:r>
              <a:rPr lang="en-US" altLang="ko-KR" sz="1400" dirty="0"/>
              <a:t>"</a:t>
            </a:r>
            <a:r>
              <a:rPr lang="en-US" altLang="ko-KR" sz="1400" dirty="0" err="1">
                <a:solidFill>
                  <a:srgbClr val="0000FF"/>
                </a:solidFill>
              </a:rPr>
              <a:t>userEditForm</a:t>
            </a:r>
            <a:r>
              <a:rPr lang="en-US" altLang="ko-KR" sz="1400" dirty="0"/>
              <a:t>";</a:t>
            </a:r>
          </a:p>
          <a:p>
            <a:pPr>
              <a:lnSpc>
                <a:spcPts val="1600"/>
              </a:lnSpc>
            </a:pPr>
            <a:r>
              <a:rPr lang="en-US" altLang="ko-KR" sz="1400" dirty="0" smtClean="0"/>
              <a:t>   }</a:t>
            </a:r>
            <a:endParaRPr lang="en-US" altLang="ko-KR" sz="1400" dirty="0"/>
          </a:p>
          <a:p>
            <a:pPr>
              <a:lnSpc>
                <a:spcPts val="1600"/>
              </a:lnSpc>
            </a:pPr>
            <a:r>
              <a:rPr lang="en-US" altLang="ko-KR" sz="1400" dirty="0"/>
              <a:t>} 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5" name="직선 화살표 연결선 4"/>
          <p:cNvCxnSpPr>
            <a:cxnSpLocks noChangeShapeType="1"/>
            <a:stCxn id="6" idx="1"/>
          </p:cNvCxnSpPr>
          <p:nvPr/>
        </p:nvCxnSpPr>
        <p:spPr bwMode="auto">
          <a:xfrm flipH="1">
            <a:off x="2696655" y="4447492"/>
            <a:ext cx="2019361" cy="196714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4716016" y="4247437"/>
            <a:ext cx="3851919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latin typeface="+mj-ea"/>
                <a:ea typeface="+mj-ea"/>
              </a:rPr>
              <a:t>userId</a:t>
            </a:r>
            <a:r>
              <a:rPr lang="ko-KR" altLang="en-US" sz="2000" dirty="0" smtClean="0">
                <a:latin typeface="+mj-ea"/>
                <a:ea typeface="+mj-ea"/>
              </a:rPr>
              <a:t> 정보를 이용하여 </a:t>
            </a:r>
            <a:r>
              <a:rPr lang="en-US" altLang="ko-KR" sz="2000" dirty="0" smtClean="0">
                <a:latin typeface="+mj-ea"/>
                <a:ea typeface="+mj-ea"/>
              </a:rPr>
              <a:t>user</a:t>
            </a:r>
            <a:r>
              <a:rPr lang="ko-KR" altLang="en-US" sz="2000" dirty="0" smtClean="0">
                <a:latin typeface="+mj-ea"/>
                <a:ea typeface="+mj-ea"/>
              </a:rPr>
              <a:t> 전체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정보를 읽어옴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8514" y="3792860"/>
            <a:ext cx="1925959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URL 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파라메터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읽기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1" name="직선 화살표 연결선 10"/>
          <p:cNvCxnSpPr>
            <a:cxnSpLocks noChangeShapeType="1"/>
            <a:stCxn id="10" idx="1"/>
          </p:cNvCxnSpPr>
          <p:nvPr/>
        </p:nvCxnSpPr>
        <p:spPr bwMode="auto">
          <a:xfrm flipH="1">
            <a:off x="3923928" y="3946749"/>
            <a:ext cx="1494586" cy="1538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8" name="직사각형 7"/>
          <p:cNvSpPr/>
          <p:nvPr/>
        </p:nvSpPr>
        <p:spPr>
          <a:xfrm>
            <a:off x="467544" y="2204864"/>
            <a:ext cx="4752528" cy="165618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309827" y="5301208"/>
            <a:ext cx="2664296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데이터가 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없을경우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입력상자에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에러메시지가 입력된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DTO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객체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전송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3" name="직선 화살표 연결선 12"/>
          <p:cNvCxnSpPr>
            <a:cxnSpLocks noChangeShapeType="1"/>
            <a:stCxn id="12" idx="1"/>
          </p:cNvCxnSpPr>
          <p:nvPr/>
        </p:nvCxnSpPr>
        <p:spPr bwMode="auto">
          <a:xfrm flipH="1">
            <a:off x="3059833" y="5670540"/>
            <a:ext cx="2249994" cy="134724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7" name="TextBox 16"/>
          <p:cNvSpPr txBox="1"/>
          <p:nvPr/>
        </p:nvSpPr>
        <p:spPr>
          <a:xfrm>
            <a:off x="6048164" y="2420888"/>
            <a:ext cx="270030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User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데이터를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읽을 수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없을 입력상자에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출력할 에러메시지를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DTO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객체에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준비 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8" name="직선 화살표 연결선 17"/>
          <p:cNvCxnSpPr>
            <a:cxnSpLocks noChangeShapeType="1"/>
          </p:cNvCxnSpPr>
          <p:nvPr/>
        </p:nvCxnSpPr>
        <p:spPr bwMode="auto">
          <a:xfrm flipH="1">
            <a:off x="5220072" y="2574776"/>
            <a:ext cx="828092" cy="22909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UserEditController</a:t>
            </a:r>
            <a:r>
              <a:rPr lang="en-US" altLang="ko-KR" dirty="0"/>
              <a:t> </a:t>
            </a:r>
            <a:r>
              <a:rPr lang="ko-KR" altLang="en-US" dirty="0"/>
              <a:t>작성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07504" y="836712"/>
            <a:ext cx="8784976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/>
              <a:t>@</a:t>
            </a:r>
            <a:r>
              <a:rPr lang="en-US" altLang="ko-KR" sz="1600" dirty="0" err="1"/>
              <a:t>RequestMapping</a:t>
            </a:r>
            <a:r>
              <a:rPr lang="en-US" altLang="ko-KR" sz="1600" dirty="0"/>
              <a:t>(value</a:t>
            </a:r>
            <a:r>
              <a:rPr lang="en-US" altLang="ko-KR" sz="1600" dirty="0">
                <a:solidFill>
                  <a:srgbClr val="0000FF"/>
                </a:solidFill>
              </a:rPr>
              <a:t>="/</a:t>
            </a:r>
            <a:r>
              <a:rPr lang="en-US" altLang="ko-KR" sz="1600" dirty="0" err="1">
                <a:solidFill>
                  <a:srgbClr val="0000FF"/>
                </a:solidFill>
              </a:rPr>
              <a:t>userEdit</a:t>
            </a:r>
            <a:r>
              <a:rPr lang="en-US" altLang="ko-KR" sz="1600" dirty="0"/>
              <a:t>", method = </a:t>
            </a:r>
            <a:r>
              <a:rPr lang="en-US" altLang="ko-KR" sz="1600" dirty="0" err="1"/>
              <a:t>RequestMethod.</a:t>
            </a:r>
            <a:r>
              <a:rPr lang="en-US" altLang="ko-KR" sz="1600" b="1" i="1" dirty="0" err="1">
                <a:solidFill>
                  <a:srgbClr val="0000FF"/>
                </a:solidFill>
              </a:rPr>
              <a:t>POST</a:t>
            </a:r>
            <a:r>
              <a:rPr lang="en-US" altLang="ko-KR" sz="1600" b="1" i="1" dirty="0"/>
              <a:t>)</a:t>
            </a:r>
          </a:p>
          <a:p>
            <a:r>
              <a:rPr lang="en-US" altLang="ko-KR" sz="1600" dirty="0" smtClean="0"/>
              <a:t> </a:t>
            </a:r>
            <a:r>
              <a:rPr lang="en-US" altLang="ko-KR" sz="1600" b="1" dirty="0"/>
              <a:t>public String </a:t>
            </a:r>
            <a:r>
              <a:rPr lang="en-US" altLang="ko-KR" sz="1600" b="1" dirty="0" err="1"/>
              <a:t>onSubmit</a:t>
            </a:r>
            <a:r>
              <a:rPr lang="en-US" altLang="ko-KR" sz="1600" b="1" dirty="0"/>
              <a:t>( @Valid User </a:t>
            </a:r>
            <a:r>
              <a:rPr lang="en-US" altLang="ko-KR" sz="1600" b="1" dirty="0" err="1"/>
              <a:t>user</a:t>
            </a:r>
            <a:r>
              <a:rPr lang="en-US" altLang="ko-KR" sz="1600" b="1" dirty="0"/>
              <a:t>, </a:t>
            </a:r>
            <a:r>
              <a:rPr lang="en-US" altLang="ko-KR" sz="1600" b="1" dirty="0" err="1"/>
              <a:t>BindingResult</a:t>
            </a:r>
            <a:r>
              <a:rPr lang="en-US" altLang="ko-KR" sz="1600" b="1" dirty="0"/>
              <a:t> result</a:t>
            </a:r>
            <a:r>
              <a:rPr lang="en-US" altLang="ko-KR" sz="1600" b="1" dirty="0">
                <a:solidFill>
                  <a:srgbClr val="0000FF"/>
                </a:solidFill>
              </a:rPr>
              <a:t>, Model model</a:t>
            </a:r>
            <a:r>
              <a:rPr lang="en-US" altLang="ko-KR" sz="1600" b="1" dirty="0"/>
              <a:t>) throws Exception {</a:t>
            </a:r>
          </a:p>
          <a:p>
            <a:endParaRPr lang="en-US" altLang="ko-KR" sz="1600" b="1" dirty="0" smtClean="0"/>
          </a:p>
          <a:p>
            <a:pPr lvl="1"/>
            <a:r>
              <a:rPr lang="en-US" altLang="ko-KR" sz="1600" b="1" dirty="0"/>
              <a:t> </a:t>
            </a:r>
            <a:r>
              <a:rPr lang="en-US" altLang="ko-KR" sz="1600" b="1" dirty="0" smtClean="0"/>
              <a:t>if 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result.hasErrors</a:t>
            </a:r>
            <a:r>
              <a:rPr lang="en-US" altLang="ko-KR" sz="1600" b="1" dirty="0"/>
              <a:t>()) {</a:t>
            </a:r>
          </a:p>
          <a:p>
            <a:pPr lvl="2"/>
            <a:r>
              <a:rPr lang="en-US" altLang="ko-KR" sz="1600" dirty="0" err="1" smtClean="0">
                <a:solidFill>
                  <a:srgbClr val="0000FF"/>
                </a:solidFill>
              </a:rPr>
              <a:t>model</a:t>
            </a:r>
            <a:r>
              <a:rPr lang="en-US" altLang="ko-KR" sz="1600" dirty="0" err="1" smtClean="0"/>
              <a:t>.addAllAttributes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result.getModel</a:t>
            </a:r>
            <a:r>
              <a:rPr lang="en-US" altLang="ko-KR" sz="1600" dirty="0"/>
              <a:t>());</a:t>
            </a:r>
          </a:p>
          <a:p>
            <a:pPr lvl="2"/>
            <a:r>
              <a:rPr lang="en-US" altLang="ko-KR" sz="1600" dirty="0" smtClean="0"/>
              <a:t> </a:t>
            </a:r>
            <a:r>
              <a:rPr lang="en-US" altLang="ko-KR" sz="1600" b="1" dirty="0"/>
              <a:t>return "</a:t>
            </a:r>
            <a:r>
              <a:rPr lang="en-US" altLang="ko-KR" sz="1600" b="1" dirty="0" err="1">
                <a:solidFill>
                  <a:srgbClr val="0000FF"/>
                </a:solidFill>
              </a:rPr>
              <a:t>userEditForm</a:t>
            </a:r>
            <a:r>
              <a:rPr lang="en-US" altLang="ko-KR" sz="1600" b="1" dirty="0"/>
              <a:t>";</a:t>
            </a:r>
          </a:p>
          <a:p>
            <a:pPr lvl="1"/>
            <a:r>
              <a:rPr lang="ko-KR" altLang="en-US" sz="1600" dirty="0"/>
              <a:t>  </a:t>
            </a:r>
            <a:r>
              <a:rPr lang="en-US" altLang="ko-KR" sz="1600" dirty="0"/>
              <a:t>}</a:t>
            </a:r>
          </a:p>
          <a:p>
            <a:r>
              <a:rPr lang="ko-KR" altLang="en-US" sz="1600" dirty="0"/>
              <a:t>  </a:t>
            </a:r>
          </a:p>
          <a:p>
            <a:pPr lvl="1"/>
            <a:r>
              <a:rPr lang="en-US" altLang="ko-KR" sz="1600" dirty="0"/>
              <a:t>  </a:t>
            </a:r>
            <a:r>
              <a:rPr lang="en-US" altLang="ko-KR" sz="1600" b="1" dirty="0"/>
              <a:t>try {</a:t>
            </a:r>
          </a:p>
          <a:p>
            <a:pPr lvl="2"/>
            <a:r>
              <a:rPr lang="en-US" altLang="ko-KR" sz="1600" dirty="0"/>
              <a:t> </a:t>
            </a:r>
            <a:r>
              <a:rPr lang="en-US" altLang="ko-KR" sz="1600" b="1" dirty="0" err="1" smtClean="0"/>
              <a:t>this.userService.updateUser</a:t>
            </a:r>
            <a:r>
              <a:rPr lang="en-US" altLang="ko-KR" sz="1600" b="1" dirty="0" smtClean="0"/>
              <a:t>(user</a:t>
            </a:r>
            <a:r>
              <a:rPr lang="en-US" altLang="ko-KR" sz="1600" b="1" dirty="0"/>
              <a:t>);</a:t>
            </a:r>
          </a:p>
          <a:p>
            <a:pPr lvl="2"/>
            <a:r>
              <a:rPr lang="en-US" altLang="ko-KR" sz="1600" dirty="0" smtClean="0"/>
              <a:t>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model</a:t>
            </a:r>
            <a:r>
              <a:rPr lang="en-US" altLang="ko-KR" sz="1600" dirty="0" err="1" smtClean="0"/>
              <a:t>.addAttribute</a:t>
            </a:r>
            <a:r>
              <a:rPr lang="en-US" altLang="ko-KR" sz="1600" dirty="0"/>
              <a:t>("user", user);</a:t>
            </a:r>
          </a:p>
          <a:p>
            <a:pPr lvl="2"/>
            <a:r>
              <a:rPr lang="en-US" altLang="ko-KR" sz="1600" dirty="0"/>
              <a:t> </a:t>
            </a:r>
            <a:r>
              <a:rPr lang="en-US" altLang="ko-KR" sz="1600" b="1" dirty="0" smtClean="0"/>
              <a:t>return </a:t>
            </a:r>
            <a:r>
              <a:rPr lang="en-US" altLang="ko-KR" sz="1600" b="1" dirty="0"/>
              <a:t>"</a:t>
            </a:r>
            <a:r>
              <a:rPr lang="en-US" altLang="ko-KR" sz="1600" b="1" dirty="0" err="1">
                <a:solidFill>
                  <a:srgbClr val="0000FF"/>
                </a:solidFill>
              </a:rPr>
              <a:t>userEntrySuccess</a:t>
            </a:r>
            <a:r>
              <a:rPr lang="en-US" altLang="ko-KR" sz="1600" b="1" dirty="0"/>
              <a:t>";</a:t>
            </a:r>
          </a:p>
          <a:p>
            <a:pPr lvl="1"/>
            <a:r>
              <a:rPr lang="ko-KR" altLang="en-US" sz="1600" dirty="0"/>
              <a:t>  </a:t>
            </a:r>
            <a:r>
              <a:rPr lang="en-US" altLang="ko-KR" sz="1600" dirty="0"/>
              <a:t>} </a:t>
            </a:r>
          </a:p>
          <a:p>
            <a:pPr lvl="1"/>
            <a:r>
              <a:rPr lang="en-US" altLang="ko-KR" sz="1600" dirty="0"/>
              <a:t>  </a:t>
            </a:r>
            <a:r>
              <a:rPr lang="en-US" altLang="ko-KR" sz="1600" b="1" dirty="0"/>
              <a:t>catch (</a:t>
            </a:r>
            <a:r>
              <a:rPr lang="en-US" altLang="ko-KR" sz="1600" b="1" dirty="0" err="1"/>
              <a:t>DataIntegrityViolationException</a:t>
            </a:r>
            <a:r>
              <a:rPr lang="en-US" altLang="ko-KR" sz="1600" b="1" dirty="0"/>
              <a:t> e) {</a:t>
            </a:r>
          </a:p>
          <a:p>
            <a:pPr lvl="2"/>
            <a:r>
              <a:rPr lang="en-US" altLang="ko-KR" sz="1600" dirty="0"/>
              <a:t>  </a:t>
            </a:r>
            <a:r>
              <a:rPr lang="en-US" altLang="ko-KR" sz="1600" dirty="0" err="1"/>
              <a:t>result.reject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error.duplicate.user</a:t>
            </a:r>
            <a:r>
              <a:rPr lang="en-US" altLang="ko-KR" sz="1600" dirty="0"/>
              <a:t>");</a:t>
            </a:r>
          </a:p>
          <a:p>
            <a:pPr lvl="2"/>
            <a:r>
              <a:rPr lang="en-US" altLang="ko-KR" sz="1600" dirty="0" smtClean="0"/>
              <a:t> 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model</a:t>
            </a:r>
            <a:r>
              <a:rPr lang="en-US" altLang="ko-KR" sz="1600" dirty="0" err="1" smtClean="0"/>
              <a:t>.addAllAttributes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result.getModel</a:t>
            </a:r>
            <a:r>
              <a:rPr lang="en-US" altLang="ko-KR" sz="1600" dirty="0" smtClean="0"/>
              <a:t>())</a:t>
            </a:r>
            <a:endParaRPr lang="ko-KR" altLang="en-US" sz="1600" dirty="0"/>
          </a:p>
          <a:p>
            <a:pPr lvl="2"/>
            <a:r>
              <a:rPr lang="en-US" altLang="ko-KR" sz="1600" dirty="0"/>
              <a:t>  </a:t>
            </a:r>
            <a:r>
              <a:rPr lang="en-US" altLang="ko-KR" sz="1600" b="1" dirty="0"/>
              <a:t>return "</a:t>
            </a:r>
            <a:r>
              <a:rPr lang="en-US" altLang="ko-KR" sz="1600" b="1" dirty="0" err="1">
                <a:solidFill>
                  <a:srgbClr val="0000FF"/>
                </a:solidFill>
              </a:rPr>
              <a:t>userEditForm</a:t>
            </a:r>
            <a:r>
              <a:rPr lang="en-US" altLang="ko-KR" sz="1600" b="1" dirty="0"/>
              <a:t>";</a:t>
            </a:r>
          </a:p>
          <a:p>
            <a:pPr lvl="1"/>
            <a:r>
              <a:rPr lang="ko-KR" altLang="en-US" sz="1600" dirty="0"/>
              <a:t>  </a:t>
            </a:r>
            <a:r>
              <a:rPr lang="en-US" altLang="ko-KR" sz="1600" dirty="0"/>
              <a:t>}</a:t>
            </a:r>
          </a:p>
          <a:p>
            <a:r>
              <a:rPr lang="ko-KR" altLang="en-US" sz="1600" dirty="0"/>
              <a:t>    </a:t>
            </a:r>
            <a:r>
              <a:rPr lang="en-US" altLang="ko-KR" sz="1600" dirty="0" smtClean="0"/>
              <a:t>}</a:t>
            </a:r>
          </a:p>
          <a:p>
            <a:r>
              <a:rPr lang="en-US" altLang="ko-KR" sz="1600" dirty="0"/>
              <a:t>}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12159" y="2727504"/>
            <a:ext cx="2682155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Model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은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return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하지 않아도 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string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으로 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view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만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반환하면   자동으로 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return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됨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6" name="직선 화살표 연결선 5"/>
          <p:cNvCxnSpPr>
            <a:cxnSpLocks noChangeShapeType="1"/>
            <a:stCxn id="5" idx="1"/>
          </p:cNvCxnSpPr>
          <p:nvPr/>
        </p:nvCxnSpPr>
        <p:spPr bwMode="auto">
          <a:xfrm flipH="1" flipV="1">
            <a:off x="1475657" y="2060848"/>
            <a:ext cx="4536502" cy="10359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 type="oval" w="med" len="med"/>
            <a:tailEnd type="triangle" w="med" len="med"/>
          </a:ln>
        </p:spPr>
      </p:cxnSp>
      <p:cxnSp>
        <p:nvCxnSpPr>
          <p:cNvPr id="8" name="직선 화살표 연결선 7"/>
          <p:cNvCxnSpPr>
            <a:cxnSpLocks noChangeShapeType="1"/>
            <a:stCxn id="5" idx="1"/>
          </p:cNvCxnSpPr>
          <p:nvPr/>
        </p:nvCxnSpPr>
        <p:spPr bwMode="auto">
          <a:xfrm flipH="1">
            <a:off x="1722141" y="3096836"/>
            <a:ext cx="4290018" cy="24825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 type="oval" w="med" len="med"/>
            <a:tailEnd type="triangle" w="med" len="med"/>
          </a:ln>
        </p:spPr>
      </p:cxnSp>
      <p:cxnSp>
        <p:nvCxnSpPr>
          <p:cNvPr id="10" name="직선 화살표 연결선 9"/>
          <p:cNvCxnSpPr>
            <a:cxnSpLocks noChangeShapeType="1"/>
            <a:stCxn id="5" idx="1"/>
          </p:cNvCxnSpPr>
          <p:nvPr/>
        </p:nvCxnSpPr>
        <p:spPr bwMode="auto">
          <a:xfrm flipH="1">
            <a:off x="1722141" y="3096836"/>
            <a:ext cx="4290018" cy="15563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 type="oval" w="med" len="med"/>
            <a:tailEnd type="triangle" w="med" len="med"/>
          </a:ln>
        </p:spPr>
      </p:cxnSp>
      <p:sp>
        <p:nvSpPr>
          <p:cNvPr id="14" name="TextBox 13"/>
          <p:cNvSpPr txBox="1"/>
          <p:nvPr/>
        </p:nvSpPr>
        <p:spPr>
          <a:xfrm>
            <a:off x="6012159" y="1628800"/>
            <a:ext cx="2682156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외부 시스템에서 생성된 객체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Model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을 인수로 받음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5" name="직선 화살표 연결선 14"/>
          <p:cNvCxnSpPr>
            <a:cxnSpLocks noChangeShapeType="1"/>
            <a:stCxn id="14" idx="0"/>
          </p:cNvCxnSpPr>
          <p:nvPr/>
        </p:nvCxnSpPr>
        <p:spPr bwMode="auto">
          <a:xfrm flipH="1" flipV="1">
            <a:off x="6516217" y="1376772"/>
            <a:ext cx="837020" cy="25202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 type="oval" w="med" len="med"/>
            <a:tailEnd type="triangle" w="med" len="med"/>
          </a:ln>
        </p:spPr>
      </p:cxnSp>
      <p:sp>
        <p:nvSpPr>
          <p:cNvPr id="30" name="직사각형 29"/>
          <p:cNvSpPr/>
          <p:nvPr/>
        </p:nvSpPr>
        <p:spPr>
          <a:xfrm>
            <a:off x="4861441" y="3914472"/>
            <a:ext cx="4234934" cy="14773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dirty="0" smtClean="0"/>
              <a:t>모델에 자동으로 추가되어 반환되는 정보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/>
              <a:t>- @</a:t>
            </a:r>
            <a:r>
              <a:rPr lang="en-US" altLang="ko-KR" dirty="0" err="1" smtClean="0"/>
              <a:t>ModelAttribute</a:t>
            </a:r>
            <a:r>
              <a:rPr lang="ko-KR" altLang="en-US" dirty="0" smtClean="0"/>
              <a:t>로 </a:t>
            </a:r>
            <a:r>
              <a:rPr lang="ko-KR" altLang="en-US" dirty="0"/>
              <a:t>넘어 온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ko-KR" altLang="en-US" dirty="0" err="1"/>
              <a:t>파라미터의</a:t>
            </a:r>
            <a:r>
              <a:rPr lang="ko-KR" altLang="en-US" dirty="0"/>
              <a:t> 모델</a:t>
            </a:r>
            <a:br>
              <a:rPr lang="ko-KR" altLang="en-US" dirty="0"/>
            </a:br>
            <a:r>
              <a:rPr lang="en-US" altLang="ko-KR" dirty="0"/>
              <a:t>- Map, Model, </a:t>
            </a:r>
            <a:r>
              <a:rPr lang="en-US" altLang="ko-KR" dirty="0" err="1"/>
              <a:t>ModelMap</a:t>
            </a:r>
            <a:r>
              <a:rPr lang="en-US" altLang="ko-KR" dirty="0"/>
              <a:t> </a:t>
            </a:r>
            <a:r>
              <a:rPr lang="ko-KR" altLang="en-US" dirty="0" err="1"/>
              <a:t>파라미터</a:t>
            </a:r>
            <a:r>
              <a:rPr lang="ko-KR" altLang="en-US" dirty="0"/>
              <a:t> </a:t>
            </a:r>
            <a:br>
              <a:rPr lang="ko-KR" altLang="en-US" dirty="0"/>
            </a:br>
            <a:r>
              <a:rPr lang="en-US" altLang="ko-KR" dirty="0"/>
              <a:t>- @</a:t>
            </a:r>
            <a:r>
              <a:rPr lang="en-US" altLang="ko-KR" dirty="0" err="1"/>
              <a:t>ModelAttribute</a:t>
            </a:r>
            <a:r>
              <a:rPr lang="en-US" altLang="ko-KR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en-US" altLang="ko-KR" dirty="0" err="1"/>
              <a:t>BindingResult</a:t>
            </a:r>
            <a:r>
              <a:rPr lang="en-US" altLang="ko-KR" dirty="0"/>
              <a:t> : </a:t>
            </a:r>
            <a:r>
              <a:rPr lang="ko-KR" altLang="en-US" dirty="0"/>
              <a:t>검증 </a:t>
            </a:r>
            <a:r>
              <a:rPr lang="ko-KR" altLang="en-US" dirty="0" smtClean="0"/>
              <a:t>결과</a:t>
            </a:r>
            <a:r>
              <a:rPr lang="en-US" altLang="ko-KR" dirty="0" smtClean="0"/>
              <a:t> </a:t>
            </a:r>
            <a:endParaRPr lang="en-US" altLang="ko-KR" dirty="0"/>
          </a:p>
        </p:txBody>
      </p:sp>
      <p:sp>
        <p:nvSpPr>
          <p:cNvPr id="31" name="직사각형 30"/>
          <p:cNvSpPr/>
          <p:nvPr/>
        </p:nvSpPr>
        <p:spPr>
          <a:xfrm>
            <a:off x="2987824" y="1147858"/>
            <a:ext cx="3816424" cy="22891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화살표 연결선 32"/>
          <p:cNvCxnSpPr>
            <a:cxnSpLocks noChangeShapeType="1"/>
          </p:cNvCxnSpPr>
          <p:nvPr/>
        </p:nvCxnSpPr>
        <p:spPr bwMode="auto">
          <a:xfrm flipH="1" flipV="1">
            <a:off x="5220072" y="1376772"/>
            <a:ext cx="432049" cy="25377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1348289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b="1" dirty="0" smtClean="0">
                <a:solidFill>
                  <a:srgbClr val="0000FF"/>
                </a:solidFill>
              </a:rPr>
              <a:t>@</a:t>
            </a:r>
            <a:r>
              <a:rPr lang="en-US" altLang="ko-KR" sz="2400" b="1" dirty="0">
                <a:solidFill>
                  <a:srgbClr val="0000FF"/>
                </a:solidFill>
              </a:rPr>
              <a:t>Controller </a:t>
            </a:r>
            <a:r>
              <a:rPr lang="ko-KR" altLang="en-US" sz="2400" b="1" dirty="0" err="1">
                <a:solidFill>
                  <a:srgbClr val="0000FF"/>
                </a:solidFill>
              </a:rPr>
              <a:t>메소드</a:t>
            </a:r>
            <a:r>
              <a:rPr lang="ko-KR" altLang="en-US" sz="2400" b="1" dirty="0">
                <a:solidFill>
                  <a:srgbClr val="0000FF"/>
                </a:solidFill>
              </a:rPr>
              <a:t> 리턴 타입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153400" cy="5688632"/>
          </a:xfrm>
        </p:spPr>
        <p:txBody>
          <a:bodyPr>
            <a:normAutofit fontScale="92500"/>
          </a:bodyPr>
          <a:lstStyle/>
          <a:p>
            <a:r>
              <a:rPr lang="en-US" altLang="ko-KR" sz="1400" dirty="0" err="1">
                <a:solidFill>
                  <a:srgbClr val="0000FF"/>
                </a:solidFill>
              </a:rPr>
              <a:t>ModelAndView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lvl="1"/>
            <a:r>
              <a:rPr lang="en-US" altLang="ko-KR" sz="1200" dirty="0" err="1"/>
              <a:t>ModelAndView</a:t>
            </a:r>
            <a:r>
              <a:rPr lang="ko-KR" altLang="en-US" sz="1200" dirty="0"/>
              <a:t>는 컨트롤러가 </a:t>
            </a:r>
            <a:r>
              <a:rPr lang="ko-KR" altLang="en-US" sz="1200" dirty="0" err="1"/>
              <a:t>리턴해야</a:t>
            </a:r>
            <a:r>
              <a:rPr lang="ko-KR" altLang="en-US" sz="1200" dirty="0"/>
              <a:t> 하는 정보를 담고 있는 가장 대표적인 </a:t>
            </a:r>
            <a:r>
              <a:rPr lang="ko-KR" altLang="en-US" sz="1200" dirty="0" smtClean="0"/>
              <a:t>타입</a:t>
            </a:r>
            <a:endParaRPr lang="en-US" altLang="ko-KR" sz="1200" dirty="0"/>
          </a:p>
          <a:p>
            <a:r>
              <a:rPr lang="en-US" altLang="ko-KR" sz="1400" dirty="0">
                <a:solidFill>
                  <a:srgbClr val="0000FF"/>
                </a:solidFill>
              </a:rPr>
              <a:t>String</a:t>
            </a:r>
          </a:p>
          <a:p>
            <a:pPr lvl="1"/>
            <a:r>
              <a:rPr lang="ko-KR" altLang="en-US" sz="1200" dirty="0" err="1"/>
              <a:t>메소드의</a:t>
            </a:r>
            <a:r>
              <a:rPr lang="ko-KR" altLang="en-US" sz="1200" dirty="0"/>
              <a:t> 리턴 타입이 </a:t>
            </a:r>
            <a:r>
              <a:rPr lang="ko-KR" altLang="en-US" sz="1200" dirty="0" err="1"/>
              <a:t>스트링이면</a:t>
            </a:r>
            <a:r>
              <a:rPr lang="ko-KR" altLang="en-US" sz="1200" dirty="0"/>
              <a:t> 리턴 값은 </a:t>
            </a:r>
            <a:r>
              <a:rPr lang="ko-KR" altLang="en-US" sz="1200" dirty="0" err="1"/>
              <a:t>뷰</a:t>
            </a:r>
            <a:r>
              <a:rPr lang="ko-KR" altLang="en-US" sz="1200" dirty="0"/>
              <a:t> 이름으로 </a:t>
            </a:r>
            <a:r>
              <a:rPr lang="ko-KR" altLang="en-US" sz="1200" dirty="0" smtClean="0"/>
              <a:t>사용</a:t>
            </a:r>
            <a:endParaRPr lang="en-US" altLang="ko-KR" sz="1200" dirty="0" smtClean="0"/>
          </a:p>
          <a:p>
            <a:pPr lvl="1"/>
            <a:r>
              <a:rPr lang="ko-KR" altLang="en-US" sz="1200" dirty="0" smtClean="0"/>
              <a:t>모델정보는 미리 생성된 모델 </a:t>
            </a:r>
            <a:r>
              <a:rPr lang="ko-KR" altLang="en-US" sz="1200" dirty="0" err="1"/>
              <a:t>맵</a:t>
            </a:r>
            <a:r>
              <a:rPr lang="ko-KR" altLang="en-US" sz="1200" dirty="0"/>
              <a:t> </a:t>
            </a:r>
            <a:r>
              <a:rPr lang="ko-KR" altLang="en-US" sz="1200" dirty="0" err="1"/>
              <a:t>파라미터로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전달받아 </a:t>
            </a:r>
            <a:r>
              <a:rPr lang="ko-KR" altLang="en-US" sz="1200" b="1" dirty="0" smtClean="0">
                <a:solidFill>
                  <a:schemeClr val="accent4">
                    <a:lumMod val="50000"/>
                  </a:schemeClr>
                </a:solidFill>
              </a:rPr>
              <a:t>자동으로 추가</a:t>
            </a:r>
            <a:r>
              <a:rPr lang="en-US" altLang="ko-KR" sz="1200" dirty="0" smtClean="0"/>
              <a:t>. </a:t>
            </a:r>
            <a:endParaRPr lang="en-US" altLang="ko-KR" sz="1200" dirty="0"/>
          </a:p>
          <a:p>
            <a:r>
              <a:rPr lang="en-US" altLang="ko-KR" sz="1400" dirty="0" smtClean="0">
                <a:solidFill>
                  <a:srgbClr val="0000FF"/>
                </a:solidFill>
              </a:rPr>
              <a:t>@</a:t>
            </a:r>
            <a:r>
              <a:rPr lang="en-US" altLang="ko-KR" sz="1400" dirty="0" err="1">
                <a:solidFill>
                  <a:srgbClr val="0000FF"/>
                </a:solidFill>
              </a:rPr>
              <a:t>ModelAttribute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모델 오브젝트 또는 커맨드 </a:t>
            </a:r>
            <a:r>
              <a:rPr lang="ko-KR" altLang="en-US" sz="1400" dirty="0" smtClean="0">
                <a:solidFill>
                  <a:srgbClr val="0000FF"/>
                </a:solidFill>
              </a:rPr>
              <a:t>오브젝트</a:t>
            </a:r>
            <a:endParaRPr lang="en-US" altLang="ko-KR" sz="14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1200" dirty="0" smtClean="0"/>
              <a:t>@</a:t>
            </a:r>
            <a:r>
              <a:rPr lang="en-US" altLang="ko-KR" sz="1200" dirty="0" err="1"/>
              <a:t>ModelAttribute</a:t>
            </a:r>
            <a:r>
              <a:rPr lang="ko-KR" altLang="en-US" sz="1200" dirty="0"/>
              <a:t>를 붙인 모델 오브젝트나 </a:t>
            </a:r>
            <a:r>
              <a:rPr lang="en-US" altLang="ko-KR" sz="1200" dirty="0"/>
              <a:t>@</a:t>
            </a:r>
            <a:r>
              <a:rPr lang="en-US" altLang="ko-KR" sz="1200" dirty="0" err="1"/>
              <a:t>ModelAttribute</a:t>
            </a:r>
            <a:r>
              <a:rPr lang="ko-KR" altLang="en-US" sz="1200" dirty="0"/>
              <a:t>는 생략했지만 단순 타입이 아니라서 커맨드 오브젝트로 처리되는 </a:t>
            </a:r>
            <a:r>
              <a:rPr lang="ko-KR" altLang="en-US" sz="1200" dirty="0" smtClean="0"/>
              <a:t>오브젝트라면 자동으로 </a:t>
            </a:r>
            <a:r>
              <a:rPr lang="ko-KR" altLang="en-US" sz="1200" dirty="0"/>
              <a:t>컨트롤러가 </a:t>
            </a:r>
            <a:r>
              <a:rPr lang="ko-KR" altLang="en-US" sz="1200" dirty="0" err="1"/>
              <a:t>리턴하는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모델에</a:t>
            </a:r>
            <a:r>
              <a:rPr lang="en-US" altLang="ko-KR" sz="1200" dirty="0" smtClean="0"/>
              <a:t> </a:t>
            </a:r>
            <a:r>
              <a:rPr lang="ko-KR" altLang="en-US" sz="1200" b="1" dirty="0">
                <a:solidFill>
                  <a:schemeClr val="accent4">
                    <a:lumMod val="50000"/>
                  </a:schemeClr>
                </a:solidFill>
              </a:rPr>
              <a:t>자동으로 추가</a:t>
            </a:r>
            <a:r>
              <a:rPr lang="en-US" altLang="ko-KR" sz="1200" dirty="0"/>
              <a:t>. 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</a:rPr>
              <a:t>Map</a:t>
            </a:r>
            <a:r>
              <a:rPr lang="en-US" altLang="ko-KR" sz="1400" dirty="0">
                <a:solidFill>
                  <a:srgbClr val="0000FF"/>
                </a:solidFill>
              </a:rPr>
              <a:t>, Model, </a:t>
            </a:r>
            <a:r>
              <a:rPr lang="en-US" altLang="ko-KR" sz="1400" dirty="0" err="1">
                <a:solidFill>
                  <a:srgbClr val="0000FF"/>
                </a:solidFill>
              </a:rPr>
              <a:t>ModelMap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 err="1" smtClean="0">
                <a:solidFill>
                  <a:srgbClr val="0000FF"/>
                </a:solidFill>
              </a:rPr>
              <a:t>파라미터</a:t>
            </a:r>
            <a:endParaRPr lang="en-US" altLang="ko-KR" sz="14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1200" dirty="0" smtClean="0"/>
              <a:t>Map</a:t>
            </a:r>
            <a:r>
              <a:rPr lang="en-US" altLang="ko-KR" sz="1200" dirty="0"/>
              <a:t>, Model, </a:t>
            </a:r>
            <a:r>
              <a:rPr lang="en-US" altLang="ko-KR" sz="1200" dirty="0" err="1"/>
              <a:t>ModelMap</a:t>
            </a:r>
            <a:r>
              <a:rPr lang="en-US" altLang="ko-KR" sz="1200" dirty="0"/>
              <a:t> </a:t>
            </a:r>
            <a:r>
              <a:rPr lang="ko-KR" altLang="en-US" sz="1200" dirty="0"/>
              <a:t>타입의 </a:t>
            </a:r>
            <a:r>
              <a:rPr lang="ko-KR" altLang="en-US" sz="1200" dirty="0" err="1"/>
              <a:t>파라미터를</a:t>
            </a:r>
            <a:r>
              <a:rPr lang="ko-KR" altLang="en-US" sz="1200" dirty="0"/>
              <a:t> 사용하면 미리 생성된 모델 </a:t>
            </a:r>
            <a:r>
              <a:rPr lang="ko-KR" altLang="en-US" sz="1200" dirty="0" err="1"/>
              <a:t>맵</a:t>
            </a:r>
            <a:r>
              <a:rPr lang="ko-KR" altLang="en-US" sz="1200" dirty="0"/>
              <a:t> 오브젝트를 전달받아서 오브젝트를 추가할 수 </a:t>
            </a:r>
            <a:r>
              <a:rPr lang="ko-KR" altLang="en-US" sz="1200" dirty="0" smtClean="0"/>
              <a:t>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이 오브젝트는  </a:t>
            </a:r>
            <a:r>
              <a:rPr lang="ko-KR" altLang="en-US" sz="1200" dirty="0" err="1" smtClean="0"/>
              <a:t>뷰에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전달되는 모델에 </a:t>
            </a:r>
            <a:r>
              <a:rPr lang="ko-KR" altLang="en-US" sz="1200" b="1" dirty="0">
                <a:solidFill>
                  <a:schemeClr val="accent4">
                    <a:lumMod val="50000"/>
                  </a:schemeClr>
                </a:solidFill>
              </a:rPr>
              <a:t>자동으로 추가</a:t>
            </a:r>
            <a:r>
              <a:rPr lang="en-US" altLang="ko-KR" sz="1200" dirty="0"/>
              <a:t>. 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</a:rPr>
              <a:t>@</a:t>
            </a:r>
            <a:r>
              <a:rPr lang="en-US" altLang="ko-KR" sz="1400" dirty="0" err="1">
                <a:solidFill>
                  <a:srgbClr val="0000FF"/>
                </a:solidFill>
              </a:rPr>
              <a:t>ModelAttribute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 err="1">
                <a:solidFill>
                  <a:srgbClr val="0000FF"/>
                </a:solidFill>
              </a:rPr>
              <a:t>메소드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lvl="1"/>
            <a:r>
              <a:rPr lang="en-US" altLang="ko-KR" sz="1200" dirty="0" smtClean="0"/>
              <a:t>@</a:t>
            </a:r>
            <a:r>
              <a:rPr lang="en-US" altLang="ko-KR" sz="1200" dirty="0" err="1"/>
              <a:t>ModelAttribute</a:t>
            </a:r>
            <a:r>
              <a:rPr lang="en-US" altLang="ko-KR" sz="1200" dirty="0"/>
              <a:t> </a:t>
            </a:r>
            <a:r>
              <a:rPr lang="ko-KR" altLang="en-US" sz="1200" dirty="0" err="1"/>
              <a:t>메소드가</a:t>
            </a:r>
            <a:r>
              <a:rPr lang="ko-KR" altLang="en-US" sz="1200" dirty="0"/>
              <a:t> 생성하는 오브젝트는 클래스 내의 다른 컨트롤러 </a:t>
            </a:r>
            <a:r>
              <a:rPr lang="ko-KR" altLang="en-US" sz="1200" dirty="0" err="1"/>
              <a:t>메소드의</a:t>
            </a:r>
            <a:r>
              <a:rPr lang="ko-KR" altLang="en-US" sz="1200" dirty="0"/>
              <a:t> 모델에 </a:t>
            </a:r>
            <a:r>
              <a:rPr lang="ko-KR" altLang="en-US" sz="1200" b="1" dirty="0">
                <a:solidFill>
                  <a:schemeClr val="accent4">
                    <a:lumMod val="50000"/>
                  </a:schemeClr>
                </a:solidFill>
              </a:rPr>
              <a:t>자동으로 추가</a:t>
            </a:r>
            <a:r>
              <a:rPr lang="en-US" altLang="ko-KR" sz="1200" dirty="0"/>
              <a:t>. </a:t>
            </a:r>
          </a:p>
          <a:p>
            <a:r>
              <a:rPr lang="en-US" altLang="ko-KR" sz="1400" dirty="0" err="1" smtClean="0">
                <a:solidFill>
                  <a:srgbClr val="0000FF"/>
                </a:solidFill>
              </a:rPr>
              <a:t>BindingResult</a:t>
            </a:r>
            <a:endParaRPr lang="en-US" altLang="ko-KR" sz="14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1200" dirty="0"/>
              <a:t>@</a:t>
            </a:r>
            <a:r>
              <a:rPr lang="en-US" altLang="ko-KR" sz="1200" dirty="0" err="1"/>
              <a:t>ModelAttribute</a:t>
            </a:r>
            <a:r>
              <a:rPr lang="en-US" altLang="ko-KR" sz="1200" dirty="0"/>
              <a:t> </a:t>
            </a:r>
            <a:r>
              <a:rPr lang="ko-KR" altLang="en-US" sz="1200" dirty="0" err="1"/>
              <a:t>파라미터와</a:t>
            </a:r>
            <a:r>
              <a:rPr lang="ko-KR" altLang="en-US" sz="1200" dirty="0"/>
              <a:t> 함께 사용하는 </a:t>
            </a:r>
            <a:r>
              <a:rPr lang="en-US" altLang="ko-KR" sz="1200" dirty="0" err="1"/>
              <a:t>BindingResult</a:t>
            </a:r>
            <a:r>
              <a:rPr lang="en-US" altLang="ko-KR" sz="1200" dirty="0"/>
              <a:t> </a:t>
            </a:r>
            <a:r>
              <a:rPr lang="ko-KR" altLang="en-US" sz="1200" dirty="0"/>
              <a:t>타입의 오브젝트도 모델에 </a:t>
            </a:r>
            <a:r>
              <a:rPr lang="ko-KR" altLang="en-US" sz="1200" b="1" dirty="0">
                <a:solidFill>
                  <a:schemeClr val="accent4">
                    <a:lumMod val="50000"/>
                  </a:schemeClr>
                </a:solidFill>
              </a:rPr>
              <a:t>자동으로 추가</a:t>
            </a:r>
            <a:r>
              <a:rPr lang="en-US" altLang="ko-KR" sz="1200" dirty="0"/>
              <a:t>. </a:t>
            </a:r>
            <a:r>
              <a:rPr lang="en-US" altLang="ko-KR" sz="1200" dirty="0"/>
              <a:t> </a:t>
            </a:r>
            <a:endParaRPr lang="en-US" altLang="ko-KR" sz="1200" dirty="0" smtClean="0"/>
          </a:p>
          <a:p>
            <a:r>
              <a:rPr lang="en-US" altLang="ko-KR" sz="1400" dirty="0" smtClean="0"/>
              <a:t>Void</a:t>
            </a:r>
          </a:p>
          <a:p>
            <a:pPr lvl="1"/>
            <a:r>
              <a:rPr lang="en-US" altLang="ko-KR" sz="1200" dirty="0"/>
              <a:t>URL</a:t>
            </a:r>
            <a:r>
              <a:rPr lang="ko-KR" altLang="en-US" sz="1200" dirty="0"/>
              <a:t>을 따라서 </a:t>
            </a:r>
            <a:r>
              <a:rPr lang="ko-KR" altLang="en-US" sz="1200" dirty="0" err="1"/>
              <a:t>뷰</a:t>
            </a:r>
            <a:r>
              <a:rPr lang="ko-KR" altLang="en-US" sz="1200" dirty="0"/>
              <a:t> 이름을 </a:t>
            </a:r>
            <a:r>
              <a:rPr lang="ko-KR" altLang="en-US" sz="1200" dirty="0" smtClean="0"/>
              <a:t>만들어준다</a:t>
            </a:r>
            <a:r>
              <a:rPr lang="en-US" altLang="ko-KR" sz="1200" dirty="0" smtClean="0"/>
              <a:t>.  URL</a:t>
            </a:r>
            <a:r>
              <a:rPr lang="ko-KR" altLang="en-US" sz="1200" dirty="0"/>
              <a:t>과 </a:t>
            </a:r>
            <a:r>
              <a:rPr lang="ko-KR" altLang="en-US" sz="1200" dirty="0" err="1"/>
              <a:t>뷰</a:t>
            </a:r>
            <a:r>
              <a:rPr lang="ko-KR" altLang="en-US" sz="1200" dirty="0"/>
              <a:t> 이름을 일관되게 </a:t>
            </a:r>
            <a:r>
              <a:rPr lang="ko-KR" altLang="en-US" sz="1200" dirty="0" smtClean="0"/>
              <a:t>통일해야 한다</a:t>
            </a:r>
            <a:r>
              <a:rPr lang="en-US" altLang="ko-KR" sz="1200" dirty="0" smtClean="0"/>
              <a:t>. </a:t>
            </a:r>
            <a:endParaRPr lang="en-US" altLang="ko-KR" sz="1200" dirty="0"/>
          </a:p>
          <a:p>
            <a:r>
              <a:rPr lang="en-US" altLang="ko-KR" sz="1400" dirty="0"/>
              <a:t>@</a:t>
            </a:r>
            <a:r>
              <a:rPr lang="en-US" altLang="ko-KR" sz="1400" dirty="0" err="1" smtClean="0"/>
              <a:t>ResponseBody</a:t>
            </a:r>
            <a:endParaRPr lang="en-US" altLang="ko-KR" sz="1400" dirty="0" smtClean="0"/>
          </a:p>
          <a:p>
            <a:pPr lvl="1"/>
            <a:r>
              <a:rPr lang="ko-KR" altLang="en-US" sz="1050" dirty="0" err="1" smtClean="0"/>
              <a:t>스트링을</a:t>
            </a:r>
            <a:r>
              <a:rPr lang="ko-KR" altLang="en-US" sz="1050" dirty="0" smtClean="0"/>
              <a:t> </a:t>
            </a:r>
            <a:r>
              <a:rPr lang="ko-KR" altLang="en-US" sz="1050" dirty="0" err="1" smtClean="0"/>
              <a:t>리턴하면</a:t>
            </a:r>
            <a:r>
              <a:rPr lang="ko-KR" altLang="en-US" sz="1050" dirty="0" smtClean="0"/>
              <a:t>  </a:t>
            </a:r>
            <a:r>
              <a:rPr lang="en-US" altLang="ko-KR" sz="1050" dirty="0" smtClean="0"/>
              <a:t>view</a:t>
            </a:r>
            <a:r>
              <a:rPr lang="ko-KR" altLang="en-US" sz="1050" dirty="0" smtClean="0"/>
              <a:t> 이름이</a:t>
            </a:r>
            <a:r>
              <a:rPr lang="en-US" altLang="ko-KR" sz="1050" dirty="0" smtClean="0"/>
              <a:t> </a:t>
            </a:r>
            <a:r>
              <a:rPr lang="ko-KR" altLang="en-US" sz="1050" dirty="0" err="1" smtClean="0"/>
              <a:t>되지않고</a:t>
            </a:r>
            <a:r>
              <a:rPr lang="ko-KR" altLang="en-US" sz="1050" dirty="0" smtClean="0"/>
              <a:t>  메시지 </a:t>
            </a:r>
            <a:r>
              <a:rPr lang="ko-KR" altLang="en-US" sz="1050" dirty="0"/>
              <a:t>컨버터가 이를 변환해서 </a:t>
            </a:r>
            <a:r>
              <a:rPr lang="en-US" altLang="ko-KR" sz="1050" dirty="0" err="1"/>
              <a:t>HttpServletResponse</a:t>
            </a:r>
            <a:r>
              <a:rPr lang="ko-KR" altLang="en-US" sz="1050" dirty="0"/>
              <a:t>의 </a:t>
            </a:r>
            <a:r>
              <a:rPr lang="ko-KR" altLang="en-US" sz="1050" dirty="0" err="1"/>
              <a:t>출력스트림에</a:t>
            </a:r>
            <a:r>
              <a:rPr lang="ko-KR" altLang="en-US" sz="1050" dirty="0"/>
              <a:t> 넣어 </a:t>
            </a:r>
            <a:r>
              <a:rPr lang="ko-KR" altLang="en-US" sz="1050" dirty="0" smtClean="0"/>
              <a:t>출력된다</a:t>
            </a:r>
            <a:r>
              <a:rPr lang="en-US" altLang="ko-KR" sz="1050" dirty="0" smtClean="0"/>
              <a:t>. </a:t>
            </a:r>
          </a:p>
          <a:p>
            <a:pPr lvl="1"/>
            <a:r>
              <a:rPr lang="en-US" altLang="ko-KR" sz="1050" dirty="0" smtClean="0"/>
              <a:t>XML</a:t>
            </a:r>
            <a:r>
              <a:rPr lang="ko-KR" altLang="en-US" sz="1050" dirty="0"/>
              <a:t>이나 </a:t>
            </a:r>
            <a:r>
              <a:rPr lang="en-US" altLang="ko-KR" sz="1050" dirty="0"/>
              <a:t>JSON</a:t>
            </a:r>
            <a:r>
              <a:rPr lang="ko-KR" altLang="en-US" sz="1050" dirty="0"/>
              <a:t>과 같은 메시지 기반의 커뮤니케이션을 위해 </a:t>
            </a:r>
            <a:r>
              <a:rPr lang="ko-KR" altLang="en-US" sz="1050" dirty="0" smtClean="0"/>
              <a:t>사용된다</a:t>
            </a:r>
            <a:r>
              <a:rPr lang="en-US" altLang="ko-KR" sz="1000" dirty="0" smtClean="0"/>
              <a:t>.</a:t>
            </a:r>
            <a:endParaRPr lang="en-US" altLang="ko-KR" sz="1200" dirty="0"/>
          </a:p>
          <a:p>
            <a:r>
              <a:rPr lang="en-US" altLang="ko-KR" sz="1200" dirty="0" smtClean="0"/>
              <a:t>View</a:t>
            </a:r>
          </a:p>
          <a:p>
            <a:pPr lvl="1"/>
            <a:r>
              <a:rPr lang="ko-KR" altLang="en-US" sz="1000" dirty="0" err="1"/>
              <a:t>스트링</a:t>
            </a:r>
            <a:r>
              <a:rPr lang="ko-KR" altLang="en-US" sz="1000" dirty="0"/>
              <a:t> 리턴 타입은 </a:t>
            </a:r>
            <a:r>
              <a:rPr lang="ko-KR" altLang="en-US" sz="1000" dirty="0" err="1"/>
              <a:t>뷰</a:t>
            </a:r>
            <a:r>
              <a:rPr lang="ko-KR" altLang="en-US" sz="1000" dirty="0"/>
              <a:t> 이름으로 </a:t>
            </a:r>
            <a:r>
              <a:rPr lang="ko-KR" altLang="en-US" sz="1000" dirty="0" smtClean="0"/>
              <a:t>인식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 </a:t>
            </a:r>
            <a:r>
              <a:rPr lang="ko-KR" altLang="en-US" sz="1000" dirty="0" err="1"/>
              <a:t>뷰</a:t>
            </a:r>
            <a:r>
              <a:rPr lang="ko-KR" altLang="en-US" sz="1000" dirty="0"/>
              <a:t> 이름 대신 </a:t>
            </a:r>
            <a:r>
              <a:rPr lang="ko-KR" altLang="en-US" sz="1000" dirty="0" err="1"/>
              <a:t>뷰</a:t>
            </a:r>
            <a:r>
              <a:rPr lang="ko-KR" altLang="en-US" sz="1000" dirty="0"/>
              <a:t> 오브젝트를 사용하고 싶다면 다음과 같이 리턴 타입을 </a:t>
            </a:r>
            <a:r>
              <a:rPr lang="en-US" altLang="ko-KR" sz="1000" dirty="0"/>
              <a:t>View</a:t>
            </a:r>
            <a:r>
              <a:rPr lang="ko-KR" altLang="en-US" sz="1000" dirty="0"/>
              <a:t>로 선언하고 </a:t>
            </a:r>
            <a:r>
              <a:rPr lang="ko-KR" altLang="en-US" sz="1000" dirty="0" err="1"/>
              <a:t>뷰</a:t>
            </a:r>
            <a:r>
              <a:rPr lang="ko-KR" altLang="en-US" sz="1000" dirty="0"/>
              <a:t> 오브젝트를 </a:t>
            </a:r>
            <a:r>
              <a:rPr lang="ko-KR" altLang="en-US" sz="1000" dirty="0" smtClean="0"/>
              <a:t>넘겨준다</a:t>
            </a:r>
            <a:r>
              <a:rPr lang="en-US" altLang="ko-KR" sz="1000" dirty="0" smtClean="0"/>
              <a:t>. </a:t>
            </a:r>
            <a:endParaRPr lang="ko-KR" altLang="en-US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472"/>
            <a:ext cx="3476250" cy="9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4248" y="764704"/>
            <a:ext cx="1800200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solidFill>
                  <a:srgbClr val="0000FF"/>
                </a:solidFill>
              </a:rPr>
              <a:t>자동리턴</a:t>
            </a:r>
            <a:r>
              <a:rPr lang="en-US" altLang="ko-KR" sz="1400" dirty="0" smtClean="0">
                <a:solidFill>
                  <a:srgbClr val="0000FF"/>
                </a:solidFill>
              </a:rPr>
              <a:t>: </a:t>
            </a:r>
          </a:p>
          <a:p>
            <a:r>
              <a:rPr lang="ko-KR" altLang="en-US" sz="1400" dirty="0" smtClean="0">
                <a:solidFill>
                  <a:srgbClr val="0000FF"/>
                </a:solidFill>
              </a:rPr>
              <a:t>전달객체</a:t>
            </a:r>
            <a:r>
              <a:rPr lang="en-US" altLang="ko-KR" sz="1400" dirty="0" smtClean="0">
                <a:solidFill>
                  <a:srgbClr val="0000FF"/>
                </a:solidFill>
              </a:rPr>
              <a:t> (Command)</a:t>
            </a:r>
            <a:r>
              <a:rPr lang="ko-KR" altLang="en-US" sz="1400" dirty="0" smtClean="0">
                <a:solidFill>
                  <a:srgbClr val="0000FF"/>
                </a:solidFill>
              </a:rPr>
              <a:t>객체 </a:t>
            </a:r>
            <a:endParaRPr lang="en-US" altLang="ko-KR" sz="1400" dirty="0" smtClean="0">
              <a:solidFill>
                <a:srgbClr val="0000FF"/>
              </a:solidFill>
            </a:endParaRPr>
          </a:p>
          <a:p>
            <a:r>
              <a:rPr lang="en-US" altLang="ko-KR" sz="1400" dirty="0" err="1" smtClean="0">
                <a:solidFill>
                  <a:srgbClr val="0000FF"/>
                </a:solidFill>
              </a:rPr>
              <a:t>BidingResult</a:t>
            </a:r>
            <a:r>
              <a:rPr lang="en-US" altLang="ko-KR" sz="1400" dirty="0" smtClean="0">
                <a:solidFill>
                  <a:srgbClr val="0000FF"/>
                </a:solidFill>
              </a:rPr>
              <a:t>, Errors</a:t>
            </a:r>
            <a:r>
              <a:rPr lang="ko-KR" altLang="en-US" sz="1400" dirty="0" smtClean="0">
                <a:solidFill>
                  <a:srgbClr val="0000FF"/>
                </a:solidFill>
              </a:rPr>
              <a:t> 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User DTO 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4122304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13991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</a:t>
            </a:r>
            <a:r>
              <a:rPr lang="en-US" altLang="ko-KR" dirty="0" err="1" smtClean="0">
                <a:solidFill>
                  <a:srgbClr val="0000FF"/>
                </a:solidFill>
              </a:rPr>
              <a:t>userEditForm.jsp</a:t>
            </a:r>
            <a:r>
              <a:rPr lang="en-US" altLang="ko-KR" dirty="0" smtClean="0"/>
              <a:t>) </a:t>
            </a:r>
            <a:r>
              <a:rPr lang="en-US" altLang="ko-KR" dirty="0" smtClean="0">
                <a:solidFill>
                  <a:srgbClr val="0000FF"/>
                </a:solidFill>
              </a:rPr>
              <a:t>–(1)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51520" y="836712"/>
            <a:ext cx="8892480" cy="42165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&lt;%@ page language="java"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contentType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="text/html;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charset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=utf-8"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pageEncoding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="utf-8"%&gt;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&lt;%@ include file=“./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jsp_header.jsp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"%&gt;</a:t>
            </a:r>
          </a:p>
          <a:p>
            <a:endParaRPr lang="en-US" altLang="ko-KR" sz="14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&lt;HTML&gt;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&lt;HEAD&gt;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&lt;TITLE&gt;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회원 정보 수정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&lt;/TITLE&gt; </a:t>
            </a:r>
          </a:p>
          <a:p>
            <a:r>
              <a:rPr lang="en-US" altLang="ko-KR" sz="1600" dirty="0">
                <a:solidFill>
                  <a:srgbClr val="0000FF"/>
                </a:solidFill>
              </a:rPr>
              <a:t>&lt;link </a:t>
            </a:r>
            <a:r>
              <a:rPr lang="en-US" altLang="ko-KR" sz="1600" dirty="0" err="1">
                <a:solidFill>
                  <a:srgbClr val="0000FF"/>
                </a:solidFill>
              </a:rPr>
              <a:t>rel</a:t>
            </a:r>
            <a:r>
              <a:rPr lang="en-US" altLang="ko-KR" sz="1600" dirty="0">
                <a:solidFill>
                  <a:srgbClr val="0000FF"/>
                </a:solidFill>
              </a:rPr>
              <a:t>=</a:t>
            </a:r>
            <a:r>
              <a:rPr lang="en-US" altLang="ko-KR" sz="1600" i="1" dirty="0">
                <a:solidFill>
                  <a:srgbClr val="0000FF"/>
                </a:solidFill>
              </a:rPr>
              <a:t>"stylesheet" type="text/</a:t>
            </a:r>
            <a:r>
              <a:rPr lang="en-US" altLang="ko-KR" sz="1600" i="1" dirty="0" err="1">
                <a:solidFill>
                  <a:srgbClr val="0000FF"/>
                </a:solidFill>
              </a:rPr>
              <a:t>css</a:t>
            </a:r>
            <a:r>
              <a:rPr lang="en-US" altLang="ko-KR" sz="1600" i="1" dirty="0">
                <a:solidFill>
                  <a:srgbClr val="0000FF"/>
                </a:solidFill>
              </a:rPr>
              <a:t>" </a:t>
            </a:r>
            <a:r>
              <a:rPr lang="en-US" altLang="ko-KR" sz="1600" i="1" dirty="0" err="1">
                <a:solidFill>
                  <a:srgbClr val="0000FF"/>
                </a:solidFill>
              </a:rPr>
              <a:t>href</a:t>
            </a:r>
            <a:r>
              <a:rPr lang="en-US" altLang="ko-KR" sz="1600" i="1" dirty="0">
                <a:solidFill>
                  <a:srgbClr val="0000FF"/>
                </a:solidFill>
              </a:rPr>
              <a:t>="resources/</a:t>
            </a:r>
            <a:r>
              <a:rPr lang="en-US" altLang="ko-KR" sz="1600" i="1" dirty="0" err="1">
                <a:solidFill>
                  <a:srgbClr val="0000FF"/>
                </a:solidFill>
              </a:rPr>
              <a:t>css</a:t>
            </a:r>
            <a:r>
              <a:rPr lang="en-US" altLang="ko-KR" sz="1600" i="1" dirty="0">
                <a:solidFill>
                  <a:srgbClr val="0000FF"/>
                </a:solidFill>
              </a:rPr>
              <a:t>/style.css"&gt;</a:t>
            </a:r>
            <a:endParaRPr lang="ko-KR" altLang="en-US" sz="16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&lt;META http-equiv="Content-Type" content="text/html;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charset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=utf-8"&gt;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&lt;SCRIPT&gt;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function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ZipCode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{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browsing_window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=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window.open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("zip_form.jsp", "_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zipinput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"height=300,width=600,menubar=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no,directories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no,resizable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no,status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no,scrollbars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=yes");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browsing_window.focus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&lt;/SCRIPT&gt;     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&lt;/HEAD&gt;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</a:t>
            </a:r>
            <a:r>
              <a:rPr lang="en-US" altLang="ko-KR" dirty="0" err="1">
                <a:solidFill>
                  <a:srgbClr val="0000FF"/>
                </a:solidFill>
              </a:rPr>
              <a:t>userEditForm.jsp</a:t>
            </a:r>
            <a:r>
              <a:rPr lang="en-US" altLang="ko-KR" dirty="0" smtClean="0"/>
              <a:t>) </a:t>
            </a:r>
            <a:r>
              <a:rPr lang="en-US" altLang="ko-KR" dirty="0" smtClean="0">
                <a:solidFill>
                  <a:srgbClr val="0000FF"/>
                </a:solidFill>
              </a:rPr>
              <a:t>–(2)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04775" y="692696"/>
            <a:ext cx="8892480" cy="5047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&lt;BODY&gt;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&lt;center&gt;&lt;font size='3'&gt;&lt;b&gt;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회원정보 수정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&lt;/b&gt;&lt;/font&gt; 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&lt;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hr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 size='1' 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noshade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 width='600' align="center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"&gt;</a:t>
            </a:r>
          </a:p>
          <a:p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spring:hasBindErrors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name="user"&gt;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&lt;font color="red"&gt;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&lt;c:forEach items="${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errors.globalErrors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}"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var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="error”&gt;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   &lt;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spring:message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code="${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error.code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}" /&gt;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&lt;/c:forEach&gt; &lt;/font&gt;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spring:hasBindErrors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&gt;</a:t>
            </a:r>
          </a:p>
          <a:p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form:form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modelAttribute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="user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Name='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joinForm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Method='post' Action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='/doc/userEdit.do'&gt;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&lt;TABLE  border='2' width='600'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cellSpacing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=0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cellPadding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=5 align=center&gt;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width='100' align='center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'&gt;&lt;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font size='2'&gt;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아 이 디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&lt;/font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&gt;&lt;/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&lt;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form:input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path="id"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maxLength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='20' size='10'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readonly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='true' /&gt;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span class="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fieldError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"&gt;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form:errors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path="id"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/&gt;&lt;/span&gt;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&lt;/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&lt;/TR&gt;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</a:t>
            </a:r>
            <a:r>
              <a:rPr lang="en-US" altLang="ko-KR" dirty="0" err="1">
                <a:solidFill>
                  <a:srgbClr val="0000FF"/>
                </a:solidFill>
              </a:rPr>
              <a:t>userEditForm.jsp</a:t>
            </a:r>
            <a:r>
              <a:rPr lang="en-US" altLang="ko-KR" dirty="0" smtClean="0"/>
              <a:t>) </a:t>
            </a:r>
            <a:r>
              <a:rPr lang="en-US" altLang="ko-KR" dirty="0" smtClean="0">
                <a:solidFill>
                  <a:srgbClr val="0000FF"/>
                </a:solidFill>
              </a:rPr>
              <a:t>–(3)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692696"/>
            <a:ext cx="8892480" cy="4616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align='center‘&gt;&lt;font size='2'&gt;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비 밀 번 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&lt;/font&gt;&lt;/TD&gt;</a:t>
            </a:r>
          </a:p>
          <a:p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  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form:password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path="pass"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maxlength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="20"  size='10'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showPassword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="true" /&gt;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&lt;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span class="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fieldError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"&gt;&lt;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form:errors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path="pass"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/&gt;&lt;/span&gt;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&lt;/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align='center’&gt;&lt;font size='2'&gt;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비밀번호확인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&lt;/font&gt;&lt;/TD&gt;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form:password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path="pass2"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maxlength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="20"  size='10' value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="${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user.pass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}"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showPassword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="true" /&gt;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&lt;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span class="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fieldError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"&gt;&lt;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form:errors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path="pass2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/&gt;&lt;/span&gt;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&lt;/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align='center‘&gt;&lt;font size='2'&gt;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이 름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&lt;/font&gt;&lt;/TD&gt;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form:input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path="name"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maxlength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="20" size='10'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readonly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='true'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/&gt;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&lt;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span class="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fieldError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"&gt;&lt;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form:errors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path="name"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/&gt;&lt;/span&gt;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&lt;/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&lt;/TR&gt;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</a:t>
            </a:r>
            <a:r>
              <a:rPr lang="en-US" altLang="ko-KR" dirty="0" err="1">
                <a:solidFill>
                  <a:srgbClr val="0000FF"/>
                </a:solidFill>
              </a:rPr>
              <a:t>userEditForm</a:t>
            </a:r>
            <a:r>
              <a:rPr lang="en-US" altLang="ko-KR" dirty="0" err="1"/>
              <a:t>.jsp</a:t>
            </a:r>
            <a:r>
              <a:rPr lang="en-US" altLang="ko-KR" dirty="0" smtClean="0"/>
              <a:t>)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–(4)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697097"/>
            <a:ext cx="9036496" cy="5837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 align='center'&gt;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font size='2'&gt;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우 편 번 호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&lt;/font&gt;</a:t>
            </a:r>
            <a:r>
              <a:rPr lang="en-US" altLang="ko-KR" sz="1300" u="sng" dirty="0">
                <a:latin typeface="HY강B" panose="02030600000101010101" pitchFamily="18" charset="-127"/>
                <a:ea typeface="HY강B" panose="02030600000101010101" pitchFamily="18" charset="-127"/>
              </a:rPr>
              <a:t>&lt;span class="</a:t>
            </a:r>
            <a:r>
              <a:rPr lang="en-US" altLang="ko-KR" sz="1300" u="sng" dirty="0" err="1">
                <a:latin typeface="HY강B" panose="02030600000101010101" pitchFamily="18" charset="-127"/>
                <a:ea typeface="HY강B" panose="02030600000101010101" pitchFamily="18" charset="-127"/>
              </a:rPr>
              <a:t>fieldError</a:t>
            </a:r>
            <a:r>
              <a:rPr lang="en-US" altLang="ko-KR" sz="1300" u="sng" dirty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&lt;/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form:input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path='zip'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maxlength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='7' size='7' /&gt;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en-US" altLang="ko-KR" sz="13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3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input </a:t>
            </a:r>
            <a:r>
              <a:rPr lang="en-US" altLang="ko-KR" sz="13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type</a:t>
            </a:r>
            <a:r>
              <a:rPr lang="en-US" altLang="ko-KR" sz="13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='button' </a:t>
            </a:r>
            <a:r>
              <a:rPr lang="en-US" altLang="ko-KR" sz="13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OnClick</a:t>
            </a:r>
            <a:r>
              <a:rPr lang="en-US" altLang="ko-KR" sz="13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ZipCode</a:t>
            </a:r>
            <a:r>
              <a:rPr lang="en-US" altLang="ko-KR" sz="13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()' 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value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우편번호검색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'&gt;&lt;span class="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fieldError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"&gt;&lt;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form:errors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3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path="zip" 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/&gt;&lt;/span&gt;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&lt;/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&lt;TR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 align='center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'&gt;&lt;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font size='2'&gt;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주 소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&lt;/font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&gt;&lt;/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form:input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maxlength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='50' size='50' path='addr1' /&gt;&lt;span class="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fieldError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  &gt;&lt;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form:errors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path="addr1" /&gt;&lt;/span&gt;&lt;BR&gt;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form:input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maxlength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='50' size='50' path='addr2' /&gt;&lt;span class="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fieldError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   &gt;&lt;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form:errors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path="addr2" /&gt;&lt;/span&gt;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&lt;/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 align='center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'&gt;&lt;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font size='2'&gt;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전 화 번 호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&lt;/font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&gt;&lt;/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form:input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type='text'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maxlength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='20' size='20' path='phone' 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/&gt;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span class="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fieldError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 &gt;&lt;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form:errors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path="phone" 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/&gt; &lt;/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span&gt;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&lt;/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 align='center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'&gt;</a:t>
            </a:r>
            <a:r>
              <a:rPr lang="fr-FR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fr-FR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font size='2'&gt;E - M a i l&lt;/font</a:t>
            </a:r>
            <a:r>
              <a:rPr lang="fr-FR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&lt;/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form:input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type='text'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maxlength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='50' size='50' path='email' 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/&gt;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span class="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fieldError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 &gt;&lt;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form:errors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path="email" /&gt;&lt;/span&gt;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&lt;/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&lt;/TABLE&gt;</a:t>
            </a:r>
            <a:endParaRPr lang="en-US" altLang="ko-KR" sz="1300" dirty="0" smtClean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020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</a:t>
            </a:r>
            <a:r>
              <a:rPr lang="en-US" altLang="ko-KR" dirty="0" err="1">
                <a:solidFill>
                  <a:srgbClr val="0000FF"/>
                </a:solidFill>
              </a:rPr>
              <a:t>userEditForm.jsp</a:t>
            </a:r>
            <a:r>
              <a:rPr lang="en-US" altLang="ko-KR" dirty="0" smtClean="0"/>
              <a:t>)-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–(5)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692696"/>
            <a:ext cx="8892480" cy="2523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/>
              <a:t>&lt;</a:t>
            </a:r>
            <a:r>
              <a:rPr lang="en-US" altLang="ko-KR" sz="1400" dirty="0" err="1"/>
              <a:t>br</a:t>
            </a:r>
            <a:r>
              <a:rPr lang="en-US" altLang="ko-KR" sz="1400" dirty="0"/>
              <a:t>&gt;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hr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 size='1' 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noshade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 width='600' align="center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"&gt;</a:t>
            </a:r>
          </a:p>
          <a:p>
            <a:endParaRPr lang="en-US" altLang="ko-KR" sz="1400" dirty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&lt;TABLE&gt;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TR&gt;&lt;TD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colspan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='2' align='center'&gt;&lt;input type='submit' value='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수정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'&gt;&lt;/TD&gt;&lt;/TR&gt;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&lt;/TABLE&gt;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form:form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&lt;/BODY&gt;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&lt;/HTML&gt;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POM</a:t>
            </a:r>
            <a:r>
              <a:rPr lang="ko-KR" altLang="en-US" dirty="0"/>
              <a:t> 파일에서 </a:t>
            </a:r>
            <a:r>
              <a:rPr lang="en-US" altLang="ko-KR" dirty="0"/>
              <a:t>project</a:t>
            </a:r>
            <a:r>
              <a:rPr lang="ko-KR" altLang="en-US" dirty="0"/>
              <a:t> 설정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5512" y="836712"/>
            <a:ext cx="4896528" cy="5328592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altLang="ko-KR" sz="1600" b="1" dirty="0">
                <a:solidFill>
                  <a:srgbClr val="0000FF"/>
                </a:solidFill>
              </a:rPr>
              <a:t>General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Information</a:t>
            </a:r>
            <a:r>
              <a:rPr lang="ko-KR" altLang="en-US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u="sng" dirty="0" smtClean="0">
                <a:solidFill>
                  <a:srgbClr val="0000FF"/>
                </a:solidFill>
                <a:hlinkClick r:id="rId2" tooltip="egovframework:dev2:dep:build_tool:개인빌드 ↵"/>
              </a:rPr>
              <a:t>프로젝트 </a:t>
            </a:r>
            <a:r>
              <a:rPr lang="ko-KR" altLang="en-US" sz="1600" u="sng" dirty="0">
                <a:solidFill>
                  <a:srgbClr val="0000FF"/>
                </a:solidFill>
                <a:hlinkClick r:id="rId2" tooltip="egovframework:dev2:dep:build_tool:개인빌드 ↵"/>
              </a:rPr>
              <a:t>정보 </a:t>
            </a:r>
            <a:r>
              <a:rPr lang="ko-KR" altLang="en-US" sz="1600" u="sng" dirty="0" smtClean="0">
                <a:solidFill>
                  <a:srgbClr val="0000FF"/>
                </a:solidFill>
                <a:hlinkClick r:id="rId2" tooltip="egovframework:dev2:dep:build_tool:개인빌드 ↵"/>
              </a:rPr>
              <a:t>생성</a:t>
            </a:r>
            <a:r>
              <a:rPr lang="en-US" altLang="ko-KR" sz="1600" dirty="0" smtClean="0">
                <a:solidFill>
                  <a:srgbClr val="0000FF"/>
                </a:solidFill>
              </a:rPr>
              <a:t>) 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프로젝트 </a:t>
            </a:r>
            <a:r>
              <a:rPr lang="ko-KR" altLang="en-US" sz="1600" dirty="0"/>
              <a:t>이름</a:t>
            </a:r>
            <a:r>
              <a:rPr lang="en-US" altLang="ko-KR" sz="1600" dirty="0"/>
              <a:t>, </a:t>
            </a:r>
            <a:r>
              <a:rPr lang="ko-KR" altLang="en-US" sz="1600" dirty="0"/>
              <a:t>설명</a:t>
            </a:r>
            <a:r>
              <a:rPr lang="en-US" altLang="ko-KR" sz="1600" dirty="0"/>
              <a:t>, </a:t>
            </a:r>
            <a:r>
              <a:rPr lang="ko-KR" altLang="en-US" sz="1600" dirty="0"/>
              <a:t>버전 정보 등을 </a:t>
            </a:r>
            <a:r>
              <a:rPr lang="ko-KR" altLang="en-US" sz="1600" dirty="0" smtClean="0"/>
              <a:t>기술</a:t>
            </a:r>
            <a:endParaRPr lang="en-US" altLang="ko-KR" sz="1600" dirty="0" smtClean="0"/>
          </a:p>
          <a:p>
            <a:pPr lvl="1"/>
            <a:r>
              <a:rPr lang="en-US" altLang="ko-KR" sz="1400" dirty="0" smtClean="0"/>
              <a:t>&lt;</a:t>
            </a:r>
            <a:r>
              <a:rPr lang="en-US" altLang="ko-KR" sz="1400" dirty="0"/>
              <a:t>project&gt; - pom.xml </a:t>
            </a:r>
            <a:r>
              <a:rPr lang="ko-KR" altLang="en-US" sz="1400" dirty="0"/>
              <a:t>파일의 </a:t>
            </a:r>
            <a:r>
              <a:rPr lang="en-US" altLang="ko-KR" sz="1400" dirty="0" smtClean="0"/>
              <a:t>ROOT.</a:t>
            </a:r>
            <a:endParaRPr lang="en-US" altLang="ko-KR" sz="1400" dirty="0"/>
          </a:p>
          <a:p>
            <a:pPr lvl="1"/>
            <a:r>
              <a:rPr lang="en-US" altLang="ko-KR" sz="1400" dirty="0" smtClean="0"/>
              <a:t>&lt;</a:t>
            </a:r>
            <a:r>
              <a:rPr lang="en-US" altLang="ko-KR" sz="1400" dirty="0" err="1"/>
              <a:t>modelVersion</a:t>
            </a:r>
            <a:r>
              <a:rPr lang="en-US" altLang="ko-KR" sz="1400" dirty="0"/>
              <a:t>&gt; - </a:t>
            </a:r>
            <a:r>
              <a:rPr lang="ko-KR" altLang="en-US" sz="1400" dirty="0"/>
              <a:t>현재 </a:t>
            </a:r>
            <a:r>
              <a:rPr lang="en-US" altLang="ko-KR" sz="1400" dirty="0"/>
              <a:t>POM</a:t>
            </a:r>
            <a:r>
              <a:rPr lang="ko-KR" altLang="en-US" sz="1400" dirty="0"/>
              <a:t>이 사용하고 있는 </a:t>
            </a:r>
            <a:r>
              <a:rPr lang="ko-KR" altLang="en-US" sz="1400" dirty="0" smtClean="0"/>
              <a:t>버전</a:t>
            </a:r>
            <a:r>
              <a:rPr lang="en-US" altLang="ko-KR" sz="1400" dirty="0" smtClean="0"/>
              <a:t>.  </a:t>
            </a:r>
          </a:p>
          <a:p>
            <a:pPr lvl="1"/>
            <a:r>
              <a:rPr lang="en-US" altLang="ko-KR" sz="1400" dirty="0" smtClean="0"/>
              <a:t>&lt;</a:t>
            </a:r>
            <a:r>
              <a:rPr lang="en-US" altLang="ko-KR" sz="1400" dirty="0" err="1"/>
              <a:t>groupId</a:t>
            </a:r>
            <a:r>
              <a:rPr lang="en-US" altLang="ko-KR" sz="1400" dirty="0"/>
              <a:t>&gt; - </a:t>
            </a:r>
            <a:r>
              <a:rPr lang="ko-KR" altLang="en-US" sz="1400" dirty="0"/>
              <a:t>프로젝트를 만든 조직이나 그룹의 유일한 </a:t>
            </a:r>
            <a:r>
              <a:rPr lang="ko-KR" altLang="en-US" sz="1400" dirty="0" err="1" smtClean="0"/>
              <a:t>식별자</a:t>
            </a:r>
            <a:r>
              <a:rPr lang="en-US" altLang="ko-KR" sz="1400" dirty="0" smtClean="0"/>
              <a:t>. </a:t>
            </a:r>
            <a:r>
              <a:rPr lang="ko-KR" altLang="en-US" sz="1400" dirty="0"/>
              <a:t>보통 자바 패키지 만드는 형식으로 </a:t>
            </a:r>
            <a:r>
              <a:rPr lang="ko-KR" altLang="en-US" sz="1400" dirty="0" smtClean="0"/>
              <a:t>지정</a:t>
            </a:r>
            <a:r>
              <a:rPr lang="en-US" altLang="ko-KR" sz="1400" dirty="0" smtClean="0"/>
              <a:t> </a:t>
            </a:r>
          </a:p>
          <a:p>
            <a:pPr lvl="1"/>
            <a:r>
              <a:rPr lang="en-US" altLang="ko-KR" sz="1400" dirty="0" smtClean="0"/>
              <a:t>&lt;</a:t>
            </a:r>
            <a:r>
              <a:rPr lang="en-US" altLang="ko-KR" sz="1400" dirty="0" err="1"/>
              <a:t>artifactId</a:t>
            </a:r>
            <a:r>
              <a:rPr lang="en-US" altLang="ko-KR" sz="1400" dirty="0"/>
              <a:t>&gt; - </a:t>
            </a:r>
            <a:r>
              <a:rPr lang="ko-KR" altLang="en-US" sz="1400" dirty="0"/>
              <a:t>프로젝트에서 생성하는 결과물의 이름에 사용되는 </a:t>
            </a:r>
            <a:r>
              <a:rPr lang="ko-KR" altLang="en-US" sz="1400" dirty="0" smtClean="0"/>
              <a:t>속성</a:t>
            </a:r>
            <a:r>
              <a:rPr lang="en-US" altLang="ko-KR" sz="1400" dirty="0" smtClean="0"/>
              <a:t> </a:t>
            </a:r>
          </a:p>
          <a:p>
            <a:pPr lvl="1"/>
            <a:r>
              <a:rPr lang="en-US" altLang="ko-KR" sz="1400" dirty="0" smtClean="0"/>
              <a:t>&lt;</a:t>
            </a:r>
            <a:r>
              <a:rPr lang="en-US" altLang="ko-KR" sz="1400" dirty="0"/>
              <a:t>packaging&gt; - </a:t>
            </a:r>
            <a:r>
              <a:rPr lang="ko-KR" altLang="en-US" sz="1400" dirty="0" err="1"/>
              <a:t>패키징</a:t>
            </a:r>
            <a:r>
              <a:rPr lang="ko-KR" altLang="en-US" sz="1400" dirty="0"/>
              <a:t> 할 파일 형식을 </a:t>
            </a:r>
            <a:r>
              <a:rPr lang="ko-KR" altLang="en-US" sz="1400" dirty="0" smtClean="0"/>
              <a:t>지정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(JAR, WAR, EAR </a:t>
            </a:r>
            <a:r>
              <a:rPr lang="ko-KR" altLang="en-US" sz="1400" dirty="0"/>
              <a:t>등등</a:t>
            </a:r>
            <a:r>
              <a:rPr lang="en-US" altLang="ko-KR" sz="1400" dirty="0"/>
              <a:t>) </a:t>
            </a:r>
            <a:endParaRPr lang="en-US" altLang="ko-KR" sz="1400" dirty="0" smtClean="0"/>
          </a:p>
          <a:p>
            <a:pPr lvl="1"/>
            <a:r>
              <a:rPr lang="en-US" altLang="ko-KR" sz="1400" dirty="0" smtClean="0"/>
              <a:t>&lt;</a:t>
            </a:r>
            <a:r>
              <a:rPr lang="en-US" altLang="ko-KR" sz="1400" dirty="0"/>
              <a:t>version&gt; - </a:t>
            </a:r>
            <a:r>
              <a:rPr lang="ko-KR" altLang="en-US" sz="1400" dirty="0"/>
              <a:t>프로젝트의 버전을 표시한다</a:t>
            </a:r>
            <a:r>
              <a:rPr lang="en-US" altLang="ko-KR" sz="1400" dirty="0"/>
              <a:t>. </a:t>
            </a:r>
            <a:r>
              <a:rPr lang="ko-KR" altLang="en-US" sz="1400" dirty="0"/>
              <a:t>위에 </a:t>
            </a:r>
            <a:r>
              <a:rPr lang="en-US" altLang="ko-KR" sz="1400" dirty="0"/>
              <a:t>SNAPSHOT</a:t>
            </a:r>
            <a:r>
              <a:rPr lang="ko-KR" altLang="en-US" sz="1400" dirty="0"/>
              <a:t>이라고 붙은 것은 개발 상태일 때 </a:t>
            </a:r>
            <a:endParaRPr lang="en-US" altLang="ko-KR" sz="1400" dirty="0" smtClean="0"/>
          </a:p>
          <a:p>
            <a:pPr lvl="1"/>
            <a:r>
              <a:rPr lang="en-US" altLang="ko-KR" sz="1400" dirty="0" smtClean="0"/>
              <a:t>&lt;</a:t>
            </a:r>
            <a:r>
              <a:rPr lang="en-US" altLang="ko-KR" sz="1400" dirty="0"/>
              <a:t>name&gt; - </a:t>
            </a:r>
            <a:r>
              <a:rPr lang="ko-KR" altLang="en-US" sz="1400" dirty="0"/>
              <a:t>프로젝트의 </a:t>
            </a:r>
            <a:r>
              <a:rPr lang="ko-KR" altLang="en-US" sz="1400" dirty="0" smtClean="0"/>
              <a:t>이름</a:t>
            </a:r>
            <a:endParaRPr lang="en-US" altLang="ko-KR" sz="1400" dirty="0" smtClean="0"/>
          </a:p>
          <a:p>
            <a:pPr lvl="1"/>
            <a:r>
              <a:rPr lang="en-US" altLang="ko-KR" sz="1400" dirty="0" smtClean="0"/>
              <a:t>&lt;</a:t>
            </a:r>
            <a:r>
              <a:rPr lang="en-US" altLang="ko-KR" sz="1400" dirty="0" err="1"/>
              <a:t>url</a:t>
            </a:r>
            <a:r>
              <a:rPr lang="en-US" altLang="ko-KR" sz="1400" dirty="0"/>
              <a:t>&gt; - </a:t>
            </a:r>
            <a:r>
              <a:rPr lang="ko-KR" altLang="en-US" sz="1400" dirty="0"/>
              <a:t>프로젝트 </a:t>
            </a:r>
            <a:r>
              <a:rPr lang="ko-KR" altLang="en-US" sz="1400" dirty="0" smtClean="0"/>
              <a:t>사이트</a:t>
            </a:r>
            <a:endParaRPr lang="en-US" altLang="ko-KR" sz="1400" dirty="0" smtClean="0"/>
          </a:p>
          <a:p>
            <a:pPr lvl="1"/>
            <a:r>
              <a:rPr lang="en-US" altLang="ko-KR" sz="1400" dirty="0" smtClean="0"/>
              <a:t>&lt;</a:t>
            </a:r>
            <a:r>
              <a:rPr lang="en-US" altLang="ko-KR" sz="1400" dirty="0"/>
              <a:t>description&gt; - </a:t>
            </a:r>
            <a:r>
              <a:rPr lang="ko-KR" altLang="en-US" sz="1400" dirty="0"/>
              <a:t>프로젝트 설명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08592"/>
            <a:ext cx="4114800" cy="1885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8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7504" y="692696"/>
            <a:ext cx="8784976" cy="5693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&lt;%@ page language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="java"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contentType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="text/html; charset=utf-8" 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pageEncoding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="utf-8"%&gt;</a:t>
            </a:r>
          </a:p>
          <a:p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&lt;%@ include file="./</a:t>
            </a:r>
            <a:r>
              <a:rPr lang="en-US" altLang="ko-KR" sz="14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jsp_header.jsp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"%&gt;</a:t>
            </a:r>
          </a:p>
          <a:p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&lt;html&gt;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&lt;head&gt;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&lt;meta http-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equiv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="Content-Type" content="text/html; charset=utf-8"&gt;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&lt;title&gt;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유저 등록 완료 화면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&lt;/title&gt;</a:t>
            </a:r>
          </a:p>
          <a:p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&lt;link </a:t>
            </a:r>
            <a:r>
              <a:rPr lang="en-US" altLang="ko-KR" sz="14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rel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="stylesheet" type="text/</a:t>
            </a:r>
            <a:r>
              <a:rPr lang="en-US" altLang="ko-KR" sz="14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css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" </a:t>
            </a:r>
            <a:r>
              <a:rPr lang="en-US" altLang="ko-KR" sz="14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href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="resources/</a:t>
            </a:r>
            <a:r>
              <a:rPr lang="en-US" altLang="ko-KR" sz="14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css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/style.css"&gt;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&lt;/head&gt;</a:t>
            </a:r>
          </a:p>
          <a:p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&lt;body&gt;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&lt;div align="center" class="body"&gt;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&lt;h2&gt;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유저 등록 완료 화면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&lt;/h2&gt;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&gt;&lt;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&lt;b&gt;&lt;font color="red"&gt;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다음과 같이 유저 등록이 완료되었습니다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.&lt;/font&gt;&lt;/b&gt;&lt;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</a:p>
          <a:p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&lt;table border='1' </a:t>
            </a:r>
            <a:r>
              <a:rPr lang="en-US" altLang="ko-KR" sz="1400" u="sng" dirty="0">
                <a:latin typeface="HY강B" panose="02030600000101010101" pitchFamily="18" charset="-127"/>
                <a:ea typeface="HY강B" panose="02030600000101010101" pitchFamily="18" charset="-127"/>
              </a:rPr>
              <a:t>width='600' </a:t>
            </a:r>
            <a:r>
              <a:rPr lang="en-US" altLang="ko-KR" sz="1400" u="sng" dirty="0" err="1">
                <a:latin typeface="HY강B" panose="02030600000101010101" pitchFamily="18" charset="-127"/>
                <a:ea typeface="HY강B" panose="02030600000101010101" pitchFamily="18" charset="-127"/>
              </a:rPr>
              <a:t>cellpadding</a:t>
            </a:r>
            <a:r>
              <a:rPr lang="en-US" altLang="ko-KR" sz="1400" u="sng" dirty="0">
                <a:latin typeface="HY강B" panose="02030600000101010101" pitchFamily="18" charset="-127"/>
                <a:ea typeface="HY강B" panose="02030600000101010101" pitchFamily="18" charset="-127"/>
              </a:rPr>
              <a:t>='0' </a:t>
            </a:r>
            <a:r>
              <a:rPr lang="en-US" altLang="ko-KR" sz="1400" u="sng" dirty="0" err="1">
                <a:latin typeface="HY강B" panose="02030600000101010101" pitchFamily="18" charset="-127"/>
                <a:ea typeface="HY강B" panose="02030600000101010101" pitchFamily="18" charset="-127"/>
              </a:rPr>
              <a:t>cellspacing</a:t>
            </a:r>
            <a:r>
              <a:rPr lang="en-US" altLang="ko-KR" sz="1400" u="sng" dirty="0">
                <a:latin typeface="HY강B" panose="02030600000101010101" pitchFamily="18" charset="-127"/>
                <a:ea typeface="HY강B" panose="02030600000101010101" pitchFamily="18" charset="-127"/>
              </a:rPr>
              <a:t>='0'&gt;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height="40px"&gt;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&lt;td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' width='100' align='center' &gt;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유저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ID:&lt;/td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 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&gt;${user.id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}&lt;/td&gt;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height="40px"&gt;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&lt;td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' width='100' align='center' &gt;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패스워드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:&lt;/td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 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&gt;${</a:t>
            </a:r>
            <a:r>
              <a:rPr lang="en-US" altLang="ko-KR" sz="14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user.pass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}&lt;/td&gt;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height="40px"&gt;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&lt;td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' width='100' align='center' &gt;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이름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:&lt;/td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 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&gt;${user.name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}&lt;/td&gt;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Success </a:t>
            </a:r>
            <a:r>
              <a:rPr lang="en-US" altLang="ko-KR" dirty="0" smtClean="0"/>
              <a:t>View(</a:t>
            </a:r>
            <a:r>
              <a:rPr lang="en-US" altLang="ko-KR" dirty="0" err="1" smtClean="0">
                <a:solidFill>
                  <a:srgbClr val="0000FF"/>
                </a:solidFill>
              </a:rPr>
              <a:t>userEntrySuccess.jsp</a:t>
            </a:r>
            <a:r>
              <a:rPr lang="en-US" altLang="ko-KR" dirty="0" smtClean="0"/>
              <a:t>) –(1)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078130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5536" y="908720"/>
            <a:ext cx="8496944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height="40px"&gt;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td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' width='100' align='center' &gt;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이름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:&lt;/td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&gt;${user.name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}&lt;/td&gt;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height="40px"&gt;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td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' width='100' align='center' &gt;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우편번호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:&lt;/td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&gt;${user.zip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}&lt;/td&gt;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height="40px"&gt;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td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' width='100' align='center' &gt;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주소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:&lt;/td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&gt;${user.addr1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}&lt;/td&gt;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height="40px"&gt;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td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' width='100' align='center' &gt;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상세주소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:&lt;/td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&gt;${user.addr2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}&lt;/td&gt;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</a:p>
          <a:p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height="40px"&gt;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td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' width='100' align='center'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전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화번호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:&lt;/td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&gt;${</a:t>
            </a:r>
            <a:r>
              <a:rPr lang="en-US" altLang="ko-KR" sz="14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user.phone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}&lt;/td&gt;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height="40px"&gt;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td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' width='100' align='center' &gt;E-MAIL:&lt;/td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&gt;${</a:t>
            </a:r>
            <a:r>
              <a:rPr lang="en-US" altLang="ko-KR" sz="14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user.email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}&lt;/td&gt;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&lt;/table&gt;</a:t>
            </a:r>
          </a:p>
          <a:p>
            <a:r>
              <a:rPr lang="pl-PL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pl-PL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pl-PL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br&gt;&lt;</a:t>
            </a:r>
            <a:r>
              <a:rPr lang="pl-PL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p&gt;&lt;ul </a:t>
            </a:r>
            <a:r>
              <a:rPr lang="pl-PL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id="ullog" </a:t>
            </a:r>
            <a:r>
              <a:rPr lang="pl-PL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li id="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lilogb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"&gt;&lt;a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href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="/doc/login.do"&gt;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로그인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&lt;/a&gt;&lt;/li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&gt;&lt;/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ul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&gt;&lt;/p&gt;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&lt;/div&gt;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&lt;/body&gt;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&lt;/html&gt;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Success View(</a:t>
            </a:r>
            <a:r>
              <a:rPr lang="en-US" altLang="ko-KR" dirty="0" err="1" smtClean="0">
                <a:solidFill>
                  <a:srgbClr val="0000FF"/>
                </a:solidFill>
              </a:rPr>
              <a:t>userEntrySuccess.jsp</a:t>
            </a:r>
            <a:r>
              <a:rPr lang="en-US" altLang="ko-KR" dirty="0" smtClean="0"/>
              <a:t>)-(2)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436808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직선 화살표 연결선 45"/>
          <p:cNvCxnSpPr/>
          <p:nvPr/>
        </p:nvCxnSpPr>
        <p:spPr>
          <a:xfrm>
            <a:off x="4867198" y="5029548"/>
            <a:ext cx="0" cy="51105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회원가입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29668" y="3244334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userEntry</a:t>
            </a:r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Form</a:t>
            </a:r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en-US" altLang="ko-KR" dirty="0" err="1" smtClean="0"/>
              <a:t>jsp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740898" y="4600439"/>
            <a:ext cx="22748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UserEntryValidator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or</a:t>
            </a:r>
            <a:endParaRPr lang="en-US" altLang="ko-KR" sz="160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@Valid</a:t>
            </a:r>
            <a:endParaRPr lang="ko-KR" altLang="en-US" sz="1600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032263" y="5590016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UserServise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694759" y="3472733"/>
            <a:ext cx="2351610" cy="181234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6" name="꺾인 연결선 15"/>
          <p:cNvCxnSpPr>
            <a:endCxn id="25" idx="0"/>
          </p:cNvCxnSpPr>
          <p:nvPr/>
        </p:nvCxnSpPr>
        <p:spPr>
          <a:xfrm>
            <a:off x="1187262" y="2914589"/>
            <a:ext cx="3683302" cy="55814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3002346" y="3856348"/>
            <a:ext cx="62689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3030921" y="3981314"/>
            <a:ext cx="626894" cy="150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294570" y="4025888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298979" y="3557446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39" name="직선 화살표 연결선 38"/>
          <p:cNvCxnSpPr>
            <a:stCxn id="15" idx="2"/>
            <a:endCxn id="21" idx="0"/>
          </p:cNvCxnSpPr>
          <p:nvPr/>
        </p:nvCxnSpPr>
        <p:spPr>
          <a:xfrm>
            <a:off x="4871739" y="4114662"/>
            <a:ext cx="6590" cy="48577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4953751" y="428739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953751" y="533745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311641" y="4628288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2986717" y="4323247"/>
            <a:ext cx="837768" cy="4370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>
            <a:endCxn id="72" idx="1"/>
          </p:cNvCxnSpPr>
          <p:nvPr/>
        </p:nvCxnSpPr>
        <p:spPr>
          <a:xfrm flipV="1">
            <a:off x="6046369" y="4455863"/>
            <a:ext cx="529677" cy="822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6191244" y="415431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b="1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1600" b="1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1332064" y="2669156"/>
            <a:ext cx="34139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http://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localhost:8080/doc/userEntry.do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3802" y="3387761"/>
            <a:ext cx="2381250" cy="215265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3728845" y="3595082"/>
            <a:ext cx="2285788" cy="51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UserEntryController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1" name="직사각형 70"/>
          <p:cNvSpPr>
            <a:spLocks noChangeArrowheads="1"/>
          </p:cNvSpPr>
          <p:nvPr/>
        </p:nvSpPr>
        <p:spPr bwMode="auto">
          <a:xfrm>
            <a:off x="480815" y="3680556"/>
            <a:ext cx="2505902" cy="191869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2" name="직사각형 71"/>
          <p:cNvSpPr>
            <a:spLocks noChangeArrowheads="1"/>
          </p:cNvSpPr>
          <p:nvPr/>
        </p:nvSpPr>
        <p:spPr bwMode="auto">
          <a:xfrm>
            <a:off x="6576046" y="3305896"/>
            <a:ext cx="2505902" cy="229993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57409" y="809880"/>
            <a:ext cx="7619577" cy="1449439"/>
            <a:chOff x="679562" y="1075655"/>
            <a:chExt cx="8012205" cy="1570967"/>
          </a:xfrm>
        </p:grpSpPr>
        <p:grpSp>
          <p:nvGrpSpPr>
            <p:cNvPr id="74" name="그룹 73"/>
            <p:cNvGrpSpPr/>
            <p:nvPr/>
          </p:nvGrpSpPr>
          <p:grpSpPr>
            <a:xfrm>
              <a:off x="3644646" y="1964519"/>
              <a:ext cx="1667717" cy="423354"/>
              <a:chOff x="1261963" y="1055163"/>
              <a:chExt cx="1667717" cy="423354"/>
            </a:xfrm>
          </p:grpSpPr>
          <p:cxnSp>
            <p:nvCxnSpPr>
              <p:cNvPr id="75" name="직선 화살표 연결선 74"/>
              <p:cNvCxnSpPr/>
              <p:nvPr/>
            </p:nvCxnSpPr>
            <p:spPr>
              <a:xfrm>
                <a:off x="1336941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화살표 연결선 75"/>
              <p:cNvCxnSpPr/>
              <p:nvPr/>
            </p:nvCxnSpPr>
            <p:spPr>
              <a:xfrm>
                <a:off x="2194494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꺾인 연결선 76"/>
              <p:cNvCxnSpPr/>
              <p:nvPr/>
            </p:nvCxnSpPr>
            <p:spPr>
              <a:xfrm rot="16200000" flipH="1" flipV="1">
                <a:off x="1801068" y="586951"/>
                <a:ext cx="17140" cy="1095349"/>
              </a:xfrm>
              <a:prstGeom prst="bentConnector3">
                <a:avLst>
                  <a:gd name="adj1" fmla="val -963256"/>
                </a:avLst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직선 화살표 연결선 77"/>
              <p:cNvCxnSpPr/>
              <p:nvPr/>
            </p:nvCxnSpPr>
            <p:spPr>
              <a:xfrm>
                <a:off x="2354858" y="1055163"/>
                <a:ext cx="0" cy="28803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순서도: 판단 78"/>
              <p:cNvSpPr/>
              <p:nvPr/>
            </p:nvSpPr>
            <p:spPr>
              <a:xfrm>
                <a:off x="2072127" y="1214124"/>
                <a:ext cx="540059" cy="264393"/>
              </a:xfrm>
              <a:prstGeom prst="flowChartDecision">
                <a:avLst/>
              </a:prstGeom>
              <a:solidFill>
                <a:srgbClr val="99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0" name="그룹 79"/>
            <p:cNvGrpSpPr/>
            <p:nvPr/>
          </p:nvGrpSpPr>
          <p:grpSpPr>
            <a:xfrm>
              <a:off x="5569748" y="1146941"/>
              <a:ext cx="1667717" cy="423354"/>
              <a:chOff x="1261963" y="1055163"/>
              <a:chExt cx="1667717" cy="423354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336941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화살표 연결선 81"/>
              <p:cNvCxnSpPr/>
              <p:nvPr/>
            </p:nvCxnSpPr>
            <p:spPr>
              <a:xfrm>
                <a:off x="2194494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꺾인 연결선 82"/>
              <p:cNvCxnSpPr/>
              <p:nvPr/>
            </p:nvCxnSpPr>
            <p:spPr>
              <a:xfrm rot="16200000" flipH="1" flipV="1">
                <a:off x="1801068" y="586951"/>
                <a:ext cx="17140" cy="1095349"/>
              </a:xfrm>
              <a:prstGeom prst="bentConnector3">
                <a:avLst>
                  <a:gd name="adj1" fmla="val -963256"/>
                </a:avLst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화살표 연결선 83"/>
              <p:cNvCxnSpPr/>
              <p:nvPr/>
            </p:nvCxnSpPr>
            <p:spPr>
              <a:xfrm>
                <a:off x="2354858" y="1055163"/>
                <a:ext cx="0" cy="28803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순서도: 판단 84"/>
              <p:cNvSpPr/>
              <p:nvPr/>
            </p:nvSpPr>
            <p:spPr>
              <a:xfrm>
                <a:off x="2072127" y="1214124"/>
                <a:ext cx="540059" cy="264393"/>
              </a:xfrm>
              <a:prstGeom prst="flowChartDecisi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86" name="직선 화살표 연결선 85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직사각형 86"/>
            <p:cNvSpPr/>
            <p:nvPr/>
          </p:nvSpPr>
          <p:spPr>
            <a:xfrm>
              <a:off x="4644008" y="1239524"/>
              <a:ext cx="1440160" cy="451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수정화면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7251607" y="1239523"/>
              <a:ext cx="1440160" cy="4512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보기화면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89" name="직선 화살표 연결선 88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화살표 연결선 89"/>
            <p:cNvCxnSpPr>
              <a:stCxn id="98" idx="3"/>
              <a:endCxn id="87" idx="1"/>
            </p:cNvCxnSpPr>
            <p:nvPr/>
          </p:nvCxnSpPr>
          <p:spPr>
            <a:xfrm>
              <a:off x="4100279" y="1462767"/>
              <a:ext cx="543729" cy="239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화살표 연결선 90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직사각형 91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4099163" y="1163355"/>
              <a:ext cx="5052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정보수정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4059837" y="2037697"/>
              <a:ext cx="3866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확인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2790146" y="2069028"/>
              <a:ext cx="1296144" cy="456066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사용자등록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2804135" y="1234734"/>
              <a:ext cx="1296144" cy="4560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99" name="직선 화살표 연결선 98"/>
            <p:cNvCxnSpPr>
              <a:stCxn id="94" idx="2"/>
              <a:endCxn id="97" idx="1"/>
            </p:cNvCxnSpPr>
            <p:nvPr/>
          </p:nvCxnSpPr>
          <p:spPr>
            <a:xfrm>
              <a:off x="1246808" y="1582126"/>
              <a:ext cx="1543338" cy="71493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순서도: 판단 99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1" name="꺾인 연결선 100"/>
            <p:cNvCxnSpPr>
              <a:stCxn id="100" idx="0"/>
              <a:endCxn id="94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직사각형 101"/>
            <p:cNvSpPr/>
            <p:nvPr/>
          </p:nvSpPr>
          <p:spPr>
            <a:xfrm>
              <a:off x="5313288" y="2026912"/>
              <a:ext cx="1440160" cy="451277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보기화면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3" name="직사각형 102"/>
            <p:cNvSpPr/>
            <p:nvPr/>
          </p:nvSpPr>
          <p:spPr>
            <a:xfrm>
              <a:off x="6030386" y="1195272"/>
              <a:ext cx="3866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확인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2041109" y="1801093"/>
              <a:ext cx="602099" cy="300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회원가입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2297106" y="2369623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ko-KR" altLang="en-US" sz="1200" dirty="0">
                <a:latin typeface="+mj-ea"/>
                <a:ea typeface="+mj-ea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3" y="3706252"/>
            <a:ext cx="2393726" cy="185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9" y="1889308"/>
            <a:ext cx="1585569" cy="7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직사각형 105"/>
          <p:cNvSpPr>
            <a:spLocks noChangeArrowheads="1"/>
          </p:cNvSpPr>
          <p:nvPr/>
        </p:nvSpPr>
        <p:spPr bwMode="auto">
          <a:xfrm>
            <a:off x="360193" y="2403262"/>
            <a:ext cx="544219" cy="15802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1" name="TextBox 150"/>
          <p:cNvSpPr txBox="1"/>
          <p:nvPr/>
        </p:nvSpPr>
        <p:spPr>
          <a:xfrm>
            <a:off x="6812949" y="2847966"/>
            <a:ext cx="197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userEntrySuccess.jsp</a:t>
            </a:r>
            <a:endParaRPr lang="ko-KR" altLang="en-US" dirty="0"/>
          </a:p>
        </p:txBody>
      </p:sp>
      <p:sp>
        <p:nvSpPr>
          <p:cNvPr id="4" name="자유형 3"/>
          <p:cNvSpPr/>
          <p:nvPr/>
        </p:nvSpPr>
        <p:spPr>
          <a:xfrm>
            <a:off x="2379406" y="4090219"/>
            <a:ext cx="2143433" cy="2010047"/>
          </a:xfrm>
          <a:custGeom>
            <a:avLst/>
            <a:gdLst>
              <a:gd name="connsiteX0" fmla="*/ 0 w 2143433"/>
              <a:gd name="connsiteY0" fmla="*/ 1415846 h 2010047"/>
              <a:gd name="connsiteX1" fmla="*/ 855407 w 2143433"/>
              <a:gd name="connsiteY1" fmla="*/ 1936955 h 2010047"/>
              <a:gd name="connsiteX2" fmla="*/ 2143433 w 2143433"/>
              <a:gd name="connsiteY2" fmla="*/ 0 h 201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433" h="2010047">
                <a:moveTo>
                  <a:pt x="0" y="1415846"/>
                </a:moveTo>
                <a:cubicBezTo>
                  <a:pt x="249084" y="1794387"/>
                  <a:pt x="498168" y="2172929"/>
                  <a:pt x="855407" y="1936955"/>
                </a:cubicBezTo>
                <a:cubicBezTo>
                  <a:pt x="1212646" y="1700981"/>
                  <a:pt x="1678039" y="850490"/>
                  <a:pt x="2143433" y="0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25" y="5783351"/>
            <a:ext cx="249174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06762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그룹 91"/>
          <p:cNvGrpSpPr/>
          <p:nvPr/>
        </p:nvGrpSpPr>
        <p:grpSpPr>
          <a:xfrm>
            <a:off x="3290153" y="3527856"/>
            <a:ext cx="1667717" cy="433186"/>
            <a:chOff x="1261963" y="1045331"/>
            <a:chExt cx="1667717" cy="433186"/>
          </a:xfrm>
          <a:solidFill>
            <a:srgbClr val="99CCFF"/>
          </a:solidFill>
        </p:grpSpPr>
        <p:cxnSp>
          <p:nvCxnSpPr>
            <p:cNvPr id="93" name="직선 화살표 연결선 92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화살표 연결선 99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꺾인 연결선 100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화살표 연결선 101"/>
            <p:cNvCxnSpPr/>
            <p:nvPr/>
          </p:nvCxnSpPr>
          <p:spPr>
            <a:xfrm>
              <a:off x="2364690" y="1045331"/>
              <a:ext cx="0" cy="288032"/>
            </a:xfrm>
            <a:prstGeom prst="straightConnector1">
              <a:avLst/>
            </a:prstGeom>
            <a:grpFill/>
            <a:ln w="1905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순서도: 판단 102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3303546" y="1815818"/>
            <a:ext cx="1667717" cy="423354"/>
            <a:chOff x="1261963" y="1055163"/>
            <a:chExt cx="1667717" cy="423354"/>
          </a:xfrm>
        </p:grpSpPr>
        <p:cxnSp>
          <p:nvCxnSpPr>
            <p:cNvPr id="85" name="직선 화살표 연결선 84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화살표 연결선 85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꺾인 연결선 86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화살표 연결선 87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순서도: 판단 88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5228648" y="998240"/>
            <a:ext cx="1667717" cy="423354"/>
            <a:chOff x="1261963" y="1055163"/>
            <a:chExt cx="1667717" cy="423354"/>
          </a:xfrm>
        </p:grpSpPr>
        <p:cxnSp>
          <p:nvCxnSpPr>
            <p:cNvPr id="79" name="직선 화살표 연결선 78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화살표 연결선 79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꺾인 연결선 80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화살표 연결선 81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순서도: 판단 82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아이디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패스워드 찾기 구현</a:t>
            </a:r>
            <a:endParaRPr lang="ko-KR" altLang="en-US" dirty="0"/>
          </a:p>
        </p:txBody>
      </p:sp>
      <p:cxnSp>
        <p:nvCxnSpPr>
          <p:cNvPr id="72" name="직선 화살표 연결선 71"/>
          <p:cNvCxnSpPr/>
          <p:nvPr/>
        </p:nvCxnSpPr>
        <p:spPr>
          <a:xfrm>
            <a:off x="995841" y="1194494"/>
            <a:ext cx="735186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4302908" y="1090823"/>
            <a:ext cx="1440160" cy="451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수정화면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910507" y="1090822"/>
            <a:ext cx="1440160" cy="451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보기화면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1688294" y="1194494"/>
            <a:ext cx="735186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63" idx="3"/>
            <a:endCxn id="36" idx="1"/>
          </p:cNvCxnSpPr>
          <p:nvPr/>
        </p:nvCxnSpPr>
        <p:spPr>
          <a:xfrm>
            <a:off x="3759179" y="1314066"/>
            <a:ext cx="543729" cy="2395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H="1">
            <a:off x="1502977" y="1359893"/>
            <a:ext cx="1097757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1475740" y="926954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로그인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1760933" y="1357653"/>
            <a:ext cx="482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로그아웃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338462" y="1082563"/>
            <a:ext cx="1134491" cy="350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로그인화면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3758063" y="1014654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정보수정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3718737" y="1888996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423480" y="3638132"/>
            <a:ext cx="1296144" cy="444057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패스워드찾기</a:t>
            </a: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449046" y="1920327"/>
            <a:ext cx="1296144" cy="456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사용자등록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2463035" y="1086033"/>
            <a:ext cx="1296144" cy="456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사용자별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메인화면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64" name="직선 화살표 연결선 63"/>
          <p:cNvCxnSpPr>
            <a:stCxn id="54" idx="2"/>
            <a:endCxn id="59" idx="1"/>
          </p:cNvCxnSpPr>
          <p:nvPr/>
        </p:nvCxnSpPr>
        <p:spPr>
          <a:xfrm>
            <a:off x="905708" y="1433425"/>
            <a:ext cx="1543339" cy="1645416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>
            <a:stCxn id="54" idx="2"/>
            <a:endCxn id="60" idx="1"/>
          </p:cNvCxnSpPr>
          <p:nvPr/>
        </p:nvCxnSpPr>
        <p:spPr>
          <a:xfrm>
            <a:off x="905708" y="1433425"/>
            <a:ext cx="1517772" cy="2426736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>
            <a:stCxn id="54" idx="2"/>
            <a:endCxn id="62" idx="1"/>
          </p:cNvCxnSpPr>
          <p:nvPr/>
        </p:nvCxnSpPr>
        <p:spPr>
          <a:xfrm>
            <a:off x="905708" y="1433425"/>
            <a:ext cx="1543338" cy="714935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순서도: 판단 28"/>
          <p:cNvSpPr/>
          <p:nvPr/>
        </p:nvSpPr>
        <p:spPr>
          <a:xfrm>
            <a:off x="1731027" y="1065423"/>
            <a:ext cx="540059" cy="264393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꺾인 연결선 39"/>
          <p:cNvCxnSpPr>
            <a:stCxn id="29" idx="0"/>
            <a:endCxn id="54" idx="0"/>
          </p:cNvCxnSpPr>
          <p:nvPr/>
        </p:nvCxnSpPr>
        <p:spPr>
          <a:xfrm rot="16200000" flipH="1" flipV="1">
            <a:off x="1444813" y="526318"/>
            <a:ext cx="17140" cy="1095349"/>
          </a:xfrm>
          <a:prstGeom prst="bentConnector3">
            <a:avLst>
              <a:gd name="adj1" fmla="val -1333722"/>
            </a:avLst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직사각형 89"/>
          <p:cNvSpPr/>
          <p:nvPr/>
        </p:nvSpPr>
        <p:spPr>
          <a:xfrm>
            <a:off x="4972188" y="1878211"/>
            <a:ext cx="1440160" cy="451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보기화면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5689286" y="1046571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4962802" y="2862817"/>
            <a:ext cx="1440160" cy="432048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4957870" y="3669013"/>
            <a:ext cx="1492810" cy="432048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패스워</a:t>
            </a:r>
            <a:r>
              <a:rPr lang="ko-KR" altLang="en-US" sz="1400" dirty="0" err="1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드</a:t>
            </a: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3682483" y="2862817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3672249" y="3608038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1751628" y="1652392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회원등록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1715588" y="2220922"/>
            <a:ext cx="6655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err="1" smtClean="0">
                <a:latin typeface="+mj-ea"/>
                <a:ea typeface="+mj-ea"/>
              </a:rPr>
              <a:t>아이디찾기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1183185" y="2801842"/>
            <a:ext cx="7040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err="1" smtClean="0">
                <a:latin typeface="+mj-ea"/>
                <a:ea typeface="+mj-ea"/>
              </a:rPr>
              <a:t>패스워</a:t>
            </a:r>
            <a:r>
              <a:rPr lang="ko-KR" altLang="en-US" sz="1200" dirty="0" err="1">
                <a:latin typeface="+mj-ea"/>
                <a:ea typeface="+mj-ea"/>
              </a:rPr>
              <a:t>드</a:t>
            </a:r>
            <a:r>
              <a:rPr lang="ko-KR" altLang="en-US" sz="1200" dirty="0" err="1" smtClean="0">
                <a:latin typeface="+mj-ea"/>
                <a:ea typeface="+mj-ea"/>
              </a:rPr>
              <a:t>찾기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2423480" y="4397662"/>
            <a:ext cx="1296144" cy="44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사용자리스트보기 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2423480" y="5157192"/>
            <a:ext cx="1296144" cy="44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 삭제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</a:t>
            </a:r>
            <a:r>
              <a: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면</a:t>
            </a:r>
          </a:p>
        </p:txBody>
      </p:sp>
      <p:grpSp>
        <p:nvGrpSpPr>
          <p:cNvPr id="104" name="그룹 103"/>
          <p:cNvGrpSpPr/>
          <p:nvPr/>
        </p:nvGrpSpPr>
        <p:grpSpPr>
          <a:xfrm>
            <a:off x="3286068" y="2771309"/>
            <a:ext cx="1667717" cy="432879"/>
            <a:chOff x="1261963" y="1045638"/>
            <a:chExt cx="1667717" cy="432879"/>
          </a:xfrm>
          <a:solidFill>
            <a:srgbClr val="99CCFF"/>
          </a:solidFill>
        </p:grpSpPr>
        <p:cxnSp>
          <p:nvCxnSpPr>
            <p:cNvPr id="105" name="직선 화살표 연결선 104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화살표 연결선 113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꺾인 연결선 114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화살표 연결선 115"/>
            <p:cNvCxnSpPr/>
            <p:nvPr/>
          </p:nvCxnSpPr>
          <p:spPr>
            <a:xfrm>
              <a:off x="2355165" y="1045638"/>
              <a:ext cx="0" cy="288032"/>
            </a:xfrm>
            <a:prstGeom prst="straightConnector1">
              <a:avLst/>
            </a:prstGeom>
            <a:grpFill/>
            <a:ln w="1905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순서도: 판단 116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2449047" y="2862817"/>
            <a:ext cx="1270578" cy="432048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08" y="4304880"/>
            <a:ext cx="4792204" cy="107468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직선 화살표 연결선 45"/>
          <p:cNvCxnSpPr/>
          <p:nvPr/>
        </p:nvCxnSpPr>
        <p:spPr>
          <a:xfrm>
            <a:off x="4867198" y="5029548"/>
            <a:ext cx="0" cy="51105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아이디 찾기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9415" y="3130648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findId.</a:t>
            </a:r>
            <a:r>
              <a:rPr lang="en-US" altLang="ko-KR" dirty="0" err="1" smtClean="0"/>
              <a:t>jsp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740898" y="4600439"/>
            <a:ext cx="22748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FindIdValidator</a:t>
            </a:r>
            <a:endParaRPr lang="ko-KR" altLang="en-US" sz="1600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032263" y="5590016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UserServise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694759" y="3472733"/>
            <a:ext cx="2351610" cy="181234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6" name="꺾인 연결선 15"/>
          <p:cNvCxnSpPr>
            <a:endCxn id="25" idx="0"/>
          </p:cNvCxnSpPr>
          <p:nvPr/>
        </p:nvCxnSpPr>
        <p:spPr>
          <a:xfrm>
            <a:off x="1187262" y="2914589"/>
            <a:ext cx="3683302" cy="55814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3002346" y="3856348"/>
            <a:ext cx="62689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3030921" y="3981314"/>
            <a:ext cx="626894" cy="150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294570" y="4025888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298979" y="3557446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39" name="직선 화살표 연결선 38"/>
          <p:cNvCxnSpPr>
            <a:stCxn id="15" idx="2"/>
            <a:endCxn id="21" idx="0"/>
          </p:cNvCxnSpPr>
          <p:nvPr/>
        </p:nvCxnSpPr>
        <p:spPr>
          <a:xfrm>
            <a:off x="4871739" y="4114662"/>
            <a:ext cx="6590" cy="48577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4953751" y="428739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953751" y="533745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311641" y="4628288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2986717" y="4323247"/>
            <a:ext cx="837768" cy="4370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>
            <a:stCxn id="25" idx="3"/>
            <a:endCxn id="72" idx="1"/>
          </p:cNvCxnSpPr>
          <p:nvPr/>
        </p:nvCxnSpPr>
        <p:spPr>
          <a:xfrm flipV="1">
            <a:off x="6046369" y="4376624"/>
            <a:ext cx="467351" cy="228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6194765" y="4062396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b="1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1600" b="1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1332064" y="2669156"/>
            <a:ext cx="34139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http://localhost:8080/doc/findIdForm.do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728845" y="3595082"/>
            <a:ext cx="2285788" cy="51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FindIdController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1" name="직사각형 70"/>
          <p:cNvSpPr>
            <a:spLocks noChangeArrowheads="1"/>
          </p:cNvSpPr>
          <p:nvPr/>
        </p:nvSpPr>
        <p:spPr bwMode="auto">
          <a:xfrm>
            <a:off x="499360" y="3608144"/>
            <a:ext cx="2505902" cy="143020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2" name="직사각형 71"/>
          <p:cNvSpPr>
            <a:spLocks noChangeArrowheads="1"/>
          </p:cNvSpPr>
          <p:nvPr/>
        </p:nvSpPr>
        <p:spPr bwMode="auto">
          <a:xfrm>
            <a:off x="6513720" y="3653502"/>
            <a:ext cx="2378760" cy="144624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57409" y="809880"/>
            <a:ext cx="7619577" cy="1449439"/>
            <a:chOff x="679562" y="1075655"/>
            <a:chExt cx="8012205" cy="1570967"/>
          </a:xfrm>
        </p:grpSpPr>
        <p:grpSp>
          <p:nvGrpSpPr>
            <p:cNvPr id="80" name="그룹 79"/>
            <p:cNvGrpSpPr/>
            <p:nvPr/>
          </p:nvGrpSpPr>
          <p:grpSpPr>
            <a:xfrm>
              <a:off x="5569748" y="1146941"/>
              <a:ext cx="1667717" cy="423354"/>
              <a:chOff x="1261963" y="1055163"/>
              <a:chExt cx="1667717" cy="423354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336941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화살표 연결선 81"/>
              <p:cNvCxnSpPr/>
              <p:nvPr/>
            </p:nvCxnSpPr>
            <p:spPr>
              <a:xfrm>
                <a:off x="2194494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꺾인 연결선 82"/>
              <p:cNvCxnSpPr/>
              <p:nvPr/>
            </p:nvCxnSpPr>
            <p:spPr>
              <a:xfrm rot="16200000" flipH="1" flipV="1">
                <a:off x="1801068" y="586951"/>
                <a:ext cx="17140" cy="1095349"/>
              </a:xfrm>
              <a:prstGeom prst="bentConnector3">
                <a:avLst>
                  <a:gd name="adj1" fmla="val -963256"/>
                </a:avLst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화살표 연결선 83"/>
              <p:cNvCxnSpPr/>
              <p:nvPr/>
            </p:nvCxnSpPr>
            <p:spPr>
              <a:xfrm>
                <a:off x="2354858" y="1055163"/>
                <a:ext cx="0" cy="28803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순서도: 판단 84"/>
              <p:cNvSpPr/>
              <p:nvPr/>
            </p:nvSpPr>
            <p:spPr>
              <a:xfrm>
                <a:off x="2072127" y="1214124"/>
                <a:ext cx="540059" cy="264393"/>
              </a:xfrm>
              <a:prstGeom prst="flowChartDecisi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86" name="직선 화살표 연결선 85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직사각형 86"/>
            <p:cNvSpPr/>
            <p:nvPr/>
          </p:nvSpPr>
          <p:spPr>
            <a:xfrm>
              <a:off x="4644008" y="1239524"/>
              <a:ext cx="1440160" cy="451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수정화면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7251607" y="1239523"/>
              <a:ext cx="1440160" cy="4512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보기화면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89" name="직선 화살표 연결선 88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화살표 연결선 89"/>
            <p:cNvCxnSpPr>
              <a:stCxn id="98" idx="3"/>
              <a:endCxn id="87" idx="1"/>
            </p:cNvCxnSpPr>
            <p:nvPr/>
          </p:nvCxnSpPr>
          <p:spPr>
            <a:xfrm>
              <a:off x="4100279" y="1462767"/>
              <a:ext cx="543729" cy="239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화살표 연결선 90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직사각형 91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4099163" y="1163355"/>
              <a:ext cx="5052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정보수정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2804135" y="1234734"/>
              <a:ext cx="1296144" cy="4560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99" name="직선 화살표 연결선 98"/>
            <p:cNvCxnSpPr>
              <a:stCxn id="94" idx="2"/>
            </p:cNvCxnSpPr>
            <p:nvPr/>
          </p:nvCxnSpPr>
          <p:spPr>
            <a:xfrm>
              <a:off x="1246808" y="1582126"/>
              <a:ext cx="1543338" cy="71493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순서도: 판단 99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1" name="꺾인 연결선 100"/>
            <p:cNvCxnSpPr>
              <a:stCxn id="100" idx="0"/>
              <a:endCxn id="94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직사각형 102"/>
            <p:cNvSpPr/>
            <p:nvPr/>
          </p:nvSpPr>
          <p:spPr>
            <a:xfrm>
              <a:off x="6030386" y="1195272"/>
              <a:ext cx="3866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확인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1992225" y="1801093"/>
              <a:ext cx="699863" cy="300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err="1" smtClean="0">
                  <a:latin typeface="+mj-ea"/>
                  <a:ea typeface="+mj-ea"/>
                </a:rPr>
                <a:t>아이디찾기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2297106" y="2369623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ko-KR" altLang="en-US" sz="1200" dirty="0">
                <a:latin typeface="+mj-ea"/>
                <a:ea typeface="+mj-ea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9" y="1889308"/>
            <a:ext cx="1585569" cy="7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직사각형 105"/>
          <p:cNvSpPr>
            <a:spLocks noChangeArrowheads="1"/>
          </p:cNvSpPr>
          <p:nvPr/>
        </p:nvSpPr>
        <p:spPr bwMode="auto">
          <a:xfrm>
            <a:off x="360193" y="2403262"/>
            <a:ext cx="544219" cy="15802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5595463" y="1662580"/>
            <a:ext cx="1440160" cy="432048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4315144" y="1662580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3918729" y="1580597"/>
            <a:ext cx="1667717" cy="423354"/>
            <a:chOff x="1261963" y="1055163"/>
            <a:chExt cx="1667717" cy="423354"/>
          </a:xfrm>
          <a:solidFill>
            <a:srgbClr val="99CCFF"/>
          </a:solidFill>
        </p:grpSpPr>
        <p:cxnSp>
          <p:nvCxnSpPr>
            <p:cNvPr id="64" name="직선 화살표 연결선 6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화살표 연결선 64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꺾인 연결선 65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화살표 연결선 66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순서도: 판단 67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3081708" y="1662580"/>
            <a:ext cx="1270578" cy="432048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8" y="3733404"/>
            <a:ext cx="23975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11" y="3767637"/>
            <a:ext cx="2106361" cy="110687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6899073" y="3225750"/>
            <a:ext cx="1684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/>
              <a:t>findIdSuccess.jsp</a:t>
            </a:r>
            <a:endParaRPr lang="ko-KR" altLang="en-US" dirty="0"/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5" y="4374991"/>
            <a:ext cx="542760" cy="1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29586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직선 화살표 연결선 45"/>
          <p:cNvCxnSpPr/>
          <p:nvPr/>
        </p:nvCxnSpPr>
        <p:spPr>
          <a:xfrm>
            <a:off x="4867198" y="5029548"/>
            <a:ext cx="0" cy="51105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패스워드 찾기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6656" y="3246890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findPass.</a:t>
            </a:r>
            <a:r>
              <a:rPr lang="en-US" altLang="ko-KR" dirty="0" err="1" smtClean="0"/>
              <a:t>jsp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740898" y="4600439"/>
            <a:ext cx="22748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FindPassValidator</a:t>
            </a:r>
            <a:endParaRPr lang="ko-KR" altLang="en-US" sz="1600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032263" y="5590016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UserServise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694759" y="3472733"/>
            <a:ext cx="2351610" cy="181234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6" name="꺾인 연결선 15"/>
          <p:cNvCxnSpPr>
            <a:endCxn id="25" idx="0"/>
          </p:cNvCxnSpPr>
          <p:nvPr/>
        </p:nvCxnSpPr>
        <p:spPr>
          <a:xfrm>
            <a:off x="1187262" y="2914589"/>
            <a:ext cx="3683302" cy="55814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3002346" y="3856348"/>
            <a:ext cx="62689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3030921" y="3981314"/>
            <a:ext cx="626894" cy="150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294570" y="4025888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298979" y="3557446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39" name="직선 화살표 연결선 38"/>
          <p:cNvCxnSpPr>
            <a:stCxn id="15" idx="2"/>
            <a:endCxn id="21" idx="0"/>
          </p:cNvCxnSpPr>
          <p:nvPr/>
        </p:nvCxnSpPr>
        <p:spPr>
          <a:xfrm>
            <a:off x="4871739" y="4114662"/>
            <a:ext cx="6590" cy="48577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4953751" y="428739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953751" y="533745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311641" y="4628288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2986717" y="4323247"/>
            <a:ext cx="837768" cy="4370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 flipV="1">
            <a:off x="6046369" y="3890149"/>
            <a:ext cx="467351" cy="1775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6191244" y="365495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b="1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1600" b="1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1332063" y="2669156"/>
            <a:ext cx="36216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http://localhost:8080/doc/findPassForm.do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728845" y="3595082"/>
            <a:ext cx="2285788" cy="51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FindPassController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1" name="직사각형 70"/>
          <p:cNvSpPr>
            <a:spLocks noChangeArrowheads="1"/>
          </p:cNvSpPr>
          <p:nvPr/>
        </p:nvSpPr>
        <p:spPr bwMode="auto">
          <a:xfrm>
            <a:off x="499360" y="3608144"/>
            <a:ext cx="2505902" cy="143020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2" name="직사각형 71"/>
          <p:cNvSpPr>
            <a:spLocks noChangeArrowheads="1"/>
          </p:cNvSpPr>
          <p:nvPr/>
        </p:nvSpPr>
        <p:spPr bwMode="auto">
          <a:xfrm>
            <a:off x="6513720" y="3229173"/>
            <a:ext cx="2378760" cy="144624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57409" y="809880"/>
            <a:ext cx="7619577" cy="1449439"/>
            <a:chOff x="679562" y="1075655"/>
            <a:chExt cx="8012205" cy="1570967"/>
          </a:xfrm>
        </p:grpSpPr>
        <p:grpSp>
          <p:nvGrpSpPr>
            <p:cNvPr id="80" name="그룹 79"/>
            <p:cNvGrpSpPr/>
            <p:nvPr/>
          </p:nvGrpSpPr>
          <p:grpSpPr>
            <a:xfrm>
              <a:off x="5569748" y="1146941"/>
              <a:ext cx="1667717" cy="423354"/>
              <a:chOff x="1261963" y="1055163"/>
              <a:chExt cx="1667717" cy="423354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336941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화살표 연결선 81"/>
              <p:cNvCxnSpPr/>
              <p:nvPr/>
            </p:nvCxnSpPr>
            <p:spPr>
              <a:xfrm>
                <a:off x="2194494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꺾인 연결선 82"/>
              <p:cNvCxnSpPr/>
              <p:nvPr/>
            </p:nvCxnSpPr>
            <p:spPr>
              <a:xfrm rot="16200000" flipH="1" flipV="1">
                <a:off x="1801068" y="586951"/>
                <a:ext cx="17140" cy="1095349"/>
              </a:xfrm>
              <a:prstGeom prst="bentConnector3">
                <a:avLst>
                  <a:gd name="adj1" fmla="val -963256"/>
                </a:avLst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화살표 연결선 83"/>
              <p:cNvCxnSpPr/>
              <p:nvPr/>
            </p:nvCxnSpPr>
            <p:spPr>
              <a:xfrm>
                <a:off x="2354858" y="1055163"/>
                <a:ext cx="0" cy="28803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순서도: 판단 84"/>
              <p:cNvSpPr/>
              <p:nvPr/>
            </p:nvSpPr>
            <p:spPr>
              <a:xfrm>
                <a:off x="2072127" y="1214124"/>
                <a:ext cx="540059" cy="264393"/>
              </a:xfrm>
              <a:prstGeom prst="flowChartDecisi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86" name="직선 화살표 연결선 85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직사각형 86"/>
            <p:cNvSpPr/>
            <p:nvPr/>
          </p:nvSpPr>
          <p:spPr>
            <a:xfrm>
              <a:off x="4644008" y="1239524"/>
              <a:ext cx="1440160" cy="451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수정화면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7251607" y="1239523"/>
              <a:ext cx="1440160" cy="4512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보기화면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89" name="직선 화살표 연결선 88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화살표 연결선 89"/>
            <p:cNvCxnSpPr>
              <a:stCxn id="98" idx="3"/>
              <a:endCxn id="87" idx="1"/>
            </p:cNvCxnSpPr>
            <p:nvPr/>
          </p:nvCxnSpPr>
          <p:spPr>
            <a:xfrm>
              <a:off x="4100279" y="1462767"/>
              <a:ext cx="543729" cy="239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화살표 연결선 90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직사각형 91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4099163" y="1163355"/>
              <a:ext cx="5052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정보수정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2804135" y="1234734"/>
              <a:ext cx="1296144" cy="4560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99" name="직선 화살표 연결선 98"/>
            <p:cNvCxnSpPr>
              <a:stCxn id="94" idx="2"/>
            </p:cNvCxnSpPr>
            <p:nvPr/>
          </p:nvCxnSpPr>
          <p:spPr>
            <a:xfrm>
              <a:off x="1246808" y="1582126"/>
              <a:ext cx="1543338" cy="71493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순서도: 판단 99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1" name="꺾인 연결선 100"/>
            <p:cNvCxnSpPr>
              <a:stCxn id="100" idx="0"/>
              <a:endCxn id="94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직사각형 102"/>
            <p:cNvSpPr/>
            <p:nvPr/>
          </p:nvSpPr>
          <p:spPr>
            <a:xfrm>
              <a:off x="6030386" y="1195272"/>
              <a:ext cx="3866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확인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1992225" y="1801093"/>
              <a:ext cx="699863" cy="300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err="1" smtClean="0">
                  <a:latin typeface="+mj-ea"/>
                  <a:ea typeface="+mj-ea"/>
                </a:rPr>
                <a:t>아이디찾기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2297106" y="2369623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ko-KR" altLang="en-US" sz="1200" dirty="0">
                <a:latin typeface="+mj-ea"/>
                <a:ea typeface="+mj-ea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9" y="1889308"/>
            <a:ext cx="1585569" cy="7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직사각형 105"/>
          <p:cNvSpPr>
            <a:spLocks noChangeArrowheads="1"/>
          </p:cNvSpPr>
          <p:nvPr/>
        </p:nvSpPr>
        <p:spPr bwMode="auto">
          <a:xfrm>
            <a:off x="360193" y="2403262"/>
            <a:ext cx="544219" cy="15802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5595463" y="1662580"/>
            <a:ext cx="1440160" cy="432048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4315144" y="1662580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3918729" y="1580597"/>
            <a:ext cx="1667717" cy="423354"/>
            <a:chOff x="1261963" y="1055163"/>
            <a:chExt cx="1667717" cy="423354"/>
          </a:xfrm>
          <a:solidFill>
            <a:srgbClr val="99CCFF"/>
          </a:solidFill>
        </p:grpSpPr>
        <p:cxnSp>
          <p:nvCxnSpPr>
            <p:cNvPr id="64" name="직선 화살표 연결선 6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화살표 연결선 64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꺾인 연결선 65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화살표 연결선 66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순서도: 판단 67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3081708" y="1662580"/>
            <a:ext cx="1270578" cy="432048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723084"/>
            <a:ext cx="2447165" cy="10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74" y="3453624"/>
            <a:ext cx="1893251" cy="1092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67969" y="2894098"/>
            <a:ext cx="1888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/>
              <a:t>findPassSuccess.jsp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56" y="4259675"/>
            <a:ext cx="542760" cy="1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4691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66" y="4639384"/>
            <a:ext cx="2629714" cy="178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우편번호 검색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59" y="1402579"/>
            <a:ext cx="2160240" cy="16745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11" y="3443899"/>
            <a:ext cx="2216274" cy="15144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그룹 88"/>
          <p:cNvGrpSpPr/>
          <p:nvPr/>
        </p:nvGrpSpPr>
        <p:grpSpPr>
          <a:xfrm>
            <a:off x="5955179" y="1174416"/>
            <a:ext cx="1872208" cy="1772863"/>
            <a:chOff x="2987824" y="901364"/>
            <a:chExt cx="1296144" cy="1772863"/>
          </a:xfrm>
          <a:solidFill>
            <a:schemeClr val="accent2">
              <a:lumMod val="75000"/>
            </a:schemeClr>
          </a:solidFill>
        </p:grpSpPr>
        <p:sp>
          <p:nvSpPr>
            <p:cNvPr id="8" name="TextBox 7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err="1" smtClean="0"/>
                <a:t>PostController</a:t>
              </a:r>
              <a:endParaRPr lang="en-US" altLang="ko-KR" sz="1400" b="1" i="1" dirty="0" smtClean="0"/>
            </a:p>
            <a:p>
              <a:pPr algn="ctr"/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UserEditController.java)</a:t>
              </a:r>
              <a:endParaRPr lang="ko-KR" altLang="en-US" sz="105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87824" y="1473898"/>
              <a:ext cx="1296144" cy="12003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setUserService</a:t>
              </a:r>
              <a:r>
                <a:rPr lang="en-US" altLang="ko-KR" sz="1200" i="1" dirty="0"/>
                <a:t>( </a:t>
              </a:r>
              <a:r>
                <a:rPr lang="en-US" altLang="ko-KR" sz="1200" i="1" dirty="0" smtClean="0"/>
                <a:t>)</a:t>
              </a:r>
            </a:p>
            <a:p>
              <a:r>
                <a:rPr lang="en-US" altLang="ko-KR" sz="1200" i="1" dirty="0" err="1" smtClean="0"/>
                <a:t>setmessageSource</a:t>
              </a:r>
              <a:r>
                <a:rPr lang="en-US" altLang="ko-KR" sz="1200" i="1" dirty="0" smtClean="0"/>
                <a:t>( </a:t>
              </a:r>
              <a:r>
                <a:rPr lang="en-US" altLang="ko-KR" sz="1200" i="1" dirty="0"/>
                <a:t>)</a:t>
              </a:r>
            </a:p>
            <a:p>
              <a:endParaRPr lang="en-US" altLang="ko-KR" sz="1200" i="1" dirty="0" smtClean="0"/>
            </a:p>
            <a:p>
              <a:r>
                <a:rPr lang="en-US" altLang="ko-KR" sz="1200" b="1" dirty="0" smtClean="0">
                  <a:solidFill>
                    <a:srgbClr val="0000FF"/>
                  </a:solidFill>
                </a:rPr>
                <a:t>/post.do()  - get</a:t>
              </a:r>
            </a:p>
            <a:p>
              <a:r>
                <a:rPr lang="en-US" altLang="ko-KR" sz="1200" b="1" dirty="0">
                  <a:solidFill>
                    <a:srgbClr val="0000FF"/>
                  </a:solidFill>
                </a:rPr>
                <a:t>/post.do()  - 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post</a:t>
              </a:r>
              <a:endParaRPr lang="en-US" altLang="ko-KR" sz="1200" b="1" dirty="0">
                <a:solidFill>
                  <a:srgbClr val="0000FF"/>
                </a:solidFill>
              </a:endParaRPr>
            </a:p>
            <a:p>
              <a:r>
                <a:rPr lang="en-US" altLang="ko-KR" sz="1200" b="1" dirty="0" err="1" smtClean="0"/>
                <a:t>onSubmit</a:t>
              </a:r>
              <a:r>
                <a:rPr lang="en-US" altLang="ko-KR" sz="1200" b="1" dirty="0" smtClean="0"/>
                <a:t>()</a:t>
              </a:r>
              <a:endParaRPr lang="ko-KR" altLang="en-US" sz="1200" b="1" dirty="0"/>
            </a:p>
          </p:txBody>
        </p:sp>
      </p:grpSp>
      <p:cxnSp>
        <p:nvCxnSpPr>
          <p:cNvPr id="6" name="직선 화살표 연결선 5"/>
          <p:cNvCxnSpPr>
            <a:endCxn id="1027" idx="1"/>
          </p:cNvCxnSpPr>
          <p:nvPr/>
        </p:nvCxnSpPr>
        <p:spPr>
          <a:xfrm>
            <a:off x="2605100" y="2337812"/>
            <a:ext cx="803411" cy="186332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4" idx="3"/>
          </p:cNvCxnSpPr>
          <p:nvPr/>
        </p:nvCxnSpPr>
        <p:spPr>
          <a:xfrm>
            <a:off x="3434899" y="2239838"/>
            <a:ext cx="2592288" cy="19594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29925" y="3127407"/>
            <a:ext cx="167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1.window.open()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70442" y="2942741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Tunga"/>
                <a:cs typeface="Tunga"/>
              </a:rPr>
              <a:t>3.post.jsp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42010" y="1870506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2. /post.do</a:t>
            </a:r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38" y="4226721"/>
            <a:ext cx="1837019" cy="41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직선 화살표 연결선 14"/>
          <p:cNvCxnSpPr/>
          <p:nvPr/>
        </p:nvCxnSpPr>
        <p:spPr>
          <a:xfrm flipH="1">
            <a:off x="4516651" y="2435787"/>
            <a:ext cx="1567517" cy="20162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자유형 18"/>
          <p:cNvSpPr/>
          <p:nvPr/>
        </p:nvSpPr>
        <p:spPr>
          <a:xfrm>
            <a:off x="4961922" y="2734681"/>
            <a:ext cx="2165322" cy="1940252"/>
          </a:xfrm>
          <a:custGeom>
            <a:avLst/>
            <a:gdLst>
              <a:gd name="connsiteX0" fmla="*/ 0 w 2314075"/>
              <a:gd name="connsiteY0" fmla="*/ 1622323 h 1940252"/>
              <a:gd name="connsiteX1" fmla="*/ 1946787 w 2314075"/>
              <a:gd name="connsiteY1" fmla="*/ 1818968 h 1940252"/>
              <a:gd name="connsiteX2" fmla="*/ 2310581 w 2314075"/>
              <a:gd name="connsiteY2" fmla="*/ 0 h 194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4075" h="1940252">
                <a:moveTo>
                  <a:pt x="0" y="1622323"/>
                </a:moveTo>
                <a:cubicBezTo>
                  <a:pt x="780845" y="1855839"/>
                  <a:pt x="1561690" y="2089355"/>
                  <a:pt x="1946787" y="1818968"/>
                </a:cubicBezTo>
                <a:cubicBezTo>
                  <a:pt x="2331884" y="1548581"/>
                  <a:pt x="2321232" y="774290"/>
                  <a:pt x="2310581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자유형 19"/>
          <p:cNvSpPr/>
          <p:nvPr/>
        </p:nvSpPr>
        <p:spPr>
          <a:xfrm>
            <a:off x="5963543" y="2842836"/>
            <a:ext cx="1848646" cy="3274142"/>
          </a:xfrm>
          <a:custGeom>
            <a:avLst/>
            <a:gdLst>
              <a:gd name="connsiteX0" fmla="*/ 1474839 w 1848646"/>
              <a:gd name="connsiteY0" fmla="*/ 0 h 3274142"/>
              <a:gd name="connsiteX1" fmla="*/ 1750142 w 1848646"/>
              <a:gd name="connsiteY1" fmla="*/ 2084438 h 3274142"/>
              <a:gd name="connsiteX2" fmla="*/ 0 w 1848646"/>
              <a:gd name="connsiteY2" fmla="*/ 3274142 h 327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8646" h="3274142">
                <a:moveTo>
                  <a:pt x="1474839" y="0"/>
                </a:moveTo>
                <a:cubicBezTo>
                  <a:pt x="1735393" y="769374"/>
                  <a:pt x="1995948" y="1538748"/>
                  <a:pt x="1750142" y="2084438"/>
                </a:cubicBezTo>
                <a:cubicBezTo>
                  <a:pt x="1504336" y="2630128"/>
                  <a:pt x="752168" y="2952135"/>
                  <a:pt x="0" y="3274142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7732040" y="4583435"/>
            <a:ext cx="101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5.post.jsp </a:t>
            </a:r>
          </a:p>
          <a:p>
            <a:r>
              <a:rPr lang="en-US" altLang="ko-KR" sz="1600" dirty="0" smtClean="0"/>
              <a:t>&lt;list&gt;post</a:t>
            </a:r>
            <a:endParaRPr lang="ko-KR" altLang="en-US" sz="1600" dirty="0"/>
          </a:p>
        </p:txBody>
      </p:sp>
      <p:sp>
        <p:nvSpPr>
          <p:cNvPr id="22" name="자유형 21"/>
          <p:cNvSpPr/>
          <p:nvPr/>
        </p:nvSpPr>
        <p:spPr>
          <a:xfrm>
            <a:off x="2029268" y="2390552"/>
            <a:ext cx="2370946" cy="3657600"/>
          </a:xfrm>
          <a:custGeom>
            <a:avLst/>
            <a:gdLst>
              <a:gd name="connsiteX0" fmla="*/ 2370946 w 2370946"/>
              <a:gd name="connsiteY0" fmla="*/ 3657600 h 3657600"/>
              <a:gd name="connsiteX1" fmla="*/ 384830 w 2370946"/>
              <a:gd name="connsiteY1" fmla="*/ 2949677 h 3657600"/>
              <a:gd name="connsiteX2" fmla="*/ 1372 w 2370946"/>
              <a:gd name="connsiteY2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0946" h="3657600">
                <a:moveTo>
                  <a:pt x="2370946" y="3657600"/>
                </a:moveTo>
                <a:cubicBezTo>
                  <a:pt x="1575352" y="3608438"/>
                  <a:pt x="779759" y="3559277"/>
                  <a:pt x="384830" y="2949677"/>
                </a:cubicBezTo>
                <a:cubicBezTo>
                  <a:pt x="-10099" y="2340077"/>
                  <a:pt x="-4364" y="1170038"/>
                  <a:pt x="1372" y="0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942224" y="4768101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6.</a:t>
            </a:r>
            <a:r>
              <a:rPr lang="ko-KR" altLang="en-US" dirty="0" smtClean="0"/>
              <a:t>데이터 전달 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1059" y="692696"/>
            <a:ext cx="8022517" cy="369332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새로운</a:t>
            </a:r>
            <a:r>
              <a:rPr lang="en-US" altLang="ko-KR" dirty="0" smtClean="0"/>
              <a:t> </a:t>
            </a:r>
            <a:r>
              <a:rPr lang="ko-KR" altLang="en-US" dirty="0" smtClean="0"/>
              <a:t>테이블을 사용하면 새로운 전달객체를 만들고  컨트롤러</a:t>
            </a:r>
            <a:r>
              <a:rPr lang="en-US" altLang="ko-KR" dirty="0" smtClean="0"/>
              <a:t>, Dao, Service </a:t>
            </a:r>
            <a:r>
              <a:rPr lang="ko-KR" altLang="en-US" dirty="0" smtClean="0"/>
              <a:t>클래스를 새롭게 만든다</a:t>
            </a:r>
            <a:r>
              <a:rPr lang="en-US" altLang="ko-KR" dirty="0" smtClean="0"/>
              <a:t>.  </a:t>
            </a:r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도</a:t>
            </a:r>
            <a:r>
              <a:rPr lang="en-US" altLang="ko-KR" dirty="0" smtClean="0"/>
              <a:t> </a:t>
            </a:r>
            <a:r>
              <a:rPr lang="ko-KR" altLang="en-US" dirty="0" smtClean="0"/>
              <a:t>추가설계</a:t>
            </a:r>
            <a:r>
              <a:rPr lang="en-US" altLang="ko-KR" dirty="0" smtClean="0"/>
              <a:t>   </a:t>
            </a:r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07169" y="3979352"/>
            <a:ext cx="1627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4. /post.do -post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5493283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SpringFramework</a:t>
            </a:r>
            <a:endParaRPr lang="ko-KR" altLang="en-US" dirty="0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647700" y="837406"/>
            <a:ext cx="7848600" cy="5183188"/>
          </a:xfrm>
          <a:prstGeom prst="roundRect">
            <a:avLst>
              <a:gd name="adj" fmla="val 2144"/>
            </a:avLst>
          </a:prstGeom>
          <a:solidFill>
            <a:srgbClr val="EAEAEA">
              <a:alpha val="41000"/>
            </a:srgbClr>
          </a:solidFill>
          <a:ln w="1905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" name="AutoShape 1028"/>
          <p:cNvSpPr>
            <a:spLocks noChangeArrowheads="1"/>
          </p:cNvSpPr>
          <p:nvPr/>
        </p:nvSpPr>
        <p:spPr bwMode="auto">
          <a:xfrm>
            <a:off x="5400675" y="5569744"/>
            <a:ext cx="2447925" cy="288925"/>
          </a:xfrm>
          <a:prstGeom prst="roundRect">
            <a:avLst>
              <a:gd name="adj" fmla="val 16667"/>
            </a:avLst>
          </a:prstGeom>
          <a:solidFill>
            <a:srgbClr val="C0C0C0">
              <a:alpha val="62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6" name="AutoShape 1029"/>
          <p:cNvSpPr>
            <a:spLocks noChangeArrowheads="1"/>
          </p:cNvSpPr>
          <p:nvPr/>
        </p:nvSpPr>
        <p:spPr bwMode="auto">
          <a:xfrm>
            <a:off x="2016125" y="1275556"/>
            <a:ext cx="2447925" cy="288925"/>
          </a:xfrm>
          <a:prstGeom prst="roundRect">
            <a:avLst>
              <a:gd name="adj" fmla="val 16667"/>
            </a:avLst>
          </a:prstGeom>
          <a:solidFill>
            <a:srgbClr val="C0C0C0">
              <a:alpha val="62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7" name="AutoShape 1030"/>
          <p:cNvSpPr>
            <a:spLocks noChangeArrowheads="1"/>
          </p:cNvSpPr>
          <p:nvPr/>
        </p:nvSpPr>
        <p:spPr bwMode="auto">
          <a:xfrm>
            <a:off x="4752975" y="4155281"/>
            <a:ext cx="3024187" cy="1273175"/>
          </a:xfrm>
          <a:prstGeom prst="roundRect">
            <a:avLst>
              <a:gd name="adj" fmla="val 10171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8" name="AutoShape 1031"/>
          <p:cNvSpPr>
            <a:spLocks noChangeArrowheads="1"/>
          </p:cNvSpPr>
          <p:nvPr/>
        </p:nvSpPr>
        <p:spPr bwMode="auto">
          <a:xfrm>
            <a:off x="2016125" y="1683544"/>
            <a:ext cx="5832475" cy="360362"/>
          </a:xfrm>
          <a:prstGeom prst="roundRect">
            <a:avLst>
              <a:gd name="adj" fmla="val 16667"/>
            </a:avLst>
          </a:prstGeom>
          <a:solidFill>
            <a:srgbClr val="99CC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9" name="AutoShape 1032"/>
          <p:cNvSpPr>
            <a:spLocks noChangeArrowheads="1"/>
          </p:cNvSpPr>
          <p:nvPr/>
        </p:nvSpPr>
        <p:spPr bwMode="auto">
          <a:xfrm>
            <a:off x="2016125" y="2140744"/>
            <a:ext cx="2447925" cy="3816350"/>
          </a:xfrm>
          <a:prstGeom prst="roundRect">
            <a:avLst>
              <a:gd name="adj" fmla="val 5190"/>
            </a:avLst>
          </a:prstGeom>
          <a:solidFill>
            <a:srgbClr val="808000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0" name="AutoShape 1033"/>
          <p:cNvSpPr>
            <a:spLocks noChangeArrowheads="1"/>
          </p:cNvSpPr>
          <p:nvPr/>
        </p:nvSpPr>
        <p:spPr bwMode="auto">
          <a:xfrm>
            <a:off x="6480175" y="2283619"/>
            <a:ext cx="1150937" cy="8636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1" name="Text Box 1034"/>
          <p:cNvSpPr txBox="1">
            <a:spLocks noChangeArrowheads="1"/>
          </p:cNvSpPr>
          <p:nvPr/>
        </p:nvSpPr>
        <p:spPr bwMode="auto">
          <a:xfrm>
            <a:off x="2017712" y="2140744"/>
            <a:ext cx="24463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>
                    <a:alpha val="4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>
                    <a:alpha val="35001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Spring MVC</a:t>
            </a:r>
          </a:p>
        </p:txBody>
      </p:sp>
      <p:sp>
        <p:nvSpPr>
          <p:cNvPr id="12" name="Text Box 1035"/>
          <p:cNvSpPr txBox="1">
            <a:spLocks noChangeArrowheads="1"/>
          </p:cNvSpPr>
          <p:nvPr/>
        </p:nvSpPr>
        <p:spPr bwMode="auto">
          <a:xfrm>
            <a:off x="2016125" y="1707356"/>
            <a:ext cx="59039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org.springframework.web.servlet.DispatcherServlet</a:t>
            </a:r>
          </a:p>
        </p:txBody>
      </p:sp>
      <p:sp>
        <p:nvSpPr>
          <p:cNvPr id="13" name="Text Box 1036"/>
          <p:cNvSpPr txBox="1">
            <a:spLocks noChangeArrowheads="1"/>
          </p:cNvSpPr>
          <p:nvPr/>
        </p:nvSpPr>
        <p:spPr bwMode="auto">
          <a:xfrm>
            <a:off x="2808287" y="2428081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1</a:t>
            </a:r>
          </a:p>
        </p:txBody>
      </p:sp>
      <p:sp>
        <p:nvSpPr>
          <p:cNvPr id="14" name="Text Box 1037"/>
          <p:cNvSpPr txBox="1">
            <a:spLocks noChangeArrowheads="1"/>
          </p:cNvSpPr>
          <p:nvPr/>
        </p:nvSpPr>
        <p:spPr bwMode="auto">
          <a:xfrm>
            <a:off x="2808287" y="2715419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2</a:t>
            </a:r>
          </a:p>
        </p:txBody>
      </p:sp>
      <p:sp>
        <p:nvSpPr>
          <p:cNvPr id="15" name="Text Box 1038"/>
          <p:cNvSpPr txBox="1">
            <a:spLocks noChangeArrowheads="1"/>
          </p:cNvSpPr>
          <p:nvPr/>
        </p:nvSpPr>
        <p:spPr bwMode="auto">
          <a:xfrm>
            <a:off x="2808287" y="3004344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3</a:t>
            </a:r>
          </a:p>
        </p:txBody>
      </p:sp>
      <p:sp>
        <p:nvSpPr>
          <p:cNvPr id="16" name="Text Box 1039"/>
          <p:cNvSpPr txBox="1">
            <a:spLocks noChangeArrowheads="1"/>
          </p:cNvSpPr>
          <p:nvPr/>
        </p:nvSpPr>
        <p:spPr bwMode="auto">
          <a:xfrm>
            <a:off x="2808287" y="4795044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3</a:t>
            </a:r>
          </a:p>
        </p:txBody>
      </p:sp>
      <p:sp>
        <p:nvSpPr>
          <p:cNvPr id="17" name="Text Box 1040"/>
          <p:cNvSpPr txBox="1">
            <a:spLocks noChangeArrowheads="1"/>
          </p:cNvSpPr>
          <p:nvPr/>
        </p:nvSpPr>
        <p:spPr bwMode="auto">
          <a:xfrm>
            <a:off x="2808287" y="5082381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2</a:t>
            </a:r>
          </a:p>
        </p:txBody>
      </p:sp>
      <p:sp>
        <p:nvSpPr>
          <p:cNvPr id="18" name="Text Box 1041"/>
          <p:cNvSpPr txBox="1">
            <a:spLocks noChangeArrowheads="1"/>
          </p:cNvSpPr>
          <p:nvPr/>
        </p:nvSpPr>
        <p:spPr bwMode="auto">
          <a:xfrm>
            <a:off x="2808287" y="5371306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1</a:t>
            </a:r>
          </a:p>
        </p:txBody>
      </p:sp>
      <p:sp>
        <p:nvSpPr>
          <p:cNvPr id="19" name="Text Box 1042"/>
          <p:cNvSpPr txBox="1">
            <a:spLocks noChangeArrowheads="1"/>
          </p:cNvSpPr>
          <p:nvPr/>
        </p:nvSpPr>
        <p:spPr bwMode="auto">
          <a:xfrm>
            <a:off x="4752975" y="4155281"/>
            <a:ext cx="15113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Template</a:t>
            </a:r>
          </a:p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- JSP</a:t>
            </a:r>
          </a:p>
          <a:p>
            <a:r>
              <a:rPr lang="en-US" altLang="ko-KR" sz="1600">
                <a:solidFill>
                  <a:schemeClr val="bg1"/>
                </a:solidFill>
                <a:latin typeface="Verdana" pitchFamily="34" charset="0"/>
              </a:rPr>
              <a:t>-</a:t>
            </a:r>
            <a:r>
              <a:rPr lang="en-US" altLang="ko-KR" sz="160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Velocity</a:t>
            </a:r>
          </a:p>
          <a:p>
            <a:pPr>
              <a:buFontTx/>
              <a:buChar char="-"/>
            </a:pPr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 Freemarker</a:t>
            </a:r>
          </a:p>
        </p:txBody>
      </p:sp>
      <p:sp>
        <p:nvSpPr>
          <p:cNvPr id="20" name="Text Box 1043"/>
          <p:cNvSpPr txBox="1">
            <a:spLocks noChangeArrowheads="1"/>
          </p:cNvSpPr>
          <p:nvPr/>
        </p:nvSpPr>
        <p:spPr bwMode="auto">
          <a:xfrm>
            <a:off x="4903787" y="3091656"/>
            <a:ext cx="122237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latin typeface="Verdana" pitchFamily="34" charset="0"/>
              </a:rPr>
              <a:t>IoC Container</a:t>
            </a:r>
          </a:p>
        </p:txBody>
      </p:sp>
      <p:sp>
        <p:nvSpPr>
          <p:cNvPr id="21" name="Text Box 1044"/>
          <p:cNvSpPr txBox="1">
            <a:spLocks noChangeArrowheads="1"/>
          </p:cNvSpPr>
          <p:nvPr/>
        </p:nvSpPr>
        <p:spPr bwMode="auto">
          <a:xfrm>
            <a:off x="6407150" y="2428081"/>
            <a:ext cx="12969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JDBC</a:t>
            </a:r>
          </a:p>
          <a:p>
            <a:pPr algn="ctr"/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ORM</a:t>
            </a:r>
          </a:p>
        </p:txBody>
      </p:sp>
      <p:sp>
        <p:nvSpPr>
          <p:cNvPr id="22" name="AutoShape 1045"/>
          <p:cNvSpPr>
            <a:spLocks noChangeArrowheads="1"/>
          </p:cNvSpPr>
          <p:nvPr/>
        </p:nvSpPr>
        <p:spPr bwMode="auto">
          <a:xfrm>
            <a:off x="4610100" y="3329781"/>
            <a:ext cx="3279775" cy="725488"/>
          </a:xfrm>
          <a:prstGeom prst="roundRect">
            <a:avLst>
              <a:gd name="adj" fmla="val 16667"/>
            </a:avLst>
          </a:prstGeom>
          <a:solidFill>
            <a:srgbClr val="99CC00">
              <a:alpha val="25000"/>
            </a:srgbClr>
          </a:solidFill>
          <a:ln w="63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3" name="AutoShape 1046"/>
          <p:cNvSpPr>
            <a:spLocks noChangeArrowheads="1"/>
          </p:cNvSpPr>
          <p:nvPr/>
        </p:nvSpPr>
        <p:spPr bwMode="auto">
          <a:xfrm>
            <a:off x="865187" y="5014119"/>
            <a:ext cx="1727200" cy="252412"/>
          </a:xfrm>
          <a:prstGeom prst="foldedCorner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4" name="Text Box 1047"/>
          <p:cNvSpPr txBox="1">
            <a:spLocks noChangeArrowheads="1"/>
          </p:cNvSpPr>
          <p:nvPr/>
        </p:nvSpPr>
        <p:spPr bwMode="auto">
          <a:xfrm>
            <a:off x="865187" y="5014119"/>
            <a:ext cx="172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000">
                <a:solidFill>
                  <a:schemeClr val="bg1"/>
                </a:solidFill>
                <a:latin typeface="Verdana" pitchFamily="34" charset="0"/>
              </a:rPr>
              <a:t>applicationContext.xml</a:t>
            </a:r>
          </a:p>
        </p:txBody>
      </p:sp>
      <p:sp>
        <p:nvSpPr>
          <p:cNvPr id="25" name="AutoShape 1048"/>
          <p:cNvSpPr>
            <a:spLocks noChangeArrowheads="1"/>
          </p:cNvSpPr>
          <p:nvPr/>
        </p:nvSpPr>
        <p:spPr bwMode="auto">
          <a:xfrm>
            <a:off x="865187" y="5309394"/>
            <a:ext cx="1727200" cy="252412"/>
          </a:xfrm>
          <a:prstGeom prst="foldedCorner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6" name="Text Box 1049"/>
          <p:cNvSpPr txBox="1">
            <a:spLocks noChangeArrowheads="1"/>
          </p:cNvSpPr>
          <p:nvPr/>
        </p:nvSpPr>
        <p:spPr bwMode="auto">
          <a:xfrm>
            <a:off x="865187" y="5309394"/>
            <a:ext cx="172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000">
                <a:solidFill>
                  <a:schemeClr val="bg1"/>
                </a:solidFill>
                <a:latin typeface="Verdana" pitchFamily="34" charset="0"/>
              </a:rPr>
              <a:t>action-servlet.xml</a:t>
            </a:r>
          </a:p>
        </p:txBody>
      </p:sp>
      <p:sp>
        <p:nvSpPr>
          <p:cNvPr id="27" name="AutoShape 1054"/>
          <p:cNvSpPr>
            <a:spLocks noChangeArrowheads="1"/>
          </p:cNvSpPr>
          <p:nvPr/>
        </p:nvSpPr>
        <p:spPr bwMode="auto">
          <a:xfrm>
            <a:off x="6480175" y="3436144"/>
            <a:ext cx="1296987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8" name="AutoShape 1055"/>
          <p:cNvSpPr>
            <a:spLocks noChangeArrowheads="1"/>
          </p:cNvSpPr>
          <p:nvPr/>
        </p:nvSpPr>
        <p:spPr bwMode="auto">
          <a:xfrm>
            <a:off x="4752975" y="3436144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9" name="AutoShape 1056"/>
          <p:cNvSpPr>
            <a:spLocks noChangeArrowheads="1"/>
          </p:cNvSpPr>
          <p:nvPr/>
        </p:nvSpPr>
        <p:spPr bwMode="auto">
          <a:xfrm>
            <a:off x="2808287" y="3436144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0" name="Text Box 1057"/>
          <p:cNvSpPr txBox="1">
            <a:spLocks noChangeArrowheads="1"/>
          </p:cNvSpPr>
          <p:nvPr/>
        </p:nvSpPr>
        <p:spPr bwMode="auto">
          <a:xfrm>
            <a:off x="2808287" y="3547269"/>
            <a:ext cx="15113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Controller</a:t>
            </a:r>
          </a:p>
        </p:txBody>
      </p:sp>
      <p:sp>
        <p:nvSpPr>
          <p:cNvPr id="31" name="Text Box 1058"/>
          <p:cNvSpPr txBox="1">
            <a:spLocks noChangeArrowheads="1"/>
          </p:cNvSpPr>
          <p:nvPr/>
        </p:nvSpPr>
        <p:spPr bwMode="auto">
          <a:xfrm>
            <a:off x="4751387" y="3547269"/>
            <a:ext cx="15843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Business Object</a:t>
            </a:r>
          </a:p>
        </p:txBody>
      </p:sp>
      <p:sp>
        <p:nvSpPr>
          <p:cNvPr id="32" name="Text Box 1059"/>
          <p:cNvSpPr txBox="1">
            <a:spLocks noChangeArrowheads="1"/>
          </p:cNvSpPr>
          <p:nvPr/>
        </p:nvSpPr>
        <p:spPr bwMode="auto">
          <a:xfrm>
            <a:off x="6480175" y="3547269"/>
            <a:ext cx="12969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DAO</a:t>
            </a:r>
          </a:p>
        </p:txBody>
      </p:sp>
      <p:sp>
        <p:nvSpPr>
          <p:cNvPr id="33" name="AutoShape 1060"/>
          <p:cNvSpPr>
            <a:spLocks noChangeArrowheads="1"/>
          </p:cNvSpPr>
          <p:nvPr/>
        </p:nvSpPr>
        <p:spPr bwMode="auto">
          <a:xfrm>
            <a:off x="2808287" y="4155281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4" name="Text Box 1061"/>
          <p:cNvSpPr txBox="1">
            <a:spLocks noChangeArrowheads="1"/>
          </p:cNvSpPr>
          <p:nvPr/>
        </p:nvSpPr>
        <p:spPr bwMode="auto">
          <a:xfrm>
            <a:off x="2808287" y="4179094"/>
            <a:ext cx="15113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>
                    <a:alpha val="6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ModelAndView</a:t>
            </a:r>
          </a:p>
        </p:txBody>
      </p:sp>
      <p:sp>
        <p:nvSpPr>
          <p:cNvPr id="35" name="Text Box 1062"/>
          <p:cNvSpPr txBox="1">
            <a:spLocks noChangeArrowheads="1"/>
          </p:cNvSpPr>
          <p:nvPr/>
        </p:nvSpPr>
        <p:spPr bwMode="auto">
          <a:xfrm>
            <a:off x="2016125" y="1251744"/>
            <a:ext cx="24098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>
                <a:solidFill>
                  <a:schemeClr val="bg1"/>
                </a:solidFill>
                <a:latin typeface="Verdana" pitchFamily="34" charset="0"/>
              </a:rPr>
              <a:t>HttpServletRequest</a:t>
            </a:r>
          </a:p>
        </p:txBody>
      </p:sp>
      <p:sp>
        <p:nvSpPr>
          <p:cNvPr id="36" name="Text Box 1063"/>
          <p:cNvSpPr txBox="1">
            <a:spLocks noChangeArrowheads="1"/>
          </p:cNvSpPr>
          <p:nvPr/>
        </p:nvSpPr>
        <p:spPr bwMode="auto">
          <a:xfrm>
            <a:off x="5545137" y="5541169"/>
            <a:ext cx="20653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>
                <a:solidFill>
                  <a:schemeClr val="bg1"/>
                </a:solidFill>
                <a:latin typeface="Verdana" pitchFamily="34" charset="0"/>
              </a:rPr>
              <a:t>HttpServletResponse</a:t>
            </a:r>
          </a:p>
        </p:txBody>
      </p:sp>
      <p:sp>
        <p:nvSpPr>
          <p:cNvPr id="37" name="AutoShape 1064"/>
          <p:cNvSpPr>
            <a:spLocks noChangeArrowheads="1"/>
          </p:cNvSpPr>
          <p:nvPr/>
        </p:nvSpPr>
        <p:spPr bwMode="auto">
          <a:xfrm>
            <a:off x="6943725" y="3083719"/>
            <a:ext cx="360362" cy="463550"/>
          </a:xfrm>
          <a:prstGeom prst="upDownArrow">
            <a:avLst>
              <a:gd name="adj1" fmla="val 52426"/>
              <a:gd name="adj2" fmla="val 38441"/>
            </a:avLst>
          </a:prstGeom>
          <a:solidFill>
            <a:srgbClr val="EAEAEA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8" name="AutoShape 1065"/>
          <p:cNvSpPr>
            <a:spLocks noChangeArrowheads="1"/>
          </p:cNvSpPr>
          <p:nvPr/>
        </p:nvSpPr>
        <p:spPr bwMode="auto">
          <a:xfrm rot="16200000">
            <a:off x="4356099" y="4048919"/>
            <a:ext cx="360363" cy="719138"/>
          </a:xfrm>
          <a:prstGeom prst="upDownArrow">
            <a:avLst>
              <a:gd name="adj1" fmla="val 52426"/>
              <a:gd name="adj2" fmla="val 59637"/>
            </a:avLst>
          </a:prstGeom>
          <a:solidFill>
            <a:srgbClr val="EAEAEA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9" name="Line 1066"/>
          <p:cNvSpPr>
            <a:spLocks noChangeShapeType="1"/>
          </p:cNvSpPr>
          <p:nvPr/>
        </p:nvSpPr>
        <p:spPr bwMode="auto">
          <a:xfrm>
            <a:off x="2951162" y="1564481"/>
            <a:ext cx="1588" cy="194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0" name="Line 1067"/>
          <p:cNvSpPr>
            <a:spLocks noChangeShapeType="1"/>
          </p:cNvSpPr>
          <p:nvPr/>
        </p:nvSpPr>
        <p:spPr bwMode="auto">
          <a:xfrm>
            <a:off x="2951162" y="3507581"/>
            <a:ext cx="36734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1" name="Line 1068"/>
          <p:cNvSpPr>
            <a:spLocks noChangeShapeType="1"/>
          </p:cNvSpPr>
          <p:nvPr/>
        </p:nvSpPr>
        <p:spPr bwMode="auto">
          <a:xfrm flipH="1">
            <a:off x="2951162" y="3869531"/>
            <a:ext cx="3673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2" name="Line 1069"/>
          <p:cNvSpPr>
            <a:spLocks noChangeShapeType="1"/>
          </p:cNvSpPr>
          <p:nvPr/>
        </p:nvSpPr>
        <p:spPr bwMode="auto">
          <a:xfrm>
            <a:off x="2951162" y="3867944"/>
            <a:ext cx="1588" cy="1873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3" name="Line 1070"/>
          <p:cNvSpPr>
            <a:spLocks noChangeShapeType="1"/>
          </p:cNvSpPr>
          <p:nvPr/>
        </p:nvSpPr>
        <p:spPr bwMode="auto">
          <a:xfrm>
            <a:off x="2951162" y="5741194"/>
            <a:ext cx="23764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4" name="Text Box 1071"/>
          <p:cNvSpPr txBox="1">
            <a:spLocks noChangeArrowheads="1"/>
          </p:cNvSpPr>
          <p:nvPr/>
        </p:nvSpPr>
        <p:spPr bwMode="auto">
          <a:xfrm>
            <a:off x="6192837" y="4131469"/>
            <a:ext cx="15113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Page Control</a:t>
            </a:r>
          </a:p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- dispatch</a:t>
            </a:r>
          </a:p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- redirect</a:t>
            </a:r>
          </a:p>
        </p:txBody>
      </p:sp>
    </p:spTree>
    <p:extLst>
      <p:ext uri="{BB962C8B-B14F-4D97-AF65-F5344CB8AC3E}">
        <p14:creationId xmlns:p14="http://schemas.microsoft.com/office/powerpoint/2010/main" val="24988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그룹 124"/>
          <p:cNvGrpSpPr/>
          <p:nvPr/>
        </p:nvGrpSpPr>
        <p:grpSpPr>
          <a:xfrm>
            <a:off x="5313308" y="2924068"/>
            <a:ext cx="109344" cy="246936"/>
            <a:chOff x="1383100" y="2606000"/>
            <a:chExt cx="109344" cy="246936"/>
          </a:xfrm>
        </p:grpSpPr>
        <p:cxnSp>
          <p:nvCxnSpPr>
            <p:cNvPr id="126" name="직선 연결선 125"/>
            <p:cNvCxnSpPr/>
            <p:nvPr/>
          </p:nvCxnSpPr>
          <p:spPr>
            <a:xfrm>
              <a:off x="1439652" y="2612402"/>
              <a:ext cx="5002" cy="24053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이등변 삼각형 126"/>
            <p:cNvSpPr/>
            <p:nvPr/>
          </p:nvSpPr>
          <p:spPr>
            <a:xfrm flipH="1">
              <a:off x="1383100" y="2606000"/>
              <a:ext cx="109344" cy="126484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5722091" y="702386"/>
            <a:ext cx="208823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ContextLoaderListner</a:t>
            </a:r>
            <a:endParaRPr lang="en-US" altLang="ko-KR" sz="1400" dirty="0" smtClean="0"/>
          </a:p>
          <a:p>
            <a:r>
              <a:rPr lang="en-US" altLang="ko-KR" sz="1200" dirty="0" smtClean="0"/>
              <a:t> -applicationContext.xml</a:t>
            </a:r>
            <a:endParaRPr lang="ko-KR" altLang="en-US" sz="1200" dirty="0"/>
          </a:p>
        </p:txBody>
      </p:sp>
      <p:grpSp>
        <p:nvGrpSpPr>
          <p:cNvPr id="6" name="그룹 5"/>
          <p:cNvGrpSpPr/>
          <p:nvPr/>
        </p:nvGrpSpPr>
        <p:grpSpPr>
          <a:xfrm>
            <a:off x="6940452" y="4619741"/>
            <a:ext cx="1655622" cy="853063"/>
            <a:chOff x="611560" y="692696"/>
            <a:chExt cx="2232248" cy="853063"/>
          </a:xfrm>
          <a:solidFill>
            <a:srgbClr val="99CCFF"/>
          </a:solidFill>
        </p:grpSpPr>
        <p:sp>
          <p:nvSpPr>
            <p:cNvPr id="7" name="TextBox 6"/>
            <p:cNvSpPr txBox="1"/>
            <p:nvPr/>
          </p:nvSpPr>
          <p:spPr>
            <a:xfrm>
              <a:off x="611560" y="692696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    </a:t>
              </a:r>
              <a:r>
                <a:rPr lang="en-US" altLang="ko-KR" sz="1200" dirty="0" err="1" smtClean="0"/>
                <a:t>JdbcTemplate</a:t>
              </a:r>
              <a:r>
                <a:rPr lang="en-US" altLang="ko-KR" sz="1200" dirty="0" smtClean="0"/>
                <a:t>()</a:t>
              </a:r>
              <a:endParaRPr lang="ko-KR" alt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1560" y="980728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dataSource</a:t>
              </a:r>
              <a:endParaRPr lang="ko-KR" alt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1560" y="1268760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4559873" y="3140383"/>
            <a:ext cx="1746295" cy="1191184"/>
            <a:chOff x="2987824" y="836712"/>
            <a:chExt cx="1296145" cy="1191184"/>
          </a:xfrm>
          <a:solidFill>
            <a:srgbClr val="99CCFF"/>
          </a:solidFill>
        </p:grpSpPr>
        <p:sp>
          <p:nvSpPr>
            <p:cNvPr id="11" name="TextBox 10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UserService</a:t>
              </a:r>
              <a:endParaRPr lang="en-US" altLang="ko-KR" sz="1200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UserServiceImpl.java)</a:t>
              </a:r>
              <a:endParaRPr lang="ko-KR" altLang="en-US" sz="10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5" y="1473898"/>
              <a:ext cx="1296144" cy="5539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i="1" dirty="0" err="1" smtClean="0"/>
                <a:t>setUserDao</a:t>
              </a:r>
              <a:r>
                <a:rPr lang="en-US" altLang="ko-KR" sz="1000" i="1" dirty="0" smtClean="0"/>
                <a:t> ( )</a:t>
              </a:r>
            </a:p>
            <a:p>
              <a:r>
                <a:rPr lang="en-US" altLang="ko-KR" sz="1000" dirty="0" err="1" smtClean="0"/>
                <a:t>getUserByUserIdAndPassword</a:t>
              </a:r>
              <a:r>
                <a:rPr lang="en-US" altLang="ko-KR" sz="1000" dirty="0" smtClean="0"/>
                <a:t>()</a:t>
              </a:r>
            </a:p>
            <a:p>
              <a:r>
                <a:rPr lang="en-US" altLang="ko-KR" sz="1000" b="1" dirty="0" err="1" smtClean="0"/>
                <a:t>entryUser</a:t>
              </a:r>
              <a:r>
                <a:rPr lang="en-US" altLang="ko-KR" sz="1000" b="1" dirty="0" smtClean="0"/>
                <a:t>(User </a:t>
              </a:r>
              <a:r>
                <a:rPr lang="en-US" altLang="ko-KR" sz="1000" b="1" dirty="0" err="1" smtClean="0"/>
                <a:t>user</a:t>
              </a:r>
              <a:r>
                <a:rPr lang="en-US" altLang="ko-KR" sz="1000" b="1" dirty="0" smtClean="0"/>
                <a:t>);</a:t>
              </a:r>
              <a:endParaRPr lang="ko-KR" altLang="en-US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6875116" y="3124977"/>
            <a:ext cx="1763688" cy="1191184"/>
            <a:chOff x="2987824" y="836712"/>
            <a:chExt cx="1296144" cy="1191184"/>
          </a:xfrm>
          <a:solidFill>
            <a:srgbClr val="99CCFF"/>
          </a:solidFill>
        </p:grpSpPr>
        <p:sp>
          <p:nvSpPr>
            <p:cNvPr id="47" name="TextBox 46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userDao</a:t>
              </a:r>
              <a:endParaRPr lang="en-US" altLang="ko-KR" sz="1200" i="1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UserDaoImpl.java)</a:t>
              </a:r>
              <a:endParaRPr lang="ko-KR" altLang="en-US" sz="105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7824" y="1473898"/>
              <a:ext cx="1296144" cy="5539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i="1" dirty="0" err="1" smtClean="0"/>
                <a:t>setDataSource</a:t>
              </a:r>
              <a:r>
                <a:rPr lang="en-US" altLang="ko-KR" sz="1000" i="1" dirty="0" smtClean="0"/>
                <a:t> ( )</a:t>
              </a:r>
            </a:p>
            <a:p>
              <a:r>
                <a:rPr lang="en-US" altLang="ko-KR" sz="1000" i="1" dirty="0" err="1" smtClean="0"/>
                <a:t>findByUserIdAndPassword</a:t>
              </a:r>
              <a:r>
                <a:rPr lang="en-US" altLang="ko-KR" sz="1000" i="1" dirty="0" smtClean="0"/>
                <a:t>()</a:t>
              </a:r>
            </a:p>
            <a:p>
              <a:r>
                <a:rPr lang="en-US" altLang="ko-KR" sz="1000" i="1" dirty="0" smtClean="0"/>
                <a:t>create(User </a:t>
              </a:r>
              <a:r>
                <a:rPr lang="en-US" altLang="ko-KR" sz="1000" i="1" dirty="0" err="1" smtClean="0"/>
                <a:t>user</a:t>
              </a:r>
              <a:r>
                <a:rPr lang="en-US" altLang="ko-KR" sz="1000" i="1" dirty="0" smtClean="0"/>
                <a:t>)</a:t>
              </a:r>
              <a:endParaRPr lang="ko-KR" altLang="en-US" sz="1000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04" name="그룹 103"/>
          <p:cNvGrpSpPr/>
          <p:nvPr/>
        </p:nvGrpSpPr>
        <p:grpSpPr>
          <a:xfrm>
            <a:off x="7667874" y="2880487"/>
            <a:ext cx="109344" cy="246936"/>
            <a:chOff x="1383100" y="2606000"/>
            <a:chExt cx="109344" cy="246936"/>
          </a:xfrm>
        </p:grpSpPr>
        <p:cxnSp>
          <p:nvCxnSpPr>
            <p:cNvPr id="105" name="직선 연결선 104"/>
            <p:cNvCxnSpPr/>
            <p:nvPr/>
          </p:nvCxnSpPr>
          <p:spPr>
            <a:xfrm>
              <a:off x="1439652" y="2612402"/>
              <a:ext cx="5002" cy="24053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이등변 삼각형 105"/>
            <p:cNvSpPr/>
            <p:nvPr/>
          </p:nvSpPr>
          <p:spPr>
            <a:xfrm flipH="1">
              <a:off x="1383100" y="2606000"/>
              <a:ext cx="109344" cy="126484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15" name="그룹 114"/>
          <p:cNvGrpSpPr/>
          <p:nvPr/>
        </p:nvGrpSpPr>
        <p:grpSpPr>
          <a:xfrm>
            <a:off x="6921674" y="2304423"/>
            <a:ext cx="1592222" cy="565033"/>
            <a:chOff x="611560" y="692696"/>
            <a:chExt cx="2232248" cy="246316"/>
          </a:xfrm>
          <a:solidFill>
            <a:srgbClr val="99CCFF"/>
          </a:solidFill>
        </p:grpSpPr>
        <p:sp>
          <p:nvSpPr>
            <p:cNvPr id="116" name="TextBox 115"/>
            <p:cNvSpPr txBox="1"/>
            <p:nvPr/>
          </p:nvSpPr>
          <p:spPr>
            <a:xfrm>
              <a:off x="611560" y="692696"/>
              <a:ext cx="2232248" cy="1255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interface </a:t>
              </a:r>
              <a:r>
                <a:rPr lang="en-US" altLang="ko-KR" sz="1200" b="1" dirty="0" err="1" smtClean="0"/>
                <a:t>UserDAO</a:t>
              </a:r>
              <a:endParaRPr lang="ko-KR" altLang="en-US" sz="12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122" name="그룹 121"/>
          <p:cNvGrpSpPr/>
          <p:nvPr/>
        </p:nvGrpSpPr>
        <p:grpSpPr>
          <a:xfrm>
            <a:off x="4564448" y="2343288"/>
            <a:ext cx="1741720" cy="565033"/>
            <a:chOff x="611560" y="692696"/>
            <a:chExt cx="2232248" cy="246316"/>
          </a:xfrm>
          <a:solidFill>
            <a:srgbClr val="99CCFF"/>
          </a:solidFill>
        </p:grpSpPr>
        <p:sp>
          <p:nvSpPr>
            <p:cNvPr id="123" name="TextBox 122"/>
            <p:cNvSpPr txBox="1"/>
            <p:nvPr/>
          </p:nvSpPr>
          <p:spPr>
            <a:xfrm>
              <a:off x="611560" y="692696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Interface </a:t>
              </a:r>
              <a:r>
                <a:rPr lang="en-US" altLang="ko-KR" sz="1200" dirty="0" err="1" smtClean="0"/>
                <a:t>UserService</a:t>
              </a:r>
              <a:endParaRPr lang="ko-KR" altLang="en-US" sz="12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5002348" y="4677101"/>
            <a:ext cx="864096" cy="565033"/>
            <a:chOff x="611560" y="692696"/>
            <a:chExt cx="2232248" cy="24631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29" name="TextBox 128"/>
            <p:cNvSpPr txBox="1"/>
            <p:nvPr/>
          </p:nvSpPr>
          <p:spPr>
            <a:xfrm>
              <a:off x="611560" y="692696"/>
              <a:ext cx="2232248" cy="20125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/>
                <a:t>UserDto</a:t>
              </a:r>
              <a:r>
                <a:rPr lang="ko-KR" altLang="en-US" sz="1200" b="1" dirty="0" smtClean="0"/>
                <a:t>         </a:t>
              </a:r>
              <a:r>
                <a:rPr lang="ko-KR" altLang="en-US" sz="1200" b="1" dirty="0" err="1" smtClean="0"/>
                <a:t>ㅋ</a:t>
              </a:r>
              <a:endParaRPr lang="ko-KR" altLang="en-US" sz="1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131" name="직선 화살표 연결선 130"/>
          <p:cNvCxnSpPr>
            <a:stCxn id="13" idx="3"/>
            <a:endCxn id="117" idx="1"/>
          </p:cNvCxnSpPr>
          <p:nvPr/>
        </p:nvCxnSpPr>
        <p:spPr>
          <a:xfrm flipV="1">
            <a:off x="6306167" y="2730956"/>
            <a:ext cx="615507" cy="95776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6430910" y="290895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43" name="직선 화살표 연결선 142"/>
          <p:cNvCxnSpPr>
            <a:stCxn id="48" idx="2"/>
            <a:endCxn id="7" idx="0"/>
          </p:cNvCxnSpPr>
          <p:nvPr/>
        </p:nvCxnSpPr>
        <p:spPr>
          <a:xfrm>
            <a:off x="7756960" y="4316161"/>
            <a:ext cx="11303" cy="30358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화살표 연결선 159"/>
          <p:cNvCxnSpPr/>
          <p:nvPr/>
        </p:nvCxnSpPr>
        <p:spPr>
          <a:xfrm flipV="1">
            <a:off x="4032168" y="2546801"/>
            <a:ext cx="532280" cy="37504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099493" y="239268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grpSp>
        <p:nvGrpSpPr>
          <p:cNvPr id="198" name="그룹 197"/>
          <p:cNvGrpSpPr/>
          <p:nvPr/>
        </p:nvGrpSpPr>
        <p:grpSpPr>
          <a:xfrm>
            <a:off x="1599601" y="4851163"/>
            <a:ext cx="1250856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99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01" name="직사각형 200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직사각형 201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err="1" smtClean="0">
                    <a:solidFill>
                      <a:schemeClr val="tx1"/>
                    </a:solidFill>
                  </a:rPr>
                  <a:t>userEdit</a:t>
                </a:r>
                <a:r>
                  <a:rPr lang="en-US" altLang="ko-KR" sz="1200" u="sng" dirty="0" err="1" smtClean="0">
                    <a:solidFill>
                      <a:schemeClr val="tx1"/>
                    </a:solidFill>
                  </a:rPr>
                  <a:t>Form</a:t>
                </a:r>
                <a:r>
                  <a:rPr lang="en-US" altLang="ko-KR" sz="1200" u="sng" dirty="0" err="1" smtClean="0">
                    <a:solidFill>
                      <a:schemeClr val="tx1"/>
                    </a:solidFill>
                  </a:rPr>
                  <a:t>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0" name="직사각형 199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03" name="직선 화살표 연결선 202"/>
          <p:cNvCxnSpPr/>
          <p:nvPr/>
        </p:nvCxnSpPr>
        <p:spPr>
          <a:xfrm>
            <a:off x="207056" y="1367913"/>
            <a:ext cx="1950340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직선 화살표 연결선 217"/>
          <p:cNvCxnSpPr>
            <a:stCxn id="197" idx="2"/>
            <a:endCxn id="202" idx="0"/>
          </p:cNvCxnSpPr>
          <p:nvPr/>
        </p:nvCxnSpPr>
        <p:spPr>
          <a:xfrm flipH="1">
            <a:off x="2225029" y="4525312"/>
            <a:ext cx="876347" cy="325851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그룹 220"/>
          <p:cNvGrpSpPr/>
          <p:nvPr/>
        </p:nvGrpSpPr>
        <p:grpSpPr>
          <a:xfrm>
            <a:off x="2931877" y="4821116"/>
            <a:ext cx="1375991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22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24" name="직사각형 223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직사각형 224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err="1" smtClean="0">
                    <a:solidFill>
                      <a:schemeClr val="tx1"/>
                    </a:solidFill>
                  </a:rPr>
                  <a:t>userEntrySucess.jsp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3" name="직사각형 222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28" name="직선 화살표 연결선 227"/>
          <p:cNvCxnSpPr>
            <a:stCxn id="197" idx="2"/>
            <a:endCxn id="225" idx="0"/>
          </p:cNvCxnSpPr>
          <p:nvPr/>
        </p:nvCxnSpPr>
        <p:spPr>
          <a:xfrm>
            <a:off x="3101376" y="4525312"/>
            <a:ext cx="518497" cy="295804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직사각형 188"/>
          <p:cNvSpPr/>
          <p:nvPr/>
        </p:nvSpPr>
        <p:spPr>
          <a:xfrm>
            <a:off x="1599601" y="792467"/>
            <a:ext cx="2664553" cy="502871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txBody>
          <a:bodyPr wrap="square">
            <a:noAutofit/>
          </a:bodyPr>
          <a:lstStyle/>
          <a:p>
            <a:r>
              <a:rPr lang="en-US" altLang="ko-KR" sz="1400" dirty="0" err="1" smtClean="0"/>
              <a:t>DispatcherServlet</a:t>
            </a:r>
            <a:endParaRPr lang="en-US" altLang="ko-KR" sz="1400" dirty="0" smtClean="0"/>
          </a:p>
        </p:txBody>
      </p:sp>
      <p:grpSp>
        <p:nvGrpSpPr>
          <p:cNvPr id="190" name="그룹 84"/>
          <p:cNvGrpSpPr/>
          <p:nvPr/>
        </p:nvGrpSpPr>
        <p:grpSpPr>
          <a:xfrm>
            <a:off x="2157396" y="1352141"/>
            <a:ext cx="1872208" cy="625281"/>
            <a:chOff x="2987824" y="836712"/>
            <a:chExt cx="1296144" cy="625281"/>
          </a:xfrm>
          <a:solidFill>
            <a:schemeClr val="bg1">
              <a:lumMod val="75000"/>
            </a:schemeClr>
          </a:solidFill>
        </p:grpSpPr>
        <p:sp>
          <p:nvSpPr>
            <p:cNvPr id="191" name="TextBox 190"/>
            <p:cNvSpPr txBox="1"/>
            <p:nvPr/>
          </p:nvSpPr>
          <p:spPr>
            <a:xfrm>
              <a:off x="2987824" y="836712"/>
              <a:ext cx="1296144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handlerMapping</a:t>
              </a:r>
              <a:endParaRPr lang="en-US" altLang="ko-KR" sz="1200" i="1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err="1" smtClean="0"/>
                <a:t>SimpleUrlHandlerMapping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51" name="그룹 88"/>
          <p:cNvGrpSpPr/>
          <p:nvPr/>
        </p:nvGrpSpPr>
        <p:grpSpPr>
          <a:xfrm>
            <a:off x="2159960" y="1972165"/>
            <a:ext cx="1872208" cy="1772863"/>
            <a:chOff x="2987824" y="901364"/>
            <a:chExt cx="1296144" cy="1772863"/>
          </a:xfrm>
          <a:solidFill>
            <a:schemeClr val="accent2">
              <a:lumMod val="75000"/>
            </a:schemeClr>
          </a:solidFill>
        </p:grpSpPr>
        <p:sp>
          <p:nvSpPr>
            <p:cNvPr id="154" name="TextBox 153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err="1" smtClean="0"/>
                <a:t>UserEditController</a:t>
              </a:r>
              <a:endParaRPr lang="en-US" altLang="ko-KR" sz="1400" b="1" i="1" dirty="0" smtClean="0"/>
            </a:p>
            <a:p>
              <a:pPr algn="ctr"/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UserEditController.java)</a:t>
              </a:r>
              <a:endParaRPr lang="ko-KR" altLang="en-US" sz="105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87824" y="1473898"/>
              <a:ext cx="1296144" cy="12003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setUserService</a:t>
              </a:r>
              <a:r>
                <a:rPr lang="en-US" altLang="ko-KR" sz="1200" i="1" dirty="0"/>
                <a:t>( </a:t>
              </a:r>
              <a:r>
                <a:rPr lang="en-US" altLang="ko-KR" sz="1200" i="1" dirty="0" smtClean="0"/>
                <a:t>)</a:t>
              </a:r>
            </a:p>
            <a:p>
              <a:r>
                <a:rPr lang="en-US" altLang="ko-KR" sz="1200" i="1" dirty="0" err="1" smtClean="0"/>
                <a:t>setmessageSource</a:t>
              </a:r>
              <a:r>
                <a:rPr lang="en-US" altLang="ko-KR" sz="1200" i="1" dirty="0" smtClean="0"/>
                <a:t>( </a:t>
              </a:r>
              <a:r>
                <a:rPr lang="en-US" altLang="ko-KR" sz="1200" i="1" dirty="0"/>
                <a:t>)</a:t>
              </a:r>
            </a:p>
            <a:p>
              <a:endParaRPr lang="en-US" altLang="ko-KR" sz="1200" i="1" dirty="0" smtClean="0"/>
            </a:p>
            <a:p>
              <a:r>
                <a:rPr lang="en-US" altLang="ko-KR" sz="1200" b="1" dirty="0" err="1" smtClean="0">
                  <a:solidFill>
                    <a:srgbClr val="0000FF"/>
                  </a:solidFill>
                </a:rPr>
                <a:t>setUpForm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()</a:t>
              </a:r>
            </a:p>
            <a:p>
              <a:r>
                <a:rPr lang="en-US" altLang="ko-KR" sz="1200" b="1" dirty="0" err="1" smtClean="0"/>
                <a:t>toUserEditView</a:t>
              </a:r>
              <a:r>
                <a:rPr lang="en-US" altLang="ko-KR" sz="1200" b="1" dirty="0" smtClean="0"/>
                <a:t>()</a:t>
              </a:r>
            </a:p>
            <a:p>
              <a:r>
                <a:rPr lang="en-US" altLang="ko-KR" sz="1200" b="1" dirty="0" err="1" smtClean="0"/>
                <a:t>onSubmit</a:t>
              </a:r>
              <a:r>
                <a:rPr lang="en-US" altLang="ko-KR" sz="1200" b="1" dirty="0" smtClean="0"/>
                <a:t>()</a:t>
              </a:r>
              <a:endParaRPr lang="ko-KR" altLang="en-US" sz="1200" b="1" dirty="0"/>
            </a:p>
          </p:txBody>
        </p:sp>
      </p:grpSp>
      <p:grpSp>
        <p:nvGrpSpPr>
          <p:cNvPr id="194" name="그룹 96"/>
          <p:cNvGrpSpPr/>
          <p:nvPr/>
        </p:nvGrpSpPr>
        <p:grpSpPr>
          <a:xfrm>
            <a:off x="2102221" y="3900031"/>
            <a:ext cx="1998310" cy="625281"/>
            <a:chOff x="2987824" y="836712"/>
            <a:chExt cx="1296144" cy="62528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5" name="TextBox 194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internalResourceViewResolver</a:t>
              </a:r>
              <a:r>
                <a:rPr lang="en-US" altLang="ko-KR" sz="1200" i="1" dirty="0" smtClean="0"/>
                <a:t> ( </a:t>
              </a:r>
              <a:r>
                <a:rPr lang="en-US" altLang="ko-KR" sz="1050" i="1" dirty="0" err="1" smtClean="0"/>
                <a:t>SInternalResourceViewResolver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sp>
        <p:nvSpPr>
          <p:cNvPr id="84" name="순서도: 자기 디스크 83"/>
          <p:cNvSpPr/>
          <p:nvPr/>
        </p:nvSpPr>
        <p:spPr>
          <a:xfrm>
            <a:off x="7457711" y="5780681"/>
            <a:ext cx="663033" cy="600647"/>
          </a:xfrm>
          <a:prstGeom prst="flowChartMagneticDisk">
            <a:avLst/>
          </a:prstGeom>
          <a:solidFill>
            <a:srgbClr val="99CCFF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위쪽/아래쪽 화살표 84"/>
          <p:cNvSpPr/>
          <p:nvPr/>
        </p:nvSpPr>
        <p:spPr>
          <a:xfrm>
            <a:off x="7700141" y="5503681"/>
            <a:ext cx="110182" cy="317500"/>
          </a:xfrm>
          <a:prstGeom prst="up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사용자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정보수정 클래스다이어그램 </a:t>
            </a:r>
            <a:endParaRPr lang="ko-KR" altLang="en-US" dirty="0"/>
          </a:p>
        </p:txBody>
      </p:sp>
      <p:cxnSp>
        <p:nvCxnSpPr>
          <p:cNvPr id="87" name="직선 화살표 연결선 86"/>
          <p:cNvCxnSpPr>
            <a:stCxn id="12" idx="2"/>
            <a:endCxn id="129" idx="0"/>
          </p:cNvCxnSpPr>
          <p:nvPr/>
        </p:nvCxnSpPr>
        <p:spPr>
          <a:xfrm>
            <a:off x="5433021" y="4331567"/>
            <a:ext cx="1375" cy="34553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/>
          <p:nvPr/>
        </p:nvCxnSpPr>
        <p:spPr>
          <a:xfrm rot="10800000" flipH="1">
            <a:off x="1891712" y="1613773"/>
            <a:ext cx="265683" cy="3791881"/>
          </a:xfrm>
          <a:prstGeom prst="bentConnector3">
            <a:avLst>
              <a:gd name="adj1" fmla="val -193812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/>
          <p:nvPr/>
        </p:nvCxnSpPr>
        <p:spPr>
          <a:xfrm rot="5400000" flipH="1">
            <a:off x="917385" y="2709472"/>
            <a:ext cx="3919078" cy="1439055"/>
          </a:xfrm>
          <a:prstGeom prst="bentConnector4">
            <a:avLst>
              <a:gd name="adj1" fmla="val -6069"/>
              <a:gd name="adj2" fmla="val 165306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91" idx="2"/>
            <a:endCxn id="152" idx="0"/>
          </p:cNvCxnSpPr>
          <p:nvPr/>
        </p:nvCxnSpPr>
        <p:spPr>
          <a:xfrm flipV="1">
            <a:off x="3093500" y="1972165"/>
            <a:ext cx="2564" cy="322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153" idx="2"/>
            <a:endCxn id="195" idx="0"/>
          </p:cNvCxnSpPr>
          <p:nvPr/>
        </p:nvCxnSpPr>
        <p:spPr>
          <a:xfrm>
            <a:off x="3096064" y="3745028"/>
            <a:ext cx="5312" cy="155003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304532" y="4501757"/>
            <a:ext cx="140775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userEdit.do(post)</a:t>
            </a:r>
            <a:endParaRPr lang="ko-KR" altLang="en-US" sz="1400" dirty="0"/>
          </a:p>
        </p:txBody>
      </p:sp>
      <p:cxnSp>
        <p:nvCxnSpPr>
          <p:cNvPr id="97" name="직선 화살표 연결선 96"/>
          <p:cNvCxnSpPr>
            <a:stCxn id="48" idx="1"/>
          </p:cNvCxnSpPr>
          <p:nvPr/>
        </p:nvCxnSpPr>
        <p:spPr>
          <a:xfrm flipH="1">
            <a:off x="5866444" y="4039162"/>
            <a:ext cx="1008672" cy="109960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화살표 연결선 99"/>
          <p:cNvCxnSpPr>
            <a:endCxn id="130" idx="1"/>
          </p:cNvCxnSpPr>
          <p:nvPr/>
        </p:nvCxnSpPr>
        <p:spPr>
          <a:xfrm>
            <a:off x="4032168" y="3586642"/>
            <a:ext cx="970180" cy="151699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077677" y="3417905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4" y="1085291"/>
            <a:ext cx="2857500" cy="2190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01" y="5675906"/>
            <a:ext cx="21240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439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Repository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저장소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err="1"/>
              <a:t>메이븐에서는</a:t>
            </a:r>
            <a:r>
              <a:rPr lang="ko-KR" altLang="en-US" sz="1800" dirty="0"/>
              <a:t> 디폴트로 </a:t>
            </a:r>
            <a:r>
              <a:rPr lang="en-US" altLang="ko-KR" sz="1800" dirty="0">
                <a:hlinkClick r:id="rId2" tooltip="[http://repo1.maven.org/maven2/]로 이동합니다."/>
              </a:rPr>
              <a:t>http://repo1.maven.org/maven2/</a:t>
            </a:r>
            <a:r>
              <a:rPr lang="ko-KR" altLang="en-US" sz="1800" dirty="0"/>
              <a:t> 에 있는 </a:t>
            </a:r>
            <a:r>
              <a:rPr lang="en-US" altLang="ko-KR" sz="1800" dirty="0"/>
              <a:t>repository </a:t>
            </a:r>
            <a:r>
              <a:rPr lang="ko-KR" altLang="en-US" sz="1800" dirty="0"/>
              <a:t>를 </a:t>
            </a:r>
            <a:r>
              <a:rPr lang="ko-KR" altLang="en-US" sz="1800" dirty="0" smtClean="0"/>
              <a:t>참고</a:t>
            </a:r>
            <a:endParaRPr lang="en-US" altLang="ko-KR" sz="1800" dirty="0" smtClean="0"/>
          </a:p>
          <a:p>
            <a:r>
              <a:rPr lang="en-US" altLang="ko-KR" sz="1800" dirty="0"/>
              <a:t>&lt;dependency&gt;</a:t>
            </a:r>
            <a:r>
              <a:rPr lang="ko-KR" altLang="en-US" sz="1800" dirty="0"/>
              <a:t>에</a:t>
            </a:r>
            <a:r>
              <a:rPr lang="en-US" altLang="ko-KR" sz="1800" dirty="0"/>
              <a:t> </a:t>
            </a:r>
            <a:r>
              <a:rPr lang="ko-KR" altLang="en-US" sz="1800" dirty="0"/>
              <a:t>따라서 추가할 원격 </a:t>
            </a:r>
            <a:r>
              <a:rPr lang="en-US" altLang="ko-KR" sz="1800" dirty="0"/>
              <a:t>Repository </a:t>
            </a:r>
            <a:r>
              <a:rPr lang="ko-KR" altLang="en-US" sz="1800" dirty="0"/>
              <a:t>위치를 검색하여 </a:t>
            </a:r>
            <a:r>
              <a:rPr lang="ko-KR" altLang="en-US" sz="1800" dirty="0" smtClean="0"/>
              <a:t>지정 </a:t>
            </a:r>
            <a:endParaRPr lang="ko-KR" altLang="en-US" sz="1800" dirty="0"/>
          </a:p>
          <a:p>
            <a:r>
              <a:rPr lang="en-US" altLang="ko-KR" sz="1800" dirty="0" smtClean="0"/>
              <a:t>Oracle</a:t>
            </a:r>
            <a:r>
              <a:rPr lang="ko-KR" altLang="en-US" sz="1800" dirty="0" smtClean="0"/>
              <a:t>  </a:t>
            </a:r>
            <a:r>
              <a:rPr lang="en-US" altLang="ko-KR" sz="1800" dirty="0" smtClean="0">
                <a:solidFill>
                  <a:srgbClr val="0000FF"/>
                </a:solidFill>
              </a:rPr>
              <a:t>ojdbc6</a:t>
            </a:r>
            <a:r>
              <a:rPr lang="ko-KR" altLang="en-US" sz="1800" dirty="0" smtClean="0"/>
              <a:t>는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위의 위치에 없으므로 다음의 별도 지정 장소 지정</a:t>
            </a:r>
            <a:endParaRPr lang="en-US" altLang="ko-KR" sz="18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744733" y="2564904"/>
            <a:ext cx="7344816" cy="175432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B050"/>
                </a:solidFill>
              </a:rPr>
              <a:t>&lt;repositories&gt;</a:t>
            </a:r>
          </a:p>
          <a:p>
            <a:pPr lvl="1"/>
            <a:r>
              <a:rPr lang="en-US" altLang="ko-KR" dirty="0" smtClean="0">
                <a:solidFill>
                  <a:srgbClr val="00B050"/>
                </a:solidFill>
              </a:rPr>
              <a:t>&lt;repository&gt;</a:t>
            </a:r>
          </a:p>
          <a:p>
            <a:pPr lvl="2"/>
            <a:r>
              <a:rPr lang="en-US" altLang="ko-KR" dirty="0" smtClean="0">
                <a:solidFill>
                  <a:srgbClr val="00B050"/>
                </a:solidFill>
              </a:rPr>
              <a:t>&lt;id&gt;</a:t>
            </a:r>
            <a:r>
              <a:rPr lang="en-US" altLang="ko-KR" dirty="0" err="1" smtClean="0"/>
              <a:t>codelds</a:t>
            </a:r>
            <a:r>
              <a:rPr lang="en-US" altLang="ko-KR" b="1" dirty="0" smtClean="0">
                <a:solidFill>
                  <a:srgbClr val="00B050"/>
                </a:solidFill>
              </a:rPr>
              <a:t>&lt;/id&gt;</a:t>
            </a:r>
          </a:p>
          <a:p>
            <a:pPr lvl="2"/>
            <a:r>
              <a:rPr lang="en-US" altLang="ko-KR" dirty="0" smtClean="0">
                <a:solidFill>
                  <a:srgbClr val="00B050"/>
                </a:solidFill>
              </a:rPr>
              <a:t>&lt;</a:t>
            </a:r>
            <a:r>
              <a:rPr lang="en-US" altLang="ko-KR" dirty="0" err="1" smtClean="0">
                <a:solidFill>
                  <a:srgbClr val="00B050"/>
                </a:solidFill>
              </a:rPr>
              <a:t>url</a:t>
            </a:r>
            <a:r>
              <a:rPr lang="en-US" altLang="ko-KR" dirty="0" smtClean="0">
                <a:solidFill>
                  <a:srgbClr val="00B050"/>
                </a:solidFill>
              </a:rPr>
              <a:t>&gt;</a:t>
            </a:r>
            <a:r>
              <a:rPr lang="en-US" altLang="ko-KR" dirty="0" smtClean="0"/>
              <a:t>https://code.lds.org/nexus/content/groups/main-repo</a:t>
            </a:r>
            <a:r>
              <a:rPr lang="en-US" altLang="ko-KR" dirty="0" smtClean="0">
                <a:solidFill>
                  <a:srgbClr val="00B050"/>
                </a:solidFill>
              </a:rPr>
              <a:t>&lt;/url&gt;</a:t>
            </a:r>
          </a:p>
          <a:p>
            <a:pPr lvl="1"/>
            <a:r>
              <a:rPr lang="en-US" altLang="ko-KR" dirty="0" smtClean="0">
                <a:solidFill>
                  <a:srgbClr val="00B050"/>
                </a:solidFill>
              </a:rPr>
              <a:t>&lt;/repository&gt;</a:t>
            </a:r>
          </a:p>
          <a:p>
            <a:r>
              <a:rPr lang="en-US" altLang="ko-KR" dirty="0" smtClean="0">
                <a:solidFill>
                  <a:srgbClr val="00B050"/>
                </a:solidFill>
              </a:rPr>
              <a:t>&lt;/</a:t>
            </a:r>
            <a:r>
              <a:rPr lang="en-US" altLang="ko-KR" dirty="0">
                <a:solidFill>
                  <a:srgbClr val="00B050"/>
                </a:solidFill>
              </a:rPr>
              <a:t>repositories&gt;</a:t>
            </a:r>
            <a:endParaRPr lang="ko-KR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70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40234"/>
            <a:ext cx="7192059" cy="35650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POM</a:t>
            </a:r>
            <a:r>
              <a:rPr lang="ko-KR" altLang="en-US" dirty="0" smtClean="0"/>
              <a:t> 파일에서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 설정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3863" y="620688"/>
            <a:ext cx="8153400" cy="5184576"/>
          </a:xfrm>
        </p:spPr>
        <p:txBody>
          <a:bodyPr>
            <a:norm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properties </a:t>
            </a:r>
            <a:r>
              <a:rPr lang="ko-KR" altLang="en-US" sz="1600" b="1" dirty="0">
                <a:solidFill>
                  <a:srgbClr val="0000FF"/>
                </a:solidFill>
              </a:rPr>
              <a:t>정의</a:t>
            </a:r>
          </a:p>
          <a:p>
            <a:pPr lvl="1"/>
            <a:r>
              <a:rPr lang="en-US" altLang="ko-KR" sz="1600" dirty="0"/>
              <a:t>properties Element </a:t>
            </a:r>
            <a:r>
              <a:rPr lang="ko-KR" altLang="en-US" sz="1600" dirty="0"/>
              <a:t>는 </a:t>
            </a:r>
            <a:r>
              <a:rPr lang="en-US" altLang="ko-KR" sz="1600" dirty="0"/>
              <a:t>pom.xml </a:t>
            </a:r>
            <a:r>
              <a:rPr lang="ko-KR" altLang="en-US" sz="1600" dirty="0"/>
              <a:t>에서 사용하는 속성을 </a:t>
            </a:r>
            <a:r>
              <a:rPr lang="ko-KR" altLang="en-US" sz="1600" dirty="0" smtClean="0"/>
              <a:t>선언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해당 </a:t>
            </a:r>
            <a:r>
              <a:rPr lang="ko-KR" altLang="en-US" sz="1600" dirty="0"/>
              <a:t>의존관계 라이브러리의 버전을 일괄적으로 적용하거나 내부 </a:t>
            </a:r>
            <a:r>
              <a:rPr lang="ko-KR" altLang="en-US" sz="1600" dirty="0" err="1"/>
              <a:t>속성등을</a:t>
            </a:r>
            <a:r>
              <a:rPr lang="ko-KR" altLang="en-US" sz="1600" dirty="0"/>
              <a:t> 설정하는 용도로 </a:t>
            </a:r>
            <a:r>
              <a:rPr lang="ko-KR" altLang="en-US" sz="1600" dirty="0" smtClean="0"/>
              <a:t>사용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properties </a:t>
            </a:r>
            <a:r>
              <a:rPr lang="ko-KR" altLang="en-US" sz="1600" dirty="0"/>
              <a:t>에 정의된 속성을 사용할 경우에는 </a:t>
            </a:r>
            <a:r>
              <a:rPr lang="en-US" altLang="ko-KR" sz="1600" b="1" dirty="0">
                <a:solidFill>
                  <a:srgbClr val="0000FF"/>
                </a:solidFill>
              </a:rPr>
              <a:t>${</a:t>
            </a:r>
            <a:r>
              <a:rPr lang="ko-KR" altLang="en-US" sz="1600" b="1" dirty="0" err="1">
                <a:solidFill>
                  <a:srgbClr val="0000FF"/>
                </a:solidFill>
              </a:rPr>
              <a:t>속성명</a:t>
            </a:r>
            <a:r>
              <a:rPr lang="en-US" altLang="ko-KR" sz="1600" b="1" dirty="0">
                <a:solidFill>
                  <a:srgbClr val="0000FF"/>
                </a:solidFill>
              </a:rPr>
              <a:t>}</a:t>
            </a:r>
            <a:r>
              <a:rPr lang="ko-KR" altLang="en-US" sz="1600" dirty="0">
                <a:solidFill>
                  <a:srgbClr val="0000FF"/>
                </a:solidFill>
              </a:rPr>
              <a:t> </a:t>
            </a:r>
            <a:r>
              <a:rPr lang="ko-KR" altLang="en-US" sz="1600" dirty="0"/>
              <a:t>과 같이 </a:t>
            </a:r>
            <a:r>
              <a:rPr lang="ko-KR" altLang="en-US" sz="1600" dirty="0" smtClean="0"/>
              <a:t>사용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ko-KR" altLang="en-US" sz="1200" dirty="0" smtClean="0"/>
              <a:t> </a:t>
            </a:r>
            <a:endParaRPr lang="ko-KR" altLang="en-US" sz="1200" dirty="0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187624" y="2240234"/>
            <a:ext cx="7128311" cy="118876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2750096" y="4535754"/>
            <a:ext cx="2866511" cy="278879"/>
          </a:xfrm>
          <a:prstGeom prst="rect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10698" y="2555738"/>
            <a:ext cx="6768752" cy="278879"/>
          </a:xfrm>
          <a:prstGeom prst="rect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" name="자유형 3"/>
          <p:cNvSpPr/>
          <p:nvPr/>
        </p:nvSpPr>
        <p:spPr>
          <a:xfrm>
            <a:off x="5663953" y="2814221"/>
            <a:ext cx="2073526" cy="1775534"/>
          </a:xfrm>
          <a:custGeom>
            <a:avLst/>
            <a:gdLst>
              <a:gd name="connsiteX0" fmla="*/ 1571348 w 2073526"/>
              <a:gd name="connsiteY0" fmla="*/ 0 h 1775534"/>
              <a:gd name="connsiteX1" fmla="*/ 1979721 w 2073526"/>
              <a:gd name="connsiteY1" fmla="*/ 1260629 h 1775534"/>
              <a:gd name="connsiteX2" fmla="*/ 0 w 2073526"/>
              <a:gd name="connsiteY2" fmla="*/ 1775534 h 177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3526" h="1775534">
                <a:moveTo>
                  <a:pt x="1571348" y="0"/>
                </a:moveTo>
                <a:cubicBezTo>
                  <a:pt x="1906480" y="482353"/>
                  <a:pt x="2241612" y="964707"/>
                  <a:pt x="1979721" y="1260629"/>
                </a:cubicBezTo>
                <a:cubicBezTo>
                  <a:pt x="1717830" y="1556551"/>
                  <a:pt x="858915" y="1666042"/>
                  <a:pt x="0" y="1775534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8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POM</a:t>
            </a:r>
            <a:r>
              <a:rPr lang="ko-KR" altLang="en-US" dirty="0"/>
              <a:t> 파일에서 </a:t>
            </a:r>
            <a:r>
              <a:rPr lang="en-US" altLang="ko-KR" dirty="0"/>
              <a:t>project</a:t>
            </a:r>
            <a:r>
              <a:rPr lang="ko-KR" altLang="en-US" dirty="0"/>
              <a:t> 설정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3863" y="692696"/>
            <a:ext cx="8153400" cy="4896544"/>
          </a:xfrm>
        </p:spPr>
        <p:txBody>
          <a:bodyPr/>
          <a:lstStyle/>
          <a:p>
            <a:r>
              <a:rPr lang="en-US" altLang="ko-KR" sz="1600" b="1" dirty="0">
                <a:solidFill>
                  <a:srgbClr val="0000FF"/>
                </a:solidFill>
              </a:rPr>
              <a:t>dependencies </a:t>
            </a:r>
            <a:r>
              <a:rPr lang="ko-KR" altLang="en-US" sz="1600" b="1" dirty="0">
                <a:solidFill>
                  <a:srgbClr val="0000FF"/>
                </a:solidFill>
              </a:rPr>
              <a:t>정의</a:t>
            </a:r>
          </a:p>
          <a:p>
            <a:pPr lvl="1"/>
            <a:r>
              <a:rPr lang="en-US" altLang="ko-KR" sz="1400" dirty="0"/>
              <a:t>dependencies </a:t>
            </a:r>
            <a:r>
              <a:rPr lang="ko-KR" altLang="en-US" sz="1400" dirty="0"/>
              <a:t>는 프로젝트에서 사용할 의존관계 라이브러리들을 정의하는 </a:t>
            </a:r>
            <a:r>
              <a:rPr lang="en-US" altLang="ko-KR" sz="1400" dirty="0"/>
              <a:t>Element </a:t>
            </a:r>
            <a:endParaRPr lang="en-US" altLang="ko-KR" sz="1400" dirty="0" smtClean="0"/>
          </a:p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66162"/>
            <a:ext cx="5271418" cy="462713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8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Pom</a:t>
            </a:r>
            <a:r>
              <a:rPr lang="ko-KR" altLang="en-US" dirty="0" smtClean="0"/>
              <a:t>과 의존성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87288" y="908720"/>
            <a:ext cx="8369424" cy="4896544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ko-KR" altLang="en-US" sz="1800" dirty="0">
                <a:solidFill>
                  <a:srgbClr val="0000FF"/>
                </a:solidFill>
              </a:rPr>
              <a:t>의존성</a:t>
            </a:r>
            <a:r>
              <a:rPr lang="en-US" altLang="ko-KR" sz="1800" dirty="0" smtClean="0">
                <a:solidFill>
                  <a:srgbClr val="0000FF"/>
                </a:solidFill>
              </a:rPr>
              <a:t>&lt;</a:t>
            </a:r>
            <a:r>
              <a:rPr lang="en-US" altLang="ko-KR" sz="1800" dirty="0">
                <a:solidFill>
                  <a:srgbClr val="0000FF"/>
                </a:solidFill>
              </a:rPr>
              <a:t>dependency</a:t>
            </a:r>
            <a:r>
              <a:rPr lang="en-US" altLang="ko-KR" sz="1800" dirty="0" smtClean="0">
                <a:solidFill>
                  <a:srgbClr val="0000FF"/>
                </a:solidFill>
              </a:rPr>
              <a:t>&gt;: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/>
              <a:t>저장소</a:t>
            </a:r>
            <a:r>
              <a:rPr lang="en-US" altLang="ko-KR" sz="1800" dirty="0" smtClean="0"/>
              <a:t>(Repository)</a:t>
            </a:r>
            <a:r>
              <a:rPr lang="ko-KR" altLang="en-US" sz="1800" dirty="0" smtClean="0"/>
              <a:t>에 </a:t>
            </a:r>
            <a:r>
              <a:rPr lang="ko-KR" altLang="en-US" sz="1800" dirty="0"/>
              <a:t>존재하는 특정 라이브러리 파일에 대한 </a:t>
            </a:r>
            <a:r>
              <a:rPr lang="ko-KR" altLang="en-US" sz="1800" dirty="0" smtClean="0"/>
              <a:t>참조관계 </a:t>
            </a:r>
            <a:endParaRPr lang="en-US" altLang="ko-KR" sz="1800" dirty="0" smtClean="0"/>
          </a:p>
          <a:p>
            <a:r>
              <a:rPr lang="en-US" altLang="ko-KR" sz="1800" dirty="0" smtClean="0"/>
              <a:t>Maven</a:t>
            </a:r>
            <a:r>
              <a:rPr lang="ko-KR" altLang="en-US" sz="1800" dirty="0"/>
              <a:t>에서는 </a:t>
            </a:r>
            <a:r>
              <a:rPr lang="en-US" altLang="ko-KR" sz="1800" dirty="0"/>
              <a:t>&lt;dependency</a:t>
            </a:r>
            <a:r>
              <a:rPr lang="en-US" altLang="ko-KR" sz="1800" dirty="0" smtClean="0"/>
              <a:t>&gt;</a:t>
            </a:r>
            <a:r>
              <a:rPr lang="ko-KR" altLang="en-US" sz="1800" dirty="0" smtClean="0"/>
              <a:t>를 </a:t>
            </a:r>
            <a:r>
              <a:rPr lang="ko-KR" altLang="en-US" sz="1800" dirty="0"/>
              <a:t>해결하기 위해 </a:t>
            </a:r>
            <a:r>
              <a:rPr lang="ko-KR" altLang="en-US" sz="1800" dirty="0">
                <a:solidFill>
                  <a:srgbClr val="0000FF"/>
                </a:solidFill>
              </a:rPr>
              <a:t>어떤 라이브러리 파일을 어떤 </a:t>
            </a:r>
            <a:r>
              <a:rPr lang="en-US" altLang="ko-KR" sz="1800" dirty="0" smtClean="0">
                <a:solidFill>
                  <a:srgbClr val="0000FF"/>
                </a:solidFill>
              </a:rPr>
              <a:t>(</a:t>
            </a:r>
            <a:r>
              <a:rPr lang="ko-KR" altLang="en-US" sz="1800" dirty="0" smtClean="0">
                <a:solidFill>
                  <a:srgbClr val="0000FF"/>
                </a:solidFill>
              </a:rPr>
              <a:t>저장소</a:t>
            </a:r>
            <a:r>
              <a:rPr lang="en-US" altLang="ko-KR" sz="1800" dirty="0" smtClean="0">
                <a:solidFill>
                  <a:srgbClr val="0000FF"/>
                </a:solidFill>
              </a:rPr>
              <a:t>) Repository</a:t>
            </a:r>
            <a:r>
              <a:rPr lang="ko-KR" altLang="en-US" sz="1800" dirty="0" smtClean="0"/>
              <a:t>에서 찾아봐야 </a:t>
            </a:r>
            <a:r>
              <a:rPr lang="ko-KR" altLang="en-US" sz="1800" dirty="0"/>
              <a:t>하는지 정보가 필요하다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/>
              <a:t>&lt;dependency&gt; </a:t>
            </a:r>
            <a:r>
              <a:rPr lang="ko-KR" altLang="en-US" sz="1800" dirty="0" smtClean="0"/>
              <a:t>는 </a:t>
            </a:r>
            <a:r>
              <a:rPr lang="en-US" altLang="ko-KR" sz="1800" dirty="0" err="1" smtClean="0"/>
              <a:t>groupId</a:t>
            </a:r>
            <a:r>
              <a:rPr lang="en-US" altLang="ko-KR" sz="1800" dirty="0"/>
              <a:t>, </a:t>
            </a:r>
            <a:r>
              <a:rPr lang="en-US" altLang="ko-KR" sz="1800" dirty="0" err="1"/>
              <a:t>artifactId</a:t>
            </a:r>
            <a:r>
              <a:rPr lang="en-US" altLang="ko-KR" sz="1800" dirty="0"/>
              <a:t>, version </a:t>
            </a:r>
            <a:r>
              <a:rPr lang="ko-KR" altLang="en-US" sz="1800" dirty="0"/>
              <a:t>속성을 사용해서 </a:t>
            </a:r>
            <a:r>
              <a:rPr lang="ko-KR" altLang="en-US" sz="1800" dirty="0" smtClean="0"/>
              <a:t>식별한다</a:t>
            </a:r>
            <a:r>
              <a:rPr lang="en-US" altLang="ko-KR" sz="1800" dirty="0" smtClean="0"/>
              <a:t>. </a:t>
            </a:r>
          </a:p>
          <a:p>
            <a:r>
              <a:rPr lang="en-US" altLang="ko-KR" sz="1800" dirty="0" err="1" smtClean="0"/>
              <a:t>groupId</a:t>
            </a:r>
            <a:r>
              <a:rPr lang="ko-KR" altLang="en-US" sz="1800" dirty="0" smtClean="0"/>
              <a:t>에서 </a:t>
            </a:r>
            <a:r>
              <a:rPr lang="ko-KR" altLang="en-US" sz="1800" dirty="0"/>
              <a:t>제공하는 </a:t>
            </a:r>
            <a:r>
              <a:rPr lang="en-US" altLang="ko-KR" sz="1800" dirty="0" err="1" smtClean="0"/>
              <a:t>artifactId</a:t>
            </a:r>
            <a:r>
              <a:rPr lang="ko-KR" altLang="en-US" sz="1800" dirty="0" smtClean="0"/>
              <a:t>의 </a:t>
            </a:r>
            <a:r>
              <a:rPr lang="en-US" altLang="ko-KR" sz="1800" dirty="0" smtClean="0"/>
              <a:t>version</a:t>
            </a:r>
            <a:r>
              <a:rPr lang="ko-KR" altLang="en-US" sz="1800" dirty="0" smtClean="0"/>
              <a:t>에 </a:t>
            </a:r>
            <a:r>
              <a:rPr lang="ko-KR" altLang="en-US" sz="1800" dirty="0"/>
              <a:t>의존성이 있다고 명시만 </a:t>
            </a:r>
            <a:r>
              <a:rPr lang="ko-KR" altLang="en-US" sz="1800" dirty="0" smtClean="0"/>
              <a:t>한다</a:t>
            </a:r>
            <a:r>
              <a:rPr lang="en-US" altLang="ko-KR" sz="1800" dirty="0" smtClean="0"/>
              <a:t>. </a:t>
            </a:r>
          </a:p>
          <a:p>
            <a:r>
              <a:rPr lang="ko-KR" altLang="en-US" sz="1800" dirty="0"/>
              <a:t>라이브러리가 물리적으로 어디에 존재하는지 알 필요가 없고 파일을 다운로드 받을 필요가  없다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Maven</a:t>
            </a:r>
            <a:r>
              <a:rPr lang="ko-KR" altLang="en-US" sz="1800" dirty="0"/>
              <a:t>에서 이용 가능한 모든 </a:t>
            </a:r>
            <a:r>
              <a:rPr lang="en-US" altLang="ko-KR" sz="1800" dirty="0"/>
              <a:t>Remote Repository</a:t>
            </a:r>
            <a:r>
              <a:rPr lang="ko-KR" altLang="en-US" sz="1800" dirty="0"/>
              <a:t>를 </a:t>
            </a:r>
            <a:r>
              <a:rPr lang="ko-KR" altLang="en-US" sz="1800" dirty="0" smtClean="0"/>
              <a:t>찾아서 </a:t>
            </a:r>
            <a:r>
              <a:rPr lang="ko-KR" altLang="en-US" sz="1800" dirty="0"/>
              <a:t>사용자의 </a:t>
            </a:r>
            <a:r>
              <a:rPr lang="en-US" altLang="ko-KR" sz="1800" dirty="0"/>
              <a:t>Local Repository</a:t>
            </a:r>
            <a:r>
              <a:rPr lang="ko-KR" altLang="en-US" sz="1800" dirty="0"/>
              <a:t>로 복사해준다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Remove Repository : </a:t>
            </a:r>
            <a:r>
              <a:rPr lang="ko-KR" altLang="en-US" sz="1600" dirty="0" smtClean="0"/>
              <a:t>해당 </a:t>
            </a:r>
            <a:r>
              <a:rPr lang="ko-KR" altLang="en-US" sz="1600" dirty="0"/>
              <a:t>라이브러리를 다운로드 받을 수 있는 </a:t>
            </a:r>
            <a:r>
              <a:rPr lang="ko-KR" altLang="en-US" sz="1600" dirty="0" smtClean="0"/>
              <a:t>곳</a:t>
            </a:r>
            <a:endParaRPr lang="en-US" altLang="ko-KR" sz="1600" dirty="0" smtClean="0"/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Local  Repository    </a:t>
            </a:r>
            <a:r>
              <a:rPr lang="en-US" altLang="ko-KR" sz="1600" dirty="0" smtClean="0"/>
              <a:t>:</a:t>
            </a:r>
            <a:r>
              <a:rPr lang="ko-KR" altLang="en-US" sz="1600" dirty="0" smtClean="0"/>
              <a:t> </a:t>
            </a:r>
            <a:r>
              <a:rPr lang="en-US" altLang="ko-KR" sz="1600" dirty="0"/>
              <a:t>Maven</a:t>
            </a:r>
            <a:r>
              <a:rPr lang="ko-KR" altLang="en-US" sz="1600" dirty="0"/>
              <a:t>을 처음 설치하고 실행하게 되면 모든 의존성이 있는 라이브러리를 모아 놓는 </a:t>
            </a:r>
            <a:r>
              <a:rPr lang="ko-KR" altLang="en-US" sz="1600" dirty="0" smtClean="0"/>
              <a:t>곳</a:t>
            </a:r>
            <a:r>
              <a:rPr lang="en-US" altLang="ko-KR" sz="1600" dirty="0" smtClean="0"/>
              <a:t>(</a:t>
            </a:r>
            <a:r>
              <a:rPr lang="ko-KR" altLang="en-US" sz="1600" dirty="0">
                <a:solidFill>
                  <a:srgbClr val="0000FF"/>
                </a:solidFill>
              </a:rPr>
              <a:t>사용자의 홈 </a:t>
            </a:r>
            <a:r>
              <a:rPr lang="ko-KR" altLang="en-US" sz="1600" dirty="0" err="1">
                <a:solidFill>
                  <a:srgbClr val="0000FF"/>
                </a:solidFill>
              </a:rPr>
              <a:t>디렉토리에</a:t>
            </a:r>
            <a:r>
              <a:rPr lang="ko-KR" altLang="en-US" sz="1600" dirty="0">
                <a:solidFill>
                  <a:srgbClr val="0000FF"/>
                </a:solidFill>
              </a:rPr>
              <a:t> </a:t>
            </a:r>
            <a:r>
              <a:rPr lang="en-US" altLang="ko-KR" sz="1600" dirty="0">
                <a:solidFill>
                  <a:srgbClr val="0000FF"/>
                </a:solidFill>
              </a:rPr>
              <a:t>~/.m2/repository </a:t>
            </a:r>
            <a:r>
              <a:rPr lang="en-US" altLang="ko-KR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238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Dependency </a:t>
            </a:r>
            <a:r>
              <a:rPr lang="ko-KR" altLang="en-US" dirty="0" smtClean="0"/>
              <a:t>추가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95536" y="836712"/>
            <a:ext cx="8424936" cy="526297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/>
              <a:t> </a:t>
            </a:r>
            <a:r>
              <a:rPr lang="en-US" altLang="ko-KR" sz="1400" b="1" dirty="0">
                <a:solidFill>
                  <a:srgbClr val="0000FF"/>
                </a:solidFill>
              </a:rPr>
              <a:t>&lt;!-- Spring JDBC Support --&gt;   </a:t>
            </a:r>
            <a:r>
              <a:rPr lang="en-US" altLang="ko-KR" sz="1400" dirty="0"/>
              <a:t> </a:t>
            </a:r>
          </a:p>
          <a:p>
            <a:r>
              <a:rPr lang="en-US" altLang="ko-KR" sz="1400" dirty="0"/>
              <a:t>&lt;dependency&gt;</a:t>
            </a:r>
          </a:p>
          <a:p>
            <a:pPr lvl="1"/>
            <a:r>
              <a:rPr lang="en-US" altLang="ko-KR" sz="1400" dirty="0"/>
              <a:t>&lt;</a:t>
            </a:r>
            <a:r>
              <a:rPr lang="en-US" altLang="ko-KR" sz="1400" dirty="0" err="1"/>
              <a:t>groupId</a:t>
            </a:r>
            <a:r>
              <a:rPr lang="en-US" altLang="ko-KR" sz="1400" dirty="0"/>
              <a:t>&gt;</a:t>
            </a:r>
            <a:r>
              <a:rPr lang="en-US" altLang="ko-KR" sz="1400" dirty="0" err="1"/>
              <a:t>org.apache.tomcat</a:t>
            </a:r>
            <a:r>
              <a:rPr lang="en-US" altLang="ko-KR" sz="1400" dirty="0"/>
              <a:t>&lt;/</a:t>
            </a:r>
            <a:r>
              <a:rPr lang="en-US" altLang="ko-KR" sz="1400" dirty="0" err="1"/>
              <a:t>groupId</a:t>
            </a:r>
            <a:r>
              <a:rPr lang="en-US" altLang="ko-KR" sz="1400" dirty="0"/>
              <a:t>&gt;</a:t>
            </a:r>
          </a:p>
          <a:p>
            <a:pPr lvl="1"/>
            <a:r>
              <a:rPr lang="en-US" altLang="ko-KR" sz="1400" dirty="0"/>
              <a:t>&lt;</a:t>
            </a:r>
            <a:r>
              <a:rPr lang="en-US" altLang="ko-KR" sz="1400" dirty="0" err="1"/>
              <a:t>artifactId</a:t>
            </a:r>
            <a:r>
              <a:rPr lang="en-US" altLang="ko-KR" sz="1400" dirty="0"/>
              <a:t>&gt;</a:t>
            </a:r>
            <a:r>
              <a:rPr lang="en-US" altLang="ko-KR" sz="1400" u="sng" dirty="0"/>
              <a:t>tomcat-</a:t>
            </a:r>
            <a:r>
              <a:rPr lang="en-US" altLang="ko-KR" sz="1400" u="sng" dirty="0" err="1"/>
              <a:t>jdbc</a:t>
            </a:r>
            <a:r>
              <a:rPr lang="en-US" altLang="ko-KR" sz="1400" u="sng" dirty="0"/>
              <a:t>&lt;/</a:t>
            </a:r>
            <a:r>
              <a:rPr lang="en-US" altLang="ko-KR" sz="1400" u="sng" dirty="0" err="1"/>
              <a:t>artifactId</a:t>
            </a:r>
            <a:r>
              <a:rPr lang="en-US" altLang="ko-KR" sz="1400" u="sng" dirty="0"/>
              <a:t>&gt;</a:t>
            </a:r>
          </a:p>
          <a:p>
            <a:pPr lvl="1"/>
            <a:r>
              <a:rPr lang="en-US" altLang="ko-KR" sz="1400" dirty="0"/>
              <a:t>&lt;version&gt;8.0.20&lt;/version&gt;</a:t>
            </a:r>
          </a:p>
          <a:p>
            <a:r>
              <a:rPr lang="en-US" altLang="ko-KR" sz="1400" dirty="0"/>
              <a:t>&lt;/dependency&gt;</a:t>
            </a:r>
          </a:p>
          <a:p>
            <a:r>
              <a:rPr lang="en-US" altLang="ko-KR" sz="1400" dirty="0" smtClean="0"/>
              <a:t>&lt;</a:t>
            </a:r>
            <a:r>
              <a:rPr lang="en-US" altLang="ko-KR" sz="1400" dirty="0"/>
              <a:t>dependency&gt;</a:t>
            </a:r>
          </a:p>
          <a:p>
            <a:pPr lvl="1"/>
            <a:r>
              <a:rPr lang="en-US" altLang="ko-KR" sz="1400" dirty="0"/>
              <a:t>&lt;</a:t>
            </a:r>
            <a:r>
              <a:rPr lang="en-US" altLang="ko-KR" sz="1400" dirty="0" err="1"/>
              <a:t>groupId</a:t>
            </a:r>
            <a:r>
              <a:rPr lang="en-US" altLang="ko-KR" sz="1400" dirty="0"/>
              <a:t>&gt;</a:t>
            </a:r>
            <a:r>
              <a:rPr lang="en-US" altLang="ko-KR" sz="1400" dirty="0" err="1"/>
              <a:t>org.springframework</a:t>
            </a:r>
            <a:r>
              <a:rPr lang="en-US" altLang="ko-KR" sz="1400" dirty="0"/>
              <a:t>&lt;/</a:t>
            </a:r>
            <a:r>
              <a:rPr lang="en-US" altLang="ko-KR" sz="1400" dirty="0" err="1"/>
              <a:t>groupId</a:t>
            </a:r>
            <a:r>
              <a:rPr lang="en-US" altLang="ko-KR" sz="1400" dirty="0"/>
              <a:t>&gt;</a:t>
            </a:r>
          </a:p>
          <a:p>
            <a:pPr lvl="1"/>
            <a:r>
              <a:rPr lang="en-US" altLang="ko-KR" sz="1400" dirty="0"/>
              <a:t>&lt;</a:t>
            </a:r>
            <a:r>
              <a:rPr lang="en-US" altLang="ko-KR" sz="1400" dirty="0" err="1"/>
              <a:t>artifactId</a:t>
            </a:r>
            <a:r>
              <a:rPr lang="en-US" altLang="ko-KR" sz="1400" dirty="0"/>
              <a:t>&gt;spring-</a:t>
            </a:r>
            <a:r>
              <a:rPr lang="en-US" altLang="ko-KR" sz="1400" u="sng" dirty="0" err="1"/>
              <a:t>jdbc</a:t>
            </a:r>
            <a:r>
              <a:rPr lang="en-US" altLang="ko-KR" sz="1400" u="sng" dirty="0"/>
              <a:t>&lt;/</a:t>
            </a:r>
            <a:r>
              <a:rPr lang="en-US" altLang="ko-KR" sz="1400" u="sng" dirty="0" err="1"/>
              <a:t>artifactId</a:t>
            </a:r>
            <a:r>
              <a:rPr lang="en-US" altLang="ko-KR" sz="1400" u="sng" dirty="0"/>
              <a:t>&gt;</a:t>
            </a:r>
          </a:p>
          <a:p>
            <a:pPr lvl="1"/>
            <a:r>
              <a:rPr lang="en-US" altLang="ko-KR" sz="1400" dirty="0"/>
              <a:t>&lt;version&gt;${</a:t>
            </a:r>
            <a:r>
              <a:rPr lang="en-US" altLang="ko-KR" sz="1400" dirty="0" err="1"/>
              <a:t>org.springframework</a:t>
            </a:r>
            <a:r>
              <a:rPr lang="en-US" altLang="ko-KR" sz="1400" dirty="0"/>
              <a:t>-version}&lt;/version&gt;</a:t>
            </a:r>
          </a:p>
          <a:p>
            <a:r>
              <a:rPr lang="en-US" altLang="ko-KR" sz="1400" dirty="0"/>
              <a:t>&lt;/dependency&gt;</a:t>
            </a:r>
          </a:p>
          <a:p>
            <a:r>
              <a:rPr lang="en-US" altLang="ko-KR" sz="1400" dirty="0" smtClean="0"/>
              <a:t>&lt;</a:t>
            </a:r>
            <a:r>
              <a:rPr lang="en-US" altLang="ko-KR" sz="1400" dirty="0"/>
              <a:t>dependency&gt;</a:t>
            </a:r>
          </a:p>
          <a:p>
            <a:pPr lvl="1"/>
            <a:r>
              <a:rPr lang="en-US" altLang="ko-KR" sz="1400" dirty="0"/>
              <a:t>&lt;</a:t>
            </a:r>
            <a:r>
              <a:rPr lang="en-US" altLang="ko-KR" sz="1400" dirty="0" err="1"/>
              <a:t>groupId</a:t>
            </a:r>
            <a:r>
              <a:rPr lang="en-US" altLang="ko-KR" sz="1400" dirty="0"/>
              <a:t>&gt;</a:t>
            </a:r>
            <a:r>
              <a:rPr lang="en-US" altLang="ko-KR" sz="1400" dirty="0" err="1"/>
              <a:t>com.oracle</a:t>
            </a:r>
            <a:r>
              <a:rPr lang="en-US" altLang="ko-KR" sz="1400" dirty="0"/>
              <a:t>&lt;/</a:t>
            </a:r>
            <a:r>
              <a:rPr lang="en-US" altLang="ko-KR" sz="1400" dirty="0" err="1"/>
              <a:t>groupId</a:t>
            </a:r>
            <a:r>
              <a:rPr lang="en-US" altLang="ko-KR" sz="1400" dirty="0"/>
              <a:t>&gt;</a:t>
            </a:r>
          </a:p>
          <a:p>
            <a:pPr lvl="1"/>
            <a:r>
              <a:rPr lang="en-US" altLang="ko-KR" sz="1400" dirty="0"/>
              <a:t>&lt;</a:t>
            </a:r>
            <a:r>
              <a:rPr lang="en-US" altLang="ko-KR" sz="1400" dirty="0" err="1"/>
              <a:t>artifactId</a:t>
            </a:r>
            <a:r>
              <a:rPr lang="en-US" altLang="ko-KR" sz="1400" dirty="0"/>
              <a:t>&gt;ojdbc6&lt;/</a:t>
            </a:r>
            <a:r>
              <a:rPr lang="en-US" altLang="ko-KR" sz="1400" dirty="0" err="1"/>
              <a:t>artifactId</a:t>
            </a:r>
            <a:r>
              <a:rPr lang="en-US" altLang="ko-KR" sz="1400" dirty="0"/>
              <a:t>&gt;</a:t>
            </a:r>
          </a:p>
          <a:p>
            <a:pPr lvl="1"/>
            <a:r>
              <a:rPr lang="en-US" altLang="ko-KR" sz="1400" dirty="0"/>
              <a:t>&lt;version&gt;11.2.0.3&lt;/version&gt;</a:t>
            </a:r>
          </a:p>
          <a:p>
            <a:pPr lvl="1"/>
            <a:r>
              <a:rPr lang="en-US" altLang="ko-KR" sz="1400" dirty="0"/>
              <a:t>&lt;scope&gt;compile&lt;/scope&gt;</a:t>
            </a:r>
          </a:p>
          <a:p>
            <a:r>
              <a:rPr lang="en-US" altLang="ko-KR" sz="1400" dirty="0"/>
              <a:t>&lt;/dependency&gt;</a:t>
            </a:r>
          </a:p>
          <a:p>
            <a:endParaRPr lang="ko-KR" altLang="en-US" sz="1400" dirty="0"/>
          </a:p>
          <a:p>
            <a:r>
              <a:rPr lang="en-US" altLang="ko-KR" sz="1400" b="1" dirty="0">
                <a:solidFill>
                  <a:srgbClr val="0000FF"/>
                </a:solidFill>
              </a:rPr>
              <a:t>&lt;!-- </a:t>
            </a:r>
            <a:r>
              <a:rPr lang="en-US" altLang="ko-KR" sz="1400" b="1" u="sng" dirty="0">
                <a:solidFill>
                  <a:srgbClr val="0000FF"/>
                </a:solidFill>
              </a:rPr>
              <a:t>Hibernate Validator --&gt;</a:t>
            </a:r>
          </a:p>
          <a:p>
            <a:r>
              <a:rPr lang="en-US" altLang="ko-KR" sz="1400" dirty="0"/>
              <a:t>&lt;dependency&gt;</a:t>
            </a:r>
          </a:p>
          <a:p>
            <a:pPr lvl="1"/>
            <a:r>
              <a:rPr lang="en-US" altLang="ko-KR" sz="1400" dirty="0"/>
              <a:t>&lt;</a:t>
            </a:r>
            <a:r>
              <a:rPr lang="en-US" altLang="ko-KR" sz="1400" dirty="0" err="1"/>
              <a:t>groupId</a:t>
            </a:r>
            <a:r>
              <a:rPr lang="en-US" altLang="ko-KR" sz="1400" dirty="0"/>
              <a:t>&gt;</a:t>
            </a:r>
            <a:r>
              <a:rPr lang="en-US" altLang="ko-KR" sz="1400" dirty="0" err="1"/>
              <a:t>org.hibernate</a:t>
            </a:r>
            <a:r>
              <a:rPr lang="en-US" altLang="ko-KR" sz="1400" dirty="0"/>
              <a:t>&lt;/</a:t>
            </a:r>
            <a:r>
              <a:rPr lang="en-US" altLang="ko-KR" sz="1400" dirty="0" err="1"/>
              <a:t>groupId</a:t>
            </a:r>
            <a:r>
              <a:rPr lang="en-US" altLang="ko-KR" sz="1400" dirty="0"/>
              <a:t>&gt;</a:t>
            </a:r>
          </a:p>
          <a:p>
            <a:pPr lvl="1"/>
            <a:r>
              <a:rPr lang="en-US" altLang="ko-KR" sz="1400" dirty="0"/>
              <a:t>&lt;</a:t>
            </a:r>
            <a:r>
              <a:rPr lang="en-US" altLang="ko-KR" sz="1400" dirty="0" err="1"/>
              <a:t>artifactId</a:t>
            </a:r>
            <a:r>
              <a:rPr lang="en-US" altLang="ko-KR" sz="1400" dirty="0"/>
              <a:t>&gt;</a:t>
            </a:r>
            <a:r>
              <a:rPr lang="en-US" altLang="ko-KR" sz="1400" u="sng" dirty="0"/>
              <a:t>hibernate-validator&lt;/</a:t>
            </a:r>
            <a:r>
              <a:rPr lang="en-US" altLang="ko-KR" sz="1400" u="sng" dirty="0" err="1"/>
              <a:t>artifactId</a:t>
            </a:r>
            <a:r>
              <a:rPr lang="en-US" altLang="ko-KR" sz="1400" u="sng" dirty="0"/>
              <a:t>&gt;</a:t>
            </a:r>
          </a:p>
          <a:p>
            <a:pPr lvl="1"/>
            <a:r>
              <a:rPr lang="en-US" altLang="ko-KR" sz="1400" dirty="0"/>
              <a:t>&lt;</a:t>
            </a:r>
            <a:r>
              <a:rPr lang="en-US" altLang="ko-KR" sz="1400" dirty="0" smtClean="0"/>
              <a:t>version&gt;5.2.4.Final</a:t>
            </a:r>
            <a:r>
              <a:rPr lang="en-US" altLang="ko-KR" sz="1400" dirty="0"/>
              <a:t>&lt;/version&gt;</a:t>
            </a:r>
          </a:p>
          <a:p>
            <a:r>
              <a:rPr lang="en-US" altLang="ko-KR" sz="1400" dirty="0"/>
              <a:t>&lt;/dependency&gt;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687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Plugin </a:t>
            </a:r>
            <a:r>
              <a:rPr lang="ko-KR" altLang="en-US" b="1" dirty="0" smtClean="0"/>
              <a:t>설정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09526" y="908720"/>
            <a:ext cx="4032448" cy="5040560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ko-KR" sz="1600" dirty="0" smtClean="0"/>
              <a:t>Maven</a:t>
            </a:r>
            <a:r>
              <a:rPr lang="ko-KR" altLang="en-US" sz="1600" dirty="0"/>
              <a:t>은 </a:t>
            </a:r>
            <a:r>
              <a:rPr lang="en-US" altLang="ko-KR" sz="1600" dirty="0" smtClean="0"/>
              <a:t>“</a:t>
            </a:r>
            <a:r>
              <a:rPr lang="ko-KR" altLang="en-US" sz="1600" dirty="0" smtClean="0">
                <a:solidFill>
                  <a:srgbClr val="0000FF"/>
                </a:solidFill>
              </a:rPr>
              <a:t>컴파일</a:t>
            </a:r>
            <a:r>
              <a:rPr lang="en-US" altLang="ko-KR" sz="1600" dirty="0">
                <a:solidFill>
                  <a:srgbClr val="0000FF"/>
                </a:solidFill>
              </a:rPr>
              <a:t>-</a:t>
            </a:r>
            <a:r>
              <a:rPr lang="ko-KR" altLang="en-US" sz="1600" dirty="0">
                <a:solidFill>
                  <a:srgbClr val="0000FF"/>
                </a:solidFill>
              </a:rPr>
              <a:t>테스트</a:t>
            </a:r>
            <a:r>
              <a:rPr lang="en-US" altLang="ko-KR" sz="1600" dirty="0">
                <a:solidFill>
                  <a:srgbClr val="0000FF"/>
                </a:solidFill>
              </a:rPr>
              <a:t>-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패키징</a:t>
            </a:r>
            <a:r>
              <a:rPr lang="en-US" altLang="ko-KR" sz="1600" dirty="0" smtClean="0"/>
              <a:t>”</a:t>
            </a:r>
            <a:r>
              <a:rPr lang="ko-KR" altLang="en-US" sz="1600" dirty="0" smtClean="0"/>
              <a:t>등의  표준화된 </a:t>
            </a:r>
            <a:r>
              <a:rPr lang="ko-KR" altLang="en-US" sz="1600" dirty="0"/>
              <a:t>라이프사이클을 제공하고 </a:t>
            </a:r>
            <a:r>
              <a:rPr lang="ko-KR" altLang="en-US" sz="1600" dirty="0" smtClean="0"/>
              <a:t>있다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/>
              <a:t>프로젝트를 생성한 뒤 컴파일하고</a:t>
            </a:r>
            <a:r>
              <a:rPr lang="en-US" altLang="ko-KR" sz="1600" dirty="0"/>
              <a:t>(</a:t>
            </a:r>
            <a:r>
              <a:rPr lang="en-US" altLang="ko-KR" sz="1600" dirty="0" err="1"/>
              <a:t>mvn</a:t>
            </a:r>
            <a:r>
              <a:rPr lang="en-US" altLang="ko-KR" sz="1600" dirty="0"/>
              <a:t> compile), </a:t>
            </a:r>
            <a:r>
              <a:rPr lang="ko-KR" altLang="en-US" sz="1600" dirty="0"/>
              <a:t>테스트 하고</a:t>
            </a:r>
            <a:r>
              <a:rPr lang="en-US" altLang="ko-KR" sz="1600" dirty="0"/>
              <a:t>(</a:t>
            </a:r>
            <a:r>
              <a:rPr lang="en-US" altLang="ko-KR" sz="1600" dirty="0" err="1"/>
              <a:t>mvn</a:t>
            </a:r>
            <a:r>
              <a:rPr lang="en-US" altLang="ko-KR" sz="1600" dirty="0"/>
              <a:t> test), </a:t>
            </a:r>
            <a:r>
              <a:rPr lang="ko-KR" altLang="en-US" sz="1600" dirty="0" err="1"/>
              <a:t>패키징</a:t>
            </a:r>
            <a:r>
              <a:rPr lang="ko-KR" altLang="en-US" sz="1600" dirty="0"/>
              <a:t> 하는</a:t>
            </a:r>
            <a:r>
              <a:rPr lang="en-US" altLang="ko-KR" sz="1600" dirty="0"/>
              <a:t>(</a:t>
            </a:r>
            <a:r>
              <a:rPr lang="en-US" altLang="ko-KR" sz="1600" dirty="0" err="1"/>
              <a:t>mvn</a:t>
            </a:r>
            <a:r>
              <a:rPr lang="en-US" altLang="ko-KR" sz="1600" dirty="0"/>
              <a:t> package) </a:t>
            </a:r>
            <a:r>
              <a:rPr lang="ko-KR" altLang="en-US" sz="1600" dirty="0"/>
              <a:t>과정을 </a:t>
            </a:r>
            <a:r>
              <a:rPr lang="ko-KR" altLang="en-US" sz="1600" dirty="0" smtClean="0"/>
              <a:t>실행해야 한다</a:t>
            </a:r>
            <a:r>
              <a:rPr lang="en-US" altLang="ko-KR" sz="1600" dirty="0" smtClean="0"/>
              <a:t>.    </a:t>
            </a:r>
          </a:p>
          <a:p>
            <a:r>
              <a:rPr lang="ko-KR" altLang="en-US" sz="1600" dirty="0" smtClean="0"/>
              <a:t>컴파일</a:t>
            </a:r>
            <a:r>
              <a:rPr lang="en-US" altLang="ko-KR" sz="1600" dirty="0"/>
              <a:t>-</a:t>
            </a:r>
            <a:r>
              <a:rPr lang="ko-KR" altLang="en-US" sz="1600" dirty="0"/>
              <a:t>테스트</a:t>
            </a:r>
            <a:r>
              <a:rPr lang="en-US" altLang="ko-KR" sz="1600" dirty="0"/>
              <a:t>-</a:t>
            </a:r>
            <a:r>
              <a:rPr lang="ko-KR" altLang="en-US" sz="1600" dirty="0" err="1"/>
              <a:t>패키징</a:t>
            </a:r>
            <a:r>
              <a:rPr lang="ko-KR" altLang="en-US" sz="1600" dirty="0"/>
              <a:t> 등의 </a:t>
            </a:r>
            <a:r>
              <a:rPr lang="ko-KR" altLang="en-US" sz="1600" dirty="0" smtClean="0"/>
              <a:t>과정을 </a:t>
            </a:r>
            <a:r>
              <a:rPr lang="en-US" altLang="ko-KR" sz="1600" dirty="0"/>
              <a:t>&lt;build</a:t>
            </a:r>
            <a:r>
              <a:rPr lang="en-US" altLang="ko-KR" sz="1600" dirty="0" smtClean="0"/>
              <a:t>&gt; </a:t>
            </a:r>
            <a:r>
              <a:rPr lang="en-US" altLang="ko-KR" sz="1600" dirty="0"/>
              <a:t>&lt;</a:t>
            </a:r>
            <a:r>
              <a:rPr lang="en-US" altLang="ko-KR" sz="1600" dirty="0" smtClean="0"/>
              <a:t>plugin&gt;</a:t>
            </a:r>
            <a:r>
              <a:rPr lang="ko-KR" altLang="en-US" sz="1600" dirty="0" smtClean="0"/>
              <a:t>에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정의하여 개발자는 </a:t>
            </a:r>
            <a:r>
              <a:rPr lang="en-US" altLang="ko-KR" sz="1600" dirty="0"/>
              <a:t>Maven</a:t>
            </a:r>
            <a:r>
              <a:rPr lang="ko-KR" altLang="en-US" sz="1600" dirty="0"/>
              <a:t>이 제공하는 단계 중 필요한 단계만 실행하면 </a:t>
            </a:r>
            <a:r>
              <a:rPr lang="ko-KR" altLang="en-US" sz="1600" dirty="0" smtClean="0"/>
              <a:t>나머지 </a:t>
            </a:r>
            <a:r>
              <a:rPr lang="ko-KR" altLang="en-US" sz="1600" dirty="0"/>
              <a:t>작업</a:t>
            </a:r>
            <a:r>
              <a:rPr lang="en-US" altLang="ko-KR" sz="1600" dirty="0"/>
              <a:t>(</a:t>
            </a:r>
            <a:r>
              <a:rPr lang="ko-KR" altLang="en-US" sz="1600" dirty="0"/>
              <a:t>컴파일</a:t>
            </a:r>
            <a:r>
              <a:rPr lang="en-US" altLang="ko-KR" sz="1600" dirty="0"/>
              <a:t>, </a:t>
            </a:r>
            <a:r>
              <a:rPr lang="ko-KR" altLang="en-US" sz="1600" dirty="0"/>
              <a:t>테스트 실행</a:t>
            </a:r>
            <a:r>
              <a:rPr lang="en-US" altLang="ko-KR" sz="1600" dirty="0"/>
              <a:t>, jar </a:t>
            </a:r>
            <a:r>
              <a:rPr lang="ko-KR" altLang="en-US" sz="1600" dirty="0"/>
              <a:t>파일 생성</a:t>
            </a:r>
            <a:r>
              <a:rPr lang="en-US" altLang="ko-KR" sz="1600" dirty="0"/>
              <a:t>)</a:t>
            </a:r>
            <a:r>
              <a:rPr lang="ko-KR" altLang="en-US" sz="1600" dirty="0"/>
              <a:t>은 모두 </a:t>
            </a:r>
            <a:r>
              <a:rPr lang="en-US" altLang="ko-KR" sz="1600" dirty="0"/>
              <a:t>Maven</a:t>
            </a:r>
            <a:r>
              <a:rPr lang="ko-KR" altLang="en-US" sz="1600" dirty="0"/>
              <a:t>이 </a:t>
            </a:r>
            <a:r>
              <a:rPr lang="ko-KR" altLang="en-US" sz="1600" dirty="0" smtClean="0"/>
              <a:t>처리한다</a:t>
            </a:r>
            <a:r>
              <a:rPr lang="en-US" altLang="ko-KR" sz="1600" dirty="0" smtClean="0"/>
              <a:t>. </a:t>
            </a:r>
          </a:p>
          <a:p>
            <a:r>
              <a:rPr lang="ko-KR" altLang="en-US" sz="1600" dirty="0" smtClean="0"/>
              <a:t>기본 과정을 그대로 사용하며 필요에 따라 </a:t>
            </a:r>
            <a:r>
              <a:rPr lang="en-US" altLang="ko-KR" sz="1600" dirty="0" smtClean="0"/>
              <a:t>JDK </a:t>
            </a:r>
            <a:r>
              <a:rPr lang="en-US" altLang="ko-KR" sz="1600" dirty="0"/>
              <a:t>v1.6 JDK </a:t>
            </a:r>
            <a:r>
              <a:rPr lang="en-US" altLang="ko-KR" sz="1600" dirty="0" smtClean="0"/>
              <a:t>v1.8 </a:t>
            </a:r>
            <a:r>
              <a:rPr lang="ko-KR" altLang="en-US" sz="1600" dirty="0" smtClean="0"/>
              <a:t>과 </a:t>
            </a:r>
            <a:r>
              <a:rPr lang="en-US" altLang="ko-KR" sz="1600" dirty="0" smtClean="0"/>
              <a:t>&lt;encoding&gt;UTF-8 </a:t>
            </a:r>
            <a:r>
              <a:rPr lang="ko-KR" altLang="en-US" sz="1600" dirty="0" smtClean="0"/>
              <a:t>종류를 변경하여 사용한다</a:t>
            </a:r>
            <a:r>
              <a:rPr lang="en-US" altLang="ko-KR" sz="1600" dirty="0" smtClean="0"/>
              <a:t>. </a:t>
            </a:r>
          </a:p>
          <a:p>
            <a:pPr marL="0" indent="0">
              <a:buNone/>
            </a:pPr>
            <a:endParaRPr lang="en-US" altLang="ko-KR" sz="16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74" y="908720"/>
            <a:ext cx="4722514" cy="504056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M2Eclipse </a:t>
            </a:r>
            <a:r>
              <a:rPr lang="ko-KR" altLang="en-US" b="1" dirty="0"/>
              <a:t>프로젝트 </a:t>
            </a:r>
            <a:r>
              <a:rPr lang="en-US" altLang="ko-KR" b="1" dirty="0"/>
              <a:t>Layout </a:t>
            </a:r>
            <a:r>
              <a:rPr lang="ko-KR" altLang="en-US" b="1" dirty="0"/>
              <a:t>변경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800708"/>
            <a:ext cx="8153400" cy="4896544"/>
          </a:xfrm>
        </p:spPr>
        <p:txBody>
          <a:bodyPr/>
          <a:lstStyle/>
          <a:p>
            <a:r>
              <a:rPr lang="en-US" altLang="ko-KR" dirty="0" smtClean="0"/>
              <a:t>POM </a:t>
            </a:r>
            <a:r>
              <a:rPr lang="ko-KR" altLang="en-US" dirty="0" smtClean="0"/>
              <a:t>변경 내용 적용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Project</a:t>
            </a:r>
            <a:r>
              <a:rPr lang="ko-KR" altLang="en-US" dirty="0" smtClean="0"/>
              <a:t> 우 클릭 </a:t>
            </a:r>
            <a:r>
              <a:rPr lang="en-US" altLang="ko-KR" dirty="0" smtClean="0"/>
              <a:t>&gt; Maven</a:t>
            </a:r>
            <a:r>
              <a:rPr lang="ko-KR" altLang="en-US" dirty="0" smtClean="0"/>
              <a:t> </a:t>
            </a:r>
            <a:r>
              <a:rPr lang="en-US" altLang="ko-KR" dirty="0" smtClean="0"/>
              <a:t>&gt;  Update Maven Project  &gt; OK</a:t>
            </a:r>
          </a:p>
          <a:p>
            <a:r>
              <a:rPr lang="ko-KR" altLang="en-US" dirty="0" smtClean="0"/>
              <a:t>실행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3909787" cy="1073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6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그룹 91"/>
          <p:cNvGrpSpPr/>
          <p:nvPr/>
        </p:nvGrpSpPr>
        <p:grpSpPr>
          <a:xfrm>
            <a:off x="3631253" y="3686389"/>
            <a:ext cx="1667717" cy="423354"/>
            <a:chOff x="1261963" y="1055163"/>
            <a:chExt cx="1667717" cy="423354"/>
          </a:xfrm>
        </p:grpSpPr>
        <p:cxnSp>
          <p:nvCxnSpPr>
            <p:cNvPr id="93" name="직선 화살표 연결선 92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화살표 연결선 99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꺾인 연결선 100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화살표 연결선 101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순서도: 판단 102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3644646" y="1964519"/>
            <a:ext cx="1667717" cy="423354"/>
            <a:chOff x="1261963" y="1055163"/>
            <a:chExt cx="1667717" cy="423354"/>
          </a:xfrm>
        </p:grpSpPr>
        <p:cxnSp>
          <p:nvCxnSpPr>
            <p:cNvPr id="85" name="직선 화살표 연결선 84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화살표 연결선 85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꺾인 연결선 86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화살표 연결선 87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순서도: 판단 88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5569748" y="1146941"/>
            <a:ext cx="1667717" cy="423354"/>
            <a:chOff x="1261963" y="1055163"/>
            <a:chExt cx="1667717" cy="423354"/>
          </a:xfrm>
        </p:grpSpPr>
        <p:cxnSp>
          <p:nvCxnSpPr>
            <p:cNvPr id="79" name="직선 화살표 연결선 78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화살표 연결선 79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꺾인 연결선 80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화살표 연결선 81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순서도: 판단 82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/>
              <a:t>MVC</a:t>
            </a:r>
            <a:r>
              <a:rPr lang="ko-KR" altLang="en-US" dirty="0"/>
              <a:t>를 이용한 사용자관리 시스템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4707361" y="4869160"/>
            <a:ext cx="4047759" cy="1456564"/>
            <a:chOff x="4644008" y="4599872"/>
            <a:chExt cx="4047759" cy="145656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74817" y="4599872"/>
              <a:ext cx="1916950" cy="1456564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4599872"/>
              <a:ext cx="2152753" cy="1456564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</p:grpSp>
      <p:cxnSp>
        <p:nvCxnSpPr>
          <p:cNvPr id="72" name="직선 화살표 연결선 71"/>
          <p:cNvCxnSpPr/>
          <p:nvPr/>
        </p:nvCxnSpPr>
        <p:spPr>
          <a:xfrm>
            <a:off x="1336941" y="1343195"/>
            <a:ext cx="735186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4644008" y="1239524"/>
            <a:ext cx="1440160" cy="451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수정화면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251607" y="1239523"/>
            <a:ext cx="1440160" cy="451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보기화면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2029394" y="1343195"/>
            <a:ext cx="735186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63" idx="3"/>
            <a:endCxn id="36" idx="1"/>
          </p:cNvCxnSpPr>
          <p:nvPr/>
        </p:nvCxnSpPr>
        <p:spPr>
          <a:xfrm>
            <a:off x="4100279" y="1462767"/>
            <a:ext cx="543729" cy="2395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H="1">
            <a:off x="1844077" y="1508594"/>
            <a:ext cx="1097757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1816840" y="1075655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로그인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2102033" y="1506354"/>
            <a:ext cx="482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로그아웃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79562" y="1231264"/>
            <a:ext cx="1134491" cy="350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로그인화면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4099163" y="1163355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정보수정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4059837" y="2037697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764580" y="3786833"/>
            <a:ext cx="1296144" cy="44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패스워드찾기</a:t>
            </a: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790146" y="2069028"/>
            <a:ext cx="1296144" cy="456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사용자등록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2804135" y="1234734"/>
            <a:ext cx="1296144" cy="456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사용자별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메인화면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64" name="직선 화살표 연결선 63"/>
          <p:cNvCxnSpPr>
            <a:stCxn id="54" idx="2"/>
            <a:endCxn id="59" idx="1"/>
          </p:cNvCxnSpPr>
          <p:nvPr/>
        </p:nvCxnSpPr>
        <p:spPr>
          <a:xfrm>
            <a:off x="1246808" y="1582126"/>
            <a:ext cx="1543339" cy="1645416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>
            <a:stCxn id="54" idx="2"/>
            <a:endCxn id="60" idx="1"/>
          </p:cNvCxnSpPr>
          <p:nvPr/>
        </p:nvCxnSpPr>
        <p:spPr>
          <a:xfrm>
            <a:off x="1246808" y="1582126"/>
            <a:ext cx="1517772" cy="2426736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>
            <a:stCxn id="54" idx="2"/>
            <a:endCxn id="62" idx="1"/>
          </p:cNvCxnSpPr>
          <p:nvPr/>
        </p:nvCxnSpPr>
        <p:spPr>
          <a:xfrm>
            <a:off x="1246808" y="1582126"/>
            <a:ext cx="1543338" cy="714935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순서도: 판단 28"/>
          <p:cNvSpPr/>
          <p:nvPr/>
        </p:nvSpPr>
        <p:spPr>
          <a:xfrm>
            <a:off x="2072127" y="1214124"/>
            <a:ext cx="540059" cy="264393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꺾인 연결선 39"/>
          <p:cNvCxnSpPr>
            <a:stCxn id="29" idx="0"/>
            <a:endCxn id="54" idx="0"/>
          </p:cNvCxnSpPr>
          <p:nvPr/>
        </p:nvCxnSpPr>
        <p:spPr>
          <a:xfrm rot="16200000" flipH="1" flipV="1">
            <a:off x="1785913" y="675019"/>
            <a:ext cx="17140" cy="1095349"/>
          </a:xfrm>
          <a:prstGeom prst="bentConnector3">
            <a:avLst>
              <a:gd name="adj1" fmla="val -1333722"/>
            </a:avLst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직사각형 89"/>
          <p:cNvSpPr/>
          <p:nvPr/>
        </p:nvSpPr>
        <p:spPr>
          <a:xfrm>
            <a:off x="5313288" y="2026912"/>
            <a:ext cx="1440160" cy="451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보기화면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6030386" y="1195272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5303902" y="3011518"/>
            <a:ext cx="1440160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5298970" y="3817714"/>
            <a:ext cx="1492810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패스워</a:t>
            </a:r>
            <a:r>
              <a:rPr lang="ko-KR" altLang="en-US" sz="1400" dirty="0" err="1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드</a:t>
            </a: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023583" y="3011518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013349" y="3756739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2092728" y="1801093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회원등록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2056688" y="2369623"/>
            <a:ext cx="6655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err="1" smtClean="0">
                <a:latin typeface="+mj-ea"/>
                <a:ea typeface="+mj-ea"/>
              </a:rPr>
              <a:t>아이디찾기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1524285" y="2950543"/>
            <a:ext cx="7040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err="1" smtClean="0">
                <a:latin typeface="+mj-ea"/>
                <a:ea typeface="+mj-ea"/>
              </a:rPr>
              <a:t>패스워</a:t>
            </a:r>
            <a:r>
              <a:rPr lang="ko-KR" altLang="en-US" sz="1200" dirty="0" err="1">
                <a:latin typeface="+mj-ea"/>
                <a:ea typeface="+mj-ea"/>
              </a:rPr>
              <a:t>드</a:t>
            </a:r>
            <a:r>
              <a:rPr lang="ko-KR" altLang="en-US" sz="1200" dirty="0" err="1" smtClean="0">
                <a:latin typeface="+mj-ea"/>
                <a:ea typeface="+mj-ea"/>
              </a:rPr>
              <a:t>찾기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2764580" y="4546363"/>
            <a:ext cx="1296144" cy="44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사용자리스트보기 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2764580" y="5305893"/>
            <a:ext cx="1296144" cy="44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 삭제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</a:t>
            </a:r>
            <a:r>
              <a: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면</a:t>
            </a:r>
          </a:p>
        </p:txBody>
      </p:sp>
      <p:grpSp>
        <p:nvGrpSpPr>
          <p:cNvPr id="104" name="그룹 103"/>
          <p:cNvGrpSpPr/>
          <p:nvPr/>
        </p:nvGrpSpPr>
        <p:grpSpPr>
          <a:xfrm>
            <a:off x="3627168" y="2929535"/>
            <a:ext cx="1667717" cy="423354"/>
            <a:chOff x="1261963" y="1055163"/>
            <a:chExt cx="1667717" cy="423354"/>
          </a:xfrm>
        </p:grpSpPr>
        <p:cxnSp>
          <p:nvCxnSpPr>
            <p:cNvPr id="105" name="직선 화살표 연결선 104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화살표 연결선 113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꺾인 연결선 114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화살표 연결선 115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순서도: 판단 116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2790147" y="3011518"/>
            <a:ext cx="1270578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31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5" y="764704"/>
            <a:ext cx="8134350" cy="5972175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</a:t>
            </a:r>
            <a:r>
              <a:rPr lang="en-US" altLang="ko-KR" dirty="0" smtClean="0"/>
              <a:t>- </a:t>
            </a:r>
            <a:r>
              <a:rPr lang="en-US" altLang="ko-KR" dirty="0" smtClean="0">
                <a:solidFill>
                  <a:srgbClr val="0000FF"/>
                </a:solidFill>
              </a:rPr>
              <a:t>web.xml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기본 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395535" y="1844824"/>
            <a:ext cx="7854219" cy="165618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81658" y="3816720"/>
            <a:ext cx="7854219" cy="26366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8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Web.xml </a:t>
            </a:r>
            <a:r>
              <a:rPr lang="ko-KR" altLang="en-US" dirty="0" smtClean="0"/>
              <a:t>추가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51520" y="764704"/>
            <a:ext cx="864096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en-US" altLang="ko-KR" sz="1600" dirty="0" smtClean="0">
                <a:solidFill>
                  <a:srgbClr val="00B050"/>
                </a:solidFill>
              </a:rPr>
              <a:t>&lt;!-- </a:t>
            </a:r>
            <a:r>
              <a:rPr lang="en-US" altLang="ko-KR" sz="1600" dirty="0">
                <a:solidFill>
                  <a:srgbClr val="00B050"/>
                </a:solidFill>
              </a:rPr>
              <a:t>utf-8 filter --&gt;</a:t>
            </a:r>
          </a:p>
          <a:p>
            <a:r>
              <a:rPr lang="en-US" altLang="ko-KR" sz="1600" dirty="0"/>
              <a:t>    &lt;filter&gt;</a:t>
            </a:r>
          </a:p>
          <a:p>
            <a:r>
              <a:rPr lang="en-US" altLang="ko-KR" sz="1600" dirty="0"/>
              <a:t>        &lt;filter-name&gt;</a:t>
            </a:r>
            <a:r>
              <a:rPr lang="en-US" altLang="ko-KR" sz="1600" dirty="0" err="1"/>
              <a:t>encodingFilter</a:t>
            </a:r>
            <a:r>
              <a:rPr lang="en-US" altLang="ko-KR" sz="1600" dirty="0"/>
              <a:t>&lt;/filter-name&gt;</a:t>
            </a:r>
          </a:p>
          <a:p>
            <a:r>
              <a:rPr lang="en-US" altLang="ko-KR" sz="1600" dirty="0"/>
              <a:t>        &lt;filter-class&gt;</a:t>
            </a:r>
            <a:r>
              <a:rPr lang="en-US" altLang="ko-KR" sz="1600" dirty="0" err="1"/>
              <a:t>org.springframework.web.filter.CharacterEncodingFilter</a:t>
            </a:r>
            <a:r>
              <a:rPr lang="en-US" altLang="ko-KR" sz="1600" dirty="0"/>
              <a:t>&lt;/filter-class&gt;</a:t>
            </a:r>
          </a:p>
          <a:p>
            <a:r>
              <a:rPr lang="en-US" altLang="ko-KR" sz="1600" dirty="0"/>
              <a:t>        &lt;</a:t>
            </a:r>
            <a:r>
              <a:rPr lang="en-US" altLang="ko-KR" sz="1600" dirty="0" err="1"/>
              <a:t>init-param</a:t>
            </a:r>
            <a:r>
              <a:rPr lang="en-US" altLang="ko-KR" sz="1600" dirty="0"/>
              <a:t>&gt;</a:t>
            </a:r>
          </a:p>
          <a:p>
            <a:r>
              <a:rPr lang="en-US" altLang="ko-KR" sz="1600" dirty="0"/>
              <a:t>            &lt;</a:t>
            </a:r>
            <a:r>
              <a:rPr lang="en-US" altLang="ko-KR" sz="1600" dirty="0" err="1"/>
              <a:t>param</a:t>
            </a:r>
            <a:r>
              <a:rPr lang="en-US" altLang="ko-KR" sz="1600" dirty="0"/>
              <a:t>-name&gt;encoding&lt;/</a:t>
            </a:r>
            <a:r>
              <a:rPr lang="en-US" altLang="ko-KR" sz="1600" dirty="0" err="1"/>
              <a:t>param</a:t>
            </a:r>
            <a:r>
              <a:rPr lang="en-US" altLang="ko-KR" sz="1600" dirty="0"/>
              <a:t>-name&gt;</a:t>
            </a:r>
          </a:p>
          <a:p>
            <a:r>
              <a:rPr lang="en-US" altLang="ko-KR" sz="1600" dirty="0"/>
              <a:t>            &lt;</a:t>
            </a:r>
            <a:r>
              <a:rPr lang="en-US" altLang="ko-KR" sz="1600" dirty="0" err="1"/>
              <a:t>param</a:t>
            </a:r>
            <a:r>
              <a:rPr lang="en-US" altLang="ko-KR" sz="1600" dirty="0"/>
              <a:t>-value&gt;UTF-8&lt;/</a:t>
            </a:r>
            <a:r>
              <a:rPr lang="en-US" altLang="ko-KR" sz="1600" dirty="0" err="1"/>
              <a:t>param</a:t>
            </a:r>
            <a:r>
              <a:rPr lang="en-US" altLang="ko-KR" sz="1600" dirty="0"/>
              <a:t>-value&gt;</a:t>
            </a:r>
          </a:p>
          <a:p>
            <a:r>
              <a:rPr lang="en-US" altLang="ko-KR" sz="1600" dirty="0"/>
              <a:t>        &lt;/</a:t>
            </a:r>
            <a:r>
              <a:rPr lang="en-US" altLang="ko-KR" sz="1600" dirty="0" err="1"/>
              <a:t>init-param</a:t>
            </a:r>
            <a:r>
              <a:rPr lang="en-US" altLang="ko-KR" sz="1600" dirty="0"/>
              <a:t>&gt;</a:t>
            </a:r>
          </a:p>
          <a:p>
            <a:r>
              <a:rPr lang="en-US" altLang="ko-KR" sz="1600" dirty="0"/>
              <a:t>        </a:t>
            </a:r>
            <a:r>
              <a:rPr lang="en-US" altLang="ko-KR" sz="1600" dirty="0">
                <a:solidFill>
                  <a:srgbClr val="00B050"/>
                </a:solidFill>
              </a:rPr>
              <a:t>&lt;!-- </a:t>
            </a:r>
            <a:r>
              <a:rPr lang="en-US" altLang="ko-KR" sz="1600" dirty="0" err="1">
                <a:solidFill>
                  <a:srgbClr val="00B050"/>
                </a:solidFill>
              </a:rPr>
              <a:t>forceEncoding</a:t>
            </a:r>
            <a:r>
              <a:rPr lang="en-US" altLang="ko-KR" sz="1600" dirty="0">
                <a:solidFill>
                  <a:srgbClr val="00B050"/>
                </a:solidFill>
              </a:rPr>
              <a:t> true </a:t>
            </a:r>
            <a:r>
              <a:rPr lang="ko-KR" altLang="en-US" sz="1600" dirty="0">
                <a:solidFill>
                  <a:srgbClr val="00B050"/>
                </a:solidFill>
              </a:rPr>
              <a:t>값을 주지 않을 경우 강제 </a:t>
            </a:r>
            <a:r>
              <a:rPr lang="ko-KR" altLang="en-US" sz="1600" dirty="0" err="1">
                <a:solidFill>
                  <a:srgbClr val="00B050"/>
                </a:solidFill>
              </a:rPr>
              <a:t>인코딩</a:t>
            </a:r>
            <a:r>
              <a:rPr lang="ko-KR" altLang="en-US" sz="1600" dirty="0">
                <a:solidFill>
                  <a:srgbClr val="00B050"/>
                </a:solidFill>
              </a:rPr>
              <a:t> 하지 않는다</a:t>
            </a:r>
            <a:r>
              <a:rPr lang="en-US" altLang="ko-KR" sz="1600" dirty="0">
                <a:solidFill>
                  <a:srgbClr val="00B050"/>
                </a:solidFill>
              </a:rPr>
              <a:t>. --&gt;</a:t>
            </a:r>
          </a:p>
          <a:p>
            <a:r>
              <a:rPr lang="en-US" altLang="ko-KR" sz="1600" dirty="0"/>
              <a:t>        &lt;</a:t>
            </a:r>
            <a:r>
              <a:rPr lang="en-US" altLang="ko-KR" sz="1600" dirty="0" err="1"/>
              <a:t>init-param</a:t>
            </a:r>
            <a:r>
              <a:rPr lang="en-US" altLang="ko-KR" sz="1600" dirty="0"/>
              <a:t>&gt;</a:t>
            </a:r>
          </a:p>
          <a:p>
            <a:r>
              <a:rPr lang="en-US" altLang="ko-KR" sz="1600" dirty="0"/>
              <a:t>            &lt;</a:t>
            </a:r>
            <a:r>
              <a:rPr lang="en-US" altLang="ko-KR" sz="1600" dirty="0" err="1"/>
              <a:t>param</a:t>
            </a:r>
            <a:r>
              <a:rPr lang="en-US" altLang="ko-KR" sz="1600" dirty="0"/>
              <a:t>-name&gt;</a:t>
            </a:r>
            <a:r>
              <a:rPr lang="en-US" altLang="ko-KR" sz="1600" dirty="0" err="1"/>
              <a:t>forceEncoding</a:t>
            </a:r>
            <a:r>
              <a:rPr lang="en-US" altLang="ko-KR" sz="1600" dirty="0"/>
              <a:t>&lt;/</a:t>
            </a:r>
            <a:r>
              <a:rPr lang="en-US" altLang="ko-KR" sz="1600" dirty="0" err="1"/>
              <a:t>param</a:t>
            </a:r>
            <a:r>
              <a:rPr lang="en-US" altLang="ko-KR" sz="1600" dirty="0"/>
              <a:t>-name&gt;</a:t>
            </a:r>
          </a:p>
          <a:p>
            <a:r>
              <a:rPr lang="en-US" altLang="ko-KR" sz="1600" dirty="0"/>
              <a:t>            &lt;</a:t>
            </a:r>
            <a:r>
              <a:rPr lang="en-US" altLang="ko-KR" sz="1600" dirty="0" err="1"/>
              <a:t>param</a:t>
            </a:r>
            <a:r>
              <a:rPr lang="en-US" altLang="ko-KR" sz="1600" dirty="0"/>
              <a:t>-value&gt;true&lt;/</a:t>
            </a:r>
            <a:r>
              <a:rPr lang="en-US" altLang="ko-KR" sz="1600" dirty="0" err="1"/>
              <a:t>param</a:t>
            </a:r>
            <a:r>
              <a:rPr lang="en-US" altLang="ko-KR" sz="1600" dirty="0"/>
              <a:t>-value&gt;</a:t>
            </a:r>
          </a:p>
          <a:p>
            <a:r>
              <a:rPr lang="en-US" altLang="ko-KR" sz="1600" dirty="0"/>
              <a:t>        &lt;/</a:t>
            </a:r>
            <a:r>
              <a:rPr lang="en-US" altLang="ko-KR" sz="1600" dirty="0" err="1"/>
              <a:t>init-param</a:t>
            </a:r>
            <a:r>
              <a:rPr lang="en-US" altLang="ko-KR" sz="1600" dirty="0"/>
              <a:t>&gt;</a:t>
            </a:r>
          </a:p>
          <a:p>
            <a:r>
              <a:rPr lang="en-US" altLang="ko-KR" sz="1600" dirty="0"/>
              <a:t>    &lt;/filter&gt;</a:t>
            </a:r>
          </a:p>
          <a:p>
            <a:r>
              <a:rPr lang="en-US" altLang="ko-KR" sz="1600" dirty="0"/>
              <a:t>    &lt;filter-mapping&gt;</a:t>
            </a:r>
          </a:p>
          <a:p>
            <a:r>
              <a:rPr lang="en-US" altLang="ko-KR" sz="1600" dirty="0"/>
              <a:t>        &lt;filter-name&gt;</a:t>
            </a:r>
            <a:r>
              <a:rPr lang="en-US" altLang="ko-KR" sz="1600" dirty="0" err="1"/>
              <a:t>encodingFilter</a:t>
            </a:r>
            <a:r>
              <a:rPr lang="en-US" altLang="ko-KR" sz="1600" dirty="0"/>
              <a:t>&lt;/filter-name&gt;</a:t>
            </a:r>
          </a:p>
          <a:p>
            <a:r>
              <a:rPr lang="en-US" altLang="ko-KR" sz="1600" dirty="0"/>
              <a:t>        &lt;</a:t>
            </a:r>
            <a:r>
              <a:rPr lang="en-US" altLang="ko-KR" sz="1600" dirty="0" err="1"/>
              <a:t>url</a:t>
            </a:r>
            <a:r>
              <a:rPr lang="en-US" altLang="ko-KR" sz="1600" dirty="0"/>
              <a:t>-pattern&gt;/*&lt;/</a:t>
            </a:r>
            <a:r>
              <a:rPr lang="en-US" altLang="ko-KR" sz="1600" dirty="0" err="1"/>
              <a:t>url</a:t>
            </a:r>
            <a:r>
              <a:rPr lang="en-US" altLang="ko-KR" sz="1600" dirty="0"/>
              <a:t>-pattern&gt;</a:t>
            </a:r>
          </a:p>
          <a:p>
            <a:r>
              <a:rPr lang="en-US" altLang="ko-KR" sz="1600" dirty="0"/>
              <a:t>    &lt;/filter-mapping&gt;</a:t>
            </a:r>
            <a:endParaRPr lang="ko-KR" altLang="en-US" sz="1600" dirty="0"/>
          </a:p>
        </p:txBody>
      </p:sp>
      <p:sp>
        <p:nvSpPr>
          <p:cNvPr id="5" name="직사각형 4"/>
          <p:cNvSpPr/>
          <p:nvPr/>
        </p:nvSpPr>
        <p:spPr>
          <a:xfrm>
            <a:off x="4587763" y="4509120"/>
            <a:ext cx="452270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/>
              <a:t> &lt;servlet-mapping&gt;</a:t>
            </a:r>
          </a:p>
          <a:p>
            <a:pPr lvl="1"/>
            <a:r>
              <a:rPr lang="en-US" altLang="ko-KR" sz="1600" dirty="0"/>
              <a:t>  &lt;servlet-name&gt;default&lt;/servlet-name&gt;</a:t>
            </a:r>
          </a:p>
          <a:p>
            <a:pPr lvl="1"/>
            <a:r>
              <a:rPr lang="en-US" altLang="ko-KR" sz="1600" dirty="0"/>
              <a:t>  &lt;</a:t>
            </a:r>
            <a:r>
              <a:rPr lang="en-US" altLang="ko-KR" sz="1600" dirty="0" err="1"/>
              <a:t>url</a:t>
            </a:r>
            <a:r>
              <a:rPr lang="en-US" altLang="ko-KR" sz="1600" dirty="0"/>
              <a:t>-pattern&gt;*.</a:t>
            </a:r>
            <a:r>
              <a:rPr lang="en-US" altLang="ko-KR" sz="1600" u="sng" dirty="0" err="1"/>
              <a:t>css</a:t>
            </a:r>
            <a:r>
              <a:rPr lang="en-US" altLang="ko-KR" sz="1600" u="sng" dirty="0"/>
              <a:t>&lt;/</a:t>
            </a:r>
            <a:r>
              <a:rPr lang="en-US" altLang="ko-KR" sz="1600" u="sng" dirty="0" err="1"/>
              <a:t>url</a:t>
            </a:r>
            <a:r>
              <a:rPr lang="en-US" altLang="ko-KR" sz="1600" u="sng" dirty="0"/>
              <a:t>-pattern&gt;</a:t>
            </a:r>
          </a:p>
          <a:p>
            <a:pPr lvl="1"/>
            <a:r>
              <a:rPr lang="en-US" altLang="ko-KR" sz="1600" dirty="0"/>
              <a:t>  &lt;</a:t>
            </a:r>
            <a:r>
              <a:rPr lang="en-US" altLang="ko-KR" sz="1600" dirty="0" err="1"/>
              <a:t>url</a:t>
            </a:r>
            <a:r>
              <a:rPr lang="en-US" altLang="ko-KR" sz="1600" dirty="0"/>
              <a:t>-pattern&gt;*.</a:t>
            </a:r>
            <a:r>
              <a:rPr lang="en-US" altLang="ko-KR" sz="1600" u="sng" dirty="0" err="1"/>
              <a:t>js</a:t>
            </a:r>
            <a:r>
              <a:rPr lang="en-US" altLang="ko-KR" sz="1600" u="sng" dirty="0"/>
              <a:t>&lt;/</a:t>
            </a:r>
            <a:r>
              <a:rPr lang="en-US" altLang="ko-KR" sz="1600" u="sng" dirty="0" err="1"/>
              <a:t>url</a:t>
            </a:r>
            <a:r>
              <a:rPr lang="en-US" altLang="ko-KR" sz="1600" u="sng" dirty="0"/>
              <a:t>-pattern&gt;</a:t>
            </a:r>
          </a:p>
          <a:p>
            <a:pPr lvl="1"/>
            <a:r>
              <a:rPr lang="en-US" altLang="ko-KR" sz="1600" dirty="0"/>
              <a:t>  &lt;</a:t>
            </a:r>
            <a:r>
              <a:rPr lang="en-US" altLang="ko-KR" sz="1600" dirty="0" err="1"/>
              <a:t>url</a:t>
            </a:r>
            <a:r>
              <a:rPr lang="en-US" altLang="ko-KR" sz="1600" dirty="0"/>
              <a:t>-pattern&gt;*.</a:t>
            </a:r>
            <a:r>
              <a:rPr lang="en-US" altLang="ko-KR" sz="1600" u="sng" dirty="0"/>
              <a:t>gif&lt;/</a:t>
            </a:r>
            <a:r>
              <a:rPr lang="en-US" altLang="ko-KR" sz="1600" u="sng" dirty="0" err="1"/>
              <a:t>url</a:t>
            </a:r>
            <a:r>
              <a:rPr lang="en-US" altLang="ko-KR" sz="1600" u="sng" dirty="0"/>
              <a:t>-pattern&gt;</a:t>
            </a:r>
          </a:p>
          <a:p>
            <a:r>
              <a:rPr lang="en-US" altLang="ko-KR" sz="1600" dirty="0"/>
              <a:t> &lt;/servlet-mapping&gt;</a:t>
            </a:r>
            <a:endParaRPr lang="ko-KR" alt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5276"/>
            <a:ext cx="3893268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직선 화살표 연결선 43"/>
          <p:cNvCxnSpPr/>
          <p:nvPr/>
        </p:nvCxnSpPr>
        <p:spPr>
          <a:xfrm flipH="1">
            <a:off x="3239044" y="3275846"/>
            <a:ext cx="785959" cy="14976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451000" y="3416870"/>
            <a:ext cx="2417144" cy="271327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사용자 로그인 구성 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2781092" y="892239"/>
            <a:ext cx="4158277" cy="1316197"/>
            <a:chOff x="679562" y="958466"/>
            <a:chExt cx="3420717" cy="824887"/>
          </a:xfrm>
        </p:grpSpPr>
        <p:cxnSp>
          <p:nvCxnSpPr>
            <p:cNvPr id="4" name="직선 화살표 연결선 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/>
            <p:cNvSpPr/>
            <p:nvPr/>
          </p:nvSpPr>
          <p:spPr>
            <a:xfrm>
              <a:off x="1731115" y="1184659"/>
              <a:ext cx="525317" cy="173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04135" y="1234734"/>
              <a:ext cx="1296144" cy="347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1" name="순서도: 판단 10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꺾인 연결선 11"/>
            <p:cNvCxnSpPr>
              <a:stCxn id="11" idx="0"/>
              <a:endCxn id="9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직사각형 26"/>
            <p:cNvSpPr/>
            <p:nvPr/>
          </p:nvSpPr>
          <p:spPr>
            <a:xfrm>
              <a:off x="2291604" y="958466"/>
              <a:ext cx="395866" cy="173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Error</a:t>
              </a:r>
              <a:endParaRPr lang="ko-KR" altLang="en-US" sz="1200" b="1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5" y="2331059"/>
            <a:ext cx="25812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38510"/>
            <a:ext cx="1771426" cy="93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1" y="4678555"/>
            <a:ext cx="25050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2" y="3290088"/>
            <a:ext cx="24955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7624" y="576080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login.jsp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7769" y="3416870"/>
            <a:ext cx="159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loginSuccess.jsp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693390" y="2513574"/>
            <a:ext cx="2075449" cy="782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LoginController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896645" y="3733491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LoginValidator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3896644" y="4314610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UserServise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3883048" y="4911917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UserDao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3883048" y="5488274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DataSource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70644" y="339023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Model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5768839" y="4649180"/>
            <a:ext cx="97735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UserDto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1951340"/>
            <a:ext cx="64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View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57355" y="1993205"/>
            <a:ext cx="64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View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55087" y="2123828"/>
            <a:ext cx="108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Controller</a:t>
            </a:r>
            <a:endParaRPr lang="ko-KR" altLang="en-US" dirty="0">
              <a:solidFill>
                <a:srgbClr val="0000FF"/>
              </a:solidFill>
            </a:endParaRPr>
          </a:p>
        </p:txBody>
      </p:sp>
      <p:cxnSp>
        <p:nvCxnSpPr>
          <p:cNvPr id="35" name="직선 화살표 연결선 34"/>
          <p:cNvCxnSpPr>
            <a:stCxn id="15" idx="2"/>
            <a:endCxn id="24" idx="0"/>
          </p:cNvCxnSpPr>
          <p:nvPr/>
        </p:nvCxnSpPr>
        <p:spPr>
          <a:xfrm flipH="1">
            <a:off x="4717983" y="3296441"/>
            <a:ext cx="13132" cy="2191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오른쪽 화살표 16"/>
          <p:cNvSpPr/>
          <p:nvPr/>
        </p:nvSpPr>
        <p:spPr>
          <a:xfrm>
            <a:off x="3300432" y="2701836"/>
            <a:ext cx="262024" cy="268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오른쪽 화살표 35"/>
          <p:cNvSpPr/>
          <p:nvPr/>
        </p:nvSpPr>
        <p:spPr>
          <a:xfrm>
            <a:off x="5868144" y="2770959"/>
            <a:ext cx="262024" cy="268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위쪽/아래쪽 화살표 17"/>
          <p:cNvSpPr/>
          <p:nvPr/>
        </p:nvSpPr>
        <p:spPr>
          <a:xfrm>
            <a:off x="4624061" y="3305198"/>
            <a:ext cx="178108" cy="42829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순서도: 자기 디스크 36"/>
          <p:cNvSpPr/>
          <p:nvPr/>
        </p:nvSpPr>
        <p:spPr>
          <a:xfrm>
            <a:off x="6519721" y="5575452"/>
            <a:ext cx="760411" cy="597307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왼쪽/오른쪽 화살표 19"/>
          <p:cNvSpPr/>
          <p:nvPr/>
        </p:nvSpPr>
        <p:spPr>
          <a:xfrm rot="789934">
            <a:off x="5574980" y="5673032"/>
            <a:ext cx="877100" cy="1755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화살표 연결선 30"/>
          <p:cNvCxnSpPr/>
          <p:nvPr/>
        </p:nvCxnSpPr>
        <p:spPr>
          <a:xfrm flipH="1">
            <a:off x="3114665" y="3123446"/>
            <a:ext cx="578725" cy="4961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3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처리흐름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102384" y="996816"/>
            <a:ext cx="8881812" cy="4542037"/>
            <a:chOff x="680969" y="1223998"/>
            <a:chExt cx="8012255" cy="4767841"/>
          </a:xfrm>
        </p:grpSpPr>
        <p:sp>
          <p:nvSpPr>
            <p:cNvPr id="5" name="Line 13"/>
            <p:cNvSpPr>
              <a:spLocks noChangeShapeType="1"/>
            </p:cNvSpPr>
            <p:nvPr/>
          </p:nvSpPr>
          <p:spPr bwMode="auto">
            <a:xfrm flipH="1" flipV="1">
              <a:off x="6556040" y="3260203"/>
              <a:ext cx="68296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blackGray">
            <a:xfrm>
              <a:off x="7239957" y="3840989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DataSource</a:t>
              </a:r>
              <a:endParaRPr lang="ko-KR" altLang="en-US" sz="1400" dirty="0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blackGray">
            <a:xfrm>
              <a:off x="3086012" y="5468333"/>
              <a:ext cx="1600200" cy="523506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blackGray">
            <a:xfrm>
              <a:off x="2854660" y="5359454"/>
              <a:ext cx="1682080" cy="45624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loginSuccess.jsp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3124200" y="3006204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blackGray">
            <a:xfrm>
              <a:off x="4873960" y="28340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blackGray">
            <a:xfrm>
              <a:off x="4721560" y="26816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5334000" y="2039196"/>
              <a:ext cx="101600" cy="4519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581400" y="200384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2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517900" y="26054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3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3325374" y="3624807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5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270460" y="447570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6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blackGray">
            <a:xfrm>
              <a:off x="4216400" y="1533084"/>
              <a:ext cx="1981200" cy="5061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굴림" charset="-127"/>
                  <a:ea typeface="굴림" charset="-127"/>
                </a:rPr>
                <a:t>HandlerMapping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3124200" y="1940348"/>
              <a:ext cx="1066800" cy="710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blackGray">
            <a:xfrm>
              <a:off x="4594560" y="24911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LoginForm</a:t>
              </a: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933700" y="2853804"/>
              <a:ext cx="1638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6872064" y="29102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4</a:t>
              </a: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blackGray">
            <a:xfrm>
              <a:off x="4191000" y="3967708"/>
              <a:ext cx="190500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ViewResolver</a:t>
              </a:r>
              <a:endParaRPr kumimoji="1" lang="en-GB" altLang="ko-KR" sz="1400" b="1" dirty="0" smtClean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124200" y="3412604"/>
              <a:ext cx="1066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971800" y="3488804"/>
              <a:ext cx="685800" cy="142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1832000" y="1950678"/>
              <a:ext cx="1279500" cy="19699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Dispa</a:t>
              </a:r>
              <a:r>
                <a:rPr kumimoji="1" lang="en-GB" altLang="ko-KR" sz="1400" b="1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tcher</a:t>
              </a:r>
              <a:endPara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Servlet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blackGray">
            <a:xfrm>
              <a:off x="2740360" y="5018112"/>
              <a:ext cx="1682080" cy="44820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340100" y="2966612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 flipH="1">
              <a:off x="4384596" y="4484659"/>
              <a:ext cx="657304" cy="558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257760" y="4083949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blackGray">
            <a:xfrm>
              <a:off x="7089208" y="3618329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ko-KR" sz="1400" dirty="0" smtClean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UserDao</a:t>
              </a:r>
              <a:endParaRPr lang="ko-KR" altLang="en-US" sz="1400" dirty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blackGray">
            <a:xfrm>
              <a:off x="6948264" y="3412604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UserServise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2" name="순서도: 자기 디스크 31"/>
            <p:cNvSpPr/>
            <p:nvPr/>
          </p:nvSpPr>
          <p:spPr>
            <a:xfrm>
              <a:off x="7822108" y="4526494"/>
              <a:ext cx="871116" cy="939827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6593210" y="3114115"/>
              <a:ext cx="507454" cy="253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34" name="위쪽/아래쪽 화살표 33"/>
            <p:cNvSpPr/>
            <p:nvPr/>
          </p:nvSpPr>
          <p:spPr>
            <a:xfrm>
              <a:off x="8189342" y="4272508"/>
              <a:ext cx="110182" cy="3175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2674578" y="1778786"/>
              <a:ext cx="14072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컨트롤러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선택 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365116" y="2615161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처리위임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465074" y="3543493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err="1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뷰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선택요청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526916" y="4475709"/>
              <a:ext cx="9020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결과물 출력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680969" y="1223998"/>
              <a:ext cx="2037540" cy="25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00" b="1" dirty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http://localhost:8080/doc/login.do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749731" y="4864238"/>
              <a:ext cx="1719586" cy="25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&lt;form  action=“login.do”&gt;</a:t>
              </a:r>
            </a:p>
          </p:txBody>
        </p:sp>
      </p:grpSp>
      <p:cxnSp>
        <p:nvCxnSpPr>
          <p:cNvPr id="40" name="꺾인 연결선 39"/>
          <p:cNvCxnSpPr>
            <a:endCxn id="25" idx="0"/>
          </p:cNvCxnSpPr>
          <p:nvPr/>
        </p:nvCxnSpPr>
        <p:spPr>
          <a:xfrm>
            <a:off x="394631" y="1291265"/>
            <a:ext cx="1692880" cy="39781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꺾인 연결선 42"/>
          <p:cNvCxnSpPr>
            <a:stCxn id="26" idx="1"/>
            <a:endCxn id="25" idx="3"/>
          </p:cNvCxnSpPr>
          <p:nvPr/>
        </p:nvCxnSpPr>
        <p:spPr>
          <a:xfrm rot="10800000">
            <a:off x="1586048" y="3290887"/>
            <a:ext cx="799229" cy="153384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6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/>
              <a:t>MVC</a:t>
            </a:r>
            <a:r>
              <a:rPr lang="ko-KR" altLang="en-US" dirty="0"/>
              <a:t>의 환경 구성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88616" y="822416"/>
            <a:ext cx="8153400" cy="1042512"/>
          </a:xfrm>
        </p:spPr>
        <p:txBody>
          <a:bodyPr>
            <a:normAutofit lnSpcReduction="10000"/>
          </a:bodyPr>
          <a:lstStyle/>
          <a:p>
            <a:r>
              <a:rPr lang="en-US" altLang="ko-KR" sz="1800" dirty="0" err="1" smtClean="0">
                <a:solidFill>
                  <a:srgbClr val="0000FF"/>
                </a:solidFill>
              </a:rPr>
              <a:t>Ioc</a:t>
            </a:r>
            <a:r>
              <a:rPr lang="ko-KR" altLang="en-US" sz="1800" dirty="0" smtClean="0">
                <a:solidFill>
                  <a:srgbClr val="0000FF"/>
                </a:solidFill>
              </a:rPr>
              <a:t> 컨테이너 </a:t>
            </a:r>
            <a:r>
              <a:rPr lang="en-US" altLang="ko-KR" sz="1800" dirty="0" smtClean="0">
                <a:solidFill>
                  <a:srgbClr val="0000FF"/>
                </a:solidFill>
              </a:rPr>
              <a:t>: </a:t>
            </a:r>
            <a:r>
              <a:rPr lang="ko-KR" altLang="en-US" sz="1800" dirty="0" smtClean="0">
                <a:solidFill>
                  <a:srgbClr val="0000FF"/>
                </a:solidFill>
              </a:rPr>
              <a:t>웹 애플리케이션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컨텍스트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구성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ko-KR" sz="1800" dirty="0" err="1" smtClean="0"/>
              <a:t>Webroot</a:t>
            </a:r>
            <a:r>
              <a:rPr lang="ko-KR" altLang="en-US" sz="1800" dirty="0" smtClean="0"/>
              <a:t>의</a:t>
            </a:r>
            <a:r>
              <a:rPr lang="en-US" altLang="ko-KR" sz="1800" dirty="0" smtClean="0"/>
              <a:t> /WEB-INF/web.xml </a:t>
            </a:r>
            <a:r>
              <a:rPr lang="ko-KR" altLang="en-US" sz="1800" dirty="0" smtClean="0"/>
              <a:t>파일에 설정</a:t>
            </a:r>
            <a:r>
              <a:rPr lang="en-US" altLang="ko-KR" sz="1800" dirty="0" smtClean="0"/>
              <a:t> </a:t>
            </a:r>
          </a:p>
          <a:p>
            <a:pPr lvl="1"/>
            <a:r>
              <a:rPr lang="en-US" altLang="ko-KR" sz="1600" dirty="0" smtClean="0"/>
              <a:t>root </a:t>
            </a:r>
            <a:r>
              <a:rPr lang="ko-KR" altLang="en-US" sz="1600" dirty="0" smtClean="0"/>
              <a:t>애플리케이션 </a:t>
            </a:r>
            <a:r>
              <a:rPr lang="ko-KR" altLang="en-US" sz="1600" dirty="0" err="1" smtClean="0"/>
              <a:t>컨텍스트와</a:t>
            </a:r>
            <a:r>
              <a:rPr lang="ko-KR" altLang="en-US" sz="1600" dirty="0" smtClean="0"/>
              <a:t>  </a:t>
            </a:r>
            <a:r>
              <a:rPr lang="ko-KR" altLang="en-US" sz="1600" dirty="0" err="1" smtClean="0"/>
              <a:t>서블릿</a:t>
            </a:r>
            <a:r>
              <a:rPr lang="ko-KR" altLang="en-US" sz="1600" dirty="0" smtClean="0"/>
              <a:t> 애플리케이션 </a:t>
            </a:r>
            <a:r>
              <a:rPr lang="ko-KR" altLang="en-US" sz="1600" dirty="0" err="1" smtClean="0"/>
              <a:t>컨텍스트</a:t>
            </a:r>
            <a:r>
              <a:rPr lang="ko-KR" altLang="en-US" sz="1600" dirty="0" smtClean="0"/>
              <a:t> 설정</a:t>
            </a:r>
            <a:endParaRPr lang="ko-KR" altLang="en-US" sz="1600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19698" y="1944329"/>
            <a:ext cx="8644790" cy="4500806"/>
            <a:chOff x="467544" y="600507"/>
            <a:chExt cx="8136904" cy="5780821"/>
          </a:xfrm>
        </p:grpSpPr>
        <p:pic>
          <p:nvPicPr>
            <p:cNvPr id="19" name="Picture 6" descr="mvc-context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204" y="2996952"/>
              <a:ext cx="4396543" cy="3121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직사각형 19"/>
            <p:cNvSpPr/>
            <p:nvPr/>
          </p:nvSpPr>
          <p:spPr>
            <a:xfrm>
              <a:off x="467544" y="1124744"/>
              <a:ext cx="8136904" cy="52565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947728" y="1257164"/>
              <a:ext cx="2620475" cy="40764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err="1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ContextLoaderListener</a:t>
              </a:r>
              <a:endParaRPr lang="ko-KR" altLang="en-US" sz="16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728" y="1868970"/>
              <a:ext cx="2620475" cy="1756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위쪽/아래쪽 화살표 22"/>
            <p:cNvSpPr/>
            <p:nvPr/>
          </p:nvSpPr>
          <p:spPr>
            <a:xfrm>
              <a:off x="2198763" y="1702904"/>
              <a:ext cx="108012" cy="21812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4" name="꺾인 연결선 23"/>
            <p:cNvCxnSpPr>
              <a:stCxn id="19" idx="1"/>
              <a:endCxn id="22" idx="2"/>
            </p:cNvCxnSpPr>
            <p:nvPr/>
          </p:nvCxnSpPr>
          <p:spPr>
            <a:xfrm rot="10800000">
              <a:off x="2257967" y="3625922"/>
              <a:ext cx="1810238" cy="931804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이등변 삼각형 24"/>
            <p:cNvSpPr/>
            <p:nvPr/>
          </p:nvSpPr>
          <p:spPr>
            <a:xfrm>
              <a:off x="2306775" y="3869396"/>
              <a:ext cx="144016" cy="20972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198911" y="1921024"/>
              <a:ext cx="2171824" cy="7510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/>
                <a:t>applicationContext*.</a:t>
              </a:r>
              <a:r>
                <a:rPr lang="en-US" altLang="ko-KR" sz="1600" u="sng" dirty="0" smtClean="0"/>
                <a:t>xml</a:t>
              </a:r>
            </a:p>
            <a:p>
              <a:pPr>
                <a:buClr>
                  <a:schemeClr val="accent2"/>
                </a:buClr>
              </a:pPr>
              <a:r>
                <a:rPr lang="en-US" altLang="ko-KR" sz="1600" dirty="0" smtClean="0">
                  <a:solidFill>
                    <a:srgbClr val="FF0000"/>
                  </a:solidFill>
                  <a:latin typeface="HY강B" pitchFamily="18" charset="-127"/>
                  <a:ea typeface="HY강B" pitchFamily="18" charset="-127"/>
                </a:rPr>
                <a:t>root-context.xml</a:t>
              </a:r>
              <a:endParaRPr lang="en-US" altLang="ko-KR" sz="160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995512" y="4725698"/>
              <a:ext cx="2572692" cy="7510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[servlet-name]-</a:t>
              </a:r>
              <a:r>
                <a:rPr lang="en-US" altLang="ko-KR" sz="1600" dirty="0" smtClean="0"/>
                <a:t>servlet.xml</a:t>
              </a:r>
            </a:p>
            <a:p>
              <a:pPr>
                <a:buClr>
                  <a:schemeClr val="accent2"/>
                </a:buClr>
              </a:pPr>
              <a:r>
                <a:rPr lang="en-US" altLang="ko-KR" sz="1600" dirty="0" smtClean="0">
                  <a:solidFill>
                    <a:srgbClr val="FF0000"/>
                  </a:solidFill>
                  <a:latin typeface="HY강B" pitchFamily="18" charset="-127"/>
                  <a:ea typeface="HY강B" pitchFamily="18" charset="-127"/>
                </a:rPr>
                <a:t>servlet-context.xml</a:t>
              </a:r>
              <a:endParaRPr lang="en-US" altLang="ko-KR" sz="160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413555" y="600507"/>
              <a:ext cx="1150984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 smtClean="0"/>
                <a:t>web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29" name="직선 화살표 연결선 28"/>
            <p:cNvCxnSpPr>
              <a:stCxn id="27" idx="3"/>
            </p:cNvCxnSpPr>
            <p:nvPr/>
          </p:nvCxnSpPr>
          <p:spPr>
            <a:xfrm flipV="1">
              <a:off x="3568203" y="4879289"/>
              <a:ext cx="630708" cy="22195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>
              <a:stCxn id="28" idx="2"/>
            </p:cNvCxnSpPr>
            <p:nvPr/>
          </p:nvCxnSpPr>
          <p:spPr>
            <a:xfrm flipH="1">
              <a:off x="4629007" y="939061"/>
              <a:ext cx="360040" cy="4968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직사각형 30"/>
            <p:cNvSpPr/>
            <p:nvPr/>
          </p:nvSpPr>
          <p:spPr>
            <a:xfrm>
              <a:off x="5564539" y="913024"/>
              <a:ext cx="2871981" cy="40764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altLang="ko-KR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IoC web-application </a:t>
              </a:r>
              <a:r>
                <a:rPr lang="ko-KR" altLang="en-US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컨테이너</a:t>
              </a:r>
              <a:r>
                <a:rPr lang="de-DE" altLang="ko-KR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1600" b="1" dirty="0">
                <a:solidFill>
                  <a:srgbClr val="0000FF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624902" y="2996953"/>
              <a:ext cx="1255736" cy="5020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400" i="1" dirty="0" err="1"/>
                <a:t>M</a:t>
              </a:r>
              <a:r>
                <a:rPr lang="en-US" altLang="ko-KR" sz="1400" i="1" dirty="0" err="1" smtClean="0"/>
                <a:t>essageSource</a:t>
              </a:r>
              <a:endParaRPr lang="en-US" altLang="ko-KR" sz="14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1108069" y="2705732"/>
              <a:ext cx="854185" cy="4394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400" dirty="0" smtClean="0"/>
                <a:t>Dao</a:t>
              </a:r>
              <a:endParaRPr lang="en-US" altLang="ko-KR" sz="14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36" name="직선 화살표 연결선 35"/>
            <p:cNvCxnSpPr>
              <a:stCxn id="26" idx="1"/>
              <a:endCxn id="22" idx="3"/>
            </p:cNvCxnSpPr>
            <p:nvPr/>
          </p:nvCxnSpPr>
          <p:spPr>
            <a:xfrm flipH="1">
              <a:off x="3568203" y="2296566"/>
              <a:ext cx="630708" cy="45088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직사각형 32"/>
            <p:cNvSpPr/>
            <p:nvPr/>
          </p:nvSpPr>
          <p:spPr>
            <a:xfrm>
              <a:off x="2203298" y="2636035"/>
              <a:ext cx="1147931" cy="47494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400" dirty="0" err="1" smtClean="0"/>
                <a:t>dataSource</a:t>
              </a:r>
              <a:endParaRPr lang="en-US" altLang="ko-KR" sz="1400" dirty="0">
                <a:latin typeface="HY강B" pitchFamily="18" charset="-127"/>
                <a:ea typeface="HY강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6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처리흐름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326223" y="1454587"/>
            <a:ext cx="8769387" cy="4408862"/>
            <a:chOff x="817120" y="1279912"/>
            <a:chExt cx="7910837" cy="4628051"/>
          </a:xfrm>
        </p:grpSpPr>
        <p:sp>
          <p:nvSpPr>
            <p:cNvPr id="42" name="AutoShape 10"/>
            <p:cNvSpPr>
              <a:spLocks noChangeArrowheads="1"/>
            </p:cNvSpPr>
            <p:nvPr/>
          </p:nvSpPr>
          <p:spPr bwMode="blackGray">
            <a:xfrm>
              <a:off x="7432749" y="4228101"/>
              <a:ext cx="1295208" cy="38405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ko-KR" sz="1400" b="1" dirty="0" err="1"/>
                <a:t>jdbcTemplate</a:t>
              </a:r>
              <a:endParaRPr lang="ko-KR" altLang="en-US" sz="1400" b="1" dirty="0"/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 flipH="1" flipV="1">
              <a:off x="6556040" y="3260203"/>
              <a:ext cx="68296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blackGray">
            <a:xfrm>
              <a:off x="7239957" y="3840989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DataSource</a:t>
              </a:r>
              <a:endParaRPr lang="ko-KR" altLang="en-US" sz="1400" dirty="0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blackGray">
            <a:xfrm>
              <a:off x="3005922" y="5384458"/>
              <a:ext cx="1600200" cy="52350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blackGray">
            <a:xfrm>
              <a:off x="2854660" y="5359454"/>
              <a:ext cx="1682080" cy="45624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loginSuccess.jsp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3124200" y="3006204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blackGray">
            <a:xfrm>
              <a:off x="4873960" y="28340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blackGray">
            <a:xfrm>
              <a:off x="4721560" y="26816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5334000" y="2039196"/>
              <a:ext cx="101600" cy="4519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581400" y="200384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2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517900" y="26054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3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3325374" y="3624807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5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270460" y="447570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6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blackGray">
            <a:xfrm>
              <a:off x="4216400" y="1533084"/>
              <a:ext cx="1981200" cy="5061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굴림" charset="-127"/>
                  <a:ea typeface="굴림" charset="-127"/>
                </a:rPr>
                <a:t>HandlerMapping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3124200" y="1940348"/>
              <a:ext cx="1066800" cy="710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blackGray">
            <a:xfrm>
              <a:off x="4594560" y="24911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Login</a:t>
              </a: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933700" y="2853804"/>
              <a:ext cx="1638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6872064" y="29102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4</a:t>
              </a: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blackGray">
            <a:xfrm>
              <a:off x="4191000" y="3967708"/>
              <a:ext cx="190500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ViewResolver</a:t>
              </a:r>
              <a:endParaRPr kumimoji="1" lang="en-GB" altLang="ko-KR" sz="1400" b="1" dirty="0" smtClean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124200" y="3412604"/>
              <a:ext cx="1066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971800" y="3488804"/>
              <a:ext cx="685800" cy="142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1832000" y="1950678"/>
              <a:ext cx="1279500" cy="19699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Dispa</a:t>
              </a:r>
              <a:r>
                <a:rPr kumimoji="1" lang="en-GB" altLang="ko-KR" sz="1400" b="1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tcher</a:t>
              </a:r>
              <a:endPara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Servlet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blackGray">
            <a:xfrm>
              <a:off x="2740360" y="5018112"/>
              <a:ext cx="1682080" cy="44820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340100" y="2966612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 flipH="1">
              <a:off x="4384596" y="4484659"/>
              <a:ext cx="657304" cy="558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257760" y="4083949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blackGray">
            <a:xfrm>
              <a:off x="7089208" y="3618329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ko-KR" sz="1400" dirty="0" smtClean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UserDao</a:t>
              </a:r>
              <a:endParaRPr lang="ko-KR" altLang="en-US" sz="1400" dirty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blackGray">
            <a:xfrm>
              <a:off x="6948264" y="3412604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UserServise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2" name="순서도: 자기 디스크 31"/>
            <p:cNvSpPr/>
            <p:nvPr/>
          </p:nvSpPr>
          <p:spPr>
            <a:xfrm>
              <a:off x="7579569" y="4949302"/>
              <a:ext cx="871116" cy="517018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6593210" y="3114115"/>
              <a:ext cx="507454" cy="253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34" name="위쪽/아래쪽 화살표 33"/>
            <p:cNvSpPr/>
            <p:nvPr/>
          </p:nvSpPr>
          <p:spPr>
            <a:xfrm>
              <a:off x="7904946" y="4629466"/>
              <a:ext cx="110182" cy="3175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2674578" y="1778786"/>
              <a:ext cx="14072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컨트롤러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선택 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365116" y="2615161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처리위임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465074" y="3543493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err="1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뷰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선택요청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526916" y="4475709"/>
              <a:ext cx="9020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결과물 출력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817120" y="1279912"/>
              <a:ext cx="1654628" cy="25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00" b="1" dirty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http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://doc/login.do</a:t>
              </a:r>
            </a:p>
          </p:txBody>
        </p:sp>
      </p:grpSp>
      <p:cxnSp>
        <p:nvCxnSpPr>
          <p:cNvPr id="40" name="꺾인 연결선 39"/>
          <p:cNvCxnSpPr>
            <a:endCxn id="25" idx="0"/>
          </p:cNvCxnSpPr>
          <p:nvPr/>
        </p:nvCxnSpPr>
        <p:spPr>
          <a:xfrm>
            <a:off x="467544" y="1695768"/>
            <a:ext cx="1692880" cy="39781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꺾인 연결선 42"/>
          <p:cNvCxnSpPr/>
          <p:nvPr/>
        </p:nvCxnSpPr>
        <p:spPr>
          <a:xfrm rot="10800000">
            <a:off x="1745852" y="3717032"/>
            <a:ext cx="799229" cy="153384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338411" y="4890801"/>
            <a:ext cx="19062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&lt;form  action=“login.do”&gt;</a:t>
            </a:r>
          </a:p>
        </p:txBody>
      </p:sp>
    </p:spTree>
    <p:extLst>
      <p:ext uri="{BB962C8B-B14F-4D97-AF65-F5344CB8AC3E}">
        <p14:creationId xmlns:p14="http://schemas.microsoft.com/office/powerpoint/2010/main" val="18043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Maven project 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1. maven Project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2. POM </a:t>
            </a:r>
            <a:r>
              <a:rPr lang="ko-KR" altLang="en-US" dirty="0" smtClean="0"/>
              <a:t>설정</a:t>
            </a:r>
            <a:r>
              <a:rPr lang="en-US" altLang="ko-KR" sz="1800" dirty="0" smtClean="0">
                <a:solidFill>
                  <a:srgbClr val="0000FF"/>
                </a:solidFill>
              </a:rPr>
              <a:t>- properties </a:t>
            </a:r>
            <a:r>
              <a:rPr lang="ko-KR" altLang="en-US" sz="1800" dirty="0" smtClean="0">
                <a:solidFill>
                  <a:srgbClr val="0000FF"/>
                </a:solidFill>
              </a:rPr>
              <a:t>변경</a:t>
            </a:r>
            <a:r>
              <a:rPr lang="en-US" altLang="ko-KR" sz="1800" dirty="0" smtClean="0">
                <a:solidFill>
                  <a:srgbClr val="0000FF"/>
                </a:solidFill>
              </a:rPr>
              <a:t>, repository, spring-</a:t>
            </a:r>
            <a:r>
              <a:rPr lang="en-US" altLang="ko-KR" sz="1800" dirty="0" err="1" smtClean="0">
                <a:solidFill>
                  <a:srgbClr val="0000FF"/>
                </a:solidFill>
              </a:rPr>
              <a:t>jdbc</a:t>
            </a:r>
            <a:r>
              <a:rPr lang="en-US" altLang="ko-KR" sz="1800" dirty="0" smtClean="0">
                <a:solidFill>
                  <a:srgbClr val="0000FF"/>
                </a:solidFill>
              </a:rPr>
              <a:t>, tomcat-</a:t>
            </a:r>
            <a:r>
              <a:rPr lang="en-US" altLang="ko-KR" sz="1800" dirty="0" err="1" smtClean="0">
                <a:solidFill>
                  <a:srgbClr val="0000FF"/>
                </a:solidFill>
              </a:rPr>
              <a:t>jdbc</a:t>
            </a:r>
            <a:r>
              <a:rPr lang="en-US" altLang="ko-KR" sz="1800" dirty="0" smtClean="0">
                <a:solidFill>
                  <a:srgbClr val="0000FF"/>
                </a:solidFill>
              </a:rPr>
              <a:t>, </a:t>
            </a: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FF"/>
                </a:solidFill>
              </a:rPr>
              <a:t> </a:t>
            </a:r>
            <a:r>
              <a:rPr lang="en-US" altLang="ko-KR" sz="1800" dirty="0" smtClean="0">
                <a:solidFill>
                  <a:srgbClr val="0000FF"/>
                </a:solidFill>
              </a:rPr>
              <a:t>                   hibernate-validator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ko-KR" dirty="0" smtClean="0"/>
              <a:t>3. Web.xml </a:t>
            </a:r>
            <a:r>
              <a:rPr lang="ko-KR" altLang="en-US" dirty="0" smtClean="0"/>
              <a:t>설정</a:t>
            </a:r>
            <a:r>
              <a:rPr lang="en-US" altLang="ko-KR" dirty="0" smtClean="0"/>
              <a:t>- </a:t>
            </a:r>
            <a:r>
              <a:rPr lang="ko-KR" altLang="en-US" sz="1800" dirty="0" smtClean="0">
                <a:solidFill>
                  <a:srgbClr val="0000FF"/>
                </a:solidFill>
              </a:rPr>
              <a:t>한글</a:t>
            </a:r>
            <a:r>
              <a:rPr lang="en-US" altLang="ko-KR" sz="1800" dirty="0" smtClean="0">
                <a:solidFill>
                  <a:srgbClr val="0000FF"/>
                </a:solidFill>
              </a:rPr>
              <a:t>, </a:t>
            </a:r>
            <a:r>
              <a:rPr lang="ko-KR" altLang="en-US" sz="1800" dirty="0" smtClean="0">
                <a:solidFill>
                  <a:srgbClr val="0000FF"/>
                </a:solidFill>
              </a:rPr>
              <a:t>멀티미디어파일 처리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부분 설정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ko-KR" dirty="0" smtClean="0"/>
              <a:t>4. root-context.xml </a:t>
            </a:r>
            <a:r>
              <a:rPr lang="en-US" altLang="ko-KR" dirty="0" smtClean="0">
                <a:sym typeface="Wingdings" panose="05000000000000000000" pitchFamily="2" charset="2"/>
              </a:rPr>
              <a:t></a:t>
            </a:r>
            <a:r>
              <a:rPr lang="en-US" altLang="ko-KR" dirty="0" smtClean="0"/>
              <a:t> </a:t>
            </a:r>
            <a:r>
              <a:rPr lang="en-US" altLang="ko-KR" sz="1800" dirty="0" err="1" smtClean="0">
                <a:solidFill>
                  <a:srgbClr val="0000FF"/>
                </a:solidFill>
              </a:rPr>
              <a:t>dataSource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객체 설정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ko-KR" dirty="0" smtClean="0"/>
              <a:t>5. DTO </a:t>
            </a:r>
            <a:r>
              <a:rPr lang="ko-KR" altLang="en-US" dirty="0" smtClean="0"/>
              <a:t>클래스 만들기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6. Dao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sz="1800" dirty="0" smtClean="0">
                <a:solidFill>
                  <a:srgbClr val="0000FF"/>
                </a:solidFill>
              </a:rPr>
              <a:t>인터페이스</a:t>
            </a:r>
            <a:r>
              <a:rPr lang="en-US" altLang="ko-KR" sz="1800" dirty="0" smtClean="0">
                <a:solidFill>
                  <a:srgbClr val="0000FF"/>
                </a:solidFill>
              </a:rPr>
              <a:t>, </a:t>
            </a:r>
            <a:r>
              <a:rPr lang="ko-KR" altLang="en-US" sz="1800" dirty="0" smtClean="0">
                <a:solidFill>
                  <a:srgbClr val="0000FF"/>
                </a:solidFill>
              </a:rPr>
              <a:t>구현클래스 생성</a:t>
            </a:r>
            <a:r>
              <a:rPr lang="en-US" altLang="ko-KR" sz="18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 </a:t>
            </a:r>
            <a:r>
              <a:rPr lang="en-US" altLang="ko-KR" sz="1800" dirty="0" smtClean="0">
                <a:solidFill>
                  <a:srgbClr val="0000FF"/>
                </a:solidFill>
              </a:rPr>
              <a:t>root-context.xml </a:t>
            </a:r>
            <a:r>
              <a:rPr lang="ko-KR" altLang="en-US" sz="1800" dirty="0" smtClean="0">
                <a:solidFill>
                  <a:srgbClr val="0000FF"/>
                </a:solidFill>
              </a:rPr>
              <a:t>수정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ko-KR" dirty="0" smtClean="0"/>
              <a:t>7. </a:t>
            </a:r>
            <a:r>
              <a:rPr lang="ko-KR" altLang="en-US" dirty="0" smtClean="0"/>
              <a:t>서비스 </a:t>
            </a:r>
            <a:r>
              <a:rPr lang="en-US" altLang="ko-KR" dirty="0" smtClean="0"/>
              <a:t>– </a:t>
            </a:r>
            <a:r>
              <a:rPr lang="ko-KR" altLang="en-US" sz="1800" dirty="0" smtClean="0">
                <a:solidFill>
                  <a:srgbClr val="0000FF"/>
                </a:solidFill>
              </a:rPr>
              <a:t>인터페이스</a:t>
            </a:r>
            <a:r>
              <a:rPr lang="en-US" altLang="ko-KR" sz="1800" dirty="0" smtClean="0">
                <a:solidFill>
                  <a:srgbClr val="0000FF"/>
                </a:solidFill>
              </a:rPr>
              <a:t>, </a:t>
            </a:r>
            <a:r>
              <a:rPr lang="ko-KR" altLang="en-US" sz="1800" dirty="0">
                <a:solidFill>
                  <a:srgbClr val="0000FF"/>
                </a:solidFill>
              </a:rPr>
              <a:t>구현클래스 </a:t>
            </a:r>
            <a:r>
              <a:rPr lang="ko-KR" altLang="en-US" sz="1800" dirty="0" smtClean="0">
                <a:solidFill>
                  <a:srgbClr val="0000FF"/>
                </a:solidFill>
              </a:rPr>
              <a:t>생성</a:t>
            </a:r>
            <a:r>
              <a:rPr lang="en-US" altLang="ko-KR" sz="18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</a:t>
            </a:r>
            <a:r>
              <a:rPr lang="en-US" altLang="ko-KR" sz="1800" dirty="0">
                <a:solidFill>
                  <a:srgbClr val="0000FF"/>
                </a:solidFill>
              </a:rPr>
              <a:t>root-context.xml </a:t>
            </a:r>
            <a:r>
              <a:rPr lang="ko-KR" altLang="en-US" sz="1800" dirty="0">
                <a:solidFill>
                  <a:srgbClr val="0000FF"/>
                </a:solidFill>
              </a:rPr>
              <a:t>수정</a:t>
            </a:r>
            <a:r>
              <a:rPr lang="en-US" altLang="ko-KR" sz="1800" dirty="0">
                <a:solidFill>
                  <a:srgbClr val="0000FF"/>
                </a:solidFill>
              </a:rPr>
              <a:t> </a:t>
            </a:r>
            <a:r>
              <a:rPr lang="ko-KR" altLang="en-US" sz="1800" dirty="0">
                <a:solidFill>
                  <a:srgbClr val="0000FF"/>
                </a:solidFill>
              </a:rPr>
              <a:t> </a:t>
            </a:r>
            <a:endParaRPr lang="en-US" altLang="ko-KR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ko-KR" dirty="0" smtClean="0"/>
              <a:t>8. Controller </a:t>
            </a:r>
            <a:r>
              <a:rPr lang="en-US" altLang="ko-KR" dirty="0" smtClean="0">
                <a:sym typeface="Wingdings" panose="05000000000000000000" pitchFamily="2" charset="2"/>
              </a:rPr>
              <a:t> </a:t>
            </a:r>
            <a:r>
              <a:rPr lang="en-US" altLang="ko-KR" sz="1800" dirty="0" smtClean="0">
                <a:solidFill>
                  <a:srgbClr val="0000FF"/>
                </a:solidFill>
              </a:rPr>
              <a:t>root-context.xml </a:t>
            </a:r>
            <a:r>
              <a:rPr lang="ko-KR" altLang="en-US" sz="1800" dirty="0">
                <a:solidFill>
                  <a:srgbClr val="0000FF"/>
                </a:solidFill>
              </a:rPr>
              <a:t>수정</a:t>
            </a:r>
            <a:r>
              <a:rPr lang="en-US" altLang="ko-KR" sz="1800" dirty="0">
                <a:solidFill>
                  <a:srgbClr val="0000FF"/>
                </a:solidFill>
              </a:rPr>
              <a:t> </a:t>
            </a:r>
            <a:r>
              <a:rPr lang="ko-KR" altLang="en-US" sz="1800" dirty="0">
                <a:solidFill>
                  <a:srgbClr val="0000FF"/>
                </a:solidFill>
              </a:rPr>
              <a:t> 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ko-KR" sz="1800" dirty="0" smtClean="0"/>
              <a:t>8. Message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Properties </a:t>
            </a:r>
            <a:r>
              <a:rPr lang="ko-KR" altLang="en-US" sz="1800" dirty="0" smtClean="0"/>
              <a:t>작성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8. </a:t>
            </a:r>
            <a:r>
              <a:rPr lang="en-US" altLang="ko-KR" sz="1800" dirty="0" smtClean="0"/>
              <a:t>Servlet-context.xml </a:t>
            </a:r>
            <a:r>
              <a:rPr lang="ko-KR" altLang="en-US" sz="1800" dirty="0" smtClean="0"/>
              <a:t>설정</a:t>
            </a:r>
            <a:r>
              <a:rPr lang="en-US" altLang="ko-KR" sz="1800" dirty="0" smtClean="0"/>
              <a:t>  </a:t>
            </a:r>
          </a:p>
          <a:p>
            <a:pPr marL="0" indent="0">
              <a:buNone/>
            </a:pPr>
            <a:r>
              <a:rPr lang="en-US" altLang="ko-KR" dirty="0" smtClean="0"/>
              <a:t>9. View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  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6319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Model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1. DB : </a:t>
            </a:r>
            <a:r>
              <a:rPr lang="ko-KR" altLang="en-US" dirty="0" smtClean="0"/>
              <a:t>테이블 설계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2. </a:t>
            </a:r>
            <a:r>
              <a:rPr lang="en-US" altLang="ko-KR" dirty="0" err="1" smtClean="0"/>
              <a:t>pom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 </a:t>
            </a:r>
            <a:r>
              <a:rPr lang="en-US" altLang="ko-KR" dirty="0" smtClean="0"/>
              <a:t>– JDBC </a:t>
            </a:r>
            <a:r>
              <a:rPr lang="ko-KR" altLang="en-US" dirty="0" smtClean="0"/>
              <a:t>관련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Dependecy</a:t>
            </a:r>
            <a:r>
              <a:rPr lang="en-US" altLang="ko-KR" dirty="0" smtClean="0"/>
              <a:t> </a:t>
            </a:r>
            <a:r>
              <a:rPr lang="ko-KR" altLang="en-US" dirty="0" smtClean="0"/>
              <a:t>추가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3. </a:t>
            </a:r>
            <a:r>
              <a:rPr lang="en-US" altLang="ko-KR" dirty="0" err="1" smtClean="0"/>
              <a:t>DataSource</a:t>
            </a:r>
            <a:r>
              <a:rPr lang="en-US" altLang="ko-KR" dirty="0" smtClean="0"/>
              <a:t>  </a:t>
            </a:r>
            <a:r>
              <a:rPr lang="ko-KR" altLang="en-US" dirty="0" smtClean="0"/>
              <a:t>객체 생성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4. DTO</a:t>
            </a:r>
            <a:r>
              <a:rPr lang="ko-KR" altLang="en-US" dirty="0" smtClean="0"/>
              <a:t> </a:t>
            </a:r>
            <a:r>
              <a:rPr lang="en-US" altLang="ko-KR" dirty="0"/>
              <a:t>(Data </a:t>
            </a:r>
            <a:r>
              <a:rPr lang="en-US" altLang="ko-KR" dirty="0" smtClean="0"/>
              <a:t>Transfer Object  </a:t>
            </a:r>
            <a:r>
              <a:rPr lang="en-US" altLang="ko-KR" dirty="0"/>
              <a:t>: model</a:t>
            </a:r>
            <a:r>
              <a:rPr lang="ko-KR" altLang="en-US" dirty="0"/>
              <a:t> </a:t>
            </a:r>
            <a:r>
              <a:rPr lang="en-US" altLang="ko-KR" dirty="0"/>
              <a:t>) </a:t>
            </a:r>
            <a:r>
              <a:rPr lang="ko-KR" altLang="en-US" dirty="0"/>
              <a:t>객체</a:t>
            </a:r>
            <a:r>
              <a:rPr lang="en-US" altLang="ko-KR" dirty="0"/>
              <a:t>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5. DAO (Data Access </a:t>
            </a:r>
            <a:r>
              <a:rPr lang="en-US" altLang="ko-KR" dirty="0"/>
              <a:t>Object</a:t>
            </a:r>
            <a:r>
              <a:rPr lang="en-US" altLang="ko-KR" dirty="0" smtClean="0"/>
              <a:t>  )</a:t>
            </a:r>
          </a:p>
          <a:p>
            <a:pPr lvl="1"/>
            <a:r>
              <a:rPr lang="en-US" altLang="ko-KR" dirty="0" smtClean="0"/>
              <a:t>Dao </a:t>
            </a:r>
          </a:p>
          <a:p>
            <a:pPr lvl="1"/>
            <a:r>
              <a:rPr lang="en-US" altLang="ko-KR" dirty="0" smtClean="0"/>
              <a:t>Service 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9725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sz="2800" dirty="0" smtClean="0"/>
              <a:t>회원관리</a:t>
            </a:r>
            <a:r>
              <a:rPr lang="en-US" altLang="ko-KR" sz="2800" dirty="0" smtClean="0"/>
              <a:t>table</a:t>
            </a:r>
            <a:r>
              <a:rPr lang="ko-KR" altLang="en-US" sz="2800" dirty="0" smtClean="0"/>
              <a:t> 생성</a:t>
            </a:r>
            <a:r>
              <a:rPr lang="en-US" altLang="ko-KR" sz="2800" dirty="0" smtClean="0"/>
              <a:t> </a:t>
            </a:r>
            <a:endParaRPr lang="ko-KR" altLang="en-US" sz="2800" dirty="0"/>
          </a:p>
        </p:txBody>
      </p:sp>
      <p:sp>
        <p:nvSpPr>
          <p:cNvPr id="5" name="직사각형 4"/>
          <p:cNvSpPr/>
          <p:nvPr/>
        </p:nvSpPr>
        <p:spPr>
          <a:xfrm>
            <a:off x="251520" y="2420888"/>
            <a:ext cx="69847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947868" y="2603004"/>
            <a:ext cx="648072" cy="214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0" y="868313"/>
            <a:ext cx="7147040" cy="263269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8" y="3645025"/>
            <a:ext cx="6088258" cy="1008111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377856" y="1124744"/>
            <a:ext cx="106568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.Dependency</a:t>
            </a:r>
            <a:r>
              <a:rPr lang="ko-KR" altLang="en-US" dirty="0" smtClean="0"/>
              <a:t> 추가</a:t>
            </a:r>
            <a:r>
              <a:rPr lang="en-US" altLang="ko-KR" dirty="0" smtClean="0"/>
              <a:t>-  </a:t>
            </a:r>
            <a:r>
              <a:rPr lang="en-US" altLang="ko-KR" sz="2400" dirty="0" smtClean="0">
                <a:solidFill>
                  <a:srgbClr val="0000FF"/>
                </a:solidFill>
              </a:rPr>
              <a:t>POM.xml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8" y="764704"/>
            <a:ext cx="6770004" cy="122413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8" y="2132856"/>
            <a:ext cx="5037009" cy="374441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75300" y="2043945"/>
            <a:ext cx="1368152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POM.xml</a:t>
            </a:r>
            <a:endParaRPr lang="ko-KR" altLang="en-US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85184"/>
            <a:ext cx="4143375" cy="10953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6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Maven project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836712"/>
            <a:ext cx="8325172" cy="4896544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Maven</a:t>
            </a:r>
            <a:r>
              <a:rPr lang="ko-KR" altLang="en-US" sz="1800" dirty="0"/>
              <a:t>은 프로젝트의 </a:t>
            </a:r>
            <a:r>
              <a:rPr lang="en-US" altLang="ko-KR" sz="1800" dirty="0" smtClean="0"/>
              <a:t>build </a:t>
            </a:r>
            <a:r>
              <a:rPr lang="en-US" altLang="ko-KR" sz="1800" dirty="0"/>
              <a:t>life </a:t>
            </a:r>
            <a:r>
              <a:rPr lang="en-US" altLang="ko-KR" sz="1800" dirty="0" smtClean="0"/>
              <a:t>cycle </a:t>
            </a:r>
            <a:r>
              <a:rPr lang="ko-KR" altLang="en-US" sz="1800" dirty="0" smtClean="0"/>
              <a:t>기반 </a:t>
            </a:r>
            <a:r>
              <a:rPr lang="ko-KR" altLang="en-US" sz="1800" dirty="0"/>
              <a:t>프레임워크를 </a:t>
            </a:r>
            <a:r>
              <a:rPr lang="ko-KR" altLang="en-US" sz="1800" dirty="0" smtClean="0"/>
              <a:t>제공하는 </a:t>
            </a:r>
            <a:r>
              <a:rPr lang="ko-KR" altLang="en-US" sz="1800" b="1" dirty="0" smtClean="0"/>
              <a:t> </a:t>
            </a:r>
            <a:r>
              <a:rPr lang="ko-KR" altLang="en-US" sz="1800" b="1" dirty="0">
                <a:solidFill>
                  <a:srgbClr val="0000FF"/>
                </a:solidFill>
              </a:rPr>
              <a:t>프로젝트 관리 도구</a:t>
            </a:r>
            <a:r>
              <a:rPr lang="ko-KR" altLang="en-US" sz="1800" dirty="0"/>
              <a:t>이다</a:t>
            </a:r>
            <a:endParaRPr lang="en-US" altLang="ko-KR" sz="1800" dirty="0" smtClean="0"/>
          </a:p>
          <a:p>
            <a:r>
              <a:rPr lang="ko-KR" altLang="en-US" sz="1800" dirty="0" err="1" smtClean="0"/>
              <a:t>빌드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생명주기</a:t>
            </a:r>
            <a:r>
              <a:rPr lang="en-US" altLang="ko-KR" sz="1800" dirty="0"/>
              <a:t>(Build </a:t>
            </a:r>
            <a:r>
              <a:rPr lang="en-US" altLang="ko-KR" sz="1800" dirty="0" smtClean="0"/>
              <a:t>Life cycle</a:t>
            </a:r>
            <a:r>
              <a:rPr lang="en-US" altLang="ko-KR" sz="1800" dirty="0"/>
              <a:t>)</a:t>
            </a:r>
            <a:r>
              <a:rPr lang="ko-KR" altLang="en-US" sz="1800" dirty="0"/>
              <a:t>에 따라 </a:t>
            </a:r>
            <a:r>
              <a:rPr lang="ko-KR" altLang="en-US" sz="1800" dirty="0" smtClean="0">
                <a:solidFill>
                  <a:srgbClr val="0000FF"/>
                </a:solidFill>
              </a:rPr>
              <a:t>프로젝트 </a:t>
            </a:r>
            <a:r>
              <a:rPr lang="ko-KR" altLang="en-US" sz="1800" dirty="0">
                <a:solidFill>
                  <a:srgbClr val="0000FF"/>
                </a:solidFill>
              </a:rPr>
              <a:t>표준을 </a:t>
            </a:r>
            <a:r>
              <a:rPr lang="ko-KR" altLang="en-US" sz="1800" dirty="0" smtClean="0">
                <a:solidFill>
                  <a:srgbClr val="0000FF"/>
                </a:solidFill>
              </a:rPr>
              <a:t>제공</a:t>
            </a:r>
            <a:r>
              <a:rPr lang="ko-KR" altLang="en-US" sz="1800" dirty="0" smtClean="0"/>
              <a:t>하고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의존 </a:t>
            </a:r>
            <a:r>
              <a:rPr lang="ko-KR" altLang="en-US" sz="1800" dirty="0">
                <a:solidFill>
                  <a:srgbClr val="0000FF"/>
                </a:solidFill>
              </a:rPr>
              <a:t>관계를 </a:t>
            </a:r>
            <a:r>
              <a:rPr lang="ko-KR" altLang="en-US" sz="1800" dirty="0" smtClean="0">
                <a:solidFill>
                  <a:srgbClr val="0000FF"/>
                </a:solidFill>
              </a:rPr>
              <a:t>관리</a:t>
            </a:r>
            <a:r>
              <a:rPr lang="ko-KR" altLang="en-US" sz="1800" dirty="0" smtClean="0"/>
              <a:t>하고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플러그인이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>
                <a:solidFill>
                  <a:srgbClr val="0000FF"/>
                </a:solidFill>
              </a:rPr>
              <a:t>제공</a:t>
            </a:r>
            <a:r>
              <a:rPr lang="ko-KR" altLang="en-US" sz="1800" dirty="0"/>
              <a:t>하는 부가 기능을 사용할 수 있게 하는 </a:t>
            </a:r>
            <a:r>
              <a:rPr lang="ko-KR" altLang="en-US" sz="1800" dirty="0" smtClean="0"/>
              <a:t>도구</a:t>
            </a:r>
            <a:endParaRPr lang="en-US" altLang="ko-KR" sz="1800" b="1" dirty="0" smtClean="0"/>
          </a:p>
          <a:p>
            <a:pPr lvl="1"/>
            <a:r>
              <a:rPr lang="ko-KR" altLang="en-US" sz="1600" dirty="0" err="1" smtClean="0"/>
              <a:t>오픈소스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라이브러리들의 의존성을 관리할 수 있다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ko-KR" altLang="en-US" sz="1600" dirty="0" smtClean="0"/>
              <a:t>일관된 </a:t>
            </a:r>
            <a:r>
              <a:rPr lang="ko-KR" altLang="en-US" sz="1600" dirty="0"/>
              <a:t>프로젝트 구성을 </a:t>
            </a:r>
            <a:r>
              <a:rPr lang="ko-KR" altLang="en-US" sz="1600" dirty="0" smtClean="0"/>
              <a:t>만들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수 있다</a:t>
            </a:r>
            <a:r>
              <a:rPr lang="en-US" altLang="ko-KR" sz="1600" dirty="0" smtClean="0"/>
              <a:t>. </a:t>
            </a:r>
          </a:p>
          <a:p>
            <a:pPr lvl="1"/>
            <a:endParaRPr lang="en-US" altLang="ko-KR" sz="1600" dirty="0"/>
          </a:p>
          <a:p>
            <a:r>
              <a:rPr lang="ko-KR" altLang="en-US" sz="1800" dirty="0" smtClean="0"/>
              <a:t>많은 </a:t>
            </a:r>
            <a:r>
              <a:rPr lang="ko-KR" altLang="en-US" sz="1800" dirty="0" err="1"/>
              <a:t>오픈소스</a:t>
            </a:r>
            <a:r>
              <a:rPr lang="ko-KR" altLang="en-US" sz="1800" dirty="0"/>
              <a:t> 프로젝트들이 </a:t>
            </a:r>
            <a:r>
              <a:rPr lang="en-US" altLang="ko-KR" sz="1800" dirty="0"/>
              <a:t>Maven </a:t>
            </a:r>
            <a:r>
              <a:rPr lang="ko-KR" altLang="en-US" sz="1800" dirty="0"/>
              <a:t>프로젝트로 구성되어 있어 </a:t>
            </a:r>
            <a:r>
              <a:rPr lang="ko-KR" altLang="en-US" sz="1800" dirty="0" err="1"/>
              <a:t>오픈소스를</a:t>
            </a:r>
            <a:r>
              <a:rPr lang="ko-KR" altLang="en-US" sz="1800" dirty="0"/>
              <a:t> </a:t>
            </a:r>
            <a:r>
              <a:rPr lang="ko-KR" altLang="en-US" sz="1800" dirty="0" smtClean="0"/>
              <a:t>분석에 편리</a:t>
            </a:r>
            <a:endParaRPr lang="en-US" altLang="ko-KR" sz="1800" dirty="0" smtClean="0"/>
          </a:p>
          <a:p>
            <a:r>
              <a:rPr lang="en-US" altLang="ko-KR" sz="1800" dirty="0" smtClean="0"/>
              <a:t>Maven </a:t>
            </a:r>
            <a:r>
              <a:rPr lang="en-US" altLang="ko-KR" sz="1800" dirty="0"/>
              <a:t>Profile </a:t>
            </a:r>
            <a:r>
              <a:rPr lang="ko-KR" altLang="en-US" sz="1800" dirty="0"/>
              <a:t>기능을 사용하면 배포환경에 따른 설정 파일을 관리하고 배포 파일을 생성할 수 있다</a:t>
            </a:r>
            <a:r>
              <a:rPr lang="en-US" altLang="ko-KR" sz="1800" dirty="0"/>
              <a:t>. </a:t>
            </a:r>
            <a:endParaRPr lang="en-US" altLang="ko-KR" sz="1800" dirty="0" smtClean="0"/>
          </a:p>
          <a:p>
            <a:r>
              <a:rPr lang="ko-KR" altLang="en-US" sz="1800" dirty="0" smtClean="0"/>
              <a:t>의존 </a:t>
            </a:r>
            <a:r>
              <a:rPr lang="ko-KR" altLang="en-US" sz="1800" dirty="0"/>
              <a:t>라이브러리를 </a:t>
            </a:r>
            <a:r>
              <a:rPr lang="en-US" altLang="ko-KR" sz="1800" dirty="0"/>
              <a:t>pom.xml </a:t>
            </a:r>
            <a:r>
              <a:rPr lang="ko-KR" altLang="en-US" sz="1800" dirty="0"/>
              <a:t>파일을 통해서 관리하므로 버전</a:t>
            </a:r>
            <a:r>
              <a:rPr lang="en-US" altLang="ko-KR" sz="1800" dirty="0"/>
              <a:t>(</a:t>
            </a:r>
            <a:r>
              <a:rPr lang="ko-KR" altLang="en-US" sz="1800" dirty="0"/>
              <a:t>형상</a:t>
            </a:r>
            <a:r>
              <a:rPr lang="en-US" altLang="ko-KR" sz="1800" dirty="0"/>
              <a:t>)</a:t>
            </a:r>
            <a:r>
              <a:rPr lang="ko-KR" altLang="en-US" sz="1800" dirty="0"/>
              <a:t>관리 시스템으로 공유할 파일의 크기가 줄어든다</a:t>
            </a:r>
            <a:r>
              <a:rPr lang="en-US" altLang="ko-KR" sz="1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4755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en-US" altLang="ko-KR" dirty="0" err="1" smtClean="0"/>
              <a:t>DataSource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 생성</a:t>
            </a:r>
            <a:r>
              <a:rPr lang="en-US" altLang="ko-KR" dirty="0" smtClean="0"/>
              <a:t>(2)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796062"/>
            <a:ext cx="2736304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root-context.xml </a:t>
            </a:r>
            <a:r>
              <a:rPr lang="ko-KR" altLang="en-US" sz="2000" b="1" dirty="0" smtClean="0"/>
              <a:t>에 추가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 </a:t>
            </a:r>
            <a:endParaRPr lang="ko-KR" alt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992014" y="1438176"/>
            <a:ext cx="1203722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51520" y="1124744"/>
            <a:ext cx="8640960" cy="526297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00B050"/>
                </a:solidFill>
              </a:rPr>
              <a:t>&lt;!-- Data Source --&gt;</a:t>
            </a:r>
          </a:p>
          <a:p>
            <a:r>
              <a:rPr lang="en-US" altLang="ko-KR" sz="1400" dirty="0"/>
              <a:t>&lt;bean id=</a:t>
            </a:r>
            <a:r>
              <a:rPr lang="en-US" altLang="ko-KR" sz="1400" i="1" dirty="0"/>
              <a:t>"</a:t>
            </a:r>
            <a:r>
              <a:rPr lang="en-US" altLang="ko-KR" sz="1400" i="1" dirty="0" err="1">
                <a:solidFill>
                  <a:srgbClr val="0000FF"/>
                </a:solidFill>
              </a:rPr>
              <a:t>dataSource</a:t>
            </a:r>
            <a:r>
              <a:rPr lang="en-US" altLang="ko-KR" sz="1400" i="1" dirty="0"/>
              <a:t>" class="</a:t>
            </a:r>
            <a:r>
              <a:rPr lang="en-US" altLang="ko-KR" sz="1400" i="1" dirty="0" err="1"/>
              <a:t>org.apache.</a:t>
            </a:r>
            <a:r>
              <a:rPr lang="en-US" altLang="ko-KR" sz="1600" i="1" dirty="0" err="1">
                <a:solidFill>
                  <a:srgbClr val="0000FF"/>
                </a:solidFill>
              </a:rPr>
              <a:t>tomcat.jdbc.pool.</a:t>
            </a:r>
            <a:r>
              <a:rPr lang="en-US" altLang="ko-KR" sz="1400" i="1" dirty="0" err="1"/>
              <a:t>DataSource</a:t>
            </a:r>
            <a:r>
              <a:rPr lang="en-US" altLang="ko-KR" sz="1400" i="1" dirty="0"/>
              <a:t>" destroy-method="close" &gt;</a:t>
            </a:r>
          </a:p>
          <a:p>
            <a:pPr lvl="1"/>
            <a:r>
              <a:rPr lang="en-US" altLang="ko-KR" sz="1400" dirty="0"/>
              <a:t>&lt;property name=</a:t>
            </a:r>
            <a:r>
              <a:rPr lang="en-US" altLang="ko-KR" sz="1400" i="1" dirty="0"/>
              <a:t>"</a:t>
            </a:r>
            <a:r>
              <a:rPr lang="en-US" altLang="ko-KR" sz="1400" i="1" dirty="0" err="1"/>
              <a:t>driverClassName</a:t>
            </a:r>
            <a:r>
              <a:rPr lang="en-US" altLang="ko-KR" sz="1400" i="1" dirty="0"/>
              <a:t>"&gt;</a:t>
            </a:r>
          </a:p>
          <a:p>
            <a:pPr lvl="1"/>
            <a:r>
              <a:rPr lang="en-US" altLang="ko-KR" sz="1400" dirty="0" smtClean="0"/>
              <a:t>	&lt;</a:t>
            </a:r>
            <a:r>
              <a:rPr lang="en-US" altLang="ko-KR" sz="1400" dirty="0"/>
              <a:t>value&gt;</a:t>
            </a:r>
            <a:r>
              <a:rPr lang="en-US" altLang="ko-KR" sz="1400" dirty="0" err="1"/>
              <a:t>oracle.jdbc.driver.OracleDriver</a:t>
            </a:r>
            <a:r>
              <a:rPr lang="en-US" altLang="ko-KR" sz="1400" dirty="0"/>
              <a:t>&lt;/value&gt;</a:t>
            </a:r>
          </a:p>
          <a:p>
            <a:pPr lvl="1"/>
            <a:r>
              <a:rPr lang="en-US" altLang="ko-KR" sz="1400" dirty="0"/>
              <a:t>&lt;/property&gt;</a:t>
            </a:r>
          </a:p>
          <a:p>
            <a:pPr lvl="1"/>
            <a:r>
              <a:rPr lang="en-US" altLang="ko-KR" sz="1400" dirty="0"/>
              <a:t>&lt;property name=</a:t>
            </a:r>
            <a:r>
              <a:rPr lang="en-US" altLang="ko-KR" sz="1400" i="1" dirty="0"/>
              <a:t>"</a:t>
            </a:r>
            <a:r>
              <a:rPr lang="en-US" altLang="ko-KR" sz="1400" i="1" dirty="0" err="1"/>
              <a:t>url</a:t>
            </a:r>
            <a:r>
              <a:rPr lang="en-US" altLang="ko-KR" sz="1400" i="1" dirty="0"/>
              <a:t>"&gt;</a:t>
            </a:r>
          </a:p>
          <a:p>
            <a:pPr lvl="1"/>
            <a:r>
              <a:rPr lang="en-US" altLang="ko-KR" sz="1400" dirty="0" smtClean="0"/>
              <a:t>	&lt;</a:t>
            </a:r>
            <a:r>
              <a:rPr lang="en-US" altLang="ko-KR" sz="1400" dirty="0"/>
              <a:t>value&gt;</a:t>
            </a:r>
            <a:r>
              <a:rPr lang="en-US" altLang="ko-KR" sz="1400" dirty="0" err="1"/>
              <a:t>jdbc:oracle:thin</a:t>
            </a:r>
            <a:r>
              <a:rPr lang="en-US" altLang="ko-KR" sz="1400" dirty="0"/>
              <a:t>:@</a:t>
            </a:r>
            <a:r>
              <a:rPr lang="en-US" altLang="ko-KR" sz="1400" dirty="0" smtClean="0"/>
              <a:t>168.126.146.45:1521:</a:t>
            </a:r>
            <a:r>
              <a:rPr lang="en-US" altLang="ko-KR" sz="1400" u="sng" dirty="0" smtClean="0"/>
              <a:t>orcl</a:t>
            </a:r>
            <a:r>
              <a:rPr lang="en-US" altLang="ko-KR" sz="1400" u="sng" dirty="0"/>
              <a:t>&lt;/value&gt;</a:t>
            </a:r>
          </a:p>
          <a:p>
            <a:pPr lvl="1"/>
            <a:r>
              <a:rPr lang="en-US" altLang="ko-KR" sz="1400" dirty="0"/>
              <a:t>&lt;/property&gt;</a:t>
            </a:r>
          </a:p>
          <a:p>
            <a:pPr lvl="1"/>
            <a:r>
              <a:rPr lang="en-US" altLang="ko-KR" sz="1400" dirty="0"/>
              <a:t>&lt;property name=</a:t>
            </a:r>
            <a:r>
              <a:rPr lang="en-US" altLang="ko-KR" sz="1400" i="1" dirty="0"/>
              <a:t>"username"&gt;</a:t>
            </a:r>
          </a:p>
          <a:p>
            <a:pPr lvl="1"/>
            <a:r>
              <a:rPr lang="en-US" altLang="ko-KR" sz="1400" dirty="0" smtClean="0"/>
              <a:t>	&lt;</a:t>
            </a:r>
            <a:r>
              <a:rPr lang="en-US" altLang="ko-KR" sz="1400" dirty="0"/>
              <a:t>value&gt;</a:t>
            </a:r>
            <a:r>
              <a:rPr lang="en-US" altLang="ko-KR" sz="1400" u="sng" dirty="0" err="1"/>
              <a:t>jjin</a:t>
            </a:r>
            <a:r>
              <a:rPr lang="en-US" altLang="ko-KR" sz="1400" u="sng" dirty="0"/>
              <a:t>&lt;/value&gt;</a:t>
            </a:r>
          </a:p>
          <a:p>
            <a:pPr lvl="1"/>
            <a:r>
              <a:rPr lang="en-US" altLang="ko-KR" sz="1400" dirty="0"/>
              <a:t>&lt;/property&gt;</a:t>
            </a:r>
          </a:p>
          <a:p>
            <a:pPr lvl="1"/>
            <a:r>
              <a:rPr lang="en-US" altLang="ko-KR" sz="1400" dirty="0"/>
              <a:t>&lt;property name=</a:t>
            </a:r>
            <a:r>
              <a:rPr lang="en-US" altLang="ko-KR" sz="1400" i="1" dirty="0"/>
              <a:t>"password"&gt;</a:t>
            </a:r>
          </a:p>
          <a:p>
            <a:pPr lvl="1"/>
            <a:r>
              <a:rPr lang="en-US" altLang="ko-KR" sz="1400" dirty="0" smtClean="0"/>
              <a:t>	&lt;</a:t>
            </a:r>
            <a:r>
              <a:rPr lang="en-US" altLang="ko-KR" sz="1400" dirty="0"/>
              <a:t>value&gt;</a:t>
            </a:r>
            <a:r>
              <a:rPr lang="en-US" altLang="ko-KR" sz="1400" u="sng" dirty="0" err="1"/>
              <a:t>jjinpang</a:t>
            </a:r>
            <a:r>
              <a:rPr lang="en-US" altLang="ko-KR" sz="1400" u="sng" dirty="0"/>
              <a:t>&lt;/value&gt;</a:t>
            </a:r>
          </a:p>
          <a:p>
            <a:pPr lvl="1"/>
            <a:r>
              <a:rPr lang="en-US" altLang="ko-KR" sz="1400" dirty="0"/>
              <a:t>&lt;/property&gt;</a:t>
            </a:r>
          </a:p>
          <a:p>
            <a:pPr lvl="1"/>
            <a:r>
              <a:rPr lang="en-US" altLang="ko-KR" sz="1400" dirty="0"/>
              <a:t>&lt;property name=</a:t>
            </a:r>
            <a:r>
              <a:rPr lang="en-US" altLang="ko-KR" sz="1400" i="1" dirty="0"/>
              <a:t>"</a:t>
            </a:r>
            <a:r>
              <a:rPr lang="en-US" altLang="ko-KR" sz="1400" i="1" dirty="0" err="1"/>
              <a:t>maxActive</a:t>
            </a:r>
            <a:r>
              <a:rPr lang="en-US" altLang="ko-KR" sz="1400" i="1" dirty="0"/>
              <a:t>"&gt;</a:t>
            </a:r>
          </a:p>
          <a:p>
            <a:pPr lvl="1"/>
            <a:r>
              <a:rPr lang="en-US" altLang="ko-KR" sz="1400" dirty="0" smtClean="0"/>
              <a:t>	&lt;</a:t>
            </a:r>
            <a:r>
              <a:rPr lang="en-US" altLang="ko-KR" sz="1400" dirty="0"/>
              <a:t>value&gt;5&lt;/value&gt;</a:t>
            </a:r>
          </a:p>
          <a:p>
            <a:pPr lvl="1"/>
            <a:r>
              <a:rPr lang="en-US" altLang="ko-KR" sz="1400" dirty="0"/>
              <a:t>&lt;/property&gt;</a:t>
            </a:r>
          </a:p>
          <a:p>
            <a:pPr lvl="1"/>
            <a:r>
              <a:rPr lang="en-US" altLang="ko-KR" sz="1400" dirty="0"/>
              <a:t>&lt;property name=</a:t>
            </a:r>
            <a:r>
              <a:rPr lang="en-US" altLang="ko-KR" sz="1400" i="1" dirty="0"/>
              <a:t>"</a:t>
            </a:r>
            <a:r>
              <a:rPr lang="en-US" altLang="ko-KR" sz="1400" i="1" dirty="0" err="1"/>
              <a:t>maxIdle</a:t>
            </a:r>
            <a:r>
              <a:rPr lang="en-US" altLang="ko-KR" sz="1400" i="1" dirty="0"/>
              <a:t>"&gt;</a:t>
            </a:r>
          </a:p>
          <a:p>
            <a:pPr lvl="1"/>
            <a:r>
              <a:rPr lang="en-US" altLang="ko-KR" sz="1400" dirty="0" smtClean="0"/>
              <a:t>	&lt;value&gt;</a:t>
            </a:r>
            <a:r>
              <a:rPr lang="en-US" altLang="ko-KR" sz="1400" dirty="0" smtClean="0">
                <a:solidFill>
                  <a:srgbClr val="0000FF"/>
                </a:solidFill>
              </a:rPr>
              <a:t>5</a:t>
            </a:r>
            <a:r>
              <a:rPr lang="en-US" altLang="ko-KR" sz="1400" dirty="0" smtClean="0"/>
              <a:t>&lt;/</a:t>
            </a:r>
            <a:r>
              <a:rPr lang="en-US" altLang="ko-KR" sz="1400" dirty="0"/>
              <a:t>value&gt;</a:t>
            </a:r>
          </a:p>
          <a:p>
            <a:pPr lvl="1"/>
            <a:r>
              <a:rPr lang="en-US" altLang="ko-KR" sz="1400" dirty="0"/>
              <a:t>&lt;/property&gt;</a:t>
            </a:r>
          </a:p>
          <a:p>
            <a:pPr lvl="1"/>
            <a:r>
              <a:rPr lang="en-US" altLang="ko-KR" sz="1400" dirty="0"/>
              <a:t>&lt;property name=</a:t>
            </a:r>
            <a:r>
              <a:rPr lang="en-US" altLang="ko-KR" sz="1400" i="1" dirty="0"/>
              <a:t>"</a:t>
            </a:r>
            <a:r>
              <a:rPr lang="en-US" altLang="ko-KR" sz="1400" i="1" dirty="0" err="1"/>
              <a:t>maxWait</a:t>
            </a:r>
            <a:r>
              <a:rPr lang="en-US" altLang="ko-KR" sz="1400" i="1" dirty="0"/>
              <a:t>"&gt;</a:t>
            </a:r>
          </a:p>
          <a:p>
            <a:pPr lvl="1"/>
            <a:r>
              <a:rPr lang="en-US" altLang="ko-KR" sz="1400" dirty="0" smtClean="0"/>
              <a:t>	&lt;value&gt;3000</a:t>
            </a:r>
            <a:r>
              <a:rPr lang="en-US" altLang="ko-KR" sz="1400" dirty="0"/>
              <a:t>&lt;/value&gt;</a:t>
            </a:r>
          </a:p>
          <a:p>
            <a:pPr lvl="1"/>
            <a:r>
              <a:rPr lang="en-US" altLang="ko-KR" sz="1400" dirty="0"/>
              <a:t>&lt;/property&gt;</a:t>
            </a:r>
          </a:p>
          <a:p>
            <a:r>
              <a:rPr lang="en-US" altLang="ko-KR" sz="1400" dirty="0"/>
              <a:t>&lt;/bean&gt;</a:t>
            </a:r>
            <a:endParaRPr lang="ko-KR" altLang="en-US" sz="1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12921"/>
            <a:ext cx="4680520" cy="294936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6136" y="2708920"/>
            <a:ext cx="2088232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DI </a:t>
            </a:r>
            <a:r>
              <a:rPr lang="ko-KR" altLang="en-US" sz="2000" b="1" dirty="0" smtClean="0"/>
              <a:t>과정에</a:t>
            </a:r>
            <a:r>
              <a:rPr lang="en-US" altLang="ko-KR" sz="2000" b="1" dirty="0" smtClean="0"/>
              <a:t> </a:t>
            </a:r>
            <a:r>
              <a:rPr lang="ko-KR" altLang="en-US" sz="2000" b="1" dirty="0"/>
              <a:t> </a:t>
            </a:r>
            <a:r>
              <a:rPr lang="ko-KR" altLang="en-US" sz="2000" b="1" dirty="0" smtClean="0"/>
              <a:t>사용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 </a:t>
            </a:r>
            <a:endParaRPr lang="ko-KR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2" y="1495884"/>
            <a:ext cx="6772275" cy="44577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4. DTO</a:t>
            </a:r>
            <a:r>
              <a:rPr lang="ko-KR" altLang="en-US" dirty="0" smtClean="0"/>
              <a:t> </a:t>
            </a:r>
            <a:r>
              <a:rPr lang="en-US" altLang="ko-KR" dirty="0" smtClean="0"/>
              <a:t>(Data Transfer : Value : model</a:t>
            </a:r>
            <a:r>
              <a:rPr lang="ko-KR" altLang="en-US" dirty="0" smtClean="0"/>
              <a:t> </a:t>
            </a:r>
            <a:r>
              <a:rPr lang="en-US" altLang="ko-KR" dirty="0" smtClean="0"/>
              <a:t>)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589957" y="1204629"/>
            <a:ext cx="2736304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&gt;class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259632" y="3555531"/>
            <a:ext cx="846187" cy="173222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4" name="직선 화살표 연결선 13"/>
          <p:cNvCxnSpPr>
            <a:cxnSpLocks noChangeShapeType="1"/>
            <a:stCxn id="11" idx="1"/>
            <a:endCxn id="12" idx="0"/>
          </p:cNvCxnSpPr>
          <p:nvPr/>
        </p:nvCxnSpPr>
        <p:spPr bwMode="auto">
          <a:xfrm flipH="1">
            <a:off x="1682726" y="1373906"/>
            <a:ext cx="907231" cy="2181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3118073" y="2867470"/>
            <a:ext cx="1680071" cy="2462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6138537" y="2004695"/>
            <a:ext cx="1658504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2. model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5840137" y="5379990"/>
            <a:ext cx="2984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39" name="직사각형 38"/>
          <p:cNvSpPr>
            <a:spLocks noChangeArrowheads="1"/>
          </p:cNvSpPr>
          <p:nvPr/>
        </p:nvSpPr>
        <p:spPr bwMode="auto">
          <a:xfrm>
            <a:off x="3143373" y="3638123"/>
            <a:ext cx="846187" cy="173222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37324" y="730746"/>
            <a:ext cx="25474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계층간 데이터 교환을 위한 자바 </a:t>
            </a:r>
            <a:r>
              <a:rPr lang="ko-KR" altLang="en-US" dirty="0" err="1" smtClean="0"/>
              <a:t>빈즈</a:t>
            </a:r>
            <a:endParaRPr lang="en-US" altLang="ko-KR" dirty="0" smtClean="0"/>
          </a:p>
          <a:p>
            <a:r>
              <a:rPr lang="ko-KR" altLang="en-US" dirty="0" smtClean="0"/>
              <a:t>계층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뷰</a:t>
            </a:r>
            <a:r>
              <a:rPr lang="en-US" altLang="ko-KR" dirty="0" smtClean="0"/>
              <a:t>,</a:t>
            </a:r>
            <a:r>
              <a:rPr lang="ko-KR" altLang="en-US" dirty="0" smtClean="0"/>
              <a:t>컨트롤러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서비스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dao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2" name="직사각형 31"/>
          <p:cNvSpPr/>
          <p:nvPr/>
        </p:nvSpPr>
        <p:spPr>
          <a:xfrm>
            <a:off x="6444209" y="3299203"/>
            <a:ext cx="1368152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3. User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33" name="직선 화살표 연결선 32"/>
          <p:cNvCxnSpPr>
            <a:cxnSpLocks noChangeShapeType="1"/>
            <a:stCxn id="23" idx="1"/>
          </p:cNvCxnSpPr>
          <p:nvPr/>
        </p:nvCxnSpPr>
        <p:spPr bwMode="auto">
          <a:xfrm flipH="1">
            <a:off x="4355977" y="2173972"/>
            <a:ext cx="1782560" cy="81664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6" name="직선 화살표 연결선 35"/>
          <p:cNvCxnSpPr>
            <a:cxnSpLocks noChangeShapeType="1"/>
          </p:cNvCxnSpPr>
          <p:nvPr/>
        </p:nvCxnSpPr>
        <p:spPr bwMode="auto">
          <a:xfrm flipH="1">
            <a:off x="3989560" y="3468481"/>
            <a:ext cx="2454649" cy="25625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4594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989298"/>
            <a:ext cx="4824536" cy="2705019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DTO </a:t>
            </a:r>
            <a:r>
              <a:rPr lang="ko-KR" altLang="en-US" dirty="0" smtClean="0"/>
              <a:t>전달</a:t>
            </a:r>
            <a:r>
              <a:rPr lang="en-US" altLang="ko-KR" dirty="0" smtClean="0"/>
              <a:t> </a:t>
            </a:r>
            <a:r>
              <a:rPr lang="ko-KR" altLang="en-US" dirty="0"/>
              <a:t>객체</a:t>
            </a:r>
            <a:r>
              <a:rPr lang="en-US" altLang="ko-KR" dirty="0"/>
              <a:t> </a:t>
            </a:r>
            <a:r>
              <a:rPr lang="en-US" altLang="ko-KR" dirty="0" err="1" smtClean="0"/>
              <a:t>gatter</a:t>
            </a:r>
            <a:r>
              <a:rPr lang="ko-KR" altLang="en-US" dirty="0" smtClean="0"/>
              <a:t> </a:t>
            </a:r>
            <a:r>
              <a:rPr lang="en-US" altLang="ko-KR" dirty="0" smtClean="0"/>
              <a:t>&amp; setter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228452" y="2682949"/>
            <a:ext cx="1039292" cy="24199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618044" y="1555747"/>
            <a:ext cx="2009739" cy="187325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427212" y="2692474"/>
            <a:ext cx="56323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/>
              <a:t>User.java</a:t>
            </a:r>
            <a:endParaRPr lang="ko-KR" altLang="en-US" sz="1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6" y="1204210"/>
            <a:ext cx="1059943" cy="1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6" y="922970"/>
            <a:ext cx="3395117" cy="366933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3195571" y="4912748"/>
            <a:ext cx="4947132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&gt;Source&gt;Generate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Getter&amp;Setter</a:t>
            </a:r>
            <a:endParaRPr lang="ko-KR" altLang="en-US" dirty="0">
              <a:solidFill>
                <a:srgbClr val="0000CC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9" y="1872252"/>
            <a:ext cx="3209925" cy="226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직선 화살표 연결선 26"/>
          <p:cNvCxnSpPr>
            <a:cxnSpLocks noChangeShapeType="1"/>
            <a:stCxn id="26" idx="1"/>
          </p:cNvCxnSpPr>
          <p:nvPr/>
        </p:nvCxnSpPr>
        <p:spPr bwMode="auto">
          <a:xfrm flipH="1" flipV="1">
            <a:off x="2145818" y="4300680"/>
            <a:ext cx="1049753" cy="78134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4" name="직선 화살표 연결선 13"/>
          <p:cNvCxnSpPr>
            <a:cxnSpLocks noChangeShapeType="1"/>
            <a:stCxn id="11" idx="1"/>
          </p:cNvCxnSpPr>
          <p:nvPr/>
        </p:nvCxnSpPr>
        <p:spPr bwMode="auto">
          <a:xfrm flipH="1">
            <a:off x="2339752" y="916303"/>
            <a:ext cx="648072" cy="85651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1" name="직사각형 10"/>
          <p:cNvSpPr/>
          <p:nvPr/>
        </p:nvSpPr>
        <p:spPr>
          <a:xfrm>
            <a:off x="2987824" y="747026"/>
            <a:ext cx="93610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DAO</a:t>
            </a:r>
            <a:r>
              <a:rPr lang="ko-KR" altLang="en-US" dirty="0" smtClean="0"/>
              <a:t> </a:t>
            </a:r>
            <a:r>
              <a:rPr lang="en-US" altLang="ko-KR" dirty="0"/>
              <a:t>design</a:t>
            </a:r>
            <a:r>
              <a:rPr lang="ko-KR" altLang="en-US" dirty="0"/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153400" cy="4896544"/>
          </a:xfrm>
        </p:spPr>
        <p:txBody>
          <a:bodyPr>
            <a:normAutofit/>
          </a:bodyPr>
          <a:lstStyle/>
          <a:p>
            <a:r>
              <a:rPr lang="en-US" altLang="ko-KR" sz="1800" dirty="0" smtClean="0">
                <a:solidFill>
                  <a:srgbClr val="0000FF"/>
                </a:solidFill>
              </a:rPr>
              <a:t>Business logic (Service </a:t>
            </a:r>
            <a:r>
              <a:rPr lang="ko-KR" altLang="en-US" sz="1800" dirty="0" smtClean="0">
                <a:solidFill>
                  <a:srgbClr val="0000FF"/>
                </a:solidFill>
              </a:rPr>
              <a:t>클래스</a:t>
            </a:r>
            <a:r>
              <a:rPr lang="en-US" altLang="ko-KR" sz="1800" dirty="0" smtClean="0">
                <a:solidFill>
                  <a:srgbClr val="0000FF"/>
                </a:solidFill>
              </a:rPr>
              <a:t> )</a:t>
            </a:r>
          </a:p>
          <a:p>
            <a:pPr lvl="1"/>
            <a:r>
              <a:rPr lang="ko-KR" altLang="en-US" sz="1600" dirty="0" smtClean="0"/>
              <a:t>업무에 </a:t>
            </a:r>
            <a:r>
              <a:rPr lang="ko-KR" altLang="en-US" sz="1600" dirty="0"/>
              <a:t>필요한 </a:t>
            </a:r>
            <a:r>
              <a:rPr lang="ko-KR" altLang="en-US" sz="1600" dirty="0" smtClean="0"/>
              <a:t>데이터를 </a:t>
            </a:r>
            <a:r>
              <a:rPr lang="ko-KR" altLang="en-US" sz="1600" dirty="0" err="1" smtClean="0"/>
              <a:t>얻기위해</a:t>
            </a:r>
            <a:r>
              <a:rPr lang="ko-KR" altLang="en-US" sz="1600" dirty="0" smtClean="0"/>
              <a:t> 수행하는 </a:t>
            </a:r>
            <a:r>
              <a:rPr lang="ko-KR" altLang="en-US" sz="1600" dirty="0"/>
              <a:t>응용프로그램의 </a:t>
            </a:r>
            <a:r>
              <a:rPr lang="ko-KR" altLang="en-US" sz="1600" dirty="0" smtClean="0"/>
              <a:t>일부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데이터 </a:t>
            </a:r>
            <a:r>
              <a:rPr lang="ko-KR" altLang="en-US" sz="1600" dirty="0"/>
              <a:t>입력</a:t>
            </a:r>
            <a:r>
              <a:rPr lang="en-US" altLang="ko-KR" sz="1600" dirty="0"/>
              <a:t>, </a:t>
            </a:r>
            <a:r>
              <a:rPr lang="ko-KR" altLang="en-US" sz="1600" dirty="0"/>
              <a:t>수정</a:t>
            </a:r>
            <a:r>
              <a:rPr lang="en-US" altLang="ko-KR" sz="1600" dirty="0"/>
              <a:t>, </a:t>
            </a:r>
            <a:r>
              <a:rPr lang="ko-KR" altLang="en-US" sz="1600" dirty="0" smtClean="0"/>
              <a:t>조회</a:t>
            </a:r>
            <a:r>
              <a:rPr lang="en-US" altLang="ko-KR" sz="1600" dirty="0" smtClean="0"/>
              <a:t>, </a:t>
            </a:r>
            <a:r>
              <a:rPr lang="ko-KR" altLang="en-US" sz="1600" dirty="0" smtClean="0">
                <a:solidFill>
                  <a:srgbClr val="0000FF"/>
                </a:solidFill>
              </a:rPr>
              <a:t>가공 및 보고서 </a:t>
            </a:r>
            <a:r>
              <a:rPr lang="ko-KR" altLang="en-US" sz="1600" dirty="0">
                <a:solidFill>
                  <a:srgbClr val="0000FF"/>
                </a:solidFill>
              </a:rPr>
              <a:t>처리 </a:t>
            </a:r>
            <a:r>
              <a:rPr lang="ko-KR" altLang="en-US" sz="1600" dirty="0"/>
              <a:t>등을 수행하는 루틴</a:t>
            </a:r>
            <a:endParaRPr lang="en-US" altLang="ko-KR" sz="1600" dirty="0"/>
          </a:p>
          <a:p>
            <a:r>
              <a:rPr lang="en-US" altLang="ko-KR" sz="1600" dirty="0" smtClean="0">
                <a:solidFill>
                  <a:srgbClr val="0000FF"/>
                </a:solidFill>
              </a:rPr>
              <a:t>DAO </a:t>
            </a:r>
            <a:r>
              <a:rPr lang="ko-KR" altLang="en-US" sz="1600" dirty="0" smtClean="0">
                <a:solidFill>
                  <a:srgbClr val="0000FF"/>
                </a:solidFill>
              </a:rPr>
              <a:t>디자인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</a:rPr>
              <a:t>패턴 </a:t>
            </a:r>
            <a:r>
              <a:rPr lang="en-US" altLang="ko-KR" sz="1600" dirty="0" smtClean="0">
                <a:solidFill>
                  <a:srgbClr val="0000FF"/>
                </a:solidFill>
              </a:rPr>
              <a:t>(Dao</a:t>
            </a:r>
            <a:r>
              <a:rPr lang="ko-KR" altLang="en-US" sz="1600" dirty="0">
                <a:solidFill>
                  <a:srgbClr val="0000FF"/>
                </a:solidFill>
              </a:rPr>
              <a:t> 클래스</a:t>
            </a:r>
            <a:r>
              <a:rPr lang="en-US" altLang="ko-KR" sz="1600" dirty="0" smtClean="0">
                <a:solidFill>
                  <a:srgbClr val="0000FF"/>
                </a:solidFill>
              </a:rPr>
              <a:t>)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 </a:t>
            </a:r>
            <a:r>
              <a:rPr lang="ko-KR" altLang="ko-KR" sz="1600" dirty="0" smtClean="0"/>
              <a:t>데이터 </a:t>
            </a:r>
            <a:r>
              <a:rPr lang="ko-KR" altLang="ko-KR" sz="1600" dirty="0"/>
              <a:t>접근 </a:t>
            </a:r>
            <a:r>
              <a:rPr lang="ko-KR" altLang="ko-KR" sz="1600" dirty="0" smtClean="0"/>
              <a:t>객체</a:t>
            </a:r>
            <a:r>
              <a:rPr lang="en-US" altLang="ko-KR" sz="1600" dirty="0" smtClean="0"/>
              <a:t>(DAO)</a:t>
            </a:r>
            <a:r>
              <a:rPr lang="ko-KR" altLang="en-US" sz="1600" dirty="0" smtClean="0"/>
              <a:t>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따로 두어</a:t>
            </a:r>
            <a:r>
              <a:rPr lang="en-US" altLang="ko-KR" sz="1600" dirty="0" smtClean="0"/>
              <a:t> </a:t>
            </a:r>
            <a:r>
              <a:rPr lang="ko-KR" altLang="ko-KR" sz="1600" dirty="0" smtClean="0"/>
              <a:t>데이터베이스 </a:t>
            </a:r>
            <a:r>
              <a:rPr lang="ko-KR" altLang="ko-KR" sz="1600" dirty="0"/>
              <a:t>업체 변경이나 데이터베이스 유형변경과 같이 데이터 소스에 변경이 가해질 경우</a:t>
            </a:r>
            <a:r>
              <a:rPr lang="en-US" altLang="ko-KR" sz="1600" dirty="0"/>
              <a:t>, </a:t>
            </a:r>
            <a:r>
              <a:rPr lang="en-US" altLang="ko-KR" sz="1600" dirty="0" smtClean="0"/>
              <a:t>DAO</a:t>
            </a:r>
            <a:r>
              <a:rPr lang="ko-KR" altLang="en-US" sz="1600" dirty="0" smtClean="0"/>
              <a:t>에</a:t>
            </a:r>
            <a:r>
              <a:rPr lang="ko-KR" altLang="ko-KR" sz="1600" dirty="0" smtClean="0"/>
              <a:t>만 </a:t>
            </a:r>
            <a:r>
              <a:rPr lang="ko-KR" altLang="ko-KR" sz="1600" dirty="0"/>
              <a:t>수정이 요구되어 </a:t>
            </a:r>
            <a:r>
              <a:rPr lang="en-US" altLang="ko-KR" sz="1600" dirty="0" smtClean="0"/>
              <a:t>business</a:t>
            </a:r>
            <a:r>
              <a:rPr lang="ko-KR" altLang="en-US" sz="1600" dirty="0" smtClean="0"/>
              <a:t> </a:t>
            </a:r>
            <a:r>
              <a:rPr lang="ko-KR" altLang="ko-KR" sz="1600" dirty="0" smtClean="0"/>
              <a:t>객체들에 </a:t>
            </a:r>
            <a:r>
              <a:rPr lang="ko-KR" altLang="ko-KR" sz="1600" dirty="0"/>
              <a:t>가해지는 </a:t>
            </a:r>
            <a:r>
              <a:rPr lang="ko-KR" altLang="ko-KR" sz="1600" dirty="0" smtClean="0"/>
              <a:t>영향</a:t>
            </a:r>
            <a:r>
              <a:rPr lang="ko-KR" altLang="en-US" sz="1600" dirty="0" smtClean="0"/>
              <a:t>을</a:t>
            </a:r>
            <a:r>
              <a:rPr lang="ko-KR" altLang="ko-KR" sz="1600" dirty="0" smtClean="0"/>
              <a:t> 최소화한다</a:t>
            </a:r>
            <a:r>
              <a:rPr lang="en-US" altLang="ko-KR" sz="1600" dirty="0" smtClean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50" y="2955514"/>
            <a:ext cx="2905923" cy="147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58" y="2876471"/>
            <a:ext cx="3262931" cy="162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오른쪽 화살표 4"/>
          <p:cNvSpPr/>
          <p:nvPr/>
        </p:nvSpPr>
        <p:spPr>
          <a:xfrm>
            <a:off x="4404639" y="3442616"/>
            <a:ext cx="165330" cy="44785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956758" y="4028395"/>
            <a:ext cx="1157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Service </a:t>
            </a:r>
            <a:r>
              <a:rPr lang="ko-KR" altLang="en-US" dirty="0">
                <a:solidFill>
                  <a:srgbClr val="0000FF"/>
                </a:solidFill>
              </a:rPr>
              <a:t>클래스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6203466" y="4581949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Dao</a:t>
            </a:r>
            <a:r>
              <a:rPr lang="ko-KR" altLang="en-US" dirty="0">
                <a:solidFill>
                  <a:srgbClr val="0000FF"/>
                </a:solidFill>
              </a:rPr>
              <a:t> 클래스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899592" y="5034850"/>
            <a:ext cx="749177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Strategy pattern</a:t>
            </a:r>
            <a:r>
              <a:rPr lang="en-US" altLang="ko-KR" dirty="0" smtClean="0"/>
              <a:t>:</a:t>
            </a:r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 알고리즘을  캡슐화하여 </a:t>
            </a:r>
            <a:r>
              <a:rPr lang="ko-KR" altLang="en-US" dirty="0"/>
              <a:t>교환해서 사용할 수 있도록 만든다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애플리케이션에서 바뀌는 부분과 달라지지 않는 부분으로 분리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바뀌는 부분을 따로 뽑아서 캡슐화 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3972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DAO</a:t>
            </a:r>
            <a:r>
              <a:rPr lang="ko-KR" altLang="en-US" dirty="0" smtClean="0"/>
              <a:t> 클래스 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57065"/>
            <a:ext cx="8153400" cy="4896544"/>
          </a:xfrm>
        </p:spPr>
        <p:txBody>
          <a:bodyPr>
            <a:normAutofit/>
          </a:bodyPr>
          <a:lstStyle/>
          <a:p>
            <a:r>
              <a:rPr lang="ko-KR" altLang="en-US" sz="1600" dirty="0" smtClean="0"/>
              <a:t>일반적으로 </a:t>
            </a:r>
            <a:r>
              <a:rPr lang="en-US" altLang="ko-KR" sz="1600" dirty="0" smtClean="0"/>
              <a:t>DAO </a:t>
            </a:r>
            <a:r>
              <a:rPr lang="ko-KR" altLang="en-US" sz="1600" dirty="0" smtClean="0"/>
              <a:t>클래스는 하나의 테이블에 </a:t>
            </a:r>
            <a:r>
              <a:rPr lang="en-US" altLang="ko-KR" sz="1600" dirty="0" smtClean="0"/>
              <a:t>CRUD </a:t>
            </a:r>
            <a:r>
              <a:rPr lang="ko-KR" altLang="en-US" sz="1600" dirty="0" smtClean="0"/>
              <a:t>작업을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수행하며 다양한 형태의  검색 </a:t>
            </a:r>
            <a:r>
              <a:rPr lang="ko-KR" altLang="en-US" sz="1600" dirty="0" err="1" smtClean="0"/>
              <a:t>메서드를</a:t>
            </a:r>
            <a:r>
              <a:rPr lang="ko-KR" altLang="en-US" sz="1600" dirty="0" smtClean="0"/>
              <a:t> 구성할 수 있다</a:t>
            </a:r>
            <a:r>
              <a:rPr lang="en-US" altLang="ko-KR" sz="1600" dirty="0" smtClean="0"/>
              <a:t>. </a:t>
            </a:r>
          </a:p>
          <a:p>
            <a:pPr lvl="1"/>
            <a:r>
              <a:rPr lang="ko-KR" altLang="en-US" sz="1400" dirty="0"/>
              <a:t>조회</a:t>
            </a:r>
            <a:r>
              <a:rPr lang="en-US" altLang="ko-KR" sz="1400" dirty="0"/>
              <a:t>(query)</a:t>
            </a:r>
            <a:r>
              <a:rPr lang="ko-KR" altLang="en-US" sz="1400" dirty="0"/>
              <a:t>의 경우만 </a:t>
            </a:r>
            <a:r>
              <a:rPr lang="ko-KR" altLang="en-US" sz="1400" dirty="0" err="1"/>
              <a:t>반환값이</a:t>
            </a:r>
            <a:r>
              <a:rPr lang="ko-KR" altLang="en-US" sz="1400" dirty="0"/>
              <a:t> 있다</a:t>
            </a:r>
            <a:r>
              <a:rPr lang="en-US" altLang="ko-KR" sz="1400" dirty="0"/>
              <a:t>.</a:t>
            </a:r>
          </a:p>
          <a:p>
            <a:pPr lvl="1"/>
            <a:r>
              <a:rPr lang="en-US" altLang="ko-KR" sz="1400" dirty="0"/>
              <a:t>Update() </a:t>
            </a:r>
            <a:r>
              <a:rPr lang="ko-KR" altLang="en-US" sz="1400" dirty="0" err="1"/>
              <a:t>메서드는</a:t>
            </a:r>
            <a:r>
              <a:rPr lang="en-US" altLang="ko-KR" sz="1400" dirty="0"/>
              <a:t> </a:t>
            </a:r>
            <a:r>
              <a:rPr lang="ko-KR" altLang="en-US" sz="1400" dirty="0"/>
              <a:t>영향을 받은 레코드의 개수를 반환한다</a:t>
            </a:r>
            <a:r>
              <a:rPr lang="en-US" altLang="ko-KR" sz="1400" dirty="0"/>
              <a:t>. 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en-US" altLang="ko-KR" sz="1600" dirty="0" smtClean="0"/>
              <a:t>DI(</a:t>
            </a:r>
            <a:r>
              <a:rPr lang="ko-KR" altLang="en-US" sz="1600" dirty="0" smtClean="0">
                <a:solidFill>
                  <a:srgbClr val="0000FF"/>
                </a:solidFill>
              </a:rPr>
              <a:t>의존관계 주입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구현을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위하여 </a:t>
            </a:r>
            <a:r>
              <a:rPr lang="en-US" altLang="ko-KR" sz="1600" dirty="0" smtClean="0"/>
              <a:t>Interface </a:t>
            </a:r>
            <a:r>
              <a:rPr lang="ko-KR" altLang="en-US" sz="1600" dirty="0" smtClean="0"/>
              <a:t>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먼저 작성하고 이를 상속받아 </a:t>
            </a:r>
            <a:r>
              <a:rPr lang="en-US" altLang="ko-KR" sz="1600" dirty="0" smtClean="0"/>
              <a:t>DAO</a:t>
            </a:r>
            <a:r>
              <a:rPr lang="ko-KR" altLang="en-US" sz="1600" dirty="0" smtClean="0"/>
              <a:t>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구현한다</a:t>
            </a:r>
            <a:r>
              <a:rPr lang="en-US" altLang="ko-KR" sz="1600" dirty="0" smtClean="0"/>
              <a:t>.</a:t>
            </a:r>
          </a:p>
          <a:p>
            <a:endParaRPr lang="en-US" altLang="ko-KR" sz="1600" dirty="0" smtClean="0"/>
          </a:p>
          <a:p>
            <a:endParaRPr lang="en-US" altLang="ko-KR" sz="1800" dirty="0" smtClean="0"/>
          </a:p>
        </p:txBody>
      </p:sp>
      <p:grpSp>
        <p:nvGrpSpPr>
          <p:cNvPr id="4" name="그룹 3"/>
          <p:cNvGrpSpPr/>
          <p:nvPr/>
        </p:nvGrpSpPr>
        <p:grpSpPr>
          <a:xfrm>
            <a:off x="971600" y="2767442"/>
            <a:ext cx="7214136" cy="2837874"/>
            <a:chOff x="-493057" y="1040708"/>
            <a:chExt cx="7214136" cy="3089844"/>
          </a:xfrm>
        </p:grpSpPr>
        <p:grpSp>
          <p:nvGrpSpPr>
            <p:cNvPr id="5" name="그룹 4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43" name="직선 연결선 42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이등변 삼각형 43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-493057" y="2094049"/>
              <a:ext cx="2968276" cy="898795"/>
              <a:chOff x="1829488" y="836712"/>
              <a:chExt cx="2479199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9" name="TextBox 38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29488" y="836712"/>
                <a:ext cx="902151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6" name="TextBox 35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2123729" y="3322639"/>
              <a:ext cx="1551838" cy="807913"/>
              <a:chOff x="2987824" y="836712"/>
              <a:chExt cx="1296144" cy="807913"/>
            </a:xfrm>
            <a:noFill/>
          </p:grpSpPr>
          <p:sp>
            <p:nvSpPr>
              <p:cNvPr id="34" name="TextBox 33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Transfer Object</a:t>
                </a:r>
              </a:p>
              <a:p>
                <a:pPr algn="ctr"/>
                <a:r>
                  <a:rPr lang="en-US" altLang="ko-KR" sz="1200" dirty="0" smtClean="0"/>
                  <a:t>Value</a:t>
                </a:r>
                <a:r>
                  <a:rPr lang="ko-KR" altLang="en-US" sz="1200" dirty="0" smtClean="0"/>
                  <a:t> </a:t>
                </a:r>
                <a:r>
                  <a:rPr lang="en-US" altLang="ko-KR" sz="1200" dirty="0" smtClean="0"/>
                  <a:t>Object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652120" y="2192625"/>
              <a:ext cx="911281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DataSource</a:t>
              </a:r>
              <a:r>
                <a:rPr lang="en-US" altLang="ko-KR" sz="1200" b="1" dirty="0" smtClean="0"/>
                <a:t>:</a:t>
              </a:r>
              <a:endParaRPr lang="ko-KR" alt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2120" y="2711584"/>
              <a:ext cx="1068959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jdbcTemplate</a:t>
              </a:r>
              <a:endParaRPr lang="ko-KR" altLang="en-US" sz="1200" b="1" dirty="0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3285762" y="1040708"/>
              <a:ext cx="1551838" cy="807913"/>
              <a:chOff x="2987824" y="836712"/>
              <a:chExt cx="1296144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2" name="TextBox 31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DAO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867307" y="1047849"/>
              <a:ext cx="1607911" cy="807913"/>
              <a:chOff x="2987823" y="836712"/>
              <a:chExt cx="1342978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0" name="TextBox 29"/>
              <p:cNvSpPr txBox="1"/>
              <p:nvPr/>
            </p:nvSpPr>
            <p:spPr>
              <a:xfrm>
                <a:off x="2987823" y="836712"/>
                <a:ext cx="1342978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13" name="직선 화살표 연결선 12"/>
            <p:cNvCxnSpPr>
              <a:endCxn id="32" idx="1"/>
            </p:cNvCxnSpPr>
            <p:nvPr/>
          </p:nvCxnSpPr>
          <p:spPr>
            <a:xfrm flipV="1">
              <a:off x="2475218" y="1444665"/>
              <a:ext cx="810544" cy="10533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그룹 13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28" name="직선 연결선 27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이등변 삼각형 28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15" name="직선 화살표 연결선 14"/>
            <p:cNvCxnSpPr>
              <a:endCxn id="34" idx="3"/>
            </p:cNvCxnSpPr>
            <p:nvPr/>
          </p:nvCxnSpPr>
          <p:spPr>
            <a:xfrm flipH="1">
              <a:off x="3675566" y="3052950"/>
              <a:ext cx="248362" cy="67364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>
              <a:stCxn id="40" idx="2"/>
              <a:endCxn id="34" idx="1"/>
            </p:cNvCxnSpPr>
            <p:nvPr/>
          </p:nvCxnSpPr>
          <p:spPr>
            <a:xfrm>
              <a:off x="1684504" y="2992844"/>
              <a:ext cx="439224" cy="73375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>
              <a:stCxn id="36" idx="3"/>
              <a:endCxn id="9" idx="1"/>
            </p:cNvCxnSpPr>
            <p:nvPr/>
          </p:nvCxnSpPr>
          <p:spPr>
            <a:xfrm flipV="1">
              <a:off x="4837599" y="2343423"/>
              <a:ext cx="814521" cy="23007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endCxn id="10" idx="1"/>
            </p:cNvCxnSpPr>
            <p:nvPr/>
          </p:nvCxnSpPr>
          <p:spPr>
            <a:xfrm flipV="1">
              <a:off x="4837598" y="2862381"/>
              <a:ext cx="814522" cy="5940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14668" y="2181083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9018" y="2854345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61924" y="3250608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46583" y="3224278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획득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4" name="순서도: 자기 디스크 23"/>
            <p:cNvSpPr/>
            <p:nvPr/>
          </p:nvSpPr>
          <p:spPr>
            <a:xfrm>
              <a:off x="6128846" y="3211918"/>
              <a:ext cx="592233" cy="63137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화살표 연결선 24"/>
            <p:cNvCxnSpPr>
              <a:stCxn id="10" idx="2"/>
              <a:endCxn id="24" idx="1"/>
            </p:cNvCxnSpPr>
            <p:nvPr/>
          </p:nvCxnSpPr>
          <p:spPr>
            <a:xfrm>
              <a:off x="6186600" y="3013178"/>
              <a:ext cx="238363" cy="1987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>
              <a:endCxn id="31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420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Dao</a:t>
            </a:r>
            <a:r>
              <a:rPr lang="ko-KR" altLang="en-US" dirty="0" smtClean="0"/>
              <a:t> </a:t>
            </a:r>
            <a:r>
              <a:rPr lang="en-US" altLang="ko-KR" dirty="0" smtClean="0"/>
              <a:t>Interface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877129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6"/>
            <a:ext cx="5106814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3131840" y="4915768"/>
            <a:ext cx="1105546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156176" y="733902"/>
            <a:ext cx="158417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896108" y="3140967"/>
            <a:ext cx="1865984" cy="37330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8" name="직선 화살표 연결선 7"/>
          <p:cNvCxnSpPr>
            <a:cxnSpLocks noChangeShapeType="1"/>
          </p:cNvCxnSpPr>
          <p:nvPr/>
        </p:nvCxnSpPr>
        <p:spPr bwMode="auto">
          <a:xfrm flipH="1">
            <a:off x="4873563" y="1072456"/>
            <a:ext cx="2074702" cy="149244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4988111" y="2564904"/>
            <a:ext cx="2039634" cy="25202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4873563" y="3430491"/>
            <a:ext cx="892820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6847532" y="4221088"/>
            <a:ext cx="892820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46660" y="1340768"/>
            <a:ext cx="288518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Inteface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22" name="직선 화살표 연결선 21"/>
          <p:cNvCxnSpPr>
            <a:cxnSpLocks noChangeShapeType="1"/>
            <a:stCxn id="21" idx="2"/>
            <a:endCxn id="7" idx="0"/>
          </p:cNvCxnSpPr>
          <p:nvPr/>
        </p:nvCxnSpPr>
        <p:spPr bwMode="auto">
          <a:xfrm>
            <a:off x="1689250" y="1679322"/>
            <a:ext cx="139850" cy="146164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5" name="직사각형 14"/>
          <p:cNvSpPr/>
          <p:nvPr/>
        </p:nvSpPr>
        <p:spPr>
          <a:xfrm>
            <a:off x="6499427" y="4135595"/>
            <a:ext cx="348921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dirty="0">
              <a:solidFill>
                <a:srgbClr val="0000CC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6" y="2152753"/>
            <a:ext cx="1059943" cy="1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26" y="2590304"/>
            <a:ext cx="1700219" cy="2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직선 화살표 연결선 15"/>
          <p:cNvCxnSpPr>
            <a:cxnSpLocks noChangeShapeType="1"/>
            <a:stCxn id="6" idx="2"/>
            <a:endCxn id="13" idx="0"/>
          </p:cNvCxnSpPr>
          <p:nvPr/>
        </p:nvCxnSpPr>
        <p:spPr bwMode="auto">
          <a:xfrm flipH="1">
            <a:off x="5319973" y="1072456"/>
            <a:ext cx="1628291" cy="235803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058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Dao</a:t>
            </a:r>
            <a:r>
              <a:rPr lang="ko-KR" altLang="en-US" dirty="0"/>
              <a:t> </a:t>
            </a:r>
            <a:r>
              <a:rPr lang="en-US" altLang="ko-KR" dirty="0"/>
              <a:t>Interface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cxnSpLocks noChangeShapeType="1"/>
          </p:cNvCxnSpPr>
          <p:nvPr/>
        </p:nvCxnSpPr>
        <p:spPr bwMode="auto">
          <a:xfrm flipH="1">
            <a:off x="6138136" y="1326147"/>
            <a:ext cx="1405956" cy="61883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96944" cy="6086294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355976" y="116632"/>
            <a:ext cx="478802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선언부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반환값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메서드이름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매개변수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만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20" name="직선 화살표 연결선 19"/>
          <p:cNvCxnSpPr>
            <a:cxnSpLocks noChangeShapeType="1"/>
          </p:cNvCxnSpPr>
          <p:nvPr/>
        </p:nvCxnSpPr>
        <p:spPr bwMode="auto">
          <a:xfrm flipH="1">
            <a:off x="7236296" y="455186"/>
            <a:ext cx="648072" cy="167767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2055153" y="3072632"/>
            <a:ext cx="1580743" cy="4500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7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Dao</a:t>
            </a:r>
            <a:r>
              <a:rPr lang="ko-KR" altLang="en-US" dirty="0"/>
              <a:t> </a:t>
            </a:r>
            <a:r>
              <a:rPr lang="ko-KR" altLang="en-US" dirty="0" smtClean="0"/>
              <a:t>구현 클래스 생성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4824536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386208" cy="5124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3216150" y="5445224"/>
            <a:ext cx="1105546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911636" y="3861048"/>
            <a:ext cx="1865984" cy="50405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</p:cNvCxnSpPr>
          <p:nvPr/>
        </p:nvCxnSpPr>
        <p:spPr bwMode="auto">
          <a:xfrm>
            <a:off x="4535246" y="1340768"/>
            <a:ext cx="987220" cy="46471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5241298" y="2443019"/>
            <a:ext cx="892820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46660" y="1340768"/>
            <a:ext cx="3522263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user.dao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&gt;class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4" name="직선 화살표 연결선 13"/>
          <p:cNvCxnSpPr>
            <a:cxnSpLocks noChangeShapeType="1"/>
            <a:stCxn id="13" idx="2"/>
            <a:endCxn id="8" idx="0"/>
          </p:cNvCxnSpPr>
          <p:nvPr/>
        </p:nvCxnSpPr>
        <p:spPr bwMode="auto">
          <a:xfrm flipH="1">
            <a:off x="1844628" y="1679322"/>
            <a:ext cx="163164" cy="218172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9" name="직사각형 18"/>
          <p:cNvSpPr/>
          <p:nvPr/>
        </p:nvSpPr>
        <p:spPr>
          <a:xfrm>
            <a:off x="4002820" y="1002214"/>
            <a:ext cx="1064852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2" name="직선 화살표 연결선 11"/>
          <p:cNvCxnSpPr>
            <a:cxnSpLocks noChangeShapeType="1"/>
            <a:endCxn id="11" idx="0"/>
          </p:cNvCxnSpPr>
          <p:nvPr/>
        </p:nvCxnSpPr>
        <p:spPr bwMode="auto">
          <a:xfrm>
            <a:off x="4535246" y="1340768"/>
            <a:ext cx="1152462" cy="110225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grpSp>
        <p:nvGrpSpPr>
          <p:cNvPr id="23" name="그룹 22"/>
          <p:cNvGrpSpPr/>
          <p:nvPr/>
        </p:nvGrpSpPr>
        <p:grpSpPr>
          <a:xfrm>
            <a:off x="4496572" y="3295105"/>
            <a:ext cx="4133276" cy="3427827"/>
            <a:chOff x="6120871" y="182297"/>
            <a:chExt cx="4133276" cy="3427827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871" y="225748"/>
              <a:ext cx="2843617" cy="33843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직사각형 25"/>
            <p:cNvSpPr>
              <a:spLocks noChangeArrowheads="1"/>
            </p:cNvSpPr>
            <p:nvPr/>
          </p:nvSpPr>
          <p:spPr bwMode="auto">
            <a:xfrm>
              <a:off x="6146694" y="1875961"/>
              <a:ext cx="1105546" cy="16756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27" name="직사각형 26"/>
            <p:cNvSpPr>
              <a:spLocks noChangeArrowheads="1"/>
            </p:cNvSpPr>
            <p:nvPr/>
          </p:nvSpPr>
          <p:spPr bwMode="auto">
            <a:xfrm>
              <a:off x="7380312" y="3254772"/>
              <a:ext cx="720080" cy="16756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29" name="직사각형 28"/>
            <p:cNvSpPr>
              <a:spLocks noChangeArrowheads="1"/>
            </p:cNvSpPr>
            <p:nvPr/>
          </p:nvSpPr>
          <p:spPr bwMode="auto">
            <a:xfrm>
              <a:off x="9534067" y="182297"/>
              <a:ext cx="720080" cy="16756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31" name="직사각형 30"/>
            <p:cNvSpPr>
              <a:spLocks noChangeArrowheads="1"/>
            </p:cNvSpPr>
            <p:nvPr/>
          </p:nvSpPr>
          <p:spPr bwMode="auto">
            <a:xfrm>
              <a:off x="8964488" y="2423549"/>
              <a:ext cx="472171" cy="16756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</p:grpSp>
      <p:sp>
        <p:nvSpPr>
          <p:cNvPr id="24" name="자유형 23"/>
          <p:cNvSpPr/>
          <p:nvPr/>
        </p:nvSpPr>
        <p:spPr>
          <a:xfrm>
            <a:off x="7010400" y="3467100"/>
            <a:ext cx="1297432" cy="1549400"/>
          </a:xfrm>
          <a:custGeom>
            <a:avLst/>
            <a:gdLst>
              <a:gd name="connsiteX0" fmla="*/ 1270000 w 1297432"/>
              <a:gd name="connsiteY0" fmla="*/ 0 h 1549400"/>
              <a:gd name="connsiteX1" fmla="*/ 1130300 w 1297432"/>
              <a:gd name="connsiteY1" fmla="*/ 939800 h 1549400"/>
              <a:gd name="connsiteX2" fmla="*/ 0 w 1297432"/>
              <a:gd name="connsiteY2" fmla="*/ 154940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7432" h="1549400">
                <a:moveTo>
                  <a:pt x="1270000" y="0"/>
                </a:moveTo>
                <a:cubicBezTo>
                  <a:pt x="1305983" y="340783"/>
                  <a:pt x="1341967" y="681567"/>
                  <a:pt x="1130300" y="939800"/>
                </a:cubicBezTo>
                <a:cubicBezTo>
                  <a:pt x="918633" y="1198033"/>
                  <a:pt x="459316" y="1373716"/>
                  <a:pt x="0" y="154940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7668344" y="3429000"/>
            <a:ext cx="288032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630348" y="4847223"/>
            <a:ext cx="288032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756013" y="6016990"/>
            <a:ext cx="288032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0000CC"/>
                </a:solidFill>
              </a:rPr>
              <a:t>5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7740352" y="5167025"/>
            <a:ext cx="288032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0000CC"/>
                </a:solidFill>
              </a:rPr>
              <a:t>6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77" y="1792785"/>
            <a:ext cx="1708423" cy="22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5266555" y="1780084"/>
            <a:ext cx="2264133" cy="20749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0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00540"/>
            <a:ext cx="4752528" cy="588478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5252" y="117773"/>
            <a:ext cx="8153400" cy="646931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Dao</a:t>
            </a:r>
            <a:r>
              <a:rPr lang="ko-KR" altLang="en-US" sz="2800" dirty="0" smtClean="0"/>
              <a:t>구현 클래스생성</a:t>
            </a:r>
            <a:endParaRPr lang="ko-KR" altLang="en-US" sz="28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98" y="2080304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98" y="2819840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0540"/>
            <a:ext cx="3275379" cy="464468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오른쪽 화살표 2"/>
          <p:cNvSpPr/>
          <p:nvPr/>
        </p:nvSpPr>
        <p:spPr>
          <a:xfrm>
            <a:off x="3958112" y="1130122"/>
            <a:ext cx="243830" cy="2065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21" y="2089829"/>
            <a:ext cx="476250" cy="10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1080182"/>
            <a:ext cx="4665060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0000FF"/>
                </a:solidFill>
              </a:rPr>
              <a:t>어떤 </a:t>
            </a:r>
            <a:r>
              <a:rPr lang="en-US" altLang="ko-KR" sz="1400" dirty="0" smtClean="0">
                <a:solidFill>
                  <a:srgbClr val="0000FF"/>
                </a:solidFill>
              </a:rPr>
              <a:t>DB</a:t>
            </a:r>
            <a:r>
              <a:rPr lang="ko-KR" altLang="en-US" sz="1400" dirty="0" smtClean="0">
                <a:solidFill>
                  <a:srgbClr val="0000FF"/>
                </a:solidFill>
              </a:rPr>
              <a:t>에 연결할 것인가</a:t>
            </a:r>
            <a:r>
              <a:rPr lang="en-US" altLang="ko-KR" sz="1400" dirty="0" smtClean="0">
                <a:solidFill>
                  <a:srgbClr val="0000FF"/>
                </a:solidFill>
              </a:rPr>
              <a:t>?, </a:t>
            </a:r>
            <a:r>
              <a:rPr lang="ko-KR" altLang="en-US" sz="1400" dirty="0" smtClean="0">
                <a:solidFill>
                  <a:srgbClr val="0000FF"/>
                </a:solidFill>
              </a:rPr>
              <a:t> 연결이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ko-KR" altLang="en-US" sz="1400" dirty="0" smtClean="0">
                <a:solidFill>
                  <a:srgbClr val="0000FF"/>
                </a:solidFill>
              </a:rPr>
              <a:t>확립된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DataSource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ko-KR" altLang="en-US" sz="1400" dirty="0" smtClean="0">
                <a:solidFill>
                  <a:srgbClr val="0000FF"/>
                </a:solidFill>
              </a:rPr>
              <a:t>객체를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ko-KR" altLang="en-US" sz="1400" dirty="0" err="1" smtClean="0">
                <a:solidFill>
                  <a:srgbClr val="0000FF"/>
                </a:solidFill>
              </a:rPr>
              <a:t>거져와야함</a:t>
            </a:r>
            <a:r>
              <a:rPr lang="en-US" altLang="ko-KR" sz="1400" dirty="0" smtClean="0">
                <a:solidFill>
                  <a:srgbClr val="0000FF"/>
                </a:solidFill>
              </a:rPr>
              <a:t>(DI)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4139952" y="1484784"/>
            <a:ext cx="4536504" cy="100811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2093530" y="3238874"/>
            <a:ext cx="1470358" cy="25202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7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 latinLnBrk="1">
              <a:spcBef>
                <a:spcPct val="0"/>
              </a:spcBef>
            </a:pPr>
            <a:r>
              <a:rPr lang="en-US" altLang="ko-KR" sz="2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Spring</a:t>
            </a:r>
            <a:r>
              <a:rPr lang="ko-KR" altLang="en-US" sz="2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JDBC</a:t>
            </a:r>
            <a:r>
              <a:rPr lang="ko-KR" altLang="en-US" sz="2800" b="1" dirty="0">
                <a:latin typeface="HY강B" panose="02030600000101010101" pitchFamily="18" charset="-127"/>
                <a:ea typeface="HY강B" panose="02030600000101010101" pitchFamily="18" charset="-127"/>
              </a:rPr>
              <a:t>를 위한 </a:t>
            </a:r>
            <a:r>
              <a:rPr lang="en-US" altLang="ko-KR" sz="2800" b="1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jdbcTemplate</a:t>
            </a:r>
            <a:r>
              <a:rPr lang="en-US" altLang="ko-KR" sz="28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28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28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endParaRPr lang="ko-KR" altLang="en-US" sz="28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8496944" cy="56166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ko-KR" sz="1800" dirty="0"/>
              <a:t>Dao</a:t>
            </a:r>
            <a:r>
              <a:rPr lang="ko-KR" altLang="en-US" sz="1800" dirty="0"/>
              <a:t> 구현 </a:t>
            </a:r>
            <a:r>
              <a:rPr lang="ko-KR" altLang="en-US" sz="1800" dirty="0" smtClean="0"/>
              <a:t>클래스에서는</a:t>
            </a:r>
            <a:r>
              <a:rPr lang="en-US" altLang="ko-KR" sz="1800" dirty="0" smtClean="0"/>
              <a:t> try-catch-finally</a:t>
            </a:r>
            <a:r>
              <a:rPr lang="ko-KR" altLang="en-US" sz="1800" dirty="0"/>
              <a:t>로 자원을 관리하는 </a:t>
            </a:r>
            <a:r>
              <a:rPr lang="ko-KR" altLang="en-US" sz="1800" dirty="0" smtClean="0"/>
              <a:t>등 예외 처리의 중복된 </a:t>
            </a:r>
            <a:r>
              <a:rPr lang="ko-KR" altLang="en-US" sz="1800" dirty="0"/>
              <a:t>코드를 </a:t>
            </a:r>
            <a:r>
              <a:rPr lang="ko-KR" altLang="en-US" sz="1800" dirty="0" smtClean="0"/>
              <a:t>제거</a:t>
            </a:r>
            <a:r>
              <a:rPr lang="en-US" altLang="ko-KR" sz="1800" dirty="0" smtClean="0"/>
              <a:t>, DTO</a:t>
            </a:r>
            <a:r>
              <a:rPr lang="ko-KR" altLang="en-US" sz="1800" dirty="0" smtClean="0"/>
              <a:t>를 이용한 매개변수전달</a:t>
            </a:r>
            <a:r>
              <a:rPr lang="en-US" altLang="ko-KR" sz="1800" dirty="0" smtClean="0"/>
              <a:t>,  SQL</a:t>
            </a:r>
            <a:r>
              <a:rPr lang="ko-KR" altLang="en-US" sz="1800" dirty="0" smtClean="0"/>
              <a:t> 쿼리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실행</a:t>
            </a:r>
            <a:r>
              <a:rPr lang="en-US" altLang="ko-KR" sz="1800" dirty="0" smtClean="0"/>
              <a:t>,  </a:t>
            </a:r>
            <a:r>
              <a:rPr lang="ko-KR" altLang="en-US" sz="1800" dirty="0" smtClean="0"/>
              <a:t>결과값 전달을 수행하는 클래스</a:t>
            </a:r>
            <a:r>
              <a:rPr lang="en-US" altLang="ko-KR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altLang="ko-KR" sz="1800" dirty="0" smtClean="0">
                <a:sym typeface="Wingdings" panose="05000000000000000000" pitchFamily="2" charset="2"/>
              </a:rPr>
              <a:t> </a:t>
            </a:r>
            <a:r>
              <a:rPr lang="en-US" altLang="ko-KR" sz="1800" dirty="0" smtClean="0"/>
              <a:t>Connection </a:t>
            </a:r>
            <a:r>
              <a:rPr lang="ko-KR" altLang="en-US" sz="1800" dirty="0" smtClean="0"/>
              <a:t>객체가 필요함</a:t>
            </a:r>
            <a:endParaRPr lang="en-US" altLang="ko-KR" sz="18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ko-KR" dirty="0" err="1" smtClean="0">
                <a:solidFill>
                  <a:srgbClr val="0000FF"/>
                </a:solidFill>
              </a:rPr>
              <a:t>JdbcTemplate</a:t>
            </a:r>
            <a:r>
              <a:rPr lang="en-US" altLang="ko-KR" dirty="0" smtClean="0">
                <a:solidFill>
                  <a:srgbClr val="0000FF"/>
                </a:solidFill>
              </a:rPr>
              <a:t>  </a:t>
            </a:r>
            <a:r>
              <a:rPr lang="ko-KR" altLang="en-US" dirty="0" smtClean="0">
                <a:solidFill>
                  <a:srgbClr val="0000FF"/>
                </a:solidFill>
              </a:rPr>
              <a:t>클래스를 이용하면 간단한 처리 가능 </a:t>
            </a:r>
            <a:endParaRPr lang="en-US" altLang="ko-KR" sz="2000" dirty="0" smtClean="0">
              <a:solidFill>
                <a:srgbClr val="0000FF"/>
              </a:solidFill>
            </a:endParaRPr>
          </a:p>
          <a:p>
            <a:pPr marL="594360" lvl="2" indent="-320040">
              <a:spcBef>
                <a:spcPts val="7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US" altLang="ko-KR" dirty="0" err="1" smtClean="0">
                <a:solidFill>
                  <a:srgbClr val="0000FF"/>
                </a:solidFill>
              </a:rPr>
              <a:t>DataSource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객체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필요 </a:t>
            </a:r>
            <a:r>
              <a:rPr lang="en-US" altLang="ko-KR" dirty="0" smtClean="0">
                <a:solidFill>
                  <a:srgbClr val="0000FF"/>
                </a:solidFill>
                <a:sym typeface="Wingdings" panose="05000000000000000000" pitchFamily="2" charset="2"/>
              </a:rPr>
              <a:t> DI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marL="594360" lvl="2" indent="-320040">
              <a:spcBef>
                <a:spcPts val="7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US" altLang="ko-KR" dirty="0" smtClean="0">
                <a:solidFill>
                  <a:srgbClr val="0000FF"/>
                </a:solidFill>
              </a:rPr>
              <a:t>mapper</a:t>
            </a:r>
            <a:r>
              <a:rPr lang="ko-KR" altLang="en-US" dirty="0" smtClean="0">
                <a:solidFill>
                  <a:srgbClr val="0000FF"/>
                </a:solidFill>
              </a:rPr>
              <a:t> 객체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 필요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marL="274320" lvl="2" indent="0">
              <a:spcBef>
                <a:spcPts val="700"/>
              </a:spcBef>
              <a:buSzPct val="60000"/>
              <a:buNone/>
            </a:pPr>
            <a:endParaRPr lang="en-US" altLang="ko-KR" dirty="0" smtClean="0"/>
          </a:p>
          <a:p>
            <a:r>
              <a:rPr lang="en-US" altLang="ko-KR" sz="1800" dirty="0" smtClean="0"/>
              <a:t>JDBC</a:t>
            </a:r>
            <a:r>
              <a:rPr lang="ko-KR" altLang="en-US" sz="1800" dirty="0"/>
              <a:t>를 위한 세 개의 템플릿 </a:t>
            </a:r>
            <a:r>
              <a:rPr lang="ko-KR" altLang="en-US" sz="1800" dirty="0" smtClean="0"/>
              <a:t>클래스</a:t>
            </a:r>
            <a:endParaRPr lang="en-US" altLang="ko-KR" sz="1800" dirty="0" smtClean="0"/>
          </a:p>
          <a:p>
            <a:pPr lvl="1"/>
            <a:r>
              <a:rPr lang="en-US" altLang="ko-KR" dirty="0" err="1" smtClean="0">
                <a:solidFill>
                  <a:srgbClr val="0000FF"/>
                </a:solidFill>
              </a:rPr>
              <a:t>JdbcTemplate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2"/>
            <a:r>
              <a:rPr lang="ko-KR" altLang="en-US" dirty="0" smtClean="0"/>
              <a:t>기본적인 </a:t>
            </a:r>
            <a:r>
              <a:rPr lang="en-US" altLang="ko-KR" dirty="0"/>
              <a:t>JDBC </a:t>
            </a:r>
            <a:r>
              <a:rPr lang="ko-KR" altLang="en-US" dirty="0"/>
              <a:t>템플릿 </a:t>
            </a:r>
            <a:r>
              <a:rPr lang="ko-KR" altLang="en-US" dirty="0" smtClean="0"/>
              <a:t>클래스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위치 기반의 </a:t>
            </a:r>
            <a:r>
              <a:rPr lang="ko-KR" altLang="en-US" dirty="0" err="1" smtClean="0"/>
              <a:t>파라미터</a:t>
            </a:r>
            <a:r>
              <a:rPr lang="ko-KR" altLang="en-US" dirty="0" smtClean="0"/>
              <a:t> 처리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JDBC</a:t>
            </a:r>
            <a:r>
              <a:rPr lang="ko-KR" altLang="en-US" dirty="0"/>
              <a:t>를 이용해서 데이터에 대한 </a:t>
            </a:r>
            <a:r>
              <a:rPr lang="ko-KR" altLang="en-US" dirty="0" smtClean="0"/>
              <a:t>쉬운 접근을 </a:t>
            </a:r>
            <a:r>
              <a:rPr lang="ko-KR" altLang="en-US" dirty="0"/>
              <a:t>제공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err="1" smtClean="0">
                <a:solidFill>
                  <a:srgbClr val="0000FF"/>
                </a:solidFill>
              </a:rPr>
              <a:t>NamedParameterjdbcTemplate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2"/>
            <a:r>
              <a:rPr lang="en-US" altLang="ko-KR" dirty="0" smtClean="0"/>
              <a:t> </a:t>
            </a:r>
            <a:r>
              <a:rPr lang="en-US" altLang="ko-KR" dirty="0" err="1"/>
              <a:t>PreparedStatement</a:t>
            </a:r>
            <a:r>
              <a:rPr lang="ko-KR" altLang="en-US" dirty="0"/>
              <a:t>에서 </a:t>
            </a:r>
            <a:r>
              <a:rPr lang="ko-KR" altLang="en-US" dirty="0" smtClean="0"/>
              <a:t>위치 </a:t>
            </a:r>
            <a:r>
              <a:rPr lang="ko-KR" altLang="en-US" dirty="0"/>
              <a:t>기반의 </a:t>
            </a:r>
            <a:r>
              <a:rPr lang="ko-KR" altLang="en-US" dirty="0" err="1"/>
              <a:t>파라미터가</a:t>
            </a:r>
            <a:r>
              <a:rPr lang="ko-KR" altLang="en-US" dirty="0"/>
              <a:t> 아닌 이름을 가진 </a:t>
            </a:r>
            <a:r>
              <a:rPr lang="ko-KR" altLang="en-US" dirty="0" err="1"/>
              <a:t>파라미터를</a:t>
            </a:r>
            <a:r>
              <a:rPr lang="ko-KR" altLang="en-US" dirty="0"/>
              <a:t> 사용할 수 있도록 지원하는 템플릿 클래스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err="1" smtClean="0">
                <a:solidFill>
                  <a:srgbClr val="0000FF"/>
                </a:solidFill>
              </a:rPr>
              <a:t>SimplejdbcTemplate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2"/>
            <a:r>
              <a:rPr lang="en-US" altLang="ko-KR" dirty="0" err="1" smtClean="0"/>
              <a:t>JdbcTemplate</a:t>
            </a:r>
            <a:r>
              <a:rPr lang="ko-KR" altLang="en-US" dirty="0" smtClean="0"/>
              <a:t>기능을 향상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위치와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이름 기반  </a:t>
            </a:r>
            <a:r>
              <a:rPr lang="ko-KR" altLang="en-US" dirty="0" err="1" smtClean="0"/>
              <a:t>파라메터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 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0880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Maven project 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1. maven Project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2. POM </a:t>
            </a:r>
            <a:r>
              <a:rPr lang="ko-KR" altLang="en-US" dirty="0" smtClean="0"/>
              <a:t>설정</a:t>
            </a:r>
            <a:r>
              <a:rPr lang="en-US" altLang="ko-KR" dirty="0" smtClean="0"/>
              <a:t>- repository, </a:t>
            </a:r>
            <a:r>
              <a:rPr lang="en-US" altLang="ko-KR" dirty="0" err="1" smtClean="0"/>
              <a:t>spring_jdbc</a:t>
            </a:r>
            <a:r>
              <a:rPr lang="en-US" altLang="ko-KR" dirty="0" smtClean="0"/>
              <a:t>, tomcat-</a:t>
            </a:r>
            <a:r>
              <a:rPr lang="en-US" altLang="ko-KR" dirty="0" err="1" smtClean="0"/>
              <a:t>jdbc</a:t>
            </a:r>
            <a:r>
              <a:rPr lang="en-US" altLang="ko-KR" dirty="0" smtClean="0"/>
              <a:t>, hibernate-validator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3. Web.xml </a:t>
            </a:r>
            <a:r>
              <a:rPr lang="ko-KR" altLang="en-US" dirty="0" smtClean="0"/>
              <a:t>설정</a:t>
            </a:r>
            <a:r>
              <a:rPr lang="en-US" altLang="ko-KR" dirty="0" smtClean="0"/>
              <a:t>- </a:t>
            </a:r>
            <a:r>
              <a:rPr lang="ko-KR" altLang="en-US" dirty="0" smtClean="0"/>
              <a:t>한글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멀티미디어파일 처리</a:t>
            </a:r>
            <a:r>
              <a:rPr lang="en-US" altLang="ko-KR" dirty="0" smtClean="0"/>
              <a:t> </a:t>
            </a:r>
            <a:r>
              <a:rPr lang="ko-KR" altLang="en-US" dirty="0" smtClean="0"/>
              <a:t>부분 설정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4. root-context.xml </a:t>
            </a:r>
            <a:r>
              <a:rPr lang="en-US" altLang="ko-KR" dirty="0" smtClean="0">
                <a:sym typeface="Wingdings" panose="05000000000000000000" pitchFamily="2" charset="2"/>
              </a:rPr>
              <a:t>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dataSource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 설정</a:t>
            </a:r>
            <a:r>
              <a:rPr lang="en-US" altLang="ko-KR" dirty="0" smtClean="0"/>
              <a:t> </a:t>
            </a:r>
          </a:p>
          <a:p>
            <a:pPr marL="0" indent="0">
              <a:buNone/>
            </a:pPr>
            <a:r>
              <a:rPr lang="en-US" altLang="ko-KR" dirty="0" smtClean="0"/>
              <a:t>4. DTO </a:t>
            </a:r>
            <a:r>
              <a:rPr lang="ko-KR" altLang="en-US" dirty="0" smtClean="0"/>
              <a:t>클래스 만들기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5. Dao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인터페이스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구현클래스 생성</a:t>
            </a:r>
            <a:r>
              <a:rPr lang="en-US" altLang="ko-KR" dirty="0" smtClean="0">
                <a:sym typeface="Wingdings" panose="05000000000000000000" pitchFamily="2" charset="2"/>
              </a:rPr>
              <a:t> </a:t>
            </a:r>
            <a:r>
              <a:rPr lang="en-US" altLang="ko-KR" dirty="0" smtClean="0"/>
              <a:t>root-context.xml 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6. </a:t>
            </a:r>
            <a:r>
              <a:rPr lang="ko-KR" altLang="en-US" dirty="0" smtClean="0"/>
              <a:t>서비스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인터페이스</a:t>
            </a:r>
            <a:r>
              <a:rPr lang="en-US" altLang="ko-KR" dirty="0" smtClean="0"/>
              <a:t>, </a:t>
            </a:r>
            <a:r>
              <a:rPr lang="ko-KR" altLang="en-US" dirty="0"/>
              <a:t>구현클래스 </a:t>
            </a:r>
            <a:r>
              <a:rPr lang="ko-KR" altLang="en-US" dirty="0" smtClean="0"/>
              <a:t>생성</a:t>
            </a:r>
            <a:r>
              <a:rPr lang="en-US" altLang="ko-KR" dirty="0" smtClean="0">
                <a:sym typeface="Wingdings" panose="05000000000000000000" pitchFamily="2" charset="2"/>
              </a:rPr>
              <a:t></a:t>
            </a:r>
            <a:r>
              <a:rPr lang="en-US" altLang="ko-KR" dirty="0"/>
              <a:t>root-context.xml </a:t>
            </a:r>
            <a:r>
              <a:rPr lang="ko-KR" altLang="en-US" dirty="0"/>
              <a:t>수정</a:t>
            </a:r>
            <a:r>
              <a:rPr lang="en-US" altLang="ko-KR" dirty="0"/>
              <a:t> </a:t>
            </a:r>
            <a:r>
              <a:rPr lang="ko-KR" altLang="en-US" dirty="0"/>
              <a:t>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7. Controller </a:t>
            </a:r>
            <a:r>
              <a:rPr lang="en-US" altLang="ko-KR" dirty="0" smtClean="0">
                <a:sym typeface="Wingdings" panose="05000000000000000000" pitchFamily="2" charset="2"/>
              </a:rPr>
              <a:t></a:t>
            </a:r>
            <a:r>
              <a:rPr lang="en-US" altLang="ko-KR" dirty="0"/>
              <a:t>root-context.xml </a:t>
            </a:r>
            <a:r>
              <a:rPr lang="ko-KR" altLang="en-US" dirty="0"/>
              <a:t>수정</a:t>
            </a:r>
            <a:r>
              <a:rPr lang="en-US" altLang="ko-KR" dirty="0"/>
              <a:t> </a:t>
            </a:r>
            <a:r>
              <a:rPr lang="ko-KR" altLang="en-US" dirty="0"/>
              <a:t>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8. Servlet-context.xml </a:t>
            </a:r>
            <a:r>
              <a:rPr lang="ko-KR" altLang="en-US" dirty="0" smtClean="0"/>
              <a:t>설정</a:t>
            </a:r>
            <a:r>
              <a:rPr lang="en-US" altLang="ko-KR" dirty="0" smtClean="0"/>
              <a:t> </a:t>
            </a:r>
          </a:p>
          <a:p>
            <a:pPr marL="0" indent="0">
              <a:buNone/>
            </a:pPr>
            <a:r>
              <a:rPr lang="en-US" altLang="ko-KR" dirty="0" smtClean="0"/>
              <a:t>9. View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  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9267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Dao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DataSource</a:t>
            </a:r>
            <a:r>
              <a:rPr lang="en-US" altLang="ko-KR" dirty="0" smtClean="0"/>
              <a:t> DI  </a:t>
            </a:r>
            <a:endParaRPr lang="ko-KR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0452"/>
            <a:ext cx="7416824" cy="6147548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9004"/>
            <a:ext cx="6111427" cy="2592288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자유형 4"/>
          <p:cNvSpPr/>
          <p:nvPr/>
        </p:nvSpPr>
        <p:spPr>
          <a:xfrm rot="21207245">
            <a:off x="2302850" y="4178383"/>
            <a:ext cx="5354925" cy="2034957"/>
          </a:xfrm>
          <a:custGeom>
            <a:avLst/>
            <a:gdLst>
              <a:gd name="connsiteX0" fmla="*/ 0 w 5397500"/>
              <a:gd name="connsiteY0" fmla="*/ 2362200 h 2570112"/>
              <a:gd name="connsiteX1" fmla="*/ 4254500 w 5397500"/>
              <a:gd name="connsiteY1" fmla="*/ 2336800 h 2570112"/>
              <a:gd name="connsiteX2" fmla="*/ 5397500 w 5397500"/>
              <a:gd name="connsiteY2" fmla="*/ 0 h 257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7500" h="2570112">
                <a:moveTo>
                  <a:pt x="0" y="2362200"/>
                </a:moveTo>
                <a:cubicBezTo>
                  <a:pt x="1677458" y="2546350"/>
                  <a:pt x="3354917" y="2730500"/>
                  <a:pt x="4254500" y="2336800"/>
                </a:cubicBezTo>
                <a:cubicBezTo>
                  <a:pt x="5154083" y="1943100"/>
                  <a:pt x="5275791" y="971550"/>
                  <a:pt x="5397500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3876216" y="2636912"/>
            <a:ext cx="1108534" cy="3628226"/>
          </a:xfrm>
          <a:custGeom>
            <a:avLst/>
            <a:gdLst>
              <a:gd name="connsiteX0" fmla="*/ 0 w 5397500"/>
              <a:gd name="connsiteY0" fmla="*/ 2362200 h 2570112"/>
              <a:gd name="connsiteX1" fmla="*/ 4254500 w 5397500"/>
              <a:gd name="connsiteY1" fmla="*/ 2336800 h 2570112"/>
              <a:gd name="connsiteX2" fmla="*/ 5397500 w 5397500"/>
              <a:gd name="connsiteY2" fmla="*/ 0 h 257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7500" h="2570112">
                <a:moveTo>
                  <a:pt x="0" y="2362200"/>
                </a:moveTo>
                <a:cubicBezTo>
                  <a:pt x="1677458" y="2546350"/>
                  <a:pt x="3354917" y="2730500"/>
                  <a:pt x="4254500" y="2336800"/>
                </a:cubicBezTo>
                <a:cubicBezTo>
                  <a:pt x="5154083" y="1943100"/>
                  <a:pt x="5275791" y="971550"/>
                  <a:pt x="5397500" y="0"/>
                </a:cubicBezTo>
              </a:path>
            </a:pathLst>
          </a:custGeom>
          <a:noFill/>
          <a:ln w="9525">
            <a:solidFill>
              <a:srgbClr val="0000FF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2909838" y="2807815"/>
            <a:ext cx="243830" cy="2065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 flipH="1">
            <a:off x="4923656" y="5748271"/>
            <a:ext cx="194444" cy="2065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467491" y="1510045"/>
            <a:ext cx="313695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UserDaoImpl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클래스에  추가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2" name="직선 화살표 연결선 11"/>
          <p:cNvCxnSpPr>
            <a:cxnSpLocks noChangeShapeType="1"/>
            <a:stCxn id="11" idx="2"/>
          </p:cNvCxnSpPr>
          <p:nvPr/>
        </p:nvCxnSpPr>
        <p:spPr bwMode="auto">
          <a:xfrm>
            <a:off x="7035970" y="1848599"/>
            <a:ext cx="720343" cy="90114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3203848" y="2996952"/>
            <a:ext cx="5544616" cy="187220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027857" y="6095861"/>
            <a:ext cx="313695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root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–context.xml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에  추가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202706" y="5534943"/>
            <a:ext cx="5544616" cy="113441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" name="자유형 3"/>
          <p:cNvSpPr/>
          <p:nvPr/>
        </p:nvSpPr>
        <p:spPr>
          <a:xfrm>
            <a:off x="1651000" y="3287832"/>
            <a:ext cx="3619500" cy="2719268"/>
          </a:xfrm>
          <a:custGeom>
            <a:avLst/>
            <a:gdLst>
              <a:gd name="connsiteX0" fmla="*/ 0 w 3619500"/>
              <a:gd name="connsiteY0" fmla="*/ 2719268 h 2719268"/>
              <a:gd name="connsiteX1" fmla="*/ 2209800 w 3619500"/>
              <a:gd name="connsiteY1" fmla="*/ 166568 h 2719268"/>
              <a:gd name="connsiteX2" fmla="*/ 3619500 w 3619500"/>
              <a:gd name="connsiteY2" fmla="*/ 458668 h 271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9500" h="2719268">
                <a:moveTo>
                  <a:pt x="0" y="2719268"/>
                </a:moveTo>
                <a:cubicBezTo>
                  <a:pt x="803275" y="1631301"/>
                  <a:pt x="1606550" y="543335"/>
                  <a:pt x="2209800" y="166568"/>
                </a:cubicBezTo>
                <a:cubicBezTo>
                  <a:pt x="2813050" y="-210199"/>
                  <a:pt x="3216275" y="124234"/>
                  <a:pt x="3619500" y="458668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/>
          <p:cNvCxnSpPr>
            <a:cxnSpLocks noChangeShapeType="1"/>
            <a:stCxn id="16" idx="1"/>
          </p:cNvCxnSpPr>
          <p:nvPr/>
        </p:nvCxnSpPr>
        <p:spPr bwMode="auto">
          <a:xfrm flipH="1">
            <a:off x="4644008" y="6265138"/>
            <a:ext cx="1383849" cy="30006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9" name="TextBox 18"/>
          <p:cNvSpPr txBox="1"/>
          <p:nvPr/>
        </p:nvSpPr>
        <p:spPr>
          <a:xfrm>
            <a:off x="3203848" y="2749744"/>
            <a:ext cx="4665060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0000FF"/>
                </a:solidFill>
              </a:rPr>
              <a:t>어떤 </a:t>
            </a:r>
            <a:r>
              <a:rPr lang="en-US" altLang="ko-KR" sz="1400" dirty="0" smtClean="0">
                <a:solidFill>
                  <a:srgbClr val="0000FF"/>
                </a:solidFill>
              </a:rPr>
              <a:t>DB</a:t>
            </a:r>
            <a:r>
              <a:rPr lang="ko-KR" altLang="en-US" sz="1400" dirty="0" smtClean="0">
                <a:solidFill>
                  <a:srgbClr val="0000FF"/>
                </a:solidFill>
              </a:rPr>
              <a:t>에 연결할 것인가</a:t>
            </a:r>
            <a:r>
              <a:rPr lang="en-US" altLang="ko-KR" sz="1400" dirty="0" smtClean="0">
                <a:solidFill>
                  <a:srgbClr val="0000FF"/>
                </a:solidFill>
              </a:rPr>
              <a:t>?, </a:t>
            </a:r>
            <a:r>
              <a:rPr lang="ko-KR" altLang="en-US" sz="1400" dirty="0" smtClean="0">
                <a:solidFill>
                  <a:srgbClr val="0000FF"/>
                </a:solidFill>
              </a:rPr>
              <a:t> 연결이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ko-KR" altLang="en-US" sz="1400" dirty="0" smtClean="0">
                <a:solidFill>
                  <a:srgbClr val="0000FF"/>
                </a:solidFill>
              </a:rPr>
              <a:t>확립된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DataSource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ko-KR" altLang="en-US" sz="1400" dirty="0" smtClean="0">
                <a:solidFill>
                  <a:srgbClr val="0000FF"/>
                </a:solidFill>
              </a:rPr>
              <a:t>객체를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ko-KR" altLang="en-US" sz="1400" dirty="0" err="1" smtClean="0">
                <a:solidFill>
                  <a:srgbClr val="0000FF"/>
                </a:solidFill>
              </a:rPr>
              <a:t>거져와야함</a:t>
            </a:r>
            <a:r>
              <a:rPr lang="en-US" altLang="ko-KR" sz="1400" dirty="0" smtClean="0">
                <a:solidFill>
                  <a:srgbClr val="0000FF"/>
                </a:solidFill>
              </a:rPr>
              <a:t>(DI)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1212"/>
            <a:ext cx="8153400" cy="646931"/>
          </a:xfrm>
        </p:spPr>
        <p:txBody>
          <a:bodyPr>
            <a:normAutofit/>
          </a:bodyPr>
          <a:lstStyle/>
          <a:p>
            <a:pPr lvl="1" algn="l" rtl="0" latinLnBrk="1">
              <a:spcBef>
                <a:spcPct val="0"/>
              </a:spcBef>
            </a:pPr>
            <a:r>
              <a:rPr lang="en-US" altLang="ko-KR" sz="2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Spring</a:t>
            </a:r>
            <a:r>
              <a:rPr lang="ko-KR" altLang="en-US" sz="2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JDBC</a:t>
            </a:r>
            <a:r>
              <a:rPr lang="ko-KR" altLang="en-US" sz="2800" b="1" dirty="0">
                <a:latin typeface="HY강B" panose="02030600000101010101" pitchFamily="18" charset="-127"/>
                <a:ea typeface="HY강B" panose="02030600000101010101" pitchFamily="18" charset="-127"/>
              </a:rPr>
              <a:t>를 위한 </a:t>
            </a:r>
            <a:r>
              <a:rPr lang="en-US" altLang="ko-KR" sz="2800" b="1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jdbcTemplate</a:t>
            </a:r>
            <a:r>
              <a:rPr lang="en-US" altLang="ko-KR" sz="28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28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28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endParaRPr lang="ko-KR" altLang="en-US" sz="28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496944" cy="5832648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ko-KR" sz="1800" dirty="0" err="1" smtClean="0"/>
              <a:t>JdbcTemplate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에는 </a:t>
            </a:r>
            <a:r>
              <a:rPr lang="en-US" altLang="ko-KR" sz="1800" dirty="0" err="1" smtClean="0"/>
              <a:t>DataSource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를 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주입해야 한다</a:t>
            </a:r>
            <a:r>
              <a:rPr lang="en-US" altLang="ko-KR" sz="1800" dirty="0" smtClean="0"/>
              <a:t>. </a:t>
            </a:r>
          </a:p>
          <a:p>
            <a:r>
              <a:rPr lang="en-US" altLang="ko-KR" sz="1800" dirty="0" err="1" smtClean="0"/>
              <a:t>JdbcTemplate</a:t>
            </a:r>
            <a:r>
              <a:rPr lang="ko-KR" altLang="en-US" sz="1800" dirty="0"/>
              <a:t>클래스는 </a:t>
            </a:r>
            <a:r>
              <a:rPr lang="en-US" altLang="ko-KR" sz="1800" dirty="0" err="1"/>
              <a:t>SQl</a:t>
            </a:r>
            <a:r>
              <a:rPr lang="ko-KR" altLang="en-US" sz="1800" dirty="0"/>
              <a:t>쿼리의 </a:t>
            </a:r>
            <a:r>
              <a:rPr lang="en-US" altLang="ko-KR" sz="1800" dirty="0"/>
              <a:t>CRUD</a:t>
            </a:r>
            <a:r>
              <a:rPr lang="ko-KR" altLang="en-US" sz="1800" dirty="0"/>
              <a:t>를 지원하기 위하여 다양한 </a:t>
            </a:r>
            <a:r>
              <a:rPr lang="ko-KR" altLang="en-US" sz="1800" dirty="0" err="1"/>
              <a:t>메소드를</a:t>
            </a:r>
            <a:r>
              <a:rPr lang="ko-KR" altLang="en-US" sz="1800" dirty="0"/>
              <a:t> </a:t>
            </a:r>
            <a:r>
              <a:rPr lang="ko-KR" altLang="en-US" sz="1800" dirty="0" smtClean="0"/>
              <a:t>지원한다</a:t>
            </a:r>
            <a:r>
              <a:rPr lang="en-US" altLang="ko-KR" sz="1800" dirty="0" smtClean="0"/>
              <a:t>. </a:t>
            </a:r>
          </a:p>
          <a:p>
            <a:r>
              <a:rPr lang="en-US" altLang="ko-KR" sz="1800" dirty="0" smtClean="0">
                <a:solidFill>
                  <a:srgbClr val="0000FF"/>
                </a:solidFill>
              </a:rPr>
              <a:t>insert/delete/update </a:t>
            </a:r>
            <a:r>
              <a:rPr lang="ko-KR" altLang="en-US" sz="1800" dirty="0">
                <a:solidFill>
                  <a:srgbClr val="0000FF"/>
                </a:solidFill>
              </a:rPr>
              <a:t>쿼리를 지원하기 </a:t>
            </a:r>
            <a:r>
              <a:rPr lang="ko-KR" altLang="en-US" sz="1800" dirty="0" smtClean="0">
                <a:solidFill>
                  <a:srgbClr val="0000FF"/>
                </a:solidFill>
              </a:rPr>
              <a:t>위한 </a:t>
            </a:r>
            <a:r>
              <a:rPr lang="en-US" altLang="ko-KR" sz="1800" dirty="0" smtClean="0">
                <a:solidFill>
                  <a:srgbClr val="0000FF"/>
                </a:solidFill>
              </a:rPr>
              <a:t>update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메서드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lvl="1"/>
            <a:r>
              <a:rPr lang="en-US" altLang="ko-KR" sz="1600" dirty="0" err="1"/>
              <a:t>int</a:t>
            </a:r>
            <a:r>
              <a:rPr lang="en-US" altLang="ko-KR" sz="1600" dirty="0"/>
              <a:t> </a:t>
            </a:r>
            <a:r>
              <a:rPr lang="en-US" altLang="ko-KR" sz="1600" dirty="0" err="1" smtClean="0"/>
              <a:t>jdbcTemplate.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update</a:t>
            </a:r>
            <a:r>
              <a:rPr lang="en-US" altLang="ko-KR" sz="1600" dirty="0" smtClean="0"/>
              <a:t> (</a:t>
            </a:r>
            <a:r>
              <a:rPr lang="en-US" altLang="ko-KR" sz="1600" dirty="0"/>
              <a:t>String </a:t>
            </a:r>
            <a:r>
              <a:rPr lang="en-US" altLang="ko-KR" sz="1600" dirty="0" err="1"/>
              <a:t>sql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 err="1"/>
              <a:t>int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jdbcTemplate.update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(</a:t>
            </a:r>
            <a:r>
              <a:rPr lang="en-US" altLang="ko-KR" sz="1600" dirty="0"/>
              <a:t>String </a:t>
            </a:r>
            <a:r>
              <a:rPr lang="en-US" altLang="ko-KR" sz="1600" dirty="0" err="1"/>
              <a:t>sql</a:t>
            </a:r>
            <a:r>
              <a:rPr lang="en-US" altLang="ko-KR" sz="1600" dirty="0"/>
              <a:t>, Object[] </a:t>
            </a:r>
            <a:r>
              <a:rPr lang="en-US" altLang="ko-KR" sz="1600" dirty="0" err="1"/>
              <a:t>args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 err="1"/>
              <a:t>int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jdbcTemplate.update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(</a:t>
            </a:r>
            <a:r>
              <a:rPr lang="en-US" altLang="ko-KR" sz="1600" dirty="0"/>
              <a:t>String </a:t>
            </a:r>
            <a:r>
              <a:rPr lang="en-US" altLang="ko-KR" sz="1600" dirty="0" err="1"/>
              <a:t>sql</a:t>
            </a:r>
            <a:r>
              <a:rPr lang="en-US" altLang="ko-KR" sz="1600" dirty="0" smtClean="0"/>
              <a:t>, Object</a:t>
            </a:r>
            <a:r>
              <a:rPr lang="en-US" altLang="ko-KR" sz="1600" dirty="0"/>
              <a:t>[] </a:t>
            </a:r>
            <a:r>
              <a:rPr lang="en-US" altLang="ko-KR" sz="1600" dirty="0" err="1"/>
              <a:t>args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int</a:t>
            </a:r>
            <a:r>
              <a:rPr lang="en-US" altLang="ko-KR" sz="1600" dirty="0"/>
              <a:t>[] </a:t>
            </a:r>
            <a:r>
              <a:rPr lang="en-US" altLang="ko-KR" sz="1600" dirty="0" err="1"/>
              <a:t>argType</a:t>
            </a:r>
            <a:r>
              <a:rPr lang="en-US" altLang="ko-KR" sz="1600" dirty="0" smtClean="0"/>
              <a:t>)</a:t>
            </a:r>
          </a:p>
          <a:p>
            <a:pPr lvl="1"/>
            <a:endParaRPr lang="en-US" altLang="ko-KR" sz="1600" dirty="0"/>
          </a:p>
          <a:p>
            <a:r>
              <a:rPr lang="en-US" altLang="ko-KR" sz="1800" dirty="0">
                <a:solidFill>
                  <a:srgbClr val="0000FF"/>
                </a:solidFill>
              </a:rPr>
              <a:t>Select </a:t>
            </a:r>
            <a:r>
              <a:rPr lang="ko-KR" altLang="en-US" sz="1800" dirty="0" smtClean="0">
                <a:solidFill>
                  <a:srgbClr val="0000FF"/>
                </a:solidFill>
              </a:rPr>
              <a:t>관련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메서드</a:t>
            </a:r>
            <a:endParaRPr lang="ko-KR" altLang="en-US" sz="1800" dirty="0">
              <a:solidFill>
                <a:srgbClr val="0000FF"/>
              </a:solidFill>
            </a:endParaRPr>
          </a:p>
          <a:p>
            <a:pPr lvl="1"/>
            <a:r>
              <a:rPr lang="en-US" altLang="ko-KR" sz="1600" dirty="0" err="1"/>
              <a:t>int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jdbcTemplate.queryForInt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(</a:t>
            </a:r>
            <a:r>
              <a:rPr lang="en-US" altLang="ko-KR" sz="1600" dirty="0"/>
              <a:t>String </a:t>
            </a:r>
            <a:r>
              <a:rPr lang="en-US" altLang="ko-KR" sz="1600" dirty="0" err="1"/>
              <a:t>sql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 err="1"/>
              <a:t>int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jdbcTemplate.queryForInt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(</a:t>
            </a:r>
            <a:r>
              <a:rPr lang="en-US" altLang="ko-KR" sz="1600" dirty="0"/>
              <a:t>String </a:t>
            </a:r>
            <a:r>
              <a:rPr lang="en-US" altLang="ko-KR" sz="1600" dirty="0" err="1"/>
              <a:t>sql</a:t>
            </a:r>
            <a:r>
              <a:rPr lang="en-US" altLang="ko-KR" sz="1600" dirty="0" smtClean="0"/>
              <a:t>, Object</a:t>
            </a:r>
            <a:r>
              <a:rPr lang="en-US" altLang="ko-KR" sz="1600" dirty="0"/>
              <a:t>[] </a:t>
            </a:r>
            <a:r>
              <a:rPr lang="en-US" altLang="ko-KR" sz="1600" dirty="0" err="1"/>
              <a:t>args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/>
              <a:t>long </a:t>
            </a:r>
            <a:r>
              <a:rPr lang="en-US" altLang="ko-KR" sz="1600" dirty="0" err="1"/>
              <a:t>jdbcTemplate.queryForLong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(</a:t>
            </a:r>
            <a:r>
              <a:rPr lang="en-US" altLang="ko-KR" sz="1600" dirty="0"/>
              <a:t>String </a:t>
            </a:r>
            <a:r>
              <a:rPr lang="en-US" altLang="ko-KR" sz="1600" dirty="0" err="1"/>
              <a:t>sql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/>
              <a:t>long </a:t>
            </a:r>
            <a:r>
              <a:rPr lang="en-US" altLang="ko-KR" sz="1600" dirty="0" err="1"/>
              <a:t>jdbcTemplate.queryForLong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(</a:t>
            </a:r>
            <a:r>
              <a:rPr lang="en-US" altLang="ko-KR" sz="1600" dirty="0"/>
              <a:t>String </a:t>
            </a:r>
            <a:r>
              <a:rPr lang="en-US" altLang="ko-KR" sz="1600" dirty="0" err="1"/>
              <a:t>sql</a:t>
            </a:r>
            <a:r>
              <a:rPr lang="en-US" altLang="ko-KR" sz="1600" dirty="0"/>
              <a:t>, Object[] </a:t>
            </a:r>
            <a:r>
              <a:rPr lang="en-US" altLang="ko-KR" sz="1600" dirty="0" err="1"/>
              <a:t>agrs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/>
              <a:t>Object </a:t>
            </a:r>
            <a:r>
              <a:rPr lang="en-US" altLang="ko-KR" sz="1600" dirty="0" err="1"/>
              <a:t>jdbcTemplate.queryForObject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(</a:t>
            </a:r>
            <a:r>
              <a:rPr lang="en-US" altLang="ko-KR" sz="1600" dirty="0"/>
              <a:t>String </a:t>
            </a:r>
            <a:r>
              <a:rPr lang="en-US" altLang="ko-KR" sz="1600" dirty="0" err="1"/>
              <a:t>sql</a:t>
            </a:r>
            <a:r>
              <a:rPr lang="en-US" altLang="ko-KR" sz="1600" dirty="0" smtClean="0"/>
              <a:t>, Class </a:t>
            </a:r>
            <a:r>
              <a:rPr lang="en-US" altLang="ko-KR" sz="1600" dirty="0" err="1"/>
              <a:t>requiredType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>
                <a:solidFill>
                  <a:srgbClr val="0000FF"/>
                </a:solidFill>
              </a:rPr>
              <a:t>Object </a:t>
            </a:r>
            <a:r>
              <a:rPr lang="en-US" altLang="ko-KR" sz="1600" dirty="0" err="1"/>
              <a:t>jdbcTemplate.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queryForObject</a:t>
            </a:r>
            <a:r>
              <a:rPr lang="en-US" altLang="ko-KR" sz="1600" dirty="0" smtClean="0">
                <a:solidFill>
                  <a:srgbClr val="0000FF"/>
                </a:solidFill>
              </a:rPr>
              <a:t> (</a:t>
            </a:r>
            <a:r>
              <a:rPr lang="en-US" altLang="ko-KR" sz="1600" dirty="0">
                <a:solidFill>
                  <a:srgbClr val="0000FF"/>
                </a:solidFill>
              </a:rPr>
              <a:t>String </a:t>
            </a:r>
            <a:r>
              <a:rPr lang="en-US" altLang="ko-KR" sz="1600" dirty="0" err="1">
                <a:solidFill>
                  <a:srgbClr val="0000FF"/>
                </a:solidFill>
              </a:rPr>
              <a:t>sql</a:t>
            </a:r>
            <a:r>
              <a:rPr lang="en-US" altLang="ko-KR" sz="1600" dirty="0" smtClean="0">
                <a:solidFill>
                  <a:srgbClr val="0000FF"/>
                </a:solidFill>
              </a:rPr>
              <a:t>, Object</a:t>
            </a:r>
            <a:r>
              <a:rPr lang="en-US" altLang="ko-KR" sz="1600" dirty="0">
                <a:solidFill>
                  <a:srgbClr val="0000FF"/>
                </a:solidFill>
              </a:rPr>
              <a:t>[] </a:t>
            </a:r>
            <a:r>
              <a:rPr lang="en-US" altLang="ko-KR" sz="1600" dirty="0" err="1">
                <a:solidFill>
                  <a:srgbClr val="0000FF"/>
                </a:solidFill>
              </a:rPr>
              <a:t>args</a:t>
            </a:r>
            <a:r>
              <a:rPr lang="en-US" altLang="ko-KR" sz="1600" dirty="0" smtClean="0">
                <a:solidFill>
                  <a:srgbClr val="0000FF"/>
                </a:solidFill>
              </a:rPr>
              <a:t>,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RowMapper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err="1">
                <a:solidFill>
                  <a:srgbClr val="0000FF"/>
                </a:solidFill>
              </a:rPr>
              <a:t>rowMapper</a:t>
            </a:r>
            <a:r>
              <a:rPr lang="en-US" altLang="ko-KR" sz="16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altLang="ko-KR" sz="1600" dirty="0"/>
              <a:t>List </a:t>
            </a:r>
            <a:r>
              <a:rPr lang="en-US" altLang="ko-KR" sz="1600" dirty="0" err="1"/>
              <a:t>jdbcTemplate.queryForList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(</a:t>
            </a:r>
            <a:r>
              <a:rPr lang="en-US" altLang="ko-KR" sz="1600" dirty="0"/>
              <a:t>String </a:t>
            </a:r>
            <a:r>
              <a:rPr lang="en-US" altLang="ko-KR" sz="1600" dirty="0" err="1"/>
              <a:t>sq</a:t>
            </a:r>
            <a:r>
              <a:rPr lang="en-US" altLang="ko-KR" sz="1600" dirty="0"/>
              <a:t>)</a:t>
            </a:r>
          </a:p>
          <a:p>
            <a:pPr marL="0" indent="0">
              <a:buNone/>
            </a:pPr>
            <a:endParaRPr lang="en-US" altLang="ko-KR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627531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jdbcTemplate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992888" cy="4464496"/>
          </a:xfrm>
          <a:ln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dirty="0" smtClean="0"/>
              <a:t>Select</a:t>
            </a:r>
            <a:r>
              <a:rPr lang="ko-KR" altLang="en-US" sz="1800" dirty="0" smtClean="0"/>
              <a:t> 문의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경우</a:t>
            </a:r>
            <a:endParaRPr lang="en-US" altLang="ko-KR" sz="1800" dirty="0" smtClean="0"/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en-US" altLang="ko-KR" sz="1600" dirty="0" err="1" smtClean="0"/>
              <a:t>jdbcTemplate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.queryForObject</a:t>
            </a:r>
            <a:r>
              <a:rPr lang="en-US" altLang="ko-KR" sz="1600" dirty="0" smtClean="0">
                <a:solidFill>
                  <a:srgbClr val="0000FF"/>
                </a:solidFill>
              </a:rPr>
              <a:t>(SQL, </a:t>
            </a:r>
            <a:r>
              <a:rPr lang="en-US" altLang="ko-KR" sz="1600" dirty="0">
                <a:solidFill>
                  <a:srgbClr val="0000FF"/>
                </a:solidFill>
              </a:rPr>
              <a:t>mapper, name</a:t>
            </a:r>
            <a:r>
              <a:rPr lang="en-US" altLang="ko-KR" sz="1600" dirty="0" smtClean="0">
                <a:solidFill>
                  <a:srgbClr val="0000FF"/>
                </a:solidFill>
              </a:rPr>
              <a:t>);</a:t>
            </a: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en-US" altLang="ko-KR" sz="1600" dirty="0" smtClean="0"/>
              <a:t>SQL</a:t>
            </a:r>
            <a:r>
              <a:rPr lang="ko-KR" altLang="en-US" sz="1600" dirty="0" smtClean="0"/>
              <a:t> 문을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실행하고 결과값 반환</a:t>
            </a:r>
            <a:endParaRPr lang="en-US" altLang="ko-KR" sz="1600" dirty="0" smtClean="0"/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ko-KR" altLang="en-US" sz="1600" dirty="0" err="1" smtClean="0"/>
              <a:t>실행전</a:t>
            </a:r>
            <a:r>
              <a:rPr lang="en-US" altLang="ko-KR" sz="1600" dirty="0" smtClean="0"/>
              <a:t> SQL </a:t>
            </a:r>
            <a:r>
              <a:rPr lang="ko-KR" altLang="en-US" sz="1600" dirty="0" smtClean="0"/>
              <a:t>문 </a:t>
            </a:r>
            <a:r>
              <a:rPr lang="en-US" altLang="ko-KR" sz="1600" dirty="0" smtClean="0"/>
              <a:t>? </a:t>
            </a:r>
            <a:r>
              <a:rPr lang="ko-KR" altLang="en-US" sz="1600" dirty="0" smtClean="0"/>
              <a:t>기호에 해당하는 값 입력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위치 </a:t>
            </a:r>
            <a:r>
              <a:rPr lang="ko-KR" altLang="en-US" sz="1600" dirty="0" err="1" smtClean="0"/>
              <a:t>파라메터</a:t>
            </a:r>
            <a:r>
              <a:rPr lang="ko-KR" altLang="en-US" sz="1600" dirty="0" smtClean="0"/>
              <a:t>  </a:t>
            </a:r>
            <a:r>
              <a:rPr lang="en-US" altLang="ko-KR" sz="1600" dirty="0" smtClean="0"/>
              <a:t>: name</a:t>
            </a:r>
            <a:r>
              <a:rPr lang="ko-KR" altLang="en-US" sz="1600" dirty="0" smtClean="0"/>
              <a:t>  </a:t>
            </a:r>
            <a:endParaRPr lang="en-US" altLang="ko-KR" sz="1600" dirty="0" smtClean="0"/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ko-KR" altLang="en-US" sz="1600" dirty="0" smtClean="0"/>
              <a:t>결과값 반환 </a:t>
            </a:r>
            <a:r>
              <a:rPr lang="en-US" altLang="ko-KR" sz="1600" dirty="0" smtClean="0">
                <a:sym typeface="Wingdings" panose="05000000000000000000" pitchFamily="2" charset="2"/>
              </a:rPr>
              <a:t> DTO </a:t>
            </a:r>
            <a:r>
              <a:rPr lang="ko-KR" altLang="en-US" sz="1600" dirty="0" smtClean="0">
                <a:sym typeface="Wingdings" panose="05000000000000000000" pitchFamily="2" charset="2"/>
              </a:rPr>
              <a:t>객체에</a:t>
            </a:r>
            <a:r>
              <a:rPr lang="en-US" altLang="ko-KR" sz="1600" dirty="0" smtClean="0">
                <a:sym typeface="Wingdings" panose="05000000000000000000" pitchFamily="2" charset="2"/>
              </a:rPr>
              <a:t> </a:t>
            </a:r>
            <a:r>
              <a:rPr lang="ko-KR" altLang="en-US" sz="1600" dirty="0" smtClean="0">
                <a:sym typeface="Wingdings" panose="05000000000000000000" pitchFamily="2" charset="2"/>
              </a:rPr>
              <a:t>저장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: mapper</a:t>
            </a:r>
            <a:r>
              <a:rPr lang="ko-KR" altLang="en-US" sz="1600" dirty="0" smtClean="0"/>
              <a:t> 클래스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이용</a:t>
            </a:r>
            <a:endParaRPr lang="en-US" altLang="ko-KR" sz="1600" dirty="0" smtClean="0"/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en-US" altLang="ko-KR" sz="1600" dirty="0" smtClean="0"/>
              <a:t>Mapper </a:t>
            </a:r>
            <a:r>
              <a:rPr lang="ko-KR" altLang="en-US" sz="1600" dirty="0" smtClean="0"/>
              <a:t>클래스</a:t>
            </a:r>
            <a:r>
              <a:rPr lang="en-US" altLang="ko-KR" sz="1600" dirty="0" smtClean="0"/>
              <a:t> : </a:t>
            </a:r>
            <a:r>
              <a:rPr lang="en-US" altLang="ko-KR" sz="1600" dirty="0" err="1" smtClean="0"/>
              <a:t>rs</a:t>
            </a:r>
            <a:r>
              <a:rPr lang="en-US" altLang="ko-KR" sz="1600" dirty="0" smtClean="0"/>
              <a:t> </a:t>
            </a:r>
            <a:r>
              <a:rPr lang="en-US" altLang="ko-KR" sz="1600" dirty="0" smtClean="0">
                <a:sym typeface="Wingdings" panose="05000000000000000000" pitchFamily="2" charset="2"/>
              </a:rPr>
              <a:t> DTO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pPr lvl="1">
              <a:buSzPct val="80000"/>
              <a:buFont typeface="Wingdings" panose="05000000000000000000" pitchFamily="2" charset="2"/>
              <a:buChar char="l"/>
            </a:pPr>
            <a:endParaRPr lang="en-US" altLang="ko-KR" sz="1600" dirty="0" smtClean="0"/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dirty="0" smtClean="0"/>
              <a:t>Insert, update </a:t>
            </a:r>
            <a:r>
              <a:rPr lang="ko-KR" altLang="en-US" sz="1800" dirty="0" smtClean="0"/>
              <a:t>문의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경우</a:t>
            </a:r>
            <a:endParaRPr lang="en-US" altLang="ko-KR" sz="1800" dirty="0" smtClean="0"/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en-US" altLang="ko-KR" sz="1600" dirty="0" err="1" smtClean="0"/>
              <a:t>jdbcTemplate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.update</a:t>
            </a:r>
            <a:r>
              <a:rPr lang="en-US" altLang="ko-KR" sz="1600" dirty="0" smtClean="0">
                <a:solidFill>
                  <a:srgbClr val="0000FF"/>
                </a:solidFill>
              </a:rPr>
              <a:t>(SQL,</a:t>
            </a:r>
            <a:r>
              <a:rPr lang="ko-KR" altLang="en-US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parameterSource</a:t>
            </a:r>
            <a:r>
              <a:rPr lang="en-US" altLang="ko-KR" sz="1600" dirty="0" smtClean="0">
                <a:solidFill>
                  <a:srgbClr val="0000FF"/>
                </a:solidFill>
              </a:rPr>
              <a:t>)</a:t>
            </a: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en-US" altLang="ko-KR" sz="1600" dirty="0" smtClean="0"/>
              <a:t>DTO </a:t>
            </a:r>
            <a:r>
              <a:rPr lang="ko-KR" altLang="en-US" sz="1600" dirty="0" smtClean="0"/>
              <a:t>객체의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내용을  </a:t>
            </a:r>
            <a:r>
              <a:rPr lang="en-US" altLang="ko-KR" sz="1600" dirty="0" smtClean="0"/>
              <a:t>SQL</a:t>
            </a:r>
            <a:r>
              <a:rPr lang="ko-KR" altLang="en-US" sz="1600" dirty="0" smtClean="0"/>
              <a:t>에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입력 </a:t>
            </a:r>
            <a:r>
              <a:rPr lang="en-US" altLang="ko-KR" sz="1600" dirty="0" smtClean="0"/>
              <a:t>: </a:t>
            </a:r>
            <a:r>
              <a:rPr lang="en-US" altLang="ko-KR" sz="1600" dirty="0" err="1">
                <a:solidFill>
                  <a:srgbClr val="0000FF"/>
                </a:solidFill>
              </a:rPr>
              <a:t>parameterSource</a:t>
            </a:r>
            <a:r>
              <a:rPr lang="en-US" altLang="ko-KR" sz="1600" dirty="0">
                <a:solidFill>
                  <a:srgbClr val="0000FF"/>
                </a:solidFill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</a:rPr>
              <a:t>클래스 </a:t>
            </a:r>
            <a:r>
              <a:rPr lang="en-US" altLang="ko-KR" sz="1600" dirty="0" smtClean="0">
                <a:solidFill>
                  <a:srgbClr val="0000FF"/>
                </a:solidFill>
              </a:rPr>
              <a:t>: </a:t>
            </a:r>
            <a:r>
              <a:rPr lang="ko-KR" altLang="en-US" sz="1600" dirty="0" err="1" smtClean="0"/>
              <a:t>네임파라메터</a:t>
            </a:r>
            <a:endParaRPr lang="en-US" altLang="ko-KR" sz="1600" dirty="0" smtClean="0"/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en-US" altLang="ko-KR" sz="1600" dirty="0" err="1" smtClean="0">
                <a:solidFill>
                  <a:srgbClr val="0000FF"/>
                </a:solidFill>
              </a:rPr>
              <a:t>parameterSource</a:t>
            </a:r>
            <a:r>
              <a:rPr lang="en-US" altLang="ko-KR" sz="1600" dirty="0" smtClean="0">
                <a:solidFill>
                  <a:srgbClr val="0000FF"/>
                </a:solidFill>
              </a:rPr>
              <a:t> : DTO </a:t>
            </a:r>
            <a:r>
              <a:rPr lang="en-US" altLang="ko-KR" sz="16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 SQL </a:t>
            </a:r>
            <a:r>
              <a:rPr lang="ko-KR" altLang="en-US" sz="1600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파라메터</a:t>
            </a:r>
            <a:endParaRPr lang="en-US" altLang="ko-KR" sz="1600" dirty="0" smtClean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lvl="1">
              <a:buSzPct val="80000"/>
              <a:buFont typeface="Wingdings" panose="05000000000000000000" pitchFamily="2" charset="2"/>
              <a:buChar char="l"/>
            </a:pPr>
            <a:endParaRPr lang="en-US" altLang="ko-KR" sz="1600" dirty="0" smtClean="0"/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dirty="0"/>
              <a:t>d</a:t>
            </a:r>
            <a:r>
              <a:rPr lang="en-US" altLang="ko-KR" sz="1800" dirty="0" smtClean="0"/>
              <a:t>elete </a:t>
            </a:r>
            <a:r>
              <a:rPr lang="ko-KR" altLang="en-US" sz="1800" dirty="0" smtClean="0"/>
              <a:t>문의 경우</a:t>
            </a:r>
            <a:endParaRPr lang="en-US" altLang="ko-KR" sz="1800" dirty="0" smtClean="0"/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en-US" altLang="ko-KR" sz="1600" dirty="0" err="1" smtClean="0"/>
              <a:t>jdbcTemplate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.update</a:t>
            </a:r>
            <a:r>
              <a:rPr lang="en-US" altLang="ko-KR" sz="1600" dirty="0" smtClean="0">
                <a:solidFill>
                  <a:srgbClr val="0000FF"/>
                </a:solidFill>
              </a:rPr>
              <a:t>(SQL</a:t>
            </a:r>
            <a:r>
              <a:rPr lang="en-US" altLang="ko-KR" sz="1600" dirty="0">
                <a:solidFill>
                  <a:srgbClr val="0000FF"/>
                </a:solidFill>
              </a:rPr>
              <a:t>,</a:t>
            </a:r>
            <a:r>
              <a:rPr lang="ko-KR" altLang="en-US" sz="1600" dirty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>
                <a:solidFill>
                  <a:srgbClr val="0000FF"/>
                </a:solidFill>
              </a:rPr>
              <a:t>name</a:t>
            </a:r>
            <a:r>
              <a:rPr lang="ko-KR" altLang="en-US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>
                <a:solidFill>
                  <a:srgbClr val="0000FF"/>
                </a:solidFill>
              </a:rPr>
              <a:t>)</a:t>
            </a:r>
          </a:p>
          <a:p>
            <a:pPr lvl="1">
              <a:buSzPct val="80000"/>
              <a:buFont typeface="Wingdings" panose="05000000000000000000" pitchFamily="2" charset="2"/>
              <a:buChar char="l"/>
            </a:pPr>
            <a:r>
              <a:rPr lang="ko-KR" altLang="en-US" sz="1600" dirty="0" err="1" smtClean="0"/>
              <a:t>실행전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SQL </a:t>
            </a:r>
            <a:r>
              <a:rPr lang="ko-KR" altLang="en-US" sz="1600" dirty="0"/>
              <a:t>문 </a:t>
            </a:r>
            <a:r>
              <a:rPr lang="en-US" altLang="ko-KR" sz="1600" dirty="0"/>
              <a:t>? </a:t>
            </a:r>
            <a:r>
              <a:rPr lang="ko-KR" altLang="en-US" sz="1600" dirty="0"/>
              <a:t>기호에 해당하는 값 입력 </a:t>
            </a:r>
            <a:r>
              <a:rPr lang="en-US" altLang="ko-KR" sz="1600" dirty="0"/>
              <a:t>: </a:t>
            </a:r>
            <a:r>
              <a:rPr lang="ko-KR" altLang="en-US" sz="1600" dirty="0"/>
              <a:t>위치 </a:t>
            </a:r>
            <a:r>
              <a:rPr lang="ko-KR" altLang="en-US" sz="1600" dirty="0" err="1"/>
              <a:t>파라메터</a:t>
            </a:r>
            <a:r>
              <a:rPr lang="ko-KR" altLang="en-US" sz="1600" dirty="0"/>
              <a:t>  </a:t>
            </a:r>
            <a:r>
              <a:rPr lang="en-US" altLang="ko-KR" sz="1600" dirty="0"/>
              <a:t>: name</a:t>
            </a:r>
            <a:r>
              <a:rPr lang="ko-KR" altLang="en-US" sz="1600" dirty="0"/>
              <a:t>  </a:t>
            </a:r>
            <a:endParaRPr lang="en-US" altLang="ko-KR" sz="1600" dirty="0"/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539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SQL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파라미터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바인딩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84976" cy="4752528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ko-KR" altLang="en-US" sz="1800" dirty="0" smtClean="0">
                <a:solidFill>
                  <a:srgbClr val="0000FF"/>
                </a:solidFill>
              </a:rPr>
              <a:t>이름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파라미터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치환자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INSQL</a:t>
            </a:r>
            <a:r>
              <a:rPr lang="en-US" altLang="ko-KR" sz="1600" i="1" dirty="0" smtClean="0">
                <a:solidFill>
                  <a:srgbClr val="0000FF"/>
                </a:solidFill>
              </a:rPr>
              <a:t>=“</a:t>
            </a:r>
            <a:r>
              <a:rPr lang="en-US" altLang="ko-KR" sz="1600" dirty="0" smtClean="0"/>
              <a:t>Insert</a:t>
            </a:r>
            <a:r>
              <a:rPr lang="ko-KR" altLang="en-US" sz="1600" dirty="0" smtClean="0"/>
              <a:t> </a:t>
            </a:r>
            <a:r>
              <a:rPr lang="en-US" altLang="ko-KR" sz="1600" dirty="0"/>
              <a:t>into member</a:t>
            </a:r>
            <a:r>
              <a:rPr lang="en-US" altLang="ko-KR" sz="1600" dirty="0" smtClean="0"/>
              <a:t>( </a:t>
            </a:r>
            <a:r>
              <a:rPr lang="en-US" altLang="ko-KR" sz="1600" dirty="0" smtClean="0">
                <a:solidFill>
                  <a:srgbClr val="FF0000"/>
                </a:solidFill>
              </a:rPr>
              <a:t>id, name, pass </a:t>
            </a:r>
            <a:r>
              <a:rPr lang="en-US" altLang="ko-KR" sz="1600" dirty="0" smtClean="0"/>
              <a:t>) </a:t>
            </a:r>
            <a:r>
              <a:rPr lang="en-US" altLang="ko-KR" sz="1600" dirty="0"/>
              <a:t>values ( </a:t>
            </a:r>
            <a:r>
              <a:rPr lang="en-US" altLang="ko-KR" sz="1600" dirty="0" smtClean="0">
                <a:solidFill>
                  <a:srgbClr val="FF0000"/>
                </a:solidFill>
              </a:rPr>
              <a:t>:id, :name, :pass</a:t>
            </a:r>
            <a:r>
              <a:rPr lang="en-US" altLang="ko-KR" sz="1600" dirty="0" smtClean="0"/>
              <a:t>)”</a:t>
            </a:r>
          </a:p>
          <a:p>
            <a:pPr marL="640080" lvl="2" indent="0">
              <a:buNone/>
            </a:pPr>
            <a:r>
              <a:rPr lang="en-US" altLang="ko-KR" dirty="0" err="1" smtClean="0"/>
              <a:t>SqlParameterSource</a:t>
            </a:r>
            <a:r>
              <a:rPr lang="en-US" altLang="ko-KR" dirty="0" smtClean="0"/>
              <a:t>  </a:t>
            </a:r>
            <a:r>
              <a:rPr lang="en-US" altLang="ko-KR" dirty="0" err="1" smtClean="0">
                <a:solidFill>
                  <a:srgbClr val="0000FF"/>
                </a:solidFill>
              </a:rPr>
              <a:t>parameterSource</a:t>
            </a:r>
            <a:r>
              <a:rPr lang="en-US" altLang="ko-KR" dirty="0" smtClean="0"/>
              <a:t> </a:t>
            </a:r>
            <a:r>
              <a:rPr lang="en-US" altLang="ko-KR" dirty="0"/>
              <a:t>= new </a:t>
            </a:r>
            <a:r>
              <a:rPr lang="en-US" altLang="ko-KR" dirty="0" err="1" smtClean="0"/>
              <a:t>BeanPropertySqlParameterSource</a:t>
            </a:r>
            <a:r>
              <a:rPr lang="en-US" altLang="ko-KR" dirty="0" smtClean="0"/>
              <a:t>(User</a:t>
            </a:r>
            <a:r>
              <a:rPr lang="ko-KR" altLang="en-US" dirty="0" smtClean="0"/>
              <a:t> </a:t>
            </a:r>
            <a:r>
              <a:rPr lang="en-US" altLang="ko-KR" b="1" dirty="0" smtClean="0">
                <a:solidFill>
                  <a:srgbClr val="0000FF"/>
                </a:solidFill>
              </a:rPr>
              <a:t>user</a:t>
            </a:r>
            <a:r>
              <a:rPr lang="en-US" altLang="ko-KR" dirty="0"/>
              <a:t>);</a:t>
            </a:r>
          </a:p>
          <a:p>
            <a:pPr marL="640080" lvl="2" indent="0">
              <a:buNone/>
            </a:pPr>
            <a:r>
              <a:rPr lang="en-US" altLang="ko-KR" dirty="0" err="1" smtClean="0"/>
              <a:t>template.update</a:t>
            </a:r>
            <a:r>
              <a:rPr lang="en-US" altLang="ko-KR" dirty="0" smtClean="0"/>
              <a:t>(</a:t>
            </a:r>
            <a:r>
              <a:rPr lang="en-US" altLang="ko-KR" i="1" dirty="0" smtClean="0">
                <a:solidFill>
                  <a:srgbClr val="0000FF"/>
                </a:solidFill>
              </a:rPr>
              <a:t>INSQL</a:t>
            </a:r>
            <a:r>
              <a:rPr lang="en-US" altLang="ko-KR" i="1" dirty="0" smtClean="0"/>
              <a:t>, </a:t>
            </a:r>
            <a:r>
              <a:rPr lang="en-US" altLang="ko-KR" i="1" dirty="0" err="1">
                <a:solidFill>
                  <a:srgbClr val="0000FF"/>
                </a:solidFill>
              </a:rPr>
              <a:t>parameterSource</a:t>
            </a:r>
            <a:r>
              <a:rPr lang="en-US" altLang="ko-KR" i="1" dirty="0" smtClean="0"/>
              <a:t>);</a:t>
            </a:r>
          </a:p>
          <a:p>
            <a:endParaRPr lang="en-US" altLang="ko-KR" sz="1800" dirty="0">
              <a:solidFill>
                <a:srgbClr val="0000FF"/>
              </a:solidFill>
            </a:endParaRPr>
          </a:p>
          <a:p>
            <a:r>
              <a:rPr lang="ko-KR" altLang="en-US" sz="1800" dirty="0" smtClean="0">
                <a:solidFill>
                  <a:srgbClr val="0000FF"/>
                </a:solidFill>
              </a:rPr>
              <a:t>위치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파라미터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치환과 결과값 반환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lvl="1"/>
            <a:r>
              <a:rPr lang="en-US" altLang="ko-KR" sz="1600" dirty="0" smtClean="0"/>
              <a:t>String SQL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  </a:t>
            </a:r>
            <a:r>
              <a:rPr lang="en-US" altLang="ko-KR" sz="1600" dirty="0"/>
              <a:t>= "select id from </a:t>
            </a:r>
            <a:r>
              <a:rPr lang="en-US" altLang="ko-KR" sz="1600" dirty="0" err="1"/>
              <a:t>member_tbl</a:t>
            </a:r>
            <a:r>
              <a:rPr lang="en-US" altLang="ko-KR" sz="1600" dirty="0"/>
              <a:t> where name</a:t>
            </a:r>
            <a:r>
              <a:rPr lang="en-US" altLang="ko-KR" sz="1600" dirty="0" smtClean="0"/>
              <a:t>=</a:t>
            </a:r>
            <a:r>
              <a:rPr lang="en-US" altLang="ko-KR" sz="1600" dirty="0" smtClean="0">
                <a:solidFill>
                  <a:srgbClr val="0000FF"/>
                </a:solidFill>
              </a:rPr>
              <a:t>?</a:t>
            </a:r>
            <a:r>
              <a:rPr lang="en-US" altLang="ko-KR" sz="1600" dirty="0" smtClean="0"/>
              <a:t>";</a:t>
            </a:r>
            <a:endParaRPr lang="ko-KR" altLang="en-US" sz="1600" dirty="0"/>
          </a:p>
          <a:p>
            <a:pPr lvl="1"/>
            <a:r>
              <a:rPr lang="en-US" altLang="ko-KR" sz="1600" dirty="0" err="1"/>
              <a:t>RowMapper</a:t>
            </a:r>
            <a:r>
              <a:rPr lang="en-US" altLang="ko-KR" sz="1600" dirty="0"/>
              <a:t>&lt;User&gt; </a:t>
            </a:r>
            <a:r>
              <a:rPr lang="en-US" altLang="ko-KR" sz="1600" dirty="0">
                <a:solidFill>
                  <a:srgbClr val="FF0000"/>
                </a:solidFill>
              </a:rPr>
              <a:t>mapper</a:t>
            </a:r>
            <a:r>
              <a:rPr lang="en-US" altLang="ko-KR" sz="1600" dirty="0"/>
              <a:t> = new </a:t>
            </a:r>
            <a:r>
              <a:rPr lang="en-US" altLang="ko-KR" sz="1600" dirty="0" err="1"/>
              <a:t>BeanPropertyRowMapper</a:t>
            </a:r>
            <a:r>
              <a:rPr lang="en-US" altLang="ko-KR" sz="1600" dirty="0"/>
              <a:t>&lt;User&gt;(</a:t>
            </a:r>
            <a:r>
              <a:rPr lang="en-US" altLang="ko-KR" sz="1600" dirty="0" err="1"/>
              <a:t>User.class</a:t>
            </a:r>
            <a:r>
              <a:rPr lang="en-US" altLang="ko-KR" sz="1600" dirty="0" smtClean="0"/>
              <a:t>);</a:t>
            </a:r>
            <a:endParaRPr lang="ko-KR" altLang="en-US" sz="1600" dirty="0"/>
          </a:p>
          <a:p>
            <a:pPr lvl="1"/>
            <a:r>
              <a:rPr lang="en-US" altLang="ko-KR" sz="1600" dirty="0"/>
              <a:t>return </a:t>
            </a:r>
            <a:r>
              <a:rPr lang="en-US" altLang="ko-KR" sz="1600" dirty="0" err="1" smtClean="0"/>
              <a:t>this.jdbcTemplate.queryForObject</a:t>
            </a:r>
            <a:r>
              <a:rPr lang="en-US" altLang="ko-KR" sz="1600" dirty="0" smtClean="0"/>
              <a:t>(</a:t>
            </a:r>
            <a:r>
              <a:rPr lang="en-US" altLang="ko-KR" sz="1600" dirty="0"/>
              <a:t>SQL</a:t>
            </a:r>
            <a:r>
              <a:rPr lang="en-US" altLang="ko-KR" sz="1600" dirty="0" smtClean="0"/>
              <a:t>, </a:t>
            </a:r>
            <a:r>
              <a:rPr lang="en-US" altLang="ko-KR" sz="1600" dirty="0">
                <a:solidFill>
                  <a:srgbClr val="FF0000"/>
                </a:solidFill>
              </a:rPr>
              <a:t>mapper</a:t>
            </a:r>
            <a:r>
              <a:rPr lang="en-US" altLang="ko-KR" sz="1600" dirty="0"/>
              <a:t>, </a:t>
            </a:r>
            <a:r>
              <a:rPr lang="en-US" altLang="ko-KR" sz="1600" dirty="0">
                <a:solidFill>
                  <a:srgbClr val="0000FF"/>
                </a:solidFill>
              </a:rPr>
              <a:t>name</a:t>
            </a:r>
            <a:r>
              <a:rPr lang="en-US" altLang="ko-KR" sz="1600" dirty="0" smtClean="0"/>
              <a:t>);</a:t>
            </a:r>
          </a:p>
          <a:p>
            <a:pPr lvl="1"/>
            <a:endParaRPr lang="en-US" altLang="ko-KR" sz="1600" dirty="0" smtClean="0">
              <a:solidFill>
                <a:srgbClr val="0000FF"/>
              </a:solidFill>
            </a:endParaRPr>
          </a:p>
          <a:p>
            <a:r>
              <a:rPr lang="en-US" altLang="ko-KR" dirty="0" err="1" smtClean="0">
                <a:solidFill>
                  <a:srgbClr val="0000FF"/>
                </a:solidFill>
              </a:rPr>
              <a:t>SqlParameterSource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클래스</a:t>
            </a:r>
            <a:r>
              <a:rPr lang="en-US" altLang="ko-KR" dirty="0" smtClean="0"/>
              <a:t>( SQL</a:t>
            </a:r>
            <a:r>
              <a:rPr lang="ko-KR" altLang="en-US" dirty="0" smtClean="0"/>
              <a:t>  </a:t>
            </a:r>
            <a:r>
              <a:rPr lang="en-US" altLang="ko-KR" dirty="0" smtClean="0">
                <a:sym typeface="Wingdings" panose="05000000000000000000" pitchFamily="2" charset="2"/>
              </a:rPr>
              <a:t> User </a:t>
            </a:r>
            <a:r>
              <a:rPr lang="en-US" altLang="ko-KR" dirty="0" err="1" smtClean="0">
                <a:sym typeface="Wingdings" panose="05000000000000000000" pitchFamily="2" charset="2"/>
              </a:rPr>
              <a:t>Dto</a:t>
            </a:r>
            <a:r>
              <a:rPr lang="en-US" altLang="ko-KR" dirty="0" smtClean="0">
                <a:sym typeface="Wingdings" panose="05000000000000000000" pitchFamily="2" charset="2"/>
              </a:rPr>
              <a:t> )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dirty="0" smtClean="0"/>
              <a:t>DB</a:t>
            </a:r>
            <a:r>
              <a:rPr lang="ko-KR" altLang="en-US" dirty="0" smtClean="0"/>
              <a:t>테이블의 항목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이름과 </a:t>
            </a:r>
            <a:r>
              <a:rPr lang="en-US" altLang="ko-KR" dirty="0" err="1" smtClean="0"/>
              <a:t>UserDto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객체의 속성 이름을 </a:t>
            </a:r>
            <a:r>
              <a:rPr lang="ko-KR" altLang="en-US" dirty="0" err="1" smtClean="0"/>
              <a:t>매핑</a:t>
            </a:r>
            <a:r>
              <a:rPr lang="en-US" altLang="ko-KR" dirty="0" smtClean="0"/>
              <a:t>(</a:t>
            </a:r>
            <a:r>
              <a:rPr lang="ko-KR" altLang="en-US" dirty="0" smtClean="0"/>
              <a:t>이름이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같은 필드만</a:t>
            </a:r>
            <a:r>
              <a:rPr lang="en-US" altLang="ko-KR" dirty="0" smtClean="0"/>
              <a:t>)</a:t>
            </a:r>
          </a:p>
          <a:p>
            <a:pPr lvl="1"/>
            <a:endParaRPr lang="en-US" altLang="ko-KR" sz="1600" dirty="0" smtClean="0"/>
          </a:p>
          <a:p>
            <a:r>
              <a:rPr lang="en-US" altLang="ko-KR" sz="1800" dirty="0" err="1" smtClean="0">
                <a:solidFill>
                  <a:srgbClr val="0000FF"/>
                </a:solidFill>
              </a:rPr>
              <a:t>RowMapper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클래스</a:t>
            </a:r>
            <a:r>
              <a:rPr lang="en-US" altLang="ko-KR" sz="1800" dirty="0" smtClean="0"/>
              <a:t>( </a:t>
            </a:r>
            <a:r>
              <a:rPr lang="en-US" altLang="ko-KR" sz="1800" dirty="0" err="1" smtClean="0"/>
              <a:t>Rs</a:t>
            </a:r>
            <a:r>
              <a:rPr lang="ko-KR" altLang="en-US" sz="1800" dirty="0" smtClean="0"/>
              <a:t> </a:t>
            </a:r>
            <a:r>
              <a:rPr lang="en-US" altLang="ko-KR" sz="1800" dirty="0" smtClean="0">
                <a:sym typeface="Wingdings" panose="05000000000000000000" pitchFamily="2" charset="2"/>
              </a:rPr>
              <a:t> User </a:t>
            </a:r>
            <a:r>
              <a:rPr lang="en-US" altLang="ko-KR" sz="1800" dirty="0" err="1" smtClean="0">
                <a:sym typeface="Wingdings" panose="05000000000000000000" pitchFamily="2" charset="2"/>
              </a:rPr>
              <a:t>Dto</a:t>
            </a:r>
            <a:r>
              <a:rPr lang="en-US" altLang="ko-KR" sz="1800" dirty="0" smtClean="0">
                <a:sym typeface="Wingdings" panose="05000000000000000000" pitchFamily="2" charset="2"/>
              </a:rPr>
              <a:t> )</a:t>
            </a:r>
            <a:endParaRPr lang="en-US" altLang="ko-KR" sz="1800" dirty="0" smtClean="0"/>
          </a:p>
          <a:p>
            <a:pPr lvl="1"/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ResultSet</a:t>
            </a:r>
            <a:r>
              <a:rPr lang="ko-KR" altLang="en-US" sz="1600" dirty="0" smtClean="0"/>
              <a:t>에서 값을 가져와 원하는 타입으로 </a:t>
            </a:r>
            <a:r>
              <a:rPr lang="ko-KR" altLang="en-US" sz="1600" dirty="0" err="1" smtClean="0"/>
              <a:t>매핑할</a:t>
            </a:r>
            <a:r>
              <a:rPr lang="ko-KR" altLang="en-US" sz="1600" dirty="0" smtClean="0"/>
              <a:t> 때 사용</a:t>
            </a:r>
            <a:endParaRPr lang="ko-KR" altLang="en-US" sz="1600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79967"/>
              </p:ext>
            </p:extLst>
          </p:nvPr>
        </p:nvGraphicFramePr>
        <p:xfrm>
          <a:off x="6137762" y="1860016"/>
          <a:ext cx="2759970" cy="57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2227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id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name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pass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jumin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addr</a:t>
                      </a:r>
                      <a:endParaRPr lang="ko-KR" altLang="en-US" sz="1200" dirty="0"/>
                    </a:p>
                  </a:txBody>
                  <a:tcPr/>
                </a:tc>
              </a:tr>
              <a:tr h="2970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jjin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김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영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1234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자유형 8"/>
          <p:cNvSpPr/>
          <p:nvPr/>
        </p:nvSpPr>
        <p:spPr>
          <a:xfrm>
            <a:off x="5878030" y="1455372"/>
            <a:ext cx="418289" cy="764686"/>
          </a:xfrm>
          <a:custGeom>
            <a:avLst/>
            <a:gdLst>
              <a:gd name="connsiteX0" fmla="*/ 418289 w 418289"/>
              <a:gd name="connsiteY0" fmla="*/ 1167319 h 1167319"/>
              <a:gd name="connsiteX1" fmla="*/ 204281 w 418289"/>
              <a:gd name="connsiteY1" fmla="*/ 252919 h 1167319"/>
              <a:gd name="connsiteX2" fmla="*/ 0 w 418289"/>
              <a:gd name="connsiteY2" fmla="*/ 0 h 116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289" h="1167319">
                <a:moveTo>
                  <a:pt x="418289" y="1167319"/>
                </a:moveTo>
                <a:cubicBezTo>
                  <a:pt x="346142" y="807395"/>
                  <a:pt x="273996" y="447472"/>
                  <a:pt x="204281" y="252919"/>
                </a:cubicBezTo>
                <a:cubicBezTo>
                  <a:pt x="134566" y="58366"/>
                  <a:pt x="67283" y="29183"/>
                  <a:pt x="0" y="0"/>
                </a:cubicBezTo>
              </a:path>
            </a:pathLst>
          </a:custGeom>
          <a:noFill/>
          <a:ln w="63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6401891" y="1455371"/>
            <a:ext cx="418289" cy="764686"/>
          </a:xfrm>
          <a:custGeom>
            <a:avLst/>
            <a:gdLst>
              <a:gd name="connsiteX0" fmla="*/ 418289 w 418289"/>
              <a:gd name="connsiteY0" fmla="*/ 1167319 h 1167319"/>
              <a:gd name="connsiteX1" fmla="*/ 204281 w 418289"/>
              <a:gd name="connsiteY1" fmla="*/ 252919 h 1167319"/>
              <a:gd name="connsiteX2" fmla="*/ 0 w 418289"/>
              <a:gd name="connsiteY2" fmla="*/ 0 h 116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289" h="1167319">
                <a:moveTo>
                  <a:pt x="418289" y="1167319"/>
                </a:moveTo>
                <a:cubicBezTo>
                  <a:pt x="346142" y="807395"/>
                  <a:pt x="273996" y="447472"/>
                  <a:pt x="204281" y="252919"/>
                </a:cubicBezTo>
                <a:cubicBezTo>
                  <a:pt x="134566" y="58366"/>
                  <a:pt x="67283" y="29183"/>
                  <a:pt x="0" y="0"/>
                </a:cubicBezTo>
              </a:path>
            </a:pathLst>
          </a:custGeom>
          <a:noFill/>
          <a:ln w="63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 10"/>
          <p:cNvSpPr/>
          <p:nvPr/>
        </p:nvSpPr>
        <p:spPr>
          <a:xfrm>
            <a:off x="6909159" y="1455369"/>
            <a:ext cx="418289" cy="764689"/>
          </a:xfrm>
          <a:custGeom>
            <a:avLst/>
            <a:gdLst>
              <a:gd name="connsiteX0" fmla="*/ 418289 w 418289"/>
              <a:gd name="connsiteY0" fmla="*/ 1167319 h 1167319"/>
              <a:gd name="connsiteX1" fmla="*/ 204281 w 418289"/>
              <a:gd name="connsiteY1" fmla="*/ 252919 h 1167319"/>
              <a:gd name="connsiteX2" fmla="*/ 0 w 418289"/>
              <a:gd name="connsiteY2" fmla="*/ 0 h 116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289" h="1167319">
                <a:moveTo>
                  <a:pt x="418289" y="1167319"/>
                </a:moveTo>
                <a:cubicBezTo>
                  <a:pt x="346142" y="807395"/>
                  <a:pt x="273996" y="447472"/>
                  <a:pt x="204281" y="252919"/>
                </a:cubicBezTo>
                <a:cubicBezTo>
                  <a:pt x="134566" y="58366"/>
                  <a:pt x="67283" y="29183"/>
                  <a:pt x="0" y="0"/>
                </a:cubicBezTo>
              </a:path>
            </a:pathLst>
          </a:custGeom>
          <a:noFill/>
          <a:ln w="63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4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네임 </a:t>
            </a:r>
            <a:r>
              <a:rPr lang="ko-KR" altLang="en-US" dirty="0" err="1" smtClean="0"/>
              <a:t>파라메터</a:t>
            </a:r>
            <a:r>
              <a:rPr lang="ko-KR" altLang="en-US" dirty="0" smtClean="0"/>
              <a:t> 사용</a:t>
            </a:r>
            <a:endParaRPr lang="ko-KR" alt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3" y="1772816"/>
            <a:ext cx="7931118" cy="273630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67544" y="836712"/>
            <a:ext cx="7476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JdbcTemplate</a:t>
            </a:r>
            <a:r>
              <a:rPr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클래스는 위치 </a:t>
            </a:r>
            <a:r>
              <a:rPr lang="ko-KR" altLang="en-US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파라메터만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지원 하므로 네임 </a:t>
            </a:r>
            <a:r>
              <a:rPr lang="ko-KR" altLang="en-US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파라메터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사용을 위해서는 </a:t>
            </a:r>
            <a:r>
              <a:rPr lang="en-US" altLang="ko-KR" u="sng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NamedParameterJdbcTemplate</a:t>
            </a:r>
            <a:r>
              <a:rPr lang="en-US" altLang="ko-KR" u="sng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u="sng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클래스를 사용한다</a:t>
            </a:r>
            <a:r>
              <a:rPr lang="en-US" altLang="ko-KR" u="sng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endParaRPr lang="ko-KR" altLang="en-US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115616" y="2780928"/>
            <a:ext cx="5328592" cy="29257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03647" y="4005064"/>
            <a:ext cx="7178033" cy="29257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796136" y="1821597"/>
            <a:ext cx="313695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UserDaoImpl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클래스에  추가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0" name="직선 화살표 연결선 9"/>
          <p:cNvCxnSpPr>
            <a:cxnSpLocks noChangeShapeType="1"/>
            <a:stCxn id="7" idx="2"/>
          </p:cNvCxnSpPr>
          <p:nvPr/>
        </p:nvCxnSpPr>
        <p:spPr bwMode="auto">
          <a:xfrm flipH="1">
            <a:off x="6444208" y="2160151"/>
            <a:ext cx="920407" cy="76706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3" name="직선 화살표 연결선 12"/>
          <p:cNvCxnSpPr>
            <a:cxnSpLocks noChangeShapeType="1"/>
          </p:cNvCxnSpPr>
          <p:nvPr/>
        </p:nvCxnSpPr>
        <p:spPr bwMode="auto">
          <a:xfrm flipH="1">
            <a:off x="7164288" y="2160151"/>
            <a:ext cx="200327" cy="18449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949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SqlParameterSource</a:t>
            </a:r>
            <a:r>
              <a:rPr lang="ko-KR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와</a:t>
            </a:r>
            <a:r>
              <a:rPr lang="en-US" altLang="ko-K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RowMapper</a:t>
            </a:r>
            <a:r>
              <a:rPr lang="en-US" altLang="ko-K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2024" y="2768024"/>
            <a:ext cx="476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err="1" smtClean="0"/>
              <a:t>Dto</a:t>
            </a:r>
            <a:endParaRPr lang="ko-KR" altLang="en-US" sz="1600" b="1" dirty="0"/>
          </a:p>
        </p:txBody>
      </p:sp>
      <p:sp>
        <p:nvSpPr>
          <p:cNvPr id="9" name="직사각형 8"/>
          <p:cNvSpPr/>
          <p:nvPr/>
        </p:nvSpPr>
        <p:spPr>
          <a:xfrm>
            <a:off x="6603048" y="1410402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SQL</a:t>
            </a:r>
            <a:endParaRPr lang="ko-KR" altLang="en-US" b="1" dirty="0"/>
          </a:p>
        </p:txBody>
      </p:sp>
      <p:sp>
        <p:nvSpPr>
          <p:cNvPr id="10" name="직사각형 9"/>
          <p:cNvSpPr/>
          <p:nvPr/>
        </p:nvSpPr>
        <p:spPr>
          <a:xfrm>
            <a:off x="5994827" y="1851417"/>
            <a:ext cx="2070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ym typeface="Wingdings" panose="05000000000000000000" pitchFamily="2" charset="2"/>
              </a:rPr>
              <a:t>SqlParameterSource</a:t>
            </a:r>
            <a:endParaRPr lang="ko-KR" altLang="en-US" b="1" dirty="0"/>
          </a:p>
        </p:txBody>
      </p:sp>
      <p:sp>
        <p:nvSpPr>
          <p:cNvPr id="12" name="직사각형 11"/>
          <p:cNvSpPr/>
          <p:nvPr/>
        </p:nvSpPr>
        <p:spPr>
          <a:xfrm>
            <a:off x="4248509" y="404772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Rs</a:t>
            </a:r>
            <a:endParaRPr lang="ko-KR" altLang="en-US" b="1" dirty="0"/>
          </a:p>
        </p:txBody>
      </p:sp>
      <p:sp>
        <p:nvSpPr>
          <p:cNvPr id="13" name="직사각형 12"/>
          <p:cNvSpPr/>
          <p:nvPr/>
        </p:nvSpPr>
        <p:spPr>
          <a:xfrm>
            <a:off x="4330218" y="3565959"/>
            <a:ext cx="3845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ym typeface="Wingdings" panose="05000000000000000000" pitchFamily="2" charset="2"/>
              </a:rPr>
              <a:t>RowMapper</a:t>
            </a:r>
            <a:r>
              <a:rPr lang="en-US" altLang="ko-KR" b="1" dirty="0" smtClean="0">
                <a:sym typeface="Wingdings" panose="05000000000000000000" pitchFamily="2" charset="2"/>
              </a:rPr>
              <a:t> : </a:t>
            </a:r>
            <a:r>
              <a:rPr lang="en-US" altLang="ko-KR" dirty="0" smtClean="0">
                <a:solidFill>
                  <a:srgbClr val="0000FF"/>
                </a:solidFill>
              </a:rPr>
              <a:t>RS</a:t>
            </a:r>
            <a:r>
              <a:rPr lang="ko-KR" altLang="en-US" dirty="0" smtClean="0">
                <a:solidFill>
                  <a:srgbClr val="0000FF"/>
                </a:solidFill>
              </a:rPr>
              <a:t>의 </a:t>
            </a:r>
            <a:r>
              <a:rPr lang="ko-KR" altLang="en-US" dirty="0">
                <a:solidFill>
                  <a:srgbClr val="0000FF"/>
                </a:solidFill>
              </a:rPr>
              <a:t>레코드와 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DTO </a:t>
            </a:r>
            <a:r>
              <a:rPr lang="ko-KR" altLang="en-US" dirty="0" smtClean="0">
                <a:solidFill>
                  <a:srgbClr val="0000FF"/>
                </a:solidFill>
              </a:rPr>
              <a:t>객체를 </a:t>
            </a:r>
            <a:r>
              <a:rPr lang="ko-KR" altLang="en-US" dirty="0" err="1">
                <a:solidFill>
                  <a:srgbClr val="0000FF"/>
                </a:solidFill>
              </a:rPr>
              <a:t>매핑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362220"/>
              </p:ext>
            </p:extLst>
          </p:nvPr>
        </p:nvGraphicFramePr>
        <p:xfrm>
          <a:off x="3367001" y="2612327"/>
          <a:ext cx="2759970" cy="57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2227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id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pass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name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jumin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addr</a:t>
                      </a:r>
                      <a:endParaRPr lang="ko-KR" altLang="en-US" sz="1200" dirty="0"/>
                    </a:p>
                  </a:txBody>
                  <a:tcPr/>
                </a:tc>
              </a:tr>
              <a:tr h="2970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jjin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aseline="0" dirty="0" smtClean="0"/>
                        <a:t>1234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aseline="0" dirty="0" err="1" smtClean="0"/>
                        <a:t>이현상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…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rgbClr val="0000FF"/>
                          </a:solidFill>
                        </a:rPr>
                        <a:t>….</a:t>
                      </a:r>
                      <a:endParaRPr lang="ko-KR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77" y="4315429"/>
            <a:ext cx="4343400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991478" y="1128280"/>
            <a:ext cx="6190071" cy="33855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altLang="ko-KR" sz="1600" dirty="0">
                <a:solidFill>
                  <a:srgbClr val="0000FF"/>
                </a:solidFill>
              </a:rPr>
              <a:t>INSQL</a:t>
            </a:r>
            <a:r>
              <a:rPr lang="en-US" altLang="ko-KR" sz="1600" i="1" dirty="0">
                <a:solidFill>
                  <a:srgbClr val="0000FF"/>
                </a:solidFill>
              </a:rPr>
              <a:t>=“</a:t>
            </a:r>
            <a:r>
              <a:rPr lang="en-US" altLang="ko-KR" sz="1600" dirty="0"/>
              <a:t>Insert</a:t>
            </a:r>
            <a:r>
              <a:rPr lang="ko-KR" altLang="en-US" sz="1600" dirty="0"/>
              <a:t> </a:t>
            </a:r>
            <a:r>
              <a:rPr lang="en-US" altLang="ko-KR" sz="1600" dirty="0"/>
              <a:t>into </a:t>
            </a:r>
            <a:r>
              <a:rPr lang="en-US" altLang="ko-KR" sz="1600" dirty="0" smtClean="0"/>
              <a:t>member(</a:t>
            </a:r>
            <a:r>
              <a:rPr lang="en-US" altLang="ko-KR" sz="1600" dirty="0" err="1" smtClean="0"/>
              <a:t>id,pass,name</a:t>
            </a:r>
            <a:r>
              <a:rPr lang="en-US" altLang="ko-KR" sz="1600" dirty="0" smtClean="0"/>
              <a:t>) </a:t>
            </a:r>
            <a:r>
              <a:rPr lang="en-US" altLang="ko-KR" sz="1600" dirty="0"/>
              <a:t>values ( </a:t>
            </a:r>
            <a:r>
              <a:rPr lang="en-US" altLang="ko-KR" sz="1600" dirty="0">
                <a:solidFill>
                  <a:srgbClr val="FF0000"/>
                </a:solidFill>
              </a:rPr>
              <a:t>:id, </a:t>
            </a:r>
            <a:r>
              <a:rPr lang="en-US" altLang="ko-KR" sz="1600" dirty="0" smtClean="0">
                <a:solidFill>
                  <a:srgbClr val="FF0000"/>
                </a:solidFill>
              </a:rPr>
              <a:t>:pass, :name</a:t>
            </a:r>
            <a:r>
              <a:rPr lang="en-US" altLang="ko-KR" sz="1600" dirty="0" smtClean="0"/>
              <a:t>)”</a:t>
            </a:r>
            <a:endParaRPr lang="en-US" altLang="ko-KR" sz="1600" dirty="0"/>
          </a:p>
        </p:txBody>
      </p:sp>
      <p:sp>
        <p:nvSpPr>
          <p:cNvPr id="16" name="자유형 15"/>
          <p:cNvSpPr/>
          <p:nvPr/>
        </p:nvSpPr>
        <p:spPr>
          <a:xfrm>
            <a:off x="3686783" y="1400783"/>
            <a:ext cx="1984443" cy="1546698"/>
          </a:xfrm>
          <a:custGeom>
            <a:avLst/>
            <a:gdLst>
              <a:gd name="connsiteX0" fmla="*/ 0 w 1984443"/>
              <a:gd name="connsiteY0" fmla="*/ 1546698 h 1546698"/>
              <a:gd name="connsiteX1" fmla="*/ 1089498 w 1984443"/>
              <a:gd name="connsiteY1" fmla="*/ 466928 h 1546698"/>
              <a:gd name="connsiteX2" fmla="*/ 1984443 w 1984443"/>
              <a:gd name="connsiteY2" fmla="*/ 0 h 1546698"/>
              <a:gd name="connsiteX3" fmla="*/ 1984443 w 1984443"/>
              <a:gd name="connsiteY3" fmla="*/ 0 h 154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4443" h="1546698">
                <a:moveTo>
                  <a:pt x="0" y="1546698"/>
                </a:moveTo>
                <a:cubicBezTo>
                  <a:pt x="379379" y="1135704"/>
                  <a:pt x="758758" y="724711"/>
                  <a:pt x="1089498" y="466928"/>
                </a:cubicBezTo>
                <a:cubicBezTo>
                  <a:pt x="1420238" y="209145"/>
                  <a:pt x="1984443" y="0"/>
                  <a:pt x="1984443" y="0"/>
                </a:cubicBezTo>
                <a:lnTo>
                  <a:pt x="1984443" y="0"/>
                </a:lnTo>
              </a:path>
            </a:pathLst>
          </a:custGeom>
          <a:noFill/>
          <a:ln w="63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자유형 17"/>
          <p:cNvSpPr/>
          <p:nvPr/>
        </p:nvSpPr>
        <p:spPr>
          <a:xfrm>
            <a:off x="4242161" y="1401122"/>
            <a:ext cx="1984443" cy="1546698"/>
          </a:xfrm>
          <a:custGeom>
            <a:avLst/>
            <a:gdLst>
              <a:gd name="connsiteX0" fmla="*/ 0 w 1984443"/>
              <a:gd name="connsiteY0" fmla="*/ 1546698 h 1546698"/>
              <a:gd name="connsiteX1" fmla="*/ 1089498 w 1984443"/>
              <a:gd name="connsiteY1" fmla="*/ 466928 h 1546698"/>
              <a:gd name="connsiteX2" fmla="*/ 1984443 w 1984443"/>
              <a:gd name="connsiteY2" fmla="*/ 0 h 1546698"/>
              <a:gd name="connsiteX3" fmla="*/ 1984443 w 1984443"/>
              <a:gd name="connsiteY3" fmla="*/ 0 h 154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4443" h="1546698">
                <a:moveTo>
                  <a:pt x="0" y="1546698"/>
                </a:moveTo>
                <a:cubicBezTo>
                  <a:pt x="379379" y="1135704"/>
                  <a:pt x="758758" y="724711"/>
                  <a:pt x="1089498" y="466928"/>
                </a:cubicBezTo>
                <a:cubicBezTo>
                  <a:pt x="1420238" y="209145"/>
                  <a:pt x="1984443" y="0"/>
                  <a:pt x="1984443" y="0"/>
                </a:cubicBezTo>
                <a:lnTo>
                  <a:pt x="1984443" y="0"/>
                </a:lnTo>
              </a:path>
            </a:pathLst>
          </a:custGeom>
          <a:noFill/>
          <a:ln w="63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자유형 18"/>
          <p:cNvSpPr/>
          <p:nvPr/>
        </p:nvSpPr>
        <p:spPr>
          <a:xfrm>
            <a:off x="4758627" y="1391733"/>
            <a:ext cx="1984443" cy="1546698"/>
          </a:xfrm>
          <a:custGeom>
            <a:avLst/>
            <a:gdLst>
              <a:gd name="connsiteX0" fmla="*/ 0 w 1984443"/>
              <a:gd name="connsiteY0" fmla="*/ 1546698 h 1546698"/>
              <a:gd name="connsiteX1" fmla="*/ 1089498 w 1984443"/>
              <a:gd name="connsiteY1" fmla="*/ 466928 h 1546698"/>
              <a:gd name="connsiteX2" fmla="*/ 1984443 w 1984443"/>
              <a:gd name="connsiteY2" fmla="*/ 0 h 1546698"/>
              <a:gd name="connsiteX3" fmla="*/ 1984443 w 1984443"/>
              <a:gd name="connsiteY3" fmla="*/ 0 h 154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4443" h="1546698">
                <a:moveTo>
                  <a:pt x="0" y="1546698"/>
                </a:moveTo>
                <a:cubicBezTo>
                  <a:pt x="379379" y="1135704"/>
                  <a:pt x="758758" y="724711"/>
                  <a:pt x="1089498" y="466928"/>
                </a:cubicBezTo>
                <a:cubicBezTo>
                  <a:pt x="1420238" y="209145"/>
                  <a:pt x="1984443" y="0"/>
                  <a:pt x="1984443" y="0"/>
                </a:cubicBezTo>
                <a:lnTo>
                  <a:pt x="1984443" y="0"/>
                </a:lnTo>
              </a:path>
            </a:pathLst>
          </a:custGeom>
          <a:noFill/>
          <a:ln w="63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자유형 16"/>
          <p:cNvSpPr/>
          <p:nvPr/>
        </p:nvSpPr>
        <p:spPr>
          <a:xfrm>
            <a:off x="2752928" y="3180945"/>
            <a:ext cx="758757" cy="1809344"/>
          </a:xfrm>
          <a:custGeom>
            <a:avLst/>
            <a:gdLst>
              <a:gd name="connsiteX0" fmla="*/ 0 w 758757"/>
              <a:gd name="connsiteY0" fmla="*/ 1809344 h 1809344"/>
              <a:gd name="connsiteX1" fmla="*/ 262646 w 758757"/>
              <a:gd name="connsiteY1" fmla="*/ 700391 h 1809344"/>
              <a:gd name="connsiteX2" fmla="*/ 758757 w 758757"/>
              <a:gd name="connsiteY2" fmla="*/ 0 h 18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757" h="1809344">
                <a:moveTo>
                  <a:pt x="0" y="1809344"/>
                </a:moveTo>
                <a:cubicBezTo>
                  <a:pt x="68093" y="1405646"/>
                  <a:pt x="136186" y="1001948"/>
                  <a:pt x="262646" y="700391"/>
                </a:cubicBezTo>
                <a:cubicBezTo>
                  <a:pt x="389106" y="398834"/>
                  <a:pt x="573931" y="199417"/>
                  <a:pt x="758757" y="0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3274136" y="3159041"/>
            <a:ext cx="758757" cy="1809344"/>
          </a:xfrm>
          <a:custGeom>
            <a:avLst/>
            <a:gdLst>
              <a:gd name="connsiteX0" fmla="*/ 0 w 758757"/>
              <a:gd name="connsiteY0" fmla="*/ 1809344 h 1809344"/>
              <a:gd name="connsiteX1" fmla="*/ 262646 w 758757"/>
              <a:gd name="connsiteY1" fmla="*/ 700391 h 1809344"/>
              <a:gd name="connsiteX2" fmla="*/ 758757 w 758757"/>
              <a:gd name="connsiteY2" fmla="*/ 0 h 18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757" h="1809344">
                <a:moveTo>
                  <a:pt x="0" y="1809344"/>
                </a:moveTo>
                <a:cubicBezTo>
                  <a:pt x="68093" y="1405646"/>
                  <a:pt x="136186" y="1001948"/>
                  <a:pt x="262646" y="700391"/>
                </a:cubicBezTo>
                <a:cubicBezTo>
                  <a:pt x="389106" y="398834"/>
                  <a:pt x="573931" y="199417"/>
                  <a:pt x="758757" y="0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자유형 21"/>
          <p:cNvSpPr/>
          <p:nvPr/>
        </p:nvSpPr>
        <p:spPr>
          <a:xfrm>
            <a:off x="3843313" y="3183649"/>
            <a:ext cx="758757" cy="1809344"/>
          </a:xfrm>
          <a:custGeom>
            <a:avLst/>
            <a:gdLst>
              <a:gd name="connsiteX0" fmla="*/ 0 w 758757"/>
              <a:gd name="connsiteY0" fmla="*/ 1809344 h 1809344"/>
              <a:gd name="connsiteX1" fmla="*/ 262646 w 758757"/>
              <a:gd name="connsiteY1" fmla="*/ 700391 h 1809344"/>
              <a:gd name="connsiteX2" fmla="*/ 758757 w 758757"/>
              <a:gd name="connsiteY2" fmla="*/ 0 h 18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757" h="1809344">
                <a:moveTo>
                  <a:pt x="0" y="1809344"/>
                </a:moveTo>
                <a:cubicBezTo>
                  <a:pt x="68093" y="1405646"/>
                  <a:pt x="136186" y="1001948"/>
                  <a:pt x="262646" y="700391"/>
                </a:cubicBezTo>
                <a:cubicBezTo>
                  <a:pt x="389106" y="398834"/>
                  <a:pt x="573931" y="199417"/>
                  <a:pt x="758757" y="0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865287" y="1777690"/>
            <a:ext cx="315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DTO </a:t>
            </a:r>
            <a:r>
              <a:rPr lang="ko-KR" altLang="en-US" dirty="0" smtClean="0">
                <a:solidFill>
                  <a:srgbClr val="0000FF"/>
                </a:solidFill>
              </a:rPr>
              <a:t>객체와</a:t>
            </a:r>
            <a:r>
              <a:rPr lang="en-US" altLang="ko-KR" dirty="0" smtClean="0">
                <a:solidFill>
                  <a:srgbClr val="0000FF"/>
                </a:solidFill>
              </a:rPr>
              <a:t> SQL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parameter </a:t>
            </a:r>
            <a:r>
              <a:rPr lang="ko-KR" altLang="en-US" dirty="0" smtClean="0">
                <a:solidFill>
                  <a:srgbClr val="0000FF"/>
                </a:solidFill>
              </a:rPr>
              <a:t>를 </a:t>
            </a:r>
            <a:r>
              <a:rPr lang="ko-KR" altLang="en-US" dirty="0" err="1">
                <a:solidFill>
                  <a:srgbClr val="0000FF"/>
                </a:solidFill>
              </a:rPr>
              <a:t>매핑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362220"/>
              </p:ext>
            </p:extLst>
          </p:nvPr>
        </p:nvGraphicFramePr>
        <p:xfrm>
          <a:off x="3378642" y="2612283"/>
          <a:ext cx="2759970" cy="57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2227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id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pass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name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jumin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addr</a:t>
                      </a:r>
                      <a:endParaRPr lang="ko-KR" altLang="en-US" sz="1200" dirty="0"/>
                    </a:p>
                  </a:txBody>
                  <a:tcPr/>
                </a:tc>
              </a:tr>
              <a:tr h="2970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jjin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aseline="0" dirty="0" smtClean="0"/>
                        <a:t>1234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aseline="0" dirty="0" err="1" smtClean="0"/>
                        <a:t>이현상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…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rgbClr val="0000FF"/>
                          </a:solidFill>
                        </a:rPr>
                        <a:t>….</a:t>
                      </a:r>
                      <a:endParaRPr lang="ko-KR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6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SqlParameterSource</a:t>
            </a:r>
            <a:r>
              <a:rPr lang="ko-KR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와</a:t>
            </a:r>
            <a:r>
              <a:rPr lang="en-US" altLang="ko-K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sym typeface="Wingdings" panose="05000000000000000000" pitchFamily="2" charset="2"/>
              </a:rPr>
              <a:t>RowMapper</a:t>
            </a:r>
            <a:r>
              <a:rPr lang="en-US" altLang="ko-KR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227" y="1346294"/>
            <a:ext cx="476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err="1" smtClean="0"/>
              <a:t>Dto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74093" y="245851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0000FF"/>
                </a:solidFill>
              </a:rPr>
              <a:t>폼</a:t>
            </a:r>
            <a:r>
              <a:rPr lang="en-US" altLang="ko-KR" sz="1400" dirty="0" smtClean="0"/>
              <a:t> </a:t>
            </a:r>
            <a:endParaRPr lang="ko-KR" alt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95220"/>
            <a:ext cx="1623932" cy="303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5784" y="1845047"/>
            <a:ext cx="13239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직선 화살표 연결선 7"/>
          <p:cNvCxnSpPr/>
          <p:nvPr/>
        </p:nvCxnSpPr>
        <p:spPr>
          <a:xfrm>
            <a:off x="3059832" y="2910306"/>
            <a:ext cx="216024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5243181" y="2662924"/>
            <a:ext cx="566181" cy="36933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SQL</a:t>
            </a:r>
            <a:endParaRPr lang="ko-KR" altLang="en-US" b="1" dirty="0"/>
          </a:p>
        </p:txBody>
      </p:sp>
      <p:sp>
        <p:nvSpPr>
          <p:cNvPr id="10" name="직사각형 9"/>
          <p:cNvSpPr/>
          <p:nvPr/>
        </p:nvSpPr>
        <p:spPr>
          <a:xfrm>
            <a:off x="3059832" y="2190226"/>
            <a:ext cx="2070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ym typeface="Wingdings" panose="05000000000000000000" pitchFamily="2" charset="2"/>
              </a:rPr>
              <a:t>SqlParameterSource</a:t>
            </a:r>
            <a:endParaRPr lang="ko-KR" altLang="en-US" b="1" dirty="0"/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3027580" y="3193973"/>
            <a:ext cx="2160240" cy="43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5388023" y="3080092"/>
            <a:ext cx="354584" cy="36933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rs</a:t>
            </a:r>
            <a:endParaRPr lang="ko-KR" altLang="en-US" b="1" dirty="0"/>
          </a:p>
        </p:txBody>
      </p:sp>
      <p:sp>
        <p:nvSpPr>
          <p:cNvPr id="13" name="직사각형 12"/>
          <p:cNvSpPr/>
          <p:nvPr/>
        </p:nvSpPr>
        <p:spPr>
          <a:xfrm>
            <a:off x="3347864" y="3198338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ym typeface="Wingdings" panose="05000000000000000000" pitchFamily="2" charset="2"/>
              </a:rPr>
              <a:t>RowMapper</a:t>
            </a:r>
            <a:endParaRPr lang="ko-KR" altLang="en-US" b="1" dirty="0"/>
          </a:p>
        </p:txBody>
      </p:sp>
      <p:sp>
        <p:nvSpPr>
          <p:cNvPr id="14" name="순서도: 자기 디스크 13"/>
          <p:cNvSpPr/>
          <p:nvPr/>
        </p:nvSpPr>
        <p:spPr>
          <a:xfrm>
            <a:off x="6333736" y="2632770"/>
            <a:ext cx="592233" cy="72008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왼쪽/오른쪽 화살표 2"/>
          <p:cNvSpPr/>
          <p:nvPr/>
        </p:nvSpPr>
        <p:spPr>
          <a:xfrm>
            <a:off x="5868144" y="2910306"/>
            <a:ext cx="360040" cy="1697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1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JDBC </a:t>
            </a:r>
            <a:r>
              <a:rPr lang="ko-KR" altLang="en-US" dirty="0" smtClean="0"/>
              <a:t>프로그래밍 절차</a:t>
            </a:r>
            <a:endParaRPr lang="ko-KR" altLang="en-US" dirty="0"/>
          </a:p>
        </p:txBody>
      </p:sp>
      <p:pic>
        <p:nvPicPr>
          <p:cNvPr id="5" name="Picture 2" descr="C:\DOCUME~1\kgs7276\LOCALS~1\Temp\UNI2ed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00" y="1007362"/>
            <a:ext cx="3410904" cy="458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3740955" y="1050352"/>
            <a:ext cx="461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/>
              <a:t>Class.</a:t>
            </a:r>
            <a:r>
              <a:rPr lang="en-US" altLang="ko-KR" i="1" dirty="0" err="1"/>
              <a:t>forName</a:t>
            </a:r>
            <a:r>
              <a:rPr lang="en-US" altLang="ko-KR" i="1" dirty="0"/>
              <a:t>("</a:t>
            </a:r>
            <a:r>
              <a:rPr lang="en-US" altLang="ko-KR" i="1" dirty="0" err="1"/>
              <a:t>oracle.jdbc.driver.OracleDriver</a:t>
            </a:r>
            <a:r>
              <a:rPr lang="en-US" altLang="ko-KR" i="1" dirty="0" smtClean="0"/>
              <a:t>")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776376" y="1808031"/>
            <a:ext cx="2456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/>
              <a:t>java.sql.Connection</a:t>
            </a:r>
            <a:r>
              <a:rPr lang="en-US" altLang="ko-KR" dirty="0"/>
              <a:t> </a:t>
            </a:r>
            <a:r>
              <a:rPr lang="en-US" altLang="ko-KR" b="1" dirty="0" smtClean="0">
                <a:solidFill>
                  <a:srgbClr val="0000FF"/>
                </a:solidFill>
              </a:rPr>
              <a:t>conn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824001" y="3684498"/>
            <a:ext cx="3565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/>
              <a:t>ResultSet</a:t>
            </a:r>
            <a:r>
              <a:rPr lang="en-US" altLang="ko-KR" dirty="0"/>
              <a:t> </a:t>
            </a:r>
            <a:r>
              <a:rPr lang="en-US" altLang="ko-KR" b="1" dirty="0" err="1" smtClean="0">
                <a:solidFill>
                  <a:srgbClr val="0000FF"/>
                </a:solidFill>
              </a:rPr>
              <a:t>rs</a:t>
            </a:r>
            <a:r>
              <a:rPr lang="en-US" altLang="ko-KR" dirty="0" smtClean="0"/>
              <a:t> =</a:t>
            </a:r>
            <a:r>
              <a:rPr lang="en-US" altLang="ko-KR" dirty="0" err="1"/>
              <a:t>pstmt.executeQuery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788043" y="3135825"/>
            <a:ext cx="4599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solidFill>
                  <a:srgbClr val="0000FF"/>
                </a:solidFill>
              </a:rPr>
              <a:t>pstmt</a:t>
            </a:r>
            <a:r>
              <a:rPr lang="en-US" altLang="ko-KR" dirty="0" err="1" smtClean="0"/>
              <a:t>.executeUpdate</a:t>
            </a:r>
            <a:r>
              <a:rPr lang="en-US" altLang="ko-KR" dirty="0" smtClean="0"/>
              <a:t>(),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  </a:t>
            </a:r>
            <a:r>
              <a:rPr lang="en-US" altLang="ko-KR" dirty="0" err="1" smtClean="0">
                <a:solidFill>
                  <a:srgbClr val="0000FF"/>
                </a:solidFill>
              </a:rPr>
              <a:t>stmt</a:t>
            </a:r>
            <a:r>
              <a:rPr lang="en-US" altLang="ko-KR" dirty="0" err="1" smtClean="0"/>
              <a:t>.executeUpdate</a:t>
            </a:r>
            <a:r>
              <a:rPr lang="en-US" altLang="ko-KR" dirty="0" smtClean="0"/>
              <a:t>(</a:t>
            </a:r>
            <a:r>
              <a:rPr lang="en-US" altLang="ko-KR" b="1" dirty="0" err="1" smtClean="0">
                <a:solidFill>
                  <a:srgbClr val="FF0000"/>
                </a:solidFill>
              </a:rPr>
              <a:t>sql</a:t>
            </a:r>
            <a:r>
              <a:rPr lang="en-US" altLang="ko-KR" dirty="0" smtClean="0"/>
              <a:t>)</a:t>
            </a:r>
          </a:p>
          <a:p>
            <a:r>
              <a:rPr lang="en-US" altLang="ko-KR" dirty="0" err="1">
                <a:solidFill>
                  <a:srgbClr val="0000FF"/>
                </a:solidFill>
              </a:rPr>
              <a:t>pstmt</a:t>
            </a:r>
            <a:r>
              <a:rPr lang="en-US" altLang="ko-KR" dirty="0" err="1"/>
              <a:t>.executeQuery</a:t>
            </a:r>
            <a:r>
              <a:rPr lang="en-US" altLang="ko-KR" dirty="0"/>
              <a:t>() ,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   </a:t>
            </a:r>
            <a:r>
              <a:rPr lang="en-US" altLang="ko-KR" dirty="0" err="1" smtClean="0">
                <a:solidFill>
                  <a:srgbClr val="0000FF"/>
                </a:solidFill>
              </a:rPr>
              <a:t>stmt</a:t>
            </a:r>
            <a:r>
              <a:rPr lang="en-US" altLang="ko-KR" dirty="0" err="1" smtClean="0"/>
              <a:t>.executeQuery</a:t>
            </a:r>
            <a:r>
              <a:rPr lang="en-US" altLang="ko-KR" dirty="0" smtClean="0"/>
              <a:t>(</a:t>
            </a:r>
            <a:r>
              <a:rPr lang="en-US" altLang="ko-KR" b="1" dirty="0" err="1" smtClean="0">
                <a:solidFill>
                  <a:srgbClr val="FF0000"/>
                </a:solidFill>
              </a:rPr>
              <a:t>sql</a:t>
            </a:r>
            <a:r>
              <a:rPr lang="en-US" altLang="ko-KR" dirty="0"/>
              <a:t>)</a:t>
            </a:r>
          </a:p>
          <a:p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788043" y="2424280"/>
            <a:ext cx="5341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Statement  </a:t>
            </a:r>
            <a:r>
              <a:rPr lang="en-US" altLang="ko-KR" b="1" dirty="0" err="1" smtClean="0">
                <a:solidFill>
                  <a:srgbClr val="0000FF"/>
                </a:solidFill>
              </a:rPr>
              <a:t>stmt</a:t>
            </a:r>
            <a:r>
              <a:rPr lang="en-US" altLang="ko-KR" b="1" dirty="0" smtClean="0">
                <a:solidFill>
                  <a:srgbClr val="0000FF"/>
                </a:solidFill>
              </a:rPr>
              <a:t> = </a:t>
            </a:r>
            <a:r>
              <a:rPr lang="en-US" altLang="ko-KR" b="1" dirty="0" err="1" smtClean="0">
                <a:solidFill>
                  <a:srgbClr val="0000FF"/>
                </a:solidFill>
              </a:rPr>
              <a:t>conn.statement</a:t>
            </a:r>
            <a:r>
              <a:rPr lang="en-US" altLang="ko-KR" b="1" dirty="0" smtClean="0">
                <a:solidFill>
                  <a:srgbClr val="0000FF"/>
                </a:solidFill>
              </a:rPr>
              <a:t>()</a:t>
            </a:r>
          </a:p>
          <a:p>
            <a:r>
              <a:rPr lang="en-US" altLang="ko-KR" dirty="0" err="1" smtClean="0"/>
              <a:t>PreparedStatement</a:t>
            </a:r>
            <a:r>
              <a:rPr lang="en-US" altLang="ko-KR" dirty="0" smtClean="0"/>
              <a:t> </a:t>
            </a:r>
            <a:r>
              <a:rPr lang="en-US" altLang="ko-KR" b="1" dirty="0" err="1" smtClean="0">
                <a:solidFill>
                  <a:srgbClr val="0000FF"/>
                </a:solidFill>
              </a:rPr>
              <a:t>pstmt</a:t>
            </a:r>
            <a:r>
              <a:rPr lang="en-US" altLang="ko-KR" b="1" dirty="0" smtClean="0">
                <a:solidFill>
                  <a:srgbClr val="0000FF"/>
                </a:solidFill>
              </a:rPr>
              <a:t> =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conn.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PreparedStatement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(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sql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)</a:t>
            </a:r>
            <a:endParaRPr lang="ko-KR" altLang="en-US" sz="1600" b="1" dirty="0">
              <a:solidFill>
                <a:srgbClr val="0000FF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824001" y="4917817"/>
            <a:ext cx="12282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solidFill>
                  <a:srgbClr val="0000FF"/>
                </a:solidFill>
              </a:rPr>
              <a:t>pstm</a:t>
            </a:r>
            <a:r>
              <a:rPr lang="en-US" altLang="ko-KR" dirty="0" err="1" smtClean="0"/>
              <a:t>.close</a:t>
            </a:r>
            <a:r>
              <a:rPr lang="en-US" altLang="ko-KR" dirty="0" smtClean="0"/>
              <a:t>()</a:t>
            </a:r>
          </a:p>
          <a:p>
            <a:r>
              <a:rPr lang="en-US" altLang="ko-KR" dirty="0" err="1" smtClean="0">
                <a:solidFill>
                  <a:srgbClr val="0000FF"/>
                </a:solidFill>
              </a:rPr>
              <a:t>rs</a:t>
            </a:r>
            <a:r>
              <a:rPr lang="en-US" altLang="ko-KR" dirty="0" err="1" smtClean="0"/>
              <a:t>.close</a:t>
            </a:r>
            <a:r>
              <a:rPr lang="en-US" altLang="ko-KR" dirty="0" smtClean="0"/>
              <a:t>()</a:t>
            </a:r>
          </a:p>
          <a:p>
            <a:r>
              <a:rPr lang="en-US" altLang="ko-KR" dirty="0" err="1" smtClean="0">
                <a:solidFill>
                  <a:srgbClr val="0000FF"/>
                </a:solidFill>
              </a:rPr>
              <a:t>conn</a:t>
            </a:r>
            <a:r>
              <a:rPr lang="en-US" altLang="ko-KR" dirty="0" err="1" smtClean="0"/>
              <a:t>.close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3859585" y="4123114"/>
            <a:ext cx="3866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while(</a:t>
            </a:r>
            <a:r>
              <a:rPr lang="en-US" altLang="ko-KR" b="1" dirty="0" err="1" smtClean="0">
                <a:solidFill>
                  <a:srgbClr val="0000FF"/>
                </a:solidFill>
              </a:rPr>
              <a:t>rs</a:t>
            </a:r>
            <a:r>
              <a:rPr lang="en-US" altLang="ko-KR" dirty="0" err="1" smtClean="0"/>
              <a:t>.next</a:t>
            </a:r>
            <a:r>
              <a:rPr lang="en-US" altLang="ko-KR" dirty="0" smtClean="0"/>
              <a:t>) </a:t>
            </a:r>
            <a:r>
              <a:rPr lang="en-US" altLang="ko-KR" dirty="0" smtClean="0">
                <a:solidFill>
                  <a:srgbClr val="004158"/>
                </a:solidFill>
              </a:rPr>
              <a:t> {  </a:t>
            </a:r>
            <a:r>
              <a:rPr lang="en-US" altLang="ko-KR" b="1" dirty="0" err="1" smtClean="0">
                <a:solidFill>
                  <a:srgbClr val="0000FF"/>
                </a:solidFill>
              </a:rPr>
              <a:t>rs</a:t>
            </a:r>
            <a:r>
              <a:rPr lang="en-US" altLang="ko-KR" dirty="0" err="1" smtClean="0"/>
              <a:t>.getString</a:t>
            </a:r>
            <a:r>
              <a:rPr lang="en-US" altLang="ko-KR" dirty="0"/>
              <a:t>("Name</a:t>
            </a:r>
            <a:r>
              <a:rPr lang="en-US" altLang="ko-KR" dirty="0" smtClean="0"/>
              <a:t>");</a:t>
            </a:r>
            <a:endParaRPr lang="en-US" altLang="ko-KR" dirty="0">
              <a:solidFill>
                <a:srgbClr val="004158"/>
              </a:solidFill>
            </a:endParaRPr>
          </a:p>
          <a:p>
            <a:r>
              <a:rPr lang="en-US" altLang="ko-KR" dirty="0" smtClean="0">
                <a:solidFill>
                  <a:srgbClr val="004158"/>
                </a:solidFill>
              </a:rPr>
              <a:t>}</a:t>
            </a:r>
            <a:endParaRPr lang="en-US" altLang="ko-KR" dirty="0">
              <a:solidFill>
                <a:srgbClr val="004158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45700" y="4230141"/>
            <a:ext cx="3081561" cy="4849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6"/>
          <p:cNvGrpSpPr/>
          <p:nvPr/>
        </p:nvGrpSpPr>
        <p:grpSpPr>
          <a:xfrm>
            <a:off x="7053216" y="4463660"/>
            <a:ext cx="1819685" cy="1882815"/>
            <a:chOff x="5056571" y="3429000"/>
            <a:chExt cx="3979925" cy="3024336"/>
          </a:xfrm>
        </p:grpSpPr>
        <p:sp>
          <p:nvSpPr>
            <p:cNvPr id="13" name="순서도: 자기 디스크 12"/>
            <p:cNvSpPr/>
            <p:nvPr/>
          </p:nvSpPr>
          <p:spPr>
            <a:xfrm>
              <a:off x="8102933" y="3624830"/>
              <a:ext cx="933563" cy="129578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smtClean="0"/>
                <a:t>DB</a:t>
              </a:r>
            </a:p>
            <a:p>
              <a:pPr algn="ctr"/>
              <a:r>
                <a:rPr lang="ko-KR" altLang="en-US" sz="1000" dirty="0" smtClean="0"/>
                <a:t>서버</a:t>
              </a:r>
              <a:endParaRPr lang="ko-KR" altLang="en-US" sz="1000" dirty="0"/>
            </a:p>
          </p:txBody>
        </p:sp>
        <p:sp>
          <p:nvSpPr>
            <p:cNvPr id="14" name="자유형 13"/>
            <p:cNvSpPr/>
            <p:nvPr/>
          </p:nvSpPr>
          <p:spPr>
            <a:xfrm>
              <a:off x="5990135" y="3429000"/>
              <a:ext cx="2077713" cy="420031"/>
            </a:xfrm>
            <a:custGeom>
              <a:avLst/>
              <a:gdLst>
                <a:gd name="connsiteX0" fmla="*/ 0 w 2726871"/>
                <a:gd name="connsiteY0" fmla="*/ 492579 h 606879"/>
                <a:gd name="connsiteX1" fmla="*/ 1143000 w 2726871"/>
                <a:gd name="connsiteY1" fmla="*/ 19050 h 606879"/>
                <a:gd name="connsiteX2" fmla="*/ 2726871 w 2726871"/>
                <a:gd name="connsiteY2" fmla="*/ 606879 h 60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6871" h="606879">
                  <a:moveTo>
                    <a:pt x="0" y="492579"/>
                  </a:moveTo>
                  <a:cubicBezTo>
                    <a:pt x="344261" y="246289"/>
                    <a:pt x="688522" y="0"/>
                    <a:pt x="1143000" y="19050"/>
                  </a:cubicBezTo>
                  <a:cubicBezTo>
                    <a:pt x="1597478" y="38100"/>
                    <a:pt x="2162174" y="322489"/>
                    <a:pt x="2726871" y="606879"/>
                  </a:cubicBezTo>
                </a:path>
              </a:pathLst>
            </a:custGeom>
            <a:ln w="57150"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6571" y="5070131"/>
              <a:ext cx="1572316" cy="1383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자유형 15"/>
            <p:cNvSpPr/>
            <p:nvPr/>
          </p:nvSpPr>
          <p:spPr>
            <a:xfrm rot="9078095">
              <a:off x="6502431" y="5251301"/>
              <a:ext cx="2077713" cy="420031"/>
            </a:xfrm>
            <a:custGeom>
              <a:avLst/>
              <a:gdLst>
                <a:gd name="connsiteX0" fmla="*/ 0 w 2726871"/>
                <a:gd name="connsiteY0" fmla="*/ 492579 h 606879"/>
                <a:gd name="connsiteX1" fmla="*/ 1143000 w 2726871"/>
                <a:gd name="connsiteY1" fmla="*/ 19050 h 606879"/>
                <a:gd name="connsiteX2" fmla="*/ 2726871 w 2726871"/>
                <a:gd name="connsiteY2" fmla="*/ 606879 h 60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6871" h="606879">
                  <a:moveTo>
                    <a:pt x="0" y="492579"/>
                  </a:moveTo>
                  <a:cubicBezTo>
                    <a:pt x="344261" y="246289"/>
                    <a:pt x="688522" y="0"/>
                    <a:pt x="1143000" y="19050"/>
                  </a:cubicBezTo>
                  <a:cubicBezTo>
                    <a:pt x="1597478" y="38100"/>
                    <a:pt x="2162174" y="322489"/>
                    <a:pt x="2726871" y="606879"/>
                  </a:cubicBezTo>
                </a:path>
              </a:pathLst>
            </a:custGeom>
            <a:ln w="57150">
              <a:solidFill>
                <a:srgbClr val="CC33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84943" y="3824183"/>
              <a:ext cx="1600467" cy="84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Insert , delete, update</a:t>
              </a:r>
              <a:endParaRPr lang="ko-KR" altLang="en-US" sz="105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21966" y="5319321"/>
              <a:ext cx="1277550" cy="37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select </a:t>
              </a:r>
              <a:endParaRPr lang="ko-KR" altLang="en-US" sz="105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9" name="tower"/>
            <p:cNvSpPr>
              <a:spLocks noEditPoints="1" noChangeArrowheads="1"/>
            </p:cNvSpPr>
            <p:nvPr/>
          </p:nvSpPr>
          <p:spPr bwMode="auto">
            <a:xfrm>
              <a:off x="5148064" y="3573016"/>
              <a:ext cx="904875" cy="1305694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20071" y="4107805"/>
              <a:ext cx="1087565" cy="608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/>
                <a:t>Web</a:t>
              </a:r>
              <a:r>
                <a:rPr lang="ko-KR" altLang="en-US" sz="1050" dirty="0" smtClean="0"/>
                <a:t> </a:t>
              </a:r>
              <a:endParaRPr lang="en-US" altLang="ko-KR" sz="1050" dirty="0" smtClean="0"/>
            </a:p>
            <a:p>
              <a:r>
                <a:rPr lang="ko-KR" altLang="en-US" sz="1050" dirty="0" smtClean="0"/>
                <a:t>서버</a:t>
              </a:r>
              <a:r>
                <a:rPr lang="en-US" altLang="ko-KR" sz="1050" dirty="0" smtClean="0"/>
                <a:t> </a:t>
              </a:r>
              <a:endParaRPr lang="ko-KR" alt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78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SQL</a:t>
            </a:r>
            <a:r>
              <a:rPr lang="ko-KR" altLang="en-US" dirty="0" smtClean="0"/>
              <a:t> 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7504" y="692696"/>
            <a:ext cx="8964488" cy="4176464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1800" dirty="0" smtClean="0">
                <a:solidFill>
                  <a:srgbClr val="0000FF"/>
                </a:solidFill>
              </a:rPr>
              <a:t>위치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파라메터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ko-KR" sz="1400" dirty="0" smtClean="0"/>
              <a:t>String </a:t>
            </a:r>
            <a:r>
              <a:rPr lang="en-US" altLang="ko-KR" sz="1400" b="1" dirty="0">
                <a:solidFill>
                  <a:srgbClr val="0000FF"/>
                </a:solidFill>
              </a:rPr>
              <a:t>SQL_USER</a:t>
            </a:r>
            <a:r>
              <a:rPr lang="en-US" altLang="ko-KR" sz="1400" dirty="0" smtClean="0"/>
              <a:t>= </a:t>
            </a:r>
            <a:r>
              <a:rPr lang="en-US" altLang="ko-KR" sz="1400" dirty="0"/>
              <a:t>"SELECT </a:t>
            </a:r>
            <a:r>
              <a:rPr lang="en-US" altLang="ko-KR" sz="1400" dirty="0" smtClean="0"/>
              <a:t>* FROM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WHERE id = </a:t>
            </a:r>
            <a:r>
              <a:rPr lang="en-US" altLang="ko-KR" sz="1400" dirty="0">
                <a:solidFill>
                  <a:srgbClr val="0000FF"/>
                </a:solidFill>
              </a:rPr>
              <a:t>?</a:t>
            </a:r>
            <a:r>
              <a:rPr lang="en-US" altLang="ko-KR" sz="1400" dirty="0"/>
              <a:t> AND pass = </a:t>
            </a:r>
            <a:r>
              <a:rPr lang="en-US" altLang="ko-KR" sz="1400" dirty="0">
                <a:solidFill>
                  <a:srgbClr val="0000FF"/>
                </a:solidFill>
              </a:rPr>
              <a:t>?</a:t>
            </a:r>
            <a:r>
              <a:rPr lang="en-US" altLang="ko-KR" sz="1400" dirty="0"/>
              <a:t>";</a:t>
            </a:r>
          </a:p>
          <a:p>
            <a:pPr marL="0" indent="0">
              <a:buNone/>
            </a:pPr>
            <a:r>
              <a:rPr lang="en-US" altLang="ko-KR" sz="1400" dirty="0" smtClean="0"/>
              <a:t>String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SQL_USER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"SELECT </a:t>
            </a:r>
            <a:r>
              <a:rPr lang="en-US" altLang="ko-KR" sz="1400" dirty="0" smtClean="0"/>
              <a:t>* </a:t>
            </a:r>
            <a:r>
              <a:rPr lang="en-US" altLang="ko-KR" sz="1400" dirty="0"/>
              <a:t>FROM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WHERE id = </a:t>
            </a:r>
            <a:r>
              <a:rPr lang="en-US" altLang="ko-KR" sz="1400" dirty="0">
                <a:solidFill>
                  <a:srgbClr val="0000FF"/>
                </a:solidFill>
              </a:rPr>
              <a:t>?</a:t>
            </a:r>
            <a:r>
              <a:rPr lang="en-US" altLang="ko-KR" sz="1400" dirty="0"/>
              <a:t>";</a:t>
            </a:r>
          </a:p>
          <a:p>
            <a:pPr marL="0" indent="0">
              <a:buNone/>
            </a:pPr>
            <a:r>
              <a:rPr lang="en-US" altLang="ko-KR" sz="1400" dirty="0" smtClean="0"/>
              <a:t>String </a:t>
            </a:r>
            <a:r>
              <a:rPr lang="en-US" altLang="ko-KR" sz="1400" b="1" dirty="0">
                <a:solidFill>
                  <a:srgbClr val="0000FF"/>
                </a:solidFill>
              </a:rPr>
              <a:t>SQL_GETID</a:t>
            </a:r>
            <a:r>
              <a:rPr lang="en-US" altLang="ko-KR" sz="1400" i="1" dirty="0" smtClean="0">
                <a:solidFill>
                  <a:srgbClr val="0000FF"/>
                </a:solidFill>
              </a:rPr>
              <a:t> </a:t>
            </a:r>
            <a:r>
              <a:rPr lang="en-US" altLang="ko-KR" sz="1400" i="1" dirty="0" smtClean="0"/>
              <a:t> </a:t>
            </a:r>
            <a:r>
              <a:rPr lang="en-US" altLang="ko-KR" sz="1400" i="1" dirty="0"/>
              <a:t>= "</a:t>
            </a:r>
            <a:r>
              <a:rPr lang="en-US" altLang="ko-KR" sz="1400" dirty="0"/>
              <a:t>select id from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where </a:t>
            </a:r>
            <a:r>
              <a:rPr lang="en-US" altLang="ko-KR" sz="1400" dirty="0" smtClean="0"/>
              <a:t>name=</a:t>
            </a:r>
            <a:r>
              <a:rPr lang="en-US" altLang="ko-KR" sz="1400" dirty="0" smtClean="0">
                <a:solidFill>
                  <a:srgbClr val="0000FF"/>
                </a:solidFill>
              </a:rPr>
              <a:t>?</a:t>
            </a:r>
            <a:r>
              <a:rPr lang="en-US" altLang="ko-KR" sz="1400" dirty="0" smtClean="0"/>
              <a:t>";</a:t>
            </a:r>
            <a:endParaRPr lang="en-US" altLang="ko-KR" sz="1400" dirty="0"/>
          </a:p>
          <a:p>
            <a:pPr marL="0" indent="0">
              <a:buNone/>
            </a:pPr>
            <a:r>
              <a:rPr lang="en-US" altLang="ko-KR" sz="1400" dirty="0" smtClean="0"/>
              <a:t>String </a:t>
            </a:r>
            <a:r>
              <a:rPr lang="en-US" altLang="ko-KR" sz="1400" b="1" dirty="0">
                <a:solidFill>
                  <a:srgbClr val="0000FF"/>
                </a:solidFill>
              </a:rPr>
              <a:t>SQL_GETPASS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"select pass from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where </a:t>
            </a:r>
            <a:r>
              <a:rPr lang="en-US" altLang="ko-KR" sz="1400" dirty="0" smtClean="0"/>
              <a:t>id=</a:t>
            </a:r>
            <a:r>
              <a:rPr lang="en-US" altLang="ko-KR" sz="1400" dirty="0" smtClean="0">
                <a:solidFill>
                  <a:srgbClr val="0000FF"/>
                </a:solidFill>
              </a:rPr>
              <a:t>?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and </a:t>
            </a:r>
            <a:r>
              <a:rPr lang="en-US" altLang="ko-KR" sz="1400" dirty="0" smtClean="0"/>
              <a:t>name=</a:t>
            </a:r>
            <a:r>
              <a:rPr lang="en-US" altLang="ko-KR" sz="1400" dirty="0" smtClean="0">
                <a:solidFill>
                  <a:srgbClr val="0000FF"/>
                </a:solidFill>
              </a:rPr>
              <a:t>?</a:t>
            </a:r>
            <a:r>
              <a:rPr lang="en-US" altLang="ko-KR" sz="1400" dirty="0" smtClean="0"/>
              <a:t>";</a:t>
            </a:r>
            <a:endParaRPr lang="en-US" altLang="ko-KR" sz="1400" dirty="0"/>
          </a:p>
          <a:p>
            <a:pPr marL="0" indent="0">
              <a:buNone/>
            </a:pPr>
            <a:r>
              <a:rPr lang="en-US" altLang="ko-KR" sz="1400" dirty="0"/>
              <a:t>String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SQL_DEL</a:t>
            </a:r>
            <a:r>
              <a:rPr lang="en-US" altLang="ko-KR" sz="1400" dirty="0" smtClean="0"/>
              <a:t> = "</a:t>
            </a:r>
            <a:r>
              <a:rPr lang="en-US" altLang="ko-KR" sz="1400" dirty="0"/>
              <a:t>delete from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where id = </a:t>
            </a:r>
            <a:r>
              <a:rPr lang="en-US" altLang="ko-KR" sz="1400" dirty="0">
                <a:solidFill>
                  <a:srgbClr val="0000FF"/>
                </a:solidFill>
              </a:rPr>
              <a:t>?</a:t>
            </a:r>
            <a:r>
              <a:rPr lang="en-US" altLang="ko-KR" sz="1400" dirty="0"/>
              <a:t> AND pass = </a:t>
            </a:r>
            <a:r>
              <a:rPr lang="en-US" altLang="ko-KR" sz="1400" dirty="0" smtClean="0">
                <a:solidFill>
                  <a:srgbClr val="0000FF"/>
                </a:solidFill>
              </a:rPr>
              <a:t>?</a:t>
            </a:r>
            <a:r>
              <a:rPr lang="en-US" altLang="ko-KR" sz="1400" dirty="0" smtClean="0"/>
              <a:t>";</a:t>
            </a:r>
          </a:p>
          <a:p>
            <a:pPr marL="0" indent="0">
              <a:buNone/>
            </a:pPr>
            <a:endParaRPr lang="en-US" altLang="ko-KR" sz="1400" dirty="0" smtClean="0"/>
          </a:p>
          <a:p>
            <a:pPr marL="0" indent="0">
              <a:buNone/>
            </a:pPr>
            <a:r>
              <a:rPr lang="ko-KR" altLang="en-US" sz="1800" dirty="0" smtClean="0">
                <a:solidFill>
                  <a:srgbClr val="0000FF"/>
                </a:solidFill>
              </a:rPr>
              <a:t>네임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파라메터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ko-KR" sz="1400" dirty="0" smtClean="0"/>
              <a:t>String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SQL_INS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en-US" altLang="ko-KR" sz="1400" dirty="0"/>
              <a:t>= "INSERT INTO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(id, pass, name, </a:t>
            </a:r>
            <a:r>
              <a:rPr lang="en-US" altLang="ko-KR" sz="1400" dirty="0" err="1"/>
              <a:t>jumin</a:t>
            </a:r>
            <a:r>
              <a:rPr lang="en-US" altLang="ko-KR" sz="1400" dirty="0"/>
              <a:t>, zip, addr1, addr2, phone, email</a:t>
            </a:r>
            <a:r>
              <a:rPr lang="en-US" altLang="ko-KR" sz="1400" dirty="0" smtClean="0"/>
              <a:t>) </a:t>
            </a:r>
            <a:r>
              <a:rPr lang="en-US" altLang="ko-KR" sz="1400" dirty="0"/>
              <a:t>VALUES " </a:t>
            </a:r>
            <a:endParaRPr lang="en-US" altLang="ko-KR" sz="1400" dirty="0" smtClean="0"/>
          </a:p>
          <a:p>
            <a:pPr marL="0" indent="0">
              <a:buNone/>
            </a:pPr>
            <a:r>
              <a:rPr lang="en-US" altLang="ko-KR" sz="1400" dirty="0" smtClean="0"/>
              <a:t>                     + " </a:t>
            </a:r>
            <a:r>
              <a:rPr lang="en-US" altLang="ko-KR" sz="1400" dirty="0" smtClean="0">
                <a:solidFill>
                  <a:srgbClr val="0000FF"/>
                </a:solidFill>
              </a:rPr>
              <a:t>(:Id, :pass, :name, :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jumin</a:t>
            </a:r>
            <a:r>
              <a:rPr lang="en-US" altLang="ko-KR" sz="1400" dirty="0" smtClean="0">
                <a:solidFill>
                  <a:srgbClr val="0000FF"/>
                </a:solidFill>
              </a:rPr>
              <a:t>, :zip, :addr1, :addr2, :phone, :email</a:t>
            </a:r>
            <a:r>
              <a:rPr lang="en-US" altLang="ko-KR" sz="1400" dirty="0" smtClean="0"/>
              <a:t>)";</a:t>
            </a:r>
          </a:p>
          <a:p>
            <a:pPr marL="0" indent="0">
              <a:buNone/>
            </a:pPr>
            <a:endParaRPr lang="en-US" altLang="ko-KR" sz="1400" dirty="0" smtClean="0"/>
          </a:p>
          <a:p>
            <a:pPr marL="0" indent="0">
              <a:buNone/>
            </a:pPr>
            <a:r>
              <a:rPr lang="en-US" altLang="ko-KR" sz="1400" dirty="0" smtClean="0"/>
              <a:t>String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SQL_UP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en-US" altLang="ko-KR" sz="1400" dirty="0"/>
              <a:t>= "UPDATE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SET pass = </a:t>
            </a:r>
            <a:r>
              <a:rPr lang="en-US" altLang="ko-KR" sz="1400" dirty="0">
                <a:solidFill>
                  <a:srgbClr val="0000FF"/>
                </a:solidFill>
              </a:rPr>
              <a:t>:pass</a:t>
            </a:r>
            <a:r>
              <a:rPr lang="en-US" altLang="ko-KR" sz="1400" dirty="0"/>
              <a:t>, zip = </a:t>
            </a:r>
            <a:r>
              <a:rPr lang="en-US" altLang="ko-KR" sz="1400" dirty="0">
                <a:solidFill>
                  <a:srgbClr val="0000FF"/>
                </a:solidFill>
              </a:rPr>
              <a:t>:zip</a:t>
            </a:r>
            <a:r>
              <a:rPr lang="en-US" altLang="ko-KR" sz="1400" dirty="0"/>
              <a:t>, addr1 = </a:t>
            </a:r>
            <a:r>
              <a:rPr lang="en-US" altLang="ko-KR" sz="1400" dirty="0">
                <a:solidFill>
                  <a:srgbClr val="0000FF"/>
                </a:solidFill>
              </a:rPr>
              <a:t>:addr1</a:t>
            </a:r>
            <a:r>
              <a:rPr lang="en-US" altLang="ko-KR" sz="1400" dirty="0"/>
              <a:t>, addr2 = </a:t>
            </a:r>
            <a:r>
              <a:rPr lang="en-US" altLang="ko-KR" sz="1400" dirty="0">
                <a:solidFill>
                  <a:srgbClr val="0000FF"/>
                </a:solidFill>
              </a:rPr>
              <a:t>:addr2</a:t>
            </a:r>
            <a:r>
              <a:rPr lang="en-US" altLang="ko-KR" sz="1400" dirty="0"/>
              <a:t>, </a:t>
            </a:r>
            <a:endParaRPr lang="en-US" altLang="ko-KR" sz="1400" dirty="0" smtClean="0"/>
          </a:p>
          <a:p>
            <a:pPr marL="0" indent="0">
              <a:buNone/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                phone </a:t>
            </a:r>
            <a:r>
              <a:rPr lang="en-US" altLang="ko-KR" sz="1400" dirty="0"/>
              <a:t>=</a:t>
            </a:r>
            <a:r>
              <a:rPr lang="en-US" altLang="ko-KR" sz="1400" dirty="0">
                <a:solidFill>
                  <a:srgbClr val="0000FF"/>
                </a:solidFill>
              </a:rPr>
              <a:t> :phone</a:t>
            </a:r>
            <a:r>
              <a:rPr lang="en-US" altLang="ko-KR" sz="1400" dirty="0"/>
              <a:t>, email = </a:t>
            </a:r>
            <a:r>
              <a:rPr lang="en-US" altLang="ko-KR" sz="1400" dirty="0">
                <a:solidFill>
                  <a:srgbClr val="0000FF"/>
                </a:solidFill>
              </a:rPr>
              <a:t>:email </a:t>
            </a:r>
            <a:r>
              <a:rPr lang="en-US" altLang="ko-KR" sz="1400" dirty="0"/>
              <a:t>WHERE id = </a:t>
            </a:r>
            <a:r>
              <a:rPr lang="en-US" altLang="ko-KR" sz="1400" dirty="0">
                <a:solidFill>
                  <a:srgbClr val="0000FF"/>
                </a:solidFill>
              </a:rPr>
              <a:t>:id</a:t>
            </a:r>
            <a:r>
              <a:rPr lang="en-US" altLang="ko-KR" sz="1400" dirty="0"/>
              <a:t>";</a:t>
            </a:r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092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검색코드의 구현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21336" y="51882"/>
            <a:ext cx="3168352" cy="52322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SQL         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     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UserDto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       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Rs</a:t>
            </a:r>
            <a:endParaRPr lang="en-US" altLang="ko-KR" sz="1400" b="1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  <a:sym typeface="Wingdings" panose="05000000000000000000" pitchFamily="2" charset="2"/>
            </a:endParaRPr>
          </a:p>
          <a:p>
            <a:r>
              <a:rPr lang="en-US" altLang="ko-KR" sz="1400" b="1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sqlparameterSource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     </a:t>
            </a:r>
            <a:r>
              <a:rPr lang="en-US" altLang="ko-KR" sz="1400" b="1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RowMapper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</a:t>
            </a:r>
            <a:endParaRPr lang="ko-KR" altLang="en-US" sz="1400" b="1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7755228" cy="223224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536737" y="1803884"/>
            <a:ext cx="263214" cy="26161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050" b="1" dirty="0" smtClean="0"/>
              <a:t>1</a:t>
            </a:r>
            <a:endParaRPr lang="en-US" altLang="ko-KR" sz="1050" b="1" dirty="0"/>
          </a:p>
        </p:txBody>
      </p:sp>
      <p:sp>
        <p:nvSpPr>
          <p:cNvPr id="7" name="자유형 6"/>
          <p:cNvSpPr/>
          <p:nvPr/>
        </p:nvSpPr>
        <p:spPr>
          <a:xfrm>
            <a:off x="3657600" y="1198485"/>
            <a:ext cx="3195961" cy="1349406"/>
          </a:xfrm>
          <a:custGeom>
            <a:avLst/>
            <a:gdLst>
              <a:gd name="connsiteX0" fmla="*/ 0 w 3195961"/>
              <a:gd name="connsiteY0" fmla="*/ 0 h 1349406"/>
              <a:gd name="connsiteX1" fmla="*/ 2627790 w 3195961"/>
              <a:gd name="connsiteY1" fmla="*/ 346230 h 1349406"/>
              <a:gd name="connsiteX2" fmla="*/ 3195961 w 3195961"/>
              <a:gd name="connsiteY2" fmla="*/ 1349406 h 134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5961" h="1349406">
                <a:moveTo>
                  <a:pt x="0" y="0"/>
                </a:moveTo>
                <a:cubicBezTo>
                  <a:pt x="1047565" y="60664"/>
                  <a:pt x="2095130" y="121329"/>
                  <a:pt x="2627790" y="346230"/>
                </a:cubicBezTo>
                <a:cubicBezTo>
                  <a:pt x="3160450" y="571131"/>
                  <a:pt x="3178205" y="960268"/>
                  <a:pt x="3195961" y="1349406"/>
                </a:cubicBezTo>
              </a:path>
            </a:pathLst>
          </a:custGeom>
          <a:noFill/>
          <a:ln w="3175">
            <a:solidFill>
              <a:srgbClr val="0000FF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>
            <a:off x="4663745" y="1156102"/>
            <a:ext cx="3004599" cy="1349406"/>
          </a:xfrm>
          <a:custGeom>
            <a:avLst/>
            <a:gdLst>
              <a:gd name="connsiteX0" fmla="*/ 0 w 3195961"/>
              <a:gd name="connsiteY0" fmla="*/ 0 h 1349406"/>
              <a:gd name="connsiteX1" fmla="*/ 2627790 w 3195961"/>
              <a:gd name="connsiteY1" fmla="*/ 346230 h 1349406"/>
              <a:gd name="connsiteX2" fmla="*/ 3195961 w 3195961"/>
              <a:gd name="connsiteY2" fmla="*/ 1349406 h 134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5961" h="1349406">
                <a:moveTo>
                  <a:pt x="0" y="0"/>
                </a:moveTo>
                <a:cubicBezTo>
                  <a:pt x="1047565" y="60664"/>
                  <a:pt x="2095130" y="121329"/>
                  <a:pt x="2627790" y="346230"/>
                </a:cubicBezTo>
                <a:cubicBezTo>
                  <a:pt x="3160450" y="571131"/>
                  <a:pt x="3178205" y="960268"/>
                  <a:pt x="3195961" y="1349406"/>
                </a:cubicBezTo>
              </a:path>
            </a:pathLst>
          </a:custGeom>
          <a:noFill/>
          <a:ln w="3175">
            <a:solidFill>
              <a:srgbClr val="0000FF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 flipV="1">
            <a:off x="4663745" y="1772816"/>
            <a:ext cx="1996487" cy="77507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H="1" flipV="1">
            <a:off x="5872010" y="1772816"/>
            <a:ext cx="1508302" cy="73269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5255580" y="1852430"/>
            <a:ext cx="258404" cy="25391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050" b="1" dirty="0"/>
              <a:t>2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4916720" y="2768478"/>
            <a:ext cx="256802" cy="25391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050" b="1" dirty="0" smtClean="0"/>
              <a:t>3</a:t>
            </a:r>
            <a:endParaRPr lang="en-US" altLang="ko-KR" sz="1050" b="1" dirty="0"/>
          </a:p>
        </p:txBody>
      </p:sp>
      <p:sp>
        <p:nvSpPr>
          <p:cNvPr id="21" name="직사각형 20"/>
          <p:cNvSpPr/>
          <p:nvPr/>
        </p:nvSpPr>
        <p:spPr>
          <a:xfrm>
            <a:off x="5697498" y="2768478"/>
            <a:ext cx="256802" cy="25391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050" b="1" dirty="0" smtClean="0"/>
              <a:t>4</a:t>
            </a:r>
            <a:endParaRPr lang="en-US" altLang="ko-KR" sz="1050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0" y="3331598"/>
            <a:ext cx="7761666" cy="216024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6969915" y="829153"/>
            <a:ext cx="1133644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o-KR" altLang="en-US" dirty="0"/>
              <a:t>위치 </a:t>
            </a:r>
            <a:r>
              <a:rPr lang="ko-KR" altLang="en-US" dirty="0" err="1"/>
              <a:t>파라메터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584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838700" cy="465772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973" y="1501561"/>
            <a:ext cx="4886325" cy="51054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Maven project 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(1)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4619832" y="2654584"/>
            <a:ext cx="705204" cy="21990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312666" y="1726069"/>
            <a:ext cx="1152128" cy="338554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0" name="직선 화살표 연결선 9"/>
          <p:cNvCxnSpPr>
            <a:cxnSpLocks noChangeShapeType="1"/>
            <a:stCxn id="9" idx="1"/>
          </p:cNvCxnSpPr>
          <p:nvPr/>
        </p:nvCxnSpPr>
        <p:spPr bwMode="auto">
          <a:xfrm flipH="1">
            <a:off x="5469052" y="1895346"/>
            <a:ext cx="1843614" cy="66494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5829091" y="6272135"/>
            <a:ext cx="943951" cy="21990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483768" y="774503"/>
            <a:ext cx="626768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/>
              <a:t>1. File</a:t>
            </a:r>
            <a:r>
              <a:rPr lang="ko-KR" altLang="en-US" dirty="0" smtClean="0"/>
              <a:t> </a:t>
            </a:r>
            <a:r>
              <a:rPr lang="en-US" altLang="ko-KR" dirty="0"/>
              <a:t>&gt; new&gt; other &gt; Spring &gt; </a:t>
            </a:r>
            <a:r>
              <a:rPr lang="en-US" altLang="ko-KR" dirty="0" smtClean="0"/>
              <a:t>Spring Legacy </a:t>
            </a:r>
            <a:r>
              <a:rPr lang="en-US" altLang="ko-KR" dirty="0"/>
              <a:t>project &gt; next &gt; </a:t>
            </a:r>
          </a:p>
        </p:txBody>
      </p:sp>
      <p:cxnSp>
        <p:nvCxnSpPr>
          <p:cNvPr id="25" name="직선 화살표 연결선 24"/>
          <p:cNvCxnSpPr>
            <a:cxnSpLocks noChangeShapeType="1"/>
            <a:stCxn id="21" idx="1"/>
          </p:cNvCxnSpPr>
          <p:nvPr/>
        </p:nvCxnSpPr>
        <p:spPr bwMode="auto">
          <a:xfrm flipH="1">
            <a:off x="1835696" y="959169"/>
            <a:ext cx="648072" cy="329031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33" name="직사각형 32"/>
          <p:cNvSpPr>
            <a:spLocks noChangeArrowheads="1"/>
          </p:cNvSpPr>
          <p:nvPr/>
        </p:nvSpPr>
        <p:spPr bwMode="auto">
          <a:xfrm>
            <a:off x="4147856" y="5503344"/>
            <a:ext cx="1576272" cy="21990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6948264" y="3546430"/>
            <a:ext cx="827583" cy="338554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선택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35" name="직선 화살표 연결선 34"/>
          <p:cNvCxnSpPr>
            <a:cxnSpLocks noChangeShapeType="1"/>
            <a:stCxn id="34" idx="1"/>
            <a:endCxn id="33" idx="3"/>
          </p:cNvCxnSpPr>
          <p:nvPr/>
        </p:nvCxnSpPr>
        <p:spPr bwMode="auto">
          <a:xfrm flipH="1">
            <a:off x="5724128" y="3715707"/>
            <a:ext cx="1224136" cy="189759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5862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검색코드의 구현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16632"/>
            <a:ext cx="3168352" cy="52322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SQL         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     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UserDto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       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Rs</a:t>
            </a:r>
            <a:endParaRPr lang="en-US" altLang="ko-KR" sz="1400" b="1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  <a:sym typeface="Wingdings" panose="05000000000000000000" pitchFamily="2" charset="2"/>
            </a:endParaRPr>
          </a:p>
          <a:p>
            <a:r>
              <a:rPr lang="en-US" altLang="ko-KR" sz="1400" b="1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sqlparameterSource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     </a:t>
            </a:r>
            <a:r>
              <a:rPr lang="en-US" altLang="ko-KR" sz="1400" b="1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RowMapper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</a:t>
            </a:r>
            <a:endParaRPr lang="ko-KR" altLang="en-US" sz="1400" b="1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58868" cy="398484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7326788" y="1052736"/>
            <a:ext cx="1133644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o-KR" altLang="en-US" dirty="0"/>
              <a:t>위치 </a:t>
            </a:r>
            <a:r>
              <a:rPr lang="ko-KR" altLang="en-US" dirty="0" err="1"/>
              <a:t>파라메터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983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7900"/>
            <a:ext cx="8671616" cy="527539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97196" y="116632"/>
            <a:ext cx="3168352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SQL         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     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UserDto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       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Rs</a:t>
            </a:r>
            <a:endParaRPr lang="en-US" altLang="ko-KR" sz="1400" b="1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  <a:sym typeface="Wingdings" panose="05000000000000000000" pitchFamily="2" charset="2"/>
            </a:endParaRPr>
          </a:p>
          <a:p>
            <a:r>
              <a:rPr lang="en-US" altLang="ko-KR" sz="1400" b="1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SqlParameterSource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     </a:t>
            </a:r>
            <a:r>
              <a:rPr lang="en-US" altLang="ko-KR" sz="1400" b="1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RowMapper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</a:t>
            </a:r>
            <a:endParaRPr lang="ko-KR" altLang="en-US" sz="1400" b="1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948264" y="888659"/>
            <a:ext cx="1164101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o-KR" altLang="en-US" dirty="0" smtClean="0"/>
              <a:t>네</a:t>
            </a:r>
            <a:r>
              <a:rPr lang="ko-KR" altLang="en-US" dirty="0"/>
              <a:t>임</a:t>
            </a:r>
            <a:r>
              <a:rPr lang="ko-KR" altLang="en-US" dirty="0" smtClean="0"/>
              <a:t> </a:t>
            </a:r>
            <a:r>
              <a:rPr lang="ko-KR" altLang="en-US" dirty="0" err="1"/>
              <a:t>파라메터</a:t>
            </a:r>
            <a:endParaRPr lang="en-US" altLang="ko-KR" dirty="0"/>
          </a:p>
        </p:txBody>
      </p:sp>
      <p:sp>
        <p:nvSpPr>
          <p:cNvPr id="7" name="직사각형 6"/>
          <p:cNvSpPr/>
          <p:nvPr/>
        </p:nvSpPr>
        <p:spPr>
          <a:xfrm>
            <a:off x="7020272" y="2830890"/>
            <a:ext cx="1164101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o-KR" altLang="en-US" dirty="0" smtClean="0"/>
              <a:t>네</a:t>
            </a:r>
            <a:r>
              <a:rPr lang="ko-KR" altLang="en-US" dirty="0"/>
              <a:t>임</a:t>
            </a:r>
            <a:r>
              <a:rPr lang="ko-KR" altLang="en-US" dirty="0" smtClean="0"/>
              <a:t> </a:t>
            </a:r>
            <a:r>
              <a:rPr lang="ko-KR" altLang="en-US" dirty="0" err="1"/>
              <a:t>파라메터</a:t>
            </a: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7051726" y="5116862"/>
            <a:ext cx="1133644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o-KR" altLang="en-US" dirty="0"/>
              <a:t>위치 </a:t>
            </a:r>
            <a:r>
              <a:rPr lang="ko-KR" altLang="en-US" dirty="0" err="1"/>
              <a:t>파라메터</a:t>
            </a:r>
            <a:endParaRPr lang="en-US" altLang="ko-KR" dirty="0"/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생성</a:t>
            </a:r>
            <a:r>
              <a:rPr lang="en-US" altLang="ko-KR" dirty="0" smtClean="0"/>
              <a:t>,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,</a:t>
            </a:r>
            <a:r>
              <a:rPr lang="ko-KR" altLang="en-US" dirty="0" smtClean="0"/>
              <a:t>삭제 코드 구현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DAO</a:t>
            </a:r>
            <a:r>
              <a:rPr lang="ko-KR" altLang="en-US" dirty="0"/>
              <a:t> </a:t>
            </a:r>
            <a:r>
              <a:rPr lang="en-US" altLang="ko-KR" dirty="0"/>
              <a:t>design</a:t>
            </a:r>
            <a:r>
              <a:rPr lang="ko-KR" altLang="en-US" dirty="0"/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153400" cy="4896544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Business logic (Service </a:t>
            </a:r>
            <a:r>
              <a:rPr lang="ko-KR" altLang="en-US" dirty="0" smtClean="0">
                <a:solidFill>
                  <a:srgbClr val="0000FF"/>
                </a:solidFill>
              </a:rPr>
              <a:t>클래스</a:t>
            </a:r>
            <a:r>
              <a:rPr lang="en-US" altLang="ko-KR" dirty="0" smtClean="0">
                <a:solidFill>
                  <a:srgbClr val="0000FF"/>
                </a:solidFill>
              </a:rPr>
              <a:t> )</a:t>
            </a:r>
          </a:p>
          <a:p>
            <a:pPr lvl="1"/>
            <a:r>
              <a:rPr lang="ko-KR" altLang="en-US" dirty="0" smtClean="0"/>
              <a:t>업무에 </a:t>
            </a:r>
            <a:r>
              <a:rPr lang="ko-KR" altLang="en-US" dirty="0"/>
              <a:t>필요한 </a:t>
            </a:r>
            <a:r>
              <a:rPr lang="ko-KR" altLang="en-US" dirty="0" smtClean="0"/>
              <a:t>데이터를 </a:t>
            </a:r>
            <a:r>
              <a:rPr lang="ko-KR" altLang="en-US" dirty="0" err="1" smtClean="0"/>
              <a:t>얻기위해</a:t>
            </a:r>
            <a:r>
              <a:rPr lang="ko-KR" altLang="en-US" dirty="0" smtClean="0"/>
              <a:t> 수행하는 </a:t>
            </a:r>
            <a:r>
              <a:rPr lang="ko-KR" altLang="en-US" dirty="0"/>
              <a:t>응용프로그램의 </a:t>
            </a:r>
            <a:r>
              <a:rPr lang="ko-KR" altLang="en-US" dirty="0" smtClean="0"/>
              <a:t>일부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즉</a:t>
            </a:r>
            <a:r>
              <a:rPr lang="en-US" altLang="ko-KR" dirty="0" smtClean="0"/>
              <a:t>  </a:t>
            </a:r>
            <a:r>
              <a:rPr lang="ko-KR" altLang="en-US" dirty="0" smtClean="0"/>
              <a:t>데이터 </a:t>
            </a:r>
            <a:r>
              <a:rPr lang="ko-KR" altLang="en-US" dirty="0"/>
              <a:t>입력</a:t>
            </a:r>
            <a:r>
              <a:rPr lang="en-US" altLang="ko-KR" dirty="0"/>
              <a:t>, </a:t>
            </a:r>
            <a:r>
              <a:rPr lang="ko-KR" altLang="en-US" dirty="0"/>
              <a:t>수정</a:t>
            </a:r>
            <a:r>
              <a:rPr lang="en-US" altLang="ko-KR" dirty="0"/>
              <a:t>, </a:t>
            </a:r>
            <a:r>
              <a:rPr lang="ko-KR" altLang="en-US" dirty="0" smtClean="0"/>
              <a:t>조회</a:t>
            </a:r>
            <a:r>
              <a:rPr lang="en-US" altLang="ko-KR" dirty="0" smtClean="0"/>
              <a:t>,</a:t>
            </a:r>
            <a:r>
              <a:rPr lang="ko-KR" altLang="en-US" dirty="0" smtClean="0"/>
              <a:t>가공 및 보고서 </a:t>
            </a:r>
            <a:r>
              <a:rPr lang="ko-KR" altLang="en-US" dirty="0"/>
              <a:t>처리 등을 수행하는 루틴</a:t>
            </a:r>
            <a:endParaRPr lang="en-US" altLang="ko-KR" dirty="0"/>
          </a:p>
          <a:p>
            <a:r>
              <a:rPr lang="en-US" altLang="ko-KR" sz="1800" dirty="0" smtClean="0">
                <a:solidFill>
                  <a:srgbClr val="0000FF"/>
                </a:solidFill>
              </a:rPr>
              <a:t>DAO </a:t>
            </a:r>
            <a:r>
              <a:rPr lang="ko-KR" altLang="en-US" sz="1800" dirty="0" smtClean="0">
                <a:solidFill>
                  <a:srgbClr val="0000FF"/>
                </a:solidFill>
              </a:rPr>
              <a:t>디자인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패턴 </a:t>
            </a:r>
            <a:r>
              <a:rPr lang="en-US" altLang="ko-KR" sz="1800" dirty="0" smtClean="0">
                <a:solidFill>
                  <a:srgbClr val="0000FF"/>
                </a:solidFill>
              </a:rPr>
              <a:t>(Dao</a:t>
            </a:r>
            <a:r>
              <a:rPr lang="ko-KR" altLang="en-US" sz="1800" dirty="0">
                <a:solidFill>
                  <a:srgbClr val="0000FF"/>
                </a:solidFill>
              </a:rPr>
              <a:t> 클래스</a:t>
            </a:r>
            <a:r>
              <a:rPr lang="en-US" altLang="ko-KR" sz="1800" dirty="0" smtClean="0">
                <a:solidFill>
                  <a:srgbClr val="0000FF"/>
                </a:solidFill>
              </a:rPr>
              <a:t>)</a:t>
            </a:r>
            <a:endParaRPr lang="en-US" altLang="ko-KR" sz="1800" dirty="0" smtClean="0"/>
          </a:p>
          <a:p>
            <a:pPr lvl="1"/>
            <a:r>
              <a:rPr lang="ko-KR" altLang="ko-KR" dirty="0" smtClean="0"/>
              <a:t>데이터 </a:t>
            </a:r>
            <a:r>
              <a:rPr lang="ko-KR" altLang="ko-KR" dirty="0"/>
              <a:t>접근 </a:t>
            </a:r>
            <a:r>
              <a:rPr lang="ko-KR" altLang="ko-KR" dirty="0" smtClean="0"/>
              <a:t>객체</a:t>
            </a:r>
            <a:r>
              <a:rPr lang="en-US" altLang="ko-KR" dirty="0" smtClean="0"/>
              <a:t>(DAO)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따로 두어</a:t>
            </a:r>
            <a:r>
              <a:rPr lang="en-US" altLang="ko-KR" dirty="0" smtClean="0"/>
              <a:t> </a:t>
            </a:r>
            <a:r>
              <a:rPr lang="ko-KR" altLang="ko-KR" dirty="0" smtClean="0"/>
              <a:t>데이터베이스 </a:t>
            </a:r>
            <a:r>
              <a:rPr lang="ko-KR" altLang="ko-KR" dirty="0"/>
              <a:t>업체 변경이나 데이터베이스 유형변경과 같이 데이터 소스에 변경이 가해질 경우</a:t>
            </a:r>
            <a:r>
              <a:rPr lang="en-US" altLang="ko-KR" dirty="0"/>
              <a:t>, </a:t>
            </a:r>
            <a:r>
              <a:rPr lang="en-US" altLang="ko-KR" dirty="0" smtClean="0"/>
              <a:t>DAO</a:t>
            </a:r>
            <a:r>
              <a:rPr lang="ko-KR" altLang="en-US" dirty="0" smtClean="0"/>
              <a:t>에</a:t>
            </a:r>
            <a:r>
              <a:rPr lang="ko-KR" altLang="ko-KR" dirty="0" smtClean="0"/>
              <a:t>만 </a:t>
            </a:r>
            <a:r>
              <a:rPr lang="ko-KR" altLang="ko-KR" dirty="0"/>
              <a:t>수정이 요구되어 </a:t>
            </a:r>
            <a:r>
              <a:rPr lang="en-US" altLang="ko-KR" dirty="0" smtClean="0"/>
              <a:t>business</a:t>
            </a:r>
            <a:r>
              <a:rPr lang="ko-KR" altLang="en-US" dirty="0" smtClean="0"/>
              <a:t> </a:t>
            </a:r>
            <a:r>
              <a:rPr lang="ko-KR" altLang="ko-KR" dirty="0" smtClean="0"/>
              <a:t>객체들에 </a:t>
            </a:r>
            <a:r>
              <a:rPr lang="ko-KR" altLang="ko-KR" dirty="0"/>
              <a:t>가해지는 </a:t>
            </a:r>
            <a:r>
              <a:rPr lang="ko-KR" altLang="ko-KR" dirty="0" smtClean="0"/>
              <a:t>영향</a:t>
            </a:r>
            <a:r>
              <a:rPr lang="ko-KR" altLang="en-US" dirty="0" smtClean="0"/>
              <a:t>을</a:t>
            </a:r>
            <a:r>
              <a:rPr lang="ko-KR" altLang="ko-KR" dirty="0" smtClean="0"/>
              <a:t> 최소화한다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327059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09404"/>
            <a:ext cx="3672408" cy="183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오른쪽 화살표 4"/>
          <p:cNvSpPr/>
          <p:nvPr/>
        </p:nvSpPr>
        <p:spPr>
          <a:xfrm>
            <a:off x="4379475" y="3700078"/>
            <a:ext cx="190494" cy="50405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716016" y="4499828"/>
            <a:ext cx="1333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Service </a:t>
            </a:r>
            <a:r>
              <a:rPr lang="ko-KR" altLang="en-US" dirty="0">
                <a:solidFill>
                  <a:srgbClr val="0000FF"/>
                </a:solidFill>
              </a:rPr>
              <a:t>클래스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6279167" y="5043512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Dao</a:t>
            </a:r>
            <a:r>
              <a:rPr lang="ko-KR" altLang="en-US" dirty="0">
                <a:solidFill>
                  <a:srgbClr val="0000FF"/>
                </a:solidFill>
              </a:rPr>
              <a:t> 클래스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19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Service (Business)</a:t>
            </a:r>
            <a:r>
              <a:rPr lang="ko-KR" altLang="en-US" dirty="0" smtClean="0"/>
              <a:t>클래스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659747" y="1462094"/>
            <a:ext cx="7832582" cy="2903758"/>
            <a:chOff x="-493057" y="1040708"/>
            <a:chExt cx="7832582" cy="3161578"/>
          </a:xfrm>
        </p:grpSpPr>
        <p:grpSp>
          <p:nvGrpSpPr>
            <p:cNvPr id="6" name="그룹 5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44" name="직선 연결선 43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이등변 삼각형 44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-493057" y="2094049"/>
              <a:ext cx="2968276" cy="898795"/>
              <a:chOff x="1829488" y="836712"/>
              <a:chExt cx="2479199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40" name="TextBox 39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829488" y="836712"/>
                <a:ext cx="902151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7" name="TextBox 36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2123729" y="3322639"/>
              <a:ext cx="1551838" cy="879647"/>
              <a:chOff x="2987824" y="836712"/>
              <a:chExt cx="1296144" cy="879647"/>
            </a:xfrm>
            <a:noFill/>
          </p:grpSpPr>
          <p:sp>
            <p:nvSpPr>
              <p:cNvPr id="35" name="TextBox 34"/>
              <p:cNvSpPr txBox="1"/>
              <p:nvPr/>
            </p:nvSpPr>
            <p:spPr>
              <a:xfrm>
                <a:off x="2987824" y="836712"/>
                <a:ext cx="1296144" cy="87964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Data Transfer Object</a:t>
                </a:r>
              </a:p>
              <a:p>
                <a:pPr algn="ctr"/>
                <a:r>
                  <a:rPr lang="en-US" altLang="ko-KR" sz="1200" dirty="0" smtClean="0"/>
                  <a:t>Value</a:t>
                </a:r>
                <a:r>
                  <a:rPr lang="ko-KR" altLang="en-US" sz="1200" dirty="0" smtClean="0"/>
                  <a:t> </a:t>
                </a:r>
                <a:r>
                  <a:rPr lang="en-US" altLang="ko-KR" sz="1200" dirty="0" smtClean="0"/>
                  <a:t>Object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468557" y="2271907"/>
              <a:ext cx="1870968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JdbcTemplate</a:t>
              </a:r>
              <a:r>
                <a:rPr lang="en-US" altLang="ko-KR" sz="1200" b="1" dirty="0" smtClean="0"/>
                <a:t>(</a:t>
              </a:r>
              <a:r>
                <a:rPr lang="en-US" altLang="ko-KR" sz="1200" b="1" dirty="0" err="1" smtClean="0">
                  <a:solidFill>
                    <a:srgbClr val="0000FF"/>
                  </a:solidFill>
                </a:rPr>
                <a:t>DataSource</a:t>
              </a:r>
              <a:r>
                <a:rPr lang="en-US" altLang="ko-KR" sz="1200" b="1" dirty="0" smtClean="0"/>
                <a:t>)</a:t>
              </a:r>
              <a:endParaRPr lang="ko-KR" altLang="en-US" sz="1200" b="1" dirty="0"/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3285762" y="1040708"/>
              <a:ext cx="1551838" cy="807913"/>
              <a:chOff x="2987824" y="836712"/>
              <a:chExt cx="1296144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3" name="TextBox 32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DAO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13" name="그룹 12"/>
            <p:cNvGrpSpPr/>
            <p:nvPr/>
          </p:nvGrpSpPr>
          <p:grpSpPr>
            <a:xfrm>
              <a:off x="867307" y="1047849"/>
              <a:ext cx="1607911" cy="807913"/>
              <a:chOff x="2987823" y="836712"/>
              <a:chExt cx="1342978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1" name="TextBox 30"/>
              <p:cNvSpPr txBox="1"/>
              <p:nvPr/>
            </p:nvSpPr>
            <p:spPr>
              <a:xfrm>
                <a:off x="2987823" y="836712"/>
                <a:ext cx="1342978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14" name="직선 화살표 연결선 13"/>
            <p:cNvCxnSpPr>
              <a:endCxn id="33" idx="1"/>
            </p:cNvCxnSpPr>
            <p:nvPr/>
          </p:nvCxnSpPr>
          <p:spPr>
            <a:xfrm flipV="1">
              <a:off x="2475218" y="1444665"/>
              <a:ext cx="810544" cy="10533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그룹 14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29" name="직선 연결선 28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이등변 삼각형 29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17" name="직선 화살표 연결선 16"/>
            <p:cNvCxnSpPr>
              <a:stCxn id="41" idx="2"/>
              <a:endCxn id="35" idx="1"/>
            </p:cNvCxnSpPr>
            <p:nvPr/>
          </p:nvCxnSpPr>
          <p:spPr>
            <a:xfrm>
              <a:off x="1684504" y="2992844"/>
              <a:ext cx="439225" cy="76961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>
              <a:stCxn id="37" idx="3"/>
              <a:endCxn id="11" idx="1"/>
            </p:cNvCxnSpPr>
            <p:nvPr/>
          </p:nvCxnSpPr>
          <p:spPr>
            <a:xfrm flipV="1">
              <a:off x="4837599" y="2422704"/>
              <a:ext cx="630958" cy="15079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49037" y="1965573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4935" y="2608970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61924" y="3250608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46583" y="3224278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획득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5" name="순서도: 자기 디스크 24"/>
            <p:cNvSpPr/>
            <p:nvPr/>
          </p:nvSpPr>
          <p:spPr>
            <a:xfrm>
              <a:off x="6128846" y="2864077"/>
              <a:ext cx="592233" cy="63137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" name="직선 화살표 연결선 25"/>
            <p:cNvCxnSpPr>
              <a:stCxn id="11" idx="2"/>
              <a:endCxn id="25" idx="1"/>
            </p:cNvCxnSpPr>
            <p:nvPr/>
          </p:nvCxnSpPr>
          <p:spPr>
            <a:xfrm>
              <a:off x="6404041" y="2573500"/>
              <a:ext cx="20922" cy="29057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>
              <a:endCxn id="32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16" name="직선 화살표 연결선 15"/>
            <p:cNvCxnSpPr>
              <a:endCxn id="35" idx="3"/>
            </p:cNvCxnSpPr>
            <p:nvPr/>
          </p:nvCxnSpPr>
          <p:spPr>
            <a:xfrm flipH="1">
              <a:off x="3675567" y="3052950"/>
              <a:ext cx="248361" cy="70951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직사각형 45"/>
          <p:cNvSpPr>
            <a:spLocks noChangeArrowheads="1"/>
          </p:cNvSpPr>
          <p:nvPr/>
        </p:nvSpPr>
        <p:spPr bwMode="auto">
          <a:xfrm>
            <a:off x="1891476" y="1318193"/>
            <a:ext cx="1865298" cy="209780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293836" y="2829327"/>
            <a:ext cx="1197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UserServiceImpl</a:t>
            </a:r>
            <a:endParaRPr lang="ko-KR" altLang="en-US" sz="1200" dirty="0"/>
          </a:p>
        </p:txBody>
      </p:sp>
      <p:sp>
        <p:nvSpPr>
          <p:cNvPr id="48" name="직사각형 47"/>
          <p:cNvSpPr/>
          <p:nvPr/>
        </p:nvSpPr>
        <p:spPr>
          <a:xfrm>
            <a:off x="4658967" y="2869306"/>
            <a:ext cx="1013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UserDaoImpl</a:t>
            </a:r>
            <a:endParaRPr lang="ko-KR" altLang="en-US" sz="1200" dirty="0"/>
          </a:p>
        </p:txBody>
      </p:sp>
      <p:sp>
        <p:nvSpPr>
          <p:cNvPr id="50" name="직사각형 49"/>
          <p:cNvSpPr/>
          <p:nvPr/>
        </p:nvSpPr>
        <p:spPr>
          <a:xfrm>
            <a:off x="4852640" y="1839667"/>
            <a:ext cx="736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UserDao</a:t>
            </a:r>
            <a:endParaRPr lang="ko-KR" altLang="en-US" sz="1200" dirty="0"/>
          </a:p>
        </p:txBody>
      </p:sp>
      <p:sp>
        <p:nvSpPr>
          <p:cNvPr id="51" name="직사각형 50"/>
          <p:cNvSpPr/>
          <p:nvPr/>
        </p:nvSpPr>
        <p:spPr>
          <a:xfrm>
            <a:off x="2293836" y="1844655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endParaRPr lang="ko-KR" altLang="en-US" sz="1200" dirty="0"/>
          </a:p>
        </p:txBody>
      </p:sp>
      <p:sp>
        <p:nvSpPr>
          <p:cNvPr id="10250" name="TextBox 10249"/>
          <p:cNvSpPr txBox="1"/>
          <p:nvPr/>
        </p:nvSpPr>
        <p:spPr>
          <a:xfrm>
            <a:off x="533229" y="707159"/>
            <a:ext cx="796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Service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클래스도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의존관계를 약화 시키기 위하여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interface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를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사용한다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19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Service (Business)</a:t>
            </a:r>
            <a:r>
              <a:rPr lang="ko-KR" altLang="en-US" dirty="0" smtClean="0"/>
              <a:t>클래스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구현과 </a:t>
            </a:r>
            <a:r>
              <a:rPr lang="en-US" altLang="ko-KR" dirty="0" smtClean="0"/>
              <a:t>Dao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660311" y="1433560"/>
            <a:ext cx="7793296" cy="1962750"/>
            <a:chOff x="-493057" y="1040708"/>
            <a:chExt cx="7793296" cy="2137019"/>
          </a:xfrm>
        </p:grpSpPr>
        <p:grpSp>
          <p:nvGrpSpPr>
            <p:cNvPr id="6" name="그룹 5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44" name="직선 연결선 43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이등변 삼각형 44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-493057" y="2094049"/>
              <a:ext cx="2968276" cy="898795"/>
              <a:chOff x="1829488" y="836712"/>
              <a:chExt cx="2479199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40" name="TextBox 39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829488" y="836712"/>
                <a:ext cx="902151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7" name="TextBox 36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429271" y="2051127"/>
              <a:ext cx="1870968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JdbcTemplate</a:t>
              </a:r>
              <a:r>
                <a:rPr lang="en-US" altLang="ko-KR" sz="1200" b="1" dirty="0" smtClean="0"/>
                <a:t>(</a:t>
              </a:r>
              <a:r>
                <a:rPr lang="en-US" altLang="ko-KR" sz="1200" b="1" dirty="0" err="1" smtClean="0">
                  <a:solidFill>
                    <a:srgbClr val="0000FF"/>
                  </a:solidFill>
                </a:rPr>
                <a:t>DataSource</a:t>
              </a:r>
              <a:r>
                <a:rPr lang="en-US" altLang="ko-KR" sz="1200" b="1" dirty="0" smtClean="0"/>
                <a:t>)</a:t>
              </a:r>
              <a:endParaRPr lang="ko-KR" altLang="en-US" sz="1200" b="1" dirty="0"/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3285762" y="1040708"/>
              <a:ext cx="1551838" cy="807913"/>
              <a:chOff x="2987824" y="836712"/>
              <a:chExt cx="1296144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3" name="TextBox 32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DAO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13" name="그룹 12"/>
            <p:cNvGrpSpPr/>
            <p:nvPr/>
          </p:nvGrpSpPr>
          <p:grpSpPr>
            <a:xfrm>
              <a:off x="867307" y="1047849"/>
              <a:ext cx="1607911" cy="807913"/>
              <a:chOff x="2987823" y="836712"/>
              <a:chExt cx="1342978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1" name="TextBox 30"/>
              <p:cNvSpPr txBox="1"/>
              <p:nvPr/>
            </p:nvSpPr>
            <p:spPr>
              <a:xfrm>
                <a:off x="2987823" y="836712"/>
                <a:ext cx="1342978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14" name="직선 화살표 연결선 13"/>
            <p:cNvCxnSpPr>
              <a:endCxn id="33" idx="1"/>
            </p:cNvCxnSpPr>
            <p:nvPr/>
          </p:nvCxnSpPr>
          <p:spPr>
            <a:xfrm flipV="1">
              <a:off x="2475218" y="1444665"/>
              <a:ext cx="810544" cy="10533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그룹 14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29" name="직선 연결선 28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이등변 삼각형 29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19" name="직선 화살표 연결선 18"/>
            <p:cNvCxnSpPr>
              <a:stCxn id="37" idx="3"/>
              <a:endCxn id="11" idx="1"/>
            </p:cNvCxnSpPr>
            <p:nvPr/>
          </p:nvCxnSpPr>
          <p:spPr>
            <a:xfrm flipV="1">
              <a:off x="4837599" y="2201925"/>
              <a:ext cx="591672" cy="37157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64755" y="1694336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4935" y="2608970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5" name="순서도: 자기 디스크 24"/>
            <p:cNvSpPr/>
            <p:nvPr/>
          </p:nvSpPr>
          <p:spPr>
            <a:xfrm>
              <a:off x="6068638" y="2546350"/>
              <a:ext cx="592233" cy="63137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" name="직선 화살표 연결선 25"/>
            <p:cNvCxnSpPr>
              <a:stCxn id="11" idx="2"/>
              <a:endCxn id="25" idx="1"/>
            </p:cNvCxnSpPr>
            <p:nvPr/>
          </p:nvCxnSpPr>
          <p:spPr>
            <a:xfrm>
              <a:off x="6364755" y="2352721"/>
              <a:ext cx="0" cy="19362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>
              <a:endCxn id="32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6" name="직사각형 45"/>
          <p:cNvSpPr>
            <a:spLocks noChangeArrowheads="1"/>
          </p:cNvSpPr>
          <p:nvPr/>
        </p:nvSpPr>
        <p:spPr bwMode="auto">
          <a:xfrm>
            <a:off x="1892040" y="2310152"/>
            <a:ext cx="1865298" cy="107731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300493" y="3573016"/>
            <a:ext cx="4999257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public class </a:t>
            </a:r>
            <a:r>
              <a:rPr lang="en-US" altLang="ko-KR" sz="1600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UserServiceImpl</a:t>
            </a:r>
            <a:r>
              <a:rPr lang="en-US" altLang="ko-KR" sz="16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implements </a:t>
            </a:r>
            <a:r>
              <a:rPr lang="en-US" altLang="ko-KR" sz="1600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{</a:t>
            </a:r>
          </a:p>
          <a:p>
            <a:endParaRPr lang="ko-KR" altLang="en-US" sz="1600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private 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u="sng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sz="1600" u="sng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endParaRPr lang="en-US" altLang="ko-KR" sz="1600" u="sng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public 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void 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setUserDao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sz="1600" dirty="0" err="1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I</a:t>
            </a:r>
            <a:r>
              <a:rPr lang="en-US" altLang="ko-KR" sz="16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mpl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) 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{</a:t>
            </a:r>
          </a:p>
          <a:p>
            <a:pPr lvl="2"/>
            <a:r>
              <a:rPr lang="en-US" altLang="ko-KR" sz="16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this.userDao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=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userDaoImpl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;</a:t>
            </a:r>
            <a:endParaRPr lang="en-US" altLang="ko-KR" sz="1600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}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}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294400" y="2800793"/>
            <a:ext cx="1197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UserServiceImpl</a:t>
            </a:r>
            <a:endParaRPr lang="ko-KR" altLang="en-US" sz="1200" dirty="0"/>
          </a:p>
        </p:txBody>
      </p:sp>
      <p:sp>
        <p:nvSpPr>
          <p:cNvPr id="48" name="직사각형 47"/>
          <p:cNvSpPr/>
          <p:nvPr/>
        </p:nvSpPr>
        <p:spPr>
          <a:xfrm>
            <a:off x="4659531" y="2840772"/>
            <a:ext cx="1013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UserDaoImpl</a:t>
            </a:r>
            <a:endParaRPr lang="ko-KR" altLang="en-US" sz="1200" dirty="0"/>
          </a:p>
        </p:txBody>
      </p:sp>
      <p:sp>
        <p:nvSpPr>
          <p:cNvPr id="50" name="직사각형 49"/>
          <p:cNvSpPr/>
          <p:nvPr/>
        </p:nvSpPr>
        <p:spPr>
          <a:xfrm>
            <a:off x="4853204" y="1811133"/>
            <a:ext cx="736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UserDao</a:t>
            </a:r>
            <a:endParaRPr lang="ko-KR" altLang="en-US" sz="1200" dirty="0"/>
          </a:p>
        </p:txBody>
      </p:sp>
      <p:sp>
        <p:nvSpPr>
          <p:cNvPr id="51" name="직사각형 50"/>
          <p:cNvSpPr/>
          <p:nvPr/>
        </p:nvSpPr>
        <p:spPr>
          <a:xfrm>
            <a:off x="2294400" y="1816121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endParaRPr lang="ko-KR" altLang="en-US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30" y="4897213"/>
            <a:ext cx="4818924" cy="1475811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251471" y="725670"/>
            <a:ext cx="881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Service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 구현에는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DAO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클래스가 반드시 필요하며 어떤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Dao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를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사용하게 될지는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DI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를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통하여 결정된다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5541684" y="4527881"/>
            <a:ext cx="357251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/>
              <a:t>Root-context.xml 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 사용될  </a:t>
            </a:r>
            <a:r>
              <a:rPr lang="en-US" altLang="ko-KR" dirty="0" smtClean="0"/>
              <a:t>Dao</a:t>
            </a:r>
            <a:r>
              <a:rPr lang="ko-KR" altLang="en-US" dirty="0" smtClean="0"/>
              <a:t> 결정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489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2" y="1628800"/>
            <a:ext cx="4600575" cy="465983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Service</a:t>
            </a:r>
            <a:r>
              <a:rPr lang="ko-KR" altLang="en-US" dirty="0" smtClean="0"/>
              <a:t>  </a:t>
            </a:r>
            <a:r>
              <a:rPr lang="en-US" altLang="ko-KR" dirty="0" smtClean="0"/>
              <a:t>interface </a:t>
            </a:r>
            <a:r>
              <a:rPr lang="ko-KR" altLang="en-US" dirty="0" smtClean="0"/>
              <a:t> 생성 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18471"/>
            <a:ext cx="5040560" cy="41510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827584" y="2692519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89089" y="821393"/>
            <a:ext cx="3806847" cy="58477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&gt;com.jang.doc&gt;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&gt;Interface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  <a:stCxn id="6" idx="2"/>
          </p:cNvCxnSpPr>
          <p:nvPr/>
        </p:nvCxnSpPr>
        <p:spPr bwMode="auto">
          <a:xfrm flipH="1">
            <a:off x="1547665" y="1406168"/>
            <a:ext cx="544848" cy="137476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2106095" y="3068960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3851920" y="5047084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580156" y="810018"/>
            <a:ext cx="129605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4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4888242" y="2340709"/>
            <a:ext cx="1929177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4860032" y="3143856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21" name="직선 화살표 연결선 20"/>
          <p:cNvCxnSpPr>
            <a:cxnSpLocks noChangeShapeType="1"/>
          </p:cNvCxnSpPr>
          <p:nvPr/>
        </p:nvCxnSpPr>
        <p:spPr bwMode="auto">
          <a:xfrm flipH="1">
            <a:off x="5465654" y="1159947"/>
            <a:ext cx="577411" cy="124673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7" name="직사각형 26"/>
          <p:cNvSpPr>
            <a:spLocks noChangeArrowheads="1"/>
          </p:cNvSpPr>
          <p:nvPr/>
        </p:nvSpPr>
        <p:spPr bwMode="auto">
          <a:xfrm>
            <a:off x="6660232" y="4509119"/>
            <a:ext cx="1154822" cy="27001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526318" y="2623980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537543" y="4993766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503043" y="4440581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5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57" y="2330477"/>
            <a:ext cx="1726307" cy="19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직선 화살표 연결선 23"/>
          <p:cNvCxnSpPr>
            <a:cxnSpLocks noChangeShapeType="1"/>
          </p:cNvCxnSpPr>
          <p:nvPr/>
        </p:nvCxnSpPr>
        <p:spPr bwMode="auto">
          <a:xfrm flipH="1">
            <a:off x="5754359" y="1159947"/>
            <a:ext cx="260495" cy="19090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8471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3" y="793229"/>
            <a:ext cx="8639175" cy="35718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</a:t>
            </a:r>
            <a:r>
              <a:rPr lang="ko-KR" altLang="en-US" dirty="0" smtClean="0"/>
              <a:t> </a:t>
            </a:r>
            <a:r>
              <a:rPr lang="en-US" altLang="ko-KR" dirty="0"/>
              <a:t>interface </a:t>
            </a:r>
            <a:r>
              <a:rPr lang="ko-KR" altLang="en-US" dirty="0"/>
              <a:t> 생성 </a:t>
            </a:r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4384849" y="2132857"/>
            <a:ext cx="4406750" cy="116465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452320" y="1275481"/>
            <a:ext cx="129605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</p:cNvCxnSpPr>
          <p:nvPr/>
        </p:nvCxnSpPr>
        <p:spPr bwMode="auto">
          <a:xfrm flipH="1">
            <a:off x="7668344" y="1614035"/>
            <a:ext cx="432004" cy="51882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9" name="직사각형 8"/>
          <p:cNvSpPr/>
          <p:nvPr/>
        </p:nvSpPr>
        <p:spPr>
          <a:xfrm>
            <a:off x="240793" y="1026102"/>
            <a:ext cx="1279253" cy="561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88" y="3330282"/>
            <a:ext cx="16478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21" y="1106726"/>
            <a:ext cx="2683057" cy="22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7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0" y="2591908"/>
            <a:ext cx="5095875" cy="39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</a:t>
            </a:r>
            <a:r>
              <a:rPr lang="ko-KR" altLang="en-US" dirty="0" smtClean="0"/>
              <a:t> 구현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 작성</a:t>
            </a:r>
            <a:endParaRPr lang="ko-KR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86768"/>
            <a:ext cx="4546934" cy="38533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59" y="813445"/>
            <a:ext cx="3476625" cy="261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419872" y="1017491"/>
            <a:ext cx="2623033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UserServiceImpl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246685" y="2393149"/>
            <a:ext cx="1501196" cy="24314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  <a:stCxn id="7" idx="2"/>
          </p:cNvCxnSpPr>
          <p:nvPr/>
        </p:nvCxnSpPr>
        <p:spPr bwMode="auto">
          <a:xfrm flipH="1">
            <a:off x="4672230" y="1356045"/>
            <a:ext cx="59159" cy="163581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1" name="직사각형 10"/>
          <p:cNvSpPr/>
          <p:nvPr/>
        </p:nvSpPr>
        <p:spPr>
          <a:xfrm>
            <a:off x="292312" y="1444758"/>
            <a:ext cx="380684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doc.logic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&gt;class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2" name="직선 화살표 연결선 11"/>
          <p:cNvCxnSpPr>
            <a:cxnSpLocks noChangeShapeType="1"/>
            <a:stCxn id="11" idx="2"/>
            <a:endCxn id="10" idx="0"/>
          </p:cNvCxnSpPr>
          <p:nvPr/>
        </p:nvCxnSpPr>
        <p:spPr bwMode="auto">
          <a:xfrm flipH="1">
            <a:off x="1405254" y="1783312"/>
            <a:ext cx="790482" cy="2190379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853805" y="4208392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3419872" y="5185700"/>
            <a:ext cx="750598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3419872" y="2991860"/>
            <a:ext cx="1501196" cy="24314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6343728" y="3834625"/>
            <a:ext cx="750598" cy="2339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" name="자유형 14"/>
          <p:cNvSpPr/>
          <p:nvPr/>
        </p:nvSpPr>
        <p:spPr>
          <a:xfrm>
            <a:off x="7137400" y="2489200"/>
            <a:ext cx="1099763" cy="1569466"/>
          </a:xfrm>
          <a:custGeom>
            <a:avLst/>
            <a:gdLst>
              <a:gd name="connsiteX0" fmla="*/ 0 w 1099763"/>
              <a:gd name="connsiteY0" fmla="*/ 1498600 h 1569466"/>
              <a:gd name="connsiteX1" fmla="*/ 1041400 w 1099763"/>
              <a:gd name="connsiteY1" fmla="*/ 1397000 h 1569466"/>
              <a:gd name="connsiteX2" fmla="*/ 876300 w 1099763"/>
              <a:gd name="connsiteY2" fmla="*/ 0 h 15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9763" h="1569466">
                <a:moveTo>
                  <a:pt x="0" y="1498600"/>
                </a:moveTo>
                <a:cubicBezTo>
                  <a:pt x="447675" y="1572683"/>
                  <a:pt x="895350" y="1646767"/>
                  <a:pt x="1041400" y="1397000"/>
                </a:cubicBezTo>
                <a:cubicBezTo>
                  <a:pt x="1187450" y="1147233"/>
                  <a:pt x="1031875" y="573616"/>
                  <a:pt x="876300" y="0"/>
                </a:cubicBezTo>
              </a:path>
            </a:pathLst>
          </a:custGeom>
          <a:noFill/>
          <a:ln w="95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5580112" y="4653136"/>
            <a:ext cx="750598" cy="2339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938438" y="3735875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844469" y="2088122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52073" y="4572809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5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5648"/>
            <a:ext cx="1059943" cy="1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5" y="3996212"/>
            <a:ext cx="1813203" cy="17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613788" y="3973691"/>
            <a:ext cx="1582931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56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7" y="836712"/>
            <a:ext cx="8709368" cy="5904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</a:t>
            </a:r>
            <a:r>
              <a:rPr lang="ko-KR" altLang="en-US" dirty="0" smtClean="0"/>
              <a:t> 구현 객체 생성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88" y="1926560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88" y="2708920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88" y="3491280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88" y="4273640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0" y="1090993"/>
            <a:ext cx="1059943" cy="1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4979234" y="1909371"/>
            <a:ext cx="194954" cy="16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968476" y="2687404"/>
            <a:ext cx="194954" cy="16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968476" y="3465437"/>
            <a:ext cx="194954" cy="16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968476" y="4243470"/>
            <a:ext cx="194954" cy="16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7142772" y="3460573"/>
            <a:ext cx="1303604" cy="164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02" y="858228"/>
            <a:ext cx="52292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40672" y="1514645"/>
            <a:ext cx="1420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</a:rPr>
              <a:t>UserDao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객체 주입 필요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 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4221688" y="1628800"/>
            <a:ext cx="13428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39353"/>
            <a:ext cx="2002320" cy="210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467544" y="3460573"/>
            <a:ext cx="360040" cy="94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8860"/>
            <a:ext cx="24098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1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306832" y="3140968"/>
            <a:ext cx="7844272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HY강B" pitchFamily="18" charset="-127"/>
                <a:ea typeface="HY강B" pitchFamily="18" charset="-127"/>
              </a:rPr>
              <a:t>public class </a:t>
            </a:r>
            <a:r>
              <a:rPr lang="en-US" altLang="ko-KR" sz="1600" b="1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UserServiceImpl</a:t>
            </a:r>
            <a:r>
              <a:rPr lang="en-US" altLang="ko-KR" sz="16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>
                <a:latin typeface="HY강B" pitchFamily="18" charset="-127"/>
                <a:ea typeface="HY강B" pitchFamily="18" charset="-127"/>
              </a:rPr>
              <a:t>implements </a:t>
            </a:r>
            <a:r>
              <a:rPr lang="en-US" altLang="ko-KR" sz="1600" b="1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600" b="1" dirty="0">
                <a:latin typeface="HY강B" pitchFamily="18" charset="-127"/>
                <a:ea typeface="HY강B" pitchFamily="18" charset="-127"/>
              </a:rPr>
              <a:t> {</a:t>
            </a:r>
          </a:p>
          <a:p>
            <a:endParaRPr lang="ko-KR" altLang="en-US" sz="1600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600" b="1" dirty="0">
                <a:latin typeface="HY강B" pitchFamily="18" charset="-127"/>
                <a:ea typeface="HY강B" pitchFamily="18" charset="-127"/>
              </a:rPr>
              <a:t>private </a:t>
            </a:r>
            <a:r>
              <a:rPr lang="en-US" altLang="ko-KR" sz="1600" b="1" dirty="0" err="1"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sz="1600" b="1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u="sng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sz="1600" b="1" u="sng" dirty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endParaRPr lang="ko-KR" altLang="en-US" sz="1600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600" b="1" dirty="0">
                <a:latin typeface="HY강B" pitchFamily="18" charset="-127"/>
                <a:ea typeface="HY강B" pitchFamily="18" charset="-127"/>
              </a:rPr>
              <a:t>public void </a:t>
            </a:r>
            <a:r>
              <a:rPr lang="en-US" altLang="ko-KR" sz="1600" b="1" dirty="0" err="1">
                <a:latin typeface="HY강B" pitchFamily="18" charset="-127"/>
                <a:ea typeface="HY강B" pitchFamily="18" charset="-127"/>
              </a:rPr>
              <a:t>setUserDao</a:t>
            </a:r>
            <a:r>
              <a:rPr lang="en-US" altLang="ko-KR" sz="1600" b="1" dirty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600" b="1" dirty="0" err="1"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sz="1600" b="1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sz="1600" b="1" dirty="0" err="1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I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mpl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) </a:t>
            </a:r>
            <a:r>
              <a:rPr lang="en-US" altLang="ko-KR" sz="1600" b="1" dirty="0">
                <a:latin typeface="HY강B" pitchFamily="18" charset="-127"/>
                <a:ea typeface="HY강B" pitchFamily="18" charset="-127"/>
              </a:rPr>
              <a:t>{</a:t>
            </a:r>
          </a:p>
          <a:p>
            <a:pPr lvl="2"/>
            <a:r>
              <a:rPr lang="en-US" altLang="ko-KR" sz="16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this.userDao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>
                <a:latin typeface="HY강B" pitchFamily="18" charset="-127"/>
                <a:ea typeface="HY강B" pitchFamily="18" charset="-127"/>
              </a:rPr>
              <a:t>=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userDaoImpl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;</a:t>
            </a:r>
            <a:endParaRPr lang="en-US" altLang="ko-KR" sz="1600" b="1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}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}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Service </a:t>
            </a:r>
            <a:r>
              <a:rPr lang="ko-KR" altLang="en-US" dirty="0" smtClean="0"/>
              <a:t>구현 클래스에</a:t>
            </a:r>
            <a:r>
              <a:rPr lang="en-US" altLang="ko-KR" dirty="0" smtClean="0"/>
              <a:t> Dao</a:t>
            </a:r>
            <a:r>
              <a:rPr lang="ko-KR" altLang="en-US" dirty="0" smtClean="0"/>
              <a:t> 구현객체</a:t>
            </a:r>
            <a:r>
              <a:rPr lang="en-US" altLang="ko-KR" dirty="0" smtClean="0"/>
              <a:t>  </a:t>
            </a:r>
            <a:r>
              <a:rPr lang="ko-KR" altLang="en-US" dirty="0"/>
              <a:t>주입</a:t>
            </a:r>
            <a:r>
              <a:rPr lang="en-US" altLang="ko-KR" dirty="0"/>
              <a:t>  </a:t>
            </a:r>
            <a:r>
              <a:rPr lang="ko-KR" altLang="en-US" dirty="0"/>
              <a:t>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111596" y="2320109"/>
            <a:ext cx="1379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err="1" smtClean="0">
                <a:solidFill>
                  <a:srgbClr val="0000FF"/>
                </a:solidFill>
              </a:rPr>
              <a:t>UserServiceImpl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53" name="오른쪽 화살표 52"/>
          <p:cNvSpPr/>
          <p:nvPr/>
        </p:nvSpPr>
        <p:spPr>
          <a:xfrm>
            <a:off x="467544" y="3662654"/>
            <a:ext cx="13428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6506768" y="3950141"/>
            <a:ext cx="260520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2. Root-context.xml</a:t>
            </a:r>
            <a:r>
              <a:rPr lang="ko-KR" altLang="en-US" dirty="0" smtClean="0"/>
              <a:t>에 추가 </a:t>
            </a:r>
            <a:endParaRPr lang="ko-KR" altLang="en-US" dirty="0"/>
          </a:p>
        </p:txBody>
      </p:sp>
      <p:sp>
        <p:nvSpPr>
          <p:cNvPr id="55" name="오른쪽 화살표 54"/>
          <p:cNvSpPr/>
          <p:nvPr/>
        </p:nvSpPr>
        <p:spPr>
          <a:xfrm>
            <a:off x="8441642" y="1196752"/>
            <a:ext cx="13428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6" name="그룹 55"/>
          <p:cNvGrpSpPr/>
          <p:nvPr/>
        </p:nvGrpSpPr>
        <p:grpSpPr>
          <a:xfrm>
            <a:off x="691021" y="1107915"/>
            <a:ext cx="7793296" cy="1962750"/>
            <a:chOff x="-493057" y="1040708"/>
            <a:chExt cx="7793296" cy="2137019"/>
          </a:xfrm>
        </p:grpSpPr>
        <p:grpSp>
          <p:nvGrpSpPr>
            <p:cNvPr id="58" name="그룹 57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90" name="직선 연결선 89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이등변 삼각형 90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59" name="그룹 58"/>
            <p:cNvGrpSpPr/>
            <p:nvPr/>
          </p:nvGrpSpPr>
          <p:grpSpPr>
            <a:xfrm>
              <a:off x="-493057" y="2094049"/>
              <a:ext cx="2968276" cy="898795"/>
              <a:chOff x="1829488" y="836712"/>
              <a:chExt cx="2479199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86" name="TextBox 85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829488" y="836712"/>
                <a:ext cx="902151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61" name="그룹 60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83" name="TextBox 82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429271" y="2051127"/>
              <a:ext cx="1870968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JdbcTemplate</a:t>
              </a:r>
              <a:r>
                <a:rPr lang="en-US" altLang="ko-KR" sz="1200" b="1" dirty="0" smtClean="0"/>
                <a:t>(</a:t>
              </a:r>
              <a:r>
                <a:rPr lang="en-US" altLang="ko-KR" sz="1200" b="1" dirty="0" err="1" smtClean="0">
                  <a:solidFill>
                    <a:srgbClr val="0000FF"/>
                  </a:solidFill>
                </a:rPr>
                <a:t>DataSource</a:t>
              </a:r>
              <a:r>
                <a:rPr lang="en-US" altLang="ko-KR" sz="1200" b="1" dirty="0" smtClean="0"/>
                <a:t>)</a:t>
              </a:r>
              <a:endParaRPr lang="ko-KR" altLang="en-US" sz="1200" b="1" dirty="0"/>
            </a:p>
          </p:txBody>
        </p:sp>
        <p:grpSp>
          <p:nvGrpSpPr>
            <p:cNvPr id="64" name="그룹 63"/>
            <p:cNvGrpSpPr/>
            <p:nvPr/>
          </p:nvGrpSpPr>
          <p:grpSpPr>
            <a:xfrm>
              <a:off x="3285762" y="1040708"/>
              <a:ext cx="1551838" cy="807913"/>
              <a:chOff x="2987824" y="836712"/>
              <a:chExt cx="1296144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81" name="TextBox 80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DAO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66" name="그룹 65"/>
            <p:cNvGrpSpPr/>
            <p:nvPr/>
          </p:nvGrpSpPr>
          <p:grpSpPr>
            <a:xfrm>
              <a:off x="867307" y="1047849"/>
              <a:ext cx="1607911" cy="807913"/>
              <a:chOff x="2987823" y="836712"/>
              <a:chExt cx="1342978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79" name="TextBox 78"/>
              <p:cNvSpPr txBox="1"/>
              <p:nvPr/>
            </p:nvSpPr>
            <p:spPr>
              <a:xfrm>
                <a:off x="2987823" y="836712"/>
                <a:ext cx="1342978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67" name="직선 화살표 연결선 66"/>
            <p:cNvCxnSpPr>
              <a:endCxn id="81" idx="1"/>
            </p:cNvCxnSpPr>
            <p:nvPr/>
          </p:nvCxnSpPr>
          <p:spPr>
            <a:xfrm flipV="1">
              <a:off x="2475218" y="1444665"/>
              <a:ext cx="810544" cy="10533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그룹 67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77" name="직선 연결선 76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이등변 삼각형 77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69" name="직선 화살표 연결선 68"/>
            <p:cNvCxnSpPr>
              <a:stCxn id="83" idx="3"/>
              <a:endCxn id="62" idx="1"/>
            </p:cNvCxnSpPr>
            <p:nvPr/>
          </p:nvCxnSpPr>
          <p:spPr>
            <a:xfrm flipV="1">
              <a:off x="4837599" y="2201925"/>
              <a:ext cx="591672" cy="37157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580257" y="1848621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972098" y="2418636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73" name="순서도: 자기 디스크 72"/>
            <p:cNvSpPr/>
            <p:nvPr/>
          </p:nvSpPr>
          <p:spPr>
            <a:xfrm>
              <a:off x="6068638" y="2546350"/>
              <a:ext cx="592233" cy="63137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4" name="직선 화살표 연결선 73"/>
            <p:cNvCxnSpPr>
              <a:stCxn id="62" idx="2"/>
              <a:endCxn id="73" idx="1"/>
            </p:cNvCxnSpPr>
            <p:nvPr/>
          </p:nvCxnSpPr>
          <p:spPr>
            <a:xfrm>
              <a:off x="6364755" y="2352721"/>
              <a:ext cx="0" cy="19362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화살표 연결선 74"/>
            <p:cNvCxnSpPr>
              <a:endCxn id="80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6021678" y="3265094"/>
            <a:ext cx="2759089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HY강B" pitchFamily="18" charset="-127"/>
                <a:ea typeface="HY강B" pitchFamily="18" charset="-127"/>
              </a:rPr>
              <a:t>1.UserServiceImpl </a:t>
            </a:r>
            <a:r>
              <a:rPr lang="ko-KR" altLang="en-US" sz="1400" b="1" dirty="0" smtClean="0">
                <a:latin typeface="HY강B" pitchFamily="18" charset="-127"/>
                <a:ea typeface="HY강B" pitchFamily="18" charset="-127"/>
              </a:rPr>
              <a:t>클래스에 추가 </a:t>
            </a:r>
            <a:r>
              <a:rPr lang="ko-KR" altLang="en-US" sz="1400" dirty="0" smtClean="0"/>
              <a:t> </a:t>
            </a:r>
            <a:endParaRPr lang="ko-KR" altLang="en-US" sz="1400" dirty="0"/>
          </a:p>
        </p:txBody>
      </p:sp>
      <p:sp>
        <p:nvSpPr>
          <p:cNvPr id="95" name="직사각형 94"/>
          <p:cNvSpPr>
            <a:spLocks noChangeArrowheads="1"/>
          </p:cNvSpPr>
          <p:nvPr/>
        </p:nvSpPr>
        <p:spPr bwMode="auto">
          <a:xfrm>
            <a:off x="760600" y="3654316"/>
            <a:ext cx="4485157" cy="128685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40" y="4533356"/>
            <a:ext cx="4818924" cy="1475811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0" name="직선 화살표 연결선 49"/>
          <p:cNvCxnSpPr/>
          <p:nvPr/>
        </p:nvCxnSpPr>
        <p:spPr>
          <a:xfrm flipH="1" flipV="1">
            <a:off x="2261797" y="4446184"/>
            <a:ext cx="2208042" cy="711008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화살표 연결선 92"/>
          <p:cNvCxnSpPr/>
          <p:nvPr/>
        </p:nvCxnSpPr>
        <p:spPr>
          <a:xfrm flipH="1" flipV="1">
            <a:off x="4355976" y="4365104"/>
            <a:ext cx="1296145" cy="944488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>
            <a:cxnSpLocks noChangeShapeType="1"/>
            <a:stCxn id="94" idx="1"/>
          </p:cNvCxnSpPr>
          <p:nvPr/>
        </p:nvCxnSpPr>
        <p:spPr bwMode="auto">
          <a:xfrm flipH="1">
            <a:off x="5245759" y="3418983"/>
            <a:ext cx="775919" cy="44206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8" name="직선 화살표 연결선 47"/>
          <p:cNvCxnSpPr>
            <a:cxnSpLocks noChangeShapeType="1"/>
          </p:cNvCxnSpPr>
          <p:nvPr/>
        </p:nvCxnSpPr>
        <p:spPr bwMode="auto">
          <a:xfrm flipH="1">
            <a:off x="5580112" y="4202798"/>
            <a:ext cx="912054" cy="37833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801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Maven project  </a:t>
            </a:r>
            <a:r>
              <a:rPr lang="ko-KR" altLang="en-US" dirty="0"/>
              <a:t>구성</a:t>
            </a:r>
            <a:r>
              <a:rPr lang="en-US" altLang="ko-KR" dirty="0" smtClean="0"/>
              <a:t>(1) 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20" y="1018456"/>
            <a:ext cx="5960047" cy="302433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076056" y="1283702"/>
            <a:ext cx="115212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  <a:stCxn id="6" idx="1"/>
            <a:endCxn id="9" idx="3"/>
          </p:cNvCxnSpPr>
          <p:nvPr/>
        </p:nvCxnSpPr>
        <p:spPr bwMode="auto">
          <a:xfrm flipH="1">
            <a:off x="2987824" y="1452979"/>
            <a:ext cx="2088232" cy="1147929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5220072" y="3573016"/>
            <a:ext cx="1008112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835696" y="2492896"/>
            <a:ext cx="115212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881052" y="2494941"/>
            <a:ext cx="1130438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b="1" dirty="0" smtClean="0"/>
              <a:t>com.jang.doc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775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6104688" cy="640871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1944216" cy="1583035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Service</a:t>
            </a:r>
            <a:br>
              <a:rPr lang="en-US" altLang="ko-KR" sz="2800" dirty="0" smtClean="0"/>
            </a:br>
            <a:r>
              <a:rPr lang="ko-KR" altLang="en-US" sz="2800" dirty="0" smtClean="0"/>
              <a:t>구현 객체 완성</a:t>
            </a:r>
            <a:r>
              <a:rPr lang="en-US" altLang="ko-KR" sz="2800" dirty="0" smtClean="0"/>
              <a:t> 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92731"/>
            <a:ext cx="2392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00FF"/>
                </a:solidFill>
              </a:rPr>
              <a:t>서비스 객체에서 데이터의 가공이나 변동 처리 및 조직의 업무규칙적용이  없고 단순히 </a:t>
            </a:r>
            <a:r>
              <a:rPr lang="en-US" altLang="ko-KR" dirty="0" err="1" smtClean="0">
                <a:solidFill>
                  <a:srgbClr val="0000FF"/>
                </a:solidFill>
              </a:rPr>
              <a:t>dao</a:t>
            </a:r>
            <a:r>
              <a:rPr lang="ko-KR" altLang="en-US" dirty="0" smtClean="0">
                <a:solidFill>
                  <a:srgbClr val="0000FF"/>
                </a:solidFill>
              </a:rPr>
              <a:t> 객체를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호출 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endParaRPr lang="en-US" altLang="ko-KR" dirty="0">
              <a:solidFill>
                <a:srgbClr val="0000FF"/>
              </a:solidFill>
            </a:endParaRPr>
          </a:p>
          <a:p>
            <a:r>
              <a:rPr lang="ko-KR" altLang="en-US" dirty="0" smtClean="0">
                <a:solidFill>
                  <a:srgbClr val="0000FF"/>
                </a:solidFill>
              </a:rPr>
              <a:t> 이 객체를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생략하고 컨트롤러에서 직접 </a:t>
            </a:r>
            <a:r>
              <a:rPr lang="en-US" altLang="ko-KR" dirty="0" smtClean="0">
                <a:solidFill>
                  <a:srgbClr val="0000FF"/>
                </a:solidFill>
              </a:rPr>
              <a:t>DAO</a:t>
            </a:r>
            <a:r>
              <a:rPr lang="ko-KR" altLang="en-US" dirty="0" smtClean="0">
                <a:solidFill>
                  <a:srgbClr val="0000FF"/>
                </a:solidFill>
              </a:rPr>
              <a:t> 호출 가능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654288" y="469212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120284" y="1935763"/>
            <a:ext cx="5756203" cy="453650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8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처리흐름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326223" y="1454587"/>
            <a:ext cx="8769389" cy="4524285"/>
            <a:chOff x="817120" y="1279912"/>
            <a:chExt cx="7910837" cy="4749207"/>
          </a:xfrm>
        </p:grpSpPr>
        <p:sp>
          <p:nvSpPr>
            <p:cNvPr id="42" name="AutoShape 10"/>
            <p:cNvSpPr>
              <a:spLocks noChangeArrowheads="1"/>
            </p:cNvSpPr>
            <p:nvPr/>
          </p:nvSpPr>
          <p:spPr bwMode="blackGray">
            <a:xfrm>
              <a:off x="7432749" y="4228101"/>
              <a:ext cx="1295208" cy="38405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/>
                <a:t>DataSource</a:t>
              </a:r>
              <a:endParaRPr lang="ko-KR" altLang="en-US" sz="1400" dirty="0"/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 flipH="1" flipV="1">
              <a:off x="6556040" y="3260203"/>
              <a:ext cx="68296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blackGray">
            <a:xfrm>
              <a:off x="7243821" y="3817125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jdbcTemplate</a:t>
              </a:r>
              <a:endParaRPr lang="en-US" altLang="ko-KR" sz="1400" dirty="0" smtClean="0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blackGray">
            <a:xfrm>
              <a:off x="3086012" y="5505613"/>
              <a:ext cx="1600200" cy="523506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blackGray">
            <a:xfrm>
              <a:off x="2854660" y="5359454"/>
              <a:ext cx="1682080" cy="45624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loginSuccess.jsp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3124200" y="3006204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blackGray">
            <a:xfrm>
              <a:off x="4873960" y="28340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blackGray">
            <a:xfrm>
              <a:off x="4721560" y="26816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5334000" y="2039196"/>
              <a:ext cx="101600" cy="4519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581400" y="200384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2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517900" y="26054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3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3325374" y="3624807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5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270460" y="447570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6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blackGray">
            <a:xfrm>
              <a:off x="4216400" y="1533084"/>
              <a:ext cx="1981200" cy="5061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굴림" charset="-127"/>
                  <a:ea typeface="굴림" charset="-127"/>
                </a:rPr>
                <a:t>HandlerMapping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3124200" y="1940348"/>
              <a:ext cx="1066800" cy="710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blackGray">
            <a:xfrm>
              <a:off x="4594560" y="24911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Login</a:t>
              </a: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933700" y="2853804"/>
              <a:ext cx="1638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6872064" y="29102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4</a:t>
              </a: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blackGray">
            <a:xfrm>
              <a:off x="4191000" y="3967708"/>
              <a:ext cx="190500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ViewResolver</a:t>
              </a:r>
              <a:endParaRPr kumimoji="1" lang="en-GB" altLang="ko-KR" sz="1400" b="1" dirty="0" smtClean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124200" y="3412604"/>
              <a:ext cx="1066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971800" y="3488804"/>
              <a:ext cx="685800" cy="142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1832000" y="1950678"/>
              <a:ext cx="1279500" cy="19699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Dispa</a:t>
              </a:r>
              <a:r>
                <a:rPr kumimoji="1" lang="en-GB" altLang="ko-KR" sz="1400" b="1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tcher</a:t>
              </a:r>
              <a:endPara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Servlet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blackGray">
            <a:xfrm>
              <a:off x="2740360" y="5018112"/>
              <a:ext cx="1682080" cy="44820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340100" y="2966612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 flipH="1">
              <a:off x="4384596" y="4484659"/>
              <a:ext cx="657304" cy="558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257760" y="4083949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blackGray">
            <a:xfrm>
              <a:off x="7089208" y="3573158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ko-KR" sz="1400" dirty="0" smtClean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UserDao</a:t>
              </a:r>
              <a:endParaRPr lang="ko-KR" altLang="en-US" sz="1400" dirty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blackGray">
            <a:xfrm>
              <a:off x="6948264" y="3344847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UserServise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2" name="순서도: 자기 디스크 31"/>
            <p:cNvSpPr/>
            <p:nvPr/>
          </p:nvSpPr>
          <p:spPr>
            <a:xfrm>
              <a:off x="7579569" y="4949302"/>
              <a:ext cx="871116" cy="517018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6593210" y="3114115"/>
              <a:ext cx="507454" cy="253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34" name="위쪽/아래쪽 화살표 33"/>
            <p:cNvSpPr/>
            <p:nvPr/>
          </p:nvSpPr>
          <p:spPr>
            <a:xfrm>
              <a:off x="7904946" y="4629466"/>
              <a:ext cx="110182" cy="3175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2674578" y="1778786"/>
              <a:ext cx="14072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컨트롤러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선택 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365116" y="2615161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처리위임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465074" y="3543493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err="1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뷰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선택요청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526916" y="4475709"/>
              <a:ext cx="9020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결과물 출력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817120" y="1279912"/>
              <a:ext cx="1654628" cy="25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00" b="1" dirty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http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:// login-mvn/login.do</a:t>
              </a:r>
            </a:p>
          </p:txBody>
        </p:sp>
      </p:grpSp>
      <p:cxnSp>
        <p:nvCxnSpPr>
          <p:cNvPr id="40" name="꺾인 연결선 39"/>
          <p:cNvCxnSpPr>
            <a:endCxn id="25" idx="0"/>
          </p:cNvCxnSpPr>
          <p:nvPr/>
        </p:nvCxnSpPr>
        <p:spPr>
          <a:xfrm>
            <a:off x="467544" y="1695768"/>
            <a:ext cx="1692880" cy="39781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꺾인 연결선 42"/>
          <p:cNvCxnSpPr/>
          <p:nvPr/>
        </p:nvCxnSpPr>
        <p:spPr>
          <a:xfrm rot="10800000">
            <a:off x="1745852" y="3717032"/>
            <a:ext cx="799229" cy="153384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338411" y="4890801"/>
            <a:ext cx="19062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&lt;form  action=“login.do”&gt;</a:t>
            </a:r>
          </a:p>
        </p:txBody>
      </p:sp>
    </p:spTree>
    <p:extLst>
      <p:ext uri="{BB962C8B-B14F-4D97-AF65-F5344CB8AC3E}">
        <p14:creationId xmlns:p14="http://schemas.microsoft.com/office/powerpoint/2010/main" val="15556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Model</a:t>
            </a:r>
            <a:r>
              <a:rPr lang="ko-KR" altLang="en-US" dirty="0" smtClean="0"/>
              <a:t> 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완성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689788" y="1683419"/>
            <a:ext cx="7697015" cy="2635581"/>
            <a:chOff x="-493057" y="973705"/>
            <a:chExt cx="7697015" cy="2869590"/>
          </a:xfrm>
        </p:grpSpPr>
        <p:grpSp>
          <p:nvGrpSpPr>
            <p:cNvPr id="5" name="그룹 4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43" name="직선 연결선 42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이등변 삼각형 43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-493057" y="2094049"/>
              <a:ext cx="2968276" cy="898795"/>
              <a:chOff x="1829488" y="836712"/>
              <a:chExt cx="2479199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9" name="TextBox 38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29488" y="836712"/>
                <a:ext cx="902151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6" name="TextBox 35"/>
              <p:cNvSpPr txBox="1"/>
              <p:nvPr/>
            </p:nvSpPr>
            <p:spPr>
              <a:xfrm>
                <a:off x="2987824" y="836712"/>
                <a:ext cx="1296144" cy="8796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r>
                  <a:rPr lang="en-US" altLang="ko-KR" sz="1200" b="1" dirty="0" smtClean="0"/>
                  <a:t>      </a:t>
                </a:r>
                <a:r>
                  <a:rPr lang="en-US" altLang="ko-KR" sz="1200" b="1" dirty="0" err="1" smtClean="0">
                    <a:solidFill>
                      <a:srgbClr val="0000FF"/>
                    </a:solidFill>
                  </a:rPr>
                  <a:t>UserDAOImpl</a:t>
                </a:r>
                <a:endParaRPr lang="en-US" altLang="ko-KR" sz="1200" dirty="0">
                  <a:solidFill>
                    <a:srgbClr val="0000FF"/>
                  </a:solidFill>
                </a:endParaRP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972398" y="2650356"/>
              <a:ext cx="911281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DataSource</a:t>
              </a:r>
              <a:r>
                <a:rPr lang="en-US" altLang="ko-KR" sz="1200" b="1" dirty="0" smtClean="0"/>
                <a:t>:</a:t>
              </a:r>
              <a:endParaRPr lang="ko-KR" alt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2120" y="2357060"/>
              <a:ext cx="1551838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jdbcTemplate</a:t>
              </a:r>
              <a:endParaRPr lang="ko-KR" altLang="en-US" sz="1200" b="1" dirty="0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3285762" y="1040708"/>
              <a:ext cx="1551838" cy="879646"/>
              <a:chOff x="2987824" y="836712"/>
              <a:chExt cx="1296144" cy="87964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2" name="TextBox 31"/>
              <p:cNvSpPr txBox="1"/>
              <p:nvPr/>
            </p:nvSpPr>
            <p:spPr>
              <a:xfrm>
                <a:off x="2987824" y="836712"/>
                <a:ext cx="1296144" cy="8796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err="1" smtClean="0">
                    <a:solidFill>
                      <a:srgbClr val="0000FF"/>
                    </a:solidFill>
                  </a:rPr>
                  <a:t>UserDAO</a:t>
                </a:r>
                <a:endParaRPr lang="en-US" altLang="ko-KR" sz="1200" dirty="0">
                  <a:solidFill>
                    <a:srgbClr val="0000FF"/>
                  </a:solidFill>
                </a:endParaRP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867307" y="973705"/>
              <a:ext cx="1607911" cy="879646"/>
              <a:chOff x="2987823" y="762568"/>
              <a:chExt cx="1342978" cy="87964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0" name="TextBox 29"/>
              <p:cNvSpPr txBox="1"/>
              <p:nvPr/>
            </p:nvSpPr>
            <p:spPr>
              <a:xfrm>
                <a:off x="2987823" y="762568"/>
                <a:ext cx="1342978" cy="8796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err="1" smtClean="0"/>
                  <a:t>UserService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13" name="직선 화살표 연결선 12"/>
            <p:cNvCxnSpPr>
              <a:endCxn id="32" idx="1"/>
            </p:cNvCxnSpPr>
            <p:nvPr/>
          </p:nvCxnSpPr>
          <p:spPr>
            <a:xfrm flipV="1">
              <a:off x="2475218" y="1480532"/>
              <a:ext cx="810544" cy="101747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그룹 13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28" name="직선 연결선 27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이등변 삼각형 28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18" name="직선 화살표 연결선 17"/>
            <p:cNvCxnSpPr>
              <a:endCxn id="10" idx="1"/>
            </p:cNvCxnSpPr>
            <p:nvPr/>
          </p:nvCxnSpPr>
          <p:spPr>
            <a:xfrm flipV="1">
              <a:off x="4837598" y="2507856"/>
              <a:ext cx="814522" cy="5940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38152" y="2674951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9018" y="2854345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4" name="순서도: 자기 디스크 23"/>
            <p:cNvSpPr/>
            <p:nvPr/>
          </p:nvSpPr>
          <p:spPr>
            <a:xfrm>
              <a:off x="6128846" y="3211918"/>
              <a:ext cx="592233" cy="63137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화살표 연결선 24"/>
            <p:cNvCxnSpPr>
              <a:stCxn id="10" idx="2"/>
              <a:endCxn id="24" idx="1"/>
            </p:cNvCxnSpPr>
            <p:nvPr/>
          </p:nvCxnSpPr>
          <p:spPr>
            <a:xfrm flipH="1">
              <a:off x="6424963" y="2658653"/>
              <a:ext cx="3076" cy="55326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>
              <a:endCxn id="31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918628" y="252415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71792" y="1916815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43435" y="1850770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2133112" y="2234045"/>
            <a:ext cx="1379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err="1" smtClean="0">
                <a:solidFill>
                  <a:srgbClr val="0000FF"/>
                </a:solidFill>
              </a:rPr>
              <a:t>UserServiceImpl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4554882" y="2267183"/>
            <a:ext cx="1151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err="1" smtClean="0">
                <a:solidFill>
                  <a:srgbClr val="0000FF"/>
                </a:solidFill>
              </a:rPr>
              <a:t>UserDaoImpl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45" name="직사각형 44"/>
          <p:cNvSpPr>
            <a:spLocks noChangeArrowheads="1"/>
          </p:cNvSpPr>
          <p:nvPr/>
        </p:nvSpPr>
        <p:spPr bwMode="auto">
          <a:xfrm>
            <a:off x="1933321" y="1386736"/>
            <a:ext cx="6622410" cy="30503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93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직선 화살표 연결선 45"/>
          <p:cNvCxnSpPr>
            <a:stCxn id="15" idx="2"/>
            <a:endCxn id="22" idx="0"/>
          </p:cNvCxnSpPr>
          <p:nvPr/>
        </p:nvCxnSpPr>
        <p:spPr>
          <a:xfrm>
            <a:off x="4731115" y="3296441"/>
            <a:ext cx="1037724" cy="6770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와</a:t>
            </a:r>
            <a:r>
              <a:rPr lang="en-US" altLang="ko-KR" dirty="0" smtClean="0"/>
              <a:t> Controller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037824" y="824818"/>
            <a:ext cx="3951148" cy="908218"/>
            <a:chOff x="679562" y="1075655"/>
            <a:chExt cx="3420717" cy="707698"/>
          </a:xfrm>
        </p:grpSpPr>
        <p:cxnSp>
          <p:nvCxnSpPr>
            <p:cNvPr id="4" name="직선 화살표 연결선 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04135" y="1234734"/>
              <a:ext cx="1296144" cy="347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1" name="순서도: 판단 10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꺾인 연결선 11"/>
            <p:cNvCxnSpPr>
              <a:stCxn id="11" idx="0"/>
              <a:endCxn id="9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5" y="2331059"/>
            <a:ext cx="2335427" cy="9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38510"/>
            <a:ext cx="1771426" cy="93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2" y="4678556"/>
            <a:ext cx="2270018" cy="104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2" y="3290089"/>
            <a:ext cx="2295930" cy="125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7624" y="5760808"/>
            <a:ext cx="142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0000FF"/>
                </a:solidFill>
              </a:rPr>
              <a:t>LoginForm.jsp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87769" y="3416870"/>
            <a:ext cx="159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loginSuccess.jsp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693390" y="2513574"/>
            <a:ext cx="2075449" cy="782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LoginController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4933904" y="3973529"/>
            <a:ext cx="166987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UserServise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962969" y="463374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Model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cxnSp>
        <p:nvCxnSpPr>
          <p:cNvPr id="16" name="꺾인 연결선 15"/>
          <p:cNvCxnSpPr>
            <a:endCxn id="15" idx="0"/>
          </p:cNvCxnSpPr>
          <p:nvPr/>
        </p:nvCxnSpPr>
        <p:spPr>
          <a:xfrm>
            <a:off x="1187624" y="1887783"/>
            <a:ext cx="3543491" cy="62579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46808" y="1605406"/>
            <a:ext cx="2109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http</a:t>
            </a:r>
            <a:r>
              <a:rPr lang="en-US" altLang="ko-KR" sz="1400" b="1" dirty="0" smtClean="0"/>
              <a:t>://login-mvc/login.do</a:t>
            </a:r>
            <a:endParaRPr lang="ko-KR" altLang="en-US" sz="1400" b="1" dirty="0"/>
          </a:p>
        </p:txBody>
      </p:sp>
      <p:cxnSp>
        <p:nvCxnSpPr>
          <p:cNvPr id="20" name="직선 화살표 연결선 19"/>
          <p:cNvCxnSpPr/>
          <p:nvPr/>
        </p:nvCxnSpPr>
        <p:spPr>
          <a:xfrm flipH="1">
            <a:off x="2959370" y="2685552"/>
            <a:ext cx="62689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2959370" y="2832875"/>
            <a:ext cx="626894" cy="150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215535" y="2890509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214483" y="239729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39" name="직선 화살표 연결선 38"/>
          <p:cNvCxnSpPr/>
          <p:nvPr/>
        </p:nvCxnSpPr>
        <p:spPr>
          <a:xfrm flipH="1">
            <a:off x="3547814" y="3296441"/>
            <a:ext cx="742076" cy="6770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3807329" y="341687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5293806" y="348727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970271" y="3786202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2959371" y="3296441"/>
            <a:ext cx="837768" cy="43705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>
            <a:endCxn id="11267" idx="1"/>
          </p:cNvCxnSpPr>
          <p:nvPr/>
        </p:nvCxnSpPr>
        <p:spPr>
          <a:xfrm flipV="1">
            <a:off x="5799073" y="2905007"/>
            <a:ext cx="501119" cy="495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5914526" y="2609672"/>
            <a:ext cx="135106" cy="276999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b="1" dirty="0">
                <a:solidFill>
                  <a:srgbClr val="0000CC"/>
                </a:solidFill>
              </a:rPr>
              <a:t>5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933904" y="4633744"/>
            <a:ext cx="166987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UserDao</a:t>
            </a:r>
            <a:endParaRPr lang="ko-KR" alt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4933904" y="5466626"/>
            <a:ext cx="1697064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DataSource</a:t>
            </a:r>
            <a:endParaRPr lang="ko-KR" altLang="en-US" dirty="0"/>
          </a:p>
        </p:txBody>
      </p:sp>
      <p:cxnSp>
        <p:nvCxnSpPr>
          <p:cNvPr id="50" name="직선 화살표 연결선 49"/>
          <p:cNvCxnSpPr>
            <a:stCxn id="22" idx="2"/>
            <a:endCxn id="40" idx="0"/>
          </p:cNvCxnSpPr>
          <p:nvPr/>
        </p:nvCxnSpPr>
        <p:spPr>
          <a:xfrm>
            <a:off x="5768839" y="4430729"/>
            <a:ext cx="0" cy="20301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>
            <a:off x="5768839" y="5080560"/>
            <a:ext cx="0" cy="20301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/>
          <p:cNvSpPr/>
          <p:nvPr/>
        </p:nvSpPr>
        <p:spPr>
          <a:xfrm>
            <a:off x="3137711" y="4905068"/>
            <a:ext cx="135106" cy="276999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b="1" dirty="0" smtClean="0">
                <a:solidFill>
                  <a:srgbClr val="0000CC"/>
                </a:solidFill>
              </a:rPr>
              <a:t>5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3" name="직선 화살표 연결선 42"/>
          <p:cNvCxnSpPr/>
          <p:nvPr/>
        </p:nvCxnSpPr>
        <p:spPr>
          <a:xfrm flipH="1">
            <a:off x="2843808" y="3296441"/>
            <a:ext cx="1743906" cy="188562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3154104" y="3973529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LoginValidator</a:t>
            </a:r>
            <a:endParaRPr lang="ko-KR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683283" y="3085656"/>
            <a:ext cx="66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4</a:t>
            </a:r>
            <a:r>
              <a:rPr lang="en-US" altLang="ko-KR" dirty="0" smtClean="0">
                <a:solidFill>
                  <a:srgbClr val="0000FF"/>
                </a:solidFill>
              </a:rPr>
              <a:t>:yes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89890" y="350158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4:no</a:t>
            </a:r>
            <a:endParaRPr lang="ko-KR" altLang="en-US" dirty="0">
              <a:solidFill>
                <a:srgbClr val="0000FF"/>
              </a:solidFill>
            </a:endParaRPr>
          </a:p>
        </p:txBody>
      </p:sp>
      <p:cxnSp>
        <p:nvCxnSpPr>
          <p:cNvPr id="55" name="꺾인 연결선 54"/>
          <p:cNvCxnSpPr/>
          <p:nvPr/>
        </p:nvCxnSpPr>
        <p:spPr>
          <a:xfrm flipV="1">
            <a:off x="766604" y="2271858"/>
            <a:ext cx="3964511" cy="2923266"/>
          </a:xfrm>
          <a:prstGeom prst="bentConnector3">
            <a:avLst>
              <a:gd name="adj1" fmla="val -353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3583" y="1982872"/>
            <a:ext cx="3488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&lt;form   method=“post ”action=”login.do”&gt;</a:t>
            </a:r>
            <a:endParaRPr lang="ko-KR" altLang="en-US" sz="1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947682" y="5288080"/>
            <a:ext cx="1683286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bg1"/>
                </a:solidFill>
              </a:rPr>
              <a:t>jdbcTemplate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Controller </a:t>
            </a:r>
            <a:r>
              <a:rPr lang="ko-KR" altLang="en-US" dirty="0" smtClean="0"/>
              <a:t>설계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66" name="그룹 65"/>
          <p:cNvGrpSpPr/>
          <p:nvPr/>
        </p:nvGrpSpPr>
        <p:grpSpPr>
          <a:xfrm>
            <a:off x="204911" y="836712"/>
            <a:ext cx="8599787" cy="5188411"/>
            <a:chOff x="204911" y="1124744"/>
            <a:chExt cx="8599787" cy="5188411"/>
          </a:xfrm>
        </p:grpSpPr>
        <p:sp>
          <p:nvSpPr>
            <p:cNvPr id="53" name="직사각형 52"/>
            <p:cNvSpPr/>
            <p:nvPr/>
          </p:nvSpPr>
          <p:spPr>
            <a:xfrm>
              <a:off x="7107634" y="4867007"/>
              <a:ext cx="1697064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DataSource</a:t>
              </a:r>
              <a:endParaRPr lang="ko-KR" altLang="en-US" dirty="0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6906023" y="4521503"/>
              <a:ext cx="1697064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jdbcTemplate</a:t>
              </a:r>
              <a:endParaRPr lang="ko-KR" altLang="en-US" dirty="0"/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 flipH="1" flipV="1">
              <a:off x="5635629" y="3401830"/>
              <a:ext cx="499182" cy="2559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blackGray">
            <a:xfrm>
              <a:off x="2583674" y="5254685"/>
              <a:ext cx="1229449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blackGray">
            <a:xfrm>
              <a:off x="2287681" y="5235829"/>
              <a:ext cx="1229449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3127263" y="3188503"/>
              <a:ext cx="1670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blackGray">
            <a:xfrm>
              <a:off x="4406180" y="3043909"/>
              <a:ext cx="1728631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blackGray">
            <a:xfrm>
              <a:off x="4294789" y="2915912"/>
              <a:ext cx="1738911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4742427" y="2376341"/>
              <a:ext cx="74260" cy="379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461435" y="2346653"/>
              <a:ext cx="167086" cy="1919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2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415022" y="2851914"/>
              <a:ext cx="167086" cy="1919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3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503256" y="4422698"/>
              <a:ext cx="167086" cy="1919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6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blackGray">
            <a:xfrm>
              <a:off x="3925563" y="1951272"/>
              <a:ext cx="1448079" cy="42506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굴림" charset="-127"/>
                  <a:ea typeface="굴림" charset="-127"/>
                </a:rPr>
                <a:t>HandlerMapping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3127263" y="2293321"/>
              <a:ext cx="779735" cy="5965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blackGray">
            <a:xfrm>
              <a:off x="4201963" y="2755917"/>
              <a:ext cx="1748192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smtClean="0">
                  <a:latin typeface="Adobe 고딕 Std B" pitchFamily="34" charset="-127"/>
                  <a:ea typeface="Adobe 고딕 Std B" pitchFamily="34" charset="-127"/>
                </a:rPr>
                <a:t>Login</a:t>
              </a: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988024" y="3060507"/>
              <a:ext cx="1197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blackGray">
            <a:xfrm>
              <a:off x="3906997" y="3996043"/>
              <a:ext cx="1392383" cy="4479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ViewResolver</a:t>
              </a:r>
              <a:endParaRPr kumimoji="1" lang="en-GB" altLang="ko-KR" sz="1400" b="1" dirty="0" smtClean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127263" y="3529827"/>
              <a:ext cx="779735" cy="447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690702" y="3996043"/>
              <a:ext cx="107928" cy="947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2182781" y="2301997"/>
              <a:ext cx="935199" cy="16544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Dispa</a:t>
              </a:r>
              <a:r>
                <a:rPr kumimoji="1" lang="en-GB" altLang="ko-KR" sz="1400" b="1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tcher</a:t>
              </a:r>
              <a:endPara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Servlet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blackGray">
            <a:xfrm>
              <a:off x="2677549" y="5121805"/>
              <a:ext cx="1229449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View</a:t>
              </a:r>
              <a:r>
                <a:rPr kumimoji="1" lang="ko-KR" altLang="en-US" sz="1400" b="1" dirty="0" smtClean="0"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(*.</a:t>
              </a: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jsp</a:t>
              </a: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)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285066" y="3155251"/>
              <a:ext cx="809845" cy="232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 flipH="1">
              <a:off x="3415022" y="4430215"/>
              <a:ext cx="1113907" cy="513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245457" y="4093670"/>
              <a:ext cx="809845" cy="232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blackGray">
            <a:xfrm>
              <a:off x="6472907" y="3540493"/>
              <a:ext cx="1593635" cy="4159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UseService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2" name="순서도: 자기 디스크 31"/>
            <p:cNvSpPr/>
            <p:nvPr/>
          </p:nvSpPr>
          <p:spPr>
            <a:xfrm>
              <a:off x="7890064" y="5523821"/>
              <a:ext cx="636707" cy="789334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위쪽/아래쪽 화살표 33"/>
            <p:cNvSpPr/>
            <p:nvPr/>
          </p:nvSpPr>
          <p:spPr>
            <a:xfrm>
              <a:off x="8208418" y="5314797"/>
              <a:ext cx="80533" cy="266659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2798630" y="2157630"/>
              <a:ext cx="1028569" cy="336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컨트롤러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선택 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303351" y="2860077"/>
              <a:ext cx="1028569" cy="20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처리위임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376411" y="3639757"/>
              <a:ext cx="1028569" cy="20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err="1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뷰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선택요청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690702" y="4422699"/>
              <a:ext cx="659342" cy="20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결과물 출력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9" name="AutoShape 12"/>
            <p:cNvSpPr>
              <a:spLocks noChangeArrowheads="1"/>
            </p:cNvSpPr>
            <p:nvPr/>
          </p:nvSpPr>
          <p:spPr bwMode="blackGray">
            <a:xfrm>
              <a:off x="6521309" y="2422870"/>
              <a:ext cx="1555477" cy="4159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loginValidator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49" name="Line 3"/>
            <p:cNvSpPr>
              <a:spLocks noChangeShapeType="1"/>
            </p:cNvSpPr>
            <p:nvPr/>
          </p:nvSpPr>
          <p:spPr bwMode="auto">
            <a:xfrm>
              <a:off x="4528926" y="4469672"/>
              <a:ext cx="250630" cy="4736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 flipV="1">
              <a:off x="5885220" y="2630863"/>
              <a:ext cx="675790" cy="49837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743" y="4943301"/>
              <a:ext cx="2581275" cy="1009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293" y="4943301"/>
              <a:ext cx="1771426" cy="9329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320423" y="1124744"/>
              <a:ext cx="20874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http</a:t>
              </a:r>
              <a:r>
                <a:rPr lang="en-US" altLang="ko-KR" sz="1400" b="1" dirty="0" smtClean="0"/>
                <a:t>://login-mvn/login.do</a:t>
              </a:r>
              <a:endParaRPr lang="ko-KR" altLang="en-US" sz="1400" b="1" dirty="0"/>
            </a:p>
          </p:txBody>
        </p:sp>
        <p:cxnSp>
          <p:nvCxnSpPr>
            <p:cNvPr id="44" name="꺾인 연결선 43"/>
            <p:cNvCxnSpPr>
              <a:endCxn id="25" idx="0"/>
            </p:cNvCxnSpPr>
            <p:nvPr/>
          </p:nvCxnSpPr>
          <p:spPr>
            <a:xfrm>
              <a:off x="320423" y="1432521"/>
              <a:ext cx="2329958" cy="869476"/>
            </a:xfrm>
            <a:prstGeom prst="bent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꺾인 연결선 44"/>
            <p:cNvCxnSpPr>
              <a:stCxn id="40" idx="1"/>
              <a:endCxn id="25" idx="2"/>
            </p:cNvCxnSpPr>
            <p:nvPr/>
          </p:nvCxnSpPr>
          <p:spPr>
            <a:xfrm rot="10800000" flipH="1">
              <a:off x="1359743" y="3129240"/>
              <a:ext cx="823038" cy="2318887"/>
            </a:xfrm>
            <a:prstGeom prst="bentConnector3">
              <a:avLst>
                <a:gd name="adj1" fmla="val -27775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직사각형 47"/>
            <p:cNvSpPr/>
            <p:nvPr/>
          </p:nvSpPr>
          <p:spPr>
            <a:xfrm>
              <a:off x="204911" y="3783884"/>
              <a:ext cx="173637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>
                  <a:latin typeface="+mj-lt"/>
                  <a:ea typeface="HY강B" pitchFamily="18" charset="-127"/>
                </a:rPr>
                <a:t>method="</a:t>
              </a:r>
              <a:r>
                <a:rPr lang="en-US" altLang="ko-KR" sz="1600" b="1" dirty="0" smtClean="0">
                  <a:latin typeface="+mj-lt"/>
                  <a:ea typeface="HY강B" pitchFamily="18" charset="-127"/>
                </a:rPr>
                <a:t>post“</a:t>
              </a:r>
            </a:p>
            <a:p>
              <a:r>
                <a:rPr lang="en-US" altLang="ko-KR" sz="1600" b="1" dirty="0" smtClean="0">
                  <a:latin typeface="+mj-lt"/>
                  <a:ea typeface="HY강B" pitchFamily="18" charset="-127"/>
                </a:rPr>
                <a:t>action</a:t>
              </a:r>
              <a:r>
                <a:rPr lang="en-US" altLang="ko-KR" sz="1600" b="1" dirty="0">
                  <a:latin typeface="+mj-lt"/>
                  <a:ea typeface="HY강B" pitchFamily="18" charset="-127"/>
                </a:rPr>
                <a:t>="</a:t>
              </a:r>
              <a:r>
                <a:rPr lang="en-US" altLang="ko-KR" sz="1600" b="1" dirty="0" smtClean="0">
                  <a:latin typeface="+mj-lt"/>
                  <a:ea typeface="HY강B" pitchFamily="18" charset="-127"/>
                </a:rPr>
                <a:t>login.do</a:t>
              </a:r>
              <a:r>
                <a:rPr lang="en-US" altLang="ko-KR" sz="1600" b="1" dirty="0">
                  <a:ea typeface="HY강B" pitchFamily="18" charset="-127"/>
                </a:rPr>
                <a:t>"</a:t>
              </a:r>
              <a:endParaRPr lang="ko-KR" altLang="en-US" sz="1600" b="1" dirty="0">
                <a:latin typeface="+mj-lt"/>
                <a:ea typeface="HY강B" pitchFamily="18" charset="-127"/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5885220" y="3155252"/>
              <a:ext cx="675790" cy="5985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6619081" y="4191285"/>
              <a:ext cx="166987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UserDao</a:t>
              </a:r>
              <a:endParaRPr lang="ko-KR" altLang="en-US" dirty="0"/>
            </a:p>
          </p:txBody>
        </p:sp>
        <p:sp>
          <p:nvSpPr>
            <p:cNvPr id="65" name="Line 3"/>
            <p:cNvSpPr>
              <a:spLocks noChangeShapeType="1"/>
            </p:cNvSpPr>
            <p:nvPr/>
          </p:nvSpPr>
          <p:spPr bwMode="auto">
            <a:xfrm>
              <a:off x="7299047" y="3943782"/>
              <a:ext cx="140142" cy="2535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2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컨트롤러 생성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5557417" cy="3702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43" y="476672"/>
            <a:ext cx="5121647" cy="4411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7229493" y="4509120"/>
            <a:ext cx="7200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052981" y="3360190"/>
            <a:ext cx="7777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141533" y="930206"/>
            <a:ext cx="102912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331640" y="1268760"/>
            <a:ext cx="234742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1.src&gt;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&gt;new&gt;class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2" name="직선 화살표 연결선 11"/>
          <p:cNvCxnSpPr>
            <a:cxnSpLocks noChangeShapeType="1"/>
            <a:stCxn id="11" idx="2"/>
            <a:endCxn id="8" idx="0"/>
          </p:cNvCxnSpPr>
          <p:nvPr/>
        </p:nvCxnSpPr>
        <p:spPr bwMode="auto">
          <a:xfrm flipH="1">
            <a:off x="1441871" y="1607314"/>
            <a:ext cx="1063483" cy="175287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4021000" y="5014273"/>
            <a:ext cx="915505" cy="25313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822132" y="4457292"/>
            <a:ext cx="314377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0000CC"/>
                </a:solidFill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163" y="1791259"/>
            <a:ext cx="2103694" cy="22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164" y="2556001"/>
            <a:ext cx="1128966" cy="17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직선 화살표 연결선 9"/>
          <p:cNvCxnSpPr>
            <a:cxnSpLocks noChangeShapeType="1"/>
            <a:stCxn id="9" idx="2"/>
          </p:cNvCxnSpPr>
          <p:nvPr/>
        </p:nvCxnSpPr>
        <p:spPr bwMode="auto">
          <a:xfrm flipH="1">
            <a:off x="6168977" y="1268760"/>
            <a:ext cx="487120" cy="132554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8" name="직선 화살표 연결선 17"/>
          <p:cNvCxnSpPr>
            <a:cxnSpLocks noChangeShapeType="1"/>
          </p:cNvCxnSpPr>
          <p:nvPr/>
        </p:nvCxnSpPr>
        <p:spPr bwMode="auto">
          <a:xfrm flipH="1">
            <a:off x="6012161" y="1268760"/>
            <a:ext cx="643936" cy="63337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484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744416" cy="604867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login.jsp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loginSuccess.jsp</a:t>
            </a:r>
            <a:r>
              <a:rPr lang="ko-KR" altLang="en-US" dirty="0" smtClean="0"/>
              <a:t> 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900110" y="4649251"/>
            <a:ext cx="1772282" cy="30690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900110" y="4352922"/>
            <a:ext cx="1656184" cy="26173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362122" y="3774152"/>
            <a:ext cx="1213378" cy="30690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0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직선 화살표 연결선 45"/>
          <p:cNvCxnSpPr>
            <a:stCxn id="15" idx="2"/>
            <a:endCxn id="22" idx="0"/>
          </p:cNvCxnSpPr>
          <p:nvPr/>
        </p:nvCxnSpPr>
        <p:spPr>
          <a:xfrm>
            <a:off x="4731115" y="3296441"/>
            <a:ext cx="1037724" cy="6770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와</a:t>
            </a:r>
            <a:r>
              <a:rPr lang="en-US" altLang="ko-KR" dirty="0" smtClean="0"/>
              <a:t> Controller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037824" y="824818"/>
            <a:ext cx="3951148" cy="908218"/>
            <a:chOff x="679562" y="1075655"/>
            <a:chExt cx="3420717" cy="707698"/>
          </a:xfrm>
        </p:grpSpPr>
        <p:cxnSp>
          <p:nvCxnSpPr>
            <p:cNvPr id="4" name="직선 화살표 연결선 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04135" y="1234734"/>
              <a:ext cx="1296144" cy="347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1" name="순서도: 판단 10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꺾인 연결선 11"/>
            <p:cNvCxnSpPr>
              <a:stCxn id="11" idx="0"/>
              <a:endCxn id="9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5" y="2331059"/>
            <a:ext cx="2335427" cy="9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38510"/>
            <a:ext cx="1771426" cy="93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2" y="4678556"/>
            <a:ext cx="2270018" cy="104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2" y="3290089"/>
            <a:ext cx="2295930" cy="125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7624" y="576080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login.jsp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7769" y="3416870"/>
            <a:ext cx="159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loginSuccess.jsp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693390" y="2513574"/>
            <a:ext cx="2075449" cy="782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LoginController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4933904" y="3973529"/>
            <a:ext cx="166987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UserServise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994900" y="3973529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Model </a:t>
            </a:r>
            <a:endParaRPr lang="ko-KR" altLang="en-US" dirty="0"/>
          </a:p>
        </p:txBody>
      </p:sp>
      <p:cxnSp>
        <p:nvCxnSpPr>
          <p:cNvPr id="16" name="꺾인 연결선 15"/>
          <p:cNvCxnSpPr>
            <a:endCxn id="15" idx="0"/>
          </p:cNvCxnSpPr>
          <p:nvPr/>
        </p:nvCxnSpPr>
        <p:spPr>
          <a:xfrm>
            <a:off x="1187624" y="1887783"/>
            <a:ext cx="3543491" cy="62579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46808" y="1605406"/>
            <a:ext cx="2109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http</a:t>
            </a:r>
            <a:r>
              <a:rPr lang="en-US" altLang="ko-KR" sz="1400" b="1" dirty="0" smtClean="0"/>
              <a:t>://login-mvc/login.do</a:t>
            </a:r>
            <a:endParaRPr lang="ko-KR" altLang="en-US" sz="1400" b="1" dirty="0"/>
          </a:p>
        </p:txBody>
      </p:sp>
      <p:cxnSp>
        <p:nvCxnSpPr>
          <p:cNvPr id="20" name="직선 화살표 연결선 19"/>
          <p:cNvCxnSpPr/>
          <p:nvPr/>
        </p:nvCxnSpPr>
        <p:spPr>
          <a:xfrm flipH="1">
            <a:off x="2959370" y="2685552"/>
            <a:ext cx="62689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2959370" y="2832875"/>
            <a:ext cx="626894" cy="150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215535" y="2890509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214483" y="239729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39" name="직선 화살표 연결선 38"/>
          <p:cNvCxnSpPr/>
          <p:nvPr/>
        </p:nvCxnSpPr>
        <p:spPr>
          <a:xfrm flipH="1">
            <a:off x="3547814" y="3296441"/>
            <a:ext cx="742076" cy="6770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3807329" y="341687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5293806" y="348727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970271" y="3786202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2959371" y="3296441"/>
            <a:ext cx="837768" cy="43705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>
            <a:endCxn id="11267" idx="1"/>
          </p:cNvCxnSpPr>
          <p:nvPr/>
        </p:nvCxnSpPr>
        <p:spPr>
          <a:xfrm flipV="1">
            <a:off x="5799073" y="2905007"/>
            <a:ext cx="501119" cy="495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5914526" y="2609672"/>
            <a:ext cx="135106" cy="276999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b="1" dirty="0">
                <a:solidFill>
                  <a:srgbClr val="0000CC"/>
                </a:solidFill>
              </a:rPr>
              <a:t>5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933904" y="4633744"/>
            <a:ext cx="166987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UserDao</a:t>
            </a:r>
            <a:endParaRPr lang="ko-KR" alt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4933904" y="5283737"/>
            <a:ext cx="1697064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DataSource</a:t>
            </a:r>
            <a:endParaRPr lang="ko-KR" altLang="en-US" dirty="0"/>
          </a:p>
        </p:txBody>
      </p:sp>
      <p:cxnSp>
        <p:nvCxnSpPr>
          <p:cNvPr id="50" name="직선 화살표 연결선 49"/>
          <p:cNvCxnSpPr>
            <a:stCxn id="22" idx="2"/>
            <a:endCxn id="40" idx="0"/>
          </p:cNvCxnSpPr>
          <p:nvPr/>
        </p:nvCxnSpPr>
        <p:spPr>
          <a:xfrm>
            <a:off x="5768839" y="4430729"/>
            <a:ext cx="0" cy="20301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>
            <a:off x="5768839" y="5080560"/>
            <a:ext cx="0" cy="20301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/>
          <p:cNvSpPr/>
          <p:nvPr/>
        </p:nvSpPr>
        <p:spPr>
          <a:xfrm>
            <a:off x="3137711" y="4905068"/>
            <a:ext cx="135106" cy="276999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b="1" dirty="0" smtClean="0">
                <a:solidFill>
                  <a:srgbClr val="0000CC"/>
                </a:solidFill>
              </a:rPr>
              <a:t>5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3" name="직선 화살표 연결선 42"/>
          <p:cNvCxnSpPr/>
          <p:nvPr/>
        </p:nvCxnSpPr>
        <p:spPr>
          <a:xfrm flipH="1">
            <a:off x="2843808" y="3296441"/>
            <a:ext cx="1743906" cy="188562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3154104" y="3973529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LoginValidator</a:t>
            </a:r>
            <a:endParaRPr lang="ko-KR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683283" y="3085656"/>
            <a:ext cx="66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4</a:t>
            </a:r>
            <a:r>
              <a:rPr lang="en-US" altLang="ko-KR" dirty="0" smtClean="0">
                <a:solidFill>
                  <a:srgbClr val="0000FF"/>
                </a:solidFill>
              </a:rPr>
              <a:t>:yes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89890" y="350158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4:no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Controller</a:t>
            </a:r>
            <a:r>
              <a:rPr lang="ko-KR" altLang="en-US" dirty="0" smtClean="0"/>
              <a:t> 작성</a:t>
            </a:r>
            <a:r>
              <a:rPr lang="en-US" altLang="ko-KR" dirty="0" smtClean="0"/>
              <a:t>(1)- </a:t>
            </a:r>
            <a:r>
              <a:rPr lang="en-US" altLang="ko-KR" sz="2400" dirty="0" err="1" smtClean="0">
                <a:solidFill>
                  <a:srgbClr val="0000FF"/>
                </a:solidFill>
              </a:rPr>
              <a:t>userService</a:t>
            </a:r>
            <a:r>
              <a:rPr lang="en-US" altLang="ko-KR" sz="2400" dirty="0" smtClean="0">
                <a:solidFill>
                  <a:srgbClr val="0000FF"/>
                </a:solidFill>
              </a:rPr>
              <a:t>  </a:t>
            </a:r>
            <a:r>
              <a:rPr lang="en-US" altLang="ko-KR" sz="2400" dirty="0">
                <a:solidFill>
                  <a:srgbClr val="0000FF"/>
                </a:solidFill>
              </a:rPr>
              <a:t>DI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637526" y="3688493"/>
            <a:ext cx="332417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/>
              <a:t>@</a:t>
            </a:r>
            <a:r>
              <a:rPr lang="en-US" altLang="ko-KR" sz="1600" dirty="0" err="1" smtClean="0"/>
              <a:t>Autowired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어노테이션을</a:t>
            </a:r>
            <a:r>
              <a:rPr lang="ko-KR" altLang="en-US" sz="1600" dirty="0" smtClean="0"/>
              <a:t>  사용하면  </a:t>
            </a:r>
            <a:r>
              <a:rPr lang="en-US" altLang="ko-KR" sz="1600" dirty="0" smtClean="0"/>
              <a:t>Container</a:t>
            </a:r>
            <a:r>
              <a:rPr lang="ko-KR" altLang="en-US" sz="1600" dirty="0" smtClean="0"/>
              <a:t>에서 이름이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같은 객체를 찾아 자동</a:t>
            </a:r>
            <a:r>
              <a:rPr lang="en-US" altLang="ko-KR" sz="1600" dirty="0" smtClean="0"/>
              <a:t> DI </a:t>
            </a:r>
          </a:p>
          <a:p>
            <a:r>
              <a:rPr lang="en-US" altLang="ko-KR" sz="1600" dirty="0" smtClean="0"/>
              <a:t>    “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this.userService</a:t>
            </a:r>
            <a:r>
              <a:rPr lang="en-US" altLang="ko-KR" sz="1600" dirty="0" smtClean="0">
                <a:solidFill>
                  <a:srgbClr val="0000FF"/>
                </a:solidFill>
              </a:rPr>
              <a:t>=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userService</a:t>
            </a:r>
            <a:r>
              <a:rPr lang="en-US" altLang="ko-KR" sz="1600" dirty="0" smtClean="0">
                <a:solidFill>
                  <a:srgbClr val="0000FF"/>
                </a:solidFill>
              </a:rPr>
              <a:t>;”</a:t>
            </a:r>
            <a:r>
              <a:rPr lang="ko-KR" altLang="en-US" sz="1600" dirty="0" smtClean="0">
                <a:solidFill>
                  <a:srgbClr val="0000FF"/>
                </a:solidFill>
              </a:rPr>
              <a:t> 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796062"/>
            <a:ext cx="5540106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smtClean="0"/>
              <a:t>Controller</a:t>
            </a:r>
            <a:r>
              <a:rPr lang="ko-KR" altLang="en-US" dirty="0" smtClean="0"/>
              <a:t>는</a:t>
            </a:r>
            <a:r>
              <a:rPr lang="en-US" altLang="ko-KR" dirty="0" smtClean="0"/>
              <a:t>  DB</a:t>
            </a:r>
            <a:r>
              <a:rPr lang="ko-KR" altLang="en-US" dirty="0" smtClean="0"/>
              <a:t>와  연동이 필요한 경우  </a:t>
            </a:r>
            <a:r>
              <a:rPr lang="en-US" altLang="ko-KR" dirty="0" smtClean="0"/>
              <a:t>Service</a:t>
            </a:r>
            <a:r>
              <a:rPr lang="ko-KR" altLang="en-US" dirty="0" smtClean="0"/>
              <a:t> 객체를</a:t>
            </a:r>
            <a:r>
              <a:rPr lang="en-US" altLang="ko-KR" dirty="0" smtClean="0"/>
              <a:t>  </a:t>
            </a:r>
            <a:r>
              <a:rPr lang="ko-KR" altLang="en-US" dirty="0" smtClean="0"/>
              <a:t>이용한다</a:t>
            </a:r>
            <a:r>
              <a:rPr lang="en-US" altLang="ko-KR" dirty="0" smtClean="0"/>
              <a:t>. 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467544" y="1198939"/>
            <a:ext cx="806489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@</a:t>
            </a:r>
            <a:r>
              <a:rPr lang="en-US" altLang="ko-KR" dirty="0"/>
              <a:t>Controller </a:t>
            </a:r>
          </a:p>
          <a:p>
            <a:r>
              <a:rPr lang="en-US" altLang="ko-KR" dirty="0"/>
              <a:t>public class </a:t>
            </a:r>
            <a:r>
              <a:rPr lang="en-US" altLang="ko-KR" dirty="0" err="1"/>
              <a:t>LoginController</a:t>
            </a:r>
            <a:r>
              <a:rPr lang="en-US" altLang="ko-KR" dirty="0"/>
              <a:t> </a:t>
            </a:r>
            <a:r>
              <a:rPr lang="en-US" altLang="ko-KR" dirty="0" smtClean="0"/>
              <a:t>{</a:t>
            </a:r>
          </a:p>
          <a:p>
            <a:r>
              <a:rPr lang="en-US" altLang="ko-KR" sz="1600" dirty="0">
                <a:solidFill>
                  <a:srgbClr val="00B050"/>
                </a:solidFill>
              </a:rPr>
              <a:t> </a:t>
            </a:r>
            <a:r>
              <a:rPr lang="en-US" altLang="ko-KR" sz="1600" dirty="0" smtClean="0">
                <a:solidFill>
                  <a:srgbClr val="00B050"/>
                </a:solidFill>
              </a:rPr>
              <a:t>     //private </a:t>
            </a:r>
            <a:r>
              <a:rPr lang="en-US" altLang="ko-KR" sz="1600" dirty="0" err="1">
                <a:solidFill>
                  <a:srgbClr val="00B050"/>
                </a:solidFill>
              </a:rPr>
              <a:t>UserService</a:t>
            </a:r>
            <a:r>
              <a:rPr lang="en-US" altLang="ko-KR" sz="1600" dirty="0">
                <a:solidFill>
                  <a:srgbClr val="00B050"/>
                </a:solidFill>
              </a:rPr>
              <a:t> </a:t>
            </a:r>
            <a:r>
              <a:rPr lang="en-US" altLang="ko-KR" sz="1600" dirty="0" err="1">
                <a:solidFill>
                  <a:srgbClr val="00B050"/>
                </a:solidFill>
              </a:rPr>
              <a:t>userService</a:t>
            </a:r>
            <a:r>
              <a:rPr lang="en-US" altLang="ko-KR" sz="1600" dirty="0" smtClean="0">
                <a:solidFill>
                  <a:srgbClr val="00B050"/>
                </a:solidFill>
              </a:rPr>
              <a:t>;</a:t>
            </a:r>
          </a:p>
          <a:p>
            <a:endParaRPr lang="en-US" altLang="ko-KR" sz="1600" dirty="0" smtClean="0">
              <a:solidFill>
                <a:srgbClr val="00B050"/>
              </a:solidFill>
            </a:endParaRPr>
          </a:p>
          <a:p>
            <a:r>
              <a:rPr lang="en-US" altLang="ko-KR" sz="1600" dirty="0">
                <a:solidFill>
                  <a:srgbClr val="00B050"/>
                </a:solidFill>
              </a:rPr>
              <a:t> </a:t>
            </a:r>
            <a:r>
              <a:rPr lang="en-US" altLang="ko-KR" sz="1600" dirty="0" smtClean="0">
                <a:solidFill>
                  <a:srgbClr val="00B050"/>
                </a:solidFill>
              </a:rPr>
              <a:t>     //public </a:t>
            </a:r>
            <a:r>
              <a:rPr lang="en-US" altLang="ko-KR" sz="1600" dirty="0">
                <a:solidFill>
                  <a:srgbClr val="00B050"/>
                </a:solidFill>
              </a:rPr>
              <a:t>void </a:t>
            </a:r>
            <a:r>
              <a:rPr lang="en-US" altLang="ko-KR" sz="1600" dirty="0" err="1">
                <a:solidFill>
                  <a:srgbClr val="00B050"/>
                </a:solidFill>
              </a:rPr>
              <a:t>setUserService</a:t>
            </a:r>
            <a:r>
              <a:rPr lang="en-US" altLang="ko-KR" sz="1600" dirty="0">
                <a:solidFill>
                  <a:srgbClr val="00B050"/>
                </a:solidFill>
              </a:rPr>
              <a:t>(</a:t>
            </a:r>
            <a:r>
              <a:rPr lang="en-US" altLang="ko-KR" sz="1600" dirty="0" err="1">
                <a:solidFill>
                  <a:srgbClr val="00B050"/>
                </a:solidFill>
              </a:rPr>
              <a:t>UserService</a:t>
            </a:r>
            <a:r>
              <a:rPr lang="en-US" altLang="ko-KR" sz="1600" dirty="0">
                <a:solidFill>
                  <a:srgbClr val="00B050"/>
                </a:solidFill>
              </a:rPr>
              <a:t> </a:t>
            </a:r>
            <a:r>
              <a:rPr lang="en-US" altLang="ko-KR" sz="1600" dirty="0" err="1">
                <a:solidFill>
                  <a:srgbClr val="00B050"/>
                </a:solidFill>
              </a:rPr>
              <a:t>userService</a:t>
            </a:r>
            <a:r>
              <a:rPr lang="en-US" altLang="ko-KR" sz="1600" dirty="0">
                <a:solidFill>
                  <a:srgbClr val="00B050"/>
                </a:solidFill>
              </a:rPr>
              <a:t>) </a:t>
            </a:r>
            <a:r>
              <a:rPr lang="en-US" altLang="ko-KR" sz="1600" dirty="0" smtClean="0">
                <a:solidFill>
                  <a:srgbClr val="00B050"/>
                </a:solidFill>
              </a:rPr>
              <a:t>{</a:t>
            </a:r>
          </a:p>
          <a:p>
            <a:r>
              <a:rPr lang="en-US" altLang="ko-KR" sz="1600" dirty="0">
                <a:solidFill>
                  <a:srgbClr val="00B050"/>
                </a:solidFill>
              </a:rPr>
              <a:t> </a:t>
            </a:r>
            <a:r>
              <a:rPr lang="en-US" altLang="ko-KR" sz="1600" dirty="0" smtClean="0">
                <a:solidFill>
                  <a:srgbClr val="00B050"/>
                </a:solidFill>
              </a:rPr>
              <a:t>          //</a:t>
            </a:r>
            <a:r>
              <a:rPr lang="en-US" altLang="ko-KR" sz="1600" dirty="0" err="1" smtClean="0">
                <a:solidFill>
                  <a:srgbClr val="00B050"/>
                </a:solidFill>
              </a:rPr>
              <a:t>this.userService</a:t>
            </a:r>
            <a:r>
              <a:rPr lang="en-US" altLang="ko-KR" sz="1600" dirty="0" smtClean="0">
                <a:solidFill>
                  <a:srgbClr val="00B050"/>
                </a:solidFill>
              </a:rPr>
              <a:t> </a:t>
            </a:r>
            <a:r>
              <a:rPr lang="en-US" altLang="ko-KR" sz="1600" dirty="0">
                <a:solidFill>
                  <a:srgbClr val="00B050"/>
                </a:solidFill>
              </a:rPr>
              <a:t>= </a:t>
            </a:r>
            <a:r>
              <a:rPr lang="en-US" altLang="ko-KR" sz="1600" dirty="0" err="1">
                <a:solidFill>
                  <a:srgbClr val="00B050"/>
                </a:solidFill>
              </a:rPr>
              <a:t>userService</a:t>
            </a:r>
            <a:r>
              <a:rPr lang="en-US" altLang="ko-KR" sz="1600" dirty="0" smtClean="0">
                <a:solidFill>
                  <a:srgbClr val="00B050"/>
                </a:solidFill>
              </a:rPr>
              <a:t>;</a:t>
            </a:r>
          </a:p>
          <a:p>
            <a:r>
              <a:rPr lang="en-US" altLang="ko-KR" sz="1600" dirty="0">
                <a:solidFill>
                  <a:srgbClr val="00B050"/>
                </a:solidFill>
              </a:rPr>
              <a:t> </a:t>
            </a:r>
            <a:r>
              <a:rPr lang="en-US" altLang="ko-KR" sz="1600" dirty="0" smtClean="0">
                <a:solidFill>
                  <a:srgbClr val="00B050"/>
                </a:solidFill>
              </a:rPr>
              <a:t>    //}</a:t>
            </a:r>
          </a:p>
          <a:p>
            <a:endParaRPr lang="en-US" altLang="ko-KR" sz="1600" dirty="0" smtClean="0">
              <a:solidFill>
                <a:srgbClr val="00B050"/>
              </a:solidFill>
            </a:endParaRPr>
          </a:p>
          <a:p>
            <a:r>
              <a:rPr lang="en-US" altLang="ko-KR" dirty="0" smtClean="0"/>
              <a:t>      @</a:t>
            </a:r>
            <a:r>
              <a:rPr lang="en-US" altLang="ko-KR" dirty="0" err="1"/>
              <a:t>Autowired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private </a:t>
            </a:r>
            <a:r>
              <a:rPr lang="en-US" altLang="ko-KR" dirty="0" err="1"/>
              <a:t>UserService</a:t>
            </a: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u="sng" dirty="0" err="1" smtClean="0">
                <a:solidFill>
                  <a:srgbClr val="0000FF"/>
                </a:solidFill>
              </a:rPr>
              <a:t>userService</a:t>
            </a:r>
            <a:r>
              <a:rPr lang="en-US" altLang="ko-KR" u="sng" dirty="0"/>
              <a:t>; </a:t>
            </a:r>
            <a:endParaRPr lang="en-US" altLang="ko-KR" u="sng" dirty="0" smtClean="0"/>
          </a:p>
          <a:p>
            <a:pPr lvl="1"/>
            <a:endParaRPr lang="en-US" altLang="ko-KR" u="sng" dirty="0"/>
          </a:p>
          <a:p>
            <a:r>
              <a:rPr lang="en-US" altLang="ko-KR" dirty="0" smtClean="0"/>
              <a:t>}</a:t>
            </a:r>
            <a:endParaRPr lang="en-US" altLang="ko-KR" dirty="0"/>
          </a:p>
          <a:p>
            <a:endParaRPr lang="en-US" altLang="ko-KR" dirty="0" smtClean="0"/>
          </a:p>
        </p:txBody>
      </p:sp>
      <p:grpSp>
        <p:nvGrpSpPr>
          <p:cNvPr id="54" name="그룹 53"/>
          <p:cNvGrpSpPr/>
          <p:nvPr/>
        </p:nvGrpSpPr>
        <p:grpSpPr>
          <a:xfrm>
            <a:off x="580964" y="3789040"/>
            <a:ext cx="3919028" cy="2146979"/>
            <a:chOff x="3985545" y="3419980"/>
            <a:chExt cx="4774292" cy="2639189"/>
          </a:xfrm>
        </p:grpSpPr>
        <p:grpSp>
          <p:nvGrpSpPr>
            <p:cNvPr id="25" name="그룹 24"/>
            <p:cNvGrpSpPr/>
            <p:nvPr/>
          </p:nvGrpSpPr>
          <p:grpSpPr>
            <a:xfrm>
              <a:off x="3985545" y="4318987"/>
              <a:ext cx="2606996" cy="1740182"/>
              <a:chOff x="5439986" y="4178059"/>
              <a:chExt cx="2652749" cy="1740182"/>
            </a:xfrm>
          </p:grpSpPr>
          <p:grpSp>
            <p:nvGrpSpPr>
              <p:cNvPr id="26" name="그룹 25"/>
              <p:cNvGrpSpPr/>
              <p:nvPr/>
            </p:nvGrpSpPr>
            <p:grpSpPr>
              <a:xfrm>
                <a:off x="5439986" y="4178059"/>
                <a:ext cx="2606996" cy="1740182"/>
                <a:chOff x="7305774" y="4406708"/>
                <a:chExt cx="1080120" cy="1229449"/>
              </a:xfrm>
            </p:grpSpPr>
            <p:sp>
              <p:nvSpPr>
                <p:cNvPr id="36" name="직사각형 35"/>
                <p:cNvSpPr/>
                <p:nvPr/>
              </p:nvSpPr>
              <p:spPr>
                <a:xfrm>
                  <a:off x="7305774" y="4484029"/>
                  <a:ext cx="1080120" cy="115212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37" name="직사각형 36"/>
                <p:cNvSpPr/>
                <p:nvPr/>
              </p:nvSpPr>
              <p:spPr>
                <a:xfrm>
                  <a:off x="7305774" y="4406708"/>
                  <a:ext cx="1080120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tx1"/>
                      </a:solidFill>
                      <a:latin typeface="HY강B" panose="02030600000101010101" pitchFamily="18" charset="-127"/>
                      <a:ea typeface="HY강B" panose="02030600000101010101" pitchFamily="18" charset="-127"/>
                    </a:rPr>
                    <a:t>root-context.xml  </a:t>
                  </a:r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7" name="Oval 1032"/>
              <p:cNvSpPr>
                <a:spLocks noChangeArrowheads="1"/>
              </p:cNvSpPr>
              <p:nvPr/>
            </p:nvSpPr>
            <p:spPr bwMode="auto">
              <a:xfrm>
                <a:off x="5624368" y="4845247"/>
                <a:ext cx="330025" cy="30480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400">
                  <a:solidFill>
                    <a:srgbClr val="0000FF"/>
                  </a:solidFill>
                </a:endParaRPr>
              </a:p>
            </p:txBody>
          </p:sp>
          <p:sp>
            <p:nvSpPr>
              <p:cNvPr id="28" name="Text Box 1036"/>
              <p:cNvSpPr txBox="1">
                <a:spLocks noChangeArrowheads="1"/>
              </p:cNvSpPr>
              <p:nvPr/>
            </p:nvSpPr>
            <p:spPr bwMode="auto">
              <a:xfrm>
                <a:off x="5624368" y="4570169"/>
                <a:ext cx="1932561" cy="288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dirty="0" smtClean="0">
                    <a:solidFill>
                      <a:srgbClr val="0000FF"/>
                    </a:solidFill>
                  </a:rPr>
                  <a:t>1. </a:t>
                </a:r>
                <a:r>
                  <a:rPr lang="en-US" altLang="ko-KR" sz="1100" b="1" dirty="0" err="1" smtClean="0">
                    <a:solidFill>
                      <a:srgbClr val="0000FF"/>
                    </a:solidFill>
                  </a:rPr>
                  <a:t>DataSource</a:t>
                </a:r>
                <a:endParaRPr lang="ko-KR" altLang="en-US" sz="1100" b="1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9" name="그룹 28"/>
              <p:cNvGrpSpPr/>
              <p:nvPr/>
            </p:nvGrpSpPr>
            <p:grpSpPr>
              <a:xfrm>
                <a:off x="5744315" y="4483822"/>
                <a:ext cx="2348420" cy="1223208"/>
                <a:chOff x="3550742" y="4650615"/>
                <a:chExt cx="2348420" cy="1223208"/>
              </a:xfrm>
            </p:grpSpPr>
            <p:sp>
              <p:nvSpPr>
                <p:cNvPr id="32" name="Oval 1030"/>
                <p:cNvSpPr>
                  <a:spLocks noChangeArrowheads="1"/>
                </p:cNvSpPr>
                <p:nvPr/>
              </p:nvSpPr>
              <p:spPr bwMode="auto">
                <a:xfrm>
                  <a:off x="4682837" y="4992812"/>
                  <a:ext cx="304800" cy="30480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3" name="Oval 1032"/>
                <p:cNvSpPr>
                  <a:spLocks noChangeArrowheads="1"/>
                </p:cNvSpPr>
                <p:nvPr/>
              </p:nvSpPr>
              <p:spPr bwMode="auto">
                <a:xfrm>
                  <a:off x="4102100" y="5280471"/>
                  <a:ext cx="304800" cy="30480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4" name="Text Box 1036"/>
                <p:cNvSpPr txBox="1">
                  <a:spLocks noChangeArrowheads="1"/>
                </p:cNvSpPr>
                <p:nvPr/>
              </p:nvSpPr>
              <p:spPr bwMode="auto">
                <a:xfrm>
                  <a:off x="3550742" y="5585271"/>
                  <a:ext cx="2156968" cy="2885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100" b="1" dirty="0" smtClean="0">
                      <a:solidFill>
                        <a:srgbClr val="0000FF"/>
                      </a:solidFill>
                      <a:latin typeface="HY강B" panose="02030600000101010101" pitchFamily="18" charset="-127"/>
                      <a:ea typeface="HY강B" panose="02030600000101010101" pitchFamily="18" charset="-127"/>
                    </a:rPr>
                    <a:t>2. user</a:t>
                  </a:r>
                  <a:r>
                    <a:rPr lang="ko-KR" altLang="en-US" sz="1100" b="1" dirty="0" smtClean="0">
                      <a:solidFill>
                        <a:srgbClr val="0000FF"/>
                      </a:solidFill>
                      <a:latin typeface="HY강B" panose="02030600000101010101" pitchFamily="18" charset="-127"/>
                      <a:ea typeface="HY강B" panose="02030600000101010101" pitchFamily="18" charset="-127"/>
                    </a:rPr>
                    <a:t> </a:t>
                  </a:r>
                  <a:r>
                    <a:rPr lang="en-US" altLang="ko-KR" sz="1100" b="1" dirty="0" smtClean="0">
                      <a:solidFill>
                        <a:srgbClr val="0000FF"/>
                      </a:solidFill>
                      <a:latin typeface="HY강B" panose="02030600000101010101" pitchFamily="18" charset="-127"/>
                      <a:ea typeface="HY강B" panose="02030600000101010101" pitchFamily="18" charset="-127"/>
                    </a:rPr>
                    <a:t>Dao </a:t>
                  </a:r>
                </a:p>
              </p:txBody>
            </p:sp>
            <p:sp>
              <p:nvSpPr>
                <p:cNvPr id="35" name="Text Box 1036"/>
                <p:cNvSpPr txBox="1">
                  <a:spLocks noChangeArrowheads="1"/>
                </p:cNvSpPr>
                <p:nvPr/>
              </p:nvSpPr>
              <p:spPr bwMode="auto">
                <a:xfrm>
                  <a:off x="4531609" y="4650615"/>
                  <a:ext cx="1367553" cy="2885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100" b="1" dirty="0" smtClean="0">
                      <a:solidFill>
                        <a:srgbClr val="0000FF"/>
                      </a:solidFill>
                      <a:latin typeface="HY강B" panose="02030600000101010101" pitchFamily="18" charset="-127"/>
                      <a:ea typeface="HY강B" panose="02030600000101010101" pitchFamily="18" charset="-127"/>
                    </a:rPr>
                    <a:t>3. </a:t>
                  </a:r>
                  <a:r>
                    <a:rPr lang="en-US" altLang="ko-KR" sz="1100" b="1" dirty="0" err="1" smtClean="0">
                      <a:solidFill>
                        <a:srgbClr val="0000FF"/>
                      </a:solidFill>
                      <a:latin typeface="HY강B" panose="02030600000101010101" pitchFamily="18" charset="-127"/>
                      <a:ea typeface="HY강B" panose="02030600000101010101" pitchFamily="18" charset="-127"/>
                    </a:rPr>
                    <a:t>userService</a:t>
                  </a:r>
                  <a:r>
                    <a:rPr lang="en-US" altLang="ko-KR" sz="1100" b="1" dirty="0" smtClean="0">
                      <a:solidFill>
                        <a:srgbClr val="0000FF"/>
                      </a:solidFill>
                      <a:latin typeface="HY강B" panose="02030600000101010101" pitchFamily="18" charset="-127"/>
                      <a:ea typeface="HY강B" panose="02030600000101010101" pitchFamily="18" charset="-127"/>
                    </a:rPr>
                    <a:t>  </a:t>
                  </a:r>
                  <a:endParaRPr lang="ko-KR" altLang="en-US" sz="1100" b="1" dirty="0">
                    <a:solidFill>
                      <a:srgbClr val="0000FF"/>
                    </a:solidFill>
                    <a:latin typeface="HY강B" panose="02030600000101010101" pitchFamily="18" charset="-127"/>
                    <a:ea typeface="HY강B" panose="02030600000101010101" pitchFamily="18" charset="-127"/>
                  </a:endParaRPr>
                </a:p>
              </p:txBody>
            </p:sp>
          </p:grpSp>
          <p:cxnSp>
            <p:nvCxnSpPr>
              <p:cNvPr id="30" name="직선 화살표 연결선 29"/>
              <p:cNvCxnSpPr>
                <a:cxnSpLocks noChangeShapeType="1"/>
                <a:stCxn id="33" idx="2"/>
                <a:endCxn id="27" idx="5"/>
              </p:cNvCxnSpPr>
              <p:nvPr/>
            </p:nvCxnSpPr>
            <p:spPr bwMode="auto">
              <a:xfrm flipH="1" flipV="1">
                <a:off x="5906062" y="5105410"/>
                <a:ext cx="389611" cy="160668"/>
              </a:xfrm>
              <a:prstGeom prst="straightConnector1">
                <a:avLst/>
              </a:prstGeom>
              <a:noFill/>
              <a:ln w="38100" algn="ctr">
                <a:solidFill>
                  <a:srgbClr val="66CCFF"/>
                </a:solidFill>
                <a:round/>
                <a:headEnd type="oval" w="med" len="med"/>
                <a:tailEnd type="triangle" w="med" len="med"/>
              </a:ln>
            </p:spPr>
          </p:cxnSp>
          <p:cxnSp>
            <p:nvCxnSpPr>
              <p:cNvPr id="31" name="직선 화살표 연결선 30"/>
              <p:cNvCxnSpPr>
                <a:cxnSpLocks noChangeShapeType="1"/>
              </p:cNvCxnSpPr>
              <p:nvPr/>
            </p:nvCxnSpPr>
            <p:spPr bwMode="auto">
              <a:xfrm flipH="1">
                <a:off x="6557442" y="5086182"/>
                <a:ext cx="320573" cy="184073"/>
              </a:xfrm>
              <a:prstGeom prst="straightConnector1">
                <a:avLst/>
              </a:prstGeom>
              <a:noFill/>
              <a:ln w="38100" algn="ctr">
                <a:solidFill>
                  <a:srgbClr val="66CCFF"/>
                </a:solidFill>
                <a:round/>
                <a:headEnd type="oval" w="med" len="med"/>
                <a:tailEnd type="triangle" w="med" len="med"/>
              </a:ln>
            </p:spPr>
          </p:cxnSp>
        </p:grpSp>
        <p:grpSp>
          <p:nvGrpSpPr>
            <p:cNvPr id="38" name="그룹 37"/>
            <p:cNvGrpSpPr/>
            <p:nvPr/>
          </p:nvGrpSpPr>
          <p:grpSpPr>
            <a:xfrm>
              <a:off x="5696737" y="4311968"/>
              <a:ext cx="3063100" cy="1740182"/>
              <a:chOff x="4350407" y="4178059"/>
              <a:chExt cx="3696575" cy="1740182"/>
            </a:xfrm>
          </p:grpSpPr>
          <p:grpSp>
            <p:nvGrpSpPr>
              <p:cNvPr id="39" name="그룹 38"/>
              <p:cNvGrpSpPr/>
              <p:nvPr/>
            </p:nvGrpSpPr>
            <p:grpSpPr>
              <a:xfrm>
                <a:off x="5439986" y="4178059"/>
                <a:ext cx="2606996" cy="1740182"/>
                <a:chOff x="7305774" y="4406708"/>
                <a:chExt cx="1080120" cy="1229449"/>
              </a:xfrm>
            </p:grpSpPr>
            <p:sp>
              <p:nvSpPr>
                <p:cNvPr id="43" name="직사각형 42"/>
                <p:cNvSpPr/>
                <p:nvPr/>
              </p:nvSpPr>
              <p:spPr>
                <a:xfrm>
                  <a:off x="7305774" y="4484029"/>
                  <a:ext cx="1080120" cy="1152128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44" name="직사각형 43"/>
                <p:cNvSpPr/>
                <p:nvPr/>
              </p:nvSpPr>
              <p:spPr>
                <a:xfrm>
                  <a:off x="7305774" y="4406708"/>
                  <a:ext cx="1080120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tx1"/>
                      </a:solidFill>
                      <a:latin typeface="HY강B" panose="02030600000101010101" pitchFamily="18" charset="-127"/>
                      <a:ea typeface="HY강B" panose="02030600000101010101" pitchFamily="18" charset="-127"/>
                    </a:rPr>
                    <a:t>-servlet.xml  </a:t>
                  </a:r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0" name="Oval 1032"/>
              <p:cNvSpPr>
                <a:spLocks noChangeArrowheads="1"/>
              </p:cNvSpPr>
              <p:nvPr/>
            </p:nvSpPr>
            <p:spPr bwMode="auto">
              <a:xfrm>
                <a:off x="5624368" y="4845247"/>
                <a:ext cx="330025" cy="30480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400">
                  <a:solidFill>
                    <a:srgbClr val="0000FF"/>
                  </a:solidFill>
                </a:endParaRPr>
              </a:p>
            </p:txBody>
          </p:sp>
          <p:sp>
            <p:nvSpPr>
              <p:cNvPr id="41" name="Text Box 1036"/>
              <p:cNvSpPr txBox="1">
                <a:spLocks noChangeArrowheads="1"/>
              </p:cNvSpPr>
              <p:nvPr/>
            </p:nvSpPr>
            <p:spPr bwMode="auto">
              <a:xfrm>
                <a:off x="5624368" y="4570169"/>
                <a:ext cx="1932560" cy="288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100" b="1" dirty="0" smtClean="0">
                    <a:solidFill>
                      <a:srgbClr val="0000FF"/>
                    </a:solidFill>
                  </a:rPr>
                  <a:t>4. </a:t>
                </a:r>
                <a:r>
                  <a:rPr lang="en-US" altLang="ko-KR" sz="1100" b="1" dirty="0" err="1" smtClean="0">
                    <a:solidFill>
                      <a:srgbClr val="0000FF"/>
                    </a:solidFill>
                  </a:rPr>
                  <a:t>loginConroller</a:t>
                </a:r>
                <a:endParaRPr lang="ko-KR" altLang="en-US" sz="11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2" name="직선 화살표 연결선 41"/>
              <p:cNvCxnSpPr>
                <a:cxnSpLocks noChangeShapeType="1"/>
              </p:cNvCxnSpPr>
              <p:nvPr/>
            </p:nvCxnSpPr>
            <p:spPr bwMode="auto">
              <a:xfrm flipH="1" flipV="1">
                <a:off x="4350407" y="4985438"/>
                <a:ext cx="1253857" cy="12209"/>
              </a:xfrm>
              <a:prstGeom prst="straightConnector1">
                <a:avLst/>
              </a:prstGeom>
              <a:noFill/>
              <a:ln w="38100" algn="ctr">
                <a:solidFill>
                  <a:srgbClr val="66CCFF"/>
                </a:solidFill>
                <a:round/>
                <a:headEnd type="oval" w="med" len="med"/>
                <a:tailEnd type="triangle" w="med" len="med"/>
              </a:ln>
            </p:spPr>
          </p:cxnSp>
        </p:grpSp>
        <p:cxnSp>
          <p:nvCxnSpPr>
            <p:cNvPr id="50" name="직선 화살표 연결선 49"/>
            <p:cNvCxnSpPr>
              <a:cxnSpLocks noChangeShapeType="1"/>
              <a:stCxn id="32" idx="0"/>
            </p:cNvCxnSpPr>
            <p:nvPr/>
          </p:nvCxnSpPr>
          <p:spPr bwMode="auto">
            <a:xfrm flipV="1">
              <a:off x="5546966" y="3419980"/>
              <a:ext cx="2006106" cy="1546967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 type="oval" w="med" len="med"/>
              <a:tailEnd type="triangle" w="med" len="med"/>
            </a:ln>
          </p:spPr>
        </p:cxnSp>
      </p:grpSp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30" y="1303904"/>
            <a:ext cx="4325821" cy="440601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2" name="직선 화살표 연결선 61"/>
          <p:cNvCxnSpPr>
            <a:cxnSpLocks noChangeShapeType="1"/>
            <a:stCxn id="57" idx="1"/>
          </p:cNvCxnSpPr>
          <p:nvPr/>
        </p:nvCxnSpPr>
        <p:spPr bwMode="auto">
          <a:xfrm flipH="1" flipV="1">
            <a:off x="1763688" y="1361955"/>
            <a:ext cx="2909342" cy="1622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5" name="직사각형 4"/>
          <p:cNvSpPr/>
          <p:nvPr/>
        </p:nvSpPr>
        <p:spPr>
          <a:xfrm>
            <a:off x="826467" y="1786450"/>
            <a:ext cx="4825653" cy="125224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7" name="직선 화살표 연결선 66"/>
          <p:cNvCxnSpPr>
            <a:cxnSpLocks noChangeShapeType="1"/>
          </p:cNvCxnSpPr>
          <p:nvPr/>
        </p:nvCxnSpPr>
        <p:spPr bwMode="auto">
          <a:xfrm flipH="1" flipV="1">
            <a:off x="1763689" y="1443081"/>
            <a:ext cx="5036748" cy="130429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5" name="직선 화살표 연결선 44"/>
          <p:cNvCxnSpPr>
            <a:cxnSpLocks noChangeShapeType="1"/>
          </p:cNvCxnSpPr>
          <p:nvPr/>
        </p:nvCxnSpPr>
        <p:spPr bwMode="auto">
          <a:xfrm flipH="1">
            <a:off x="2169339" y="3038691"/>
            <a:ext cx="2468187" cy="318301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prstDash val="dash"/>
            <a:round/>
            <a:headEnd type="oval" w="med" len="med"/>
            <a:tailEnd type="triangle" w="med" len="med"/>
          </a:ln>
        </p:spPr>
      </p:cxnSp>
      <p:cxnSp>
        <p:nvCxnSpPr>
          <p:cNvPr id="46" name="직선 화살표 연결선 45"/>
          <p:cNvCxnSpPr>
            <a:cxnSpLocks noChangeShapeType="1"/>
          </p:cNvCxnSpPr>
          <p:nvPr/>
        </p:nvCxnSpPr>
        <p:spPr bwMode="auto">
          <a:xfrm flipH="1">
            <a:off x="2169339" y="2747372"/>
            <a:ext cx="598586" cy="558481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prstDash val="dash"/>
            <a:round/>
            <a:headEnd type="oval" w="med" len="med"/>
            <a:tailEnd type="triangle" w="med" len="med"/>
          </a:ln>
        </p:spPr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45" y="2558549"/>
            <a:ext cx="403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직사각형 46"/>
          <p:cNvSpPr/>
          <p:nvPr/>
        </p:nvSpPr>
        <p:spPr>
          <a:xfrm>
            <a:off x="4704886" y="2852936"/>
            <a:ext cx="3853682" cy="20837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4921229" y="3078733"/>
            <a:ext cx="1967773" cy="208157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71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Controller</a:t>
            </a:r>
            <a:r>
              <a:rPr lang="ko-KR" altLang="en-US" dirty="0"/>
              <a:t> 작성</a:t>
            </a:r>
            <a:r>
              <a:rPr lang="en-US" altLang="ko-KR" dirty="0"/>
              <a:t>(1)- </a:t>
            </a:r>
            <a:r>
              <a:rPr lang="en-US" altLang="ko-KR" sz="2400" dirty="0" err="1">
                <a:solidFill>
                  <a:srgbClr val="0000FF"/>
                </a:solidFill>
              </a:rPr>
              <a:t>userService</a:t>
            </a:r>
            <a:r>
              <a:rPr lang="en-US" altLang="ko-KR" sz="2400" dirty="0">
                <a:solidFill>
                  <a:srgbClr val="0000FF"/>
                </a:solidFill>
              </a:rPr>
              <a:t>  DI 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4821114" y="1355387"/>
            <a:ext cx="4127275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600" dirty="0" smtClean="0"/>
              <a:t>다른 이름의 객체를 사용하려면  </a:t>
            </a:r>
            <a:r>
              <a:rPr lang="en-US" altLang="ko-KR" sz="1600" dirty="0"/>
              <a:t>@</a:t>
            </a:r>
            <a:r>
              <a:rPr lang="en-US" altLang="ko-KR" sz="1600" dirty="0" err="1"/>
              <a:t>Autowired</a:t>
            </a:r>
            <a:r>
              <a:rPr lang="en-US" altLang="ko-KR" sz="1600" dirty="0"/>
              <a:t> </a:t>
            </a:r>
            <a:r>
              <a:rPr lang="ko-KR" altLang="en-US" sz="1600" dirty="0" err="1" smtClean="0"/>
              <a:t>어노테이션</a:t>
            </a:r>
            <a:r>
              <a:rPr lang="ko-KR" altLang="en-US" sz="1600" dirty="0" smtClean="0"/>
              <a:t> 대신에  </a:t>
            </a:r>
            <a:r>
              <a:rPr lang="en-US" altLang="ko-KR" sz="1600" dirty="0">
                <a:solidFill>
                  <a:srgbClr val="00B050"/>
                </a:solidFill>
              </a:rPr>
              <a:t> </a:t>
            </a:r>
            <a:r>
              <a:rPr lang="en-US" altLang="ko-KR" sz="1600" dirty="0"/>
              <a:t>@Resource</a:t>
            </a:r>
            <a:r>
              <a:rPr lang="ko-KR" altLang="en-US" sz="1600" dirty="0" smtClean="0"/>
              <a:t>을 사용해도 같은 효과 </a:t>
            </a:r>
            <a:r>
              <a:rPr lang="en-US" altLang="ko-KR" sz="1600" dirty="0" smtClean="0"/>
              <a:t>-</a:t>
            </a:r>
            <a:r>
              <a:rPr lang="ko-KR" altLang="en-US" sz="1600" dirty="0" smtClean="0"/>
              <a:t> 이름을 지정할 수 있음</a:t>
            </a:r>
            <a:endParaRPr lang="en-US" altLang="ko-KR" sz="1600" dirty="0" smtClean="0"/>
          </a:p>
          <a:p>
            <a:pPr algn="ctr"/>
            <a:r>
              <a:rPr lang="en-US" altLang="ko-KR" sz="1600" dirty="0" smtClean="0">
                <a:solidFill>
                  <a:srgbClr val="0000FF"/>
                </a:solidFill>
              </a:rPr>
              <a:t>“this.userService2=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userService</a:t>
            </a:r>
            <a:r>
              <a:rPr lang="en-US" altLang="ko-KR" sz="1600" dirty="0">
                <a:solidFill>
                  <a:srgbClr val="0000FF"/>
                </a:solidFill>
              </a:rPr>
              <a:t>;”</a:t>
            </a:r>
            <a:r>
              <a:rPr lang="ko-KR" altLang="en-US" sz="1600" dirty="0">
                <a:solidFill>
                  <a:srgbClr val="0000FF"/>
                </a:solidFill>
              </a:rPr>
              <a:t> </a:t>
            </a:r>
            <a:endParaRPr lang="en-US" altLang="ko-KR" sz="1600" dirty="0" smtClean="0"/>
          </a:p>
        </p:txBody>
      </p:sp>
      <p:sp>
        <p:nvSpPr>
          <p:cNvPr id="23" name="직사각형 22"/>
          <p:cNvSpPr/>
          <p:nvPr/>
        </p:nvSpPr>
        <p:spPr>
          <a:xfrm>
            <a:off x="621343" y="85351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@</a:t>
            </a:r>
            <a:r>
              <a:rPr lang="en-US" altLang="ko-KR" dirty="0"/>
              <a:t>Controller </a:t>
            </a:r>
          </a:p>
          <a:p>
            <a:r>
              <a:rPr lang="en-US" altLang="ko-KR" dirty="0"/>
              <a:t>public class </a:t>
            </a:r>
            <a:r>
              <a:rPr lang="en-US" altLang="ko-KR" dirty="0" err="1"/>
              <a:t>LoginController</a:t>
            </a:r>
            <a:r>
              <a:rPr lang="en-US" altLang="ko-KR" dirty="0"/>
              <a:t> {</a:t>
            </a:r>
          </a:p>
          <a:p>
            <a:endParaRPr lang="en-US" altLang="ko-KR" b="1" dirty="0" smtClean="0">
              <a:solidFill>
                <a:srgbClr val="00B050"/>
              </a:solidFill>
            </a:endParaRPr>
          </a:p>
          <a:p>
            <a:r>
              <a:rPr lang="en-US" altLang="ko-KR" dirty="0" smtClean="0"/>
              <a:t>       </a:t>
            </a:r>
            <a:r>
              <a:rPr lang="en-US" altLang="ko-KR" dirty="0" smtClean="0">
                <a:solidFill>
                  <a:srgbClr val="00B050"/>
                </a:solidFill>
              </a:rPr>
              <a:t>//@</a:t>
            </a:r>
            <a:r>
              <a:rPr lang="en-US" altLang="ko-KR" dirty="0" err="1" smtClean="0">
                <a:solidFill>
                  <a:srgbClr val="00B050"/>
                </a:solidFill>
              </a:rPr>
              <a:t>Autowired</a:t>
            </a:r>
            <a:endParaRPr lang="en-US" altLang="ko-KR" dirty="0" smtClean="0">
              <a:solidFill>
                <a:srgbClr val="00B050"/>
              </a:solidFill>
            </a:endParaRPr>
          </a:p>
          <a:p>
            <a:r>
              <a:rPr lang="en-US" altLang="ko-KR" dirty="0">
                <a:solidFill>
                  <a:srgbClr val="00B050"/>
                </a:solidFill>
              </a:rPr>
              <a:t> </a:t>
            </a:r>
            <a:r>
              <a:rPr lang="en-US" altLang="ko-KR" dirty="0" smtClean="0">
                <a:solidFill>
                  <a:srgbClr val="00B050"/>
                </a:solidFill>
              </a:rPr>
              <a:t>      </a:t>
            </a:r>
            <a:r>
              <a:rPr lang="en-US" altLang="ko-KR" dirty="0" smtClean="0"/>
              <a:t>@</a:t>
            </a:r>
            <a:r>
              <a:rPr lang="en-US" altLang="ko-KR" dirty="0"/>
              <a:t>Resource(name = </a:t>
            </a:r>
            <a:r>
              <a:rPr lang="en-US" altLang="ko-KR" dirty="0">
                <a:solidFill>
                  <a:srgbClr val="0000FF"/>
                </a:solidFill>
              </a:rPr>
              <a:t>"</a:t>
            </a:r>
            <a:r>
              <a:rPr lang="en-US" altLang="ko-KR" dirty="0" err="1">
                <a:solidFill>
                  <a:srgbClr val="0000FF"/>
                </a:solidFill>
              </a:rPr>
              <a:t>userService</a:t>
            </a:r>
            <a:r>
              <a:rPr lang="en-US" altLang="ko-KR" dirty="0"/>
              <a:t>")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private </a:t>
            </a:r>
            <a:r>
              <a:rPr lang="en-US" altLang="ko-KR" dirty="0" err="1"/>
              <a:t>UserService</a:t>
            </a: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u="sng" dirty="0" smtClean="0">
                <a:solidFill>
                  <a:srgbClr val="0000FF"/>
                </a:solidFill>
              </a:rPr>
              <a:t>userService</a:t>
            </a:r>
            <a:r>
              <a:rPr lang="en-US" altLang="ko-KR" u="sng" dirty="0" smtClean="0"/>
              <a:t>2; </a:t>
            </a:r>
            <a:endParaRPr lang="en-US" altLang="ko-KR" dirty="0"/>
          </a:p>
          <a:p>
            <a:r>
              <a:rPr lang="en-US" altLang="ko-KR" dirty="0"/>
              <a:t>}</a:t>
            </a:r>
          </a:p>
          <a:p>
            <a:endParaRPr lang="en-US" altLang="ko-KR" dirty="0" smtClean="0"/>
          </a:p>
        </p:txBody>
      </p:sp>
      <p:grpSp>
        <p:nvGrpSpPr>
          <p:cNvPr id="25" name="그룹 24"/>
          <p:cNvGrpSpPr/>
          <p:nvPr/>
        </p:nvGrpSpPr>
        <p:grpSpPr>
          <a:xfrm>
            <a:off x="3769404" y="2933271"/>
            <a:ext cx="2606996" cy="1740182"/>
            <a:chOff x="5439986" y="4178059"/>
            <a:chExt cx="2652749" cy="1740182"/>
          </a:xfrm>
        </p:grpSpPr>
        <p:grpSp>
          <p:nvGrpSpPr>
            <p:cNvPr id="26" name="그룹 25"/>
            <p:cNvGrpSpPr/>
            <p:nvPr/>
          </p:nvGrpSpPr>
          <p:grpSpPr>
            <a:xfrm>
              <a:off x="5439986" y="4178059"/>
              <a:ext cx="2606996" cy="1740182"/>
              <a:chOff x="7305774" y="4406708"/>
              <a:chExt cx="1080120" cy="1229449"/>
            </a:xfrm>
          </p:grpSpPr>
          <p:sp>
            <p:nvSpPr>
              <p:cNvPr id="36" name="직사각형 35"/>
              <p:cNvSpPr/>
              <p:nvPr/>
            </p:nvSpPr>
            <p:spPr>
              <a:xfrm>
                <a:off x="7305774" y="4484029"/>
                <a:ext cx="1080120" cy="115212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7305774" y="4406708"/>
                <a:ext cx="1080120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root-context.xml  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Oval 1032"/>
            <p:cNvSpPr>
              <a:spLocks noChangeArrowheads="1"/>
            </p:cNvSpPr>
            <p:nvPr/>
          </p:nvSpPr>
          <p:spPr bwMode="auto">
            <a:xfrm>
              <a:off x="5624368" y="4845247"/>
              <a:ext cx="330025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FF"/>
                </a:solidFill>
              </a:endParaRPr>
            </a:p>
          </p:txBody>
        </p:sp>
        <p:sp>
          <p:nvSpPr>
            <p:cNvPr id="28" name="Text Box 1036"/>
            <p:cNvSpPr txBox="1">
              <a:spLocks noChangeArrowheads="1"/>
            </p:cNvSpPr>
            <p:nvPr/>
          </p:nvSpPr>
          <p:spPr bwMode="auto">
            <a:xfrm>
              <a:off x="5624368" y="4570169"/>
              <a:ext cx="193256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smtClean="0">
                  <a:solidFill>
                    <a:srgbClr val="0000FF"/>
                  </a:solidFill>
                </a:rPr>
                <a:t>1. </a:t>
              </a:r>
              <a:r>
                <a:rPr lang="en-US" altLang="ko-KR" sz="1400" b="1" dirty="0" err="1" smtClean="0">
                  <a:solidFill>
                    <a:srgbClr val="0000FF"/>
                  </a:solidFill>
                </a:rPr>
                <a:t>DataSource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29" name="그룹 28"/>
            <p:cNvGrpSpPr/>
            <p:nvPr/>
          </p:nvGrpSpPr>
          <p:grpSpPr>
            <a:xfrm>
              <a:off x="5744315" y="4483822"/>
              <a:ext cx="2348420" cy="1242433"/>
              <a:chOff x="3550742" y="4650615"/>
              <a:chExt cx="2348420" cy="1242433"/>
            </a:xfrm>
          </p:grpSpPr>
          <p:sp>
            <p:nvSpPr>
              <p:cNvPr id="32" name="Oval 1030"/>
              <p:cNvSpPr>
                <a:spLocks noChangeArrowheads="1"/>
              </p:cNvSpPr>
              <p:nvPr/>
            </p:nvSpPr>
            <p:spPr bwMode="auto">
              <a:xfrm>
                <a:off x="4682837" y="4992812"/>
                <a:ext cx="304800" cy="30480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Oval 1032"/>
              <p:cNvSpPr>
                <a:spLocks noChangeArrowheads="1"/>
              </p:cNvSpPr>
              <p:nvPr/>
            </p:nvSpPr>
            <p:spPr bwMode="auto">
              <a:xfrm>
                <a:off x="4102100" y="5280471"/>
                <a:ext cx="304800" cy="30480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4" name="Text Box 1036"/>
              <p:cNvSpPr txBox="1">
                <a:spLocks noChangeArrowheads="1"/>
              </p:cNvSpPr>
              <p:nvPr/>
            </p:nvSpPr>
            <p:spPr bwMode="auto">
              <a:xfrm>
                <a:off x="3550742" y="5585271"/>
                <a:ext cx="215696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400" b="1" dirty="0" smtClean="0">
                    <a:solidFill>
                      <a:srgbClr val="0000FF"/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2. user</a:t>
                </a:r>
                <a:r>
                  <a:rPr lang="ko-KR" altLang="en-US" sz="1400" b="1" dirty="0" smtClean="0">
                    <a:solidFill>
                      <a:srgbClr val="0000FF"/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 </a:t>
                </a:r>
                <a:r>
                  <a:rPr lang="en-US" altLang="ko-KR" sz="1400" b="1" dirty="0" smtClean="0">
                    <a:solidFill>
                      <a:srgbClr val="0000FF"/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Dao </a:t>
                </a:r>
              </a:p>
            </p:txBody>
          </p:sp>
          <p:sp>
            <p:nvSpPr>
              <p:cNvPr id="35" name="Text Box 1036"/>
              <p:cNvSpPr txBox="1">
                <a:spLocks noChangeArrowheads="1"/>
              </p:cNvSpPr>
              <p:nvPr/>
            </p:nvSpPr>
            <p:spPr bwMode="auto">
              <a:xfrm>
                <a:off x="4531609" y="4650615"/>
                <a:ext cx="136755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sz="1400" b="1" dirty="0" smtClean="0">
                    <a:solidFill>
                      <a:srgbClr val="0000FF"/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3. </a:t>
                </a:r>
                <a:r>
                  <a:rPr lang="en-US" altLang="ko-KR" sz="1400" b="1" dirty="0" err="1" smtClean="0">
                    <a:solidFill>
                      <a:srgbClr val="0000FF"/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userService</a:t>
                </a:r>
                <a:r>
                  <a:rPr lang="en-US" altLang="ko-KR" sz="1400" b="1" dirty="0" smtClean="0">
                    <a:solidFill>
                      <a:srgbClr val="0000FF"/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  </a:t>
                </a:r>
                <a:endParaRPr lang="ko-KR" altLang="en-US" sz="1400" b="1" dirty="0">
                  <a:solidFill>
                    <a:srgbClr val="0000FF"/>
                  </a:solidFill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  <p:cxnSp>
          <p:nvCxnSpPr>
            <p:cNvPr id="30" name="직선 화살표 연결선 29"/>
            <p:cNvCxnSpPr>
              <a:cxnSpLocks noChangeShapeType="1"/>
              <a:stCxn id="33" idx="2"/>
              <a:endCxn id="27" idx="5"/>
            </p:cNvCxnSpPr>
            <p:nvPr/>
          </p:nvCxnSpPr>
          <p:spPr bwMode="auto">
            <a:xfrm flipH="1" flipV="1">
              <a:off x="5906062" y="5105410"/>
              <a:ext cx="389611" cy="160668"/>
            </a:xfrm>
            <a:prstGeom prst="straightConnector1">
              <a:avLst/>
            </a:prstGeom>
            <a:noFill/>
            <a:ln w="38100" algn="ctr">
              <a:solidFill>
                <a:srgbClr val="66CCFF"/>
              </a:solidFill>
              <a:round/>
              <a:headEnd type="oval" w="med" len="med"/>
              <a:tailEnd type="triangle" w="med" len="med"/>
            </a:ln>
          </p:spPr>
        </p:cxnSp>
        <p:cxnSp>
          <p:nvCxnSpPr>
            <p:cNvPr id="31" name="직선 화살표 연결선 30"/>
            <p:cNvCxnSpPr>
              <a:cxnSpLocks noChangeShapeType="1"/>
            </p:cNvCxnSpPr>
            <p:nvPr/>
          </p:nvCxnSpPr>
          <p:spPr bwMode="auto">
            <a:xfrm flipH="1">
              <a:off x="6557442" y="5086182"/>
              <a:ext cx="320573" cy="184073"/>
            </a:xfrm>
            <a:prstGeom prst="straightConnector1">
              <a:avLst/>
            </a:prstGeom>
            <a:noFill/>
            <a:ln w="38100" algn="ctr">
              <a:solidFill>
                <a:srgbClr val="66CCFF"/>
              </a:solidFill>
              <a:round/>
              <a:headEnd type="oval" w="med" len="med"/>
              <a:tailEnd type="triangle" w="med" len="med"/>
            </a:ln>
          </p:spPr>
        </p:cxnSp>
      </p:grpSp>
      <p:grpSp>
        <p:nvGrpSpPr>
          <p:cNvPr id="38" name="그룹 37"/>
          <p:cNvGrpSpPr/>
          <p:nvPr/>
        </p:nvGrpSpPr>
        <p:grpSpPr>
          <a:xfrm>
            <a:off x="5480596" y="2926252"/>
            <a:ext cx="3063100" cy="1740182"/>
            <a:chOff x="4350407" y="4178059"/>
            <a:chExt cx="3696575" cy="1740182"/>
          </a:xfrm>
        </p:grpSpPr>
        <p:grpSp>
          <p:nvGrpSpPr>
            <p:cNvPr id="39" name="그룹 38"/>
            <p:cNvGrpSpPr/>
            <p:nvPr/>
          </p:nvGrpSpPr>
          <p:grpSpPr>
            <a:xfrm>
              <a:off x="5439986" y="4178059"/>
              <a:ext cx="2606996" cy="1740182"/>
              <a:chOff x="7305774" y="4406708"/>
              <a:chExt cx="1080120" cy="1229449"/>
            </a:xfrm>
          </p:grpSpPr>
          <p:sp>
            <p:nvSpPr>
              <p:cNvPr id="43" name="직사각형 42"/>
              <p:cNvSpPr/>
              <p:nvPr/>
            </p:nvSpPr>
            <p:spPr>
              <a:xfrm>
                <a:off x="7305774" y="4484029"/>
                <a:ext cx="1080120" cy="115212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7305774" y="4406708"/>
                <a:ext cx="1080120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HY강B" panose="02030600000101010101" pitchFamily="18" charset="-127"/>
                    <a:ea typeface="HY강B" panose="02030600000101010101" pitchFamily="18" charset="-127"/>
                  </a:rPr>
                  <a:t>servlet-context.xml  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" name="Oval 1032"/>
            <p:cNvSpPr>
              <a:spLocks noChangeArrowheads="1"/>
            </p:cNvSpPr>
            <p:nvPr/>
          </p:nvSpPr>
          <p:spPr bwMode="auto">
            <a:xfrm>
              <a:off x="5624368" y="4845247"/>
              <a:ext cx="330025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FF"/>
                </a:solidFill>
              </a:endParaRPr>
            </a:p>
          </p:txBody>
        </p:sp>
        <p:sp>
          <p:nvSpPr>
            <p:cNvPr id="41" name="Text Box 1036"/>
            <p:cNvSpPr txBox="1">
              <a:spLocks noChangeArrowheads="1"/>
            </p:cNvSpPr>
            <p:nvPr/>
          </p:nvSpPr>
          <p:spPr bwMode="auto">
            <a:xfrm>
              <a:off x="5624368" y="4570169"/>
              <a:ext cx="193256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smtClean="0">
                  <a:solidFill>
                    <a:srgbClr val="0000FF"/>
                  </a:solidFill>
                </a:rPr>
                <a:t>4. </a:t>
              </a:r>
              <a:r>
                <a:rPr lang="en-US" altLang="ko-KR" sz="1400" b="1" dirty="0" err="1" smtClean="0">
                  <a:solidFill>
                    <a:srgbClr val="0000FF"/>
                  </a:solidFill>
                </a:rPr>
                <a:t>loginConroller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42" name="직선 화살표 연결선 41"/>
            <p:cNvCxnSpPr>
              <a:cxnSpLocks noChangeShapeType="1"/>
            </p:cNvCxnSpPr>
            <p:nvPr/>
          </p:nvCxnSpPr>
          <p:spPr bwMode="auto">
            <a:xfrm flipH="1" flipV="1">
              <a:off x="4350407" y="4985438"/>
              <a:ext cx="1253857" cy="12209"/>
            </a:xfrm>
            <a:prstGeom prst="straightConnector1">
              <a:avLst/>
            </a:prstGeom>
            <a:noFill/>
            <a:ln w="38100" algn="ctr">
              <a:solidFill>
                <a:srgbClr val="66CCFF"/>
              </a:solidFill>
              <a:round/>
              <a:headEnd type="oval" w="med" len="med"/>
              <a:tailEnd type="triangle" w="med" len="med"/>
            </a:ln>
          </p:spPr>
        </p:cxnSp>
      </p:grpSp>
      <p:cxnSp>
        <p:nvCxnSpPr>
          <p:cNvPr id="45" name="직선 화살표 연결선 44"/>
          <p:cNvCxnSpPr>
            <a:cxnSpLocks noChangeShapeType="1"/>
            <a:stCxn id="10" idx="1"/>
          </p:cNvCxnSpPr>
          <p:nvPr/>
        </p:nvCxnSpPr>
        <p:spPr bwMode="auto">
          <a:xfrm flipH="1">
            <a:off x="4274940" y="1770886"/>
            <a:ext cx="546174" cy="56609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50" name="직선 화살표 연결선 49"/>
          <p:cNvCxnSpPr>
            <a:cxnSpLocks noChangeShapeType="1"/>
            <a:stCxn id="32" idx="0"/>
          </p:cNvCxnSpPr>
          <p:nvPr/>
        </p:nvCxnSpPr>
        <p:spPr bwMode="auto">
          <a:xfrm flipH="1" flipV="1">
            <a:off x="3950607" y="2219483"/>
            <a:ext cx="1380218" cy="136174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1810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131436" cy="251398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Maven project  </a:t>
            </a:r>
            <a:r>
              <a:rPr lang="ko-KR" altLang="en-US" dirty="0"/>
              <a:t>구성</a:t>
            </a:r>
            <a:r>
              <a:rPr lang="en-US" altLang="ko-KR" dirty="0" smtClean="0"/>
              <a:t>(1) </a:t>
            </a:r>
            <a:endParaRPr lang="ko-KR" altLang="en-US" dirty="0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323528" y="1845098"/>
            <a:ext cx="1080120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323528" y="2564904"/>
            <a:ext cx="756084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94" y="2581139"/>
            <a:ext cx="2649895" cy="3312368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30673"/>
            <a:ext cx="2057400" cy="222885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836" y="1052735"/>
            <a:ext cx="2905125" cy="39338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직선 화살표 연결선 13"/>
          <p:cNvCxnSpPr>
            <a:cxnSpLocks noChangeShapeType="1"/>
            <a:stCxn id="12" idx="3"/>
            <a:endCxn id="4100" idx="1"/>
          </p:cNvCxnSpPr>
          <p:nvPr/>
        </p:nvCxnSpPr>
        <p:spPr bwMode="auto">
          <a:xfrm flipV="1">
            <a:off x="1403648" y="1845098"/>
            <a:ext cx="2088232" cy="10403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24" name="직선 화살표 연결선 23"/>
          <p:cNvCxnSpPr>
            <a:cxnSpLocks noChangeShapeType="1"/>
            <a:stCxn id="26" idx="3"/>
          </p:cNvCxnSpPr>
          <p:nvPr/>
        </p:nvCxnSpPr>
        <p:spPr bwMode="auto">
          <a:xfrm flipV="1">
            <a:off x="4544736" y="2276872"/>
            <a:ext cx="1375100" cy="60211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6" name="직사각형 25"/>
          <p:cNvSpPr>
            <a:spLocks noChangeArrowheads="1"/>
          </p:cNvSpPr>
          <p:nvPr/>
        </p:nvSpPr>
        <p:spPr bwMode="auto">
          <a:xfrm>
            <a:off x="3635896" y="2798442"/>
            <a:ext cx="908840" cy="16108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28" name="직선 화살표 연결선 27"/>
          <p:cNvCxnSpPr>
            <a:cxnSpLocks noChangeShapeType="1"/>
            <a:stCxn id="13" idx="3"/>
            <a:endCxn id="4099" idx="1"/>
          </p:cNvCxnSpPr>
          <p:nvPr/>
        </p:nvCxnSpPr>
        <p:spPr bwMode="auto">
          <a:xfrm>
            <a:off x="1079612" y="2672916"/>
            <a:ext cx="1293482" cy="156440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9570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2SBoss\Desktop\contai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42" y="888081"/>
            <a:ext cx="3761504" cy="26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>
                <a:solidFill>
                  <a:schemeClr val="tx1"/>
                </a:solidFill>
              </a:rPr>
              <a:t>WebApplicationContext</a:t>
            </a:r>
            <a:r>
              <a:rPr lang="ko-KR" altLang="en-US" dirty="0" smtClean="0">
                <a:solidFill>
                  <a:schemeClr val="tx1"/>
                </a:solidFill>
              </a:rPr>
              <a:t>에서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/>
              <a:t>객체생성과</a:t>
            </a:r>
            <a:r>
              <a:rPr lang="en-US" altLang="ko-KR" dirty="0"/>
              <a:t> </a:t>
            </a:r>
            <a:r>
              <a:rPr lang="en-US" altLang="ko-KR" dirty="0" smtClean="0"/>
              <a:t>DI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4" name="Picture 2" descr="C:\Users\2SBoss\Desktop\contai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57" y="3135986"/>
            <a:ext cx="4321686" cy="222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2749376" y="1858122"/>
            <a:ext cx="3132924" cy="2403110"/>
            <a:chOff x="3437268" y="3766108"/>
            <a:chExt cx="3132924" cy="2403110"/>
          </a:xfrm>
        </p:grpSpPr>
        <p:sp>
          <p:nvSpPr>
            <p:cNvPr id="7" name="Oval 1030"/>
            <p:cNvSpPr>
              <a:spLocks noChangeArrowheads="1"/>
            </p:cNvSpPr>
            <p:nvPr/>
          </p:nvSpPr>
          <p:spPr bwMode="auto">
            <a:xfrm>
              <a:off x="4687349" y="4088713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Oval 1031"/>
            <p:cNvSpPr>
              <a:spLocks noChangeArrowheads="1"/>
            </p:cNvSpPr>
            <p:nvPr/>
          </p:nvSpPr>
          <p:spPr bwMode="auto">
            <a:xfrm>
              <a:off x="5104434" y="5785985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Oval 1032"/>
            <p:cNvSpPr>
              <a:spLocks noChangeArrowheads="1"/>
            </p:cNvSpPr>
            <p:nvPr/>
          </p:nvSpPr>
          <p:spPr bwMode="auto">
            <a:xfrm>
              <a:off x="3911322" y="3766108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Text Box 1036"/>
            <p:cNvSpPr txBox="1">
              <a:spLocks noChangeArrowheads="1"/>
            </p:cNvSpPr>
            <p:nvPr/>
          </p:nvSpPr>
          <p:spPr bwMode="auto">
            <a:xfrm>
              <a:off x="3437268" y="4020319"/>
              <a:ext cx="101399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2. Dao </a:t>
              </a:r>
              <a:r>
                <a:rPr lang="ko-KR" altLang="en-US" sz="12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객체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endParaRPr lang="ko-KR" altLang="en-US" sz="12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4" name="Text Box 1036"/>
            <p:cNvSpPr txBox="1">
              <a:spLocks noChangeArrowheads="1"/>
            </p:cNvSpPr>
            <p:nvPr/>
          </p:nvSpPr>
          <p:spPr bwMode="auto">
            <a:xfrm>
              <a:off x="3614535" y="4393513"/>
              <a:ext cx="164229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3. Service </a:t>
              </a:r>
              <a:r>
                <a:rPr lang="ko-KR" altLang="en-US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객체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endParaRPr lang="ko-KR" altLang="en-US" sz="14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5" name="Text Box 1036"/>
            <p:cNvSpPr txBox="1">
              <a:spLocks noChangeArrowheads="1"/>
            </p:cNvSpPr>
            <p:nvPr/>
          </p:nvSpPr>
          <p:spPr bwMode="auto">
            <a:xfrm>
              <a:off x="5409234" y="5645998"/>
              <a:ext cx="116095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4.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Conroller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 </a:t>
              </a:r>
              <a:r>
                <a:rPr lang="ko-KR" altLang="en-US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객체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endParaRPr lang="ko-KR" altLang="en-US" sz="14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27" name="Oval 1032"/>
          <p:cNvSpPr>
            <a:spLocks noChangeArrowheads="1"/>
          </p:cNvSpPr>
          <p:nvPr/>
        </p:nvSpPr>
        <p:spPr bwMode="auto">
          <a:xfrm>
            <a:off x="2281610" y="1834639"/>
            <a:ext cx="304800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31" name="Text Box 1036"/>
          <p:cNvSpPr txBox="1">
            <a:spLocks noChangeArrowheads="1"/>
          </p:cNvSpPr>
          <p:nvPr/>
        </p:nvSpPr>
        <p:spPr bwMode="auto">
          <a:xfrm>
            <a:off x="2281610" y="1550345"/>
            <a:ext cx="12900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dirty="0" smtClean="0">
                <a:solidFill>
                  <a:schemeClr val="bg1"/>
                </a:solidFill>
              </a:rPr>
              <a:t>1. </a:t>
            </a:r>
            <a:r>
              <a:rPr lang="en-US" altLang="ko-KR" sz="1400" b="1" dirty="0" err="1" smtClean="0">
                <a:solidFill>
                  <a:schemeClr val="bg1"/>
                </a:solidFill>
              </a:rPr>
              <a:t>DataSource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32" name="직선 화살표 연결선 31"/>
          <p:cNvCxnSpPr>
            <a:cxnSpLocks noChangeShapeType="1"/>
            <a:stCxn id="9" idx="2"/>
            <a:endCxn id="27" idx="6"/>
          </p:cNvCxnSpPr>
          <p:nvPr/>
        </p:nvCxnSpPr>
        <p:spPr bwMode="auto">
          <a:xfrm flipH="1" flipV="1">
            <a:off x="2586410" y="1987039"/>
            <a:ext cx="637020" cy="23483"/>
          </a:xfrm>
          <a:prstGeom prst="straightConnector1">
            <a:avLst/>
          </a:prstGeom>
          <a:noFill/>
          <a:ln w="38100" algn="ctr">
            <a:solidFill>
              <a:srgbClr val="66CCFF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5" name="직선 화살표 연결선 34"/>
          <p:cNvCxnSpPr>
            <a:cxnSpLocks noChangeShapeType="1"/>
            <a:endCxn id="9" idx="6"/>
          </p:cNvCxnSpPr>
          <p:nvPr/>
        </p:nvCxnSpPr>
        <p:spPr bwMode="auto">
          <a:xfrm flipH="1" flipV="1">
            <a:off x="3528230" y="2010522"/>
            <a:ext cx="471227" cy="240310"/>
          </a:xfrm>
          <a:prstGeom prst="straightConnector1">
            <a:avLst/>
          </a:prstGeom>
          <a:noFill/>
          <a:ln w="38100" algn="ctr">
            <a:solidFill>
              <a:srgbClr val="66CCFF"/>
            </a:solidFill>
            <a:round/>
            <a:headEnd type="oval" w="med" len="med"/>
            <a:tailEnd type="triangle" w="med" len="med"/>
          </a:ln>
        </p:spPr>
      </p:cxnSp>
      <p:sp>
        <p:nvSpPr>
          <p:cNvPr id="38" name="직사각형 37"/>
          <p:cNvSpPr/>
          <p:nvPr/>
        </p:nvSpPr>
        <p:spPr>
          <a:xfrm>
            <a:off x="160480" y="882878"/>
            <a:ext cx="228516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 root-context.xml </a:t>
            </a:r>
            <a:r>
              <a:rPr lang="en-US" altLang="ko-KR" sz="1600" b="1" dirty="0" err="1"/>
              <a:t>WebApplicationContext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  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6" name="직선 화살표 연결선 45"/>
          <p:cNvCxnSpPr>
            <a:cxnSpLocks noChangeShapeType="1"/>
          </p:cNvCxnSpPr>
          <p:nvPr/>
        </p:nvCxnSpPr>
        <p:spPr bwMode="auto">
          <a:xfrm flipH="1" flipV="1">
            <a:off x="4210368" y="2485527"/>
            <a:ext cx="358576" cy="1392475"/>
          </a:xfrm>
          <a:prstGeom prst="straightConnector1">
            <a:avLst/>
          </a:prstGeom>
          <a:noFill/>
          <a:ln w="38100" algn="ctr">
            <a:solidFill>
              <a:srgbClr val="66CCFF"/>
            </a:solidFill>
            <a:round/>
            <a:headEnd type="oval" w="med" len="med"/>
            <a:tailEnd type="triangle" w="med" len="med"/>
          </a:ln>
        </p:spPr>
      </p:cxnSp>
      <p:sp>
        <p:nvSpPr>
          <p:cNvPr id="49" name="직사각형 48"/>
          <p:cNvSpPr/>
          <p:nvPr/>
        </p:nvSpPr>
        <p:spPr>
          <a:xfrm>
            <a:off x="383038" y="3738012"/>
            <a:ext cx="228516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servlet-context.xml  </a:t>
            </a:r>
          </a:p>
          <a:p>
            <a:r>
              <a:rPr lang="en-US" altLang="ko-KR" sz="1600" b="1" dirty="0" err="1" smtClean="0"/>
              <a:t>DispatcherServlet</a:t>
            </a:r>
            <a:endParaRPr lang="ko-KR" altLang="en-US" sz="1600" b="1" dirty="0"/>
          </a:p>
          <a:p>
            <a:r>
              <a:rPr lang="en-US" altLang="ko-KR" sz="1600" b="1" dirty="0" err="1" smtClean="0"/>
              <a:t>WebApplicationContext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  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23" name="직선 화살표 연결선 22"/>
          <p:cNvCxnSpPr>
            <a:cxnSpLocks noChangeShapeType="1"/>
          </p:cNvCxnSpPr>
          <p:nvPr/>
        </p:nvCxnSpPr>
        <p:spPr bwMode="auto">
          <a:xfrm>
            <a:off x="2538688" y="4030399"/>
            <a:ext cx="1313232" cy="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54" name="직선 화살표 연결선 53"/>
          <p:cNvCxnSpPr>
            <a:cxnSpLocks noChangeShapeType="1"/>
            <a:stCxn id="38" idx="3"/>
          </p:cNvCxnSpPr>
          <p:nvPr/>
        </p:nvCxnSpPr>
        <p:spPr bwMode="auto">
          <a:xfrm>
            <a:off x="2445649" y="1175266"/>
            <a:ext cx="777781" cy="16927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55" name="직사각형 54"/>
          <p:cNvSpPr/>
          <p:nvPr/>
        </p:nvSpPr>
        <p:spPr>
          <a:xfrm>
            <a:off x="5846919" y="1704131"/>
            <a:ext cx="3273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@</a:t>
            </a:r>
            <a:r>
              <a:rPr lang="en-US" altLang="ko-KR" dirty="0" err="1"/>
              <a:t>Autowired</a:t>
            </a:r>
            <a:endParaRPr lang="en-US" altLang="ko-KR" dirty="0"/>
          </a:p>
          <a:p>
            <a:r>
              <a:rPr lang="en-US" altLang="ko-KR" dirty="0"/>
              <a:t>@Resource(name = "</a:t>
            </a:r>
            <a:r>
              <a:rPr lang="en-US" altLang="ko-KR" dirty="0" err="1"/>
              <a:t>userService</a:t>
            </a:r>
            <a:r>
              <a:rPr lang="en-US" altLang="ko-KR" dirty="0"/>
              <a:t>")</a:t>
            </a:r>
            <a:endParaRPr lang="ko-KR" altLang="en-US" dirty="0"/>
          </a:p>
        </p:txBody>
      </p:sp>
      <p:sp>
        <p:nvSpPr>
          <p:cNvPr id="56" name="직사각형 55"/>
          <p:cNvSpPr/>
          <p:nvPr/>
        </p:nvSpPr>
        <p:spPr>
          <a:xfrm>
            <a:off x="509740" y="4825130"/>
            <a:ext cx="3869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@Controller(value ="</a:t>
            </a:r>
            <a:r>
              <a:rPr lang="en-US" altLang="ko-KR" b="1" dirty="0" err="1" smtClean="0">
                <a:solidFill>
                  <a:srgbClr val="0000FF"/>
                </a:solidFill>
              </a:rPr>
              <a:t>loginController</a:t>
            </a:r>
            <a:r>
              <a:rPr lang="en-US" altLang="ko-KR" b="1" dirty="0" smtClean="0">
                <a:solidFill>
                  <a:srgbClr val="0000FF"/>
                </a:solidFill>
              </a:rPr>
              <a:t>")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498161" y="5453362"/>
            <a:ext cx="3202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@Service(value = “</a:t>
            </a:r>
            <a:r>
              <a:rPr lang="en-US" altLang="ko-KR" dirty="0" err="1" smtClean="0"/>
              <a:t>userService</a:t>
            </a:r>
            <a:r>
              <a:rPr lang="en-US" altLang="ko-KR" dirty="0" smtClean="0"/>
              <a:t>")</a:t>
            </a:r>
            <a:endParaRPr lang="ko-KR" altLang="en-US" dirty="0"/>
          </a:p>
        </p:txBody>
      </p:sp>
      <p:sp>
        <p:nvSpPr>
          <p:cNvPr id="58" name="직사각형 57"/>
          <p:cNvSpPr/>
          <p:nvPr/>
        </p:nvSpPr>
        <p:spPr>
          <a:xfrm>
            <a:off x="495833" y="5147530"/>
            <a:ext cx="3571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@Repository(value = </a:t>
            </a:r>
            <a:r>
              <a:rPr lang="en-US" altLang="ko-KR" dirty="0" smtClean="0"/>
              <a:t>“</a:t>
            </a:r>
            <a:r>
              <a:rPr lang="en-US" altLang="ko-KR" dirty="0" err="1" smtClean="0"/>
              <a:t>userMapper</a:t>
            </a:r>
            <a:r>
              <a:rPr lang="en-US" altLang="ko-KR" dirty="0"/>
              <a:t>")</a:t>
            </a:r>
            <a:endParaRPr lang="ko-KR" altLang="en-US" dirty="0"/>
          </a:p>
        </p:txBody>
      </p:sp>
      <p:sp>
        <p:nvSpPr>
          <p:cNvPr id="28" name="직사각형 27"/>
          <p:cNvSpPr>
            <a:spLocks noChangeArrowheads="1"/>
          </p:cNvSpPr>
          <p:nvPr/>
        </p:nvSpPr>
        <p:spPr bwMode="auto">
          <a:xfrm>
            <a:off x="570680" y="4771861"/>
            <a:ext cx="3639688" cy="115957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4580997" y="5516862"/>
            <a:ext cx="3159355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bean(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객체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을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생성하는 </a:t>
            </a:r>
            <a:r>
              <a:rPr lang="ko-KR" altLang="en-US" sz="1400" dirty="0" err="1" smtClean="0">
                <a:latin typeface="HY강B" pitchFamily="18" charset="-127"/>
                <a:ea typeface="HY강B" pitchFamily="18" charset="-127"/>
              </a:rPr>
              <a:t>어노테이션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600" dirty="0">
              <a:solidFill>
                <a:srgbClr val="0000CC"/>
              </a:solidFill>
            </a:endParaRPr>
          </a:p>
        </p:txBody>
      </p:sp>
      <p:cxnSp>
        <p:nvCxnSpPr>
          <p:cNvPr id="30" name="직선 화살표 연결선 29"/>
          <p:cNvCxnSpPr>
            <a:cxnSpLocks noChangeShapeType="1"/>
            <a:stCxn id="29" idx="1"/>
            <a:endCxn id="28" idx="3"/>
          </p:cNvCxnSpPr>
          <p:nvPr/>
        </p:nvCxnSpPr>
        <p:spPr bwMode="auto">
          <a:xfrm flipH="1" flipV="1">
            <a:off x="4210368" y="5351647"/>
            <a:ext cx="370629" cy="33449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33" name="직사각형 32"/>
          <p:cNvSpPr/>
          <p:nvPr/>
        </p:nvSpPr>
        <p:spPr>
          <a:xfrm>
            <a:off x="5734538" y="936317"/>
            <a:ext cx="3383379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생성된</a:t>
            </a:r>
            <a:r>
              <a:rPr lang="ko-KR" altLang="en-US" sz="1600" b="1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bean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400" dirty="0">
                <a:latin typeface="HY강B" pitchFamily="18" charset="-127"/>
                <a:ea typeface="HY강B" pitchFamily="18" charset="-127"/>
              </a:rPr>
              <a:t>객체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400" dirty="0">
                <a:latin typeface="HY강B" pitchFamily="18" charset="-127"/>
                <a:ea typeface="HY강B" pitchFamily="18" charset="-127"/>
              </a:rPr>
              <a:t>을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DI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하는 </a:t>
            </a:r>
            <a:r>
              <a:rPr lang="ko-KR" altLang="en-US" sz="1400" dirty="0" err="1" smtClean="0">
                <a:latin typeface="HY강B" pitchFamily="18" charset="-127"/>
                <a:ea typeface="HY강B" pitchFamily="18" charset="-127"/>
              </a:rPr>
              <a:t>어노테이션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600" dirty="0">
              <a:solidFill>
                <a:srgbClr val="0000CC"/>
              </a:solidFill>
            </a:endParaRPr>
          </a:p>
        </p:txBody>
      </p:sp>
      <p:cxnSp>
        <p:nvCxnSpPr>
          <p:cNvPr id="34" name="직선 화살표 연결선 33"/>
          <p:cNvCxnSpPr>
            <a:cxnSpLocks noChangeShapeType="1"/>
          </p:cNvCxnSpPr>
          <p:nvPr/>
        </p:nvCxnSpPr>
        <p:spPr bwMode="auto">
          <a:xfrm flipH="1">
            <a:off x="5940152" y="1297667"/>
            <a:ext cx="720080" cy="406269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39" name="직사각형 38"/>
          <p:cNvSpPr>
            <a:spLocks noChangeArrowheads="1"/>
          </p:cNvSpPr>
          <p:nvPr/>
        </p:nvSpPr>
        <p:spPr bwMode="auto">
          <a:xfrm>
            <a:off x="5892729" y="1750087"/>
            <a:ext cx="3222700" cy="63924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57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b="1" dirty="0" smtClean="0">
                <a:solidFill>
                  <a:srgbClr val="0000FF"/>
                </a:solidFill>
              </a:rPr>
              <a:t>@</a:t>
            </a:r>
            <a:r>
              <a:rPr lang="en-US" altLang="ko-KR" sz="2400" b="1" dirty="0">
                <a:solidFill>
                  <a:srgbClr val="0000FF"/>
                </a:solidFill>
              </a:rPr>
              <a:t>Controller </a:t>
            </a:r>
            <a:r>
              <a:rPr lang="ko-KR" altLang="en-US" sz="2400" b="1" dirty="0" err="1">
                <a:solidFill>
                  <a:srgbClr val="0000FF"/>
                </a:solidFill>
              </a:rPr>
              <a:t>메소드</a:t>
            </a:r>
            <a:r>
              <a:rPr lang="ko-KR" altLang="en-US" sz="2400" b="1" dirty="0">
                <a:solidFill>
                  <a:srgbClr val="0000FF"/>
                </a:solidFill>
              </a:rPr>
              <a:t> 리턴 타입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153400" cy="5688632"/>
          </a:xfrm>
        </p:spPr>
        <p:txBody>
          <a:bodyPr>
            <a:normAutofit fontScale="92500"/>
          </a:bodyPr>
          <a:lstStyle/>
          <a:p>
            <a:r>
              <a:rPr lang="en-US" altLang="ko-KR" sz="1400" dirty="0" err="1">
                <a:solidFill>
                  <a:srgbClr val="0000FF"/>
                </a:solidFill>
              </a:rPr>
              <a:t>ModelAndView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lvl="1"/>
            <a:r>
              <a:rPr lang="en-US" altLang="ko-KR" sz="1200" dirty="0" err="1"/>
              <a:t>ModelAndView</a:t>
            </a:r>
            <a:r>
              <a:rPr lang="ko-KR" altLang="en-US" sz="1200" dirty="0"/>
              <a:t>는 컨트롤러가 </a:t>
            </a:r>
            <a:r>
              <a:rPr lang="ko-KR" altLang="en-US" sz="1200" dirty="0" err="1"/>
              <a:t>리턴해야</a:t>
            </a:r>
            <a:r>
              <a:rPr lang="ko-KR" altLang="en-US" sz="1200" dirty="0"/>
              <a:t> 하는 정보를 담고 있는 가장 대표적인 </a:t>
            </a:r>
            <a:r>
              <a:rPr lang="ko-KR" altLang="en-US" sz="1200" dirty="0" smtClean="0"/>
              <a:t>타입</a:t>
            </a:r>
            <a:endParaRPr lang="en-US" altLang="ko-KR" sz="1200" dirty="0"/>
          </a:p>
          <a:p>
            <a:r>
              <a:rPr lang="en-US" altLang="ko-KR" sz="1400" dirty="0">
                <a:solidFill>
                  <a:srgbClr val="0000FF"/>
                </a:solidFill>
              </a:rPr>
              <a:t>String</a:t>
            </a:r>
          </a:p>
          <a:p>
            <a:pPr lvl="1"/>
            <a:r>
              <a:rPr lang="ko-KR" altLang="en-US" sz="1200" dirty="0" err="1"/>
              <a:t>메소드의</a:t>
            </a:r>
            <a:r>
              <a:rPr lang="ko-KR" altLang="en-US" sz="1200" dirty="0"/>
              <a:t> 리턴 타입이 </a:t>
            </a:r>
            <a:r>
              <a:rPr lang="ko-KR" altLang="en-US" sz="1200" dirty="0" err="1"/>
              <a:t>스트링이면</a:t>
            </a:r>
            <a:r>
              <a:rPr lang="ko-KR" altLang="en-US" sz="1200" dirty="0"/>
              <a:t> 리턴 값은 </a:t>
            </a:r>
            <a:r>
              <a:rPr lang="ko-KR" altLang="en-US" sz="1200" dirty="0" err="1"/>
              <a:t>뷰</a:t>
            </a:r>
            <a:r>
              <a:rPr lang="ko-KR" altLang="en-US" sz="1200" dirty="0"/>
              <a:t> 이름으로 </a:t>
            </a:r>
            <a:r>
              <a:rPr lang="ko-KR" altLang="en-US" sz="1200" dirty="0" smtClean="0"/>
              <a:t>사용</a:t>
            </a:r>
            <a:endParaRPr lang="en-US" altLang="ko-KR" sz="1200" dirty="0" smtClean="0"/>
          </a:p>
          <a:p>
            <a:pPr lvl="1"/>
            <a:r>
              <a:rPr lang="ko-KR" altLang="en-US" sz="1200" dirty="0" smtClean="0"/>
              <a:t>모델정보는 미리 생성된 모델 </a:t>
            </a:r>
            <a:r>
              <a:rPr lang="ko-KR" altLang="en-US" sz="1200" dirty="0" err="1"/>
              <a:t>맵</a:t>
            </a:r>
            <a:r>
              <a:rPr lang="ko-KR" altLang="en-US" sz="1200" dirty="0"/>
              <a:t> </a:t>
            </a:r>
            <a:r>
              <a:rPr lang="ko-KR" altLang="en-US" sz="1200" dirty="0" err="1"/>
              <a:t>파라미터로</a:t>
            </a:r>
            <a:r>
              <a:rPr lang="ko-KR" altLang="en-US" sz="1200" dirty="0"/>
              <a:t> 전달받아 추가해주는 방법을 </a:t>
            </a:r>
            <a:r>
              <a:rPr lang="ko-KR" altLang="en-US" sz="1200" dirty="0" smtClean="0"/>
              <a:t>사용한다</a:t>
            </a:r>
            <a:r>
              <a:rPr lang="en-US" altLang="ko-KR" sz="1200" dirty="0"/>
              <a:t>.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</a:rPr>
              <a:t>@</a:t>
            </a:r>
            <a:r>
              <a:rPr lang="en-US" altLang="ko-KR" sz="1400" dirty="0" err="1">
                <a:solidFill>
                  <a:srgbClr val="0000FF"/>
                </a:solidFill>
              </a:rPr>
              <a:t>ModelAttribute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모델 오브젝트 또는 커맨드 </a:t>
            </a:r>
            <a:r>
              <a:rPr lang="ko-KR" altLang="en-US" sz="1400" dirty="0" smtClean="0">
                <a:solidFill>
                  <a:srgbClr val="0000FF"/>
                </a:solidFill>
              </a:rPr>
              <a:t>오브젝트</a:t>
            </a:r>
            <a:endParaRPr lang="en-US" altLang="ko-KR" sz="1400" dirty="0" smtClean="0">
              <a:solidFill>
                <a:srgbClr val="0000FF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altLang="ko-KR" sz="1200" dirty="0" smtClean="0"/>
              <a:t>@</a:t>
            </a:r>
            <a:r>
              <a:rPr lang="en-US" altLang="ko-KR" sz="1200" dirty="0" err="1"/>
              <a:t>ModelAttribute</a:t>
            </a:r>
            <a:r>
              <a:rPr lang="ko-KR" altLang="en-US" sz="1200" dirty="0"/>
              <a:t>를 붙인 모델 오브젝트나 </a:t>
            </a:r>
            <a:r>
              <a:rPr lang="en-US" altLang="ko-KR" sz="1200" dirty="0"/>
              <a:t>@</a:t>
            </a:r>
            <a:r>
              <a:rPr lang="en-US" altLang="ko-KR" sz="1200" dirty="0" err="1"/>
              <a:t>ModelAttribute</a:t>
            </a:r>
            <a:r>
              <a:rPr lang="ko-KR" altLang="en-US" sz="1200" dirty="0"/>
              <a:t>는 생략했지만 단순 타입이 아니라서 커맨드 오브젝트로 처리되는 </a:t>
            </a:r>
            <a:r>
              <a:rPr lang="ko-KR" altLang="en-US" sz="1200" dirty="0" smtClean="0"/>
              <a:t>오브젝트라면 자동으로 </a:t>
            </a:r>
            <a:r>
              <a:rPr lang="ko-KR" altLang="en-US" sz="1200" dirty="0"/>
              <a:t>컨트롤러가 </a:t>
            </a:r>
            <a:r>
              <a:rPr lang="ko-KR" altLang="en-US" sz="1200" dirty="0" err="1"/>
              <a:t>리턴하는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모델에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추가</a:t>
            </a:r>
            <a:endParaRPr lang="en-US" altLang="ko-KR" sz="1200" dirty="0" smtClean="0"/>
          </a:p>
          <a:p>
            <a:r>
              <a:rPr lang="en-US" altLang="ko-KR" sz="1400" dirty="0">
                <a:solidFill>
                  <a:srgbClr val="0000FF"/>
                </a:solidFill>
              </a:rPr>
              <a:t>Map, Model, </a:t>
            </a:r>
            <a:r>
              <a:rPr lang="en-US" altLang="ko-KR" sz="1400" dirty="0" err="1">
                <a:solidFill>
                  <a:srgbClr val="0000FF"/>
                </a:solidFill>
              </a:rPr>
              <a:t>ModelMap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 err="1" smtClean="0">
                <a:solidFill>
                  <a:srgbClr val="0000FF"/>
                </a:solidFill>
              </a:rPr>
              <a:t>파라미터</a:t>
            </a:r>
            <a:endParaRPr lang="en-US" altLang="ko-KR" sz="14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1200" dirty="0" smtClean="0"/>
              <a:t>Map</a:t>
            </a:r>
            <a:r>
              <a:rPr lang="en-US" altLang="ko-KR" sz="1200" dirty="0"/>
              <a:t>, Model, </a:t>
            </a:r>
            <a:r>
              <a:rPr lang="en-US" altLang="ko-KR" sz="1200" dirty="0" err="1"/>
              <a:t>ModelMap</a:t>
            </a:r>
            <a:r>
              <a:rPr lang="en-US" altLang="ko-KR" sz="1200" dirty="0"/>
              <a:t> </a:t>
            </a:r>
            <a:r>
              <a:rPr lang="ko-KR" altLang="en-US" sz="1200" dirty="0"/>
              <a:t>타입의 </a:t>
            </a:r>
            <a:r>
              <a:rPr lang="ko-KR" altLang="en-US" sz="1200" dirty="0" err="1"/>
              <a:t>파라미터를</a:t>
            </a:r>
            <a:r>
              <a:rPr lang="ko-KR" altLang="en-US" sz="1200" dirty="0"/>
              <a:t> 사용하면 미리 생성된 모델 </a:t>
            </a:r>
            <a:r>
              <a:rPr lang="ko-KR" altLang="en-US" sz="1200" dirty="0" err="1"/>
              <a:t>맵</a:t>
            </a:r>
            <a:r>
              <a:rPr lang="ko-KR" altLang="en-US" sz="1200" dirty="0"/>
              <a:t> 오브젝트를 전달받아서 오브젝트를 추가할 수 </a:t>
            </a:r>
            <a:r>
              <a:rPr lang="ko-KR" altLang="en-US" sz="1200" dirty="0" smtClean="0"/>
              <a:t>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이 오브젝트는  </a:t>
            </a:r>
            <a:r>
              <a:rPr lang="ko-KR" altLang="en-US" sz="1200" dirty="0" err="1" smtClean="0"/>
              <a:t>뷰에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전달되는 모델에 자동으로 </a:t>
            </a:r>
            <a:r>
              <a:rPr lang="ko-KR" altLang="en-US" sz="1200" dirty="0" smtClean="0"/>
              <a:t>추가</a:t>
            </a:r>
            <a:endParaRPr lang="en-US" altLang="ko-KR" sz="1200" dirty="0" smtClean="0"/>
          </a:p>
          <a:p>
            <a:r>
              <a:rPr lang="en-US" altLang="ko-KR" sz="1400" dirty="0">
                <a:solidFill>
                  <a:srgbClr val="0000FF"/>
                </a:solidFill>
              </a:rPr>
              <a:t>@</a:t>
            </a:r>
            <a:r>
              <a:rPr lang="en-US" altLang="ko-KR" sz="1400" dirty="0" err="1">
                <a:solidFill>
                  <a:srgbClr val="0000FF"/>
                </a:solidFill>
              </a:rPr>
              <a:t>ModelAttribute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 err="1">
                <a:solidFill>
                  <a:srgbClr val="0000FF"/>
                </a:solidFill>
              </a:rPr>
              <a:t>메소드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lvl="1"/>
            <a:r>
              <a:rPr lang="en-US" altLang="ko-KR" sz="1200" dirty="0" smtClean="0"/>
              <a:t>@</a:t>
            </a:r>
            <a:r>
              <a:rPr lang="en-US" altLang="ko-KR" sz="1200" dirty="0" err="1"/>
              <a:t>ModelAttribute</a:t>
            </a:r>
            <a:r>
              <a:rPr lang="en-US" altLang="ko-KR" sz="1200" dirty="0"/>
              <a:t> </a:t>
            </a:r>
            <a:r>
              <a:rPr lang="ko-KR" altLang="en-US" sz="1200" dirty="0" err="1"/>
              <a:t>메소드가</a:t>
            </a:r>
            <a:r>
              <a:rPr lang="ko-KR" altLang="en-US" sz="1200" dirty="0"/>
              <a:t> 생성하는 오브젝트는 클래스 내의 다른 컨트롤러 </a:t>
            </a:r>
            <a:r>
              <a:rPr lang="ko-KR" altLang="en-US" sz="1200" dirty="0" err="1"/>
              <a:t>메소드의</a:t>
            </a:r>
            <a:r>
              <a:rPr lang="ko-KR" altLang="en-US" sz="1200" dirty="0"/>
              <a:t> 모델에 </a:t>
            </a:r>
            <a:r>
              <a:rPr lang="ko-KR" altLang="en-US" sz="1200" dirty="0" smtClean="0"/>
              <a:t>자동으로 추가</a:t>
            </a:r>
            <a:endParaRPr lang="en-US" altLang="ko-KR" sz="1200" dirty="0" smtClean="0"/>
          </a:p>
          <a:p>
            <a:r>
              <a:rPr lang="en-US" altLang="ko-KR" sz="1400" dirty="0" err="1" smtClean="0">
                <a:solidFill>
                  <a:srgbClr val="0000FF"/>
                </a:solidFill>
              </a:rPr>
              <a:t>BindingResult</a:t>
            </a:r>
            <a:endParaRPr lang="en-US" altLang="ko-KR" sz="14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1200" dirty="0"/>
              <a:t>@</a:t>
            </a:r>
            <a:r>
              <a:rPr lang="en-US" altLang="ko-KR" sz="1200" dirty="0" err="1"/>
              <a:t>ModelAttribute</a:t>
            </a:r>
            <a:r>
              <a:rPr lang="en-US" altLang="ko-KR" sz="1200" dirty="0"/>
              <a:t> </a:t>
            </a:r>
            <a:r>
              <a:rPr lang="ko-KR" altLang="en-US" sz="1200" dirty="0" err="1"/>
              <a:t>파라미터와</a:t>
            </a:r>
            <a:r>
              <a:rPr lang="ko-KR" altLang="en-US" sz="1200" dirty="0"/>
              <a:t> 함께 사용하는 </a:t>
            </a:r>
            <a:r>
              <a:rPr lang="en-US" altLang="ko-KR" sz="1200" dirty="0" err="1"/>
              <a:t>BindingResult</a:t>
            </a:r>
            <a:r>
              <a:rPr lang="en-US" altLang="ko-KR" sz="1200" dirty="0"/>
              <a:t> </a:t>
            </a:r>
            <a:r>
              <a:rPr lang="ko-KR" altLang="en-US" sz="1200" dirty="0"/>
              <a:t>타입의 오브젝트도 모델에 자동으로 추가된다</a:t>
            </a:r>
            <a:r>
              <a:rPr lang="en-US" altLang="ko-KR" sz="1200" dirty="0"/>
              <a:t>. </a:t>
            </a:r>
            <a:endParaRPr lang="en-US" altLang="ko-KR" sz="1200" dirty="0" smtClean="0"/>
          </a:p>
          <a:p>
            <a:r>
              <a:rPr lang="en-US" altLang="ko-KR" sz="1400" dirty="0" smtClean="0"/>
              <a:t>Void</a:t>
            </a:r>
          </a:p>
          <a:p>
            <a:pPr lvl="1"/>
            <a:r>
              <a:rPr lang="en-US" altLang="ko-KR" sz="1200" dirty="0"/>
              <a:t>URL</a:t>
            </a:r>
            <a:r>
              <a:rPr lang="ko-KR" altLang="en-US" sz="1200" dirty="0"/>
              <a:t>을 따라서 </a:t>
            </a:r>
            <a:r>
              <a:rPr lang="ko-KR" altLang="en-US" sz="1200" dirty="0" err="1"/>
              <a:t>뷰</a:t>
            </a:r>
            <a:r>
              <a:rPr lang="ko-KR" altLang="en-US" sz="1200" dirty="0"/>
              <a:t> 이름을 </a:t>
            </a:r>
            <a:r>
              <a:rPr lang="ko-KR" altLang="en-US" sz="1200" dirty="0" smtClean="0"/>
              <a:t>만들어준다</a:t>
            </a:r>
            <a:r>
              <a:rPr lang="en-US" altLang="ko-KR" sz="1200" dirty="0" smtClean="0"/>
              <a:t>.  URL</a:t>
            </a:r>
            <a:r>
              <a:rPr lang="ko-KR" altLang="en-US" sz="1200" dirty="0"/>
              <a:t>과 </a:t>
            </a:r>
            <a:r>
              <a:rPr lang="ko-KR" altLang="en-US" sz="1200" dirty="0" err="1"/>
              <a:t>뷰</a:t>
            </a:r>
            <a:r>
              <a:rPr lang="ko-KR" altLang="en-US" sz="1200" dirty="0"/>
              <a:t> 이름을 일관되게 </a:t>
            </a:r>
            <a:r>
              <a:rPr lang="ko-KR" altLang="en-US" sz="1200" dirty="0" smtClean="0"/>
              <a:t>통일해야 한다</a:t>
            </a:r>
            <a:r>
              <a:rPr lang="en-US" altLang="ko-KR" sz="1200" dirty="0" smtClean="0"/>
              <a:t>. </a:t>
            </a:r>
            <a:endParaRPr lang="en-US" altLang="ko-KR" sz="1200" dirty="0"/>
          </a:p>
          <a:p>
            <a:r>
              <a:rPr lang="en-US" altLang="ko-KR" sz="1400" dirty="0"/>
              <a:t>@</a:t>
            </a:r>
            <a:r>
              <a:rPr lang="en-US" altLang="ko-KR" sz="1400" dirty="0" err="1" smtClean="0"/>
              <a:t>ResponseBody</a:t>
            </a:r>
            <a:endParaRPr lang="en-US" altLang="ko-KR" sz="1400" dirty="0" smtClean="0"/>
          </a:p>
          <a:p>
            <a:pPr lvl="1"/>
            <a:r>
              <a:rPr lang="ko-KR" altLang="en-US" sz="1050" dirty="0" err="1" smtClean="0"/>
              <a:t>스트링을</a:t>
            </a:r>
            <a:r>
              <a:rPr lang="ko-KR" altLang="en-US" sz="1050" dirty="0" smtClean="0"/>
              <a:t> </a:t>
            </a:r>
            <a:r>
              <a:rPr lang="ko-KR" altLang="en-US" sz="1050" dirty="0" err="1" smtClean="0"/>
              <a:t>리턴하면</a:t>
            </a:r>
            <a:r>
              <a:rPr lang="ko-KR" altLang="en-US" sz="1050" dirty="0" smtClean="0"/>
              <a:t>  </a:t>
            </a:r>
            <a:r>
              <a:rPr lang="en-US" altLang="ko-KR" sz="1050" dirty="0" smtClean="0"/>
              <a:t>view</a:t>
            </a:r>
            <a:r>
              <a:rPr lang="ko-KR" altLang="en-US" sz="1050" dirty="0" smtClean="0"/>
              <a:t> 이름이</a:t>
            </a:r>
            <a:r>
              <a:rPr lang="en-US" altLang="ko-KR" sz="1050" dirty="0" smtClean="0"/>
              <a:t> </a:t>
            </a:r>
            <a:r>
              <a:rPr lang="ko-KR" altLang="en-US" sz="1050" dirty="0" err="1" smtClean="0"/>
              <a:t>되지않고</a:t>
            </a:r>
            <a:r>
              <a:rPr lang="ko-KR" altLang="en-US" sz="1050" dirty="0" smtClean="0"/>
              <a:t>  메시지 </a:t>
            </a:r>
            <a:r>
              <a:rPr lang="ko-KR" altLang="en-US" sz="1050" dirty="0"/>
              <a:t>컨버터가 이를 변환해서 </a:t>
            </a:r>
            <a:r>
              <a:rPr lang="en-US" altLang="ko-KR" sz="1050" dirty="0" err="1"/>
              <a:t>HttpServletResponse</a:t>
            </a:r>
            <a:r>
              <a:rPr lang="ko-KR" altLang="en-US" sz="1050" dirty="0"/>
              <a:t>의 </a:t>
            </a:r>
            <a:r>
              <a:rPr lang="ko-KR" altLang="en-US" sz="1050" dirty="0" err="1"/>
              <a:t>출력스트림에</a:t>
            </a:r>
            <a:r>
              <a:rPr lang="ko-KR" altLang="en-US" sz="1050" dirty="0"/>
              <a:t> 넣어 </a:t>
            </a:r>
            <a:r>
              <a:rPr lang="ko-KR" altLang="en-US" sz="1050" dirty="0" smtClean="0"/>
              <a:t>출력된다</a:t>
            </a:r>
            <a:r>
              <a:rPr lang="en-US" altLang="ko-KR" sz="1050" dirty="0" smtClean="0"/>
              <a:t>. </a:t>
            </a:r>
          </a:p>
          <a:p>
            <a:pPr lvl="1"/>
            <a:r>
              <a:rPr lang="en-US" altLang="ko-KR" sz="1050" dirty="0" smtClean="0"/>
              <a:t>XML</a:t>
            </a:r>
            <a:r>
              <a:rPr lang="ko-KR" altLang="en-US" sz="1050" dirty="0"/>
              <a:t>이나 </a:t>
            </a:r>
            <a:r>
              <a:rPr lang="en-US" altLang="ko-KR" sz="1050" dirty="0"/>
              <a:t>JSON</a:t>
            </a:r>
            <a:r>
              <a:rPr lang="ko-KR" altLang="en-US" sz="1050" dirty="0"/>
              <a:t>과 같은 메시지 기반의 커뮤니케이션을 위해 </a:t>
            </a:r>
            <a:r>
              <a:rPr lang="ko-KR" altLang="en-US" sz="1050" dirty="0" smtClean="0"/>
              <a:t>사용된다</a:t>
            </a:r>
            <a:r>
              <a:rPr lang="en-US" altLang="ko-KR" sz="1000" dirty="0" smtClean="0"/>
              <a:t>.</a:t>
            </a:r>
            <a:endParaRPr lang="en-US" altLang="ko-KR" sz="1200" dirty="0"/>
          </a:p>
          <a:p>
            <a:r>
              <a:rPr lang="en-US" altLang="ko-KR" sz="1200" dirty="0" smtClean="0"/>
              <a:t>View</a:t>
            </a:r>
          </a:p>
          <a:p>
            <a:pPr lvl="1"/>
            <a:r>
              <a:rPr lang="ko-KR" altLang="en-US" sz="1000" dirty="0" err="1"/>
              <a:t>스트링</a:t>
            </a:r>
            <a:r>
              <a:rPr lang="ko-KR" altLang="en-US" sz="1000" dirty="0"/>
              <a:t> 리턴 타입은 </a:t>
            </a:r>
            <a:r>
              <a:rPr lang="ko-KR" altLang="en-US" sz="1000" dirty="0" err="1"/>
              <a:t>뷰</a:t>
            </a:r>
            <a:r>
              <a:rPr lang="ko-KR" altLang="en-US" sz="1000" dirty="0"/>
              <a:t> 이름으로 </a:t>
            </a:r>
            <a:r>
              <a:rPr lang="ko-KR" altLang="en-US" sz="1000" dirty="0" smtClean="0"/>
              <a:t>인식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 </a:t>
            </a:r>
            <a:r>
              <a:rPr lang="ko-KR" altLang="en-US" sz="1000" dirty="0" err="1"/>
              <a:t>뷰</a:t>
            </a:r>
            <a:r>
              <a:rPr lang="ko-KR" altLang="en-US" sz="1000" dirty="0"/>
              <a:t> 이름 대신 </a:t>
            </a:r>
            <a:r>
              <a:rPr lang="ko-KR" altLang="en-US" sz="1000" dirty="0" err="1"/>
              <a:t>뷰</a:t>
            </a:r>
            <a:r>
              <a:rPr lang="ko-KR" altLang="en-US" sz="1000" dirty="0"/>
              <a:t> 오브젝트를 사용하고 싶다면 다음과 같이 리턴 타입을 </a:t>
            </a:r>
            <a:r>
              <a:rPr lang="en-US" altLang="ko-KR" sz="1000" dirty="0"/>
              <a:t>View</a:t>
            </a:r>
            <a:r>
              <a:rPr lang="ko-KR" altLang="en-US" sz="1000" dirty="0"/>
              <a:t>로 선언하고 </a:t>
            </a:r>
            <a:r>
              <a:rPr lang="ko-KR" altLang="en-US" sz="1000" dirty="0" err="1"/>
              <a:t>뷰</a:t>
            </a:r>
            <a:r>
              <a:rPr lang="ko-KR" altLang="en-US" sz="1000" dirty="0"/>
              <a:t> 오브젝트를 </a:t>
            </a:r>
            <a:r>
              <a:rPr lang="ko-KR" altLang="en-US" sz="1000" dirty="0" smtClean="0"/>
              <a:t>넘겨준다</a:t>
            </a:r>
            <a:r>
              <a:rPr lang="en-US" altLang="ko-KR" sz="1000" dirty="0" smtClean="0"/>
              <a:t>. </a:t>
            </a:r>
            <a:endParaRPr lang="ko-KR" altLang="en-US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472"/>
            <a:ext cx="3476250" cy="9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4248" y="764704"/>
            <a:ext cx="1800200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solidFill>
                  <a:srgbClr val="0000FF"/>
                </a:solidFill>
              </a:rPr>
              <a:t>자동리턴</a:t>
            </a:r>
            <a:r>
              <a:rPr lang="en-US" altLang="ko-KR" sz="1400" dirty="0" smtClean="0">
                <a:solidFill>
                  <a:srgbClr val="0000FF"/>
                </a:solidFill>
              </a:rPr>
              <a:t>: </a:t>
            </a:r>
          </a:p>
          <a:p>
            <a:r>
              <a:rPr lang="ko-KR" altLang="en-US" sz="1400" dirty="0" smtClean="0">
                <a:solidFill>
                  <a:srgbClr val="0000FF"/>
                </a:solidFill>
              </a:rPr>
              <a:t>전달객체</a:t>
            </a:r>
            <a:r>
              <a:rPr lang="en-US" altLang="ko-KR" sz="1400" dirty="0" smtClean="0">
                <a:solidFill>
                  <a:srgbClr val="0000FF"/>
                </a:solidFill>
              </a:rPr>
              <a:t> (Command)</a:t>
            </a:r>
            <a:r>
              <a:rPr lang="ko-KR" altLang="en-US" sz="1400" dirty="0" smtClean="0">
                <a:solidFill>
                  <a:srgbClr val="0000FF"/>
                </a:solidFill>
              </a:rPr>
              <a:t>객체 </a:t>
            </a:r>
            <a:endParaRPr lang="en-US" altLang="ko-KR" sz="1400" dirty="0" smtClean="0">
              <a:solidFill>
                <a:srgbClr val="0000FF"/>
              </a:solidFill>
            </a:endParaRPr>
          </a:p>
          <a:p>
            <a:r>
              <a:rPr lang="en-US" altLang="ko-KR" sz="1400" dirty="0" err="1" smtClean="0">
                <a:solidFill>
                  <a:srgbClr val="0000FF"/>
                </a:solidFill>
              </a:rPr>
              <a:t>BidingResult</a:t>
            </a:r>
            <a:r>
              <a:rPr lang="en-US" altLang="ko-KR" sz="1400" dirty="0" smtClean="0">
                <a:solidFill>
                  <a:srgbClr val="0000FF"/>
                </a:solidFill>
              </a:rPr>
              <a:t>, Errors</a:t>
            </a:r>
            <a:r>
              <a:rPr lang="ko-KR" altLang="en-US" sz="1400" dirty="0" smtClean="0">
                <a:solidFill>
                  <a:srgbClr val="0000FF"/>
                </a:solidFill>
              </a:rPr>
              <a:t> 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직선 화살표 연결선 45"/>
          <p:cNvCxnSpPr>
            <a:stCxn id="15" idx="2"/>
            <a:endCxn id="22" idx="0"/>
          </p:cNvCxnSpPr>
          <p:nvPr/>
        </p:nvCxnSpPr>
        <p:spPr>
          <a:xfrm>
            <a:off x="4731115" y="3296441"/>
            <a:ext cx="1037724" cy="6770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와</a:t>
            </a:r>
            <a:r>
              <a:rPr lang="en-US" altLang="ko-KR" dirty="0" smtClean="0"/>
              <a:t> Controller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037824" y="824818"/>
            <a:ext cx="3951148" cy="908218"/>
            <a:chOff x="679562" y="1075655"/>
            <a:chExt cx="3420717" cy="707698"/>
          </a:xfrm>
        </p:grpSpPr>
        <p:cxnSp>
          <p:nvCxnSpPr>
            <p:cNvPr id="4" name="직선 화살표 연결선 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04135" y="1234734"/>
              <a:ext cx="1296144" cy="347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1" name="순서도: 판단 10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꺾인 연결선 11"/>
            <p:cNvCxnSpPr>
              <a:stCxn id="11" idx="0"/>
              <a:endCxn id="9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5" y="2331059"/>
            <a:ext cx="2335427" cy="9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38510"/>
            <a:ext cx="1771426" cy="93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2" y="4678556"/>
            <a:ext cx="2270018" cy="104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2" y="3290089"/>
            <a:ext cx="2295930" cy="125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7624" y="5760808"/>
            <a:ext cx="142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0000FF"/>
                </a:solidFill>
              </a:rPr>
              <a:t>LoginForm.jsp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87769" y="3416870"/>
            <a:ext cx="159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loginSuccess.jsp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693390" y="2513574"/>
            <a:ext cx="2075449" cy="782867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LoginController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4933904" y="3973529"/>
            <a:ext cx="166987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UserServise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962969" y="463374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Model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cxnSp>
        <p:nvCxnSpPr>
          <p:cNvPr id="16" name="꺾인 연결선 15"/>
          <p:cNvCxnSpPr>
            <a:endCxn id="15" idx="0"/>
          </p:cNvCxnSpPr>
          <p:nvPr/>
        </p:nvCxnSpPr>
        <p:spPr>
          <a:xfrm>
            <a:off x="1187624" y="1887783"/>
            <a:ext cx="3543491" cy="62579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46808" y="1605406"/>
            <a:ext cx="2109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http</a:t>
            </a:r>
            <a:r>
              <a:rPr lang="en-US" altLang="ko-KR" sz="1400" b="1" dirty="0" smtClean="0"/>
              <a:t>://login-mvc/login.do</a:t>
            </a:r>
            <a:endParaRPr lang="ko-KR" altLang="en-US" sz="1400" b="1" dirty="0"/>
          </a:p>
        </p:txBody>
      </p:sp>
      <p:cxnSp>
        <p:nvCxnSpPr>
          <p:cNvPr id="20" name="직선 화살표 연결선 19"/>
          <p:cNvCxnSpPr/>
          <p:nvPr/>
        </p:nvCxnSpPr>
        <p:spPr>
          <a:xfrm flipH="1">
            <a:off x="2959370" y="2685552"/>
            <a:ext cx="62689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2959370" y="2832875"/>
            <a:ext cx="626894" cy="150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215535" y="2890509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214483" y="239729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39" name="직선 화살표 연결선 38"/>
          <p:cNvCxnSpPr/>
          <p:nvPr/>
        </p:nvCxnSpPr>
        <p:spPr>
          <a:xfrm flipH="1">
            <a:off x="3547814" y="3296441"/>
            <a:ext cx="742076" cy="6770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3807329" y="341687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5293806" y="348727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970271" y="3786202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2959371" y="3296441"/>
            <a:ext cx="837768" cy="43705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>
            <a:endCxn id="11267" idx="1"/>
          </p:cNvCxnSpPr>
          <p:nvPr/>
        </p:nvCxnSpPr>
        <p:spPr>
          <a:xfrm flipV="1">
            <a:off x="5799073" y="2905007"/>
            <a:ext cx="501119" cy="495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5914526" y="2609672"/>
            <a:ext cx="135106" cy="276999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b="1" dirty="0">
                <a:solidFill>
                  <a:srgbClr val="0000CC"/>
                </a:solidFill>
              </a:rPr>
              <a:t>5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933904" y="4633744"/>
            <a:ext cx="166987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UserDao</a:t>
            </a:r>
            <a:endParaRPr lang="ko-KR" alt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4933904" y="5466626"/>
            <a:ext cx="1697064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DataSource</a:t>
            </a:r>
            <a:endParaRPr lang="ko-KR" altLang="en-US" dirty="0"/>
          </a:p>
        </p:txBody>
      </p:sp>
      <p:cxnSp>
        <p:nvCxnSpPr>
          <p:cNvPr id="50" name="직선 화살표 연결선 49"/>
          <p:cNvCxnSpPr>
            <a:stCxn id="22" idx="2"/>
            <a:endCxn id="40" idx="0"/>
          </p:cNvCxnSpPr>
          <p:nvPr/>
        </p:nvCxnSpPr>
        <p:spPr>
          <a:xfrm>
            <a:off x="5768839" y="4430729"/>
            <a:ext cx="0" cy="20301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>
            <a:off x="5768839" y="5080560"/>
            <a:ext cx="0" cy="20301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/>
          <p:cNvSpPr/>
          <p:nvPr/>
        </p:nvSpPr>
        <p:spPr>
          <a:xfrm>
            <a:off x="3137711" y="4905068"/>
            <a:ext cx="135106" cy="276999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b="1" dirty="0" smtClean="0">
                <a:solidFill>
                  <a:srgbClr val="0000CC"/>
                </a:solidFill>
              </a:rPr>
              <a:t>5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3" name="직선 화살표 연결선 42"/>
          <p:cNvCxnSpPr/>
          <p:nvPr/>
        </p:nvCxnSpPr>
        <p:spPr>
          <a:xfrm flipH="1">
            <a:off x="2843808" y="3296441"/>
            <a:ext cx="1743906" cy="188562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3154104" y="3973529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LoginValidator</a:t>
            </a:r>
            <a:endParaRPr lang="ko-KR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683283" y="3085656"/>
            <a:ext cx="66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4</a:t>
            </a:r>
            <a:r>
              <a:rPr lang="en-US" altLang="ko-KR" dirty="0" smtClean="0">
                <a:solidFill>
                  <a:srgbClr val="0000FF"/>
                </a:solidFill>
              </a:rPr>
              <a:t>:yes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89890" y="350158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4:no</a:t>
            </a:r>
            <a:endParaRPr lang="ko-KR" altLang="en-US" dirty="0">
              <a:solidFill>
                <a:srgbClr val="0000FF"/>
              </a:solidFill>
            </a:endParaRPr>
          </a:p>
        </p:txBody>
      </p:sp>
      <p:cxnSp>
        <p:nvCxnSpPr>
          <p:cNvPr id="55" name="꺾인 연결선 54"/>
          <p:cNvCxnSpPr/>
          <p:nvPr/>
        </p:nvCxnSpPr>
        <p:spPr>
          <a:xfrm flipV="1">
            <a:off x="766604" y="2271858"/>
            <a:ext cx="3964511" cy="2923266"/>
          </a:xfrm>
          <a:prstGeom prst="bentConnector3">
            <a:avLst>
              <a:gd name="adj1" fmla="val -353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3583" y="1982872"/>
            <a:ext cx="3488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&lt;form   method=“post ”action=”login.do”&gt;</a:t>
            </a:r>
            <a:endParaRPr lang="ko-KR" altLang="en-US" sz="1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947682" y="5288080"/>
            <a:ext cx="1683286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bg1"/>
                </a:solidFill>
              </a:rPr>
              <a:t>jdbcTemplate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711" y="147669"/>
            <a:ext cx="1701968" cy="126542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77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9352"/>
            <a:ext cx="7007448" cy="4496108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Controller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(2) – </a:t>
            </a:r>
            <a:r>
              <a:rPr lang="en-US" altLang="ko-KR" sz="2400" dirty="0" smtClean="0">
                <a:solidFill>
                  <a:srgbClr val="0000FF"/>
                </a:solidFill>
              </a:rPr>
              <a:t> </a:t>
            </a:r>
            <a:r>
              <a:rPr lang="ko-KR" altLang="en-US" sz="2400" dirty="0" smtClean="0">
                <a:solidFill>
                  <a:srgbClr val="0000FF"/>
                </a:solidFill>
              </a:rPr>
              <a:t>로그인화면</a:t>
            </a:r>
            <a:r>
              <a:rPr lang="en-US" altLang="ko-KR" sz="2400" dirty="0" smtClean="0">
                <a:solidFill>
                  <a:srgbClr val="0000FF"/>
                </a:solidFill>
              </a:rPr>
              <a:t> </a:t>
            </a:r>
            <a:r>
              <a:rPr lang="ko-KR" altLang="en-US" sz="2400" dirty="0" smtClean="0">
                <a:solidFill>
                  <a:srgbClr val="0000FF"/>
                </a:solidFill>
              </a:rPr>
              <a:t>출력</a:t>
            </a:r>
            <a:r>
              <a:rPr lang="en-US" altLang="ko-KR" sz="2400" dirty="0" smtClean="0">
                <a:solidFill>
                  <a:srgbClr val="0000FF"/>
                </a:solidFill>
              </a:rPr>
              <a:t>, </a:t>
            </a:r>
            <a:r>
              <a:rPr lang="ko-KR" altLang="en-US" sz="2400" dirty="0" smtClean="0">
                <a:solidFill>
                  <a:srgbClr val="0000FF"/>
                </a:solidFill>
              </a:rPr>
              <a:t>모델객체 생성</a:t>
            </a:r>
            <a:r>
              <a:rPr lang="en-US" altLang="ko-KR" sz="2400" dirty="0" smtClean="0">
                <a:solidFill>
                  <a:srgbClr val="0000FF"/>
                </a:solidFill>
              </a:rPr>
              <a:t> </a:t>
            </a:r>
            <a:r>
              <a:rPr lang="ko-KR" altLang="en-US" sz="2400" dirty="0" smtClean="0">
                <a:solidFill>
                  <a:srgbClr val="0000FF"/>
                </a:solidFill>
              </a:rPr>
              <a:t>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514255" y="2708920"/>
            <a:ext cx="237626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URL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이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login.do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이면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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loginForm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.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화면출력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600" dirty="0">
              <a:solidFill>
                <a:srgbClr val="0000CC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22938"/>
            <a:ext cx="2955602" cy="111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6516216" y="1765400"/>
            <a:ext cx="1584176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400" b="1" dirty="0" err="1" smtClean="0"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b="1" dirty="0" smtClean="0">
                <a:latin typeface="HY강B" pitchFamily="18" charset="-127"/>
                <a:ea typeface="HY강B" pitchFamily="18" charset="-127"/>
              </a:rPr>
              <a:t> DI </a:t>
            </a:r>
            <a:endParaRPr lang="ko-KR" altLang="en-US" sz="1600" b="1" dirty="0">
              <a:solidFill>
                <a:srgbClr val="0000CC"/>
              </a:solidFill>
            </a:endParaRPr>
          </a:p>
        </p:txBody>
      </p:sp>
      <p:cxnSp>
        <p:nvCxnSpPr>
          <p:cNvPr id="45" name="직선 화살표 연결선 44"/>
          <p:cNvCxnSpPr>
            <a:cxnSpLocks noChangeShapeType="1"/>
            <a:stCxn id="9" idx="1"/>
          </p:cNvCxnSpPr>
          <p:nvPr/>
        </p:nvCxnSpPr>
        <p:spPr bwMode="auto">
          <a:xfrm flipH="1">
            <a:off x="4788024" y="1934677"/>
            <a:ext cx="1728192" cy="31058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51" name="직선 화살표 연결선 50"/>
          <p:cNvCxnSpPr>
            <a:cxnSpLocks noChangeShapeType="1"/>
            <a:stCxn id="10" idx="1"/>
          </p:cNvCxnSpPr>
          <p:nvPr/>
        </p:nvCxnSpPr>
        <p:spPr bwMode="auto">
          <a:xfrm flipH="1">
            <a:off x="4211961" y="2970530"/>
            <a:ext cx="2302294" cy="60248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55" name="직선 화살표 연결선 54"/>
          <p:cNvCxnSpPr>
            <a:cxnSpLocks noChangeShapeType="1"/>
            <a:stCxn id="62" idx="1"/>
          </p:cNvCxnSpPr>
          <p:nvPr/>
        </p:nvCxnSpPr>
        <p:spPr bwMode="auto">
          <a:xfrm flipH="1">
            <a:off x="2915816" y="4630213"/>
            <a:ext cx="1013525" cy="166939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58" name="직사각형 57"/>
          <p:cNvSpPr/>
          <p:nvPr/>
        </p:nvSpPr>
        <p:spPr>
          <a:xfrm>
            <a:off x="1281534" y="3169994"/>
            <a:ext cx="685215" cy="18719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1719043" y="3564138"/>
            <a:ext cx="1072481" cy="18719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3929341" y="4260881"/>
            <a:ext cx="4953296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@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RequestMapping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어노테이션이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적용된 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메서드가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실행될 때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@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ModelAttribute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어노테이션이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적용된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메서드가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있으면 먼저 실행 후 실행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400" b="1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544679" y="270892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885752" y="4241909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Controller </a:t>
            </a:r>
            <a:r>
              <a:rPr lang="ko-KR" altLang="en-US" dirty="0"/>
              <a:t>작성</a:t>
            </a:r>
            <a:r>
              <a:rPr lang="en-US" altLang="ko-KR" dirty="0" smtClean="0"/>
              <a:t>(3) </a:t>
            </a:r>
            <a:r>
              <a:rPr lang="en-US" altLang="ko-KR" dirty="0"/>
              <a:t>– </a:t>
            </a:r>
            <a:r>
              <a:rPr lang="ko-KR" altLang="en-US" sz="2200" dirty="0" smtClean="0">
                <a:solidFill>
                  <a:srgbClr val="0000FF"/>
                </a:solidFill>
              </a:rPr>
              <a:t>모델</a:t>
            </a:r>
            <a:r>
              <a:rPr lang="en-US" altLang="ko-KR" sz="2200" dirty="0" smtClean="0">
                <a:solidFill>
                  <a:srgbClr val="0000FF"/>
                </a:solidFill>
              </a:rPr>
              <a:t>(</a:t>
            </a:r>
            <a:r>
              <a:rPr lang="en-US" altLang="ko-KR" sz="2200" dirty="0" err="1" smtClean="0">
                <a:solidFill>
                  <a:srgbClr val="0000FF"/>
                </a:solidFill>
              </a:rPr>
              <a:t>Dto</a:t>
            </a:r>
            <a:r>
              <a:rPr lang="en-US" altLang="ko-KR" sz="2200" dirty="0" smtClean="0">
                <a:solidFill>
                  <a:srgbClr val="0000FF"/>
                </a:solidFill>
              </a:rPr>
              <a:t>) </a:t>
            </a:r>
            <a:r>
              <a:rPr lang="ko-KR" altLang="en-US" sz="2200" dirty="0" smtClean="0">
                <a:solidFill>
                  <a:srgbClr val="0000FF"/>
                </a:solidFill>
              </a:rPr>
              <a:t>객체생성</a:t>
            </a:r>
            <a:r>
              <a:rPr lang="en-US" altLang="ko-KR" sz="2200" dirty="0" smtClean="0">
                <a:solidFill>
                  <a:srgbClr val="0000FF"/>
                </a:solidFill>
              </a:rPr>
              <a:t>,</a:t>
            </a:r>
            <a:r>
              <a:rPr lang="ko-KR" altLang="en-US" sz="2200" dirty="0" smtClean="0">
                <a:solidFill>
                  <a:srgbClr val="0000FF"/>
                </a:solidFill>
              </a:rPr>
              <a:t> 유효성검사</a:t>
            </a:r>
            <a:r>
              <a:rPr lang="en-US" altLang="ko-KR" sz="2200" dirty="0" smtClean="0">
                <a:solidFill>
                  <a:srgbClr val="0000FF"/>
                </a:solidFill>
              </a:rPr>
              <a:t>, </a:t>
            </a:r>
            <a:r>
              <a:rPr lang="ko-KR" altLang="en-US" sz="2200" dirty="0" smtClean="0">
                <a:solidFill>
                  <a:srgbClr val="0000FF"/>
                </a:solidFill>
              </a:rPr>
              <a:t>결과저장</a:t>
            </a:r>
            <a:r>
              <a:rPr lang="en-US" altLang="ko-KR" sz="2200" dirty="0" smtClean="0">
                <a:solidFill>
                  <a:srgbClr val="0000FF"/>
                </a:solidFill>
              </a:rPr>
              <a:t>)</a:t>
            </a:r>
            <a:endParaRPr lang="ko-KR" altLang="en-US" sz="22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" y="836712"/>
            <a:ext cx="8810625" cy="56311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936764" y="1836493"/>
            <a:ext cx="2829362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1. User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DTO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객체생성 </a:t>
            </a:r>
            <a:endParaRPr lang="ko-KR" altLang="en-US" sz="1600" dirty="0">
              <a:solidFill>
                <a:srgbClr val="0000CC"/>
              </a:solidFill>
            </a:endParaRPr>
          </a:p>
        </p:txBody>
      </p:sp>
      <p:cxnSp>
        <p:nvCxnSpPr>
          <p:cNvPr id="13" name="직선 화살표 연결선 12"/>
          <p:cNvCxnSpPr>
            <a:cxnSpLocks noChangeShapeType="1"/>
          </p:cNvCxnSpPr>
          <p:nvPr/>
        </p:nvCxnSpPr>
        <p:spPr bwMode="auto">
          <a:xfrm flipH="1">
            <a:off x="3766126" y="1340768"/>
            <a:ext cx="1255342" cy="2016224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8" name="직사각형 17"/>
          <p:cNvSpPr/>
          <p:nvPr/>
        </p:nvSpPr>
        <p:spPr>
          <a:xfrm>
            <a:off x="930666" y="2420888"/>
            <a:ext cx="283546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2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User</a:t>
            </a:r>
            <a:r>
              <a:rPr lang="ko-KR" altLang="en-US" sz="14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DTO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객체 바인딩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Form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전송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err="1" smtClean="0">
                <a:latin typeface="HY강B" pitchFamily="18" charset="-127"/>
                <a:ea typeface="HY강B" pitchFamily="18" charset="-127"/>
              </a:rPr>
              <a:t>파라메터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DTO(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모델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)</a:t>
            </a:r>
            <a:endParaRPr lang="ko-KR" altLang="en-US" sz="1600" dirty="0">
              <a:solidFill>
                <a:srgbClr val="0000CC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931313" y="3203765"/>
            <a:ext cx="2834813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Hibernate Validator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를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이용한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유효성검사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29" name="직선 화살표 연결선 28"/>
          <p:cNvCxnSpPr>
            <a:cxnSpLocks noChangeShapeType="1"/>
            <a:endCxn id="18" idx="3"/>
          </p:cNvCxnSpPr>
          <p:nvPr/>
        </p:nvCxnSpPr>
        <p:spPr bwMode="auto">
          <a:xfrm flipH="1">
            <a:off x="3766126" y="1340768"/>
            <a:ext cx="1958002" cy="134173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2" name="직선 화살표 연결선 31"/>
          <p:cNvCxnSpPr>
            <a:cxnSpLocks noChangeShapeType="1"/>
            <a:endCxn id="12" idx="0"/>
          </p:cNvCxnSpPr>
          <p:nvPr/>
        </p:nvCxnSpPr>
        <p:spPr bwMode="auto">
          <a:xfrm flipH="1">
            <a:off x="2351445" y="1340768"/>
            <a:ext cx="1572484" cy="4957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24" name="직선 화살표 연결선 23"/>
          <p:cNvCxnSpPr>
            <a:cxnSpLocks noChangeShapeType="1"/>
            <a:stCxn id="28" idx="3"/>
          </p:cNvCxnSpPr>
          <p:nvPr/>
        </p:nvCxnSpPr>
        <p:spPr bwMode="auto">
          <a:xfrm flipV="1">
            <a:off x="3766126" y="1340768"/>
            <a:ext cx="3614186" cy="212460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1" name="직사각형 20"/>
          <p:cNvSpPr/>
          <p:nvPr/>
        </p:nvSpPr>
        <p:spPr>
          <a:xfrm>
            <a:off x="48999" y="844919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649274" y="4826037"/>
            <a:ext cx="72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ym typeface="Wingdings" panose="05000000000000000000" pitchFamily="2" charset="2"/>
              </a:rPr>
              <a:t>User</a:t>
            </a:r>
            <a:endParaRPr lang="ko-KR" alt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34" y="2920739"/>
            <a:ext cx="2457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475109"/>
              </p:ext>
            </p:extLst>
          </p:nvPr>
        </p:nvGraphicFramePr>
        <p:xfrm>
          <a:off x="6172833" y="4178220"/>
          <a:ext cx="2759970" cy="57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2227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id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pass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name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zip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addr</a:t>
                      </a:r>
                      <a:endParaRPr lang="ko-KR" altLang="en-US" sz="1200" dirty="0"/>
                    </a:p>
                  </a:txBody>
                  <a:tcPr/>
                </a:tc>
              </a:tr>
              <a:tr h="2970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jjin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aseline="0" dirty="0" smtClean="0"/>
                        <a:t>1234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직선 화살표 연결선 16"/>
          <p:cNvCxnSpPr/>
          <p:nvPr/>
        </p:nvCxnSpPr>
        <p:spPr>
          <a:xfrm>
            <a:off x="5740785" y="3382701"/>
            <a:ext cx="1078919" cy="8873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5225897" y="3241332"/>
            <a:ext cx="1234968" cy="1089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4891030" y="3810043"/>
            <a:ext cx="669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Form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18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@</a:t>
            </a:r>
            <a:r>
              <a:rPr lang="en-US" altLang="ko-KR" b="1" dirty="0" err="1" smtClean="0"/>
              <a:t>ModelAttribute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51344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400" dirty="0" smtClean="0">
                <a:solidFill>
                  <a:srgbClr val="0000FF"/>
                </a:solidFill>
              </a:rPr>
              <a:t>1.</a:t>
            </a:r>
            <a:r>
              <a:rPr lang="en-US" altLang="ko-KR" sz="1400" dirty="0" smtClean="0"/>
              <a:t> @</a:t>
            </a:r>
            <a:r>
              <a:rPr lang="en-US" altLang="ko-KR" sz="1400" dirty="0" err="1" smtClean="0"/>
              <a:t>ModelAttribute</a:t>
            </a:r>
            <a:r>
              <a:rPr lang="en-US" altLang="ko-KR" sz="1400" dirty="0" smtClean="0"/>
              <a:t> </a:t>
            </a:r>
            <a:r>
              <a:rPr lang="ko-KR" altLang="en-US" sz="1400" dirty="0" err="1"/>
              <a:t>어노테이션이</a:t>
            </a:r>
            <a:r>
              <a:rPr lang="ko-KR" altLang="en-US" sz="1400" dirty="0"/>
              <a:t> 적용된 </a:t>
            </a:r>
            <a:r>
              <a:rPr lang="ko-KR" altLang="en-US" sz="1400" dirty="0" err="1"/>
              <a:t>메서드가</a:t>
            </a:r>
            <a:r>
              <a:rPr lang="ko-KR" altLang="en-US" sz="1400" dirty="0"/>
              <a:t> </a:t>
            </a:r>
            <a:r>
              <a:rPr lang="en-US" altLang="ko-KR" sz="1400" dirty="0"/>
              <a:t>@</a:t>
            </a:r>
            <a:r>
              <a:rPr lang="en-US" altLang="ko-KR" sz="1400" dirty="0" err="1"/>
              <a:t>RequestMapping</a:t>
            </a:r>
            <a:r>
              <a:rPr lang="en-US" altLang="ko-KR" sz="1400" dirty="0"/>
              <a:t> </a:t>
            </a:r>
            <a:r>
              <a:rPr lang="ko-KR" altLang="en-US" sz="1400" dirty="0" err="1"/>
              <a:t>어노테이션이</a:t>
            </a:r>
            <a:r>
              <a:rPr lang="ko-KR" altLang="en-US" sz="1400" dirty="0"/>
              <a:t> 적용된 </a:t>
            </a:r>
            <a:r>
              <a:rPr lang="ko-KR" altLang="en-US" sz="1400" dirty="0" err="1"/>
              <a:t>메서드</a:t>
            </a:r>
            <a:r>
              <a:rPr lang="ko-KR" altLang="en-US" sz="1400" dirty="0"/>
              <a:t> 보다 먼저 </a:t>
            </a:r>
            <a:r>
              <a:rPr lang="ko-KR" altLang="en-US" sz="1400" dirty="0" smtClean="0"/>
              <a:t>호출되어 모델에 사용될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커맨드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전달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)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객체 생성</a:t>
            </a:r>
            <a:r>
              <a:rPr lang="ko-KR" altLang="en-US" sz="1400" dirty="0" smtClean="0"/>
              <a:t> 또는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초기화</a:t>
            </a:r>
            <a:endParaRPr lang="en-US" altLang="ko-KR" sz="14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ko-KR" sz="1400" dirty="0" smtClean="0">
                <a:solidFill>
                  <a:srgbClr val="0000FF"/>
                </a:solidFill>
              </a:rPr>
              <a:t>2</a:t>
            </a:r>
            <a:r>
              <a:rPr lang="en-US" altLang="ko-KR" sz="1400" dirty="0" smtClean="0"/>
              <a:t>. @</a:t>
            </a:r>
            <a:r>
              <a:rPr lang="en-US" altLang="ko-KR" sz="1400" dirty="0" err="1" smtClean="0"/>
              <a:t>RequestMapping</a:t>
            </a:r>
            <a:r>
              <a:rPr lang="ko-KR" altLang="en-US" sz="1400" dirty="0" smtClean="0"/>
              <a:t>가 적용된 </a:t>
            </a:r>
            <a:r>
              <a:rPr lang="ko-KR" altLang="en-US" sz="1400" dirty="0" err="1" smtClean="0"/>
              <a:t>메서드의</a:t>
            </a:r>
            <a:r>
              <a:rPr lang="ko-KR" altLang="en-US" sz="1400" dirty="0" smtClean="0"/>
              <a:t> 매개변수로 사용되면 </a:t>
            </a:r>
            <a:r>
              <a:rPr lang="ko-KR" altLang="en-US" sz="1400" dirty="0"/>
              <a:t>클라이언트의 </a:t>
            </a:r>
            <a:r>
              <a:rPr lang="ko-KR" altLang="en-US" sz="1400" dirty="0" err="1"/>
              <a:t>파라미터와</a:t>
            </a:r>
            <a:r>
              <a:rPr lang="ko-KR" altLang="en-US" sz="1400" dirty="0"/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동일한 이름</a:t>
            </a:r>
            <a:r>
              <a:rPr lang="ko-KR" altLang="en-US" sz="1400" dirty="0"/>
              <a:t>의 </a:t>
            </a:r>
            <a:r>
              <a:rPr lang="ko-KR" altLang="en-US" sz="1400" dirty="0" err="1"/>
              <a:t>자바빈</a:t>
            </a:r>
            <a:r>
              <a:rPr lang="ko-KR" altLang="en-US" sz="1400" dirty="0"/>
              <a:t> 객체</a:t>
            </a:r>
            <a:r>
              <a:rPr lang="en-US" altLang="ko-KR" sz="1400" dirty="0"/>
              <a:t>(</a:t>
            </a:r>
            <a:r>
              <a:rPr lang="en-US" altLang="ko-KR" sz="1400" dirty="0" err="1"/>
              <a:t>Dto</a:t>
            </a:r>
            <a:r>
              <a:rPr lang="en-US" altLang="ko-KR" sz="1400" dirty="0"/>
              <a:t>)</a:t>
            </a:r>
            <a:r>
              <a:rPr lang="ko-KR" altLang="en-US" sz="1400" dirty="0"/>
              <a:t>를 자동으로 </a:t>
            </a:r>
            <a:r>
              <a:rPr lang="ko-KR" altLang="en-US" sz="1400" dirty="0" smtClean="0"/>
              <a:t>바인딩</a:t>
            </a:r>
            <a:r>
              <a:rPr lang="ko-KR" altLang="en-US" b="1" dirty="0" smtClean="0"/>
              <a:t/>
            </a:r>
            <a:br>
              <a:rPr lang="ko-KR" altLang="en-US" b="1" dirty="0" smtClean="0"/>
            </a:br>
            <a:endParaRPr lang="ko-KR" altLang="en-US" dirty="0" smtClean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endParaRPr lang="ko-KR" alt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3" y="2471204"/>
            <a:ext cx="5792241" cy="53020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44" y="3119565"/>
            <a:ext cx="2314498" cy="993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직선 화살표 연결선 7"/>
          <p:cNvCxnSpPr>
            <a:endCxn id="20" idx="1"/>
          </p:cNvCxnSpPr>
          <p:nvPr/>
        </p:nvCxnSpPr>
        <p:spPr>
          <a:xfrm>
            <a:off x="3902933" y="2903252"/>
            <a:ext cx="2256811" cy="71296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5166922" y="3004902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실행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2214420" y="5476510"/>
            <a:ext cx="72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ym typeface="Wingdings" panose="05000000000000000000" pitchFamily="2" charset="2"/>
              </a:rPr>
              <a:t>User</a:t>
            </a:r>
            <a:endParaRPr lang="ko-KR" alt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0" y="3571212"/>
            <a:ext cx="2457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316604"/>
              </p:ext>
            </p:extLst>
          </p:nvPr>
        </p:nvGraphicFramePr>
        <p:xfrm>
          <a:off x="1737979" y="4828693"/>
          <a:ext cx="2759970" cy="57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2227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id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pass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name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zip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addr</a:t>
                      </a:r>
                      <a:endParaRPr lang="ko-KR" altLang="en-US" sz="1200" dirty="0"/>
                    </a:p>
                  </a:txBody>
                  <a:tcPr/>
                </a:tc>
              </a:tr>
              <a:tr h="2970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jjin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aseline="0" dirty="0" smtClean="0"/>
                        <a:t>1234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7" name="직선 화살표 연결선 26"/>
          <p:cNvCxnSpPr/>
          <p:nvPr/>
        </p:nvCxnSpPr>
        <p:spPr>
          <a:xfrm>
            <a:off x="1305931" y="4033174"/>
            <a:ext cx="1078919" cy="8873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791043" y="3891805"/>
            <a:ext cx="1234968" cy="1089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456176" y="4460516"/>
            <a:ext cx="669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Form</a:t>
            </a: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387823" y="2039156"/>
            <a:ext cx="1638188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1. DTO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객체생성</a:t>
            </a:r>
            <a:endParaRPr lang="ko-KR" altLang="en-US" sz="1600" dirty="0">
              <a:solidFill>
                <a:srgbClr val="0000CC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892005" y="4045693"/>
            <a:ext cx="2550793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. . DTO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객체바인딩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(binding)</a:t>
            </a:r>
            <a:endParaRPr lang="ko-KR" altLang="en-US" sz="1600" dirty="0">
              <a:solidFill>
                <a:srgbClr val="0000CC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38" y="4713506"/>
            <a:ext cx="3128083" cy="146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5816724" y="6177164"/>
            <a:ext cx="19636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/>
              <a:t>Form        </a:t>
            </a:r>
            <a:r>
              <a:rPr lang="en-US" altLang="ko-KR" sz="1200" b="1" dirty="0" smtClean="0">
                <a:sym typeface="Wingdings" panose="05000000000000000000" pitchFamily="2" charset="2"/>
              </a:rPr>
              <a:t>         DTO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688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7716" y="96257"/>
            <a:ext cx="8876772" cy="646931"/>
          </a:xfrm>
        </p:spPr>
        <p:txBody>
          <a:bodyPr>
            <a:normAutofit/>
          </a:bodyPr>
          <a:lstStyle/>
          <a:p>
            <a:r>
              <a:rPr lang="en-US" altLang="ko-KR" dirty="0"/>
              <a:t>Controller </a:t>
            </a:r>
            <a:r>
              <a:rPr lang="ko-KR" altLang="en-US" dirty="0"/>
              <a:t>작성</a:t>
            </a:r>
            <a:r>
              <a:rPr lang="en-US" altLang="ko-KR" dirty="0" smtClean="0"/>
              <a:t>(4) - </a:t>
            </a:r>
            <a:r>
              <a:rPr lang="ko-KR" altLang="en-US" sz="2200" b="1" dirty="0" smtClean="0">
                <a:solidFill>
                  <a:srgbClr val="0000FF"/>
                </a:solidFill>
              </a:rPr>
              <a:t>유효성 </a:t>
            </a:r>
            <a:r>
              <a:rPr lang="ko-KR" altLang="en-US" sz="2200" dirty="0" smtClean="0">
                <a:solidFill>
                  <a:srgbClr val="0000FF"/>
                </a:solidFill>
              </a:rPr>
              <a:t>검증</a:t>
            </a:r>
            <a:endParaRPr lang="ko-KR" altLang="en-US" sz="2200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764704"/>
            <a:ext cx="8153400" cy="4896544"/>
          </a:xfrm>
        </p:spPr>
        <p:txBody>
          <a:bodyPr/>
          <a:lstStyle/>
          <a:p>
            <a:r>
              <a:rPr kumimoji="1" lang="en-US" altLang="ko-KR" b="1" dirty="0" smtClean="0">
                <a:latin typeface="Adobe 고딕 Std B" pitchFamily="34" charset="-127"/>
                <a:ea typeface="Adobe 고딕 Std B" pitchFamily="34" charset="-127"/>
              </a:rPr>
              <a:t>Validator</a:t>
            </a:r>
          </a:p>
          <a:p>
            <a:pPr lvl="1"/>
            <a:r>
              <a:rPr lang="ko-KR" altLang="en-US" sz="1600" dirty="0" smtClean="0"/>
              <a:t>로그인 폼에서 </a:t>
            </a:r>
            <a:r>
              <a:rPr lang="ko-KR" altLang="en-US" sz="1600" dirty="0"/>
              <a:t>입력한 항목을 검증한다</a:t>
            </a:r>
            <a:r>
              <a:rPr lang="en-US" altLang="ko-KR" sz="1600" dirty="0"/>
              <a:t>. </a:t>
            </a:r>
            <a:endParaRPr lang="en-US" altLang="ko-KR" sz="1600" dirty="0" smtClean="0"/>
          </a:p>
          <a:p>
            <a:pPr lvl="1"/>
            <a:r>
              <a:rPr lang="ko-KR" altLang="en-US" sz="1600" dirty="0"/>
              <a:t>로그인 </a:t>
            </a:r>
            <a:r>
              <a:rPr lang="ko-KR" altLang="en-US" sz="1600" dirty="0" smtClean="0"/>
              <a:t>폼에서 입력항목 </a:t>
            </a:r>
            <a:r>
              <a:rPr lang="ko-KR" altLang="en-US" sz="1600" dirty="0" err="1"/>
              <a:t>파라미터와</a:t>
            </a:r>
            <a:r>
              <a:rPr lang="ko-KR" altLang="en-US" sz="1600" dirty="0"/>
              <a:t> </a:t>
            </a:r>
            <a:r>
              <a:rPr lang="ko-KR" altLang="en-US" sz="1600" dirty="0">
                <a:solidFill>
                  <a:srgbClr val="0000FF"/>
                </a:solidFill>
              </a:rPr>
              <a:t>동일한 이름</a:t>
            </a:r>
            <a:r>
              <a:rPr lang="ko-KR" altLang="en-US" sz="1600" dirty="0"/>
              <a:t>의 </a:t>
            </a:r>
            <a:r>
              <a:rPr lang="ko-KR" altLang="en-US" sz="1600" dirty="0" err="1"/>
              <a:t>자바빈</a:t>
            </a:r>
            <a:r>
              <a:rPr lang="ko-KR" altLang="en-US" sz="1600" dirty="0"/>
              <a:t> 객체</a:t>
            </a:r>
            <a:r>
              <a:rPr lang="en-US" altLang="ko-KR" sz="1600" dirty="0"/>
              <a:t>(</a:t>
            </a:r>
            <a:r>
              <a:rPr lang="en-US" altLang="ko-KR" sz="1600" dirty="0" err="1" smtClean="0"/>
              <a:t>Dto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 </a:t>
            </a:r>
            <a:r>
              <a:rPr lang="ko-KR" altLang="en-US" sz="1600" dirty="0"/>
              <a:t>자동으로 </a:t>
            </a:r>
            <a:r>
              <a:rPr lang="ko-KR" altLang="en-US" sz="1600" dirty="0" err="1" smtClean="0"/>
              <a:t>바인딩하므로</a:t>
            </a:r>
            <a:r>
              <a:rPr lang="ko-KR" altLang="en-US" sz="1600" dirty="0" smtClean="0"/>
              <a:t> 폼 </a:t>
            </a:r>
            <a:r>
              <a:rPr lang="ko-KR" altLang="en-US" sz="1600" dirty="0" err="1" smtClean="0"/>
              <a:t>설계시</a:t>
            </a:r>
            <a:r>
              <a:rPr lang="ko-KR" altLang="en-US" sz="1600" dirty="0" smtClean="0"/>
              <a:t> 테이블</a:t>
            </a:r>
            <a:r>
              <a:rPr lang="en-US" altLang="ko-KR" sz="1600" dirty="0" smtClean="0"/>
              <a:t>,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DTO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객체의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요소와 이름이 일치해야 </a:t>
            </a:r>
            <a:r>
              <a:rPr lang="ko-KR" altLang="en-US" sz="1600" dirty="0" smtClean="0"/>
              <a:t>한다</a:t>
            </a:r>
            <a:r>
              <a:rPr lang="en-US" altLang="ko-KR" sz="1600" dirty="0" smtClean="0"/>
              <a:t>.   </a:t>
            </a:r>
          </a:p>
          <a:p>
            <a:pPr lvl="1"/>
            <a:r>
              <a:rPr lang="en-US" altLang="ko-KR" sz="1600" dirty="0" smtClean="0"/>
              <a:t>Spring</a:t>
            </a:r>
            <a:r>
              <a:rPr lang="ko-KR" altLang="en-US" sz="1600" dirty="0" smtClean="0"/>
              <a:t>에서는 객체의 </a:t>
            </a:r>
            <a:r>
              <a:rPr lang="ko-KR" altLang="en-US" sz="1600" dirty="0"/>
              <a:t>유효성을 체크하기 </a:t>
            </a:r>
            <a:r>
              <a:rPr lang="ko-KR" altLang="en-US" sz="1600" dirty="0" smtClean="0"/>
              <a:t>위해 </a:t>
            </a:r>
            <a:r>
              <a:rPr lang="en-US" altLang="ko-KR" sz="1600" dirty="0" smtClean="0"/>
              <a:t>Validator </a:t>
            </a:r>
            <a:r>
              <a:rPr lang="ko-KR" altLang="en-US" sz="1600" dirty="0" smtClean="0"/>
              <a:t>인터페이스를 제공한다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Spring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3.0 </a:t>
            </a:r>
            <a:r>
              <a:rPr lang="ko-KR" altLang="en-US" sz="1600" dirty="0" smtClean="0"/>
              <a:t>부터는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Spring Validator </a:t>
            </a:r>
            <a:r>
              <a:rPr lang="ko-KR" altLang="en-US" sz="1600" dirty="0"/>
              <a:t>또는 </a:t>
            </a:r>
            <a:r>
              <a:rPr lang="en-US" altLang="ko-KR" sz="1600" dirty="0"/>
              <a:t>JSR-303 </a:t>
            </a:r>
            <a:r>
              <a:rPr lang="en-US" altLang="ko-KR" sz="1600" dirty="0" smtClean="0"/>
              <a:t>Validator,</a:t>
            </a:r>
            <a:r>
              <a:rPr lang="ko-KR" altLang="en-US" sz="1600" dirty="0" smtClean="0"/>
              <a:t> </a:t>
            </a:r>
            <a:r>
              <a:rPr lang="en-US" altLang="ko-KR" sz="1600" b="1" dirty="0">
                <a:solidFill>
                  <a:srgbClr val="0000FF"/>
                </a:solidFill>
              </a:rPr>
              <a:t>Hibernate Validator </a:t>
            </a:r>
            <a:r>
              <a:rPr lang="ko-KR" altLang="en-US" sz="1600" dirty="0" smtClean="0"/>
              <a:t>를 </a:t>
            </a:r>
            <a:r>
              <a:rPr lang="ko-KR" altLang="en-US" sz="1600" dirty="0"/>
              <a:t>사용할 수 있도록 </a:t>
            </a:r>
            <a:r>
              <a:rPr lang="ko-KR" altLang="en-US" sz="1600" dirty="0" smtClean="0"/>
              <a:t>지원하고 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- </a:t>
            </a:r>
            <a:r>
              <a:rPr lang="ko-KR" altLang="en-US" sz="1600" dirty="0" err="1" smtClean="0"/>
              <a:t>어노테이션에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의한 간결한 처리 가능 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validator</a:t>
            </a:r>
            <a:r>
              <a:rPr lang="ko-KR" altLang="en-US" sz="1600" dirty="0"/>
              <a:t>는 유효성을 </a:t>
            </a:r>
            <a:r>
              <a:rPr lang="ko-KR" altLang="en-US" sz="1600" dirty="0" smtClean="0"/>
              <a:t>체크결과를  </a:t>
            </a:r>
            <a:r>
              <a:rPr lang="en-US" altLang="ko-KR" sz="1600" dirty="0">
                <a:solidFill>
                  <a:srgbClr val="0000FF"/>
                </a:solidFill>
              </a:rPr>
              <a:t>Errors</a:t>
            </a:r>
            <a:r>
              <a:rPr lang="ko-KR" altLang="en-US" sz="1600" dirty="0"/>
              <a:t>객체에 </a:t>
            </a:r>
            <a:r>
              <a:rPr lang="ko-KR" altLang="en-US" sz="1600" dirty="0" smtClean="0"/>
              <a:t>유효성체크 </a:t>
            </a:r>
            <a:r>
              <a:rPr lang="ko-KR" altLang="en-US" sz="1600" dirty="0"/>
              <a:t>실패를 </a:t>
            </a:r>
            <a:r>
              <a:rPr lang="ko-KR" altLang="en-US" sz="1600" dirty="0" smtClean="0"/>
              <a:t>보고한</a:t>
            </a:r>
            <a:r>
              <a:rPr lang="ko-KR" altLang="en-US" dirty="0" smtClean="0"/>
              <a:t>다</a:t>
            </a:r>
            <a:r>
              <a:rPr lang="en-US" altLang="ko-KR" dirty="0" smtClean="0"/>
              <a:t>. 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482370" y="6111316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ym typeface="Wingdings" panose="05000000000000000000" pitchFamily="2" charset="2"/>
              </a:rPr>
              <a:t>DTO</a:t>
            </a:r>
            <a:endParaRPr lang="ko-KR" alt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654" y="4221801"/>
            <a:ext cx="2457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89794"/>
              </p:ext>
            </p:extLst>
          </p:nvPr>
        </p:nvGraphicFramePr>
        <p:xfrm>
          <a:off x="3230153" y="5479282"/>
          <a:ext cx="2759970" cy="57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2227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id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pass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name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zip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addr</a:t>
                      </a:r>
                      <a:endParaRPr lang="ko-KR" altLang="en-US" sz="1200" dirty="0"/>
                    </a:p>
                  </a:txBody>
                  <a:tcPr/>
                </a:tc>
              </a:tr>
              <a:tr h="2970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jjin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aseline="0" dirty="0" smtClean="0"/>
                        <a:t>1234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직선 화살표 연결선 14"/>
          <p:cNvCxnSpPr/>
          <p:nvPr/>
        </p:nvCxnSpPr>
        <p:spPr>
          <a:xfrm>
            <a:off x="2798105" y="4683763"/>
            <a:ext cx="1078919" cy="8873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2283217" y="4542394"/>
            <a:ext cx="1234968" cy="1089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1948350" y="5111105"/>
            <a:ext cx="669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Form</a:t>
            </a:r>
            <a:endParaRPr lang="ko-KR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8829675" cy="5334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4794316" y="3719101"/>
            <a:ext cx="641780" cy="27906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358082" y="3628178"/>
            <a:ext cx="2390382" cy="40623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73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496944" cy="646931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JSR-303 </a:t>
            </a:r>
            <a:r>
              <a:rPr lang="en-US" altLang="ko-KR" sz="2400" dirty="0" smtClean="0"/>
              <a:t>Validator,</a:t>
            </a:r>
            <a:r>
              <a:rPr lang="ko-KR" altLang="en-US" sz="2400" dirty="0" smtClean="0"/>
              <a:t> </a:t>
            </a:r>
            <a:r>
              <a:rPr lang="en-US" altLang="ko-KR" sz="2400" b="1" dirty="0">
                <a:solidFill>
                  <a:srgbClr val="0000FF"/>
                </a:solidFill>
              </a:rPr>
              <a:t>Hibernate Validator</a:t>
            </a:r>
            <a:r>
              <a:rPr lang="ko-KR" altLang="en-US" sz="2400" b="1" dirty="0">
                <a:solidFill>
                  <a:srgbClr val="0000FF"/>
                </a:solidFill>
              </a:rPr>
              <a:t>를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 이용한 유효성검증 </a:t>
            </a:r>
            <a:endParaRPr lang="ko-KR" alt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804399"/>
            <a:ext cx="270041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 POM</a:t>
            </a:r>
            <a:r>
              <a:rPr lang="ko-KR" altLang="en-US" dirty="0" smtClean="0"/>
              <a:t> 에</a:t>
            </a:r>
            <a:r>
              <a:rPr lang="en-US" altLang="ko-KR" dirty="0" smtClean="0"/>
              <a:t> dependency</a:t>
            </a:r>
            <a:r>
              <a:rPr lang="ko-KR" altLang="en-US" dirty="0" smtClean="0"/>
              <a:t> 추가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95536" y="1244814"/>
            <a:ext cx="3635896" cy="200054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 </a:t>
            </a:r>
            <a:r>
              <a:rPr kumimoji="1" lang="en-US" altLang="ko-KR" sz="1200" dirty="0" smtClean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      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&lt;</a:t>
            </a:r>
            <a:r>
              <a:rPr kumimoji="1" lang="ko-KR" altLang="ko-KR" sz="1200" b="1" dirty="0">
                <a:solidFill>
                  <a:srgbClr val="006699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dependency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&gt;</a:t>
            </a:r>
            <a:endParaRPr kumimoji="1" lang="ko-KR" altLang="ko-KR" sz="500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200" dirty="0">
                <a:solidFill>
                  <a:srgbClr val="333333"/>
                </a:solidFill>
                <a:latin typeface="Arial"/>
                <a:ea typeface="Monaco"/>
                <a:cs typeface="굴림" pitchFamily="50" charset="-127"/>
              </a:rPr>
              <a:t>            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&lt;</a:t>
            </a:r>
            <a:r>
              <a:rPr kumimoji="1" lang="ko-KR" altLang="ko-KR" sz="1200" b="1" dirty="0">
                <a:solidFill>
                  <a:srgbClr val="006699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groupId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&gt;javax.validation&lt;/</a:t>
            </a:r>
            <a:r>
              <a:rPr kumimoji="1" lang="ko-KR" altLang="ko-KR" sz="1200" b="1" dirty="0">
                <a:solidFill>
                  <a:srgbClr val="006699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groupId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&gt;</a:t>
            </a:r>
            <a:endParaRPr kumimoji="1" lang="ko-KR" altLang="ko-KR" sz="500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200" dirty="0">
                <a:solidFill>
                  <a:srgbClr val="333333"/>
                </a:solidFill>
                <a:latin typeface="Arial"/>
                <a:ea typeface="Monaco"/>
                <a:cs typeface="굴림" pitchFamily="50" charset="-127"/>
              </a:rPr>
              <a:t>            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&lt;</a:t>
            </a:r>
            <a:r>
              <a:rPr kumimoji="1" lang="ko-KR" altLang="ko-KR" sz="1200" b="1" dirty="0">
                <a:solidFill>
                  <a:srgbClr val="006699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artifactId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&gt;validation-api&lt;/</a:t>
            </a:r>
            <a:r>
              <a:rPr kumimoji="1" lang="ko-KR" altLang="ko-KR" sz="1200" b="1" dirty="0">
                <a:solidFill>
                  <a:srgbClr val="006699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artifactId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&gt;</a:t>
            </a:r>
            <a:endParaRPr kumimoji="1" lang="ko-KR" altLang="ko-KR" sz="500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200" dirty="0">
                <a:solidFill>
                  <a:srgbClr val="333333"/>
                </a:solidFill>
                <a:latin typeface="Arial"/>
                <a:ea typeface="Monaco"/>
                <a:cs typeface="굴림" pitchFamily="50" charset="-127"/>
              </a:rPr>
              <a:t>            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&lt;</a:t>
            </a:r>
            <a:r>
              <a:rPr kumimoji="1" lang="ko-KR" altLang="ko-KR" sz="1200" b="1" dirty="0">
                <a:solidFill>
                  <a:srgbClr val="006699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version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&gt;1.1.0.Final&lt;/</a:t>
            </a:r>
            <a:r>
              <a:rPr kumimoji="1" lang="ko-KR" altLang="ko-KR" sz="1200" b="1" dirty="0">
                <a:solidFill>
                  <a:srgbClr val="006699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version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&gt;</a:t>
            </a:r>
            <a:endParaRPr kumimoji="1" lang="ko-KR" altLang="ko-KR" sz="500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200" dirty="0">
                <a:solidFill>
                  <a:srgbClr val="333333"/>
                </a:solidFill>
                <a:latin typeface="Arial"/>
                <a:ea typeface="Monaco"/>
                <a:cs typeface="굴림" pitchFamily="50" charset="-127"/>
              </a:rPr>
              <a:t>        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&lt;/</a:t>
            </a:r>
            <a:r>
              <a:rPr kumimoji="1" lang="ko-KR" altLang="ko-KR" sz="1200" b="1" dirty="0">
                <a:solidFill>
                  <a:srgbClr val="006699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dependency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&gt;</a:t>
            </a:r>
            <a:endParaRPr kumimoji="1" lang="ko-KR" altLang="ko-KR" sz="500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200" dirty="0">
                <a:solidFill>
                  <a:srgbClr val="333333"/>
                </a:solidFill>
                <a:latin typeface="Arial"/>
                <a:ea typeface="Monaco"/>
                <a:cs typeface="굴림" pitchFamily="50" charset="-127"/>
              </a:rPr>
              <a:t>        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&lt;</a:t>
            </a:r>
            <a:r>
              <a:rPr kumimoji="1" lang="ko-KR" altLang="ko-KR" sz="1200" b="1" dirty="0">
                <a:solidFill>
                  <a:srgbClr val="006699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dependency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&gt;</a:t>
            </a:r>
            <a:endParaRPr kumimoji="1" lang="ko-KR" altLang="ko-KR" sz="500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200" dirty="0">
                <a:solidFill>
                  <a:srgbClr val="333333"/>
                </a:solidFill>
                <a:latin typeface="Arial"/>
                <a:ea typeface="Monaco"/>
                <a:cs typeface="굴림" pitchFamily="50" charset="-127"/>
              </a:rPr>
              <a:t>            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&lt;</a:t>
            </a:r>
            <a:r>
              <a:rPr kumimoji="1" lang="ko-KR" altLang="ko-KR" sz="1200" b="1" dirty="0">
                <a:solidFill>
                  <a:srgbClr val="006699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groupId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&gt;org.hibernate&lt;/</a:t>
            </a:r>
            <a:r>
              <a:rPr kumimoji="1" lang="ko-KR" altLang="ko-KR" sz="1200" b="1" dirty="0">
                <a:solidFill>
                  <a:srgbClr val="006699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groupId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&gt;</a:t>
            </a:r>
            <a:endParaRPr kumimoji="1" lang="ko-KR" altLang="ko-KR" sz="500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200" dirty="0">
                <a:solidFill>
                  <a:srgbClr val="333333"/>
                </a:solidFill>
                <a:latin typeface="Arial"/>
                <a:ea typeface="Monaco"/>
                <a:cs typeface="굴림" pitchFamily="50" charset="-127"/>
              </a:rPr>
              <a:t>            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&lt;</a:t>
            </a:r>
            <a:r>
              <a:rPr kumimoji="1" lang="ko-KR" altLang="ko-KR" sz="1200" b="1" dirty="0">
                <a:solidFill>
                  <a:srgbClr val="006699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artifactId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&gt;hibernate-validator&lt;/</a:t>
            </a:r>
            <a:r>
              <a:rPr kumimoji="1" lang="ko-KR" altLang="ko-KR" sz="1200" b="1" dirty="0">
                <a:solidFill>
                  <a:srgbClr val="006699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artifactId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&gt;</a:t>
            </a:r>
            <a:endParaRPr kumimoji="1" lang="ko-KR" altLang="ko-KR" sz="500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200" dirty="0">
                <a:solidFill>
                  <a:srgbClr val="333333"/>
                </a:solidFill>
                <a:latin typeface="Arial"/>
                <a:ea typeface="Monaco"/>
                <a:cs typeface="굴림" pitchFamily="50" charset="-127"/>
              </a:rPr>
              <a:t>            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&lt;</a:t>
            </a:r>
            <a:r>
              <a:rPr kumimoji="1" lang="ko-KR" altLang="ko-KR" sz="1200" b="1" dirty="0" smtClean="0">
                <a:solidFill>
                  <a:srgbClr val="006699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version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&gt;</a:t>
            </a:r>
            <a:r>
              <a:rPr kumimoji="1" lang="en-US" altLang="ko-KR" sz="1200" dirty="0" smtClean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5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.</a:t>
            </a:r>
            <a:r>
              <a:rPr kumimoji="1" lang="en-US" altLang="ko-KR" sz="1200" dirty="0" smtClean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2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.</a:t>
            </a:r>
            <a:r>
              <a:rPr kumimoji="1" lang="en-US" altLang="ko-KR" sz="1200" dirty="0" smtClean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4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.Final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&lt;/</a:t>
            </a:r>
            <a:r>
              <a:rPr kumimoji="1" lang="ko-KR" altLang="ko-KR" sz="1200" b="1" dirty="0">
                <a:solidFill>
                  <a:srgbClr val="006699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version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&gt;</a:t>
            </a:r>
            <a:endParaRPr kumimoji="1" lang="ko-KR" altLang="ko-KR" sz="500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200" dirty="0">
                <a:solidFill>
                  <a:srgbClr val="333333"/>
                </a:solidFill>
                <a:latin typeface="Arial"/>
                <a:ea typeface="Monaco"/>
                <a:cs typeface="굴림" pitchFamily="50" charset="-127"/>
              </a:rPr>
              <a:t>        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&lt;/</a:t>
            </a:r>
            <a:r>
              <a:rPr kumimoji="1" lang="ko-KR" altLang="ko-KR" sz="1200" b="1" dirty="0">
                <a:solidFill>
                  <a:srgbClr val="006699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dependency</a:t>
            </a:r>
            <a:r>
              <a:rPr kumimoji="1" lang="ko-KR" altLang="ko-KR" sz="1200" dirty="0">
                <a:solidFill>
                  <a:srgbClr val="000000"/>
                </a:solidFill>
                <a:latin typeface="Arial Unicode MS" pitchFamily="50" charset="-127"/>
                <a:ea typeface="Monaco"/>
                <a:cs typeface="굴림" pitchFamily="50" charset="-127"/>
              </a:rPr>
              <a:t>&gt;</a:t>
            </a:r>
            <a:endParaRPr kumimoji="1" lang="ko-KR" altLang="ko-KR" sz="2800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95536" y="3631876"/>
            <a:ext cx="389779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b="1" dirty="0" smtClean="0"/>
              <a:t>2. </a:t>
            </a:r>
            <a:r>
              <a:rPr lang="en-US" altLang="ko-KR" dirty="0" smtClean="0"/>
              <a:t>Servlet.xml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 </a:t>
            </a:r>
            <a:r>
              <a:rPr lang="ko-KR" altLang="en-US" dirty="0" smtClean="0"/>
              <a:t> </a:t>
            </a:r>
            <a:r>
              <a:rPr lang="en-US" altLang="ko-KR" dirty="0" smtClean="0"/>
              <a:t>annotation-driven </a:t>
            </a:r>
            <a:r>
              <a:rPr lang="ko-KR" altLang="en-US" dirty="0"/>
              <a:t>설정</a:t>
            </a: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06991"/>
            <a:ext cx="5305425" cy="44767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31" y="1209725"/>
            <a:ext cx="4109370" cy="3771069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4461531" y="813723"/>
            <a:ext cx="288752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DTO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변경  및 메시지  설정  </a:t>
            </a:r>
            <a:endParaRPr lang="ko-KR" altLang="en-US" dirty="0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6" y="1308558"/>
            <a:ext cx="2736304" cy="820891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374814" y="4796128"/>
            <a:ext cx="282327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b="1" dirty="0" smtClean="0"/>
              <a:t>4. Message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properties</a:t>
            </a:r>
            <a:r>
              <a:rPr lang="ko-KR" altLang="en-US" b="1" dirty="0" smtClean="0"/>
              <a:t> 설정  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395536" y="5201425"/>
            <a:ext cx="2484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/>
              <a:t>messages_ko.properties</a:t>
            </a:r>
            <a:endParaRPr lang="en-US" altLang="ko-KR" b="1" dirty="0"/>
          </a:p>
        </p:txBody>
      </p:sp>
      <p:sp>
        <p:nvSpPr>
          <p:cNvPr id="17" name="직사각형 16"/>
          <p:cNvSpPr/>
          <p:nvPr/>
        </p:nvSpPr>
        <p:spPr>
          <a:xfrm>
            <a:off x="4355976" y="5156718"/>
            <a:ext cx="158569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b="1" dirty="0"/>
              <a:t>5</a:t>
            </a:r>
            <a:r>
              <a:rPr lang="en-US" altLang="ko-KR" b="1" dirty="0" smtClean="0"/>
              <a:t>. </a:t>
            </a:r>
            <a:r>
              <a:rPr lang="en-US" altLang="ko-KR" b="1" dirty="0" err="1" smtClean="0"/>
              <a:t>Conroller</a:t>
            </a:r>
            <a:r>
              <a:rPr lang="ko-KR" altLang="en-US" b="1" dirty="0" smtClean="0"/>
              <a:t>변경</a:t>
            </a:r>
            <a:endParaRPr lang="ko-KR" altLang="en-US" dirty="0"/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48" y="5661248"/>
            <a:ext cx="6143625" cy="2381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4751529" y="5617515"/>
            <a:ext cx="576064" cy="27817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66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DTO </a:t>
            </a:r>
            <a:r>
              <a:rPr lang="ko-KR" altLang="en-US" dirty="0" smtClean="0"/>
              <a:t>모델 객체에 검증항목 설정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7249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0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47725"/>
            <a:ext cx="8172450" cy="56864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Controller </a:t>
            </a:r>
            <a:r>
              <a:rPr lang="ko-KR" altLang="en-US" dirty="0"/>
              <a:t>작성</a:t>
            </a:r>
            <a:r>
              <a:rPr lang="en-US" altLang="ko-KR" dirty="0"/>
              <a:t>(4) – </a:t>
            </a:r>
            <a:r>
              <a:rPr lang="ko-KR" altLang="en-US" sz="2700" dirty="0">
                <a:solidFill>
                  <a:srgbClr val="0000FF"/>
                </a:solidFill>
              </a:rPr>
              <a:t>유효성 검증 결과 확인과 메시지 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868144" y="1330895"/>
            <a:ext cx="3024335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과거의 별도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Validator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클래스 구현 방식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400" b="1" dirty="0">
              <a:solidFill>
                <a:srgbClr val="0000CC"/>
              </a:solidFill>
            </a:endParaRPr>
          </a:p>
        </p:txBody>
      </p:sp>
      <p:cxnSp>
        <p:nvCxnSpPr>
          <p:cNvPr id="14" name="직선 화살표 연결선 13"/>
          <p:cNvCxnSpPr>
            <a:cxnSpLocks noChangeShapeType="1"/>
            <a:stCxn id="12" idx="1"/>
          </p:cNvCxnSpPr>
          <p:nvPr/>
        </p:nvCxnSpPr>
        <p:spPr bwMode="auto">
          <a:xfrm flipH="1">
            <a:off x="5292080" y="1469395"/>
            <a:ext cx="576064" cy="15389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7" name="직사각형 16"/>
          <p:cNvSpPr/>
          <p:nvPr/>
        </p:nvSpPr>
        <p:spPr>
          <a:xfrm>
            <a:off x="5580112" y="2636912"/>
            <a:ext cx="331236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에러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발생시 에러의 종류와 메시지를 모델에 담아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뷰에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전달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400" b="1" dirty="0">
              <a:solidFill>
                <a:srgbClr val="0000CC"/>
              </a:solidFill>
            </a:endParaRPr>
          </a:p>
        </p:txBody>
      </p:sp>
      <p:cxnSp>
        <p:nvCxnSpPr>
          <p:cNvPr id="19" name="직선 화살표 연결선 18"/>
          <p:cNvCxnSpPr>
            <a:cxnSpLocks noChangeShapeType="1"/>
            <a:stCxn id="17" idx="1"/>
          </p:cNvCxnSpPr>
          <p:nvPr/>
        </p:nvCxnSpPr>
        <p:spPr bwMode="auto">
          <a:xfrm flipH="1">
            <a:off x="2411760" y="2867745"/>
            <a:ext cx="3168352" cy="27322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2" name="직사각형 21"/>
          <p:cNvSpPr/>
          <p:nvPr/>
        </p:nvSpPr>
        <p:spPr>
          <a:xfrm>
            <a:off x="5238824" y="4437112"/>
            <a:ext cx="331236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바인딩 외 일반적  에러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발생시 에러의 종류와 메시지를 모델에 담아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뷰에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전달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400" b="1" dirty="0">
              <a:solidFill>
                <a:srgbClr val="0000CC"/>
              </a:solidFill>
            </a:endParaRPr>
          </a:p>
        </p:txBody>
      </p:sp>
      <p:cxnSp>
        <p:nvCxnSpPr>
          <p:cNvPr id="23" name="직선 화살표 연결선 22"/>
          <p:cNvCxnSpPr>
            <a:cxnSpLocks noChangeShapeType="1"/>
            <a:stCxn id="22" idx="1"/>
          </p:cNvCxnSpPr>
          <p:nvPr/>
        </p:nvCxnSpPr>
        <p:spPr bwMode="auto">
          <a:xfrm flipH="1">
            <a:off x="2051720" y="4667945"/>
            <a:ext cx="3187104" cy="70527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0" name="직선 화살표 연결선 9"/>
          <p:cNvCxnSpPr>
            <a:cxnSpLocks noChangeShapeType="1"/>
          </p:cNvCxnSpPr>
          <p:nvPr/>
        </p:nvCxnSpPr>
        <p:spPr bwMode="auto">
          <a:xfrm flipH="1">
            <a:off x="1691680" y="1196752"/>
            <a:ext cx="6120680" cy="115212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09523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메이븐</a:t>
            </a:r>
            <a:r>
              <a:rPr lang="ko-KR" altLang="en-US" b="1" dirty="0"/>
              <a:t> </a:t>
            </a:r>
            <a:r>
              <a:rPr lang="ko-KR" altLang="en-US" b="1" dirty="0" smtClean="0"/>
              <a:t>프로젝트 구성 방법</a:t>
            </a:r>
            <a:r>
              <a:rPr lang="en-US" altLang="ko-KR" b="1" dirty="0" smtClean="0"/>
              <a:t>(2)x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692696"/>
            <a:ext cx="8153400" cy="4896544"/>
          </a:xfrm>
        </p:spPr>
        <p:txBody>
          <a:bodyPr/>
          <a:lstStyle/>
          <a:p>
            <a:r>
              <a:rPr lang="en-US" altLang="ko-KR" dirty="0" smtClean="0"/>
              <a:t>File</a:t>
            </a:r>
            <a:r>
              <a:rPr lang="ko-KR" altLang="en-US" dirty="0" smtClean="0"/>
              <a:t> </a:t>
            </a:r>
            <a:r>
              <a:rPr lang="en-US" altLang="ko-KR" dirty="0" smtClean="0"/>
              <a:t>&gt; new&gt; maven project &gt; next &gt; maven-archetype-</a:t>
            </a:r>
            <a:r>
              <a:rPr lang="en-US" altLang="ko-KR" dirty="0" err="1" smtClean="0"/>
              <a:t>webapp</a:t>
            </a:r>
            <a:r>
              <a:rPr lang="en-US" altLang="ko-KR" dirty="0" smtClean="0"/>
              <a:t> &gt; next</a:t>
            </a:r>
          </a:p>
          <a:p>
            <a:endParaRPr lang="en-US" altLang="ko-KR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04912"/>
            <a:ext cx="4621832" cy="5096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627784" y="1412776"/>
            <a:ext cx="6278376" cy="2215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Group Id</a:t>
            </a:r>
            <a:endParaRPr lang="en-US" altLang="ko-KR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1"/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프로젝트를 만드는 그룹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조직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회사 등을 나타내는 유일한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이름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Artifact Id</a:t>
            </a:r>
          </a:p>
          <a:p>
            <a:pPr lvl="1"/>
            <a:r>
              <a:rPr lang="ko-KR" altLang="en-US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아티팩트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(artifact)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즉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프로젝트를 나타내는 유일한 이름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그룹 내 다른 </a:t>
            </a: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아티팩트와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이름이 같아서는 </a:t>
            </a: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안된다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Package: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프로젝트의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최상위 패키지</a:t>
            </a:r>
          </a:p>
          <a:p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Version :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프로젝트의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현재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버전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6984" y="2132856"/>
            <a:ext cx="979884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dirty="0" smtClean="0"/>
              <a:t>com.jang.doc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416984" y="2388610"/>
            <a:ext cx="990977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dirty="0" err="1" smtClean="0"/>
              <a:t>CardMybatis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454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19"/>
            <a:ext cx="44481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69" y="2004094"/>
            <a:ext cx="8420100" cy="31908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Controller </a:t>
            </a:r>
            <a:r>
              <a:rPr lang="ko-KR" altLang="en-US" dirty="0"/>
              <a:t>작성</a:t>
            </a:r>
            <a:r>
              <a:rPr lang="en-US" altLang="ko-KR" dirty="0"/>
              <a:t>(5) </a:t>
            </a:r>
            <a:r>
              <a:rPr lang="en-US" altLang="ko-KR" dirty="0" smtClean="0"/>
              <a:t> </a:t>
            </a:r>
            <a:r>
              <a:rPr lang="en-US" altLang="ko-KR" sz="2200" dirty="0" err="1" smtClean="0">
                <a:solidFill>
                  <a:srgbClr val="0000FF"/>
                </a:solidFill>
              </a:rPr>
              <a:t>userServive</a:t>
            </a:r>
            <a:r>
              <a:rPr lang="ko-KR" altLang="en-US" sz="2200" dirty="0" smtClean="0">
                <a:solidFill>
                  <a:srgbClr val="0000FF"/>
                </a:solidFill>
              </a:rPr>
              <a:t> </a:t>
            </a:r>
            <a:r>
              <a:rPr lang="en-US" altLang="ko-KR" sz="2200" dirty="0" smtClean="0">
                <a:solidFill>
                  <a:srgbClr val="0000FF"/>
                </a:solidFill>
              </a:rPr>
              <a:t> </a:t>
            </a:r>
            <a:r>
              <a:rPr lang="ko-KR" altLang="en-US" sz="2200" dirty="0" smtClean="0">
                <a:solidFill>
                  <a:srgbClr val="0000FF"/>
                </a:solidFill>
              </a:rPr>
              <a:t>호출 및</a:t>
            </a:r>
            <a:r>
              <a:rPr lang="en-US" altLang="ko-KR" sz="2200" dirty="0" smtClean="0">
                <a:solidFill>
                  <a:srgbClr val="0000FF"/>
                </a:solidFill>
              </a:rPr>
              <a:t> </a:t>
            </a:r>
            <a:r>
              <a:rPr lang="ko-KR" altLang="en-US" sz="2200" dirty="0" smtClean="0">
                <a:solidFill>
                  <a:srgbClr val="0000FF"/>
                </a:solidFill>
              </a:rPr>
              <a:t>인증 성공</a:t>
            </a:r>
            <a:r>
              <a:rPr lang="en-US" altLang="ko-KR" sz="2200" dirty="0" smtClean="0">
                <a:solidFill>
                  <a:srgbClr val="0000FF"/>
                </a:solidFill>
              </a:rPr>
              <a:t>,</a:t>
            </a:r>
            <a:r>
              <a:rPr lang="ko-KR" altLang="en-US" sz="2200" dirty="0" smtClean="0">
                <a:solidFill>
                  <a:srgbClr val="0000FF"/>
                </a:solidFill>
              </a:rPr>
              <a:t> 실패 처리 </a:t>
            </a:r>
            <a:endParaRPr lang="ko-KR" altLang="en-US" sz="2200" dirty="0">
              <a:solidFill>
                <a:srgbClr val="0000FF"/>
              </a:solidFill>
            </a:endParaRPr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115615" y="2745416"/>
            <a:ext cx="6269201" cy="27817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788024" y="3260977"/>
            <a:ext cx="397866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+mn-ea"/>
              </a:rPr>
              <a:t>성공</a:t>
            </a:r>
            <a:endParaRPr lang="ko-KR" altLang="en-US" sz="1600" b="1" dirty="0">
              <a:latin typeface="+mn-ea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64" y="4929681"/>
            <a:ext cx="24955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725832"/>
              </p:ext>
            </p:extLst>
          </p:nvPr>
        </p:nvGraphicFramePr>
        <p:xfrm>
          <a:off x="5620160" y="1201450"/>
          <a:ext cx="2759970" cy="57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2227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id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pass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name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zip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addr</a:t>
                      </a:r>
                      <a:endParaRPr lang="ko-KR" altLang="en-US" sz="1200" dirty="0"/>
                    </a:p>
                  </a:txBody>
                  <a:tcPr/>
                </a:tc>
              </a:tr>
              <a:tr h="2970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jjin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aseline="0" dirty="0" smtClean="0"/>
                        <a:t>1234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직선 화살표 연결선 13"/>
          <p:cNvCxnSpPr/>
          <p:nvPr/>
        </p:nvCxnSpPr>
        <p:spPr>
          <a:xfrm flipH="1">
            <a:off x="5652120" y="1772816"/>
            <a:ext cx="288032" cy="1029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6477193" y="1772816"/>
            <a:ext cx="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3059832" y="1925216"/>
            <a:ext cx="432048" cy="8557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78" y="4937027"/>
            <a:ext cx="2811586" cy="105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000301"/>
            <a:ext cx="5867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10982" y="3076311"/>
            <a:ext cx="383301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+mj-ea"/>
                <a:ea typeface="+mj-ea"/>
              </a:rPr>
              <a:t>Controller </a:t>
            </a:r>
            <a:r>
              <a:rPr lang="ko-KR" altLang="en-US" sz="1400" dirty="0" smtClean="0">
                <a:latin typeface="+mj-ea"/>
                <a:ea typeface="+mj-ea"/>
              </a:rPr>
              <a:t>는</a:t>
            </a:r>
            <a:r>
              <a:rPr lang="en-US" altLang="ko-KR" sz="1400" dirty="0" smtClean="0">
                <a:latin typeface="+mj-ea"/>
                <a:ea typeface="+mj-ea"/>
              </a:rPr>
              <a:t> </a:t>
            </a:r>
            <a:r>
              <a:rPr lang="ko-KR" altLang="en-US" sz="1400" dirty="0" smtClean="0">
                <a:latin typeface="+mj-ea"/>
                <a:ea typeface="+mj-ea"/>
              </a:rPr>
              <a:t>전달받은 </a:t>
            </a:r>
            <a:r>
              <a:rPr lang="en-US" altLang="ko-KR" sz="1400" dirty="0" smtClean="0">
                <a:latin typeface="+mj-ea"/>
                <a:ea typeface="+mj-ea"/>
              </a:rPr>
              <a:t>service</a:t>
            </a:r>
            <a:r>
              <a:rPr lang="ko-KR" altLang="en-US" sz="1400" dirty="0" smtClean="0">
                <a:latin typeface="+mj-ea"/>
                <a:ea typeface="+mj-ea"/>
              </a:rPr>
              <a:t> 객체에게</a:t>
            </a:r>
            <a:r>
              <a:rPr lang="en-US" altLang="ko-KR" sz="1400" dirty="0" smtClean="0">
                <a:latin typeface="+mj-ea"/>
                <a:ea typeface="+mj-ea"/>
              </a:rPr>
              <a:t> DB </a:t>
            </a:r>
            <a:r>
              <a:rPr lang="ko-KR" altLang="en-US" sz="1400" dirty="0" smtClean="0">
                <a:latin typeface="+mj-ea"/>
                <a:ea typeface="+mj-ea"/>
              </a:rPr>
              <a:t>관련</a:t>
            </a:r>
            <a:r>
              <a:rPr lang="en-US" altLang="ko-KR" sz="1400" dirty="0" smtClean="0">
                <a:latin typeface="+mj-ea"/>
                <a:ea typeface="+mj-ea"/>
              </a:rPr>
              <a:t> </a:t>
            </a:r>
            <a:r>
              <a:rPr lang="ko-KR" altLang="en-US" sz="1400" dirty="0" smtClean="0">
                <a:latin typeface="+mj-ea"/>
                <a:ea typeface="+mj-ea"/>
              </a:rPr>
              <a:t>처리를 의뢰한다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5" y="3666337"/>
            <a:ext cx="7086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59435" y="3780810"/>
            <a:ext cx="450764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+mn-ea"/>
              </a:rPr>
              <a:t>실패</a:t>
            </a:r>
            <a:endParaRPr lang="ko-KR" altLang="en-US" sz="1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93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messages.properties</a:t>
            </a:r>
            <a:r>
              <a:rPr lang="en-US" altLang="ko-KR" dirty="0" smtClean="0"/>
              <a:t> </a:t>
            </a:r>
            <a:r>
              <a:rPr lang="ko-KR" altLang="en-US" dirty="0" smtClean="0"/>
              <a:t>와 </a:t>
            </a:r>
            <a:r>
              <a:rPr lang="en-US" altLang="ko-KR" dirty="0" err="1" smtClean="0"/>
              <a:t>MessageSource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773452"/>
            <a:ext cx="8640960" cy="5760640"/>
          </a:xfrm>
        </p:spPr>
        <p:txBody>
          <a:bodyPr>
            <a:normAutofit/>
          </a:bodyPr>
          <a:lstStyle/>
          <a:p>
            <a:r>
              <a:rPr lang="ko-KR" altLang="en-US" sz="1600" dirty="0"/>
              <a:t>검증오류정보는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bindingResult</a:t>
            </a:r>
            <a:r>
              <a:rPr lang="ko-KR" altLang="en-US" sz="1600" dirty="0" smtClean="0"/>
              <a:t>에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모두 저장됨</a:t>
            </a:r>
            <a:endParaRPr lang="en-US" altLang="ko-KR" sz="1600" dirty="0" smtClean="0"/>
          </a:p>
          <a:p>
            <a:r>
              <a:rPr lang="ko-KR" altLang="en-US" sz="1600" dirty="0" smtClean="0"/>
              <a:t>컨트롤러에 의해서 </a:t>
            </a:r>
            <a:r>
              <a:rPr lang="en-US" altLang="ko-KR" sz="1600" dirty="0" smtClean="0"/>
              <a:t>view(form)</a:t>
            </a:r>
            <a:r>
              <a:rPr lang="ko-KR" altLang="en-US" sz="1600" dirty="0" smtClean="0"/>
              <a:t>에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전달된다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 smtClean="0"/>
              <a:t>폼을 출력할 때 </a:t>
            </a:r>
            <a:r>
              <a:rPr lang="en-US" altLang="ko-KR" sz="1600" dirty="0" err="1"/>
              <a:t>bindingResult</a:t>
            </a:r>
            <a:r>
              <a:rPr lang="ko-KR" altLang="en-US" sz="1600" dirty="0" smtClean="0"/>
              <a:t>에 담긴 오류정보를 활용하여 에러메시지를 생성한다</a:t>
            </a:r>
            <a:r>
              <a:rPr lang="en-US" altLang="ko-KR" sz="1600" dirty="0" smtClean="0"/>
              <a:t>.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pPr lvl="1"/>
            <a:r>
              <a:rPr lang="en-US" altLang="ko-KR" sz="1400" dirty="0" smtClean="0"/>
              <a:t>@Valid</a:t>
            </a:r>
            <a:r>
              <a:rPr lang="ko-KR" altLang="en-US" sz="1400" dirty="0" smtClean="0"/>
              <a:t>에서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검증된 에러는 </a:t>
            </a:r>
            <a:r>
              <a:rPr lang="en-US" altLang="ko-KR" sz="1400" dirty="0" smtClean="0"/>
              <a:t>DTO </a:t>
            </a:r>
            <a:r>
              <a:rPr lang="ko-KR" altLang="en-US" sz="1400" dirty="0" smtClean="0"/>
              <a:t>객체에서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정의된 에러 메시지를 사용한다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 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pPr lvl="1"/>
            <a:r>
              <a:rPr lang="en-US" altLang="ko-KR" sz="1400" dirty="0" err="1" smtClean="0"/>
              <a:t>result.reject</a:t>
            </a:r>
            <a:r>
              <a:rPr lang="en-US" altLang="ko-KR" sz="1400" dirty="0" smtClean="0"/>
              <a:t>( ) </a:t>
            </a:r>
            <a:r>
              <a:rPr lang="ko-KR" altLang="en-US" sz="1400" dirty="0" err="1" smtClean="0"/>
              <a:t>메서드는</a:t>
            </a:r>
            <a:r>
              <a:rPr lang="ko-KR" altLang="en-US" sz="1400" dirty="0" smtClean="0"/>
              <a:t> </a:t>
            </a:r>
            <a:r>
              <a:rPr lang="en-US" altLang="ko-KR" sz="1400" dirty="0" err="1" smtClean="0"/>
              <a:t>messages.properties</a:t>
            </a:r>
            <a:r>
              <a:rPr lang="ko-KR" altLang="en-US" sz="1400" dirty="0" smtClean="0"/>
              <a:t>에서 메시지를 가져와 에러메시지로 사용한다</a:t>
            </a:r>
            <a:r>
              <a:rPr lang="en-US" altLang="ko-KR" sz="1400" dirty="0" smtClean="0"/>
              <a:t>. </a:t>
            </a:r>
          </a:p>
          <a:p>
            <a:pPr marL="365760" lvl="1" indent="0">
              <a:buNone/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( </a:t>
            </a:r>
            <a:r>
              <a:rPr lang="ko-KR" altLang="en-US" sz="1400" dirty="0" smtClean="0"/>
              <a:t>코드 </a:t>
            </a:r>
            <a:r>
              <a:rPr lang="en-US" altLang="ko-KR" sz="1400" dirty="0" smtClean="0"/>
              <a:t>= </a:t>
            </a:r>
            <a:r>
              <a:rPr lang="ko-KR" altLang="en-US" sz="1400" dirty="0" smtClean="0">
                <a:sym typeface="Wingdings" panose="05000000000000000000" pitchFamily="2" charset="2"/>
              </a:rPr>
              <a:t>메시지</a:t>
            </a:r>
            <a:r>
              <a:rPr lang="en-US" altLang="ko-KR" sz="1400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altLang="ko-KR" sz="1600" dirty="0"/>
              <a:t>properties</a:t>
            </a:r>
            <a:r>
              <a:rPr lang="ko-KR" altLang="en-US" sz="1600" dirty="0" smtClean="0">
                <a:sym typeface="Wingdings" panose="05000000000000000000" pitchFamily="2" charset="2"/>
              </a:rPr>
              <a:t> 파일은 유니코드로 변환하여 저장해야 함 </a:t>
            </a:r>
            <a:endParaRPr lang="en-US" altLang="ko-KR" sz="1600" dirty="0" smtClean="0">
              <a:sym typeface="Wingdings" panose="05000000000000000000" pitchFamily="2" charset="2"/>
            </a:endParaRPr>
          </a:p>
          <a:p>
            <a:r>
              <a:rPr lang="en-US" altLang="ko-KR" sz="1600" dirty="0" smtClean="0"/>
              <a:t>Native2ascii.exe  [source]  [destination] </a:t>
            </a:r>
            <a:r>
              <a:rPr lang="ko-KR" altLang="en-US" sz="1600" dirty="0" smtClean="0"/>
              <a:t>변환</a:t>
            </a:r>
            <a:r>
              <a:rPr lang="en-US" altLang="ko-KR" sz="1600" dirty="0" smtClean="0">
                <a:sym typeface="Wingdings" panose="05000000000000000000" pitchFamily="2" charset="2"/>
              </a:rPr>
              <a:t> properties </a:t>
            </a:r>
            <a:r>
              <a:rPr lang="en-US" altLang="ko-KR" sz="1600" dirty="0" err="1" smtClean="0">
                <a:sym typeface="Wingdings" panose="05000000000000000000" pitchFamily="2" charset="2"/>
              </a:rPr>
              <a:t>edtor</a:t>
            </a:r>
            <a:r>
              <a:rPr lang="ko-KR" altLang="en-US" sz="1600" dirty="0" smtClean="0">
                <a:sym typeface="Wingdings" panose="05000000000000000000" pitchFamily="2" charset="2"/>
              </a:rPr>
              <a:t>를</a:t>
            </a:r>
            <a:r>
              <a:rPr lang="en-US" altLang="ko-KR" sz="1600" dirty="0" smtClean="0">
                <a:sym typeface="Wingdings" panose="05000000000000000000" pitchFamily="2" charset="2"/>
              </a:rPr>
              <a:t> </a:t>
            </a:r>
            <a:r>
              <a:rPr lang="ko-KR" altLang="en-US" sz="1600" dirty="0" smtClean="0">
                <a:sym typeface="Wingdings" panose="05000000000000000000" pitchFamily="2" charset="2"/>
              </a:rPr>
              <a:t>사용하여 편집</a:t>
            </a:r>
            <a:r>
              <a:rPr lang="en-US" altLang="ko-KR" sz="1600" dirty="0" smtClean="0">
                <a:sym typeface="Wingdings" panose="05000000000000000000" pitchFamily="2" charset="2"/>
              </a:rPr>
              <a:t> </a:t>
            </a:r>
            <a:r>
              <a:rPr lang="ko-KR" altLang="en-US" sz="1600" dirty="0" smtClean="0">
                <a:sym typeface="Wingdings" panose="05000000000000000000" pitchFamily="2" charset="2"/>
              </a:rPr>
              <a:t> </a:t>
            </a:r>
            <a:r>
              <a:rPr lang="ko-KR" altLang="en-US" sz="1600" dirty="0" smtClean="0"/>
              <a:t>  </a:t>
            </a:r>
            <a:endParaRPr lang="ko-KR" altLang="en-US" sz="1600" dirty="0"/>
          </a:p>
        </p:txBody>
      </p:sp>
      <p:sp>
        <p:nvSpPr>
          <p:cNvPr id="4" name="직사각형 3"/>
          <p:cNvSpPr/>
          <p:nvPr/>
        </p:nvSpPr>
        <p:spPr>
          <a:xfrm>
            <a:off x="251520" y="3356992"/>
            <a:ext cx="5398665" cy="313932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/>
              <a:t>Error.</a:t>
            </a:r>
            <a:r>
              <a:rPr lang="ko-KR" altLang="en-US" dirty="0" smtClean="0"/>
              <a:t>에러코드 </a:t>
            </a:r>
            <a:r>
              <a:rPr lang="en-US" altLang="ko-KR" dirty="0" smtClean="0"/>
              <a:t>.</a:t>
            </a:r>
            <a:r>
              <a:rPr lang="ko-KR" altLang="en-US" dirty="0" smtClean="0"/>
              <a:t>모델이름</a:t>
            </a:r>
            <a:r>
              <a:rPr lang="en-US" altLang="ko-KR" dirty="0" smtClean="0"/>
              <a:t>.</a:t>
            </a:r>
            <a:r>
              <a:rPr lang="ko-KR" altLang="en-US" dirty="0" smtClean="0"/>
              <a:t>필드이름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en-US" altLang="ko-KR" dirty="0" err="1" smtClean="0"/>
              <a:t>error.input.user</a:t>
            </a:r>
            <a:r>
              <a:rPr lang="en-US" altLang="ko-KR" dirty="0"/>
              <a:t>=     *</a:t>
            </a:r>
            <a:r>
              <a:rPr lang="ko-KR" altLang="en-US" dirty="0"/>
              <a:t>입력 정보에 문제가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error.required.user.id=**</a:t>
            </a:r>
            <a:r>
              <a:rPr lang="ko-KR" altLang="en-US" dirty="0"/>
              <a:t>유저</a:t>
            </a:r>
            <a:r>
              <a:rPr lang="en-US" altLang="ko-KR" dirty="0"/>
              <a:t>ID</a:t>
            </a:r>
            <a:r>
              <a:rPr lang="ko-KR" altLang="en-US" dirty="0"/>
              <a:t>를 입력해 주세요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error.required.user.pass</a:t>
            </a:r>
            <a:r>
              <a:rPr lang="en-US" altLang="ko-KR" dirty="0"/>
              <a:t>=**</a:t>
            </a:r>
            <a:r>
              <a:rPr lang="ko-KR" altLang="en-US" dirty="0"/>
              <a:t>패스워드를 입력해 주세요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error.required.user.name=</a:t>
            </a:r>
            <a:r>
              <a:rPr lang="ko-KR" altLang="en-US" dirty="0"/>
              <a:t>이름을 입력해 주세요</a:t>
            </a:r>
            <a:r>
              <a:rPr lang="en-US" altLang="ko-KR" dirty="0"/>
              <a:t>..</a:t>
            </a:r>
          </a:p>
          <a:p>
            <a:r>
              <a:rPr lang="en-US" altLang="ko-KR" dirty="0" err="1"/>
              <a:t>error.required.user.jumin</a:t>
            </a:r>
            <a:r>
              <a:rPr lang="en-US" altLang="ko-KR" dirty="0"/>
              <a:t>=</a:t>
            </a:r>
            <a:r>
              <a:rPr lang="ko-KR" altLang="en-US" dirty="0"/>
              <a:t>주민번호를 입력해 주세요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 err="1"/>
              <a:t>error.duplicate.user</a:t>
            </a:r>
            <a:r>
              <a:rPr lang="en-US" altLang="ko-KR" dirty="0"/>
              <a:t>=</a:t>
            </a:r>
            <a:r>
              <a:rPr lang="ko-KR" altLang="en-US" dirty="0"/>
              <a:t>입력된 유저</a:t>
            </a:r>
            <a:r>
              <a:rPr lang="en-US" altLang="ko-KR" dirty="0"/>
              <a:t>ID</a:t>
            </a:r>
            <a:r>
              <a:rPr lang="ko-KR" altLang="en-US" dirty="0"/>
              <a:t>는 이미 사용 중입니다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error.login.user</a:t>
            </a:r>
            <a:r>
              <a:rPr lang="en-US" altLang="ko-KR" dirty="0"/>
              <a:t>=</a:t>
            </a:r>
            <a:r>
              <a:rPr lang="ko-KR" altLang="en-US" dirty="0"/>
              <a:t>아이디나 패스워드가 일치하지 않습니다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error.find.user</a:t>
            </a:r>
            <a:r>
              <a:rPr lang="en-US" altLang="ko-KR" dirty="0"/>
              <a:t>=</a:t>
            </a:r>
            <a:r>
              <a:rPr lang="ko-KR" altLang="en-US" dirty="0"/>
              <a:t>사용자 정보와 일치하는 아이디를  검색할 수 없습니다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148065" y="773452"/>
            <a:ext cx="360039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i="0" u="none" strike="noStrike" cap="none" normalizeH="0" baseline="0" dirty="0" err="1" smtClean="0">
                <a:ln>
                  <a:noFill/>
                </a:ln>
                <a:effectLst/>
                <a:latin typeface="HY강B" panose="02030600000101010101" pitchFamily="18" charset="-127"/>
                <a:ea typeface="HY강B" panose="02030600000101010101" pitchFamily="18" charset="-127"/>
                <a:cs typeface="Consolas" pitchFamily="49" charset="0"/>
              </a:rPr>
              <a:t>Jstl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effectLst/>
                <a:latin typeface="HY강B" panose="02030600000101010101" pitchFamily="18" charset="-127"/>
                <a:ea typeface="HY강B" panose="02030600000101010101" pitchFamily="18" charset="-127"/>
                <a:cs typeface="Consolas" pitchFamily="49" charset="0"/>
              </a:rPr>
              <a:t>에서 출력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effectLst/>
                <a:latin typeface="HY강B" panose="02030600000101010101" pitchFamily="18" charset="-127"/>
                <a:ea typeface="HY강B" panose="02030600000101010101" pitchFamily="18" charset="-127"/>
                <a:cs typeface="Consolas" pitchFamily="49" charset="0"/>
              </a:rPr>
              <a:t>: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400" b="0" i="0" u="none" strike="noStrike" cap="none" normalizeH="0" baseline="0" dirty="0" smtClean="0">
                <a:ln>
                  <a:noFill/>
                </a:ln>
                <a:effectLst/>
                <a:latin typeface="Consolas" pitchFamily="49" charset="0"/>
                <a:ea typeface="굴림" pitchFamily="50" charset="-127"/>
                <a:cs typeface="Consolas" pitchFamily="49" charset="0"/>
              </a:rPr>
              <a:t>&lt;</a:t>
            </a:r>
            <a:r>
              <a:rPr kumimoji="1" lang="ko-KR" altLang="ko-KR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굴림" pitchFamily="50" charset="-127"/>
                <a:cs typeface="Consolas" pitchFamily="49" charset="0"/>
              </a:rPr>
              <a:t>spring:message</a:t>
            </a:r>
            <a:r>
              <a:rPr kumimoji="1" lang="ko-KR" altLang="ko-KR" sz="1400" b="0" i="0" u="none" strike="noStrike" cap="none" normalizeH="0" baseline="0" dirty="0" smtClean="0">
                <a:ln>
                  <a:noFill/>
                </a:ln>
                <a:effectLst/>
                <a:latin typeface="Consolas" pitchFamily="49" charset="0"/>
                <a:ea typeface="굴림" pitchFamily="50" charset="-127"/>
                <a:cs typeface="Consolas" pitchFamily="49" charset="0"/>
              </a:rPr>
              <a:t> code="code_name"/&gt;</a:t>
            </a:r>
            <a:r>
              <a:rPr kumimoji="1" lang="ko-KR" altLang="ko-KR" sz="1400" b="0" i="0" u="none" strike="noStrike" cap="none" normalizeH="0" baseline="0" dirty="0" smtClean="0">
                <a:ln>
                  <a:noFill/>
                </a:ln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407682" cy="2592288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Binding Error</a:t>
            </a:r>
            <a:r>
              <a:rPr lang="ko-KR" altLang="en-US" dirty="0" smtClean="0"/>
              <a:t> 코드와 </a:t>
            </a:r>
            <a:r>
              <a:rPr lang="en-US" altLang="ko-KR" dirty="0" smtClean="0"/>
              <a:t>error</a:t>
            </a:r>
            <a:r>
              <a:rPr lang="ko-KR" altLang="en-US" dirty="0" smtClean="0"/>
              <a:t> 메시지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관리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8153400" cy="4896544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altLang="ko-KR" sz="1800" dirty="0" smtClean="0">
                <a:solidFill>
                  <a:srgbClr val="0000FF"/>
                </a:solidFill>
              </a:rPr>
              <a:t>Errors interface</a:t>
            </a:r>
            <a:r>
              <a:rPr lang="ko-KR" altLang="en-US" sz="1800" dirty="0" smtClean="0">
                <a:solidFill>
                  <a:srgbClr val="0000FF"/>
                </a:solidFill>
              </a:rPr>
              <a:t> 와 </a:t>
            </a:r>
            <a:r>
              <a:rPr lang="en-US" altLang="ko-KR" sz="1800" dirty="0" err="1" smtClean="0">
                <a:solidFill>
                  <a:srgbClr val="0000FF"/>
                </a:solidFill>
              </a:rPr>
              <a:t>BindingResult</a:t>
            </a:r>
            <a:r>
              <a:rPr lang="en-US" altLang="ko-KR" sz="1800" dirty="0" smtClean="0">
                <a:solidFill>
                  <a:srgbClr val="0000FF"/>
                </a:solidFill>
              </a:rPr>
              <a:t>  interface: </a:t>
            </a:r>
          </a:p>
          <a:p>
            <a:pPr lvl="1"/>
            <a:r>
              <a:rPr lang="en-US" altLang="ko-KR" b="1" dirty="0"/>
              <a:t>Errors </a:t>
            </a:r>
            <a:r>
              <a:rPr lang="en-US" altLang="ko-KR" dirty="0"/>
              <a:t>: </a:t>
            </a:r>
            <a:r>
              <a:rPr lang="en-US" altLang="ko-KR" dirty="0" err="1" smtClean="0"/>
              <a:t>org.springframework.validation.Errors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유효성 </a:t>
            </a:r>
            <a:r>
              <a:rPr lang="ko-KR" altLang="en-US" dirty="0"/>
              <a:t>검증 </a:t>
            </a:r>
            <a:r>
              <a:rPr lang="ko-KR" altLang="en-US" dirty="0" smtClean="0"/>
              <a:t>결과 저장</a:t>
            </a:r>
          </a:p>
          <a:p>
            <a:pPr lvl="1"/>
            <a:r>
              <a:rPr lang="en-US" altLang="ko-KR" b="1" dirty="0" err="1" smtClean="0"/>
              <a:t>BindingResult</a:t>
            </a:r>
            <a:r>
              <a:rPr lang="en-US" altLang="ko-KR" b="1" dirty="0" smtClean="0"/>
              <a:t> 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org.springframework.validation.BindingResult</a:t>
            </a:r>
            <a:endParaRPr lang="en-US" altLang="ko-KR" dirty="0" smtClean="0"/>
          </a:p>
          <a:p>
            <a:pPr marL="685800" lvl="2" indent="0">
              <a:buNone/>
            </a:pPr>
            <a:r>
              <a:rPr lang="en-US" altLang="ko-KR" dirty="0" smtClean="0"/>
              <a:t>-Errors</a:t>
            </a:r>
            <a:r>
              <a:rPr lang="ko-KR" altLang="en-US" dirty="0"/>
              <a:t>의 인터페이스의 하위 </a:t>
            </a:r>
            <a:r>
              <a:rPr lang="ko-KR" altLang="en-US" dirty="0" smtClean="0"/>
              <a:t>인터페이스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폼에서 커맨드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전달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ko-KR" altLang="en-US" dirty="0"/>
              <a:t>객체에 </a:t>
            </a:r>
            <a:r>
              <a:rPr lang="ko-KR" altLang="en-US" dirty="0" err="1"/>
              <a:t>바인딩한</a:t>
            </a:r>
            <a:r>
              <a:rPr lang="ko-KR" altLang="en-US" dirty="0"/>
              <a:t> 결과를 </a:t>
            </a:r>
            <a:r>
              <a:rPr lang="ko-KR" altLang="en-US" dirty="0" smtClean="0"/>
              <a:t>저장</a:t>
            </a:r>
            <a:endParaRPr lang="en-US" altLang="ko-KR" dirty="0" smtClean="0"/>
          </a:p>
          <a:p>
            <a:pPr marL="685800" lvl="2" indent="0">
              <a:buNone/>
            </a:pPr>
            <a:endParaRPr lang="ko-KR" altLang="en-US" dirty="0"/>
          </a:p>
          <a:p>
            <a:r>
              <a:rPr lang="ko-KR" altLang="en-US" dirty="0" err="1" smtClean="0"/>
              <a:t>메서드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reject</a:t>
            </a:r>
            <a:r>
              <a:rPr lang="en-US" altLang="ko-KR" sz="1600" dirty="0" smtClean="0"/>
              <a:t>(String </a:t>
            </a:r>
            <a:r>
              <a:rPr lang="en-US" altLang="ko-KR" sz="1600" dirty="0" err="1"/>
              <a:t>errorCode</a:t>
            </a:r>
            <a:r>
              <a:rPr lang="en-US" altLang="ko-KR" sz="1600" dirty="0"/>
              <a:t>, String </a:t>
            </a:r>
            <a:r>
              <a:rPr lang="en-US" altLang="ko-KR" sz="1600" dirty="0" err="1"/>
              <a:t>defaultMessage</a:t>
            </a:r>
            <a:r>
              <a:rPr lang="en-US" altLang="ko-KR" sz="1600" dirty="0"/>
              <a:t>)</a:t>
            </a:r>
            <a:r>
              <a:rPr lang="ko-KR" altLang="en-US" sz="1600" dirty="0"/>
              <a:t> </a:t>
            </a:r>
            <a:r>
              <a:rPr lang="en-US" altLang="ko-KR" sz="1600" dirty="0"/>
              <a:t>: </a:t>
            </a:r>
            <a:r>
              <a:rPr lang="ko-KR" altLang="en-US" sz="1600" dirty="0"/>
              <a:t>전체 객체에 대한 글로벌 에러 코드를 </a:t>
            </a:r>
            <a:r>
              <a:rPr lang="ko-KR" altLang="en-US" sz="1600" dirty="0" smtClean="0"/>
              <a:t>추가 </a:t>
            </a:r>
            <a:r>
              <a:rPr lang="en-US" altLang="ko-KR" sz="1600" dirty="0" smtClean="0"/>
              <a:t>– </a:t>
            </a:r>
            <a:r>
              <a:rPr lang="ko-KR" altLang="en-US" sz="1600" dirty="0" smtClean="0"/>
              <a:t>에러 메시지는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MessgaeSource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</a:rPr>
              <a:t>객체</a:t>
            </a:r>
            <a:r>
              <a:rPr lang="ko-KR" altLang="en-US" sz="1600" dirty="0" smtClean="0"/>
              <a:t>에서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검색</a:t>
            </a:r>
            <a:r>
              <a:rPr lang="en-US" altLang="ko-KR" sz="1600" dirty="0" smtClean="0"/>
              <a:t>  </a:t>
            </a:r>
          </a:p>
          <a:p>
            <a:pPr lvl="1"/>
            <a:r>
              <a:rPr lang="ko-KR" altLang="en-US" sz="1600" dirty="0" smtClean="0"/>
              <a:t>에러 </a:t>
            </a:r>
            <a:r>
              <a:rPr lang="ko-KR" altLang="en-US" sz="1600" dirty="0"/>
              <a:t>코드에 대한 메시지가 존재하지 않을 경우 </a:t>
            </a:r>
            <a:r>
              <a:rPr lang="en-US" altLang="ko-KR" sz="1600" dirty="0" err="1"/>
              <a:t>defaultMessage</a:t>
            </a:r>
            <a:r>
              <a:rPr lang="ko-KR" altLang="en-US" sz="1600" dirty="0"/>
              <a:t>를 </a:t>
            </a:r>
            <a:r>
              <a:rPr lang="ko-KR" altLang="en-US" sz="1600" dirty="0" smtClean="0"/>
              <a:t>사용</a:t>
            </a:r>
            <a:endParaRPr lang="en-US" altLang="ko-KR" sz="1600" dirty="0" smtClean="0"/>
          </a:p>
          <a:p>
            <a:pPr lvl="1"/>
            <a:r>
              <a:rPr lang="en-US" altLang="ko-KR" sz="1600" dirty="0" err="1" smtClean="0">
                <a:solidFill>
                  <a:srgbClr val="0000FF"/>
                </a:solidFill>
              </a:rPr>
              <a:t>rejectValue</a:t>
            </a:r>
            <a:r>
              <a:rPr lang="en-US" altLang="ko-KR" sz="1600" dirty="0" smtClean="0"/>
              <a:t>(String </a:t>
            </a:r>
            <a:r>
              <a:rPr lang="en-US" altLang="ko-KR" sz="1600" dirty="0"/>
              <a:t>field, String </a:t>
            </a:r>
            <a:r>
              <a:rPr lang="en-US" altLang="ko-KR" sz="1600" dirty="0" err="1"/>
              <a:t>errorCode</a:t>
            </a:r>
            <a:r>
              <a:rPr lang="en-US" altLang="ko-KR" sz="1600" dirty="0"/>
              <a:t>) : </a:t>
            </a:r>
            <a:r>
              <a:rPr lang="ko-KR" altLang="en-US" sz="1600" dirty="0"/>
              <a:t>필드에 대한 에러 코드를 </a:t>
            </a:r>
            <a:r>
              <a:rPr lang="ko-KR" altLang="en-US" sz="1600" dirty="0" smtClean="0"/>
              <a:t>추가</a:t>
            </a:r>
            <a:endParaRPr lang="en-US" altLang="ko-KR" sz="1600" dirty="0" smtClean="0"/>
          </a:p>
          <a:p>
            <a:pPr lvl="1"/>
            <a:r>
              <a:rPr lang="ko-KR" altLang="en-US" sz="1600" dirty="0"/>
              <a:t> </a:t>
            </a:r>
            <a:r>
              <a:rPr lang="en-US" altLang="ko-KR" sz="1600" dirty="0" err="1">
                <a:solidFill>
                  <a:srgbClr val="0000FF"/>
                </a:solidFill>
              </a:rPr>
              <a:t>hasErrors</a:t>
            </a:r>
            <a:r>
              <a:rPr lang="en-US" altLang="ko-KR" sz="1600" dirty="0">
                <a:solidFill>
                  <a:srgbClr val="0000FF"/>
                </a:solidFill>
              </a:rPr>
              <a:t>()</a:t>
            </a:r>
            <a:r>
              <a:rPr lang="ko-KR" altLang="en-US" sz="1600" dirty="0"/>
              <a:t> </a:t>
            </a:r>
            <a:r>
              <a:rPr lang="en-US" altLang="ko-KR" sz="1600" dirty="0"/>
              <a:t>: </a:t>
            </a:r>
            <a:r>
              <a:rPr lang="ko-KR" altLang="en-US" sz="1600" dirty="0"/>
              <a:t>에러가 존재하는 경우 </a:t>
            </a:r>
            <a:r>
              <a:rPr lang="en-US" altLang="ko-KR" sz="1600" dirty="0"/>
              <a:t>true </a:t>
            </a:r>
            <a:r>
              <a:rPr lang="ko-KR" altLang="en-US" sz="1600" dirty="0" smtClean="0"/>
              <a:t>리턴</a:t>
            </a:r>
            <a:endParaRPr lang="en-US" altLang="ko-KR" sz="1600" dirty="0" smtClean="0"/>
          </a:p>
          <a:p>
            <a:pPr lvl="1"/>
            <a:r>
              <a:rPr lang="ko-KR" altLang="en-US" sz="1600" dirty="0"/>
              <a:t> </a:t>
            </a:r>
            <a:r>
              <a:rPr lang="en-US" altLang="ko-KR" sz="1600" dirty="0" err="1">
                <a:solidFill>
                  <a:srgbClr val="0000FF"/>
                </a:solidFill>
              </a:rPr>
              <a:t>hasFieldErrors</a:t>
            </a:r>
            <a:r>
              <a:rPr lang="en-US" altLang="ko-KR" sz="1600" dirty="0">
                <a:solidFill>
                  <a:srgbClr val="0000FF"/>
                </a:solidFill>
              </a:rPr>
              <a:t>(String field)</a:t>
            </a:r>
            <a:r>
              <a:rPr lang="ko-KR" altLang="en-US" sz="1600" dirty="0"/>
              <a:t> </a:t>
            </a:r>
            <a:r>
              <a:rPr lang="en-US" altLang="ko-KR" sz="1600" dirty="0"/>
              <a:t>: </a:t>
            </a:r>
            <a:r>
              <a:rPr lang="en-US" altLang="ko-KR" sz="1600" dirty="0" err="1"/>
              <a:t>rejectValue</a:t>
            </a:r>
            <a:r>
              <a:rPr lang="en-US" altLang="ko-KR" sz="1600" dirty="0"/>
              <a:t>() </a:t>
            </a:r>
            <a:r>
              <a:rPr lang="ko-KR" altLang="en-US" sz="1600" dirty="0" err="1"/>
              <a:t>메서드를</a:t>
            </a:r>
            <a:r>
              <a:rPr lang="ko-KR" altLang="en-US" sz="1600" dirty="0"/>
              <a:t> 이용해서 추가한 특정 필드의 에러가 존재할 경우 </a:t>
            </a:r>
            <a:r>
              <a:rPr lang="en-US" altLang="ko-KR" sz="1600" dirty="0"/>
              <a:t>true </a:t>
            </a:r>
            <a:r>
              <a:rPr lang="ko-KR" altLang="en-US" sz="1600" dirty="0" smtClean="0"/>
              <a:t>리턴</a:t>
            </a:r>
            <a:endParaRPr lang="en-US" altLang="ko-KR" sz="1600" dirty="0" smtClean="0"/>
          </a:p>
          <a:p>
            <a:pPr lvl="1"/>
            <a:r>
              <a:rPr lang="en-US" altLang="ko-KR" sz="1600" dirty="0" err="1">
                <a:solidFill>
                  <a:srgbClr val="0000FF"/>
                </a:solidFill>
              </a:rPr>
              <a:t>hasGlobalErrors</a:t>
            </a:r>
            <a:r>
              <a:rPr lang="en-US" altLang="ko-KR" sz="1600" dirty="0" smtClean="0">
                <a:solidFill>
                  <a:srgbClr val="0000FF"/>
                </a:solidFill>
              </a:rPr>
              <a:t>()</a:t>
            </a:r>
            <a:r>
              <a:rPr lang="ko-KR" altLang="en-US" sz="1600" dirty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/>
              <a:t>: reject</a:t>
            </a:r>
            <a:r>
              <a:rPr lang="en-US" altLang="ko-KR" sz="1600" dirty="0"/>
              <a:t>() </a:t>
            </a:r>
            <a:r>
              <a:rPr lang="ko-KR" altLang="en-US" sz="1600" dirty="0" err="1"/>
              <a:t>메서드를</a:t>
            </a:r>
            <a:r>
              <a:rPr lang="ko-KR" altLang="en-US" sz="1600" dirty="0"/>
              <a:t> 이용해서 추가된 글로벌 에러가 존재할 경우 </a:t>
            </a:r>
            <a:r>
              <a:rPr lang="en-US" altLang="ko-KR" sz="1600" dirty="0"/>
              <a:t>true </a:t>
            </a:r>
            <a:r>
              <a:rPr lang="ko-KR" altLang="en-US" sz="1600" dirty="0" smtClean="0"/>
              <a:t>리턴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099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messages.properties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686050" cy="388843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31840" y="908720"/>
            <a:ext cx="4277133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</a:t>
            </a:r>
            <a:r>
              <a:rPr lang="ko-KR" altLang="en-US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우클릭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&gt;new&gt;other&gt;java&gt;properties File&gt;next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4810125" cy="46577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직선 화살표 연결선 7"/>
          <p:cNvCxnSpPr>
            <a:cxnSpLocks noChangeShapeType="1"/>
            <a:stCxn id="5" idx="1"/>
          </p:cNvCxnSpPr>
          <p:nvPr/>
        </p:nvCxnSpPr>
        <p:spPr bwMode="auto">
          <a:xfrm flipH="1">
            <a:off x="2051720" y="1077997"/>
            <a:ext cx="1080120" cy="206297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1" name="직사각형 10"/>
          <p:cNvSpPr/>
          <p:nvPr/>
        </p:nvSpPr>
        <p:spPr>
          <a:xfrm>
            <a:off x="6925595" y="4483859"/>
            <a:ext cx="756938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입력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2" name="직선 화살표 연결선 11"/>
          <p:cNvCxnSpPr>
            <a:cxnSpLocks noChangeShapeType="1"/>
          </p:cNvCxnSpPr>
          <p:nvPr/>
        </p:nvCxnSpPr>
        <p:spPr bwMode="auto">
          <a:xfrm flipH="1">
            <a:off x="4282570" y="4653136"/>
            <a:ext cx="2643025" cy="127926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4" name="직사각형 13"/>
          <p:cNvSpPr/>
          <p:nvPr/>
        </p:nvSpPr>
        <p:spPr>
          <a:xfrm>
            <a:off x="2195736" y="5254461"/>
            <a:ext cx="1236236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3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내용편집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5" name="직선 화살표 연결선 14"/>
          <p:cNvCxnSpPr>
            <a:cxnSpLocks noChangeShapeType="1"/>
            <a:stCxn id="14" idx="0"/>
          </p:cNvCxnSpPr>
          <p:nvPr/>
        </p:nvCxnSpPr>
        <p:spPr bwMode="auto">
          <a:xfrm flipH="1" flipV="1">
            <a:off x="2339752" y="3717032"/>
            <a:ext cx="474102" cy="1537429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8468016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0463" y="703648"/>
            <a:ext cx="7779929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00B050"/>
                </a:solidFill>
              </a:rPr>
              <a:t>&lt;!-- </a:t>
            </a:r>
            <a:r>
              <a:rPr lang="en-US" altLang="ko-KR" sz="1400" dirty="0" err="1">
                <a:solidFill>
                  <a:srgbClr val="00B050"/>
                </a:solidFill>
              </a:rPr>
              <a:t>MessageSource</a:t>
            </a:r>
            <a:r>
              <a:rPr lang="en-US" altLang="ko-KR" sz="1400" dirty="0">
                <a:solidFill>
                  <a:srgbClr val="00B050"/>
                </a:solidFill>
              </a:rPr>
              <a:t> --&gt;</a:t>
            </a:r>
          </a:p>
          <a:p>
            <a:r>
              <a:rPr lang="en-US" altLang="ko-KR" sz="1400" dirty="0"/>
              <a:t>&lt;bean id=</a:t>
            </a:r>
            <a:r>
              <a:rPr lang="en-US" altLang="ko-KR" sz="1400" i="1" dirty="0"/>
              <a:t>"</a:t>
            </a:r>
            <a:r>
              <a:rPr lang="en-US" altLang="ko-KR" sz="1400" i="1" dirty="0" err="1"/>
              <a:t>messageSource</a:t>
            </a:r>
            <a:r>
              <a:rPr lang="en-US" altLang="ko-KR" sz="1400" i="1" dirty="0"/>
              <a:t>" class="org.springframework.context.support.ResourceBundleMessageSource"&gt;</a:t>
            </a:r>
          </a:p>
          <a:p>
            <a:pPr lvl="1"/>
            <a:r>
              <a:rPr lang="en-US" altLang="ko-KR" sz="1400" dirty="0"/>
              <a:t>&lt;property name=</a:t>
            </a:r>
            <a:r>
              <a:rPr lang="en-US" altLang="ko-KR" sz="1400" i="1" dirty="0"/>
              <a:t>"</a:t>
            </a:r>
            <a:r>
              <a:rPr lang="en-US" altLang="ko-KR" sz="1400" i="1" dirty="0" err="1"/>
              <a:t>basenames</a:t>
            </a:r>
            <a:r>
              <a:rPr lang="en-US" altLang="ko-KR" sz="1400" i="1" dirty="0"/>
              <a:t>"&gt;</a:t>
            </a:r>
          </a:p>
          <a:p>
            <a:pPr lvl="1"/>
            <a:r>
              <a:rPr lang="en-US" altLang="ko-KR" sz="1400" dirty="0"/>
              <a:t>&lt;list&gt;</a:t>
            </a:r>
          </a:p>
          <a:p>
            <a:pPr lvl="1"/>
            <a:r>
              <a:rPr lang="en-US" altLang="ko-KR" sz="1400" dirty="0" smtClean="0"/>
              <a:t>	&lt;</a:t>
            </a:r>
            <a:r>
              <a:rPr lang="en-US" altLang="ko-KR" sz="1400" dirty="0"/>
              <a:t>value&gt;</a:t>
            </a:r>
            <a:r>
              <a:rPr lang="en-US" altLang="ko-KR" sz="1400" dirty="0" err="1"/>
              <a:t>messages_ko</a:t>
            </a:r>
            <a:r>
              <a:rPr lang="en-US" altLang="ko-KR" sz="1400" dirty="0"/>
              <a:t>&lt;/value&gt;</a:t>
            </a:r>
          </a:p>
          <a:p>
            <a:pPr lvl="1"/>
            <a:r>
              <a:rPr lang="en-US" altLang="ko-KR" sz="1400" dirty="0"/>
              <a:t>&lt;/list&gt;</a:t>
            </a:r>
          </a:p>
          <a:p>
            <a:pPr lvl="1"/>
            <a:r>
              <a:rPr lang="en-US" altLang="ko-KR" sz="1400" dirty="0"/>
              <a:t>&lt;/property&gt;</a:t>
            </a:r>
          </a:p>
          <a:p>
            <a:r>
              <a:rPr lang="en-US" altLang="ko-KR" sz="1400" dirty="0"/>
              <a:t>&lt;/bean&gt;</a:t>
            </a:r>
            <a:endParaRPr lang="ko-KR" altLang="en-US" sz="14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메시지소스 객체 생성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5796136" y="443886"/>
            <a:ext cx="165276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/>
              <a:t>root-context.xml</a:t>
            </a:r>
            <a:endParaRPr lang="ko-KR" alt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1854"/>
            <a:ext cx="2300641" cy="1550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직선 화살표 연결선 7"/>
          <p:cNvCxnSpPr/>
          <p:nvPr/>
        </p:nvCxnSpPr>
        <p:spPr>
          <a:xfrm flipH="1" flipV="1">
            <a:off x="2699792" y="1844824"/>
            <a:ext cx="4032448" cy="7827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2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</a:t>
            </a:r>
            <a:r>
              <a:rPr lang="ko-KR" altLang="en-US" dirty="0"/>
              <a:t>에서</a:t>
            </a:r>
            <a:r>
              <a:rPr lang="en-US" altLang="ko-KR" dirty="0"/>
              <a:t>  message</a:t>
            </a:r>
            <a:r>
              <a:rPr lang="ko-KR" altLang="en-US" dirty="0"/>
              <a:t> </a:t>
            </a:r>
            <a:r>
              <a:rPr lang="ko-KR" altLang="en-US" dirty="0" smtClean="0"/>
              <a:t>출력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24396" y="1090678"/>
            <a:ext cx="6264696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/>
              <a:t>&lt;</a:t>
            </a:r>
            <a:r>
              <a:rPr lang="en-US" altLang="ko-KR" dirty="0" err="1"/>
              <a:t>spring:</a:t>
            </a:r>
            <a:r>
              <a:rPr lang="en-US" altLang="ko-KR" dirty="0" err="1">
                <a:solidFill>
                  <a:srgbClr val="0000FF"/>
                </a:solidFill>
              </a:rPr>
              <a:t>hasBindErrors</a:t>
            </a:r>
            <a:r>
              <a:rPr lang="en-US" altLang="ko-KR" dirty="0"/>
              <a:t> name=</a:t>
            </a:r>
            <a:r>
              <a:rPr lang="en-US" altLang="ko-KR" i="1" dirty="0"/>
              <a:t>"user"&gt;</a:t>
            </a:r>
          </a:p>
          <a:p>
            <a:r>
              <a:rPr lang="en-US" altLang="ko-KR" dirty="0"/>
              <a:t>  &lt;span class=</a:t>
            </a:r>
            <a:r>
              <a:rPr lang="en-US" altLang="ko-KR" i="1" dirty="0"/>
              <a:t>"</a:t>
            </a:r>
            <a:r>
              <a:rPr lang="en-US" altLang="ko-KR" i="1" dirty="0" err="1"/>
              <a:t>fieldError</a:t>
            </a:r>
            <a:r>
              <a:rPr lang="en-US" altLang="ko-KR" i="1" dirty="0"/>
              <a:t>"&gt;</a:t>
            </a:r>
          </a:p>
          <a:p>
            <a:r>
              <a:rPr lang="en-US" altLang="ko-KR" dirty="0"/>
              <a:t>   </a:t>
            </a:r>
            <a:r>
              <a:rPr lang="en-US" altLang="ko-KR" dirty="0">
                <a:solidFill>
                  <a:srgbClr val="0000FF"/>
                </a:solidFill>
              </a:rPr>
              <a:t>&lt;</a:t>
            </a:r>
            <a:r>
              <a:rPr lang="en-US" altLang="ko-KR" dirty="0" err="1">
                <a:solidFill>
                  <a:srgbClr val="0000FF"/>
                </a:solidFill>
              </a:rPr>
              <a:t>c:forEach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err="1">
                <a:solidFill>
                  <a:srgbClr val="0000FF"/>
                </a:solidFill>
              </a:rPr>
              <a:t>var</a:t>
            </a:r>
            <a:r>
              <a:rPr lang="en-US" altLang="ko-KR" dirty="0">
                <a:solidFill>
                  <a:srgbClr val="0000FF"/>
                </a:solidFill>
              </a:rPr>
              <a:t>=</a:t>
            </a:r>
            <a:r>
              <a:rPr lang="en-US" altLang="ko-KR" i="1" dirty="0">
                <a:solidFill>
                  <a:srgbClr val="0000FF"/>
                </a:solidFill>
              </a:rPr>
              <a:t>"error" items="${</a:t>
            </a:r>
            <a:r>
              <a:rPr lang="en-US" altLang="ko-KR" i="1" dirty="0" err="1">
                <a:solidFill>
                  <a:srgbClr val="0000FF"/>
                </a:solidFill>
              </a:rPr>
              <a:t>errors.globalErrors</a:t>
            </a:r>
            <a:r>
              <a:rPr lang="en-US" altLang="ko-KR" i="1" dirty="0">
                <a:solidFill>
                  <a:srgbClr val="0000FF"/>
                </a:solidFill>
              </a:rPr>
              <a:t>}" &gt;</a:t>
            </a:r>
          </a:p>
          <a:p>
            <a:r>
              <a:rPr lang="en-US" altLang="ko-KR" dirty="0">
                <a:solidFill>
                  <a:srgbClr val="0000FF"/>
                </a:solidFill>
              </a:rPr>
              <a:t>  </a:t>
            </a:r>
            <a:r>
              <a:rPr lang="en-US" altLang="ko-KR" dirty="0" smtClean="0">
                <a:solidFill>
                  <a:srgbClr val="0000FF"/>
                </a:solidFill>
              </a:rPr>
              <a:t>       &lt;</a:t>
            </a:r>
            <a:r>
              <a:rPr lang="en-US" altLang="ko-KR" dirty="0" err="1">
                <a:solidFill>
                  <a:srgbClr val="0000FF"/>
                </a:solidFill>
              </a:rPr>
              <a:t>spring:</a:t>
            </a:r>
            <a:r>
              <a:rPr lang="en-US" altLang="ko-KR" dirty="0" err="1">
                <a:solidFill>
                  <a:srgbClr val="FF0000"/>
                </a:solidFill>
              </a:rPr>
              <a:t>message</a:t>
            </a:r>
            <a:r>
              <a:rPr lang="en-US" altLang="ko-KR" dirty="0">
                <a:solidFill>
                  <a:srgbClr val="0000FF"/>
                </a:solidFill>
              </a:rPr>
              <a:t> code=</a:t>
            </a:r>
            <a:r>
              <a:rPr lang="en-US" altLang="ko-KR" i="1" dirty="0">
                <a:solidFill>
                  <a:srgbClr val="0000FF"/>
                </a:solidFill>
              </a:rPr>
              <a:t>"${</a:t>
            </a:r>
            <a:r>
              <a:rPr lang="en-US" altLang="ko-KR" i="1" dirty="0" err="1">
                <a:solidFill>
                  <a:srgbClr val="0000FF"/>
                </a:solidFill>
              </a:rPr>
              <a:t>error.code</a:t>
            </a:r>
            <a:r>
              <a:rPr lang="en-US" altLang="ko-KR" i="1" dirty="0">
                <a:solidFill>
                  <a:srgbClr val="0000FF"/>
                </a:solidFill>
              </a:rPr>
              <a:t>}"  /&gt;</a:t>
            </a:r>
          </a:p>
          <a:p>
            <a:r>
              <a:rPr lang="en-US" altLang="ko-KR" dirty="0">
                <a:solidFill>
                  <a:srgbClr val="0000FF"/>
                </a:solidFill>
              </a:rPr>
              <a:t>   &lt;/</a:t>
            </a:r>
            <a:r>
              <a:rPr lang="en-US" altLang="ko-KR" dirty="0" err="1">
                <a:solidFill>
                  <a:srgbClr val="0000FF"/>
                </a:solidFill>
              </a:rPr>
              <a:t>c:forEach</a:t>
            </a:r>
            <a:r>
              <a:rPr lang="en-US" altLang="ko-KR" dirty="0">
                <a:solidFill>
                  <a:srgbClr val="0000FF"/>
                </a:solidFill>
              </a:rPr>
              <a:t>&gt;</a:t>
            </a:r>
          </a:p>
          <a:p>
            <a:r>
              <a:rPr lang="en-US" altLang="ko-KR" dirty="0"/>
              <a:t>  &lt;/span&gt;</a:t>
            </a:r>
          </a:p>
          <a:p>
            <a:r>
              <a:rPr lang="en-US" altLang="ko-KR" dirty="0"/>
              <a:t>   &lt;/</a:t>
            </a:r>
            <a:r>
              <a:rPr lang="en-US" altLang="ko-KR" dirty="0" err="1"/>
              <a:t>spring:hasBindErrors</a:t>
            </a:r>
            <a:r>
              <a:rPr lang="en-US" altLang="ko-KR" dirty="0" smtClean="0"/>
              <a:t>&gt;</a:t>
            </a:r>
          </a:p>
          <a:p>
            <a:r>
              <a:rPr lang="en-US" altLang="ko-KR" dirty="0" smtClean="0"/>
              <a:t>    …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en-US" altLang="ko-KR" dirty="0"/>
              <a:t>&lt;span class=</a:t>
            </a:r>
            <a:r>
              <a:rPr lang="en-US" altLang="ko-KR" i="1" dirty="0"/>
              <a:t>"</a:t>
            </a:r>
            <a:r>
              <a:rPr lang="en-US" altLang="ko-KR" i="1" dirty="0" err="1"/>
              <a:t>fieldError</a:t>
            </a:r>
            <a:r>
              <a:rPr lang="en-US" altLang="ko-KR" i="1" dirty="0" smtClean="0"/>
              <a:t>"&gt; </a:t>
            </a:r>
            <a:r>
              <a:rPr lang="en-US" altLang="ko-KR" b="1" i="1" dirty="0" smtClean="0">
                <a:solidFill>
                  <a:srgbClr val="0000FF"/>
                </a:solidFill>
              </a:rPr>
              <a:t>&lt;</a:t>
            </a:r>
            <a:r>
              <a:rPr lang="en-US" altLang="ko-KR" b="1" i="1" dirty="0" err="1">
                <a:solidFill>
                  <a:srgbClr val="0000FF"/>
                </a:solidFill>
              </a:rPr>
              <a:t>form:errors</a:t>
            </a:r>
            <a:r>
              <a:rPr lang="en-US" altLang="ko-KR" b="1" i="1" dirty="0">
                <a:solidFill>
                  <a:srgbClr val="0000FF"/>
                </a:solidFill>
              </a:rPr>
              <a:t> path="pass" </a:t>
            </a:r>
            <a:r>
              <a:rPr lang="en-US" altLang="ko-KR" b="1" i="1" dirty="0" smtClean="0">
                <a:solidFill>
                  <a:srgbClr val="0000FF"/>
                </a:solidFill>
              </a:rPr>
              <a:t>/&gt; </a:t>
            </a:r>
            <a:r>
              <a:rPr lang="en-US" altLang="ko-KR" i="1" dirty="0" smtClean="0"/>
              <a:t>&lt;/</a:t>
            </a:r>
            <a:r>
              <a:rPr lang="en-US" altLang="ko-KR" i="1" dirty="0"/>
              <a:t>span&gt;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3" y="721346"/>
            <a:ext cx="221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에서</a:t>
            </a:r>
            <a:r>
              <a:rPr lang="en-US" altLang="ko-KR" dirty="0" smtClean="0"/>
              <a:t>  message</a:t>
            </a:r>
            <a:r>
              <a:rPr lang="ko-KR" altLang="en-US" dirty="0" smtClean="0"/>
              <a:t> 출력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3923928" y="2422486"/>
            <a:ext cx="4838184" cy="73866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MessageSource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객체를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이용한 글로벌 에러메시지 출력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@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Valid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로 검증한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field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에러 메시지 출력</a:t>
            </a:r>
          </a:p>
        </p:txBody>
      </p:sp>
      <p:cxnSp>
        <p:nvCxnSpPr>
          <p:cNvPr id="15" name="직선 화살표 연결선 14"/>
          <p:cNvCxnSpPr/>
          <p:nvPr/>
        </p:nvCxnSpPr>
        <p:spPr>
          <a:xfrm flipH="1" flipV="1">
            <a:off x="2339752" y="2242806"/>
            <a:ext cx="1656184" cy="2811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flipH="1">
            <a:off x="3851922" y="3106902"/>
            <a:ext cx="216022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4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67046"/>
            <a:ext cx="7505700" cy="58388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@</a:t>
            </a:r>
            <a:r>
              <a:rPr lang="en-US" altLang="ko-KR" dirty="0"/>
              <a:t>V</a:t>
            </a:r>
            <a:r>
              <a:rPr lang="en-US" altLang="ko-KR" dirty="0" smtClean="0"/>
              <a:t>alid</a:t>
            </a:r>
            <a:r>
              <a:rPr lang="ko-KR" altLang="en-US" dirty="0" smtClean="0"/>
              <a:t> 에러 메시지 출력</a:t>
            </a:r>
            <a:r>
              <a:rPr lang="en-US" altLang="ko-KR" dirty="0" smtClean="0"/>
              <a:t>(</a:t>
            </a:r>
            <a:r>
              <a:rPr lang="en-US" altLang="ko-KR" dirty="0" err="1" smtClean="0">
                <a:solidFill>
                  <a:srgbClr val="0000FF"/>
                </a:solidFill>
              </a:rPr>
              <a:t>loginForm.jsp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89054" y="3212976"/>
            <a:ext cx="6763266" cy="21602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73392" y="3933056"/>
            <a:ext cx="7014492" cy="21602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857968" y="2287658"/>
            <a:ext cx="1829916" cy="129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95536" y="1296512"/>
            <a:ext cx="5328592" cy="141240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9111"/>
            <a:ext cx="2248458" cy="187103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132" y="874332"/>
            <a:ext cx="1843044" cy="17165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" name="직선 화살표 연결선 12"/>
          <p:cNvCxnSpPr/>
          <p:nvPr/>
        </p:nvCxnSpPr>
        <p:spPr>
          <a:xfrm flipV="1">
            <a:off x="5857968" y="1556792"/>
            <a:ext cx="586240" cy="2376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V="1">
            <a:off x="5580112" y="994938"/>
            <a:ext cx="922011" cy="22180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V="1">
            <a:off x="3513456" y="764704"/>
            <a:ext cx="3693676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1" y="692696"/>
            <a:ext cx="2581275" cy="567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endParaRPr lang="ko-KR" altLang="en-US" dirty="0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76266" y="4607763"/>
            <a:ext cx="1030474" cy="36003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3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ko-KR" dirty="0" smtClean="0"/>
              <a:t>JSTL(JavaServer </a:t>
            </a:r>
            <a:r>
              <a:rPr lang="sv-SE" altLang="ko-KR" dirty="0"/>
              <a:t>Pages Standard Tag Library)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676275"/>
            <a:ext cx="8397180" cy="4896544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독립적인 개발자들은 많은 </a:t>
            </a:r>
            <a:r>
              <a:rPr lang="ko-KR" altLang="en-US" sz="1800" dirty="0">
                <a:solidFill>
                  <a:srgbClr val="0000FF"/>
                </a:solidFill>
              </a:rPr>
              <a:t>사용자 </a:t>
            </a:r>
            <a:r>
              <a:rPr lang="ko-KR" altLang="en-US" sz="1800" dirty="0" smtClean="0">
                <a:solidFill>
                  <a:srgbClr val="0000FF"/>
                </a:solidFill>
              </a:rPr>
              <a:t>정의 </a:t>
            </a:r>
            <a:r>
              <a:rPr lang="en-US" altLang="ko-KR" sz="1800" dirty="0">
                <a:solidFill>
                  <a:srgbClr val="0000FF"/>
                </a:solidFill>
              </a:rPr>
              <a:t>JSP </a:t>
            </a:r>
            <a:r>
              <a:rPr lang="ko-KR" altLang="en-US" sz="1800" dirty="0">
                <a:solidFill>
                  <a:srgbClr val="0000FF"/>
                </a:solidFill>
              </a:rPr>
              <a:t>태그 </a:t>
            </a:r>
            <a:r>
              <a:rPr lang="ko-KR" altLang="en-US" sz="1800" dirty="0" smtClean="0">
                <a:solidFill>
                  <a:srgbClr val="0000FF"/>
                </a:solidFill>
              </a:rPr>
              <a:t>라이브러리</a:t>
            </a:r>
            <a:r>
              <a:rPr lang="it-IT" altLang="ko-KR" sz="1800" dirty="0"/>
              <a:t> &lt;%@ </a:t>
            </a:r>
            <a:r>
              <a:rPr lang="it-IT" altLang="ko-KR" sz="1800" dirty="0" smtClean="0"/>
              <a:t>taglib= %&gt;</a:t>
            </a:r>
            <a:r>
              <a:rPr lang="ko-KR" altLang="en-US" sz="1800" dirty="0" err="1" smtClean="0"/>
              <a:t>를</a:t>
            </a:r>
            <a:r>
              <a:rPr lang="ko-KR" altLang="en-US" sz="1800" dirty="0" smtClean="0"/>
              <a:t> 만들었음</a:t>
            </a:r>
            <a:endParaRPr lang="en-US" altLang="ko-KR" sz="1800" dirty="0" smtClean="0"/>
          </a:p>
          <a:p>
            <a:pPr lvl="1"/>
            <a:r>
              <a:rPr lang="en-US" altLang="ko-KR" sz="1600" dirty="0" smtClean="0"/>
              <a:t>HTML </a:t>
            </a:r>
            <a:r>
              <a:rPr lang="ko-KR" altLang="en-US" sz="1600" dirty="0" smtClean="0"/>
              <a:t>태그에서는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일반 언어의 </a:t>
            </a:r>
            <a:r>
              <a:rPr lang="ko-KR" altLang="en-US" sz="1600" dirty="0"/>
              <a:t>반복</a:t>
            </a:r>
            <a:r>
              <a:rPr lang="en-US" altLang="ko-KR" sz="1600" dirty="0"/>
              <a:t>, </a:t>
            </a:r>
            <a:r>
              <a:rPr lang="ko-KR" altLang="en-US" sz="1600" dirty="0"/>
              <a:t>조건 </a:t>
            </a:r>
            <a:r>
              <a:rPr lang="ko-KR" altLang="en-US" sz="1600" dirty="0" smtClean="0"/>
              <a:t>등의 제어가 어렵다</a:t>
            </a:r>
            <a:r>
              <a:rPr lang="en-US" altLang="ko-KR" sz="1600" dirty="0" smtClean="0"/>
              <a:t>. </a:t>
            </a:r>
          </a:p>
          <a:p>
            <a:pPr lvl="1"/>
            <a:r>
              <a:rPr lang="en-US" altLang="ko-KR" sz="1600" dirty="0" smtClean="0"/>
              <a:t>JSP </a:t>
            </a:r>
            <a:r>
              <a:rPr lang="ko-KR" altLang="en-US" sz="1600" dirty="0" smtClean="0"/>
              <a:t>에서</a:t>
            </a:r>
            <a:r>
              <a:rPr lang="en-US" altLang="ko-KR" sz="1600" dirty="0" smtClean="0"/>
              <a:t> &lt;% </a:t>
            </a:r>
            <a:r>
              <a:rPr lang="ko-KR" altLang="en-US" sz="1600" dirty="0">
                <a:solidFill>
                  <a:srgbClr val="0000FF"/>
                </a:solidFill>
              </a:rPr>
              <a:t>자바 </a:t>
            </a:r>
            <a:r>
              <a:rPr lang="ko-KR" altLang="en-US" sz="1600" dirty="0" smtClean="0">
                <a:solidFill>
                  <a:srgbClr val="0000FF"/>
                </a:solidFill>
              </a:rPr>
              <a:t>소스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/>
              <a:t>%&gt;</a:t>
            </a:r>
            <a:r>
              <a:rPr lang="ko-KR" altLang="en-US" sz="1600" dirty="0"/>
              <a:t>와 같은 </a:t>
            </a:r>
            <a:r>
              <a:rPr lang="ko-KR" altLang="en-US" sz="1600" dirty="0" err="1"/>
              <a:t>스크립팅을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이용해야 한다</a:t>
            </a:r>
            <a:r>
              <a:rPr lang="en-US" altLang="ko-KR" sz="1600" dirty="0" smtClean="0"/>
              <a:t>. </a:t>
            </a:r>
          </a:p>
          <a:p>
            <a:pPr lvl="1"/>
            <a:r>
              <a:rPr lang="en-US" altLang="ko-KR" sz="1600" dirty="0" smtClean="0"/>
              <a:t>HTML </a:t>
            </a:r>
            <a:r>
              <a:rPr lang="ko-KR" altLang="en-US" sz="1600" dirty="0" smtClean="0"/>
              <a:t>코드와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섞여 혼란스럽다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ko-KR" altLang="en-US" sz="1600" dirty="0" smtClean="0"/>
              <a:t> </a:t>
            </a:r>
            <a:r>
              <a:rPr lang="en-US" altLang="ko-KR" sz="1600" dirty="0"/>
              <a:t>HTML </a:t>
            </a:r>
            <a:r>
              <a:rPr lang="ko-KR" altLang="en-US" sz="1600" dirty="0" smtClean="0"/>
              <a:t>태그에서도 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일반 언어의 반복</a:t>
            </a:r>
            <a:r>
              <a:rPr lang="en-US" altLang="ko-KR" sz="1600" dirty="0"/>
              <a:t>, </a:t>
            </a:r>
            <a:r>
              <a:rPr lang="ko-KR" altLang="en-US" sz="1600" dirty="0" smtClean="0"/>
              <a:t>조건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등의 제어를 가능 하도록 </a:t>
            </a:r>
            <a:r>
              <a:rPr lang="ko-KR" altLang="en-US" sz="1600" dirty="0"/>
              <a:t>사용자 정의 </a:t>
            </a:r>
            <a:r>
              <a:rPr lang="en-US" altLang="ko-KR" sz="1600" dirty="0"/>
              <a:t>JSP </a:t>
            </a:r>
            <a:r>
              <a:rPr lang="ko-KR" altLang="en-US" sz="1600" dirty="0"/>
              <a:t>태그 </a:t>
            </a:r>
            <a:r>
              <a:rPr lang="ko-KR" altLang="en-US" sz="1600" dirty="0" smtClean="0"/>
              <a:t>라이브러리개발 </a:t>
            </a:r>
            <a:r>
              <a:rPr lang="en-US" altLang="ko-KR" sz="1600" dirty="0" smtClean="0"/>
              <a:t>: </a:t>
            </a:r>
            <a:r>
              <a:rPr lang="en-US" altLang="ko-KR" sz="1600" dirty="0">
                <a:solidFill>
                  <a:srgbClr val="0000FF"/>
                </a:solidFill>
              </a:rPr>
              <a:t>EL</a:t>
            </a:r>
            <a:r>
              <a:rPr lang="en-US" altLang="ko-KR" sz="1600" dirty="0"/>
              <a:t>(Expression Language) </a:t>
            </a:r>
          </a:p>
          <a:p>
            <a:pPr lvl="1"/>
            <a:r>
              <a:rPr lang="ko-KR" altLang="en-US" sz="1600" dirty="0" smtClean="0"/>
              <a:t>표준화를 위해 </a:t>
            </a:r>
            <a:r>
              <a:rPr lang="en-US" altLang="ko-KR" sz="1600" dirty="0" smtClean="0"/>
              <a:t>Java </a:t>
            </a:r>
            <a:r>
              <a:rPr lang="en-US" altLang="ko-KR" sz="1600" dirty="0"/>
              <a:t>Community Process(JSR 52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에서 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표준태그 라이브러리 </a:t>
            </a:r>
            <a:r>
              <a:rPr lang="sv-SE" altLang="ko-KR" sz="1600" dirty="0">
                <a:solidFill>
                  <a:srgbClr val="0000FF"/>
                </a:solidFill>
              </a:rPr>
              <a:t>JSTL(JavaServer Pages Standard Tag Library) </a:t>
            </a:r>
            <a:r>
              <a:rPr lang="ko-KR" altLang="en-US" sz="1600" dirty="0" smtClean="0"/>
              <a:t>개발</a:t>
            </a:r>
            <a:endParaRPr lang="en-US" altLang="ko-KR" sz="1600" dirty="0"/>
          </a:p>
          <a:p>
            <a:r>
              <a:rPr lang="en-US" altLang="ko-KR" sz="1800" dirty="0">
                <a:solidFill>
                  <a:srgbClr val="0000FF"/>
                </a:solidFill>
              </a:rPr>
              <a:t>JSTL</a:t>
            </a:r>
            <a:r>
              <a:rPr lang="ko-KR" altLang="en-US" sz="1800" dirty="0">
                <a:solidFill>
                  <a:srgbClr val="0000FF"/>
                </a:solidFill>
              </a:rPr>
              <a:t>의 주요 </a:t>
            </a:r>
            <a:r>
              <a:rPr lang="ko-KR" altLang="en-US" sz="1800" dirty="0" smtClean="0">
                <a:solidFill>
                  <a:srgbClr val="0000FF"/>
                </a:solidFill>
              </a:rPr>
              <a:t>강점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lvl="1"/>
            <a:r>
              <a:rPr lang="ko-KR" altLang="en-US" sz="1600" dirty="0" err="1" smtClean="0"/>
              <a:t>서블릿</a:t>
            </a:r>
            <a:r>
              <a:rPr lang="ko-KR" altLang="en-US" sz="1600" dirty="0" smtClean="0"/>
              <a:t> </a:t>
            </a:r>
            <a:r>
              <a:rPr lang="ko-KR" altLang="en-US" sz="1600" dirty="0" err="1"/>
              <a:t>컨텍스트에</a:t>
            </a:r>
            <a:r>
              <a:rPr lang="ko-KR" altLang="en-US" sz="1600" dirty="0"/>
              <a:t> 저장된 </a:t>
            </a:r>
            <a:r>
              <a:rPr lang="ko-KR" altLang="en-US" sz="1600" dirty="0" smtClean="0"/>
              <a:t>데이터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같은 애플리케이션 </a:t>
            </a:r>
            <a:r>
              <a:rPr lang="ko-KR" altLang="en-US" sz="1600" dirty="0" smtClean="0"/>
              <a:t>데이터를 </a:t>
            </a:r>
            <a:r>
              <a:rPr lang="ko-KR" altLang="en-US" sz="1600" dirty="0"/>
              <a:t>액세스 및 조작하는 쉬운 방법을 제공하는 </a:t>
            </a:r>
            <a:r>
              <a:rPr lang="ko-KR" altLang="en-US" sz="1600" dirty="0" smtClean="0"/>
              <a:t>간단한 </a:t>
            </a:r>
            <a:r>
              <a:rPr lang="en-US" altLang="ko-KR" sz="1600" dirty="0" smtClean="0">
                <a:solidFill>
                  <a:srgbClr val="0000FF"/>
                </a:solidFill>
              </a:rPr>
              <a:t>EL</a:t>
            </a:r>
            <a:r>
              <a:rPr lang="en-US" altLang="ko-KR" sz="1600" b="1" dirty="0">
                <a:solidFill>
                  <a:srgbClr val="0000FF"/>
                </a:solidFill>
              </a:rPr>
              <a:t>(Expression Language) </a:t>
            </a:r>
            <a:r>
              <a:rPr lang="ko-KR" altLang="en-US" sz="1600" dirty="0" smtClean="0"/>
              <a:t>제공 </a:t>
            </a:r>
            <a:endParaRPr lang="en-US" altLang="ko-KR" sz="1600" dirty="0" smtClean="0"/>
          </a:p>
          <a:p>
            <a:pPr lvl="1"/>
            <a:endParaRPr lang="en-US" altLang="ko-KR" sz="1600" dirty="0"/>
          </a:p>
          <a:p>
            <a:r>
              <a:rPr lang="en-US" altLang="ko-KR" sz="1800" dirty="0" err="1"/>
              <a:t>jstl</a:t>
            </a:r>
            <a:r>
              <a:rPr lang="en-US" altLang="ko-KR" sz="1800" dirty="0"/>
              <a:t> </a:t>
            </a:r>
            <a:r>
              <a:rPr lang="ko-KR" altLang="en-US" sz="1800" dirty="0"/>
              <a:t>과 </a:t>
            </a:r>
            <a:r>
              <a:rPr lang="en-US" altLang="ko-KR" sz="1800" dirty="0"/>
              <a:t>standard 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두개의</a:t>
            </a:r>
            <a:r>
              <a:rPr lang="ko-KR" altLang="en-US" sz="1800" dirty="0" smtClean="0"/>
              <a:t> 라이브러리를 </a:t>
            </a:r>
            <a:r>
              <a:rPr lang="en-US" altLang="ko-KR" sz="1800" dirty="0" err="1" smtClean="0"/>
              <a:t>pom</a:t>
            </a:r>
            <a:r>
              <a:rPr lang="ko-KR" altLang="en-US" sz="1800" dirty="0" smtClean="0"/>
              <a:t> 에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추가</a:t>
            </a:r>
            <a:r>
              <a:rPr lang="en-US" altLang="ko-KR" sz="1800" dirty="0" smtClean="0"/>
              <a:t> 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5648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ko-KR" dirty="0" smtClean="0"/>
              <a:t>JSTL </a:t>
            </a:r>
            <a:r>
              <a:rPr lang="ko-KR" altLang="en-US" dirty="0" smtClean="0"/>
              <a:t>정리</a:t>
            </a:r>
            <a:r>
              <a:rPr lang="sv-SE" altLang="ko-KR" dirty="0" smtClean="0"/>
              <a:t> </a:t>
            </a:r>
            <a:r>
              <a:rPr lang="ko-KR" altLang="en-US" dirty="0" smtClean="0"/>
              <a:t>파일 작성</a:t>
            </a:r>
            <a:r>
              <a:rPr lang="sv-SE" altLang="ko-KR" dirty="0" smtClean="0"/>
              <a:t> (</a:t>
            </a:r>
            <a:r>
              <a:rPr lang="en-US" altLang="ko-KR" dirty="0" err="1" smtClean="0">
                <a:solidFill>
                  <a:srgbClr val="0000FF"/>
                </a:solidFill>
              </a:rPr>
              <a:t>jsp_header</a:t>
            </a:r>
            <a:r>
              <a:rPr lang="en-US" altLang="ko-KR" b="1" dirty="0" err="1" smtClean="0">
                <a:solidFill>
                  <a:srgbClr val="0000FF"/>
                </a:solidFill>
              </a:rPr>
              <a:t>.jsp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7525" y="781240"/>
            <a:ext cx="733405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JSTL </a:t>
            </a:r>
            <a:r>
              <a:rPr lang="ko-KR" altLang="en-US" dirty="0" smtClean="0"/>
              <a:t>정의와 </a:t>
            </a:r>
            <a:r>
              <a:rPr lang="en-US" altLang="ko-KR" dirty="0" smtClean="0"/>
              <a:t>style</a:t>
            </a:r>
            <a:r>
              <a:rPr lang="ko-KR" altLang="en-US" dirty="0" smtClean="0"/>
              <a:t> 을 모든 </a:t>
            </a:r>
            <a:r>
              <a:rPr lang="ko-KR" altLang="en-US" dirty="0" err="1" smtClean="0"/>
              <a:t>뷰에서</a:t>
            </a:r>
            <a:r>
              <a:rPr lang="ko-KR" altLang="en-US" dirty="0" smtClean="0"/>
              <a:t> 사용할 </a:t>
            </a:r>
            <a:r>
              <a:rPr lang="ko-KR" altLang="en-US" dirty="0" err="1" smtClean="0"/>
              <a:t>수있도록</a:t>
            </a:r>
            <a:r>
              <a:rPr lang="ko-KR" altLang="en-US" dirty="0" smtClean="0"/>
              <a:t> 별도의 파일에 저장하고 각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뷰에서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&lt;include&gt;</a:t>
            </a:r>
            <a:r>
              <a:rPr lang="ko-KR" altLang="en-US" dirty="0" smtClean="0"/>
              <a:t>하여 사용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49784" y="1694810"/>
            <a:ext cx="1944216" cy="9083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810277" y="1128605"/>
            <a:ext cx="613841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&lt;%@ page session="false"%&gt;</a:t>
            </a:r>
          </a:p>
          <a:p>
            <a:r>
              <a:rPr lang="it-IT" altLang="ko-KR" sz="1400" dirty="0"/>
              <a:t>&lt;%@ taglib prefix="</a:t>
            </a:r>
            <a:r>
              <a:rPr lang="it-IT" altLang="ko-KR" sz="1400" b="1" dirty="0">
                <a:solidFill>
                  <a:srgbClr val="0000FF"/>
                </a:solidFill>
              </a:rPr>
              <a:t>c</a:t>
            </a:r>
            <a:r>
              <a:rPr lang="it-IT" altLang="ko-KR" sz="1400" dirty="0"/>
              <a:t>" uri="http://java.sun.com/jsp/jstl/core"%&gt;</a:t>
            </a:r>
          </a:p>
          <a:p>
            <a:r>
              <a:rPr lang="en-US" altLang="ko-KR" sz="1400" dirty="0"/>
              <a:t>&lt;%@ </a:t>
            </a:r>
            <a:r>
              <a:rPr lang="en-US" altLang="ko-KR" sz="1400" dirty="0" err="1"/>
              <a:t>taglib</a:t>
            </a:r>
            <a:r>
              <a:rPr lang="en-US" altLang="ko-KR" sz="1400" dirty="0"/>
              <a:t> prefix="</a:t>
            </a:r>
            <a:r>
              <a:rPr lang="en-US" altLang="ko-KR" sz="1400" i="1" dirty="0">
                <a:solidFill>
                  <a:srgbClr val="0000FF"/>
                </a:solidFill>
              </a:rPr>
              <a:t>spring</a:t>
            </a:r>
            <a:r>
              <a:rPr lang="en-US" altLang="ko-KR" sz="1400" dirty="0"/>
              <a:t>" </a:t>
            </a:r>
            <a:r>
              <a:rPr lang="en-US" altLang="ko-KR" sz="1400" dirty="0" err="1"/>
              <a:t>uri</a:t>
            </a:r>
            <a:r>
              <a:rPr lang="en-US" altLang="ko-KR" sz="1400" dirty="0"/>
              <a:t>="http://www.springframework.org/tags"%&gt;</a:t>
            </a:r>
          </a:p>
          <a:p>
            <a:r>
              <a:rPr lang="sv-SE" altLang="ko-KR" sz="1400" dirty="0"/>
              <a:t>&lt;%@ taglib prefix="</a:t>
            </a:r>
            <a:r>
              <a:rPr lang="sv-SE" altLang="ko-KR" sz="1400" b="1" dirty="0">
                <a:solidFill>
                  <a:srgbClr val="0000FF"/>
                </a:solidFill>
              </a:rPr>
              <a:t>form</a:t>
            </a:r>
            <a:r>
              <a:rPr lang="sv-SE" altLang="ko-KR" sz="1400" dirty="0"/>
              <a:t>" uri="http://www.springframework.org/tags/form"%&gt;</a:t>
            </a:r>
          </a:p>
          <a:p>
            <a:r>
              <a:rPr lang="it-IT" altLang="ko-KR" sz="1400" dirty="0"/>
              <a:t>&lt;%@ taglib prefix="</a:t>
            </a:r>
            <a:r>
              <a:rPr lang="it-IT" altLang="ko-KR" sz="1400" b="1" dirty="0">
                <a:solidFill>
                  <a:srgbClr val="0000FF"/>
                </a:solidFill>
              </a:rPr>
              <a:t>f</a:t>
            </a:r>
            <a:r>
              <a:rPr lang="it-IT" altLang="ko-KR" sz="1400" dirty="0"/>
              <a:t>" uri="http://java.sun.com/jsp/jstl/fmt" %&gt;</a:t>
            </a:r>
          </a:p>
          <a:p>
            <a:endParaRPr lang="ko-KR" alt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2335"/>
            <a:ext cx="2581275" cy="567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1403648" y="5030932"/>
            <a:ext cx="1190352" cy="34228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55" y="2575949"/>
            <a:ext cx="2232248" cy="116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755576" y="2825538"/>
            <a:ext cx="1838424" cy="74747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922363" y="3742425"/>
            <a:ext cx="1273373" cy="47866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49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메이븐</a:t>
            </a:r>
            <a:r>
              <a:rPr lang="ko-KR" altLang="en-US" b="1" dirty="0"/>
              <a:t> 프로젝트 </a:t>
            </a:r>
            <a:r>
              <a:rPr lang="ko-KR" altLang="en-US" b="1" dirty="0" smtClean="0"/>
              <a:t>구성</a:t>
            </a:r>
            <a:r>
              <a:rPr lang="en-US" altLang="ko-KR" b="1" dirty="0" smtClean="0"/>
              <a:t>(2)x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6712"/>
            <a:ext cx="3096344" cy="5271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067944" y="10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pom.xml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en-US" altLang="ko-KR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Project </a:t>
            </a:r>
            <a:r>
              <a:rPr lang="en-US" altLang="ko-KR" b="1" dirty="0">
                <a:latin typeface="HY강B" panose="02030600000101010101" pitchFamily="18" charset="-127"/>
                <a:ea typeface="HY강B" panose="02030600000101010101" pitchFamily="18" charset="-127"/>
              </a:rPr>
              <a:t>Object Model(POM</a:t>
            </a:r>
            <a:r>
              <a:rPr lang="en-US" altLang="ko-KR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메이븐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프로젝트에 대한 모든 설정을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저장 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704235"/>
            <a:ext cx="5058473" cy="460393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899592" y="3068960"/>
            <a:ext cx="1008112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076056" y="2574040"/>
            <a:ext cx="990977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dirty="0" err="1" smtClean="0"/>
              <a:t>CardMybatis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2378224"/>
            <a:ext cx="979884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dirty="0" smtClean="0"/>
              <a:t>com.jang.doc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779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style.css</a:t>
            </a:r>
            <a:endParaRPr lang="ko-KR" altLang="en-US" dirty="0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6948163" y="1585692"/>
            <a:ext cx="504157" cy="1174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948163" y="332656"/>
            <a:ext cx="1872309" cy="6745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3" y="764704"/>
            <a:ext cx="6705600" cy="564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14" y="109316"/>
            <a:ext cx="2182573" cy="3031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4464607" y="101663"/>
            <a:ext cx="2285752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css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</a:rPr>
              <a:t>폴더생성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ko-KR" sz="1600" dirty="0" smtClean="0"/>
              <a:t>Login_bg.gif  </a:t>
            </a:r>
            <a:r>
              <a:rPr lang="ko-KR" altLang="en-US" sz="1600" dirty="0" smtClean="0"/>
              <a:t>파일</a:t>
            </a:r>
            <a:r>
              <a:rPr lang="en-US" altLang="ko-KR" sz="1600" dirty="0" smtClean="0"/>
              <a:t>  copy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7020272" y="313487"/>
            <a:ext cx="1656184" cy="69371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598455" y="1333810"/>
            <a:ext cx="199381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/>
              <a:t>&lt;div class=</a:t>
            </a:r>
            <a:r>
              <a:rPr lang="en-US" altLang="ko-KR" i="1" dirty="0"/>
              <a:t>"form"&gt;</a:t>
            </a:r>
            <a:endParaRPr lang="ko-KR" altLang="en-US" dirty="0"/>
          </a:p>
        </p:txBody>
      </p:sp>
      <p:cxnSp>
        <p:nvCxnSpPr>
          <p:cNvPr id="14" name="직선 화살표 연결선 13"/>
          <p:cNvCxnSpPr>
            <a:cxnSpLocks noChangeShapeType="1"/>
          </p:cNvCxnSpPr>
          <p:nvPr/>
        </p:nvCxnSpPr>
        <p:spPr bwMode="auto">
          <a:xfrm flipH="1">
            <a:off x="1043608" y="1503087"/>
            <a:ext cx="1554847" cy="70177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416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style.css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5095875" cy="47339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03915"/>
            <a:ext cx="3648075" cy="40005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3621"/>
            <a:ext cx="15716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419872" y="5354613"/>
            <a:ext cx="2520280" cy="3600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&lt;span class=</a:t>
            </a:r>
            <a:r>
              <a:rPr lang="en-US" altLang="ko-KR" sz="1600" i="1" dirty="0">
                <a:solidFill>
                  <a:schemeClr val="tx1"/>
                </a:solidFill>
              </a:rPr>
              <a:t>"</a:t>
            </a:r>
            <a:r>
              <a:rPr lang="en-US" altLang="ko-KR" sz="1600" i="1" dirty="0" err="1">
                <a:solidFill>
                  <a:schemeClr val="tx1"/>
                </a:solidFill>
              </a:rPr>
              <a:t>fieldError</a:t>
            </a:r>
            <a:r>
              <a:rPr lang="en-US" altLang="ko-KR" sz="1600" i="1" dirty="0">
                <a:solidFill>
                  <a:schemeClr val="tx1"/>
                </a:solidFill>
              </a:rPr>
              <a:t>"&gt;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V="1">
            <a:off x="4680012" y="4077072"/>
            <a:ext cx="972108" cy="127754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2644804" y="643875"/>
            <a:ext cx="2215228" cy="3600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 </a:t>
            </a:r>
            <a:r>
              <a:rPr lang="en-US" altLang="ko-KR" sz="1600" dirty="0">
                <a:solidFill>
                  <a:schemeClr val="tx1"/>
                </a:solidFill>
              </a:rPr>
              <a:t>&lt;button type=</a:t>
            </a:r>
            <a:r>
              <a:rPr lang="en-US" altLang="ko-KR" sz="1600" i="1" dirty="0">
                <a:solidFill>
                  <a:schemeClr val="tx1"/>
                </a:solidFill>
              </a:rPr>
              <a:t>"submit"&gt;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888868" y="403138"/>
            <a:ext cx="1680021" cy="3600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&lt;li id=</a:t>
            </a:r>
            <a:r>
              <a:rPr lang="en-US" altLang="ko-KR" sz="1600" i="1" dirty="0">
                <a:solidFill>
                  <a:schemeClr val="tx1"/>
                </a:solidFill>
              </a:rPr>
              <a:t>"</a:t>
            </a:r>
            <a:r>
              <a:rPr lang="en-US" altLang="ko-KR" sz="1600" i="1" dirty="0" err="1">
                <a:solidFill>
                  <a:schemeClr val="tx1"/>
                </a:solidFill>
              </a:rPr>
              <a:t>lilogb</a:t>
            </a:r>
            <a:r>
              <a:rPr lang="en-US" altLang="ko-KR" sz="1600" i="1" dirty="0">
                <a:solidFill>
                  <a:schemeClr val="tx1"/>
                </a:solidFill>
              </a:rPr>
              <a:t>"&gt;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cxnSp>
        <p:nvCxnSpPr>
          <p:cNvPr id="15" name="직선 화살표 연결선 14"/>
          <p:cNvCxnSpPr>
            <a:cxnSpLocks noChangeShapeType="1"/>
            <a:stCxn id="11" idx="1"/>
          </p:cNvCxnSpPr>
          <p:nvPr/>
        </p:nvCxnSpPr>
        <p:spPr bwMode="auto">
          <a:xfrm flipH="1">
            <a:off x="1187624" y="823895"/>
            <a:ext cx="1457180" cy="15683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8" name="직선 화살표 연결선 17"/>
          <p:cNvCxnSpPr>
            <a:cxnSpLocks noChangeShapeType="1"/>
            <a:stCxn id="3075" idx="1"/>
          </p:cNvCxnSpPr>
          <p:nvPr/>
        </p:nvCxnSpPr>
        <p:spPr bwMode="auto">
          <a:xfrm flipH="1">
            <a:off x="5580112" y="583159"/>
            <a:ext cx="288032" cy="2197769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02576792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0" y="996516"/>
            <a:ext cx="8877300" cy="41814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loginForm.jsp</a:t>
            </a:r>
            <a:r>
              <a:rPr lang="en-US" altLang="ko-KR" dirty="0" smtClean="0"/>
              <a:t>)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4955694" y="3617280"/>
            <a:ext cx="1947654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jsp_header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.jsp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" name="자유형 2"/>
          <p:cNvSpPr/>
          <p:nvPr/>
        </p:nvSpPr>
        <p:spPr>
          <a:xfrm>
            <a:off x="3341774" y="1370382"/>
            <a:ext cx="3099697" cy="2238375"/>
          </a:xfrm>
          <a:custGeom>
            <a:avLst/>
            <a:gdLst>
              <a:gd name="connsiteX0" fmla="*/ 2333625 w 3099697"/>
              <a:gd name="connsiteY0" fmla="*/ 2238375 h 2238375"/>
              <a:gd name="connsiteX1" fmla="*/ 2962275 w 3099697"/>
              <a:gd name="connsiteY1" fmla="*/ 933450 h 2238375"/>
              <a:gd name="connsiteX2" fmla="*/ 0 w 3099697"/>
              <a:gd name="connsiteY2" fmla="*/ 0 h 22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9697" h="2238375">
                <a:moveTo>
                  <a:pt x="2333625" y="2238375"/>
                </a:moveTo>
                <a:cubicBezTo>
                  <a:pt x="2842419" y="1772443"/>
                  <a:pt x="3351213" y="1306512"/>
                  <a:pt x="2962275" y="933450"/>
                </a:cubicBezTo>
                <a:cubicBezTo>
                  <a:pt x="2573338" y="560387"/>
                  <a:pt x="1286669" y="280193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199978" y="443553"/>
            <a:ext cx="1548486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login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Form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.jsp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2683020" y="3879044"/>
            <a:ext cx="647265" cy="17133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545176" y="5445224"/>
            <a:ext cx="275666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webapp</a:t>
            </a:r>
            <a:r>
              <a:rPr lang="en-US" altLang="ko-KR" sz="1600" dirty="0" smtClean="0">
                <a:solidFill>
                  <a:srgbClr val="0000FF"/>
                </a:solidFill>
              </a:rPr>
              <a:t>/resources/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css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</a:rPr>
              <a:t>폴더생성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ko-KR" sz="1600" dirty="0" smtClean="0"/>
              <a:t>style.css</a:t>
            </a:r>
          </a:p>
        </p:txBody>
      </p:sp>
      <p:sp>
        <p:nvSpPr>
          <p:cNvPr id="9" name="자유형 8"/>
          <p:cNvSpPr/>
          <p:nvPr/>
        </p:nvSpPr>
        <p:spPr>
          <a:xfrm rot="1542332">
            <a:off x="5399045" y="3326654"/>
            <a:ext cx="2852994" cy="1875039"/>
          </a:xfrm>
          <a:custGeom>
            <a:avLst/>
            <a:gdLst>
              <a:gd name="connsiteX0" fmla="*/ 2333625 w 3099697"/>
              <a:gd name="connsiteY0" fmla="*/ 2238375 h 2238375"/>
              <a:gd name="connsiteX1" fmla="*/ 2962275 w 3099697"/>
              <a:gd name="connsiteY1" fmla="*/ 933450 h 2238375"/>
              <a:gd name="connsiteX2" fmla="*/ 0 w 3099697"/>
              <a:gd name="connsiteY2" fmla="*/ 0 h 22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9697" h="2238375">
                <a:moveTo>
                  <a:pt x="2333625" y="2238375"/>
                </a:moveTo>
                <a:cubicBezTo>
                  <a:pt x="2842419" y="1772443"/>
                  <a:pt x="3351213" y="1306512"/>
                  <a:pt x="2962275" y="933450"/>
                </a:cubicBezTo>
                <a:cubicBezTo>
                  <a:pt x="2573338" y="560387"/>
                  <a:pt x="1286669" y="280193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827584" y="4264173"/>
            <a:ext cx="864096" cy="17133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043608" y="4464054"/>
            <a:ext cx="1368152" cy="17133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782210" y="4635389"/>
            <a:ext cx="1053486" cy="17133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7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View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en-US" altLang="ko-KR" dirty="0" err="1"/>
              <a:t>loginForm.jsp</a:t>
            </a:r>
            <a:r>
              <a:rPr lang="en-US" altLang="ko-KR" dirty="0"/>
              <a:t>) </a:t>
            </a:r>
            <a:r>
              <a:rPr lang="ko-KR" altLang="en-US" dirty="0"/>
              <a:t>생성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524750" cy="39147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665046" y="988494"/>
            <a:ext cx="3456385" cy="28026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971600" y="1340769"/>
            <a:ext cx="6624736" cy="23013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964196" y="1885021"/>
            <a:ext cx="6776156" cy="23994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683568" y="980729"/>
            <a:ext cx="964704" cy="23356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742242" y="3555260"/>
            <a:ext cx="1021446" cy="23356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61299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성공화면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loginSuccess.jsp</a:t>
            </a:r>
            <a:r>
              <a:rPr lang="en-US" altLang="ko-KR" dirty="0" smtClean="0"/>
              <a:t>)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839068"/>
            <a:ext cx="8856984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&lt;%@ page language=</a:t>
            </a:r>
            <a:r>
              <a:rPr lang="en-US" altLang="ko-KR" sz="1400" i="1" dirty="0">
                <a:latin typeface="HY강B" pitchFamily="18" charset="-127"/>
                <a:ea typeface="HY강B" pitchFamily="18" charset="-127"/>
              </a:rPr>
              <a:t>"java" </a:t>
            </a:r>
            <a:r>
              <a:rPr lang="en-US" altLang="ko-KR" sz="1400" i="1" dirty="0" err="1">
                <a:latin typeface="HY강B" pitchFamily="18" charset="-127"/>
                <a:ea typeface="HY강B" pitchFamily="18" charset="-127"/>
              </a:rPr>
              <a:t>contentType</a:t>
            </a:r>
            <a:r>
              <a:rPr lang="en-US" altLang="ko-KR" sz="1400" i="1" dirty="0">
                <a:latin typeface="HY강B" pitchFamily="18" charset="-127"/>
                <a:ea typeface="HY강B" pitchFamily="18" charset="-127"/>
              </a:rPr>
              <a:t>="text/html; charset=UTF-8" </a:t>
            </a:r>
            <a:r>
              <a:rPr lang="en-US" altLang="ko-KR" sz="1400" i="1" dirty="0" err="1">
                <a:latin typeface="HY강B" pitchFamily="18" charset="-127"/>
                <a:ea typeface="HY강B" pitchFamily="18" charset="-127"/>
              </a:rPr>
              <a:t>pageEncoding</a:t>
            </a:r>
            <a:r>
              <a:rPr lang="en-US" altLang="ko-KR" sz="1400" i="1" dirty="0">
                <a:latin typeface="HY강B" pitchFamily="18" charset="-127"/>
                <a:ea typeface="HY강B" pitchFamily="18" charset="-127"/>
              </a:rPr>
              <a:t>="UTF-8"%&gt;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&lt;%@ include file=</a:t>
            </a:r>
            <a:r>
              <a:rPr lang="en-US" altLang="ko-KR" sz="14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"./</a:t>
            </a:r>
            <a:r>
              <a:rPr lang="en-US" altLang="ko-KR" sz="1400" i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jsp_header.jsp</a:t>
            </a:r>
            <a:r>
              <a:rPr lang="en-US" altLang="ko-KR" sz="14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 %&gt;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&lt;html&gt;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head&gt;</a:t>
            </a:r>
          </a:p>
          <a:p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&lt;meta http-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equiv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400" i="1" dirty="0">
                <a:latin typeface="HY강B" pitchFamily="18" charset="-127"/>
                <a:ea typeface="HY강B" pitchFamily="18" charset="-127"/>
              </a:rPr>
              <a:t>"Content-Type" content="text/html; charset=UTF-8"&gt;</a:t>
            </a:r>
          </a:p>
          <a:p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&lt;title&gt;</a:t>
            </a:r>
            <a:r>
              <a:rPr lang="ko-KR" altLang="en-US" sz="1400" dirty="0">
                <a:latin typeface="HY강B" pitchFamily="18" charset="-127"/>
                <a:ea typeface="HY강B" pitchFamily="18" charset="-127"/>
              </a:rPr>
              <a:t>로그인 성공화면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&lt;/title&gt;</a:t>
            </a:r>
          </a:p>
          <a:p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&lt;/head&gt;</a:t>
            </a:r>
          </a:p>
          <a:p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&lt;body&gt;</a:t>
            </a:r>
          </a:p>
          <a:p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&lt;div align=</a:t>
            </a:r>
            <a:r>
              <a:rPr lang="en-US" altLang="ko-KR" sz="1400" i="1" dirty="0">
                <a:latin typeface="HY강B" pitchFamily="18" charset="-127"/>
                <a:ea typeface="HY강B" pitchFamily="18" charset="-127"/>
              </a:rPr>
              <a:t>"center" class="body"&gt;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h2&gt;</a:t>
            </a:r>
            <a:r>
              <a:rPr lang="ko-KR" altLang="en-US" sz="1400" dirty="0">
                <a:latin typeface="HY강B" pitchFamily="18" charset="-127"/>
                <a:ea typeface="HY강B" pitchFamily="18" charset="-127"/>
              </a:rPr>
              <a:t>로그인화면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&lt;/h2&gt;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  환영합니다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,${ </a:t>
            </a:r>
            <a:r>
              <a:rPr lang="en-US" altLang="ko-KR" sz="1400" b="1" dirty="0" smtClean="0">
                <a:solidFill>
                  <a:srgbClr val="00B0F0"/>
                </a:solidFill>
                <a:latin typeface="HY강B" pitchFamily="18" charset="-127"/>
                <a:ea typeface="HY강B" pitchFamily="18" charset="-127"/>
              </a:rPr>
              <a:t>loginUser.name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}</a:t>
            </a:r>
            <a:r>
              <a:rPr lang="ko-KR" altLang="en-US" sz="14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씨</a:t>
            </a:r>
            <a:r>
              <a:rPr lang="ko-KR" altLang="en-US" sz="1400" dirty="0">
                <a:latin typeface="HY강B" pitchFamily="18" charset="-127"/>
                <a:ea typeface="HY강B" pitchFamily="18" charset="-127"/>
              </a:rPr>
              <a:t>！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&gt;&lt;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&gt;&lt;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a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href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="/Login4mvc/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userEdit.html?userId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=${loginUser.id}"&gt;&lt;</a:t>
            </a:r>
            <a:r>
              <a:rPr lang="ko-KR" altLang="en-US" sz="1400" u="sng" dirty="0">
                <a:latin typeface="HY강B" panose="02030600000101010101" pitchFamily="18" charset="-127"/>
                <a:ea typeface="HY강B" panose="02030600000101010101" pitchFamily="18" charset="-127"/>
              </a:rPr>
              <a:t>회원정보 수정</a:t>
            </a:r>
            <a:r>
              <a:rPr lang="en-US" altLang="ko-KR" sz="1400" u="sng" dirty="0">
                <a:latin typeface="HY강B" panose="02030600000101010101" pitchFamily="18" charset="-127"/>
                <a:ea typeface="HY강B" panose="02030600000101010101" pitchFamily="18" charset="-127"/>
              </a:rPr>
              <a:t>&gt;&lt;/a&gt;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div&gt;</a:t>
            </a:r>
          </a:p>
          <a:p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&lt;/body&gt;</a:t>
            </a:r>
          </a:p>
          <a:p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&lt;/html</a:t>
            </a:r>
            <a:r>
              <a:rPr lang="en-US" altLang="ko-KR" sz="1400" dirty="0"/>
              <a:t>&gt;</a:t>
            </a:r>
            <a:endParaRPr lang="ko-KR" altLang="en-US" sz="1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40731"/>
            <a:ext cx="2136899" cy="936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45" y="4499506"/>
            <a:ext cx="6381750" cy="1514297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자유형 5"/>
          <p:cNvSpPr/>
          <p:nvPr/>
        </p:nvSpPr>
        <p:spPr>
          <a:xfrm>
            <a:off x="1835696" y="3421352"/>
            <a:ext cx="2376264" cy="2023872"/>
          </a:xfrm>
          <a:custGeom>
            <a:avLst/>
            <a:gdLst>
              <a:gd name="connsiteX0" fmla="*/ 1384830 w 1384830"/>
              <a:gd name="connsiteY0" fmla="*/ 2140771 h 2140771"/>
              <a:gd name="connsiteX1" fmla="*/ 50882 w 1384830"/>
              <a:gd name="connsiteY1" fmla="*/ 1495313 h 2140771"/>
              <a:gd name="connsiteX2" fmla="*/ 405884 w 1384830"/>
              <a:gd name="connsiteY2" fmla="*/ 0 h 214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4830" h="2140771">
                <a:moveTo>
                  <a:pt x="1384830" y="2140771"/>
                </a:moveTo>
                <a:cubicBezTo>
                  <a:pt x="799435" y="1996439"/>
                  <a:pt x="214040" y="1852108"/>
                  <a:pt x="50882" y="1495313"/>
                </a:cubicBezTo>
                <a:cubicBezTo>
                  <a:pt x="-112276" y="1138518"/>
                  <a:pt x="146804" y="569259"/>
                  <a:pt x="405884" y="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42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722141" y="1916461"/>
            <a:ext cx="3722624" cy="2304628"/>
            <a:chOff x="4147915" y="1060053"/>
            <a:chExt cx="4096493" cy="2296939"/>
          </a:xfrm>
        </p:grpSpPr>
        <p:sp>
          <p:nvSpPr>
            <p:cNvPr id="10" name="직사각형 9"/>
            <p:cNvSpPr/>
            <p:nvPr/>
          </p:nvSpPr>
          <p:spPr>
            <a:xfrm>
              <a:off x="4147915" y="1060053"/>
              <a:ext cx="4096493" cy="22969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</a:rPr>
                <a:t>Root  </a:t>
              </a:r>
              <a:r>
                <a:rPr lang="en-US" altLang="ko-KR" b="1" dirty="0" err="1" smtClean="0">
                  <a:solidFill>
                    <a:schemeClr val="tx1"/>
                  </a:solidFill>
                </a:rPr>
                <a:t>WebApplicationContext</a:t>
              </a:r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483115" y="1497762"/>
              <a:ext cx="1122017" cy="4320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dataSource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483114" y="2729708"/>
              <a:ext cx="1122017" cy="4320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userService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224071" y="2439025"/>
              <a:ext cx="1693674" cy="4032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messageSource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483115" y="2135498"/>
              <a:ext cx="1122017" cy="4320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6190415" y="1805299"/>
              <a:ext cx="1727330" cy="4032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i="1" dirty="0" err="1" smtClean="0">
                  <a:solidFill>
                    <a:schemeClr val="tx1"/>
                  </a:solidFill>
                </a:rPr>
                <a:t>transactionManager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 설정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348727" y="598785"/>
            <a:ext cx="8255721" cy="5782543"/>
            <a:chOff x="348727" y="598785"/>
            <a:chExt cx="8255721" cy="5782543"/>
          </a:xfrm>
        </p:grpSpPr>
        <p:cxnSp>
          <p:nvCxnSpPr>
            <p:cNvPr id="12" name="꺾인 연결선 11"/>
            <p:cNvCxnSpPr>
              <a:endCxn id="13" idx="1"/>
            </p:cNvCxnSpPr>
            <p:nvPr/>
          </p:nvCxnSpPr>
          <p:spPr>
            <a:xfrm rot="10800000">
              <a:off x="2549860" y="4347542"/>
              <a:ext cx="2183198" cy="412744"/>
            </a:xfrm>
            <a:prstGeom prst="bentConnector3">
              <a:avLst>
                <a:gd name="adj1" fmla="val 98741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6" descr="mvc-context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996" y="2849340"/>
              <a:ext cx="3928751" cy="290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467544" y="1124744"/>
              <a:ext cx="8136904" cy="52565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907555" y="910461"/>
              <a:ext cx="3240360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ContextLoaderListener</a:t>
              </a:r>
              <a:endParaRPr lang="ko-KR" altLang="en-US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13" name="이등변 삼각형 12"/>
            <p:cNvSpPr/>
            <p:nvPr/>
          </p:nvSpPr>
          <p:spPr>
            <a:xfrm>
              <a:off x="2513856" y="4242680"/>
              <a:ext cx="144016" cy="20972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220644" y="598785"/>
              <a:ext cx="115098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 smtClean="0"/>
                <a:t>web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19" name="직선 화살표 연결선 18"/>
            <p:cNvCxnSpPr/>
            <p:nvPr/>
          </p:nvCxnSpPr>
          <p:spPr>
            <a:xfrm>
              <a:off x="4788793" y="5586134"/>
              <a:ext cx="607243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flipV="1">
              <a:off x="880295" y="4403143"/>
              <a:ext cx="303621" cy="6507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>
              <a:stCxn id="18" idx="2"/>
            </p:cNvCxnSpPr>
            <p:nvPr/>
          </p:nvCxnSpPr>
          <p:spPr>
            <a:xfrm flipH="1">
              <a:off x="5436096" y="937339"/>
              <a:ext cx="360040" cy="4968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/>
            <p:cNvSpPr/>
            <p:nvPr/>
          </p:nvSpPr>
          <p:spPr>
            <a:xfrm>
              <a:off x="348727" y="4797566"/>
              <a:ext cx="217182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 smtClean="0"/>
                <a:t>root-context.</a:t>
              </a:r>
              <a:r>
                <a:rPr lang="en-US" altLang="ko-KR" sz="1600" u="sng" dirty="0" smtClean="0"/>
                <a:t>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7" name="위쪽/아래쪽 화살표 6"/>
            <p:cNvSpPr/>
            <p:nvPr/>
          </p:nvSpPr>
          <p:spPr>
            <a:xfrm>
              <a:off x="2541663" y="1450876"/>
              <a:ext cx="216024" cy="50405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915816" y="5407477"/>
              <a:ext cx="2011988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b="1" dirty="0" smtClean="0">
                  <a:solidFill>
                    <a:srgbClr val="0033CC"/>
                  </a:solidFill>
                </a:rPr>
                <a:t>servlet-</a:t>
              </a:r>
              <a:r>
                <a:rPr lang="en-US" altLang="ko-KR" sz="1600" dirty="0" smtClean="0"/>
                <a:t>context.xml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</p:grpSp>
      <p:cxnSp>
        <p:nvCxnSpPr>
          <p:cNvPr id="27" name="직선 화살표 연결선 26"/>
          <p:cNvCxnSpPr>
            <a:stCxn id="11" idx="2"/>
            <a:endCxn id="25" idx="0"/>
          </p:cNvCxnSpPr>
          <p:nvPr/>
        </p:nvCxnSpPr>
        <p:spPr>
          <a:xfrm>
            <a:off x="1536557" y="2789129"/>
            <a:ext cx="0" cy="206377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1553410" y="3385328"/>
            <a:ext cx="0" cy="206377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그룹 28"/>
          <p:cNvGrpSpPr/>
          <p:nvPr/>
        </p:nvGrpSpPr>
        <p:grpSpPr>
          <a:xfrm>
            <a:off x="4716016" y="3521007"/>
            <a:ext cx="3511350" cy="2489523"/>
            <a:chOff x="4083808" y="1342698"/>
            <a:chExt cx="4096493" cy="2423892"/>
          </a:xfrm>
        </p:grpSpPr>
        <p:sp>
          <p:nvSpPr>
            <p:cNvPr id="30" name="직사각형 29"/>
            <p:cNvSpPr/>
            <p:nvPr/>
          </p:nvSpPr>
          <p:spPr>
            <a:xfrm>
              <a:off x="4083808" y="1342698"/>
              <a:ext cx="4096493" cy="20288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554262" y="1877755"/>
              <a:ext cx="2361721" cy="6053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  beans(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LoginController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     @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Conroller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     @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RequestMapping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4973755" y="2741620"/>
              <a:ext cx="1522428" cy="2468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>
                  <a:solidFill>
                    <a:schemeClr val="tx1"/>
                  </a:solidFill>
                </a:rPr>
                <a:t>ViewResolver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4604616" y="3515783"/>
              <a:ext cx="895086" cy="2468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login.jsp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5664650" y="3519715"/>
              <a:ext cx="1317199" cy="2468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logsuccec.jsp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745554" y="1390855"/>
              <a:ext cx="1969105" cy="320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HandlerMapping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(</a:t>
              </a:r>
              <a:r>
                <a:rPr lang="en-US" altLang="ko-KR" sz="1400" b="1" dirty="0" smtClean="0">
                  <a:solidFill>
                    <a:srgbClr val="FF0000"/>
                  </a:solidFill>
                </a:rPr>
                <a:t>x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)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8" name="직선 화살표 연결선 37"/>
          <p:cNvCxnSpPr>
            <a:stCxn id="37" idx="2"/>
            <a:endCxn id="36" idx="0"/>
          </p:cNvCxnSpPr>
          <p:nvPr/>
        </p:nvCxnSpPr>
        <p:spPr>
          <a:xfrm>
            <a:off x="6127157" y="3899368"/>
            <a:ext cx="4300" cy="17118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자유형 19"/>
          <p:cNvSpPr/>
          <p:nvPr/>
        </p:nvSpPr>
        <p:spPr>
          <a:xfrm>
            <a:off x="1773382" y="4045527"/>
            <a:ext cx="3260436" cy="641567"/>
          </a:xfrm>
          <a:custGeom>
            <a:avLst/>
            <a:gdLst>
              <a:gd name="connsiteX0" fmla="*/ 0 w 3260436"/>
              <a:gd name="connsiteY0" fmla="*/ 0 h 641567"/>
              <a:gd name="connsiteX1" fmla="*/ 2189018 w 3260436"/>
              <a:gd name="connsiteY1" fmla="*/ 628073 h 641567"/>
              <a:gd name="connsiteX2" fmla="*/ 3260436 w 3260436"/>
              <a:gd name="connsiteY2" fmla="*/ 369455 h 64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0436" h="641567">
                <a:moveTo>
                  <a:pt x="0" y="0"/>
                </a:moveTo>
                <a:cubicBezTo>
                  <a:pt x="822806" y="283248"/>
                  <a:pt x="1645612" y="566497"/>
                  <a:pt x="2189018" y="628073"/>
                </a:cubicBezTo>
                <a:cubicBezTo>
                  <a:pt x="2732424" y="689649"/>
                  <a:pt x="2996430" y="529552"/>
                  <a:pt x="3260436" y="369455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자유형 40"/>
          <p:cNvSpPr/>
          <p:nvPr/>
        </p:nvSpPr>
        <p:spPr>
          <a:xfrm>
            <a:off x="3943927" y="3624257"/>
            <a:ext cx="1126837" cy="723284"/>
          </a:xfrm>
          <a:custGeom>
            <a:avLst/>
            <a:gdLst>
              <a:gd name="connsiteX0" fmla="*/ 0 w 1126837"/>
              <a:gd name="connsiteY0" fmla="*/ 0 h 943670"/>
              <a:gd name="connsiteX1" fmla="*/ 304800 w 1126837"/>
              <a:gd name="connsiteY1" fmla="*/ 794327 h 943670"/>
              <a:gd name="connsiteX2" fmla="*/ 1126837 w 1126837"/>
              <a:gd name="connsiteY2" fmla="*/ 942109 h 94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6837" h="943670">
                <a:moveTo>
                  <a:pt x="0" y="0"/>
                </a:moveTo>
                <a:cubicBezTo>
                  <a:pt x="58497" y="318654"/>
                  <a:pt x="116994" y="637309"/>
                  <a:pt x="304800" y="794327"/>
                </a:cubicBezTo>
                <a:cubicBezTo>
                  <a:pt x="492606" y="951345"/>
                  <a:pt x="809721" y="946727"/>
                  <a:pt x="1126837" y="942109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화살표 연결선 43"/>
          <p:cNvCxnSpPr>
            <a:stCxn id="36" idx="2"/>
            <a:endCxn id="42" idx="0"/>
          </p:cNvCxnSpPr>
          <p:nvPr/>
        </p:nvCxnSpPr>
        <p:spPr>
          <a:xfrm flipH="1">
            <a:off x="6131325" y="4692297"/>
            <a:ext cx="132" cy="26551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>
            <a:stCxn id="42" idx="2"/>
            <a:endCxn id="71" idx="0"/>
          </p:cNvCxnSpPr>
          <p:nvPr/>
        </p:nvCxnSpPr>
        <p:spPr>
          <a:xfrm flipH="1">
            <a:off x="5546048" y="5211367"/>
            <a:ext cx="585277" cy="541565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stCxn id="42" idx="2"/>
            <a:endCxn id="73" idx="0"/>
          </p:cNvCxnSpPr>
          <p:nvPr/>
        </p:nvCxnSpPr>
        <p:spPr>
          <a:xfrm>
            <a:off x="6131325" y="5211367"/>
            <a:ext cx="504251" cy="545603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자유형 54"/>
          <p:cNvSpPr/>
          <p:nvPr/>
        </p:nvSpPr>
        <p:spPr>
          <a:xfrm>
            <a:off x="5920022" y="4366310"/>
            <a:ext cx="2108362" cy="2225566"/>
          </a:xfrm>
          <a:custGeom>
            <a:avLst/>
            <a:gdLst>
              <a:gd name="connsiteX0" fmla="*/ 0 w 2811714"/>
              <a:gd name="connsiteY0" fmla="*/ 1902691 h 2442176"/>
              <a:gd name="connsiteX1" fmla="*/ 1570182 w 2811714"/>
              <a:gd name="connsiteY1" fmla="*/ 2429164 h 2442176"/>
              <a:gd name="connsiteX2" fmla="*/ 2789382 w 2811714"/>
              <a:gd name="connsiteY2" fmla="*/ 1422400 h 2442176"/>
              <a:gd name="connsiteX3" fmla="*/ 2272146 w 2811714"/>
              <a:gd name="connsiteY3" fmla="*/ 267855 h 2442176"/>
              <a:gd name="connsiteX4" fmla="*/ 1191491 w 2811714"/>
              <a:gd name="connsiteY4" fmla="*/ 0 h 244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714" h="2442176">
                <a:moveTo>
                  <a:pt x="0" y="1902691"/>
                </a:moveTo>
                <a:cubicBezTo>
                  <a:pt x="552642" y="2205951"/>
                  <a:pt x="1105285" y="2509212"/>
                  <a:pt x="1570182" y="2429164"/>
                </a:cubicBezTo>
                <a:cubicBezTo>
                  <a:pt x="2035079" y="2349116"/>
                  <a:pt x="2672388" y="1782618"/>
                  <a:pt x="2789382" y="1422400"/>
                </a:cubicBezTo>
                <a:cubicBezTo>
                  <a:pt x="2906376" y="1062182"/>
                  <a:pt x="2538461" y="504922"/>
                  <a:pt x="2272146" y="267855"/>
                </a:cubicBezTo>
                <a:cubicBezTo>
                  <a:pt x="2005831" y="30788"/>
                  <a:pt x="1598661" y="15394"/>
                  <a:pt x="1191491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7" name="꺾인 연결선 56"/>
          <p:cNvCxnSpPr/>
          <p:nvPr/>
        </p:nvCxnSpPr>
        <p:spPr>
          <a:xfrm rot="5400000">
            <a:off x="6169486" y="1897466"/>
            <a:ext cx="1948315" cy="1440163"/>
          </a:xfrm>
          <a:prstGeom prst="bentConnector3">
            <a:avLst>
              <a:gd name="adj1" fmla="val 5237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597236" y="2291660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http</a:t>
            </a:r>
            <a:r>
              <a:rPr lang="en-US" altLang="ko-KR" sz="1400" b="1" dirty="0" smtClean="0"/>
              <a:t>://login-mvn/login.do</a:t>
            </a:r>
            <a:endParaRPr lang="ko-KR" altLang="en-US" sz="1400" b="1" dirty="0"/>
          </a:p>
        </p:txBody>
      </p:sp>
      <p:sp>
        <p:nvSpPr>
          <p:cNvPr id="78" name="자유형 77"/>
          <p:cNvSpPr/>
          <p:nvPr/>
        </p:nvSpPr>
        <p:spPr>
          <a:xfrm>
            <a:off x="6751782" y="4452402"/>
            <a:ext cx="852868" cy="1718453"/>
          </a:xfrm>
          <a:custGeom>
            <a:avLst/>
            <a:gdLst>
              <a:gd name="connsiteX0" fmla="*/ 0 w 852868"/>
              <a:gd name="connsiteY0" fmla="*/ 2013527 h 2153038"/>
              <a:gd name="connsiteX1" fmla="*/ 517236 w 852868"/>
              <a:gd name="connsiteY1" fmla="*/ 2133600 h 2153038"/>
              <a:gd name="connsiteX2" fmla="*/ 849745 w 852868"/>
              <a:gd name="connsiteY2" fmla="*/ 1653309 h 2153038"/>
              <a:gd name="connsiteX3" fmla="*/ 646545 w 852868"/>
              <a:gd name="connsiteY3" fmla="*/ 387927 h 2153038"/>
              <a:gd name="connsiteX4" fmla="*/ 55418 w 852868"/>
              <a:gd name="connsiteY4" fmla="*/ 0 h 215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868" h="2153038">
                <a:moveTo>
                  <a:pt x="0" y="2013527"/>
                </a:moveTo>
                <a:cubicBezTo>
                  <a:pt x="187806" y="2103581"/>
                  <a:pt x="375612" y="2193636"/>
                  <a:pt x="517236" y="2133600"/>
                </a:cubicBezTo>
                <a:cubicBezTo>
                  <a:pt x="658860" y="2073564"/>
                  <a:pt x="828194" y="1944254"/>
                  <a:pt x="849745" y="1653309"/>
                </a:cubicBezTo>
                <a:cubicBezTo>
                  <a:pt x="871296" y="1362364"/>
                  <a:pt x="778933" y="663479"/>
                  <a:pt x="646545" y="387927"/>
                </a:cubicBezTo>
                <a:cubicBezTo>
                  <a:pt x="514157" y="112375"/>
                  <a:pt x="284787" y="56187"/>
                  <a:pt x="55418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1032"/>
          <p:cNvSpPr>
            <a:spLocks noChangeArrowheads="1"/>
          </p:cNvSpPr>
          <p:nvPr/>
        </p:nvSpPr>
        <p:spPr bwMode="auto">
          <a:xfrm>
            <a:off x="1970576" y="2429814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54" name="Oval 1032"/>
          <p:cNvSpPr>
            <a:spLocks noChangeArrowheads="1"/>
          </p:cNvSpPr>
          <p:nvPr/>
        </p:nvSpPr>
        <p:spPr bwMode="auto">
          <a:xfrm>
            <a:off x="1970649" y="3068775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56" name="Oval 1032"/>
          <p:cNvSpPr>
            <a:spLocks noChangeArrowheads="1"/>
          </p:cNvSpPr>
          <p:nvPr/>
        </p:nvSpPr>
        <p:spPr bwMode="auto">
          <a:xfrm>
            <a:off x="1980261" y="3680160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58" name="Oval 1032"/>
          <p:cNvSpPr>
            <a:spLocks noChangeArrowheads="1"/>
          </p:cNvSpPr>
          <p:nvPr/>
        </p:nvSpPr>
        <p:spPr bwMode="auto">
          <a:xfrm>
            <a:off x="4056510" y="2696940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60" name="Oval 1032"/>
          <p:cNvSpPr>
            <a:spLocks noChangeArrowheads="1"/>
          </p:cNvSpPr>
          <p:nvPr/>
        </p:nvSpPr>
        <p:spPr bwMode="auto">
          <a:xfrm>
            <a:off x="7035088" y="3972670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61" name="Oval 1032"/>
          <p:cNvSpPr>
            <a:spLocks noChangeArrowheads="1"/>
          </p:cNvSpPr>
          <p:nvPr/>
        </p:nvSpPr>
        <p:spPr bwMode="auto">
          <a:xfrm>
            <a:off x="6715733" y="4901539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48" name="Oval 1032"/>
          <p:cNvSpPr>
            <a:spLocks noChangeArrowheads="1"/>
          </p:cNvSpPr>
          <p:nvPr/>
        </p:nvSpPr>
        <p:spPr bwMode="auto">
          <a:xfrm>
            <a:off x="4043897" y="3368607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ContextLoaderListener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 </a:t>
            </a:r>
            <a:r>
              <a:rPr lang="en-US" altLang="ko-KR" dirty="0" smtClean="0"/>
              <a:t>- </a:t>
            </a:r>
            <a:r>
              <a:rPr lang="en-US" altLang="ko-KR" dirty="0">
                <a:solidFill>
                  <a:srgbClr val="0000FF"/>
                </a:solidFill>
              </a:rPr>
              <a:t>root-context.xml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838630"/>
            <a:ext cx="8424936" cy="4896544"/>
          </a:xfrm>
        </p:spPr>
        <p:txBody>
          <a:bodyPr/>
          <a:lstStyle/>
          <a:p>
            <a:r>
              <a:rPr lang="en-US" altLang="ko-KR" dirty="0" smtClean="0"/>
              <a:t>Default </a:t>
            </a:r>
            <a:r>
              <a:rPr lang="en-US" altLang="ko-KR" dirty="0" err="1" smtClean="0"/>
              <a:t>BeanFactory</a:t>
            </a:r>
            <a:r>
              <a:rPr lang="en-US" altLang="ko-KR" dirty="0" smtClean="0"/>
              <a:t> </a:t>
            </a:r>
            <a:r>
              <a:rPr lang="en-US" altLang="ko-KR" dirty="0"/>
              <a:t>– /</a:t>
            </a:r>
            <a:r>
              <a:rPr lang="en-US" altLang="ko-KR" dirty="0" smtClean="0"/>
              <a:t>WEB-INF/applicationContext.xml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                             /WEB-INF/</a:t>
            </a:r>
            <a:r>
              <a:rPr lang="en-US" altLang="ko-KR" dirty="0" smtClean="0">
                <a:solidFill>
                  <a:srgbClr val="0000FF"/>
                </a:solidFill>
              </a:rPr>
              <a:t>Spring/root-context.xml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Root </a:t>
            </a:r>
            <a:r>
              <a:rPr lang="en-US" altLang="ko-KR" dirty="0" err="1" smtClean="0"/>
              <a:t>WebApplicationContext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필요한 객체 </a:t>
            </a:r>
            <a:r>
              <a:rPr lang="en-US" altLang="ko-KR" dirty="0" smtClean="0"/>
              <a:t>bean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정의한다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>
                <a:solidFill>
                  <a:srgbClr val="0000FF"/>
                </a:solidFill>
              </a:rPr>
              <a:t>클래스를 이용하여 다음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객체를 생성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2"/>
            <a:r>
              <a:rPr lang="en-US" altLang="ko-KR" dirty="0" err="1" smtClean="0"/>
              <a:t>dataSource</a:t>
            </a:r>
            <a:r>
              <a:rPr lang="en-US" altLang="ko-KR" dirty="0" smtClean="0"/>
              <a:t> -  </a:t>
            </a:r>
            <a:r>
              <a:rPr lang="ko-KR" altLang="en-US" dirty="0" smtClean="0"/>
              <a:t>데이터베이스 연결 정보를 관리하는 객체 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useDao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userService</a:t>
            </a:r>
            <a:r>
              <a:rPr lang="en-US" altLang="ko-KR" dirty="0" smtClean="0"/>
              <a:t> – model</a:t>
            </a:r>
            <a:r>
              <a:rPr lang="ko-KR" altLang="en-US" dirty="0" smtClean="0"/>
              <a:t> 구성을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위한 객체 </a:t>
            </a:r>
            <a:endParaRPr lang="en-US" altLang="ko-KR" dirty="0" smtClean="0"/>
          </a:p>
          <a:p>
            <a:pPr lvl="2"/>
            <a:r>
              <a:rPr lang="en-US" altLang="ko-KR" dirty="0" err="1" smtClean="0">
                <a:solidFill>
                  <a:schemeClr val="bg1">
                    <a:lumMod val="65000"/>
                  </a:schemeClr>
                </a:solidFill>
              </a:rPr>
              <a:t>loginValidator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ko-KR" altLang="en-US" dirty="0" err="1" smtClean="0">
                <a:solidFill>
                  <a:schemeClr val="bg1">
                    <a:lumMod val="65000"/>
                  </a:schemeClr>
                </a:solidFill>
              </a:rPr>
              <a:t>입력폼의</a:t>
            </a:r>
            <a:r>
              <a:rPr lang="ko-KR" altLang="en-US" dirty="0" smtClean="0">
                <a:solidFill>
                  <a:schemeClr val="bg1">
                    <a:lumMod val="65000"/>
                  </a:schemeClr>
                </a:solidFill>
              </a:rPr>
              <a:t> 정보를 검증하기 위한 객체  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ko-KR" altLang="en-US" dirty="0" smtClean="0">
                <a:solidFill>
                  <a:schemeClr val="bg1">
                    <a:lumMod val="65000"/>
                  </a:schemeClr>
                </a:solidFill>
              </a:rPr>
              <a:t>생략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ko-KR" alt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</a:rPr>
              <a:t>JSR 303 </a:t>
            </a:r>
            <a:r>
              <a:rPr lang="ko-KR" altLang="en-US" dirty="0" smtClean="0">
                <a:solidFill>
                  <a:schemeClr val="bg1">
                    <a:lumMod val="65000"/>
                  </a:schemeClr>
                </a:solidFill>
              </a:rPr>
              <a:t>사용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</a:p>
          <a:p>
            <a:pPr lvl="2"/>
            <a:r>
              <a:rPr lang="en-US" altLang="ko-KR" dirty="0" err="1" smtClean="0"/>
              <a:t>messageSource</a:t>
            </a:r>
            <a:r>
              <a:rPr lang="en-US" altLang="ko-KR" dirty="0" smtClean="0"/>
              <a:t> – </a:t>
            </a:r>
            <a:r>
              <a:rPr lang="ko-KR" altLang="en-US" dirty="0" err="1" smtClean="0"/>
              <a:t>오류메세지를</a:t>
            </a:r>
            <a:r>
              <a:rPr lang="ko-KR" altLang="en-US" dirty="0" smtClean="0"/>
              <a:t> 관리하기 위한 객체 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grpSp>
        <p:nvGrpSpPr>
          <p:cNvPr id="19" name="그룹 18"/>
          <p:cNvGrpSpPr/>
          <p:nvPr/>
        </p:nvGrpSpPr>
        <p:grpSpPr>
          <a:xfrm>
            <a:off x="1475656" y="3843182"/>
            <a:ext cx="3689350" cy="2250113"/>
            <a:chOff x="1611548" y="3772159"/>
            <a:chExt cx="3722624" cy="2304628"/>
          </a:xfrm>
        </p:grpSpPr>
        <p:grpSp>
          <p:nvGrpSpPr>
            <p:cNvPr id="4" name="그룹 3"/>
            <p:cNvGrpSpPr/>
            <p:nvPr/>
          </p:nvGrpSpPr>
          <p:grpSpPr>
            <a:xfrm>
              <a:off x="1611548" y="3772159"/>
              <a:ext cx="3722624" cy="2304628"/>
              <a:chOff x="4147915" y="1060053"/>
              <a:chExt cx="4096493" cy="2296939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4147915" y="1060053"/>
                <a:ext cx="4096493" cy="229693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</a:rPr>
                  <a:t>Root  </a:t>
                </a:r>
                <a:r>
                  <a:rPr lang="en-US" altLang="ko-KR" b="1" dirty="0" err="1" smtClean="0">
                    <a:solidFill>
                      <a:schemeClr val="tx1"/>
                    </a:solidFill>
                  </a:rPr>
                  <a:t>WebApplicationContext</a:t>
                </a:r>
                <a:endParaRPr lang="en-US" altLang="ko-KR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4483115" y="1497762"/>
                <a:ext cx="1122017" cy="43204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dataSource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4483114" y="2729708"/>
                <a:ext cx="1122017" cy="43204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userService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6224071" y="2439025"/>
                <a:ext cx="1693674" cy="40322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messageSource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4483115" y="2135498"/>
                <a:ext cx="1122017" cy="43204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userDao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6190415" y="1805299"/>
                <a:ext cx="1727330" cy="40322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i="1" dirty="0" err="1" smtClean="0">
                    <a:solidFill>
                      <a:schemeClr val="tx1"/>
                    </a:solidFill>
                  </a:rPr>
                  <a:t>transactionManager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" name="직선 화살표 연결선 10"/>
            <p:cNvCxnSpPr>
              <a:stCxn id="6" idx="2"/>
              <a:endCxn id="9" idx="0"/>
            </p:cNvCxnSpPr>
            <p:nvPr/>
          </p:nvCxnSpPr>
          <p:spPr>
            <a:xfrm>
              <a:off x="2425964" y="4644827"/>
              <a:ext cx="0" cy="206377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/>
            <p:cNvCxnSpPr/>
            <p:nvPr/>
          </p:nvCxnSpPr>
          <p:spPr>
            <a:xfrm>
              <a:off x="2442817" y="5312050"/>
              <a:ext cx="0" cy="206377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032"/>
            <p:cNvSpPr>
              <a:spLocks noChangeArrowheads="1"/>
            </p:cNvSpPr>
            <p:nvPr/>
          </p:nvSpPr>
          <p:spPr bwMode="auto">
            <a:xfrm>
              <a:off x="2859983" y="4356536"/>
              <a:ext cx="330025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032"/>
            <p:cNvSpPr>
              <a:spLocks noChangeArrowheads="1"/>
            </p:cNvSpPr>
            <p:nvPr/>
          </p:nvSpPr>
          <p:spPr bwMode="auto">
            <a:xfrm>
              <a:off x="2860056" y="4995497"/>
              <a:ext cx="330025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1032"/>
            <p:cNvSpPr>
              <a:spLocks noChangeArrowheads="1"/>
            </p:cNvSpPr>
            <p:nvPr/>
          </p:nvSpPr>
          <p:spPr bwMode="auto">
            <a:xfrm>
              <a:off x="2869668" y="5606882"/>
              <a:ext cx="330025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6" name="Oval 1032"/>
            <p:cNvSpPr>
              <a:spLocks noChangeArrowheads="1"/>
            </p:cNvSpPr>
            <p:nvPr/>
          </p:nvSpPr>
          <p:spPr bwMode="auto">
            <a:xfrm>
              <a:off x="4945917" y="4623662"/>
              <a:ext cx="330025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7" name="Oval 1032"/>
            <p:cNvSpPr>
              <a:spLocks noChangeArrowheads="1"/>
            </p:cNvSpPr>
            <p:nvPr/>
          </p:nvSpPr>
          <p:spPr bwMode="auto">
            <a:xfrm>
              <a:off x="4933304" y="5295329"/>
              <a:ext cx="330025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8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root-context.xml </a:t>
            </a:r>
            <a:r>
              <a:rPr lang="ko-KR" altLang="en-US" dirty="0"/>
              <a:t>설정 확인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51520" y="692696"/>
            <a:ext cx="8784976" cy="526041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ko-KR" sz="14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&lt;!-- Data Source --&gt;</a:t>
            </a:r>
          </a:p>
          <a:p>
            <a:pPr>
              <a:lnSpc>
                <a:spcPts val="13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&lt;bean id="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dataSource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 class="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org.apache.tomcat.jdbc.pool.DataSource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 destroy-method="close" &gt;</a:t>
            </a:r>
          </a:p>
          <a:p>
            <a:pPr lvl="1">
              <a:lnSpc>
                <a:spcPts val="13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&lt;property name="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driverClassName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pPr lvl="1">
              <a:lnSpc>
                <a:spcPts val="1300"/>
              </a:lnSpc>
            </a:pP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	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value&gt;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oracle.jdbc.driver.OracleDriver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&lt;/value&gt;</a:t>
            </a:r>
          </a:p>
          <a:p>
            <a:pPr lvl="1">
              <a:lnSpc>
                <a:spcPts val="13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&lt;/property&gt;</a:t>
            </a:r>
          </a:p>
          <a:p>
            <a:pPr lvl="1">
              <a:lnSpc>
                <a:spcPts val="13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&lt;property name="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url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pPr lvl="1">
              <a:lnSpc>
                <a:spcPts val="1300"/>
              </a:lnSpc>
            </a:pP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	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value&gt;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jdbc:oracle:thin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:@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168.126.146.45:1521:</a:t>
            </a:r>
            <a:r>
              <a:rPr lang="en-US" altLang="ko-KR" sz="1400" u="sng" dirty="0" smtClean="0">
                <a:latin typeface="HY강B" panose="02030600000101010101" pitchFamily="18" charset="-127"/>
                <a:ea typeface="HY강B" panose="02030600000101010101" pitchFamily="18" charset="-127"/>
              </a:rPr>
              <a:t>orcl</a:t>
            </a:r>
            <a:r>
              <a:rPr lang="en-US" altLang="ko-KR" sz="1400" u="sng" dirty="0">
                <a:latin typeface="HY강B" panose="02030600000101010101" pitchFamily="18" charset="-127"/>
                <a:ea typeface="HY강B" panose="02030600000101010101" pitchFamily="18" charset="-127"/>
              </a:rPr>
              <a:t>&lt;/value&gt;</a:t>
            </a:r>
          </a:p>
          <a:p>
            <a:pPr lvl="1">
              <a:lnSpc>
                <a:spcPts val="13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&lt;/property&gt;</a:t>
            </a:r>
          </a:p>
          <a:p>
            <a:pPr lvl="1">
              <a:lnSpc>
                <a:spcPts val="13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&lt;property name="username"&gt;</a:t>
            </a:r>
          </a:p>
          <a:p>
            <a:pPr lvl="1">
              <a:lnSpc>
                <a:spcPts val="1300"/>
              </a:lnSpc>
            </a:pP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	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value&gt;</a:t>
            </a:r>
            <a:r>
              <a:rPr lang="en-US" altLang="ko-KR" sz="1400" u="sng" dirty="0" err="1">
                <a:latin typeface="HY강B" panose="02030600000101010101" pitchFamily="18" charset="-127"/>
                <a:ea typeface="HY강B" panose="02030600000101010101" pitchFamily="18" charset="-127"/>
              </a:rPr>
              <a:t>jjin</a:t>
            </a:r>
            <a:r>
              <a:rPr lang="en-US" altLang="ko-KR" sz="1400" u="sng" dirty="0">
                <a:latin typeface="HY강B" panose="02030600000101010101" pitchFamily="18" charset="-127"/>
                <a:ea typeface="HY강B" panose="02030600000101010101" pitchFamily="18" charset="-127"/>
              </a:rPr>
              <a:t>&lt;/value&gt;</a:t>
            </a:r>
          </a:p>
          <a:p>
            <a:pPr lvl="1">
              <a:lnSpc>
                <a:spcPts val="13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&lt;/property&gt;</a:t>
            </a:r>
          </a:p>
          <a:p>
            <a:pPr lvl="1">
              <a:lnSpc>
                <a:spcPts val="13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&lt;property name="password"&gt;</a:t>
            </a:r>
          </a:p>
          <a:p>
            <a:pPr lvl="1">
              <a:lnSpc>
                <a:spcPts val="1300"/>
              </a:lnSpc>
            </a:pP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	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value&gt;</a:t>
            </a:r>
            <a:r>
              <a:rPr lang="en-US" altLang="ko-KR" sz="1400" u="sng" dirty="0" err="1">
                <a:latin typeface="HY강B" panose="02030600000101010101" pitchFamily="18" charset="-127"/>
                <a:ea typeface="HY강B" panose="02030600000101010101" pitchFamily="18" charset="-127"/>
              </a:rPr>
              <a:t>jjinpang</a:t>
            </a:r>
            <a:r>
              <a:rPr lang="en-US" altLang="ko-KR" sz="1400" u="sng" dirty="0">
                <a:latin typeface="HY강B" panose="02030600000101010101" pitchFamily="18" charset="-127"/>
                <a:ea typeface="HY강B" panose="02030600000101010101" pitchFamily="18" charset="-127"/>
              </a:rPr>
              <a:t>&lt;/value&gt;</a:t>
            </a:r>
          </a:p>
          <a:p>
            <a:pPr lvl="1">
              <a:lnSpc>
                <a:spcPts val="13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&lt;/property&gt;</a:t>
            </a:r>
          </a:p>
          <a:p>
            <a:pPr lvl="1">
              <a:lnSpc>
                <a:spcPts val="13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&lt;property name="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maxActive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pPr lvl="1">
              <a:lnSpc>
                <a:spcPts val="1300"/>
              </a:lnSpc>
            </a:pP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	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value&gt;5&lt;/value&gt;</a:t>
            </a:r>
          </a:p>
          <a:p>
            <a:pPr lvl="1">
              <a:lnSpc>
                <a:spcPts val="13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&lt;/property&gt;</a:t>
            </a:r>
          </a:p>
          <a:p>
            <a:pPr lvl="1">
              <a:lnSpc>
                <a:spcPts val="13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&lt;property name="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maxIdle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pPr lvl="1">
              <a:lnSpc>
                <a:spcPts val="1300"/>
              </a:lnSpc>
            </a:pP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	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value&gt;5&lt;/value&gt;</a:t>
            </a:r>
          </a:p>
          <a:p>
            <a:pPr lvl="1">
              <a:lnSpc>
                <a:spcPts val="13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&lt;/property&gt;</a:t>
            </a:r>
          </a:p>
          <a:p>
            <a:pPr lvl="1">
              <a:lnSpc>
                <a:spcPts val="13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&lt;property name="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maxWait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pPr lvl="1">
              <a:lnSpc>
                <a:spcPts val="1300"/>
              </a:lnSpc>
            </a:pP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	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value&gt;10000&lt;/value&gt;</a:t>
            </a:r>
          </a:p>
          <a:p>
            <a:pPr lvl="1">
              <a:lnSpc>
                <a:spcPts val="13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&lt;/property&gt;</a:t>
            </a:r>
          </a:p>
          <a:p>
            <a:pPr>
              <a:lnSpc>
                <a:spcPts val="13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&lt;/bean&gt;</a:t>
            </a:r>
          </a:p>
          <a:p>
            <a:pPr>
              <a:lnSpc>
                <a:spcPts val="1300"/>
              </a:lnSpc>
            </a:pP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1300"/>
              </a:lnSpc>
            </a:pPr>
            <a:r>
              <a:rPr lang="en-US" altLang="ko-KR" sz="14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&lt;!-- transaction manager, use </a:t>
            </a:r>
            <a:r>
              <a:rPr lang="en-US" altLang="ko-KR" sz="1400" dirty="0" err="1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JtaTransactionManager</a:t>
            </a:r>
            <a:r>
              <a:rPr lang="en-US" altLang="ko-KR" sz="1400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for global </a:t>
            </a:r>
            <a:r>
              <a:rPr lang="en-US" altLang="ko-KR" sz="1400" u="sng" dirty="0" err="1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tx</a:t>
            </a:r>
            <a:r>
              <a:rPr lang="en-US" altLang="ko-KR" sz="1400" u="sng" dirty="0">
                <a:solidFill>
                  <a:srgbClr val="00B05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--&gt;</a:t>
            </a:r>
          </a:p>
          <a:p>
            <a:pPr>
              <a:lnSpc>
                <a:spcPts val="1300"/>
              </a:lnSpc>
            </a:pP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tx:annotation-driven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/&gt;</a:t>
            </a:r>
          </a:p>
          <a:p>
            <a:pPr>
              <a:lnSpc>
                <a:spcPts val="1300"/>
              </a:lnSpc>
            </a:pP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bean id="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transactionManager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 class="org.springframework.jdbc.datasource.DataSourceTransactionManager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pPr>
              <a:lnSpc>
                <a:spcPts val="1300"/>
              </a:lnSpc>
            </a:pP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&lt;property name="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dataSource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" ref="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dataSource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" /&gt;</a:t>
            </a:r>
          </a:p>
          <a:p>
            <a:pPr>
              <a:lnSpc>
                <a:spcPts val="1300"/>
              </a:lnSpc>
            </a:pP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&lt;/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bean&gt;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3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908720"/>
            <a:ext cx="9144000" cy="160043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&lt;?</a:t>
            </a:r>
            <a:r>
              <a:rPr lang="en-US" altLang="ko-KR" sz="1400" dirty="0"/>
              <a:t>xml version=</a:t>
            </a:r>
            <a:r>
              <a:rPr lang="en-US" altLang="ko-KR" sz="1400" i="1" dirty="0"/>
              <a:t>"1.0" encoding="UTF-8"?&gt;</a:t>
            </a:r>
          </a:p>
          <a:p>
            <a:r>
              <a:rPr lang="en-US" altLang="ko-KR" sz="1400" dirty="0"/>
              <a:t>&lt;beans </a:t>
            </a:r>
            <a:r>
              <a:rPr lang="en-US" altLang="ko-KR" sz="1400" dirty="0" err="1"/>
              <a:t>xmlns</a:t>
            </a:r>
            <a:r>
              <a:rPr lang="en-US" altLang="ko-KR" sz="1400" dirty="0"/>
              <a:t>=</a:t>
            </a:r>
            <a:r>
              <a:rPr lang="en-US" altLang="ko-KR" sz="1400" i="1" dirty="0"/>
              <a:t>"http://www.springframework.org/schema/beans"</a:t>
            </a:r>
          </a:p>
          <a:p>
            <a:pPr lvl="1"/>
            <a:r>
              <a:rPr lang="en-US" altLang="ko-KR" sz="1400" dirty="0" err="1"/>
              <a:t>xmlns:xsi</a:t>
            </a:r>
            <a:r>
              <a:rPr lang="en-US" altLang="ko-KR" sz="1400" dirty="0"/>
              <a:t>=</a:t>
            </a:r>
            <a:r>
              <a:rPr lang="en-US" altLang="ko-KR" sz="1400" i="1" dirty="0"/>
              <a:t>"http://www.w3.org/2001/XMLSchema-instance"</a:t>
            </a:r>
          </a:p>
          <a:p>
            <a:pPr lvl="1"/>
            <a:r>
              <a:rPr lang="en-US" altLang="ko-KR" sz="1400" b="1" dirty="0" err="1">
                <a:solidFill>
                  <a:srgbClr val="0000FF"/>
                </a:solidFill>
              </a:rPr>
              <a:t>xmlns:tx</a:t>
            </a:r>
            <a:r>
              <a:rPr lang="en-US" altLang="ko-KR" sz="1400" b="1" dirty="0">
                <a:solidFill>
                  <a:srgbClr val="0000FF"/>
                </a:solidFill>
              </a:rPr>
              <a:t>=</a:t>
            </a:r>
            <a:r>
              <a:rPr lang="en-US" altLang="ko-KR" sz="1400" b="1" i="1" dirty="0">
                <a:solidFill>
                  <a:srgbClr val="0000FF"/>
                </a:solidFill>
              </a:rPr>
              <a:t>"http://www.springframework.org/schema/tx"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      </a:t>
            </a:r>
            <a:r>
              <a:rPr lang="en-US" altLang="ko-KR" sz="1400" dirty="0" err="1" smtClean="0"/>
              <a:t>xsi:schemaLocation</a:t>
            </a:r>
            <a:r>
              <a:rPr lang="en-US" altLang="ko-KR" sz="1400" b="1" dirty="0"/>
              <a:t>=</a:t>
            </a:r>
            <a:r>
              <a:rPr lang="en-US" altLang="ko-KR" sz="1400" b="1" i="1" dirty="0"/>
              <a:t>"</a:t>
            </a:r>
            <a:r>
              <a:rPr lang="en-US" altLang="ko-KR" sz="1400" b="1" i="1" dirty="0">
                <a:solidFill>
                  <a:srgbClr val="0000FF"/>
                </a:solidFill>
              </a:rPr>
              <a:t>http://www.springframework.org/schema/tx http://www.springframework.org/schema/tx/spring-tx-3.0.xsd</a:t>
            </a:r>
            <a:r>
              <a:rPr lang="en-US" altLang="ko-KR" sz="1400" b="1" i="1" dirty="0"/>
              <a:t> </a:t>
            </a:r>
          </a:p>
          <a:p>
            <a:r>
              <a:rPr lang="en-US" altLang="ko-KR" sz="1400" i="1" dirty="0" smtClean="0"/>
              <a:t>         http</a:t>
            </a:r>
            <a:r>
              <a:rPr lang="en-US" altLang="ko-KR" sz="1400" i="1" dirty="0"/>
              <a:t>://www.springframework.org/schema/beans http://www.springframework.org/schema/beans/spring-beans.xsd</a:t>
            </a:r>
            <a:r>
              <a:rPr lang="en-US" altLang="ko-KR" sz="1400" b="1" i="1" dirty="0">
                <a:solidFill>
                  <a:srgbClr val="0000FF"/>
                </a:solidFill>
              </a:rPr>
              <a:t>"&gt;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root-context.xml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네임스페이스 추가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10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root-context.xml </a:t>
            </a:r>
            <a:r>
              <a:rPr lang="ko-KR" altLang="en-US" dirty="0" smtClean="0"/>
              <a:t>설정 확인 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69" y="836712"/>
            <a:ext cx="5886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66302" y="3429000"/>
            <a:ext cx="88422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&lt;!-- </a:t>
            </a:r>
            <a:r>
              <a:rPr lang="en-US" altLang="ko-KR" sz="1600" dirty="0" err="1"/>
              <a:t>MessageSource</a:t>
            </a:r>
            <a:r>
              <a:rPr lang="en-US" altLang="ko-KR" sz="1600" dirty="0"/>
              <a:t> --&gt;</a:t>
            </a:r>
          </a:p>
          <a:p>
            <a:r>
              <a:rPr lang="en-US" altLang="ko-KR" sz="1600" dirty="0"/>
              <a:t>&lt;bean id=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messageSource</a:t>
            </a:r>
            <a:r>
              <a:rPr lang="en-US" altLang="ko-KR" sz="1600" i="1" dirty="0"/>
              <a:t>" class="org.springframework.context.support.ResourceBundleMessageSource"&gt;</a:t>
            </a:r>
          </a:p>
          <a:p>
            <a:pPr lvl="1"/>
            <a:r>
              <a:rPr lang="en-US" altLang="ko-KR" sz="1600" dirty="0"/>
              <a:t>&lt;property name=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basenames</a:t>
            </a:r>
            <a:r>
              <a:rPr lang="en-US" altLang="ko-KR" sz="1600" i="1" dirty="0"/>
              <a:t>"&gt;</a:t>
            </a:r>
          </a:p>
          <a:p>
            <a:pPr lvl="2"/>
            <a:r>
              <a:rPr lang="en-US" altLang="ko-KR" sz="1600" dirty="0"/>
              <a:t>&lt;list&gt;</a:t>
            </a:r>
          </a:p>
          <a:p>
            <a:pPr lvl="2"/>
            <a:r>
              <a:rPr lang="en-US" altLang="ko-KR" sz="1600" dirty="0" smtClean="0"/>
              <a:t>	&lt;</a:t>
            </a:r>
            <a:r>
              <a:rPr lang="en-US" altLang="ko-KR" sz="1600" dirty="0"/>
              <a:t>value&gt;</a:t>
            </a:r>
            <a:r>
              <a:rPr lang="en-US" altLang="ko-KR" sz="1600" dirty="0" err="1"/>
              <a:t>messages_ko</a:t>
            </a:r>
            <a:r>
              <a:rPr lang="en-US" altLang="ko-KR" sz="1600" dirty="0"/>
              <a:t>&lt;/value&gt;</a:t>
            </a:r>
          </a:p>
          <a:p>
            <a:pPr lvl="2"/>
            <a:r>
              <a:rPr lang="en-US" altLang="ko-KR" sz="1600" dirty="0"/>
              <a:t>&lt;/list&gt;</a:t>
            </a:r>
          </a:p>
          <a:p>
            <a:pPr lvl="1"/>
            <a:r>
              <a:rPr lang="en-US" altLang="ko-KR" sz="1600" dirty="0"/>
              <a:t>&lt;/property&gt;</a:t>
            </a:r>
          </a:p>
          <a:p>
            <a:r>
              <a:rPr lang="en-US" altLang="ko-KR" sz="1600" dirty="0"/>
              <a:t>&lt;/bean&gt;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917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(2)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내지">
  <a:themeElements>
    <a:clrScheme name="NHN PPT THEME - VER 1.0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6EB49B"/>
      </a:accent1>
      <a:accent2>
        <a:srgbClr val="78B414"/>
      </a:accent2>
      <a:accent3>
        <a:srgbClr val="FF8200"/>
      </a:accent3>
      <a:accent4>
        <a:srgbClr val="9B9178"/>
      </a:accent4>
      <a:accent5>
        <a:srgbClr val="738499"/>
      </a:accent5>
      <a:accent6>
        <a:srgbClr val="7F7F7F"/>
      </a:accent6>
      <a:hlink>
        <a:srgbClr val="4B5661"/>
      </a:hlink>
      <a:folHlink>
        <a:srgbClr val="523F4B"/>
      </a:folHlink>
    </a:clrScheme>
    <a:fontScheme name="NHN">
      <a:majorFont>
        <a:latin typeface="PF Din Text Cond Pro"/>
        <a:ea typeface="Rix고딕 B"/>
        <a:cs typeface=""/>
      </a:majorFont>
      <a:minorFont>
        <a:latin typeface="PF Din Text Cond Pro Medium"/>
        <a:ea typeface="Rix고딕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AcademicPresentation2(2)</Template>
  <TotalTime>0</TotalTime>
  <Words>7414</Words>
  <Application>Microsoft Office PowerPoint</Application>
  <PresentationFormat>화면 슬라이드 쇼(4:3)</PresentationFormat>
  <Paragraphs>1841</Paragraphs>
  <Slides>128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128</vt:i4>
      </vt:variant>
    </vt:vector>
  </HeadingPairs>
  <TitlesOfParts>
    <vt:vector size="130" baseType="lpstr">
      <vt:lpstr>AcademicPresentation2(2)</vt:lpstr>
      <vt:lpstr>내지</vt:lpstr>
      <vt:lpstr>Java 프레임워크 Spring을 이용한 회원관리 시스템    </vt:lpstr>
      <vt:lpstr>Spring MVC를 이용한 사용자관리 시스템</vt:lpstr>
      <vt:lpstr>Maven project </vt:lpstr>
      <vt:lpstr>Maven project  구성</vt:lpstr>
      <vt:lpstr>Maven project  구성(1)  </vt:lpstr>
      <vt:lpstr>Maven project  구성(1) </vt:lpstr>
      <vt:lpstr>Maven project  구성(1) </vt:lpstr>
      <vt:lpstr>메이븐 프로젝트 구성 방법(2)x</vt:lpstr>
      <vt:lpstr>메이븐 프로젝트 구성(2)x</vt:lpstr>
      <vt:lpstr>POM 파일에서 project 설정 </vt:lpstr>
      <vt:lpstr>POM 의 구성(POM.xml) </vt:lpstr>
      <vt:lpstr>POM 파일에서 project 설정  </vt:lpstr>
      <vt:lpstr>Repository (저장소)</vt:lpstr>
      <vt:lpstr>POM 파일에서 project 설정 </vt:lpstr>
      <vt:lpstr>POM 파일에서 project 설정 </vt:lpstr>
      <vt:lpstr>Pom과 의존성 </vt:lpstr>
      <vt:lpstr>Dependency 추가  </vt:lpstr>
      <vt:lpstr>Plugin 설정</vt:lpstr>
      <vt:lpstr>M2Eclipse 프로젝트 Layout 변경 </vt:lpstr>
      <vt:lpstr>IoC 컨테이너 생성 - web.xml 기본 작성 </vt:lpstr>
      <vt:lpstr>Web.xml 추가  </vt:lpstr>
      <vt:lpstr>사용자 로그인 구성 </vt:lpstr>
      <vt:lpstr>로그인 MVC 처리흐름 </vt:lpstr>
      <vt:lpstr>Spring MVC의 환경 구성 </vt:lpstr>
      <vt:lpstr>로그인 MVC 처리흐름 </vt:lpstr>
      <vt:lpstr>Maven project  구성</vt:lpstr>
      <vt:lpstr>Model의 구성</vt:lpstr>
      <vt:lpstr>1. 회원관리table 생성 </vt:lpstr>
      <vt:lpstr>2.Dependency 추가-  POM.xml</vt:lpstr>
      <vt:lpstr>3. DataSource 객체 생성(2)  </vt:lpstr>
      <vt:lpstr>4. DTO (Data Transfer : Value : model ) 객체 생성 </vt:lpstr>
      <vt:lpstr>DTO 전달 객체 gatter &amp; setter 생성 </vt:lpstr>
      <vt:lpstr>5. DAO design </vt:lpstr>
      <vt:lpstr>5. DAO 클래스 작성 </vt:lpstr>
      <vt:lpstr>Dao Interface 생성</vt:lpstr>
      <vt:lpstr>Dao Interface 생성</vt:lpstr>
      <vt:lpstr>Dao 구현 클래스 생성</vt:lpstr>
      <vt:lpstr>Dao구현 클래스생성</vt:lpstr>
      <vt:lpstr>Spring JDBC를 위한 jdbcTemplate  클래스  </vt:lpstr>
      <vt:lpstr>Dao에서 DataSource DI  </vt:lpstr>
      <vt:lpstr>Spring JDBC를 위한 jdbcTemplate  클래스  </vt:lpstr>
      <vt:lpstr>jdbcTemplate 클래스 사용</vt:lpstr>
      <vt:lpstr>SQL 파라미터 바인딩 방법</vt:lpstr>
      <vt:lpstr>네임 파라메터 사용</vt:lpstr>
      <vt:lpstr>SqlParameterSource와 RowMapper </vt:lpstr>
      <vt:lpstr>SqlParameterSource와 RowMapper </vt:lpstr>
      <vt:lpstr>JDBC 프로그래밍 절차</vt:lpstr>
      <vt:lpstr>SQL 작성 </vt:lpstr>
      <vt:lpstr>검색코드의 구현 </vt:lpstr>
      <vt:lpstr>검색코드의 구현 </vt:lpstr>
      <vt:lpstr>생성,수정,삭제 코드 구현</vt:lpstr>
      <vt:lpstr>DAO design </vt:lpstr>
      <vt:lpstr>Service (Business)클래스 작성</vt:lpstr>
      <vt:lpstr>Service (Business)클래스 구현과 Dao </vt:lpstr>
      <vt:lpstr>Service  interface  생성 </vt:lpstr>
      <vt:lpstr>Service  interface  생성 </vt:lpstr>
      <vt:lpstr>Service 구현 클래스 작성</vt:lpstr>
      <vt:lpstr>Service 구현 객체 생성</vt:lpstr>
      <vt:lpstr>Service 구현 클래스에 Dao 구현객체  주입   </vt:lpstr>
      <vt:lpstr>Service 구현 객체 완성 </vt:lpstr>
      <vt:lpstr>로그인 MVC 처리흐름 </vt:lpstr>
      <vt:lpstr>Model 의 완성</vt:lpstr>
      <vt:lpstr>View 와 Controller </vt:lpstr>
      <vt:lpstr>Controller 설계 </vt:lpstr>
      <vt:lpstr>컨트롤러 생성</vt:lpstr>
      <vt:lpstr>View 생성(login.jsp, loginSuccess.jsp   </vt:lpstr>
      <vt:lpstr>View 와 Controller </vt:lpstr>
      <vt:lpstr>Controller 작성(1)- userService  DI </vt:lpstr>
      <vt:lpstr>Controller 작성(1)- userService  DI </vt:lpstr>
      <vt:lpstr>WebApplicationContext에서 객체생성과 DI </vt:lpstr>
      <vt:lpstr>@Controller 메소드 리턴 타입</vt:lpstr>
      <vt:lpstr>View 와 Controller </vt:lpstr>
      <vt:lpstr>Controller 작성(2) –  로그인화면 출력, 모델객체 생성  </vt:lpstr>
      <vt:lpstr>Controller 작성(3) – 모델(Dto) 객체생성, 유효성검사, 결과저장)</vt:lpstr>
      <vt:lpstr>@ModelAttribute</vt:lpstr>
      <vt:lpstr>Controller 작성(4) - 유효성 검증</vt:lpstr>
      <vt:lpstr>JSR-303 Validator, Hibernate Validator를  이용한 유효성검증 </vt:lpstr>
      <vt:lpstr>DTO 모델 객체에 검증항목 설정 </vt:lpstr>
      <vt:lpstr>Controller 작성(4) – 유효성 검증 결과 확인과 메시지 </vt:lpstr>
      <vt:lpstr>Controller 작성(5)  userServive  호출 및 인증 성공, 실패 처리 </vt:lpstr>
      <vt:lpstr>messages.properties 와 MessageSource 객체  </vt:lpstr>
      <vt:lpstr>Binding Error 코드와 error 메시지 관리 </vt:lpstr>
      <vt:lpstr>messages.properties 생성</vt:lpstr>
      <vt:lpstr>메시지소스 객체 생성</vt:lpstr>
      <vt:lpstr>View 에서  message 출력</vt:lpstr>
      <vt:lpstr>@Valid 에러 메시지 출력(loginForm.jsp)  </vt:lpstr>
      <vt:lpstr>View</vt:lpstr>
      <vt:lpstr>JSTL(JavaServer Pages Standard Tag Library)</vt:lpstr>
      <vt:lpstr>JSTL 정리 파일 작성 (jsp_header.jsp)</vt:lpstr>
      <vt:lpstr>style.css</vt:lpstr>
      <vt:lpstr>style.css</vt:lpstr>
      <vt:lpstr>View (loginForm.jsp) 생성 </vt:lpstr>
      <vt:lpstr>View (loginForm.jsp) 생성 </vt:lpstr>
      <vt:lpstr>로그인 성공화면(loginSuccess.jsp)  </vt:lpstr>
      <vt:lpstr>IoC 컨테이너 설정  </vt:lpstr>
      <vt:lpstr>ContextLoaderListener 설정 - root-context.xml </vt:lpstr>
      <vt:lpstr>root-context.xml 설정 확인 </vt:lpstr>
      <vt:lpstr>root-context.xml 파일 네임스페이스 추가</vt:lpstr>
      <vt:lpstr>root-context.xml 설정 확인 </vt:lpstr>
      <vt:lpstr>DispatcherServlet 설정 -servlet-context.xml </vt:lpstr>
      <vt:lpstr>실행 </vt:lpstr>
      <vt:lpstr>실행</vt:lpstr>
      <vt:lpstr>실행</vt:lpstr>
      <vt:lpstr>간결한 콘트롤러 작성(1)</vt:lpstr>
      <vt:lpstr>간결한 콘트롤러(2) 작성</vt:lpstr>
      <vt:lpstr>IoC 컨테이너 </vt:lpstr>
      <vt:lpstr>사용자 로그인 클래스다이어그램 </vt:lpstr>
      <vt:lpstr>사용자 정보 수정</vt:lpstr>
      <vt:lpstr>로그인 성공화면 수정 (loginSuccess.jsp)  </vt:lpstr>
      <vt:lpstr>UserEditController 작성(1)</vt:lpstr>
      <vt:lpstr>UserEditController 작성(2)</vt:lpstr>
      <vt:lpstr>UserEditController 작성(3)</vt:lpstr>
      <vt:lpstr>@Controller 메소드 리턴 타입</vt:lpstr>
      <vt:lpstr>User DTO 수정 </vt:lpstr>
      <vt:lpstr>View 작성(userEditForm.jsp) –(1) </vt:lpstr>
      <vt:lpstr>View 작성(userEditForm.jsp) –(2)</vt:lpstr>
      <vt:lpstr>View 작성(userEditForm.jsp) –(3)</vt:lpstr>
      <vt:lpstr>View 작성(userEditForm.jsp) –(4) </vt:lpstr>
      <vt:lpstr>View 작성(userEditForm.jsp)- –(5) </vt:lpstr>
      <vt:lpstr>Success View(userEntrySuccess.jsp) –(1) </vt:lpstr>
      <vt:lpstr>Success View(userEntrySuccess.jsp)-(2) </vt:lpstr>
      <vt:lpstr>회원가입</vt:lpstr>
      <vt:lpstr>아이디, 패스워드 찾기 구현</vt:lpstr>
      <vt:lpstr>아이디 찾기</vt:lpstr>
      <vt:lpstr>패스워드 찾기</vt:lpstr>
      <vt:lpstr>우편번호 검색</vt:lpstr>
      <vt:lpstr>SpringFramework</vt:lpstr>
      <vt:lpstr>사용자 정보수정 클래스다이어그램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2011-02-23T03:33:06Z</dcterms:created>
  <dcterms:modified xsi:type="dcterms:W3CDTF">2016-06-01T02:09:20Z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