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18" r:id="rId3"/>
  </p:sldMasterIdLst>
  <p:notesMasterIdLst>
    <p:notesMasterId r:id="rId110"/>
  </p:notesMasterIdLst>
  <p:handoutMasterIdLst>
    <p:handoutMasterId r:id="rId111"/>
  </p:handoutMasterIdLst>
  <p:sldIdLst>
    <p:sldId id="256" r:id="rId4"/>
    <p:sldId id="305" r:id="rId5"/>
    <p:sldId id="307" r:id="rId6"/>
    <p:sldId id="339" r:id="rId7"/>
    <p:sldId id="340" r:id="rId8"/>
    <p:sldId id="341" r:id="rId9"/>
    <p:sldId id="405" r:id="rId10"/>
    <p:sldId id="310" r:id="rId11"/>
    <p:sldId id="338" r:id="rId12"/>
    <p:sldId id="406" r:id="rId13"/>
    <p:sldId id="353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434" r:id="rId24"/>
    <p:sldId id="364" r:id="rId25"/>
    <p:sldId id="365" r:id="rId26"/>
    <p:sldId id="366" r:id="rId27"/>
    <p:sldId id="367" r:id="rId28"/>
    <p:sldId id="432" r:id="rId29"/>
    <p:sldId id="370" r:id="rId30"/>
    <p:sldId id="369" r:id="rId31"/>
    <p:sldId id="368" r:id="rId32"/>
    <p:sldId id="371" r:id="rId33"/>
    <p:sldId id="373" r:id="rId34"/>
    <p:sldId id="372" r:id="rId35"/>
    <p:sldId id="374" r:id="rId36"/>
    <p:sldId id="377" r:id="rId37"/>
    <p:sldId id="378" r:id="rId38"/>
    <p:sldId id="416" r:id="rId39"/>
    <p:sldId id="435" r:id="rId40"/>
    <p:sldId id="433" r:id="rId41"/>
    <p:sldId id="379" r:id="rId42"/>
    <p:sldId id="381" r:id="rId43"/>
    <p:sldId id="380" r:id="rId44"/>
    <p:sldId id="382" r:id="rId45"/>
    <p:sldId id="384" r:id="rId46"/>
    <p:sldId id="383" r:id="rId47"/>
    <p:sldId id="389" r:id="rId48"/>
    <p:sldId id="421" r:id="rId49"/>
    <p:sldId id="463" r:id="rId50"/>
    <p:sldId id="391" r:id="rId51"/>
    <p:sldId id="417" r:id="rId52"/>
    <p:sldId id="402" r:id="rId53"/>
    <p:sldId id="418" r:id="rId54"/>
    <p:sldId id="385" r:id="rId55"/>
    <p:sldId id="453" r:id="rId56"/>
    <p:sldId id="386" r:id="rId57"/>
    <p:sldId id="388" r:id="rId58"/>
    <p:sldId id="392" r:id="rId59"/>
    <p:sldId id="393" r:id="rId60"/>
    <p:sldId id="394" r:id="rId61"/>
    <p:sldId id="396" r:id="rId62"/>
    <p:sldId id="397" r:id="rId63"/>
    <p:sldId id="452" r:id="rId64"/>
    <p:sldId id="398" r:id="rId65"/>
    <p:sldId id="399" r:id="rId66"/>
    <p:sldId id="400" r:id="rId67"/>
    <p:sldId id="401" r:id="rId68"/>
    <p:sldId id="403" r:id="rId69"/>
    <p:sldId id="404" r:id="rId70"/>
    <p:sldId id="437" r:id="rId71"/>
    <p:sldId id="454" r:id="rId72"/>
    <p:sldId id="438" r:id="rId73"/>
    <p:sldId id="440" r:id="rId74"/>
    <p:sldId id="441" r:id="rId75"/>
    <p:sldId id="439" r:id="rId76"/>
    <p:sldId id="442" r:id="rId77"/>
    <p:sldId id="443" r:id="rId78"/>
    <p:sldId id="445" r:id="rId79"/>
    <p:sldId id="455" r:id="rId80"/>
    <p:sldId id="446" r:id="rId81"/>
    <p:sldId id="447" r:id="rId82"/>
    <p:sldId id="444" r:id="rId83"/>
    <p:sldId id="448" r:id="rId84"/>
    <p:sldId id="459" r:id="rId85"/>
    <p:sldId id="419" r:id="rId86"/>
    <p:sldId id="420" r:id="rId87"/>
    <p:sldId id="343" r:id="rId88"/>
    <p:sldId id="423" r:id="rId89"/>
    <p:sldId id="458" r:id="rId90"/>
    <p:sldId id="424" r:id="rId91"/>
    <p:sldId id="425" r:id="rId92"/>
    <p:sldId id="426" r:id="rId93"/>
    <p:sldId id="427" r:id="rId94"/>
    <p:sldId id="429" r:id="rId95"/>
    <p:sldId id="461" r:id="rId96"/>
    <p:sldId id="457" r:id="rId97"/>
    <p:sldId id="451" r:id="rId98"/>
    <p:sldId id="462" r:id="rId99"/>
    <p:sldId id="345" r:id="rId100"/>
    <p:sldId id="464" r:id="rId101"/>
    <p:sldId id="465" r:id="rId102"/>
    <p:sldId id="466" r:id="rId103"/>
    <p:sldId id="470" r:id="rId104"/>
    <p:sldId id="471" r:id="rId105"/>
    <p:sldId id="469" r:id="rId106"/>
    <p:sldId id="472" r:id="rId107"/>
    <p:sldId id="467" r:id="rId108"/>
    <p:sldId id="468" r:id="rId10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F927F99-84CC-4683-A48D-E942A61F3937}">
          <p14:sldIdLst/>
        </p14:section>
        <p14:section name="제목 없는 구역" id="{11CE6A5E-1182-4086-8CE6-8E66E8344CDD}">
          <p14:sldIdLst>
            <p14:sldId id="256"/>
            <p14:sldId id="305"/>
            <p14:sldId id="307"/>
            <p14:sldId id="339"/>
            <p14:sldId id="340"/>
            <p14:sldId id="341"/>
            <p14:sldId id="405"/>
            <p14:sldId id="310"/>
            <p14:sldId id="338"/>
            <p14:sldId id="406"/>
            <p14:sldId id="353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434"/>
            <p14:sldId id="364"/>
            <p14:sldId id="365"/>
            <p14:sldId id="366"/>
            <p14:sldId id="367"/>
            <p14:sldId id="432"/>
            <p14:sldId id="370"/>
            <p14:sldId id="369"/>
            <p14:sldId id="368"/>
            <p14:sldId id="371"/>
            <p14:sldId id="373"/>
            <p14:sldId id="372"/>
            <p14:sldId id="374"/>
            <p14:sldId id="377"/>
            <p14:sldId id="378"/>
            <p14:sldId id="416"/>
            <p14:sldId id="435"/>
            <p14:sldId id="433"/>
            <p14:sldId id="379"/>
            <p14:sldId id="381"/>
            <p14:sldId id="380"/>
            <p14:sldId id="382"/>
            <p14:sldId id="384"/>
            <p14:sldId id="383"/>
            <p14:sldId id="389"/>
            <p14:sldId id="421"/>
            <p14:sldId id="463"/>
            <p14:sldId id="391"/>
            <p14:sldId id="417"/>
            <p14:sldId id="402"/>
            <p14:sldId id="418"/>
            <p14:sldId id="385"/>
            <p14:sldId id="453"/>
            <p14:sldId id="386"/>
            <p14:sldId id="388"/>
            <p14:sldId id="392"/>
            <p14:sldId id="393"/>
            <p14:sldId id="394"/>
            <p14:sldId id="396"/>
            <p14:sldId id="397"/>
            <p14:sldId id="452"/>
            <p14:sldId id="398"/>
            <p14:sldId id="399"/>
            <p14:sldId id="400"/>
            <p14:sldId id="401"/>
            <p14:sldId id="403"/>
            <p14:sldId id="404"/>
            <p14:sldId id="437"/>
            <p14:sldId id="454"/>
            <p14:sldId id="438"/>
            <p14:sldId id="440"/>
            <p14:sldId id="441"/>
            <p14:sldId id="439"/>
            <p14:sldId id="442"/>
            <p14:sldId id="443"/>
            <p14:sldId id="445"/>
            <p14:sldId id="455"/>
            <p14:sldId id="446"/>
            <p14:sldId id="447"/>
            <p14:sldId id="444"/>
            <p14:sldId id="448"/>
            <p14:sldId id="459"/>
            <p14:sldId id="419"/>
            <p14:sldId id="420"/>
            <p14:sldId id="343"/>
            <p14:sldId id="423"/>
            <p14:sldId id="458"/>
            <p14:sldId id="424"/>
            <p14:sldId id="425"/>
            <p14:sldId id="426"/>
            <p14:sldId id="427"/>
            <p14:sldId id="429"/>
            <p14:sldId id="461"/>
            <p14:sldId id="457"/>
            <p14:sldId id="451"/>
            <p14:sldId id="462"/>
            <p14:sldId id="345"/>
            <p14:sldId id="464"/>
            <p14:sldId id="465"/>
            <p14:sldId id="466"/>
            <p14:sldId id="470"/>
            <p14:sldId id="471"/>
            <p14:sldId id="469"/>
            <p14:sldId id="472"/>
            <p14:sldId id="467"/>
            <p14:sldId id="4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00FF"/>
    <a:srgbClr val="99CCFF"/>
    <a:srgbClr val="66CCFF"/>
    <a:srgbClr val="660066"/>
    <a:srgbClr val="1C74D4"/>
    <a:srgbClr val="000000"/>
    <a:srgbClr val="3366FF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4660"/>
  </p:normalViewPr>
  <p:slideViewPr>
    <p:cSldViewPr>
      <p:cViewPr>
        <p:scale>
          <a:sx n="75" d="100"/>
          <a:sy n="75" d="100"/>
        </p:scale>
        <p:origin x="-1302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presProps" Target="pres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viewProps" Target="viewProps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2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933C-2815-4B01-9B1A-9E1FE67497CC}" type="datetimeFigureOut">
              <a:rPr lang="ko-KR" altLang="en-US" smtClean="0"/>
              <a:pPr/>
              <a:t>2016-12-06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0613-142C-425D-A55D-74D8536D8D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4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0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85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98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99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41CFE-070D-406A-AFAA-E07E3A2A71A5}" type="slidenum">
              <a:rPr lang="ko-KR" altLang="en-US" smtClean="0"/>
              <a:pPr/>
              <a:t>100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12/6/2016 4:48 PM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12/6/2016 4:48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12/6/2016 4:48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12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60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12/6/2016 4:48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12/6/2016 4:48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12/6/2016 4:48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12/6/2016 4:48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12/6/2016 4:48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12/6/2016 4:48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12/6/2016 4:48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5"/>
          <p:cNvSpPr txBox="1">
            <a:spLocks/>
          </p:cNvSpPr>
          <p:nvPr/>
        </p:nvSpPr>
        <p:spPr>
          <a:xfrm>
            <a:off x="876300" y="6529388"/>
            <a:ext cx="2781300" cy="2508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EFB3C794-AD30-47E4-9ED4-D6A2CC9E13B0}" type="slidenum">
              <a:rPr lang="ko-KR" altLang="en-US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ko-KR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t> /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한빛 교육 센터 </a:t>
            </a:r>
            <a:r>
              <a:rPr lang="en-US" altLang="ko-KR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Spring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교육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 sz="800" smtClean="0">
              <a:solidFill>
                <a:srgbClr val="7F7F7F"/>
              </a:solidFill>
              <a:latin typeface="Rix고딕 B"/>
              <a:ea typeface="Rix고딕 M"/>
              <a:cs typeface="Rix고딕 M"/>
            </a:endParaRPr>
          </a:p>
        </p:txBody>
      </p:sp>
      <p:pic>
        <p:nvPicPr>
          <p:cNvPr id="4099" name="Picture 2" descr="C:\_works\07.03.NHN.PT템플릿\images\nhn_bi_white.png"/>
          <p:cNvPicPr>
            <a:picLocks noChangeAspect="1" noChangeArrowheads="1"/>
          </p:cNvPicPr>
          <p:nvPr/>
        </p:nvPicPr>
        <p:blipFill>
          <a:blip r:embed="rId4" cstate="print">
            <a:lum brigh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7293" r="10321" b="30193"/>
          <a:stretch>
            <a:fillRect/>
          </a:stretch>
        </p:blipFill>
        <p:spPr bwMode="auto">
          <a:xfrm>
            <a:off x="8134350" y="6432550"/>
            <a:ext cx="7921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228600" y="6600825"/>
            <a:ext cx="684213" cy="1588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14313" y="161925"/>
            <a:ext cx="714375" cy="552450"/>
          </a:xfrm>
          <a:prstGeom prst="rect">
            <a:avLst/>
          </a:prstGeom>
          <a:solidFill>
            <a:srgbClr val="75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85825" y="161925"/>
            <a:ext cx="8020050" cy="55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103" name="Picture 4" descr="D:\01_PROJECT\20071121 신입사원입사교육\PPT\Untitled-4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74650"/>
            <a:ext cx="1249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>
    <p:fade/>
  </p:transition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Rix고딕 B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Rix고딕 M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Rix고딕 M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Rix고딕 M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32.png"/><Relationship Id="rId4" Type="http://schemas.openxmlformats.org/officeDocument/2006/relationships/image" Target="../media/image48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788024" y="4221088"/>
            <a:ext cx="3672408" cy="14478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Java</a:t>
            </a:r>
            <a:r>
              <a:rPr lang="ko-KR" altLang="en-US" sz="3600" dirty="0" smtClean="0">
                <a:solidFill>
                  <a:schemeClr val="bg1"/>
                </a:solidFill>
              </a:rPr>
              <a:t> 프레임워크</a:t>
            </a:r>
            <a:r>
              <a:rPr lang="en-US" altLang="ko-KR" sz="3600" dirty="0" smtClean="0">
                <a:solidFill>
                  <a:schemeClr val="bg1"/>
                </a:solidFill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en-US" altLang="ko-KR" sz="3600" dirty="0" smtClean="0">
                <a:solidFill>
                  <a:schemeClr val="bg1"/>
                </a:solidFill>
              </a:rPr>
              <a:t>Spring</a:t>
            </a:r>
            <a:r>
              <a:rPr lang="ko-KR" altLang="en-US" sz="3600" dirty="0" smtClean="0">
                <a:solidFill>
                  <a:schemeClr val="bg1"/>
                </a:solidFill>
              </a:rPr>
              <a:t>을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이용한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회원관리 시스템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   </a:t>
            </a:r>
            <a:endParaRPr lang="en-US" sz="2400" dirty="0">
              <a:solidFill>
                <a:srgbClr val="FFFFFF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26223" y="1454587"/>
            <a:ext cx="8769387" cy="4524285"/>
            <a:chOff x="817120" y="1279912"/>
            <a:chExt cx="7910837" cy="4749207"/>
          </a:xfrm>
        </p:grpSpPr>
        <p:sp>
          <p:nvSpPr>
            <p:cNvPr id="42" name="AutoShape 10"/>
            <p:cNvSpPr>
              <a:spLocks noChangeArrowheads="1"/>
            </p:cNvSpPr>
            <p:nvPr/>
          </p:nvSpPr>
          <p:spPr bwMode="blackGray">
            <a:xfrm>
              <a:off x="7432749" y="4228101"/>
              <a:ext cx="1295208" cy="3840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ko-KR" sz="1400" b="1" dirty="0" err="1"/>
                <a:t>jdbcTemplate</a:t>
              </a:r>
              <a:endParaRPr lang="ko-KR" altLang="en-US" sz="1400" b="1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39957" y="384098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DataSource</a:t>
              </a:r>
              <a:endParaRPr lang="ko-KR" altLang="en-US" sz="1400" dirty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50561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61832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579569" y="4949302"/>
              <a:ext cx="871116" cy="517018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7904946" y="4629466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://SpringUser/login.html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467544" y="1695768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꺾인 연결선 42"/>
          <p:cNvCxnSpPr/>
          <p:nvPr/>
        </p:nvCxnSpPr>
        <p:spPr>
          <a:xfrm rot="10800000">
            <a:off x="1745852" y="3717032"/>
            <a:ext cx="799229" cy="15338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338411" y="4890801"/>
            <a:ext cx="19062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&lt;form  action=“login.html”&gt;</a:t>
            </a:r>
          </a:p>
        </p:txBody>
      </p:sp>
    </p:spTree>
    <p:extLst>
      <p:ext uri="{BB962C8B-B14F-4D97-AF65-F5344CB8AC3E}">
        <p14:creationId xmlns:p14="http://schemas.microsoft.com/office/powerpoint/2010/main" val="180433431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그룹 166"/>
          <p:cNvGrpSpPr/>
          <p:nvPr/>
        </p:nvGrpSpPr>
        <p:grpSpPr>
          <a:xfrm>
            <a:off x="6593946" y="1853291"/>
            <a:ext cx="1759502" cy="650164"/>
            <a:chOff x="611560" y="692696"/>
            <a:chExt cx="2232248" cy="79802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68" name="TextBox 167"/>
            <p:cNvSpPr txBox="1"/>
            <p:nvPr/>
          </p:nvSpPr>
          <p:spPr>
            <a:xfrm>
              <a:off x="611560" y="692696"/>
              <a:ext cx="2232248" cy="3116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CategoryMapper</a:t>
              </a:r>
              <a:endParaRPr lang="ko-KR" altLang="en-US" sz="10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11560" y="980730"/>
              <a:ext cx="2232248" cy="50999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 </a:t>
              </a:r>
              <a:r>
                <a:rPr lang="en-US" altLang="ko-KR" sz="1000" dirty="0" err="1"/>
                <a:t>getCategoryList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/>
                <a:t>getCategory</a:t>
              </a:r>
              <a:r>
                <a:rPr lang="en-US" altLang="ko-KR" sz="1000" dirty="0"/>
                <a:t>(String </a:t>
              </a:r>
              <a:r>
                <a:rPr lang="en-US" altLang="ko-KR" sz="1000" dirty="0" err="1"/>
                <a:t>categoryId</a:t>
              </a:r>
              <a:r>
                <a:rPr lang="en-US" altLang="ko-KR" sz="1000" dirty="0" smtClean="0"/>
                <a:t>);</a:t>
              </a:r>
              <a:endParaRPr lang="ko-KR" altLang="en-US" sz="1000" dirty="0"/>
            </a:p>
          </p:txBody>
        </p:sp>
      </p:grpSp>
      <p:grpSp>
        <p:nvGrpSpPr>
          <p:cNvPr id="183" name="그룹 182"/>
          <p:cNvGrpSpPr/>
          <p:nvPr/>
        </p:nvGrpSpPr>
        <p:grpSpPr>
          <a:xfrm>
            <a:off x="6668375" y="2095734"/>
            <a:ext cx="1666260" cy="788664"/>
            <a:chOff x="611560" y="692696"/>
            <a:chExt cx="2232248" cy="96802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5" name="TextBox 184"/>
            <p:cNvSpPr txBox="1"/>
            <p:nvPr/>
          </p:nvSpPr>
          <p:spPr>
            <a:xfrm>
              <a:off x="611560" y="980730"/>
              <a:ext cx="2232248" cy="67998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 </a:t>
              </a:r>
              <a:r>
                <a:rPr lang="en-US" altLang="ko-KR" sz="1000" dirty="0" err="1"/>
                <a:t>getProductListByCategory</a:t>
              </a:r>
              <a:r>
                <a:rPr lang="en-US" altLang="ko-KR" sz="1000" dirty="0"/>
                <a:t>( </a:t>
              </a:r>
              <a:r>
                <a:rPr lang="en-US" altLang="ko-KR" sz="1000" dirty="0" smtClean="0"/>
                <a:t>)</a:t>
              </a:r>
            </a:p>
            <a:p>
              <a:r>
                <a:rPr lang="en-US" altLang="ko-KR" sz="1000" dirty="0" err="1"/>
                <a:t>getProduct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/>
                <a:t>searchProductList</a:t>
              </a:r>
              <a:r>
                <a:rPr lang="en-US" altLang="ko-KR" sz="1000" dirty="0" smtClean="0"/>
                <a:t>()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11560" y="692696"/>
              <a:ext cx="2232248" cy="3116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ProductMapper</a:t>
              </a:r>
              <a:endParaRPr lang="ko-KR" altLang="en-US" sz="1000" dirty="0"/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6358193" y="807630"/>
            <a:ext cx="2102239" cy="942552"/>
            <a:chOff x="611560" y="692696"/>
            <a:chExt cx="2232248" cy="115690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9" name="TextBox 108"/>
            <p:cNvSpPr txBox="1"/>
            <p:nvPr/>
          </p:nvSpPr>
          <p:spPr>
            <a:xfrm>
              <a:off x="611560" y="692696"/>
              <a:ext cx="2232248" cy="3116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AccountMapper</a:t>
              </a:r>
              <a:endParaRPr lang="ko-KR" altLang="en-US" sz="1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11560" y="980730"/>
              <a:ext cx="2232248" cy="8688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AccountMapper.xml</a:t>
              </a:r>
              <a:endParaRPr lang="en-US" altLang="ko-KR" sz="1000" i="1" dirty="0" smtClean="0"/>
            </a:p>
            <a:p>
              <a:r>
                <a:rPr lang="en-US" altLang="ko-KR" sz="1000" i="1" dirty="0" err="1" smtClean="0"/>
                <a:t>getAccountByUsername</a:t>
              </a:r>
              <a:r>
                <a:rPr lang="en-US" altLang="ko-KR" sz="1000" i="1" dirty="0" smtClean="0"/>
                <a:t>()</a:t>
              </a:r>
            </a:p>
            <a:p>
              <a:r>
                <a:rPr lang="en-US" altLang="ko-KR" sz="1000" i="1" dirty="0" err="1" smtClean="0"/>
                <a:t>getAccountByUsernameAndPassword</a:t>
              </a:r>
              <a:r>
                <a:rPr lang="en-US" altLang="ko-KR" sz="1000" i="1" dirty="0" smtClean="0"/>
                <a:t>()</a:t>
              </a:r>
            </a:p>
            <a:p>
              <a:r>
                <a:rPr lang="en-US" altLang="ko-KR" sz="1000" i="1" dirty="0" smtClean="0"/>
                <a:t>…</a:t>
              </a:r>
            </a:p>
          </p:txBody>
        </p:sp>
      </p:grpSp>
      <p:grpSp>
        <p:nvGrpSpPr>
          <p:cNvPr id="171" name="그룹 170"/>
          <p:cNvGrpSpPr/>
          <p:nvPr/>
        </p:nvGrpSpPr>
        <p:grpSpPr>
          <a:xfrm>
            <a:off x="6553167" y="2757440"/>
            <a:ext cx="1700167" cy="942552"/>
            <a:chOff x="611560" y="692696"/>
            <a:chExt cx="2232248" cy="115690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2" name="TextBox 171"/>
            <p:cNvSpPr txBox="1"/>
            <p:nvPr/>
          </p:nvSpPr>
          <p:spPr>
            <a:xfrm>
              <a:off x="611560" y="692696"/>
              <a:ext cx="2232248" cy="3116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ItemMapper</a:t>
              </a:r>
              <a:endParaRPr lang="ko-KR" altLang="en-US" sz="10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11560" y="980730"/>
              <a:ext cx="2232248" cy="8688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 </a:t>
              </a:r>
              <a:r>
                <a:rPr lang="en-US" altLang="ko-KR" sz="1000" dirty="0" err="1"/>
                <a:t>updateInventoryQuantity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/>
                <a:t>getInventoryQuantity</a:t>
              </a:r>
              <a:r>
                <a:rPr lang="en-US" altLang="ko-KR" sz="1000" dirty="0" smtClean="0"/>
                <a:t>();</a:t>
              </a:r>
            </a:p>
            <a:p>
              <a:r>
                <a:rPr lang="en-US" altLang="ko-KR" sz="1000" dirty="0" err="1"/>
                <a:t>getItemListByProduct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/>
                <a:t>getItem</a:t>
              </a:r>
              <a:r>
                <a:rPr lang="en-US" altLang="ko-KR" sz="1000" dirty="0" smtClean="0"/>
                <a:t>()</a:t>
              </a:r>
              <a:endParaRPr lang="ko-KR" altLang="en-US" sz="1000" dirty="0"/>
            </a:p>
          </p:txBody>
        </p:sp>
      </p:grpSp>
      <p:grpSp>
        <p:nvGrpSpPr>
          <p:cNvPr id="177" name="그룹 176"/>
          <p:cNvGrpSpPr/>
          <p:nvPr/>
        </p:nvGrpSpPr>
        <p:grpSpPr>
          <a:xfrm>
            <a:off x="6653824" y="3394363"/>
            <a:ext cx="1380335" cy="488582"/>
            <a:chOff x="611560" y="692696"/>
            <a:chExt cx="2232248" cy="59969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8" name="TextBox 177"/>
            <p:cNvSpPr txBox="1"/>
            <p:nvPr/>
          </p:nvSpPr>
          <p:spPr>
            <a:xfrm>
              <a:off x="611560" y="692696"/>
              <a:ext cx="2232248" cy="3116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 smtClean="0"/>
                <a:t>LineItemMapper</a:t>
              </a:r>
              <a:endParaRPr lang="ko-KR" altLang="en-US" sz="10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11560" y="980730"/>
              <a:ext cx="2232248" cy="3116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 </a:t>
              </a:r>
              <a:r>
                <a:rPr lang="en-US" altLang="ko-KR" sz="1000" dirty="0" err="1"/>
                <a:t>insertLineItem</a:t>
              </a:r>
              <a:r>
                <a:rPr lang="en-US" altLang="ko-KR" sz="1000" dirty="0" smtClean="0"/>
                <a:t>()</a:t>
              </a:r>
              <a:endParaRPr lang="ko-KR" altLang="en-US" sz="1000" dirty="0"/>
            </a:p>
          </p:txBody>
        </p:sp>
      </p:grpSp>
      <p:grpSp>
        <p:nvGrpSpPr>
          <p:cNvPr id="186" name="그룹 185"/>
          <p:cNvGrpSpPr/>
          <p:nvPr/>
        </p:nvGrpSpPr>
        <p:grpSpPr>
          <a:xfrm>
            <a:off x="6775987" y="3652528"/>
            <a:ext cx="1332148" cy="650164"/>
            <a:chOff x="611560" y="692696"/>
            <a:chExt cx="2232248" cy="79802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7" name="TextBox 186"/>
            <p:cNvSpPr txBox="1"/>
            <p:nvPr/>
          </p:nvSpPr>
          <p:spPr>
            <a:xfrm>
              <a:off x="611560" y="692696"/>
              <a:ext cx="2232248" cy="3116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SequenceMapper</a:t>
              </a:r>
              <a:endParaRPr lang="ko-KR" altLang="en-US" sz="1000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11560" y="980730"/>
              <a:ext cx="2232248" cy="50999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 </a:t>
              </a:r>
              <a:r>
                <a:rPr lang="en-US" altLang="ko-KR" sz="1000" dirty="0" err="1"/>
                <a:t>getSequence</a:t>
              </a:r>
              <a:r>
                <a:rPr lang="en-US" altLang="ko-KR" sz="1000" dirty="0"/>
                <a:t>( </a:t>
              </a:r>
              <a:r>
                <a:rPr lang="en-US" altLang="ko-KR" sz="1000" dirty="0" smtClean="0"/>
                <a:t> )</a:t>
              </a:r>
            </a:p>
            <a:p>
              <a:r>
                <a:rPr lang="en-US" altLang="ko-KR" sz="1000" dirty="0" err="1" smtClean="0"/>
                <a:t>updateSequence</a:t>
              </a:r>
              <a:r>
                <a:rPr lang="en-US" altLang="ko-KR" sz="1000" dirty="0" smtClean="0"/>
                <a:t>()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6012159" y="4941168"/>
            <a:ext cx="1122309" cy="674660"/>
            <a:chOff x="611560" y="692696"/>
            <a:chExt cx="2232248" cy="907124"/>
          </a:xfrm>
          <a:solidFill>
            <a:srgbClr val="99CCFF"/>
          </a:solidFill>
        </p:grpSpPr>
        <p:sp>
          <p:nvSpPr>
            <p:cNvPr id="7" name="TextBox 6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i="1" dirty="0" err="1" smtClean="0"/>
                <a:t>sqlSessionFactory</a:t>
              </a:r>
              <a:endParaRPr lang="ko-KR" altLang="en-US" sz="1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980730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smtClean="0"/>
                <a:t> </a:t>
              </a:r>
              <a:r>
                <a:rPr lang="en-US" altLang="ko-KR" sz="1000" i="1" dirty="0" err="1" smtClean="0"/>
                <a:t>setDataSource</a:t>
              </a:r>
              <a:r>
                <a:rPr lang="en-US" altLang="ko-KR" sz="1000" i="1" dirty="0" smtClean="0"/>
                <a:t>()</a:t>
              </a:r>
              <a:endParaRPr lang="ko-KR" altLang="en-US" sz="1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1268760"/>
              <a:ext cx="2232248" cy="3310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</p:grpSp>
      <p:cxnSp>
        <p:nvCxnSpPr>
          <p:cNvPr id="143" name="직선 화살표 연결선 142"/>
          <p:cNvCxnSpPr>
            <a:stCxn id="158" idx="3"/>
            <a:endCxn id="185" idx="1"/>
          </p:cNvCxnSpPr>
          <p:nvPr/>
        </p:nvCxnSpPr>
        <p:spPr>
          <a:xfrm>
            <a:off x="5492150" y="2503457"/>
            <a:ext cx="1176225" cy="103942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9006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 클래스다이어그램 </a:t>
            </a:r>
            <a:endParaRPr lang="ko-KR" altLang="en-US" dirty="0"/>
          </a:p>
        </p:txBody>
      </p:sp>
      <p:grpSp>
        <p:nvGrpSpPr>
          <p:cNvPr id="81" name="그룹 80"/>
          <p:cNvGrpSpPr/>
          <p:nvPr/>
        </p:nvGrpSpPr>
        <p:grpSpPr>
          <a:xfrm>
            <a:off x="6635663" y="5948862"/>
            <a:ext cx="1122309" cy="674660"/>
            <a:chOff x="611560" y="692696"/>
            <a:chExt cx="2232248" cy="907124"/>
          </a:xfrm>
          <a:solidFill>
            <a:srgbClr val="99CCFF"/>
          </a:solidFill>
        </p:grpSpPr>
        <p:sp>
          <p:nvSpPr>
            <p:cNvPr id="82" name="TextBox 81"/>
            <p:cNvSpPr txBox="1"/>
            <p:nvPr/>
          </p:nvSpPr>
          <p:spPr>
            <a:xfrm>
              <a:off x="611560" y="692696"/>
              <a:ext cx="2232248" cy="3310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dataSource</a:t>
              </a:r>
              <a:endParaRPr lang="ko-KR" altLang="en-US" sz="10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1560" y="980729"/>
              <a:ext cx="2232248" cy="3310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1560" y="1268760"/>
              <a:ext cx="2232248" cy="3310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</p:grpSp>
      <p:cxnSp>
        <p:nvCxnSpPr>
          <p:cNvPr id="94" name="직선 화살표 연결선 93"/>
          <p:cNvCxnSpPr>
            <a:stCxn id="9" idx="2"/>
            <a:endCxn id="82" idx="0"/>
          </p:cNvCxnSpPr>
          <p:nvPr/>
        </p:nvCxnSpPr>
        <p:spPr>
          <a:xfrm>
            <a:off x="6573314" y="5615828"/>
            <a:ext cx="623504" cy="3330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그룹 141"/>
          <p:cNvGrpSpPr/>
          <p:nvPr/>
        </p:nvGrpSpPr>
        <p:grpSpPr>
          <a:xfrm>
            <a:off x="7554146" y="4941168"/>
            <a:ext cx="1122309" cy="674660"/>
            <a:chOff x="611560" y="692696"/>
            <a:chExt cx="2232248" cy="907124"/>
          </a:xfrm>
          <a:solidFill>
            <a:srgbClr val="99CCFF"/>
          </a:solidFill>
        </p:grpSpPr>
        <p:sp>
          <p:nvSpPr>
            <p:cNvPr id="144" name="TextBox 143"/>
            <p:cNvSpPr txBox="1"/>
            <p:nvPr/>
          </p:nvSpPr>
          <p:spPr>
            <a:xfrm>
              <a:off x="611560" y="692696"/>
              <a:ext cx="2232248" cy="537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i="1" dirty="0" err="1"/>
                <a:t>transactionManager</a:t>
              </a:r>
              <a:endParaRPr lang="ko-KR" altLang="en-US" sz="10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1560" y="980730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smtClean="0"/>
                <a:t> </a:t>
              </a:r>
              <a:r>
                <a:rPr lang="en-US" altLang="ko-KR" sz="1000" i="1" dirty="0" err="1" smtClean="0"/>
                <a:t>setDataSource</a:t>
              </a:r>
              <a:r>
                <a:rPr lang="en-US" altLang="ko-KR" sz="1000" i="1" dirty="0" smtClean="0"/>
                <a:t>()</a:t>
              </a:r>
              <a:endParaRPr lang="ko-KR" altLang="en-US" sz="10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11560" y="1268760"/>
              <a:ext cx="2232248" cy="3310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</p:grpSp>
      <p:cxnSp>
        <p:nvCxnSpPr>
          <p:cNvPr id="147" name="직선 화살표 연결선 146"/>
          <p:cNvCxnSpPr>
            <a:stCxn id="146" idx="2"/>
            <a:endCxn id="82" idx="0"/>
          </p:cNvCxnSpPr>
          <p:nvPr/>
        </p:nvCxnSpPr>
        <p:spPr>
          <a:xfrm flipH="1">
            <a:off x="7196818" y="5615828"/>
            <a:ext cx="918483" cy="3330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그룹 147"/>
          <p:cNvGrpSpPr/>
          <p:nvPr/>
        </p:nvGrpSpPr>
        <p:grpSpPr>
          <a:xfrm>
            <a:off x="4043948" y="1022738"/>
            <a:ext cx="1473584" cy="758557"/>
            <a:chOff x="611560" y="708870"/>
            <a:chExt cx="2232248" cy="805018"/>
          </a:xfrm>
          <a:solidFill>
            <a:srgbClr val="99CCFF"/>
          </a:solidFill>
        </p:grpSpPr>
        <p:sp>
          <p:nvSpPr>
            <p:cNvPr id="149" name="TextBox 148"/>
            <p:cNvSpPr txBox="1"/>
            <p:nvPr/>
          </p:nvSpPr>
          <p:spPr>
            <a:xfrm>
              <a:off x="611560" y="708870"/>
              <a:ext cx="2232248" cy="2613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AccountService</a:t>
              </a:r>
              <a:endParaRPr lang="ko-KR" altLang="en-US" sz="10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11560" y="980730"/>
              <a:ext cx="2232248" cy="2613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smtClean="0"/>
                <a:t> </a:t>
              </a:r>
              <a:r>
                <a:rPr lang="en-US" altLang="ko-KR" sz="1000" i="1" dirty="0" err="1" smtClean="0"/>
                <a:t>setA</a:t>
              </a:r>
              <a:r>
                <a:rPr lang="en-US" altLang="ko-KR" sz="1000" dirty="0" err="1" smtClean="0"/>
                <a:t>ccountMapper</a:t>
              </a:r>
              <a:r>
                <a:rPr lang="en-US" altLang="ko-KR" sz="1000" dirty="0" smtClean="0"/>
                <a:t>()</a:t>
              </a:r>
              <a:endParaRPr lang="ko-KR" altLang="en-US" sz="10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11560" y="1252586"/>
              <a:ext cx="2232248" cy="2613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56" name="그룹 155"/>
          <p:cNvGrpSpPr/>
          <p:nvPr/>
        </p:nvGrpSpPr>
        <p:grpSpPr>
          <a:xfrm>
            <a:off x="4115956" y="2124176"/>
            <a:ext cx="1376194" cy="758557"/>
            <a:chOff x="611560" y="708870"/>
            <a:chExt cx="2232248" cy="805018"/>
          </a:xfrm>
          <a:solidFill>
            <a:srgbClr val="99CCFF"/>
          </a:solidFill>
        </p:grpSpPr>
        <p:sp>
          <p:nvSpPr>
            <p:cNvPr id="157" name="TextBox 156"/>
            <p:cNvSpPr txBox="1"/>
            <p:nvPr/>
          </p:nvSpPr>
          <p:spPr>
            <a:xfrm>
              <a:off x="611560" y="708870"/>
              <a:ext cx="2232248" cy="2613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CatalogService</a:t>
              </a:r>
              <a:endParaRPr lang="ko-KR" altLang="en-US" sz="10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11560" y="980730"/>
              <a:ext cx="2232248" cy="2613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smtClean="0"/>
                <a:t> </a:t>
              </a:r>
              <a:r>
                <a:rPr lang="en-US" altLang="ko-KR" sz="1000" i="1" dirty="0" err="1" smtClean="0"/>
                <a:t>set</a:t>
              </a:r>
              <a:r>
                <a:rPr lang="en-US" altLang="ko-KR" sz="1000" dirty="0" err="1"/>
                <a:t>C</a:t>
              </a:r>
              <a:r>
                <a:rPr lang="en-US" altLang="ko-KR" sz="1000" dirty="0" err="1" smtClean="0"/>
                <a:t>ategoryMapper</a:t>
              </a:r>
              <a:r>
                <a:rPr lang="en-US" altLang="ko-KR" sz="1000" dirty="0" smtClean="0"/>
                <a:t> ()</a:t>
              </a:r>
              <a:endParaRPr lang="ko-KR" altLang="en-US" sz="10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11560" y="1252586"/>
              <a:ext cx="2232248" cy="26130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61" name="그룹 160"/>
          <p:cNvGrpSpPr/>
          <p:nvPr/>
        </p:nvGrpSpPr>
        <p:grpSpPr>
          <a:xfrm>
            <a:off x="4158248" y="3429000"/>
            <a:ext cx="1341434" cy="1104165"/>
            <a:chOff x="611560" y="692696"/>
            <a:chExt cx="2232248" cy="1605106"/>
          </a:xfrm>
          <a:solidFill>
            <a:srgbClr val="99CCFF"/>
          </a:solidFill>
        </p:grpSpPr>
        <p:sp>
          <p:nvSpPr>
            <p:cNvPr id="162" name="TextBox 161"/>
            <p:cNvSpPr txBox="1"/>
            <p:nvPr/>
          </p:nvSpPr>
          <p:spPr>
            <a:xfrm>
              <a:off x="611560" y="692696"/>
              <a:ext cx="2232248" cy="35792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OrderService</a:t>
              </a:r>
              <a:endParaRPr lang="ko-KR" altLang="en-US" sz="10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11560" y="980731"/>
              <a:ext cx="2232248" cy="3631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u="sng" dirty="0" err="1" smtClean="0"/>
                <a:t>SetorderMapper</a:t>
              </a:r>
              <a:endParaRPr lang="ko-KR" altLang="en-US" sz="10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11560" y="1268760"/>
              <a:ext cx="2232248" cy="102904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setI</a:t>
              </a:r>
              <a:r>
                <a:rPr lang="en-US" altLang="ko-KR" sz="1000" u="sng" dirty="0" err="1" smtClean="0"/>
                <a:t>temMapper</a:t>
              </a:r>
              <a:r>
                <a:rPr lang="en-US" altLang="ko-KR" sz="1000" dirty="0" smtClean="0"/>
                <a:t> ()</a:t>
              </a:r>
            </a:p>
            <a:p>
              <a:r>
                <a:rPr lang="en-US" altLang="ko-KR" sz="1000" u="sng" dirty="0" err="1" smtClean="0"/>
                <a:t>setOrderMapper</a:t>
              </a:r>
              <a:r>
                <a:rPr lang="en-US" altLang="ko-KR" sz="1000" u="sng" dirty="0" smtClean="0"/>
                <a:t>()</a:t>
              </a:r>
            </a:p>
            <a:p>
              <a:r>
                <a:rPr lang="en-US" altLang="ko-KR" sz="1000" dirty="0" err="1" smtClean="0"/>
                <a:t>setSsequenceMapper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 smtClean="0"/>
                <a:t>setLineItemMapper</a:t>
              </a:r>
              <a:r>
                <a:rPr lang="en-US" altLang="ko-KR" sz="1000" dirty="0" smtClean="0"/>
                <a:t>()</a:t>
              </a:r>
              <a:endParaRPr lang="ko-KR" altLang="en-US" sz="1000" dirty="0"/>
            </a:p>
          </p:txBody>
        </p:sp>
      </p:grpSp>
      <p:cxnSp>
        <p:nvCxnSpPr>
          <p:cNvPr id="174" name="직선 화살표 연결선 173"/>
          <p:cNvCxnSpPr>
            <a:stCxn id="150" idx="3"/>
            <a:endCxn id="110" idx="1"/>
          </p:cNvCxnSpPr>
          <p:nvPr/>
        </p:nvCxnSpPr>
        <p:spPr>
          <a:xfrm flipV="1">
            <a:off x="5517532" y="1396239"/>
            <a:ext cx="840661" cy="5780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직선 화살표 연결선 174"/>
          <p:cNvCxnSpPr>
            <a:stCxn id="166" idx="3"/>
            <a:endCxn id="173" idx="1"/>
          </p:cNvCxnSpPr>
          <p:nvPr/>
        </p:nvCxnSpPr>
        <p:spPr>
          <a:xfrm flipV="1">
            <a:off x="5499682" y="3346049"/>
            <a:ext cx="1053485" cy="833173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그룹 179"/>
          <p:cNvGrpSpPr/>
          <p:nvPr/>
        </p:nvGrpSpPr>
        <p:grpSpPr>
          <a:xfrm>
            <a:off x="6915546" y="3977084"/>
            <a:ext cx="1332147" cy="781172"/>
            <a:chOff x="611560" y="692696"/>
            <a:chExt cx="2232248" cy="99044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1" name="TextBox 180"/>
            <p:cNvSpPr txBox="1"/>
            <p:nvPr/>
          </p:nvSpPr>
          <p:spPr>
            <a:xfrm>
              <a:off x="611560" y="692696"/>
              <a:ext cx="2232248" cy="3116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 smtClean="0"/>
                <a:t>OrderMapper</a:t>
              </a:r>
              <a:endParaRPr lang="ko-KR" altLang="en-US" sz="10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11560" y="980730"/>
              <a:ext cx="2232248" cy="7024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err="1" smtClean="0"/>
                <a:t>getOrder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/>
                <a:t>insertOrder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/>
                <a:t>insertOrderStatus</a:t>
              </a:r>
              <a:r>
                <a:rPr lang="en-US" altLang="ko-KR" sz="1000" dirty="0" smtClean="0"/>
                <a:t>()</a:t>
              </a:r>
              <a:endParaRPr lang="ko-KR" altLang="en-US" sz="1000" dirty="0"/>
            </a:p>
          </p:txBody>
        </p:sp>
      </p:grpSp>
      <p:cxnSp>
        <p:nvCxnSpPr>
          <p:cNvPr id="192" name="직선 화살표 연결선 191"/>
          <p:cNvCxnSpPr>
            <a:stCxn id="166" idx="3"/>
            <a:endCxn id="182" idx="1"/>
          </p:cNvCxnSpPr>
          <p:nvPr/>
        </p:nvCxnSpPr>
        <p:spPr>
          <a:xfrm>
            <a:off x="5499682" y="4179222"/>
            <a:ext cx="1415864" cy="302035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직선 화살표 연결선 195"/>
          <p:cNvCxnSpPr>
            <a:stCxn id="166" idx="3"/>
            <a:endCxn id="188" idx="1"/>
          </p:cNvCxnSpPr>
          <p:nvPr/>
        </p:nvCxnSpPr>
        <p:spPr>
          <a:xfrm flipV="1">
            <a:off x="5499682" y="4094943"/>
            <a:ext cx="1276305" cy="84279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화살표 연결선 203"/>
          <p:cNvCxnSpPr>
            <a:stCxn id="166" idx="3"/>
            <a:endCxn id="179" idx="1"/>
          </p:cNvCxnSpPr>
          <p:nvPr/>
        </p:nvCxnSpPr>
        <p:spPr>
          <a:xfrm flipV="1">
            <a:off x="5499682" y="3755987"/>
            <a:ext cx="1154142" cy="423235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직선 화살표 연결선 205"/>
          <p:cNvCxnSpPr>
            <a:stCxn id="158" idx="3"/>
            <a:endCxn id="173" idx="1"/>
          </p:cNvCxnSpPr>
          <p:nvPr/>
        </p:nvCxnSpPr>
        <p:spPr>
          <a:xfrm>
            <a:off x="5492150" y="2503457"/>
            <a:ext cx="1061017" cy="842592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>
            <a:stCxn id="158" idx="3"/>
            <a:endCxn id="169" idx="1"/>
          </p:cNvCxnSpPr>
          <p:nvPr/>
        </p:nvCxnSpPr>
        <p:spPr>
          <a:xfrm flipV="1">
            <a:off x="5492150" y="2295706"/>
            <a:ext cx="1101796" cy="207751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직사각형 65"/>
          <p:cNvSpPr/>
          <p:nvPr/>
        </p:nvSpPr>
        <p:spPr>
          <a:xfrm>
            <a:off x="539552" y="880006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dirty="0" err="1" smtClean="0"/>
              <a:t>StripesDispatcher</a:t>
            </a:r>
            <a:endParaRPr lang="en-US" altLang="ko-KR" sz="1400" dirty="0" smtClean="0"/>
          </a:p>
        </p:txBody>
      </p:sp>
      <p:grpSp>
        <p:nvGrpSpPr>
          <p:cNvPr id="67" name="그룹 66"/>
          <p:cNvGrpSpPr/>
          <p:nvPr/>
        </p:nvGrpSpPr>
        <p:grpSpPr>
          <a:xfrm>
            <a:off x="1540640" y="1337635"/>
            <a:ext cx="1368152" cy="910610"/>
            <a:chOff x="611560" y="708870"/>
            <a:chExt cx="2232248" cy="880422"/>
          </a:xfrm>
          <a:solidFill>
            <a:srgbClr val="99CCFF"/>
          </a:solidFill>
        </p:grpSpPr>
        <p:sp>
          <p:nvSpPr>
            <p:cNvPr id="68" name="TextBox 67"/>
            <p:cNvSpPr txBox="1"/>
            <p:nvPr/>
          </p:nvSpPr>
          <p:spPr>
            <a:xfrm>
              <a:off x="611560" y="708870"/>
              <a:ext cx="2232248" cy="2363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AbstractActionBean</a:t>
              </a:r>
              <a:endParaRPr lang="ko-KR" altLang="en-US" sz="1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11560" y="956350"/>
              <a:ext cx="2232248" cy="1550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1560" y="1057549"/>
              <a:ext cx="2232248" cy="5317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err="1" smtClean="0"/>
                <a:t>setMessage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/>
                <a:t>getContext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dirty="0" err="1"/>
                <a:t>setContext</a:t>
              </a:r>
              <a:r>
                <a:rPr lang="en-US" altLang="ko-KR" sz="1000" dirty="0" smtClean="0"/>
                <a:t>()</a:t>
              </a:r>
              <a:endParaRPr lang="ko-KR" altLang="en-US" sz="1000" dirty="0"/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1540640" y="2421986"/>
            <a:ext cx="1368152" cy="606855"/>
            <a:chOff x="611560" y="708870"/>
            <a:chExt cx="2232248" cy="586737"/>
          </a:xfrm>
          <a:solidFill>
            <a:srgbClr val="99CCFF"/>
          </a:solidFill>
        </p:grpSpPr>
        <p:sp>
          <p:nvSpPr>
            <p:cNvPr id="73" name="TextBox 72"/>
            <p:cNvSpPr txBox="1"/>
            <p:nvPr/>
          </p:nvSpPr>
          <p:spPr>
            <a:xfrm>
              <a:off x="611560" y="708870"/>
              <a:ext cx="2232248" cy="2380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AccountActionBean</a:t>
              </a:r>
              <a:endParaRPr lang="ko-KR" altLang="en-US" sz="1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1560" y="956350"/>
              <a:ext cx="2232248" cy="1550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11560" y="1057549"/>
              <a:ext cx="2232248" cy="2380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</p:grpSp>
      <p:cxnSp>
        <p:nvCxnSpPr>
          <p:cNvPr id="76" name="직선 화살표 연결선 75"/>
          <p:cNvCxnSpPr>
            <a:stCxn id="75" idx="3"/>
            <a:endCxn id="150" idx="1"/>
          </p:cNvCxnSpPr>
          <p:nvPr/>
        </p:nvCxnSpPr>
        <p:spPr>
          <a:xfrm flipV="1">
            <a:off x="2908792" y="1402019"/>
            <a:ext cx="1135156" cy="1503712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>
            <a:stCxn id="75" idx="3"/>
            <a:endCxn id="158" idx="1"/>
          </p:cNvCxnSpPr>
          <p:nvPr/>
        </p:nvCxnSpPr>
        <p:spPr>
          <a:xfrm flipV="1">
            <a:off x="2908792" y="2503457"/>
            <a:ext cx="1207164" cy="402274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그룹 83"/>
          <p:cNvGrpSpPr/>
          <p:nvPr/>
        </p:nvGrpSpPr>
        <p:grpSpPr>
          <a:xfrm>
            <a:off x="1540640" y="3125169"/>
            <a:ext cx="1368152" cy="606855"/>
            <a:chOff x="611560" y="708870"/>
            <a:chExt cx="2232248" cy="586737"/>
          </a:xfrm>
          <a:solidFill>
            <a:srgbClr val="99CCFF"/>
          </a:solidFill>
        </p:grpSpPr>
        <p:sp>
          <p:nvSpPr>
            <p:cNvPr id="85" name="TextBox 84"/>
            <p:cNvSpPr txBox="1"/>
            <p:nvPr/>
          </p:nvSpPr>
          <p:spPr>
            <a:xfrm>
              <a:off x="611560" y="708870"/>
              <a:ext cx="2232248" cy="2380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CartActionBean</a:t>
              </a:r>
              <a:endParaRPr lang="ko-KR" altLang="en-US" sz="10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11560" y="956350"/>
              <a:ext cx="2232248" cy="1550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0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11560" y="1057549"/>
              <a:ext cx="2232248" cy="2380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</p:grpSp>
      <p:cxnSp>
        <p:nvCxnSpPr>
          <p:cNvPr id="90" name="직선 화살표 연결선 89"/>
          <p:cNvCxnSpPr>
            <a:stCxn id="87" idx="3"/>
            <a:endCxn id="159" idx="1"/>
          </p:cNvCxnSpPr>
          <p:nvPr/>
        </p:nvCxnSpPr>
        <p:spPr>
          <a:xfrm flipV="1">
            <a:off x="2908792" y="2759623"/>
            <a:ext cx="1207164" cy="701695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그룹 90"/>
          <p:cNvGrpSpPr/>
          <p:nvPr/>
        </p:nvGrpSpPr>
        <p:grpSpPr>
          <a:xfrm>
            <a:off x="1583668" y="3898222"/>
            <a:ext cx="1368152" cy="606855"/>
            <a:chOff x="611560" y="708870"/>
            <a:chExt cx="2232248" cy="586737"/>
          </a:xfrm>
          <a:solidFill>
            <a:srgbClr val="99CCFF"/>
          </a:solidFill>
        </p:grpSpPr>
        <p:sp>
          <p:nvSpPr>
            <p:cNvPr id="92" name="TextBox 91"/>
            <p:cNvSpPr txBox="1"/>
            <p:nvPr/>
          </p:nvSpPr>
          <p:spPr>
            <a:xfrm>
              <a:off x="611560" y="708870"/>
              <a:ext cx="2232248" cy="2380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CatalogActionBean</a:t>
              </a:r>
              <a:endParaRPr lang="ko-KR" altLang="en-US" sz="1000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11560" y="956350"/>
              <a:ext cx="2232248" cy="1550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0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11560" y="1057549"/>
              <a:ext cx="2232248" cy="2380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</p:grpSp>
      <p:cxnSp>
        <p:nvCxnSpPr>
          <p:cNvPr id="96" name="직선 화살표 연결선 95"/>
          <p:cNvCxnSpPr>
            <a:stCxn id="93" idx="3"/>
            <a:endCxn id="159" idx="1"/>
          </p:cNvCxnSpPr>
          <p:nvPr/>
        </p:nvCxnSpPr>
        <p:spPr>
          <a:xfrm flipV="1">
            <a:off x="2951820" y="2759623"/>
            <a:ext cx="1164136" cy="1474748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그룹 96"/>
          <p:cNvGrpSpPr/>
          <p:nvPr/>
        </p:nvGrpSpPr>
        <p:grpSpPr>
          <a:xfrm>
            <a:off x="1583668" y="4686961"/>
            <a:ext cx="1368152" cy="606855"/>
            <a:chOff x="611560" y="708870"/>
            <a:chExt cx="2232248" cy="586737"/>
          </a:xfrm>
          <a:solidFill>
            <a:srgbClr val="99CCFF"/>
          </a:solidFill>
        </p:grpSpPr>
        <p:sp>
          <p:nvSpPr>
            <p:cNvPr id="98" name="TextBox 97"/>
            <p:cNvSpPr txBox="1"/>
            <p:nvPr/>
          </p:nvSpPr>
          <p:spPr>
            <a:xfrm>
              <a:off x="611560" y="708870"/>
              <a:ext cx="2232248" cy="2380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dirty="0" err="1"/>
                <a:t>OrderActionBean</a:t>
              </a:r>
              <a:endParaRPr lang="ko-KR" altLang="en-US" sz="1000" dirty="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11560" y="956350"/>
              <a:ext cx="2232248" cy="1550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000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11560" y="1057549"/>
              <a:ext cx="2232248" cy="23805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000" dirty="0"/>
            </a:p>
          </p:txBody>
        </p:sp>
      </p:grpSp>
      <p:cxnSp>
        <p:nvCxnSpPr>
          <p:cNvPr id="112" name="직선 화살표 연결선 111"/>
          <p:cNvCxnSpPr>
            <a:stCxn id="99" idx="3"/>
            <a:endCxn id="166" idx="1"/>
          </p:cNvCxnSpPr>
          <p:nvPr/>
        </p:nvCxnSpPr>
        <p:spPr>
          <a:xfrm flipV="1">
            <a:off x="2951820" y="4179222"/>
            <a:ext cx="1206428" cy="843888"/>
          </a:xfrm>
          <a:prstGeom prst="straightConnector1">
            <a:avLst/>
          </a:prstGeom>
          <a:ln w="95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기술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4176464" cy="4896544"/>
          </a:xfrm>
        </p:spPr>
        <p:txBody>
          <a:bodyPr/>
          <a:lstStyle/>
          <a:p>
            <a:pPr lvl="1"/>
            <a:r>
              <a:rPr lang="en-US" altLang="ko-KR" sz="2100" dirty="0" smtClean="0"/>
              <a:t>C++</a:t>
            </a:r>
          </a:p>
          <a:p>
            <a:pPr lvl="1"/>
            <a:r>
              <a:rPr lang="en-US" altLang="ko-KR" sz="2100" dirty="0" smtClean="0"/>
              <a:t>Java</a:t>
            </a:r>
            <a:r>
              <a:rPr lang="ko-KR" altLang="en-US" sz="2100" dirty="0" smtClean="0"/>
              <a:t> </a:t>
            </a:r>
            <a:endParaRPr lang="en-US" altLang="ko-KR" sz="2100" dirty="0" smtClean="0"/>
          </a:p>
          <a:p>
            <a:pPr lvl="1"/>
            <a:r>
              <a:rPr lang="en-US" altLang="ko-KR" sz="2100" dirty="0" err="1" smtClean="0"/>
              <a:t>javaFx</a:t>
            </a:r>
            <a:endParaRPr lang="en-US" altLang="ko-KR" sz="2100" dirty="0"/>
          </a:p>
          <a:p>
            <a:pPr lvl="1"/>
            <a:r>
              <a:rPr lang="en-US" altLang="ko-KR" sz="2400" dirty="0" err="1"/>
              <a:t>jsp</a:t>
            </a:r>
            <a:endParaRPr lang="en-US" altLang="ko-KR" sz="2400" dirty="0"/>
          </a:p>
          <a:p>
            <a:pPr lvl="1"/>
            <a:r>
              <a:rPr lang="en-US" altLang="ko-KR" sz="2100" dirty="0"/>
              <a:t>Java</a:t>
            </a:r>
            <a:r>
              <a:rPr lang="ko-KR" altLang="en-US" sz="2100" dirty="0"/>
              <a:t> </a:t>
            </a:r>
            <a:r>
              <a:rPr lang="en-US" altLang="ko-KR" sz="2100" dirty="0"/>
              <a:t>Beans</a:t>
            </a:r>
          </a:p>
          <a:p>
            <a:pPr lvl="1"/>
            <a:r>
              <a:rPr lang="en-US" altLang="ko-KR" sz="2100" dirty="0" smtClean="0"/>
              <a:t>Spring</a:t>
            </a:r>
            <a:r>
              <a:rPr lang="ko-KR" altLang="en-US" sz="2100" dirty="0" smtClean="0"/>
              <a:t> </a:t>
            </a:r>
            <a:r>
              <a:rPr lang="en-US" altLang="ko-KR" sz="2100" dirty="0" smtClean="0"/>
              <a:t>Framework</a:t>
            </a:r>
          </a:p>
          <a:p>
            <a:pPr lvl="1"/>
            <a:r>
              <a:rPr lang="en-US" altLang="ko-KR" sz="2100" dirty="0" smtClean="0"/>
              <a:t>Spring</a:t>
            </a:r>
            <a:r>
              <a:rPr lang="ko-KR" altLang="en-US" sz="2100" dirty="0" smtClean="0"/>
              <a:t> </a:t>
            </a:r>
            <a:r>
              <a:rPr lang="en-US" altLang="ko-KR" sz="2100" dirty="0" smtClean="0"/>
              <a:t>Framework Mobile</a:t>
            </a:r>
          </a:p>
          <a:p>
            <a:pPr lvl="1"/>
            <a:r>
              <a:rPr lang="en-US" altLang="ko-KR" sz="2400" dirty="0" smtClean="0"/>
              <a:t>Hybrid App</a:t>
            </a:r>
            <a:r>
              <a:rPr lang="ko-KR" altLang="en-US" sz="2100" dirty="0" smtClean="0"/>
              <a:t> </a:t>
            </a:r>
            <a:endParaRPr lang="en-US" altLang="ko-KR" sz="2100" dirty="0" smtClean="0"/>
          </a:p>
          <a:p>
            <a:pPr lvl="1"/>
            <a:endParaRPr lang="en-US" altLang="ko-KR" sz="2100" dirty="0"/>
          </a:p>
          <a:p>
            <a:pPr lvl="1"/>
            <a:endParaRPr lang="en-US" altLang="ko-KR" sz="2100" dirty="0"/>
          </a:p>
          <a:p>
            <a:pPr lvl="1"/>
            <a:endParaRPr lang="en-US" altLang="ko-KR" sz="2100" dirty="0"/>
          </a:p>
          <a:p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918124" y="980728"/>
            <a:ext cx="3168352" cy="48965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  <a:defRPr sz="20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"/>
              <a:defRPr sz="18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16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14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12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ko-KR" sz="2400" dirty="0" smtClean="0"/>
              <a:t>HTML5</a:t>
            </a:r>
          </a:p>
          <a:p>
            <a:pPr lvl="1"/>
            <a:r>
              <a:rPr lang="en-US" altLang="ko-KR" sz="2400" dirty="0" smtClean="0"/>
              <a:t>JSTL</a:t>
            </a: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lvl="1"/>
            <a:r>
              <a:rPr lang="en-US" altLang="ko-KR" sz="2400" dirty="0" err="1" smtClean="0"/>
              <a:t>Jquery</a:t>
            </a:r>
            <a:endParaRPr lang="en-US" altLang="ko-KR" sz="2400" dirty="0" smtClean="0"/>
          </a:p>
          <a:p>
            <a:pPr lvl="1"/>
            <a:r>
              <a:rPr lang="en-US" altLang="ko-KR" sz="2400" dirty="0"/>
              <a:t>Ajax</a:t>
            </a:r>
            <a:r>
              <a:rPr lang="ko-KR" altLang="en-US" sz="2400" dirty="0"/>
              <a:t> 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Dreamweaver</a:t>
            </a:r>
          </a:p>
          <a:p>
            <a:pPr lvl="1"/>
            <a:r>
              <a:rPr lang="en-US" altLang="ko-KR" sz="2400" dirty="0" err="1"/>
              <a:t>BootStrap</a:t>
            </a:r>
            <a:endParaRPr lang="en-US" altLang="ko-KR" sz="2400" dirty="0"/>
          </a:p>
          <a:p>
            <a:pPr lvl="1"/>
            <a:endParaRPr lang="en-US" altLang="ko-KR" sz="2400" dirty="0" smtClean="0"/>
          </a:p>
          <a:p>
            <a:endParaRPr lang="ko-KR" altLang="en-US" sz="2400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1403648" y="4573240"/>
            <a:ext cx="6840760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  <a:defRPr sz="20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"/>
              <a:defRPr sz="18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16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14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12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r>
              <a:rPr lang="ko-KR" altLang="en-US" sz="2100" dirty="0" smtClean="0"/>
              <a:t>실습</a:t>
            </a:r>
            <a:r>
              <a:rPr lang="en-US" altLang="ko-KR" sz="2100" dirty="0" smtClean="0"/>
              <a:t> </a:t>
            </a:r>
            <a:r>
              <a:rPr lang="ko-KR" altLang="en-US" sz="2100" dirty="0" smtClean="0"/>
              <a:t>예제 </a:t>
            </a:r>
            <a:r>
              <a:rPr lang="en-US" altLang="ko-KR" sz="2100" dirty="0" smtClean="0"/>
              <a:t>:  </a:t>
            </a:r>
            <a:r>
              <a:rPr lang="ko-KR" altLang="en-US" sz="2100" dirty="0" smtClean="0"/>
              <a:t>회원인증</a:t>
            </a:r>
            <a:r>
              <a:rPr lang="en-US" altLang="ko-KR" sz="2100" dirty="0" smtClean="0"/>
              <a:t>  &gt;</a:t>
            </a:r>
            <a:r>
              <a:rPr lang="en-US" altLang="ko-KR" sz="2100" dirty="0" smtClean="0">
                <a:sym typeface="Wingdings" panose="05000000000000000000" pitchFamily="2" charset="2"/>
              </a:rPr>
              <a:t> </a:t>
            </a:r>
            <a:r>
              <a:rPr lang="ko-KR" altLang="en-US" sz="2100" dirty="0" smtClean="0">
                <a:sym typeface="Wingdings" panose="05000000000000000000" pitchFamily="2" charset="2"/>
              </a:rPr>
              <a:t>게시판 </a:t>
            </a:r>
            <a:r>
              <a:rPr lang="en-US" altLang="ko-KR" sz="2100" dirty="0" smtClean="0">
                <a:sym typeface="Wingdings" panose="05000000000000000000" pitchFamily="2" charset="2"/>
              </a:rPr>
              <a:t>&gt; </a:t>
            </a:r>
            <a:r>
              <a:rPr lang="ko-KR" altLang="en-US" sz="2100" dirty="0" smtClean="0">
                <a:sym typeface="Wingdings" panose="05000000000000000000" pitchFamily="2" charset="2"/>
              </a:rPr>
              <a:t>방명록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13711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 </a:t>
            </a:r>
            <a:r>
              <a:rPr lang="en-US" altLang="ko-KR" dirty="0" smtClean="0"/>
              <a:t>framework 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53400" cy="547260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Java</a:t>
            </a:r>
            <a:r>
              <a:rPr lang="ko-KR" altLang="en-US" dirty="0" smtClean="0"/>
              <a:t> 객체지향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프로그래밍</a:t>
            </a:r>
            <a:endParaRPr lang="en-US" altLang="ko-KR" dirty="0" smtClean="0"/>
          </a:p>
          <a:p>
            <a:r>
              <a:rPr lang="en-US" altLang="ko-KR" dirty="0" smtClean="0"/>
              <a:t>Java bean </a:t>
            </a:r>
          </a:p>
          <a:p>
            <a:r>
              <a:rPr lang="en-US" altLang="ko-KR" dirty="0" smtClean="0"/>
              <a:t>Framework </a:t>
            </a:r>
            <a:r>
              <a:rPr lang="ko-KR" altLang="en-US" dirty="0" smtClean="0"/>
              <a:t>입문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객체지향 설계원칙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의존관계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제어의 역전 </a:t>
            </a:r>
            <a:r>
              <a:rPr lang="en-US" altLang="ko-KR" dirty="0" err="1" smtClean="0"/>
              <a:t>Ioc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7 </a:t>
            </a:r>
            <a:r>
              <a:rPr lang="ko-KR" altLang="en-US" dirty="0" smtClean="0"/>
              <a:t>개의 예제 </a:t>
            </a:r>
            <a:endParaRPr lang="en-US" altLang="ko-KR" dirty="0" smtClean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Spring framework </a:t>
            </a:r>
            <a:r>
              <a:rPr lang="ko-KR" altLang="en-US" dirty="0" smtClean="0"/>
              <a:t>환경구성</a:t>
            </a:r>
            <a:endParaRPr lang="en-US" altLang="ko-KR" dirty="0" smtClean="0"/>
          </a:p>
          <a:p>
            <a:pPr lvl="1">
              <a:buFont typeface="Wingdings" pitchFamily="2" charset="2"/>
              <a:buChar char="l"/>
            </a:pPr>
            <a:r>
              <a:rPr lang="en-US" altLang="ko-KR" dirty="0"/>
              <a:t>Application </a:t>
            </a:r>
            <a:r>
              <a:rPr lang="en-US" altLang="ko-KR" dirty="0" smtClean="0"/>
              <a:t>Context, 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en-US" altLang="ko-KR" dirty="0"/>
              <a:t>Container, Spring Container</a:t>
            </a:r>
          </a:p>
          <a:p>
            <a:pPr lvl="1"/>
            <a:r>
              <a:rPr lang="en-US" altLang="ko-KR" dirty="0" smtClean="0"/>
              <a:t>3</a:t>
            </a:r>
            <a:r>
              <a:rPr lang="ko-KR" altLang="en-US" dirty="0" smtClean="0"/>
              <a:t>개의 예제로 구성 </a:t>
            </a:r>
            <a:endParaRPr lang="en-US" altLang="ko-KR" dirty="0" smtClean="0"/>
          </a:p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framework </a:t>
            </a:r>
            <a:r>
              <a:rPr lang="ko-KR" altLang="en-US" dirty="0"/>
              <a:t>구조와</a:t>
            </a:r>
            <a:r>
              <a:rPr lang="en-US" altLang="ko-KR" dirty="0"/>
              <a:t> MVC </a:t>
            </a:r>
            <a:r>
              <a:rPr lang="ko-KR" altLang="en-US" dirty="0"/>
              <a:t>모델 </a:t>
            </a:r>
            <a:endParaRPr lang="en-US" altLang="ko-KR" dirty="0"/>
          </a:p>
          <a:p>
            <a:r>
              <a:rPr lang="en-US" altLang="ko-KR" dirty="0"/>
              <a:t>Legacy</a:t>
            </a:r>
            <a:r>
              <a:rPr lang="ko-KR" altLang="en-US" dirty="0"/>
              <a:t> </a:t>
            </a:r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framework </a:t>
            </a:r>
          </a:p>
          <a:p>
            <a:pPr lvl="1"/>
            <a:r>
              <a:rPr lang="en-US" altLang="ko-KR" dirty="0"/>
              <a:t>Hello World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  <a:r>
              <a:rPr lang="ko-KR" altLang="en-US" dirty="0"/>
              <a:t>예제</a:t>
            </a:r>
            <a:r>
              <a:rPr lang="en-US" altLang="ko-KR" dirty="0"/>
              <a:t> </a:t>
            </a:r>
          </a:p>
          <a:p>
            <a:pPr lvl="1"/>
            <a:r>
              <a:rPr lang="en-US" altLang="ko-KR" dirty="0"/>
              <a:t>Error</a:t>
            </a:r>
            <a:r>
              <a:rPr lang="ko-KR" altLang="en-US" dirty="0"/>
              <a:t> 메시지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/>
              <a:t>시작 프로젝트 </a:t>
            </a:r>
            <a:endParaRPr lang="en-US" altLang="ko-KR" dirty="0"/>
          </a:p>
          <a:p>
            <a:pPr lvl="1"/>
            <a:r>
              <a:rPr lang="en-US" altLang="ko-KR" dirty="0"/>
              <a:t>Maven, JDBC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활용한 예제</a:t>
            </a:r>
            <a:r>
              <a:rPr lang="en-US" altLang="ko-KR" dirty="0"/>
              <a:t>(</a:t>
            </a:r>
            <a:r>
              <a:rPr lang="ko-KR" altLang="en-US" dirty="0"/>
              <a:t>회원관리시스템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96160874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 framework </a:t>
            </a:r>
            <a:r>
              <a:rPr lang="en-US" altLang="ko-KR" dirty="0" smtClean="0"/>
              <a:t>II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Mybatis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</a:t>
            </a:r>
            <a:r>
              <a:rPr lang="en-US" altLang="ko-KR" dirty="0" smtClean="0"/>
              <a:t>(</a:t>
            </a:r>
            <a:r>
              <a:rPr lang="en-US" altLang="ko-KR" dirty="0"/>
              <a:t>3</a:t>
            </a:r>
            <a:r>
              <a:rPr lang="ko-KR" altLang="en-US" dirty="0"/>
              <a:t>학년 </a:t>
            </a:r>
            <a:r>
              <a:rPr lang="en-US" altLang="ko-KR" dirty="0"/>
              <a:t>2</a:t>
            </a:r>
            <a:r>
              <a:rPr lang="ko-KR" altLang="en-US" dirty="0" smtClean="0"/>
              <a:t>학기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고객관리 미니프로젝트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게시판 </a:t>
            </a:r>
            <a:r>
              <a:rPr lang="ko-KR" altLang="en-US" dirty="0"/>
              <a:t>미니프로젝트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문제점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강의</a:t>
            </a:r>
            <a:r>
              <a:rPr lang="en-US" altLang="ko-KR" dirty="0" smtClean="0"/>
              <a:t> </a:t>
            </a:r>
            <a:r>
              <a:rPr lang="ko-KR" altLang="en-US" dirty="0"/>
              <a:t>집중력 부족 </a:t>
            </a:r>
            <a:endParaRPr lang="en-US" altLang="ko-KR" dirty="0"/>
          </a:p>
          <a:p>
            <a:pPr lvl="1"/>
            <a:r>
              <a:rPr lang="ko-KR" altLang="en-US" dirty="0" smtClean="0"/>
              <a:t>학생들의 수준에 맞는 교재 부재</a:t>
            </a:r>
            <a:endParaRPr lang="en-US" altLang="ko-KR" dirty="0" smtClean="0"/>
          </a:p>
          <a:p>
            <a:pPr lvl="1"/>
            <a:r>
              <a:rPr lang="ko-KR" altLang="en-US" dirty="0"/>
              <a:t>강의록 의존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이해 부족 상태로 따라 하기 공부 방식 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활용 </a:t>
            </a:r>
            <a:r>
              <a:rPr lang="en-US" altLang="ko-KR" dirty="0" smtClean="0">
                <a:sym typeface="Wingdings" panose="05000000000000000000" pitchFamily="2" charset="2"/>
              </a:rPr>
              <a:t>(O) , </a:t>
            </a:r>
            <a:r>
              <a:rPr lang="ko-KR" altLang="en-US" dirty="0" smtClean="0">
                <a:sym typeface="Wingdings" panose="05000000000000000000" pitchFamily="2" charset="2"/>
              </a:rPr>
              <a:t>응용</a:t>
            </a:r>
            <a:r>
              <a:rPr lang="en-US" altLang="ko-KR" dirty="0" smtClean="0">
                <a:sym typeface="Wingdings" panose="05000000000000000000" pitchFamily="2" charset="2"/>
              </a:rPr>
              <a:t>(X)</a:t>
            </a:r>
          </a:p>
          <a:p>
            <a:pPr lvl="1"/>
            <a:r>
              <a:rPr lang="ko-KR" altLang="en-US" dirty="0" smtClean="0">
                <a:sym typeface="Wingdings" panose="05000000000000000000" pitchFamily="2" charset="2"/>
              </a:rPr>
              <a:t> 프로젝트 수행능력 </a:t>
            </a:r>
            <a:r>
              <a:rPr lang="en-US" altLang="ko-KR" dirty="0" smtClean="0">
                <a:sym typeface="Wingdings" panose="05000000000000000000" pitchFamily="2" charset="2"/>
              </a:rPr>
              <a:t>( ? )</a:t>
            </a:r>
            <a:r>
              <a:rPr lang="ko-KR" altLang="en-US" dirty="0" smtClean="0"/>
              <a:t> </a:t>
            </a:r>
            <a:endParaRPr lang="ko-KR" altLang="en-US" dirty="0"/>
          </a:p>
          <a:p>
            <a:pPr marL="0" indent="0">
              <a:buNone/>
            </a:pPr>
            <a:endParaRPr lang="en-US" altLang="ko-KR" dirty="0" smtClean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97912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Capstone</a:t>
            </a:r>
            <a:r>
              <a:rPr lang="ko-KR" altLang="en-US" dirty="0" smtClean="0"/>
              <a:t> </a:t>
            </a:r>
            <a:r>
              <a:rPr lang="en-US" altLang="ko-KR" dirty="0" smtClean="0"/>
              <a:t>Design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현재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UML </a:t>
            </a:r>
            <a:r>
              <a:rPr lang="ko-KR" altLang="en-US" dirty="0" smtClean="0"/>
              <a:t>작성법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err="1" smtClean="0"/>
              <a:t>Usecase</a:t>
            </a:r>
            <a:r>
              <a:rPr lang="en-US" altLang="ko-KR" dirty="0" smtClean="0"/>
              <a:t>, Class Diagram, Sequence Diagram </a:t>
            </a:r>
            <a:r>
              <a:rPr lang="ko-KR" altLang="en-US" dirty="0" smtClean="0"/>
              <a:t>중심 실무 작성 훈련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Project</a:t>
            </a:r>
            <a:r>
              <a:rPr lang="ko-KR" altLang="en-US" dirty="0" smtClean="0"/>
              <a:t> 설계 적용</a:t>
            </a:r>
            <a:r>
              <a:rPr lang="en-US" altLang="ko-KR" dirty="0" smtClean="0"/>
              <a:t>  </a:t>
            </a:r>
          </a:p>
          <a:p>
            <a:pPr lvl="1"/>
            <a:r>
              <a:rPr lang="ko-KR" altLang="en-US" dirty="0" smtClean="0">
                <a:sym typeface="Wingdings" panose="05000000000000000000" pitchFamily="2" charset="2"/>
              </a:rPr>
              <a:t>역 공학적 접근  </a:t>
            </a:r>
            <a:r>
              <a:rPr lang="en-US" altLang="ko-KR" dirty="0" smtClean="0">
                <a:sym typeface="Wingdings" panose="05000000000000000000" pitchFamily="2" charset="2"/>
              </a:rPr>
              <a:t>:</a:t>
            </a:r>
            <a:r>
              <a:rPr lang="ko-KR" altLang="en-US" dirty="0" smtClean="0">
                <a:sym typeface="Wingdings" panose="05000000000000000000" pitchFamily="2" charset="2"/>
              </a:rPr>
              <a:t> 구현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>
                <a:sym typeface="Wingdings" panose="05000000000000000000" pitchFamily="2" charset="2"/>
              </a:rPr>
              <a:t>설계도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기획서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작성</a:t>
            </a:r>
            <a:r>
              <a:rPr lang="en-US" altLang="ko-KR" dirty="0" smtClean="0">
                <a:sym typeface="Wingdings" panose="05000000000000000000" pitchFamily="2" charset="2"/>
              </a:rPr>
              <a:t>(document) 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smtClean="0"/>
              <a:t>앞으로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순 공학적 접근 </a:t>
            </a:r>
            <a:r>
              <a:rPr lang="en-US" altLang="ko-KR" dirty="0" smtClean="0"/>
              <a:t>:  </a:t>
            </a:r>
            <a:r>
              <a:rPr lang="ko-KR" altLang="en-US" dirty="0" smtClean="0"/>
              <a:t>설계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>
                <a:sym typeface="Wingdings" panose="05000000000000000000" pitchFamily="2" charset="2"/>
              </a:rPr>
              <a:t>구현 중심의 강의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r>
              <a:rPr lang="en-US" altLang="ko-KR" dirty="0" err="1" smtClean="0">
                <a:sym typeface="Wingdings" panose="05000000000000000000" pitchFamily="2" charset="2"/>
              </a:rPr>
              <a:t>FrameWork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교과를 비롯한 졸업학기 교과에서 </a:t>
            </a:r>
            <a:r>
              <a:rPr lang="en-US" altLang="ko-KR" dirty="0" smtClean="0">
                <a:sym typeface="Wingdings" panose="05000000000000000000" pitchFamily="2" charset="2"/>
              </a:rPr>
              <a:t>Team Teaching </a:t>
            </a:r>
            <a:r>
              <a:rPr lang="ko-KR" altLang="en-US" dirty="0" smtClean="0">
                <a:sym typeface="Wingdings" panose="05000000000000000000" pitchFamily="2" charset="2"/>
              </a:rPr>
              <a:t>등 효율적  방안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연구 필요 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ko-KR" altLang="en-US" dirty="0" smtClean="0">
                <a:sym typeface="Wingdings" panose="05000000000000000000" pitchFamily="2" charset="2"/>
              </a:rPr>
              <a:t>협조 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UML </a:t>
            </a:r>
            <a:r>
              <a:rPr lang="ko-KR" altLang="en-US" dirty="0" smtClean="0">
                <a:sym typeface="Wingdings" panose="05000000000000000000" pitchFamily="2" charset="2"/>
              </a:rPr>
              <a:t>모델링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>
                <a:sym typeface="Wingdings" panose="05000000000000000000" pitchFamily="2" charset="2"/>
              </a:rPr>
              <a:t>시스템 분석 설계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err="1" smtClean="0">
                <a:sym typeface="Wingdings" panose="05000000000000000000" pitchFamily="2" charset="2"/>
              </a:rPr>
              <a:t>캡스톤</a:t>
            </a:r>
            <a:r>
              <a:rPr lang="ko-KR" altLang="en-US" dirty="0" smtClean="0">
                <a:sym typeface="Wingdings" panose="05000000000000000000" pitchFamily="2" charset="2"/>
              </a:rPr>
              <a:t> 디자인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ko-KR" altLang="en-US" dirty="0" smtClean="0">
                <a:sym typeface="Wingdings" panose="05000000000000000000" pitchFamily="2" charset="2"/>
              </a:rPr>
              <a:t>각 교과 실습에서 클래스 다이어그램을 중심으로  </a:t>
            </a:r>
            <a:r>
              <a:rPr lang="en-US" altLang="ko-KR" dirty="0" smtClean="0">
                <a:sym typeface="Wingdings" panose="05000000000000000000" pitchFamily="2" charset="2"/>
              </a:rPr>
              <a:t>UML </a:t>
            </a:r>
            <a:r>
              <a:rPr lang="ko-KR" altLang="en-US" dirty="0" smtClean="0">
                <a:sym typeface="Wingdings" panose="05000000000000000000" pitchFamily="2" charset="2"/>
              </a:rPr>
              <a:t>표기 활용</a:t>
            </a:r>
            <a:endParaRPr lang="en-US" altLang="ko-KR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92282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 5.0.0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그림 개체 틀 3"/>
          <p:cNvSpPr>
            <a:spLocks noGrp="1"/>
          </p:cNvSpPr>
          <p:nvPr>
            <p:ph type="pic" idx="1"/>
          </p:nvPr>
        </p:nvSpPr>
        <p:spPr/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13691"/>
            <a:ext cx="6158904" cy="463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3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그림 개체 틀 3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389901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회원관리</a:t>
            </a:r>
            <a:r>
              <a:rPr lang="en-US" altLang="ko-KR" dirty="0" smtClean="0"/>
              <a:t>table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6912768" cy="410445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400" dirty="0"/>
              <a:t>CREATE TABLE `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` (</a:t>
            </a:r>
          </a:p>
          <a:p>
            <a:pPr marL="0" indent="0">
              <a:buNone/>
            </a:pPr>
            <a:r>
              <a:rPr lang="en-US" altLang="ko-KR" sz="1400" dirty="0"/>
              <a:t>  `no`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(8) NOT NULL AUTO_INCREMENT,</a:t>
            </a:r>
          </a:p>
          <a:p>
            <a:pPr marL="0" indent="0">
              <a:buNone/>
            </a:pPr>
            <a:r>
              <a:rPr lang="en-US" altLang="ko-KR" sz="1400" dirty="0"/>
              <a:t>  `id`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(10) NOT NULL,</a:t>
            </a:r>
          </a:p>
          <a:p>
            <a:pPr marL="0" indent="0">
              <a:buNone/>
            </a:pPr>
            <a:r>
              <a:rPr lang="en-US" altLang="ko-KR" sz="1400" dirty="0"/>
              <a:t>  `pass`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(10) NOT NULL,</a:t>
            </a:r>
          </a:p>
          <a:p>
            <a:pPr marL="0" indent="0">
              <a:buNone/>
            </a:pPr>
            <a:r>
              <a:rPr lang="en-US" altLang="ko-KR" sz="1400" dirty="0"/>
              <a:t>  `name`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(20) NOT NULL,</a:t>
            </a:r>
          </a:p>
          <a:p>
            <a:pPr marL="0" indent="0">
              <a:buNone/>
            </a:pPr>
            <a:r>
              <a:rPr lang="en-US" altLang="ko-KR" sz="1400" dirty="0"/>
              <a:t>  `</a:t>
            </a:r>
            <a:r>
              <a:rPr lang="en-US" altLang="ko-KR" sz="1400" dirty="0" err="1"/>
              <a:t>jumin</a:t>
            </a:r>
            <a:r>
              <a:rPr lang="en-US" altLang="ko-KR" sz="1400" dirty="0"/>
              <a:t>` char(13) NOT NULL,</a:t>
            </a:r>
          </a:p>
          <a:p>
            <a:pPr marL="0" indent="0">
              <a:buNone/>
            </a:pPr>
            <a:r>
              <a:rPr lang="en-US" altLang="ko-KR" sz="1400" dirty="0"/>
              <a:t>  `zip` char(7) DEFAULT NULL,</a:t>
            </a:r>
          </a:p>
          <a:p>
            <a:pPr marL="0" indent="0">
              <a:buNone/>
            </a:pPr>
            <a:r>
              <a:rPr lang="en-US" altLang="ko-KR" sz="1400" dirty="0"/>
              <a:t>  `addr1`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(100) DEFAULT NULL,</a:t>
            </a:r>
          </a:p>
          <a:p>
            <a:pPr marL="0" indent="0">
              <a:buNone/>
            </a:pPr>
            <a:r>
              <a:rPr lang="en-US" altLang="ko-KR" sz="1400" dirty="0"/>
              <a:t>  `addr2`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(50) DEFAULT NULL,</a:t>
            </a:r>
          </a:p>
          <a:p>
            <a:pPr marL="0" indent="0">
              <a:buNone/>
            </a:pPr>
            <a:r>
              <a:rPr lang="en-US" altLang="ko-KR" sz="1400" dirty="0"/>
              <a:t>  `phone`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(20) DEFAULT NULL,</a:t>
            </a:r>
          </a:p>
          <a:p>
            <a:pPr marL="0" indent="0">
              <a:buNone/>
            </a:pPr>
            <a:r>
              <a:rPr lang="en-US" altLang="ko-KR" sz="1400" dirty="0"/>
              <a:t>  `email` </a:t>
            </a:r>
            <a:r>
              <a:rPr lang="en-US" altLang="ko-KR" sz="1400" dirty="0" err="1"/>
              <a:t>varchar</a:t>
            </a:r>
            <a:r>
              <a:rPr lang="en-US" altLang="ko-KR" sz="1400" dirty="0"/>
              <a:t>(30) DEFAULT NULL,</a:t>
            </a:r>
          </a:p>
          <a:p>
            <a:pPr marL="0" indent="0">
              <a:buNone/>
            </a:pPr>
            <a:r>
              <a:rPr lang="en-US" altLang="ko-KR" sz="1400" dirty="0"/>
              <a:t>  PRIMARY KEY (`no`)</a:t>
            </a:r>
          </a:p>
          <a:p>
            <a:pPr marL="0" indent="0">
              <a:buNone/>
            </a:pPr>
            <a:r>
              <a:rPr lang="en-US" altLang="ko-KR" sz="1400" dirty="0"/>
              <a:t>) ENGINE=</a:t>
            </a:r>
            <a:r>
              <a:rPr lang="en-US" altLang="ko-KR" sz="1400" dirty="0" err="1"/>
              <a:t>InnoDB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AUTO_INCREMENT=1 </a:t>
            </a:r>
            <a:r>
              <a:rPr lang="en-US" altLang="ko-KR" sz="1400" dirty="0"/>
              <a:t>DEFAULT CHARSET=utf8;</a:t>
            </a:r>
            <a:endParaRPr lang="ko-KR" altLang="en-US" sz="1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0" y="5229200"/>
            <a:ext cx="8428037" cy="115212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908720"/>
            <a:ext cx="4896543" cy="31683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1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Dto</a:t>
            </a:r>
            <a:r>
              <a:rPr lang="ko-KR" altLang="en-US" dirty="0" smtClean="0"/>
              <a:t> </a:t>
            </a:r>
            <a:r>
              <a:rPr lang="en-US" altLang="ko-KR" dirty="0" smtClean="0"/>
              <a:t>(Data Transfer : Value</a:t>
            </a:r>
            <a:r>
              <a:rPr lang="en-US" altLang="ko-KR" dirty="0"/>
              <a:t>)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51520" y="764704"/>
            <a:ext cx="8640959" cy="6078263"/>
            <a:chOff x="251520" y="764704"/>
            <a:chExt cx="8640959" cy="6078263"/>
          </a:xfrm>
        </p:grpSpPr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980728"/>
              <a:ext cx="4104456" cy="42124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9010" y="764704"/>
              <a:ext cx="4823469" cy="46085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1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9319" y="3818632"/>
              <a:ext cx="3456384" cy="30243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7372" y="1734716"/>
              <a:ext cx="800100" cy="16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72" y="2708920"/>
            <a:ext cx="2476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2589957" y="1052229"/>
            <a:ext cx="273630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&gt;class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83567" y="1995469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4" name="직선 화살표 연결선 13"/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1106661" y="1221506"/>
            <a:ext cx="1483296" cy="77396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990529" y="1995469"/>
            <a:ext cx="1680071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5148932" y="2661971"/>
            <a:ext cx="1680071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7812361" y="3572334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256994" y="2152738"/>
            <a:ext cx="2736304" cy="584775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3.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5830564" y="3822700"/>
            <a:ext cx="2680465" cy="1370497"/>
          </a:xfrm>
          <a:custGeom>
            <a:avLst/>
            <a:gdLst>
              <a:gd name="connsiteX0" fmla="*/ 2616200 w 2707129"/>
              <a:gd name="connsiteY0" fmla="*/ 0 h 1816100"/>
              <a:gd name="connsiteX1" fmla="*/ 2387600 w 2707129"/>
              <a:gd name="connsiteY1" fmla="*/ 901700 h 1816100"/>
              <a:gd name="connsiteX2" fmla="*/ 0 w 2707129"/>
              <a:gd name="connsiteY2" fmla="*/ 181610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7129" h="1816100">
                <a:moveTo>
                  <a:pt x="2616200" y="0"/>
                </a:moveTo>
                <a:cubicBezTo>
                  <a:pt x="2719916" y="299508"/>
                  <a:pt x="2823633" y="599017"/>
                  <a:pt x="2387600" y="901700"/>
                </a:cubicBezTo>
                <a:cubicBezTo>
                  <a:pt x="1951567" y="1204383"/>
                  <a:pt x="975783" y="1510241"/>
                  <a:pt x="0" y="181610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2893616" y="4550855"/>
            <a:ext cx="3478584" cy="2462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4522477" y="6567201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6979394" y="4999000"/>
            <a:ext cx="936104" cy="2462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7475946" y="3572334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883310" y="4458598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169148" y="6228647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6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441468" y="5245298"/>
            <a:ext cx="29840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7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>
            <a:spLocks noChangeArrowheads="1"/>
          </p:cNvSpPr>
          <p:nvPr/>
        </p:nvSpPr>
        <p:spPr bwMode="auto">
          <a:xfrm>
            <a:off x="1880654" y="1945396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9" name="직사각형 38"/>
          <p:cNvSpPr>
            <a:spLocks noChangeArrowheads="1"/>
          </p:cNvSpPr>
          <p:nvPr/>
        </p:nvSpPr>
        <p:spPr bwMode="auto">
          <a:xfrm>
            <a:off x="3255987" y="3212976"/>
            <a:ext cx="846187" cy="173222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5206529" y="2675195"/>
            <a:ext cx="484107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err="1" smtClean="0"/>
              <a:t>UserDto</a:t>
            </a:r>
            <a:endParaRPr lang="ko-KR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6" y="992273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6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전달</a:t>
            </a:r>
            <a:r>
              <a:rPr lang="en-US" altLang="ko-KR" dirty="0" smtClean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 </a:t>
            </a:r>
            <a:r>
              <a:rPr lang="en-US" altLang="ko-KR" dirty="0" err="1" smtClean="0"/>
              <a:t>gatter</a:t>
            </a:r>
            <a:r>
              <a:rPr lang="ko-KR" altLang="en-US" dirty="0" smtClean="0"/>
              <a:t> </a:t>
            </a:r>
            <a:r>
              <a:rPr lang="en-US" altLang="ko-KR" dirty="0" smtClean="0"/>
              <a:t>&amp; setter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1704975" cy="307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395536" y="971203"/>
            <a:ext cx="5781675" cy="5256584"/>
            <a:chOff x="395536" y="980728"/>
            <a:chExt cx="5781675" cy="5256584"/>
          </a:xfrm>
        </p:grpSpPr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80728"/>
              <a:ext cx="5781675" cy="5256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2544" y="1688108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212" y="2709639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228452" y="2682949"/>
            <a:ext cx="1039292" cy="24199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60032" y="642174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</a:t>
            </a:r>
            <a:r>
              <a:rPr lang="en-US" altLang="ko-KR" sz="160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3138064" y="2204864"/>
            <a:ext cx="1865984" cy="352839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4" name="직선 화살표 연결선 13"/>
          <p:cNvCxnSpPr>
            <a:cxnSpLocks noChangeShapeType="1"/>
            <a:stCxn id="11" idx="1"/>
            <a:endCxn id="12" idx="0"/>
          </p:cNvCxnSpPr>
          <p:nvPr/>
        </p:nvCxnSpPr>
        <p:spPr bwMode="auto">
          <a:xfrm flipH="1">
            <a:off x="4071056" y="811451"/>
            <a:ext cx="788976" cy="13934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1427212" y="2692474"/>
            <a:ext cx="78252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dirty="0" smtClean="0"/>
              <a:t>UserDto.java</a:t>
            </a:r>
            <a:endParaRPr lang="ko-KR" altLang="en-US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56" y="1204210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86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모델</a:t>
            </a:r>
            <a:r>
              <a:rPr lang="en-US" altLang="ko-KR" dirty="0"/>
              <a:t> </a:t>
            </a:r>
            <a:r>
              <a:rPr lang="ko-KR" altLang="en-US" dirty="0"/>
              <a:t>객체</a:t>
            </a:r>
            <a:r>
              <a:rPr lang="en-US" altLang="ko-KR" dirty="0"/>
              <a:t> </a:t>
            </a:r>
            <a:r>
              <a:rPr lang="en-US" altLang="ko-KR" dirty="0" err="1"/>
              <a:t>gatter</a:t>
            </a:r>
            <a:r>
              <a:rPr lang="ko-KR" altLang="en-US" dirty="0"/>
              <a:t> </a:t>
            </a:r>
            <a:r>
              <a:rPr lang="en-US" altLang="ko-KR" dirty="0"/>
              <a:t>&amp; setter </a:t>
            </a:r>
            <a:r>
              <a:rPr lang="ko-KR" altLang="en-US" dirty="0"/>
              <a:t>생성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87" y="664783"/>
            <a:ext cx="4176463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628303" y="902940"/>
            <a:ext cx="2990850" cy="5105400"/>
            <a:chOff x="628303" y="902940"/>
            <a:chExt cx="2990850" cy="5105400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303" y="902940"/>
              <a:ext cx="2990850" cy="5105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064" y="1582192"/>
              <a:ext cx="24765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5248275" cy="206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539552" y="3630506"/>
            <a:ext cx="494713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&gt;Source&gt;Generate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Getter&amp;Setter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2411760" y="4405046"/>
            <a:ext cx="18659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7" name="직선 화살표 연결선 16"/>
          <p:cNvCxnSpPr>
            <a:cxnSpLocks noChangeShapeType="1"/>
          </p:cNvCxnSpPr>
          <p:nvPr/>
        </p:nvCxnSpPr>
        <p:spPr bwMode="auto">
          <a:xfrm>
            <a:off x="628303" y="3969060"/>
            <a:ext cx="403435" cy="176419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5486684" y="6032525"/>
            <a:ext cx="1865984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7302500" y="4178300"/>
            <a:ext cx="1477901" cy="2045975"/>
          </a:xfrm>
          <a:custGeom>
            <a:avLst/>
            <a:gdLst>
              <a:gd name="connsiteX0" fmla="*/ 0 w 1477901"/>
              <a:gd name="connsiteY0" fmla="*/ 1993900 h 2045975"/>
              <a:gd name="connsiteX1" fmla="*/ 1460500 w 1477901"/>
              <a:gd name="connsiteY1" fmla="*/ 1790700 h 2045975"/>
              <a:gd name="connsiteX2" fmla="*/ 673100 w 1477901"/>
              <a:gd name="connsiteY2" fmla="*/ 0 h 204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7901" h="2045975">
                <a:moveTo>
                  <a:pt x="0" y="1993900"/>
                </a:moveTo>
                <a:cubicBezTo>
                  <a:pt x="674158" y="2058458"/>
                  <a:pt x="1348317" y="2123017"/>
                  <a:pt x="1460500" y="1790700"/>
                </a:cubicBezTo>
                <a:cubicBezTo>
                  <a:pt x="1572683" y="1458383"/>
                  <a:pt x="1122891" y="729191"/>
                  <a:pt x="67310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864987" y="1052736"/>
            <a:ext cx="1170910" cy="136815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827718" y="4451793"/>
            <a:ext cx="40664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220072" y="5909995"/>
            <a:ext cx="40664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3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732240" y="912877"/>
            <a:ext cx="40664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4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740352" y="4812850"/>
            <a:ext cx="40664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5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0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클래스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57065"/>
            <a:ext cx="8153400" cy="4896544"/>
          </a:xfrm>
        </p:spPr>
        <p:txBody>
          <a:bodyPr>
            <a:normAutofit/>
          </a:bodyPr>
          <a:lstStyle/>
          <a:p>
            <a:r>
              <a:rPr lang="ko-KR" altLang="en-US" sz="1600" dirty="0" smtClean="0"/>
              <a:t>일반적으로 </a:t>
            </a:r>
            <a:r>
              <a:rPr lang="en-US" altLang="ko-KR" sz="1600" dirty="0" smtClean="0"/>
              <a:t>DAO</a:t>
            </a:r>
            <a:r>
              <a:rPr lang="ko-KR" altLang="en-US" sz="1600" dirty="0" smtClean="0"/>
              <a:t>는 하나의 테이블에 </a:t>
            </a:r>
            <a:r>
              <a:rPr lang="en-US" altLang="ko-KR" sz="1600" dirty="0" smtClean="0"/>
              <a:t>CRUD </a:t>
            </a:r>
            <a:r>
              <a:rPr lang="ko-KR" altLang="en-US" sz="1600" dirty="0" smtClean="0"/>
              <a:t>작업을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수행하며 다양한 형태의  검색 </a:t>
            </a:r>
            <a:r>
              <a:rPr lang="ko-KR" altLang="en-US" sz="1600" dirty="0" err="1" smtClean="0"/>
              <a:t>메서드를</a:t>
            </a:r>
            <a:r>
              <a:rPr lang="ko-KR" altLang="en-US" sz="1600" dirty="0" smtClean="0"/>
              <a:t> 구성할 수 있다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ko-KR" altLang="en-US" sz="1600" dirty="0" smtClean="0"/>
              <a:t>조회</a:t>
            </a:r>
            <a:r>
              <a:rPr lang="en-US" altLang="ko-KR" sz="1600" dirty="0" smtClean="0"/>
              <a:t>(query)</a:t>
            </a:r>
            <a:r>
              <a:rPr lang="ko-KR" altLang="en-US" sz="1600" dirty="0" smtClean="0"/>
              <a:t>의 경우만 </a:t>
            </a:r>
            <a:r>
              <a:rPr lang="ko-KR" altLang="en-US" sz="1600" dirty="0" err="1" smtClean="0"/>
              <a:t>반환값이</a:t>
            </a:r>
            <a:r>
              <a:rPr lang="ko-KR" altLang="en-US" sz="1600" dirty="0" smtClean="0"/>
              <a:t> 있다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Update() </a:t>
            </a:r>
            <a:r>
              <a:rPr lang="ko-KR" altLang="en-US" sz="1600" dirty="0" err="1" smtClean="0"/>
              <a:t>메서드는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영향을 받은 레코드의 개수를 반환한다</a:t>
            </a:r>
            <a:r>
              <a:rPr lang="en-US" altLang="ko-KR" sz="1600" dirty="0" smtClean="0"/>
              <a:t>. </a:t>
            </a:r>
          </a:p>
          <a:p>
            <a:r>
              <a:rPr lang="en-US" altLang="ko-KR" sz="1600" dirty="0" smtClean="0"/>
              <a:t>DI(</a:t>
            </a:r>
            <a:r>
              <a:rPr lang="ko-KR" altLang="en-US" sz="1600" dirty="0" smtClean="0"/>
              <a:t>의존관계 주입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구현을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위하여 </a:t>
            </a:r>
            <a:r>
              <a:rPr lang="en-US" altLang="ko-KR" sz="1600" dirty="0" smtClean="0"/>
              <a:t>Interface 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먼저 작성하고 이를 상속받아 </a:t>
            </a:r>
            <a:r>
              <a:rPr lang="en-US" altLang="ko-KR" sz="1600" dirty="0" smtClean="0"/>
              <a:t>DAO</a:t>
            </a:r>
            <a:r>
              <a:rPr lang="ko-KR" altLang="en-US" sz="1600" dirty="0" smtClean="0"/>
              <a:t>를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구현한다</a:t>
            </a:r>
            <a:r>
              <a:rPr lang="en-US" altLang="ko-KR" sz="1600" dirty="0" smtClean="0"/>
              <a:t>.</a:t>
            </a:r>
          </a:p>
          <a:p>
            <a:endParaRPr lang="en-US" altLang="ko-KR" sz="1800" dirty="0" smtClean="0"/>
          </a:p>
        </p:txBody>
      </p:sp>
      <p:grpSp>
        <p:nvGrpSpPr>
          <p:cNvPr id="4" name="그룹 3"/>
          <p:cNvGrpSpPr/>
          <p:nvPr/>
        </p:nvGrpSpPr>
        <p:grpSpPr>
          <a:xfrm>
            <a:off x="971600" y="2627378"/>
            <a:ext cx="7214136" cy="2837874"/>
            <a:chOff x="-493057" y="1040708"/>
            <a:chExt cx="7214136" cy="3089844"/>
          </a:xfrm>
        </p:grpSpPr>
        <p:grpSp>
          <p:nvGrpSpPr>
            <p:cNvPr id="5" name="그룹 4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2123729" y="3322639"/>
              <a:ext cx="1551838" cy="807913"/>
              <a:chOff x="2987824" y="836712"/>
              <a:chExt cx="1296144" cy="807913"/>
            </a:xfrm>
            <a:noFill/>
          </p:grpSpPr>
          <p:sp>
            <p:nvSpPr>
              <p:cNvPr id="34" name="TextBox 33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2711584"/>
              <a:ext cx="1068959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3" name="직선 화살표 연결선 12"/>
            <p:cNvCxnSpPr>
              <a:endCxn id="32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5" name="직선 화살표 연결선 14"/>
            <p:cNvCxnSpPr>
              <a:endCxn id="34" idx="3"/>
            </p:cNvCxnSpPr>
            <p:nvPr/>
          </p:nvCxnSpPr>
          <p:spPr>
            <a:xfrm flipH="1">
              <a:off x="3675566" y="3052950"/>
              <a:ext cx="248362" cy="67364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>
              <a:stCxn id="40" idx="2"/>
              <a:endCxn id="34" idx="1"/>
            </p:cNvCxnSpPr>
            <p:nvPr/>
          </p:nvCxnSpPr>
          <p:spPr>
            <a:xfrm>
              <a:off x="1684504" y="2992844"/>
              <a:ext cx="439224" cy="73375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36" idx="3"/>
              <a:endCxn id="9" idx="1"/>
            </p:cNvCxnSpPr>
            <p:nvPr/>
          </p:nvCxnSpPr>
          <p:spPr>
            <a:xfrm flipV="1">
              <a:off x="4837599" y="2343423"/>
              <a:ext cx="814521" cy="2300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0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stCxn id="10" idx="2"/>
              <a:endCxn id="24" idx="1"/>
            </p:cNvCxnSpPr>
            <p:nvPr/>
          </p:nvCxnSpPr>
          <p:spPr>
            <a:xfrm>
              <a:off x="6186600" y="3013178"/>
              <a:ext cx="238363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99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877129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106814" cy="3528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3131840" y="4915768"/>
            <a:ext cx="1105546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156176" y="733902"/>
            <a:ext cx="158417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96108" y="3140967"/>
            <a:ext cx="1865984" cy="37330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8" name="직선 화살표 연결선 7"/>
          <p:cNvCxnSpPr>
            <a:cxnSpLocks noChangeShapeType="1"/>
          </p:cNvCxnSpPr>
          <p:nvPr/>
        </p:nvCxnSpPr>
        <p:spPr bwMode="auto">
          <a:xfrm flipH="1">
            <a:off x="4873563" y="1072456"/>
            <a:ext cx="2074702" cy="149244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670611" y="2564904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4873563" y="3430491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직선 화살표 연결선 15"/>
          <p:cNvCxnSpPr>
            <a:cxnSpLocks noChangeShapeType="1"/>
            <a:stCxn id="6" idx="2"/>
            <a:endCxn id="13" idx="0"/>
          </p:cNvCxnSpPr>
          <p:nvPr/>
        </p:nvCxnSpPr>
        <p:spPr bwMode="auto">
          <a:xfrm flipH="1">
            <a:off x="5319973" y="1072456"/>
            <a:ext cx="1628291" cy="235803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6847532" y="4221088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46660" y="1340768"/>
            <a:ext cx="288518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Inteface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2" name="직선 화살표 연결선 21"/>
          <p:cNvCxnSpPr>
            <a:cxnSpLocks noChangeShapeType="1"/>
            <a:stCxn id="21" idx="2"/>
            <a:endCxn id="7" idx="0"/>
          </p:cNvCxnSpPr>
          <p:nvPr/>
        </p:nvCxnSpPr>
        <p:spPr bwMode="auto">
          <a:xfrm>
            <a:off x="1689250" y="1679322"/>
            <a:ext cx="139850" cy="146164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/>
          <p:nvPr/>
        </p:nvSpPr>
        <p:spPr>
          <a:xfrm>
            <a:off x="6499427" y="4135595"/>
            <a:ext cx="348921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dirty="0">
              <a:solidFill>
                <a:srgbClr val="0000CC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6" y="2152753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2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en-US" altLang="ko-KR" dirty="0"/>
              <a:t>Interface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764704"/>
            <a:ext cx="7617249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1850752" y="2588208"/>
            <a:ext cx="976164" cy="26113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15408" y="1880096"/>
            <a:ext cx="50494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err="1" smtClean="0"/>
              <a:t>UserDto</a:t>
            </a:r>
            <a:endParaRPr lang="ko-KR" alt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12543" y="2092206"/>
            <a:ext cx="50494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err="1" smtClean="0"/>
              <a:t>UserDto</a:t>
            </a:r>
            <a:endParaRPr lang="ko-KR" alt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17876" y="2317755"/>
            <a:ext cx="50494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err="1" smtClean="0"/>
              <a:t>UserDto</a:t>
            </a:r>
            <a:endParaRPr lang="ko-KR" altLang="en-US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27401" y="2546355"/>
            <a:ext cx="50494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err="1" smtClean="0"/>
              <a:t>UserDto</a:t>
            </a:r>
            <a:endParaRPr lang="ko-KR" alt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57935" y="2757006"/>
            <a:ext cx="9938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UserDto</a:t>
            </a:r>
            <a:r>
              <a:rPr lang="en-US" altLang="ko-KR" sz="1200" b="1" dirty="0" smtClean="0"/>
              <a:t> user );</a:t>
            </a:r>
            <a:endParaRPr lang="ko-KR" alt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73613" y="2963044"/>
            <a:ext cx="993862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200" b="1" dirty="0" smtClean="0"/>
              <a:t>(</a:t>
            </a:r>
            <a:r>
              <a:rPr lang="en-US" altLang="ko-KR" sz="1200" b="1" dirty="0" err="1" smtClean="0"/>
              <a:t>UserDto</a:t>
            </a:r>
            <a:r>
              <a:rPr lang="en-US" altLang="ko-KR" sz="1200" b="1" dirty="0" smtClean="0"/>
              <a:t> user );</a:t>
            </a:r>
            <a:endParaRPr lang="ko-KR" alt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03004" y="3110771"/>
            <a:ext cx="1044966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600" dirty="0" smtClean="0"/>
              <a:t>UserDto.java</a:t>
            </a:r>
            <a:endParaRPr lang="ko-KR" alt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937" y="853876"/>
            <a:ext cx="4464496" cy="356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4085908" y="1944979"/>
            <a:ext cx="4104456" cy="19160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5944185" y="987593"/>
            <a:ext cx="3199815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메서드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이름과 매개변수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endCxn id="6" idx="0"/>
          </p:cNvCxnSpPr>
          <p:nvPr/>
        </p:nvCxnSpPr>
        <p:spPr bwMode="auto">
          <a:xfrm flipH="1">
            <a:off x="6138136" y="1326147"/>
            <a:ext cx="1405956" cy="61883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2" y="802964"/>
            <a:ext cx="1178230" cy="24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15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Dao</a:t>
            </a:r>
            <a:r>
              <a:rPr lang="ko-KR" altLang="en-US" dirty="0"/>
              <a:t> </a:t>
            </a:r>
            <a:r>
              <a:rPr lang="ko-KR" altLang="en-US" dirty="0" smtClean="0"/>
              <a:t>구현 클래스 생성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4824536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386208" cy="5124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216150" y="5445224"/>
            <a:ext cx="1105546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911636" y="3861048"/>
            <a:ext cx="1865984" cy="50405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>
            <a:off x="4535246" y="1340768"/>
            <a:ext cx="987220" cy="46471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5076056" y="1805484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241298" y="2443019"/>
            <a:ext cx="892820" cy="16756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46660" y="1340768"/>
            <a:ext cx="352226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user.dao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&gt;class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3" idx="2"/>
            <a:endCxn id="8" idx="0"/>
          </p:cNvCxnSpPr>
          <p:nvPr/>
        </p:nvCxnSpPr>
        <p:spPr bwMode="auto">
          <a:xfrm flipH="1">
            <a:off x="1844628" y="1679322"/>
            <a:ext cx="163164" cy="218172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9" name="직사각형 18"/>
          <p:cNvSpPr/>
          <p:nvPr/>
        </p:nvSpPr>
        <p:spPr>
          <a:xfrm>
            <a:off x="4002820" y="1002214"/>
            <a:ext cx="106485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endCxn id="11" idx="0"/>
          </p:cNvCxnSpPr>
          <p:nvPr/>
        </p:nvCxnSpPr>
        <p:spPr bwMode="auto">
          <a:xfrm>
            <a:off x="4535246" y="1340768"/>
            <a:ext cx="1152462" cy="110225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grpSp>
        <p:nvGrpSpPr>
          <p:cNvPr id="23" name="그룹 22"/>
          <p:cNvGrpSpPr/>
          <p:nvPr/>
        </p:nvGrpSpPr>
        <p:grpSpPr>
          <a:xfrm>
            <a:off x="4496572" y="2996952"/>
            <a:ext cx="4133276" cy="3725980"/>
            <a:chOff x="6120871" y="-115856"/>
            <a:chExt cx="4133276" cy="3725980"/>
          </a:xfrm>
        </p:grpSpPr>
        <p:pic>
          <p:nvPicPr>
            <p:cNvPr id="2150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871" y="225748"/>
              <a:ext cx="2843617" cy="33843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직사각형 25"/>
            <p:cNvSpPr>
              <a:spLocks noChangeArrowheads="1"/>
            </p:cNvSpPr>
            <p:nvPr/>
          </p:nvSpPr>
          <p:spPr bwMode="auto">
            <a:xfrm>
              <a:off x="6146694" y="1875961"/>
              <a:ext cx="1105546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7" name="직사각형 26"/>
            <p:cNvSpPr>
              <a:spLocks noChangeArrowheads="1"/>
            </p:cNvSpPr>
            <p:nvPr/>
          </p:nvSpPr>
          <p:spPr bwMode="auto">
            <a:xfrm>
              <a:off x="7380312" y="3254772"/>
              <a:ext cx="720080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9" name="직사각형 28"/>
            <p:cNvSpPr>
              <a:spLocks noChangeArrowheads="1"/>
            </p:cNvSpPr>
            <p:nvPr/>
          </p:nvSpPr>
          <p:spPr bwMode="auto">
            <a:xfrm>
              <a:off x="9534067" y="182297"/>
              <a:ext cx="720080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31" name="직사각형 30"/>
            <p:cNvSpPr>
              <a:spLocks noChangeArrowheads="1"/>
            </p:cNvSpPr>
            <p:nvPr/>
          </p:nvSpPr>
          <p:spPr bwMode="auto">
            <a:xfrm>
              <a:off x="8964488" y="2423549"/>
              <a:ext cx="472171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34" name="직사각형 33"/>
            <p:cNvSpPr>
              <a:spLocks noChangeArrowheads="1"/>
            </p:cNvSpPr>
            <p:nvPr/>
          </p:nvSpPr>
          <p:spPr bwMode="auto">
            <a:xfrm>
              <a:off x="9534067" y="-115856"/>
              <a:ext cx="720080" cy="167569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sp>
        <p:nvSpPr>
          <p:cNvPr id="24" name="자유형 23"/>
          <p:cNvSpPr/>
          <p:nvPr/>
        </p:nvSpPr>
        <p:spPr>
          <a:xfrm>
            <a:off x="7010400" y="3467100"/>
            <a:ext cx="1297432" cy="1549400"/>
          </a:xfrm>
          <a:custGeom>
            <a:avLst/>
            <a:gdLst>
              <a:gd name="connsiteX0" fmla="*/ 1270000 w 1297432"/>
              <a:gd name="connsiteY0" fmla="*/ 0 h 1549400"/>
              <a:gd name="connsiteX1" fmla="*/ 1130300 w 1297432"/>
              <a:gd name="connsiteY1" fmla="*/ 939800 h 1549400"/>
              <a:gd name="connsiteX2" fmla="*/ 0 w 1297432"/>
              <a:gd name="connsiteY2" fmla="*/ 154940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432" h="1549400">
                <a:moveTo>
                  <a:pt x="1270000" y="0"/>
                </a:moveTo>
                <a:cubicBezTo>
                  <a:pt x="1305983" y="340783"/>
                  <a:pt x="1341967" y="681567"/>
                  <a:pt x="1130300" y="939800"/>
                </a:cubicBezTo>
                <a:cubicBezTo>
                  <a:pt x="918633" y="1198033"/>
                  <a:pt x="459316" y="1373716"/>
                  <a:pt x="0" y="1549400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7668344" y="3429000"/>
            <a:ext cx="28803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630348" y="4847223"/>
            <a:ext cx="28803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756013" y="6016990"/>
            <a:ext cx="288032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7740352" y="5167025"/>
            <a:ext cx="288032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00CC"/>
                </a:solidFill>
              </a:rPr>
              <a:t>7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6757640" y="2073687"/>
            <a:ext cx="2304256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6.JdbcDaoSupport </a:t>
            </a:r>
            <a:r>
              <a:rPr lang="ko-KR" altLang="en-US" b="1" dirty="0" smtClean="0"/>
              <a:t>상속</a:t>
            </a:r>
            <a:r>
              <a:rPr lang="en-US" altLang="ko-KR" b="1" dirty="0" smtClean="0"/>
              <a:t> </a:t>
            </a:r>
            <a:endParaRPr lang="ko-KR" altLang="en-US" b="1" dirty="0"/>
          </a:p>
        </p:txBody>
      </p:sp>
      <p:cxnSp>
        <p:nvCxnSpPr>
          <p:cNvPr id="33" name="직선 화살표 연결선 32"/>
          <p:cNvCxnSpPr>
            <a:cxnSpLocks noChangeShapeType="1"/>
            <a:stCxn id="32" idx="2"/>
          </p:cNvCxnSpPr>
          <p:nvPr/>
        </p:nvCxnSpPr>
        <p:spPr bwMode="auto">
          <a:xfrm>
            <a:off x="7909768" y="2443019"/>
            <a:ext cx="360040" cy="55393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852086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5252" y="117773"/>
            <a:ext cx="8153400" cy="646931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Dao</a:t>
            </a:r>
            <a:r>
              <a:rPr lang="ko-KR" altLang="en-US" sz="2800" dirty="0" smtClean="0"/>
              <a:t>구현 클래스생성</a:t>
            </a:r>
            <a:endParaRPr lang="ko-KR" alt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2900728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932040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1829100" y="3191768"/>
            <a:ext cx="1374748" cy="18665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65416" y="3597399"/>
            <a:ext cx="95609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 smtClean="0"/>
              <a:t>UserDto.java</a:t>
            </a:r>
            <a:endParaRPr lang="ko-KR" altLang="en-US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11462"/>
            <a:ext cx="4680520" cy="2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5004048" y="836712"/>
            <a:ext cx="3672408" cy="2838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1340768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2080304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281984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3559376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8122"/>
            <a:ext cx="1152128" cy="2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5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91"/>
          <p:cNvGrpSpPr/>
          <p:nvPr/>
        </p:nvGrpSpPr>
        <p:grpSpPr>
          <a:xfrm>
            <a:off x="3631253" y="3686389"/>
            <a:ext cx="1667717" cy="423354"/>
            <a:chOff x="1261963" y="1055163"/>
            <a:chExt cx="1667717" cy="423354"/>
          </a:xfrm>
        </p:grpSpPr>
        <p:cxnSp>
          <p:nvCxnSpPr>
            <p:cNvPr id="93" name="직선 화살표 연결선 92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꺾인 연결선 10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순서도: 판단 10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3644646" y="1964519"/>
            <a:ext cx="1667717" cy="423354"/>
            <a:chOff x="1261963" y="1055163"/>
            <a:chExt cx="1667717" cy="423354"/>
          </a:xfrm>
        </p:grpSpPr>
        <p:cxnSp>
          <p:nvCxnSpPr>
            <p:cNvPr id="85" name="직선 화살표 연결선 8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꺾인 연결선 86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순서도: 판단 88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569748" y="1146941"/>
            <a:ext cx="1667717" cy="423354"/>
            <a:chOff x="1261963" y="1055163"/>
            <a:chExt cx="1667717" cy="423354"/>
          </a:xfrm>
        </p:grpSpPr>
        <p:cxnSp>
          <p:nvCxnSpPr>
            <p:cNvPr id="79" name="직선 화살표 연결선 78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순서도: 판단 8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MVC</a:t>
            </a:r>
            <a:r>
              <a:rPr lang="ko-KR" altLang="en-US" dirty="0"/>
              <a:t>를 이용한 사용자관리 시스템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4707361" y="4869160"/>
            <a:ext cx="4047759" cy="1456564"/>
            <a:chOff x="4644008" y="4599872"/>
            <a:chExt cx="4047759" cy="14565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4817" y="4599872"/>
              <a:ext cx="1916950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599872"/>
              <a:ext cx="2152753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cxnSp>
        <p:nvCxnSpPr>
          <p:cNvPr id="72" name="직선 화살표 연결선 71"/>
          <p:cNvCxnSpPr/>
          <p:nvPr/>
        </p:nvCxnSpPr>
        <p:spPr>
          <a:xfrm>
            <a:off x="1336941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4644008" y="1239524"/>
            <a:ext cx="1440160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수정화면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251607" y="1239523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2029394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63" idx="3"/>
            <a:endCxn id="36" idx="1"/>
          </p:cNvCxnSpPr>
          <p:nvPr/>
        </p:nvCxnSpPr>
        <p:spPr>
          <a:xfrm>
            <a:off x="4100279" y="1462767"/>
            <a:ext cx="543729" cy="239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1844077" y="1508594"/>
            <a:ext cx="1097757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816840" y="1075655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102033" y="1506354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로그아웃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79562" y="1231264"/>
            <a:ext cx="1134491" cy="350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로그인화면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099163" y="1163355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정보수정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059837" y="2037697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764580" y="378683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패스워드찾기</a:t>
            </a: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790146" y="2069028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사용자등록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804135" y="1234734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사용자별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메인화면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4" name="직선 화살표 연결선 63"/>
          <p:cNvCxnSpPr>
            <a:stCxn id="54" idx="2"/>
            <a:endCxn id="59" idx="1"/>
          </p:cNvCxnSpPr>
          <p:nvPr/>
        </p:nvCxnSpPr>
        <p:spPr>
          <a:xfrm>
            <a:off x="1246808" y="1582126"/>
            <a:ext cx="1543339" cy="164541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4" idx="2"/>
            <a:endCxn id="60" idx="1"/>
          </p:cNvCxnSpPr>
          <p:nvPr/>
        </p:nvCxnSpPr>
        <p:spPr>
          <a:xfrm>
            <a:off x="1246808" y="1582126"/>
            <a:ext cx="1517772" cy="242673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54" idx="2"/>
            <a:endCxn id="62" idx="1"/>
          </p:cNvCxnSpPr>
          <p:nvPr/>
        </p:nvCxnSpPr>
        <p:spPr>
          <a:xfrm>
            <a:off x="1246808" y="1582126"/>
            <a:ext cx="1543338" cy="71493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순서도: 판단 28"/>
          <p:cNvSpPr/>
          <p:nvPr/>
        </p:nvSpPr>
        <p:spPr>
          <a:xfrm>
            <a:off x="2072127" y="1214124"/>
            <a:ext cx="540059" cy="26439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>
            <a:stCxn id="29" idx="0"/>
            <a:endCxn id="54" idx="0"/>
          </p:cNvCxnSpPr>
          <p:nvPr/>
        </p:nvCxnSpPr>
        <p:spPr>
          <a:xfrm rot="16200000" flipH="1" flipV="1">
            <a:off x="1785913" y="675019"/>
            <a:ext cx="17140" cy="1095349"/>
          </a:xfrm>
          <a:prstGeom prst="bentConnector3">
            <a:avLst>
              <a:gd name="adj1" fmla="val -1333722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/>
          <p:cNvSpPr/>
          <p:nvPr/>
        </p:nvSpPr>
        <p:spPr>
          <a:xfrm>
            <a:off x="5313288" y="2026912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6030386" y="1195272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5303902" y="3011518"/>
            <a:ext cx="144016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5298970" y="3817714"/>
            <a:ext cx="1492810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</a:t>
            </a:r>
            <a:r>
              <a:rPr lang="ko-KR" altLang="en-US" sz="1400" dirty="0" err="1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드</a:t>
            </a: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023583" y="3011518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013349" y="3756739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2092728" y="1801093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회원등록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2056688" y="2369623"/>
            <a:ext cx="665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아이디찾기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1524285" y="2950543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패스워</a:t>
            </a:r>
            <a:r>
              <a:rPr lang="ko-KR" altLang="en-US" sz="1200" dirty="0" err="1">
                <a:latin typeface="+mj-ea"/>
                <a:ea typeface="+mj-ea"/>
              </a:rPr>
              <a:t>드</a:t>
            </a:r>
            <a:r>
              <a:rPr lang="ko-KR" altLang="en-US" sz="1200" dirty="0" err="1" smtClean="0">
                <a:latin typeface="+mj-ea"/>
                <a:ea typeface="+mj-ea"/>
              </a:rPr>
              <a:t>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764580" y="454636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사용자리스트보기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2764580" y="530589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 삭제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</a:t>
            </a:r>
            <a:r>
              <a: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면</a:t>
            </a:r>
          </a:p>
        </p:txBody>
      </p:sp>
      <p:grpSp>
        <p:nvGrpSpPr>
          <p:cNvPr id="104" name="그룹 103"/>
          <p:cNvGrpSpPr/>
          <p:nvPr/>
        </p:nvGrpSpPr>
        <p:grpSpPr>
          <a:xfrm>
            <a:off x="3627168" y="2929535"/>
            <a:ext cx="1667717" cy="423354"/>
            <a:chOff x="1261963" y="1055163"/>
            <a:chExt cx="1667717" cy="423354"/>
          </a:xfrm>
        </p:grpSpPr>
        <p:cxnSp>
          <p:nvCxnSpPr>
            <p:cNvPr id="105" name="직선 화살표 연결선 10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화살표 연결선 113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꺾인 연결선 114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순서도: 판단 116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2790147" y="3011518"/>
            <a:ext cx="127057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31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파라미터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바인딩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4896544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solidFill>
                  <a:srgbClr val="0000FF"/>
                </a:solidFill>
              </a:rPr>
              <a:t>위치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파라미터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치환자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365760" lvl="1" indent="0">
              <a:buNone/>
            </a:pPr>
            <a:r>
              <a:rPr lang="en-US" altLang="ko-KR" sz="1600" dirty="0"/>
              <a:t>public void delete(String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, String password) {</a:t>
            </a:r>
          </a:p>
          <a:p>
            <a:pPr marL="640080" lvl="2" indent="0">
              <a:buNone/>
            </a:pPr>
            <a:r>
              <a:rPr lang="en-US" altLang="ko-KR" dirty="0" err="1" smtClean="0"/>
              <a:t>template.update</a:t>
            </a:r>
            <a:r>
              <a:rPr lang="en-US" altLang="ko-KR" dirty="0"/>
              <a:t>("delete from </a:t>
            </a:r>
            <a:r>
              <a:rPr lang="en-US" altLang="ko-KR" dirty="0" err="1"/>
              <a:t>member_tbl</a:t>
            </a:r>
            <a:r>
              <a:rPr lang="en-US" altLang="ko-KR" dirty="0"/>
              <a:t> where </a:t>
            </a:r>
            <a:r>
              <a:rPr lang="en-US" altLang="ko-KR" dirty="0" smtClean="0"/>
              <a:t>id=</a:t>
            </a:r>
            <a:r>
              <a:rPr lang="en-US" altLang="ko-KR" dirty="0" smtClean="0">
                <a:solidFill>
                  <a:srgbClr val="0000FF"/>
                </a:solidFill>
              </a:rPr>
              <a:t>?</a:t>
            </a:r>
            <a:r>
              <a:rPr lang="en-US" altLang="ko-KR" dirty="0" smtClean="0"/>
              <a:t> </a:t>
            </a:r>
            <a:r>
              <a:rPr lang="en-US" altLang="ko-KR" dirty="0"/>
              <a:t>AND </a:t>
            </a:r>
            <a:r>
              <a:rPr lang="en-US" altLang="ko-KR" dirty="0" smtClean="0"/>
              <a:t>pass=</a:t>
            </a:r>
            <a:r>
              <a:rPr lang="en-US" altLang="ko-KR" dirty="0" smtClean="0">
                <a:solidFill>
                  <a:srgbClr val="0000FF"/>
                </a:solidFill>
              </a:rPr>
              <a:t>?</a:t>
            </a:r>
            <a:r>
              <a:rPr lang="en-US" altLang="ko-KR" dirty="0" smtClean="0"/>
              <a:t>", </a:t>
            </a:r>
            <a:r>
              <a:rPr lang="en-US" altLang="ko-KR" dirty="0" err="1">
                <a:solidFill>
                  <a:srgbClr val="0000FF"/>
                </a:solidFill>
              </a:rPr>
              <a:t>userId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0000FF"/>
                </a:solidFill>
              </a:rPr>
              <a:t>password</a:t>
            </a:r>
            <a:r>
              <a:rPr lang="en-US" altLang="ko-KR" dirty="0"/>
              <a:t> </a:t>
            </a:r>
            <a:r>
              <a:rPr lang="en-US" altLang="ko-KR" dirty="0" smtClean="0"/>
              <a:t>);</a:t>
            </a:r>
          </a:p>
          <a:p>
            <a:pPr marL="365760" lvl="1" indent="0">
              <a:buNone/>
            </a:pPr>
            <a:r>
              <a:rPr lang="en-US" altLang="ko-KR" sz="1600" dirty="0" smtClean="0"/>
              <a:t>}</a:t>
            </a:r>
          </a:p>
          <a:p>
            <a:r>
              <a:rPr lang="ko-KR" altLang="en-US" sz="1800" dirty="0" smtClean="0">
                <a:solidFill>
                  <a:srgbClr val="0000FF"/>
                </a:solidFill>
              </a:rPr>
              <a:t>이름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파라미터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치환자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INSQL</a:t>
            </a:r>
            <a:r>
              <a:rPr lang="en-US" altLang="ko-KR" sz="1600" i="1" dirty="0" smtClean="0">
                <a:solidFill>
                  <a:srgbClr val="0000FF"/>
                </a:solidFill>
              </a:rPr>
              <a:t>=“</a:t>
            </a:r>
            <a:r>
              <a:rPr lang="en-US" altLang="ko-KR" sz="1600" dirty="0" smtClean="0"/>
              <a:t>Insert</a:t>
            </a:r>
            <a:r>
              <a:rPr lang="ko-KR" altLang="en-US" sz="1600" dirty="0" smtClean="0"/>
              <a:t> </a:t>
            </a:r>
            <a:r>
              <a:rPr lang="en-US" altLang="ko-KR" sz="1600" dirty="0"/>
              <a:t>into member(</a:t>
            </a:r>
            <a:r>
              <a:rPr lang="en-US" altLang="ko-KR" sz="1600" dirty="0" err="1"/>
              <a:t>id,name,pass</a:t>
            </a:r>
            <a:r>
              <a:rPr lang="en-US" altLang="ko-KR" sz="1600" dirty="0"/>
              <a:t>) values ( </a:t>
            </a:r>
            <a:r>
              <a:rPr lang="en-US" altLang="ko-KR" sz="1600" dirty="0" smtClean="0">
                <a:solidFill>
                  <a:srgbClr val="FF0000"/>
                </a:solidFill>
              </a:rPr>
              <a:t>:id, :name, :pass</a:t>
            </a:r>
            <a:r>
              <a:rPr lang="en-US" altLang="ko-KR" sz="1600" dirty="0" smtClean="0"/>
              <a:t>)”</a:t>
            </a:r>
          </a:p>
          <a:p>
            <a:pPr marL="365760" lvl="1" indent="0">
              <a:buNone/>
            </a:pPr>
            <a:r>
              <a:rPr lang="en-US" altLang="ko-KR" sz="1600" dirty="0"/>
              <a:t>public void </a:t>
            </a:r>
            <a:r>
              <a:rPr lang="en-US" altLang="ko-KR" sz="1600" dirty="0" smtClean="0"/>
              <a:t>insert(</a:t>
            </a:r>
            <a:r>
              <a:rPr lang="en-US" altLang="ko-KR" sz="1600" dirty="0" err="1" smtClean="0"/>
              <a:t>UserDto</a:t>
            </a:r>
            <a:r>
              <a:rPr lang="en-US" altLang="ko-KR" sz="1600" dirty="0" smtClean="0"/>
              <a:t> </a:t>
            </a:r>
            <a:r>
              <a:rPr lang="en-US" altLang="ko-KR" sz="1600" b="1" dirty="0">
                <a:solidFill>
                  <a:srgbClr val="0000FF"/>
                </a:solidFill>
              </a:rPr>
              <a:t>user</a:t>
            </a:r>
            <a:r>
              <a:rPr lang="en-US" altLang="ko-KR" sz="1600" dirty="0"/>
              <a:t>) {</a:t>
            </a:r>
          </a:p>
          <a:p>
            <a:pPr marL="640080" lvl="2" indent="0">
              <a:buNone/>
            </a:pPr>
            <a:r>
              <a:rPr lang="en-US" altLang="ko-KR" dirty="0" err="1"/>
              <a:t>SqlParameterSource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parameterSource</a:t>
            </a:r>
            <a:r>
              <a:rPr lang="en-US" altLang="ko-KR" dirty="0" smtClean="0"/>
              <a:t> </a:t>
            </a:r>
            <a:r>
              <a:rPr lang="en-US" altLang="ko-KR" dirty="0"/>
              <a:t>= new </a:t>
            </a:r>
            <a:r>
              <a:rPr lang="en-US" altLang="ko-KR" dirty="0" err="1"/>
              <a:t>BeanPropertySqlParameterSource</a:t>
            </a:r>
            <a:r>
              <a:rPr lang="en-US" altLang="ko-KR" dirty="0"/>
              <a:t>(</a:t>
            </a:r>
            <a:r>
              <a:rPr lang="en-US" altLang="ko-KR" b="1" dirty="0">
                <a:solidFill>
                  <a:srgbClr val="0000FF"/>
                </a:solidFill>
              </a:rPr>
              <a:t>user</a:t>
            </a:r>
            <a:r>
              <a:rPr lang="en-US" altLang="ko-KR" dirty="0"/>
              <a:t>);</a:t>
            </a:r>
          </a:p>
          <a:p>
            <a:pPr marL="640080" lvl="2" indent="0">
              <a:buNone/>
            </a:pPr>
            <a:r>
              <a:rPr lang="en-US" altLang="ko-KR" dirty="0" err="1" smtClean="0"/>
              <a:t>template.update</a:t>
            </a:r>
            <a:r>
              <a:rPr lang="en-US" altLang="ko-KR" dirty="0" smtClean="0"/>
              <a:t>(</a:t>
            </a:r>
            <a:r>
              <a:rPr lang="en-US" altLang="ko-KR" i="1" dirty="0" smtClean="0">
                <a:solidFill>
                  <a:srgbClr val="0000FF"/>
                </a:solidFill>
              </a:rPr>
              <a:t>INSQL</a:t>
            </a:r>
            <a:r>
              <a:rPr lang="en-US" altLang="ko-KR" i="1" dirty="0" smtClean="0"/>
              <a:t>, </a:t>
            </a:r>
            <a:r>
              <a:rPr lang="en-US" altLang="ko-KR" i="1" dirty="0" err="1">
                <a:solidFill>
                  <a:srgbClr val="0000FF"/>
                </a:solidFill>
              </a:rPr>
              <a:t>parameterSource</a:t>
            </a:r>
            <a:r>
              <a:rPr lang="en-US" altLang="ko-KR" i="1" dirty="0" smtClean="0"/>
              <a:t>);</a:t>
            </a:r>
            <a:endParaRPr lang="ko-KR" altLang="en-US" dirty="0"/>
          </a:p>
          <a:p>
            <a:pPr marL="365760" lvl="1" indent="0">
              <a:buNone/>
            </a:pPr>
            <a:r>
              <a:rPr lang="en-US" altLang="ko-KR" sz="1600" dirty="0" smtClean="0"/>
              <a:t>}</a:t>
            </a:r>
          </a:p>
          <a:p>
            <a:r>
              <a:rPr lang="en-US" altLang="ko-KR" sz="1800" dirty="0" err="1" smtClean="0">
                <a:solidFill>
                  <a:srgbClr val="0000FF"/>
                </a:solidFill>
              </a:rPr>
              <a:t>SqlParameterSource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클래스</a:t>
            </a:r>
            <a:r>
              <a:rPr lang="en-US" altLang="ko-KR" sz="1800" dirty="0"/>
              <a:t>( </a:t>
            </a:r>
            <a:r>
              <a:rPr lang="en-US" altLang="ko-KR" sz="1800" dirty="0" smtClean="0"/>
              <a:t>SQL</a:t>
            </a:r>
            <a:r>
              <a:rPr lang="ko-KR" altLang="en-US" sz="1800" dirty="0" smtClean="0"/>
              <a:t>  </a:t>
            </a:r>
            <a:r>
              <a:rPr lang="en-US" altLang="ko-KR" sz="1800" dirty="0" smtClean="0">
                <a:sym typeface="Wingdings" panose="05000000000000000000" pitchFamily="2" charset="2"/>
              </a:rPr>
              <a:t> </a:t>
            </a:r>
            <a:r>
              <a:rPr lang="en-US" altLang="ko-KR" sz="1800" dirty="0" err="1">
                <a:sym typeface="Wingdings" panose="05000000000000000000" pitchFamily="2" charset="2"/>
              </a:rPr>
              <a:t>UserDto</a:t>
            </a:r>
            <a:r>
              <a:rPr lang="en-US" altLang="ko-KR" sz="1800" dirty="0">
                <a:sym typeface="Wingdings" panose="05000000000000000000" pitchFamily="2" charset="2"/>
              </a:rPr>
              <a:t> </a:t>
            </a:r>
            <a:r>
              <a:rPr lang="en-US" altLang="ko-KR" sz="1800" dirty="0" smtClean="0">
                <a:sym typeface="Wingdings" panose="05000000000000000000" pitchFamily="2" charset="2"/>
              </a:rPr>
              <a:t>)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1600" dirty="0"/>
              <a:t>DB</a:t>
            </a:r>
            <a:r>
              <a:rPr lang="ko-KR" altLang="en-US" sz="1600" dirty="0"/>
              <a:t>테이블의 </a:t>
            </a:r>
            <a:r>
              <a:rPr lang="ko-KR" altLang="en-US" sz="1600" dirty="0" smtClean="0"/>
              <a:t>필드이름과 </a:t>
            </a:r>
            <a:r>
              <a:rPr lang="en-US" altLang="ko-KR" sz="1600" dirty="0" err="1" smtClean="0"/>
              <a:t>UserDto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객체의 속성 </a:t>
            </a:r>
            <a:r>
              <a:rPr lang="ko-KR" altLang="en-US" sz="1600" dirty="0"/>
              <a:t>이름을 </a:t>
            </a:r>
            <a:r>
              <a:rPr lang="ko-KR" altLang="en-US" sz="1600" dirty="0" err="1" smtClean="0"/>
              <a:t>매핑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이름이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같은 필드만</a:t>
            </a:r>
            <a:r>
              <a:rPr lang="en-US" altLang="ko-KR" sz="1600" dirty="0" smtClean="0"/>
              <a:t>)</a:t>
            </a:r>
          </a:p>
          <a:p>
            <a:r>
              <a:rPr lang="en-US" altLang="ko-KR" sz="1800" dirty="0" err="1" smtClean="0">
                <a:solidFill>
                  <a:srgbClr val="0000FF"/>
                </a:solidFill>
              </a:rPr>
              <a:t>RowMapper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클래스</a:t>
            </a:r>
            <a:r>
              <a:rPr lang="en-US" altLang="ko-KR" sz="1800" dirty="0" smtClean="0"/>
              <a:t>( </a:t>
            </a:r>
            <a:r>
              <a:rPr lang="en-US" altLang="ko-KR" sz="1800" dirty="0" err="1" smtClean="0"/>
              <a:t>Rs</a:t>
            </a:r>
            <a:r>
              <a:rPr lang="ko-KR" altLang="en-US" sz="1800" dirty="0" smtClean="0"/>
              <a:t> </a:t>
            </a:r>
            <a:r>
              <a:rPr lang="en-US" altLang="ko-KR" sz="1800" dirty="0" smtClean="0">
                <a:sym typeface="Wingdings" panose="05000000000000000000" pitchFamily="2" charset="2"/>
              </a:rPr>
              <a:t> </a:t>
            </a:r>
            <a:r>
              <a:rPr lang="en-US" altLang="ko-KR" sz="1800" dirty="0" err="1" smtClean="0">
                <a:sym typeface="Wingdings" panose="05000000000000000000" pitchFamily="2" charset="2"/>
              </a:rPr>
              <a:t>UserDto</a:t>
            </a:r>
            <a:r>
              <a:rPr lang="en-US" altLang="ko-KR" sz="1800" dirty="0" smtClean="0">
                <a:sym typeface="Wingdings" panose="05000000000000000000" pitchFamily="2" charset="2"/>
              </a:rPr>
              <a:t> )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 </a:t>
            </a:r>
            <a:r>
              <a:rPr lang="en-US" altLang="ko-KR" sz="1600" dirty="0" err="1"/>
              <a:t>ResultSet</a:t>
            </a:r>
            <a:r>
              <a:rPr lang="ko-KR" altLang="en-US" sz="1600" dirty="0"/>
              <a:t>에서 값을 가져와 원하는 타입으로 </a:t>
            </a:r>
            <a:r>
              <a:rPr lang="ko-KR" altLang="en-US" sz="1600" dirty="0" err="1"/>
              <a:t>매핑할</a:t>
            </a:r>
            <a:r>
              <a:rPr lang="ko-KR" altLang="en-US" sz="1600" dirty="0"/>
              <a:t> 때 </a:t>
            </a:r>
            <a:r>
              <a:rPr lang="ko-KR" altLang="en-US" sz="1600" dirty="0" smtClean="0"/>
              <a:t>사용</a:t>
            </a:r>
            <a:endParaRPr lang="ko-KR" altLang="en-US" sz="1600" dirty="0"/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2322146" y="3467895"/>
            <a:ext cx="2275681" cy="2925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7740352" y="3153942"/>
            <a:ext cx="648072" cy="25866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000461"/>
              </p:ext>
            </p:extLst>
          </p:nvPr>
        </p:nvGraphicFramePr>
        <p:xfrm>
          <a:off x="5724128" y="3603736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jumin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/>
                        <a:t>김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영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자유형 8"/>
          <p:cNvSpPr/>
          <p:nvPr/>
        </p:nvSpPr>
        <p:spPr>
          <a:xfrm>
            <a:off x="5632315" y="2801566"/>
            <a:ext cx="418289" cy="1167319"/>
          </a:xfrm>
          <a:custGeom>
            <a:avLst/>
            <a:gdLst>
              <a:gd name="connsiteX0" fmla="*/ 418289 w 418289"/>
              <a:gd name="connsiteY0" fmla="*/ 1167319 h 1167319"/>
              <a:gd name="connsiteX1" fmla="*/ 204281 w 418289"/>
              <a:gd name="connsiteY1" fmla="*/ 252919 h 1167319"/>
              <a:gd name="connsiteX2" fmla="*/ 0 w 418289"/>
              <a:gd name="connsiteY2" fmla="*/ 0 h 11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289" h="1167319">
                <a:moveTo>
                  <a:pt x="418289" y="1167319"/>
                </a:moveTo>
                <a:cubicBezTo>
                  <a:pt x="346142" y="807395"/>
                  <a:pt x="273996" y="447472"/>
                  <a:pt x="204281" y="252919"/>
                </a:cubicBezTo>
                <a:cubicBezTo>
                  <a:pt x="134566" y="58366"/>
                  <a:pt x="67283" y="29183"/>
                  <a:pt x="0" y="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6156176" y="2801565"/>
            <a:ext cx="418289" cy="1167319"/>
          </a:xfrm>
          <a:custGeom>
            <a:avLst/>
            <a:gdLst>
              <a:gd name="connsiteX0" fmla="*/ 418289 w 418289"/>
              <a:gd name="connsiteY0" fmla="*/ 1167319 h 1167319"/>
              <a:gd name="connsiteX1" fmla="*/ 204281 w 418289"/>
              <a:gd name="connsiteY1" fmla="*/ 252919 h 1167319"/>
              <a:gd name="connsiteX2" fmla="*/ 0 w 418289"/>
              <a:gd name="connsiteY2" fmla="*/ 0 h 11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289" h="1167319">
                <a:moveTo>
                  <a:pt x="418289" y="1167319"/>
                </a:moveTo>
                <a:cubicBezTo>
                  <a:pt x="346142" y="807395"/>
                  <a:pt x="273996" y="447472"/>
                  <a:pt x="204281" y="252919"/>
                </a:cubicBezTo>
                <a:cubicBezTo>
                  <a:pt x="134566" y="58366"/>
                  <a:pt x="67283" y="29183"/>
                  <a:pt x="0" y="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6663444" y="2801564"/>
            <a:ext cx="418289" cy="1167319"/>
          </a:xfrm>
          <a:custGeom>
            <a:avLst/>
            <a:gdLst>
              <a:gd name="connsiteX0" fmla="*/ 418289 w 418289"/>
              <a:gd name="connsiteY0" fmla="*/ 1167319 h 1167319"/>
              <a:gd name="connsiteX1" fmla="*/ 204281 w 418289"/>
              <a:gd name="connsiteY1" fmla="*/ 252919 h 1167319"/>
              <a:gd name="connsiteX2" fmla="*/ 0 w 418289"/>
              <a:gd name="connsiteY2" fmla="*/ 0 h 11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289" h="1167319">
                <a:moveTo>
                  <a:pt x="418289" y="1167319"/>
                </a:moveTo>
                <a:cubicBezTo>
                  <a:pt x="346142" y="807395"/>
                  <a:pt x="273996" y="447472"/>
                  <a:pt x="204281" y="252919"/>
                </a:cubicBezTo>
                <a:cubicBezTo>
                  <a:pt x="134566" y="58366"/>
                  <a:pt x="67283" y="29183"/>
                  <a:pt x="0" y="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47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SqlParameterSource</a:t>
            </a:r>
            <a:r>
              <a:rPr lang="ko-KR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와</a:t>
            </a:r>
            <a:r>
              <a:rPr lang="en-US" altLang="ko-K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sym typeface="Wingdings" panose="05000000000000000000" pitchFamily="2" charset="2"/>
              </a:rPr>
              <a:t>RowMapper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024" y="2768024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 smtClean="0"/>
              <a:t>Dto</a:t>
            </a:r>
            <a:endParaRPr lang="ko-KR" altLang="en-US" sz="1600" b="1" dirty="0"/>
          </a:p>
        </p:txBody>
      </p:sp>
      <p:sp>
        <p:nvSpPr>
          <p:cNvPr id="9" name="직사각형 8"/>
          <p:cNvSpPr/>
          <p:nvPr/>
        </p:nvSpPr>
        <p:spPr>
          <a:xfrm>
            <a:off x="6603048" y="1410402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SQL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5994827" y="1851417"/>
            <a:ext cx="207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SqlParameterSource</a:t>
            </a:r>
            <a:endParaRPr lang="ko-KR" altLang="en-US" b="1" dirty="0"/>
          </a:p>
        </p:txBody>
      </p:sp>
      <p:sp>
        <p:nvSpPr>
          <p:cNvPr id="12" name="직사각형 11"/>
          <p:cNvSpPr/>
          <p:nvPr/>
        </p:nvSpPr>
        <p:spPr>
          <a:xfrm>
            <a:off x="4248509" y="404772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Rs</a:t>
            </a:r>
            <a:endParaRPr lang="ko-KR" altLang="en-US" b="1" dirty="0"/>
          </a:p>
        </p:txBody>
      </p:sp>
      <p:sp>
        <p:nvSpPr>
          <p:cNvPr id="13" name="직사각형 12"/>
          <p:cNvSpPr/>
          <p:nvPr/>
        </p:nvSpPr>
        <p:spPr>
          <a:xfrm>
            <a:off x="4330218" y="3565959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RowMapper</a:t>
            </a:r>
            <a:endParaRPr lang="ko-KR" altLang="en-US" b="1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73165"/>
              </p:ext>
            </p:extLst>
          </p:nvPr>
        </p:nvGraphicFramePr>
        <p:xfrm>
          <a:off x="3367001" y="2612327"/>
          <a:ext cx="2759970" cy="57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94"/>
                <a:gridCol w="551994"/>
                <a:gridCol w="551994"/>
                <a:gridCol w="551994"/>
                <a:gridCol w="551994"/>
              </a:tblGrid>
              <a:tr h="22278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id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pass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name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jumin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addr</a:t>
                      </a:r>
                      <a:endParaRPr lang="ko-KR" altLang="en-US" sz="1200" dirty="0"/>
                    </a:p>
                  </a:txBody>
                  <a:tcPr/>
                </a:tc>
              </a:tr>
              <a:tr h="29704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err="1" smtClean="0"/>
                        <a:t>jjin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1234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aseline="0" dirty="0" err="1" smtClean="0"/>
                        <a:t>이현상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…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rgbClr val="0000FF"/>
                          </a:solidFill>
                        </a:rPr>
                        <a:t>….</a:t>
                      </a:r>
                      <a:endParaRPr lang="ko-KR" alt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77" y="4315429"/>
            <a:ext cx="434340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991478" y="1128280"/>
            <a:ext cx="6190071" cy="33855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altLang="ko-KR" sz="1600" dirty="0">
                <a:solidFill>
                  <a:srgbClr val="0000FF"/>
                </a:solidFill>
              </a:rPr>
              <a:t>INSQL</a:t>
            </a:r>
            <a:r>
              <a:rPr lang="en-US" altLang="ko-KR" sz="1600" i="1" dirty="0">
                <a:solidFill>
                  <a:srgbClr val="0000FF"/>
                </a:solidFill>
              </a:rPr>
              <a:t>=“</a:t>
            </a:r>
            <a:r>
              <a:rPr lang="en-US" altLang="ko-KR" sz="1600" dirty="0"/>
              <a:t>Insert</a:t>
            </a:r>
            <a:r>
              <a:rPr lang="ko-KR" altLang="en-US" sz="1600" dirty="0"/>
              <a:t> </a:t>
            </a:r>
            <a:r>
              <a:rPr lang="en-US" altLang="ko-KR" sz="1600" dirty="0"/>
              <a:t>into </a:t>
            </a:r>
            <a:r>
              <a:rPr lang="en-US" altLang="ko-KR" sz="1600" dirty="0" smtClean="0"/>
              <a:t>member(</a:t>
            </a:r>
            <a:r>
              <a:rPr lang="en-US" altLang="ko-KR" sz="1600" dirty="0" err="1" smtClean="0"/>
              <a:t>id,pass,name</a:t>
            </a:r>
            <a:r>
              <a:rPr lang="en-US" altLang="ko-KR" sz="1600" dirty="0" smtClean="0"/>
              <a:t>) </a:t>
            </a:r>
            <a:r>
              <a:rPr lang="en-US" altLang="ko-KR" sz="1600" dirty="0"/>
              <a:t>values ( </a:t>
            </a:r>
            <a:r>
              <a:rPr lang="en-US" altLang="ko-KR" sz="1600" dirty="0">
                <a:solidFill>
                  <a:srgbClr val="FF0000"/>
                </a:solidFill>
              </a:rPr>
              <a:t>:id, </a:t>
            </a:r>
            <a:r>
              <a:rPr lang="en-US" altLang="ko-KR" sz="1600" dirty="0" smtClean="0">
                <a:solidFill>
                  <a:srgbClr val="FF0000"/>
                </a:solidFill>
              </a:rPr>
              <a:t>: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pass,:name</a:t>
            </a:r>
            <a:r>
              <a:rPr lang="en-US" altLang="ko-KR" sz="1600" dirty="0" smtClean="0"/>
              <a:t>)”</a:t>
            </a:r>
            <a:endParaRPr lang="en-US" altLang="ko-KR" sz="1600" dirty="0"/>
          </a:p>
        </p:txBody>
      </p:sp>
      <p:sp>
        <p:nvSpPr>
          <p:cNvPr id="16" name="자유형 15"/>
          <p:cNvSpPr/>
          <p:nvPr/>
        </p:nvSpPr>
        <p:spPr>
          <a:xfrm>
            <a:off x="3686783" y="1400783"/>
            <a:ext cx="1984443" cy="1546698"/>
          </a:xfrm>
          <a:custGeom>
            <a:avLst/>
            <a:gdLst>
              <a:gd name="connsiteX0" fmla="*/ 0 w 1984443"/>
              <a:gd name="connsiteY0" fmla="*/ 1546698 h 1546698"/>
              <a:gd name="connsiteX1" fmla="*/ 1089498 w 1984443"/>
              <a:gd name="connsiteY1" fmla="*/ 466928 h 1546698"/>
              <a:gd name="connsiteX2" fmla="*/ 1984443 w 1984443"/>
              <a:gd name="connsiteY2" fmla="*/ 0 h 1546698"/>
              <a:gd name="connsiteX3" fmla="*/ 1984443 w 1984443"/>
              <a:gd name="connsiteY3" fmla="*/ 0 h 154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546698">
                <a:moveTo>
                  <a:pt x="0" y="1546698"/>
                </a:moveTo>
                <a:cubicBezTo>
                  <a:pt x="379379" y="1135704"/>
                  <a:pt x="758758" y="724711"/>
                  <a:pt x="1089498" y="466928"/>
                </a:cubicBezTo>
                <a:cubicBezTo>
                  <a:pt x="1420238" y="209145"/>
                  <a:pt x="1984443" y="0"/>
                  <a:pt x="1984443" y="0"/>
                </a:cubicBezTo>
                <a:lnTo>
                  <a:pt x="1984443" y="0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>
            <a:off x="4242161" y="1401122"/>
            <a:ext cx="1984443" cy="1546698"/>
          </a:xfrm>
          <a:custGeom>
            <a:avLst/>
            <a:gdLst>
              <a:gd name="connsiteX0" fmla="*/ 0 w 1984443"/>
              <a:gd name="connsiteY0" fmla="*/ 1546698 h 1546698"/>
              <a:gd name="connsiteX1" fmla="*/ 1089498 w 1984443"/>
              <a:gd name="connsiteY1" fmla="*/ 466928 h 1546698"/>
              <a:gd name="connsiteX2" fmla="*/ 1984443 w 1984443"/>
              <a:gd name="connsiteY2" fmla="*/ 0 h 1546698"/>
              <a:gd name="connsiteX3" fmla="*/ 1984443 w 1984443"/>
              <a:gd name="connsiteY3" fmla="*/ 0 h 154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546698">
                <a:moveTo>
                  <a:pt x="0" y="1546698"/>
                </a:moveTo>
                <a:cubicBezTo>
                  <a:pt x="379379" y="1135704"/>
                  <a:pt x="758758" y="724711"/>
                  <a:pt x="1089498" y="466928"/>
                </a:cubicBezTo>
                <a:cubicBezTo>
                  <a:pt x="1420238" y="209145"/>
                  <a:pt x="1984443" y="0"/>
                  <a:pt x="1984443" y="0"/>
                </a:cubicBezTo>
                <a:lnTo>
                  <a:pt x="1984443" y="0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4758627" y="1391733"/>
            <a:ext cx="1984443" cy="1546698"/>
          </a:xfrm>
          <a:custGeom>
            <a:avLst/>
            <a:gdLst>
              <a:gd name="connsiteX0" fmla="*/ 0 w 1984443"/>
              <a:gd name="connsiteY0" fmla="*/ 1546698 h 1546698"/>
              <a:gd name="connsiteX1" fmla="*/ 1089498 w 1984443"/>
              <a:gd name="connsiteY1" fmla="*/ 466928 h 1546698"/>
              <a:gd name="connsiteX2" fmla="*/ 1984443 w 1984443"/>
              <a:gd name="connsiteY2" fmla="*/ 0 h 1546698"/>
              <a:gd name="connsiteX3" fmla="*/ 1984443 w 1984443"/>
              <a:gd name="connsiteY3" fmla="*/ 0 h 154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4443" h="1546698">
                <a:moveTo>
                  <a:pt x="0" y="1546698"/>
                </a:moveTo>
                <a:cubicBezTo>
                  <a:pt x="379379" y="1135704"/>
                  <a:pt x="758758" y="724711"/>
                  <a:pt x="1089498" y="466928"/>
                </a:cubicBezTo>
                <a:cubicBezTo>
                  <a:pt x="1420238" y="209145"/>
                  <a:pt x="1984443" y="0"/>
                  <a:pt x="1984443" y="0"/>
                </a:cubicBezTo>
                <a:lnTo>
                  <a:pt x="1984443" y="0"/>
                </a:ln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자유형 16"/>
          <p:cNvSpPr/>
          <p:nvPr/>
        </p:nvSpPr>
        <p:spPr>
          <a:xfrm>
            <a:off x="2752928" y="3180945"/>
            <a:ext cx="758757" cy="1809344"/>
          </a:xfrm>
          <a:custGeom>
            <a:avLst/>
            <a:gdLst>
              <a:gd name="connsiteX0" fmla="*/ 0 w 758757"/>
              <a:gd name="connsiteY0" fmla="*/ 1809344 h 1809344"/>
              <a:gd name="connsiteX1" fmla="*/ 262646 w 758757"/>
              <a:gd name="connsiteY1" fmla="*/ 700391 h 1809344"/>
              <a:gd name="connsiteX2" fmla="*/ 758757 w 758757"/>
              <a:gd name="connsiteY2" fmla="*/ 0 h 18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757" h="1809344">
                <a:moveTo>
                  <a:pt x="0" y="1809344"/>
                </a:moveTo>
                <a:cubicBezTo>
                  <a:pt x="68093" y="1405646"/>
                  <a:pt x="136186" y="1001948"/>
                  <a:pt x="262646" y="700391"/>
                </a:cubicBezTo>
                <a:cubicBezTo>
                  <a:pt x="389106" y="398834"/>
                  <a:pt x="573931" y="199417"/>
                  <a:pt x="758757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3274136" y="3159041"/>
            <a:ext cx="758757" cy="1809344"/>
          </a:xfrm>
          <a:custGeom>
            <a:avLst/>
            <a:gdLst>
              <a:gd name="connsiteX0" fmla="*/ 0 w 758757"/>
              <a:gd name="connsiteY0" fmla="*/ 1809344 h 1809344"/>
              <a:gd name="connsiteX1" fmla="*/ 262646 w 758757"/>
              <a:gd name="connsiteY1" fmla="*/ 700391 h 1809344"/>
              <a:gd name="connsiteX2" fmla="*/ 758757 w 758757"/>
              <a:gd name="connsiteY2" fmla="*/ 0 h 18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757" h="1809344">
                <a:moveTo>
                  <a:pt x="0" y="1809344"/>
                </a:moveTo>
                <a:cubicBezTo>
                  <a:pt x="68093" y="1405646"/>
                  <a:pt x="136186" y="1001948"/>
                  <a:pt x="262646" y="700391"/>
                </a:cubicBezTo>
                <a:cubicBezTo>
                  <a:pt x="389106" y="398834"/>
                  <a:pt x="573931" y="199417"/>
                  <a:pt x="758757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3843313" y="3183649"/>
            <a:ext cx="758757" cy="1809344"/>
          </a:xfrm>
          <a:custGeom>
            <a:avLst/>
            <a:gdLst>
              <a:gd name="connsiteX0" fmla="*/ 0 w 758757"/>
              <a:gd name="connsiteY0" fmla="*/ 1809344 h 1809344"/>
              <a:gd name="connsiteX1" fmla="*/ 262646 w 758757"/>
              <a:gd name="connsiteY1" fmla="*/ 700391 h 1809344"/>
              <a:gd name="connsiteX2" fmla="*/ 758757 w 758757"/>
              <a:gd name="connsiteY2" fmla="*/ 0 h 18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757" h="1809344">
                <a:moveTo>
                  <a:pt x="0" y="1809344"/>
                </a:moveTo>
                <a:cubicBezTo>
                  <a:pt x="68093" y="1405646"/>
                  <a:pt x="136186" y="1001948"/>
                  <a:pt x="262646" y="700391"/>
                </a:cubicBezTo>
                <a:cubicBezTo>
                  <a:pt x="389106" y="398834"/>
                  <a:pt x="573931" y="199417"/>
                  <a:pt x="758757" y="0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691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SQL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9144000" cy="518457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o-KR" altLang="en-US" sz="1800" dirty="0" smtClean="0">
                <a:solidFill>
                  <a:srgbClr val="0000FF"/>
                </a:solidFill>
              </a:rPr>
              <a:t>위치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파라메터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1400" dirty="0" smtClean="0"/>
              <a:t>private </a:t>
            </a:r>
            <a:r>
              <a:rPr lang="en-US" altLang="ko-KR" sz="1400" dirty="0"/>
              <a:t>static final String </a:t>
            </a:r>
            <a:r>
              <a:rPr lang="en-US" altLang="ko-KR" sz="1400" dirty="0">
                <a:solidFill>
                  <a:srgbClr val="0000FF"/>
                </a:solidFill>
              </a:rPr>
              <a:t>GETUSER_IDPASS</a:t>
            </a:r>
            <a:r>
              <a:rPr lang="en-US" altLang="ko-KR" sz="1400" dirty="0"/>
              <a:t> = "SELECT </a:t>
            </a:r>
            <a:r>
              <a:rPr lang="en-US" altLang="ko-KR" sz="1400" dirty="0" smtClean="0"/>
              <a:t>*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id = 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r>
              <a:rPr lang="en-US" altLang="ko-KR" sz="1400" dirty="0"/>
              <a:t> AND pass = 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r>
              <a:rPr lang="en-US" altLang="ko-KR" sz="1400" dirty="0"/>
              <a:t>";</a:t>
            </a:r>
          </a:p>
          <a:p>
            <a:pPr marL="0" indent="0">
              <a:buNone/>
            </a:pPr>
            <a:r>
              <a:rPr lang="en-US" altLang="ko-KR" sz="1400" dirty="0"/>
              <a:t>private static final String </a:t>
            </a:r>
            <a:r>
              <a:rPr lang="en-US" altLang="ko-KR" sz="1400" dirty="0" smtClean="0">
                <a:solidFill>
                  <a:srgbClr val="0000FF"/>
                </a:solidFill>
              </a:rPr>
              <a:t>GETUSER_ID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"SELECT </a:t>
            </a:r>
            <a:r>
              <a:rPr lang="en-US" altLang="ko-KR" sz="1400" dirty="0" smtClean="0"/>
              <a:t>* </a:t>
            </a:r>
            <a:r>
              <a:rPr lang="en-US" altLang="ko-KR" sz="1400" dirty="0"/>
              <a:t>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id = 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r>
              <a:rPr lang="en-US" altLang="ko-KR" sz="1400" dirty="0"/>
              <a:t>";</a:t>
            </a:r>
          </a:p>
          <a:p>
            <a:pPr marL="0" indent="0">
              <a:buNone/>
            </a:pPr>
            <a:r>
              <a:rPr lang="en-US" altLang="ko-KR" sz="1400" dirty="0"/>
              <a:t>private static final String </a:t>
            </a:r>
            <a:r>
              <a:rPr lang="en-US" altLang="ko-KR" sz="1400" dirty="0" smtClean="0">
                <a:solidFill>
                  <a:srgbClr val="0000FF"/>
                </a:solidFill>
              </a:rPr>
              <a:t>GETID</a:t>
            </a:r>
            <a:r>
              <a:rPr lang="en-US" altLang="ko-KR" sz="1400" i="1" dirty="0" smtClean="0">
                <a:solidFill>
                  <a:srgbClr val="0000FF"/>
                </a:solidFill>
              </a:rPr>
              <a:t> </a:t>
            </a:r>
            <a:r>
              <a:rPr lang="en-US" altLang="ko-KR" sz="1400" i="1" dirty="0" smtClean="0"/>
              <a:t> </a:t>
            </a:r>
            <a:r>
              <a:rPr lang="en-US" altLang="ko-KR" sz="1400" i="1" dirty="0"/>
              <a:t>= "</a:t>
            </a:r>
            <a:r>
              <a:rPr lang="en-US" altLang="ko-KR" sz="1400" dirty="0"/>
              <a:t>select id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</a:t>
            </a:r>
            <a:r>
              <a:rPr lang="en-US" altLang="ko-KR" sz="1400" dirty="0" smtClean="0"/>
              <a:t>name=? </a:t>
            </a:r>
            <a:r>
              <a:rPr lang="en-US" altLang="ko-KR" sz="1400" dirty="0"/>
              <a:t>and </a:t>
            </a:r>
            <a:r>
              <a:rPr lang="en-US" altLang="ko-KR" sz="1400" dirty="0" err="1" smtClean="0"/>
              <a:t>jumin</a:t>
            </a:r>
            <a:r>
              <a:rPr lang="en-US" altLang="ko-KR" sz="1400" dirty="0" smtClean="0"/>
              <a:t>=</a:t>
            </a:r>
            <a:r>
              <a:rPr lang="en-US" altLang="ko-KR" sz="1400" dirty="0" smtClean="0">
                <a:solidFill>
                  <a:srgbClr val="0000FF"/>
                </a:solidFill>
              </a:rPr>
              <a:t>?</a:t>
            </a:r>
            <a:r>
              <a:rPr lang="en-US" altLang="ko-KR" sz="1400" dirty="0" smtClean="0"/>
              <a:t>";</a:t>
            </a:r>
            <a:endParaRPr lang="en-US" altLang="ko-KR" sz="1400" dirty="0"/>
          </a:p>
          <a:p>
            <a:pPr marL="0" indent="0">
              <a:buNone/>
            </a:pPr>
            <a:r>
              <a:rPr lang="en-US" altLang="ko-KR" sz="1400" dirty="0"/>
              <a:t>private static final String </a:t>
            </a:r>
            <a:r>
              <a:rPr lang="en-US" altLang="ko-KR" sz="1400" dirty="0" smtClean="0">
                <a:solidFill>
                  <a:srgbClr val="0000FF"/>
                </a:solidFill>
              </a:rPr>
              <a:t>GETPASS 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"select pass from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where </a:t>
            </a:r>
            <a:r>
              <a:rPr lang="en-US" altLang="ko-KR" sz="1400" dirty="0" smtClean="0"/>
              <a:t>id=? </a:t>
            </a:r>
            <a:r>
              <a:rPr lang="en-US" altLang="ko-KR" sz="1400" dirty="0"/>
              <a:t>and </a:t>
            </a:r>
            <a:r>
              <a:rPr lang="en-US" altLang="ko-KR" sz="1400" dirty="0" err="1" smtClean="0"/>
              <a:t>jumin</a:t>
            </a:r>
            <a:r>
              <a:rPr lang="en-US" altLang="ko-KR" sz="1400" dirty="0" smtClean="0"/>
              <a:t>=</a:t>
            </a:r>
            <a:r>
              <a:rPr lang="en-US" altLang="ko-KR" sz="1400" dirty="0" smtClean="0">
                <a:solidFill>
                  <a:srgbClr val="0000FF"/>
                </a:solidFill>
              </a:rPr>
              <a:t>?</a:t>
            </a:r>
            <a:r>
              <a:rPr lang="en-US" altLang="ko-KR" sz="1400" dirty="0" smtClean="0"/>
              <a:t>";</a:t>
            </a:r>
            <a:endParaRPr lang="en-US" altLang="ko-KR" sz="1400" dirty="0"/>
          </a:p>
          <a:p>
            <a:pPr marL="0" indent="0">
              <a:buNone/>
            </a:pPr>
            <a:endParaRPr lang="en-US" altLang="ko-KR" sz="1400" dirty="0" smtClean="0"/>
          </a:p>
          <a:p>
            <a:pPr marL="0" indent="0">
              <a:buNone/>
            </a:pPr>
            <a:r>
              <a:rPr lang="ko-KR" altLang="en-US" sz="1800" dirty="0" smtClean="0">
                <a:solidFill>
                  <a:srgbClr val="0000FF"/>
                </a:solidFill>
              </a:rPr>
              <a:t>네임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파라메터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ko-KR" sz="1400" dirty="0"/>
              <a:t>private static final String </a:t>
            </a:r>
            <a:r>
              <a:rPr lang="en-US" altLang="ko-KR" sz="1400" dirty="0" smtClean="0">
                <a:solidFill>
                  <a:srgbClr val="0000FF"/>
                </a:solidFill>
              </a:rPr>
              <a:t>INSERT </a:t>
            </a:r>
            <a:r>
              <a:rPr lang="en-US" altLang="ko-KR" sz="1400" dirty="0"/>
              <a:t>= "INSERT INTO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(id, pass, name, </a:t>
            </a:r>
            <a:r>
              <a:rPr lang="en-US" altLang="ko-KR" sz="1400" dirty="0" err="1"/>
              <a:t>jumin</a:t>
            </a:r>
            <a:r>
              <a:rPr lang="en-US" altLang="ko-KR" sz="1400" dirty="0"/>
              <a:t>, zip, addr1, addr2, phone, email</a:t>
            </a:r>
            <a:r>
              <a:rPr lang="en-US" altLang="ko-KR" sz="1400" dirty="0" smtClean="0"/>
              <a:t>)"</a:t>
            </a:r>
          </a:p>
          <a:p>
            <a:pPr marL="0" indent="0">
              <a:buNone/>
            </a:pPr>
            <a:r>
              <a:rPr lang="en-US" altLang="ko-KR" sz="1400" dirty="0" smtClean="0"/>
              <a:t>+ " VALUES</a:t>
            </a:r>
            <a:r>
              <a:rPr lang="en-US" altLang="ko-KR" sz="1400" dirty="0" smtClean="0">
                <a:solidFill>
                  <a:srgbClr val="0000FF"/>
                </a:solidFill>
              </a:rPr>
              <a:t>(:Id, :pass, :name, :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jumin</a:t>
            </a:r>
            <a:r>
              <a:rPr lang="en-US" altLang="ko-KR" sz="1400" dirty="0" smtClean="0">
                <a:solidFill>
                  <a:srgbClr val="0000FF"/>
                </a:solidFill>
              </a:rPr>
              <a:t>, :zip, :addr1, :addr2, :phone, :email</a:t>
            </a:r>
            <a:r>
              <a:rPr lang="en-US" altLang="ko-KR" sz="1400" dirty="0" smtClean="0"/>
              <a:t>)";</a:t>
            </a:r>
          </a:p>
          <a:p>
            <a:pPr marL="0" indent="0">
              <a:buNone/>
            </a:pPr>
            <a:r>
              <a:rPr lang="en-US" altLang="ko-KR" sz="1400" dirty="0"/>
              <a:t>private static final String </a:t>
            </a:r>
            <a:r>
              <a:rPr lang="en-US" altLang="ko-KR" sz="1400" dirty="0" smtClean="0">
                <a:solidFill>
                  <a:srgbClr val="0000FF"/>
                </a:solidFill>
              </a:rPr>
              <a:t>UPDATE </a:t>
            </a:r>
            <a:r>
              <a:rPr lang="en-US" altLang="ko-KR" sz="1400" dirty="0"/>
              <a:t>= "UPDATE </a:t>
            </a:r>
            <a:r>
              <a:rPr lang="en-US" altLang="ko-KR" sz="1400" dirty="0" err="1"/>
              <a:t>member_tbl</a:t>
            </a:r>
            <a:r>
              <a:rPr lang="en-US" altLang="ko-KR" sz="1400" dirty="0"/>
              <a:t> SET pass = </a:t>
            </a:r>
            <a:r>
              <a:rPr lang="en-US" altLang="ko-KR" sz="1400" dirty="0">
                <a:solidFill>
                  <a:srgbClr val="0000FF"/>
                </a:solidFill>
              </a:rPr>
              <a:t>:pass</a:t>
            </a:r>
            <a:r>
              <a:rPr lang="en-US" altLang="ko-KR" sz="1400" dirty="0"/>
              <a:t>, zip = </a:t>
            </a:r>
            <a:r>
              <a:rPr lang="en-US" altLang="ko-KR" sz="1400" dirty="0">
                <a:solidFill>
                  <a:srgbClr val="0000FF"/>
                </a:solidFill>
              </a:rPr>
              <a:t>:zip</a:t>
            </a:r>
            <a:r>
              <a:rPr lang="en-US" altLang="ko-KR" sz="1400" dirty="0"/>
              <a:t>, addr1 = </a:t>
            </a:r>
            <a:r>
              <a:rPr lang="en-US" altLang="ko-KR" sz="1400" dirty="0">
                <a:solidFill>
                  <a:srgbClr val="0000FF"/>
                </a:solidFill>
              </a:rPr>
              <a:t>:addr1</a:t>
            </a:r>
            <a:r>
              <a:rPr lang="en-US" altLang="ko-KR" sz="1400" dirty="0"/>
              <a:t>, addr2 = </a:t>
            </a:r>
            <a:r>
              <a:rPr lang="en-US" altLang="ko-KR" sz="1400" dirty="0">
                <a:solidFill>
                  <a:srgbClr val="0000FF"/>
                </a:solidFill>
              </a:rPr>
              <a:t>:addr2</a:t>
            </a:r>
            <a:r>
              <a:rPr lang="en-US" altLang="ko-KR" sz="1400" dirty="0"/>
              <a:t>, phone =</a:t>
            </a:r>
            <a:r>
              <a:rPr lang="en-US" altLang="ko-KR" sz="1400" dirty="0">
                <a:solidFill>
                  <a:srgbClr val="0000FF"/>
                </a:solidFill>
              </a:rPr>
              <a:t> :phone</a:t>
            </a:r>
            <a:r>
              <a:rPr lang="en-US" altLang="ko-KR" sz="1400" dirty="0"/>
              <a:t>, email = </a:t>
            </a:r>
            <a:r>
              <a:rPr lang="en-US" altLang="ko-KR" sz="1400" dirty="0">
                <a:solidFill>
                  <a:srgbClr val="0000FF"/>
                </a:solidFill>
              </a:rPr>
              <a:t>:email </a:t>
            </a:r>
            <a:r>
              <a:rPr lang="en-US" altLang="ko-KR" sz="1400" dirty="0"/>
              <a:t>WHERE id = </a:t>
            </a:r>
            <a:r>
              <a:rPr lang="en-US" altLang="ko-KR" sz="1400" dirty="0">
                <a:solidFill>
                  <a:srgbClr val="0000FF"/>
                </a:solidFill>
              </a:rPr>
              <a:t>:id</a:t>
            </a:r>
            <a:r>
              <a:rPr lang="en-US" altLang="ko-KR" sz="1400" dirty="0"/>
              <a:t>";</a:t>
            </a:r>
          </a:p>
          <a:p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09252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 latinLnBrk="1">
              <a:spcBef>
                <a:spcPct val="0"/>
              </a:spcBef>
            </a:pPr>
            <a:r>
              <a:rPr lang="en-US" altLang="ko-KR" sz="2800" b="1" dirty="0" smtClean="0"/>
              <a:t>Spring</a:t>
            </a:r>
            <a:r>
              <a:rPr lang="ko-KR" altLang="en-US" sz="2800" b="1" dirty="0" smtClean="0"/>
              <a:t> </a:t>
            </a:r>
            <a:r>
              <a:rPr lang="en-US" altLang="ko-KR" sz="2800" b="1" dirty="0" smtClean="0"/>
              <a:t>JDBC</a:t>
            </a:r>
            <a:r>
              <a:rPr lang="ko-KR" altLang="en-US" sz="2800" b="1" dirty="0"/>
              <a:t>를 위한 </a:t>
            </a:r>
            <a:r>
              <a:rPr lang="en-US" altLang="ko-KR" sz="2800" dirty="0" err="1" smtClean="0">
                <a:solidFill>
                  <a:srgbClr val="0000FF"/>
                </a:solidFill>
              </a:rPr>
              <a:t>jdbcTemplate</a:t>
            </a:r>
            <a:r>
              <a:rPr lang="en-US" altLang="ko-KR" sz="2800" dirty="0" smtClean="0">
                <a:solidFill>
                  <a:srgbClr val="0000FF"/>
                </a:solidFill>
              </a:rPr>
              <a:t>  </a:t>
            </a:r>
            <a:r>
              <a:rPr lang="ko-KR" altLang="en-US" sz="2800" dirty="0" smtClean="0">
                <a:solidFill>
                  <a:srgbClr val="0000FF"/>
                </a:solidFill>
              </a:rPr>
              <a:t>클래스</a:t>
            </a:r>
            <a:r>
              <a:rPr lang="en-US" altLang="ko-KR" sz="2800" dirty="0" smtClean="0">
                <a:solidFill>
                  <a:srgbClr val="0000FF"/>
                </a:solidFill>
              </a:rPr>
              <a:t>  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032448"/>
          </a:xfrm>
        </p:spPr>
        <p:txBody>
          <a:bodyPr>
            <a:normAutofit/>
          </a:bodyPr>
          <a:lstStyle/>
          <a:p>
            <a:r>
              <a:rPr lang="en-US" altLang="ko-KR" sz="1800" dirty="0" smtClean="0"/>
              <a:t>Connection</a:t>
            </a:r>
            <a:r>
              <a:rPr lang="ko-KR" altLang="en-US" sz="1800" dirty="0"/>
              <a:t>을 구하고</a:t>
            </a:r>
            <a:r>
              <a:rPr lang="en-US" altLang="ko-KR" sz="1800" dirty="0"/>
              <a:t>, try-catch-finally</a:t>
            </a:r>
            <a:r>
              <a:rPr lang="ko-KR" altLang="en-US" sz="1800" dirty="0"/>
              <a:t>로 자원을 관리하는 </a:t>
            </a:r>
            <a:r>
              <a:rPr lang="ko-KR" altLang="en-US" sz="1800" dirty="0" smtClean="0"/>
              <a:t>등 예외 처리의 중복된 </a:t>
            </a:r>
            <a:r>
              <a:rPr lang="ko-KR" altLang="en-US" sz="1800" dirty="0"/>
              <a:t>코드를 제거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JDBC</a:t>
            </a:r>
            <a:r>
              <a:rPr lang="ko-KR" altLang="en-US" sz="1800" dirty="0"/>
              <a:t>를 위한 세 개의 템플릿 </a:t>
            </a:r>
            <a:r>
              <a:rPr lang="ko-KR" altLang="en-US" sz="1800" dirty="0" smtClean="0"/>
              <a:t>클래스</a:t>
            </a:r>
            <a:endParaRPr lang="en-US" altLang="ko-KR" sz="1800" dirty="0" smtClean="0"/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JdbcTemplate</a:t>
            </a:r>
            <a:r>
              <a:rPr lang="en-US" altLang="ko-KR" dirty="0" smtClean="0">
                <a:solidFill>
                  <a:srgbClr val="0000FF"/>
                </a:solidFill>
              </a:rPr>
              <a:t>  </a:t>
            </a:r>
            <a:r>
              <a:rPr lang="en-US" altLang="ko-KR" dirty="0" smtClean="0">
                <a:solidFill>
                  <a:srgbClr val="0000FF"/>
                </a:solidFill>
                <a:sym typeface="Wingdings" panose="05000000000000000000" pitchFamily="2" charset="2"/>
              </a:rPr>
              <a:t> </a:t>
            </a:r>
            <a:r>
              <a:rPr lang="en-US" altLang="ko-KR" u="sng" dirty="0" err="1" smtClean="0"/>
              <a:t>JdbcDaoSupport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ko-KR" altLang="en-US" dirty="0" smtClean="0"/>
              <a:t>기본적인 </a:t>
            </a:r>
            <a:r>
              <a:rPr lang="en-US" altLang="ko-KR" dirty="0"/>
              <a:t>JDBC </a:t>
            </a:r>
            <a:r>
              <a:rPr lang="ko-KR" altLang="en-US" dirty="0"/>
              <a:t>템플릿 클래스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JDBC</a:t>
            </a:r>
            <a:r>
              <a:rPr lang="ko-KR" altLang="en-US" dirty="0"/>
              <a:t>를 이용해서 데이터에 대한 접근을 제공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NamedParameterjdbcTemplate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dirty="0" smtClean="0"/>
              <a:t> </a:t>
            </a:r>
            <a:r>
              <a:rPr lang="en-US" altLang="ko-KR" dirty="0" err="1"/>
              <a:t>PreparedStatement</a:t>
            </a:r>
            <a:r>
              <a:rPr lang="ko-KR" altLang="en-US" dirty="0"/>
              <a:t>에서 </a:t>
            </a:r>
            <a:r>
              <a:rPr lang="ko-KR" altLang="en-US" dirty="0" smtClean="0"/>
              <a:t>위치 </a:t>
            </a:r>
            <a:r>
              <a:rPr lang="ko-KR" altLang="en-US" dirty="0"/>
              <a:t>기반의 </a:t>
            </a:r>
            <a:r>
              <a:rPr lang="ko-KR" altLang="en-US" dirty="0" err="1"/>
              <a:t>파라미터가</a:t>
            </a:r>
            <a:r>
              <a:rPr lang="ko-KR" altLang="en-US" dirty="0"/>
              <a:t> 아닌 이름을 가진 </a:t>
            </a:r>
            <a:r>
              <a:rPr lang="ko-KR" altLang="en-US" dirty="0" err="1"/>
              <a:t>파라미터를</a:t>
            </a:r>
            <a:r>
              <a:rPr lang="ko-KR" altLang="en-US" dirty="0"/>
              <a:t> 사용할 수 있도록 지원하는 템플릿 클래스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err="1" smtClean="0">
                <a:solidFill>
                  <a:srgbClr val="0000FF"/>
                </a:solidFill>
              </a:rPr>
              <a:t>SimplejdbcTemplate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dirty="0" err="1" smtClean="0"/>
              <a:t>JdbcTemplate</a:t>
            </a:r>
            <a:r>
              <a:rPr lang="ko-KR" altLang="en-US" dirty="0" smtClean="0"/>
              <a:t>기능을 향상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위치와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이름 기반  </a:t>
            </a:r>
            <a:r>
              <a:rPr lang="ko-KR" altLang="en-US" dirty="0" err="1" smtClean="0"/>
              <a:t>파라메터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 </a:t>
            </a:r>
            <a:endParaRPr lang="en-US" altLang="ko-KR" dirty="0" smtClean="0"/>
          </a:p>
          <a:p>
            <a:r>
              <a:rPr lang="en-US" altLang="ko-KR" sz="1800" dirty="0" err="1" smtClean="0"/>
              <a:t>JdbcTemplate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생성과 </a:t>
            </a:r>
            <a:r>
              <a:rPr lang="en-US" altLang="ko-KR" sz="1800" dirty="0" err="1" smtClean="0"/>
              <a:t>DataSource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주입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en-US" altLang="ko-KR" sz="1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7650" y="4725144"/>
            <a:ext cx="6908700" cy="1200329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private 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jdbcTemplate</a:t>
            </a:r>
            <a:r>
              <a:rPr lang="en-US" altLang="ko-KR" dirty="0" smtClean="0"/>
              <a:t>  template</a:t>
            </a:r>
            <a:r>
              <a:rPr lang="en-US" altLang="ko-KR" dirty="0"/>
              <a:t>;</a:t>
            </a:r>
          </a:p>
          <a:p>
            <a:r>
              <a:rPr lang="en-US" altLang="ko-KR" dirty="0" smtClean="0"/>
              <a:t>public </a:t>
            </a:r>
            <a:r>
              <a:rPr lang="en-US" altLang="ko-KR" dirty="0"/>
              <a:t>void </a:t>
            </a:r>
            <a:r>
              <a:rPr lang="en-US" altLang="ko-KR" dirty="0" err="1"/>
              <a:t>setDataSource</a:t>
            </a:r>
            <a:r>
              <a:rPr lang="en-US" altLang="ko-KR" dirty="0"/>
              <a:t>(</a:t>
            </a:r>
            <a:r>
              <a:rPr lang="en-US" altLang="ko-KR" dirty="0" err="1"/>
              <a:t>DataSource</a:t>
            </a:r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dataSource</a:t>
            </a:r>
            <a:r>
              <a:rPr lang="en-US" altLang="ko-KR" dirty="0"/>
              <a:t>) {</a:t>
            </a:r>
          </a:p>
          <a:p>
            <a:pPr lvl="1"/>
            <a:r>
              <a:rPr lang="en-US" altLang="ko-KR" dirty="0" err="1"/>
              <a:t>this.template</a:t>
            </a:r>
            <a:r>
              <a:rPr lang="en-US" altLang="ko-KR" dirty="0"/>
              <a:t> = new </a:t>
            </a:r>
            <a:r>
              <a:rPr lang="en-US" altLang="ko-KR" dirty="0" err="1" smtClean="0"/>
              <a:t>jdbcTemplate</a:t>
            </a:r>
            <a:r>
              <a:rPr lang="en-US" altLang="ko-KR" dirty="0" smtClean="0"/>
              <a:t>(</a:t>
            </a:r>
            <a:r>
              <a:rPr lang="en-US" altLang="ko-KR" dirty="0" err="1" smtClean="0">
                <a:solidFill>
                  <a:srgbClr val="0000FF"/>
                </a:solidFill>
              </a:rPr>
              <a:t>dataSource</a:t>
            </a:r>
            <a:r>
              <a:rPr lang="en-US" altLang="ko-KR" dirty="0"/>
              <a:t>);</a:t>
            </a:r>
          </a:p>
          <a:p>
            <a:r>
              <a:rPr lang="en-US" altLang="ko-KR" dirty="0" smtClean="0"/>
              <a:t>}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716697" y="4401978"/>
            <a:ext cx="3189656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u="sng" dirty="0" err="1" smtClean="0"/>
              <a:t>JdbcDaoSupport</a:t>
            </a:r>
            <a:r>
              <a:rPr lang="en-US" altLang="ko-KR" u="sng" dirty="0" smtClean="0"/>
              <a:t> </a:t>
            </a:r>
            <a:r>
              <a:rPr lang="ko-KR" altLang="en-US" u="sng" dirty="0" smtClean="0"/>
              <a:t>클래스의 </a:t>
            </a:r>
            <a:endParaRPr lang="en-US" altLang="ko-KR" dirty="0" smtClean="0"/>
          </a:p>
          <a:p>
            <a:r>
              <a:rPr lang="en-US" altLang="ko-KR" dirty="0" err="1" smtClean="0"/>
              <a:t>getJdbcTemplate</a:t>
            </a:r>
            <a:r>
              <a:rPr lang="en-US" altLang="ko-KR" dirty="0" smtClean="0"/>
              <a:t>().query() </a:t>
            </a:r>
            <a:r>
              <a:rPr lang="ko-KR" altLang="en-US" dirty="0" smtClean="0"/>
              <a:t>로 대체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7729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검색코드의 구현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6032" y="692696"/>
            <a:ext cx="9073008" cy="5904656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FF"/>
                </a:solidFill>
              </a:rPr>
              <a:t>private static final String </a:t>
            </a:r>
            <a:r>
              <a:rPr lang="en-US" altLang="ko-KR" sz="1400" b="1" dirty="0">
                <a:solidFill>
                  <a:srgbClr val="660066"/>
                </a:solidFill>
              </a:rPr>
              <a:t>GETUSER_IDPASS</a:t>
            </a:r>
            <a:r>
              <a:rPr lang="en-US" altLang="ko-KR" sz="1400" dirty="0">
                <a:solidFill>
                  <a:srgbClr val="0000FF"/>
                </a:solidFill>
              </a:rPr>
              <a:t> = "SELECT * FROM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WHERE id = ? AND pass = ?";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 smtClean="0"/>
              <a:t>@</a:t>
            </a:r>
            <a:r>
              <a:rPr lang="en-US" altLang="ko-KR" sz="1600" dirty="0"/>
              <a:t>Override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public </a:t>
            </a:r>
            <a:r>
              <a:rPr lang="en-US" altLang="ko-KR" sz="1600" dirty="0" err="1" smtClean="0"/>
              <a:t>UserDto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 </a:t>
            </a:r>
            <a:r>
              <a:rPr lang="en-US" altLang="ko-KR" sz="1600" dirty="0" err="1"/>
              <a:t>findUser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, String password)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 smtClean="0"/>
              <a:t>RowMapper</a:t>
            </a:r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UserDto</a:t>
            </a:r>
            <a:r>
              <a:rPr lang="en-US" altLang="ko-KR" sz="1400" dirty="0" smtClean="0"/>
              <a:t>&gt;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 = new </a:t>
            </a:r>
            <a:r>
              <a:rPr lang="en-US" altLang="ko-KR" sz="1400" dirty="0" err="1" smtClean="0"/>
              <a:t>BeanPropertyRowMapper</a:t>
            </a:r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UserDto</a:t>
            </a:r>
            <a:r>
              <a:rPr lang="en-US" altLang="ko-KR" sz="1400" dirty="0" smtClean="0"/>
              <a:t>&gt;(</a:t>
            </a:r>
            <a:r>
              <a:rPr lang="en-US" altLang="ko-KR" sz="1400" dirty="0" err="1" smtClean="0"/>
              <a:t>UserDto.class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 </a:t>
            </a:r>
            <a:r>
              <a:rPr lang="en-US" altLang="ko-KR" sz="1400" dirty="0" err="1" smtClean="0"/>
              <a:t>getJdbcTemplate</a:t>
            </a:r>
            <a:r>
              <a:rPr lang="en-US" altLang="ko-KR" sz="1400" dirty="0" smtClean="0"/>
              <a:t>().</a:t>
            </a:r>
            <a:r>
              <a:rPr lang="en-US" altLang="ko-KR" sz="1400" dirty="0" err="1" smtClean="0"/>
              <a:t>queryForObject</a:t>
            </a:r>
            <a:r>
              <a:rPr lang="en-US" altLang="ko-KR" sz="1400" dirty="0" smtClean="0"/>
              <a:t>(</a:t>
            </a:r>
            <a:r>
              <a:rPr lang="en-US" altLang="ko-KR" sz="1400" b="1" dirty="0" smtClean="0">
                <a:solidFill>
                  <a:srgbClr val="660066"/>
                </a:solidFill>
              </a:rPr>
              <a:t>GETUSER_IDPAS</a:t>
            </a:r>
            <a:r>
              <a:rPr lang="en-US" altLang="ko-KR" sz="1400" b="1" dirty="0" smtClean="0">
                <a:solidFill>
                  <a:srgbClr val="7030A0"/>
                </a:solidFill>
              </a:rPr>
              <a:t>S</a:t>
            </a:r>
            <a:r>
              <a:rPr lang="en-US" altLang="ko-KR" sz="1400" dirty="0" smtClean="0"/>
              <a:t>,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userId</a:t>
            </a:r>
            <a:r>
              <a:rPr lang="en-US" altLang="ko-KR" sz="1400" dirty="0"/>
              <a:t>, password);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FF"/>
                </a:solidFill>
              </a:rPr>
              <a:t>private static final String </a:t>
            </a:r>
            <a:r>
              <a:rPr lang="en-US" altLang="ko-KR" sz="1400" b="1" dirty="0">
                <a:solidFill>
                  <a:srgbClr val="660066"/>
                </a:solidFill>
              </a:rPr>
              <a:t>GETUSER_ID</a:t>
            </a:r>
            <a:r>
              <a:rPr lang="en-US" altLang="ko-KR" sz="1400" dirty="0">
                <a:solidFill>
                  <a:srgbClr val="0000FF"/>
                </a:solidFill>
              </a:rPr>
              <a:t> = "SELECT * FROM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WHERE id = </a:t>
            </a:r>
            <a:r>
              <a:rPr lang="en-US" altLang="ko-KR" sz="1400" b="1" dirty="0" smtClean="0">
                <a:solidFill>
                  <a:srgbClr val="660066"/>
                </a:solidFill>
              </a:rPr>
              <a:t>?</a:t>
            </a:r>
            <a:r>
              <a:rPr lang="en-US" altLang="ko-KR" sz="1400" dirty="0" smtClean="0">
                <a:solidFill>
                  <a:srgbClr val="0000FF"/>
                </a:solidFill>
              </a:rPr>
              <a:t>";</a:t>
            </a:r>
            <a:endParaRPr lang="ko-KR" altLang="en-US" sz="1400" dirty="0">
              <a:solidFill>
                <a:srgbClr val="0000FF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public </a:t>
            </a:r>
            <a:r>
              <a:rPr lang="en-US" altLang="ko-KR" sz="1600" dirty="0" err="1"/>
              <a:t>UserDto</a:t>
            </a:r>
            <a:r>
              <a:rPr lang="en-US" altLang="ko-KR" sz="1600" dirty="0"/>
              <a:t> </a:t>
            </a:r>
            <a:r>
              <a:rPr lang="en-US" altLang="ko-KR" sz="1600" dirty="0" err="1"/>
              <a:t>findUser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BeanPropertyRowMapper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&gt;(</a:t>
            </a:r>
            <a:r>
              <a:rPr lang="en-US" altLang="ko-KR" sz="1400" dirty="0" err="1"/>
              <a:t>UserDto.class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</a:t>
            </a:r>
            <a:r>
              <a:rPr lang="en-US" altLang="ko-KR" sz="1400" dirty="0" err="1"/>
              <a:t>getJdbcTemplate</a:t>
            </a:r>
            <a:r>
              <a:rPr lang="en-US" altLang="ko-KR" sz="1400" dirty="0" smtClean="0"/>
              <a:t>().</a:t>
            </a:r>
            <a:r>
              <a:rPr lang="en-US" altLang="ko-KR" sz="1400" dirty="0" err="1" smtClean="0"/>
              <a:t>queryForObject</a:t>
            </a:r>
            <a:r>
              <a:rPr lang="en-US" altLang="ko-KR" sz="1400" dirty="0" smtClean="0"/>
              <a:t>(</a:t>
            </a:r>
            <a:r>
              <a:rPr lang="en-US" altLang="ko-KR" sz="1400" b="1" dirty="0" smtClean="0">
                <a:solidFill>
                  <a:srgbClr val="660066"/>
                </a:solidFill>
              </a:rPr>
              <a:t>GETUSER_ID</a:t>
            </a:r>
            <a:r>
              <a:rPr lang="en-US" altLang="ko-KR" sz="1400" dirty="0" smtClean="0"/>
              <a:t>,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userId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</a:rPr>
              <a:t>private static final String </a:t>
            </a:r>
            <a:r>
              <a:rPr lang="en-US" altLang="ko-KR" sz="1400" b="1" dirty="0">
                <a:solidFill>
                  <a:srgbClr val="660066"/>
                </a:solidFill>
              </a:rPr>
              <a:t>GETID</a:t>
            </a:r>
            <a:r>
              <a:rPr lang="en-US" altLang="ko-KR" sz="1400" i="1" dirty="0">
                <a:solidFill>
                  <a:srgbClr val="7030A0"/>
                </a:solidFill>
              </a:rPr>
              <a:t> </a:t>
            </a:r>
            <a:r>
              <a:rPr lang="en-US" altLang="ko-KR" sz="1400" i="1" dirty="0">
                <a:solidFill>
                  <a:srgbClr val="0000FF"/>
                </a:solidFill>
              </a:rPr>
              <a:t> = </a:t>
            </a:r>
            <a:r>
              <a:rPr lang="en-US" altLang="ko-KR" sz="1400" dirty="0" smtClean="0">
                <a:solidFill>
                  <a:srgbClr val="0000FF"/>
                </a:solidFill>
              </a:rPr>
              <a:t>"select </a:t>
            </a:r>
            <a:r>
              <a:rPr lang="en-US" altLang="ko-KR" sz="1400" dirty="0">
                <a:solidFill>
                  <a:srgbClr val="0000FF"/>
                </a:solidFill>
              </a:rPr>
              <a:t>id from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where name=</a:t>
            </a:r>
            <a:r>
              <a:rPr lang="en-US" altLang="ko-KR" sz="1400" b="1" dirty="0">
                <a:solidFill>
                  <a:srgbClr val="660066"/>
                </a:solidFill>
              </a:rPr>
              <a:t>?</a:t>
            </a:r>
            <a:r>
              <a:rPr lang="en-US" altLang="ko-KR" sz="1400" dirty="0">
                <a:solidFill>
                  <a:srgbClr val="0000FF"/>
                </a:solidFill>
              </a:rPr>
              <a:t> and </a:t>
            </a:r>
            <a:r>
              <a:rPr lang="en-US" altLang="ko-KR" sz="1400" dirty="0" err="1">
                <a:solidFill>
                  <a:srgbClr val="0000FF"/>
                </a:solidFill>
              </a:rPr>
              <a:t>jumin</a:t>
            </a:r>
            <a:r>
              <a:rPr lang="en-US" altLang="ko-KR" sz="1400" dirty="0">
                <a:solidFill>
                  <a:srgbClr val="0000FF"/>
                </a:solidFill>
              </a:rPr>
              <a:t>=</a:t>
            </a:r>
            <a:r>
              <a:rPr lang="en-US" altLang="ko-KR" sz="1400" b="1" dirty="0">
                <a:solidFill>
                  <a:srgbClr val="660066"/>
                </a:solidFill>
              </a:rPr>
              <a:t>?</a:t>
            </a:r>
            <a:r>
              <a:rPr lang="en-US" altLang="ko-KR" sz="1400" dirty="0">
                <a:solidFill>
                  <a:srgbClr val="0000FF"/>
                </a:solidFill>
              </a:rPr>
              <a:t>";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 smtClean="0"/>
              <a:t>public </a:t>
            </a:r>
            <a:r>
              <a:rPr lang="en-US" altLang="ko-KR" sz="1600" dirty="0" err="1"/>
              <a:t>UserDto</a:t>
            </a:r>
            <a:r>
              <a:rPr lang="en-US" altLang="ko-KR" sz="1600" dirty="0"/>
              <a:t> </a:t>
            </a:r>
            <a:r>
              <a:rPr lang="en-US" altLang="ko-KR" sz="1600" dirty="0" err="1"/>
              <a:t>findId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me_name</a:t>
            </a:r>
            <a:r>
              <a:rPr lang="en-US" altLang="ko-KR" sz="1600" dirty="0"/>
              <a:t>, String </a:t>
            </a:r>
            <a:r>
              <a:rPr lang="en-US" altLang="ko-KR" sz="1600" dirty="0" err="1"/>
              <a:t>me_jumin</a:t>
            </a:r>
            <a:r>
              <a:rPr lang="en-US" altLang="ko-KR" sz="1600" dirty="0"/>
              <a:t>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BeanPropertyRowMapper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&gt;(</a:t>
            </a:r>
            <a:r>
              <a:rPr lang="en-US" altLang="ko-KR" sz="1400" dirty="0" err="1"/>
              <a:t>UserDto.class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</a:t>
            </a:r>
            <a:r>
              <a:rPr lang="en-US" altLang="ko-KR" sz="1400" dirty="0" err="1"/>
              <a:t>getJdbcTemplate</a:t>
            </a:r>
            <a:r>
              <a:rPr lang="en-US" altLang="ko-KR" sz="1400" dirty="0" smtClean="0"/>
              <a:t>().</a:t>
            </a:r>
            <a:r>
              <a:rPr lang="en-US" altLang="ko-KR" sz="1400" dirty="0" err="1" smtClean="0"/>
              <a:t>queryForObject</a:t>
            </a:r>
            <a:r>
              <a:rPr lang="en-US" altLang="ko-KR" sz="1400" dirty="0" smtClean="0"/>
              <a:t>(</a:t>
            </a:r>
            <a:r>
              <a:rPr lang="en-US" altLang="ko-KR" sz="1400" b="1" dirty="0" smtClean="0">
                <a:solidFill>
                  <a:srgbClr val="660066"/>
                </a:solidFill>
              </a:rPr>
              <a:t>GETID</a:t>
            </a:r>
            <a:r>
              <a:rPr lang="en-US" altLang="ko-KR" sz="1400" dirty="0"/>
              <a:t>,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, </a:t>
            </a:r>
            <a:r>
              <a:rPr lang="en-US" altLang="ko-KR" sz="1400" b="1" dirty="0" err="1">
                <a:solidFill>
                  <a:srgbClr val="660066"/>
                </a:solidFill>
              </a:rPr>
              <a:t>me_name</a:t>
            </a:r>
            <a:r>
              <a:rPr lang="en-US" altLang="ko-KR" sz="1400" b="1" dirty="0"/>
              <a:t>,</a:t>
            </a:r>
            <a:r>
              <a:rPr lang="en-US" altLang="ko-KR" sz="1400" b="1" dirty="0">
                <a:solidFill>
                  <a:srgbClr val="660066"/>
                </a:solidFill>
              </a:rPr>
              <a:t> </a:t>
            </a:r>
            <a:r>
              <a:rPr lang="en-US" altLang="ko-KR" sz="1400" b="1" dirty="0" err="1">
                <a:solidFill>
                  <a:srgbClr val="660066"/>
                </a:solidFill>
              </a:rPr>
              <a:t>me_jumin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</a:rPr>
              <a:t>private static final String </a:t>
            </a:r>
            <a:r>
              <a:rPr lang="en-US" altLang="ko-KR" sz="1400" b="1" dirty="0">
                <a:solidFill>
                  <a:srgbClr val="660066"/>
                </a:solidFill>
              </a:rPr>
              <a:t>GETPASS</a:t>
            </a:r>
            <a:r>
              <a:rPr lang="en-US" altLang="ko-KR" sz="1400" dirty="0">
                <a:solidFill>
                  <a:srgbClr val="660066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 = "select pass from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where id=? and </a:t>
            </a:r>
            <a:r>
              <a:rPr lang="en-US" altLang="ko-KR" sz="1400" dirty="0" err="1">
                <a:solidFill>
                  <a:srgbClr val="0000FF"/>
                </a:solidFill>
              </a:rPr>
              <a:t>jumin</a:t>
            </a:r>
            <a:r>
              <a:rPr lang="en-US" altLang="ko-KR" sz="1400" dirty="0" smtClean="0">
                <a:solidFill>
                  <a:srgbClr val="0000FF"/>
                </a:solidFill>
              </a:rPr>
              <a:t>=?";</a:t>
            </a:r>
            <a:endParaRPr lang="ko-KR" altLang="en-US" sz="1400" dirty="0">
              <a:solidFill>
                <a:srgbClr val="0000FF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public </a:t>
            </a:r>
            <a:r>
              <a:rPr lang="en-US" altLang="ko-KR" sz="1600" dirty="0" err="1"/>
              <a:t>UserDto</a:t>
            </a:r>
            <a:r>
              <a:rPr lang="en-US" altLang="ko-KR" sz="1600" dirty="0"/>
              <a:t> </a:t>
            </a:r>
            <a:r>
              <a:rPr lang="en-US" altLang="ko-KR" sz="1600" dirty="0" err="1"/>
              <a:t>findPass</a:t>
            </a:r>
            <a:r>
              <a:rPr lang="en-US" altLang="ko-KR" sz="1600" dirty="0"/>
              <a:t>(String </a:t>
            </a:r>
            <a:r>
              <a:rPr lang="en-US" altLang="ko-KR" sz="1600" dirty="0" err="1"/>
              <a:t>userId</a:t>
            </a:r>
            <a:r>
              <a:rPr lang="en-US" altLang="ko-KR" sz="1600" dirty="0"/>
              <a:t>, String </a:t>
            </a:r>
            <a:r>
              <a:rPr lang="en-US" altLang="ko-KR" sz="1600" dirty="0" err="1"/>
              <a:t>me_jumin</a:t>
            </a:r>
            <a:r>
              <a:rPr lang="en-US" altLang="ko-KR" sz="1600" dirty="0"/>
              <a:t>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BeanPropertyRowMapper</a:t>
            </a:r>
            <a:r>
              <a:rPr lang="en-US" altLang="ko-KR" sz="1400" dirty="0"/>
              <a:t>&lt;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&gt;(</a:t>
            </a:r>
            <a:r>
              <a:rPr lang="en-US" altLang="ko-KR" sz="1400" dirty="0" err="1"/>
              <a:t>UserDto.class</a:t>
            </a:r>
            <a:r>
              <a:rPr lang="en-US" altLang="ko-KR" sz="1400" dirty="0"/>
              <a:t>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smtClean="0"/>
              <a:t>return </a:t>
            </a:r>
            <a:r>
              <a:rPr lang="en-US" altLang="ko-KR" sz="1400" dirty="0" err="1"/>
              <a:t>getJdbcTemplate</a:t>
            </a:r>
            <a:r>
              <a:rPr lang="en-US" altLang="ko-KR" sz="1400" dirty="0" smtClean="0"/>
              <a:t>().</a:t>
            </a:r>
            <a:r>
              <a:rPr lang="en-US" altLang="ko-KR" sz="1400" dirty="0" err="1" smtClean="0"/>
              <a:t>queryForObject</a:t>
            </a:r>
            <a:r>
              <a:rPr lang="en-US" altLang="ko-KR" sz="1400" dirty="0" smtClean="0"/>
              <a:t>(</a:t>
            </a:r>
            <a:r>
              <a:rPr lang="en-US" altLang="ko-KR" sz="1400" b="1" dirty="0" smtClean="0">
                <a:solidFill>
                  <a:srgbClr val="660066"/>
                </a:solidFill>
              </a:rPr>
              <a:t>GETPASS</a:t>
            </a:r>
            <a:r>
              <a:rPr lang="en-US" altLang="ko-KR" sz="1400" dirty="0"/>
              <a:t>, </a:t>
            </a:r>
            <a:r>
              <a:rPr lang="en-US" altLang="ko-KR" sz="1400" b="1" dirty="0">
                <a:solidFill>
                  <a:srgbClr val="0000FF"/>
                </a:solidFill>
              </a:rPr>
              <a:t>mapper</a:t>
            </a:r>
            <a:r>
              <a:rPr lang="en-US" altLang="ko-KR" sz="1400" dirty="0"/>
              <a:t>, </a:t>
            </a:r>
            <a:r>
              <a:rPr lang="en-US" altLang="ko-KR" sz="1400" b="1" dirty="0" err="1">
                <a:solidFill>
                  <a:srgbClr val="660066"/>
                </a:solidFill>
              </a:rPr>
              <a:t>userId</a:t>
            </a:r>
            <a:r>
              <a:rPr lang="en-US" altLang="ko-KR" sz="1400" b="1" dirty="0"/>
              <a:t>,</a:t>
            </a:r>
            <a:r>
              <a:rPr lang="en-US" altLang="ko-KR" sz="1400" b="1" dirty="0">
                <a:solidFill>
                  <a:srgbClr val="660066"/>
                </a:solidFill>
              </a:rPr>
              <a:t> </a:t>
            </a:r>
            <a:r>
              <a:rPr lang="en-US" altLang="ko-KR" sz="1400" b="1" dirty="0" err="1">
                <a:solidFill>
                  <a:srgbClr val="660066"/>
                </a:solidFill>
              </a:rPr>
              <a:t>me_jumin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997501"/>
            <a:ext cx="3168352" cy="52322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    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 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UserDto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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Rs</a:t>
            </a:r>
            <a:endParaRPr lang="en-US" altLang="ko-KR" sz="1400" b="1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  <a:sym typeface="Wingdings" panose="05000000000000000000" pitchFamily="2" charset="2"/>
            </a:endParaRP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sqlparameterSource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  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RowMapper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</a:t>
            </a:r>
            <a:endParaRPr lang="ko-KR" altLang="en-US" sz="1400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571868" y="188640"/>
            <a:ext cx="113364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/>
              <a:t>위치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58485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생성</a:t>
            </a:r>
            <a:r>
              <a:rPr lang="en-US" altLang="ko-KR" dirty="0" smtClean="0"/>
              <a:t>,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,</a:t>
            </a:r>
            <a:r>
              <a:rPr lang="ko-KR" altLang="en-US" dirty="0" smtClean="0"/>
              <a:t>삭제 코드 구현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836712"/>
            <a:ext cx="9144000" cy="5688632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>
                <a:solidFill>
                  <a:srgbClr val="0000FF"/>
                </a:solidFill>
              </a:rPr>
              <a:t>private </a:t>
            </a:r>
            <a:r>
              <a:rPr lang="en-US" altLang="ko-KR" sz="1400" dirty="0">
                <a:solidFill>
                  <a:srgbClr val="0000FF"/>
                </a:solidFill>
              </a:rPr>
              <a:t>static final String </a:t>
            </a:r>
            <a:r>
              <a:rPr lang="en-US" altLang="ko-KR" sz="1400" b="1" dirty="0">
                <a:solidFill>
                  <a:srgbClr val="660066"/>
                </a:solidFill>
              </a:rPr>
              <a:t>UPDATE</a:t>
            </a:r>
            <a:r>
              <a:rPr lang="en-US" altLang="ko-KR" sz="1400" dirty="0">
                <a:solidFill>
                  <a:srgbClr val="0000FF"/>
                </a:solidFill>
              </a:rPr>
              <a:t> = "UPDATE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SET pass = </a:t>
            </a:r>
            <a:r>
              <a:rPr lang="en-US" altLang="ko-KR" sz="1400" dirty="0">
                <a:solidFill>
                  <a:srgbClr val="660066"/>
                </a:solidFill>
              </a:rPr>
              <a:t>:pass</a:t>
            </a:r>
            <a:r>
              <a:rPr lang="en-US" altLang="ko-KR" sz="1400" dirty="0">
                <a:solidFill>
                  <a:srgbClr val="0000FF"/>
                </a:solidFill>
              </a:rPr>
              <a:t>, zip = </a:t>
            </a:r>
            <a:r>
              <a:rPr lang="en-US" altLang="ko-KR" sz="1400" dirty="0">
                <a:solidFill>
                  <a:srgbClr val="660066"/>
                </a:solidFill>
              </a:rPr>
              <a:t>:zip</a:t>
            </a:r>
            <a:r>
              <a:rPr lang="en-US" altLang="ko-KR" sz="1400" dirty="0">
                <a:solidFill>
                  <a:srgbClr val="0000FF"/>
                </a:solidFill>
              </a:rPr>
              <a:t>, addr1 = </a:t>
            </a:r>
            <a:r>
              <a:rPr lang="en-US" altLang="ko-KR" sz="1400" dirty="0">
                <a:solidFill>
                  <a:srgbClr val="660066"/>
                </a:solidFill>
              </a:rPr>
              <a:t>:addr1</a:t>
            </a:r>
            <a:r>
              <a:rPr lang="en-US" altLang="ko-KR" sz="1400" dirty="0">
                <a:solidFill>
                  <a:srgbClr val="0000FF"/>
                </a:solidFill>
              </a:rPr>
              <a:t>, addr2 = </a:t>
            </a:r>
            <a:r>
              <a:rPr lang="en-US" altLang="ko-KR" sz="1400" dirty="0">
                <a:solidFill>
                  <a:srgbClr val="660066"/>
                </a:solidFill>
              </a:rPr>
              <a:t>:addr2</a:t>
            </a:r>
            <a:r>
              <a:rPr lang="en-US" altLang="ko-KR" sz="1400" dirty="0">
                <a:solidFill>
                  <a:srgbClr val="0000FF"/>
                </a:solidFill>
              </a:rPr>
              <a:t>, phone = </a:t>
            </a:r>
            <a:r>
              <a:rPr lang="en-US" altLang="ko-KR" sz="1400" dirty="0">
                <a:solidFill>
                  <a:srgbClr val="660066"/>
                </a:solidFill>
              </a:rPr>
              <a:t>:phone</a:t>
            </a:r>
            <a:r>
              <a:rPr lang="en-US" altLang="ko-KR" sz="1400" dirty="0">
                <a:solidFill>
                  <a:srgbClr val="0000FF"/>
                </a:solidFill>
              </a:rPr>
              <a:t>, email = </a:t>
            </a:r>
            <a:r>
              <a:rPr lang="en-US" altLang="ko-KR" sz="1400" dirty="0">
                <a:solidFill>
                  <a:srgbClr val="660066"/>
                </a:solidFill>
              </a:rPr>
              <a:t>:email </a:t>
            </a:r>
            <a:r>
              <a:rPr lang="en-US" altLang="ko-KR" sz="1400" dirty="0">
                <a:solidFill>
                  <a:srgbClr val="0000FF"/>
                </a:solidFill>
              </a:rPr>
              <a:t>WHERE id = </a:t>
            </a:r>
            <a:r>
              <a:rPr lang="en-US" altLang="ko-KR" sz="1400" dirty="0">
                <a:solidFill>
                  <a:srgbClr val="660066"/>
                </a:solidFill>
              </a:rPr>
              <a:t>:id</a:t>
            </a:r>
            <a:r>
              <a:rPr lang="en-US" altLang="ko-KR" sz="1400" dirty="0">
                <a:solidFill>
                  <a:srgbClr val="0000FF"/>
                </a:solidFill>
              </a:rPr>
              <a:t>";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public </a:t>
            </a:r>
            <a:r>
              <a:rPr lang="en-US" altLang="ko-KR" sz="1400" dirty="0"/>
              <a:t>void </a:t>
            </a:r>
            <a:r>
              <a:rPr lang="en-US" altLang="ko-KR" sz="1400" dirty="0" smtClean="0"/>
              <a:t>update(</a:t>
            </a:r>
            <a:r>
              <a:rPr lang="en-US" altLang="ko-KR" sz="1400" dirty="0" err="1" smtClean="0"/>
              <a:t>UserDto</a:t>
            </a:r>
            <a:r>
              <a:rPr lang="en-US" altLang="ko-KR" sz="1400" dirty="0" smtClean="0"/>
              <a:t> </a:t>
            </a:r>
            <a:r>
              <a:rPr lang="en-US" altLang="ko-KR" sz="1400" b="1" dirty="0">
                <a:solidFill>
                  <a:srgbClr val="0000FF"/>
                </a:solidFill>
              </a:rPr>
              <a:t>user</a:t>
            </a:r>
            <a:r>
              <a:rPr lang="en-US" altLang="ko-KR" sz="1400" dirty="0"/>
              <a:t>) {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SqlParameterSource</a:t>
            </a:r>
            <a:r>
              <a:rPr lang="en-US" altLang="ko-KR" sz="1400" dirty="0" smtClean="0"/>
              <a:t> </a:t>
            </a:r>
            <a:r>
              <a:rPr lang="en-US" altLang="ko-KR" sz="1400" b="1" dirty="0" err="1">
                <a:solidFill>
                  <a:srgbClr val="0000FF"/>
                </a:solidFill>
              </a:rPr>
              <a:t>parameterSource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BeanPropertySqlParameterSource</a:t>
            </a:r>
            <a:r>
              <a:rPr lang="en-US" altLang="ko-KR" sz="1400" dirty="0"/>
              <a:t>(</a:t>
            </a:r>
            <a:r>
              <a:rPr lang="en-US" altLang="ko-KR" sz="1400" b="1" dirty="0">
                <a:solidFill>
                  <a:srgbClr val="0000FF"/>
                </a:solidFill>
              </a:rPr>
              <a:t>user</a:t>
            </a:r>
            <a:r>
              <a:rPr lang="en-US" altLang="ko-KR" sz="1400" dirty="0"/>
              <a:t>);</a:t>
            </a:r>
            <a:endParaRPr lang="ko-KR" altLang="en-US" sz="14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getJdbcTemplate</a:t>
            </a:r>
            <a:r>
              <a:rPr lang="en-US" altLang="ko-KR" sz="1400" dirty="0" smtClean="0"/>
              <a:t>().update(</a:t>
            </a:r>
            <a:r>
              <a:rPr lang="en-US" altLang="ko-KR" sz="1400" dirty="0" err="1" smtClean="0"/>
              <a:t>UserDaoImpl</a:t>
            </a:r>
            <a:r>
              <a:rPr lang="en-US" altLang="ko-KR" sz="1400" dirty="0" err="1" smtClean="0">
                <a:solidFill>
                  <a:srgbClr val="660066"/>
                </a:solidFill>
              </a:rPr>
              <a:t>.</a:t>
            </a:r>
            <a:r>
              <a:rPr lang="en-US" altLang="ko-KR" sz="1400" b="1" dirty="0" err="1" smtClean="0">
                <a:solidFill>
                  <a:srgbClr val="660066"/>
                </a:solidFill>
              </a:rPr>
              <a:t>UPDATE</a:t>
            </a:r>
            <a:r>
              <a:rPr lang="en-US" altLang="ko-KR" sz="1400" dirty="0" smtClean="0"/>
              <a:t>, </a:t>
            </a:r>
            <a:r>
              <a:rPr lang="en-US" altLang="ko-KR" sz="1400" b="1" dirty="0" err="1" smtClean="0">
                <a:solidFill>
                  <a:srgbClr val="0000FF"/>
                </a:solidFill>
              </a:rPr>
              <a:t>parameterSource</a:t>
            </a:r>
            <a:r>
              <a:rPr lang="en-US" altLang="ko-KR" sz="1400" dirty="0" smtClean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}</a:t>
            </a:r>
            <a:endParaRPr lang="en-US" altLang="ko-KR" sz="14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>
                <a:solidFill>
                  <a:srgbClr val="0000FF"/>
                </a:solidFill>
              </a:rPr>
              <a:t>private static final String </a:t>
            </a:r>
            <a:r>
              <a:rPr lang="en-US" altLang="ko-KR" sz="1400" b="1" dirty="0">
                <a:solidFill>
                  <a:srgbClr val="660066"/>
                </a:solidFill>
              </a:rPr>
              <a:t>INSERT</a:t>
            </a:r>
            <a:r>
              <a:rPr lang="en-US" altLang="ko-KR" sz="1400" dirty="0">
                <a:solidFill>
                  <a:srgbClr val="0000FF"/>
                </a:solidFill>
              </a:rPr>
              <a:t> = "INSERT INTO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(id, pass, name, </a:t>
            </a:r>
            <a:r>
              <a:rPr lang="en-US" altLang="ko-KR" sz="1400" dirty="0" err="1">
                <a:solidFill>
                  <a:srgbClr val="0000FF"/>
                </a:solidFill>
              </a:rPr>
              <a:t>jumin</a:t>
            </a:r>
            <a:r>
              <a:rPr lang="en-US" altLang="ko-KR" sz="1400" dirty="0">
                <a:solidFill>
                  <a:srgbClr val="0000FF"/>
                </a:solidFill>
              </a:rPr>
              <a:t>, zip, addr1, addr2, phone, email)“ + " VALUES</a:t>
            </a:r>
            <a:r>
              <a:rPr lang="en-US" altLang="ko-KR" sz="1400" dirty="0" smtClean="0">
                <a:solidFill>
                  <a:srgbClr val="0000FF"/>
                </a:solidFill>
              </a:rPr>
              <a:t>( </a:t>
            </a:r>
            <a:r>
              <a:rPr lang="en-US" altLang="ko-KR" sz="1400" b="1" dirty="0" smtClean="0">
                <a:solidFill>
                  <a:srgbClr val="660066"/>
                </a:solidFill>
              </a:rPr>
              <a:t>:</a:t>
            </a:r>
            <a:r>
              <a:rPr lang="en-US" altLang="ko-KR" sz="1400" b="1" dirty="0">
                <a:solidFill>
                  <a:srgbClr val="660066"/>
                </a:solidFill>
              </a:rPr>
              <a:t>Id</a:t>
            </a:r>
            <a:r>
              <a:rPr lang="en-US" altLang="ko-KR" sz="1400" b="1" dirty="0"/>
              <a:t>,</a:t>
            </a:r>
            <a:r>
              <a:rPr lang="en-US" altLang="ko-KR" sz="1400" b="1" dirty="0">
                <a:solidFill>
                  <a:srgbClr val="660066"/>
                </a:solidFill>
              </a:rPr>
              <a:t> :pass</a:t>
            </a:r>
            <a:r>
              <a:rPr lang="en-US" altLang="ko-KR" sz="1400" b="1" dirty="0"/>
              <a:t>,</a:t>
            </a:r>
            <a:r>
              <a:rPr lang="en-US" altLang="ko-KR" sz="1400" b="1" dirty="0">
                <a:solidFill>
                  <a:srgbClr val="660066"/>
                </a:solidFill>
              </a:rPr>
              <a:t> :name</a:t>
            </a:r>
            <a:r>
              <a:rPr lang="en-US" altLang="ko-KR" sz="1400" b="1" dirty="0"/>
              <a:t>,</a:t>
            </a:r>
            <a:r>
              <a:rPr lang="en-US" altLang="ko-KR" sz="1400" b="1" dirty="0">
                <a:solidFill>
                  <a:srgbClr val="660066"/>
                </a:solidFill>
              </a:rPr>
              <a:t> :</a:t>
            </a:r>
            <a:r>
              <a:rPr lang="en-US" altLang="ko-KR" sz="1400" b="1" dirty="0" err="1">
                <a:solidFill>
                  <a:srgbClr val="660066"/>
                </a:solidFill>
              </a:rPr>
              <a:t>jumin</a:t>
            </a:r>
            <a:r>
              <a:rPr lang="en-US" altLang="ko-KR" sz="1400" b="1" dirty="0"/>
              <a:t>,</a:t>
            </a:r>
            <a:r>
              <a:rPr lang="en-US" altLang="ko-KR" sz="1400" b="1" dirty="0">
                <a:solidFill>
                  <a:srgbClr val="660066"/>
                </a:solidFill>
              </a:rPr>
              <a:t> :zip</a:t>
            </a:r>
            <a:r>
              <a:rPr lang="en-US" altLang="ko-KR" sz="1400" b="1" dirty="0"/>
              <a:t>,</a:t>
            </a:r>
            <a:r>
              <a:rPr lang="en-US" altLang="ko-KR" sz="1400" b="1" dirty="0">
                <a:solidFill>
                  <a:srgbClr val="660066"/>
                </a:solidFill>
              </a:rPr>
              <a:t> :addr1</a:t>
            </a:r>
            <a:r>
              <a:rPr lang="en-US" altLang="ko-KR" sz="1400" b="1" dirty="0"/>
              <a:t>,</a:t>
            </a:r>
            <a:r>
              <a:rPr lang="en-US" altLang="ko-KR" sz="1400" b="1" dirty="0">
                <a:solidFill>
                  <a:srgbClr val="660066"/>
                </a:solidFill>
              </a:rPr>
              <a:t> :addr2</a:t>
            </a:r>
            <a:r>
              <a:rPr lang="en-US" altLang="ko-KR" sz="1400" b="1" dirty="0"/>
              <a:t>,</a:t>
            </a:r>
            <a:r>
              <a:rPr lang="en-US" altLang="ko-KR" sz="1400" b="1" dirty="0">
                <a:solidFill>
                  <a:srgbClr val="660066"/>
                </a:solidFill>
              </a:rPr>
              <a:t> :phone</a:t>
            </a:r>
            <a:r>
              <a:rPr lang="en-US" altLang="ko-KR" sz="1400" b="1" dirty="0"/>
              <a:t>,</a:t>
            </a:r>
            <a:r>
              <a:rPr lang="en-US" altLang="ko-KR" sz="1400" b="1" dirty="0">
                <a:solidFill>
                  <a:srgbClr val="660066"/>
                </a:solidFill>
              </a:rPr>
              <a:t> :</a:t>
            </a:r>
            <a:r>
              <a:rPr lang="en-US" altLang="ko-KR" sz="1400" b="1" dirty="0" smtClean="0">
                <a:solidFill>
                  <a:srgbClr val="660066"/>
                </a:solidFill>
              </a:rPr>
              <a:t>email</a:t>
            </a:r>
            <a:r>
              <a:rPr lang="en-US" altLang="ko-KR" sz="1400" dirty="0" smtClean="0">
                <a:solidFill>
                  <a:srgbClr val="0000FF"/>
                </a:solidFill>
              </a:rPr>
              <a:t> )";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public </a:t>
            </a:r>
            <a:r>
              <a:rPr lang="en-US" altLang="ko-KR" sz="1400" dirty="0"/>
              <a:t>void </a:t>
            </a:r>
            <a:r>
              <a:rPr lang="en-US" altLang="ko-KR" sz="1400" dirty="0" smtClean="0"/>
              <a:t>insert(</a:t>
            </a:r>
            <a:r>
              <a:rPr lang="en-US" altLang="ko-KR" sz="1400" dirty="0" err="1" smtClean="0"/>
              <a:t>UserDto</a:t>
            </a:r>
            <a:r>
              <a:rPr lang="en-US" altLang="ko-KR" sz="1400" dirty="0" smtClean="0"/>
              <a:t> </a:t>
            </a:r>
            <a:r>
              <a:rPr lang="en-US" altLang="ko-KR" sz="1400" b="1" dirty="0">
                <a:solidFill>
                  <a:srgbClr val="0000FF"/>
                </a:solidFill>
              </a:rPr>
              <a:t>user</a:t>
            </a:r>
            <a:r>
              <a:rPr lang="en-US" altLang="ko-KR" sz="1400" dirty="0"/>
              <a:t>) {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SqlParameterSource</a:t>
            </a:r>
            <a:r>
              <a:rPr lang="en-US" altLang="ko-KR" sz="1400" dirty="0" smtClean="0"/>
              <a:t> </a:t>
            </a:r>
            <a:r>
              <a:rPr lang="en-US" altLang="ko-KR" sz="1400" b="1" dirty="0" err="1">
                <a:solidFill>
                  <a:srgbClr val="0000FF"/>
                </a:solidFill>
              </a:rPr>
              <a:t>parameterSource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BeanPropertySqlParameterSource</a:t>
            </a:r>
            <a:r>
              <a:rPr lang="en-US" altLang="ko-KR" sz="1400" dirty="0"/>
              <a:t>(</a:t>
            </a:r>
            <a:r>
              <a:rPr lang="en-US" altLang="ko-KR" sz="1400" b="1" dirty="0">
                <a:solidFill>
                  <a:srgbClr val="0000FF"/>
                </a:solidFill>
              </a:rPr>
              <a:t>user</a:t>
            </a:r>
            <a:r>
              <a:rPr lang="en-US" altLang="ko-KR" sz="1400" dirty="0"/>
              <a:t>);</a:t>
            </a:r>
            <a:endParaRPr lang="ko-KR" altLang="en-US" sz="14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getJdbcTemplate</a:t>
            </a:r>
            <a:r>
              <a:rPr lang="en-US" altLang="ko-KR" sz="1400" dirty="0" smtClean="0"/>
              <a:t>().update(</a:t>
            </a:r>
            <a:r>
              <a:rPr lang="en-US" altLang="ko-KR" sz="1400" dirty="0" err="1" smtClean="0"/>
              <a:t>UserDaoImpl</a:t>
            </a:r>
            <a:r>
              <a:rPr lang="en-US" altLang="ko-KR" sz="1400" b="1" dirty="0" err="1" smtClean="0">
                <a:solidFill>
                  <a:srgbClr val="660066"/>
                </a:solidFill>
              </a:rPr>
              <a:t>.INSERT</a:t>
            </a:r>
            <a:r>
              <a:rPr lang="en-US" altLang="ko-KR" sz="1400" dirty="0"/>
              <a:t>, </a:t>
            </a:r>
            <a:r>
              <a:rPr lang="en-US" altLang="ko-KR" sz="1400" b="1" dirty="0" err="1">
                <a:solidFill>
                  <a:srgbClr val="0000FF"/>
                </a:solidFill>
              </a:rPr>
              <a:t>parameterSource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}</a:t>
            </a:r>
            <a:endParaRPr lang="en-US" altLang="ko-KR" sz="1400" dirty="0"/>
          </a:p>
          <a:p>
            <a:pPr marL="0" indent="0">
              <a:lnSpc>
                <a:spcPts val="1500"/>
              </a:lnSpc>
              <a:buNone/>
            </a:pPr>
            <a:endParaRPr lang="ko-KR" altLang="en-US" sz="14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/>
              <a:t>public void delete(String </a:t>
            </a:r>
            <a:r>
              <a:rPr lang="en-US" altLang="ko-KR" sz="1400" dirty="0" err="1"/>
              <a:t>userId</a:t>
            </a:r>
            <a:r>
              <a:rPr lang="en-US" altLang="ko-KR" sz="1400" dirty="0"/>
              <a:t>, String password) 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 err="1"/>
              <a:t>getJdbcTemplate</a:t>
            </a:r>
            <a:r>
              <a:rPr lang="en-US" altLang="ko-KR" sz="1400" dirty="0" smtClean="0"/>
              <a:t>()..update</a:t>
            </a:r>
            <a:r>
              <a:rPr lang="en-US" altLang="ko-KR" sz="1400" dirty="0">
                <a:solidFill>
                  <a:srgbClr val="0000FF"/>
                </a:solidFill>
              </a:rPr>
              <a:t>("delete from </a:t>
            </a:r>
            <a:r>
              <a:rPr lang="en-US" altLang="ko-KR" sz="1400" dirty="0" err="1">
                <a:solidFill>
                  <a:srgbClr val="0000FF"/>
                </a:solidFill>
              </a:rPr>
              <a:t>member_tbl</a:t>
            </a:r>
            <a:r>
              <a:rPr lang="en-US" altLang="ko-KR" sz="1400" dirty="0">
                <a:solidFill>
                  <a:srgbClr val="0000FF"/>
                </a:solidFill>
              </a:rPr>
              <a:t> where id = </a:t>
            </a:r>
            <a:r>
              <a:rPr lang="en-US" altLang="ko-KR" sz="1400" dirty="0">
                <a:solidFill>
                  <a:srgbClr val="660066"/>
                </a:solidFill>
              </a:rPr>
              <a:t>?</a:t>
            </a:r>
            <a:r>
              <a:rPr lang="en-US" altLang="ko-KR" sz="1400" dirty="0">
                <a:solidFill>
                  <a:srgbClr val="0000FF"/>
                </a:solidFill>
              </a:rPr>
              <a:t> AND pass = </a:t>
            </a:r>
            <a:r>
              <a:rPr lang="en-US" altLang="ko-KR" sz="1400" dirty="0">
                <a:solidFill>
                  <a:srgbClr val="660066"/>
                </a:solidFill>
              </a:rPr>
              <a:t>?</a:t>
            </a:r>
            <a:r>
              <a:rPr lang="en-US" altLang="ko-KR" sz="1400" dirty="0">
                <a:solidFill>
                  <a:srgbClr val="0000FF"/>
                </a:solidFill>
              </a:rPr>
              <a:t>", </a:t>
            </a:r>
            <a:r>
              <a:rPr lang="en-US" altLang="ko-KR" sz="1400" b="1" dirty="0" err="1">
                <a:solidFill>
                  <a:srgbClr val="660066"/>
                </a:solidFill>
              </a:rPr>
              <a:t>userId</a:t>
            </a:r>
            <a:r>
              <a:rPr lang="en-US" altLang="ko-KR" sz="1400" dirty="0">
                <a:solidFill>
                  <a:srgbClr val="660066"/>
                </a:solidFill>
              </a:rPr>
              <a:t>, </a:t>
            </a:r>
            <a:r>
              <a:rPr lang="en-US" altLang="ko-KR" sz="1400" b="1" dirty="0">
                <a:solidFill>
                  <a:srgbClr val="660066"/>
                </a:solidFill>
              </a:rPr>
              <a:t>password</a:t>
            </a:r>
            <a:r>
              <a:rPr lang="en-US" altLang="ko-KR" sz="1400" dirty="0">
                <a:solidFill>
                  <a:srgbClr val="660066"/>
                </a:solidFill>
              </a:rPr>
              <a:t> </a:t>
            </a:r>
            <a:r>
              <a:rPr lang="en-US" altLang="ko-KR" sz="1400" dirty="0"/>
              <a:t>);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 smtClean="0"/>
              <a:t>}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500" dirty="0" err="1" smtClean="0">
                <a:solidFill>
                  <a:srgbClr val="0000FF"/>
                </a:solidFill>
              </a:rPr>
              <a:t>D</a:t>
            </a:r>
            <a:r>
              <a:rPr lang="en-US" altLang="ko-KR" sz="1600" dirty="0" err="1" smtClean="0">
                <a:solidFill>
                  <a:srgbClr val="0000FF"/>
                </a:solidFill>
                <a:sym typeface="Wingdings" panose="05000000000000000000" pitchFamily="2" charset="2"/>
              </a:rPr>
              <a:t>to</a:t>
            </a:r>
            <a:r>
              <a:rPr lang="en-US" altLang="ko-KR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sym typeface="Wingdings" panose="05000000000000000000" pitchFamily="2" charset="2"/>
              </a:rPr>
              <a:t>클래스</a:t>
            </a:r>
            <a:r>
              <a:rPr lang="ko-KR" altLang="en-US" sz="1500" dirty="0" smtClean="0"/>
              <a:t>를  매개변수로  </a:t>
            </a:r>
            <a:r>
              <a:rPr lang="en-US" altLang="ko-KR" sz="1600" dirty="0" err="1" smtClean="0"/>
              <a:t>SqlParameterSource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클래스 객체를 생성하고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 </a:t>
            </a:r>
            <a:r>
              <a:rPr lang="en-US" altLang="ko-KR" sz="1600" dirty="0" err="1" smtClean="0"/>
              <a:t>template.update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메서드를</a:t>
            </a:r>
            <a:r>
              <a:rPr lang="ko-KR" altLang="en-US" sz="1600" dirty="0" smtClean="0"/>
              <a:t> 실행할 때 </a:t>
            </a:r>
            <a:r>
              <a:rPr lang="en-US" altLang="ko-KR" sz="1400" dirty="0" err="1">
                <a:solidFill>
                  <a:srgbClr val="0000FF"/>
                </a:solidFill>
              </a:rPr>
              <a:t>D</a:t>
            </a:r>
            <a:r>
              <a:rPr lang="en-US" altLang="ko-KR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to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 smtClean="0">
                <a:solidFill>
                  <a:srgbClr val="0000FF"/>
                </a:solidFill>
                <a:sym typeface="Wingdings" panose="05000000000000000000" pitchFamily="2" charset="2"/>
              </a:rPr>
              <a:t>클래스</a:t>
            </a:r>
            <a:r>
              <a:rPr lang="ko-KR" altLang="en-US" sz="1400" dirty="0" smtClean="0"/>
              <a:t> </a:t>
            </a:r>
            <a:r>
              <a:rPr lang="ko-KR" altLang="en-US" sz="1500" dirty="0" smtClean="0"/>
              <a:t>변수와 </a:t>
            </a:r>
            <a:r>
              <a:rPr lang="ko-KR" altLang="en-US" sz="1500" dirty="0" err="1"/>
              <a:t>쿼리안의</a:t>
            </a:r>
            <a:r>
              <a:rPr lang="ko-KR" altLang="en-US" sz="1500" dirty="0"/>
              <a:t> </a:t>
            </a:r>
            <a:r>
              <a:rPr lang="en-US" altLang="ko-KR" sz="1500" dirty="0" smtClean="0"/>
              <a:t>(: </a:t>
            </a:r>
            <a:r>
              <a:rPr lang="ko-KR" altLang="en-US" sz="1500" dirty="0" smtClean="0"/>
              <a:t>변수</a:t>
            </a:r>
            <a:r>
              <a:rPr lang="en-US" altLang="ko-KR" sz="1500" dirty="0" smtClean="0"/>
              <a:t>)</a:t>
            </a:r>
            <a:r>
              <a:rPr lang="ko-KR" altLang="en-US" sz="1500" dirty="0" smtClean="0"/>
              <a:t> 이름 같으면  </a:t>
            </a:r>
            <a:r>
              <a:rPr lang="en-US" altLang="ko-KR" sz="1500" dirty="0" smtClean="0"/>
              <a:t>DTO </a:t>
            </a:r>
            <a:r>
              <a:rPr lang="ko-KR" altLang="en-US" sz="1500" dirty="0" smtClean="0"/>
              <a:t>의</a:t>
            </a:r>
            <a:r>
              <a:rPr lang="en-US" altLang="ko-KR" sz="1500" dirty="0" smtClean="0"/>
              <a:t> </a:t>
            </a:r>
            <a:r>
              <a:rPr lang="ko-KR" altLang="en-US" sz="1500" dirty="0" smtClean="0"/>
              <a:t>내용이 </a:t>
            </a:r>
            <a:r>
              <a:rPr lang="en-US" altLang="ko-KR" sz="1500" dirty="0" smtClean="0"/>
              <a:t>SQL</a:t>
            </a:r>
            <a:r>
              <a:rPr lang="ko-KR" altLang="en-US" sz="1500" dirty="0" smtClean="0"/>
              <a:t> </a:t>
            </a:r>
            <a:r>
              <a:rPr lang="ko-KR" altLang="en-US" sz="1500" dirty="0" err="1" smtClean="0"/>
              <a:t>파라메터에</a:t>
            </a:r>
            <a:r>
              <a:rPr lang="en-US" altLang="ko-KR" sz="1500" dirty="0" smtClean="0"/>
              <a:t> </a:t>
            </a:r>
            <a:r>
              <a:rPr lang="ko-KR" altLang="en-US" sz="1500" dirty="0" smtClean="0"/>
              <a:t>자동으로 </a:t>
            </a:r>
            <a:r>
              <a:rPr lang="ko-KR" altLang="en-US" sz="1500" dirty="0" err="1"/>
              <a:t>매핑된다</a:t>
            </a:r>
            <a:r>
              <a:rPr lang="en-US" altLang="ko-KR" sz="15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035" y="1872532"/>
            <a:ext cx="3168352" cy="5232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SQL         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 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UserDto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    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Rs</a:t>
            </a:r>
            <a:endParaRPr lang="en-US" altLang="ko-KR" sz="1400" b="1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  <a:sym typeface="Wingdings" panose="05000000000000000000" pitchFamily="2" charset="2"/>
            </a:endParaRPr>
          </a:p>
          <a:p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SqlParameterSource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     </a:t>
            </a:r>
            <a:r>
              <a:rPr lang="en-US" altLang="ko-KR" sz="1400" b="1" dirty="0" err="1" smtClean="0">
                <a:solidFill>
                  <a:srgbClr val="C00000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RowMapper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  <a:sym typeface="Wingdings" panose="05000000000000000000" pitchFamily="2" charset="2"/>
              </a:rPr>
              <a:t> </a:t>
            </a:r>
            <a:endParaRPr lang="ko-KR" altLang="en-US" sz="1400" b="1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661362" y="332680"/>
            <a:ext cx="116410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 smtClean="0"/>
              <a:t>네</a:t>
            </a:r>
            <a:r>
              <a:rPr lang="ko-KR" altLang="en-US" dirty="0"/>
              <a:t>임</a:t>
            </a:r>
            <a:r>
              <a:rPr lang="ko-KR" altLang="en-US" dirty="0" smtClean="0"/>
              <a:t>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  <p:sp>
        <p:nvSpPr>
          <p:cNvPr id="7" name="직사각형 6"/>
          <p:cNvSpPr/>
          <p:nvPr/>
        </p:nvSpPr>
        <p:spPr>
          <a:xfrm>
            <a:off x="5661362" y="4797152"/>
            <a:ext cx="113364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dirty="0"/>
              <a:t>위치 </a:t>
            </a:r>
            <a:r>
              <a:rPr lang="ko-KR" altLang="en-US" dirty="0" err="1"/>
              <a:t>파라메터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18966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SqlParameterSource</a:t>
            </a:r>
            <a:r>
              <a:rPr lang="ko-KR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와</a:t>
            </a:r>
            <a:r>
              <a:rPr lang="en-US" altLang="ko-K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err="1">
                <a:solidFill>
                  <a:schemeClr val="tx1"/>
                </a:solidFill>
                <a:sym typeface="Wingdings" panose="05000000000000000000" pitchFamily="2" charset="2"/>
              </a:rPr>
              <a:t>RowMapper</a:t>
            </a:r>
            <a:r>
              <a:rPr lang="en-US" altLang="ko-KR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7275" y="1279874"/>
            <a:ext cx="476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err="1" smtClean="0"/>
              <a:t>Dto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06141" y="2392093"/>
            <a:ext cx="308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rgbClr val="0000FF"/>
                </a:solidFill>
              </a:rPr>
              <a:t>폼</a:t>
            </a:r>
            <a:r>
              <a:rPr lang="en-US" altLang="ko-KR" sz="1400" dirty="0" smtClean="0"/>
              <a:t> </a:t>
            </a:r>
            <a:endParaRPr lang="ko-KR" alt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1623932" cy="303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79790"/>
            <a:ext cx="1323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화살표 연결선 7"/>
          <p:cNvCxnSpPr/>
          <p:nvPr/>
        </p:nvCxnSpPr>
        <p:spPr>
          <a:xfrm>
            <a:off x="3491880" y="2843886"/>
            <a:ext cx="2160240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5076056" y="2411838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SQL</a:t>
            </a:r>
            <a:endParaRPr lang="ko-KR" altLang="en-US" b="1" dirty="0"/>
          </a:p>
        </p:txBody>
      </p:sp>
      <p:sp>
        <p:nvSpPr>
          <p:cNvPr id="10" name="직사각형 9"/>
          <p:cNvSpPr/>
          <p:nvPr/>
        </p:nvSpPr>
        <p:spPr>
          <a:xfrm>
            <a:off x="3491880" y="2123806"/>
            <a:ext cx="2070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SqlParameterSource</a:t>
            </a:r>
            <a:endParaRPr lang="ko-KR" altLang="en-US" b="1" dirty="0"/>
          </a:p>
        </p:txBody>
      </p:sp>
      <p:cxnSp>
        <p:nvCxnSpPr>
          <p:cNvPr id="11" name="직선 화살표 연결선 10"/>
          <p:cNvCxnSpPr/>
          <p:nvPr/>
        </p:nvCxnSpPr>
        <p:spPr>
          <a:xfrm flipH="1">
            <a:off x="3459628" y="3127553"/>
            <a:ext cx="2160240" cy="436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5292080" y="313191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Rs</a:t>
            </a:r>
            <a:endParaRPr lang="ko-KR" altLang="en-US" b="1" dirty="0"/>
          </a:p>
        </p:txBody>
      </p:sp>
      <p:sp>
        <p:nvSpPr>
          <p:cNvPr id="13" name="직사각형 12"/>
          <p:cNvSpPr/>
          <p:nvPr/>
        </p:nvSpPr>
        <p:spPr>
          <a:xfrm>
            <a:off x="3779912" y="3131918"/>
            <a:ext cx="134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sym typeface="Wingdings" panose="05000000000000000000" pitchFamily="2" charset="2"/>
              </a:rPr>
              <a:t>RowMapper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3146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Service (Business)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660311" y="1028933"/>
            <a:ext cx="7697015" cy="2903758"/>
            <a:chOff x="-493057" y="1040708"/>
            <a:chExt cx="7697015" cy="3161578"/>
          </a:xfrm>
        </p:grpSpPr>
        <p:grpSp>
          <p:nvGrpSpPr>
            <p:cNvPr id="6" name="그룹 5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4" name="직선 연결선 43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이등변 삼각형 44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40" name="TextBox 39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7" name="TextBox 36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2123729" y="3322639"/>
              <a:ext cx="1551838" cy="879647"/>
              <a:chOff x="2987824" y="836712"/>
              <a:chExt cx="1296144" cy="879647"/>
            </a:xfrm>
            <a:noFill/>
          </p:grpSpPr>
          <p:sp>
            <p:nvSpPr>
              <p:cNvPr id="35" name="TextBox 34"/>
              <p:cNvSpPr txBox="1"/>
              <p:nvPr/>
            </p:nvSpPr>
            <p:spPr>
              <a:xfrm>
                <a:off x="2987824" y="836712"/>
                <a:ext cx="1296144" cy="87964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Data Transfer Object</a:t>
                </a:r>
              </a:p>
              <a:p>
                <a:pPr algn="ctr"/>
                <a:r>
                  <a:rPr lang="en-US" altLang="ko-KR" sz="1200" dirty="0" smtClean="0"/>
                  <a:t>Value</a:t>
                </a:r>
                <a:r>
                  <a:rPr lang="ko-KR" altLang="en-US" sz="1200" dirty="0" smtClean="0"/>
                  <a:t> </a:t>
                </a:r>
                <a:r>
                  <a:rPr lang="en-US" altLang="ko-KR" sz="1200" dirty="0" smtClean="0"/>
                  <a:t>Object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52120" y="2711584"/>
              <a:ext cx="155183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SimplejdbcTemplate</a:t>
              </a:r>
              <a:endParaRPr lang="ko-KR" altLang="en-US" sz="1200" b="1" dirty="0"/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3" name="TextBox 32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3" name="그룹 12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1" name="TextBox 30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4" name="직선 화살표 연결선 13"/>
            <p:cNvCxnSpPr>
              <a:endCxn id="33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그룹 14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9" name="직선 연결선 28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이등변 삼각형 29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7" name="직선 화살표 연결선 16"/>
            <p:cNvCxnSpPr>
              <a:stCxn id="41" idx="2"/>
              <a:endCxn id="35" idx="1"/>
            </p:cNvCxnSpPr>
            <p:nvPr/>
          </p:nvCxnSpPr>
          <p:spPr>
            <a:xfrm>
              <a:off x="1684504" y="2992844"/>
              <a:ext cx="439225" cy="769619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37" idx="3"/>
              <a:endCxn id="10" idx="1"/>
            </p:cNvCxnSpPr>
            <p:nvPr/>
          </p:nvCxnSpPr>
          <p:spPr>
            <a:xfrm flipV="1">
              <a:off x="4837599" y="2343423"/>
              <a:ext cx="814521" cy="23007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endCxn id="11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61924" y="3250608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46583" y="3224278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획득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5" name="순서도: 자기 디스크 24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6" name="직선 화살표 연결선 25"/>
            <p:cNvCxnSpPr>
              <a:stCxn id="11" idx="2"/>
              <a:endCxn id="25" idx="1"/>
            </p:cNvCxnSpPr>
            <p:nvPr/>
          </p:nvCxnSpPr>
          <p:spPr>
            <a:xfrm flipH="1">
              <a:off x="6424963" y="3013178"/>
              <a:ext cx="3076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>
              <a:endCxn id="32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16" name="직선 화살표 연결선 15"/>
            <p:cNvCxnSpPr>
              <a:endCxn id="35" idx="3"/>
            </p:cNvCxnSpPr>
            <p:nvPr/>
          </p:nvCxnSpPr>
          <p:spPr>
            <a:xfrm flipH="1">
              <a:off x="3675567" y="3052950"/>
              <a:ext cx="248361" cy="709512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직사각형 45"/>
          <p:cNvSpPr>
            <a:spLocks noChangeArrowheads="1"/>
          </p:cNvSpPr>
          <p:nvPr/>
        </p:nvSpPr>
        <p:spPr bwMode="auto">
          <a:xfrm>
            <a:off x="1892040" y="885032"/>
            <a:ext cx="1865298" cy="209780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1399600" y="3127524"/>
            <a:ext cx="495133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public class </a:t>
            </a:r>
            <a:r>
              <a:rPr lang="en-US" altLang="ko-KR" sz="1400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en-US" altLang="ko-KR" sz="14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implements </a:t>
            </a:r>
            <a:r>
              <a:rPr lang="en-US" altLang="ko-KR" sz="1400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 {</a:t>
            </a:r>
          </a:p>
          <a:p>
            <a:endParaRPr lang="ko-KR" altLang="en-US" sz="14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400" b="1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u="sng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400" b="1" u="sng" dirty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ko-KR" altLang="en-US" sz="14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sz="1400" b="1" dirty="0" err="1">
                <a:latin typeface="HY강B" pitchFamily="18" charset="-127"/>
                <a:ea typeface="HY강B" pitchFamily="18" charset="-127"/>
              </a:rPr>
              <a:t>setUserDao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b="1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sz="1400" b="1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I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mpl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{</a:t>
            </a:r>
          </a:p>
          <a:p>
            <a:pPr lvl="2"/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this.userDao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= 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userDaoImpl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;</a:t>
            </a:r>
            <a:endParaRPr lang="en-US" altLang="ko-KR" sz="1400" b="1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294400" y="2396166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endParaRPr lang="ko-KR" altLang="en-US" sz="1200" dirty="0"/>
          </a:p>
        </p:txBody>
      </p:sp>
      <p:sp>
        <p:nvSpPr>
          <p:cNvPr id="48" name="직사각형 47"/>
          <p:cNvSpPr/>
          <p:nvPr/>
        </p:nvSpPr>
        <p:spPr>
          <a:xfrm>
            <a:off x="4659531" y="2436145"/>
            <a:ext cx="10134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UserDaoImpl</a:t>
            </a:r>
            <a:endParaRPr lang="ko-KR" altLang="en-US" sz="1200" dirty="0"/>
          </a:p>
        </p:txBody>
      </p:sp>
      <p:sp>
        <p:nvSpPr>
          <p:cNvPr id="50" name="직사각형 49"/>
          <p:cNvSpPr/>
          <p:nvPr/>
        </p:nvSpPr>
        <p:spPr>
          <a:xfrm>
            <a:off x="4853204" y="1406506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endParaRPr lang="ko-KR" altLang="en-US" sz="1200" dirty="0"/>
          </a:p>
        </p:txBody>
      </p:sp>
      <p:sp>
        <p:nvSpPr>
          <p:cNvPr id="51" name="직사각형 50"/>
          <p:cNvSpPr/>
          <p:nvPr/>
        </p:nvSpPr>
        <p:spPr>
          <a:xfrm>
            <a:off x="2294400" y="1411494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219530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 </a:t>
            </a:r>
            <a:r>
              <a:rPr lang="ko-KR" altLang="en-US" dirty="0" smtClean="0"/>
              <a:t>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 생성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0" y="1628800"/>
            <a:ext cx="4900190" cy="460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18471"/>
            <a:ext cx="5040560" cy="4151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040914" y="3501008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89089" y="821393"/>
            <a:ext cx="380684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&gt;Interface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2"/>
            <a:endCxn id="5" idx="0"/>
          </p:cNvCxnSpPr>
          <p:nvPr/>
        </p:nvCxnSpPr>
        <p:spPr bwMode="auto">
          <a:xfrm flipH="1">
            <a:off x="1618325" y="1159947"/>
            <a:ext cx="474188" cy="234106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2526318" y="3299532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3851920" y="5047084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580156" y="810018"/>
            <a:ext cx="12960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4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888243" y="2340709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4860032" y="3143856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21" name="직선 화살표 연결선 20"/>
          <p:cNvCxnSpPr>
            <a:cxnSpLocks noChangeShapeType="1"/>
          </p:cNvCxnSpPr>
          <p:nvPr/>
        </p:nvCxnSpPr>
        <p:spPr bwMode="auto">
          <a:xfrm flipH="1">
            <a:off x="5465654" y="1159947"/>
            <a:ext cx="577411" cy="124673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24" name="직선 화살표 연결선 23"/>
          <p:cNvCxnSpPr>
            <a:cxnSpLocks noChangeShapeType="1"/>
          </p:cNvCxnSpPr>
          <p:nvPr/>
        </p:nvCxnSpPr>
        <p:spPr bwMode="auto">
          <a:xfrm flipH="1">
            <a:off x="5754359" y="1159947"/>
            <a:ext cx="260495" cy="19090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7" name="직사각형 26"/>
          <p:cNvSpPr>
            <a:spLocks noChangeArrowheads="1"/>
          </p:cNvSpPr>
          <p:nvPr/>
        </p:nvSpPr>
        <p:spPr bwMode="auto">
          <a:xfrm>
            <a:off x="6660232" y="4509119"/>
            <a:ext cx="1154822" cy="27001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526318" y="2932689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537543" y="4993766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503043" y="4440581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0" y="1638035"/>
            <a:ext cx="1157064" cy="21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150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1" y="1079832"/>
            <a:ext cx="8044682" cy="468052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Business </a:t>
            </a:r>
            <a:r>
              <a:rPr lang="ko-KR" altLang="en-US" dirty="0"/>
              <a:t> </a:t>
            </a:r>
            <a:r>
              <a:rPr lang="en-US" altLang="ko-KR" dirty="0"/>
              <a:t>interface </a:t>
            </a:r>
            <a:r>
              <a:rPr lang="ko-KR" altLang="en-US" dirty="0"/>
              <a:t> 생성 </a:t>
            </a:r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4584551" y="2251820"/>
            <a:ext cx="4112442" cy="144015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547788" y="4941169"/>
            <a:ext cx="1628060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588224" y="1444758"/>
            <a:ext cx="12960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</p:cNvCxnSpPr>
          <p:nvPr/>
        </p:nvCxnSpPr>
        <p:spPr bwMode="auto">
          <a:xfrm flipH="1">
            <a:off x="6782348" y="1783312"/>
            <a:ext cx="453905" cy="92560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50775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 생성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5904656" cy="5067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995936" y="978840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File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Dynamic Web Project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</p:cNvCxnSpPr>
          <p:nvPr/>
        </p:nvCxnSpPr>
        <p:spPr bwMode="auto">
          <a:xfrm flipH="1">
            <a:off x="1187624" y="1196752"/>
            <a:ext cx="2952328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168574" y="1835299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499992" y="2276871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>
            <a:off x="5724128" y="1273986"/>
            <a:ext cx="432048" cy="100288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3" y="2708920"/>
            <a:ext cx="5032785" cy="39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355975" y="3586689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21072" y="4221088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2.  Project name :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Login4mvc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</p:cNvCxnSpPr>
          <p:nvPr/>
        </p:nvCxnSpPr>
        <p:spPr bwMode="auto">
          <a:xfrm flipV="1">
            <a:off x="3851920" y="3874682"/>
            <a:ext cx="1224136" cy="51568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6912260" y="6264620"/>
            <a:ext cx="9001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04" y="3644961"/>
            <a:ext cx="800472" cy="18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1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</a:t>
            </a:r>
            <a:r>
              <a:rPr lang="ko-KR" altLang="en-US" dirty="0" smtClean="0"/>
              <a:t> 구현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 작성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5400600" cy="3960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86768"/>
            <a:ext cx="4546934" cy="38533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59" y="813445"/>
            <a:ext cx="3476625" cy="26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419872" y="1017491"/>
            <a:ext cx="262303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246685" y="2393149"/>
            <a:ext cx="1501196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7" idx="2"/>
          </p:cNvCxnSpPr>
          <p:nvPr/>
        </p:nvCxnSpPr>
        <p:spPr bwMode="auto">
          <a:xfrm flipH="1">
            <a:off x="4672230" y="1356045"/>
            <a:ext cx="59159" cy="163581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611560" y="4309249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92312" y="1444758"/>
            <a:ext cx="380684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user.logic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&gt;Interface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stCxn id="11" idx="2"/>
            <a:endCxn id="10" idx="0"/>
          </p:cNvCxnSpPr>
          <p:nvPr/>
        </p:nvCxnSpPr>
        <p:spPr bwMode="auto">
          <a:xfrm flipH="1">
            <a:off x="1188971" y="1783312"/>
            <a:ext cx="1006765" cy="25259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644311" y="4068564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3419872" y="5290120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3419872" y="2991860"/>
            <a:ext cx="1501196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6343728" y="3834625"/>
            <a:ext cx="750598" cy="2339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자유형 14"/>
          <p:cNvSpPr/>
          <p:nvPr/>
        </p:nvSpPr>
        <p:spPr>
          <a:xfrm>
            <a:off x="7137400" y="2489200"/>
            <a:ext cx="1099763" cy="1569466"/>
          </a:xfrm>
          <a:custGeom>
            <a:avLst/>
            <a:gdLst>
              <a:gd name="connsiteX0" fmla="*/ 0 w 1099763"/>
              <a:gd name="connsiteY0" fmla="*/ 1498600 h 1569466"/>
              <a:gd name="connsiteX1" fmla="*/ 1041400 w 1099763"/>
              <a:gd name="connsiteY1" fmla="*/ 1397000 h 1569466"/>
              <a:gd name="connsiteX2" fmla="*/ 876300 w 1099763"/>
              <a:gd name="connsiteY2" fmla="*/ 0 h 156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9763" h="1569466">
                <a:moveTo>
                  <a:pt x="0" y="1498600"/>
                </a:moveTo>
                <a:cubicBezTo>
                  <a:pt x="447675" y="1572683"/>
                  <a:pt x="895350" y="1646767"/>
                  <a:pt x="1041400" y="1397000"/>
                </a:cubicBezTo>
                <a:cubicBezTo>
                  <a:pt x="1187450" y="1147233"/>
                  <a:pt x="1031875" y="573616"/>
                  <a:pt x="876300" y="0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5580112" y="4653136"/>
            <a:ext cx="750598" cy="2339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938438" y="3735875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7844469" y="2088122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152073" y="4572809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5648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661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Business</a:t>
            </a:r>
            <a:r>
              <a:rPr lang="ko-KR" altLang="en-US" dirty="0"/>
              <a:t> </a:t>
            </a:r>
            <a:r>
              <a:rPr lang="ko-KR" altLang="en-US" dirty="0" smtClean="0"/>
              <a:t>구현 객체 생성</a:t>
            </a:r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709368" cy="5904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192656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270892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349128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8" y="427364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0" y="1090993"/>
            <a:ext cx="1059943" cy="1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00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628773" y="4077072"/>
            <a:ext cx="784427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public class </a:t>
            </a:r>
            <a:r>
              <a:rPr lang="en-US" altLang="ko-KR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r>
              <a:rPr lang="en-US" altLang="ko-KR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implements </a:t>
            </a:r>
            <a:r>
              <a:rPr lang="en-US" altLang="ko-KR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 {</a:t>
            </a:r>
          </a:p>
          <a:p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b="1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u="sng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u="sng" dirty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ko-KR" altLang="en-US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b="1" dirty="0" err="1">
                <a:latin typeface="HY강B" pitchFamily="18" charset="-127"/>
                <a:ea typeface="HY강B" pitchFamily="18" charset="-127"/>
              </a:rPr>
              <a:t>setUserDao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b="1" dirty="0" err="1"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I</a:t>
            </a:r>
            <a:r>
              <a:rPr lang="en-US" altLang="ko-KR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mpl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{</a:t>
            </a:r>
          </a:p>
          <a:p>
            <a:pPr lvl="2"/>
            <a:r>
              <a:rPr lang="en-US" altLang="ko-KR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this.userDao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>
                <a:latin typeface="HY강B" pitchFamily="18" charset="-127"/>
                <a:ea typeface="HY강B" pitchFamily="18" charset="-127"/>
              </a:rPr>
              <a:t>= 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userDaoImpl</a:t>
            </a:r>
            <a:r>
              <a:rPr lang="en-US" altLang="ko-KR" b="1" dirty="0" smtClean="0">
                <a:latin typeface="HY강B" pitchFamily="18" charset="-127"/>
                <a:ea typeface="HY강B" pitchFamily="18" charset="-127"/>
              </a:rPr>
              <a:t>;</a:t>
            </a:r>
            <a:endParaRPr lang="en-US" altLang="ko-KR" b="1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dirty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Dao</a:t>
            </a:r>
            <a:r>
              <a:rPr lang="ko-KR" altLang="en-US" dirty="0" smtClean="0"/>
              <a:t> 구현객체</a:t>
            </a:r>
            <a:r>
              <a:rPr lang="en-US" altLang="ko-KR" dirty="0" smtClean="0"/>
              <a:t>  </a:t>
            </a:r>
            <a:r>
              <a:rPr lang="ko-KR" altLang="en-US" dirty="0"/>
              <a:t>주입</a:t>
            </a:r>
            <a:r>
              <a:rPr lang="en-US" altLang="ko-KR" dirty="0"/>
              <a:t>  </a:t>
            </a:r>
            <a:r>
              <a:rPr lang="ko-KR" altLang="en-US" dirty="0"/>
              <a:t> 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689788" y="920896"/>
            <a:ext cx="7697015" cy="4740353"/>
            <a:chOff x="-493057" y="973705"/>
            <a:chExt cx="7697015" cy="5161241"/>
          </a:xfrm>
        </p:grpSpPr>
        <p:grpSp>
          <p:nvGrpSpPr>
            <p:cNvPr id="5" name="그룹 4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43" name="직선 연결선 42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이등변 삼각형 43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-493057" y="2094049"/>
              <a:ext cx="2968276" cy="898795"/>
              <a:chOff x="1829488" y="836712"/>
              <a:chExt cx="2479199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9" name="TextBox 38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829488" y="836712"/>
                <a:ext cx="902151" cy="33855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36" name="TextBox 35"/>
              <p:cNvSpPr txBox="1"/>
              <p:nvPr/>
            </p:nvSpPr>
            <p:spPr>
              <a:xfrm>
                <a:off x="2987824" y="836712"/>
                <a:ext cx="1296144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r>
                  <a:rPr lang="en-US" altLang="ko-KR" sz="1200" b="1" dirty="0" smtClean="0"/>
                  <a:t>      </a:t>
                </a:r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UserDAOImpl</a:t>
                </a:r>
                <a:endParaRPr lang="en-US" altLang="ko-KR" sz="1200" dirty="0">
                  <a:solidFill>
                    <a:srgbClr val="0000FF"/>
                  </a:solidFill>
                </a:endParaRP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652120" y="2192625"/>
              <a:ext cx="911281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2711584"/>
              <a:ext cx="1551838" cy="3015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ko-KR" altLang="en-US" sz="1200" b="1" dirty="0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3285762" y="1040708"/>
              <a:ext cx="1551838" cy="879646"/>
              <a:chOff x="2987824" y="836712"/>
              <a:chExt cx="1296144" cy="87964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2" name="TextBox 31"/>
              <p:cNvSpPr txBox="1"/>
              <p:nvPr/>
            </p:nvSpPr>
            <p:spPr>
              <a:xfrm>
                <a:off x="2987824" y="836712"/>
                <a:ext cx="1296144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</a:t>
                </a:r>
                <a:endParaRPr lang="en-US" altLang="ko-KR" sz="1200" dirty="0">
                  <a:solidFill>
                    <a:srgbClr val="0000FF"/>
                  </a:solidFill>
                </a:endParaRP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867307" y="973705"/>
              <a:ext cx="1607911" cy="879646"/>
              <a:chOff x="2987823" y="762568"/>
              <a:chExt cx="1342978" cy="87964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30" name="TextBox 29"/>
              <p:cNvSpPr txBox="1"/>
              <p:nvPr/>
            </p:nvSpPr>
            <p:spPr>
              <a:xfrm>
                <a:off x="2987823" y="762568"/>
                <a:ext cx="1342978" cy="8796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err="1" smtClean="0"/>
                  <a:t>UserService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13" name="직선 화살표 연결선 12"/>
            <p:cNvCxnSpPr>
              <a:endCxn id="32" idx="1"/>
            </p:cNvCxnSpPr>
            <p:nvPr/>
          </p:nvCxnSpPr>
          <p:spPr>
            <a:xfrm flipV="1">
              <a:off x="2475218" y="1480532"/>
              <a:ext cx="810544" cy="1017475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이등변 삼각형 28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17" name="직선 화살표 연결선 16"/>
            <p:cNvCxnSpPr>
              <a:stCxn id="36" idx="3"/>
              <a:endCxn id="9" idx="1"/>
            </p:cNvCxnSpPr>
            <p:nvPr/>
          </p:nvCxnSpPr>
          <p:spPr>
            <a:xfrm flipV="1">
              <a:off x="4837599" y="2343422"/>
              <a:ext cx="814521" cy="26594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endCxn id="10" idx="1"/>
            </p:cNvCxnSpPr>
            <p:nvPr/>
          </p:nvCxnSpPr>
          <p:spPr>
            <a:xfrm flipV="1">
              <a:off x="4837598" y="2862381"/>
              <a:ext cx="814522" cy="59404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14668" y="2181083"/>
              <a:ext cx="3658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DI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24" name="순서도: 자기 디스크 23"/>
            <p:cNvSpPr/>
            <p:nvPr/>
          </p:nvSpPr>
          <p:spPr>
            <a:xfrm>
              <a:off x="6128846" y="3211918"/>
              <a:ext cx="592233" cy="63137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화살표 연결선 24"/>
            <p:cNvCxnSpPr>
              <a:stCxn id="10" idx="2"/>
              <a:endCxn id="24" idx="1"/>
            </p:cNvCxnSpPr>
            <p:nvPr/>
          </p:nvCxnSpPr>
          <p:spPr>
            <a:xfrm flipH="1">
              <a:off x="6424963" y="3013178"/>
              <a:ext cx="3076" cy="1987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endCxn id="31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46" name="직선 화살표 연결선 45"/>
            <p:cNvCxnSpPr/>
            <p:nvPr/>
          </p:nvCxnSpPr>
          <p:spPr>
            <a:xfrm>
              <a:off x="1228917" y="2977456"/>
              <a:ext cx="894811" cy="1589462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화살표 연결선 48"/>
            <p:cNvCxnSpPr/>
            <p:nvPr/>
          </p:nvCxnSpPr>
          <p:spPr>
            <a:xfrm>
              <a:off x="2123730" y="1710121"/>
              <a:ext cx="1638194" cy="2856797"/>
            </a:xfrm>
            <a:prstGeom prst="straightConnector1">
              <a:avLst/>
            </a:prstGeom>
            <a:ln w="1905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/>
            <p:cNvCxnSpPr/>
            <p:nvPr/>
          </p:nvCxnSpPr>
          <p:spPr>
            <a:xfrm flipH="1">
              <a:off x="2123730" y="1665989"/>
              <a:ext cx="1100442" cy="3449737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화살표 연결선 56"/>
            <p:cNvCxnSpPr/>
            <p:nvPr/>
          </p:nvCxnSpPr>
          <p:spPr>
            <a:xfrm flipH="1">
              <a:off x="1084899" y="5350931"/>
              <a:ext cx="819218" cy="70561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/>
            <p:nvPr/>
          </p:nvCxnSpPr>
          <p:spPr>
            <a:xfrm flipH="1">
              <a:off x="3675567" y="2731235"/>
              <a:ext cx="793709" cy="2935516"/>
            </a:xfrm>
            <a:prstGeom prst="straightConnector1">
              <a:avLst/>
            </a:prstGeom>
            <a:ln w="19050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 flipH="1">
              <a:off x="3285762" y="5978143"/>
              <a:ext cx="317800" cy="156803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/>
            <p:nvPr/>
          </p:nvCxnSpPr>
          <p:spPr>
            <a:xfrm flipH="1">
              <a:off x="4123234" y="5350931"/>
              <a:ext cx="1984526" cy="313606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5693203" y="4540478"/>
            <a:ext cx="3236976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스프링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root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/>
              <a:t>애플리케이션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컨텍스트에서</a:t>
            </a:r>
            <a:r>
              <a:rPr lang="ko-KR" altLang="en-US" dirty="0" smtClean="0"/>
              <a:t> 결정 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111596" y="2320109"/>
            <a:ext cx="13792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err="1" smtClean="0">
                <a:solidFill>
                  <a:srgbClr val="0000FF"/>
                </a:solidFill>
              </a:rPr>
              <a:t>UserServiceImpl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136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1944216" cy="158303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Business </a:t>
            </a:r>
            <a:r>
              <a:rPr lang="ko-KR" altLang="en-US" dirty="0" smtClean="0"/>
              <a:t>구현 객체 완성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92731"/>
            <a:ext cx="2392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서비스 객체에서 데이터의 가공이나 변동 처리가 없음으로 이 객체를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생략하고 컨트롤러에서 직접 </a:t>
            </a:r>
            <a:r>
              <a:rPr lang="en-US" altLang="ko-KR" dirty="0" smtClean="0">
                <a:solidFill>
                  <a:srgbClr val="0000FF"/>
                </a:solidFill>
              </a:rPr>
              <a:t>DAO</a:t>
            </a:r>
            <a:r>
              <a:rPr lang="ko-KR" altLang="en-US" dirty="0" smtClean="0">
                <a:solidFill>
                  <a:srgbClr val="0000FF"/>
                </a:solidFill>
              </a:rPr>
              <a:t> 호출 가능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01" y="16346"/>
            <a:ext cx="6120680" cy="6725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131840" y="2060848"/>
            <a:ext cx="5688632" cy="45365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872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781092" y="1079227"/>
            <a:ext cx="4158277" cy="1129209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581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1" y="4678555"/>
            <a:ext cx="2505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8"/>
            <a:ext cx="2495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896645" y="3733491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896644" y="4314610"/>
            <a:ext cx="166987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3883048" y="4911917"/>
            <a:ext cx="166987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3883048" y="5488274"/>
            <a:ext cx="169706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3390" y="3416870"/>
            <a:ext cx="2075449" cy="27132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4457853" y="337150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 </a:t>
            </a:r>
            <a:endParaRPr lang="ko-KR" altLang="en-US" dirty="0"/>
          </a:p>
        </p:txBody>
      </p:sp>
      <p:cxnSp>
        <p:nvCxnSpPr>
          <p:cNvPr id="16" name="직선 화살표 연결선 15"/>
          <p:cNvCxnSpPr>
            <a:stCxn id="11266" idx="3"/>
          </p:cNvCxnSpPr>
          <p:nvPr/>
        </p:nvCxnSpPr>
        <p:spPr>
          <a:xfrm>
            <a:off x="3254850" y="2835884"/>
            <a:ext cx="325362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5872380" y="2871418"/>
            <a:ext cx="325362" cy="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3254850" y="3140968"/>
            <a:ext cx="325362" cy="599867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622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59390"/>
            <a:ext cx="5329210" cy="5184576"/>
          </a:xfrm>
          <a:prstGeom prst="rect">
            <a:avLst/>
          </a:prstGeom>
          <a:noFill/>
          <a:ln w="31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8680"/>
            <a:ext cx="4129508" cy="4752528"/>
          </a:xfrm>
          <a:prstGeom prst="rect">
            <a:avLst/>
          </a:prstGeom>
          <a:noFill/>
          <a:ln w="317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01" y="995570"/>
            <a:ext cx="777379" cy="1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9" y="2229248"/>
            <a:ext cx="674044" cy="1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115617" y="2564904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268017" y="3140968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019193" y="2173952"/>
            <a:ext cx="262303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login.jsp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  <a:stCxn id="9" idx="2"/>
          </p:cNvCxnSpPr>
          <p:nvPr/>
        </p:nvCxnSpPr>
        <p:spPr bwMode="auto">
          <a:xfrm flipH="1">
            <a:off x="6271552" y="2512506"/>
            <a:ext cx="59158" cy="163581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/>
          <p:nvPr/>
        </p:nvSpPr>
        <p:spPr>
          <a:xfrm>
            <a:off x="1114221" y="1783312"/>
            <a:ext cx="380684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&gt;JSP File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3" idx="2"/>
            <a:endCxn id="8" idx="0"/>
          </p:cNvCxnSpPr>
          <p:nvPr/>
        </p:nvCxnSpPr>
        <p:spPr bwMode="auto">
          <a:xfrm flipH="1">
            <a:off x="1628057" y="2121866"/>
            <a:ext cx="1389588" cy="101910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4138605" y="5260936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4782211" y="3931579"/>
            <a:ext cx="1501196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7266927" y="4924405"/>
            <a:ext cx="750598" cy="2339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327849" y="4594474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2049335" y="3275129"/>
            <a:ext cx="1154822" cy="20147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090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ko-KR" dirty="0" smtClean="0"/>
              <a:t>JSTL(JavaServer </a:t>
            </a:r>
            <a:r>
              <a:rPr lang="sv-SE" altLang="ko-KR" dirty="0"/>
              <a:t>Pages Standard Tag Library)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676275"/>
            <a:ext cx="8397180" cy="4896544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독립적인 개발자들은 많은 </a:t>
            </a:r>
            <a:r>
              <a:rPr lang="ko-KR" altLang="en-US" sz="1800" dirty="0">
                <a:solidFill>
                  <a:srgbClr val="0000FF"/>
                </a:solidFill>
              </a:rPr>
              <a:t>사용자 </a:t>
            </a:r>
            <a:r>
              <a:rPr lang="ko-KR" altLang="en-US" sz="1800" dirty="0" smtClean="0">
                <a:solidFill>
                  <a:srgbClr val="0000FF"/>
                </a:solidFill>
              </a:rPr>
              <a:t>정의 </a:t>
            </a:r>
            <a:r>
              <a:rPr lang="en-US" altLang="ko-KR" sz="1800" dirty="0">
                <a:solidFill>
                  <a:srgbClr val="0000FF"/>
                </a:solidFill>
              </a:rPr>
              <a:t>JSP </a:t>
            </a:r>
            <a:r>
              <a:rPr lang="ko-KR" altLang="en-US" sz="1800" dirty="0">
                <a:solidFill>
                  <a:srgbClr val="0000FF"/>
                </a:solidFill>
              </a:rPr>
              <a:t>태그 </a:t>
            </a:r>
            <a:r>
              <a:rPr lang="ko-KR" altLang="en-US" sz="1800" dirty="0" smtClean="0">
                <a:solidFill>
                  <a:srgbClr val="0000FF"/>
                </a:solidFill>
              </a:rPr>
              <a:t>라이브러리</a:t>
            </a:r>
            <a:r>
              <a:rPr lang="it-IT" altLang="ko-KR" sz="1800" dirty="0"/>
              <a:t> &lt;%@ </a:t>
            </a:r>
            <a:r>
              <a:rPr lang="it-IT" altLang="ko-KR" sz="1800" dirty="0" smtClean="0"/>
              <a:t>taglib= &gt;</a:t>
            </a:r>
            <a:r>
              <a:rPr lang="ko-KR" altLang="en-US" sz="1800" dirty="0" err="1" smtClean="0"/>
              <a:t>를</a:t>
            </a:r>
            <a:r>
              <a:rPr lang="ko-KR" altLang="en-US" sz="1800" dirty="0" smtClean="0"/>
              <a:t> 만들었음</a:t>
            </a:r>
            <a:endParaRPr lang="en-US" altLang="ko-KR" sz="1800" dirty="0" smtClean="0"/>
          </a:p>
          <a:p>
            <a:pPr lvl="1"/>
            <a:r>
              <a:rPr lang="en-US" altLang="ko-KR" sz="1600" dirty="0" smtClean="0"/>
              <a:t>HTML </a:t>
            </a:r>
            <a:r>
              <a:rPr lang="ko-KR" altLang="en-US" sz="1600" dirty="0" smtClean="0"/>
              <a:t>태그에서는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일반 언어의 </a:t>
            </a:r>
            <a:r>
              <a:rPr lang="ko-KR" altLang="en-US" sz="1600" dirty="0"/>
              <a:t>반복</a:t>
            </a:r>
            <a:r>
              <a:rPr lang="en-US" altLang="ko-KR" sz="1600" dirty="0"/>
              <a:t>, </a:t>
            </a:r>
            <a:r>
              <a:rPr lang="ko-KR" altLang="en-US" sz="1600" dirty="0"/>
              <a:t>조건 </a:t>
            </a:r>
            <a:r>
              <a:rPr lang="ko-KR" altLang="en-US" sz="1600" dirty="0" smtClean="0"/>
              <a:t>등의 제어가 어렵다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en-US" altLang="ko-KR" sz="1600" dirty="0" smtClean="0"/>
              <a:t>JSP </a:t>
            </a:r>
            <a:r>
              <a:rPr lang="ko-KR" altLang="en-US" sz="1600" dirty="0" smtClean="0"/>
              <a:t>에서</a:t>
            </a:r>
            <a:r>
              <a:rPr lang="en-US" altLang="ko-KR" sz="1600" dirty="0" smtClean="0"/>
              <a:t> &lt;% </a:t>
            </a:r>
            <a:r>
              <a:rPr lang="ko-KR" altLang="en-US" sz="1600" dirty="0">
                <a:solidFill>
                  <a:srgbClr val="0000FF"/>
                </a:solidFill>
              </a:rPr>
              <a:t>자바 </a:t>
            </a:r>
            <a:r>
              <a:rPr lang="ko-KR" altLang="en-US" sz="1600" dirty="0" smtClean="0">
                <a:solidFill>
                  <a:srgbClr val="0000FF"/>
                </a:solidFill>
              </a:rPr>
              <a:t>소스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/>
              <a:t>%&gt;</a:t>
            </a:r>
            <a:r>
              <a:rPr lang="ko-KR" altLang="en-US" sz="1600" dirty="0"/>
              <a:t>와 같은 </a:t>
            </a:r>
            <a:r>
              <a:rPr lang="ko-KR" altLang="en-US" sz="1600" dirty="0" err="1"/>
              <a:t>스크립팅을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이용해야 한다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en-US" altLang="ko-KR" sz="1600" dirty="0" smtClean="0"/>
              <a:t>HTML </a:t>
            </a:r>
            <a:r>
              <a:rPr lang="ko-KR" altLang="en-US" sz="1600" dirty="0" smtClean="0"/>
              <a:t>코드와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섞여 혼란스럽다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 </a:t>
            </a:r>
            <a:r>
              <a:rPr lang="en-US" altLang="ko-KR" sz="1600" dirty="0"/>
              <a:t>HTML </a:t>
            </a:r>
            <a:r>
              <a:rPr lang="ko-KR" altLang="en-US" sz="1600" dirty="0" smtClean="0"/>
              <a:t>태그에서도 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일반 언어의 반복</a:t>
            </a:r>
            <a:r>
              <a:rPr lang="en-US" altLang="ko-KR" sz="1600" dirty="0"/>
              <a:t>, </a:t>
            </a:r>
            <a:r>
              <a:rPr lang="ko-KR" altLang="en-US" sz="1600" dirty="0" smtClean="0"/>
              <a:t>조건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등의 제어를 가능 하도록 </a:t>
            </a:r>
            <a:r>
              <a:rPr lang="ko-KR" altLang="en-US" sz="1600" dirty="0"/>
              <a:t>사용자 정의 </a:t>
            </a:r>
            <a:r>
              <a:rPr lang="en-US" altLang="ko-KR" sz="1600" dirty="0"/>
              <a:t>JSP </a:t>
            </a:r>
            <a:r>
              <a:rPr lang="ko-KR" altLang="en-US" sz="1600" dirty="0"/>
              <a:t>태그 </a:t>
            </a:r>
            <a:r>
              <a:rPr lang="ko-KR" altLang="en-US" sz="1600" dirty="0" smtClean="0"/>
              <a:t>라이브러리개발 </a:t>
            </a:r>
            <a:r>
              <a:rPr lang="en-US" altLang="ko-KR" sz="1600" dirty="0" smtClean="0"/>
              <a:t>: </a:t>
            </a:r>
            <a:r>
              <a:rPr lang="en-US" altLang="ko-KR" sz="1600" dirty="0">
                <a:solidFill>
                  <a:srgbClr val="0000FF"/>
                </a:solidFill>
              </a:rPr>
              <a:t>EL</a:t>
            </a:r>
            <a:r>
              <a:rPr lang="en-US" altLang="ko-KR" sz="1600" dirty="0"/>
              <a:t>(Expression Language) </a:t>
            </a:r>
          </a:p>
          <a:p>
            <a:pPr lvl="1"/>
            <a:r>
              <a:rPr lang="ko-KR" altLang="en-US" sz="1600" dirty="0" smtClean="0"/>
              <a:t>표준화를 위해 </a:t>
            </a:r>
            <a:r>
              <a:rPr lang="en-US" altLang="ko-KR" sz="1600" dirty="0" smtClean="0"/>
              <a:t>Java </a:t>
            </a:r>
            <a:r>
              <a:rPr lang="en-US" altLang="ko-KR" sz="1600" dirty="0"/>
              <a:t>Community Process(JSR 52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에서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표준태그 라이브러리 </a:t>
            </a:r>
            <a:r>
              <a:rPr lang="sv-SE" altLang="ko-KR" sz="1600" dirty="0"/>
              <a:t>JSTL(JavaServer Pages Standard Tag Library) </a:t>
            </a:r>
            <a:r>
              <a:rPr lang="ko-KR" altLang="en-US" sz="1600" dirty="0" smtClean="0"/>
              <a:t>개발</a:t>
            </a:r>
            <a:endParaRPr lang="en-US" altLang="ko-KR" sz="1600" dirty="0"/>
          </a:p>
          <a:p>
            <a:r>
              <a:rPr lang="en-US" altLang="ko-KR" sz="1800" dirty="0">
                <a:solidFill>
                  <a:srgbClr val="0000FF"/>
                </a:solidFill>
              </a:rPr>
              <a:t>JSTL</a:t>
            </a:r>
            <a:r>
              <a:rPr lang="ko-KR" altLang="en-US" sz="1800" dirty="0">
                <a:solidFill>
                  <a:srgbClr val="0000FF"/>
                </a:solidFill>
              </a:rPr>
              <a:t>의 주요 </a:t>
            </a:r>
            <a:r>
              <a:rPr lang="ko-KR" altLang="en-US" sz="1800" dirty="0" smtClean="0">
                <a:solidFill>
                  <a:srgbClr val="0000FF"/>
                </a:solidFill>
              </a:rPr>
              <a:t>강점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1600" dirty="0" err="1" smtClean="0"/>
              <a:t>서블릿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컨텍스트에</a:t>
            </a:r>
            <a:r>
              <a:rPr lang="ko-KR" altLang="en-US" sz="1600" dirty="0"/>
              <a:t> 저장된 </a:t>
            </a:r>
            <a:r>
              <a:rPr lang="ko-KR" altLang="en-US" sz="1600" dirty="0" smtClean="0"/>
              <a:t>데이터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같은 애플리케이션 </a:t>
            </a:r>
            <a:r>
              <a:rPr lang="ko-KR" altLang="en-US" sz="1600" dirty="0" smtClean="0"/>
              <a:t>데이터를 </a:t>
            </a:r>
            <a:r>
              <a:rPr lang="ko-KR" altLang="en-US" sz="1600" dirty="0"/>
              <a:t>액세스 및 조작하는 쉬운 방법을 제공하는 </a:t>
            </a:r>
            <a:r>
              <a:rPr lang="ko-KR" altLang="en-US" sz="1600" dirty="0" smtClean="0"/>
              <a:t>간단한 </a:t>
            </a:r>
            <a:r>
              <a:rPr lang="en-US" altLang="ko-KR" sz="1600" dirty="0" smtClean="0">
                <a:solidFill>
                  <a:srgbClr val="0000FF"/>
                </a:solidFill>
              </a:rPr>
              <a:t>EL</a:t>
            </a:r>
            <a:r>
              <a:rPr lang="en-US" altLang="ko-KR" sz="1600" b="1" dirty="0">
                <a:solidFill>
                  <a:srgbClr val="0000FF"/>
                </a:solidFill>
              </a:rPr>
              <a:t>(Expression Language) </a:t>
            </a:r>
            <a:r>
              <a:rPr lang="ko-KR" altLang="en-US" sz="1600" dirty="0" smtClean="0"/>
              <a:t>제공 </a:t>
            </a:r>
            <a:endParaRPr lang="en-US" altLang="ko-KR" sz="1600" dirty="0"/>
          </a:p>
          <a:p>
            <a:r>
              <a:rPr lang="en-US" altLang="ko-KR" sz="1800" dirty="0" err="1"/>
              <a:t>jstl</a:t>
            </a:r>
            <a:r>
              <a:rPr lang="en-US" altLang="ko-KR" sz="1800" dirty="0"/>
              <a:t> </a:t>
            </a:r>
            <a:r>
              <a:rPr lang="ko-KR" altLang="en-US" sz="1800" dirty="0"/>
              <a:t>과 </a:t>
            </a:r>
            <a:r>
              <a:rPr lang="en-US" altLang="ko-KR" sz="1800" dirty="0"/>
              <a:t>standard 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두개의</a:t>
            </a:r>
            <a:r>
              <a:rPr lang="ko-KR" altLang="en-US" sz="1800" dirty="0" smtClean="0"/>
              <a:t> </a:t>
            </a:r>
            <a:r>
              <a:rPr lang="en-US" altLang="ko-KR" sz="1800" dirty="0"/>
              <a:t>jar </a:t>
            </a:r>
            <a:r>
              <a:rPr lang="ko-KR" altLang="en-US" sz="1800" dirty="0"/>
              <a:t>파일을 </a:t>
            </a:r>
            <a:r>
              <a:rPr lang="ko-KR" altLang="en-US" sz="1800" dirty="0" err="1" smtClean="0"/>
              <a:t>웹애플리케이션의</a:t>
            </a:r>
            <a:r>
              <a:rPr lang="ko-KR" altLang="en-US" sz="1800" dirty="0" smtClean="0"/>
              <a:t> </a:t>
            </a:r>
            <a:r>
              <a:rPr lang="en-US" altLang="ko-KR" sz="1800" dirty="0"/>
              <a:t>/WEB-INF/lib </a:t>
            </a:r>
            <a:r>
              <a:rPr lang="ko-KR" altLang="en-US" sz="1800" dirty="0" smtClean="0"/>
              <a:t>폴더에 복사해야 함 </a:t>
            </a:r>
            <a:endParaRPr lang="en-US" altLang="ko-KR" sz="1800" dirty="0" smtClean="0"/>
          </a:p>
          <a:p>
            <a:endParaRPr lang="en-US" altLang="ko-KR" sz="1800" dirty="0"/>
          </a:p>
          <a:p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7153"/>
            <a:ext cx="3667139" cy="64807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99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ko-KR" dirty="0" smtClean="0"/>
              <a:t>JSTL </a:t>
            </a:r>
            <a:r>
              <a:rPr lang="ko-KR" altLang="en-US" dirty="0" smtClean="0"/>
              <a:t>정리</a:t>
            </a:r>
            <a:r>
              <a:rPr lang="sv-SE" altLang="ko-KR" dirty="0" smtClean="0"/>
              <a:t> </a:t>
            </a:r>
            <a:r>
              <a:rPr lang="ko-KR" altLang="en-US" dirty="0" smtClean="0"/>
              <a:t>파일 작성</a:t>
            </a:r>
            <a:r>
              <a:rPr lang="sv-SE" altLang="ko-KR" dirty="0" smtClean="0"/>
              <a:t> (</a:t>
            </a:r>
            <a:r>
              <a:rPr lang="en-US" altLang="ko-KR" dirty="0" err="1" smtClean="0"/>
              <a:t>jsp_header</a:t>
            </a:r>
            <a:r>
              <a:rPr lang="en-US" altLang="ko-KR" b="1" dirty="0" err="1" smtClean="0"/>
              <a:t>.jsp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919643" cy="3381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1920" y="1700808"/>
            <a:ext cx="689208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&lt;%@ page session=</a:t>
            </a:r>
            <a:r>
              <a:rPr lang="en-US" altLang="ko-KR" sz="1600" i="1" dirty="0"/>
              <a:t>"false"%&gt;</a:t>
            </a:r>
          </a:p>
          <a:p>
            <a:r>
              <a:rPr lang="it-IT" altLang="ko-KR" sz="1600" dirty="0"/>
              <a:t>&lt;%@ taglib prefix=</a:t>
            </a:r>
            <a:r>
              <a:rPr lang="it-IT" altLang="ko-KR" sz="1600" i="1" dirty="0"/>
              <a:t>"c" uri="http://java.sun.com/jsp/jstl/core"%&gt;</a:t>
            </a:r>
          </a:p>
          <a:p>
            <a:r>
              <a:rPr lang="en-US" altLang="ko-KR" sz="1600" dirty="0"/>
              <a:t>&lt;%@ </a:t>
            </a:r>
            <a:r>
              <a:rPr lang="en-US" altLang="ko-KR" sz="1600" dirty="0" err="1"/>
              <a:t>taglib</a:t>
            </a:r>
            <a:r>
              <a:rPr lang="en-US" altLang="ko-KR" sz="1600" dirty="0"/>
              <a:t> prefix=</a:t>
            </a:r>
            <a:r>
              <a:rPr lang="en-US" altLang="ko-KR" sz="1600" i="1" dirty="0"/>
              <a:t>"spring" </a:t>
            </a:r>
            <a:r>
              <a:rPr lang="en-US" altLang="ko-KR" sz="1600" i="1" dirty="0" err="1"/>
              <a:t>uri</a:t>
            </a:r>
            <a:r>
              <a:rPr lang="en-US" altLang="ko-KR" sz="1600" i="1" dirty="0"/>
              <a:t>="http://www.springframework.org/tags"%&gt;</a:t>
            </a:r>
          </a:p>
          <a:p>
            <a:r>
              <a:rPr lang="sv-SE" altLang="ko-KR" sz="1600" dirty="0"/>
              <a:t>&lt;%@ taglib prefix=</a:t>
            </a:r>
            <a:r>
              <a:rPr lang="sv-SE" altLang="ko-KR" sz="1600" i="1" dirty="0"/>
              <a:t>"form" uri="http://www.springframework.org/tags/form"%&gt;</a:t>
            </a:r>
          </a:p>
          <a:p>
            <a:r>
              <a:rPr lang="it-IT" altLang="ko-KR" sz="1600" dirty="0"/>
              <a:t>&lt;%@ taglib prefix=</a:t>
            </a:r>
            <a:r>
              <a:rPr lang="it-IT" altLang="ko-KR" sz="1600" i="1" dirty="0"/>
              <a:t>"f" uri="http://java.sun.com/jsp/jstl/fmt" %&gt;</a:t>
            </a:r>
          </a:p>
          <a:p>
            <a:endParaRPr lang="ko-KR" altLang="en-US" sz="1600" dirty="0"/>
          </a:p>
          <a:p>
            <a:r>
              <a:rPr lang="en-US" altLang="ko-KR" sz="1600" dirty="0"/>
              <a:t>&lt;link </a:t>
            </a:r>
            <a:r>
              <a:rPr lang="en-US" altLang="ko-KR" sz="1600" dirty="0" err="1"/>
              <a:t>rel</a:t>
            </a:r>
            <a:r>
              <a:rPr lang="en-US" altLang="ko-KR" sz="1600" dirty="0"/>
              <a:t>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stylesheet</a:t>
            </a:r>
            <a:r>
              <a:rPr lang="en-US" altLang="ko-KR" sz="1600" i="1" dirty="0"/>
              <a:t>" type="text/</a:t>
            </a:r>
            <a:r>
              <a:rPr lang="en-US" altLang="ko-KR" sz="1600" i="1" dirty="0" err="1"/>
              <a:t>css</a:t>
            </a:r>
            <a:r>
              <a:rPr lang="en-US" altLang="ko-KR" sz="1600" i="1" dirty="0"/>
              <a:t>" </a:t>
            </a:r>
            <a:r>
              <a:rPr lang="en-US" altLang="ko-KR" sz="1600" i="1" dirty="0" err="1"/>
              <a:t>href</a:t>
            </a:r>
            <a:r>
              <a:rPr lang="en-US" altLang="ko-KR" sz="1600" i="1" dirty="0"/>
              <a:t>="</a:t>
            </a:r>
            <a:r>
              <a:rPr lang="en-US" altLang="ko-KR" sz="1600" i="1" dirty="0" err="1" smtClean="0"/>
              <a:t>css</a:t>
            </a:r>
            <a:r>
              <a:rPr lang="en-US" altLang="ko-KR" sz="1600" i="1" dirty="0" smtClean="0"/>
              <a:t>/loginstyle.css"&gt;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57525" y="781240"/>
            <a:ext cx="5824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JSTL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style</a:t>
            </a:r>
            <a:r>
              <a:rPr lang="ko-KR" altLang="en-US" dirty="0" smtClean="0"/>
              <a:t> 을 모든 </a:t>
            </a:r>
            <a:r>
              <a:rPr lang="ko-KR" altLang="en-US" dirty="0" err="1" smtClean="0"/>
              <a:t>뷰에서</a:t>
            </a:r>
            <a:r>
              <a:rPr lang="ko-KR" altLang="en-US" dirty="0" smtClean="0"/>
              <a:t> 사용할 </a:t>
            </a:r>
            <a:r>
              <a:rPr lang="ko-KR" altLang="en-US" dirty="0" err="1" smtClean="0"/>
              <a:t>수있도록</a:t>
            </a:r>
            <a:r>
              <a:rPr lang="ko-KR" altLang="en-US" dirty="0" smtClean="0"/>
              <a:t> 별도의 파일에 저장하고 </a:t>
            </a:r>
            <a:r>
              <a:rPr lang="en-US" altLang="ko-KR" dirty="0" smtClean="0"/>
              <a:t>&lt;</a:t>
            </a:r>
            <a:r>
              <a:rPr lang="en-US" altLang="ko-KR" dirty="0" err="1" smtClean="0"/>
              <a:t>inclkude</a:t>
            </a:r>
            <a:r>
              <a:rPr lang="en-US" altLang="ko-KR" dirty="0" smtClean="0"/>
              <a:t>&gt;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255500" y="3933056"/>
            <a:ext cx="216024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css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폴더생성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600" dirty="0" smtClean="0"/>
              <a:t>loginstyle.css</a:t>
            </a:r>
          </a:p>
          <a:p>
            <a:r>
              <a:rPr lang="en-US" altLang="ko-KR" sz="1600" dirty="0" smtClean="0"/>
              <a:t>Login_bg.gif  </a:t>
            </a:r>
            <a:r>
              <a:rPr lang="ko-KR" altLang="en-US" sz="1600" dirty="0" smtClean="0"/>
              <a:t>파일</a:t>
            </a:r>
            <a:r>
              <a:rPr lang="en-US" altLang="ko-KR" sz="1600" dirty="0" smtClean="0"/>
              <a:t>  copy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sp>
        <p:nvSpPr>
          <p:cNvPr id="8" name="자유형 7"/>
          <p:cNvSpPr/>
          <p:nvPr/>
        </p:nvSpPr>
        <p:spPr>
          <a:xfrm rot="5400000">
            <a:off x="5308925" y="2971592"/>
            <a:ext cx="778069" cy="1692885"/>
          </a:xfrm>
          <a:custGeom>
            <a:avLst/>
            <a:gdLst>
              <a:gd name="connsiteX0" fmla="*/ 2333625 w 3099697"/>
              <a:gd name="connsiteY0" fmla="*/ 2238375 h 2238375"/>
              <a:gd name="connsiteX1" fmla="*/ 2962275 w 3099697"/>
              <a:gd name="connsiteY1" fmla="*/ 933450 h 2238375"/>
              <a:gd name="connsiteX2" fmla="*/ 0 w 3099697"/>
              <a:gd name="connsiteY2" fmla="*/ 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9697" h="2238375">
                <a:moveTo>
                  <a:pt x="2333625" y="2238375"/>
                </a:moveTo>
                <a:cubicBezTo>
                  <a:pt x="2842419" y="1772443"/>
                  <a:pt x="3351213" y="1306512"/>
                  <a:pt x="2962275" y="933450"/>
                </a:cubicBezTo>
                <a:cubicBezTo>
                  <a:pt x="2573338" y="560387"/>
                  <a:pt x="1286669" y="28019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8705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i="1" dirty="0"/>
              <a:t>loginstyle.css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15008" y="692696"/>
            <a:ext cx="892899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a:link{font-family:"";color:black;text-decoration:none;}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a:visited{font-family:"";color:black;text-decoration:none;}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a:hover{font-family:"";color:black;text-decoration:underline;}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h4 {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color:blue;font-family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;font-size:14px;font-weight:bold;}</a:t>
            </a:r>
          </a:p>
          <a:p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fieldset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border:5px solid #ccc; padding:0 5px 5px;}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loginArea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margin-left:5px;  width:250px;}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thisform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font-family:Georgia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serif; font-size:11px; color:#999;}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thisform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label { 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sans-serif;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font-weight:bold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 color:#660000;}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thisform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p { margin:5px;}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ullog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list-style-type:none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margin-left:5px; padding:0;font-family: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:font-size:12px;}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lilog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display:inline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margin: 0px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padding:0 0 0 0; border:1;font-family: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font-size:12px; }</a:t>
            </a: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#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lilogb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display:inline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margin: 0px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0px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padding:0 0 0 0; border:1;font-family: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굴림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; font-size:12px; 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* { padding: 0; margin: 0; }</a:t>
            </a:r>
          </a:p>
          <a:p>
            <a:pPr>
              <a:lnSpc>
                <a:spcPts val="1500"/>
              </a:lnSpc>
            </a:pP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id_blur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transparent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url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("login_bg.gif") top left}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id_focus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#ffffe0 ; color: #003300 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pw_blur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transparent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url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("login_bg.gif") bottom left}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pw_focus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{ background: #ffffe0 ; color: #003300 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.clear { clear: both; background: none; }</a:t>
            </a:r>
          </a:p>
          <a:p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b="1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span.fieldError</a:t>
            </a:r>
            <a:r>
              <a:rPr lang="en-US" altLang="ko-KR" sz="1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{ 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color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red;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font-size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10px;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font-family:arial,sans-serif</a:t>
            </a:r>
            <a:r>
              <a:rPr lang="en-US" altLang="ko-KR" sz="14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r>
              <a:rPr lang="en-US" altLang="ko-KR" sz="1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  <a:endParaRPr lang="ko-KR" altLang="en-US" sz="14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496163" y="558633"/>
            <a:ext cx="2285752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css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폴더생성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600" dirty="0" smtClean="0"/>
              <a:t>Login_bg.gif  </a:t>
            </a:r>
            <a:r>
              <a:rPr lang="ko-KR" altLang="en-US" sz="1600" dirty="0" smtClean="0"/>
              <a:t>파일</a:t>
            </a:r>
            <a:r>
              <a:rPr lang="en-US" altLang="ko-KR" sz="1600" dirty="0" smtClean="0"/>
              <a:t>  copy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60" y="269881"/>
            <a:ext cx="2304256" cy="2668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948163" y="1585692"/>
            <a:ext cx="504157" cy="1174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625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login.jsp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51384"/>
            <a:ext cx="7086600" cy="324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811" y="3212976"/>
            <a:ext cx="2919643" cy="3381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자유형 2"/>
          <p:cNvSpPr/>
          <p:nvPr/>
        </p:nvSpPr>
        <p:spPr>
          <a:xfrm>
            <a:off x="3867150" y="1428750"/>
            <a:ext cx="3099697" cy="2238375"/>
          </a:xfrm>
          <a:custGeom>
            <a:avLst/>
            <a:gdLst>
              <a:gd name="connsiteX0" fmla="*/ 2333625 w 3099697"/>
              <a:gd name="connsiteY0" fmla="*/ 2238375 h 2238375"/>
              <a:gd name="connsiteX1" fmla="*/ 2962275 w 3099697"/>
              <a:gd name="connsiteY1" fmla="*/ 933450 h 2238375"/>
              <a:gd name="connsiteX2" fmla="*/ 0 w 3099697"/>
              <a:gd name="connsiteY2" fmla="*/ 0 h 223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9697" h="2238375">
                <a:moveTo>
                  <a:pt x="2333625" y="2238375"/>
                </a:moveTo>
                <a:cubicBezTo>
                  <a:pt x="2842419" y="1772443"/>
                  <a:pt x="3351213" y="1306512"/>
                  <a:pt x="2962275" y="933450"/>
                </a:cubicBezTo>
                <a:cubicBezTo>
                  <a:pt x="2573338" y="560387"/>
                  <a:pt x="1286669" y="280193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2843808" y="5902217"/>
            <a:ext cx="122127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019194" y="3439480"/>
            <a:ext cx="194765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jsp_header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.jsp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637103" y="782107"/>
            <a:ext cx="112575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login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.jsp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73" y="3196842"/>
            <a:ext cx="1246326" cy="23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0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8" y="2806644"/>
            <a:ext cx="3342503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45" y="1865790"/>
            <a:ext cx="4714875" cy="427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251520" y="807226"/>
            <a:ext cx="8543192" cy="830997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1.http</a:t>
            </a:r>
            <a:r>
              <a:rPr lang="en-US" altLang="ko-KR" sz="16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://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www.springsource.org/download/community/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Spring  Framework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의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다운로드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압축을 풀고 </a:t>
            </a:r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dist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폴더를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프로젝트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lib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폴더에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import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기타 의존관계에 있는 필요한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library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파일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import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</a:t>
            </a:r>
            <a:r>
              <a:rPr lang="ko-KR" altLang="en-US" dirty="0" smtClean="0"/>
              <a:t>의 환경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566497"/>
            <a:ext cx="2968251" cy="1313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005226" y="1804092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13" idx="1"/>
          </p:cNvCxnSpPr>
          <p:nvPr/>
        </p:nvCxnSpPr>
        <p:spPr bwMode="auto">
          <a:xfrm flipH="1">
            <a:off x="2260810" y="1943532"/>
            <a:ext cx="3744416" cy="315421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8" name="직사각형 27"/>
          <p:cNvSpPr>
            <a:spLocks noChangeArrowheads="1"/>
          </p:cNvSpPr>
          <p:nvPr/>
        </p:nvSpPr>
        <p:spPr bwMode="auto">
          <a:xfrm>
            <a:off x="1334618" y="5103217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60" y="2820425"/>
            <a:ext cx="823714" cy="19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3282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19286" y="836712"/>
            <a:ext cx="8604448" cy="5688632"/>
          </a:xfrm>
        </p:spPr>
        <p:txBody>
          <a:bodyPr>
            <a:no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u="sng" dirty="0"/>
              <a:t>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&lt;div id="</a:t>
            </a:r>
            <a:r>
              <a:rPr lang="en-US" altLang="ko-KR" sz="1600" dirty="0" err="1"/>
              <a:t>loginArea</a:t>
            </a:r>
            <a:r>
              <a:rPr lang="en-US" altLang="ko-KR" sz="1600" dirty="0"/>
              <a:t>" class="clear"&gt;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ko-KR" altLang="en-US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/>
              <a:t>&lt;</a:t>
            </a:r>
            <a:r>
              <a:rPr lang="en-US" altLang="ko-KR" sz="1600" dirty="0" err="1"/>
              <a:t>form:form</a:t>
            </a:r>
            <a:r>
              <a:rPr lang="en-US" altLang="ko-KR" sz="1600" dirty="0"/>
              <a:t> </a:t>
            </a:r>
            <a:r>
              <a:rPr lang="en-US" altLang="ko-KR" sz="1600" dirty="0" err="1">
                <a:solidFill>
                  <a:srgbClr val="0000FF"/>
                </a:solidFill>
              </a:rPr>
              <a:t>modelAttribute</a:t>
            </a:r>
            <a:r>
              <a:rPr lang="en-US" altLang="ko-KR" sz="1600" dirty="0">
                <a:solidFill>
                  <a:srgbClr val="0000FF"/>
                </a:solidFill>
              </a:rPr>
              <a:t>="user" </a:t>
            </a:r>
            <a:r>
              <a:rPr lang="en-US" altLang="ko-KR" sz="1600" dirty="0"/>
              <a:t>method="post" action="</a:t>
            </a:r>
            <a:r>
              <a:rPr lang="en-US" altLang="ko-KR" sz="1600" dirty="0">
                <a:solidFill>
                  <a:srgbClr val="0000FF"/>
                </a:solidFill>
              </a:rPr>
              <a:t>login.html</a:t>
            </a:r>
            <a:r>
              <a:rPr lang="en-US" altLang="ko-KR" sz="1600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&lt;</a:t>
            </a:r>
            <a:r>
              <a:rPr lang="en-US" altLang="ko-KR" sz="1600" dirty="0" err="1"/>
              <a:t>fieldset</a:t>
            </a:r>
            <a:r>
              <a:rPr lang="en-US" altLang="ko-KR" sz="1600" dirty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&lt;legend&gt;</a:t>
            </a:r>
            <a:r>
              <a:rPr lang="en-US" altLang="ko-KR" sz="1600" u="sng" dirty="0"/>
              <a:t>&lt;h4&gt;</a:t>
            </a:r>
            <a:r>
              <a:rPr lang="ko-KR" altLang="en-US" sz="1600" u="sng" dirty="0"/>
              <a:t>로그인</a:t>
            </a:r>
            <a:r>
              <a:rPr lang="en-US" altLang="ko-KR" sz="1600" u="sng" dirty="0"/>
              <a:t>&lt;/h4&gt;&lt;/legend&gt;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</a:t>
            </a:r>
            <a:r>
              <a:rPr lang="en-US" altLang="ko-KR" sz="1600" dirty="0">
                <a:solidFill>
                  <a:srgbClr val="0000FF"/>
                </a:solidFill>
              </a:rPr>
              <a:t>&lt;</a:t>
            </a:r>
            <a:r>
              <a:rPr lang="en-US" altLang="ko-KR" sz="1600" dirty="0" err="1">
                <a:solidFill>
                  <a:srgbClr val="0000FF"/>
                </a:solidFill>
              </a:rPr>
              <a:t>spring:hasBindErrors</a:t>
            </a:r>
            <a:r>
              <a:rPr lang="en-US" altLang="ko-KR" sz="1600" dirty="0">
                <a:solidFill>
                  <a:srgbClr val="0000FF"/>
                </a:solidFill>
              </a:rPr>
              <a:t> name="user"&gt;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</a:rPr>
              <a:t>         </a:t>
            </a:r>
            <a:r>
              <a:rPr lang="en-US" altLang="ko-KR" sz="1600" dirty="0" smtClean="0"/>
              <a:t>&lt;</a:t>
            </a:r>
            <a:r>
              <a:rPr lang="en-US" altLang="ko-KR" sz="1600" dirty="0"/>
              <a:t>span class="</a:t>
            </a:r>
            <a:r>
              <a:rPr lang="en-US" altLang="ko-KR" sz="1600" dirty="0" err="1"/>
              <a:t>fieldError</a:t>
            </a:r>
            <a:r>
              <a:rPr lang="en-US" altLang="ko-KR" sz="1600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c:forEach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var</a:t>
            </a:r>
            <a:r>
              <a:rPr lang="en-US" altLang="ko-KR" sz="1600" dirty="0" smtClean="0">
                <a:solidFill>
                  <a:srgbClr val="0000FF"/>
                </a:solidFill>
              </a:rPr>
              <a:t>="err" items="${</a:t>
            </a:r>
            <a:r>
              <a:rPr lang="en-US" altLang="ko-KR" sz="1600" dirty="0" err="1" smtClean="0">
                <a:solidFill>
                  <a:srgbClr val="7030A0"/>
                </a:solidFill>
              </a:rPr>
              <a:t>errors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.globalErrors</a:t>
            </a:r>
            <a:r>
              <a:rPr lang="en-US" altLang="ko-KR" sz="1600" dirty="0" smtClean="0">
                <a:solidFill>
                  <a:srgbClr val="0000FF"/>
                </a:solidFill>
              </a:rPr>
              <a:t>}" 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   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spring:message</a:t>
            </a:r>
            <a:r>
              <a:rPr lang="en-US" altLang="ko-KR" sz="1600" dirty="0" smtClean="0">
                <a:solidFill>
                  <a:srgbClr val="0000FF"/>
                </a:solidFill>
              </a:rPr>
              <a:t> code="${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err.code</a:t>
            </a:r>
            <a:r>
              <a:rPr lang="en-US" altLang="ko-KR" sz="1600" dirty="0" smtClean="0">
                <a:solidFill>
                  <a:srgbClr val="0000FF"/>
                </a:solidFill>
              </a:rPr>
              <a:t>}" 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&lt;/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c:forEach</a:t>
            </a:r>
            <a:r>
              <a:rPr lang="en-US" altLang="ko-KR" sz="1600" dirty="0" smtClean="0">
                <a:solidFill>
                  <a:srgbClr val="0000FF"/>
                </a:solidFill>
              </a:rPr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</a:t>
            </a:r>
            <a:r>
              <a:rPr lang="en-US" altLang="ko-KR" sz="1600" dirty="0" smtClean="0"/>
              <a:t>&lt;/</a:t>
            </a:r>
            <a:r>
              <a:rPr lang="en-US" altLang="ko-KR" sz="1600" dirty="0"/>
              <a:t>span&gt;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   </a:t>
            </a:r>
            <a:r>
              <a:rPr lang="en-US" altLang="ko-KR" sz="1600" dirty="0" smtClean="0">
                <a:solidFill>
                  <a:srgbClr val="0000FF"/>
                </a:solidFill>
              </a:rPr>
              <a:t>    &lt;/</a:t>
            </a:r>
            <a:r>
              <a:rPr lang="en-US" altLang="ko-KR" sz="1600" dirty="0" err="1">
                <a:solidFill>
                  <a:srgbClr val="0000FF"/>
                </a:solidFill>
              </a:rPr>
              <a:t>spring:hasBindErrors</a:t>
            </a:r>
            <a:r>
              <a:rPr lang="en-US" altLang="ko-KR" sz="1600" dirty="0" smtClean="0">
                <a:solidFill>
                  <a:srgbClr val="0000FF"/>
                </a:solidFill>
              </a:rPr>
              <a:t>&gt;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p&gt;</a:t>
            </a:r>
            <a:r>
              <a:rPr lang="en-US" altLang="ko-KR" sz="1600" u="sng" dirty="0"/>
              <a:t>&lt;</a:t>
            </a:r>
            <a:r>
              <a:rPr lang="en-US" altLang="ko-KR" sz="1600" u="sng" dirty="0" err="1"/>
              <a:t>ul</a:t>
            </a:r>
            <a:r>
              <a:rPr lang="en-US" altLang="ko-KR" sz="1600" u="sng" dirty="0"/>
              <a:t> id="</a:t>
            </a:r>
            <a:r>
              <a:rPr lang="en-US" altLang="ko-KR" sz="1600" u="sng" dirty="0" err="1"/>
              <a:t>ullog</a:t>
            </a:r>
            <a:r>
              <a:rPr lang="en-US" altLang="ko-KR" sz="1600" u="sng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&lt;li id="</a:t>
            </a:r>
            <a:r>
              <a:rPr lang="en-US" altLang="ko-KR" sz="1600" dirty="0" err="1"/>
              <a:t>lilogb</a:t>
            </a:r>
            <a:r>
              <a:rPr lang="en-US" altLang="ko-KR" sz="1600" dirty="0"/>
              <a:t>"&gt;&lt;a </a:t>
            </a:r>
            <a:r>
              <a:rPr lang="en-US" altLang="ko-KR" sz="1600" dirty="0" err="1"/>
              <a:t>href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="/Login4mvc/userEntry.html</a:t>
            </a:r>
            <a:r>
              <a:rPr lang="en-US" altLang="ko-KR" sz="1600" dirty="0"/>
              <a:t>"&gt;</a:t>
            </a:r>
            <a:r>
              <a:rPr lang="ko-KR" altLang="en-US" sz="1600" dirty="0"/>
              <a:t>회원가입</a:t>
            </a:r>
            <a:r>
              <a:rPr lang="en-US" altLang="ko-KR" sz="1600" dirty="0"/>
              <a:t>&lt;/a&gt;&lt;/li&gt;</a:t>
            </a:r>
            <a:r>
              <a:rPr lang="en-US" altLang="ko-KR" sz="1600" u="sng" dirty="0"/>
              <a:t>|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&lt;li id="</a:t>
            </a:r>
            <a:r>
              <a:rPr lang="en-US" altLang="ko-KR" sz="1600" dirty="0" err="1"/>
              <a:t>lilog</a:t>
            </a:r>
            <a:r>
              <a:rPr lang="en-US" altLang="ko-KR" sz="1600" dirty="0"/>
              <a:t>"&gt;&lt;a </a:t>
            </a:r>
            <a:r>
              <a:rPr lang="en-US" altLang="ko-KR" sz="1600" dirty="0" err="1"/>
              <a:t>href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="/Login4mvc/findId_form.html</a:t>
            </a:r>
            <a:r>
              <a:rPr lang="en-US" altLang="ko-KR" sz="1600" dirty="0"/>
              <a:t>"&gt;</a:t>
            </a:r>
            <a:r>
              <a:rPr lang="ko-KR" altLang="en-US" sz="1600" dirty="0"/>
              <a:t>아이디</a:t>
            </a:r>
            <a:r>
              <a:rPr lang="en-US" altLang="ko-KR" sz="1600" dirty="0"/>
              <a:t>/&lt;/a&gt;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        &lt;a </a:t>
            </a:r>
            <a:r>
              <a:rPr lang="en-US" altLang="ko-KR" sz="1600" dirty="0" err="1"/>
              <a:t>href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="/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Login4mvc/findPass_form.html</a:t>
            </a:r>
            <a:r>
              <a:rPr lang="en-US" altLang="ko-KR" sz="1600" dirty="0"/>
              <a:t>" class="</a:t>
            </a:r>
            <a:r>
              <a:rPr lang="en-US" altLang="ko-KR" sz="1600" dirty="0" err="1"/>
              <a:t>pwd</a:t>
            </a:r>
            <a:r>
              <a:rPr lang="en-US" altLang="ko-KR" sz="1600" dirty="0"/>
              <a:t>"&gt;</a:t>
            </a:r>
            <a:r>
              <a:rPr lang="ko-KR" altLang="en-US" sz="1600" dirty="0"/>
              <a:t>비밀번호 찾기</a:t>
            </a:r>
            <a:r>
              <a:rPr lang="en-US" altLang="ko-KR" sz="1600" dirty="0"/>
              <a:t>&lt;/a&gt;&lt;/li&gt;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   &lt;/</a:t>
            </a:r>
            <a:r>
              <a:rPr lang="en-US" altLang="ko-KR" sz="1600" dirty="0" err="1"/>
              <a:t>ul</a:t>
            </a:r>
            <a:r>
              <a:rPr lang="en-US" altLang="ko-KR" sz="1600" dirty="0"/>
              <a:t>&gt;&lt;/p&gt;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&lt;/</a:t>
            </a:r>
            <a:r>
              <a:rPr lang="en-US" altLang="ko-KR" sz="1600" dirty="0" err="1"/>
              <a:t>fieldset</a:t>
            </a:r>
            <a:r>
              <a:rPr lang="en-US" altLang="ko-KR" sz="1600" dirty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&lt;/</a:t>
            </a:r>
            <a:r>
              <a:rPr lang="en-US" altLang="ko-KR" sz="1600" dirty="0" err="1"/>
              <a:t>form:form</a:t>
            </a:r>
            <a:r>
              <a:rPr lang="en-US" altLang="ko-KR" sz="1600" dirty="0"/>
              <a:t>&gt;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&lt;/</a:t>
            </a:r>
            <a:r>
              <a:rPr lang="en-US" altLang="ko-KR" sz="1600" dirty="0"/>
              <a:t>div&gt;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&lt;/body&gt;</a:t>
            </a:r>
            <a:endParaRPr lang="ko-KR" altLang="en-US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4955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98426" y="3708648"/>
            <a:ext cx="3024336" cy="36004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 다음 페이지 내용 삽입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…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73299" y="2076680"/>
            <a:ext cx="5194845" cy="156834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5734050" y="2067040"/>
            <a:ext cx="1622424" cy="504710"/>
          </a:xfrm>
          <a:custGeom>
            <a:avLst/>
            <a:gdLst>
              <a:gd name="connsiteX0" fmla="*/ 0 w 1622424"/>
              <a:gd name="connsiteY0" fmla="*/ 95135 h 504710"/>
              <a:gd name="connsiteX1" fmla="*/ 1400175 w 1622424"/>
              <a:gd name="connsiteY1" fmla="*/ 28460 h 504710"/>
              <a:gd name="connsiteX2" fmla="*/ 1600200 w 1622424"/>
              <a:gd name="connsiteY2" fmla="*/ 504710 h 50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2424" h="504710">
                <a:moveTo>
                  <a:pt x="0" y="95135"/>
                </a:moveTo>
                <a:cubicBezTo>
                  <a:pt x="566737" y="27666"/>
                  <a:pt x="1133475" y="-39802"/>
                  <a:pt x="1400175" y="28460"/>
                </a:cubicBezTo>
                <a:cubicBezTo>
                  <a:pt x="1666875" y="96722"/>
                  <a:pt x="1633537" y="300716"/>
                  <a:pt x="1600200" y="50471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9149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042955" y="173782"/>
            <a:ext cx="647265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7455693" y="1028353"/>
            <a:ext cx="500683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3295650" y="1209675"/>
            <a:ext cx="4419600" cy="724253"/>
          </a:xfrm>
          <a:custGeom>
            <a:avLst/>
            <a:gdLst>
              <a:gd name="connsiteX0" fmla="*/ 4419600 w 4419600"/>
              <a:gd name="connsiteY0" fmla="*/ 0 h 724253"/>
              <a:gd name="connsiteX1" fmla="*/ 1685925 w 4419600"/>
              <a:gd name="connsiteY1" fmla="*/ 704850 h 724253"/>
              <a:gd name="connsiteX2" fmla="*/ 0 w 4419600"/>
              <a:gd name="connsiteY2" fmla="*/ 457200 h 72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9600" h="724253">
                <a:moveTo>
                  <a:pt x="4419600" y="0"/>
                </a:moveTo>
                <a:cubicBezTo>
                  <a:pt x="3421062" y="314325"/>
                  <a:pt x="2422525" y="628650"/>
                  <a:pt x="1685925" y="704850"/>
                </a:cubicBezTo>
                <a:cubicBezTo>
                  <a:pt x="949325" y="781050"/>
                  <a:pt x="474662" y="619125"/>
                  <a:pt x="0" y="45720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52357" y="1273011"/>
            <a:ext cx="974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solidFill>
                  <a:srgbClr val="FF0000"/>
                </a:solidFill>
              </a:rPr>
              <a:t>또는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userDto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95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620688"/>
            <a:ext cx="9144000" cy="4149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dirty="0"/>
              <a:t>&lt;p&gt;&lt;</a:t>
            </a:r>
            <a:r>
              <a:rPr lang="en-US" altLang="ko-KR" sz="1600" dirty="0" err="1"/>
              <a:t>form:input</a:t>
            </a:r>
            <a:r>
              <a:rPr lang="en-US" altLang="ko-KR" sz="1600" dirty="0"/>
              <a:t> path="id"  size='12' </a:t>
            </a:r>
            <a:r>
              <a:rPr lang="en-US" altLang="ko-KR" sz="1600" dirty="0" err="1"/>
              <a:t>maxlength</a:t>
            </a:r>
            <a:r>
              <a:rPr lang="en-US" altLang="ko-KR" sz="1600" dirty="0"/>
              <a:t>='15'  title="</a:t>
            </a:r>
            <a:r>
              <a:rPr lang="ko-KR" altLang="en-US" sz="1600" dirty="0"/>
              <a:t>아이디 입력</a:t>
            </a:r>
            <a:r>
              <a:rPr lang="en-US" altLang="ko-KR" sz="1600" dirty="0"/>
              <a:t>" 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onfocus</a:t>
            </a:r>
            <a:r>
              <a:rPr lang="en-US" altLang="ko-KR" sz="1600" dirty="0"/>
              <a:t>="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id_focus</a:t>
            </a:r>
            <a:r>
              <a:rPr lang="en-US" altLang="ko-KR" sz="1600" dirty="0"/>
              <a:t>'" </a:t>
            </a:r>
          </a:p>
          <a:p>
            <a:pPr marL="0" indent="0">
              <a:buNone/>
            </a:pPr>
            <a:r>
              <a:rPr lang="en-US" altLang="ko-KR" sz="1600" dirty="0" smtClean="0"/>
              <a:t>      </a:t>
            </a:r>
            <a:r>
              <a:rPr lang="en-US" altLang="ko-KR" sz="1600" dirty="0" err="1" smtClean="0"/>
              <a:t>onBlur</a:t>
            </a:r>
            <a:r>
              <a:rPr lang="en-US" altLang="ko-KR" sz="1600" dirty="0"/>
              <a:t>="if ( </a:t>
            </a:r>
            <a:r>
              <a:rPr lang="en-US" altLang="ko-KR" sz="1600" dirty="0" err="1"/>
              <a:t>this.value</a:t>
            </a:r>
            <a:r>
              <a:rPr lang="en-US" altLang="ko-KR" sz="1600" dirty="0"/>
              <a:t> == '' ) { 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id_blur</a:t>
            </a:r>
            <a:r>
              <a:rPr lang="en-US" altLang="ko-KR" sz="1600" dirty="0"/>
              <a:t>' }" class='</a:t>
            </a:r>
            <a:r>
              <a:rPr lang="en-US" altLang="ko-KR" sz="1600" dirty="0" err="1"/>
              <a:t>id_blur</a:t>
            </a:r>
            <a:r>
              <a:rPr lang="en-US" altLang="ko-KR" sz="1600" dirty="0"/>
              <a:t>' /&gt;&lt;/p&gt;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p</a:t>
            </a:r>
            <a:r>
              <a:rPr lang="en-US" altLang="ko-KR" sz="1600" dirty="0" smtClean="0"/>
              <a:t>&gt;&lt;</a:t>
            </a:r>
            <a:r>
              <a:rPr lang="en-US" altLang="ko-KR" sz="1600" dirty="0"/>
              <a:t>span class="</a:t>
            </a:r>
            <a:r>
              <a:rPr lang="en-US" altLang="ko-KR" sz="1600" dirty="0" err="1"/>
              <a:t>fieldError</a:t>
            </a:r>
            <a:r>
              <a:rPr lang="en-US" altLang="ko-KR" sz="1600" dirty="0" smtClean="0"/>
              <a:t>"&gt; </a:t>
            </a:r>
            <a:r>
              <a:rPr lang="en-US" altLang="ko-KR" sz="1600" dirty="0" smtClean="0">
                <a:solidFill>
                  <a:srgbClr val="0000FF"/>
                </a:solidFill>
              </a:rPr>
              <a:t>&lt;</a:t>
            </a:r>
            <a:r>
              <a:rPr lang="en-US" altLang="ko-KR" sz="1600" dirty="0" err="1">
                <a:solidFill>
                  <a:srgbClr val="0000FF"/>
                </a:solidFill>
              </a:rPr>
              <a:t>form:</a:t>
            </a:r>
            <a:r>
              <a:rPr lang="en-US" altLang="ko-KR" sz="1600" dirty="0" err="1">
                <a:solidFill>
                  <a:srgbClr val="7030A0"/>
                </a:solidFill>
              </a:rPr>
              <a:t>errors</a:t>
            </a:r>
            <a:r>
              <a:rPr lang="en-US" altLang="ko-KR" sz="1600" dirty="0">
                <a:solidFill>
                  <a:srgbClr val="0000FF"/>
                </a:solidFill>
              </a:rPr>
              <a:t> path="id" </a:t>
            </a:r>
            <a:r>
              <a:rPr lang="en-US" altLang="ko-KR" sz="1600" dirty="0" smtClean="0">
                <a:solidFill>
                  <a:srgbClr val="0000FF"/>
                </a:solidFill>
              </a:rPr>
              <a:t>/&gt; </a:t>
            </a:r>
            <a:r>
              <a:rPr lang="en-US" altLang="ko-KR" sz="1600" dirty="0" smtClean="0"/>
              <a:t>&lt;/</a:t>
            </a:r>
            <a:r>
              <a:rPr lang="en-US" altLang="ko-KR" sz="1600" dirty="0"/>
              <a:t>span</a:t>
            </a:r>
            <a:r>
              <a:rPr lang="en-US" altLang="ko-KR" sz="1600" dirty="0" smtClean="0"/>
              <a:t>&gt; &lt;/</a:t>
            </a:r>
            <a:r>
              <a:rPr lang="en-US" altLang="ko-KR" sz="1600" dirty="0"/>
              <a:t>p&gt;  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p&gt;&lt;</a:t>
            </a:r>
            <a:r>
              <a:rPr lang="en-US" altLang="ko-KR" sz="1600" dirty="0" err="1"/>
              <a:t>form:password</a:t>
            </a:r>
            <a:r>
              <a:rPr lang="en-US" altLang="ko-KR" sz="1600" dirty="0"/>
              <a:t> path="pass" size='13' </a:t>
            </a:r>
            <a:r>
              <a:rPr lang="en-US" altLang="ko-KR" sz="1600" dirty="0" err="1"/>
              <a:t>maxlength</a:t>
            </a:r>
            <a:r>
              <a:rPr lang="en-US" altLang="ko-KR" sz="1600" dirty="0"/>
              <a:t>='15' title="</a:t>
            </a:r>
            <a:r>
              <a:rPr lang="ko-KR" altLang="en-US" sz="1600" dirty="0"/>
              <a:t>비밀번호 입력</a:t>
            </a:r>
            <a:r>
              <a:rPr lang="en-US" altLang="ko-KR" sz="1600" dirty="0"/>
              <a:t>" </a:t>
            </a: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onFocus</a:t>
            </a:r>
            <a:r>
              <a:rPr lang="en-US" altLang="ko-KR" sz="1600" dirty="0"/>
              <a:t>="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pw_focus</a:t>
            </a:r>
            <a:r>
              <a:rPr lang="en-US" altLang="ko-KR" sz="1600" dirty="0"/>
              <a:t>'" </a:t>
            </a:r>
          </a:p>
          <a:p>
            <a:pPr marL="0" indent="0">
              <a:buNone/>
            </a:pPr>
            <a:r>
              <a:rPr lang="en-US" altLang="ko-KR" sz="1600" dirty="0"/>
              <a:t>      </a:t>
            </a:r>
            <a:r>
              <a:rPr lang="en-US" altLang="ko-KR" sz="1600" dirty="0" err="1" smtClean="0"/>
              <a:t>onBlur</a:t>
            </a:r>
            <a:r>
              <a:rPr lang="en-US" altLang="ko-KR" sz="1600" dirty="0"/>
              <a:t>="if ( </a:t>
            </a:r>
            <a:r>
              <a:rPr lang="en-US" altLang="ko-KR" sz="1600" dirty="0" err="1"/>
              <a:t>this.value</a:t>
            </a:r>
            <a:r>
              <a:rPr lang="en-US" altLang="ko-KR" sz="1600" dirty="0"/>
              <a:t> == '' ) { </a:t>
            </a:r>
            <a:r>
              <a:rPr lang="en-US" altLang="ko-KR" sz="1600" dirty="0" err="1"/>
              <a:t>this.className</a:t>
            </a:r>
            <a:r>
              <a:rPr lang="en-US" altLang="ko-KR" sz="1600" dirty="0"/>
              <a:t>='</a:t>
            </a:r>
            <a:r>
              <a:rPr lang="en-US" altLang="ko-KR" sz="1600" dirty="0" err="1"/>
              <a:t>pw_blur</a:t>
            </a:r>
            <a:r>
              <a:rPr lang="en-US" altLang="ko-KR" sz="1600" dirty="0"/>
              <a:t>' }" class='</a:t>
            </a:r>
            <a:r>
              <a:rPr lang="en-US" altLang="ko-KR" sz="1600" dirty="0" err="1"/>
              <a:t>pw_blur</a:t>
            </a:r>
            <a:r>
              <a:rPr lang="en-US" altLang="ko-KR" sz="1600" dirty="0"/>
              <a:t>' /&gt; </a:t>
            </a:r>
          </a:p>
          <a:p>
            <a:pPr marL="0" indent="0">
              <a:buNone/>
            </a:pPr>
            <a:r>
              <a:rPr lang="en-US" altLang="ko-KR" sz="1600" dirty="0"/>
              <a:t>      </a:t>
            </a:r>
            <a:r>
              <a:rPr lang="en-US" altLang="ko-KR" sz="1600" dirty="0" smtClean="0"/>
              <a:t>&lt;</a:t>
            </a:r>
            <a:r>
              <a:rPr lang="en-US" altLang="ko-KR" sz="1600" dirty="0"/>
              <a:t>input type="submit" value="</a:t>
            </a:r>
            <a:r>
              <a:rPr lang="ko-KR" altLang="en-US" sz="1600" dirty="0"/>
              <a:t>로그인</a:t>
            </a:r>
            <a:r>
              <a:rPr lang="en-US" altLang="ko-KR" sz="1600" dirty="0"/>
              <a:t>" </a:t>
            </a:r>
            <a:r>
              <a:rPr lang="en-US" altLang="ko-KR" sz="1600" dirty="0" err="1"/>
              <a:t>tabindex</a:t>
            </a:r>
            <a:r>
              <a:rPr lang="en-US" altLang="ko-KR" sz="1600" dirty="0"/>
              <a:t>="4"  /&gt;&lt;/p</a:t>
            </a:r>
            <a:r>
              <a:rPr lang="en-US" altLang="ko-KR" sz="1600" dirty="0" smtClean="0"/>
              <a:t>&gt;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r>
              <a:rPr lang="en-US" altLang="ko-KR" sz="1600" dirty="0" smtClean="0"/>
              <a:t>&lt;p&gt;&lt;span </a:t>
            </a:r>
            <a:r>
              <a:rPr lang="en-US" altLang="ko-KR" sz="1600" dirty="0"/>
              <a:t>class="</a:t>
            </a:r>
            <a:r>
              <a:rPr lang="en-US" altLang="ko-KR" sz="1600" dirty="0" err="1"/>
              <a:t>fieldError</a:t>
            </a:r>
            <a:r>
              <a:rPr lang="en-US" altLang="ko-KR" sz="1600" dirty="0" smtClean="0"/>
              <a:t>"&gt; </a:t>
            </a:r>
            <a:r>
              <a:rPr lang="en-US" altLang="ko-KR" sz="1600" dirty="0" smtClean="0">
                <a:solidFill>
                  <a:srgbClr val="0000FF"/>
                </a:solidFill>
              </a:rPr>
              <a:t>&lt;</a:t>
            </a:r>
            <a:r>
              <a:rPr lang="en-US" altLang="ko-KR" sz="1600" dirty="0" err="1">
                <a:solidFill>
                  <a:srgbClr val="0000FF"/>
                </a:solidFill>
              </a:rPr>
              <a:t>form</a:t>
            </a:r>
            <a:r>
              <a:rPr lang="en-US" altLang="ko-KR" sz="1600" dirty="0" err="1">
                <a:solidFill>
                  <a:srgbClr val="7030A0"/>
                </a:solidFill>
              </a:rPr>
              <a:t>:errors</a:t>
            </a:r>
            <a:r>
              <a:rPr lang="en-US" altLang="ko-KR" sz="1600" dirty="0">
                <a:solidFill>
                  <a:srgbClr val="0000FF"/>
                </a:solidFill>
              </a:rPr>
              <a:t> path="pass" </a:t>
            </a:r>
            <a:r>
              <a:rPr lang="en-US" altLang="ko-KR" sz="1600" dirty="0" smtClean="0">
                <a:solidFill>
                  <a:srgbClr val="0000FF"/>
                </a:solidFill>
              </a:rPr>
              <a:t>/&gt;</a:t>
            </a:r>
            <a:r>
              <a:rPr lang="en-US" altLang="ko-KR" sz="1600" dirty="0" smtClean="0"/>
              <a:t>&lt;/</a:t>
            </a:r>
            <a:r>
              <a:rPr lang="en-US" altLang="ko-KR" sz="1600" dirty="0"/>
              <a:t>span</a:t>
            </a:r>
            <a:r>
              <a:rPr lang="en-US" altLang="ko-KR" sz="1600" dirty="0" smtClean="0"/>
              <a:t>&gt;&lt;/p&gt;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5148282"/>
            <a:ext cx="2296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바인딩</a:t>
            </a:r>
            <a:r>
              <a:rPr lang="en-US" altLang="ko-KR" dirty="0" smtClean="0"/>
              <a:t> </a:t>
            </a:r>
            <a:r>
              <a:rPr lang="ko-KR" altLang="en-US" dirty="0" smtClean="0"/>
              <a:t>된 속성 아니면  </a:t>
            </a:r>
            <a:r>
              <a:rPr lang="en-US" altLang="ko-KR" dirty="0" smtClean="0"/>
              <a:t>error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60289"/>
            <a:ext cx="24765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203863" y="4576936"/>
            <a:ext cx="2567558" cy="6290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>
            <a:off x="5886450" y="2152650"/>
            <a:ext cx="2126472" cy="2533650"/>
          </a:xfrm>
          <a:custGeom>
            <a:avLst/>
            <a:gdLst>
              <a:gd name="connsiteX0" fmla="*/ 0 w 2126472"/>
              <a:gd name="connsiteY0" fmla="*/ 0 h 2533650"/>
              <a:gd name="connsiteX1" fmla="*/ 2028825 w 2126472"/>
              <a:gd name="connsiteY1" fmla="*/ 752475 h 2533650"/>
              <a:gd name="connsiteX2" fmla="*/ 1619250 w 2126472"/>
              <a:gd name="connsiteY2" fmla="*/ 253365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6472" h="2533650">
                <a:moveTo>
                  <a:pt x="0" y="0"/>
                </a:moveTo>
                <a:cubicBezTo>
                  <a:pt x="879475" y="165100"/>
                  <a:pt x="1758950" y="330200"/>
                  <a:pt x="2028825" y="752475"/>
                </a:cubicBezTo>
                <a:cubicBezTo>
                  <a:pt x="2298700" y="1174750"/>
                  <a:pt x="1958975" y="1854200"/>
                  <a:pt x="1619250" y="253365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 rot="5157640" flipV="1">
            <a:off x="5022907" y="3537434"/>
            <a:ext cx="910594" cy="2885990"/>
          </a:xfrm>
          <a:custGeom>
            <a:avLst/>
            <a:gdLst>
              <a:gd name="connsiteX0" fmla="*/ 0 w 2126472"/>
              <a:gd name="connsiteY0" fmla="*/ 0 h 2533650"/>
              <a:gd name="connsiteX1" fmla="*/ 2028825 w 2126472"/>
              <a:gd name="connsiteY1" fmla="*/ 752475 h 2533650"/>
              <a:gd name="connsiteX2" fmla="*/ 1619250 w 2126472"/>
              <a:gd name="connsiteY2" fmla="*/ 2533650 h 25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6472" h="2533650">
                <a:moveTo>
                  <a:pt x="0" y="0"/>
                </a:moveTo>
                <a:cubicBezTo>
                  <a:pt x="879475" y="165100"/>
                  <a:pt x="1758950" y="330200"/>
                  <a:pt x="2028825" y="752475"/>
                </a:cubicBezTo>
                <a:cubicBezTo>
                  <a:pt x="2298700" y="1174750"/>
                  <a:pt x="1958975" y="1854200"/>
                  <a:pt x="1619250" y="253365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05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성공화면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39068"/>
            <a:ext cx="8856984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&lt;%@ page language=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"java"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="text/html; charset=UTF-8"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"/WEB-INF/</a:t>
            </a:r>
            <a:r>
              <a:rPr lang="en-US" altLang="ko-KR" sz="16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en-US" altLang="ko-KR" sz="16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%&gt;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&lt;meta http-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equiv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"Content-Type" content="text/html; charset=UTF-8"&gt;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&lt;title&gt;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 성공화면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&lt;/title&gt;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&lt;div align=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"center" class="body"&gt;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h2&gt;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&lt;/h2&gt;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 환영합니다</a:t>
            </a:r>
            <a:r>
              <a:rPr lang="en-US" altLang="ko-KR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,${loginUser.name}</a:t>
            </a:r>
            <a:r>
              <a:rPr lang="ko-KR" altLang="en-US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씨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！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&lt;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a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href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="/Login4mvc/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userEdit.html?userId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=${loginUser.id}"&gt;&lt;</a:t>
            </a:r>
            <a:r>
              <a:rPr lang="ko-KR" altLang="en-US" sz="1600" u="sng" dirty="0">
                <a:latin typeface="HY강B" panose="02030600000101010101" pitchFamily="18" charset="-127"/>
                <a:ea typeface="HY강B" panose="02030600000101010101" pitchFamily="18" charset="-127"/>
              </a:rPr>
              <a:t>회원정보 수정</a:t>
            </a:r>
            <a:r>
              <a:rPr lang="en-US" altLang="ko-KR" sz="1600" u="sng" dirty="0">
                <a:latin typeface="HY강B" panose="02030600000101010101" pitchFamily="18" charset="-127"/>
                <a:ea typeface="HY강B" panose="02030600000101010101" pitchFamily="18" charset="-127"/>
              </a:rPr>
              <a:t>&gt;&lt;/a&gt;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div&gt;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&lt;/html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420628" cy="149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50" y="4509120"/>
            <a:ext cx="6381750" cy="1514297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7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>
            <a:stCxn id="15" idx="2"/>
            <a:endCxn id="22" idx="0"/>
          </p:cNvCxnSpPr>
          <p:nvPr/>
        </p:nvCxnSpPr>
        <p:spPr>
          <a:xfrm>
            <a:off x="4731115" y="3296441"/>
            <a:ext cx="1037724" cy="677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037824" y="824818"/>
            <a:ext cx="3951148" cy="908218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335427" cy="9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" y="4678556"/>
            <a:ext cx="2270018" cy="10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9"/>
            <a:ext cx="2295930" cy="12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154104" y="3973529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4933904" y="3973529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994900" y="397352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 </a:t>
            </a:r>
            <a:endParaRPr lang="ko-KR" altLang="en-US" dirty="0"/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187624" y="1887783"/>
            <a:ext cx="3543491" cy="62579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6808" y="1605406"/>
            <a:ext cx="227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://Login4mvc/login.html</a:t>
            </a:r>
            <a:endParaRPr lang="ko-KR" altLang="en-US" sz="1400" b="1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2959370" y="2685552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2959370" y="2832875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15535" y="2890509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14483" y="239729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 flipH="1">
            <a:off x="3989039" y="3296441"/>
            <a:ext cx="742076" cy="6770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237825" y="3478425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5293806" y="348727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970271" y="3786202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59371" y="3296441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endCxn id="11267" idx="1"/>
          </p:cNvCxnSpPr>
          <p:nvPr/>
        </p:nvCxnSpPr>
        <p:spPr>
          <a:xfrm flipV="1">
            <a:off x="5799073" y="2905007"/>
            <a:ext cx="501119" cy="495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14526" y="2609672"/>
            <a:ext cx="135106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933904" y="4633744"/>
            <a:ext cx="166987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UserDao</a:t>
            </a:r>
            <a:endParaRPr lang="ko-KR" alt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4933904" y="5283737"/>
            <a:ext cx="169706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DataSource</a:t>
            </a:r>
            <a:endParaRPr lang="ko-KR" altLang="en-US" dirty="0"/>
          </a:p>
        </p:txBody>
      </p:sp>
      <p:cxnSp>
        <p:nvCxnSpPr>
          <p:cNvPr id="50" name="직선 화살표 연결선 49"/>
          <p:cNvCxnSpPr>
            <a:stCxn id="22" idx="2"/>
            <a:endCxn id="40" idx="0"/>
          </p:cNvCxnSpPr>
          <p:nvPr/>
        </p:nvCxnSpPr>
        <p:spPr>
          <a:xfrm>
            <a:off x="5768839" y="4430729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/>
          <p:nvPr/>
        </p:nvCxnSpPr>
        <p:spPr>
          <a:xfrm>
            <a:off x="5768839" y="5080560"/>
            <a:ext cx="0" cy="20301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03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Controller </a:t>
            </a:r>
            <a:r>
              <a:rPr lang="ko-KR" altLang="en-US" dirty="0" smtClean="0"/>
              <a:t>설계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66" name="그룹 65"/>
          <p:cNvGrpSpPr/>
          <p:nvPr/>
        </p:nvGrpSpPr>
        <p:grpSpPr>
          <a:xfrm>
            <a:off x="204911" y="836712"/>
            <a:ext cx="8412718" cy="5188411"/>
            <a:chOff x="204911" y="1124744"/>
            <a:chExt cx="8412718" cy="5188411"/>
          </a:xfrm>
        </p:grpSpPr>
        <p:sp>
          <p:nvSpPr>
            <p:cNvPr id="54" name="직사각형 53"/>
            <p:cNvSpPr/>
            <p:nvPr/>
          </p:nvSpPr>
          <p:spPr>
            <a:xfrm>
              <a:off x="6920565" y="4867805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jdbcTemplate</a:t>
              </a:r>
              <a:endParaRPr lang="ko-KR" altLang="en-US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6749348" y="4518695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DataSource</a:t>
              </a:r>
              <a:endParaRPr lang="ko-KR" altLang="en-US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5635629" y="3401830"/>
              <a:ext cx="499182" cy="2559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2583674" y="5254685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287681" y="5235829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7263" y="3188503"/>
              <a:ext cx="1670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406180" y="3043909"/>
              <a:ext cx="1728631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294789" y="2915912"/>
              <a:ext cx="1738911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4742427" y="2376341"/>
              <a:ext cx="74260" cy="379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461435" y="2346653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415022" y="2851914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503256" y="4422698"/>
              <a:ext cx="167086" cy="1919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3925563" y="1951272"/>
              <a:ext cx="1448079" cy="42506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7263" y="2293321"/>
              <a:ext cx="779735" cy="596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201963" y="2755917"/>
              <a:ext cx="1748192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88024" y="3060507"/>
              <a:ext cx="1197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3906997" y="3996043"/>
              <a:ext cx="1392383" cy="4479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7263" y="3529827"/>
              <a:ext cx="779735" cy="447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690702" y="3996043"/>
              <a:ext cx="107928" cy="947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2182781" y="2301997"/>
              <a:ext cx="935199" cy="16544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677549" y="5121805"/>
              <a:ext cx="1229449" cy="575984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View</a:t>
              </a:r>
              <a:r>
                <a:rPr kumimoji="1" lang="ko-KR" altLang="en-US" sz="1400" b="1" dirty="0" smtClean="0">
                  <a:latin typeface="Adobe 고딕 Std B" pitchFamily="34" charset="-127"/>
                  <a:ea typeface="Adobe 고딕 Std B" pitchFamily="34" charset="-127"/>
                </a:rPr>
                <a:t> 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(*.</a:t>
              </a: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jsp</a:t>
              </a: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)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285066" y="3155251"/>
              <a:ext cx="809845" cy="232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3415022" y="4430215"/>
              <a:ext cx="1113907" cy="5130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45457" y="4093670"/>
              <a:ext cx="809845" cy="2326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472907" y="3540493"/>
              <a:ext cx="1593635" cy="4159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UseService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890064" y="5523821"/>
              <a:ext cx="636707" cy="789334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8208418" y="5314797"/>
              <a:ext cx="80533" cy="266659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798630" y="2157630"/>
              <a:ext cx="1028569" cy="336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03351" y="2860077"/>
              <a:ext cx="1028569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376411" y="3639757"/>
              <a:ext cx="1028569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690702" y="4422699"/>
              <a:ext cx="659342" cy="206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9" name="AutoShape 12"/>
            <p:cNvSpPr>
              <a:spLocks noChangeArrowheads="1"/>
            </p:cNvSpPr>
            <p:nvPr/>
          </p:nvSpPr>
          <p:spPr bwMode="blackGray">
            <a:xfrm>
              <a:off x="6521309" y="2422870"/>
              <a:ext cx="1555477" cy="4159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loginValidator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49" name="Line 3"/>
            <p:cNvSpPr>
              <a:spLocks noChangeShapeType="1"/>
            </p:cNvSpPr>
            <p:nvPr/>
          </p:nvSpPr>
          <p:spPr bwMode="auto">
            <a:xfrm>
              <a:off x="4528926" y="4469672"/>
              <a:ext cx="250630" cy="4736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 flipV="1">
              <a:off x="5885220" y="2630863"/>
              <a:ext cx="675790" cy="4983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743" y="4943301"/>
              <a:ext cx="2581275" cy="1009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293" y="4943301"/>
              <a:ext cx="1771426" cy="9329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320423" y="1124744"/>
              <a:ext cx="2273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http</a:t>
              </a:r>
              <a:r>
                <a:rPr lang="en-US" altLang="ko-KR" sz="1400" b="1" dirty="0" smtClean="0"/>
                <a:t>://Login4mvc/login.html</a:t>
              </a:r>
              <a:endParaRPr lang="ko-KR" altLang="en-US" sz="1400" b="1" dirty="0"/>
            </a:p>
          </p:txBody>
        </p:sp>
        <p:cxnSp>
          <p:nvCxnSpPr>
            <p:cNvPr id="44" name="꺾인 연결선 43"/>
            <p:cNvCxnSpPr>
              <a:endCxn id="25" idx="0"/>
            </p:cNvCxnSpPr>
            <p:nvPr/>
          </p:nvCxnSpPr>
          <p:spPr>
            <a:xfrm>
              <a:off x="320423" y="1432521"/>
              <a:ext cx="2329958" cy="869476"/>
            </a:xfrm>
            <a:prstGeom prst="bent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꺾인 연결선 44"/>
            <p:cNvCxnSpPr>
              <a:stCxn id="40" idx="1"/>
              <a:endCxn id="25" idx="2"/>
            </p:cNvCxnSpPr>
            <p:nvPr/>
          </p:nvCxnSpPr>
          <p:spPr>
            <a:xfrm rot="10800000" flipH="1">
              <a:off x="1359743" y="3129240"/>
              <a:ext cx="823038" cy="2318887"/>
            </a:xfrm>
            <a:prstGeom prst="bentConnector3">
              <a:avLst>
                <a:gd name="adj1" fmla="val -27775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직사각형 47"/>
            <p:cNvSpPr/>
            <p:nvPr/>
          </p:nvSpPr>
          <p:spPr>
            <a:xfrm>
              <a:off x="204911" y="3783884"/>
              <a:ext cx="179728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>
                  <a:latin typeface="+mj-lt"/>
                  <a:ea typeface="HY강B" pitchFamily="18" charset="-127"/>
                </a:rPr>
                <a:t>method="</a:t>
              </a:r>
              <a:r>
                <a:rPr lang="en-US" altLang="ko-KR" sz="1600" b="1" dirty="0" smtClean="0">
                  <a:latin typeface="+mj-lt"/>
                  <a:ea typeface="HY강B" pitchFamily="18" charset="-127"/>
                </a:rPr>
                <a:t>post“</a:t>
              </a:r>
            </a:p>
            <a:p>
              <a:r>
                <a:rPr lang="en-US" altLang="ko-KR" sz="1600" b="1" dirty="0" smtClean="0">
                  <a:latin typeface="+mj-lt"/>
                  <a:ea typeface="HY강B" pitchFamily="18" charset="-127"/>
                </a:rPr>
                <a:t>action</a:t>
              </a:r>
              <a:r>
                <a:rPr lang="en-US" altLang="ko-KR" sz="1600" b="1" dirty="0">
                  <a:latin typeface="+mj-lt"/>
                  <a:ea typeface="HY강B" pitchFamily="18" charset="-127"/>
                </a:rPr>
                <a:t>="login.html</a:t>
              </a:r>
              <a:endParaRPr lang="ko-KR" altLang="en-US" sz="1600" b="1" dirty="0">
                <a:latin typeface="+mj-lt"/>
                <a:ea typeface="HY강B" pitchFamily="18" charset="-127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5885220" y="3155252"/>
              <a:ext cx="675790" cy="5985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619081" y="4191285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UserDao</a:t>
              </a:r>
              <a:endParaRPr lang="ko-KR" altLang="en-US" dirty="0"/>
            </a:p>
          </p:txBody>
        </p:sp>
        <p:sp>
          <p:nvSpPr>
            <p:cNvPr id="65" name="Line 3"/>
            <p:cNvSpPr>
              <a:spLocks noChangeShapeType="1"/>
            </p:cNvSpPr>
            <p:nvPr/>
          </p:nvSpPr>
          <p:spPr bwMode="auto">
            <a:xfrm>
              <a:off x="7299047" y="3943782"/>
              <a:ext cx="140142" cy="253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297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로그인 폼 정보검증 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64704"/>
            <a:ext cx="8153400" cy="4896544"/>
          </a:xfrm>
        </p:spPr>
        <p:txBody>
          <a:bodyPr/>
          <a:lstStyle/>
          <a:p>
            <a:r>
              <a:rPr kumimoji="1" lang="en-US" altLang="ko-KR" b="1" dirty="0" smtClean="0">
                <a:latin typeface="Adobe 고딕 Std B" pitchFamily="34" charset="-127"/>
                <a:ea typeface="Adobe 고딕 Std B" pitchFamily="34" charset="-127"/>
              </a:rPr>
              <a:t>Validator</a:t>
            </a:r>
          </a:p>
          <a:p>
            <a:pPr lvl="1"/>
            <a:r>
              <a:rPr lang="ko-KR" altLang="en-US" sz="1600" dirty="0" smtClean="0"/>
              <a:t>로그인 폼에서 </a:t>
            </a:r>
            <a:r>
              <a:rPr lang="ko-KR" altLang="en-US" sz="1600" dirty="0"/>
              <a:t>입력한 항목을 검증한다</a:t>
            </a:r>
            <a:r>
              <a:rPr lang="en-US" altLang="ko-KR" sz="1600" dirty="0"/>
              <a:t>. </a:t>
            </a:r>
            <a:endParaRPr lang="en-US" altLang="ko-KR" sz="1600" dirty="0" smtClean="0"/>
          </a:p>
          <a:p>
            <a:pPr lvl="1"/>
            <a:r>
              <a:rPr lang="ko-KR" altLang="en-US" sz="1600" dirty="0"/>
              <a:t>로그인 </a:t>
            </a:r>
            <a:r>
              <a:rPr lang="ko-KR" altLang="en-US" sz="1600" dirty="0" smtClean="0"/>
              <a:t>폼에서 입력항목은 일단 </a:t>
            </a:r>
            <a:r>
              <a:rPr lang="en-US" altLang="ko-KR" sz="1600" dirty="0" smtClean="0"/>
              <a:t>DTO </a:t>
            </a:r>
            <a:r>
              <a:rPr lang="ko-KR" altLang="en-US" sz="1600" dirty="0" smtClean="0"/>
              <a:t>객체에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저장해야하므로</a:t>
            </a:r>
            <a:r>
              <a:rPr lang="ko-KR" altLang="en-US" sz="1600" dirty="0" smtClean="0"/>
              <a:t> 폼 </a:t>
            </a:r>
            <a:r>
              <a:rPr lang="ko-KR" altLang="en-US" sz="1600" dirty="0" err="1" smtClean="0"/>
              <a:t>설계시</a:t>
            </a:r>
            <a:r>
              <a:rPr lang="ko-KR" altLang="en-US" sz="1600" dirty="0" smtClean="0"/>
              <a:t> 테이블</a:t>
            </a:r>
            <a:r>
              <a:rPr lang="en-US" altLang="ko-KR" sz="1600" dirty="0" smtClean="0"/>
              <a:t>, DTO </a:t>
            </a:r>
            <a:r>
              <a:rPr lang="ko-KR" altLang="en-US" sz="1600" dirty="0" smtClean="0"/>
              <a:t>객체의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요소와 이름이 일치해야 한다</a:t>
            </a:r>
            <a:r>
              <a:rPr lang="en-US" altLang="ko-KR" sz="1600" dirty="0" smtClean="0"/>
              <a:t>.   </a:t>
            </a:r>
          </a:p>
          <a:p>
            <a:pPr lvl="1"/>
            <a:r>
              <a:rPr lang="en-US" altLang="ko-KR" sz="1600" dirty="0" smtClean="0"/>
              <a:t>Spring</a:t>
            </a:r>
            <a:r>
              <a:rPr lang="ko-KR" altLang="en-US" sz="1600" dirty="0" smtClean="0"/>
              <a:t>에서는 객체의 </a:t>
            </a:r>
            <a:r>
              <a:rPr lang="ko-KR" altLang="en-US" sz="1600" dirty="0"/>
              <a:t>유효성을 체크하기 </a:t>
            </a:r>
            <a:r>
              <a:rPr lang="ko-KR" altLang="en-US" sz="1600" dirty="0" smtClean="0"/>
              <a:t>위해 </a:t>
            </a:r>
            <a:r>
              <a:rPr lang="en-US" altLang="ko-KR" sz="1600" dirty="0" smtClean="0"/>
              <a:t>Validator </a:t>
            </a:r>
            <a:r>
              <a:rPr lang="ko-KR" altLang="en-US" sz="1600" dirty="0" smtClean="0"/>
              <a:t>인터페이스를 제공한다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pPr lvl="1"/>
            <a:r>
              <a:rPr lang="en-US" altLang="ko-KR" sz="1600" dirty="0" smtClean="0"/>
              <a:t>validator</a:t>
            </a:r>
            <a:r>
              <a:rPr lang="ko-KR" altLang="en-US" sz="1600" dirty="0"/>
              <a:t>는 유효성을 </a:t>
            </a:r>
            <a:r>
              <a:rPr lang="ko-KR" altLang="en-US" sz="1600" dirty="0" smtClean="0"/>
              <a:t>체크결과를  </a:t>
            </a:r>
            <a:r>
              <a:rPr lang="en-US" altLang="ko-KR" sz="1600" dirty="0">
                <a:solidFill>
                  <a:srgbClr val="0000FF"/>
                </a:solidFill>
              </a:rPr>
              <a:t>Errors</a:t>
            </a:r>
            <a:r>
              <a:rPr lang="ko-KR" altLang="en-US" sz="1600" dirty="0"/>
              <a:t>객체에 </a:t>
            </a:r>
            <a:r>
              <a:rPr lang="ko-KR" altLang="en-US" sz="1600" dirty="0" smtClean="0"/>
              <a:t>유효성체크 </a:t>
            </a:r>
            <a:r>
              <a:rPr lang="ko-KR" altLang="en-US" sz="1600" dirty="0"/>
              <a:t>실패를 </a:t>
            </a:r>
            <a:r>
              <a:rPr lang="ko-KR" altLang="en-US" sz="1600" dirty="0" smtClean="0"/>
              <a:t>보고한</a:t>
            </a:r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07626"/>
            <a:ext cx="35395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660436" y="2923064"/>
            <a:ext cx="1823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@</a:t>
            </a:r>
            <a:r>
              <a:rPr lang="en-US" altLang="ko-KR" b="1" dirty="0" err="1"/>
              <a:t>ModelAttribute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4024511" y="504001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Form </a:t>
            </a:r>
            <a:r>
              <a:rPr lang="en-US" altLang="ko-KR" b="1" dirty="0">
                <a:sym typeface="Wingdings" panose="05000000000000000000" pitchFamily="2" charset="2"/>
              </a:rPr>
              <a:t> </a:t>
            </a:r>
            <a:r>
              <a:rPr lang="en-US" altLang="ko-KR" b="1" dirty="0" smtClean="0">
                <a:sym typeface="Wingdings" panose="05000000000000000000" pitchFamily="2" charset="2"/>
              </a:rPr>
              <a:t>DTO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7396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@</a:t>
            </a:r>
            <a:r>
              <a:rPr lang="en-US" altLang="ko-KR" b="1" dirty="0" err="1" smtClean="0"/>
              <a:t>ModelAttribute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13440" cy="5472608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@</a:t>
            </a:r>
            <a:r>
              <a:rPr lang="en-US" altLang="ko-KR" sz="1600" dirty="0" err="1"/>
              <a:t>ModelAttribute</a:t>
            </a:r>
            <a:r>
              <a:rPr lang="en-US" altLang="ko-KR" sz="1600" dirty="0"/>
              <a:t> </a:t>
            </a:r>
            <a:r>
              <a:rPr lang="ko-KR" altLang="en-US" sz="1600" dirty="0" err="1"/>
              <a:t>어노테이션이</a:t>
            </a:r>
            <a:r>
              <a:rPr lang="ko-KR" altLang="en-US" sz="1600" dirty="0"/>
              <a:t> 적용된 </a:t>
            </a:r>
            <a:r>
              <a:rPr lang="ko-KR" altLang="en-US" sz="1600" dirty="0" err="1"/>
              <a:t>메서드가</a:t>
            </a:r>
            <a:r>
              <a:rPr lang="ko-KR" altLang="en-US" sz="1600" dirty="0"/>
              <a:t> </a:t>
            </a:r>
            <a:r>
              <a:rPr lang="en-US" altLang="ko-KR" sz="1600" dirty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 </a:t>
            </a:r>
            <a:r>
              <a:rPr lang="ko-KR" altLang="en-US" sz="1600" dirty="0" err="1"/>
              <a:t>어노테이션이</a:t>
            </a:r>
            <a:r>
              <a:rPr lang="ko-KR" altLang="en-US" sz="1600" dirty="0"/>
              <a:t> 적용된 </a:t>
            </a:r>
            <a:r>
              <a:rPr lang="ko-KR" altLang="en-US" sz="1600" dirty="0" err="1"/>
              <a:t>메서드</a:t>
            </a:r>
            <a:r>
              <a:rPr lang="ko-KR" altLang="en-US" sz="1600" dirty="0"/>
              <a:t> 보다 먼저 </a:t>
            </a:r>
            <a:r>
              <a:rPr lang="ko-KR" altLang="en-US" sz="1600" dirty="0" smtClean="0"/>
              <a:t>호출되어 모델에 사용될 커맨드객체 생성 및 초기화</a:t>
            </a:r>
            <a:endParaRPr lang="en-US" altLang="ko-KR" sz="1600" dirty="0" smtClean="0"/>
          </a:p>
          <a:p>
            <a:r>
              <a:rPr lang="en-US" altLang="ko-KR" sz="1600" dirty="0"/>
              <a:t>@</a:t>
            </a:r>
            <a:r>
              <a:rPr lang="en-US" altLang="ko-KR" sz="1600" dirty="0" err="1" smtClean="0"/>
              <a:t>RequestMapping</a:t>
            </a:r>
            <a:r>
              <a:rPr lang="ko-KR" altLang="en-US" sz="1600" dirty="0" smtClean="0"/>
              <a:t>가 적용된 </a:t>
            </a:r>
            <a:r>
              <a:rPr lang="ko-KR" altLang="en-US" sz="1600" dirty="0" err="1" smtClean="0"/>
              <a:t>메서드에</a:t>
            </a:r>
            <a:r>
              <a:rPr lang="ko-KR" altLang="en-US" sz="1600" dirty="0" smtClean="0"/>
              <a:t> 사용되면 </a:t>
            </a:r>
            <a:r>
              <a:rPr lang="ko-KR" altLang="en-US" sz="1600" dirty="0"/>
              <a:t>클라이언트의 </a:t>
            </a:r>
            <a:r>
              <a:rPr lang="ko-KR" altLang="en-US" sz="1600" dirty="0" err="1"/>
              <a:t>파라미터와</a:t>
            </a:r>
            <a:r>
              <a:rPr lang="ko-KR" altLang="en-US" sz="1600" dirty="0"/>
              <a:t> </a:t>
            </a:r>
            <a:r>
              <a:rPr lang="ko-KR" altLang="en-US" sz="1600" dirty="0">
                <a:solidFill>
                  <a:srgbClr val="0000FF"/>
                </a:solidFill>
              </a:rPr>
              <a:t>동일한 이</a:t>
            </a:r>
            <a:r>
              <a:rPr lang="ko-KR" altLang="en-US" sz="1600" dirty="0"/>
              <a:t>름의 </a:t>
            </a:r>
            <a:r>
              <a:rPr lang="ko-KR" altLang="en-US" sz="1600" dirty="0" err="1"/>
              <a:t>자바빈</a:t>
            </a:r>
            <a:r>
              <a:rPr lang="ko-KR" altLang="en-US" sz="1600" dirty="0"/>
              <a:t> 객체</a:t>
            </a:r>
            <a:r>
              <a:rPr lang="en-US" altLang="ko-KR" sz="1600" dirty="0"/>
              <a:t>(</a:t>
            </a:r>
            <a:r>
              <a:rPr lang="en-US" altLang="ko-KR" sz="1600" dirty="0" err="1"/>
              <a:t>Dto</a:t>
            </a:r>
            <a:r>
              <a:rPr lang="en-US" altLang="ko-KR" sz="1600" dirty="0"/>
              <a:t>)</a:t>
            </a:r>
            <a:r>
              <a:rPr lang="ko-KR" altLang="en-US" sz="1600" dirty="0"/>
              <a:t>를 자동으로 바인딩</a:t>
            </a:r>
            <a:r>
              <a:rPr lang="ko-KR" altLang="en-US" b="1" dirty="0" smtClean="0"/>
              <a:t/>
            </a:r>
            <a:br>
              <a:rPr lang="ko-KR" altLang="en-US" b="1" dirty="0" smtClean="0"/>
            </a:br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611208" y="1804878"/>
            <a:ext cx="8164735" cy="3187587"/>
            <a:chOff x="755576" y="764704"/>
            <a:chExt cx="8164735" cy="3187587"/>
          </a:xfrm>
        </p:grpSpPr>
        <p:sp>
          <p:nvSpPr>
            <p:cNvPr id="5" name="TextBox 4"/>
            <p:cNvSpPr txBox="1"/>
            <p:nvPr/>
          </p:nvSpPr>
          <p:spPr>
            <a:xfrm>
              <a:off x="4572000" y="764704"/>
              <a:ext cx="476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/>
                <a:t>Dto</a:t>
              </a:r>
              <a:endParaRPr lang="ko-KR" altLang="en-US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2365" y="2041103"/>
              <a:ext cx="308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0000FF"/>
                  </a:solidFill>
                </a:rPr>
                <a:t>폼</a:t>
              </a:r>
              <a:r>
                <a:rPr lang="en-US" altLang="ko-KR" sz="1400" dirty="0" smtClean="0"/>
                <a:t> </a:t>
              </a:r>
              <a:endParaRPr lang="ko-KR" altLang="en-US" sz="14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6" y="1124744"/>
              <a:ext cx="1512168" cy="2827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1628800"/>
              <a:ext cx="1323975" cy="229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1700808"/>
              <a:ext cx="1601224" cy="2232248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2339752" y="2060848"/>
              <a:ext cx="1823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/>
                <a:t>@</a:t>
              </a:r>
              <a:r>
                <a:rPr lang="en-US" altLang="ko-KR" b="1" dirty="0" err="1" smtClean="0"/>
                <a:t>ModelAttribute</a:t>
              </a:r>
              <a:endParaRPr lang="ko-KR" altLang="en-US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>
              <a:off x="2411760" y="2492896"/>
              <a:ext cx="1584176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>
              <a:off x="5508104" y="2492896"/>
              <a:ext cx="216024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7092280" y="2060848"/>
              <a:ext cx="566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0000FF"/>
                  </a:solidFill>
                </a:rPr>
                <a:t>SQL</a:t>
              </a:r>
              <a:endParaRPr lang="ko-KR" altLang="en-US" b="1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508104" y="1772816"/>
              <a:ext cx="2068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 smtClean="0">
                  <a:sym typeface="Wingdings" panose="05000000000000000000" pitchFamily="2" charset="2"/>
                </a:rPr>
                <a:t>SqlParameterSource</a:t>
              </a:r>
              <a:endParaRPr lang="ko-KR" altLang="en-US" b="1" dirty="0"/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flipH="1">
              <a:off x="5475852" y="2776563"/>
              <a:ext cx="2160240" cy="436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/>
            <p:cNvSpPr/>
            <p:nvPr/>
          </p:nvSpPr>
          <p:spPr>
            <a:xfrm>
              <a:off x="7308304" y="2780928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0000FF"/>
                  </a:solidFill>
                  <a:sym typeface="Wingdings" panose="05000000000000000000" pitchFamily="2" charset="2"/>
                </a:rPr>
                <a:t>Rs</a:t>
              </a:r>
              <a:endParaRPr lang="ko-KR" altLang="en-US" b="1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796136" y="2780928"/>
              <a:ext cx="1341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 smtClean="0">
                  <a:sym typeface="Wingdings" panose="05000000000000000000" pitchFamily="2" charset="2"/>
                </a:rPr>
                <a:t>RowMapper</a:t>
              </a:r>
              <a:endParaRPr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688760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유효성체크</a:t>
            </a:r>
            <a:r>
              <a:rPr lang="en-US" altLang="ko-KR" b="1" dirty="0"/>
              <a:t>(</a:t>
            </a:r>
            <a:r>
              <a:rPr lang="en-US" altLang="ko-KR" b="1" dirty="0" smtClean="0"/>
              <a:t>Validation </a:t>
            </a:r>
            <a:r>
              <a:rPr lang="ko-KR" altLang="en-US" b="1" dirty="0" smtClean="0"/>
              <a:t>작성</a:t>
            </a:r>
            <a:r>
              <a:rPr kumimoji="1" lang="en-US" altLang="ko-KR" b="1" dirty="0" smtClean="0">
                <a:latin typeface="굴림" charset="-127"/>
                <a:ea typeface="굴림" charset="-127"/>
              </a:rPr>
              <a:t>)</a:t>
            </a:r>
            <a:endParaRPr lang="ko-KR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3" y="980728"/>
            <a:ext cx="4735835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9" y="2636910"/>
            <a:ext cx="3816424" cy="3607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543" y="4005064"/>
            <a:ext cx="26384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9" y="2229248"/>
            <a:ext cx="674044" cy="1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631595" y="2277607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631595" y="3023518"/>
            <a:ext cx="7777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019193" y="2173952"/>
            <a:ext cx="2623033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3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en-US" altLang="ko-KR" sz="1600" b="1" dirty="0" err="1" smtClean="0">
                <a:latin typeface="HY강B" pitchFamily="18" charset="-127"/>
                <a:ea typeface="HY강B" pitchFamily="18" charset="-127"/>
              </a:rPr>
              <a:t>login.jsp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2"/>
          </p:cNvCxnSpPr>
          <p:nvPr/>
        </p:nvCxnSpPr>
        <p:spPr bwMode="auto">
          <a:xfrm flipH="1">
            <a:off x="6301131" y="2512506"/>
            <a:ext cx="29579" cy="256429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/>
          <p:nvPr/>
        </p:nvSpPr>
        <p:spPr>
          <a:xfrm>
            <a:off x="1991636" y="1268760"/>
            <a:ext cx="3084420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1.src&gt;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&gt;new&gt;class&gt;  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stCxn id="11" idx="2"/>
            <a:endCxn id="8" idx="0"/>
          </p:cNvCxnSpPr>
          <p:nvPr/>
        </p:nvCxnSpPr>
        <p:spPr bwMode="auto">
          <a:xfrm flipH="1">
            <a:off x="2020485" y="1607314"/>
            <a:ext cx="1513361" cy="1416204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4376919" y="3968546"/>
            <a:ext cx="699137" cy="17977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6908860" y="5862723"/>
            <a:ext cx="837978" cy="24314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5364088" y="5076801"/>
            <a:ext cx="3528392" cy="1523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7170660" y="5440052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3419871" y="4976063"/>
            <a:ext cx="915505" cy="2531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021000" y="3943896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24" name="직선 화살표 연결선 23"/>
          <p:cNvCxnSpPr>
            <a:cxnSpLocks noChangeShapeType="1"/>
            <a:stCxn id="11" idx="2"/>
          </p:cNvCxnSpPr>
          <p:nvPr/>
        </p:nvCxnSpPr>
        <p:spPr bwMode="auto">
          <a:xfrm flipH="1">
            <a:off x="2172888" y="1607314"/>
            <a:ext cx="1360958" cy="73591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9" name="직사각형 28"/>
          <p:cNvSpPr/>
          <p:nvPr/>
        </p:nvSpPr>
        <p:spPr>
          <a:xfrm>
            <a:off x="3058594" y="4933354"/>
            <a:ext cx="31437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31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Validator</a:t>
            </a:r>
            <a:endParaRPr lang="ko-KR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9399"/>
            <a:ext cx="2642834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619672" y="3379505"/>
            <a:ext cx="1163622" cy="1920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275856" y="692696"/>
            <a:ext cx="5328592" cy="59708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package </a:t>
            </a:r>
            <a:r>
              <a:rPr lang="en-US" altLang="ko-KR" sz="1400" b="1" dirty="0" err="1"/>
              <a:t>user.utils</a:t>
            </a:r>
            <a:r>
              <a:rPr lang="en-US" altLang="ko-KR" sz="1400" b="1" dirty="0"/>
              <a:t>;</a:t>
            </a:r>
          </a:p>
          <a:p>
            <a:endParaRPr lang="en-US" altLang="ko-KR" sz="1400" b="1" dirty="0" smtClean="0"/>
          </a:p>
          <a:p>
            <a:endParaRPr lang="en-US" altLang="ko-KR" sz="1400" b="1" dirty="0" smtClean="0"/>
          </a:p>
          <a:p>
            <a:r>
              <a:rPr lang="en-US" altLang="ko-KR" sz="1400" b="1" dirty="0" smtClean="0"/>
              <a:t>public </a:t>
            </a:r>
            <a:r>
              <a:rPr lang="en-US" altLang="ko-KR" sz="1400" b="1" dirty="0"/>
              <a:t>class </a:t>
            </a:r>
            <a:r>
              <a:rPr lang="en-US" altLang="ko-KR" sz="1400" b="1" dirty="0" err="1"/>
              <a:t>LoginValidator</a:t>
            </a:r>
            <a:r>
              <a:rPr lang="en-US" altLang="ko-KR" sz="1400" b="1" dirty="0"/>
              <a:t> implements Validator {</a:t>
            </a:r>
          </a:p>
          <a:p>
            <a:endParaRPr lang="ko-KR" altLang="en-US" sz="1400" dirty="0"/>
          </a:p>
          <a:p>
            <a:pPr lvl="1"/>
            <a:r>
              <a:rPr lang="en-US" altLang="ko-KR" sz="1400" dirty="0"/>
              <a:t>@Override</a:t>
            </a:r>
          </a:p>
          <a:p>
            <a:pPr lvl="1"/>
            <a:r>
              <a:rPr lang="en-US" altLang="ko-KR" sz="1400" b="1" dirty="0"/>
              <a:t>public </a:t>
            </a:r>
            <a:r>
              <a:rPr lang="en-US" altLang="ko-KR" sz="1400" b="1" dirty="0" err="1"/>
              <a:t>boolean</a:t>
            </a:r>
            <a:r>
              <a:rPr lang="en-US" altLang="ko-KR" sz="1400" b="1" dirty="0"/>
              <a:t> supports(Class&lt;?&gt; </a:t>
            </a:r>
            <a:r>
              <a:rPr lang="en-US" altLang="ko-KR" sz="1400" b="1" dirty="0" err="1"/>
              <a:t>clazz</a:t>
            </a:r>
            <a:r>
              <a:rPr lang="en-US" altLang="ko-KR" sz="1400" b="1" dirty="0"/>
              <a:t>) {</a:t>
            </a:r>
          </a:p>
          <a:p>
            <a:pPr lvl="1"/>
            <a:r>
              <a:rPr lang="en-US" altLang="ko-KR" sz="1400" dirty="0" smtClean="0"/>
              <a:t>	return </a:t>
            </a:r>
            <a:r>
              <a:rPr lang="en-US" altLang="ko-KR" sz="1400" b="1" dirty="0" err="1">
                <a:solidFill>
                  <a:srgbClr val="0000FF"/>
                </a:solidFill>
              </a:rPr>
              <a:t>UserDto</a:t>
            </a:r>
            <a:r>
              <a:rPr lang="en-US" altLang="ko-KR" sz="1400" dirty="0" err="1"/>
              <a:t>.class.isAssignableFrom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clazz</a:t>
            </a:r>
            <a:r>
              <a:rPr lang="en-US" altLang="ko-KR" sz="1400" dirty="0"/>
              <a:t>);</a:t>
            </a:r>
          </a:p>
          <a:p>
            <a:pPr lvl="1"/>
            <a:r>
              <a:rPr lang="en-US" altLang="ko-KR" sz="1400" b="1" dirty="0"/>
              <a:t>}</a:t>
            </a:r>
          </a:p>
          <a:p>
            <a:pPr lvl="1"/>
            <a:endParaRPr lang="ko-KR" altLang="en-US" sz="1400" dirty="0"/>
          </a:p>
          <a:p>
            <a:pPr lvl="1"/>
            <a:r>
              <a:rPr lang="en-US" altLang="ko-KR" sz="1400" dirty="0"/>
              <a:t>@Override</a:t>
            </a:r>
          </a:p>
          <a:p>
            <a:pPr lvl="1"/>
            <a:r>
              <a:rPr lang="en-US" altLang="ko-KR" sz="1400" b="1" dirty="0"/>
              <a:t>public void validate( Object command, Errors errors) {</a:t>
            </a:r>
          </a:p>
          <a:p>
            <a:pPr lvl="1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UserDto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user = (</a:t>
            </a:r>
            <a:r>
              <a:rPr lang="en-US" altLang="ko-KR" sz="1400" dirty="0" err="1"/>
              <a:t>UserDto</a:t>
            </a:r>
            <a:r>
              <a:rPr lang="en-US" altLang="ko-KR" sz="1400" dirty="0"/>
              <a:t>) command;</a:t>
            </a:r>
          </a:p>
          <a:p>
            <a:pPr lvl="1"/>
            <a:endParaRPr lang="ko-KR" altLang="en-US" sz="1400" dirty="0"/>
          </a:p>
          <a:p>
            <a:pPr lvl="2"/>
            <a:r>
              <a:rPr lang="en-US" altLang="ko-KR" sz="1400" b="1" dirty="0"/>
              <a:t>if (!</a:t>
            </a:r>
            <a:r>
              <a:rPr lang="en-US" altLang="ko-KR" sz="1400" b="1" dirty="0" err="1"/>
              <a:t>StringUtils.</a:t>
            </a:r>
            <a:r>
              <a:rPr lang="en-US" altLang="ko-KR" sz="1400" b="1" i="1" dirty="0" err="1"/>
              <a:t>hasLength</a:t>
            </a:r>
            <a:r>
              <a:rPr lang="en-US" altLang="ko-KR" sz="1400" b="1" i="1" dirty="0" smtClean="0"/>
              <a:t>( </a:t>
            </a:r>
            <a:r>
              <a:rPr lang="en-US" altLang="ko-KR" sz="1400" b="1" i="1" dirty="0" err="1" smtClean="0">
                <a:solidFill>
                  <a:srgbClr val="0000FF"/>
                </a:solidFill>
              </a:rPr>
              <a:t>user.getId</a:t>
            </a:r>
            <a:r>
              <a:rPr lang="en-US" altLang="ko-KR" sz="1400" b="1" i="1" dirty="0" smtClean="0">
                <a:solidFill>
                  <a:srgbClr val="0000FF"/>
                </a:solidFill>
              </a:rPr>
              <a:t>() </a:t>
            </a:r>
            <a:r>
              <a:rPr lang="en-US" altLang="ko-KR" sz="1400" b="1" i="1" dirty="0" smtClean="0"/>
              <a:t>)) </a:t>
            </a:r>
            <a:r>
              <a:rPr lang="en-US" altLang="ko-KR" sz="1400" b="1" i="1" dirty="0"/>
              <a:t>{</a:t>
            </a:r>
          </a:p>
          <a:p>
            <a:pPr lvl="2"/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errors.rejectValue</a:t>
            </a:r>
            <a:r>
              <a:rPr lang="en-US" altLang="ko-KR" sz="1400" dirty="0"/>
              <a:t>("id", "</a:t>
            </a:r>
            <a:r>
              <a:rPr lang="en-US" altLang="ko-KR" sz="1400" dirty="0" err="1"/>
              <a:t>error.required</a:t>
            </a:r>
            <a:r>
              <a:rPr lang="en-US" altLang="ko-KR" sz="1400" dirty="0"/>
              <a:t>");</a:t>
            </a:r>
          </a:p>
          <a:p>
            <a:pPr lvl="2"/>
            <a:r>
              <a:rPr lang="en-US" altLang="ko-KR" sz="1400" b="1" dirty="0"/>
              <a:t>}</a:t>
            </a:r>
          </a:p>
          <a:p>
            <a:pPr lvl="2"/>
            <a:endParaRPr lang="ko-KR" altLang="en-US" sz="1400" dirty="0"/>
          </a:p>
          <a:p>
            <a:pPr lvl="2"/>
            <a:r>
              <a:rPr lang="en-US" altLang="ko-KR" sz="1400" b="1" dirty="0"/>
              <a:t>if (!</a:t>
            </a:r>
            <a:r>
              <a:rPr lang="en-US" altLang="ko-KR" sz="1400" b="1" dirty="0" err="1"/>
              <a:t>StringUtils.</a:t>
            </a:r>
            <a:r>
              <a:rPr lang="en-US" altLang="ko-KR" sz="1400" b="1" i="1" dirty="0" err="1"/>
              <a:t>hasLength</a:t>
            </a:r>
            <a:r>
              <a:rPr lang="en-US" altLang="ko-KR" sz="1400" b="1" i="1" dirty="0" smtClean="0"/>
              <a:t>( </a:t>
            </a:r>
            <a:r>
              <a:rPr lang="en-US" altLang="ko-KR" sz="1400" b="1" i="1" dirty="0" err="1" smtClean="0">
                <a:solidFill>
                  <a:srgbClr val="0000FF"/>
                </a:solidFill>
              </a:rPr>
              <a:t>user.getPass</a:t>
            </a:r>
            <a:r>
              <a:rPr lang="en-US" altLang="ko-KR" sz="1400" b="1" i="1" dirty="0" smtClean="0">
                <a:solidFill>
                  <a:srgbClr val="0000FF"/>
                </a:solidFill>
              </a:rPr>
              <a:t>() </a:t>
            </a:r>
            <a:r>
              <a:rPr lang="en-US" altLang="ko-KR" sz="1400" b="1" i="1" dirty="0" smtClean="0"/>
              <a:t>)) </a:t>
            </a:r>
            <a:r>
              <a:rPr lang="en-US" altLang="ko-KR" sz="1400" b="1" i="1" dirty="0"/>
              <a:t>{</a:t>
            </a:r>
          </a:p>
          <a:p>
            <a:pPr lvl="2"/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errors.rejectValue</a:t>
            </a:r>
            <a:r>
              <a:rPr lang="en-US" altLang="ko-KR" sz="1400" dirty="0"/>
              <a:t>("pass", "</a:t>
            </a:r>
            <a:r>
              <a:rPr lang="en-US" altLang="ko-KR" sz="1400" dirty="0" err="1"/>
              <a:t>error.required</a:t>
            </a:r>
            <a:r>
              <a:rPr lang="en-US" altLang="ko-KR" sz="1400" dirty="0"/>
              <a:t>");</a:t>
            </a:r>
          </a:p>
          <a:p>
            <a:pPr lvl="2"/>
            <a:r>
              <a:rPr lang="en-US" altLang="ko-KR" sz="1400" b="1" dirty="0"/>
              <a:t>}</a:t>
            </a:r>
          </a:p>
          <a:p>
            <a:pPr lvl="2"/>
            <a:endParaRPr lang="ko-KR" altLang="en-US" sz="1400" dirty="0"/>
          </a:p>
          <a:p>
            <a:pPr lvl="2"/>
            <a:r>
              <a:rPr lang="en-US" altLang="ko-KR" sz="1400" b="1" dirty="0"/>
              <a:t>if (</a:t>
            </a:r>
            <a:r>
              <a:rPr lang="en-US" altLang="ko-KR" sz="1400" b="1" dirty="0" err="1"/>
              <a:t>errors.hasErrors</a:t>
            </a:r>
            <a:r>
              <a:rPr lang="en-US" altLang="ko-KR" sz="1400" b="1" dirty="0"/>
              <a:t>()) {</a:t>
            </a:r>
          </a:p>
          <a:p>
            <a:pPr lvl="2"/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errors.reject</a:t>
            </a:r>
            <a:r>
              <a:rPr lang="en-US" altLang="ko-KR" sz="1400" dirty="0"/>
              <a:t>("</a:t>
            </a:r>
            <a:r>
              <a:rPr lang="en-US" altLang="ko-KR" sz="1400" dirty="0" err="1"/>
              <a:t>error.input.user</a:t>
            </a:r>
            <a:r>
              <a:rPr lang="en-US" altLang="ko-KR" sz="1400" dirty="0"/>
              <a:t>");</a:t>
            </a:r>
          </a:p>
          <a:p>
            <a:pPr lvl="2"/>
            <a:r>
              <a:rPr lang="en-US" altLang="ko-KR" sz="1400" b="1" dirty="0"/>
              <a:t>}</a:t>
            </a:r>
          </a:p>
          <a:p>
            <a:pPr lvl="1"/>
            <a:r>
              <a:rPr lang="en-US" altLang="ko-KR" sz="1400" dirty="0"/>
              <a:t>}</a:t>
            </a:r>
          </a:p>
          <a:p>
            <a:r>
              <a:rPr lang="en-US" altLang="ko-KR" sz="1400" dirty="0"/>
              <a:t>}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3" y="1259399"/>
            <a:ext cx="1085870" cy="20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561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0406" y="91902"/>
            <a:ext cx="8153400" cy="646931"/>
          </a:xfrm>
        </p:spPr>
        <p:txBody>
          <a:bodyPr/>
          <a:lstStyle/>
          <a:p>
            <a:r>
              <a:rPr lang="en-US" altLang="ko-KR" dirty="0" smtClean="0"/>
              <a:t>Controller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Validator</a:t>
            </a:r>
            <a:r>
              <a:rPr lang="ko-KR" altLang="en-US" b="1" dirty="0" smtClean="0"/>
              <a:t>를 이용한 검증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17923" y="764703"/>
            <a:ext cx="8784976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ko-KR" sz="1600" dirty="0"/>
              <a:t>public class </a:t>
            </a:r>
            <a:r>
              <a:rPr lang="en-US" altLang="ko-KR" sz="1600" dirty="0" err="1"/>
              <a:t>LoginController</a:t>
            </a:r>
            <a:r>
              <a:rPr lang="en-US" altLang="ko-KR" sz="1600" dirty="0"/>
              <a:t> {</a:t>
            </a:r>
          </a:p>
          <a:p>
            <a:pPr>
              <a:lnSpc>
                <a:spcPts val="1400"/>
              </a:lnSpc>
            </a:pPr>
            <a:endParaRPr lang="ko-KR" altLang="en-US" sz="1600" dirty="0"/>
          </a:p>
          <a:p>
            <a:pPr lvl="1">
              <a:lnSpc>
                <a:spcPts val="1400"/>
              </a:lnSpc>
            </a:pPr>
            <a:r>
              <a:rPr lang="en-US" altLang="ko-KR" sz="1600" dirty="0" smtClean="0"/>
              <a:t>private </a:t>
            </a:r>
            <a:r>
              <a:rPr lang="en-US" altLang="ko-KR" sz="1600" dirty="0"/>
              <a:t>Validator </a:t>
            </a:r>
            <a:r>
              <a:rPr lang="en-US" altLang="ko-KR" sz="1600" dirty="0" err="1">
                <a:solidFill>
                  <a:srgbClr val="0000FF"/>
                </a:solidFill>
              </a:rPr>
              <a:t>loginValidator</a:t>
            </a:r>
            <a:r>
              <a:rPr lang="en-US" altLang="ko-KR" sz="1600" dirty="0" smtClean="0"/>
              <a:t>;</a:t>
            </a:r>
          </a:p>
          <a:p>
            <a:pPr lvl="1">
              <a:lnSpc>
                <a:spcPts val="1400"/>
              </a:lnSpc>
            </a:pPr>
            <a:endParaRPr lang="ko-KR" altLang="en-US" sz="1600" dirty="0"/>
          </a:p>
          <a:p>
            <a:pPr lvl="1">
              <a:lnSpc>
                <a:spcPts val="1400"/>
              </a:lnSpc>
            </a:pPr>
            <a:r>
              <a:rPr lang="en-US" altLang="ko-KR" sz="1600" dirty="0"/>
              <a:t>public void </a:t>
            </a:r>
            <a:r>
              <a:rPr lang="en-US" altLang="ko-KR" sz="1600" dirty="0" err="1"/>
              <a:t>setLoginValidator</a:t>
            </a:r>
            <a:r>
              <a:rPr lang="en-US" altLang="ko-KR" sz="1600" dirty="0"/>
              <a:t>(Validator </a:t>
            </a:r>
            <a:r>
              <a:rPr lang="en-US" altLang="ko-KR" sz="1600" dirty="0" err="1">
                <a:solidFill>
                  <a:schemeClr val="accent4">
                    <a:lumMod val="50000"/>
                  </a:schemeClr>
                </a:solidFill>
              </a:rPr>
              <a:t>loginValidator</a:t>
            </a:r>
            <a:r>
              <a:rPr lang="en-US" altLang="ko-KR" sz="1600" dirty="0"/>
              <a:t>) {</a:t>
            </a:r>
          </a:p>
          <a:p>
            <a:pPr lvl="1">
              <a:lnSpc>
                <a:spcPts val="1400"/>
              </a:lnSpc>
            </a:pPr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this.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loginValidator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= </a:t>
            </a:r>
            <a:r>
              <a:rPr lang="en-US" altLang="ko-KR" sz="1600" dirty="0" err="1">
                <a:solidFill>
                  <a:schemeClr val="accent4">
                    <a:lumMod val="50000"/>
                  </a:schemeClr>
                </a:solidFill>
              </a:rPr>
              <a:t>loginValidator</a:t>
            </a:r>
            <a:r>
              <a:rPr lang="en-US" altLang="ko-KR" sz="1600" dirty="0"/>
              <a:t>;</a:t>
            </a:r>
          </a:p>
          <a:p>
            <a:pPr lvl="1">
              <a:lnSpc>
                <a:spcPts val="1400"/>
              </a:lnSpc>
            </a:pPr>
            <a:r>
              <a:rPr lang="en-US" altLang="ko-KR" sz="1600" dirty="0"/>
              <a:t>}</a:t>
            </a:r>
          </a:p>
          <a:p>
            <a:pPr lvl="1">
              <a:lnSpc>
                <a:spcPts val="1400"/>
              </a:lnSpc>
            </a:pPr>
            <a:endParaRPr lang="ko-KR" altLang="en-US" sz="1600" dirty="0"/>
          </a:p>
          <a:p>
            <a:pPr lvl="1"/>
            <a:r>
              <a:rPr lang="en-US" altLang="ko-KR" sz="1600" dirty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(method = </a:t>
            </a:r>
            <a:r>
              <a:rPr lang="en-US" altLang="ko-KR" sz="1600" dirty="0" err="1"/>
              <a:t>RequestMethod.</a:t>
            </a:r>
            <a:r>
              <a:rPr lang="en-US" altLang="ko-KR" sz="1600" i="1" dirty="0" err="1"/>
              <a:t>POST</a:t>
            </a:r>
            <a:r>
              <a:rPr lang="en-US" altLang="ko-KR" sz="1600" i="1" dirty="0"/>
              <a:t>)</a:t>
            </a:r>
          </a:p>
          <a:p>
            <a:pPr lvl="1"/>
            <a:r>
              <a:rPr lang="en-US" altLang="ko-KR" sz="1600" dirty="0"/>
              <a:t>public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 </a:t>
            </a:r>
            <a:r>
              <a:rPr lang="en-US" altLang="ko-KR" sz="1600" dirty="0" err="1"/>
              <a:t>onSubmit</a:t>
            </a:r>
            <a:r>
              <a:rPr lang="en-US" altLang="ko-KR" sz="1600" dirty="0"/>
              <a:t>(@</a:t>
            </a:r>
            <a:r>
              <a:rPr lang="en-US" altLang="ko-KR" sz="1600" dirty="0" err="1"/>
              <a:t>ModelAttribute</a:t>
            </a:r>
            <a:r>
              <a:rPr lang="en-US" altLang="ko-KR" sz="1600" dirty="0"/>
              <a:t> User </a:t>
            </a:r>
            <a:r>
              <a:rPr lang="en-US" altLang="ko-KR" sz="1600" dirty="0" err="1"/>
              <a:t>user</a:t>
            </a:r>
            <a:r>
              <a:rPr lang="en-US" altLang="ko-KR" sz="1600" dirty="0"/>
              <a:t>, </a:t>
            </a:r>
            <a:r>
              <a:rPr lang="en-US" altLang="ko-KR" sz="1600" dirty="0" err="1" smtClean="0"/>
              <a:t>BindingResult</a:t>
            </a:r>
            <a:r>
              <a:rPr lang="en-US" altLang="ko-KR" sz="1600" dirty="0" smtClean="0"/>
              <a:t>  </a:t>
            </a:r>
            <a:r>
              <a:rPr lang="en-US" altLang="ko-KR" sz="1600" dirty="0" err="1"/>
              <a:t>bindingResult</a:t>
            </a:r>
            <a:r>
              <a:rPr lang="en-US" altLang="ko-KR" sz="1600" dirty="0"/>
              <a:t>) {</a:t>
            </a:r>
          </a:p>
          <a:p>
            <a:pPr lvl="2"/>
            <a:r>
              <a:rPr lang="en-US" altLang="ko-KR" sz="1600" dirty="0" err="1" smtClean="0">
                <a:solidFill>
                  <a:srgbClr val="0000FF"/>
                </a:solidFill>
              </a:rPr>
              <a:t>this.loginValidator.validate</a:t>
            </a:r>
            <a:r>
              <a:rPr lang="en-US" altLang="ko-KR" sz="1600" dirty="0" smtClean="0">
                <a:solidFill>
                  <a:srgbClr val="0000FF"/>
                </a:solidFill>
              </a:rPr>
              <a:t>(user</a:t>
            </a:r>
            <a:r>
              <a:rPr lang="en-US" altLang="ko-KR" sz="1600" dirty="0">
                <a:solidFill>
                  <a:srgbClr val="0000FF"/>
                </a:solidFill>
              </a:rPr>
              <a:t>, </a:t>
            </a:r>
            <a:r>
              <a:rPr lang="en-US" altLang="ko-KR" sz="1600" dirty="0" err="1">
                <a:solidFill>
                  <a:srgbClr val="0000FF"/>
                </a:solidFill>
              </a:rPr>
              <a:t>bindingResult</a:t>
            </a:r>
            <a:r>
              <a:rPr lang="en-US" altLang="ko-KR" sz="1600" dirty="0" smtClean="0">
                <a:solidFill>
                  <a:srgbClr val="0000FF"/>
                </a:solidFill>
              </a:rPr>
              <a:t>);</a:t>
            </a:r>
            <a:endParaRPr lang="ko-KR" altLang="en-US" sz="1600" dirty="0">
              <a:solidFill>
                <a:srgbClr val="0000FF"/>
              </a:solidFill>
            </a:endParaRPr>
          </a:p>
          <a:p>
            <a:pPr lvl="2"/>
            <a:r>
              <a:rPr lang="en-US" altLang="ko-KR" sz="1600" dirty="0" err="1"/>
              <a:t>ModelAndView</a:t>
            </a:r>
            <a:r>
              <a:rPr lang="en-US" altLang="ko-KR" sz="1600" dirty="0"/>
              <a:t>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();</a:t>
            </a:r>
          </a:p>
          <a:p>
            <a:pPr lvl="2"/>
            <a:r>
              <a:rPr lang="en-US" altLang="ko-KR" sz="1600" dirty="0" smtClean="0"/>
              <a:t>if </a:t>
            </a:r>
            <a:r>
              <a:rPr lang="en-US" altLang="ko-KR" sz="1600" dirty="0"/>
              <a:t>(</a:t>
            </a:r>
            <a:r>
              <a:rPr lang="en-US" altLang="ko-KR" sz="1600" dirty="0" err="1">
                <a:solidFill>
                  <a:srgbClr val="0000FF"/>
                </a:solidFill>
              </a:rPr>
              <a:t>bindingResult.hasErrors</a:t>
            </a:r>
            <a:r>
              <a:rPr lang="en-US" altLang="ko-KR" sz="1600" dirty="0">
                <a:solidFill>
                  <a:srgbClr val="0000FF"/>
                </a:solidFill>
              </a:rPr>
              <a:t>()</a:t>
            </a:r>
            <a:r>
              <a:rPr lang="en-US" altLang="ko-KR" sz="1600" dirty="0"/>
              <a:t>) </a:t>
            </a:r>
            <a:r>
              <a:rPr lang="en-US" altLang="ko-KR" sz="1600" dirty="0" smtClean="0"/>
              <a:t>{</a:t>
            </a:r>
          </a:p>
          <a:p>
            <a:pPr lvl="2"/>
            <a:r>
              <a:rPr lang="en-US" altLang="ko-KR" sz="1600" dirty="0" smtClean="0"/>
              <a:t>        </a:t>
            </a:r>
            <a:r>
              <a:rPr lang="en-US" altLang="ko-KR" sz="1600" dirty="0" err="1" smtClean="0"/>
              <a:t>modelAndView.getModel</a:t>
            </a:r>
            <a:r>
              <a:rPr lang="en-US" altLang="ko-KR" sz="1600" dirty="0"/>
              <a:t>().</a:t>
            </a:r>
            <a:r>
              <a:rPr lang="en-US" altLang="ko-KR" sz="1600" dirty="0" err="1"/>
              <a:t>putAll</a:t>
            </a:r>
            <a:r>
              <a:rPr lang="en-US" altLang="ko-KR" sz="1600" dirty="0" smtClean="0"/>
              <a:t>(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bindingResult.getModel</a:t>
            </a:r>
            <a:r>
              <a:rPr lang="en-US" altLang="ko-KR" sz="1600" dirty="0" smtClean="0">
                <a:solidFill>
                  <a:srgbClr val="0000FF"/>
                </a:solidFill>
              </a:rPr>
              <a:t>() </a:t>
            </a:r>
            <a:r>
              <a:rPr lang="en-US" altLang="ko-KR" sz="1600" dirty="0" smtClean="0"/>
              <a:t>);</a:t>
            </a:r>
            <a:endParaRPr lang="en-US" altLang="ko-KR" sz="1600" dirty="0"/>
          </a:p>
          <a:p>
            <a:pPr lvl="2"/>
            <a:r>
              <a:rPr lang="en-US" altLang="ko-KR" sz="1600" dirty="0" smtClean="0"/>
              <a:t>        return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;</a:t>
            </a:r>
          </a:p>
          <a:p>
            <a:pPr lvl="1"/>
            <a:r>
              <a:rPr lang="en-US" altLang="ko-KR" sz="1600" dirty="0" smtClean="0"/>
              <a:t>	}</a:t>
            </a:r>
            <a:endParaRPr lang="ko-KR" altLang="en-US" sz="1600" dirty="0"/>
          </a:p>
          <a:p>
            <a:pPr lvl="2"/>
            <a:r>
              <a:rPr lang="en-US" altLang="ko-KR" sz="1600" dirty="0" smtClean="0"/>
              <a:t>try {   DB </a:t>
            </a:r>
            <a:r>
              <a:rPr lang="ko-KR" altLang="en-US" sz="1600" dirty="0" smtClean="0"/>
              <a:t>검색</a:t>
            </a:r>
            <a:r>
              <a:rPr lang="en-US" altLang="ko-KR" sz="1600" dirty="0" smtClean="0"/>
              <a:t>  …..</a:t>
            </a:r>
          </a:p>
          <a:p>
            <a:pPr lvl="3"/>
            <a:r>
              <a:rPr lang="en-US" altLang="ko-KR" sz="1600" dirty="0" smtClean="0"/>
              <a:t>return </a:t>
            </a:r>
            <a:r>
              <a:rPr lang="en-US" altLang="ko-KR" sz="1600" dirty="0" err="1" smtClean="0"/>
              <a:t>modelAndView</a:t>
            </a:r>
            <a:r>
              <a:rPr lang="en-US" altLang="ko-KR" sz="1600" dirty="0" smtClean="0"/>
              <a:t>;</a:t>
            </a:r>
          </a:p>
          <a:p>
            <a:pPr lvl="2"/>
            <a:r>
              <a:rPr lang="en-US" altLang="ko-KR" sz="1600" dirty="0" smtClean="0"/>
              <a:t>}</a:t>
            </a:r>
          </a:p>
          <a:p>
            <a:pPr lvl="2"/>
            <a:r>
              <a:rPr lang="en-US" altLang="ko-KR" sz="1600" dirty="0" smtClean="0"/>
              <a:t>catch </a:t>
            </a:r>
            <a:r>
              <a:rPr lang="en-US" altLang="ko-KR" sz="1600" dirty="0"/>
              <a:t>(</a:t>
            </a:r>
            <a:r>
              <a:rPr lang="en-US" altLang="ko-KR" sz="1600" dirty="0" err="1"/>
              <a:t>EmptyResultDataAccessException</a:t>
            </a:r>
            <a:r>
              <a:rPr lang="en-US" altLang="ko-KR" sz="1600" dirty="0"/>
              <a:t> e) {</a:t>
            </a:r>
          </a:p>
          <a:p>
            <a:pPr lvl="3"/>
            <a:r>
              <a:rPr lang="en-US" altLang="ko-KR" sz="1600" dirty="0" err="1"/>
              <a:t>bindingResult.reject</a:t>
            </a:r>
            <a:r>
              <a:rPr lang="en-US" altLang="ko-KR" sz="1600" dirty="0"/>
              <a:t>("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error.login.user</a:t>
            </a:r>
            <a:r>
              <a:rPr lang="en-US" altLang="ko-KR" sz="1600" dirty="0" smtClean="0"/>
              <a:t>");</a:t>
            </a:r>
            <a:endParaRPr lang="en-US" altLang="ko-KR" sz="1600" dirty="0"/>
          </a:p>
          <a:p>
            <a:pPr lvl="3"/>
            <a:r>
              <a:rPr lang="en-US" altLang="ko-KR" sz="1600" dirty="0" err="1"/>
              <a:t>modelAndView.getModel</a:t>
            </a:r>
            <a:r>
              <a:rPr lang="en-US" altLang="ko-KR" sz="1600" dirty="0"/>
              <a:t>().</a:t>
            </a:r>
            <a:r>
              <a:rPr lang="en-US" altLang="ko-KR" sz="1600" dirty="0" err="1"/>
              <a:t>putAll</a:t>
            </a:r>
            <a:r>
              <a:rPr lang="en-US" altLang="ko-KR" sz="1600" dirty="0" smtClean="0"/>
              <a:t>(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bindingResult.getModel</a:t>
            </a:r>
            <a:r>
              <a:rPr lang="en-US" altLang="ko-KR" sz="1600" dirty="0" smtClean="0">
                <a:solidFill>
                  <a:srgbClr val="0000FF"/>
                </a:solidFill>
              </a:rPr>
              <a:t>() </a:t>
            </a:r>
            <a:r>
              <a:rPr lang="en-US" altLang="ko-KR" sz="1600" dirty="0" smtClean="0"/>
              <a:t>);</a:t>
            </a:r>
            <a:endParaRPr lang="en-US" altLang="ko-KR" sz="1600" dirty="0"/>
          </a:p>
          <a:p>
            <a:pPr lvl="3"/>
            <a:r>
              <a:rPr lang="en-US" altLang="ko-KR" sz="1600" dirty="0"/>
              <a:t>return </a:t>
            </a:r>
            <a:r>
              <a:rPr lang="en-US" altLang="ko-KR" sz="1600" dirty="0" err="1"/>
              <a:t>modelAndView</a:t>
            </a:r>
            <a:r>
              <a:rPr lang="en-US" altLang="ko-KR" sz="1600" dirty="0"/>
              <a:t>;</a:t>
            </a:r>
          </a:p>
          <a:p>
            <a:pPr lvl="2"/>
            <a:r>
              <a:rPr lang="en-US" altLang="ko-KR" sz="1600" dirty="0"/>
              <a:t>}</a:t>
            </a:r>
          </a:p>
          <a:p>
            <a:pPr lvl="1"/>
            <a:r>
              <a:rPr lang="en-US" altLang="ko-KR" sz="1600" dirty="0"/>
              <a:t>}</a:t>
            </a:r>
            <a:endParaRPr lang="ko-KR" altLang="en-US" sz="1600" dirty="0"/>
          </a:p>
          <a:p>
            <a:pPr>
              <a:lnSpc>
                <a:spcPts val="1400"/>
              </a:lnSpc>
            </a:pPr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4812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Web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로 전환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988840"/>
            <a:ext cx="4752530" cy="309634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95232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5339060" y="4071280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983436" y="3273883"/>
            <a:ext cx="2909044" cy="7973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91880" y="1578786"/>
            <a:ext cx="52565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&gt;Spring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Tools &gt; Add Spring Project Nature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691677" y="3789619"/>
            <a:ext cx="1152130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275856" y="4041205"/>
            <a:ext cx="1944216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1" y="2164626"/>
            <a:ext cx="1280987" cy="21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직선 화살표 연결선 8"/>
          <p:cNvCxnSpPr>
            <a:cxnSpLocks noChangeShapeType="1"/>
            <a:stCxn id="8" idx="1"/>
          </p:cNvCxnSpPr>
          <p:nvPr/>
        </p:nvCxnSpPr>
        <p:spPr bwMode="auto">
          <a:xfrm flipH="1">
            <a:off x="1266912" y="1748063"/>
            <a:ext cx="2224968" cy="4086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892" y="3356992"/>
            <a:ext cx="1698352" cy="28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01" y="2180810"/>
            <a:ext cx="897012" cy="21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25" y="3356992"/>
            <a:ext cx="1051819" cy="24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469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messages.properties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153400" cy="5760640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검증오류정보는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bindingResult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모두 저장됨</a:t>
            </a:r>
            <a:endParaRPr lang="en-US" altLang="ko-KR" sz="1600" dirty="0" smtClean="0"/>
          </a:p>
          <a:p>
            <a:r>
              <a:rPr lang="ko-KR" altLang="en-US" sz="1600" dirty="0" smtClean="0"/>
              <a:t>컨트롤러에 의해서 </a:t>
            </a:r>
            <a:r>
              <a:rPr lang="en-US" altLang="ko-KR" sz="1600" dirty="0" smtClean="0"/>
              <a:t>view(form)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전달된다</a:t>
            </a:r>
            <a:r>
              <a:rPr lang="en-US" altLang="ko-KR" sz="1600" dirty="0" smtClean="0"/>
              <a:t>.</a:t>
            </a:r>
          </a:p>
          <a:p>
            <a:r>
              <a:rPr lang="ko-KR" altLang="en-US" sz="1600" dirty="0" smtClean="0"/>
              <a:t>폼을 출력할 때 </a:t>
            </a:r>
            <a:r>
              <a:rPr lang="en-US" altLang="ko-KR" sz="1600" dirty="0" err="1"/>
              <a:t>bindingResult</a:t>
            </a:r>
            <a:r>
              <a:rPr lang="ko-KR" altLang="en-US" sz="1600" dirty="0" smtClean="0"/>
              <a:t>에 담긴 오류정보를 활용하여 에러메시지를 생성한다</a:t>
            </a:r>
            <a:r>
              <a:rPr lang="en-US" altLang="ko-KR" sz="1600" dirty="0" smtClean="0"/>
              <a:t>.</a:t>
            </a:r>
            <a:r>
              <a:rPr lang="ko-KR" altLang="en-US" sz="1600" dirty="0" smtClean="0"/>
              <a:t>  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endParaRPr lang="en-US" altLang="ko-KR" sz="1600" dirty="0" smtClean="0"/>
          </a:p>
          <a:p>
            <a:r>
              <a:rPr lang="ko-KR" altLang="en-US" sz="1600" dirty="0" smtClean="0"/>
              <a:t>스프링은 </a:t>
            </a:r>
            <a:r>
              <a:rPr lang="en-US" altLang="ko-KR" sz="1600" dirty="0" err="1" smtClean="0"/>
              <a:t>messages.properties</a:t>
            </a:r>
            <a:r>
              <a:rPr lang="ko-KR" altLang="en-US" sz="1600" dirty="0" smtClean="0"/>
              <a:t>의 메시지를 가져와 에러메시지로 사용</a:t>
            </a:r>
            <a:r>
              <a:rPr lang="en-US" altLang="ko-KR" sz="1600" dirty="0" smtClean="0"/>
              <a:t>( </a:t>
            </a:r>
            <a:r>
              <a:rPr lang="ko-KR" altLang="en-US" sz="1600" dirty="0" smtClean="0"/>
              <a:t>코드</a:t>
            </a:r>
            <a:r>
              <a:rPr lang="en-US" altLang="ko-KR" sz="1600" dirty="0" smtClean="0">
                <a:sym typeface="Wingdings" panose="05000000000000000000" pitchFamily="2" charset="2"/>
              </a:rPr>
              <a:t></a:t>
            </a:r>
            <a:r>
              <a:rPr lang="ko-KR" altLang="en-US" sz="1600" dirty="0" smtClean="0">
                <a:sym typeface="Wingdings" panose="05000000000000000000" pitchFamily="2" charset="2"/>
              </a:rPr>
              <a:t>메시지</a:t>
            </a:r>
            <a:r>
              <a:rPr lang="en-US" altLang="ko-KR" sz="1600" dirty="0" smtClean="0">
                <a:sym typeface="Wingdings" panose="05000000000000000000" pitchFamily="2" charset="2"/>
              </a:rPr>
              <a:t>)</a:t>
            </a:r>
          </a:p>
          <a:p>
            <a:r>
              <a:rPr lang="ko-KR" altLang="en-US" sz="1600" dirty="0" err="1" smtClean="0">
                <a:sym typeface="Wingdings" panose="05000000000000000000" pitchFamily="2" charset="2"/>
              </a:rPr>
              <a:t>프로퍼티</a:t>
            </a:r>
            <a:r>
              <a:rPr lang="ko-KR" altLang="en-US" sz="1600" dirty="0" smtClean="0">
                <a:sym typeface="Wingdings" panose="05000000000000000000" pitchFamily="2" charset="2"/>
              </a:rPr>
              <a:t> 파일은 유니코드로 변환하여 저장해야 함 </a:t>
            </a:r>
            <a:endParaRPr lang="en-US" altLang="ko-KR" sz="1600" dirty="0" smtClean="0">
              <a:sym typeface="Wingdings" panose="05000000000000000000" pitchFamily="2" charset="2"/>
            </a:endParaRPr>
          </a:p>
          <a:p>
            <a:r>
              <a:rPr lang="en-US" altLang="ko-KR" sz="1600" dirty="0" smtClean="0"/>
              <a:t>Native2ascii.exe  [source]  [destination] </a:t>
            </a:r>
            <a:r>
              <a:rPr lang="ko-KR" altLang="en-US" sz="1600" dirty="0" smtClean="0"/>
              <a:t>변환  </a:t>
            </a:r>
            <a:endParaRPr lang="ko-KR" altLang="en-US" sz="1600" dirty="0"/>
          </a:p>
        </p:txBody>
      </p:sp>
      <p:sp>
        <p:nvSpPr>
          <p:cNvPr id="4" name="직사각형 3"/>
          <p:cNvSpPr/>
          <p:nvPr/>
        </p:nvSpPr>
        <p:spPr>
          <a:xfrm>
            <a:off x="469478" y="2852167"/>
            <a:ext cx="5398665" cy="313932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 smtClean="0"/>
              <a:t>Error.</a:t>
            </a:r>
            <a:r>
              <a:rPr lang="ko-KR" altLang="en-US" dirty="0" smtClean="0"/>
              <a:t>에러코드 </a:t>
            </a:r>
            <a:r>
              <a:rPr lang="en-US" altLang="ko-KR" dirty="0" smtClean="0"/>
              <a:t>.</a:t>
            </a:r>
            <a:r>
              <a:rPr lang="ko-KR" altLang="en-US" dirty="0" smtClean="0"/>
              <a:t>모델이름</a:t>
            </a:r>
            <a:r>
              <a:rPr lang="en-US" altLang="ko-KR" dirty="0" smtClean="0"/>
              <a:t>.</a:t>
            </a:r>
            <a:r>
              <a:rPr lang="ko-KR" altLang="en-US" dirty="0" smtClean="0"/>
              <a:t>필드이름</a:t>
            </a:r>
            <a:endParaRPr lang="ko-KR" altLang="en-US" dirty="0"/>
          </a:p>
          <a:p>
            <a:endParaRPr lang="en-US" altLang="ko-KR" dirty="0" smtClean="0"/>
          </a:p>
          <a:p>
            <a:r>
              <a:rPr lang="en-US" altLang="ko-KR" dirty="0" err="1" smtClean="0"/>
              <a:t>error.input.user</a:t>
            </a:r>
            <a:r>
              <a:rPr lang="en-US" altLang="ko-KR" dirty="0"/>
              <a:t>=     *</a:t>
            </a:r>
            <a:r>
              <a:rPr lang="ko-KR" altLang="en-US" dirty="0"/>
              <a:t>입력 정보에 문제가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error.required.user.id=**</a:t>
            </a:r>
            <a:r>
              <a:rPr lang="ko-KR" altLang="en-US" dirty="0"/>
              <a:t>유저</a:t>
            </a:r>
            <a:r>
              <a:rPr lang="en-US" altLang="ko-KR" dirty="0"/>
              <a:t>ID</a:t>
            </a:r>
            <a:r>
              <a:rPr lang="ko-KR" altLang="en-US" dirty="0"/>
              <a:t>를 입력해 주세요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error.required.user.pass</a:t>
            </a:r>
            <a:r>
              <a:rPr lang="en-US" altLang="ko-KR" dirty="0"/>
              <a:t>=**</a:t>
            </a:r>
            <a:r>
              <a:rPr lang="ko-KR" altLang="en-US" dirty="0"/>
              <a:t>패스워드를 입력해 주세요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error.required.user.name=</a:t>
            </a:r>
            <a:r>
              <a:rPr lang="ko-KR" altLang="en-US" dirty="0"/>
              <a:t>이름을 입력해 주세요</a:t>
            </a:r>
            <a:r>
              <a:rPr lang="en-US" altLang="ko-KR" dirty="0"/>
              <a:t>..</a:t>
            </a:r>
          </a:p>
          <a:p>
            <a:r>
              <a:rPr lang="en-US" altLang="ko-KR" dirty="0" err="1"/>
              <a:t>error.required.user.jumin</a:t>
            </a:r>
            <a:r>
              <a:rPr lang="en-US" altLang="ko-KR" dirty="0"/>
              <a:t>=</a:t>
            </a:r>
            <a:r>
              <a:rPr lang="ko-KR" altLang="en-US" dirty="0"/>
              <a:t>주민번호를 입력해 주세요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 err="1"/>
              <a:t>error.duplicate.user</a:t>
            </a:r>
            <a:r>
              <a:rPr lang="en-US" altLang="ko-KR" dirty="0"/>
              <a:t>=</a:t>
            </a:r>
            <a:r>
              <a:rPr lang="ko-KR" altLang="en-US" dirty="0"/>
              <a:t>입력된 유저</a:t>
            </a:r>
            <a:r>
              <a:rPr lang="en-US" altLang="ko-KR" dirty="0"/>
              <a:t>ID</a:t>
            </a:r>
            <a:r>
              <a:rPr lang="ko-KR" altLang="en-US" dirty="0"/>
              <a:t>는 이미 사용 중입니다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error.login.user</a:t>
            </a:r>
            <a:r>
              <a:rPr lang="en-US" altLang="ko-KR" dirty="0"/>
              <a:t>=</a:t>
            </a:r>
            <a:r>
              <a:rPr lang="ko-KR" altLang="en-US" dirty="0"/>
              <a:t>아이디나 패스워드가 일치하지 않습니다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error.find.user</a:t>
            </a:r>
            <a:r>
              <a:rPr lang="en-US" altLang="ko-KR" dirty="0"/>
              <a:t>=</a:t>
            </a:r>
            <a:r>
              <a:rPr lang="ko-KR" altLang="en-US" dirty="0"/>
              <a:t>사용자 정보와 일치하는 아이디를  검색할 수 없습니다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007" y="2564904"/>
            <a:ext cx="3980566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88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메시지소스 생성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61764" y="886312"/>
            <a:ext cx="8820472" cy="8309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&lt;</a:t>
            </a:r>
            <a:r>
              <a:rPr lang="en-US" altLang="ko-KR" sz="1600" dirty="0"/>
              <a:t>bean id=</a:t>
            </a:r>
            <a:r>
              <a:rPr lang="en-US" altLang="ko-KR" sz="1600" i="1" dirty="0"/>
              <a:t>"</a:t>
            </a:r>
            <a:r>
              <a:rPr lang="en-US" altLang="ko-KR" sz="1600" i="1" dirty="0" err="1" smtClean="0"/>
              <a:t>messageSource</a:t>
            </a:r>
            <a:r>
              <a:rPr lang="en-US" altLang="ko-KR" sz="1600" i="1" dirty="0" smtClean="0"/>
              <a:t>“ class</a:t>
            </a:r>
            <a:r>
              <a:rPr lang="en-US" altLang="ko-KR" sz="1600" i="1" dirty="0"/>
              <a:t>="org.springframework.context.support.ResourceBundleMessageSource"&gt;</a:t>
            </a:r>
          </a:p>
          <a:p>
            <a:r>
              <a:rPr lang="en-US" altLang="ko-KR" sz="1600" dirty="0" smtClean="0"/>
              <a:t>          &lt;</a:t>
            </a:r>
            <a:r>
              <a:rPr lang="en-US" altLang="ko-KR" sz="1600" dirty="0"/>
              <a:t>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 smtClean="0"/>
              <a:t>basenames</a:t>
            </a:r>
            <a:r>
              <a:rPr lang="en-US" altLang="ko-KR" sz="1600" i="1" dirty="0" smtClean="0"/>
              <a:t>“ </a:t>
            </a:r>
            <a:r>
              <a:rPr lang="en-US" altLang="ko-KR" sz="1600" dirty="0" smtClean="0"/>
              <a:t>value=“messages” /</a:t>
            </a:r>
            <a:r>
              <a:rPr lang="en-US" altLang="ko-KR" sz="1600" i="1" dirty="0" smtClean="0"/>
              <a:t>&gt;</a:t>
            </a:r>
            <a:endParaRPr lang="en-US" altLang="ko-KR" sz="1600" i="1" dirty="0"/>
          </a:p>
          <a:p>
            <a:r>
              <a:rPr lang="en-US" altLang="ko-KR" sz="1600" dirty="0" smtClean="0"/>
              <a:t>&lt;/</a:t>
            </a:r>
            <a:r>
              <a:rPr lang="en-US" altLang="ko-KR" sz="1600" dirty="0"/>
              <a:t>bean&gt;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9236" y="2471192"/>
            <a:ext cx="626469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dirty="0"/>
              <a:t>&lt;</a:t>
            </a:r>
            <a:r>
              <a:rPr lang="en-US" altLang="ko-KR" dirty="0" err="1"/>
              <a:t>spring:</a:t>
            </a:r>
            <a:r>
              <a:rPr lang="en-US" altLang="ko-KR" dirty="0" err="1">
                <a:solidFill>
                  <a:srgbClr val="0000FF"/>
                </a:solidFill>
              </a:rPr>
              <a:t>hasBindErrors</a:t>
            </a:r>
            <a:r>
              <a:rPr lang="en-US" altLang="ko-KR" dirty="0"/>
              <a:t> name=</a:t>
            </a:r>
            <a:r>
              <a:rPr lang="en-US" altLang="ko-KR" i="1" dirty="0"/>
              <a:t>"user"&gt;</a:t>
            </a:r>
          </a:p>
          <a:p>
            <a:r>
              <a:rPr lang="en-US" altLang="ko-KR" dirty="0"/>
              <a:t>  &lt;span class=</a:t>
            </a:r>
            <a:r>
              <a:rPr lang="en-US" altLang="ko-KR" i="1" dirty="0"/>
              <a:t>"</a:t>
            </a:r>
            <a:r>
              <a:rPr lang="en-US" altLang="ko-KR" i="1" dirty="0" err="1"/>
              <a:t>fieldError</a:t>
            </a:r>
            <a:r>
              <a:rPr lang="en-US" altLang="ko-KR" i="1" dirty="0"/>
              <a:t>"&gt;</a:t>
            </a:r>
          </a:p>
          <a:p>
            <a:r>
              <a:rPr lang="en-US" altLang="ko-KR" dirty="0"/>
              <a:t>   </a:t>
            </a:r>
            <a:r>
              <a:rPr lang="en-US" altLang="ko-KR" dirty="0">
                <a:solidFill>
                  <a:srgbClr val="0000FF"/>
                </a:solidFill>
              </a:rPr>
              <a:t>&lt;</a:t>
            </a:r>
            <a:r>
              <a:rPr lang="en-US" altLang="ko-KR" dirty="0" err="1">
                <a:solidFill>
                  <a:srgbClr val="0000FF"/>
                </a:solidFill>
              </a:rPr>
              <a:t>c:forEach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var</a:t>
            </a:r>
            <a:r>
              <a:rPr lang="en-US" altLang="ko-KR" dirty="0">
                <a:solidFill>
                  <a:srgbClr val="0000FF"/>
                </a:solidFill>
              </a:rPr>
              <a:t>=</a:t>
            </a:r>
            <a:r>
              <a:rPr lang="en-US" altLang="ko-KR" i="1" dirty="0">
                <a:solidFill>
                  <a:srgbClr val="0000FF"/>
                </a:solidFill>
              </a:rPr>
              <a:t>"error" items="${</a:t>
            </a:r>
            <a:r>
              <a:rPr lang="en-US" altLang="ko-KR" i="1" dirty="0" err="1">
                <a:solidFill>
                  <a:srgbClr val="0000FF"/>
                </a:solidFill>
              </a:rPr>
              <a:t>errors.globalErrors</a:t>
            </a:r>
            <a:r>
              <a:rPr lang="en-US" altLang="ko-KR" i="1" dirty="0">
                <a:solidFill>
                  <a:srgbClr val="0000FF"/>
                </a:solidFill>
              </a:rPr>
              <a:t>}" &gt;</a:t>
            </a:r>
          </a:p>
          <a:p>
            <a:r>
              <a:rPr lang="en-US" altLang="ko-KR" dirty="0">
                <a:solidFill>
                  <a:srgbClr val="0000FF"/>
                </a:solidFill>
              </a:rPr>
              <a:t>  </a:t>
            </a:r>
            <a:r>
              <a:rPr lang="en-US" altLang="ko-KR" dirty="0" smtClean="0">
                <a:solidFill>
                  <a:srgbClr val="0000FF"/>
                </a:solidFill>
              </a:rPr>
              <a:t>       &lt;</a:t>
            </a:r>
            <a:r>
              <a:rPr lang="en-US" altLang="ko-KR" dirty="0" err="1">
                <a:solidFill>
                  <a:srgbClr val="0000FF"/>
                </a:solidFill>
              </a:rPr>
              <a:t>spring:</a:t>
            </a:r>
            <a:r>
              <a:rPr lang="en-US" altLang="ko-KR" dirty="0" err="1">
                <a:solidFill>
                  <a:schemeClr val="accent4">
                    <a:lumMod val="50000"/>
                  </a:schemeClr>
                </a:solidFill>
              </a:rPr>
              <a:t>message</a:t>
            </a:r>
            <a:r>
              <a:rPr lang="en-US" altLang="ko-KR" dirty="0">
                <a:solidFill>
                  <a:srgbClr val="0000FF"/>
                </a:solidFill>
              </a:rPr>
              <a:t> code=</a:t>
            </a:r>
            <a:r>
              <a:rPr lang="en-US" altLang="ko-KR" i="1" dirty="0">
                <a:solidFill>
                  <a:srgbClr val="0000FF"/>
                </a:solidFill>
              </a:rPr>
              <a:t>"${</a:t>
            </a:r>
            <a:r>
              <a:rPr lang="en-US" altLang="ko-KR" i="1" dirty="0" err="1">
                <a:solidFill>
                  <a:srgbClr val="0000FF"/>
                </a:solidFill>
              </a:rPr>
              <a:t>error.code</a:t>
            </a:r>
            <a:r>
              <a:rPr lang="en-US" altLang="ko-KR" i="1" dirty="0">
                <a:solidFill>
                  <a:srgbClr val="0000FF"/>
                </a:solidFill>
              </a:rPr>
              <a:t>}"  /&gt;</a:t>
            </a:r>
          </a:p>
          <a:p>
            <a:r>
              <a:rPr lang="en-US" altLang="ko-KR" dirty="0">
                <a:solidFill>
                  <a:srgbClr val="0000FF"/>
                </a:solidFill>
              </a:rPr>
              <a:t>   &lt;/</a:t>
            </a:r>
            <a:r>
              <a:rPr lang="en-US" altLang="ko-KR" dirty="0" err="1">
                <a:solidFill>
                  <a:srgbClr val="0000FF"/>
                </a:solidFill>
              </a:rPr>
              <a:t>c:forEach</a:t>
            </a:r>
            <a:r>
              <a:rPr lang="en-US" altLang="ko-KR" dirty="0">
                <a:solidFill>
                  <a:srgbClr val="0000FF"/>
                </a:solidFill>
              </a:rPr>
              <a:t>&gt;</a:t>
            </a:r>
          </a:p>
          <a:p>
            <a:r>
              <a:rPr lang="en-US" altLang="ko-KR" dirty="0"/>
              <a:t>  &lt;/span&gt;</a:t>
            </a:r>
          </a:p>
          <a:p>
            <a:r>
              <a:rPr lang="en-US" altLang="ko-KR" dirty="0"/>
              <a:t>   &lt;/</a:t>
            </a:r>
            <a:r>
              <a:rPr lang="en-US" altLang="ko-KR" dirty="0" err="1"/>
              <a:t>spring:hasBindErrors</a:t>
            </a:r>
            <a:r>
              <a:rPr lang="en-US" altLang="ko-KR" dirty="0" smtClean="0"/>
              <a:t>&gt;</a:t>
            </a:r>
          </a:p>
          <a:p>
            <a:r>
              <a:rPr lang="en-US" altLang="ko-KR" dirty="0" smtClean="0"/>
              <a:t>    …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en-US" altLang="ko-KR" dirty="0"/>
              <a:t>&lt;span class=</a:t>
            </a:r>
            <a:r>
              <a:rPr lang="en-US" altLang="ko-KR" i="1" dirty="0"/>
              <a:t>"</a:t>
            </a:r>
            <a:r>
              <a:rPr lang="en-US" altLang="ko-KR" i="1" dirty="0" err="1"/>
              <a:t>fieldError</a:t>
            </a:r>
            <a:r>
              <a:rPr lang="en-US" altLang="ko-KR" i="1" dirty="0" smtClean="0"/>
              <a:t>"&gt; </a:t>
            </a:r>
            <a:r>
              <a:rPr lang="en-US" altLang="ko-KR" b="1" i="1" dirty="0" smtClean="0">
                <a:solidFill>
                  <a:srgbClr val="0000FF"/>
                </a:solidFill>
              </a:rPr>
              <a:t>&lt;</a:t>
            </a:r>
            <a:r>
              <a:rPr lang="en-US" altLang="ko-KR" b="1" i="1" dirty="0" err="1">
                <a:solidFill>
                  <a:srgbClr val="0000FF"/>
                </a:solidFill>
              </a:rPr>
              <a:t>form:errors</a:t>
            </a:r>
            <a:r>
              <a:rPr lang="en-US" altLang="ko-KR" b="1" i="1" dirty="0">
                <a:solidFill>
                  <a:srgbClr val="0000FF"/>
                </a:solidFill>
              </a:rPr>
              <a:t> path="pass" </a:t>
            </a:r>
            <a:r>
              <a:rPr lang="en-US" altLang="ko-KR" b="1" i="1" dirty="0" smtClean="0">
                <a:solidFill>
                  <a:srgbClr val="0000FF"/>
                </a:solidFill>
              </a:rPr>
              <a:t>/&gt; </a:t>
            </a:r>
            <a:r>
              <a:rPr lang="en-US" altLang="ko-KR" i="1" dirty="0" smtClean="0"/>
              <a:t>&lt;/</a:t>
            </a:r>
            <a:r>
              <a:rPr lang="en-US" altLang="ko-KR" i="1" dirty="0"/>
              <a:t>span&gt;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3" y="2020198"/>
            <a:ext cx="1302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출력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5292080" y="593676"/>
            <a:ext cx="2288960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24" y="1836603"/>
            <a:ext cx="3588729" cy="3096344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891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컨트롤러 생성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5557417" cy="3702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43" y="476672"/>
            <a:ext cx="5121647" cy="4411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9" y="2229248"/>
            <a:ext cx="674044" cy="1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7229493" y="4509120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052981" y="3360190"/>
            <a:ext cx="7777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141533" y="930206"/>
            <a:ext cx="10291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2"/>
          </p:cNvCxnSpPr>
          <p:nvPr/>
        </p:nvCxnSpPr>
        <p:spPr bwMode="auto">
          <a:xfrm flipH="1">
            <a:off x="6168977" y="1268760"/>
            <a:ext cx="487120" cy="1325548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/>
          <p:nvPr/>
        </p:nvSpPr>
        <p:spPr>
          <a:xfrm>
            <a:off x="1331640" y="1268760"/>
            <a:ext cx="23474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1.src&gt;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&gt;new&gt;class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  <a:stCxn id="11" idx="2"/>
            <a:endCxn id="8" idx="0"/>
          </p:cNvCxnSpPr>
          <p:nvPr/>
        </p:nvCxnSpPr>
        <p:spPr bwMode="auto">
          <a:xfrm flipH="1">
            <a:off x="1441871" y="1607314"/>
            <a:ext cx="1063483" cy="1752876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4021000" y="5014273"/>
            <a:ext cx="915505" cy="2531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822132" y="4457292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8" name="직선 화살표 연결선 17"/>
          <p:cNvCxnSpPr>
            <a:cxnSpLocks noChangeShapeType="1"/>
          </p:cNvCxnSpPr>
          <p:nvPr/>
        </p:nvCxnSpPr>
        <p:spPr bwMode="auto">
          <a:xfrm flipH="1">
            <a:off x="6012161" y="1268760"/>
            <a:ext cx="643936" cy="63337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452979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@</a:t>
            </a:r>
            <a:r>
              <a:rPr lang="en-US" altLang="ko-KR" b="1" dirty="0" err="1" smtClean="0"/>
              <a:t>ModelAttribute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513440" cy="5472608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@</a:t>
            </a:r>
            <a:r>
              <a:rPr lang="en-US" altLang="ko-KR" sz="1600" dirty="0" err="1"/>
              <a:t>ModelAttribute</a:t>
            </a:r>
            <a:r>
              <a:rPr lang="en-US" altLang="ko-KR" sz="1600" dirty="0"/>
              <a:t> </a:t>
            </a:r>
            <a:r>
              <a:rPr lang="ko-KR" altLang="en-US" sz="1600" dirty="0" err="1"/>
              <a:t>어노테이션이</a:t>
            </a:r>
            <a:r>
              <a:rPr lang="ko-KR" altLang="en-US" sz="1600" dirty="0"/>
              <a:t> 적용된 </a:t>
            </a:r>
            <a:r>
              <a:rPr lang="ko-KR" altLang="en-US" sz="1600" dirty="0" err="1"/>
              <a:t>메서드가</a:t>
            </a:r>
            <a:r>
              <a:rPr lang="ko-KR" altLang="en-US" sz="1600" dirty="0"/>
              <a:t> </a:t>
            </a:r>
            <a:r>
              <a:rPr lang="en-US" altLang="ko-KR" sz="1600" dirty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 </a:t>
            </a:r>
            <a:r>
              <a:rPr lang="ko-KR" altLang="en-US" sz="1600" dirty="0" err="1"/>
              <a:t>어노테이션이</a:t>
            </a:r>
            <a:r>
              <a:rPr lang="ko-KR" altLang="en-US" sz="1600" dirty="0"/>
              <a:t> 적용된 </a:t>
            </a:r>
            <a:r>
              <a:rPr lang="ko-KR" altLang="en-US" sz="1600" dirty="0" err="1"/>
              <a:t>메서드</a:t>
            </a:r>
            <a:r>
              <a:rPr lang="ko-KR" altLang="en-US" sz="1600" dirty="0"/>
              <a:t> 보다 먼저 </a:t>
            </a:r>
            <a:r>
              <a:rPr lang="ko-KR" altLang="en-US" sz="1600" dirty="0" smtClean="0"/>
              <a:t>호출되어 모델에 사용될 커맨드객체 생성 및 초기화</a:t>
            </a:r>
            <a:endParaRPr lang="en-US" altLang="ko-KR" sz="1600" dirty="0" smtClean="0"/>
          </a:p>
          <a:p>
            <a:r>
              <a:rPr lang="en-US" altLang="ko-KR" sz="1600" dirty="0"/>
              <a:t>@</a:t>
            </a:r>
            <a:r>
              <a:rPr lang="en-US" altLang="ko-KR" sz="1600" dirty="0" err="1" smtClean="0"/>
              <a:t>RequestMapping</a:t>
            </a:r>
            <a:r>
              <a:rPr lang="ko-KR" altLang="en-US" sz="1600" dirty="0" smtClean="0"/>
              <a:t>가 적용된 </a:t>
            </a:r>
            <a:r>
              <a:rPr lang="ko-KR" altLang="en-US" sz="1600" dirty="0" err="1" smtClean="0"/>
              <a:t>메서드에</a:t>
            </a:r>
            <a:r>
              <a:rPr lang="ko-KR" altLang="en-US" sz="1600" dirty="0" smtClean="0"/>
              <a:t> 사용되면 </a:t>
            </a:r>
            <a:r>
              <a:rPr lang="ko-KR" altLang="en-US" sz="1600" dirty="0"/>
              <a:t>클라이언트의 </a:t>
            </a:r>
            <a:r>
              <a:rPr lang="ko-KR" altLang="en-US" sz="1600" dirty="0" err="1"/>
              <a:t>파라미터와</a:t>
            </a:r>
            <a:r>
              <a:rPr lang="ko-KR" altLang="en-US" sz="1600" dirty="0"/>
              <a:t> </a:t>
            </a:r>
            <a:r>
              <a:rPr lang="ko-KR" altLang="en-US" sz="1600" dirty="0">
                <a:solidFill>
                  <a:srgbClr val="0000FF"/>
                </a:solidFill>
              </a:rPr>
              <a:t>동일한 이</a:t>
            </a:r>
            <a:r>
              <a:rPr lang="ko-KR" altLang="en-US" sz="1600" dirty="0"/>
              <a:t>름의 </a:t>
            </a:r>
            <a:r>
              <a:rPr lang="ko-KR" altLang="en-US" sz="1600" dirty="0" err="1"/>
              <a:t>자바빈</a:t>
            </a:r>
            <a:r>
              <a:rPr lang="ko-KR" altLang="en-US" sz="1600" dirty="0"/>
              <a:t> 객체</a:t>
            </a:r>
            <a:r>
              <a:rPr lang="en-US" altLang="ko-KR" sz="1600" dirty="0"/>
              <a:t>(</a:t>
            </a:r>
            <a:r>
              <a:rPr lang="en-US" altLang="ko-KR" sz="1600" dirty="0" err="1"/>
              <a:t>Dto</a:t>
            </a:r>
            <a:r>
              <a:rPr lang="en-US" altLang="ko-KR" sz="1600" dirty="0"/>
              <a:t>)</a:t>
            </a:r>
            <a:r>
              <a:rPr lang="ko-KR" altLang="en-US" sz="1600" dirty="0"/>
              <a:t>를 자동으로 바인딩</a:t>
            </a:r>
            <a:r>
              <a:rPr lang="ko-KR" altLang="en-US" b="1" dirty="0" smtClean="0"/>
              <a:t/>
            </a:r>
            <a:br>
              <a:rPr lang="ko-KR" altLang="en-US" b="1" dirty="0" smtClean="0"/>
            </a:br>
            <a:endParaRPr lang="ko-KR" altLang="en-US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611208" y="1804878"/>
            <a:ext cx="8164735" cy="3187587"/>
            <a:chOff x="755576" y="764704"/>
            <a:chExt cx="8164735" cy="3187587"/>
          </a:xfrm>
        </p:grpSpPr>
        <p:sp>
          <p:nvSpPr>
            <p:cNvPr id="5" name="TextBox 4"/>
            <p:cNvSpPr txBox="1"/>
            <p:nvPr/>
          </p:nvSpPr>
          <p:spPr>
            <a:xfrm>
              <a:off x="4572000" y="764704"/>
              <a:ext cx="476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err="1" smtClean="0"/>
                <a:t>Dto</a:t>
              </a:r>
              <a:endParaRPr lang="ko-KR" altLang="en-US" sz="1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2365" y="2041103"/>
              <a:ext cx="308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solidFill>
                    <a:srgbClr val="0000FF"/>
                  </a:solidFill>
                </a:rPr>
                <a:t>폼</a:t>
              </a:r>
              <a:r>
                <a:rPr lang="en-US" altLang="ko-KR" sz="1400" dirty="0" smtClean="0"/>
                <a:t> </a:t>
              </a:r>
              <a:endParaRPr lang="ko-KR" altLang="en-US" sz="140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95936" y="1124744"/>
              <a:ext cx="1512168" cy="2827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96336" y="1628800"/>
              <a:ext cx="1323975" cy="229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1700808"/>
              <a:ext cx="1601224" cy="2232248"/>
            </a:xfrm>
            <a:prstGeom prst="rect">
              <a:avLst/>
            </a:prstGeom>
            <a:noFill/>
            <a:ln w="952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11" name="직사각형 10"/>
            <p:cNvSpPr/>
            <p:nvPr/>
          </p:nvSpPr>
          <p:spPr>
            <a:xfrm>
              <a:off x="2339752" y="2060848"/>
              <a:ext cx="1823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/>
                <a:t>@</a:t>
              </a:r>
              <a:r>
                <a:rPr lang="en-US" altLang="ko-KR" b="1" dirty="0" err="1" smtClean="0"/>
                <a:t>ModelAttribute</a:t>
              </a:r>
              <a:endParaRPr lang="ko-KR" altLang="en-US" dirty="0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>
              <a:off x="2411760" y="2492896"/>
              <a:ext cx="1584176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>
              <a:off x="5508104" y="2492896"/>
              <a:ext cx="216024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7092280" y="2060848"/>
              <a:ext cx="56618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0000FF"/>
                  </a:solidFill>
                </a:rPr>
                <a:t>SQL</a:t>
              </a:r>
              <a:endParaRPr lang="ko-KR" altLang="en-US" b="1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508104" y="1772816"/>
              <a:ext cx="2068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 smtClean="0">
                  <a:sym typeface="Wingdings" panose="05000000000000000000" pitchFamily="2" charset="2"/>
                </a:rPr>
                <a:t>SqlParameterSource</a:t>
              </a:r>
              <a:endParaRPr lang="ko-KR" altLang="en-US" b="1" dirty="0"/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flipH="1">
              <a:off x="5475852" y="2776563"/>
              <a:ext cx="2160240" cy="436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/>
            <p:cNvSpPr/>
            <p:nvPr/>
          </p:nvSpPr>
          <p:spPr>
            <a:xfrm>
              <a:off x="7308304" y="2780928"/>
              <a:ext cx="4171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0000FF"/>
                  </a:solidFill>
                  <a:sym typeface="Wingdings" panose="05000000000000000000" pitchFamily="2" charset="2"/>
                </a:rPr>
                <a:t>Rs</a:t>
              </a:r>
              <a:endParaRPr lang="ko-KR" altLang="en-US" b="1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796136" y="2780928"/>
              <a:ext cx="1341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err="1" smtClean="0">
                  <a:sym typeface="Wingdings" panose="05000000000000000000" pitchFamily="2" charset="2"/>
                </a:rPr>
                <a:t>RowMapper</a:t>
              </a:r>
              <a:endParaRPr lang="ko-KR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7026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컨트롤러 </a:t>
            </a:r>
            <a:r>
              <a:rPr lang="ko-KR" altLang="en-US" dirty="0" smtClean="0"/>
              <a:t> 객체의 </a:t>
            </a:r>
            <a:r>
              <a:rPr lang="en-US" altLang="ko-KR" dirty="0" smtClean="0"/>
              <a:t>DI</a:t>
            </a:r>
            <a:endParaRPr lang="ko-KR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7012"/>
            <a:ext cx="2457450" cy="4217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58634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… </a:t>
            </a:r>
            <a:r>
              <a:rPr lang="ko-KR" altLang="en-US" dirty="0" smtClean="0">
                <a:solidFill>
                  <a:srgbClr val="FF0000"/>
                </a:solidFill>
              </a:rPr>
              <a:t>추가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590" y="3601591"/>
            <a:ext cx="898003" cy="22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375" y="4077072"/>
            <a:ext cx="276510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771800" y="673257"/>
            <a:ext cx="5679454" cy="547842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package </a:t>
            </a:r>
            <a:r>
              <a:rPr lang="en-US" altLang="ko-KR" sz="1400" b="1" dirty="0" err="1">
                <a:latin typeface="HY강B" pitchFamily="18" charset="-127"/>
                <a:ea typeface="HY강B" pitchFamily="18" charset="-127"/>
              </a:rPr>
              <a:t>user.controller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@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Controller</a:t>
            </a:r>
          </a:p>
          <a:p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public class </a:t>
            </a:r>
            <a:r>
              <a:rPr lang="en-US" altLang="ko-KR" sz="1400" b="1" dirty="0" err="1">
                <a:latin typeface="HY강B" pitchFamily="18" charset="-127"/>
                <a:ea typeface="HY강B" pitchFamily="18" charset="-127"/>
              </a:rPr>
              <a:t>LoginFormController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 {</a:t>
            </a:r>
          </a:p>
          <a:p>
            <a:endParaRPr lang="ko-KR" altLang="en-US" sz="14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400" b="1" dirty="0" err="1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Validator </a:t>
            </a:r>
            <a:r>
              <a:rPr lang="en-US" altLang="ko-KR" sz="1400" b="1" dirty="0" err="1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loginValidator</a:t>
            </a:r>
            <a:r>
              <a:rPr lang="en-US" altLang="ko-KR" sz="1400" u="sng" dirty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ko-KR" altLang="en-US" sz="14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sz="1400" b="1" dirty="0" err="1">
                <a:latin typeface="HY강B" pitchFamily="18" charset="-127"/>
                <a:ea typeface="HY강B" pitchFamily="18" charset="-127"/>
              </a:rPr>
              <a:t>setUserService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b="1" dirty="0" err="1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) {</a:t>
            </a:r>
          </a:p>
          <a:p>
            <a:pPr lvl="1"/>
            <a:r>
              <a:rPr lang="en-US" altLang="ko-KR" sz="1400" b="1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400" b="1" dirty="0" err="1" smtClean="0">
                <a:latin typeface="HY강B" pitchFamily="18" charset="-127"/>
                <a:ea typeface="HY강B" pitchFamily="18" charset="-127"/>
              </a:rPr>
              <a:t>this.</a:t>
            </a:r>
            <a:r>
              <a:rPr lang="en-US" altLang="ko-KR" sz="1400" b="1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b="1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= </a:t>
            </a:r>
            <a:r>
              <a:rPr lang="en-US" altLang="ko-KR" sz="1400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b="1" dirty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endParaRPr lang="ko-KR" altLang="en-US" sz="14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void 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setLoginValidator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u="sng" dirty="0">
                <a:latin typeface="HY강B" pitchFamily="18" charset="-127"/>
                <a:ea typeface="HY강B" pitchFamily="18" charset="-127"/>
              </a:rPr>
              <a:t>Validator </a:t>
            </a:r>
            <a:r>
              <a:rPr lang="en-US" altLang="ko-KR" sz="1400" b="1" u="sng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loginValidato</a:t>
            </a:r>
            <a:r>
              <a:rPr lang="en-US" altLang="ko-KR" sz="1400" u="sng" dirty="0" err="1">
                <a:latin typeface="HY강B" pitchFamily="18" charset="-127"/>
                <a:ea typeface="HY강B" pitchFamily="18" charset="-127"/>
              </a:rPr>
              <a:t>r</a:t>
            </a:r>
            <a:r>
              <a:rPr lang="en-US" altLang="ko-KR" sz="1400" u="sng" dirty="0">
                <a:latin typeface="HY강B" pitchFamily="18" charset="-127"/>
                <a:ea typeface="HY강B" pitchFamily="18" charset="-127"/>
              </a:rPr>
              <a:t>)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loginValidator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 </a:t>
            </a:r>
            <a:r>
              <a:rPr lang="en-US" altLang="ko-KR" sz="1400" b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loginValidator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endParaRPr lang="ko-KR" altLang="en-US" sz="14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</a:t>
            </a:r>
            <a:r>
              <a:rPr lang="en-US" altLang="ko-KR" sz="14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ModelAttribute</a:t>
            </a:r>
            <a:r>
              <a:rPr lang="en-US" altLang="ko-KR" sz="14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("user")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setUpForm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()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return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new 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();</a:t>
            </a:r>
          </a:p>
          <a:p>
            <a:pPr lvl="1"/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endParaRPr lang="ko-KR" altLang="en-US" sz="1400" dirty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RequestMapping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(method </a:t>
            </a:r>
            <a:r>
              <a:rPr lang="en-US" altLang="ko-KR" sz="14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 </a:t>
            </a:r>
            <a:r>
              <a:rPr lang="en-US" altLang="ko-KR" sz="14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RequestMethod.</a:t>
            </a:r>
            <a:r>
              <a:rPr lang="en-US" altLang="ko-KR" sz="1400" i="1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GET</a:t>
            </a:r>
            <a:r>
              <a:rPr lang="en-US" altLang="ko-KR" sz="1400" i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String 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toLoginView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()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return 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"login";</a:t>
            </a:r>
          </a:p>
          <a:p>
            <a:pPr lvl="1"/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}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915816" y="2420888"/>
            <a:ext cx="5544616" cy="158417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972875"/>
            <a:ext cx="4503638" cy="35760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250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8873"/>
            <a:ext cx="8153400" cy="646931"/>
          </a:xfrm>
        </p:spPr>
        <p:txBody>
          <a:bodyPr/>
          <a:lstStyle/>
          <a:p>
            <a:r>
              <a:rPr lang="ko-KR" altLang="en-US" dirty="0"/>
              <a:t>컨트롤러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2450" y="711168"/>
            <a:ext cx="9056134" cy="5693866"/>
            <a:chOff x="50922" y="923596"/>
            <a:chExt cx="9056134" cy="5693866"/>
          </a:xfrm>
        </p:grpSpPr>
        <p:sp>
          <p:nvSpPr>
            <p:cNvPr id="6" name="직사각형 5"/>
            <p:cNvSpPr/>
            <p:nvPr/>
          </p:nvSpPr>
          <p:spPr>
            <a:xfrm>
              <a:off x="50922" y="923596"/>
              <a:ext cx="9056134" cy="56938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solidFill>
                    <a:srgbClr val="0000FF"/>
                  </a:solidFill>
                </a:rPr>
                <a:t>       </a:t>
              </a:r>
              <a:r>
                <a:rPr lang="en-US" altLang="ko-KR" sz="1400" b="1" dirty="0" smtClean="0">
                  <a:solidFill>
                    <a:srgbClr val="0000FF"/>
                  </a:solidFill>
                </a:rPr>
                <a:t> @</a:t>
              </a:r>
              <a:r>
                <a:rPr lang="en-US" altLang="ko-KR" sz="1400" b="1" dirty="0" err="1" smtClean="0">
                  <a:solidFill>
                    <a:srgbClr val="0000FF"/>
                  </a:solidFill>
                </a:rPr>
                <a:t>RequestMapping</a:t>
              </a:r>
              <a:r>
                <a:rPr lang="en-US" altLang="ko-KR" sz="1400" b="1" dirty="0" smtClean="0">
                  <a:solidFill>
                    <a:srgbClr val="0000FF"/>
                  </a:solidFill>
                </a:rPr>
                <a:t>(method </a:t>
              </a:r>
              <a:r>
                <a:rPr lang="en-US" altLang="ko-KR" sz="1400" b="1" dirty="0">
                  <a:solidFill>
                    <a:srgbClr val="0000FF"/>
                  </a:solidFill>
                </a:rPr>
                <a:t>= RequestMethod.</a:t>
              </a:r>
              <a:r>
                <a:rPr lang="en-US" altLang="ko-KR" sz="1400" b="1" i="1" dirty="0">
                  <a:solidFill>
                    <a:srgbClr val="0000FF"/>
                  </a:solidFill>
                </a:rPr>
                <a:t>POST)</a:t>
              </a:r>
            </a:p>
            <a:p>
              <a:pPr lvl="1"/>
              <a:r>
                <a:rPr lang="en-US" altLang="ko-KR" sz="1400" b="1" dirty="0" smtClean="0"/>
                <a:t>public </a:t>
              </a:r>
              <a:r>
                <a:rPr lang="en-US" altLang="ko-KR" sz="1400" b="1" dirty="0" err="1" smtClean="0"/>
                <a:t>ModelAndView</a:t>
              </a:r>
              <a:r>
                <a:rPr lang="en-US" altLang="ko-KR" sz="1400" b="1" dirty="0" smtClean="0"/>
                <a:t> </a:t>
              </a:r>
              <a:r>
                <a:rPr lang="en-US" altLang="ko-KR" sz="1400" b="1" dirty="0" err="1" smtClean="0"/>
                <a:t>onSubmit</a:t>
              </a:r>
              <a:r>
                <a:rPr lang="en-US" altLang="ko-KR" sz="1400" b="1" dirty="0" smtClean="0"/>
                <a:t>( </a:t>
              </a:r>
              <a:r>
                <a:rPr lang="en-US" altLang="ko-KR" sz="1400" b="1" dirty="0" smtClean="0">
                  <a:solidFill>
                    <a:srgbClr val="0000FF"/>
                  </a:solidFill>
                </a:rPr>
                <a:t>@</a:t>
              </a:r>
              <a:r>
                <a:rPr lang="en-US" altLang="ko-KR" sz="1400" b="1" dirty="0" err="1" smtClean="0">
                  <a:solidFill>
                    <a:srgbClr val="0000FF"/>
                  </a:solidFill>
                </a:rPr>
                <a:t>ModelAttribute</a:t>
              </a:r>
              <a:r>
                <a:rPr lang="en-US" altLang="ko-KR" sz="1400" b="1" dirty="0" smtClean="0">
                  <a:solidFill>
                    <a:srgbClr val="0000FF"/>
                  </a:solidFill>
                </a:rPr>
                <a:t>("user") </a:t>
              </a:r>
              <a:r>
                <a:rPr lang="en-US" altLang="ko-KR" sz="1400" b="1" dirty="0" err="1" smtClean="0"/>
                <a:t>UserDto</a:t>
              </a:r>
              <a:r>
                <a:rPr lang="en-US" altLang="ko-KR" sz="1400" b="1" dirty="0" smtClean="0"/>
                <a:t> user, </a:t>
              </a:r>
              <a:r>
                <a:rPr lang="en-US" altLang="ko-KR" sz="1400" b="1" dirty="0" err="1" smtClean="0"/>
                <a:t>BindingResult</a:t>
              </a:r>
              <a:r>
                <a:rPr lang="en-US" altLang="ko-KR" sz="1400" b="1" dirty="0" smtClean="0"/>
                <a:t> </a:t>
              </a:r>
              <a:r>
                <a:rPr lang="en-US" altLang="ko-KR" sz="1400" b="1" dirty="0" err="1" smtClean="0"/>
                <a:t>bindingResult</a:t>
              </a:r>
              <a:r>
                <a:rPr lang="en-US" altLang="ko-KR" sz="1400" b="1" dirty="0" smtClean="0"/>
                <a:t>) {</a:t>
              </a:r>
            </a:p>
            <a:p>
              <a:pPr lvl="1"/>
              <a:endParaRPr lang="ko-KR" altLang="en-US" sz="1400" dirty="0" smtClean="0"/>
            </a:p>
            <a:p>
              <a:pPr lvl="1"/>
              <a:r>
                <a:rPr lang="en-US" altLang="ko-KR" sz="1400" dirty="0" err="1" smtClean="0"/>
                <a:t>this.loginValidator.validate</a:t>
              </a:r>
              <a:r>
                <a:rPr lang="en-US" altLang="ko-KR" sz="1400" dirty="0" smtClean="0"/>
                <a:t>(user, </a:t>
              </a:r>
              <a:r>
                <a:rPr lang="en-US" altLang="ko-KR" sz="1400" dirty="0" err="1" smtClean="0"/>
                <a:t>bindingResult</a:t>
              </a:r>
              <a:r>
                <a:rPr lang="en-US" altLang="ko-KR" sz="1400" dirty="0" smtClean="0"/>
                <a:t>);</a:t>
              </a:r>
            </a:p>
            <a:p>
              <a:pPr lvl="1"/>
              <a:endParaRPr lang="ko-KR" altLang="en-US" sz="1400" dirty="0" smtClean="0"/>
            </a:p>
            <a:p>
              <a:pPr lvl="1"/>
              <a:r>
                <a:rPr lang="en-US" altLang="ko-KR" sz="1400" dirty="0" err="1" smtClean="0"/>
                <a:t>ModelAndView</a:t>
              </a:r>
              <a:r>
                <a:rPr lang="en-US" altLang="ko-KR" sz="1400" dirty="0" smtClean="0"/>
                <a:t> </a:t>
              </a:r>
              <a:r>
                <a:rPr lang="en-US" altLang="ko-KR" sz="1400" dirty="0" err="1" smtClean="0"/>
                <a:t>modelAndView</a:t>
              </a:r>
              <a:r>
                <a:rPr lang="en-US" altLang="ko-KR" sz="1400" dirty="0" smtClean="0"/>
                <a:t> = </a:t>
              </a:r>
              <a:r>
                <a:rPr lang="en-US" altLang="ko-KR" sz="1400" b="1" dirty="0" smtClean="0"/>
                <a:t>new </a:t>
              </a:r>
              <a:r>
                <a:rPr lang="en-US" altLang="ko-KR" sz="1400" b="1" dirty="0" err="1" smtClean="0"/>
                <a:t>ModelAndView</a:t>
              </a:r>
              <a:r>
                <a:rPr lang="en-US" altLang="ko-KR" sz="1400" b="1" dirty="0" smtClean="0"/>
                <a:t>();</a:t>
              </a:r>
            </a:p>
            <a:p>
              <a:pPr lvl="1"/>
              <a:r>
                <a:rPr lang="en-US" altLang="ko-KR" sz="1400" b="1" dirty="0" smtClean="0"/>
                <a:t>if (</a:t>
              </a:r>
              <a:r>
                <a:rPr lang="en-US" altLang="ko-KR" sz="1400" b="1" dirty="0" err="1" smtClean="0"/>
                <a:t>bindingResult.hasErrors</a:t>
              </a:r>
              <a:r>
                <a:rPr lang="en-US" altLang="ko-KR" sz="1400" b="1" dirty="0" smtClean="0"/>
                <a:t>()) {</a:t>
              </a:r>
            </a:p>
            <a:p>
              <a:pPr lvl="1"/>
              <a:r>
                <a:rPr lang="en-US" altLang="ko-KR" sz="1400" dirty="0" smtClean="0"/>
                <a:t>     </a:t>
              </a:r>
              <a:r>
                <a:rPr lang="en-US" altLang="ko-KR" sz="1400" dirty="0" err="1" smtClean="0"/>
                <a:t>modelAndView.getModel</a:t>
              </a:r>
              <a:r>
                <a:rPr lang="en-US" altLang="ko-KR" sz="1400" dirty="0" smtClean="0"/>
                <a:t>().</a:t>
              </a:r>
              <a:r>
                <a:rPr lang="en-US" altLang="ko-KR" sz="1400" dirty="0" err="1" smtClean="0"/>
                <a:t>putAll</a:t>
              </a:r>
              <a:r>
                <a:rPr lang="en-US" altLang="ko-KR" sz="1400" dirty="0" smtClean="0"/>
                <a:t>(</a:t>
              </a:r>
              <a:r>
                <a:rPr lang="en-US" altLang="ko-KR" sz="1400" dirty="0" err="1" smtClean="0"/>
                <a:t>bindingResult.getModel</a:t>
              </a:r>
              <a:r>
                <a:rPr lang="en-US" altLang="ko-KR" sz="1400" dirty="0" smtClean="0"/>
                <a:t>());</a:t>
              </a:r>
            </a:p>
            <a:p>
              <a:pPr lvl="1"/>
              <a:r>
                <a:rPr lang="en-US" altLang="ko-KR" sz="1400" b="1" dirty="0" smtClean="0"/>
                <a:t>     return </a:t>
              </a:r>
              <a:r>
                <a:rPr lang="en-US" altLang="ko-KR" sz="1400" b="1" dirty="0" err="1" smtClean="0"/>
                <a:t>modelAndView</a:t>
              </a:r>
              <a:r>
                <a:rPr lang="en-US" altLang="ko-KR" sz="1400" b="1" dirty="0" smtClean="0"/>
                <a:t>;</a:t>
              </a:r>
            </a:p>
            <a:p>
              <a:pPr lvl="1"/>
              <a:r>
                <a:rPr lang="en-US" altLang="ko-KR" sz="1400" dirty="0" smtClean="0"/>
                <a:t>}</a:t>
              </a:r>
            </a:p>
            <a:p>
              <a:pPr lvl="1"/>
              <a:endParaRPr lang="ko-KR" altLang="en-US" sz="1400" dirty="0" smtClean="0"/>
            </a:p>
            <a:p>
              <a:pPr lvl="1"/>
              <a:r>
                <a:rPr lang="en-US" altLang="ko-KR" sz="1400" b="1" dirty="0" smtClean="0"/>
                <a:t>try {</a:t>
              </a:r>
            </a:p>
            <a:p>
              <a:pPr lvl="1"/>
              <a:r>
                <a:rPr lang="en-US" altLang="ko-KR" sz="1400" dirty="0" smtClean="0"/>
                <a:t>     </a:t>
              </a:r>
              <a:r>
                <a:rPr lang="en-US" altLang="ko-KR" sz="1400" dirty="0" err="1" smtClean="0"/>
                <a:t>UserDto</a:t>
              </a:r>
              <a:r>
                <a:rPr lang="en-US" altLang="ko-KR" sz="1400" dirty="0" smtClean="0"/>
                <a:t> </a:t>
              </a:r>
              <a:r>
                <a:rPr lang="en-US" altLang="ko-KR" sz="1400" dirty="0" err="1" smtClean="0"/>
                <a:t>loginUser</a:t>
              </a:r>
              <a:r>
                <a:rPr lang="en-US" altLang="ko-KR" sz="1400" dirty="0" smtClean="0"/>
                <a:t> = </a:t>
              </a:r>
              <a:r>
                <a:rPr lang="en-US" altLang="ko-KR" sz="1400" b="1" dirty="0" err="1" smtClean="0"/>
                <a:t>this.userService.getUser</a:t>
              </a:r>
              <a:r>
                <a:rPr lang="en-US" altLang="ko-KR" sz="1400" b="1" dirty="0" smtClean="0"/>
                <a:t>(</a:t>
              </a:r>
              <a:r>
                <a:rPr lang="en-US" altLang="ko-KR" sz="1400" b="1" dirty="0" err="1" smtClean="0"/>
                <a:t>user.getId</a:t>
              </a:r>
              <a:r>
                <a:rPr lang="en-US" altLang="ko-KR" sz="1400" b="1" dirty="0" smtClean="0"/>
                <a:t>(), </a:t>
              </a:r>
              <a:r>
                <a:rPr lang="en-US" altLang="ko-KR" sz="1400" b="1" dirty="0" err="1" smtClean="0"/>
                <a:t>user.getPass</a:t>
              </a:r>
              <a:r>
                <a:rPr lang="en-US" altLang="ko-KR" sz="1400" b="1" dirty="0" smtClean="0"/>
                <a:t>());</a:t>
              </a:r>
            </a:p>
            <a:p>
              <a:pPr lvl="1"/>
              <a:r>
                <a:rPr lang="ko-KR" altLang="en-US" sz="1400" dirty="0" smtClean="0"/>
                <a:t>           </a:t>
              </a:r>
            </a:p>
            <a:p>
              <a:pPr lvl="1"/>
              <a:r>
                <a:rPr lang="en-US" altLang="ko-KR" sz="1400" dirty="0" smtClean="0"/>
                <a:t>     </a:t>
              </a:r>
              <a:r>
                <a:rPr lang="en-US" altLang="ko-KR" sz="1400" dirty="0" err="1" smtClean="0"/>
                <a:t>modelAndView.setViewName</a:t>
              </a:r>
              <a:r>
                <a:rPr lang="en-US" altLang="ko-KR" sz="1400" dirty="0" smtClean="0"/>
                <a:t>("</a:t>
              </a:r>
              <a:r>
                <a:rPr lang="en-US" altLang="ko-KR" sz="1400" dirty="0" err="1" smtClean="0"/>
                <a:t>loginSuccess</a:t>
              </a:r>
              <a:r>
                <a:rPr lang="en-US" altLang="ko-KR" sz="1400" dirty="0" smtClean="0"/>
                <a:t>");</a:t>
              </a:r>
            </a:p>
            <a:p>
              <a:pPr lvl="1"/>
              <a:r>
                <a:rPr lang="en-US" altLang="ko-KR" sz="1400" dirty="0" smtClean="0"/>
                <a:t>     </a:t>
              </a:r>
              <a:r>
                <a:rPr lang="en-US" altLang="ko-KR" sz="1400" dirty="0" err="1" smtClean="0"/>
                <a:t>modelAndView.addObject</a:t>
              </a:r>
              <a:r>
                <a:rPr lang="en-US" altLang="ko-KR" sz="1400" dirty="0" smtClean="0"/>
                <a:t>("</a:t>
              </a:r>
              <a:r>
                <a:rPr lang="en-US" altLang="ko-KR" sz="1400" dirty="0" err="1" smtClean="0"/>
                <a:t>loginUser</a:t>
              </a:r>
              <a:r>
                <a:rPr lang="en-US" altLang="ko-KR" sz="1400" dirty="0" smtClean="0"/>
                <a:t>", </a:t>
              </a:r>
              <a:r>
                <a:rPr lang="en-US" altLang="ko-KR" sz="1400" dirty="0" err="1" smtClean="0"/>
                <a:t>loginUser</a:t>
              </a:r>
              <a:r>
                <a:rPr lang="en-US" altLang="ko-KR" sz="1400" dirty="0" smtClean="0"/>
                <a:t>);</a:t>
              </a:r>
            </a:p>
            <a:p>
              <a:pPr lvl="1"/>
              <a:r>
                <a:rPr lang="en-US" altLang="ko-KR" sz="1400" b="1" dirty="0" smtClean="0"/>
                <a:t>     return </a:t>
              </a:r>
              <a:r>
                <a:rPr lang="en-US" altLang="ko-KR" sz="1400" b="1" dirty="0" err="1" smtClean="0"/>
                <a:t>modelAndView</a:t>
              </a:r>
              <a:r>
                <a:rPr lang="en-US" altLang="ko-KR" sz="1400" b="1" dirty="0" smtClean="0"/>
                <a:t>;</a:t>
              </a:r>
            </a:p>
            <a:p>
              <a:pPr lvl="1"/>
              <a:endParaRPr lang="ko-KR" altLang="en-US" sz="1400" dirty="0" smtClean="0"/>
            </a:p>
            <a:p>
              <a:pPr lvl="1"/>
              <a:r>
                <a:rPr lang="en-US" altLang="ko-KR" sz="1400" dirty="0" smtClean="0"/>
                <a:t>} </a:t>
              </a:r>
              <a:r>
                <a:rPr lang="en-US" altLang="ko-KR" sz="1400" b="1" dirty="0" smtClean="0"/>
                <a:t>catch (</a:t>
              </a:r>
              <a:r>
                <a:rPr lang="en-US" altLang="ko-KR" sz="1400" b="1" dirty="0" err="1" smtClean="0"/>
                <a:t>EmptyResultDataAccessException</a:t>
              </a:r>
              <a:r>
                <a:rPr lang="en-US" altLang="ko-KR" sz="1400" b="1" dirty="0" smtClean="0"/>
                <a:t> e) {</a:t>
              </a:r>
            </a:p>
            <a:p>
              <a:pPr lvl="1"/>
              <a:r>
                <a:rPr lang="en-US" altLang="ko-KR" sz="1400" dirty="0" smtClean="0"/>
                <a:t>     </a:t>
              </a:r>
              <a:r>
                <a:rPr lang="en-US" altLang="ko-KR" sz="1400" dirty="0" err="1" smtClean="0"/>
                <a:t>bindingResult.reject</a:t>
              </a:r>
              <a:r>
                <a:rPr lang="en-US" altLang="ko-KR" sz="1400" dirty="0" smtClean="0"/>
                <a:t>("</a:t>
              </a:r>
              <a:r>
                <a:rPr lang="en-US" altLang="ko-KR" sz="1400" dirty="0" err="1" smtClean="0"/>
                <a:t>error.login.user</a:t>
              </a:r>
              <a:r>
                <a:rPr lang="en-US" altLang="ko-KR" sz="1400" dirty="0" smtClean="0"/>
                <a:t>");</a:t>
              </a:r>
            </a:p>
            <a:p>
              <a:pPr lvl="1"/>
              <a:r>
                <a:rPr lang="en-US" altLang="ko-KR" sz="1400" dirty="0" smtClean="0"/>
                <a:t>     </a:t>
              </a:r>
              <a:r>
                <a:rPr lang="en-US" altLang="ko-KR" sz="1400" dirty="0" err="1" smtClean="0"/>
                <a:t>modelAndView.getModel</a:t>
              </a:r>
              <a:r>
                <a:rPr lang="en-US" altLang="ko-KR" sz="1400" dirty="0" smtClean="0"/>
                <a:t>().</a:t>
              </a:r>
              <a:r>
                <a:rPr lang="en-US" altLang="ko-KR" sz="1400" dirty="0" err="1" smtClean="0"/>
                <a:t>putAll</a:t>
              </a:r>
              <a:r>
                <a:rPr lang="en-US" altLang="ko-KR" sz="1400" dirty="0" smtClean="0"/>
                <a:t>(</a:t>
              </a:r>
              <a:r>
                <a:rPr lang="en-US" altLang="ko-KR" sz="1400" dirty="0" err="1" smtClean="0"/>
                <a:t>bindingResult.getModel</a:t>
              </a:r>
              <a:r>
                <a:rPr lang="en-US" altLang="ko-KR" sz="1400" dirty="0" smtClean="0"/>
                <a:t>());</a:t>
              </a:r>
            </a:p>
            <a:p>
              <a:pPr lvl="1"/>
              <a:r>
                <a:rPr lang="en-US" altLang="ko-KR" sz="1400" b="1" dirty="0" smtClean="0"/>
                <a:t>     return </a:t>
              </a:r>
              <a:r>
                <a:rPr lang="en-US" altLang="ko-KR" sz="1400" b="1" dirty="0" err="1" smtClean="0"/>
                <a:t>modelAndView</a:t>
              </a:r>
              <a:r>
                <a:rPr lang="en-US" altLang="ko-KR" sz="1400" b="1" dirty="0" smtClean="0"/>
                <a:t>;</a:t>
              </a:r>
            </a:p>
            <a:p>
              <a:pPr lvl="1"/>
              <a:r>
                <a:rPr lang="en-US" altLang="ko-KR" sz="1400" dirty="0" smtClean="0"/>
                <a:t>}</a:t>
              </a:r>
            </a:p>
            <a:p>
              <a:r>
                <a:rPr lang="en-US" altLang="ko-KR" sz="1400" dirty="0" smtClean="0"/>
                <a:t>    }</a:t>
              </a:r>
            </a:p>
            <a:p>
              <a:r>
                <a:rPr lang="en-US" altLang="ko-KR" sz="1400" dirty="0" smtClean="0"/>
                <a:t>}</a:t>
              </a:r>
              <a:endParaRPr lang="ko-KR" altLang="en-US" sz="1400" dirty="0"/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679111" y="4752347"/>
              <a:ext cx="4496588" cy="100811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0342" y="4737550"/>
              <a:ext cx="2401619" cy="584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atin typeface="+mn-ea"/>
                </a:rPr>
                <a:t>7. </a:t>
              </a:r>
              <a:r>
                <a:rPr lang="ko-KR" altLang="en-US" sz="1600" dirty="0" smtClean="0">
                  <a:latin typeface="+mn-ea"/>
                </a:rPr>
                <a:t>일치하는 </a:t>
              </a:r>
              <a:r>
                <a:rPr lang="en-US" altLang="ko-KR" sz="1600" dirty="0" smtClean="0">
                  <a:latin typeface="+mn-ea"/>
                </a:rPr>
                <a:t>ID </a:t>
              </a:r>
              <a:r>
                <a:rPr lang="ko-KR" altLang="en-US" sz="1600" dirty="0" smtClean="0">
                  <a:latin typeface="+mn-ea"/>
                </a:rPr>
                <a:t>나 패스워드가 </a:t>
              </a:r>
              <a:r>
                <a:rPr lang="ko-KR" altLang="en-US" sz="1600" dirty="0" err="1" smtClean="0">
                  <a:latin typeface="+mn-ea"/>
                </a:rPr>
                <a:t>없는경우</a:t>
              </a:r>
              <a:endParaRPr lang="en-US" altLang="ko-KR" sz="1600" dirty="0" smtClean="0">
                <a:latin typeface="+mn-ea"/>
              </a:endParaRPr>
            </a:p>
            <a:p>
              <a:r>
                <a:rPr lang="en-US" altLang="ko-KR" sz="1600" dirty="0" smtClean="0">
                  <a:latin typeface="+mn-ea"/>
                </a:rPr>
                <a:t>8.</a:t>
              </a:r>
              <a:r>
                <a:rPr lang="en-US" altLang="ko-KR" sz="1600" dirty="0">
                  <a:latin typeface="+mn-ea"/>
                </a:rPr>
                <a:t> </a:t>
              </a:r>
              <a:r>
                <a:rPr lang="ko-KR" altLang="en-US" sz="1600" dirty="0" smtClean="0">
                  <a:latin typeface="+mn-ea"/>
                </a:rPr>
                <a:t>폼에 </a:t>
              </a:r>
              <a:r>
                <a:rPr lang="ko-KR" altLang="en-US" sz="1600" dirty="0">
                  <a:latin typeface="+mn-ea"/>
                </a:rPr>
                <a:t>에러내용 전달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83852" y="1566063"/>
              <a:ext cx="4680520" cy="29694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08687" y="1412776"/>
              <a:ext cx="2393604" cy="584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atin typeface="+mj-ea"/>
                  <a:ea typeface="+mj-ea"/>
                </a:rPr>
                <a:t>1.</a:t>
              </a:r>
              <a:r>
                <a:rPr lang="ko-KR" altLang="en-US" sz="1600" dirty="0" smtClean="0">
                  <a:latin typeface="+mj-ea"/>
                  <a:ea typeface="+mj-ea"/>
                </a:rPr>
                <a:t>폼에서 데이터를 받아서 </a:t>
              </a:r>
              <a:r>
                <a:rPr lang="en-US" altLang="ko-KR" sz="1600" dirty="0" err="1" smtClean="0">
                  <a:latin typeface="+mj-ea"/>
                  <a:ea typeface="+mj-ea"/>
                </a:rPr>
                <a:t>Dto</a:t>
              </a:r>
              <a:r>
                <a:rPr lang="ko-KR" altLang="en-US" sz="1600" dirty="0" smtClean="0">
                  <a:latin typeface="+mj-ea"/>
                  <a:ea typeface="+mj-ea"/>
                </a:rPr>
                <a:t>에 저장</a:t>
              </a:r>
              <a:endParaRPr lang="en-US" altLang="ko-KR" sz="1600" dirty="0" smtClean="0">
                <a:latin typeface="+mj-ea"/>
                <a:ea typeface="+mj-ea"/>
              </a:endParaRPr>
            </a:p>
            <a:p>
              <a:r>
                <a:rPr lang="en-US" altLang="ko-KR" sz="1600" dirty="0" smtClean="0">
                  <a:latin typeface="+mj-ea"/>
                  <a:ea typeface="+mj-ea"/>
                </a:rPr>
                <a:t>2. </a:t>
              </a:r>
              <a:r>
                <a:rPr lang="en-US" altLang="ko-KR" sz="1600" dirty="0" err="1" smtClean="0">
                  <a:latin typeface="+mj-ea"/>
                  <a:ea typeface="+mj-ea"/>
                </a:rPr>
                <a:t>Dto</a:t>
              </a:r>
              <a:r>
                <a:rPr lang="en-US" altLang="ko-KR" sz="1600" dirty="0" smtClean="0">
                  <a:latin typeface="+mj-ea"/>
                  <a:ea typeface="+mj-ea"/>
                </a:rPr>
                <a:t> </a:t>
              </a:r>
              <a:r>
                <a:rPr lang="ko-KR" altLang="en-US" sz="1600" dirty="0" smtClean="0">
                  <a:latin typeface="+mj-ea"/>
                  <a:ea typeface="+mj-ea"/>
                </a:rPr>
                <a:t>객체를</a:t>
              </a:r>
              <a:r>
                <a:rPr lang="en-US" altLang="ko-KR" sz="1600" dirty="0" smtClean="0">
                  <a:latin typeface="+mj-ea"/>
                  <a:ea typeface="+mj-ea"/>
                </a:rPr>
                <a:t>  </a:t>
              </a:r>
              <a:r>
                <a:rPr lang="ko-KR" altLang="en-US" sz="1600" dirty="0" smtClean="0">
                  <a:latin typeface="+mj-ea"/>
                  <a:ea typeface="+mj-ea"/>
                </a:rPr>
                <a:t>검증</a:t>
              </a:r>
              <a:endParaRPr lang="ko-KR" altLang="en-US" sz="1600" dirty="0">
                <a:latin typeface="+mj-ea"/>
                <a:ea typeface="+mj-ea"/>
              </a:endParaRPr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 flipH="1" flipV="1">
              <a:off x="4806496" y="1412776"/>
              <a:ext cx="946207" cy="125580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H="1" flipV="1">
              <a:off x="5292080" y="1835299"/>
              <a:ext cx="460623" cy="1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/>
            <p:cNvSpPr/>
            <p:nvPr/>
          </p:nvSpPr>
          <p:spPr>
            <a:xfrm>
              <a:off x="819396" y="3497432"/>
              <a:ext cx="5357167" cy="28579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09979" y="2492896"/>
              <a:ext cx="4534183" cy="21378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21822" y="2780928"/>
              <a:ext cx="2534668" cy="584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atin typeface="+mj-ea"/>
                  <a:ea typeface="+mj-ea"/>
                </a:rPr>
                <a:t>3. Error</a:t>
              </a:r>
              <a:r>
                <a:rPr lang="ko-KR" altLang="en-US" sz="1600" dirty="0" smtClean="0">
                  <a:latin typeface="+mj-ea"/>
                  <a:ea typeface="+mj-ea"/>
                </a:rPr>
                <a:t>가</a:t>
              </a:r>
              <a:r>
                <a:rPr lang="en-US" altLang="ko-KR" sz="1600" dirty="0" smtClean="0">
                  <a:latin typeface="+mj-ea"/>
                  <a:ea typeface="+mj-ea"/>
                </a:rPr>
                <a:t> </a:t>
              </a:r>
              <a:r>
                <a:rPr lang="ko-KR" altLang="en-US" sz="1600" dirty="0" smtClean="0">
                  <a:latin typeface="+mj-ea"/>
                  <a:ea typeface="+mj-ea"/>
                </a:rPr>
                <a:t>있으면 폼에 에러내용 전달</a:t>
              </a:r>
              <a:endParaRPr lang="en-US" altLang="ko-KR" sz="1600" dirty="0" smtClean="0">
                <a:latin typeface="+mj-ea"/>
                <a:ea typeface="+mj-ea"/>
              </a:endParaRPr>
            </a:p>
            <a:p>
              <a:r>
                <a:rPr lang="en-US" altLang="ko-KR" sz="1600" dirty="0" smtClean="0">
                  <a:latin typeface="+mj-ea"/>
                  <a:ea typeface="+mj-ea"/>
                </a:rPr>
                <a:t>4. </a:t>
              </a:r>
              <a:r>
                <a:rPr lang="ko-KR" altLang="en-US" sz="1600" dirty="0" smtClean="0">
                  <a:latin typeface="+mj-ea"/>
                  <a:ea typeface="+mj-ea"/>
                </a:rPr>
                <a:t>없으면 사용자 검색</a:t>
              </a:r>
              <a:r>
                <a:rPr lang="en-US" altLang="ko-KR" sz="1600" dirty="0" smtClean="0">
                  <a:latin typeface="+mj-ea"/>
                  <a:ea typeface="+mj-ea"/>
                </a:rPr>
                <a:t> </a:t>
              </a:r>
              <a:r>
                <a:rPr lang="ko-KR" altLang="en-US" sz="1600" dirty="0" smtClean="0">
                  <a:latin typeface="+mj-ea"/>
                  <a:ea typeface="+mj-ea"/>
                </a:rPr>
                <a:t>서비스 실행</a:t>
              </a:r>
              <a:endParaRPr lang="ko-KR" altLang="en-US" sz="1600" dirty="0">
                <a:latin typeface="+mj-ea"/>
                <a:ea typeface="+mj-e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90342" y="4000872"/>
              <a:ext cx="2762295" cy="584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+mn-ea"/>
                </a:rPr>
                <a:t>5</a:t>
              </a:r>
              <a:r>
                <a:rPr lang="en-US" altLang="ko-KR" sz="1600" dirty="0" smtClean="0">
                  <a:latin typeface="+mn-ea"/>
                </a:rPr>
                <a:t>. </a:t>
              </a:r>
              <a:r>
                <a:rPr lang="ko-KR" altLang="en-US" sz="1600" dirty="0" smtClean="0">
                  <a:latin typeface="+mn-ea"/>
                </a:rPr>
                <a:t>사용자검색 성공하면 표시할 </a:t>
              </a:r>
              <a:r>
                <a:rPr lang="en-US" altLang="ko-KR" sz="1600" dirty="0" smtClean="0">
                  <a:latin typeface="+mn-ea"/>
                </a:rPr>
                <a:t>view</a:t>
              </a:r>
              <a:r>
                <a:rPr lang="ko-KR" altLang="en-US" sz="1600" dirty="0" smtClean="0">
                  <a:latin typeface="+mn-ea"/>
                </a:rPr>
                <a:t> 선정</a:t>
              </a:r>
              <a:r>
                <a:rPr lang="en-US" altLang="ko-KR" sz="1600" dirty="0" smtClean="0">
                  <a:latin typeface="+mn-ea"/>
                </a:rPr>
                <a:t> </a:t>
              </a:r>
            </a:p>
            <a:p>
              <a:r>
                <a:rPr lang="en-US" altLang="ko-KR" sz="1600" dirty="0" smtClean="0">
                  <a:latin typeface="+mn-ea"/>
                </a:rPr>
                <a:t>6. View</a:t>
              </a:r>
              <a:r>
                <a:rPr lang="ko-KR" altLang="en-US" sz="1600" dirty="0" smtClean="0">
                  <a:latin typeface="+mn-ea"/>
                </a:rPr>
                <a:t>에</a:t>
              </a:r>
              <a:r>
                <a:rPr lang="en-US" altLang="ko-KR" sz="1600" dirty="0" smtClean="0">
                  <a:latin typeface="+mn-ea"/>
                </a:rPr>
                <a:t>  </a:t>
              </a:r>
              <a:r>
                <a:rPr lang="en-US" altLang="ko-KR" sz="1600" dirty="0" err="1" smtClean="0">
                  <a:latin typeface="+mn-ea"/>
                </a:rPr>
                <a:t>Dto</a:t>
              </a:r>
              <a:r>
                <a:rPr lang="ko-KR" altLang="en-US" sz="1600" dirty="0" smtClean="0">
                  <a:latin typeface="+mn-ea"/>
                </a:rPr>
                <a:t> 전달 </a:t>
              </a:r>
              <a:endParaRPr lang="ko-KR" altLang="en-US" sz="1600" dirty="0">
                <a:latin typeface="+mn-ea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72558" y="3455662"/>
              <a:ext cx="2842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sym typeface="Wingdings" panose="05000000000000000000" pitchFamily="2" charset="2"/>
                </a:rPr>
                <a:t></a:t>
              </a:r>
              <a:r>
                <a:rPr lang="en-US" altLang="ko-KR" dirty="0" err="1" smtClean="0"/>
                <a:t>userDaoImpl</a:t>
              </a:r>
              <a:r>
                <a:rPr lang="en-US" altLang="ko-KR" dirty="0" err="1" smtClean="0">
                  <a:sym typeface="Wingdings" panose="05000000000000000000" pitchFamily="2" charset="2"/>
                </a:rPr>
                <a:t>Datasource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602719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ContextLoaderListener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설정화일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424936" cy="4896544"/>
          </a:xfrm>
        </p:spPr>
        <p:txBody>
          <a:bodyPr/>
          <a:lstStyle/>
          <a:p>
            <a:r>
              <a:rPr lang="en-US" altLang="ko-KR" dirty="0" smtClean="0"/>
              <a:t>Default </a:t>
            </a:r>
            <a:r>
              <a:rPr lang="en-US" altLang="ko-KR" dirty="0" err="1" smtClean="0"/>
              <a:t>BeanFactory</a:t>
            </a:r>
            <a:r>
              <a:rPr lang="en-US" altLang="ko-KR" dirty="0" smtClean="0"/>
              <a:t> - /WEB-INF/</a:t>
            </a:r>
            <a:r>
              <a:rPr lang="en-US" altLang="ko-KR" dirty="0" smtClean="0">
                <a:solidFill>
                  <a:srgbClr val="0000FF"/>
                </a:solidFill>
              </a:rPr>
              <a:t>applicationContext.xml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Root </a:t>
            </a:r>
            <a:r>
              <a:rPr lang="en-US" altLang="ko-KR" dirty="0" err="1" smtClean="0"/>
              <a:t>WebApplicationContext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필요한 객체 </a:t>
            </a:r>
            <a:r>
              <a:rPr lang="en-US" altLang="ko-KR" dirty="0" smtClean="0"/>
              <a:t>bean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정의한다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>
                <a:solidFill>
                  <a:srgbClr val="0000FF"/>
                </a:solidFill>
              </a:rPr>
              <a:t>클래스를 이용하여 다음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객체를 생성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2"/>
            <a:r>
              <a:rPr lang="en-US" altLang="ko-KR" dirty="0" err="1" smtClean="0"/>
              <a:t>dataSource</a:t>
            </a:r>
            <a:r>
              <a:rPr lang="en-US" altLang="ko-KR" dirty="0" smtClean="0"/>
              <a:t> -  </a:t>
            </a:r>
            <a:r>
              <a:rPr lang="ko-KR" altLang="en-US" dirty="0" smtClean="0"/>
              <a:t>데이터베이스 연결 정보를 관리하는 객체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useDao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userService</a:t>
            </a:r>
            <a:r>
              <a:rPr lang="en-US" altLang="ko-KR" dirty="0" smtClean="0"/>
              <a:t> – model</a:t>
            </a:r>
            <a:r>
              <a:rPr lang="ko-KR" altLang="en-US" dirty="0" smtClean="0"/>
              <a:t> 구성을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위한 객체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loginValidator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입력폼의</a:t>
            </a:r>
            <a:r>
              <a:rPr lang="ko-KR" altLang="en-US" dirty="0" smtClean="0"/>
              <a:t> 정보를 검증하기 위한 객체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messageSource</a:t>
            </a:r>
            <a:r>
              <a:rPr lang="en-US" altLang="ko-KR" dirty="0" smtClean="0"/>
              <a:t> – </a:t>
            </a:r>
            <a:r>
              <a:rPr lang="ko-KR" altLang="en-US" dirty="0" err="1" smtClean="0"/>
              <a:t>오류메세지를</a:t>
            </a:r>
            <a:r>
              <a:rPr lang="ko-KR" altLang="en-US" dirty="0" smtClean="0"/>
              <a:t> 관리하기 위한 객체 </a:t>
            </a:r>
            <a:endParaRPr lang="en-US" altLang="ko-KR" dirty="0" smtClean="0"/>
          </a:p>
          <a:p>
            <a:pPr marL="0" indent="0"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6448839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8958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14362"/>
            <a:ext cx="490537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9" y="2229248"/>
            <a:ext cx="674044" cy="1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6880113" y="5897736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4417905" y="4202213"/>
            <a:ext cx="7777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334129" y="3588284"/>
            <a:ext cx="10291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4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  <a:stCxn id="8" idx="2"/>
          </p:cNvCxnSpPr>
          <p:nvPr/>
        </p:nvCxnSpPr>
        <p:spPr bwMode="auto">
          <a:xfrm flipH="1">
            <a:off x="5868763" y="3926838"/>
            <a:ext cx="979930" cy="81718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/>
          <p:nvPr/>
        </p:nvSpPr>
        <p:spPr>
          <a:xfrm>
            <a:off x="5482382" y="2924944"/>
            <a:ext cx="23474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&gt;new&gt;other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  <a:stCxn id="10" idx="2"/>
            <a:endCxn id="7" idx="0"/>
          </p:cNvCxnSpPr>
          <p:nvPr/>
        </p:nvCxnSpPr>
        <p:spPr bwMode="auto">
          <a:xfrm flipH="1">
            <a:off x="4806795" y="3263498"/>
            <a:ext cx="1849301" cy="93871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827584" y="5267409"/>
            <a:ext cx="915505" cy="2531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743089" y="5024645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17" name="직사각형 16"/>
          <p:cNvSpPr/>
          <p:nvPr/>
        </p:nvSpPr>
        <p:spPr>
          <a:xfrm>
            <a:off x="3059832" y="5830520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3</a:t>
            </a:r>
            <a:endParaRPr lang="ko-KR" altLang="en-US" b="1" dirty="0"/>
          </a:p>
        </p:txBody>
      </p:sp>
      <p:sp>
        <p:nvSpPr>
          <p:cNvPr id="19" name="직사각형 18"/>
          <p:cNvSpPr/>
          <p:nvPr/>
        </p:nvSpPr>
        <p:spPr>
          <a:xfrm>
            <a:off x="7048879" y="5520545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5</a:t>
            </a:r>
            <a:endParaRPr lang="ko-KR" altLang="en-US" b="1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2555429" y="6199852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423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applicationContext.xml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53400" cy="547260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ko-KR" sz="4300" dirty="0"/>
              <a:t>&lt;?xml version=</a:t>
            </a:r>
            <a:r>
              <a:rPr lang="en-US" altLang="ko-KR" sz="4300" i="1" dirty="0"/>
              <a:t>"1.0" encoding="UTF-8"?&gt;</a:t>
            </a:r>
          </a:p>
          <a:p>
            <a:pPr marL="0" indent="0">
              <a:buNone/>
            </a:pPr>
            <a:r>
              <a:rPr lang="en-US" altLang="ko-KR" sz="4300" dirty="0"/>
              <a:t>&lt;beans </a:t>
            </a:r>
            <a:r>
              <a:rPr lang="en-US" altLang="ko-KR" sz="4300" dirty="0" err="1" smtClean="0"/>
              <a:t>xmlns</a:t>
            </a:r>
            <a:r>
              <a:rPr lang="en-US" altLang="ko-KR" sz="4300" dirty="0" smtClean="0"/>
              <a:t>  ….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4900" dirty="0"/>
              <a:t>&lt;!-- Data Source --&gt;</a:t>
            </a:r>
          </a:p>
          <a:p>
            <a:pPr marL="0" indent="0">
              <a:buNone/>
            </a:pPr>
            <a:r>
              <a:rPr lang="en-US" altLang="ko-KR" sz="4300" dirty="0"/>
              <a:t>&lt;bean id=</a:t>
            </a:r>
            <a:r>
              <a:rPr lang="en-US" altLang="ko-KR" sz="4300" i="1" dirty="0"/>
              <a:t>"</a:t>
            </a:r>
            <a:r>
              <a:rPr lang="en-US" altLang="ko-KR" sz="4300" i="1" dirty="0" err="1"/>
              <a:t>dataSource</a:t>
            </a:r>
            <a:r>
              <a:rPr lang="en-US" altLang="ko-KR" sz="4300" i="1" dirty="0"/>
              <a:t>" class="</a:t>
            </a:r>
            <a:r>
              <a:rPr lang="en-US" altLang="ko-KR" sz="4300" i="1" dirty="0" err="1"/>
              <a:t>org.springframework.jdbc.datasource.DriverManagerDataSource</a:t>
            </a:r>
            <a:r>
              <a:rPr lang="en-US" altLang="ko-KR" sz="4300" i="1" dirty="0"/>
              <a:t>" &gt;</a:t>
            </a:r>
          </a:p>
          <a:p>
            <a:pPr marL="320040" lvl="1" indent="0">
              <a:buNone/>
            </a:pPr>
            <a:r>
              <a:rPr lang="en-US" altLang="ko-KR" sz="4700" dirty="0"/>
              <a:t>&lt;property name=</a:t>
            </a:r>
            <a:r>
              <a:rPr lang="en-US" altLang="ko-KR" sz="4700" i="1" dirty="0"/>
              <a:t>"</a:t>
            </a:r>
            <a:r>
              <a:rPr lang="en-US" altLang="ko-KR" sz="4700" i="1" dirty="0" err="1"/>
              <a:t>driverClassName</a:t>
            </a:r>
            <a:r>
              <a:rPr lang="en-US" altLang="ko-KR" sz="4700" i="1" dirty="0"/>
              <a:t>"&gt;</a:t>
            </a:r>
          </a:p>
          <a:p>
            <a:pPr marL="320040" lvl="1" indent="0">
              <a:buNone/>
            </a:pPr>
            <a:r>
              <a:rPr lang="en-US" altLang="ko-KR" sz="4700" dirty="0" smtClean="0"/>
              <a:t>	&lt;</a:t>
            </a:r>
            <a:r>
              <a:rPr lang="en-US" altLang="ko-KR" sz="4700" dirty="0"/>
              <a:t>value&gt;</a:t>
            </a:r>
            <a:r>
              <a:rPr lang="en-US" altLang="ko-KR" sz="4700" dirty="0" err="1"/>
              <a:t>oracle.jdbc.driver.OracleDriver</a:t>
            </a:r>
            <a:r>
              <a:rPr lang="en-US" altLang="ko-KR" sz="4700" dirty="0"/>
              <a:t>&lt;/value&gt;</a:t>
            </a:r>
          </a:p>
          <a:p>
            <a:pPr marL="320040" lvl="1" indent="0">
              <a:buNone/>
            </a:pPr>
            <a:r>
              <a:rPr lang="en-US" altLang="ko-KR" sz="4700" dirty="0"/>
              <a:t>&lt;/property&gt;</a:t>
            </a:r>
          </a:p>
          <a:p>
            <a:pPr marL="320040" lvl="1" indent="0">
              <a:buNone/>
            </a:pPr>
            <a:r>
              <a:rPr lang="en-US" altLang="ko-KR" sz="4700" dirty="0"/>
              <a:t>&lt;property name=</a:t>
            </a:r>
            <a:r>
              <a:rPr lang="en-US" altLang="ko-KR" sz="4700" i="1" dirty="0"/>
              <a:t>"</a:t>
            </a:r>
            <a:r>
              <a:rPr lang="en-US" altLang="ko-KR" sz="4700" i="1" dirty="0" err="1"/>
              <a:t>url</a:t>
            </a:r>
            <a:r>
              <a:rPr lang="en-US" altLang="ko-KR" sz="4700" i="1" dirty="0"/>
              <a:t>"&gt;</a:t>
            </a:r>
          </a:p>
          <a:p>
            <a:pPr marL="320040" lvl="1" indent="0">
              <a:buNone/>
            </a:pPr>
            <a:r>
              <a:rPr lang="en-US" altLang="ko-KR" sz="4700" dirty="0" smtClean="0"/>
              <a:t>	&lt;</a:t>
            </a:r>
            <a:r>
              <a:rPr lang="en-US" altLang="ko-KR" sz="4700" dirty="0"/>
              <a:t>value&gt;</a:t>
            </a:r>
            <a:r>
              <a:rPr lang="en-US" altLang="ko-KR" sz="4700" dirty="0" err="1"/>
              <a:t>jdbc:oracle:thin</a:t>
            </a:r>
            <a:r>
              <a:rPr lang="en-US" altLang="ko-KR" sz="4700" dirty="0"/>
              <a:t>:@168.126.146.33:1521:orcl&lt;/value&gt;</a:t>
            </a:r>
          </a:p>
          <a:p>
            <a:pPr marL="320040" lvl="1" indent="0">
              <a:buNone/>
            </a:pPr>
            <a:r>
              <a:rPr lang="en-US" altLang="ko-KR" sz="4700" dirty="0"/>
              <a:t>&lt;/property&gt;</a:t>
            </a:r>
          </a:p>
          <a:p>
            <a:pPr marL="320040" lvl="1" indent="0">
              <a:buNone/>
            </a:pPr>
            <a:r>
              <a:rPr lang="en-US" altLang="ko-KR" sz="4700" dirty="0"/>
              <a:t>&lt;property name=</a:t>
            </a:r>
            <a:r>
              <a:rPr lang="en-US" altLang="ko-KR" sz="4700" i="1" dirty="0"/>
              <a:t>"username"&gt;</a:t>
            </a:r>
          </a:p>
          <a:p>
            <a:pPr marL="320040" lvl="1" indent="0">
              <a:buNone/>
            </a:pPr>
            <a:r>
              <a:rPr lang="en-US" altLang="ko-KR" sz="4700" dirty="0" smtClean="0"/>
              <a:t>	&lt;</a:t>
            </a:r>
            <a:r>
              <a:rPr lang="en-US" altLang="ko-KR" sz="4700" dirty="0"/>
              <a:t>value&gt;</a:t>
            </a:r>
            <a:r>
              <a:rPr lang="en-US" altLang="ko-KR" sz="4700" dirty="0" err="1"/>
              <a:t>jjin</a:t>
            </a:r>
            <a:r>
              <a:rPr lang="en-US" altLang="ko-KR" sz="4700" dirty="0"/>
              <a:t>&lt;/value&gt;</a:t>
            </a:r>
          </a:p>
          <a:p>
            <a:pPr marL="320040" lvl="1" indent="0">
              <a:buNone/>
            </a:pPr>
            <a:r>
              <a:rPr lang="en-US" altLang="ko-KR" sz="4700" dirty="0"/>
              <a:t>&lt;/property&gt;</a:t>
            </a:r>
          </a:p>
          <a:p>
            <a:pPr marL="320040" lvl="1" indent="0">
              <a:buNone/>
            </a:pPr>
            <a:r>
              <a:rPr lang="en-US" altLang="ko-KR" sz="4700" dirty="0"/>
              <a:t>&lt;property name=</a:t>
            </a:r>
            <a:r>
              <a:rPr lang="en-US" altLang="ko-KR" sz="4700" i="1" dirty="0"/>
              <a:t>"password"&gt;</a:t>
            </a:r>
          </a:p>
          <a:p>
            <a:pPr marL="320040" lvl="1" indent="0">
              <a:buNone/>
            </a:pPr>
            <a:r>
              <a:rPr lang="en-US" altLang="ko-KR" sz="4700" dirty="0" smtClean="0"/>
              <a:t>	&lt;</a:t>
            </a:r>
            <a:r>
              <a:rPr lang="en-US" altLang="ko-KR" sz="4700" dirty="0"/>
              <a:t>value&gt;</a:t>
            </a:r>
            <a:r>
              <a:rPr lang="en-US" altLang="ko-KR" sz="4700" dirty="0" err="1"/>
              <a:t>jjinpang</a:t>
            </a:r>
            <a:r>
              <a:rPr lang="en-US" altLang="ko-KR" sz="4700" dirty="0"/>
              <a:t>&lt;/value&gt;</a:t>
            </a:r>
          </a:p>
          <a:p>
            <a:pPr marL="320040" lvl="1" indent="0">
              <a:buNone/>
            </a:pPr>
            <a:r>
              <a:rPr lang="en-US" altLang="ko-KR" sz="4700" dirty="0"/>
              <a:t>&lt;/property&gt;</a:t>
            </a:r>
          </a:p>
          <a:p>
            <a:pPr marL="0" indent="0">
              <a:buNone/>
            </a:pPr>
            <a:r>
              <a:rPr lang="en-US" altLang="ko-KR" sz="4900" dirty="0"/>
              <a:t>&lt;/bean&gt;</a:t>
            </a:r>
            <a:r>
              <a:rPr lang="en-US" altLang="ko-KR" sz="4900" dirty="0" smtClean="0"/>
              <a:t>    </a:t>
            </a:r>
          </a:p>
          <a:p>
            <a:pPr marL="0" indent="0">
              <a:buNone/>
            </a:pPr>
            <a:r>
              <a:rPr lang="en-US" altLang="ko-KR" sz="4900" dirty="0" smtClean="0"/>
              <a:t>…      </a:t>
            </a:r>
            <a:r>
              <a:rPr lang="en-US" altLang="ko-KR" sz="4900" dirty="0" smtClean="0">
                <a:sym typeface="Wingdings" panose="05000000000000000000" pitchFamily="2" charset="2"/>
              </a:rPr>
              <a:t> </a:t>
            </a:r>
            <a:r>
              <a:rPr lang="ko-KR" altLang="en-US" sz="4900" dirty="0" smtClean="0">
                <a:sym typeface="Wingdings" panose="05000000000000000000" pitchFamily="2" charset="2"/>
              </a:rPr>
              <a:t>다음</a:t>
            </a:r>
            <a:r>
              <a:rPr lang="en-US" altLang="ko-KR" sz="4900" dirty="0" smtClean="0">
                <a:sym typeface="Wingdings" panose="05000000000000000000" pitchFamily="2" charset="2"/>
              </a:rPr>
              <a:t> </a:t>
            </a:r>
            <a:r>
              <a:rPr lang="ko-KR" altLang="en-US" sz="4900" dirty="0" smtClean="0">
                <a:sym typeface="Wingdings" panose="05000000000000000000" pitchFamily="2" charset="2"/>
              </a:rPr>
              <a:t>페이지 삽입</a:t>
            </a:r>
            <a:endParaRPr lang="ko-KR" altLang="en-US" sz="4900" dirty="0"/>
          </a:p>
          <a:p>
            <a:pPr marL="0" indent="0">
              <a:buNone/>
            </a:pPr>
            <a:r>
              <a:rPr lang="en-US" altLang="ko-KR" sz="4900" dirty="0"/>
              <a:t>&lt;/beans&gt;</a:t>
            </a:r>
            <a:endParaRPr lang="ko-KR" altLang="en-US" sz="4900" dirty="0"/>
          </a:p>
        </p:txBody>
      </p:sp>
    </p:spTree>
    <p:extLst>
      <p:ext uri="{BB962C8B-B14F-4D97-AF65-F5344CB8AC3E}">
        <p14:creationId xmlns:p14="http://schemas.microsoft.com/office/powerpoint/2010/main" val="26917161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17773"/>
            <a:ext cx="8533450" cy="64693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객체생성과 관계설정</a:t>
            </a:r>
            <a:r>
              <a:rPr lang="en-US" altLang="ko-KR" dirty="0" smtClean="0"/>
              <a:t>(DI)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928992" cy="5688632"/>
          </a:xfrm>
        </p:spPr>
        <p:txBody>
          <a:bodyPr>
            <a:noAutofit/>
          </a:bodyPr>
          <a:lstStyle/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U</a:t>
            </a:r>
            <a:r>
              <a:rPr lang="en-US" altLang="ko-KR" sz="1600" dirty="0" err="1">
                <a:solidFill>
                  <a:srgbClr val="0000FF"/>
                </a:solidFill>
              </a:rPr>
              <a:t>serDao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userDao</a:t>
            </a:r>
            <a:r>
              <a:rPr lang="en-US" altLang="ko-KR" sz="1600" i="1" dirty="0"/>
              <a:t>" class="</a:t>
            </a:r>
            <a:r>
              <a:rPr lang="en-US" altLang="ko-KR" sz="1600" i="1" dirty="0" err="1"/>
              <a:t>user.dao.UserDaoImpl</a:t>
            </a:r>
            <a:r>
              <a:rPr lang="en-US" altLang="ko-KR" sz="1600" i="1" dirty="0"/>
              <a:t>"&gt;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</a:t>
            </a:r>
            <a:r>
              <a:rPr lang="en-US" altLang="ko-KR" sz="1600" dirty="0">
                <a:solidFill>
                  <a:srgbClr val="FF0000"/>
                </a:solidFill>
              </a:rPr>
              <a:t>property</a:t>
            </a:r>
            <a:r>
              <a:rPr lang="en-US" altLang="ko-KR" sz="1600" dirty="0"/>
              <a:t> name=</a:t>
            </a:r>
            <a:r>
              <a:rPr lang="en-US" altLang="ko-KR" sz="1600" i="1" dirty="0"/>
              <a:t>"</a:t>
            </a:r>
            <a:r>
              <a:rPr lang="en-US" altLang="ko-KR" sz="1600" i="1" dirty="0" err="1">
                <a:solidFill>
                  <a:srgbClr val="0000FF"/>
                </a:solidFill>
              </a:rPr>
              <a:t>dataSource</a:t>
            </a:r>
            <a:r>
              <a:rPr lang="en-US" altLang="ko-KR" sz="1600" i="1" dirty="0">
                <a:solidFill>
                  <a:srgbClr val="0000FF"/>
                </a:solidFill>
              </a:rPr>
              <a:t>"</a:t>
            </a:r>
            <a:r>
              <a:rPr lang="en-US" altLang="ko-KR" sz="1600" i="1" dirty="0"/>
              <a:t>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ref bean=</a:t>
            </a:r>
            <a:r>
              <a:rPr lang="en-US" altLang="ko-KR" sz="1600" i="1" dirty="0"/>
              <a:t>"</a:t>
            </a:r>
            <a:r>
              <a:rPr lang="en-US" altLang="ko-KR" sz="1600" i="1" dirty="0" err="1">
                <a:solidFill>
                  <a:srgbClr val="00B050"/>
                </a:solidFill>
              </a:rPr>
              <a:t>dataSource</a:t>
            </a:r>
            <a:r>
              <a:rPr lang="en-US" altLang="ko-KR" sz="1600" i="1" dirty="0">
                <a:solidFill>
                  <a:srgbClr val="00B050"/>
                </a:solidFill>
              </a:rPr>
              <a:t>"</a:t>
            </a:r>
            <a:r>
              <a:rPr lang="en-US" altLang="ko-KR" sz="1600" i="1" dirty="0"/>
              <a:t> /&gt;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&lt;/bean&gt;</a:t>
            </a:r>
          </a:p>
          <a:p>
            <a:pPr marL="0" indent="0">
              <a:lnSpc>
                <a:spcPts val="1100"/>
              </a:lnSpc>
              <a:buNone/>
            </a:pPr>
            <a:endParaRPr lang="en-US" altLang="ko-KR" sz="1600" dirty="0">
              <a:solidFill>
                <a:srgbClr val="0000FF"/>
              </a:solidFill>
            </a:endParaRP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 smtClean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userService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userService</a:t>
            </a:r>
            <a:r>
              <a:rPr lang="en-US" altLang="ko-KR" sz="1600" i="1" dirty="0"/>
              <a:t>" class="</a:t>
            </a:r>
            <a:r>
              <a:rPr lang="en-US" altLang="ko-KR" sz="1600" i="1" dirty="0" err="1"/>
              <a:t>user.logic.UserServiceImpl</a:t>
            </a:r>
            <a:r>
              <a:rPr lang="en-US" altLang="ko-KR" sz="1600" i="1" dirty="0"/>
              <a:t>"&gt;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</a:t>
            </a:r>
            <a:r>
              <a:rPr lang="en-US" altLang="ko-KR" sz="1600" dirty="0">
                <a:solidFill>
                  <a:srgbClr val="FF0000"/>
                </a:solidFill>
              </a:rPr>
              <a:t>property</a:t>
            </a:r>
            <a:r>
              <a:rPr lang="en-US" altLang="ko-KR" sz="1600" dirty="0"/>
              <a:t> name=</a:t>
            </a:r>
            <a:r>
              <a:rPr lang="en-US" altLang="ko-KR" sz="1600" i="1" dirty="0"/>
              <a:t>"</a:t>
            </a:r>
            <a:r>
              <a:rPr lang="en-US" altLang="ko-KR" sz="1600" b="1" i="1" dirty="0" err="1">
                <a:solidFill>
                  <a:srgbClr val="0000FF"/>
                </a:solidFill>
              </a:rPr>
              <a:t>userDao</a:t>
            </a:r>
            <a:r>
              <a:rPr lang="en-US" altLang="ko-KR" sz="1600" b="1" i="1" dirty="0">
                <a:solidFill>
                  <a:srgbClr val="0000FF"/>
                </a:solidFill>
              </a:rPr>
              <a:t>"</a:t>
            </a:r>
            <a:r>
              <a:rPr lang="en-US" altLang="ko-KR" sz="1600" i="1" dirty="0"/>
              <a:t>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 smtClean="0"/>
              <a:t>	&lt;</a:t>
            </a:r>
            <a:r>
              <a:rPr lang="en-US" altLang="ko-KR" sz="1600" dirty="0"/>
              <a:t>ref bean=</a:t>
            </a:r>
            <a:r>
              <a:rPr lang="en-US" altLang="ko-KR" sz="1600" i="1" dirty="0"/>
              <a:t>"</a:t>
            </a:r>
            <a:r>
              <a:rPr lang="en-US" altLang="ko-KR" sz="1600" b="1" i="1" dirty="0" err="1">
                <a:solidFill>
                  <a:srgbClr val="00B050"/>
                </a:solidFill>
              </a:rPr>
              <a:t>userDao</a:t>
            </a:r>
            <a:r>
              <a:rPr lang="en-US" altLang="ko-KR" sz="1600" i="1" dirty="0"/>
              <a:t>" /&gt;</a:t>
            </a:r>
          </a:p>
          <a:p>
            <a:pPr marL="320040" lvl="1" indent="0">
              <a:lnSpc>
                <a:spcPts val="11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&lt;/bean&gt;</a:t>
            </a:r>
          </a:p>
          <a:p>
            <a:pPr marL="0" indent="0">
              <a:lnSpc>
                <a:spcPts val="11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>
                <a:solidFill>
                  <a:srgbClr val="0000FF"/>
                </a:solidFill>
              </a:rPr>
              <a:t>&lt;!-- Validator --&gt;</a:t>
            </a:r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dirty="0"/>
              <a:t>&lt;bean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loginValidator</a:t>
            </a:r>
            <a:r>
              <a:rPr lang="en-US" altLang="ko-KR" sz="1600" i="1" dirty="0"/>
              <a:t>" </a:t>
            </a:r>
            <a:r>
              <a:rPr lang="en-US" altLang="ko-KR" sz="1600" i="1" dirty="0" smtClean="0"/>
              <a:t> class</a:t>
            </a:r>
            <a:r>
              <a:rPr lang="en-US" altLang="ko-KR" sz="1600" i="1" dirty="0"/>
              <a:t>="</a:t>
            </a:r>
            <a:r>
              <a:rPr lang="en-US" altLang="ko-KR" sz="1600" i="1" dirty="0" err="1"/>
              <a:t>user.utils.LoginValidator</a:t>
            </a:r>
            <a:r>
              <a:rPr lang="en-US" altLang="ko-KR" sz="1600" i="1" dirty="0"/>
              <a:t>" /&gt;</a:t>
            </a:r>
          </a:p>
          <a:p>
            <a:pPr marL="0" indent="0">
              <a:lnSpc>
                <a:spcPts val="11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100"/>
              </a:lnSpc>
              <a:buNone/>
            </a:pPr>
            <a:r>
              <a:rPr lang="en-US" altLang="ko-KR" sz="1600" b="1" dirty="0">
                <a:solidFill>
                  <a:srgbClr val="0000FF"/>
                </a:solidFill>
              </a:rPr>
              <a:t>&lt;!-- </a:t>
            </a:r>
            <a:r>
              <a:rPr lang="en-US" altLang="ko-KR" sz="1600" b="1" dirty="0" err="1">
                <a:solidFill>
                  <a:srgbClr val="0000FF"/>
                </a:solidFill>
              </a:rPr>
              <a:t>MessageSource</a:t>
            </a:r>
            <a:r>
              <a:rPr lang="en-US" altLang="ko-KR" sz="1600" b="1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400" dirty="0"/>
              <a:t>&lt;bean id=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messageSource</a:t>
            </a:r>
            <a:r>
              <a:rPr lang="en-US" altLang="ko-KR" sz="1400" i="1" dirty="0"/>
              <a:t>" class="org.springframework.context.support.ResourceBundleMessageSource"&gt;</a:t>
            </a:r>
          </a:p>
          <a:p>
            <a:pPr marL="320040" lvl="1" indent="0">
              <a:lnSpc>
                <a:spcPts val="13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basenames</a:t>
            </a:r>
            <a:r>
              <a:rPr lang="en-US" altLang="ko-KR" sz="1600" i="1" dirty="0"/>
              <a:t>"&gt;</a:t>
            </a:r>
          </a:p>
          <a:p>
            <a:pPr marL="594360" lvl="2" indent="0">
              <a:lnSpc>
                <a:spcPts val="1300"/>
              </a:lnSpc>
              <a:buNone/>
            </a:pPr>
            <a:r>
              <a:rPr lang="en-US" altLang="ko-KR" dirty="0"/>
              <a:t>&lt;list</a:t>
            </a:r>
            <a:r>
              <a:rPr lang="en-US" altLang="ko-KR" dirty="0" smtClean="0"/>
              <a:t>&gt;&lt;</a:t>
            </a:r>
            <a:r>
              <a:rPr lang="en-US" altLang="ko-KR" dirty="0"/>
              <a:t>value&gt;</a:t>
            </a:r>
            <a:r>
              <a:rPr lang="en-US" altLang="ko-KR" dirty="0">
                <a:solidFill>
                  <a:srgbClr val="0000FF"/>
                </a:solidFill>
              </a:rPr>
              <a:t>messages</a:t>
            </a:r>
            <a:r>
              <a:rPr lang="en-US" altLang="ko-KR" dirty="0"/>
              <a:t>&lt;/value</a:t>
            </a:r>
            <a:r>
              <a:rPr lang="en-US" altLang="ko-KR" dirty="0" smtClean="0"/>
              <a:t>&gt;&lt;/</a:t>
            </a:r>
            <a:r>
              <a:rPr lang="en-US" altLang="ko-KR" dirty="0"/>
              <a:t>list&gt;</a:t>
            </a:r>
          </a:p>
          <a:p>
            <a:pPr marL="320040" lvl="1" indent="0">
              <a:lnSpc>
                <a:spcPts val="13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&lt;/bean&gt;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040212" y="1340768"/>
            <a:ext cx="488877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i="1" dirty="0"/>
              <a:t>public void </a:t>
            </a:r>
            <a:r>
              <a:rPr lang="en-US" altLang="ko-KR" i="1" dirty="0" err="1">
                <a:solidFill>
                  <a:srgbClr val="FF0000"/>
                </a:solidFill>
              </a:rPr>
              <a:t>set</a:t>
            </a:r>
            <a:r>
              <a:rPr lang="en-US" altLang="ko-KR" i="1" dirty="0" err="1">
                <a:solidFill>
                  <a:srgbClr val="0000FF"/>
                </a:solidFill>
              </a:rPr>
              <a:t>DataSource</a:t>
            </a:r>
            <a:r>
              <a:rPr lang="en-US" altLang="ko-KR" i="1" dirty="0"/>
              <a:t>(</a:t>
            </a:r>
            <a:r>
              <a:rPr lang="en-US" altLang="ko-KR" i="1" dirty="0" err="1"/>
              <a:t>DataSource</a:t>
            </a:r>
            <a:r>
              <a:rPr lang="en-US" altLang="ko-KR" i="1" dirty="0"/>
              <a:t> </a:t>
            </a:r>
            <a:r>
              <a:rPr lang="en-US" altLang="ko-KR" i="1" dirty="0" err="1">
                <a:solidFill>
                  <a:srgbClr val="00B050"/>
                </a:solidFill>
              </a:rPr>
              <a:t>dataSource</a:t>
            </a:r>
            <a:r>
              <a:rPr lang="en-US" altLang="ko-KR" i="1" dirty="0"/>
              <a:t>) {</a:t>
            </a:r>
          </a:p>
          <a:p>
            <a:r>
              <a:rPr lang="en-US" altLang="ko-KR" i="1" dirty="0" smtClean="0"/>
              <a:t>     </a:t>
            </a:r>
            <a:r>
              <a:rPr lang="en-US" altLang="ko-KR" i="1" dirty="0" err="1" smtClean="0"/>
              <a:t>this.template</a:t>
            </a:r>
            <a:r>
              <a:rPr lang="en-US" altLang="ko-KR" i="1" dirty="0" smtClean="0"/>
              <a:t> </a:t>
            </a:r>
            <a:r>
              <a:rPr lang="en-US" altLang="ko-KR" i="1" dirty="0"/>
              <a:t>= new </a:t>
            </a:r>
            <a:r>
              <a:rPr lang="en-US" altLang="ko-KR" i="1" dirty="0" err="1"/>
              <a:t>JdbcTemplate</a:t>
            </a:r>
            <a:r>
              <a:rPr lang="en-US" altLang="ko-KR" i="1" dirty="0"/>
              <a:t>(</a:t>
            </a:r>
            <a:r>
              <a:rPr lang="en-US" altLang="ko-KR" i="1" dirty="0" err="1"/>
              <a:t>dataSource</a:t>
            </a:r>
            <a:r>
              <a:rPr lang="en-US" altLang="ko-KR" i="1" dirty="0"/>
              <a:t>);</a:t>
            </a:r>
          </a:p>
          <a:p>
            <a:r>
              <a:rPr lang="en-US" altLang="ko-KR" i="1" dirty="0"/>
              <a:t>}</a:t>
            </a:r>
            <a:endParaRPr lang="ko-KR" altLang="en-US" i="1" dirty="0"/>
          </a:p>
        </p:txBody>
      </p:sp>
      <p:sp>
        <p:nvSpPr>
          <p:cNvPr id="6" name="자유형 5"/>
          <p:cNvSpPr/>
          <p:nvPr/>
        </p:nvSpPr>
        <p:spPr>
          <a:xfrm>
            <a:off x="3098800" y="1040391"/>
            <a:ext cx="4787900" cy="483609"/>
          </a:xfrm>
          <a:custGeom>
            <a:avLst/>
            <a:gdLst>
              <a:gd name="connsiteX0" fmla="*/ 0 w 4787900"/>
              <a:gd name="connsiteY0" fmla="*/ 483609 h 483609"/>
              <a:gd name="connsiteX1" fmla="*/ 2489200 w 4787900"/>
              <a:gd name="connsiteY1" fmla="*/ 1009 h 483609"/>
              <a:gd name="connsiteX2" fmla="*/ 4787900 w 4787900"/>
              <a:gd name="connsiteY2" fmla="*/ 382009 h 4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7900" h="483609">
                <a:moveTo>
                  <a:pt x="0" y="483609"/>
                </a:moveTo>
                <a:cubicBezTo>
                  <a:pt x="845608" y="250775"/>
                  <a:pt x="1691217" y="17942"/>
                  <a:pt x="2489200" y="1009"/>
                </a:cubicBezTo>
                <a:cubicBezTo>
                  <a:pt x="3287183" y="-15924"/>
                  <a:pt x="4037541" y="183042"/>
                  <a:pt x="4787900" y="382009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76056" y="85572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의존관계정보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주입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0212" y="2886035"/>
            <a:ext cx="488877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i="1" dirty="0"/>
              <a:t>public void </a:t>
            </a:r>
            <a:r>
              <a:rPr lang="en-US" altLang="ko-KR" i="1" dirty="0" smtClean="0"/>
              <a:t> </a:t>
            </a:r>
            <a:r>
              <a:rPr lang="en-US" altLang="ko-KR" i="1" dirty="0" err="1" smtClean="0">
                <a:solidFill>
                  <a:srgbClr val="FF0000"/>
                </a:solidFill>
              </a:rPr>
              <a:t>set</a:t>
            </a:r>
            <a:r>
              <a:rPr lang="en-US" altLang="ko-KR" i="1" dirty="0" err="1" smtClean="0">
                <a:solidFill>
                  <a:srgbClr val="0000FF"/>
                </a:solidFill>
              </a:rPr>
              <a:t>UserDao</a:t>
            </a:r>
            <a:r>
              <a:rPr lang="en-US" altLang="ko-KR" i="1" dirty="0" smtClean="0"/>
              <a:t>(</a:t>
            </a:r>
            <a:r>
              <a:rPr lang="en-US" altLang="ko-KR" i="1" dirty="0" err="1" smtClean="0"/>
              <a:t>UserDao</a:t>
            </a:r>
            <a:r>
              <a:rPr lang="en-US" altLang="ko-KR" i="1" dirty="0" smtClean="0"/>
              <a:t>  </a:t>
            </a:r>
            <a:r>
              <a:rPr lang="en-US" altLang="ko-KR" i="1" dirty="0" err="1" smtClean="0">
                <a:solidFill>
                  <a:srgbClr val="00B050"/>
                </a:solidFill>
              </a:rPr>
              <a:t>userDao</a:t>
            </a:r>
            <a:r>
              <a:rPr lang="en-US" altLang="ko-KR" i="1" dirty="0"/>
              <a:t>) {</a:t>
            </a:r>
          </a:p>
          <a:p>
            <a:r>
              <a:rPr lang="en-US" altLang="ko-KR" i="1" dirty="0" smtClean="0"/>
              <a:t>      </a:t>
            </a:r>
            <a:r>
              <a:rPr lang="en-US" altLang="ko-KR" i="1" dirty="0" err="1" smtClean="0"/>
              <a:t>this.userDao</a:t>
            </a:r>
            <a:r>
              <a:rPr lang="en-US" altLang="ko-KR" i="1" dirty="0" smtClean="0"/>
              <a:t> </a:t>
            </a:r>
            <a:r>
              <a:rPr lang="en-US" altLang="ko-KR" i="1" dirty="0"/>
              <a:t>= </a:t>
            </a:r>
            <a:r>
              <a:rPr lang="en-US" altLang="ko-KR" i="1" dirty="0" err="1"/>
              <a:t>userDao</a:t>
            </a:r>
            <a:r>
              <a:rPr lang="en-US" altLang="ko-KR" i="1" dirty="0"/>
              <a:t>;</a:t>
            </a:r>
          </a:p>
          <a:p>
            <a:r>
              <a:rPr lang="en-US" altLang="ko-KR" i="1" dirty="0"/>
              <a:t>}</a:t>
            </a:r>
            <a:endParaRPr lang="ko-KR" altLang="en-US" i="1" dirty="0"/>
          </a:p>
        </p:txBody>
      </p:sp>
      <p:sp>
        <p:nvSpPr>
          <p:cNvPr id="9" name="자유형 8"/>
          <p:cNvSpPr/>
          <p:nvPr/>
        </p:nvSpPr>
        <p:spPr>
          <a:xfrm>
            <a:off x="2915816" y="2644230"/>
            <a:ext cx="4787900" cy="483609"/>
          </a:xfrm>
          <a:custGeom>
            <a:avLst/>
            <a:gdLst>
              <a:gd name="connsiteX0" fmla="*/ 0 w 4787900"/>
              <a:gd name="connsiteY0" fmla="*/ 483609 h 483609"/>
              <a:gd name="connsiteX1" fmla="*/ 2489200 w 4787900"/>
              <a:gd name="connsiteY1" fmla="*/ 1009 h 483609"/>
              <a:gd name="connsiteX2" fmla="*/ 4787900 w 4787900"/>
              <a:gd name="connsiteY2" fmla="*/ 382009 h 48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87900" h="483609">
                <a:moveTo>
                  <a:pt x="0" y="483609"/>
                </a:moveTo>
                <a:cubicBezTo>
                  <a:pt x="845608" y="250775"/>
                  <a:pt x="1691217" y="17942"/>
                  <a:pt x="2489200" y="1009"/>
                </a:cubicBezTo>
                <a:cubicBezTo>
                  <a:pt x="3287183" y="-15924"/>
                  <a:pt x="4037541" y="183042"/>
                  <a:pt x="4787900" y="382009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891974" y="2459564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의존관계정보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주입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8683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로그인 구성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2781092" y="892239"/>
            <a:ext cx="4158277" cy="1316197"/>
            <a:chOff x="679562" y="958466"/>
            <a:chExt cx="3420717" cy="824887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731115" y="1184659"/>
              <a:ext cx="525317" cy="173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2291604" y="958466"/>
              <a:ext cx="395866" cy="1736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Error</a:t>
              </a:r>
              <a:endParaRPr lang="ko-KR" altLang="en-US" sz="1200" b="1" dirty="0">
                <a:solidFill>
                  <a:srgbClr val="FF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5812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1" y="4678555"/>
            <a:ext cx="25050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8"/>
            <a:ext cx="24955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51000" y="3356992"/>
            <a:ext cx="2417144" cy="2773148"/>
            <a:chOff x="3595016" y="3356992"/>
            <a:chExt cx="2417144" cy="2773148"/>
          </a:xfrm>
        </p:grpSpPr>
        <p:sp>
          <p:nvSpPr>
            <p:cNvPr id="21" name="직사각형 20"/>
            <p:cNvSpPr/>
            <p:nvPr/>
          </p:nvSpPr>
          <p:spPr>
            <a:xfrm>
              <a:off x="4040661" y="3733491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LoginValidator</a:t>
              </a:r>
              <a:endParaRPr lang="ko-KR" altLang="en-US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040660" y="4314610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UserServise</a:t>
              </a:r>
              <a:endParaRPr lang="ko-KR" altLang="en-US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4027064" y="4911917"/>
              <a:ext cx="166987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UserDao</a:t>
              </a:r>
              <a:endParaRPr lang="ko-KR" altLang="en-US" dirty="0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027064" y="5488274"/>
              <a:ext cx="1697064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DataSource</a:t>
              </a:r>
              <a:endParaRPr lang="ko-KR" altLang="en-US" dirty="0"/>
            </a:p>
          </p:txBody>
        </p:sp>
        <p:sp>
          <p:nvSpPr>
            <p:cNvPr id="25" name="직사각형 24"/>
            <p:cNvSpPr>
              <a:spLocks noChangeArrowheads="1"/>
            </p:cNvSpPr>
            <p:nvPr/>
          </p:nvSpPr>
          <p:spPr bwMode="auto">
            <a:xfrm>
              <a:off x="3595016" y="3416870"/>
              <a:ext cx="2417144" cy="271327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48064" y="3356992"/>
              <a:ext cx="835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Model </a:t>
              </a:r>
              <a:endParaRPr lang="ko-KR" altLang="en-US" dirty="0"/>
            </a:p>
          </p:txBody>
        </p:sp>
      </p:grpSp>
      <p:sp>
        <p:nvSpPr>
          <p:cNvPr id="29" name="직사각형 28"/>
          <p:cNvSpPr/>
          <p:nvPr/>
        </p:nvSpPr>
        <p:spPr>
          <a:xfrm>
            <a:off x="5768839" y="4649180"/>
            <a:ext cx="97735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UserDto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1951340"/>
            <a:ext cx="64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957355" y="1993205"/>
            <a:ext cx="64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View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55087" y="2123828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Controller</a:t>
            </a:r>
            <a:endParaRPr lang="ko-KR" altLang="en-US" dirty="0"/>
          </a:p>
        </p:txBody>
      </p:sp>
      <p:cxnSp>
        <p:nvCxnSpPr>
          <p:cNvPr id="35" name="직선 화살표 연결선 34"/>
          <p:cNvCxnSpPr>
            <a:stCxn id="15" idx="2"/>
            <a:endCxn id="24" idx="0"/>
          </p:cNvCxnSpPr>
          <p:nvPr/>
        </p:nvCxnSpPr>
        <p:spPr>
          <a:xfrm>
            <a:off x="4731115" y="3296441"/>
            <a:ext cx="465" cy="2191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3203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722141" y="1916461"/>
            <a:ext cx="3722624" cy="2304628"/>
            <a:chOff x="4147915" y="1060053"/>
            <a:chExt cx="4096493" cy="2296939"/>
          </a:xfrm>
        </p:grpSpPr>
        <p:sp>
          <p:nvSpPr>
            <p:cNvPr id="10" name="직사각형 9"/>
            <p:cNvSpPr/>
            <p:nvPr/>
          </p:nvSpPr>
          <p:spPr>
            <a:xfrm>
              <a:off x="4147915" y="1060053"/>
              <a:ext cx="4096493" cy="229693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Root  </a:t>
              </a:r>
              <a:r>
                <a:rPr lang="en-US" altLang="ko-KR" b="1" dirty="0" err="1" smtClean="0">
                  <a:solidFill>
                    <a:schemeClr val="tx1"/>
                  </a:solidFill>
                </a:rPr>
                <a:t>WebApplicationContext</a:t>
              </a:r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483115" y="1497762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dataSource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483114" y="272970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userService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269034" y="1693010"/>
              <a:ext cx="1423698" cy="4320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LoginValidator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6224071" y="2439025"/>
              <a:ext cx="1468661" cy="4032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MessageSource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483115" y="2135498"/>
              <a:ext cx="1122017" cy="43204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348727" y="598785"/>
            <a:ext cx="8255721" cy="5782543"/>
            <a:chOff x="348727" y="598785"/>
            <a:chExt cx="8255721" cy="5782543"/>
          </a:xfrm>
        </p:grpSpPr>
        <p:cxnSp>
          <p:nvCxnSpPr>
            <p:cNvPr id="12" name="꺾인 연결선 11"/>
            <p:cNvCxnSpPr>
              <a:endCxn id="13" idx="1"/>
            </p:cNvCxnSpPr>
            <p:nvPr/>
          </p:nvCxnSpPr>
          <p:spPr>
            <a:xfrm rot="10800000">
              <a:off x="2549860" y="4347542"/>
              <a:ext cx="2183198" cy="412744"/>
            </a:xfrm>
            <a:prstGeom prst="bentConnector3">
              <a:avLst>
                <a:gd name="adj1" fmla="val 98741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5996" y="2849340"/>
              <a:ext cx="3928751" cy="2906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07555" y="910461"/>
              <a:ext cx="3240360" cy="5760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13" name="이등변 삼각형 12"/>
            <p:cNvSpPr/>
            <p:nvPr/>
          </p:nvSpPr>
          <p:spPr>
            <a:xfrm>
              <a:off x="2513856" y="4242680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220644" y="598785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>
              <a:off x="4788793" y="5586134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880295" y="4403143"/>
              <a:ext cx="303621" cy="6507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>
              <a:stCxn id="18" idx="2"/>
            </p:cNvCxnSpPr>
            <p:nvPr/>
          </p:nvCxnSpPr>
          <p:spPr>
            <a:xfrm flipH="1">
              <a:off x="5436096" y="937339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직사각형 15"/>
            <p:cNvSpPr/>
            <p:nvPr/>
          </p:nvSpPr>
          <p:spPr>
            <a:xfrm>
              <a:off x="348727" y="4797566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위쪽/아래쪽 화살표 6"/>
            <p:cNvSpPr/>
            <p:nvPr/>
          </p:nvSpPr>
          <p:spPr>
            <a:xfrm>
              <a:off x="2541663" y="1450876"/>
              <a:ext cx="216024" cy="50405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355112" y="5407477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</p:grpSp>
      <p:cxnSp>
        <p:nvCxnSpPr>
          <p:cNvPr id="27" name="직선 화살표 연결선 26"/>
          <p:cNvCxnSpPr>
            <a:stCxn id="11" idx="2"/>
            <a:endCxn id="25" idx="0"/>
          </p:cNvCxnSpPr>
          <p:nvPr/>
        </p:nvCxnSpPr>
        <p:spPr>
          <a:xfrm>
            <a:off x="1536557" y="2789129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1553410" y="3385328"/>
            <a:ext cx="0" cy="20637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/>
        </p:nvGrpSpPr>
        <p:grpSpPr>
          <a:xfrm>
            <a:off x="4716016" y="3531765"/>
            <a:ext cx="3511350" cy="2489523"/>
            <a:chOff x="4083808" y="1342698"/>
            <a:chExt cx="4096493" cy="2423892"/>
          </a:xfrm>
        </p:grpSpPr>
        <p:sp>
          <p:nvSpPr>
            <p:cNvPr id="30" name="직사각형 29"/>
            <p:cNvSpPr/>
            <p:nvPr/>
          </p:nvSpPr>
          <p:spPr>
            <a:xfrm>
              <a:off x="4083808" y="1342698"/>
              <a:ext cx="4096493" cy="20288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b="1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554263" y="2090883"/>
              <a:ext cx="1969105" cy="30892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LoginFormController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4772943" y="2741620"/>
              <a:ext cx="1522428" cy="24687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>
                  <a:solidFill>
                    <a:schemeClr val="tx1"/>
                  </a:solidFill>
                </a:rPr>
                <a:t>ViewResolver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4557292" y="1432752"/>
              <a:ext cx="1969105" cy="42437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HandlerMapping</a:t>
              </a:r>
              <a:r>
                <a:rPr lang="en-US" altLang="ko-KR" sz="1400" dirty="0" smtClean="0">
                  <a:solidFill>
                    <a:schemeClr val="tx1"/>
                  </a:solidFill>
                </a:rPr>
                <a:t> 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4604616" y="3515783"/>
              <a:ext cx="895086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login.jsp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5664650" y="3519715"/>
              <a:ext cx="1317199" cy="2468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logsuccec.jsp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직선 화살표 연결선 37"/>
          <p:cNvCxnSpPr/>
          <p:nvPr/>
        </p:nvCxnSpPr>
        <p:spPr>
          <a:xfrm>
            <a:off x="5920022" y="4058398"/>
            <a:ext cx="2596" cy="24893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자유형 19"/>
          <p:cNvSpPr/>
          <p:nvPr/>
        </p:nvSpPr>
        <p:spPr>
          <a:xfrm>
            <a:off x="1773382" y="4045527"/>
            <a:ext cx="3260436" cy="641567"/>
          </a:xfrm>
          <a:custGeom>
            <a:avLst/>
            <a:gdLst>
              <a:gd name="connsiteX0" fmla="*/ 0 w 3260436"/>
              <a:gd name="connsiteY0" fmla="*/ 0 h 641567"/>
              <a:gd name="connsiteX1" fmla="*/ 2189018 w 3260436"/>
              <a:gd name="connsiteY1" fmla="*/ 628073 h 641567"/>
              <a:gd name="connsiteX2" fmla="*/ 3260436 w 3260436"/>
              <a:gd name="connsiteY2" fmla="*/ 369455 h 6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0436" h="641567">
                <a:moveTo>
                  <a:pt x="0" y="0"/>
                </a:moveTo>
                <a:cubicBezTo>
                  <a:pt x="822806" y="283248"/>
                  <a:pt x="1645612" y="566497"/>
                  <a:pt x="2189018" y="628073"/>
                </a:cubicBezTo>
                <a:cubicBezTo>
                  <a:pt x="2732424" y="689649"/>
                  <a:pt x="2996430" y="529552"/>
                  <a:pt x="3260436" y="369455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자유형 40"/>
          <p:cNvSpPr/>
          <p:nvPr/>
        </p:nvSpPr>
        <p:spPr>
          <a:xfrm>
            <a:off x="3943927" y="2770909"/>
            <a:ext cx="1126837" cy="1576632"/>
          </a:xfrm>
          <a:custGeom>
            <a:avLst/>
            <a:gdLst>
              <a:gd name="connsiteX0" fmla="*/ 0 w 1126837"/>
              <a:gd name="connsiteY0" fmla="*/ 0 h 943670"/>
              <a:gd name="connsiteX1" fmla="*/ 304800 w 1126837"/>
              <a:gd name="connsiteY1" fmla="*/ 794327 h 943670"/>
              <a:gd name="connsiteX2" fmla="*/ 1126837 w 1126837"/>
              <a:gd name="connsiteY2" fmla="*/ 942109 h 943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6837" h="943670">
                <a:moveTo>
                  <a:pt x="0" y="0"/>
                </a:moveTo>
                <a:cubicBezTo>
                  <a:pt x="58497" y="318654"/>
                  <a:pt x="116994" y="637309"/>
                  <a:pt x="304800" y="794327"/>
                </a:cubicBezTo>
                <a:cubicBezTo>
                  <a:pt x="492606" y="951345"/>
                  <a:pt x="809721" y="946727"/>
                  <a:pt x="1126837" y="942109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4" name="직선 화살표 연결선 43"/>
          <p:cNvCxnSpPr>
            <a:stCxn id="36" idx="2"/>
            <a:endCxn id="42" idx="0"/>
          </p:cNvCxnSpPr>
          <p:nvPr/>
        </p:nvCxnSpPr>
        <p:spPr>
          <a:xfrm flipH="1">
            <a:off x="5959197" y="4617502"/>
            <a:ext cx="3993" cy="35106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42" idx="2"/>
            <a:endCxn id="71" idx="0"/>
          </p:cNvCxnSpPr>
          <p:nvPr/>
        </p:nvCxnSpPr>
        <p:spPr>
          <a:xfrm flipH="1">
            <a:off x="5546047" y="5222125"/>
            <a:ext cx="413150" cy="541565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화살표 연결선 51"/>
          <p:cNvCxnSpPr>
            <a:stCxn id="42" idx="2"/>
            <a:endCxn id="73" idx="0"/>
          </p:cNvCxnSpPr>
          <p:nvPr/>
        </p:nvCxnSpPr>
        <p:spPr>
          <a:xfrm>
            <a:off x="5959197" y="5222125"/>
            <a:ext cx="676378" cy="545603"/>
          </a:xfrm>
          <a:prstGeom prst="straightConnector1">
            <a:avLst/>
          </a:prstGeom>
          <a:ln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자유형 54"/>
          <p:cNvSpPr/>
          <p:nvPr/>
        </p:nvSpPr>
        <p:spPr>
          <a:xfrm>
            <a:off x="5920022" y="3953158"/>
            <a:ext cx="1950465" cy="2638718"/>
          </a:xfrm>
          <a:custGeom>
            <a:avLst/>
            <a:gdLst>
              <a:gd name="connsiteX0" fmla="*/ 0 w 2811714"/>
              <a:gd name="connsiteY0" fmla="*/ 1902691 h 2442176"/>
              <a:gd name="connsiteX1" fmla="*/ 1570182 w 2811714"/>
              <a:gd name="connsiteY1" fmla="*/ 2429164 h 2442176"/>
              <a:gd name="connsiteX2" fmla="*/ 2789382 w 2811714"/>
              <a:gd name="connsiteY2" fmla="*/ 1422400 h 2442176"/>
              <a:gd name="connsiteX3" fmla="*/ 2272146 w 2811714"/>
              <a:gd name="connsiteY3" fmla="*/ 267855 h 2442176"/>
              <a:gd name="connsiteX4" fmla="*/ 1191491 w 2811714"/>
              <a:gd name="connsiteY4" fmla="*/ 0 h 244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714" h="2442176">
                <a:moveTo>
                  <a:pt x="0" y="1902691"/>
                </a:moveTo>
                <a:cubicBezTo>
                  <a:pt x="552642" y="2205951"/>
                  <a:pt x="1105285" y="2509212"/>
                  <a:pt x="1570182" y="2429164"/>
                </a:cubicBezTo>
                <a:cubicBezTo>
                  <a:pt x="2035079" y="2349116"/>
                  <a:pt x="2672388" y="1782618"/>
                  <a:pt x="2789382" y="1422400"/>
                </a:cubicBezTo>
                <a:cubicBezTo>
                  <a:pt x="2906376" y="1062182"/>
                  <a:pt x="2538461" y="504922"/>
                  <a:pt x="2272146" y="267855"/>
                </a:cubicBezTo>
                <a:cubicBezTo>
                  <a:pt x="2005831" y="30788"/>
                  <a:pt x="1598661" y="15394"/>
                  <a:pt x="1191491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7" name="꺾인 연결선 56"/>
          <p:cNvCxnSpPr/>
          <p:nvPr/>
        </p:nvCxnSpPr>
        <p:spPr>
          <a:xfrm rot="5400000">
            <a:off x="6169486" y="1897466"/>
            <a:ext cx="1948315" cy="1440163"/>
          </a:xfrm>
          <a:prstGeom prst="bentConnector3">
            <a:avLst>
              <a:gd name="adj1" fmla="val 52370"/>
            </a:avLst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97236" y="2291660"/>
            <a:ext cx="227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://Login4mvc/login.html</a:t>
            </a:r>
            <a:endParaRPr lang="ko-KR" altLang="en-US" sz="1400" b="1" dirty="0"/>
          </a:p>
        </p:txBody>
      </p:sp>
      <p:sp>
        <p:nvSpPr>
          <p:cNvPr id="78" name="자유형 77"/>
          <p:cNvSpPr/>
          <p:nvPr/>
        </p:nvSpPr>
        <p:spPr>
          <a:xfrm>
            <a:off x="6751782" y="4017818"/>
            <a:ext cx="852868" cy="2153038"/>
          </a:xfrm>
          <a:custGeom>
            <a:avLst/>
            <a:gdLst>
              <a:gd name="connsiteX0" fmla="*/ 0 w 852868"/>
              <a:gd name="connsiteY0" fmla="*/ 2013527 h 2153038"/>
              <a:gd name="connsiteX1" fmla="*/ 517236 w 852868"/>
              <a:gd name="connsiteY1" fmla="*/ 2133600 h 2153038"/>
              <a:gd name="connsiteX2" fmla="*/ 849745 w 852868"/>
              <a:gd name="connsiteY2" fmla="*/ 1653309 h 2153038"/>
              <a:gd name="connsiteX3" fmla="*/ 646545 w 852868"/>
              <a:gd name="connsiteY3" fmla="*/ 387927 h 2153038"/>
              <a:gd name="connsiteX4" fmla="*/ 55418 w 852868"/>
              <a:gd name="connsiteY4" fmla="*/ 0 h 215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868" h="2153038">
                <a:moveTo>
                  <a:pt x="0" y="2013527"/>
                </a:moveTo>
                <a:cubicBezTo>
                  <a:pt x="187806" y="2103581"/>
                  <a:pt x="375612" y="2193636"/>
                  <a:pt x="517236" y="2133600"/>
                </a:cubicBezTo>
                <a:cubicBezTo>
                  <a:pt x="658860" y="2073564"/>
                  <a:pt x="828194" y="1944254"/>
                  <a:pt x="849745" y="1653309"/>
                </a:cubicBezTo>
                <a:cubicBezTo>
                  <a:pt x="871296" y="1362364"/>
                  <a:pt x="778933" y="663479"/>
                  <a:pt x="646545" y="387927"/>
                </a:cubicBezTo>
                <a:cubicBezTo>
                  <a:pt x="514157" y="112375"/>
                  <a:pt x="284787" y="56187"/>
                  <a:pt x="55418" y="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/>
          <p:nvPr/>
        </p:nvCxnSpPr>
        <p:spPr>
          <a:xfrm>
            <a:off x="4717110" y="4106161"/>
            <a:ext cx="8289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</a:t>
            </a:r>
            <a:r>
              <a:rPr lang="ko-KR" altLang="en-US" dirty="0" smtClean="0"/>
              <a:t> 와</a:t>
            </a:r>
            <a:r>
              <a:rPr lang="en-US" altLang="ko-KR" dirty="0" smtClean="0"/>
              <a:t> 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037824" y="824818"/>
            <a:ext cx="3951148" cy="908218"/>
            <a:chOff x="679562" y="1075655"/>
            <a:chExt cx="3420717" cy="707698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04135" y="1234734"/>
              <a:ext cx="1296144" cy="34739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1" name="순서도: 판단 10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꺾인 연결선 11"/>
            <p:cNvCxnSpPr>
              <a:stCxn id="11" idx="0"/>
              <a:endCxn id="9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" y="2331059"/>
            <a:ext cx="2335427" cy="9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38510"/>
            <a:ext cx="1771426" cy="932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2" y="4678556"/>
            <a:ext cx="2270018" cy="104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72" y="3290089"/>
            <a:ext cx="2295930" cy="125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87624" y="576080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7769" y="3416870"/>
            <a:ext cx="1596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loginSuccess.jsp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693390" y="2513574"/>
            <a:ext cx="2075449" cy="782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LoginFormController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904469" y="3733491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LoginValidator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3896179" y="4529016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UserServise</a:t>
            </a:r>
            <a:endParaRPr lang="ko-KR" altLang="en-US" dirty="0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563666" y="3552481"/>
            <a:ext cx="2235407" cy="159630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994900" y="3973529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Model </a:t>
            </a:r>
            <a:endParaRPr lang="ko-KR" altLang="en-US" dirty="0"/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187624" y="1887783"/>
            <a:ext cx="3543491" cy="625791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6808" y="1605406"/>
            <a:ext cx="2273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http</a:t>
            </a:r>
            <a:r>
              <a:rPr lang="en-US" altLang="ko-KR" sz="1400" b="1" dirty="0" smtClean="0"/>
              <a:t>://Login4mvc/login.html</a:t>
            </a:r>
            <a:endParaRPr lang="ko-KR" altLang="en-US" sz="1400" b="1" dirty="0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2959370" y="2685552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2959370" y="2832875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15535" y="2890509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14483" y="239729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>
            <a:off x="4731115" y="3296441"/>
            <a:ext cx="8289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770208" y="334747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797101" y="422752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970271" y="3786202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59371" y="3296441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endCxn id="11267" idx="1"/>
          </p:cNvCxnSpPr>
          <p:nvPr/>
        </p:nvCxnSpPr>
        <p:spPr>
          <a:xfrm flipV="1">
            <a:off x="5799073" y="2905007"/>
            <a:ext cx="501119" cy="495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14526" y="2609672"/>
            <a:ext cx="135106" cy="276999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b="1" dirty="0" smtClean="0">
                <a:solidFill>
                  <a:srgbClr val="0000CC"/>
                </a:solidFill>
              </a:rPr>
              <a:t>5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369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DispatcherServlet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설정화일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SpringUser-servlet.xml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1052"/>
            <a:ext cx="4446275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6711"/>
            <a:ext cx="4824536" cy="558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18085"/>
            <a:ext cx="1219200" cy="19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520177" y="6060337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057969" y="4364814"/>
            <a:ext cx="7777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974193" y="3750885"/>
            <a:ext cx="10291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4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  <a:stCxn id="10" idx="2"/>
          </p:cNvCxnSpPr>
          <p:nvPr/>
        </p:nvCxnSpPr>
        <p:spPr bwMode="auto">
          <a:xfrm flipH="1">
            <a:off x="5508827" y="4089439"/>
            <a:ext cx="979930" cy="817181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/>
          <p:nvPr/>
        </p:nvSpPr>
        <p:spPr>
          <a:xfrm>
            <a:off x="5122446" y="3087545"/>
            <a:ext cx="2347427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1.</a:t>
            </a:r>
            <a:r>
              <a:rPr lang="ko-KR" altLang="en-US" sz="1600" b="1" dirty="0" err="1" smtClean="0">
                <a:latin typeface="HY강B" pitchFamily="18" charset="-127"/>
                <a:ea typeface="HY강B" pitchFamily="18" charset="-127"/>
              </a:rPr>
              <a:t>우클릭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&gt;new&gt;other</a:t>
            </a:r>
            <a:r>
              <a:rPr lang="ko-KR" altLang="en-US" sz="1600" b="1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13" name="직선 화살표 연결선 12"/>
          <p:cNvCxnSpPr>
            <a:cxnSpLocks noChangeShapeType="1"/>
            <a:stCxn id="12" idx="2"/>
            <a:endCxn id="8" idx="0"/>
          </p:cNvCxnSpPr>
          <p:nvPr/>
        </p:nvCxnSpPr>
        <p:spPr bwMode="auto">
          <a:xfrm flipH="1">
            <a:off x="4446859" y="3426099"/>
            <a:ext cx="1849301" cy="93871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082588" y="4500005"/>
            <a:ext cx="915505" cy="2531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915216" y="4448753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2</a:t>
            </a:r>
            <a:endParaRPr lang="ko-KR" altLang="en-US" b="1" dirty="0"/>
          </a:p>
        </p:txBody>
      </p:sp>
      <p:sp>
        <p:nvSpPr>
          <p:cNvPr id="16" name="직사각형 15"/>
          <p:cNvSpPr/>
          <p:nvPr/>
        </p:nvSpPr>
        <p:spPr>
          <a:xfrm>
            <a:off x="2884966" y="4964702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3</a:t>
            </a:r>
            <a:endParaRPr lang="ko-KR" altLang="en-US" b="1" dirty="0"/>
          </a:p>
        </p:txBody>
      </p:sp>
      <p:sp>
        <p:nvSpPr>
          <p:cNvPr id="17" name="직사각형 16"/>
          <p:cNvSpPr/>
          <p:nvPr/>
        </p:nvSpPr>
        <p:spPr>
          <a:xfrm>
            <a:off x="6688943" y="5683146"/>
            <a:ext cx="314377" cy="369332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5</a:t>
            </a:r>
            <a:endParaRPr lang="ko-KR" altLang="en-US" b="1" dirty="0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2555533" y="5373216"/>
            <a:ext cx="720080" cy="23489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4553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/>
              <a:t>DispatcherServlet</a:t>
            </a:r>
            <a:r>
              <a:rPr lang="en-US" altLang="ko-KR" dirty="0"/>
              <a:t> </a:t>
            </a:r>
            <a:r>
              <a:rPr lang="ko-KR" altLang="en-US" dirty="0" err="1"/>
              <a:t>설정화일</a:t>
            </a:r>
            <a:r>
              <a:rPr lang="en-US" altLang="ko-KR" dirty="0"/>
              <a:t> </a:t>
            </a:r>
            <a:r>
              <a:rPr lang="en-US" altLang="ko-KR" dirty="0" smtClean="0"/>
              <a:t>(Login4mvc-servlet.xml)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892480" cy="5760640"/>
          </a:xfrm>
        </p:spPr>
        <p:txBody>
          <a:bodyPr>
            <a:noAutofit/>
          </a:bodyPr>
          <a:lstStyle/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&lt;?xml version="1.0" encoding="UTF-8"?&gt;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&lt;beans </a:t>
            </a:r>
            <a:r>
              <a:rPr lang="en-US" altLang="ko-KR" sz="1600" dirty="0" err="1"/>
              <a:t>xmlns</a:t>
            </a:r>
            <a:r>
              <a:rPr lang="en-US" altLang="ko-KR" sz="1600" dirty="0"/>
              <a:t>="http://www.springframework.org/schema/beans"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xmlns:xsi</a:t>
            </a:r>
            <a:r>
              <a:rPr lang="en-US" altLang="ko-KR" sz="1600" dirty="0"/>
              <a:t>="http://www.w3.org/2001/XMLSchema-instance" 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xmlns:p</a:t>
            </a:r>
            <a:r>
              <a:rPr lang="en-US" altLang="ko-KR" sz="1600" dirty="0"/>
              <a:t>="http://www.springframework.org/schema/p"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 err="1"/>
              <a:t>xsi:schemaLocation</a:t>
            </a:r>
            <a:r>
              <a:rPr lang="en-US" altLang="ko-KR" sz="1600" dirty="0"/>
              <a:t>="http://www.springframework.org/schema/beans</a:t>
            </a:r>
          </a:p>
          <a:p>
            <a:pPr marL="0" indent="0">
              <a:lnSpc>
                <a:spcPts val="1300"/>
              </a:lnSpc>
              <a:buNone/>
            </a:pPr>
            <a:r>
              <a:rPr lang="en-US" altLang="ko-KR" sz="1600" dirty="0"/>
              <a:t>http://www.springframework.org/schema/beans/spring-beans-3.0.xsd"&gt;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&lt;!-- </a:t>
            </a:r>
            <a:r>
              <a:rPr lang="en-US" altLang="ko-KR" sz="1600" dirty="0" err="1">
                <a:solidFill>
                  <a:srgbClr val="0000FF"/>
                </a:solidFill>
              </a:rPr>
              <a:t>HandlerMapping</a:t>
            </a:r>
            <a:r>
              <a:rPr lang="en-US" altLang="ko-KR" sz="1600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400" dirty="0"/>
              <a:t>&lt;bean id=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handlerMapping</a:t>
            </a:r>
            <a:r>
              <a:rPr lang="en-US" altLang="ko-KR" sz="1400" i="1" dirty="0"/>
              <a:t>" class="org.springframework.web.servlet.handler.</a:t>
            </a:r>
            <a:r>
              <a:rPr lang="en-US" altLang="ko-KR" sz="1400" i="1" dirty="0">
                <a:solidFill>
                  <a:srgbClr val="0000FF"/>
                </a:solidFill>
              </a:rPr>
              <a:t>SimpleUrlHandlerMapping</a:t>
            </a:r>
            <a:r>
              <a:rPr lang="en-US" altLang="ko-KR" sz="1400" i="1" dirty="0"/>
              <a:t>"&gt;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&lt;property name=</a:t>
            </a:r>
            <a:r>
              <a:rPr lang="en-US" altLang="ko-KR" sz="1600" i="1" dirty="0"/>
              <a:t>"mappings"&gt;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&lt;</a:t>
            </a:r>
            <a:r>
              <a:rPr lang="en-US" altLang="ko-KR" sz="1600" dirty="0"/>
              <a:t>props&gt;</a:t>
            </a:r>
          </a:p>
          <a:p>
            <a:pPr marL="594360" lvl="2" indent="0">
              <a:lnSpc>
                <a:spcPts val="1300"/>
              </a:lnSpc>
              <a:buNone/>
            </a:pPr>
            <a:r>
              <a:rPr lang="en-US" altLang="ko-KR" dirty="0"/>
              <a:t>&lt;prop key</a:t>
            </a:r>
            <a:r>
              <a:rPr lang="en-US" altLang="ko-KR" dirty="0">
                <a:solidFill>
                  <a:srgbClr val="0000FF"/>
                </a:solidFill>
              </a:rPr>
              <a:t>="/login.html</a:t>
            </a:r>
            <a:r>
              <a:rPr lang="en-US" altLang="ko-KR" dirty="0" smtClean="0"/>
              <a:t>"&gt;</a:t>
            </a:r>
            <a:r>
              <a:rPr lang="en-US" altLang="ko-KR" dirty="0" err="1" smtClean="0">
                <a:solidFill>
                  <a:srgbClr val="FF0000"/>
                </a:solidFill>
              </a:rPr>
              <a:t>loginFormController</a:t>
            </a:r>
            <a:r>
              <a:rPr lang="en-US" altLang="ko-KR" dirty="0"/>
              <a:t>&lt;/prop&gt;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smtClean="0"/>
              <a:t>&lt;/</a:t>
            </a:r>
            <a:r>
              <a:rPr lang="en-US" altLang="ko-KR" sz="1600" dirty="0"/>
              <a:t>props&gt;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&lt;/property&gt;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&lt;/bean</a:t>
            </a:r>
            <a:r>
              <a:rPr lang="en-US" altLang="ko-KR" sz="1600" dirty="0" smtClean="0"/>
              <a:t>&gt;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dirty="0" smtClean="0">
                <a:solidFill>
                  <a:srgbClr val="FF0000"/>
                </a:solidFill>
              </a:rPr>
              <a:t>… </a:t>
            </a:r>
            <a:r>
              <a:rPr lang="ko-KR" altLang="en-US" dirty="0" smtClean="0">
                <a:solidFill>
                  <a:srgbClr val="FF0000"/>
                </a:solidFill>
              </a:rPr>
              <a:t>추가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&lt;/beans&gt;</a:t>
            </a:r>
            <a:endParaRPr lang="ko-KR" altLang="en-US" sz="1600" dirty="0"/>
          </a:p>
        </p:txBody>
      </p:sp>
      <p:pic>
        <p:nvPicPr>
          <p:cNvPr id="4" name="Picture 6" descr="handlerma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4571594" cy="23762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811932" y="3683728"/>
            <a:ext cx="4716524" cy="2857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0112" y="3337251"/>
            <a:ext cx="331236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Login.html</a:t>
            </a:r>
            <a:r>
              <a:rPr lang="en-US" altLang="ko-KR" dirty="0" smtClean="0"/>
              <a:t>  </a:t>
            </a:r>
            <a:r>
              <a:rPr lang="ko-KR" altLang="en-US" dirty="0" smtClean="0"/>
              <a:t>요청이 입력되면 </a:t>
            </a:r>
            <a:r>
              <a:rPr lang="en-US" altLang="ko-KR" b="1" dirty="0" err="1" smtClean="0"/>
              <a:t>loginFormController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 연결  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992951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89248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sz="1900" dirty="0">
                <a:solidFill>
                  <a:srgbClr val="0000FF"/>
                </a:solidFill>
              </a:rPr>
              <a:t>&lt;!-- Controller --&gt;</a:t>
            </a:r>
          </a:p>
          <a:p>
            <a:pPr marL="0" indent="0">
              <a:buNone/>
            </a:pPr>
            <a:r>
              <a:rPr lang="en-US" altLang="ko-KR" sz="1900" dirty="0"/>
              <a:t>&lt;bean id="</a:t>
            </a:r>
            <a:r>
              <a:rPr lang="en-US" altLang="ko-KR" sz="1900" dirty="0" err="1">
                <a:solidFill>
                  <a:srgbClr val="FF0000"/>
                </a:solidFill>
              </a:rPr>
              <a:t>loginFormController</a:t>
            </a:r>
            <a:r>
              <a:rPr lang="en-US" altLang="ko-KR" sz="1900" dirty="0"/>
              <a:t>" class="</a:t>
            </a:r>
            <a:r>
              <a:rPr lang="en-US" altLang="ko-KR" sz="1900" dirty="0" err="1">
                <a:solidFill>
                  <a:srgbClr val="0000FF"/>
                </a:solidFill>
              </a:rPr>
              <a:t>user.controller.LoginFormController</a:t>
            </a:r>
            <a:r>
              <a:rPr lang="en-US" altLang="ko-KR" sz="1900" dirty="0">
                <a:solidFill>
                  <a:srgbClr val="0000FF"/>
                </a:solidFill>
              </a:rPr>
              <a:t>"</a:t>
            </a:r>
          </a:p>
          <a:p>
            <a:pPr marL="0" indent="0">
              <a:buNone/>
            </a:pPr>
            <a:r>
              <a:rPr lang="en-US" altLang="ko-KR" sz="1900" dirty="0" smtClean="0"/>
              <a:t>    p:userService-ref="</a:t>
            </a:r>
            <a:r>
              <a:rPr lang="en-US" altLang="ko-KR" sz="1900" dirty="0" err="1" smtClean="0"/>
              <a:t>userService</a:t>
            </a:r>
            <a:r>
              <a:rPr lang="en-US" altLang="ko-KR" sz="1900" dirty="0" smtClean="0"/>
              <a:t>" p:loginValidator-ref="</a:t>
            </a:r>
            <a:r>
              <a:rPr lang="en-US" altLang="ko-KR" sz="1900" dirty="0" err="1" smtClean="0"/>
              <a:t>loginValidator</a:t>
            </a:r>
            <a:r>
              <a:rPr lang="en-US" altLang="ko-KR" sz="1900" dirty="0" smtClean="0"/>
              <a:t>"&gt;</a:t>
            </a:r>
          </a:p>
          <a:p>
            <a:pPr marL="0" indent="0">
              <a:buNone/>
            </a:pPr>
            <a:r>
              <a:rPr lang="en-US" altLang="ko-KR" sz="1900" dirty="0" smtClean="0"/>
              <a:t>&lt;/</a:t>
            </a:r>
            <a:r>
              <a:rPr lang="en-US" altLang="ko-KR" sz="1900" dirty="0"/>
              <a:t>bean</a:t>
            </a:r>
            <a:r>
              <a:rPr lang="en-US" altLang="ko-KR" dirty="0" smtClean="0"/>
              <a:t>&gt;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>
                <a:solidFill>
                  <a:srgbClr val="0000FF"/>
                </a:solidFill>
              </a:rPr>
              <a:t>&lt;!-- </a:t>
            </a:r>
            <a:r>
              <a:rPr lang="en-US" altLang="ko-KR" dirty="0" err="1">
                <a:solidFill>
                  <a:srgbClr val="0000FF"/>
                </a:solidFill>
              </a:rPr>
              <a:t>ViewResolver</a:t>
            </a:r>
            <a:r>
              <a:rPr lang="en-US" altLang="ko-KR" dirty="0">
                <a:solidFill>
                  <a:srgbClr val="0000FF"/>
                </a:solidFill>
              </a:rPr>
              <a:t> --&gt;</a:t>
            </a:r>
          </a:p>
          <a:p>
            <a:pPr marL="0" indent="0">
              <a:buNone/>
            </a:pPr>
            <a:r>
              <a:rPr lang="en-US" altLang="ko-KR" sz="1300" dirty="0"/>
              <a:t>&lt;bean id=</a:t>
            </a:r>
            <a:r>
              <a:rPr lang="en-US" altLang="ko-KR" sz="1300" i="1" dirty="0"/>
              <a:t>"</a:t>
            </a:r>
            <a:r>
              <a:rPr lang="en-US" altLang="ko-KR" sz="1500" i="1" dirty="0" err="1" smtClean="0">
                <a:solidFill>
                  <a:srgbClr val="0000FF"/>
                </a:solidFill>
              </a:rPr>
              <a:t>internalResourceViewResolver”</a:t>
            </a:r>
            <a:r>
              <a:rPr lang="en-US" altLang="ko-KR" sz="1300" i="1" dirty="0" err="1" smtClean="0"/>
              <a:t>class</a:t>
            </a:r>
            <a:r>
              <a:rPr lang="en-US" altLang="ko-KR" sz="1300" i="1" dirty="0"/>
              <a:t>="org.springframework.web.servlet.view.I</a:t>
            </a:r>
            <a:r>
              <a:rPr lang="en-US" altLang="ko-KR" sz="1500" i="1" dirty="0">
                <a:solidFill>
                  <a:srgbClr val="0000FF"/>
                </a:solidFill>
              </a:rPr>
              <a:t>nternalResourceViewResolver</a:t>
            </a:r>
            <a:r>
              <a:rPr lang="en-US" altLang="ko-KR" sz="1300" i="1" dirty="0" smtClean="0"/>
              <a:t>"&gt;</a:t>
            </a:r>
          </a:p>
          <a:p>
            <a:pPr marL="320040" lvl="1" indent="0">
              <a:buNone/>
            </a:pPr>
            <a:r>
              <a:rPr lang="en-US" altLang="ko-KR" dirty="0" smtClean="0"/>
              <a:t>&lt;</a:t>
            </a:r>
            <a:r>
              <a:rPr lang="en-US" altLang="ko-KR" dirty="0"/>
              <a:t>property name=</a:t>
            </a:r>
            <a:r>
              <a:rPr lang="en-US" altLang="ko-KR" i="1" dirty="0"/>
              <a:t>"</a:t>
            </a:r>
            <a:r>
              <a:rPr lang="en-US" altLang="ko-KR" i="1" dirty="0" err="1"/>
              <a:t>viewClass</a:t>
            </a:r>
            <a:r>
              <a:rPr lang="en-US" altLang="ko-KR" i="1" dirty="0"/>
              <a:t>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</a:t>
            </a:r>
            <a:r>
              <a:rPr lang="en-US" altLang="ko-KR" dirty="0" err="1"/>
              <a:t>org.springframework.web.servlet.view.JstlView</a:t>
            </a:r>
            <a:r>
              <a:rPr lang="en-US" altLang="ko-KR" dirty="0"/>
              <a:t>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320040" lvl="1" indent="0">
              <a:buNone/>
            </a:pPr>
            <a:r>
              <a:rPr lang="en-US" altLang="ko-KR" dirty="0"/>
              <a:t>&lt;property name=</a:t>
            </a:r>
            <a:r>
              <a:rPr lang="en-US" altLang="ko-KR" i="1" dirty="0"/>
              <a:t>"prefix"&gt;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value&gt;WEB-INF/</a:t>
            </a:r>
            <a:r>
              <a:rPr lang="en-US" altLang="ko-KR" dirty="0" err="1"/>
              <a:t>jsp</a:t>
            </a:r>
            <a:r>
              <a:rPr lang="en-US" altLang="ko-KR" dirty="0"/>
              <a:t>/&lt;/value&gt;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320040" lvl="1" indent="0">
              <a:buNone/>
            </a:pPr>
            <a:r>
              <a:rPr lang="en-US" altLang="ko-KR" dirty="0"/>
              <a:t>&lt;property name=</a:t>
            </a:r>
            <a:r>
              <a:rPr lang="en-US" altLang="ko-KR" i="1" dirty="0"/>
              <a:t>"suffix"&gt;</a:t>
            </a:r>
          </a:p>
          <a:p>
            <a:pPr marL="320040" lvl="1" indent="0">
              <a:buNone/>
            </a:pPr>
            <a:r>
              <a:rPr lang="en-US" altLang="ko-KR" dirty="0" smtClean="0"/>
              <a:t>	&lt;</a:t>
            </a:r>
            <a:r>
              <a:rPr lang="en-US" altLang="ko-KR" dirty="0"/>
              <a:t>value&gt;.</a:t>
            </a:r>
            <a:r>
              <a:rPr lang="en-US" altLang="ko-KR" dirty="0" err="1"/>
              <a:t>jsp</a:t>
            </a:r>
            <a:r>
              <a:rPr lang="en-US" altLang="ko-KR" dirty="0"/>
              <a:t>&lt;/value&gt;</a:t>
            </a:r>
          </a:p>
          <a:p>
            <a:pPr marL="320040" lvl="1" indent="0">
              <a:buNone/>
            </a:pPr>
            <a:r>
              <a:rPr lang="en-US" altLang="ko-KR" dirty="0"/>
              <a:t>&lt;/property&gt;</a:t>
            </a:r>
          </a:p>
          <a:p>
            <a:pPr marL="0" indent="0">
              <a:buNone/>
            </a:pPr>
            <a:r>
              <a:rPr lang="en-US" altLang="ko-KR" dirty="0"/>
              <a:t>&lt;/bean&gt;</a:t>
            </a:r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/>
              <a:t>DispatcherServlet</a:t>
            </a:r>
            <a:r>
              <a:rPr lang="en-US" altLang="ko-KR" dirty="0"/>
              <a:t> </a:t>
            </a:r>
            <a:r>
              <a:rPr lang="ko-KR" altLang="en-US" dirty="0" err="1"/>
              <a:t>설정화일</a:t>
            </a:r>
            <a:r>
              <a:rPr lang="en-US" altLang="ko-KR" dirty="0"/>
              <a:t> </a:t>
            </a:r>
            <a:r>
              <a:rPr lang="en-US" altLang="ko-KR" dirty="0" smtClean="0"/>
              <a:t>(Login4mvc-servlet.xml)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667644"/>
            <a:ext cx="3312368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err="1" smtClean="0"/>
              <a:t>loginFormController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개의 객체를 인수로 전달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2204864"/>
            <a:ext cx="403244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login </a:t>
            </a:r>
            <a:r>
              <a:rPr lang="en-US" altLang="ko-KR" b="1" dirty="0" smtClean="0">
                <a:sym typeface="Wingdings" pitchFamily="2" charset="2"/>
              </a:rPr>
              <a:t> 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WEB-INF/</a:t>
            </a:r>
            <a:r>
              <a:rPr lang="en-US" altLang="ko-KR" b="1" dirty="0" err="1" smtClean="0">
                <a:solidFill>
                  <a:srgbClr val="0000FF"/>
                </a:solidFill>
                <a:sym typeface="Wingdings" pitchFamily="2" charset="2"/>
              </a:rPr>
              <a:t>jsp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/</a:t>
            </a:r>
            <a:r>
              <a:rPr lang="en-US" altLang="ko-KR" b="1" dirty="0" smtClean="0">
                <a:latin typeface="HY견고딕" pitchFamily="18" charset="-127"/>
                <a:ea typeface="HY견고딕" pitchFamily="18" charset="-127"/>
                <a:sym typeface="Wingdings" pitchFamily="2" charset="2"/>
              </a:rPr>
              <a:t>login</a:t>
            </a:r>
            <a:r>
              <a:rPr lang="ko-KR" altLang="en-US" b="1" dirty="0" smtClean="0">
                <a:sym typeface="Wingdings" pitchFamily="2" charset="2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sym typeface="Wingdings" pitchFamily="2" charset="2"/>
              </a:rPr>
              <a:t>.</a:t>
            </a:r>
            <a:r>
              <a:rPr lang="en-US" altLang="ko-KR" b="1" dirty="0" err="1" smtClean="0">
                <a:solidFill>
                  <a:srgbClr val="0000FF"/>
                </a:solidFill>
                <a:sym typeface="Wingdings" pitchFamily="2" charset="2"/>
              </a:rPr>
              <a:t>jsp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873974" y="3723006"/>
            <a:ext cx="3384376" cy="2777555"/>
            <a:chOff x="4716016" y="3531765"/>
            <a:chExt cx="3511350" cy="3060111"/>
          </a:xfrm>
        </p:grpSpPr>
        <p:grpSp>
          <p:nvGrpSpPr>
            <p:cNvPr id="9" name="그룹 8"/>
            <p:cNvGrpSpPr/>
            <p:nvPr/>
          </p:nvGrpSpPr>
          <p:grpSpPr>
            <a:xfrm>
              <a:off x="4716016" y="3531765"/>
              <a:ext cx="3511350" cy="2489523"/>
              <a:chOff x="4083808" y="1342698"/>
              <a:chExt cx="4096493" cy="2423892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4083808" y="1342698"/>
                <a:ext cx="4096493" cy="20288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b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4554263" y="2090883"/>
                <a:ext cx="1969105" cy="30892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LoginFormController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4772943" y="2741620"/>
                <a:ext cx="1522428" cy="2468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>
                    <a:solidFill>
                      <a:schemeClr val="tx1"/>
                    </a:solidFill>
                  </a:rPr>
                  <a:t>ViewResolver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4557292" y="1432752"/>
                <a:ext cx="1969105" cy="42437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HandlerMapping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4432446" y="3515783"/>
                <a:ext cx="1067256" cy="246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login.jsp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5664650" y="3519715"/>
                <a:ext cx="1317199" cy="246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logsuccec.jsp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6" name="직선 화살표 연결선 15"/>
            <p:cNvCxnSpPr/>
            <p:nvPr/>
          </p:nvCxnSpPr>
          <p:spPr>
            <a:xfrm>
              <a:off x="5920022" y="4058398"/>
              <a:ext cx="2596" cy="248934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>
              <a:stCxn id="11" idx="2"/>
              <a:endCxn id="12" idx="0"/>
            </p:cNvCxnSpPr>
            <p:nvPr/>
          </p:nvCxnSpPr>
          <p:spPr>
            <a:xfrm flipH="1">
              <a:off x="5959197" y="4617502"/>
              <a:ext cx="3993" cy="351063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12" idx="2"/>
              <a:endCxn id="14" idx="0"/>
            </p:cNvCxnSpPr>
            <p:nvPr/>
          </p:nvCxnSpPr>
          <p:spPr>
            <a:xfrm flipH="1">
              <a:off x="5472260" y="5222125"/>
              <a:ext cx="486938" cy="541564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>
              <a:stCxn id="12" idx="2"/>
              <a:endCxn id="15" idx="0"/>
            </p:cNvCxnSpPr>
            <p:nvPr/>
          </p:nvCxnSpPr>
          <p:spPr>
            <a:xfrm>
              <a:off x="5959197" y="5222125"/>
              <a:ext cx="676378" cy="545603"/>
            </a:xfrm>
            <a:prstGeom prst="straightConnector1">
              <a:avLst/>
            </a:prstGeom>
            <a:ln>
              <a:solidFill>
                <a:srgbClr val="0000FF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자유형 19"/>
            <p:cNvSpPr/>
            <p:nvPr/>
          </p:nvSpPr>
          <p:spPr>
            <a:xfrm>
              <a:off x="5920022" y="3953158"/>
              <a:ext cx="1950465" cy="2638718"/>
            </a:xfrm>
            <a:custGeom>
              <a:avLst/>
              <a:gdLst>
                <a:gd name="connsiteX0" fmla="*/ 0 w 2811714"/>
                <a:gd name="connsiteY0" fmla="*/ 1902691 h 2442176"/>
                <a:gd name="connsiteX1" fmla="*/ 1570182 w 2811714"/>
                <a:gd name="connsiteY1" fmla="*/ 2429164 h 2442176"/>
                <a:gd name="connsiteX2" fmla="*/ 2789382 w 2811714"/>
                <a:gd name="connsiteY2" fmla="*/ 1422400 h 2442176"/>
                <a:gd name="connsiteX3" fmla="*/ 2272146 w 2811714"/>
                <a:gd name="connsiteY3" fmla="*/ 267855 h 2442176"/>
                <a:gd name="connsiteX4" fmla="*/ 1191491 w 2811714"/>
                <a:gd name="connsiteY4" fmla="*/ 0 h 244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1714" h="2442176">
                  <a:moveTo>
                    <a:pt x="0" y="1902691"/>
                  </a:moveTo>
                  <a:cubicBezTo>
                    <a:pt x="552642" y="2205951"/>
                    <a:pt x="1105285" y="2509212"/>
                    <a:pt x="1570182" y="2429164"/>
                  </a:cubicBezTo>
                  <a:cubicBezTo>
                    <a:pt x="2035079" y="2349116"/>
                    <a:pt x="2672388" y="1782618"/>
                    <a:pt x="2789382" y="1422400"/>
                  </a:cubicBezTo>
                  <a:cubicBezTo>
                    <a:pt x="2906376" y="1062182"/>
                    <a:pt x="2538461" y="504922"/>
                    <a:pt x="2272146" y="267855"/>
                  </a:cubicBezTo>
                  <a:cubicBezTo>
                    <a:pt x="2005831" y="30788"/>
                    <a:pt x="1598661" y="15394"/>
                    <a:pt x="1191491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sysDash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6751782" y="4017818"/>
              <a:ext cx="852868" cy="2153038"/>
            </a:xfrm>
            <a:custGeom>
              <a:avLst/>
              <a:gdLst>
                <a:gd name="connsiteX0" fmla="*/ 0 w 852868"/>
                <a:gd name="connsiteY0" fmla="*/ 2013527 h 2153038"/>
                <a:gd name="connsiteX1" fmla="*/ 517236 w 852868"/>
                <a:gd name="connsiteY1" fmla="*/ 2133600 h 2153038"/>
                <a:gd name="connsiteX2" fmla="*/ 849745 w 852868"/>
                <a:gd name="connsiteY2" fmla="*/ 1653309 h 2153038"/>
                <a:gd name="connsiteX3" fmla="*/ 646545 w 852868"/>
                <a:gd name="connsiteY3" fmla="*/ 387927 h 2153038"/>
                <a:gd name="connsiteX4" fmla="*/ 55418 w 852868"/>
                <a:gd name="connsiteY4" fmla="*/ 0 h 2153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868" h="2153038">
                  <a:moveTo>
                    <a:pt x="0" y="2013527"/>
                  </a:moveTo>
                  <a:cubicBezTo>
                    <a:pt x="187806" y="2103581"/>
                    <a:pt x="375612" y="2193636"/>
                    <a:pt x="517236" y="2133600"/>
                  </a:cubicBezTo>
                  <a:cubicBezTo>
                    <a:pt x="658860" y="2073564"/>
                    <a:pt x="828194" y="1944254"/>
                    <a:pt x="849745" y="1653309"/>
                  </a:cubicBezTo>
                  <a:cubicBezTo>
                    <a:pt x="871296" y="1362364"/>
                    <a:pt x="778933" y="663479"/>
                    <a:pt x="646545" y="387927"/>
                  </a:cubicBezTo>
                  <a:cubicBezTo>
                    <a:pt x="514157" y="112375"/>
                    <a:pt x="284787" y="56187"/>
                    <a:pt x="55418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32607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019392" cy="4680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4332"/>
            <a:ext cx="4936058" cy="3645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80" y="4661123"/>
            <a:ext cx="4933950" cy="200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894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976664" cy="393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07160" y="1336576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login.html</a:t>
            </a:r>
            <a:endParaRPr lang="ko-KR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60" y="3284984"/>
            <a:ext cx="4896799" cy="2299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49688"/>
            <a:ext cx="3076575" cy="1485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3272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505075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25874"/>
            <a:ext cx="2590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55" y="3609429"/>
            <a:ext cx="2505075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85554"/>
            <a:ext cx="2533650" cy="104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0749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130" y="1599376"/>
            <a:ext cx="1584176" cy="576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직선 화살표 연결선 45"/>
          <p:cNvCxnSpPr/>
          <p:nvPr/>
        </p:nvCxnSpPr>
        <p:spPr>
          <a:xfrm>
            <a:off x="4788024" y="4631421"/>
            <a:ext cx="0" cy="51105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정보 수정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9632" y="5271784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userEdit.</a:t>
            </a:r>
            <a:r>
              <a:rPr lang="en-US" altLang="ko-KR" dirty="0" smtClean="0"/>
              <a:t>jsp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707904" y="4220401"/>
            <a:ext cx="2160239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UserEditValidator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3953089" y="5142480"/>
            <a:ext cx="166987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UserServise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61765" y="2979017"/>
            <a:ext cx="2251897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15" idx="0"/>
          </p:cNvCxnSpPr>
          <p:nvPr/>
        </p:nvCxnSpPr>
        <p:spPr>
          <a:xfrm>
            <a:off x="1200448" y="2457817"/>
            <a:ext cx="3586731" cy="625792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2987824" y="3399576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16399" y="3524542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80048" y="356911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84457" y="3100674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</p:cNvCxnSpPr>
          <p:nvPr/>
        </p:nvCxnSpPr>
        <p:spPr>
          <a:xfrm>
            <a:off x="4787179" y="3692227"/>
            <a:ext cx="0" cy="51623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847684" y="3917507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874577" y="4862209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269411" y="420846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72195" y="3692227"/>
            <a:ext cx="735709" cy="61129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V="1">
            <a:off x="5747245" y="3475041"/>
            <a:ext cx="501119" cy="495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5992002" y="317970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971600" y="836712"/>
            <a:ext cx="7344815" cy="648072"/>
            <a:chOff x="679562" y="1075655"/>
            <a:chExt cx="8012205" cy="707698"/>
          </a:xfrm>
        </p:grpSpPr>
        <p:grpSp>
          <p:nvGrpSpPr>
            <p:cNvPr id="41" name="그룹 3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63" name="직선 화살표 연결선 62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화살표 연결선 63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꺾인 연결선 64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65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순서도: 판단 66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42" name="직선 화살표 연결선 41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직사각형 42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50" name="직선 화살표 연결선 49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>
              <a:stCxn id="59" idx="3"/>
              <a:endCxn id="43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직사각형 52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2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2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2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0" name="순서도: 판단 5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1" name="꺾인 연결선 60"/>
            <p:cNvCxnSpPr>
              <a:stCxn id="60" idx="0"/>
              <a:endCxn id="56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직사각형 61"/>
            <p:cNvSpPr/>
            <p:nvPr/>
          </p:nvSpPr>
          <p:spPr>
            <a:xfrm>
              <a:off x="6030386" y="1195272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55560"/>
            <a:ext cx="2448272" cy="1855533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0" name="직사각형 69"/>
          <p:cNvSpPr/>
          <p:nvPr/>
        </p:nvSpPr>
        <p:spPr>
          <a:xfrm>
            <a:off x="744910" y="21754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http://localhost:8080/Login4mvc/userEdit.html?userId=jjin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391464"/>
            <a:ext cx="2381250" cy="215265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3706214" y="3083609"/>
            <a:ext cx="2161930" cy="6086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UserEditFormController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503237" y="3223784"/>
            <a:ext cx="2505902" cy="19186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253744" y="2302523"/>
            <a:ext cx="2505902" cy="229993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00037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성공화면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loginSuccess.jsp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39068"/>
            <a:ext cx="8856984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&lt;%@ page language=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"java"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="text/html; charset=UTF-8" </a:t>
            </a:r>
            <a:r>
              <a:rPr lang="en-US" altLang="ko-KR" sz="1600" i="1" dirty="0" err="1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"/WEB-INF/</a:t>
            </a:r>
            <a:r>
              <a:rPr lang="en-US" altLang="ko-KR" sz="16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/</a:t>
            </a:r>
            <a:r>
              <a:rPr lang="en-US" altLang="ko-KR" sz="16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jsp_header.jsp</a:t>
            </a:r>
            <a:r>
              <a:rPr lang="en-US" altLang="ko-KR" sz="16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%&gt;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&lt;meta http-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equiv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"Content-Type" content="text/html; charset=UTF-8"&gt;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&lt;title&gt;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 성공화면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&lt;/title&gt;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&lt;div align=</a:t>
            </a:r>
            <a:r>
              <a:rPr lang="en-US" altLang="ko-KR" sz="1600" i="1" dirty="0">
                <a:latin typeface="HY강B" pitchFamily="18" charset="-127"/>
                <a:ea typeface="HY강B" pitchFamily="18" charset="-127"/>
              </a:rPr>
              <a:t>"center" class="body"&gt;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h2&gt;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로그인화면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&lt;/h2&gt;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 환영합니다</a:t>
            </a:r>
            <a:r>
              <a:rPr lang="en-US" altLang="ko-KR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,${loginUser.name}</a:t>
            </a:r>
            <a:r>
              <a:rPr lang="ko-KR" altLang="en-US" sz="1600" b="1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씨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！</a:t>
            </a: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&gt;&lt;</a:t>
            </a:r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 </a:t>
            </a:r>
            <a:r>
              <a:rPr lang="en-US" altLang="ko-KR" sz="16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href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="/Login4mvc/</a:t>
            </a:r>
            <a:r>
              <a:rPr lang="en-US" altLang="ko-KR" sz="16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userEdit.html?userId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=${loginUser.id}"&gt;&lt;</a:t>
            </a:r>
            <a:r>
              <a:rPr lang="ko-KR" altLang="en-US" sz="1600" u="sng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회원정보 수정</a:t>
            </a:r>
            <a:r>
              <a:rPr lang="en-US" altLang="ko-KR" sz="1600" u="sng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&gt;&lt;/a&gt;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6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div&gt;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&lt;/html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420628" cy="149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50" y="4509120"/>
            <a:ext cx="6381750" cy="1514297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28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38411" y="1476228"/>
            <a:ext cx="8805589" cy="4524285"/>
            <a:chOff x="749731" y="1279912"/>
            <a:chExt cx="7943493" cy="4749207"/>
          </a:xfrm>
        </p:grpSpPr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39957" y="384098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DataSource</a:t>
              </a:r>
              <a:endParaRPr lang="ko-KR" altLang="en-US" sz="1400" dirty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50561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LoginForm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618329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412604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822108" y="4526494"/>
              <a:ext cx="871116" cy="939827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8189342" y="4272508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://SpringUser/login.html</a:t>
              </a: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749731" y="4864238"/>
              <a:ext cx="1719586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&lt;form  action=“login.html”&gt;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554435" y="1717409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꺾인 연결선 42"/>
          <p:cNvCxnSpPr>
            <a:stCxn id="26" idx="1"/>
            <a:endCxn id="25" idx="3"/>
          </p:cNvCxnSpPr>
          <p:nvPr/>
        </p:nvCxnSpPr>
        <p:spPr>
          <a:xfrm rot="10800000">
            <a:off x="1745852" y="3717032"/>
            <a:ext cx="799229" cy="15338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388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Validator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9482"/>
            <a:ext cx="4464496" cy="6741368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5292080" y="1600224"/>
            <a:ext cx="2167581" cy="24622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 user = (</a:t>
            </a:r>
            <a:r>
              <a:rPr lang="en-US" altLang="ko-KR" sz="1000" dirty="0" err="1" smtClean="0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000" dirty="0" smtClean="0">
                <a:latin typeface="HY강B" pitchFamily="18" charset="-127"/>
                <a:ea typeface="HY강B" pitchFamily="18" charset="-127"/>
              </a:rPr>
              <a:t>) command;</a:t>
            </a:r>
            <a:endParaRPr lang="ko-KR" altLang="en-US" sz="10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1560" y="836712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 UserEditValidator.java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2720"/>
            <a:ext cx="2695575" cy="44672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64821" y="3761332"/>
            <a:ext cx="175909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UserEditFormController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23528" y="908720"/>
            <a:ext cx="8136904" cy="4616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package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user.controller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@Controller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class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UserEditFormController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{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private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set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set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void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set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</a:t>
            </a:r>
            <a:r>
              <a:rPr lang="en-US" altLang="ko-KR" sz="1400" dirty="0" err="1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UserEditFormController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692696"/>
            <a:ext cx="8748464" cy="56938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ModelAttribute</a:t>
            </a:r>
            <a:endParaRPr lang="en-US" altLang="ko-KR" sz="14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public User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setUpForm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HttpServletRequest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request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{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user = new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();  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//command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전달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객체 생성</a:t>
            </a:r>
            <a:endParaRPr lang="en-US" altLang="ko-KR" sz="1400" dirty="0" smtClean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  <a:p>
            <a:pPr lvl="1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//get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이 아니거나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데이터가 없을 경우 기본값 출력</a:t>
            </a:r>
          </a:p>
          <a:p>
            <a:pPr lvl="1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MessageSourceAccessor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accessor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new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MessageSourceAccessor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this.messageSource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);</a:t>
            </a:r>
          </a:p>
          <a:p>
            <a:pPr lvl="1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user.setId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accessor.getMessage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user.userId.default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"));</a:t>
            </a:r>
          </a:p>
          <a:p>
            <a:pPr lvl="1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user.setName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accessor.getMessage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user.userName.default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"));</a:t>
            </a:r>
          </a:p>
          <a:p>
            <a:pPr lvl="1"/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if 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request.getMethod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().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equalsIgnoreCase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("GET")) {</a:t>
            </a:r>
          </a:p>
          <a:p>
            <a:pPr lvl="2"/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String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request.getParameter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try {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user =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this.userService.getUserByUserId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return user;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 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catch 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EmptyResultDataAccessException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e) {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return  user;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 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else {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	return user;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780928"/>
            <a:ext cx="3426147" cy="208823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UserEditFormController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5536" y="-14622095"/>
            <a:ext cx="8568952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1000" dirty="0" smtClean="0"/>
              <a:t>package </a:t>
            </a:r>
            <a:r>
              <a:rPr lang="en-US" altLang="ko-KR" sz="1000" dirty="0" err="1" smtClean="0"/>
              <a:t>user.controller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@Controller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public class </a:t>
            </a:r>
            <a:r>
              <a:rPr lang="en-US" altLang="ko-KR" sz="1000" dirty="0" err="1" smtClean="0"/>
              <a:t>UserEditFormController</a:t>
            </a:r>
            <a:r>
              <a:rPr lang="en-US" altLang="ko-KR" sz="1000" dirty="0" smtClean="0"/>
              <a:t>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setMessageSource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) {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this.messageSource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setUserService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this.userService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setUserEditValidator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this.userEditValidator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@</a:t>
            </a:r>
            <a:r>
              <a:rPr lang="en-US" altLang="ko-KR" sz="1000" dirty="0" err="1" smtClean="0"/>
              <a:t>ModelAttribute</a:t>
            </a: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User </a:t>
            </a:r>
            <a:r>
              <a:rPr lang="en-US" altLang="ko-KR" sz="1000" dirty="0" err="1" smtClean="0"/>
              <a:t>setUpForm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HttpServletRequest</a:t>
            </a:r>
            <a:r>
              <a:rPr lang="en-US" altLang="ko-KR" sz="1000" dirty="0" smtClean="0"/>
              <a:t> request)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User </a:t>
            </a:r>
            <a:r>
              <a:rPr lang="en-US" altLang="ko-KR" sz="1000" dirty="0" err="1" smtClean="0"/>
              <a:t>user</a:t>
            </a:r>
            <a:r>
              <a:rPr lang="en-US" altLang="ko-KR" sz="1000" dirty="0" smtClean="0"/>
              <a:t> = new User();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MessageSourceAccessor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accessor</a:t>
            </a:r>
            <a:r>
              <a:rPr lang="en-US" altLang="ko-KR" sz="1000" dirty="0" smtClean="0"/>
              <a:t> = new </a:t>
            </a:r>
            <a:r>
              <a:rPr lang="en-US" altLang="ko-KR" sz="1000" dirty="0" err="1" smtClean="0"/>
              <a:t>MessageSourceAccessor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this.messageSource</a:t>
            </a:r>
            <a:r>
              <a:rPr lang="en-US" altLang="ko-KR" sz="1000" dirty="0" smtClean="0"/>
              <a:t>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user.setId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accessor.getMessage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user.userId.default</a:t>
            </a:r>
            <a:r>
              <a:rPr lang="en-US" altLang="ko-KR" sz="1000" dirty="0" smtClean="0"/>
              <a:t>"));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user.setName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accessor.getMessage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user.userName.default</a:t>
            </a:r>
            <a:r>
              <a:rPr lang="en-US" altLang="ko-KR" sz="1000" dirty="0" smtClean="0"/>
              <a:t>"));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if (</a:t>
            </a:r>
            <a:r>
              <a:rPr lang="en-US" altLang="ko-KR" sz="1000" dirty="0" err="1" smtClean="0"/>
              <a:t>request.getMethod</a:t>
            </a:r>
            <a:r>
              <a:rPr lang="en-US" altLang="ko-KR" sz="1000" dirty="0" smtClean="0"/>
              <a:t>().</a:t>
            </a:r>
            <a:r>
              <a:rPr lang="en-US" altLang="ko-KR" sz="1000" dirty="0" err="1" smtClean="0"/>
              <a:t>equalsIgnoreCase</a:t>
            </a:r>
            <a:r>
              <a:rPr lang="en-US" altLang="ko-KR" sz="1000" dirty="0" smtClean="0"/>
              <a:t>("GET"))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String 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request.getParameter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");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try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user = </a:t>
            </a:r>
            <a:r>
              <a:rPr lang="en-US" altLang="ko-KR" sz="1000" dirty="0" err="1" smtClean="0"/>
              <a:t>this.userService.getUserByUserId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return user;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} 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catch (</a:t>
            </a:r>
            <a:r>
              <a:rPr lang="en-US" altLang="ko-KR" sz="1000" dirty="0" err="1" smtClean="0"/>
              <a:t>EmptyResultDataAccessException</a:t>
            </a:r>
            <a:r>
              <a:rPr lang="en-US" altLang="ko-KR" sz="1000" dirty="0" smtClean="0"/>
              <a:t> e) {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return  user;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}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} 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else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return user;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}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  <a:endParaRPr lang="ko-KR" altLang="en-US" sz="1000" dirty="0"/>
          </a:p>
        </p:txBody>
      </p:sp>
      <p:sp>
        <p:nvSpPr>
          <p:cNvPr id="6" name="직사각형 5"/>
          <p:cNvSpPr/>
          <p:nvPr/>
        </p:nvSpPr>
        <p:spPr>
          <a:xfrm>
            <a:off x="547936" y="-14469695"/>
            <a:ext cx="8568952" cy="599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1000" dirty="0" smtClean="0"/>
              <a:t>package </a:t>
            </a:r>
            <a:r>
              <a:rPr lang="en-US" altLang="ko-KR" sz="1000" dirty="0" err="1" smtClean="0"/>
              <a:t>user.controller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@Controller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public class </a:t>
            </a:r>
            <a:r>
              <a:rPr lang="en-US" altLang="ko-KR" sz="1000" dirty="0" err="1" smtClean="0"/>
              <a:t>UserEditFormController</a:t>
            </a:r>
            <a:r>
              <a:rPr lang="en-US" altLang="ko-KR" sz="1000" dirty="0" smtClean="0"/>
              <a:t>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private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setMessageSource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) {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this.messageSource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messageSource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setUserService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this.userService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userService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void </a:t>
            </a:r>
            <a:r>
              <a:rPr lang="en-US" altLang="ko-KR" sz="1000" dirty="0" err="1" smtClean="0"/>
              <a:t>setUserEditValidator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this.userEditValidator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userEditValidator</a:t>
            </a:r>
            <a:r>
              <a:rPr lang="en-US" altLang="ko-KR" sz="1000" dirty="0" smtClean="0"/>
              <a:t>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</a:t>
            </a:r>
          </a:p>
          <a:p>
            <a:pPr>
              <a:lnSpc>
                <a:spcPts val="1000"/>
              </a:lnSpc>
            </a:pP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@</a:t>
            </a:r>
            <a:r>
              <a:rPr lang="en-US" altLang="ko-KR" sz="1000" dirty="0" err="1" smtClean="0"/>
              <a:t>ModelAttribute</a:t>
            </a:r>
            <a:endParaRPr lang="en-US" altLang="ko-KR" sz="1000" dirty="0" smtClean="0"/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public User </a:t>
            </a:r>
            <a:r>
              <a:rPr lang="en-US" altLang="ko-KR" sz="1000" dirty="0" err="1" smtClean="0"/>
              <a:t>setUpForm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HttpServletRequest</a:t>
            </a:r>
            <a:r>
              <a:rPr lang="en-US" altLang="ko-KR" sz="1000" dirty="0" smtClean="0"/>
              <a:t> request)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User </a:t>
            </a:r>
            <a:r>
              <a:rPr lang="en-US" altLang="ko-KR" sz="1000" dirty="0" err="1" smtClean="0"/>
              <a:t>user</a:t>
            </a:r>
            <a:r>
              <a:rPr lang="en-US" altLang="ko-KR" sz="1000" dirty="0" smtClean="0"/>
              <a:t> = new User();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MessageSourceAccessor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accessor</a:t>
            </a:r>
            <a:r>
              <a:rPr lang="en-US" altLang="ko-KR" sz="1000" dirty="0" smtClean="0"/>
              <a:t> = new </a:t>
            </a:r>
            <a:r>
              <a:rPr lang="en-US" altLang="ko-KR" sz="1000" dirty="0" err="1" smtClean="0"/>
              <a:t>MessageSourceAccessor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this.messageSource</a:t>
            </a:r>
            <a:r>
              <a:rPr lang="en-US" altLang="ko-KR" sz="1000" dirty="0" smtClean="0"/>
              <a:t>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user.setId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accessor.getMessage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user.userId.default</a:t>
            </a:r>
            <a:r>
              <a:rPr lang="en-US" altLang="ko-KR" sz="1000" dirty="0" smtClean="0"/>
              <a:t>"));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  <a:r>
              <a:rPr lang="en-US" altLang="ko-KR" sz="1000" dirty="0" err="1" smtClean="0"/>
              <a:t>user.setName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accessor.getMessage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user.userName.default</a:t>
            </a:r>
            <a:r>
              <a:rPr lang="en-US" altLang="ko-KR" sz="1000" dirty="0" smtClean="0"/>
              <a:t>"));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if (</a:t>
            </a:r>
            <a:r>
              <a:rPr lang="en-US" altLang="ko-KR" sz="1000" dirty="0" err="1" smtClean="0"/>
              <a:t>request.getMethod</a:t>
            </a:r>
            <a:r>
              <a:rPr lang="en-US" altLang="ko-KR" sz="1000" dirty="0" smtClean="0"/>
              <a:t>().</a:t>
            </a:r>
            <a:r>
              <a:rPr lang="en-US" altLang="ko-KR" sz="1000" dirty="0" err="1" smtClean="0"/>
              <a:t>equalsIgnoreCase</a:t>
            </a:r>
            <a:r>
              <a:rPr lang="en-US" altLang="ko-KR" sz="1000" dirty="0" smtClean="0"/>
              <a:t>("GET"))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String 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 = </a:t>
            </a:r>
            <a:r>
              <a:rPr lang="en-US" altLang="ko-KR" sz="1000" dirty="0" err="1" smtClean="0"/>
              <a:t>request.getParameter</a:t>
            </a:r>
            <a:r>
              <a:rPr lang="en-US" altLang="ko-KR" sz="1000" dirty="0" smtClean="0"/>
              <a:t>("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");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try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user = </a:t>
            </a:r>
            <a:r>
              <a:rPr lang="en-US" altLang="ko-KR" sz="1000" dirty="0" err="1" smtClean="0"/>
              <a:t>this.userService.getUserByUserId</a:t>
            </a:r>
            <a:r>
              <a:rPr lang="en-US" altLang="ko-KR" sz="1000" dirty="0" smtClean="0"/>
              <a:t>(</a:t>
            </a:r>
            <a:r>
              <a:rPr lang="en-US" altLang="ko-KR" sz="1000" dirty="0" err="1" smtClean="0"/>
              <a:t>userId</a:t>
            </a:r>
            <a:r>
              <a:rPr lang="en-US" altLang="ko-KR" sz="1000" dirty="0" smtClean="0"/>
              <a:t>);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return user;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} 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catch (</a:t>
            </a:r>
            <a:r>
              <a:rPr lang="en-US" altLang="ko-KR" sz="1000" dirty="0" err="1" smtClean="0"/>
              <a:t>EmptyResultDataAccessException</a:t>
            </a:r>
            <a:r>
              <a:rPr lang="en-US" altLang="ko-KR" sz="1000" dirty="0" smtClean="0"/>
              <a:t> e) {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	return  user;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}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} 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else {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	return user;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	}		</a:t>
            </a:r>
          </a:p>
          <a:p>
            <a:pPr>
              <a:lnSpc>
                <a:spcPts val="1000"/>
              </a:lnSpc>
            </a:pPr>
            <a:r>
              <a:rPr lang="en-US" altLang="ko-KR" sz="1000" dirty="0" smtClean="0"/>
              <a:t>	}`</a:t>
            </a:r>
            <a:endParaRPr lang="ko-KR" altLang="en-US" sz="1000" dirty="0"/>
          </a:p>
        </p:txBody>
      </p:sp>
      <p:sp>
        <p:nvSpPr>
          <p:cNvPr id="8" name="직사각형 7"/>
          <p:cNvSpPr/>
          <p:nvPr/>
        </p:nvSpPr>
        <p:spPr>
          <a:xfrm>
            <a:off x="0" y="620688"/>
            <a:ext cx="9144000" cy="634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RequestMapping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(method =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RequestMethod.</a:t>
            </a:r>
            <a:r>
              <a:rPr lang="en-US" altLang="ko-KR" sz="1400" i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GET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public String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toUserEditView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 {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return 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userEdit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}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RequestMapping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(method = RequestMethod.</a:t>
            </a:r>
            <a:r>
              <a:rPr lang="en-US" altLang="ko-KR" sz="1400" i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POST)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public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onSubmit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 @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ModelAttribute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user,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BindingResult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bindingResult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 throws Exception {</a:t>
            </a: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this.userEditValidator.validate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(user,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bindingResult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);  </a:t>
            </a:r>
            <a:r>
              <a:rPr lang="en-US" altLang="ko-KR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//</a:t>
            </a:r>
            <a:r>
              <a:rPr lang="ko-KR" altLang="en-US" sz="1400" dirty="0" err="1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검증기</a:t>
            </a:r>
            <a:r>
              <a:rPr lang="ko-KR" altLang="en-US" sz="1400" dirty="0" smtClean="0">
                <a:solidFill>
                  <a:srgbClr val="00B050"/>
                </a:solidFill>
                <a:latin typeface="HY강B" pitchFamily="18" charset="-127"/>
                <a:ea typeface="HY강B" pitchFamily="18" charset="-127"/>
              </a:rPr>
              <a:t> 실행</a:t>
            </a:r>
            <a:endParaRPr lang="en-US" altLang="ko-KR" sz="1400" dirty="0" smtClean="0">
              <a:solidFill>
                <a:srgbClr val="00B050"/>
              </a:solidFill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1400"/>
              </a:lnSpc>
            </a:pP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new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();</a:t>
            </a:r>
          </a:p>
          <a:p>
            <a:pPr>
              <a:lnSpc>
                <a:spcPts val="1400"/>
              </a:lnSpc>
            </a:pP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if 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bindingResult.hasErrors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()) {</a:t>
            </a:r>
          </a:p>
          <a:p>
            <a:pPr lvl="2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modelAndView.getModel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().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putAll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bindingResult.getModel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()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);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return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 }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try {</a:t>
            </a:r>
          </a:p>
          <a:p>
            <a:pPr lvl="2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this.userService.updateUser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(user);</a:t>
            </a:r>
          </a:p>
          <a:p>
            <a:pPr lvl="2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modelAndView.setViewName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userEntrySuccess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 lvl="2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modelAndView.addObject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("user", user);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return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 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catch 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DataIntegrityViolationException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e) {</a:t>
            </a:r>
          </a:p>
          <a:p>
            <a:pPr lvl="2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bindingResult.reject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error.duplicate.user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");</a:t>
            </a:r>
          </a:p>
          <a:p>
            <a:pPr lvl="2"/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modelAndView.getModel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().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putAll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bindingResult.getModel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());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return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modelAndView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}</a:t>
            </a:r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(userEdit.jsp)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51520" y="836712"/>
            <a:ext cx="8892480" cy="5478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&lt;%@ page language="java"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="text/html;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charset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=utf-8"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pageEncoding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="utf-8"%&gt;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file="/WEB-INF/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/jsp_header.jsp"%&gt;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&lt;HEAD&gt;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&lt;TITLE&gt;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회원 정보 수정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&lt;/TITLE&gt; 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&lt;META http-equiv="Content-Type" content="text/html;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charset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=utf-8"&gt;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&lt;style type='text/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css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&lt;!--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a:link{font-family:"";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color:black;text-decoration:none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a:visited{font-family:"";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color:black;text-decoration:none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a:hover{font-family:"";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color:black;text-decoration:underline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;}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--&gt;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&lt;/style&gt;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&lt;SCRIPT&gt;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function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ZipCode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{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browsing_window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=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window.open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("zip_form.jsp", "_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zipinput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"height=300,width=600,menubar=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no,directories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no,resizable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no,status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no,scrollbars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=yes");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browsing_window.focus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&lt;/SCRIPT&gt;     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&lt;/HEAD&gt;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(userEdit.jsp)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889248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&lt;center&gt;&lt;font size='3'&gt;&lt;b&gt; </a:t>
            </a:r>
            <a:r>
              <a:rPr lang="ko-KR" altLang="en-US" sz="1400" u="sng" dirty="0" smtClean="0">
                <a:latin typeface="HY강B" pitchFamily="18" charset="-127"/>
                <a:ea typeface="HY강B" pitchFamily="18" charset="-127"/>
              </a:rPr>
              <a:t>회원정보 수정 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&lt;/b&gt;&lt;/font&gt; 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hr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size='1' 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noshade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width='600' align="center"&gt;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spring:hasBindErrors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name="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&lt;font color="red"&gt;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&lt;c:forEach items="${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errors.globalErrors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}" 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var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="error”&gt;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&lt;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spring:message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code="${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error.code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}" /&gt;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&lt;/c:forEach&gt; &lt;/font&gt;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spring:hasBindErrors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modelAttribute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Name='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joinForm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Method='post' Action='/Login4mvc/userEdit.html'&gt;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&lt;TABLE  border=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'2' width='600'  </a:t>
            </a:r>
            <a:r>
              <a:rPr lang="en-US" altLang="ko-KR" sz="1400" u="sng" dirty="0" err="1" smtClean="0">
                <a:latin typeface="HY강B" pitchFamily="18" charset="-127"/>
                <a:ea typeface="HY강B" pitchFamily="18" charset="-127"/>
              </a:rPr>
              <a:t>cellSpacing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=0 </a:t>
            </a:r>
            <a:r>
              <a:rPr lang="en-US" altLang="ko-KR" sz="1400" u="sng" dirty="0" err="1" smtClean="0">
                <a:latin typeface="HY강B" pitchFamily="18" charset="-127"/>
                <a:ea typeface="HY강B" pitchFamily="18" charset="-127"/>
              </a:rPr>
              <a:t>cellPadding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=5 align=center&gt;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아 이 디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form:input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path="id"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='20' size='10'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readonly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='true' /&gt;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&lt;span class=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</a:t>
            </a:r>
            <a:r>
              <a:rPr lang="en-US" altLang="ko-KR" sz="1400" i="1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400" i="1" dirty="0">
                <a:latin typeface="HY강B" panose="02030600000101010101" pitchFamily="18" charset="-127"/>
                <a:ea typeface="HY강B" panose="02030600000101010101" pitchFamily="18" charset="-127"/>
              </a:rPr>
              <a:t>"&gt;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path="id"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(userEdit.jsp)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8892480" cy="63401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align='center‘&gt;&lt;font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 밀 번 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="20"  size='10'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showPassword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="true" /&gt;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&lt;span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fieldError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path="pass"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align='center’&gt;&lt;font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비밀번호확인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path="pass2"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="20"  size='10' value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="${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user.pass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}"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showPassword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="true" /&gt;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&lt;span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fieldError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path="pass2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/&gt;&lt;/span&gt;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align='center‘&gt;&lt;font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이 름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form:input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path="name"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="20" size='10'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readonly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='true' /&gt;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&lt;span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fieldError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path="name"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align='center‘&gt;&lt;font size='2'&gt;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주민등록번호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&lt;/font&gt;&lt;/TD&gt;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form:input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path='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jumin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'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size='13'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maxlength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='13'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readonly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='true' /&gt;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&lt;span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fieldError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form:errors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path="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jumin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/&gt;&lt;/span&gt;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&lt;/TR&gt;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(userEdit.jsp)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17195"/>
            <a:ext cx="9036496" cy="5657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&lt;font size='2'&gt;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우 편 번 호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&lt;/font&gt;</a:t>
            </a:r>
            <a:r>
              <a:rPr lang="en-US" altLang="ko-KR" sz="1300" u="sng" dirty="0">
                <a:latin typeface="HY강B" panose="02030600000101010101" pitchFamily="18" charset="-127"/>
                <a:ea typeface="HY강B" panose="02030600000101010101" pitchFamily="18" charset="-127"/>
              </a:rPr>
              <a:t>&lt;span class="</a:t>
            </a:r>
            <a:r>
              <a:rPr lang="en-US" altLang="ko-KR" sz="1300" u="sng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u="sng" dirty="0"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path='zip'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='7' size='7' /&gt;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&lt;input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OnClick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ZipCode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()' type='button' value='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우편번호검색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'&gt;&lt;span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path="zip" /&gt;&lt;/span&gt;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'&gt;&lt;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font size='2'&gt;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주 소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&lt;/font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='50' size='50' path='addr1' /&gt;&lt;span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path="addr1" /&gt;&lt;/span&gt;&lt;BR&gt;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='50' size='50' path='addr2' /&gt;&lt;span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 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path="addr2" /&gt;&lt;/span&gt;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'&gt;&lt;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font size='2'&gt;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전 화 번 호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&lt;/font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type='text'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='20' size='20' path='phone' 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/&gt;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path="phone" 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/&gt; 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 align='center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  <a:r>
              <a:rPr lang="fr-FR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fr-FR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font size='2'&gt;E - M a i l&lt;/font</a:t>
            </a:r>
            <a:r>
              <a:rPr lang="fr-FR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&lt;TD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bgcolor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cccccc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'&gt;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form:input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type='text' 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maxlength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='50' size='50' path='email' 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/&gt;</a:t>
            </a:r>
          </a:p>
          <a:p>
            <a:pPr>
              <a:lnSpc>
                <a:spcPts val="1400"/>
              </a:lnSpc>
            </a:pP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&lt;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span class="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fieldError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" &gt;&lt;</a:t>
            </a: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form:errors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path="email" /&gt;&lt;/span&gt;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&lt;/TD&gt;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&lt;/TR&gt;</a:t>
            </a:r>
          </a:p>
          <a:p>
            <a:pPr>
              <a:lnSpc>
                <a:spcPts val="1400"/>
              </a:lnSpc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&lt;/TABLE&gt;</a:t>
            </a:r>
            <a:endParaRPr lang="en-US" altLang="ko-KR" sz="1300" dirty="0" smtClean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02047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View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(userEdit.jsp)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889248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hr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size='1' 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noshade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 width='600' align="center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</a:t>
            </a:r>
          </a:p>
          <a:p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&lt;TABLE&gt;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&lt;TR&gt;&lt;TD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colspan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='2' align='center'&gt;&lt;input type='submit' value='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수정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'&gt;&lt;/TD&gt;&lt;/TR&gt;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&lt;/TABLE&gt;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form:form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&lt;/HTML&gt;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Success View(</a:t>
            </a:r>
            <a:r>
              <a:rPr lang="en-US" altLang="ko-KR" dirty="0" err="1" smtClean="0"/>
              <a:t>userEntrySuccess.jsp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9269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&lt;%@ page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contentType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="text/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html;charset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=UTF-8"%&gt;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&lt;%@ include file="/WEB-INF/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/jsp_header.jsp"%&gt;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&lt;html&gt;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&lt;head&gt;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&lt;title&gt;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유저 등록 완료 화면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&lt;/title&gt;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&lt;/head&gt;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&lt;body&gt;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&lt;div align="center" class="body"&gt;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&lt;h2&gt;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유저 등록 완료 화면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&lt;/h2&gt;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&lt;b&gt;&lt;font color="red"&gt;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다음과 같이 유저 등록이 완료되었습니다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.&lt;/font&gt;&lt;/b&gt;&lt;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&lt;table border='1' 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width='600' </a:t>
            </a:r>
            <a:r>
              <a:rPr lang="en-US" altLang="ko-KR" sz="1400" u="sng" dirty="0" err="1" smtClean="0">
                <a:latin typeface="HY강B" pitchFamily="18" charset="-127"/>
                <a:ea typeface="HY강B" pitchFamily="18" charset="-127"/>
              </a:rPr>
              <a:t>cellpadding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='0' </a:t>
            </a:r>
            <a:r>
              <a:rPr lang="en-US" altLang="ko-KR" sz="1400" u="sng" dirty="0" err="1" smtClean="0">
                <a:latin typeface="HY강B" pitchFamily="18" charset="-127"/>
                <a:ea typeface="HY강B" pitchFamily="18" charset="-127"/>
              </a:rPr>
              <a:t>cellspacing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='0'&gt;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유저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ID:&lt;/td&gt;&lt;td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&gt;${user.id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패스워드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user.pass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이름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&gt;${user.name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주민번호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user.jumin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MVC</a:t>
            </a:r>
            <a:r>
              <a:rPr lang="ko-KR" altLang="en-US" dirty="0"/>
              <a:t>의 환경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88616" y="822416"/>
            <a:ext cx="8153400" cy="1042512"/>
          </a:xfrm>
        </p:spPr>
        <p:txBody>
          <a:bodyPr>
            <a:normAutofit lnSpcReduction="10000"/>
          </a:bodyPr>
          <a:lstStyle/>
          <a:p>
            <a:r>
              <a:rPr lang="en-US" altLang="ko-KR" sz="1800" dirty="0" err="1" smtClean="0">
                <a:solidFill>
                  <a:srgbClr val="0000FF"/>
                </a:solidFill>
              </a:rPr>
              <a:t>Ioc</a:t>
            </a:r>
            <a:r>
              <a:rPr lang="ko-KR" altLang="en-US" sz="1800" dirty="0" smtClean="0">
                <a:solidFill>
                  <a:srgbClr val="0000FF"/>
                </a:solidFill>
              </a:rPr>
              <a:t> 컨테이너 </a:t>
            </a:r>
            <a:r>
              <a:rPr lang="en-US" altLang="ko-KR" sz="1800" dirty="0" smtClean="0">
                <a:solidFill>
                  <a:srgbClr val="0000FF"/>
                </a:solidFill>
              </a:rPr>
              <a:t>: </a:t>
            </a:r>
            <a:r>
              <a:rPr lang="ko-KR" altLang="en-US" sz="1800" dirty="0" smtClean="0">
                <a:solidFill>
                  <a:srgbClr val="0000FF"/>
                </a:solidFill>
              </a:rPr>
              <a:t>웹 애플리케이션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컨텍스트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구성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800" dirty="0" err="1" smtClean="0"/>
              <a:t>Webroot</a:t>
            </a:r>
            <a:r>
              <a:rPr lang="ko-KR" altLang="en-US" sz="1800" dirty="0" smtClean="0"/>
              <a:t>의</a:t>
            </a:r>
            <a:r>
              <a:rPr lang="en-US" altLang="ko-KR" sz="1800" dirty="0" smtClean="0"/>
              <a:t> /WEB-INF/web.xml </a:t>
            </a:r>
            <a:r>
              <a:rPr lang="ko-KR" altLang="en-US" sz="1800" dirty="0" smtClean="0"/>
              <a:t>파일에 설정</a:t>
            </a:r>
            <a:r>
              <a:rPr lang="en-US" altLang="ko-KR" sz="1800" dirty="0" smtClean="0"/>
              <a:t> </a:t>
            </a:r>
          </a:p>
          <a:p>
            <a:pPr lvl="1"/>
            <a:r>
              <a:rPr lang="en-US" altLang="ko-KR" sz="1600" dirty="0" smtClean="0"/>
              <a:t>root </a:t>
            </a:r>
            <a:r>
              <a:rPr lang="ko-KR" altLang="en-US" sz="1600" dirty="0" smtClean="0"/>
              <a:t>애플리케이션 </a:t>
            </a:r>
            <a:r>
              <a:rPr lang="ko-KR" altLang="en-US" sz="1600" dirty="0" err="1" smtClean="0"/>
              <a:t>컨텍스트와</a:t>
            </a:r>
            <a:r>
              <a:rPr lang="ko-KR" altLang="en-US" sz="1600" dirty="0" smtClean="0"/>
              <a:t>  </a:t>
            </a:r>
            <a:r>
              <a:rPr lang="ko-KR" altLang="en-US" sz="1600" dirty="0" err="1" smtClean="0"/>
              <a:t>서블릿</a:t>
            </a:r>
            <a:r>
              <a:rPr lang="ko-KR" altLang="en-US" sz="1600" dirty="0" smtClean="0"/>
              <a:t> 애플리케이션 </a:t>
            </a:r>
            <a:r>
              <a:rPr lang="ko-KR" altLang="en-US" sz="1600" dirty="0" err="1" smtClean="0"/>
              <a:t>컨텍스트</a:t>
            </a:r>
            <a:r>
              <a:rPr lang="ko-KR" altLang="en-US" sz="1600" dirty="0" smtClean="0"/>
              <a:t> 설정</a:t>
            </a:r>
            <a:endParaRPr lang="ko-KR" altLang="en-US" sz="1600" dirty="0"/>
          </a:p>
        </p:txBody>
      </p:sp>
      <p:grpSp>
        <p:nvGrpSpPr>
          <p:cNvPr id="18" name="그룹 17"/>
          <p:cNvGrpSpPr/>
          <p:nvPr/>
        </p:nvGrpSpPr>
        <p:grpSpPr>
          <a:xfrm>
            <a:off x="0" y="1970963"/>
            <a:ext cx="8964488" cy="4500806"/>
            <a:chOff x="166639" y="600507"/>
            <a:chExt cx="8437809" cy="5780821"/>
          </a:xfrm>
        </p:grpSpPr>
        <p:pic>
          <p:nvPicPr>
            <p:cNvPr id="19" name="Picture 6" descr="mvc-context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204" y="2996952"/>
              <a:ext cx="4396543" cy="3121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직사각형 19"/>
            <p:cNvSpPr/>
            <p:nvPr/>
          </p:nvSpPr>
          <p:spPr>
            <a:xfrm>
              <a:off x="467544" y="1124744"/>
              <a:ext cx="8136904" cy="52565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07183" y="1257164"/>
              <a:ext cx="2786421" cy="4076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err="1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ContextLoaderListener</a:t>
              </a:r>
              <a:endParaRPr lang="ko-KR" altLang="en-US" sz="1600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882924"/>
              <a:ext cx="3158878" cy="2117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위쪽/아래쪽 화살표 22"/>
            <p:cNvSpPr/>
            <p:nvPr/>
          </p:nvSpPr>
          <p:spPr>
            <a:xfrm>
              <a:off x="2198763" y="1702904"/>
              <a:ext cx="108012" cy="218120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4" name="꺾인 연결선 23"/>
            <p:cNvCxnSpPr>
              <a:stCxn id="19" idx="1"/>
              <a:endCxn id="22" idx="2"/>
            </p:cNvCxnSpPr>
            <p:nvPr/>
          </p:nvCxnSpPr>
          <p:spPr>
            <a:xfrm rot="10800000">
              <a:off x="2263008" y="4000861"/>
              <a:ext cx="1805197" cy="556865"/>
            </a:xfrm>
            <a:prstGeom prst="bentConnector2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이등변 삼각형 24"/>
            <p:cNvSpPr/>
            <p:nvPr/>
          </p:nvSpPr>
          <p:spPr>
            <a:xfrm>
              <a:off x="2197535" y="3981637"/>
              <a:ext cx="144016" cy="20972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166639" y="4657339"/>
              <a:ext cx="217182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/>
                <a:t>applicationContext*.</a:t>
              </a:r>
              <a:r>
                <a:rPr lang="en-US" altLang="ko-KR" sz="1600" u="sng" dirty="0" smtClean="0"/>
                <a:t>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1248049" y="5247580"/>
              <a:ext cx="2572692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b="1" dirty="0">
                  <a:solidFill>
                    <a:srgbClr val="0033CC"/>
                  </a:solidFill>
                </a:rPr>
                <a:t>[servlet-name]-</a:t>
              </a:r>
              <a:r>
                <a:rPr lang="en-US" altLang="ko-KR" sz="1600" dirty="0"/>
                <a:t>servlet.xml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413555" y="600507"/>
              <a:ext cx="1150984" cy="33855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5A5AD8"/>
              </a:solidFill>
            </a:ln>
          </p:spPr>
          <p:txBody>
            <a:bodyPr wrap="square">
              <a:spAutoFit/>
            </a:bodyPr>
            <a:lstStyle/>
            <a:p>
              <a:pPr>
                <a:buClr>
                  <a:schemeClr val="accent2"/>
                </a:buClr>
              </a:pPr>
              <a:r>
                <a:rPr lang="en-US" altLang="ko-KR" sz="1600" dirty="0" smtClean="0"/>
                <a:t>web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.xml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29" name="직선 화살표 연결선 28"/>
            <p:cNvCxnSpPr>
              <a:stCxn id="27" idx="3"/>
            </p:cNvCxnSpPr>
            <p:nvPr/>
          </p:nvCxnSpPr>
          <p:spPr>
            <a:xfrm>
              <a:off x="3820741" y="5416857"/>
              <a:ext cx="607243" cy="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stCxn id="28" idx="2"/>
            </p:cNvCxnSpPr>
            <p:nvPr/>
          </p:nvCxnSpPr>
          <p:spPr>
            <a:xfrm flipH="1">
              <a:off x="4629007" y="939061"/>
              <a:ext cx="360040" cy="4968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직사각형 30"/>
            <p:cNvSpPr/>
            <p:nvPr/>
          </p:nvSpPr>
          <p:spPr>
            <a:xfrm>
              <a:off x="5564539" y="913024"/>
              <a:ext cx="2871981" cy="40764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IoC web-application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컨테이너</a:t>
              </a:r>
              <a:r>
                <a:rPr lang="de-DE" altLang="ko-KR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r>
                <a:rPr lang="ko-KR" altLang="en-US" sz="1600" b="1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600" b="1" dirty="0">
                <a:solidFill>
                  <a:srgbClr val="0000FF"/>
                </a:solidFill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170336" y="2781352"/>
              <a:ext cx="1397868" cy="549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err="1" smtClean="0"/>
                <a:t>dataSource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1491868" y="3382046"/>
              <a:ext cx="1448181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i="1" dirty="0" err="1"/>
                <a:t>M</a:t>
              </a:r>
              <a:r>
                <a:rPr lang="en-US" altLang="ko-KR" sz="1600" i="1" dirty="0" err="1" smtClean="0"/>
                <a:t>essageSource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906617" y="2910984"/>
              <a:ext cx="1119703" cy="49951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altLang="ko-KR" sz="1600" dirty="0" smtClean="0"/>
                <a:t>Dao</a:t>
              </a:r>
              <a:endParaRPr lang="en-US" altLang="ko-KR" sz="1600" dirty="0"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6" name="직선 화살표 연결선 35"/>
            <p:cNvCxnSpPr>
              <a:stCxn id="26" idx="0"/>
            </p:cNvCxnSpPr>
            <p:nvPr/>
          </p:nvCxnSpPr>
          <p:spPr>
            <a:xfrm flipV="1">
              <a:off x="1252551" y="3810000"/>
              <a:ext cx="319210" cy="8473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06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Success View(</a:t>
            </a:r>
            <a:r>
              <a:rPr lang="en-US" altLang="ko-KR" dirty="0" err="1" smtClean="0"/>
              <a:t>userEntrySuccess.jsp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70174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우편번호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&gt;${user.zip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주소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&gt;${user.addr1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상세주소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&gt;${user.addr2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u="sng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전화번호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user.phone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height="40px"&gt;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&lt;td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bgcolor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='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cccccc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' width='100' align='center' &gt;E-MAIL:&lt;/td&gt;&lt;td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&gt;${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user.email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}&lt;/td&gt;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tr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&lt;/table&gt;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pl-PL" altLang="ko-KR" sz="1400" dirty="0" smtClean="0">
                <a:latin typeface="HY강B" pitchFamily="18" charset="-127"/>
                <a:ea typeface="HY강B" pitchFamily="18" charset="-127"/>
              </a:rPr>
              <a:t>&lt;br&gt;&lt;p&gt;&lt;ul id="ullog" 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&lt;li id="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lilogb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"&gt;&lt;a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href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="/Login4mvc/login.html"&gt;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로그인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&lt;/a&gt;&lt;/li&gt;| &lt;/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ul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&gt;&lt;/p&gt;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&lt;/div&gt;</a:t>
            </a:r>
          </a:p>
          <a:p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&lt;/body&gt;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&lt;/html&gt;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Application.context</a:t>
            </a:r>
            <a:r>
              <a:rPr lang="en-US" altLang="ko-KR" dirty="0" smtClean="0"/>
              <a:t>, -servlet.xml </a:t>
            </a:r>
            <a:r>
              <a:rPr lang="ko-KR" altLang="en-US" dirty="0" smtClean="0"/>
              <a:t>추가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75556" y="832670"/>
            <a:ext cx="792088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&lt;!-- </a:t>
            </a:r>
            <a:r>
              <a:rPr lang="en-US" altLang="ko-KR" sz="1400" u="sng" dirty="0" err="1" smtClean="0">
                <a:latin typeface="HY강B" pitchFamily="18" charset="-127"/>
                <a:ea typeface="HY강B" pitchFamily="18" charset="-127"/>
              </a:rPr>
              <a:t>Validator</a:t>
            </a:r>
            <a:r>
              <a:rPr lang="en-US" altLang="ko-KR" sz="1400" u="sng" dirty="0" smtClean="0">
                <a:latin typeface="HY강B" pitchFamily="18" charset="-127"/>
                <a:ea typeface="HY강B" pitchFamily="18" charset="-127"/>
              </a:rPr>
              <a:t> --&gt;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&lt;bean id="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loginValidator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user.utils.LoginValidator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/&gt;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&lt;bean id="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userEntryValidator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class="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user.utils.UserEntryValidator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/&gt;</a:t>
            </a:r>
            <a:endParaRPr lang="ko-KR" altLang="en-US" sz="14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1700808"/>
            <a:ext cx="7992888" cy="4185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&lt;!--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HandlerMapping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--&gt;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&lt;bean id="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urlMapping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org.springframework.web.servlet.handler.SimpleUrlHandlerMapping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"&gt;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&lt;property name="mappings"&gt;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&lt;props&gt;</a:t>
            </a:r>
          </a:p>
          <a:p>
            <a:pPr lvl="2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&lt;prop key="/login.html"&gt;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loginFormController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&lt;/prop&gt;</a:t>
            </a:r>
          </a:p>
          <a:p>
            <a:pPr lvl="2"/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&lt;prop key="/userEdit.html"&gt;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userEditFormController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&lt;/prop&gt;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&lt;/props&gt;</a:t>
            </a:r>
          </a:p>
          <a:p>
            <a:pPr lvl="1"/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&lt;/property&gt;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&lt;/bean&gt;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&lt;!-- Controller --&gt;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&lt;bean id="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loginFormController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class="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user.controller.LoginFormController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       p:userService-ref="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p:loginValidator-ref="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loginValidator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 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&lt;/bean&gt;</a:t>
            </a:r>
          </a:p>
          <a:p>
            <a:endParaRPr lang="ko-KR" altLang="en-US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&lt;bean id="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userEditFormController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class="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user.controller.UserEditFormController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p:userService-ref="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  p:userEditValidator-ref="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userEditValidator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   p:messageSource-ref="</a:t>
            </a:r>
            <a:r>
              <a:rPr lang="en-US" altLang="ko-KR" sz="14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messageSource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"&gt;</a:t>
            </a: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&lt;/bean&gt;</a:t>
            </a:r>
            <a:endParaRPr lang="ko-KR" altLang="en-US" sz="14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5252" y="117773"/>
            <a:ext cx="8153400" cy="646931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Dao</a:t>
            </a:r>
            <a:r>
              <a:rPr lang="ko-KR" altLang="en-US" sz="2800" dirty="0" smtClean="0"/>
              <a:t>구현 클래스 수정</a:t>
            </a:r>
            <a:endParaRPr lang="ko-KR" alt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0" y="1196752"/>
            <a:ext cx="2526441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1195074" y="2932012"/>
            <a:ext cx="1374748" cy="18665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76217" y="3265523"/>
            <a:ext cx="95609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400" b="1" dirty="0" smtClean="0"/>
              <a:t>UserDto.java</a:t>
            </a:r>
            <a:endParaRPr lang="ko-KR" altLang="en-US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11462"/>
            <a:ext cx="4680520" cy="20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5004048" y="836712"/>
            <a:ext cx="3672408" cy="2838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1340768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2080304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2819840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98" y="3559376"/>
            <a:ext cx="9525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8122"/>
            <a:ext cx="1152128" cy="2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29" y="689441"/>
            <a:ext cx="6083424" cy="5793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3840423" y="700592"/>
            <a:ext cx="2173917" cy="21087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3203848" y="1120552"/>
            <a:ext cx="4536504" cy="102003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052747" y="2847086"/>
            <a:ext cx="1961593" cy="24927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8804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dirty="0" smtClean="0"/>
              <a:t>요청에서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컨트롤러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까지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91022"/>
            <a:ext cx="7239530" cy="417646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0794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컨트롤러 </a:t>
            </a:r>
            <a:r>
              <a:rPr lang="ko-KR" altLang="en-US" dirty="0" err="1" smtClean="0"/>
              <a:t>메서드</a:t>
            </a:r>
            <a:r>
              <a:rPr lang="ko-KR" altLang="en-US" dirty="0" smtClean="0"/>
              <a:t> 에서 </a:t>
            </a:r>
            <a:r>
              <a:rPr lang="en-US" altLang="ko-KR" dirty="0" smtClean="0"/>
              <a:t>view</a:t>
            </a:r>
            <a:r>
              <a:rPr lang="ko-KR" altLang="en-US" dirty="0" smtClean="0"/>
              <a:t> 까지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768752" cy="461837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642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그룹 124"/>
          <p:cNvGrpSpPr/>
          <p:nvPr/>
        </p:nvGrpSpPr>
        <p:grpSpPr>
          <a:xfrm>
            <a:off x="5313308" y="2924068"/>
            <a:ext cx="109344" cy="246936"/>
            <a:chOff x="1383100" y="2606000"/>
            <a:chExt cx="109344" cy="246936"/>
          </a:xfrm>
        </p:grpSpPr>
        <p:cxnSp>
          <p:nvCxnSpPr>
            <p:cNvPr id="126" name="직선 연결선 125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이등변 삼각형 126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5722091" y="702386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6" name="그룹 5"/>
          <p:cNvGrpSpPr/>
          <p:nvPr/>
        </p:nvGrpSpPr>
        <p:grpSpPr>
          <a:xfrm>
            <a:off x="6940452" y="4619741"/>
            <a:ext cx="1655622" cy="853063"/>
            <a:chOff x="611560" y="692696"/>
            <a:chExt cx="2232248" cy="853063"/>
          </a:xfrm>
          <a:solidFill>
            <a:srgbClr val="99CCFF"/>
          </a:solidFill>
        </p:grpSpPr>
        <p:sp>
          <p:nvSpPr>
            <p:cNvPr id="7" name="TextBox 6"/>
            <p:cNvSpPr txBox="1"/>
            <p:nvPr/>
          </p:nvSpPr>
          <p:spPr>
            <a:xfrm>
              <a:off x="611560" y="692696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    </a:t>
              </a:r>
              <a:r>
                <a:rPr lang="en-US" altLang="ko-KR" sz="1200" dirty="0" err="1" smtClean="0"/>
                <a:t>JdbcTemplate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980728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dataSource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4559873" y="3140383"/>
            <a:ext cx="1746295" cy="1191184"/>
            <a:chOff x="2987824" y="836712"/>
            <a:chExt cx="1296145" cy="1191184"/>
          </a:xfrm>
          <a:solidFill>
            <a:srgbClr val="99CCFF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UserService</a:t>
              </a:r>
              <a:endParaRPr lang="en-US" altLang="ko-KR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UserServiceImpl.java)</a:t>
              </a:r>
              <a:endParaRPr lang="ko-KR" alt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setUserDao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dirty="0" err="1" smtClean="0"/>
                <a:t>getUserByUserIdAndPassword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b="1" dirty="0" err="1" smtClean="0"/>
                <a:t>entryUser</a:t>
              </a:r>
              <a:r>
                <a:rPr lang="en-US" altLang="ko-KR" sz="1000" b="1" dirty="0" smtClean="0"/>
                <a:t>(User </a:t>
              </a:r>
              <a:r>
                <a:rPr lang="en-US" altLang="ko-KR" sz="1000" b="1" dirty="0" err="1" smtClean="0"/>
                <a:t>user</a:t>
              </a:r>
              <a:r>
                <a:rPr lang="en-US" altLang="ko-KR" sz="1000" b="1" dirty="0" smtClean="0"/>
                <a:t>);</a:t>
              </a:r>
              <a:endParaRPr lang="ko-KR" alt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6875116" y="3124977"/>
            <a:ext cx="1763688" cy="1191184"/>
            <a:chOff x="2987824" y="836712"/>
            <a:chExt cx="1296144" cy="1191184"/>
          </a:xfrm>
          <a:solidFill>
            <a:srgbClr val="99CCFF"/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userDao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UserDaoImpl.java)</a:t>
              </a:r>
              <a:endParaRPr lang="ko-KR" altLang="en-US" sz="105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setDataSource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i="1" dirty="0" err="1" smtClean="0"/>
                <a:t>findByUserIdAndPassword</a:t>
              </a:r>
              <a:r>
                <a:rPr lang="en-US" altLang="ko-KR" sz="1000" i="1" dirty="0" smtClean="0"/>
                <a:t>()</a:t>
              </a:r>
            </a:p>
            <a:p>
              <a:r>
                <a:rPr lang="en-US" altLang="ko-KR" sz="1000" i="1" dirty="0" smtClean="0"/>
                <a:t>create(User </a:t>
              </a:r>
              <a:r>
                <a:rPr lang="en-US" altLang="ko-KR" sz="1000" i="1" dirty="0" err="1" smtClean="0"/>
                <a:t>user</a:t>
              </a:r>
              <a:r>
                <a:rPr lang="en-US" altLang="ko-KR" sz="1000" i="1" dirty="0" smtClean="0"/>
                <a:t>)</a:t>
              </a:r>
              <a:endParaRPr lang="ko-KR" altLang="en-US" sz="10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558702" y="1563933"/>
            <a:ext cx="1584176" cy="625281"/>
            <a:chOff x="2987824" y="836712"/>
            <a:chExt cx="1296144" cy="62528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" name="TextBox 5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loginValidator</a:t>
              </a:r>
              <a:endParaRPr lang="ko-KR" altLang="en-US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LoginValidator.java)</a:t>
              </a:r>
              <a:endParaRPr lang="ko-KR" altLang="en-US" sz="105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7667874" y="2880487"/>
            <a:ext cx="109344" cy="246936"/>
            <a:chOff x="1383100" y="2606000"/>
            <a:chExt cx="109344" cy="246936"/>
          </a:xfrm>
        </p:grpSpPr>
        <p:cxnSp>
          <p:nvCxnSpPr>
            <p:cNvPr id="105" name="직선 연결선 104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이등변 삼각형 105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6921674" y="2304423"/>
            <a:ext cx="1592222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16" name="TextBox 115"/>
            <p:cNvSpPr txBox="1"/>
            <p:nvPr/>
          </p:nvSpPr>
          <p:spPr>
            <a:xfrm>
              <a:off x="611560" y="692696"/>
              <a:ext cx="2232248" cy="1255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b="1" dirty="0" err="1" smtClean="0"/>
                <a:t>UserDAO</a:t>
              </a:r>
              <a:endParaRPr lang="ko-KR" altLang="en-US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4564448" y="2343288"/>
            <a:ext cx="1741720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23" name="TextBox 122"/>
            <p:cNvSpPr txBox="1"/>
            <p:nvPr/>
          </p:nvSpPr>
          <p:spPr>
            <a:xfrm>
              <a:off x="611560" y="692696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 smtClean="0"/>
                <a:t>UserService</a:t>
              </a:r>
              <a:endParaRPr lang="ko-KR" alt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5002348" y="4677101"/>
            <a:ext cx="864096" cy="565033"/>
            <a:chOff x="611560" y="692696"/>
            <a:chExt cx="2232248" cy="246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UserDto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3" idx="3"/>
            <a:endCxn id="117" idx="1"/>
          </p:cNvCxnSpPr>
          <p:nvPr/>
        </p:nvCxnSpPr>
        <p:spPr>
          <a:xfrm flipV="1">
            <a:off x="6306167" y="2730956"/>
            <a:ext cx="615507" cy="95776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6430910" y="290895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43" name="직선 화살표 연결선 142"/>
          <p:cNvCxnSpPr>
            <a:stCxn id="48" idx="2"/>
            <a:endCxn id="7" idx="0"/>
          </p:cNvCxnSpPr>
          <p:nvPr/>
        </p:nvCxnSpPr>
        <p:spPr>
          <a:xfrm>
            <a:off x="7756960" y="4316161"/>
            <a:ext cx="11303" cy="30358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/>
          <p:cNvCxnSpPr/>
          <p:nvPr/>
        </p:nvCxnSpPr>
        <p:spPr>
          <a:xfrm flipV="1">
            <a:off x="4032168" y="2546801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4099493" y="239268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5" name="직선 화살표 연결선 164"/>
          <p:cNvCxnSpPr>
            <a:stCxn id="154" idx="3"/>
            <a:endCxn id="53" idx="1"/>
          </p:cNvCxnSpPr>
          <p:nvPr/>
        </p:nvCxnSpPr>
        <p:spPr>
          <a:xfrm flipV="1">
            <a:off x="4032168" y="2112271"/>
            <a:ext cx="526534" cy="38976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그룹 197"/>
          <p:cNvGrpSpPr/>
          <p:nvPr/>
        </p:nvGrpSpPr>
        <p:grpSpPr>
          <a:xfrm>
            <a:off x="1891713" y="4851163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207056" y="1367913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127620" y="1103220"/>
            <a:ext cx="118936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login.html(get)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2420245" y="4525312"/>
            <a:ext cx="681131" cy="3258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그룹 220"/>
          <p:cNvGrpSpPr/>
          <p:nvPr/>
        </p:nvGrpSpPr>
        <p:grpSpPr>
          <a:xfrm>
            <a:off x="3022115" y="4821116"/>
            <a:ext cx="1148671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2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loginSucess.jsp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3101376" y="4525312"/>
            <a:ext cx="495075" cy="295804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1310022" y="4551075"/>
            <a:ext cx="109837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login.html(post)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1599601" y="792467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dirty="0" err="1" smtClean="0"/>
              <a:t>DispatcherServlet</a:t>
            </a:r>
            <a:endParaRPr lang="en-US" altLang="ko-KR" sz="1400" dirty="0" smtClean="0"/>
          </a:p>
        </p:txBody>
      </p:sp>
      <p:grpSp>
        <p:nvGrpSpPr>
          <p:cNvPr id="190" name="그룹 84"/>
          <p:cNvGrpSpPr/>
          <p:nvPr/>
        </p:nvGrpSpPr>
        <p:grpSpPr>
          <a:xfrm>
            <a:off x="2157396" y="1194829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err="1" smtClean="0"/>
                <a:t>SimpleUrlHandlerMapping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51" name="그룹 88"/>
          <p:cNvGrpSpPr/>
          <p:nvPr/>
        </p:nvGrpSpPr>
        <p:grpSpPr>
          <a:xfrm>
            <a:off x="2159960" y="1972165"/>
            <a:ext cx="1872208" cy="1772863"/>
            <a:chOff x="2987824" y="901364"/>
            <a:chExt cx="1296144" cy="1772863"/>
          </a:xfrm>
          <a:solidFill>
            <a:schemeClr val="accent2">
              <a:lumMod val="75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loginFormController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LoginFormController.java)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87824" y="1473898"/>
              <a:ext cx="1296144" cy="120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setLoginValidator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/>
                <a:t>setUserService</a:t>
              </a:r>
              <a:r>
                <a:rPr lang="en-US" altLang="ko-KR" sz="1200" i="1" dirty="0"/>
                <a:t>( 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setUpForm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en-US" altLang="ko-KR" sz="1200" b="1" dirty="0" err="1"/>
                <a:t>toLoginView</a:t>
              </a:r>
              <a:r>
                <a:rPr lang="en-US" altLang="ko-KR" sz="1200" b="1" dirty="0" smtClean="0"/>
                <a:t>()</a:t>
              </a:r>
            </a:p>
            <a:p>
              <a:r>
                <a:rPr lang="en-US" altLang="ko-KR" sz="1200" b="1" dirty="0" err="1" smtClean="0"/>
                <a:t>onSubmit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</p:grpSp>
      <p:grpSp>
        <p:nvGrpSpPr>
          <p:cNvPr id="194" name="그룹 96"/>
          <p:cNvGrpSpPr/>
          <p:nvPr/>
        </p:nvGrpSpPr>
        <p:grpSpPr>
          <a:xfrm>
            <a:off x="2102221" y="3900031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4" name="순서도: 자기 디스크 83"/>
          <p:cNvSpPr/>
          <p:nvPr/>
        </p:nvSpPr>
        <p:spPr>
          <a:xfrm>
            <a:off x="7457711" y="5780681"/>
            <a:ext cx="663033" cy="600647"/>
          </a:xfrm>
          <a:prstGeom prst="flowChartMagneticDisk">
            <a:avLst/>
          </a:prstGeom>
          <a:solidFill>
            <a:srgbClr val="99CCFF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위쪽/아래쪽 화살표 84"/>
          <p:cNvSpPr/>
          <p:nvPr/>
        </p:nvSpPr>
        <p:spPr>
          <a:xfrm>
            <a:off x="7700141" y="5503681"/>
            <a:ext cx="110182" cy="317500"/>
          </a:xfrm>
          <a:prstGeom prst="up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 클래스다이어그램 </a:t>
            </a:r>
            <a:endParaRPr lang="ko-KR" altLang="en-US" dirty="0"/>
          </a:p>
        </p:txBody>
      </p:sp>
      <p:cxnSp>
        <p:nvCxnSpPr>
          <p:cNvPr id="87" name="직선 화살표 연결선 86"/>
          <p:cNvCxnSpPr>
            <a:stCxn id="12" idx="2"/>
            <a:endCxn id="129" idx="0"/>
          </p:cNvCxnSpPr>
          <p:nvPr/>
        </p:nvCxnSpPr>
        <p:spPr>
          <a:xfrm>
            <a:off x="5433021" y="4331567"/>
            <a:ext cx="1375" cy="3455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0800000" flipH="1">
            <a:off x="1891712" y="1613773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917385" y="2709472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3093500" y="1818077"/>
            <a:ext cx="2564" cy="1540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>
            <a:off x="3096064" y="3745028"/>
            <a:ext cx="5312" cy="15500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98006" y="5562140"/>
            <a:ext cx="142500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U</a:t>
            </a:r>
            <a:r>
              <a:rPr lang="en-US" altLang="ko-KR" sz="1400" dirty="0" smtClean="0"/>
              <a:t>serEdit.html(get)</a:t>
            </a:r>
            <a:endParaRPr lang="ko-KR" altLang="en-US" sz="1400" dirty="0"/>
          </a:p>
        </p:txBody>
      </p:sp>
      <p:cxnSp>
        <p:nvCxnSpPr>
          <p:cNvPr id="97" name="직선 화살표 연결선 96"/>
          <p:cNvCxnSpPr>
            <a:stCxn id="48" idx="1"/>
          </p:cNvCxnSpPr>
          <p:nvPr/>
        </p:nvCxnSpPr>
        <p:spPr>
          <a:xfrm flipH="1">
            <a:off x="5866444" y="4039162"/>
            <a:ext cx="1008672" cy="109960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>
            <a:endCxn id="130" idx="1"/>
          </p:cNvCxnSpPr>
          <p:nvPr/>
        </p:nvCxnSpPr>
        <p:spPr>
          <a:xfrm>
            <a:off x="4032168" y="3586642"/>
            <a:ext cx="970180" cy="151699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077677" y="341790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393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459101"/>
            <a:ext cx="5448300" cy="528226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component-scan </a:t>
            </a:r>
            <a:r>
              <a:rPr lang="ko-KR" altLang="en-US" dirty="0" smtClean="0"/>
              <a:t>기능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707522"/>
            <a:ext cx="9009184" cy="4896544"/>
          </a:xfrm>
        </p:spPr>
        <p:txBody>
          <a:bodyPr>
            <a:normAutofit/>
          </a:bodyPr>
          <a:lstStyle/>
          <a:p>
            <a:r>
              <a:rPr lang="ko-KR" altLang="en-US" sz="1600" dirty="0" err="1" smtClean="0"/>
              <a:t>컴퍼넌트</a:t>
            </a:r>
            <a:r>
              <a:rPr lang="ko-KR" altLang="en-US" sz="1600" dirty="0" smtClean="0"/>
              <a:t> 자동스캔 기능을 사용하여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HandlerMapping</a:t>
            </a:r>
            <a:r>
              <a:rPr lang="ko-KR" altLang="en-US" sz="1600" dirty="0">
                <a:solidFill>
                  <a:srgbClr val="0000FF"/>
                </a:solidFill>
              </a:rPr>
              <a:t>과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controller</a:t>
            </a:r>
            <a:r>
              <a:rPr lang="ko-KR" altLang="en-US" sz="1600" dirty="0" smtClean="0">
                <a:solidFill>
                  <a:srgbClr val="0000FF"/>
                </a:solidFill>
              </a:rPr>
              <a:t> 객체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</a:rPr>
              <a:t>생성을 생략한다</a:t>
            </a:r>
            <a:r>
              <a:rPr lang="en-US" altLang="ko-KR" sz="1600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altLang="ko-KR" sz="1600" dirty="0" smtClean="0"/>
              <a:t>&lt;</a:t>
            </a:r>
            <a:r>
              <a:rPr lang="en-US" altLang="ko-KR" sz="1600" dirty="0" err="1" smtClean="0"/>
              <a:t>context:cmponent-scan</a:t>
            </a:r>
            <a:r>
              <a:rPr lang="en-US" altLang="ko-KR" sz="1600" dirty="0" smtClean="0"/>
              <a:t> base-package="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user.controller</a:t>
            </a:r>
            <a:r>
              <a:rPr lang="en-US" altLang="ko-KR" sz="1600" dirty="0" smtClean="0"/>
              <a:t>" /&gt; </a:t>
            </a:r>
          </a:p>
          <a:p>
            <a:pPr lvl="1"/>
            <a:r>
              <a:rPr lang="en-US" altLang="ko-KR" sz="1400" dirty="0" smtClean="0"/>
              <a:t>@</a:t>
            </a:r>
            <a:r>
              <a:rPr lang="en-US" altLang="ko-KR" sz="1400" dirty="0"/>
              <a:t>Controller </a:t>
            </a:r>
            <a:r>
              <a:rPr lang="ko-KR" altLang="en-US" sz="1400" dirty="0" err="1" smtClean="0"/>
              <a:t>어노테이션이</a:t>
            </a:r>
            <a:r>
              <a:rPr lang="ko-KR" altLang="en-US" sz="1400" dirty="0" smtClean="0"/>
              <a:t> 표기된</a:t>
            </a:r>
            <a:endParaRPr lang="en-US" altLang="ko-KR" sz="1400" dirty="0" smtClean="0"/>
          </a:p>
          <a:p>
            <a:pPr marL="365760" lvl="1" indent="0">
              <a:buNone/>
            </a:pPr>
            <a:r>
              <a:rPr lang="en-US" altLang="ko-KR" sz="1400" dirty="0" smtClean="0"/>
              <a:t>      Controller</a:t>
            </a:r>
            <a:r>
              <a:rPr lang="ko-KR" altLang="en-US" sz="1400" dirty="0" smtClean="0"/>
              <a:t> 자동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검색 객체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빈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생성</a:t>
            </a:r>
            <a:r>
              <a:rPr lang="en-US" altLang="ko-KR" sz="1400" dirty="0" smtClean="0"/>
              <a:t>  </a:t>
            </a:r>
          </a:p>
          <a:p>
            <a:pPr marL="331470" indent="-285750"/>
            <a:r>
              <a:rPr lang="en-US" altLang="ko-KR" sz="1600" dirty="0"/>
              <a:t>&lt;</a:t>
            </a:r>
            <a:r>
              <a:rPr lang="en-US" altLang="ko-KR" sz="1600" dirty="0" err="1" smtClean="0"/>
              <a:t>context:annotation-config</a:t>
            </a:r>
            <a:r>
              <a:rPr lang="en-US" altLang="ko-KR" sz="1600" dirty="0" smtClean="0"/>
              <a:t>/&gt;</a:t>
            </a:r>
          </a:p>
          <a:p>
            <a:pPr marL="651510" lvl="1" indent="-285750"/>
            <a:r>
              <a:rPr lang="en-US" altLang="ko-KR" sz="1400" dirty="0" smtClean="0"/>
              <a:t>@</a:t>
            </a:r>
            <a:r>
              <a:rPr lang="en-US" altLang="ko-KR" sz="1400" dirty="0" err="1" smtClean="0"/>
              <a:t>Autowire</a:t>
            </a:r>
            <a:r>
              <a:rPr lang="ko-KR" altLang="en-US" sz="1400" dirty="0" smtClean="0"/>
              <a:t> 표시된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참조객체 자동 </a:t>
            </a:r>
            <a:r>
              <a:rPr lang="en-US" altLang="ko-KR" sz="1400" dirty="0" smtClean="0"/>
              <a:t>DI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779023" y="1305213"/>
            <a:ext cx="2278188" cy="307777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Login4mvc-servlet.xml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수정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067944" y="1988841"/>
            <a:ext cx="4451627" cy="14401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402156" y="2948797"/>
            <a:ext cx="4701235" cy="3361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4211959" y="3754811"/>
            <a:ext cx="4701235" cy="33618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component-scan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764704"/>
            <a:ext cx="8568952" cy="4896544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@Controller : </a:t>
            </a:r>
            <a:r>
              <a:rPr lang="ko-KR" altLang="en-US" sz="1600" dirty="0" smtClean="0"/>
              <a:t>자동 검색하고자 하는</a:t>
            </a:r>
            <a:r>
              <a:rPr lang="en-US" altLang="ko-KR" sz="1600" dirty="0" smtClean="0"/>
              <a:t>  </a:t>
            </a:r>
            <a:r>
              <a:rPr lang="ko-KR" altLang="en-US" sz="1600" dirty="0" smtClean="0"/>
              <a:t>컨트롤러 앞에 </a:t>
            </a:r>
            <a:r>
              <a:rPr lang="en-US" altLang="ko-KR" sz="1600" dirty="0"/>
              <a:t>@Controller </a:t>
            </a:r>
            <a:r>
              <a:rPr lang="ko-KR" altLang="en-US" sz="1600" dirty="0" err="1" smtClean="0"/>
              <a:t>어노테이션을</a:t>
            </a:r>
            <a:r>
              <a:rPr lang="ko-KR" altLang="en-US" sz="1600" dirty="0" smtClean="0"/>
              <a:t> 표기한다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@</a:t>
            </a:r>
            <a:r>
              <a:rPr lang="en-US" altLang="ko-KR" sz="1600" dirty="0" err="1" smtClean="0"/>
              <a:t>Autowire</a:t>
            </a:r>
            <a:r>
              <a:rPr lang="ko-KR" altLang="en-US" sz="1600" dirty="0" smtClean="0"/>
              <a:t> 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컨트롤러가 참조하고자 하는 객체를 자동연결 </a:t>
            </a:r>
            <a:r>
              <a:rPr lang="en-US" altLang="ko-KR" sz="1600" dirty="0" smtClean="0"/>
              <a:t>: </a:t>
            </a:r>
            <a:r>
              <a:rPr lang="ko-KR" altLang="en-US" sz="1600" dirty="0" smtClean="0">
                <a:solidFill>
                  <a:srgbClr val="0000FF"/>
                </a:solidFill>
              </a:rPr>
              <a:t>자동 </a:t>
            </a:r>
            <a:r>
              <a:rPr lang="en-US" altLang="ko-KR" sz="1600" dirty="0" smtClean="0">
                <a:solidFill>
                  <a:srgbClr val="0000FF"/>
                </a:solidFill>
              </a:rPr>
              <a:t>DI</a:t>
            </a:r>
          </a:p>
          <a:p>
            <a:pPr lvl="1"/>
            <a:r>
              <a:rPr lang="ko-KR" altLang="en-US" sz="1400" dirty="0" smtClean="0"/>
              <a:t>클래스 </a:t>
            </a:r>
            <a:r>
              <a:rPr lang="ko-KR" altLang="en-US" sz="1400" dirty="0" err="1" smtClean="0"/>
              <a:t>인스턴스변수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선언시</a:t>
            </a:r>
            <a:r>
              <a:rPr lang="ko-KR" altLang="en-US" sz="1400" dirty="0" smtClean="0"/>
              <a:t> 참조객체와 이름이 같아야 하며 참조객체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userService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는 이미 생성되어 있어야 한다</a:t>
            </a:r>
            <a:r>
              <a:rPr lang="en-US" altLang="ko-KR" sz="1400" dirty="0"/>
              <a:t>.(</a:t>
            </a:r>
            <a:r>
              <a:rPr lang="en-US" altLang="ko-KR" sz="1400" dirty="0" smtClean="0">
                <a:solidFill>
                  <a:srgbClr val="0000FF"/>
                </a:solidFill>
              </a:rPr>
              <a:t>applicationContext.xml</a:t>
            </a:r>
            <a:r>
              <a:rPr lang="en-US" altLang="ko-KR" sz="1400" dirty="0" smtClean="0"/>
              <a:t>)  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r>
              <a:rPr lang="en-US" altLang="ko-KR" sz="1600" dirty="0" smtClean="0"/>
              <a:t>@</a:t>
            </a:r>
            <a:r>
              <a:rPr lang="en-US" altLang="ko-KR" sz="1600" dirty="0" err="1" smtClean="0"/>
              <a:t>RequestMapping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dirty="0" err="1" smtClean="0"/>
              <a:t>핸들러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매핑</a:t>
            </a:r>
            <a:r>
              <a:rPr lang="ko-KR" altLang="en-US" sz="1600" dirty="0" smtClean="0"/>
              <a:t> 기능 수행</a:t>
            </a:r>
            <a:endParaRPr lang="en-US" altLang="ko-KR" sz="16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53438"/>
            <a:ext cx="2335427" cy="9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2051720" y="2369927"/>
            <a:ext cx="6799145" cy="3630750"/>
            <a:chOff x="2134351" y="806362"/>
            <a:chExt cx="6799145" cy="3630750"/>
          </a:xfrm>
        </p:grpSpPr>
        <p:sp>
          <p:nvSpPr>
            <p:cNvPr id="10" name="TextBox 9"/>
            <p:cNvSpPr txBox="1"/>
            <p:nvPr/>
          </p:nvSpPr>
          <p:spPr>
            <a:xfrm>
              <a:off x="5148064" y="2420888"/>
              <a:ext cx="2667127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/>
                <a:t>http</a:t>
              </a:r>
              <a:r>
                <a:rPr lang="en-US" altLang="ko-KR" sz="1400" b="1" dirty="0" smtClean="0"/>
                <a:t>://Login4mvc/login.html</a:t>
              </a:r>
              <a:endParaRPr lang="ko-KR" altLang="en-US" sz="1400" b="1" dirty="0"/>
            </a:p>
          </p:txBody>
        </p:sp>
        <p:cxnSp>
          <p:nvCxnSpPr>
            <p:cNvPr id="12" name="직선 화살표 연결선 11"/>
            <p:cNvCxnSpPr>
              <a:stCxn id="10" idx="2"/>
            </p:cNvCxnSpPr>
            <p:nvPr/>
          </p:nvCxnSpPr>
          <p:spPr>
            <a:xfrm flipH="1">
              <a:off x="5364088" y="2728665"/>
              <a:ext cx="1117540" cy="556319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4709" y="806362"/>
              <a:ext cx="5788787" cy="3630750"/>
            </a:xfrm>
            <a:prstGeom prst="rect">
              <a:avLst/>
            </a:prstGeom>
            <a:noFill/>
            <a:ln w="3175">
              <a:solidFill>
                <a:srgbClr val="703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3150965" y="828772"/>
              <a:ext cx="1296144" cy="235769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144708" y="1412776"/>
              <a:ext cx="4451627" cy="48020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142236" y="2899648"/>
              <a:ext cx="5413468" cy="7989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150964" y="3850960"/>
              <a:ext cx="5741515" cy="5141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화살표 연결선 12"/>
            <p:cNvCxnSpPr/>
            <p:nvPr/>
          </p:nvCxnSpPr>
          <p:spPr>
            <a:xfrm>
              <a:off x="2134351" y="3850960"/>
              <a:ext cx="1296144" cy="130251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>
              <a:off x="2776618" y="2728665"/>
              <a:ext cx="640536" cy="238280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직사각형 15"/>
          <p:cNvSpPr/>
          <p:nvPr/>
        </p:nvSpPr>
        <p:spPr>
          <a:xfrm>
            <a:off x="467544" y="3922898"/>
            <a:ext cx="2226443" cy="369332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altLang="ko-KR" i="1" dirty="0"/>
              <a:t>/Login4mvc/login.html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31291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@Valid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</a:t>
            </a:r>
            <a:r>
              <a:rPr lang="en-US" altLang="ko-KR" dirty="0" err="1" smtClean="0"/>
              <a:t>Validator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구현 간소화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53400" cy="5544616"/>
          </a:xfrm>
        </p:spPr>
        <p:txBody>
          <a:bodyPr>
            <a:normAutofit/>
          </a:bodyPr>
          <a:lstStyle/>
          <a:p>
            <a:r>
              <a:rPr lang="ko-KR" altLang="en-US" sz="1600" dirty="0" smtClean="0"/>
              <a:t>클라이언트 폼에서 입력된 데이터는 </a:t>
            </a:r>
            <a:r>
              <a:rPr lang="en-US" altLang="ko-KR" sz="1600" dirty="0" err="1" smtClean="0"/>
              <a:t>Dto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저장하고 검증과정을 </a:t>
            </a:r>
            <a:r>
              <a:rPr lang="ko-KR" altLang="en-US" sz="1600" dirty="0" err="1" smtClean="0"/>
              <a:t>거쳐야한다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Validator </a:t>
            </a:r>
            <a:r>
              <a:rPr lang="ko-KR" altLang="en-US" sz="1600" dirty="0" smtClean="0"/>
              <a:t>클래스의 구현은 매우 복잡하며 코드를 어렵게 만든다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@Valid </a:t>
            </a:r>
            <a:r>
              <a:rPr lang="ko-KR" altLang="en-US" sz="1600" dirty="0" smtClean="0"/>
              <a:t>를 이용하여 </a:t>
            </a:r>
            <a:r>
              <a:rPr lang="en-US" altLang="ko-KR" sz="1600" dirty="0" err="1" smtClean="0"/>
              <a:t>Validator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클래스를 작성하지 않고 자동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객체검증을 구현한다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Library</a:t>
            </a:r>
            <a:r>
              <a:rPr lang="ko-KR" altLang="en-US" sz="1600" dirty="0" smtClean="0"/>
              <a:t> 추가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04864"/>
            <a:ext cx="3600400" cy="145226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564904"/>
            <a:ext cx="4994951" cy="352839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208878" y="3429000"/>
            <a:ext cx="4608512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283968" y="4941168"/>
            <a:ext cx="4573016" cy="432048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211960" y="5733256"/>
            <a:ext cx="1872208" cy="3600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012160" y="2204864"/>
            <a:ext cx="2872902" cy="36933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mtClean="0">
                <a:latin typeface="HY강B" pitchFamily="18" charset="-127"/>
                <a:ea typeface="HY강B" pitchFamily="18" charset="-127"/>
              </a:rPr>
              <a:t>Login4mvc-servlet.xml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수정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033967" y="5370063"/>
            <a:ext cx="2407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</a:rPr>
              <a:t>  &lt;</a:t>
            </a:r>
            <a:r>
              <a:rPr lang="en-US" altLang="ko-KR" sz="1400" dirty="0" err="1">
                <a:solidFill>
                  <a:srgbClr val="00B050"/>
                </a:solidFill>
              </a:rPr>
              <a:t>context:annotation-config</a:t>
            </a:r>
            <a:r>
              <a:rPr lang="en-US" altLang="ko-KR" sz="1400" dirty="0">
                <a:solidFill>
                  <a:srgbClr val="00B050"/>
                </a:solidFill>
              </a:rPr>
              <a:t>/&gt;</a:t>
            </a:r>
            <a:endParaRPr lang="ko-KR" altLang="en-US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JSR303 Bean Validation</a:t>
            </a:r>
            <a:endParaRPr lang="ko-KR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968552" cy="301162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11560" y="1052736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UserDto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수정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436096" y="1412776"/>
          <a:ext cx="3312368" cy="37748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12368"/>
              </a:tblGrid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Annotation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@Length(min=, max=)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@Max(value=)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@Min(value=)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NotNull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0114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NotEmpty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@Past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@Future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72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@Pattern(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regex</a:t>
                      </a:r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="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regexp</a:t>
                      </a:r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", flag=)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47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@Range(min=, max=)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88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@Size(min=, max=)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341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AssertFalse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3728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</a:t>
                      </a:r>
                      <a:r>
                        <a:rPr lang="en-US" sz="1400" dirty="0" err="1">
                          <a:latin typeface="HY강B" pitchFamily="18" charset="-127"/>
                          <a:ea typeface="HY강B" pitchFamily="18" charset="-127"/>
                        </a:rPr>
                        <a:t>AssertTrue</a:t>
                      </a:r>
                      <a:endParaRPr lang="en-US" sz="1400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6006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@Valid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6500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HY강B" pitchFamily="18" charset="-127"/>
                          <a:ea typeface="HY강B" pitchFamily="18" charset="-127"/>
                        </a:rPr>
                        <a:t>@Email</a:t>
                      </a:r>
                    </a:p>
                  </a:txBody>
                  <a:tcPr marL="13026" marR="13026" marT="6513" marB="6513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직사각형 8"/>
          <p:cNvSpPr/>
          <p:nvPr/>
        </p:nvSpPr>
        <p:spPr>
          <a:xfrm>
            <a:off x="5436096" y="980728"/>
            <a:ext cx="2847254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hibernate @valid constraint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37" y="815887"/>
            <a:ext cx="8640960" cy="532084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파일 </a:t>
            </a:r>
            <a:r>
              <a:rPr lang="en-US" altLang="ko-KR" dirty="0" smtClean="0"/>
              <a:t>(web.xml)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819697" y="4339580"/>
            <a:ext cx="744463" cy="18859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810172" y="5317976"/>
            <a:ext cx="753988" cy="2117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667297" y="1988840"/>
            <a:ext cx="720080" cy="21170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8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컨트롤러 코드 수정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6408712" cy="576064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1006664" y="1494020"/>
            <a:ext cx="4573016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991422" y="2592612"/>
            <a:ext cx="4573016" cy="93610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991422" y="6093296"/>
            <a:ext cx="4573016" cy="28803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컨트롤러 코드 수정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7353300" cy="482453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2574826" y="1119411"/>
            <a:ext cx="475481" cy="25945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580112" y="1052736"/>
            <a:ext cx="1872208" cy="360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275856" y="1916832"/>
            <a:ext cx="1656184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131840" y="4653136"/>
            <a:ext cx="1656184" cy="21602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228184" y="1670435"/>
            <a:ext cx="2295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</a:rPr>
              <a:t>Id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</a:rPr>
              <a:t>나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</a:rPr>
              <a:t>패스워드가 입력되지 않은 경우 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211960" y="3212976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j-ea"/>
                <a:ea typeface="+mj-ea"/>
                <a:sym typeface="Wingdings" pitchFamily="2" charset="2"/>
              </a:rPr>
              <a:t> </a:t>
            </a:r>
            <a:r>
              <a:rPr lang="ko-KR" altLang="en-US" sz="1400" dirty="0" err="1" smtClean="0">
                <a:solidFill>
                  <a:srgbClr val="00B050"/>
                </a:solidFill>
                <a:latin typeface="+mj-ea"/>
                <a:ea typeface="+mj-ea"/>
                <a:sym typeface="Wingdings" pitchFamily="2" charset="2"/>
              </a:rPr>
              <a:t>성공시</a:t>
            </a:r>
            <a:r>
              <a:rPr lang="ko-KR" altLang="en-US" sz="1400" dirty="0" smtClean="0">
                <a:solidFill>
                  <a:srgbClr val="00B050"/>
                </a:solidFill>
                <a:latin typeface="+mj-ea"/>
                <a:ea typeface="+mj-ea"/>
                <a:sym typeface="Wingdings" pitchFamily="2" charset="2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+mj-ea"/>
                <a:ea typeface="+mj-ea"/>
                <a:sym typeface="Wingdings" pitchFamily="2" charset="2"/>
              </a:rPr>
              <a:t>view</a:t>
            </a:r>
            <a:r>
              <a:rPr lang="ko-KR" altLang="en-US" sz="1400" dirty="0" smtClean="0">
                <a:solidFill>
                  <a:srgbClr val="00B050"/>
                </a:solidFill>
                <a:latin typeface="+mj-ea"/>
                <a:ea typeface="+mj-ea"/>
                <a:sym typeface="Wingdings" pitchFamily="2" charset="2"/>
              </a:rPr>
              <a:t> 설정</a:t>
            </a:r>
            <a:endParaRPr lang="ko-KR" altLang="en-US" sz="14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355976" y="3501008"/>
            <a:ext cx="1444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 View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에 </a:t>
            </a:r>
            <a:r>
              <a:rPr lang="en-US" altLang="ko-KR" sz="1400" dirty="0" err="1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Dto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전달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067944" y="4149080"/>
            <a:ext cx="23615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 Id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패스워드가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입력되었으나 틀린 경우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164335" y="4403204"/>
            <a:ext cx="1391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 Error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code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설정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57006" y="4676378"/>
            <a:ext cx="18630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 Error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code view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에</a:t>
            </a:r>
            <a:r>
              <a:rPr lang="en-US" altLang="ko-KR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 </a:t>
            </a:r>
            <a:r>
              <a:rPr lang="ko-KR" altLang="en-US" sz="1400" dirty="0" smtClean="0">
                <a:solidFill>
                  <a:srgbClr val="00B050"/>
                </a:solidFill>
                <a:latin typeface="+mn-ea"/>
                <a:sym typeface="Wingdings" pitchFamily="2" charset="2"/>
              </a:rPr>
              <a:t>전달</a:t>
            </a:r>
            <a:endParaRPr lang="ko-KR" altLang="en-US" sz="1400" dirty="0">
              <a:solidFill>
                <a:srgbClr val="00B050"/>
              </a:solidFill>
              <a:latin typeface="+mn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31041" y="1670435"/>
            <a:ext cx="525658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00FF"/>
                </a:solidFill>
              </a:rPr>
              <a:t>if (</a:t>
            </a:r>
            <a:r>
              <a:rPr lang="en-US" altLang="ko-KR" sz="1200" b="1" dirty="0" err="1">
                <a:solidFill>
                  <a:srgbClr val="0000FF"/>
                </a:solidFill>
              </a:rPr>
              <a:t>bindingResult.hasFieldErrors</a:t>
            </a:r>
            <a:r>
              <a:rPr lang="en-US" altLang="ko-KR" sz="1200" b="1" dirty="0">
                <a:solidFill>
                  <a:srgbClr val="0000FF"/>
                </a:solidFill>
              </a:rPr>
              <a:t>("id")||</a:t>
            </a:r>
            <a:r>
              <a:rPr lang="en-US" altLang="ko-KR" sz="1200" b="1" dirty="0" err="1">
                <a:solidFill>
                  <a:srgbClr val="0000FF"/>
                </a:solidFill>
              </a:rPr>
              <a:t>bindingResult.hasFieldErrors</a:t>
            </a:r>
            <a:r>
              <a:rPr lang="en-US" altLang="ko-KR" sz="1200" b="1" dirty="0">
                <a:solidFill>
                  <a:srgbClr val="0000FF"/>
                </a:solidFill>
              </a:rPr>
              <a:t>("pass")) </a:t>
            </a:r>
            <a:r>
              <a:rPr lang="en-US" altLang="ko-KR" sz="1200" b="1" dirty="0"/>
              <a:t>{</a:t>
            </a:r>
            <a:endParaRPr lang="ko-KR" altLang="en-US" sz="1200" b="1" dirty="0"/>
          </a:p>
        </p:txBody>
      </p:sp>
      <p:sp>
        <p:nvSpPr>
          <p:cNvPr id="8" name="직사각형 7"/>
          <p:cNvSpPr/>
          <p:nvPr/>
        </p:nvSpPr>
        <p:spPr>
          <a:xfrm>
            <a:off x="918641" y="1700922"/>
            <a:ext cx="5168983" cy="2465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</a:t>
            </a:r>
            <a:r>
              <a:rPr lang="ko-KR" altLang="en-US" dirty="0" smtClean="0"/>
              <a:t> 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19286" y="836712"/>
            <a:ext cx="8604448" cy="5688632"/>
          </a:xfrm>
        </p:spPr>
        <p:txBody>
          <a:bodyPr>
            <a:noAutofit/>
          </a:bodyPr>
          <a:lstStyle/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&lt;body&gt;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u="sng" dirty="0"/>
              <a:t>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/&gt;&lt;</a:t>
            </a:r>
            <a:r>
              <a:rPr lang="en-US" altLang="ko-KR" sz="1600" u="sng" dirty="0" err="1"/>
              <a:t>br</a:t>
            </a:r>
            <a:r>
              <a:rPr lang="en-US" altLang="ko-KR" sz="1600" u="sng" dirty="0"/>
              <a:t>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&lt;div id="</a:t>
            </a:r>
            <a:r>
              <a:rPr lang="en-US" altLang="ko-KR" sz="1600" dirty="0" err="1"/>
              <a:t>loginArea</a:t>
            </a:r>
            <a:r>
              <a:rPr lang="en-US" altLang="ko-KR" sz="1600" dirty="0"/>
              <a:t>" class="clear"&gt;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ko-KR" altLang="en-US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/>
              <a:t>&lt;</a:t>
            </a:r>
            <a:r>
              <a:rPr lang="en-US" altLang="ko-KR" sz="1600" dirty="0" err="1"/>
              <a:t>form:form</a:t>
            </a:r>
            <a:r>
              <a:rPr lang="en-US" altLang="ko-KR" sz="1600" dirty="0"/>
              <a:t> </a:t>
            </a:r>
            <a:r>
              <a:rPr lang="en-US" altLang="ko-KR" sz="1600" dirty="0" err="1">
                <a:solidFill>
                  <a:srgbClr val="0000FF"/>
                </a:solidFill>
              </a:rPr>
              <a:t>modelAttribute</a:t>
            </a:r>
            <a:r>
              <a:rPr lang="en-US" altLang="ko-KR" sz="1600" dirty="0">
                <a:solidFill>
                  <a:srgbClr val="0000FF"/>
                </a:solidFill>
              </a:rPr>
              <a:t>="user" </a:t>
            </a:r>
            <a:r>
              <a:rPr lang="en-US" altLang="ko-KR" sz="1600" dirty="0"/>
              <a:t>method="post" action="</a:t>
            </a:r>
            <a:r>
              <a:rPr lang="en-US" altLang="ko-KR" sz="1600" dirty="0">
                <a:solidFill>
                  <a:srgbClr val="0000FF"/>
                </a:solidFill>
              </a:rPr>
              <a:t>login.html</a:t>
            </a:r>
            <a:r>
              <a:rPr lang="en-US" altLang="ko-KR" sz="1600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&lt;</a:t>
            </a:r>
            <a:r>
              <a:rPr lang="en-US" altLang="ko-KR" sz="1600" dirty="0" err="1"/>
              <a:t>fieldset</a:t>
            </a:r>
            <a:r>
              <a:rPr lang="en-US" altLang="ko-KR" sz="1600" dirty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&lt;legend&gt;</a:t>
            </a:r>
            <a:r>
              <a:rPr lang="en-US" altLang="ko-KR" sz="1600" u="sng" dirty="0"/>
              <a:t>&lt;h4&gt;</a:t>
            </a:r>
            <a:r>
              <a:rPr lang="ko-KR" altLang="en-US" sz="1600" u="sng" dirty="0"/>
              <a:t>로그인</a:t>
            </a:r>
            <a:r>
              <a:rPr lang="en-US" altLang="ko-KR" sz="1600" u="sng" dirty="0"/>
              <a:t>&lt;/h4&gt;&lt;/legend&gt;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</a:t>
            </a:r>
            <a:r>
              <a:rPr lang="en-US" altLang="ko-KR" sz="1600" dirty="0">
                <a:solidFill>
                  <a:srgbClr val="0000FF"/>
                </a:solidFill>
              </a:rPr>
              <a:t>&lt;</a:t>
            </a:r>
            <a:r>
              <a:rPr lang="en-US" altLang="ko-KR" sz="1600" dirty="0" err="1">
                <a:solidFill>
                  <a:srgbClr val="0000FF"/>
                </a:solidFill>
              </a:rPr>
              <a:t>spring:hasBindErrors</a:t>
            </a:r>
            <a:r>
              <a:rPr lang="en-US" altLang="ko-KR" sz="1600" dirty="0">
                <a:solidFill>
                  <a:srgbClr val="0000FF"/>
                </a:solidFill>
              </a:rPr>
              <a:t> name="user"&gt;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</a:rPr>
              <a:t>         &lt;</a:t>
            </a:r>
            <a:r>
              <a:rPr lang="en-US" altLang="ko-KR" sz="1600" dirty="0">
                <a:solidFill>
                  <a:srgbClr val="0000FF"/>
                </a:solidFill>
              </a:rPr>
              <a:t>span class="</a:t>
            </a:r>
            <a:r>
              <a:rPr lang="en-US" altLang="ko-KR" sz="1600" dirty="0" err="1">
                <a:solidFill>
                  <a:srgbClr val="0000FF"/>
                </a:solidFill>
              </a:rPr>
              <a:t>fieldError</a:t>
            </a:r>
            <a:r>
              <a:rPr lang="en-US" altLang="ko-KR" sz="1600" dirty="0">
                <a:solidFill>
                  <a:srgbClr val="0000FF"/>
                </a:solidFill>
              </a:rPr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c:forEach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var</a:t>
            </a:r>
            <a:r>
              <a:rPr lang="en-US" altLang="ko-KR" sz="1600" dirty="0" smtClean="0">
                <a:solidFill>
                  <a:srgbClr val="0000FF"/>
                </a:solidFill>
              </a:rPr>
              <a:t>="err" items="${</a:t>
            </a:r>
            <a:r>
              <a:rPr lang="en-US" altLang="ko-KR" sz="1600" dirty="0" err="1" smtClean="0">
                <a:solidFill>
                  <a:srgbClr val="7030A0"/>
                </a:solidFill>
              </a:rPr>
              <a:t>errors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.globalErrors</a:t>
            </a:r>
            <a:r>
              <a:rPr lang="en-US" altLang="ko-KR" sz="1600" dirty="0" smtClean="0">
                <a:solidFill>
                  <a:srgbClr val="0000FF"/>
                </a:solidFill>
              </a:rPr>
              <a:t>}" 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   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spring:message</a:t>
            </a:r>
            <a:r>
              <a:rPr lang="en-US" altLang="ko-KR" sz="1600" dirty="0" smtClean="0">
                <a:solidFill>
                  <a:srgbClr val="0000FF"/>
                </a:solidFill>
              </a:rPr>
              <a:t> code="${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err.code</a:t>
            </a:r>
            <a:r>
              <a:rPr lang="en-US" altLang="ko-KR" sz="1600" dirty="0" smtClean="0">
                <a:solidFill>
                  <a:srgbClr val="0000FF"/>
                </a:solidFill>
              </a:rPr>
              <a:t>}"  /&gt;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   &lt;/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c:forEach</a:t>
            </a:r>
            <a:r>
              <a:rPr lang="en-US" altLang="ko-KR" sz="1600" dirty="0" smtClean="0">
                <a:solidFill>
                  <a:srgbClr val="0000FF"/>
                </a:solidFill>
              </a:rPr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     &lt;/</a:t>
            </a:r>
            <a:r>
              <a:rPr lang="en-US" altLang="ko-KR" sz="1600" dirty="0">
                <a:solidFill>
                  <a:srgbClr val="0000FF"/>
                </a:solidFill>
              </a:rPr>
              <a:t>span&gt;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</a:rPr>
              <a:t>   </a:t>
            </a:r>
            <a:r>
              <a:rPr lang="en-US" altLang="ko-KR" sz="1600" dirty="0" smtClean="0">
                <a:solidFill>
                  <a:srgbClr val="0000FF"/>
                </a:solidFill>
              </a:rPr>
              <a:t>    &lt;/</a:t>
            </a:r>
            <a:r>
              <a:rPr lang="en-US" altLang="ko-KR" sz="1600" dirty="0" err="1">
                <a:solidFill>
                  <a:srgbClr val="0000FF"/>
                </a:solidFill>
              </a:rPr>
              <a:t>spring:hasBindErrors</a:t>
            </a:r>
            <a:r>
              <a:rPr lang="en-US" altLang="ko-KR" sz="1600" dirty="0" smtClean="0">
                <a:solidFill>
                  <a:srgbClr val="0000FF"/>
                </a:solidFill>
              </a:rPr>
              <a:t>&gt;</a:t>
            </a:r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 smtClean="0"/>
          </a:p>
          <a:p>
            <a:pPr marL="0" indent="0">
              <a:lnSpc>
                <a:spcPts val="10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 smtClean="0"/>
              <a:t>&lt;</a:t>
            </a:r>
            <a:r>
              <a:rPr lang="en-US" altLang="ko-KR" sz="1600" dirty="0"/>
              <a:t>p&gt;</a:t>
            </a:r>
            <a:r>
              <a:rPr lang="en-US" altLang="ko-KR" sz="1600" u="sng" dirty="0"/>
              <a:t>&lt;</a:t>
            </a:r>
            <a:r>
              <a:rPr lang="en-US" altLang="ko-KR" sz="1600" u="sng" dirty="0" err="1"/>
              <a:t>ul</a:t>
            </a:r>
            <a:r>
              <a:rPr lang="en-US" altLang="ko-KR" sz="1600" u="sng" dirty="0"/>
              <a:t> id="</a:t>
            </a:r>
            <a:r>
              <a:rPr lang="en-US" altLang="ko-KR" sz="1600" u="sng" dirty="0" err="1"/>
              <a:t>ullog</a:t>
            </a:r>
            <a:r>
              <a:rPr lang="en-US" altLang="ko-KR" sz="1600" u="sng" dirty="0"/>
              <a:t>"&gt;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&lt;li id="</a:t>
            </a:r>
            <a:r>
              <a:rPr lang="en-US" altLang="ko-KR" sz="1600" dirty="0" err="1"/>
              <a:t>lilogb</a:t>
            </a:r>
            <a:r>
              <a:rPr lang="en-US" altLang="ko-KR" sz="1600" dirty="0"/>
              <a:t>"&gt;&lt;a </a:t>
            </a:r>
            <a:r>
              <a:rPr lang="en-US" altLang="ko-KR" sz="1600" dirty="0" err="1"/>
              <a:t>href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="/</a:t>
            </a:r>
            <a:r>
              <a:rPr lang="en-US" altLang="ko-KR" sz="1600" dirty="0" err="1">
                <a:solidFill>
                  <a:schemeClr val="accent4">
                    <a:lumMod val="75000"/>
                  </a:schemeClr>
                </a:solidFill>
              </a:rPr>
              <a:t>SpringLogHan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/userEntry.html</a:t>
            </a:r>
            <a:r>
              <a:rPr lang="en-US" altLang="ko-KR" sz="1600" dirty="0"/>
              <a:t>"&gt;</a:t>
            </a:r>
            <a:r>
              <a:rPr lang="ko-KR" altLang="en-US" sz="1600" dirty="0"/>
              <a:t>회원가입</a:t>
            </a:r>
            <a:r>
              <a:rPr lang="en-US" altLang="ko-KR" sz="1600" dirty="0"/>
              <a:t>&lt;/a&gt;&lt;/li&gt;</a:t>
            </a:r>
            <a:r>
              <a:rPr lang="en-US" altLang="ko-KR" sz="1600" u="sng" dirty="0"/>
              <a:t>|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&lt;li id="</a:t>
            </a:r>
            <a:r>
              <a:rPr lang="en-US" altLang="ko-KR" sz="1600" dirty="0" err="1"/>
              <a:t>lilog</a:t>
            </a:r>
            <a:r>
              <a:rPr lang="en-US" altLang="ko-KR" sz="1600" dirty="0"/>
              <a:t>"&gt;&lt;a </a:t>
            </a:r>
            <a:r>
              <a:rPr lang="en-US" altLang="ko-KR" sz="1600" dirty="0" err="1"/>
              <a:t>href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="/</a:t>
            </a:r>
            <a:r>
              <a:rPr lang="en-US" altLang="ko-KR" sz="1600" dirty="0" err="1">
                <a:solidFill>
                  <a:schemeClr val="accent4">
                    <a:lumMod val="75000"/>
                  </a:schemeClr>
                </a:solidFill>
              </a:rPr>
              <a:t>SpringLogHan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/findId_form.html</a:t>
            </a:r>
            <a:r>
              <a:rPr lang="en-US" altLang="ko-KR" sz="1600" dirty="0"/>
              <a:t>"&gt;</a:t>
            </a:r>
            <a:r>
              <a:rPr lang="ko-KR" altLang="en-US" sz="1600" dirty="0"/>
              <a:t>아이디</a:t>
            </a:r>
            <a:r>
              <a:rPr lang="en-US" altLang="ko-KR" sz="1600" dirty="0"/>
              <a:t>/&lt;/a&gt;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        &lt;a </a:t>
            </a:r>
            <a:r>
              <a:rPr lang="en-US" altLang="ko-KR" sz="1600" dirty="0" err="1"/>
              <a:t>href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="/</a:t>
            </a:r>
            <a:r>
              <a:rPr lang="en-US" altLang="ko-KR" sz="1600" dirty="0" err="1">
                <a:solidFill>
                  <a:schemeClr val="accent4">
                    <a:lumMod val="75000"/>
                  </a:schemeClr>
                </a:solidFill>
              </a:rPr>
              <a:t>SpringLogHan</a:t>
            </a:r>
            <a:r>
              <a:rPr lang="en-US" altLang="ko-KR" sz="1600" dirty="0">
                <a:solidFill>
                  <a:schemeClr val="accent4">
                    <a:lumMod val="75000"/>
                  </a:schemeClr>
                </a:solidFill>
              </a:rPr>
              <a:t>/findPass_form.html</a:t>
            </a:r>
            <a:r>
              <a:rPr lang="en-US" altLang="ko-KR" sz="1600" dirty="0"/>
              <a:t>" class="</a:t>
            </a:r>
            <a:r>
              <a:rPr lang="en-US" altLang="ko-KR" sz="1600" dirty="0" err="1"/>
              <a:t>pwd</a:t>
            </a:r>
            <a:r>
              <a:rPr lang="en-US" altLang="ko-KR" sz="1600" dirty="0"/>
              <a:t>"&gt;</a:t>
            </a:r>
            <a:r>
              <a:rPr lang="ko-KR" altLang="en-US" sz="1600" dirty="0"/>
              <a:t>비밀번호 찾기</a:t>
            </a:r>
            <a:r>
              <a:rPr lang="en-US" altLang="ko-KR" sz="1600" dirty="0"/>
              <a:t>&lt;/a&gt;&lt;/li&gt;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          &lt;/</a:t>
            </a:r>
            <a:r>
              <a:rPr lang="en-US" altLang="ko-KR" sz="1600" dirty="0" err="1"/>
              <a:t>ul</a:t>
            </a:r>
            <a:r>
              <a:rPr lang="en-US" altLang="ko-KR" sz="1600" dirty="0"/>
              <a:t>&gt;&lt;/p&gt;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&lt;/</a:t>
            </a:r>
            <a:r>
              <a:rPr lang="en-US" altLang="ko-KR" sz="1600" dirty="0" err="1"/>
              <a:t>fieldset</a:t>
            </a:r>
            <a:r>
              <a:rPr lang="en-US" altLang="ko-KR" sz="1600" dirty="0"/>
              <a:t>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&lt;/</a:t>
            </a:r>
            <a:r>
              <a:rPr lang="en-US" altLang="ko-KR" sz="1600" dirty="0" err="1"/>
              <a:t>form:form</a:t>
            </a:r>
            <a:r>
              <a:rPr lang="en-US" altLang="ko-KR" sz="1600" dirty="0"/>
              <a:t>&gt; 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&lt;/</a:t>
            </a:r>
            <a:r>
              <a:rPr lang="en-US" altLang="ko-KR" sz="1600" dirty="0"/>
              <a:t>div&gt;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altLang="ko-KR" sz="1600" dirty="0"/>
              <a:t>&lt;/body&gt;</a:t>
            </a:r>
            <a:endParaRPr lang="ko-KR" altLang="en-US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4955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98426" y="3708648"/>
            <a:ext cx="3024336" cy="36004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ysClr val="windowText" lastClr="000000"/>
                </a:solidFill>
              </a:rPr>
              <a:t> 다음 페이지 내용 삽입 </a:t>
            </a:r>
            <a:r>
              <a:rPr lang="en-US" altLang="ko-KR" dirty="0" smtClean="0">
                <a:solidFill>
                  <a:sysClr val="windowText" lastClr="000000"/>
                </a:solidFill>
              </a:rPr>
              <a:t>…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5734050" y="2067040"/>
            <a:ext cx="1622424" cy="504710"/>
          </a:xfrm>
          <a:custGeom>
            <a:avLst/>
            <a:gdLst>
              <a:gd name="connsiteX0" fmla="*/ 0 w 1622424"/>
              <a:gd name="connsiteY0" fmla="*/ 95135 h 504710"/>
              <a:gd name="connsiteX1" fmla="*/ 1400175 w 1622424"/>
              <a:gd name="connsiteY1" fmla="*/ 28460 h 504710"/>
              <a:gd name="connsiteX2" fmla="*/ 1600200 w 1622424"/>
              <a:gd name="connsiteY2" fmla="*/ 504710 h 50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2424" h="504710">
                <a:moveTo>
                  <a:pt x="0" y="95135"/>
                </a:moveTo>
                <a:cubicBezTo>
                  <a:pt x="566737" y="27666"/>
                  <a:pt x="1133475" y="-39802"/>
                  <a:pt x="1400175" y="28460"/>
                </a:cubicBezTo>
                <a:cubicBezTo>
                  <a:pt x="1666875" y="96722"/>
                  <a:pt x="1633537" y="300716"/>
                  <a:pt x="1600200" y="50471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9149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5042955" y="173782"/>
            <a:ext cx="647265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7455693" y="1028353"/>
            <a:ext cx="500683" cy="17133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3295650" y="1209675"/>
            <a:ext cx="4419600" cy="724253"/>
          </a:xfrm>
          <a:custGeom>
            <a:avLst/>
            <a:gdLst>
              <a:gd name="connsiteX0" fmla="*/ 4419600 w 4419600"/>
              <a:gd name="connsiteY0" fmla="*/ 0 h 724253"/>
              <a:gd name="connsiteX1" fmla="*/ 1685925 w 4419600"/>
              <a:gd name="connsiteY1" fmla="*/ 704850 h 724253"/>
              <a:gd name="connsiteX2" fmla="*/ 0 w 4419600"/>
              <a:gd name="connsiteY2" fmla="*/ 457200 h 72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19600" h="724253">
                <a:moveTo>
                  <a:pt x="4419600" y="0"/>
                </a:moveTo>
                <a:cubicBezTo>
                  <a:pt x="3421062" y="314325"/>
                  <a:pt x="2422525" y="628650"/>
                  <a:pt x="1685925" y="704850"/>
                </a:cubicBezTo>
                <a:cubicBezTo>
                  <a:pt x="949325" y="781050"/>
                  <a:pt x="474662" y="619125"/>
                  <a:pt x="0" y="45720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252357" y="127301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또는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userDto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205341" y="4435232"/>
            <a:ext cx="8280920" cy="72008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79576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/>
          <p:nvPr/>
        </p:nvCxnSpPr>
        <p:spPr>
          <a:xfrm>
            <a:off x="4867198" y="5029548"/>
            <a:ext cx="0" cy="51105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</a:t>
            </a:r>
            <a:r>
              <a:rPr lang="ko-KR" altLang="en-US" dirty="0" smtClean="0"/>
              <a:t> 찾기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29668" y="3244334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userEntry.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740898" y="4600439"/>
            <a:ext cx="2274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UserEntryValidator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HY강B" pitchFamily="18" charset="-127"/>
                <a:ea typeface="HY강B" pitchFamily="18" charset="-127"/>
              </a:rPr>
              <a:t>or</a:t>
            </a:r>
            <a:endParaRPr lang="en-US" altLang="ko-KR" sz="1600" dirty="0">
              <a:solidFill>
                <a:srgbClr val="FF0000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@Valid</a:t>
            </a:r>
            <a:endParaRPr lang="ko-KR" altLang="en-US" sz="16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32263" y="5590016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UserServise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4759" y="3472733"/>
            <a:ext cx="2351610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25" idx="0"/>
          </p:cNvCxnSpPr>
          <p:nvPr/>
        </p:nvCxnSpPr>
        <p:spPr>
          <a:xfrm>
            <a:off x="1187262" y="2914589"/>
            <a:ext cx="3683302" cy="55814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3002346" y="3856348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30921" y="3981314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94570" y="40258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98979" y="355744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>
            <a:off x="4871739" y="4114662"/>
            <a:ext cx="6590" cy="48577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953751" y="428739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953751" y="533745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311641" y="46282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86717" y="4323247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endCxn id="72" idx="1"/>
          </p:cNvCxnSpPr>
          <p:nvPr/>
        </p:nvCxnSpPr>
        <p:spPr>
          <a:xfrm flipV="1">
            <a:off x="6046369" y="4455863"/>
            <a:ext cx="529677" cy="822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191244" y="415431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332064" y="2669156"/>
            <a:ext cx="3413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http://localhost:8080/Login4mvc/userEntry.html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3802" y="3387761"/>
            <a:ext cx="2381250" cy="2152650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3728845" y="3595082"/>
            <a:ext cx="2285788" cy="51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UserEntryFormController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480815" y="3680556"/>
            <a:ext cx="2505902" cy="19186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576046" y="3305896"/>
            <a:ext cx="2505902" cy="229993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57409" y="809880"/>
            <a:ext cx="7619577" cy="1449439"/>
            <a:chOff x="679562" y="1075655"/>
            <a:chExt cx="8012205" cy="1570967"/>
          </a:xfrm>
        </p:grpSpPr>
        <p:grpSp>
          <p:nvGrpSpPr>
            <p:cNvPr id="74" name="그룹 73"/>
            <p:cNvGrpSpPr/>
            <p:nvPr/>
          </p:nvGrpSpPr>
          <p:grpSpPr>
            <a:xfrm>
              <a:off x="3644646" y="1964519"/>
              <a:ext cx="1667717" cy="423354"/>
              <a:chOff x="1261963" y="1055163"/>
              <a:chExt cx="1667717" cy="423354"/>
            </a:xfrm>
          </p:grpSpPr>
          <p:cxnSp>
            <p:nvCxnSpPr>
              <p:cNvPr id="75" name="직선 화살표 연결선 74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화살표 연결선 75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꺾인 연결선 76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직선 화살표 연결선 77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순서도: 판단 78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rgbClr val="99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0" name="그룹 79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꺾인 연결선 82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순서도: 판단 84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6" name="직선 화살표 연결선 85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89" name="직선 화살표 연결선 88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>
              <a:stCxn id="98" idx="3"/>
              <a:endCxn id="87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직사각형 91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4059837" y="2037697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2790146" y="2069028"/>
              <a:ext cx="1296144" cy="456066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사용자등록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99" name="직선 화살표 연결선 98"/>
            <p:cNvCxnSpPr>
              <a:stCxn id="94" idx="2"/>
              <a:endCxn id="97" idx="1"/>
            </p:cNvCxnSpPr>
            <p:nvPr/>
          </p:nvCxnSpPr>
          <p:spPr>
            <a:xfrm>
              <a:off x="1246808" y="1582126"/>
              <a:ext cx="1543338" cy="71493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순서도: 판단 9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꺾인 연결선 100"/>
            <p:cNvCxnSpPr>
              <a:stCxn id="100" idx="0"/>
              <a:endCxn id="94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직사각형 101"/>
            <p:cNvSpPr/>
            <p:nvPr/>
          </p:nvSpPr>
          <p:spPr>
            <a:xfrm>
              <a:off x="5313288" y="2026912"/>
              <a:ext cx="1440160" cy="451277"/>
            </a:xfrm>
            <a:prstGeom prst="rect">
              <a:avLst/>
            </a:prstGeom>
            <a:solidFill>
              <a:srgbClr val="99CC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6030386" y="1195272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1992226" y="1801093"/>
              <a:ext cx="699863" cy="300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아이디찾기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2297106" y="236962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3" y="3706252"/>
            <a:ext cx="2393726" cy="185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9" y="1889308"/>
            <a:ext cx="1585569" cy="7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직사각형 105"/>
          <p:cNvSpPr>
            <a:spLocks noChangeArrowheads="1"/>
          </p:cNvSpPr>
          <p:nvPr/>
        </p:nvSpPr>
        <p:spPr bwMode="auto">
          <a:xfrm>
            <a:off x="360193" y="2403262"/>
            <a:ext cx="544219" cy="15802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1" name="TextBox 150"/>
          <p:cNvSpPr txBox="1"/>
          <p:nvPr/>
        </p:nvSpPr>
        <p:spPr>
          <a:xfrm>
            <a:off x="6812949" y="2847966"/>
            <a:ext cx="197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userEntrySuccess.jsp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50676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그룹 91"/>
          <p:cNvGrpSpPr/>
          <p:nvPr/>
        </p:nvGrpSpPr>
        <p:grpSpPr>
          <a:xfrm>
            <a:off x="3631253" y="3686389"/>
            <a:ext cx="1667717" cy="423354"/>
            <a:chOff x="1261963" y="1055163"/>
            <a:chExt cx="1667717" cy="423354"/>
          </a:xfrm>
          <a:solidFill>
            <a:srgbClr val="99CCFF"/>
          </a:solidFill>
        </p:grpSpPr>
        <p:cxnSp>
          <p:nvCxnSpPr>
            <p:cNvPr id="93" name="직선 화살표 연결선 92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꺾인 연결선 10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화살표 연결선 10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순서도: 판단 10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3644646" y="1964519"/>
            <a:ext cx="1667717" cy="423354"/>
            <a:chOff x="1261963" y="1055163"/>
            <a:chExt cx="1667717" cy="423354"/>
          </a:xfrm>
        </p:grpSpPr>
        <p:cxnSp>
          <p:nvCxnSpPr>
            <p:cNvPr id="85" name="직선 화살표 연결선 8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화살표 연결선 85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꺾인 연결선 86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순서도: 판단 88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5569748" y="1146941"/>
            <a:ext cx="1667717" cy="423354"/>
            <a:chOff x="1261963" y="1055163"/>
            <a:chExt cx="1667717" cy="423354"/>
          </a:xfrm>
        </p:grpSpPr>
        <p:cxnSp>
          <p:nvCxnSpPr>
            <p:cNvPr id="79" name="직선 화살표 연결선 78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꺾인 연결선 80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순서도: 판단 82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아이디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패스워드 찾기 구현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4707361" y="4869160"/>
            <a:ext cx="4047759" cy="1456564"/>
            <a:chOff x="4644008" y="4599872"/>
            <a:chExt cx="4047759" cy="145656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74817" y="4599872"/>
              <a:ext cx="1916950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1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4008" y="4599872"/>
              <a:ext cx="2152753" cy="1456564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pic>
      </p:grpSp>
      <p:cxnSp>
        <p:nvCxnSpPr>
          <p:cNvPr id="72" name="직선 화살표 연결선 71"/>
          <p:cNvCxnSpPr/>
          <p:nvPr/>
        </p:nvCxnSpPr>
        <p:spPr>
          <a:xfrm>
            <a:off x="1336941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직사각형 35"/>
          <p:cNvSpPr/>
          <p:nvPr/>
        </p:nvSpPr>
        <p:spPr>
          <a:xfrm>
            <a:off x="4644008" y="1239524"/>
            <a:ext cx="1440160" cy="451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수정화면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7251607" y="1239523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2029394" y="1343195"/>
            <a:ext cx="735186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/>
          <p:cNvCxnSpPr>
            <a:stCxn id="63" idx="3"/>
            <a:endCxn id="36" idx="1"/>
          </p:cNvCxnSpPr>
          <p:nvPr/>
        </p:nvCxnSpPr>
        <p:spPr>
          <a:xfrm>
            <a:off x="4100279" y="1462767"/>
            <a:ext cx="543729" cy="239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/>
          <p:nvPr/>
        </p:nvCxnSpPr>
        <p:spPr>
          <a:xfrm flipH="1">
            <a:off x="1844077" y="1508594"/>
            <a:ext cx="1097757" cy="0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1816840" y="1075655"/>
            <a:ext cx="4090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2102033" y="1506354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로그아웃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679562" y="1231264"/>
            <a:ext cx="1134491" cy="350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로그인화면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099163" y="1163355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정보수정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059837" y="2037697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764580" y="3786833"/>
            <a:ext cx="1296144" cy="444057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패스워드찾기</a:t>
            </a: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790146" y="2069028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사용자등록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804135" y="1234734"/>
            <a:ext cx="1296144" cy="456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사용자별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메인화면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4" name="직선 화살표 연결선 63"/>
          <p:cNvCxnSpPr>
            <a:stCxn id="54" idx="2"/>
            <a:endCxn id="59" idx="1"/>
          </p:cNvCxnSpPr>
          <p:nvPr/>
        </p:nvCxnSpPr>
        <p:spPr>
          <a:xfrm>
            <a:off x="1246808" y="1582126"/>
            <a:ext cx="1543339" cy="164541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>
            <a:stCxn id="54" idx="2"/>
            <a:endCxn id="60" idx="1"/>
          </p:cNvCxnSpPr>
          <p:nvPr/>
        </p:nvCxnSpPr>
        <p:spPr>
          <a:xfrm>
            <a:off x="1246808" y="1582126"/>
            <a:ext cx="1517772" cy="2426736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>
            <a:stCxn id="54" idx="2"/>
            <a:endCxn id="62" idx="1"/>
          </p:cNvCxnSpPr>
          <p:nvPr/>
        </p:nvCxnSpPr>
        <p:spPr>
          <a:xfrm>
            <a:off x="1246808" y="1582126"/>
            <a:ext cx="1543338" cy="714935"/>
          </a:xfrm>
          <a:prstGeom prst="straightConnector1">
            <a:avLst/>
          </a:prstGeom>
          <a:ln w="127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순서도: 판단 28"/>
          <p:cNvSpPr/>
          <p:nvPr/>
        </p:nvSpPr>
        <p:spPr>
          <a:xfrm>
            <a:off x="2072127" y="1214124"/>
            <a:ext cx="540059" cy="26439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>
            <a:stCxn id="29" idx="0"/>
            <a:endCxn id="54" idx="0"/>
          </p:cNvCxnSpPr>
          <p:nvPr/>
        </p:nvCxnSpPr>
        <p:spPr>
          <a:xfrm rot="16200000" flipH="1" flipV="1">
            <a:off x="1785913" y="675019"/>
            <a:ext cx="17140" cy="1095349"/>
          </a:xfrm>
          <a:prstGeom prst="bentConnector3">
            <a:avLst>
              <a:gd name="adj1" fmla="val -1333722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직사각형 89"/>
          <p:cNvSpPr/>
          <p:nvPr/>
        </p:nvSpPr>
        <p:spPr>
          <a:xfrm>
            <a:off x="5313288" y="2026912"/>
            <a:ext cx="1440160" cy="4512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사용자정보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보기화면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4" name="직사각형 93"/>
          <p:cNvSpPr/>
          <p:nvPr/>
        </p:nvSpPr>
        <p:spPr>
          <a:xfrm>
            <a:off x="6030386" y="1195272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95" name="직사각형 94"/>
          <p:cNvSpPr/>
          <p:nvPr/>
        </p:nvSpPr>
        <p:spPr>
          <a:xfrm>
            <a:off x="5303902" y="3011518"/>
            <a:ext cx="144016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5298970" y="3817714"/>
            <a:ext cx="149281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패스워</a:t>
            </a:r>
            <a:r>
              <a:rPr lang="ko-KR" altLang="en-US" sz="1400" dirty="0" err="1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드</a:t>
            </a: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6" name="직사각형 105"/>
          <p:cNvSpPr/>
          <p:nvPr/>
        </p:nvSpPr>
        <p:spPr>
          <a:xfrm>
            <a:off x="4023583" y="3011518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7" name="직사각형 106"/>
          <p:cNvSpPr/>
          <p:nvPr/>
        </p:nvSpPr>
        <p:spPr>
          <a:xfrm>
            <a:off x="4013349" y="3756739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8" name="직사각형 107"/>
          <p:cNvSpPr/>
          <p:nvPr/>
        </p:nvSpPr>
        <p:spPr>
          <a:xfrm>
            <a:off x="2092728" y="1801093"/>
            <a:ext cx="4988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회원등록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2056688" y="2369623"/>
            <a:ext cx="665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아이디찾기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0" name="직사각형 109"/>
          <p:cNvSpPr/>
          <p:nvPr/>
        </p:nvSpPr>
        <p:spPr>
          <a:xfrm>
            <a:off x="1524285" y="2950543"/>
            <a:ext cx="704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err="1" smtClean="0">
                <a:latin typeface="+mj-ea"/>
                <a:ea typeface="+mj-ea"/>
              </a:rPr>
              <a:t>패스워</a:t>
            </a:r>
            <a:r>
              <a:rPr lang="ko-KR" altLang="en-US" sz="1200" dirty="0" err="1">
                <a:latin typeface="+mj-ea"/>
                <a:ea typeface="+mj-ea"/>
              </a:rPr>
              <a:t>드</a:t>
            </a:r>
            <a:r>
              <a:rPr lang="ko-KR" altLang="en-US" sz="1200" dirty="0" err="1" smtClean="0">
                <a:latin typeface="+mj-ea"/>
                <a:ea typeface="+mj-ea"/>
              </a:rPr>
              <a:t>찾기</a:t>
            </a:r>
            <a:endParaRPr lang="ko-KR" altLang="en-US" sz="1200" dirty="0">
              <a:latin typeface="+mj-ea"/>
              <a:ea typeface="+mj-ea"/>
            </a:endParaRPr>
          </a:p>
        </p:txBody>
      </p:sp>
      <p:sp>
        <p:nvSpPr>
          <p:cNvPr id="112" name="직사각형 111"/>
          <p:cNvSpPr/>
          <p:nvPr/>
        </p:nvSpPr>
        <p:spPr>
          <a:xfrm>
            <a:off x="2764580" y="454636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사용자리스트보기 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3" name="직사각형 112"/>
          <p:cNvSpPr/>
          <p:nvPr/>
        </p:nvSpPr>
        <p:spPr>
          <a:xfrm>
            <a:off x="2764580" y="5305893"/>
            <a:ext cx="1296144" cy="44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사용자 삭제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</a:t>
            </a:r>
            <a:r>
              <a: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면</a:t>
            </a:r>
          </a:p>
        </p:txBody>
      </p:sp>
      <p:grpSp>
        <p:nvGrpSpPr>
          <p:cNvPr id="104" name="그룹 103"/>
          <p:cNvGrpSpPr/>
          <p:nvPr/>
        </p:nvGrpSpPr>
        <p:grpSpPr>
          <a:xfrm>
            <a:off x="3627168" y="2929535"/>
            <a:ext cx="1667717" cy="423354"/>
            <a:chOff x="1261963" y="1055163"/>
            <a:chExt cx="1667717" cy="423354"/>
          </a:xfrm>
          <a:solidFill>
            <a:srgbClr val="99CCFF"/>
          </a:solidFill>
        </p:grpSpPr>
        <p:cxnSp>
          <p:nvCxnSpPr>
            <p:cNvPr id="105" name="직선 화살표 연결선 104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직선 화살표 연결선 113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꺾인 연결선 114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화살표 연결선 115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순서도: 판단 116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직사각형 58"/>
          <p:cNvSpPr/>
          <p:nvPr/>
        </p:nvSpPr>
        <p:spPr>
          <a:xfrm>
            <a:off x="2790147" y="3011518"/>
            <a:ext cx="1270578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41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/>
          <p:nvPr/>
        </p:nvCxnSpPr>
        <p:spPr>
          <a:xfrm>
            <a:off x="4867198" y="5029548"/>
            <a:ext cx="0" cy="51105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정보 수정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29415" y="3130648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HY강B" pitchFamily="18" charset="-127"/>
                <a:ea typeface="HY강B" pitchFamily="18" charset="-127"/>
              </a:rPr>
              <a:t>findId_form.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740898" y="4600439"/>
            <a:ext cx="2274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FindIdValidator</a:t>
            </a:r>
            <a:endParaRPr lang="ko-KR" altLang="en-US" sz="16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32263" y="5590016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UserServise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4759" y="3472733"/>
            <a:ext cx="2351610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25" idx="0"/>
          </p:cNvCxnSpPr>
          <p:nvPr/>
        </p:nvCxnSpPr>
        <p:spPr>
          <a:xfrm>
            <a:off x="1187262" y="2914589"/>
            <a:ext cx="3683302" cy="55814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3002346" y="3856348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30921" y="3981314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94570" y="40258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98979" y="355744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>
            <a:off x="4871739" y="4114662"/>
            <a:ext cx="6590" cy="48577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953751" y="428739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953751" y="533745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311641" y="46282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86717" y="4323247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stCxn id="25" idx="3"/>
            <a:endCxn id="72" idx="1"/>
          </p:cNvCxnSpPr>
          <p:nvPr/>
        </p:nvCxnSpPr>
        <p:spPr>
          <a:xfrm flipV="1">
            <a:off x="6046369" y="4376624"/>
            <a:ext cx="467351" cy="228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194765" y="406239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332064" y="2669156"/>
            <a:ext cx="34139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http://localhost:8080/Login4mvc/findId_form.html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728845" y="3595082"/>
            <a:ext cx="2285788" cy="51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>
                <a:latin typeface="HY강B" pitchFamily="18" charset="-127"/>
                <a:ea typeface="HY강B" pitchFamily="18" charset="-127"/>
              </a:rPr>
              <a:t>FindIdFormController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499360" y="3608144"/>
            <a:ext cx="2505902" cy="143020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513720" y="3653502"/>
            <a:ext cx="2378760" cy="144624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57409" y="809880"/>
            <a:ext cx="7619577" cy="1449439"/>
            <a:chOff x="679562" y="1075655"/>
            <a:chExt cx="8012205" cy="1570967"/>
          </a:xfrm>
        </p:grpSpPr>
        <p:grpSp>
          <p:nvGrpSpPr>
            <p:cNvPr id="80" name="그룹 79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꺾인 연결선 82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순서도: 판단 84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6" name="직선 화살표 연결선 85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89" name="직선 화살표 연결선 88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>
              <a:stCxn id="98" idx="3"/>
              <a:endCxn id="87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직사각형 91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99" name="직선 화살표 연결선 98"/>
            <p:cNvCxnSpPr>
              <a:stCxn id="94" idx="2"/>
            </p:cNvCxnSpPr>
            <p:nvPr/>
          </p:nvCxnSpPr>
          <p:spPr>
            <a:xfrm>
              <a:off x="1246808" y="1582126"/>
              <a:ext cx="1543338" cy="71493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순서도: 판단 9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꺾인 연결선 100"/>
            <p:cNvCxnSpPr>
              <a:stCxn id="100" idx="0"/>
              <a:endCxn id="94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직사각형 102"/>
            <p:cNvSpPr/>
            <p:nvPr/>
          </p:nvSpPr>
          <p:spPr>
            <a:xfrm>
              <a:off x="6030386" y="1195272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1992225" y="1801093"/>
              <a:ext cx="699863" cy="300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아이디찾기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2297106" y="236962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9" y="1889308"/>
            <a:ext cx="1585569" cy="7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직사각형 105"/>
          <p:cNvSpPr>
            <a:spLocks noChangeArrowheads="1"/>
          </p:cNvSpPr>
          <p:nvPr/>
        </p:nvSpPr>
        <p:spPr bwMode="auto">
          <a:xfrm>
            <a:off x="360193" y="2403262"/>
            <a:ext cx="544219" cy="15802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5595463" y="1662580"/>
            <a:ext cx="144016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315144" y="1662580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3918729" y="1580597"/>
            <a:ext cx="1667717" cy="423354"/>
            <a:chOff x="1261963" y="1055163"/>
            <a:chExt cx="1667717" cy="423354"/>
          </a:xfrm>
          <a:solidFill>
            <a:srgbClr val="99CCFF"/>
          </a:solidFill>
        </p:grpSpPr>
        <p:cxnSp>
          <p:nvCxnSpPr>
            <p:cNvPr id="64" name="직선 화살표 연결선 6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꺾인 연결선 65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순서도: 판단 67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3081708" y="1662580"/>
            <a:ext cx="1270578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" y="3733404"/>
            <a:ext cx="23975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11" y="3767637"/>
            <a:ext cx="2106361" cy="110687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6899073" y="3225750"/>
            <a:ext cx="168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findIdSuccess.jsp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729586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직선 화살표 연결선 45"/>
          <p:cNvCxnSpPr/>
          <p:nvPr/>
        </p:nvCxnSpPr>
        <p:spPr>
          <a:xfrm>
            <a:off x="4867198" y="5029548"/>
            <a:ext cx="0" cy="51105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정보 수정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86656" y="3246890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findPass_form.</a:t>
            </a:r>
            <a:r>
              <a:rPr lang="en-US" altLang="ko-KR" dirty="0" err="1" smtClean="0"/>
              <a:t>jsp</a:t>
            </a:r>
            <a:endParaRPr lang="ko-KR" altLang="en-US" dirty="0"/>
          </a:p>
        </p:txBody>
      </p:sp>
      <p:sp>
        <p:nvSpPr>
          <p:cNvPr id="21" name="직사각형 20"/>
          <p:cNvSpPr/>
          <p:nvPr/>
        </p:nvSpPr>
        <p:spPr>
          <a:xfrm>
            <a:off x="3740898" y="4600439"/>
            <a:ext cx="227486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FindPassValidator</a:t>
            </a:r>
            <a:endParaRPr lang="ko-KR" altLang="en-US" sz="16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032263" y="5590016"/>
            <a:ext cx="166987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latin typeface="HY강B" pitchFamily="18" charset="-127"/>
                <a:ea typeface="HY강B" pitchFamily="18" charset="-127"/>
              </a:rPr>
              <a:t>UserServise</a:t>
            </a:r>
            <a:endParaRPr lang="ko-KR" altLang="en-US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3694759" y="3472733"/>
            <a:ext cx="2351610" cy="181234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꺾인 연결선 15"/>
          <p:cNvCxnSpPr>
            <a:endCxn id="25" idx="0"/>
          </p:cNvCxnSpPr>
          <p:nvPr/>
        </p:nvCxnSpPr>
        <p:spPr>
          <a:xfrm>
            <a:off x="1187262" y="2914589"/>
            <a:ext cx="3683302" cy="558144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3002346" y="3856348"/>
            <a:ext cx="626894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3030921" y="3981314"/>
            <a:ext cx="626894" cy="15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294570" y="40258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98979" y="3557446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39" name="직선 화살표 연결선 38"/>
          <p:cNvCxnSpPr>
            <a:stCxn id="15" idx="2"/>
            <a:endCxn id="21" idx="0"/>
          </p:cNvCxnSpPr>
          <p:nvPr/>
        </p:nvCxnSpPr>
        <p:spPr>
          <a:xfrm>
            <a:off x="4871739" y="4114662"/>
            <a:ext cx="6590" cy="48577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4953751" y="428739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3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953751" y="5337453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311641" y="4628288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4</a:t>
            </a:r>
            <a:endParaRPr lang="ko-KR" altLang="en-US" b="1" dirty="0">
              <a:solidFill>
                <a:srgbClr val="0000CC"/>
              </a:solidFill>
            </a:endParaRPr>
          </a:p>
        </p:txBody>
      </p:sp>
      <p:cxnSp>
        <p:nvCxnSpPr>
          <p:cNvPr id="49" name="직선 화살표 연결선 48"/>
          <p:cNvCxnSpPr/>
          <p:nvPr/>
        </p:nvCxnSpPr>
        <p:spPr>
          <a:xfrm flipH="1">
            <a:off x="2986717" y="4323247"/>
            <a:ext cx="837768" cy="43705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 flipV="1">
            <a:off x="6046369" y="3890149"/>
            <a:ext cx="467351" cy="17755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6191244" y="3654950"/>
            <a:ext cx="135106" cy="246221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 lIns="0" tIns="0" rIns="0" bIns="0">
            <a:spAutoFit/>
          </a:bodyPr>
          <a:lstStyle/>
          <a:p>
            <a:r>
              <a:rPr lang="en-US" altLang="ko-KR" sz="1600" b="1" dirty="0" smtClean="0">
                <a:solidFill>
                  <a:srgbClr val="0000CC"/>
                </a:solidFill>
                <a:latin typeface="HY강B" pitchFamily="18" charset="-127"/>
                <a:ea typeface="HY강B" pitchFamily="18" charset="-127"/>
              </a:rPr>
              <a:t>5</a:t>
            </a:r>
            <a:endParaRPr lang="ko-KR" altLang="en-US" sz="1600" b="1" dirty="0">
              <a:solidFill>
                <a:srgbClr val="0000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1332063" y="2669156"/>
            <a:ext cx="36216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http://localhost:8080/Login4mvc/findPass_form.html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728845" y="3595082"/>
            <a:ext cx="2285788" cy="519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FindPassFormController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1" name="직사각형 70"/>
          <p:cNvSpPr>
            <a:spLocks noChangeArrowheads="1"/>
          </p:cNvSpPr>
          <p:nvPr/>
        </p:nvSpPr>
        <p:spPr bwMode="auto">
          <a:xfrm>
            <a:off x="499360" y="3608144"/>
            <a:ext cx="2505902" cy="143020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2" name="직사각형 71"/>
          <p:cNvSpPr>
            <a:spLocks noChangeArrowheads="1"/>
          </p:cNvSpPr>
          <p:nvPr/>
        </p:nvSpPr>
        <p:spPr bwMode="auto">
          <a:xfrm>
            <a:off x="6513720" y="3229173"/>
            <a:ext cx="2378760" cy="144624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57409" y="809880"/>
            <a:ext cx="7619577" cy="1449439"/>
            <a:chOff x="679562" y="1075655"/>
            <a:chExt cx="8012205" cy="1570967"/>
          </a:xfrm>
        </p:grpSpPr>
        <p:grpSp>
          <p:nvGrpSpPr>
            <p:cNvPr id="80" name="그룹 79"/>
            <p:cNvGrpSpPr/>
            <p:nvPr/>
          </p:nvGrpSpPr>
          <p:grpSpPr>
            <a:xfrm>
              <a:off x="5569748" y="1146941"/>
              <a:ext cx="1667717" cy="423354"/>
              <a:chOff x="1261963" y="1055163"/>
              <a:chExt cx="1667717" cy="423354"/>
            </a:xfrm>
          </p:grpSpPr>
          <p:cxnSp>
            <p:nvCxnSpPr>
              <p:cNvPr id="81" name="직선 화살표 연결선 80"/>
              <p:cNvCxnSpPr/>
              <p:nvPr/>
            </p:nvCxnSpPr>
            <p:spPr>
              <a:xfrm>
                <a:off x="1336941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/>
              <p:cNvCxnSpPr/>
              <p:nvPr/>
            </p:nvCxnSpPr>
            <p:spPr>
              <a:xfrm>
                <a:off x="2194494" y="1343195"/>
                <a:ext cx="735186" cy="0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꺾인 연결선 82"/>
              <p:cNvCxnSpPr/>
              <p:nvPr/>
            </p:nvCxnSpPr>
            <p:spPr>
              <a:xfrm rot="16200000" flipH="1" flipV="1">
                <a:off x="1801068" y="586951"/>
                <a:ext cx="17140" cy="1095349"/>
              </a:xfrm>
              <a:prstGeom prst="bentConnector3">
                <a:avLst>
                  <a:gd name="adj1" fmla="val -963256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화살표 연결선 83"/>
              <p:cNvCxnSpPr/>
              <p:nvPr/>
            </p:nvCxnSpPr>
            <p:spPr>
              <a:xfrm>
                <a:off x="2354858" y="1055163"/>
                <a:ext cx="0" cy="288032"/>
              </a:xfrm>
              <a:prstGeom prst="straightConnector1">
                <a:avLst/>
              </a:prstGeom>
              <a:ln w="127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순서도: 판단 84"/>
              <p:cNvSpPr/>
              <p:nvPr/>
            </p:nvSpPr>
            <p:spPr>
              <a:xfrm>
                <a:off x="2072127" y="1214124"/>
                <a:ext cx="540059" cy="264393"/>
              </a:xfrm>
              <a:prstGeom prst="flowChartDecisio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86" name="직선 화살표 연결선 85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직사각형 86"/>
            <p:cNvSpPr/>
            <p:nvPr/>
          </p:nvSpPr>
          <p:spPr>
            <a:xfrm>
              <a:off x="4644008" y="1239524"/>
              <a:ext cx="1440160" cy="45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수정화면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7251607" y="1239523"/>
              <a:ext cx="1440160" cy="4512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사용자정보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보기화면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89" name="직선 화살표 연결선 88"/>
            <p:cNvCxnSpPr/>
            <p:nvPr/>
          </p:nvCxnSpPr>
          <p:spPr>
            <a:xfrm>
              <a:off x="2029394" y="1343195"/>
              <a:ext cx="735186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>
              <a:stCxn id="98" idx="3"/>
              <a:endCxn id="87" idx="1"/>
            </p:cNvCxnSpPr>
            <p:nvPr/>
          </p:nvCxnSpPr>
          <p:spPr>
            <a:xfrm>
              <a:off x="4100279" y="1462767"/>
              <a:ext cx="543729" cy="239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H="1">
              <a:off x="1844077" y="1508594"/>
              <a:ext cx="1097757" cy="0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직사각형 91"/>
            <p:cNvSpPr/>
            <p:nvPr/>
          </p:nvSpPr>
          <p:spPr>
            <a:xfrm>
              <a:off x="1816840" y="1075655"/>
              <a:ext cx="40908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3" name="직사각형 92"/>
            <p:cNvSpPr/>
            <p:nvPr/>
          </p:nvSpPr>
          <p:spPr>
            <a:xfrm>
              <a:off x="2102033" y="1506354"/>
              <a:ext cx="4828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로그아웃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4" name="직사각형 93"/>
            <p:cNvSpPr/>
            <p:nvPr/>
          </p:nvSpPr>
          <p:spPr>
            <a:xfrm>
              <a:off x="679562" y="1231264"/>
              <a:ext cx="1134491" cy="35086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로그인화면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5" name="직사각형 94"/>
            <p:cNvSpPr/>
            <p:nvPr/>
          </p:nvSpPr>
          <p:spPr>
            <a:xfrm>
              <a:off x="4099163" y="1163355"/>
              <a:ext cx="5052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정보수정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2804135" y="1234734"/>
              <a:ext cx="1296144" cy="4560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사용자별</a:t>
              </a:r>
              <a:endParaRPr lang="en-US" altLang="ko-KR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300"/>
                </a:lnSpc>
              </a:pPr>
              <a:r>
                <a:rPr lang="ko-KR" altLang="en-US" sz="1400" dirty="0" err="1" smtClean="0">
                  <a:solidFill>
                    <a:schemeClr val="tx1"/>
                  </a:solidFill>
                  <a:latin typeface="HY강B" pitchFamily="18" charset="-127"/>
                  <a:ea typeface="HY강B" pitchFamily="18" charset="-127"/>
                </a:rPr>
                <a:t>메인화면</a:t>
              </a:r>
              <a:endParaRPr lang="ko-KR" altLang="en-US" sz="1400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99" name="직선 화살표 연결선 98"/>
            <p:cNvCxnSpPr>
              <a:stCxn id="94" idx="2"/>
            </p:cNvCxnSpPr>
            <p:nvPr/>
          </p:nvCxnSpPr>
          <p:spPr>
            <a:xfrm>
              <a:off x="1246808" y="1582126"/>
              <a:ext cx="1543338" cy="714935"/>
            </a:xfrm>
            <a:prstGeom prst="straightConnector1">
              <a:avLst/>
            </a:prstGeom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순서도: 판단 99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1" name="꺾인 연결선 100"/>
            <p:cNvCxnSpPr>
              <a:stCxn id="100" idx="0"/>
              <a:endCxn id="94" idx="0"/>
            </p:cNvCxnSpPr>
            <p:nvPr/>
          </p:nvCxnSpPr>
          <p:spPr>
            <a:xfrm rot="16200000" flipH="1" flipV="1">
              <a:off x="1785913" y="675019"/>
              <a:ext cx="17140" cy="1095349"/>
            </a:xfrm>
            <a:prstGeom prst="bentConnector3">
              <a:avLst>
                <a:gd name="adj1" fmla="val -1333722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직사각형 102"/>
            <p:cNvSpPr/>
            <p:nvPr/>
          </p:nvSpPr>
          <p:spPr>
            <a:xfrm>
              <a:off x="6030386" y="1195272"/>
              <a:ext cx="3866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smtClean="0">
                  <a:latin typeface="+mj-ea"/>
                  <a:ea typeface="+mj-ea"/>
                </a:rPr>
                <a:t>확인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4" name="직사각형 103"/>
            <p:cNvSpPr/>
            <p:nvPr/>
          </p:nvSpPr>
          <p:spPr>
            <a:xfrm>
              <a:off x="1992225" y="1801093"/>
              <a:ext cx="699863" cy="3002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200" dirty="0" err="1" smtClean="0">
                  <a:latin typeface="+mj-ea"/>
                  <a:ea typeface="+mj-ea"/>
                </a:rPr>
                <a:t>아이디찾기</a:t>
              </a:r>
              <a:endParaRPr lang="ko-KR" altLang="en-US" sz="1200" dirty="0">
                <a:latin typeface="+mj-ea"/>
                <a:ea typeface="+mj-ea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2297106" y="2369623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ko-KR" altLang="en-US" sz="1200" dirty="0">
                <a:latin typeface="+mj-ea"/>
                <a:ea typeface="+mj-ea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09" y="1889308"/>
            <a:ext cx="1585569" cy="7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직사각형 105"/>
          <p:cNvSpPr>
            <a:spLocks noChangeArrowheads="1"/>
          </p:cNvSpPr>
          <p:nvPr/>
        </p:nvSpPr>
        <p:spPr bwMode="auto">
          <a:xfrm>
            <a:off x="360193" y="2403262"/>
            <a:ext cx="544219" cy="15802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1" name="직사각형 60"/>
          <p:cNvSpPr/>
          <p:nvPr/>
        </p:nvSpPr>
        <p:spPr>
          <a:xfrm>
            <a:off x="5595463" y="1662580"/>
            <a:ext cx="1440160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결과화면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315144" y="1662580"/>
            <a:ext cx="3866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확인</a:t>
            </a:r>
            <a:endParaRPr lang="ko-KR" altLang="en-US" sz="1200" dirty="0">
              <a:latin typeface="+mj-ea"/>
              <a:ea typeface="+mj-ea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3918729" y="1580597"/>
            <a:ext cx="1667717" cy="423354"/>
            <a:chOff x="1261963" y="1055163"/>
            <a:chExt cx="1667717" cy="423354"/>
          </a:xfrm>
          <a:solidFill>
            <a:srgbClr val="99CCFF"/>
          </a:solidFill>
        </p:grpSpPr>
        <p:cxnSp>
          <p:nvCxnSpPr>
            <p:cNvPr id="64" name="직선 화살표 연결선 63"/>
            <p:cNvCxnSpPr/>
            <p:nvPr/>
          </p:nvCxnSpPr>
          <p:spPr>
            <a:xfrm>
              <a:off x="1336941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/>
            <p:cNvCxnSpPr/>
            <p:nvPr/>
          </p:nvCxnSpPr>
          <p:spPr>
            <a:xfrm>
              <a:off x="2194494" y="1343195"/>
              <a:ext cx="735186" cy="0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꺾인 연결선 65"/>
            <p:cNvCxnSpPr/>
            <p:nvPr/>
          </p:nvCxnSpPr>
          <p:spPr>
            <a:xfrm rot="16200000" flipH="1" flipV="1">
              <a:off x="1801068" y="586951"/>
              <a:ext cx="17140" cy="1095349"/>
            </a:xfrm>
            <a:prstGeom prst="bentConnector3">
              <a:avLst>
                <a:gd name="adj1" fmla="val -963256"/>
              </a:avLst>
            </a:prstGeom>
            <a:grpFill/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화살표 연결선 66"/>
            <p:cNvCxnSpPr/>
            <p:nvPr/>
          </p:nvCxnSpPr>
          <p:spPr>
            <a:xfrm>
              <a:off x="2354858" y="1055163"/>
              <a:ext cx="0" cy="288032"/>
            </a:xfrm>
            <a:prstGeom prst="straightConnector1">
              <a:avLst/>
            </a:prstGeom>
            <a:grpFill/>
            <a:ln w="127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순서도: 판단 67"/>
            <p:cNvSpPr/>
            <p:nvPr/>
          </p:nvSpPr>
          <p:spPr>
            <a:xfrm>
              <a:off x="2072127" y="1214124"/>
              <a:ext cx="540059" cy="264393"/>
            </a:xfrm>
            <a:prstGeom prst="flowChartDecis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3081708" y="1662580"/>
            <a:ext cx="1270578" cy="432048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000"/>
              </a:lnSpc>
            </a:pPr>
            <a:r>
              <a:rPr lang="ko-KR" altLang="en-US" sz="1400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아이디찾기</a:t>
            </a:r>
            <a:endParaRPr lang="en-US" altLang="ko-KR" sz="1400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>
              <a:lnSpc>
                <a:spcPts val="1300"/>
              </a:lnSpc>
            </a:pPr>
            <a:r>
              <a:rPr lang="ko-KR" altLang="en-US" sz="1400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화면</a:t>
            </a:r>
            <a:endParaRPr lang="ko-KR" altLang="en-US" sz="1400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723084"/>
            <a:ext cx="2447165" cy="10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74" y="3453624"/>
            <a:ext cx="1893251" cy="1092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67969" y="2894098"/>
            <a:ext cx="1888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/>
              <a:t>findPassSuccess.jsp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9469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647700" y="837406"/>
            <a:ext cx="7848600" cy="5183188"/>
          </a:xfrm>
          <a:prstGeom prst="roundRect">
            <a:avLst>
              <a:gd name="adj" fmla="val 2144"/>
            </a:avLst>
          </a:prstGeom>
          <a:solidFill>
            <a:srgbClr val="EAEAEA">
              <a:alpha val="41000"/>
            </a:srgbClr>
          </a:solidFill>
          <a:ln w="19050" algn="ctr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5" name="AutoShape 1028"/>
          <p:cNvSpPr>
            <a:spLocks noChangeArrowheads="1"/>
          </p:cNvSpPr>
          <p:nvPr/>
        </p:nvSpPr>
        <p:spPr bwMode="auto">
          <a:xfrm>
            <a:off x="5400675" y="5569744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6" name="AutoShape 1029"/>
          <p:cNvSpPr>
            <a:spLocks noChangeArrowheads="1"/>
          </p:cNvSpPr>
          <p:nvPr/>
        </p:nvSpPr>
        <p:spPr bwMode="auto">
          <a:xfrm>
            <a:off x="2016125" y="1275556"/>
            <a:ext cx="2447925" cy="288925"/>
          </a:xfrm>
          <a:prstGeom prst="roundRect">
            <a:avLst>
              <a:gd name="adj" fmla="val 16667"/>
            </a:avLst>
          </a:prstGeom>
          <a:solidFill>
            <a:srgbClr val="C0C0C0">
              <a:alpha val="62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7" name="AutoShape 1030"/>
          <p:cNvSpPr>
            <a:spLocks noChangeArrowheads="1"/>
          </p:cNvSpPr>
          <p:nvPr/>
        </p:nvSpPr>
        <p:spPr bwMode="auto">
          <a:xfrm>
            <a:off x="4752975" y="4155281"/>
            <a:ext cx="3024187" cy="1273175"/>
          </a:xfrm>
          <a:prstGeom prst="roundRect">
            <a:avLst>
              <a:gd name="adj" fmla="val 10171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" name="AutoShape 1031"/>
          <p:cNvSpPr>
            <a:spLocks noChangeArrowheads="1"/>
          </p:cNvSpPr>
          <p:nvPr/>
        </p:nvSpPr>
        <p:spPr bwMode="auto">
          <a:xfrm>
            <a:off x="2016125" y="1683544"/>
            <a:ext cx="5832475" cy="360362"/>
          </a:xfrm>
          <a:prstGeom prst="roundRect">
            <a:avLst>
              <a:gd name="adj" fmla="val 16667"/>
            </a:avLst>
          </a:prstGeom>
          <a:solidFill>
            <a:srgbClr val="99CC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AutoShape 1032"/>
          <p:cNvSpPr>
            <a:spLocks noChangeArrowheads="1"/>
          </p:cNvSpPr>
          <p:nvPr/>
        </p:nvSpPr>
        <p:spPr bwMode="auto">
          <a:xfrm>
            <a:off x="2016125" y="2140744"/>
            <a:ext cx="2447925" cy="3816350"/>
          </a:xfrm>
          <a:prstGeom prst="roundRect">
            <a:avLst>
              <a:gd name="adj" fmla="val 5190"/>
            </a:avLst>
          </a:prstGeom>
          <a:solidFill>
            <a:srgbClr val="808000">
              <a:alpha val="39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" name="AutoShape 1033"/>
          <p:cNvSpPr>
            <a:spLocks noChangeArrowheads="1"/>
          </p:cNvSpPr>
          <p:nvPr/>
        </p:nvSpPr>
        <p:spPr bwMode="auto">
          <a:xfrm>
            <a:off x="6480175" y="2283619"/>
            <a:ext cx="1150937" cy="8636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1" name="Text Box 1034"/>
          <p:cNvSpPr txBox="1">
            <a:spLocks noChangeArrowheads="1"/>
          </p:cNvSpPr>
          <p:nvPr/>
        </p:nvSpPr>
        <p:spPr bwMode="auto">
          <a:xfrm>
            <a:off x="2017712" y="2140744"/>
            <a:ext cx="2446338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00">
                    <a:alpha val="42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>
                    <a:alpha val="35001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82800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Spring MVC</a:t>
            </a:r>
          </a:p>
        </p:txBody>
      </p:sp>
      <p:sp>
        <p:nvSpPr>
          <p:cNvPr id="12" name="Text Box 1035"/>
          <p:cNvSpPr txBox="1">
            <a:spLocks noChangeArrowheads="1"/>
          </p:cNvSpPr>
          <p:nvPr/>
        </p:nvSpPr>
        <p:spPr bwMode="auto">
          <a:xfrm>
            <a:off x="2016125" y="1707356"/>
            <a:ext cx="59039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org.springframework.web.servlet.DispatcherServlet</a:t>
            </a:r>
          </a:p>
        </p:txBody>
      </p:sp>
      <p:sp>
        <p:nvSpPr>
          <p:cNvPr id="13" name="Text Box 1036"/>
          <p:cNvSpPr txBox="1">
            <a:spLocks noChangeArrowheads="1"/>
          </p:cNvSpPr>
          <p:nvPr/>
        </p:nvSpPr>
        <p:spPr bwMode="auto">
          <a:xfrm>
            <a:off x="2808287" y="24280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4" name="Text Box 1037"/>
          <p:cNvSpPr txBox="1">
            <a:spLocks noChangeArrowheads="1"/>
          </p:cNvSpPr>
          <p:nvPr/>
        </p:nvSpPr>
        <p:spPr bwMode="auto">
          <a:xfrm>
            <a:off x="2808287" y="2715419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5" name="Text Box 1038"/>
          <p:cNvSpPr txBox="1">
            <a:spLocks noChangeArrowheads="1"/>
          </p:cNvSpPr>
          <p:nvPr/>
        </p:nvSpPr>
        <p:spPr bwMode="auto">
          <a:xfrm>
            <a:off x="2808287" y="30043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6" name="Text Box 1039"/>
          <p:cNvSpPr txBox="1">
            <a:spLocks noChangeArrowheads="1"/>
          </p:cNvSpPr>
          <p:nvPr/>
        </p:nvSpPr>
        <p:spPr bwMode="auto">
          <a:xfrm>
            <a:off x="2808287" y="4795044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3</a:t>
            </a:r>
          </a:p>
        </p:txBody>
      </p:sp>
      <p:sp>
        <p:nvSpPr>
          <p:cNvPr id="17" name="Text Box 1040"/>
          <p:cNvSpPr txBox="1">
            <a:spLocks noChangeArrowheads="1"/>
          </p:cNvSpPr>
          <p:nvPr/>
        </p:nvSpPr>
        <p:spPr bwMode="auto">
          <a:xfrm>
            <a:off x="2808287" y="5082381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2</a:t>
            </a:r>
          </a:p>
        </p:txBody>
      </p:sp>
      <p:sp>
        <p:nvSpPr>
          <p:cNvPr id="18" name="Text Box 1041"/>
          <p:cNvSpPr txBox="1">
            <a:spLocks noChangeArrowheads="1"/>
          </p:cNvSpPr>
          <p:nvPr/>
        </p:nvSpPr>
        <p:spPr bwMode="auto">
          <a:xfrm>
            <a:off x="2808287" y="5371306"/>
            <a:ext cx="1511300" cy="225425"/>
          </a:xfrm>
          <a:prstGeom prst="rect">
            <a:avLst/>
          </a:prstGeom>
          <a:solidFill>
            <a:srgbClr val="808000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Interceptor 1</a:t>
            </a:r>
          </a:p>
        </p:txBody>
      </p:sp>
      <p:sp>
        <p:nvSpPr>
          <p:cNvPr id="19" name="Text Box 1042"/>
          <p:cNvSpPr txBox="1">
            <a:spLocks noChangeArrowheads="1"/>
          </p:cNvSpPr>
          <p:nvPr/>
        </p:nvSpPr>
        <p:spPr bwMode="auto">
          <a:xfrm>
            <a:off x="4752975" y="4155281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Template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JSP</a:t>
            </a:r>
          </a:p>
          <a:p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-</a:t>
            </a:r>
            <a:r>
              <a:rPr lang="en-US" altLang="ko-KR" sz="160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Velocity</a:t>
            </a:r>
          </a:p>
          <a:p>
            <a:pPr>
              <a:buFontTx/>
              <a:buChar char="-"/>
            </a:pPr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 Freemarker</a:t>
            </a:r>
          </a:p>
        </p:txBody>
      </p:sp>
      <p:sp>
        <p:nvSpPr>
          <p:cNvPr id="20" name="Text Box 1043"/>
          <p:cNvSpPr txBox="1">
            <a:spLocks noChangeArrowheads="1"/>
          </p:cNvSpPr>
          <p:nvPr/>
        </p:nvSpPr>
        <p:spPr bwMode="auto">
          <a:xfrm>
            <a:off x="4903787" y="3091656"/>
            <a:ext cx="122237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latin typeface="Verdana" pitchFamily="34" charset="0"/>
              </a:rPr>
              <a:t>IoC Container</a:t>
            </a:r>
          </a:p>
        </p:txBody>
      </p:sp>
      <p:sp>
        <p:nvSpPr>
          <p:cNvPr id="21" name="Text Box 1044"/>
          <p:cNvSpPr txBox="1">
            <a:spLocks noChangeArrowheads="1"/>
          </p:cNvSpPr>
          <p:nvPr/>
        </p:nvSpPr>
        <p:spPr bwMode="auto">
          <a:xfrm>
            <a:off x="6407150" y="2428081"/>
            <a:ext cx="12969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JDBC</a:t>
            </a:r>
          </a:p>
          <a:p>
            <a:pPr algn="ctr"/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ORM</a:t>
            </a:r>
          </a:p>
        </p:txBody>
      </p:sp>
      <p:sp>
        <p:nvSpPr>
          <p:cNvPr id="22" name="AutoShape 1045"/>
          <p:cNvSpPr>
            <a:spLocks noChangeArrowheads="1"/>
          </p:cNvSpPr>
          <p:nvPr/>
        </p:nvSpPr>
        <p:spPr bwMode="auto">
          <a:xfrm>
            <a:off x="4610100" y="3329781"/>
            <a:ext cx="3279775" cy="725488"/>
          </a:xfrm>
          <a:prstGeom prst="roundRect">
            <a:avLst>
              <a:gd name="adj" fmla="val 16667"/>
            </a:avLst>
          </a:prstGeom>
          <a:solidFill>
            <a:srgbClr val="99CC00">
              <a:alpha val="25000"/>
            </a:srgbClr>
          </a:solidFill>
          <a:ln w="63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3" name="AutoShape 1046"/>
          <p:cNvSpPr>
            <a:spLocks noChangeArrowheads="1"/>
          </p:cNvSpPr>
          <p:nvPr/>
        </p:nvSpPr>
        <p:spPr bwMode="auto">
          <a:xfrm>
            <a:off x="865187" y="5014119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4" name="Text Box 1047"/>
          <p:cNvSpPr txBox="1">
            <a:spLocks noChangeArrowheads="1"/>
          </p:cNvSpPr>
          <p:nvPr/>
        </p:nvSpPr>
        <p:spPr bwMode="auto">
          <a:xfrm>
            <a:off x="865187" y="5014119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applicationContext.xml</a:t>
            </a:r>
          </a:p>
        </p:txBody>
      </p:sp>
      <p:sp>
        <p:nvSpPr>
          <p:cNvPr id="25" name="AutoShape 1048"/>
          <p:cNvSpPr>
            <a:spLocks noChangeArrowheads="1"/>
          </p:cNvSpPr>
          <p:nvPr/>
        </p:nvSpPr>
        <p:spPr bwMode="auto">
          <a:xfrm>
            <a:off x="865187" y="5309394"/>
            <a:ext cx="1727200" cy="252412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6" name="Text Box 1049"/>
          <p:cNvSpPr txBox="1">
            <a:spLocks noChangeArrowheads="1"/>
          </p:cNvSpPr>
          <p:nvPr/>
        </p:nvSpPr>
        <p:spPr bwMode="auto">
          <a:xfrm>
            <a:off x="865187" y="5309394"/>
            <a:ext cx="1727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000">
                <a:solidFill>
                  <a:schemeClr val="bg1"/>
                </a:solidFill>
                <a:latin typeface="Verdana" pitchFamily="34" charset="0"/>
              </a:rPr>
              <a:t>action-servlet.xml</a:t>
            </a:r>
          </a:p>
        </p:txBody>
      </p:sp>
      <p:sp>
        <p:nvSpPr>
          <p:cNvPr id="27" name="AutoShape 1054"/>
          <p:cNvSpPr>
            <a:spLocks noChangeArrowheads="1"/>
          </p:cNvSpPr>
          <p:nvPr/>
        </p:nvSpPr>
        <p:spPr bwMode="auto">
          <a:xfrm>
            <a:off x="6480175" y="3436144"/>
            <a:ext cx="1296987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8" name="AutoShape 1055"/>
          <p:cNvSpPr>
            <a:spLocks noChangeArrowheads="1"/>
          </p:cNvSpPr>
          <p:nvPr/>
        </p:nvSpPr>
        <p:spPr bwMode="auto">
          <a:xfrm>
            <a:off x="4752975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808080"/>
                </a:solidFill>
                <a:prstDash val="dash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9" name="AutoShape 1056"/>
          <p:cNvSpPr>
            <a:spLocks noChangeArrowheads="1"/>
          </p:cNvSpPr>
          <p:nvPr/>
        </p:nvSpPr>
        <p:spPr bwMode="auto">
          <a:xfrm>
            <a:off x="2808287" y="3436144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0" name="Text Box 1057"/>
          <p:cNvSpPr txBox="1">
            <a:spLocks noChangeArrowheads="1"/>
          </p:cNvSpPr>
          <p:nvPr/>
        </p:nvSpPr>
        <p:spPr bwMode="auto">
          <a:xfrm>
            <a:off x="2808287" y="3547269"/>
            <a:ext cx="15113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Controller</a:t>
            </a:r>
          </a:p>
        </p:txBody>
      </p:sp>
      <p:sp>
        <p:nvSpPr>
          <p:cNvPr id="31" name="Text Box 1058"/>
          <p:cNvSpPr txBox="1">
            <a:spLocks noChangeArrowheads="1"/>
          </p:cNvSpPr>
          <p:nvPr/>
        </p:nvSpPr>
        <p:spPr bwMode="auto">
          <a:xfrm>
            <a:off x="4751387" y="3547269"/>
            <a:ext cx="158432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Business Object</a:t>
            </a:r>
          </a:p>
        </p:txBody>
      </p:sp>
      <p:sp>
        <p:nvSpPr>
          <p:cNvPr id="32" name="Text Box 1059"/>
          <p:cNvSpPr txBox="1">
            <a:spLocks noChangeArrowheads="1"/>
          </p:cNvSpPr>
          <p:nvPr/>
        </p:nvSpPr>
        <p:spPr bwMode="auto">
          <a:xfrm>
            <a:off x="6480175" y="3547269"/>
            <a:ext cx="1296987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DAO</a:t>
            </a:r>
          </a:p>
        </p:txBody>
      </p:sp>
      <p:sp>
        <p:nvSpPr>
          <p:cNvPr id="33" name="AutoShape 1060"/>
          <p:cNvSpPr>
            <a:spLocks noChangeArrowheads="1"/>
          </p:cNvSpPr>
          <p:nvPr/>
        </p:nvSpPr>
        <p:spPr bwMode="auto">
          <a:xfrm>
            <a:off x="2808287" y="4155281"/>
            <a:ext cx="1511300" cy="504825"/>
          </a:xfrm>
          <a:prstGeom prst="roundRect">
            <a:avLst>
              <a:gd name="adj" fmla="val 16667"/>
            </a:avLst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4" name="Text Box 1061"/>
          <p:cNvSpPr txBox="1">
            <a:spLocks noChangeArrowheads="1"/>
          </p:cNvSpPr>
          <p:nvPr/>
        </p:nvSpPr>
        <p:spPr bwMode="auto">
          <a:xfrm>
            <a:off x="2808287" y="4179094"/>
            <a:ext cx="15113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>
                    <a:alpha val="67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200">
                <a:solidFill>
                  <a:schemeClr val="bg1"/>
                </a:solidFill>
                <a:latin typeface="Verdana" pitchFamily="34" charset="0"/>
              </a:rPr>
              <a:t>ModelAndView</a:t>
            </a:r>
          </a:p>
        </p:txBody>
      </p:sp>
      <p:sp>
        <p:nvSpPr>
          <p:cNvPr id="35" name="Text Box 1062"/>
          <p:cNvSpPr txBox="1">
            <a:spLocks noChangeArrowheads="1"/>
          </p:cNvSpPr>
          <p:nvPr/>
        </p:nvSpPr>
        <p:spPr bwMode="auto">
          <a:xfrm>
            <a:off x="2016125" y="1251744"/>
            <a:ext cx="24098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HttpServletRequest</a:t>
            </a:r>
          </a:p>
        </p:txBody>
      </p:sp>
      <p:sp>
        <p:nvSpPr>
          <p:cNvPr id="36" name="Text Box 1063"/>
          <p:cNvSpPr txBox="1">
            <a:spLocks noChangeArrowheads="1"/>
          </p:cNvSpPr>
          <p:nvPr/>
        </p:nvSpPr>
        <p:spPr bwMode="auto">
          <a:xfrm>
            <a:off x="5545137" y="5541169"/>
            <a:ext cx="20653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pPr algn="ctr"/>
            <a:r>
              <a:rPr lang="en-US" altLang="ko-KR" sz="1600">
                <a:solidFill>
                  <a:schemeClr val="bg1"/>
                </a:solidFill>
                <a:latin typeface="Verdana" pitchFamily="34" charset="0"/>
              </a:rPr>
              <a:t>HttpServletResponse</a:t>
            </a:r>
          </a:p>
        </p:txBody>
      </p:sp>
      <p:sp>
        <p:nvSpPr>
          <p:cNvPr id="37" name="AutoShape 1064"/>
          <p:cNvSpPr>
            <a:spLocks noChangeArrowheads="1"/>
          </p:cNvSpPr>
          <p:nvPr/>
        </p:nvSpPr>
        <p:spPr bwMode="auto">
          <a:xfrm>
            <a:off x="6943725" y="3083719"/>
            <a:ext cx="360362" cy="463550"/>
          </a:xfrm>
          <a:prstGeom prst="upDownArrow">
            <a:avLst>
              <a:gd name="adj1" fmla="val 52426"/>
              <a:gd name="adj2" fmla="val 38441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8" name="AutoShape 1065"/>
          <p:cNvSpPr>
            <a:spLocks noChangeArrowheads="1"/>
          </p:cNvSpPr>
          <p:nvPr/>
        </p:nvSpPr>
        <p:spPr bwMode="auto">
          <a:xfrm rot="16200000">
            <a:off x="4356099" y="4048919"/>
            <a:ext cx="360363" cy="719138"/>
          </a:xfrm>
          <a:prstGeom prst="upDownArrow">
            <a:avLst>
              <a:gd name="adj1" fmla="val 52426"/>
              <a:gd name="adj2" fmla="val 59637"/>
            </a:avLst>
          </a:prstGeom>
          <a:solidFill>
            <a:srgbClr val="EAEAEA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39" name="Line 1066"/>
          <p:cNvSpPr>
            <a:spLocks noChangeShapeType="1"/>
          </p:cNvSpPr>
          <p:nvPr/>
        </p:nvSpPr>
        <p:spPr bwMode="auto">
          <a:xfrm>
            <a:off x="2951162" y="1564481"/>
            <a:ext cx="1588" cy="194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0" name="Line 1067"/>
          <p:cNvSpPr>
            <a:spLocks noChangeShapeType="1"/>
          </p:cNvSpPr>
          <p:nvPr/>
        </p:nvSpPr>
        <p:spPr bwMode="auto">
          <a:xfrm>
            <a:off x="2951162" y="3507581"/>
            <a:ext cx="36734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1" name="Line 1068"/>
          <p:cNvSpPr>
            <a:spLocks noChangeShapeType="1"/>
          </p:cNvSpPr>
          <p:nvPr/>
        </p:nvSpPr>
        <p:spPr bwMode="auto">
          <a:xfrm flipH="1">
            <a:off x="2951162" y="3869531"/>
            <a:ext cx="367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2" name="Line 1069"/>
          <p:cNvSpPr>
            <a:spLocks noChangeShapeType="1"/>
          </p:cNvSpPr>
          <p:nvPr/>
        </p:nvSpPr>
        <p:spPr bwMode="auto">
          <a:xfrm>
            <a:off x="2951162" y="3867944"/>
            <a:ext cx="1588" cy="1873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3" name="Line 1070"/>
          <p:cNvSpPr>
            <a:spLocks noChangeShapeType="1"/>
          </p:cNvSpPr>
          <p:nvPr/>
        </p:nvSpPr>
        <p:spPr bwMode="auto">
          <a:xfrm>
            <a:off x="2951162" y="5741194"/>
            <a:ext cx="23764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sm" len="sm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44" name="Text Box 1071"/>
          <p:cNvSpPr txBox="1">
            <a:spLocks noChangeArrowheads="1"/>
          </p:cNvSpPr>
          <p:nvPr/>
        </p:nvSpPr>
        <p:spPr bwMode="auto">
          <a:xfrm>
            <a:off x="6192837" y="4131469"/>
            <a:ext cx="1511300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400" kern="1200">
                <a:solidFill>
                  <a:schemeClr val="tx1"/>
                </a:solidFill>
                <a:latin typeface="Tahoma" pitchFamily="34" charset="0"/>
                <a:ea typeface="굴림" pitchFamily="50" charset="-127"/>
                <a:cs typeface="+mn-cs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Page Control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dispatch</a:t>
            </a:r>
          </a:p>
          <a:p>
            <a:r>
              <a:rPr lang="en-US" altLang="ko-KR" sz="1400">
                <a:solidFill>
                  <a:schemeClr val="bg1"/>
                </a:solidFill>
                <a:latin typeface="Verdana" pitchFamily="34" charset="0"/>
              </a:rPr>
              <a:t>- redirect</a:t>
            </a:r>
          </a:p>
        </p:txBody>
      </p:sp>
    </p:spTree>
    <p:extLst>
      <p:ext uri="{BB962C8B-B14F-4D97-AF65-F5344CB8AC3E}">
        <p14:creationId xmlns:p14="http://schemas.microsoft.com/office/powerpoint/2010/main" val="24988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그룹 124"/>
          <p:cNvGrpSpPr/>
          <p:nvPr/>
        </p:nvGrpSpPr>
        <p:grpSpPr>
          <a:xfrm>
            <a:off x="4694723" y="2924068"/>
            <a:ext cx="109344" cy="246936"/>
            <a:chOff x="1383100" y="2606000"/>
            <a:chExt cx="109344" cy="246936"/>
          </a:xfrm>
        </p:grpSpPr>
        <p:cxnSp>
          <p:nvCxnSpPr>
            <p:cNvPr id="126" name="직선 연결선 125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이등변 삼각형 126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4" name="직사각형 3"/>
          <p:cNvSpPr/>
          <p:nvPr/>
        </p:nvSpPr>
        <p:spPr>
          <a:xfrm>
            <a:off x="5722091" y="702386"/>
            <a:ext cx="2088232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/>
              <a:t>ContextLoaderListner</a:t>
            </a:r>
            <a:endParaRPr lang="en-US" altLang="ko-KR" sz="1400" dirty="0" smtClean="0"/>
          </a:p>
          <a:p>
            <a:r>
              <a:rPr lang="en-US" altLang="ko-KR" sz="1200" dirty="0" smtClean="0"/>
              <a:t> -applicationContext.xml</a:t>
            </a:r>
            <a:endParaRPr lang="ko-KR" altLang="en-US" sz="1200" dirty="0"/>
          </a:p>
        </p:txBody>
      </p:sp>
      <p:grpSp>
        <p:nvGrpSpPr>
          <p:cNvPr id="6" name="그룹 5"/>
          <p:cNvGrpSpPr/>
          <p:nvPr/>
        </p:nvGrpSpPr>
        <p:grpSpPr>
          <a:xfrm>
            <a:off x="7112420" y="4864523"/>
            <a:ext cx="1375964" cy="695005"/>
            <a:chOff x="611560" y="692696"/>
            <a:chExt cx="2232248" cy="853063"/>
          </a:xfrm>
          <a:solidFill>
            <a:srgbClr val="99CCFF"/>
          </a:solidFill>
        </p:grpSpPr>
        <p:sp>
          <p:nvSpPr>
            <p:cNvPr id="7" name="TextBox 6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sqlSessionFactory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980730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 err="1" smtClean="0"/>
                <a:t>setDataSource</a:t>
              </a:r>
              <a:r>
                <a:rPr lang="en-US" altLang="ko-KR" sz="1200" i="1" dirty="0" smtClean="0"/>
                <a:t>()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3941288" y="3140383"/>
            <a:ext cx="1746295" cy="1191184"/>
            <a:chOff x="2987824" y="836712"/>
            <a:chExt cx="1296145" cy="1191184"/>
          </a:xfrm>
          <a:solidFill>
            <a:srgbClr val="99CCFF"/>
          </a:solidFill>
        </p:grpSpPr>
        <p:sp>
          <p:nvSpPr>
            <p:cNvPr id="11" name="TextBox 1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UserService</a:t>
              </a:r>
              <a:endParaRPr lang="en-US" altLang="ko-KR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UserServiceImpl.java)</a:t>
              </a:r>
              <a:endParaRPr lang="ko-KR" alt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5" y="1473898"/>
              <a:ext cx="1296144" cy="55399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000" i="1" dirty="0" err="1" smtClean="0"/>
                <a:t>setUserDao</a:t>
              </a:r>
              <a:r>
                <a:rPr lang="en-US" altLang="ko-KR" sz="1000" i="1" dirty="0" smtClean="0"/>
                <a:t> ( )</a:t>
              </a:r>
            </a:p>
            <a:p>
              <a:r>
                <a:rPr lang="en-US" altLang="ko-KR" sz="1000" dirty="0" err="1" smtClean="0"/>
                <a:t>getUserByUserIdAndPassword</a:t>
              </a:r>
              <a:r>
                <a:rPr lang="en-US" altLang="ko-KR" sz="1000" dirty="0" smtClean="0"/>
                <a:t>()</a:t>
              </a:r>
            </a:p>
            <a:p>
              <a:r>
                <a:rPr lang="en-US" altLang="ko-KR" sz="1000" b="1" dirty="0" err="1" smtClean="0"/>
                <a:t>entryUser</a:t>
              </a:r>
              <a:r>
                <a:rPr lang="en-US" altLang="ko-KR" sz="1000" b="1" dirty="0" smtClean="0"/>
                <a:t>(User </a:t>
              </a:r>
              <a:r>
                <a:rPr lang="en-US" altLang="ko-KR" sz="1000" b="1" dirty="0" err="1" smtClean="0"/>
                <a:t>user</a:t>
              </a:r>
              <a:r>
                <a:rPr lang="en-US" altLang="ko-KR" sz="1000" b="1" dirty="0" smtClean="0"/>
                <a:t>);</a:t>
              </a:r>
              <a:endParaRPr lang="ko-KR" altLang="en-US" sz="1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1691220" y="3244334"/>
            <a:ext cx="1763831" cy="1426098"/>
            <a:chOff x="2987824" y="836712"/>
            <a:chExt cx="1296249" cy="688091"/>
          </a:xfrm>
          <a:solidFill>
            <a:srgbClr val="99CCFF"/>
          </a:solidFill>
        </p:grpSpPr>
        <p:sp>
          <p:nvSpPr>
            <p:cNvPr id="47" name="TextBox 46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i="1" dirty="0" err="1" smtClean="0"/>
                <a:t>MapperScannerConfigurer</a:t>
              </a:r>
              <a:endParaRPr lang="en-US" altLang="ko-KR" sz="1200" i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7824" y="983402"/>
              <a:ext cx="1296144" cy="54140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000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87929" y="967931"/>
              <a:ext cx="1296144" cy="7425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000" i="1" dirty="0" smtClean="0"/>
                <a:t> </a:t>
              </a:r>
              <a:r>
                <a:rPr lang="en-US" altLang="ko-KR" sz="1000" i="1" dirty="0"/>
                <a:t>persistence</a:t>
              </a:r>
              <a:endParaRPr lang="ko-KR" altLang="en-US" sz="1000" dirty="0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3940117" y="1563933"/>
            <a:ext cx="1584176" cy="625281"/>
            <a:chOff x="2987824" y="836712"/>
            <a:chExt cx="1296144" cy="62528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1" name="TextBox 50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loginValidator</a:t>
              </a:r>
              <a:endParaRPr lang="ko-KR" altLang="en-US" sz="1200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LoginValidator.java)</a:t>
              </a:r>
              <a:endParaRPr lang="ko-KR" altLang="en-US" sz="105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7434784" y="2880487"/>
            <a:ext cx="109344" cy="246936"/>
            <a:chOff x="1383100" y="2606000"/>
            <a:chExt cx="109344" cy="246936"/>
          </a:xfrm>
        </p:grpSpPr>
        <p:cxnSp>
          <p:nvCxnSpPr>
            <p:cNvPr id="105" name="직선 연결선 104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이등변 삼각형 105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5" name="그룹 114"/>
          <p:cNvGrpSpPr/>
          <p:nvPr/>
        </p:nvGrpSpPr>
        <p:grpSpPr>
          <a:xfrm>
            <a:off x="5025970" y="1160921"/>
            <a:ext cx="1764590" cy="1262366"/>
            <a:chOff x="369905" y="388706"/>
            <a:chExt cx="2473903" cy="550306"/>
          </a:xfrm>
          <a:solidFill>
            <a:srgbClr val="99CCFF"/>
          </a:solidFill>
        </p:grpSpPr>
        <p:sp>
          <p:nvSpPr>
            <p:cNvPr id="116" name="TextBox 115"/>
            <p:cNvSpPr txBox="1"/>
            <p:nvPr/>
          </p:nvSpPr>
          <p:spPr>
            <a:xfrm>
              <a:off x="369905" y="388706"/>
              <a:ext cx="2232248" cy="12556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b="1" dirty="0" err="1" smtClean="0"/>
                <a:t>UserDAO</a:t>
              </a:r>
              <a:endParaRPr lang="ko-KR" altLang="en-US" sz="12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2" name="그룹 121"/>
          <p:cNvGrpSpPr/>
          <p:nvPr/>
        </p:nvGrpSpPr>
        <p:grpSpPr>
          <a:xfrm>
            <a:off x="3945863" y="2343288"/>
            <a:ext cx="1741720" cy="565033"/>
            <a:chOff x="611560" y="692696"/>
            <a:chExt cx="2232248" cy="246316"/>
          </a:xfrm>
          <a:solidFill>
            <a:srgbClr val="99CCFF"/>
          </a:solidFill>
        </p:grpSpPr>
        <p:sp>
          <p:nvSpPr>
            <p:cNvPr id="123" name="TextBox 122"/>
            <p:cNvSpPr txBox="1"/>
            <p:nvPr/>
          </p:nvSpPr>
          <p:spPr>
            <a:xfrm>
              <a:off x="611560" y="692696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 smtClean="0"/>
                <a:t>UserService</a:t>
              </a:r>
              <a:endParaRPr lang="ko-KR" alt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4383763" y="4677101"/>
            <a:ext cx="864096" cy="565033"/>
            <a:chOff x="611560" y="692696"/>
            <a:chExt cx="2232248" cy="24631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9" name="TextBox 128"/>
            <p:cNvSpPr txBox="1"/>
            <p:nvPr/>
          </p:nvSpPr>
          <p:spPr>
            <a:xfrm>
              <a:off x="611560" y="692696"/>
              <a:ext cx="2232248" cy="20125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err="1" smtClean="0"/>
                <a:t>UserDto</a:t>
              </a:r>
              <a:r>
                <a:rPr lang="ko-KR" altLang="en-US" sz="1200" b="1" dirty="0" smtClean="0"/>
                <a:t>         </a:t>
              </a:r>
              <a:r>
                <a:rPr lang="ko-KR" altLang="en-US" sz="1200" b="1" dirty="0" err="1" smtClean="0"/>
                <a:t>ㅋ</a:t>
              </a:r>
              <a:endParaRPr lang="ko-KR" altLang="en-US" sz="12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11560" y="818259"/>
              <a:ext cx="2232248" cy="12075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31" name="직선 화살표 연결선 130"/>
          <p:cNvCxnSpPr>
            <a:stCxn id="13" idx="3"/>
          </p:cNvCxnSpPr>
          <p:nvPr/>
        </p:nvCxnSpPr>
        <p:spPr>
          <a:xfrm flipV="1">
            <a:off x="5687582" y="2730956"/>
            <a:ext cx="615507" cy="95776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812325" y="290895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43" name="직선 화살표 연결선 142"/>
          <p:cNvCxnSpPr>
            <a:stCxn id="114" idx="2"/>
            <a:endCxn id="7" idx="0"/>
          </p:cNvCxnSpPr>
          <p:nvPr/>
        </p:nvCxnSpPr>
        <p:spPr>
          <a:xfrm flipH="1">
            <a:off x="7800402" y="4604747"/>
            <a:ext cx="100865" cy="25977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직선 화살표 연결선 159"/>
          <p:cNvCxnSpPr/>
          <p:nvPr/>
        </p:nvCxnSpPr>
        <p:spPr>
          <a:xfrm flipV="1">
            <a:off x="3386688" y="2546801"/>
            <a:ext cx="532280" cy="37504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3454013" y="2392683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cxnSp>
        <p:nvCxnSpPr>
          <p:cNvPr id="165" name="직선 화살표 연결선 164"/>
          <p:cNvCxnSpPr>
            <a:stCxn id="154" idx="3"/>
          </p:cNvCxnSpPr>
          <p:nvPr/>
        </p:nvCxnSpPr>
        <p:spPr>
          <a:xfrm flipV="1">
            <a:off x="3386688" y="2112271"/>
            <a:ext cx="526534" cy="38976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8" name="그룹 197"/>
          <p:cNvGrpSpPr/>
          <p:nvPr/>
        </p:nvGrpSpPr>
        <p:grpSpPr>
          <a:xfrm>
            <a:off x="1246233" y="4851163"/>
            <a:ext cx="1057064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199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01" name="직사각형 200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직사각형 201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직사각형 199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03" name="직선 화살표 연결선 202"/>
          <p:cNvCxnSpPr/>
          <p:nvPr/>
        </p:nvCxnSpPr>
        <p:spPr>
          <a:xfrm>
            <a:off x="-438424" y="1367913"/>
            <a:ext cx="1950340" cy="0"/>
          </a:xfrm>
          <a:prstGeom prst="straightConnector1">
            <a:avLst/>
          </a:prstGeom>
          <a:ln w="1905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-517860" y="1103220"/>
            <a:ext cx="118936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login.html(get)</a:t>
            </a:r>
            <a:endParaRPr lang="ko-KR" altLang="en-US" sz="1400" dirty="0"/>
          </a:p>
        </p:txBody>
      </p:sp>
      <p:cxnSp>
        <p:nvCxnSpPr>
          <p:cNvPr id="218" name="직선 화살표 연결선 217"/>
          <p:cNvCxnSpPr>
            <a:stCxn id="197" idx="2"/>
            <a:endCxn id="202" idx="0"/>
          </p:cNvCxnSpPr>
          <p:nvPr/>
        </p:nvCxnSpPr>
        <p:spPr>
          <a:xfrm flipH="1">
            <a:off x="1774765" y="4525312"/>
            <a:ext cx="681131" cy="325851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그룹 220"/>
          <p:cNvGrpSpPr/>
          <p:nvPr/>
        </p:nvGrpSpPr>
        <p:grpSpPr>
          <a:xfrm>
            <a:off x="2376635" y="4821116"/>
            <a:ext cx="1148671" cy="604415"/>
            <a:chOff x="107504" y="3679979"/>
            <a:chExt cx="1816127" cy="604415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222" name="그룹 25"/>
            <p:cNvGrpSpPr/>
            <p:nvPr/>
          </p:nvGrpSpPr>
          <p:grpSpPr>
            <a:xfrm>
              <a:off x="107504" y="3679979"/>
              <a:ext cx="1816127" cy="604415"/>
              <a:chOff x="755576" y="1560230"/>
              <a:chExt cx="1296144" cy="484249"/>
            </a:xfrm>
            <a:grpFill/>
          </p:grpSpPr>
          <p:sp>
            <p:nvSpPr>
              <p:cNvPr id="224" name="직사각형 223"/>
              <p:cNvSpPr/>
              <p:nvPr/>
            </p:nvSpPr>
            <p:spPr>
              <a:xfrm>
                <a:off x="755576" y="1792515"/>
                <a:ext cx="1296144" cy="25196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직사각형 224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u="sng" dirty="0" smtClean="0">
                    <a:solidFill>
                      <a:schemeClr val="tx1"/>
                    </a:solidFill>
                  </a:rPr>
                  <a:t>loginSucess.jsp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3" name="직사각형 222"/>
            <p:cNvSpPr/>
            <p:nvPr/>
          </p:nvSpPr>
          <p:spPr>
            <a:xfrm>
              <a:off x="179512" y="4005064"/>
              <a:ext cx="184730" cy="276999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228" name="직선 화살표 연결선 227"/>
          <p:cNvCxnSpPr>
            <a:stCxn id="197" idx="2"/>
            <a:endCxn id="225" idx="0"/>
          </p:cNvCxnSpPr>
          <p:nvPr/>
        </p:nvCxnSpPr>
        <p:spPr>
          <a:xfrm>
            <a:off x="2455896" y="4525312"/>
            <a:ext cx="495075" cy="295804"/>
          </a:xfrm>
          <a:prstGeom prst="straightConnector1">
            <a:avLst/>
          </a:prstGeom>
          <a:ln w="63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64542" y="4551075"/>
            <a:ext cx="109837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login.html(post)</a:t>
            </a:r>
            <a:endParaRPr lang="ko-KR" altLang="en-US" sz="1200" dirty="0"/>
          </a:p>
        </p:txBody>
      </p:sp>
      <p:sp>
        <p:nvSpPr>
          <p:cNvPr id="189" name="직사각형 188"/>
          <p:cNvSpPr/>
          <p:nvPr/>
        </p:nvSpPr>
        <p:spPr>
          <a:xfrm>
            <a:off x="954121" y="792467"/>
            <a:ext cx="2664553" cy="5028714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</a:ln>
        </p:spPr>
        <p:txBody>
          <a:bodyPr wrap="square">
            <a:noAutofit/>
          </a:bodyPr>
          <a:lstStyle/>
          <a:p>
            <a:r>
              <a:rPr lang="en-US" altLang="ko-KR" sz="1400" dirty="0" err="1" smtClean="0"/>
              <a:t>StripesDispatcher</a:t>
            </a:r>
            <a:endParaRPr lang="en-US" altLang="ko-KR" sz="1400" dirty="0" smtClean="0"/>
          </a:p>
        </p:txBody>
      </p:sp>
      <p:grpSp>
        <p:nvGrpSpPr>
          <p:cNvPr id="190" name="그룹 84"/>
          <p:cNvGrpSpPr/>
          <p:nvPr/>
        </p:nvGrpSpPr>
        <p:grpSpPr>
          <a:xfrm>
            <a:off x="1511916" y="1194829"/>
            <a:ext cx="1872208" cy="625281"/>
            <a:chOff x="2987824" y="836712"/>
            <a:chExt cx="1296144" cy="625281"/>
          </a:xfrm>
          <a:solidFill>
            <a:schemeClr val="bg1">
              <a:lumMod val="75000"/>
            </a:schemeClr>
          </a:solidFill>
        </p:grpSpPr>
        <p:sp>
          <p:nvSpPr>
            <p:cNvPr id="191" name="TextBox 190"/>
            <p:cNvSpPr txBox="1"/>
            <p:nvPr/>
          </p:nvSpPr>
          <p:spPr>
            <a:xfrm>
              <a:off x="2987824" y="836712"/>
              <a:ext cx="1296144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handlerMapping</a:t>
              </a:r>
              <a:endParaRPr lang="en-US" altLang="ko-KR" sz="1200" i="1" dirty="0" smtClean="0"/>
            </a:p>
            <a:p>
              <a:r>
                <a:rPr lang="en-US" altLang="ko-KR" sz="1200" i="1" dirty="0" smtClean="0"/>
                <a:t>(</a:t>
              </a:r>
              <a:r>
                <a:rPr lang="en-US" altLang="ko-KR" sz="1050" i="1" dirty="0" err="1" smtClean="0"/>
                <a:t>SimpleUrlHandlerMapping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grpSp>
        <p:nvGrpSpPr>
          <p:cNvPr id="151" name="그룹 88"/>
          <p:cNvGrpSpPr/>
          <p:nvPr/>
        </p:nvGrpSpPr>
        <p:grpSpPr>
          <a:xfrm>
            <a:off x="1514480" y="1972165"/>
            <a:ext cx="1872208" cy="1772863"/>
            <a:chOff x="2987824" y="901364"/>
            <a:chExt cx="1296144" cy="1772863"/>
          </a:xfrm>
          <a:solidFill>
            <a:schemeClr val="accent2">
              <a:lumMod val="75000"/>
            </a:schemeClr>
          </a:solidFill>
        </p:grpSpPr>
        <p:sp>
          <p:nvSpPr>
            <p:cNvPr id="154" name="TextBox 15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loginFormController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050" i="1" dirty="0" smtClean="0"/>
                <a:t>LoginFormController.java)</a:t>
              </a:r>
              <a:endParaRPr lang="ko-KR" altLang="en-US" sz="105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987824" y="1473898"/>
              <a:ext cx="1296144" cy="120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setLoginValidator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/>
                <a:t>setUserService</a:t>
              </a:r>
              <a:r>
                <a:rPr lang="en-US" altLang="ko-KR" sz="1200" i="1" dirty="0"/>
                <a:t>( )</a:t>
              </a:r>
            </a:p>
            <a:p>
              <a:endParaRPr lang="en-US" altLang="ko-KR" sz="1200" i="1" dirty="0" smtClean="0"/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setUpForm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en-US" altLang="ko-KR" sz="1200" b="1" dirty="0" err="1"/>
                <a:t>toLoginView</a:t>
              </a:r>
              <a:r>
                <a:rPr lang="en-US" altLang="ko-KR" sz="1200" b="1" dirty="0" smtClean="0"/>
                <a:t>()</a:t>
              </a:r>
            </a:p>
            <a:p>
              <a:r>
                <a:rPr lang="en-US" altLang="ko-KR" sz="1200" b="1" dirty="0" err="1" smtClean="0"/>
                <a:t>onSubmit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</p:grpSp>
      <p:grpSp>
        <p:nvGrpSpPr>
          <p:cNvPr id="194" name="그룹 96"/>
          <p:cNvGrpSpPr/>
          <p:nvPr/>
        </p:nvGrpSpPr>
        <p:grpSpPr>
          <a:xfrm>
            <a:off x="1456741" y="3900031"/>
            <a:ext cx="1998310" cy="625281"/>
            <a:chOff x="2987824" y="836712"/>
            <a:chExt cx="1296144" cy="62528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5" name="TextBox 194"/>
            <p:cNvSpPr txBox="1"/>
            <p:nvPr/>
          </p:nvSpPr>
          <p:spPr>
            <a:xfrm>
              <a:off x="2987824" y="836712"/>
              <a:ext cx="1296144" cy="4616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internalResourceViewResolver</a:t>
              </a:r>
              <a:r>
                <a:rPr lang="en-US" altLang="ko-KR" sz="1200" i="1" dirty="0" smtClean="0"/>
                <a:t> ( </a:t>
              </a:r>
              <a:r>
                <a:rPr lang="en-US" altLang="ko-KR" sz="1050" i="1" dirty="0" err="1" smtClean="0"/>
                <a:t>SInternalResourceViewResolver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987824" y="130810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</p:grp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 클래스다이어그램 </a:t>
            </a:r>
            <a:endParaRPr lang="ko-KR" altLang="en-US" dirty="0"/>
          </a:p>
        </p:txBody>
      </p:sp>
      <p:cxnSp>
        <p:nvCxnSpPr>
          <p:cNvPr id="87" name="직선 화살표 연결선 86"/>
          <p:cNvCxnSpPr>
            <a:stCxn id="12" idx="2"/>
            <a:endCxn id="129" idx="0"/>
          </p:cNvCxnSpPr>
          <p:nvPr/>
        </p:nvCxnSpPr>
        <p:spPr>
          <a:xfrm>
            <a:off x="4814436" y="4331567"/>
            <a:ext cx="1375" cy="34553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/>
          <p:nvPr/>
        </p:nvCxnSpPr>
        <p:spPr>
          <a:xfrm rot="10800000" flipH="1">
            <a:off x="1246232" y="1613773"/>
            <a:ext cx="265683" cy="3791881"/>
          </a:xfrm>
          <a:prstGeom prst="bentConnector3">
            <a:avLst>
              <a:gd name="adj1" fmla="val -193812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꺾인 연결선 18"/>
          <p:cNvCxnSpPr/>
          <p:nvPr/>
        </p:nvCxnSpPr>
        <p:spPr>
          <a:xfrm rot="5400000" flipH="1">
            <a:off x="271905" y="2709472"/>
            <a:ext cx="3919078" cy="1439055"/>
          </a:xfrm>
          <a:prstGeom prst="bentConnector4">
            <a:avLst>
              <a:gd name="adj1" fmla="val -6069"/>
              <a:gd name="adj2" fmla="val 165306"/>
            </a:avLst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/>
          <p:cNvCxnSpPr>
            <a:stCxn id="191" idx="2"/>
            <a:endCxn id="152" idx="0"/>
          </p:cNvCxnSpPr>
          <p:nvPr/>
        </p:nvCxnSpPr>
        <p:spPr>
          <a:xfrm>
            <a:off x="2448020" y="1818077"/>
            <a:ext cx="2564" cy="1540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직선 화살표 연결선 90"/>
          <p:cNvCxnSpPr>
            <a:stCxn id="153" idx="2"/>
            <a:endCxn id="195" idx="0"/>
          </p:cNvCxnSpPr>
          <p:nvPr/>
        </p:nvCxnSpPr>
        <p:spPr>
          <a:xfrm>
            <a:off x="2450584" y="3745028"/>
            <a:ext cx="5312" cy="15500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-347474" y="5562140"/>
            <a:ext cx="142500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U</a:t>
            </a:r>
            <a:r>
              <a:rPr lang="en-US" altLang="ko-KR" sz="1400" dirty="0" smtClean="0"/>
              <a:t>serEdit.html(get)</a:t>
            </a:r>
            <a:endParaRPr lang="ko-KR" altLang="en-US" sz="1400" dirty="0"/>
          </a:p>
        </p:txBody>
      </p:sp>
      <p:cxnSp>
        <p:nvCxnSpPr>
          <p:cNvPr id="97" name="직선 화살표 연결선 96"/>
          <p:cNvCxnSpPr>
            <a:stCxn id="48" idx="1"/>
          </p:cNvCxnSpPr>
          <p:nvPr/>
        </p:nvCxnSpPr>
        <p:spPr>
          <a:xfrm flipH="1">
            <a:off x="682548" y="4109394"/>
            <a:ext cx="1008672" cy="95341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화살표 연결선 99"/>
          <p:cNvCxnSpPr/>
          <p:nvPr/>
        </p:nvCxnSpPr>
        <p:spPr>
          <a:xfrm>
            <a:off x="3386688" y="3586642"/>
            <a:ext cx="970180" cy="151699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432197" y="3417905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사용</a:t>
            </a:r>
            <a:r>
              <a:rPr lang="en-US" altLang="ko-KR" sz="1200" dirty="0" smtClean="0">
                <a:solidFill>
                  <a:srgbClr val="0000FF"/>
                </a:solidFill>
                <a:latin typeface="HY얕은샘물M" pitchFamily="18" charset="-127"/>
                <a:ea typeface="HY얕은샘물M" pitchFamily="18" charset="-127"/>
              </a:rPr>
              <a:t> </a:t>
            </a:r>
            <a:r>
              <a:rPr lang="en-US" altLang="ko-KR" sz="1200" dirty="0" smtClean="0">
                <a:solidFill>
                  <a:srgbClr val="0000FF"/>
                </a:solidFill>
              </a:rPr>
              <a:t> 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7112420" y="5744194"/>
            <a:ext cx="1375964" cy="695005"/>
            <a:chOff x="611560" y="692696"/>
            <a:chExt cx="2232248" cy="853063"/>
          </a:xfrm>
          <a:solidFill>
            <a:srgbClr val="99CCFF"/>
          </a:solidFill>
        </p:grpSpPr>
        <p:sp>
          <p:nvSpPr>
            <p:cNvPr id="82" name="TextBox 81"/>
            <p:cNvSpPr txBox="1"/>
            <p:nvPr/>
          </p:nvSpPr>
          <p:spPr>
            <a:xfrm>
              <a:off x="611560" y="692696"/>
              <a:ext cx="2232248" cy="3073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dataSource</a:t>
              </a:r>
              <a:endParaRPr lang="ko-KR" alt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1560" y="980728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4815811" y="5776995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 err="1"/>
              <a:t>dataSource</a:t>
            </a:r>
            <a:endParaRPr lang="ko-KR" altLang="en-US" dirty="0"/>
          </a:p>
        </p:txBody>
      </p:sp>
      <p:cxnSp>
        <p:nvCxnSpPr>
          <p:cNvPr id="94" name="직선 화살표 연결선 93"/>
          <p:cNvCxnSpPr>
            <a:stCxn id="9" idx="2"/>
            <a:endCxn id="82" idx="0"/>
          </p:cNvCxnSpPr>
          <p:nvPr/>
        </p:nvCxnSpPr>
        <p:spPr>
          <a:xfrm>
            <a:off x="7800402" y="5559528"/>
            <a:ext cx="0" cy="18466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그룹 107"/>
          <p:cNvGrpSpPr/>
          <p:nvPr/>
        </p:nvGrpSpPr>
        <p:grpSpPr>
          <a:xfrm>
            <a:off x="6657169" y="2792217"/>
            <a:ext cx="2446851" cy="1619661"/>
            <a:chOff x="611560" y="692696"/>
            <a:chExt cx="2232248" cy="1988006"/>
          </a:xfrm>
          <a:solidFill>
            <a:srgbClr val="99CCFF"/>
          </a:solidFill>
        </p:grpSpPr>
        <p:sp>
          <p:nvSpPr>
            <p:cNvPr id="109" name="TextBox 108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AccountMapper</a:t>
              </a:r>
              <a:endParaRPr lang="ko-KR" altLang="en-US" sz="12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11560" y="980730"/>
              <a:ext cx="2232248" cy="16999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AccountMapper.xml</a:t>
              </a:r>
              <a:endParaRPr lang="en-US" altLang="ko-KR" sz="1200" i="1" dirty="0" smtClean="0"/>
            </a:p>
            <a:p>
              <a:r>
                <a:rPr lang="en-US" altLang="ko-KR" sz="1200" i="1" dirty="0" err="1" smtClean="0"/>
                <a:t>getAccountByUsername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getAccountByUsernameAndPassword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updateAccount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insertAccount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updateProfile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insertProfile</a:t>
              </a:r>
              <a:r>
                <a:rPr lang="en-US" altLang="ko-KR" sz="1200" i="1" dirty="0" smtClean="0"/>
                <a:t>()</a:t>
              </a:r>
              <a:endParaRPr lang="ko-KR" altLang="en-US" sz="1200" dirty="0"/>
            </a:p>
          </p:txBody>
        </p:sp>
      </p:grpSp>
      <p:grpSp>
        <p:nvGrpSpPr>
          <p:cNvPr id="112" name="그룹 111"/>
          <p:cNvGrpSpPr/>
          <p:nvPr/>
        </p:nvGrpSpPr>
        <p:grpSpPr>
          <a:xfrm>
            <a:off x="6648198" y="2801177"/>
            <a:ext cx="2476495" cy="1803570"/>
            <a:chOff x="464342" y="516632"/>
            <a:chExt cx="2259290" cy="2213742"/>
          </a:xfrm>
          <a:solidFill>
            <a:srgbClr val="99CCFF"/>
          </a:solidFill>
        </p:grpSpPr>
        <p:sp>
          <p:nvSpPr>
            <p:cNvPr id="113" name="TextBox 112"/>
            <p:cNvSpPr txBox="1"/>
            <p:nvPr/>
          </p:nvSpPr>
          <p:spPr>
            <a:xfrm>
              <a:off x="464342" y="516632"/>
              <a:ext cx="2232248" cy="33999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AccountMapper</a:t>
              </a:r>
              <a:endParaRPr lang="ko-KR" altLang="en-US" sz="12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91384" y="1030402"/>
              <a:ext cx="2232248" cy="16999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AccountMapper.xml</a:t>
              </a:r>
              <a:endParaRPr lang="en-US" altLang="ko-KR" sz="1200" i="1" dirty="0" smtClean="0"/>
            </a:p>
            <a:p>
              <a:r>
                <a:rPr lang="en-US" altLang="ko-KR" sz="1200" i="1" dirty="0" err="1" smtClean="0"/>
                <a:t>getAccountByUsername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getAccountByUsernameAndPassword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updateAccount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insertAccount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updateProfile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insertProfile</a:t>
              </a:r>
              <a:r>
                <a:rPr lang="en-US" altLang="ko-KR" sz="1200" i="1" dirty="0" smtClean="0"/>
                <a:t>()</a:t>
              </a:r>
              <a:endParaRPr lang="ko-KR" altLang="en-US" sz="1200" dirty="0"/>
            </a:p>
          </p:txBody>
        </p:sp>
      </p:grpSp>
      <p:grpSp>
        <p:nvGrpSpPr>
          <p:cNvPr id="118" name="그룹 117"/>
          <p:cNvGrpSpPr/>
          <p:nvPr/>
        </p:nvGrpSpPr>
        <p:grpSpPr>
          <a:xfrm>
            <a:off x="7264820" y="5016923"/>
            <a:ext cx="1375964" cy="695005"/>
            <a:chOff x="611560" y="692696"/>
            <a:chExt cx="2232248" cy="853063"/>
          </a:xfrm>
          <a:solidFill>
            <a:srgbClr val="99CCFF"/>
          </a:solidFill>
        </p:grpSpPr>
        <p:sp>
          <p:nvSpPr>
            <p:cNvPr id="119" name="TextBox 118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sqlSessionFactory</a:t>
              </a:r>
              <a:endParaRPr lang="ko-KR" altLang="en-US" sz="12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11560" y="980730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 err="1" smtClean="0"/>
                <a:t>setDataSource</a:t>
              </a:r>
              <a:r>
                <a:rPr lang="en-US" altLang="ko-KR" sz="1200" i="1" dirty="0" smtClean="0"/>
                <a:t>()</a:t>
              </a:r>
              <a:endParaRPr lang="ko-KR" altLang="en-US" sz="12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962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그룹 182"/>
          <p:cNvGrpSpPr/>
          <p:nvPr/>
        </p:nvGrpSpPr>
        <p:grpSpPr>
          <a:xfrm>
            <a:off x="4614246" y="1479342"/>
            <a:ext cx="1989370" cy="880997"/>
            <a:chOff x="611560" y="692696"/>
            <a:chExt cx="2232248" cy="108135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5" name="TextBox 184"/>
            <p:cNvSpPr txBox="1"/>
            <p:nvPr/>
          </p:nvSpPr>
          <p:spPr>
            <a:xfrm>
              <a:off x="611560" y="980730"/>
              <a:ext cx="2232248" cy="7933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 </a:t>
              </a:r>
              <a:r>
                <a:rPr lang="en-US" altLang="ko-KR" sz="1200" dirty="0" err="1"/>
                <a:t>getProductListByCategory</a:t>
              </a:r>
              <a:r>
                <a:rPr lang="en-US" altLang="ko-KR" sz="1200" dirty="0"/>
                <a:t>( </a:t>
              </a:r>
              <a:r>
                <a:rPr lang="en-US" altLang="ko-KR" sz="1200" dirty="0" smtClean="0"/>
                <a:t>)</a:t>
              </a:r>
            </a:p>
            <a:p>
              <a:r>
                <a:rPr lang="en-US" altLang="ko-KR" sz="1200" dirty="0" err="1"/>
                <a:t>getProduct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/>
                <a:t>searchProductList</a:t>
              </a:r>
              <a:r>
                <a:rPr lang="en-US" altLang="ko-KR" sz="1200" dirty="0" smtClean="0"/>
                <a:t>()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ProductMapper</a:t>
              </a:r>
              <a:endParaRPr lang="ko-KR" altLang="en-US" sz="1200" dirty="0"/>
            </a:p>
          </p:txBody>
        </p:sp>
      </p:grpSp>
      <p:grpSp>
        <p:nvGrpSpPr>
          <p:cNvPr id="177" name="그룹 176"/>
          <p:cNvGrpSpPr/>
          <p:nvPr/>
        </p:nvGrpSpPr>
        <p:grpSpPr>
          <a:xfrm>
            <a:off x="5061877" y="2221840"/>
            <a:ext cx="1989370" cy="511665"/>
            <a:chOff x="611560" y="692696"/>
            <a:chExt cx="2232248" cy="6280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8" name="TextBox 177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/>
                <a:t>LineItemMapper</a:t>
              </a:r>
              <a:endParaRPr lang="ko-KR" altLang="en-US" sz="12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611560" y="980730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 </a:t>
              </a:r>
              <a:r>
                <a:rPr lang="en-US" altLang="ko-KR" sz="1200" dirty="0" err="1"/>
                <a:t>insertLineItem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</p:txBody>
        </p:sp>
      </p:grpSp>
      <p:grpSp>
        <p:nvGrpSpPr>
          <p:cNvPr id="186" name="그룹 185"/>
          <p:cNvGrpSpPr/>
          <p:nvPr/>
        </p:nvGrpSpPr>
        <p:grpSpPr>
          <a:xfrm>
            <a:off x="5208176" y="2538723"/>
            <a:ext cx="1989370" cy="696331"/>
            <a:chOff x="611560" y="692696"/>
            <a:chExt cx="2232248" cy="85469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7" name="TextBox 186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SequenceMapper</a:t>
              </a:r>
              <a:endParaRPr lang="ko-KR" altLang="en-US" sz="1200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11560" y="980730"/>
              <a:ext cx="2232248" cy="56665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 </a:t>
              </a:r>
              <a:r>
                <a:rPr lang="en-US" altLang="ko-KR" sz="1200" dirty="0" err="1"/>
                <a:t>getSequence</a:t>
              </a:r>
              <a:r>
                <a:rPr lang="en-US" altLang="ko-KR" sz="1200" dirty="0"/>
                <a:t>( </a:t>
              </a:r>
              <a:r>
                <a:rPr lang="en-US" altLang="ko-KR" sz="1200" dirty="0" smtClean="0"/>
                <a:t> )</a:t>
              </a:r>
            </a:p>
            <a:p>
              <a:r>
                <a:rPr lang="en-US" altLang="ko-KR" sz="1200" dirty="0" err="1" smtClean="0"/>
                <a:t>updateSequence</a:t>
              </a:r>
              <a:r>
                <a:rPr lang="en-US" altLang="ko-KR" sz="1200" dirty="0" smtClean="0"/>
                <a:t>()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702904" y="4507451"/>
            <a:ext cx="1375964" cy="695005"/>
            <a:chOff x="611560" y="692696"/>
            <a:chExt cx="2232248" cy="853063"/>
          </a:xfrm>
          <a:solidFill>
            <a:srgbClr val="99CCFF"/>
          </a:solidFill>
        </p:grpSpPr>
        <p:sp>
          <p:nvSpPr>
            <p:cNvPr id="7" name="TextBox 6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 smtClean="0"/>
                <a:t>sqlSessionFactory</a:t>
              </a:r>
              <a:endParaRPr lang="ko-KR" alt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1560" y="980730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 err="1" smtClean="0"/>
                <a:t>setDataSource</a:t>
              </a:r>
              <a:r>
                <a:rPr lang="en-US" altLang="ko-KR" sz="1200" i="1" dirty="0" smtClean="0"/>
                <a:t>()</a:t>
              </a:r>
              <a:endParaRPr lang="ko-KR" alt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6448721" y="2880487"/>
            <a:ext cx="109344" cy="246936"/>
            <a:chOff x="1383100" y="2606000"/>
            <a:chExt cx="109344" cy="246936"/>
          </a:xfrm>
        </p:grpSpPr>
        <p:cxnSp>
          <p:nvCxnSpPr>
            <p:cNvPr id="105" name="직선 연결선 104"/>
            <p:cNvCxnSpPr/>
            <p:nvPr/>
          </p:nvCxnSpPr>
          <p:spPr>
            <a:xfrm>
              <a:off x="1439652" y="2612402"/>
              <a:ext cx="5002" cy="240534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이등변 삼각형 105"/>
            <p:cNvSpPr/>
            <p:nvPr/>
          </p:nvSpPr>
          <p:spPr>
            <a:xfrm flipH="1">
              <a:off x="1383100" y="2606000"/>
              <a:ext cx="109344" cy="126484"/>
            </a:xfrm>
            <a:prstGeom prst="triangl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cxnSp>
        <p:nvCxnSpPr>
          <p:cNvPr id="143" name="직선 화살표 연결선 142"/>
          <p:cNvCxnSpPr>
            <a:stCxn id="158" idx="3"/>
            <a:endCxn id="185" idx="1"/>
          </p:cNvCxnSpPr>
          <p:nvPr/>
        </p:nvCxnSpPr>
        <p:spPr>
          <a:xfrm flipV="1">
            <a:off x="3100603" y="2037174"/>
            <a:ext cx="1513643" cy="45569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/>
          <a:p>
            <a:r>
              <a:rPr lang="ko-KR" altLang="en-US" dirty="0" smtClean="0"/>
              <a:t>사용자</a:t>
            </a:r>
            <a:r>
              <a:rPr lang="en-US" altLang="ko-KR" dirty="0" smtClean="0"/>
              <a:t> </a:t>
            </a:r>
            <a:r>
              <a:rPr lang="ko-KR" altLang="en-US" dirty="0" smtClean="0"/>
              <a:t>로그인 클래스다이어그램 </a:t>
            </a:r>
            <a:endParaRPr lang="ko-KR" altLang="en-US" dirty="0"/>
          </a:p>
        </p:txBody>
      </p:sp>
      <p:grpSp>
        <p:nvGrpSpPr>
          <p:cNvPr id="81" name="그룹 80"/>
          <p:cNvGrpSpPr/>
          <p:nvPr/>
        </p:nvGrpSpPr>
        <p:grpSpPr>
          <a:xfrm>
            <a:off x="6326408" y="5515145"/>
            <a:ext cx="1375964" cy="695005"/>
            <a:chOff x="611560" y="692696"/>
            <a:chExt cx="2232248" cy="853063"/>
          </a:xfrm>
          <a:solidFill>
            <a:srgbClr val="99CCFF"/>
          </a:solidFill>
        </p:grpSpPr>
        <p:sp>
          <p:nvSpPr>
            <p:cNvPr id="82" name="TextBox 81"/>
            <p:cNvSpPr txBox="1"/>
            <p:nvPr/>
          </p:nvSpPr>
          <p:spPr>
            <a:xfrm>
              <a:off x="611560" y="692696"/>
              <a:ext cx="2232248" cy="30736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dataSource</a:t>
              </a:r>
              <a:endParaRPr lang="ko-KR" altLang="en-US" sz="12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11560" y="980728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94" name="직선 화살표 연결선 93"/>
          <p:cNvCxnSpPr>
            <a:stCxn id="9" idx="2"/>
            <a:endCxn id="82" idx="0"/>
          </p:cNvCxnSpPr>
          <p:nvPr/>
        </p:nvCxnSpPr>
        <p:spPr>
          <a:xfrm>
            <a:off x="6390886" y="5202456"/>
            <a:ext cx="623504" cy="31268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그룹 141"/>
          <p:cNvGrpSpPr/>
          <p:nvPr/>
        </p:nvGrpSpPr>
        <p:grpSpPr>
          <a:xfrm>
            <a:off x="7244891" y="4507451"/>
            <a:ext cx="1375964" cy="695005"/>
            <a:chOff x="611560" y="692696"/>
            <a:chExt cx="2232248" cy="853063"/>
          </a:xfrm>
          <a:solidFill>
            <a:srgbClr val="99CCFF"/>
          </a:solidFill>
        </p:grpSpPr>
        <p:sp>
          <p:nvSpPr>
            <p:cNvPr id="144" name="TextBox 143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err="1"/>
                <a:t>transactionManager</a:t>
              </a:r>
              <a:endParaRPr lang="ko-KR" altLang="en-US" sz="12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1560" y="980730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 err="1" smtClean="0"/>
                <a:t>setDataSource</a:t>
              </a:r>
              <a:r>
                <a:rPr lang="en-US" altLang="ko-KR" sz="1200" i="1" dirty="0" smtClean="0"/>
                <a:t>()</a:t>
              </a:r>
              <a:endParaRPr lang="ko-KR" altLang="en-US" sz="12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cxnSp>
        <p:nvCxnSpPr>
          <p:cNvPr id="147" name="직선 화살표 연결선 146"/>
          <p:cNvCxnSpPr>
            <a:stCxn id="146" idx="2"/>
            <a:endCxn id="82" idx="0"/>
          </p:cNvCxnSpPr>
          <p:nvPr/>
        </p:nvCxnSpPr>
        <p:spPr>
          <a:xfrm flipH="1">
            <a:off x="7014390" y="5202456"/>
            <a:ext cx="918483" cy="31268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8" name="그룹 147"/>
          <p:cNvGrpSpPr/>
          <p:nvPr/>
        </p:nvGrpSpPr>
        <p:grpSpPr>
          <a:xfrm>
            <a:off x="1111233" y="973960"/>
            <a:ext cx="1989370" cy="805362"/>
            <a:chOff x="611560" y="692696"/>
            <a:chExt cx="2232248" cy="854691"/>
          </a:xfrm>
          <a:solidFill>
            <a:srgbClr val="99CCFF"/>
          </a:solidFill>
        </p:grpSpPr>
        <p:sp>
          <p:nvSpPr>
            <p:cNvPr id="149" name="TextBox 148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AccountService</a:t>
              </a:r>
              <a:endParaRPr lang="ko-KR" altLang="en-US" sz="12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11560" y="980730"/>
              <a:ext cx="2232248" cy="56665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 err="1" smtClean="0"/>
                <a:t>setA</a:t>
              </a:r>
              <a:r>
                <a:rPr lang="en-US" altLang="ko-KR" sz="1200" dirty="0" err="1" smtClean="0"/>
                <a:t>ccountMapper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56" name="그룹 155"/>
          <p:cNvGrpSpPr/>
          <p:nvPr/>
        </p:nvGrpSpPr>
        <p:grpSpPr>
          <a:xfrm>
            <a:off x="1111233" y="2082961"/>
            <a:ext cx="1989370" cy="803828"/>
            <a:chOff x="611560" y="692696"/>
            <a:chExt cx="2232248" cy="853063"/>
          </a:xfrm>
          <a:solidFill>
            <a:srgbClr val="99CCFF"/>
          </a:solidFill>
        </p:grpSpPr>
        <p:sp>
          <p:nvSpPr>
            <p:cNvPr id="157" name="TextBox 156"/>
            <p:cNvSpPr txBox="1"/>
            <p:nvPr/>
          </p:nvSpPr>
          <p:spPr>
            <a:xfrm>
              <a:off x="611560" y="692696"/>
              <a:ext cx="2232248" cy="2939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CatalogService</a:t>
              </a:r>
              <a:endParaRPr lang="ko-KR" altLang="en-US" sz="12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611560" y="980730"/>
              <a:ext cx="2232248" cy="2939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i="1" dirty="0" err="1" smtClean="0"/>
                <a:t>set</a:t>
              </a:r>
              <a:r>
                <a:rPr lang="en-US" altLang="ko-KR" sz="1200" dirty="0" err="1"/>
                <a:t>C</a:t>
              </a:r>
              <a:r>
                <a:rPr lang="en-US" altLang="ko-KR" sz="1200" dirty="0" err="1" smtClean="0"/>
                <a:t>ategoryMapper</a:t>
              </a:r>
              <a:r>
                <a:rPr lang="en-US" altLang="ko-KR" sz="1200" dirty="0" smtClean="0"/>
                <a:t> ()</a:t>
              </a:r>
              <a:endParaRPr lang="ko-KR" altLang="en-US" sz="12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11560" y="1268760"/>
              <a:ext cx="2232248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ko-KR" altLang="en-US" sz="1200" dirty="0"/>
            </a:p>
          </p:txBody>
        </p:sp>
      </p:grpSp>
      <p:grpSp>
        <p:nvGrpSpPr>
          <p:cNvPr id="161" name="그룹 160"/>
          <p:cNvGrpSpPr/>
          <p:nvPr/>
        </p:nvGrpSpPr>
        <p:grpSpPr>
          <a:xfrm>
            <a:off x="1129862" y="3232517"/>
            <a:ext cx="1952111" cy="1272571"/>
            <a:chOff x="611560" y="692696"/>
            <a:chExt cx="2232248" cy="1849914"/>
          </a:xfrm>
          <a:solidFill>
            <a:srgbClr val="99CCFF"/>
          </a:solidFill>
        </p:grpSpPr>
        <p:sp>
          <p:nvSpPr>
            <p:cNvPr id="162" name="TextBox 161"/>
            <p:cNvSpPr txBox="1"/>
            <p:nvPr/>
          </p:nvSpPr>
          <p:spPr>
            <a:xfrm>
              <a:off x="611560" y="692696"/>
              <a:ext cx="2232248" cy="29396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OrderService</a:t>
              </a:r>
              <a:endParaRPr lang="ko-KR" altLang="en-US" sz="12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611560" y="980731"/>
              <a:ext cx="2232248" cy="3631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u="sng" dirty="0" err="1" smtClean="0"/>
                <a:t>SetorderMapper</a:t>
              </a:r>
              <a:endParaRPr lang="ko-KR" altLang="en-US" sz="12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611560" y="1268760"/>
              <a:ext cx="2232248" cy="12738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i="1" dirty="0" err="1" smtClean="0"/>
                <a:t>setI</a:t>
              </a:r>
              <a:r>
                <a:rPr lang="en-US" altLang="ko-KR" sz="1200" u="sng" dirty="0" err="1" smtClean="0"/>
                <a:t>temMapper</a:t>
              </a:r>
              <a:r>
                <a:rPr lang="en-US" altLang="ko-KR" sz="1200" dirty="0" smtClean="0"/>
                <a:t> ()</a:t>
              </a:r>
            </a:p>
            <a:p>
              <a:r>
                <a:rPr lang="en-US" altLang="ko-KR" sz="1200" u="sng" dirty="0" err="1" smtClean="0"/>
                <a:t>setOrderMapper</a:t>
              </a:r>
              <a:r>
                <a:rPr lang="en-US" altLang="ko-KR" sz="1200" u="sng" dirty="0" smtClean="0"/>
                <a:t>()</a:t>
              </a:r>
            </a:p>
            <a:p>
              <a:r>
                <a:rPr lang="en-US" altLang="ko-KR" sz="1200" dirty="0" err="1" smtClean="0"/>
                <a:t>setSsequenceMapper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 smtClean="0"/>
                <a:t>setLineItemMapper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  <a:p>
              <a:endParaRPr lang="en-US" altLang="ko-KR" sz="1200" dirty="0"/>
            </a:p>
            <a:p>
              <a:endParaRPr lang="ko-KR" altLang="en-US" sz="1200" dirty="0"/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6281913" y="148065"/>
            <a:ext cx="2446851" cy="1619663"/>
            <a:chOff x="611560" y="692696"/>
            <a:chExt cx="2232248" cy="198800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9" name="TextBox 108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AccountMapper</a:t>
              </a:r>
              <a:endParaRPr lang="ko-KR" altLang="en-US" sz="12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11560" y="980730"/>
              <a:ext cx="2232248" cy="169997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/>
                <a:t>AccountMapper.xml</a:t>
              </a:r>
              <a:endParaRPr lang="en-US" altLang="ko-KR" sz="1200" i="1" dirty="0" smtClean="0"/>
            </a:p>
            <a:p>
              <a:r>
                <a:rPr lang="en-US" altLang="ko-KR" sz="1200" i="1" dirty="0" err="1" smtClean="0"/>
                <a:t>getAccountByUsername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getAccountByUsernameAndPassword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updateAccount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insertAccount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updateProfile</a:t>
              </a:r>
              <a:r>
                <a:rPr lang="en-US" altLang="ko-KR" sz="1200" i="1" dirty="0" smtClean="0"/>
                <a:t>()</a:t>
              </a:r>
            </a:p>
            <a:p>
              <a:r>
                <a:rPr lang="en-US" altLang="ko-KR" sz="1200" i="1" dirty="0" err="1" smtClean="0"/>
                <a:t>insertProfile</a:t>
              </a:r>
              <a:r>
                <a:rPr lang="en-US" altLang="ko-KR" sz="1200" i="1" dirty="0" smtClean="0"/>
                <a:t>()</a:t>
              </a:r>
              <a:endParaRPr lang="ko-KR" altLang="en-US" sz="1200" dirty="0"/>
            </a:p>
          </p:txBody>
        </p:sp>
      </p:grpSp>
      <p:cxnSp>
        <p:nvCxnSpPr>
          <p:cNvPr id="174" name="직선 화살표 연결선 173"/>
          <p:cNvCxnSpPr>
            <a:stCxn id="150" idx="3"/>
            <a:endCxn id="110" idx="1"/>
          </p:cNvCxnSpPr>
          <p:nvPr/>
        </p:nvCxnSpPr>
        <p:spPr>
          <a:xfrm flipV="1">
            <a:off x="3100603" y="1075230"/>
            <a:ext cx="3181310" cy="43711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직선 화살표 연결선 174"/>
          <p:cNvCxnSpPr>
            <a:stCxn id="166" idx="3"/>
            <a:endCxn id="173" idx="1"/>
          </p:cNvCxnSpPr>
          <p:nvPr/>
        </p:nvCxnSpPr>
        <p:spPr>
          <a:xfrm flipV="1">
            <a:off x="3081973" y="3746129"/>
            <a:ext cx="2739689" cy="32081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그룹 166"/>
          <p:cNvGrpSpPr/>
          <p:nvPr/>
        </p:nvGrpSpPr>
        <p:grpSpPr>
          <a:xfrm>
            <a:off x="3609711" y="261566"/>
            <a:ext cx="2446851" cy="696331"/>
            <a:chOff x="611560" y="692696"/>
            <a:chExt cx="2232248" cy="85469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68" name="TextBox 167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CategoryMapper</a:t>
              </a:r>
              <a:endParaRPr lang="ko-KR" altLang="en-US" sz="12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611560" y="980730"/>
              <a:ext cx="2232248" cy="56665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 </a:t>
              </a:r>
              <a:r>
                <a:rPr lang="en-US" altLang="ko-KR" sz="1200" dirty="0" err="1"/>
                <a:t>getCategoryList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/>
                <a:t>getCategory</a:t>
              </a:r>
              <a:r>
                <a:rPr lang="en-US" altLang="ko-KR" sz="1200" dirty="0"/>
                <a:t>(String </a:t>
              </a:r>
              <a:r>
                <a:rPr lang="en-US" altLang="ko-KR" sz="1200" dirty="0" err="1"/>
                <a:t>categoryId</a:t>
              </a:r>
              <a:r>
                <a:rPr lang="en-US" altLang="ko-KR" sz="1200" dirty="0" smtClean="0"/>
                <a:t>);</a:t>
              </a:r>
              <a:endParaRPr lang="ko-KR" altLang="en-US" sz="1200" dirty="0"/>
            </a:p>
          </p:txBody>
        </p:sp>
      </p:grpSp>
      <p:cxnSp>
        <p:nvCxnSpPr>
          <p:cNvPr id="176" name="직선 화살표 연결선 175"/>
          <p:cNvCxnSpPr>
            <a:stCxn id="173" idx="2"/>
            <a:endCxn id="7" idx="0"/>
          </p:cNvCxnSpPr>
          <p:nvPr/>
        </p:nvCxnSpPr>
        <p:spPr>
          <a:xfrm flipH="1">
            <a:off x="6390886" y="4161627"/>
            <a:ext cx="425461" cy="34582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그룹 179"/>
          <p:cNvGrpSpPr/>
          <p:nvPr/>
        </p:nvGrpSpPr>
        <p:grpSpPr>
          <a:xfrm>
            <a:off x="5449174" y="2883819"/>
            <a:ext cx="1989370" cy="880997"/>
            <a:chOff x="611560" y="692696"/>
            <a:chExt cx="2232248" cy="108135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81" name="TextBox 180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/>
                <a:t>OrderMapper</a:t>
              </a:r>
              <a:endParaRPr lang="ko-KR" altLang="en-US" sz="12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11560" y="980730"/>
              <a:ext cx="2232248" cy="7933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 </a:t>
              </a:r>
              <a:r>
                <a:rPr lang="en-US" altLang="ko-KR" sz="1200" dirty="0" err="1"/>
                <a:t>getOrder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/>
                <a:t>insertOrder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/>
                <a:t>insertOrderStatus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</p:txBody>
        </p:sp>
      </p:grpSp>
      <p:cxnSp>
        <p:nvCxnSpPr>
          <p:cNvPr id="192" name="직선 화살표 연결선 191"/>
          <p:cNvCxnSpPr>
            <a:stCxn id="166" idx="3"/>
            <a:endCxn id="182" idx="1"/>
          </p:cNvCxnSpPr>
          <p:nvPr/>
        </p:nvCxnSpPr>
        <p:spPr>
          <a:xfrm flipV="1">
            <a:off x="3081973" y="3441651"/>
            <a:ext cx="2367201" cy="62529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그룹 170"/>
          <p:cNvGrpSpPr/>
          <p:nvPr/>
        </p:nvGrpSpPr>
        <p:grpSpPr>
          <a:xfrm>
            <a:off x="5821662" y="3095964"/>
            <a:ext cx="1989370" cy="1065663"/>
            <a:chOff x="611560" y="692696"/>
            <a:chExt cx="2232248" cy="1308017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2" name="TextBox 171"/>
            <p:cNvSpPr txBox="1"/>
            <p:nvPr/>
          </p:nvSpPr>
          <p:spPr>
            <a:xfrm>
              <a:off x="611560" y="692696"/>
              <a:ext cx="2232248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/>
                <a:t>ItemMapper</a:t>
              </a:r>
              <a:endParaRPr lang="ko-KR" altLang="en-US" sz="12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11560" y="980730"/>
              <a:ext cx="2232248" cy="101998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 </a:t>
              </a:r>
              <a:r>
                <a:rPr lang="en-US" altLang="ko-KR" sz="1200" dirty="0" err="1"/>
                <a:t>updateInventoryQuantity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/>
                <a:t>getInventoryQuantity</a:t>
              </a:r>
              <a:r>
                <a:rPr lang="en-US" altLang="ko-KR" sz="1200" dirty="0" smtClean="0"/>
                <a:t>();</a:t>
              </a:r>
            </a:p>
            <a:p>
              <a:r>
                <a:rPr lang="en-US" altLang="ko-KR" sz="1200" dirty="0" err="1"/>
                <a:t>getItemListByProduct</a:t>
              </a:r>
              <a:r>
                <a:rPr lang="en-US" altLang="ko-KR" sz="1200" dirty="0" smtClean="0"/>
                <a:t>()</a:t>
              </a:r>
            </a:p>
            <a:p>
              <a:r>
                <a:rPr lang="en-US" altLang="ko-KR" sz="1200" dirty="0" err="1"/>
                <a:t>getItem</a:t>
              </a:r>
              <a:r>
                <a:rPr lang="en-US" altLang="ko-KR" sz="1200" dirty="0" smtClean="0"/>
                <a:t>()</a:t>
              </a:r>
              <a:endParaRPr lang="ko-KR" altLang="en-US" sz="1200" dirty="0"/>
            </a:p>
          </p:txBody>
        </p:sp>
      </p:grpSp>
      <p:cxnSp>
        <p:nvCxnSpPr>
          <p:cNvPr id="196" name="직선 화살표 연결선 195"/>
          <p:cNvCxnSpPr>
            <a:stCxn id="166" idx="3"/>
            <a:endCxn id="188" idx="1"/>
          </p:cNvCxnSpPr>
          <p:nvPr/>
        </p:nvCxnSpPr>
        <p:spPr>
          <a:xfrm flipV="1">
            <a:off x="3081973" y="3004222"/>
            <a:ext cx="2126203" cy="106272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직선 화살표 연결선 203"/>
          <p:cNvCxnSpPr>
            <a:stCxn id="166" idx="3"/>
            <a:endCxn id="179" idx="1"/>
          </p:cNvCxnSpPr>
          <p:nvPr/>
        </p:nvCxnSpPr>
        <p:spPr>
          <a:xfrm flipV="1">
            <a:off x="3081973" y="2595006"/>
            <a:ext cx="1979904" cy="1471936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직선 화살표 연결선 205"/>
          <p:cNvCxnSpPr>
            <a:stCxn id="158" idx="3"/>
            <a:endCxn id="173" idx="1"/>
          </p:cNvCxnSpPr>
          <p:nvPr/>
        </p:nvCxnSpPr>
        <p:spPr>
          <a:xfrm>
            <a:off x="3100603" y="2492871"/>
            <a:ext cx="2721059" cy="1253258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9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내지">
  <a:themeElements>
    <a:clrScheme name="NHN PPT THEME - VER 1.0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6EB49B"/>
      </a:accent1>
      <a:accent2>
        <a:srgbClr val="78B414"/>
      </a:accent2>
      <a:accent3>
        <a:srgbClr val="FF8200"/>
      </a:accent3>
      <a:accent4>
        <a:srgbClr val="9B9178"/>
      </a:accent4>
      <a:accent5>
        <a:srgbClr val="738499"/>
      </a:accent5>
      <a:accent6>
        <a:srgbClr val="7F7F7F"/>
      </a:accent6>
      <a:hlink>
        <a:srgbClr val="4B5661"/>
      </a:hlink>
      <a:folHlink>
        <a:srgbClr val="523F4B"/>
      </a:folHlink>
    </a:clrScheme>
    <a:fontScheme name="NHN">
      <a:majorFont>
        <a:latin typeface="PF Din Text Cond Pro"/>
        <a:ea typeface="Rix고딕 B"/>
        <a:cs typeface=""/>
      </a:majorFont>
      <a:minorFont>
        <a:latin typeface="PF Din Text Cond Pro Medium"/>
        <a:ea typeface="Rix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6955</Words>
  <Application>Microsoft Office PowerPoint</Application>
  <PresentationFormat>화면 슬라이드 쇼(4:3)</PresentationFormat>
  <Paragraphs>1892</Paragraphs>
  <Slides>106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106</vt:i4>
      </vt:variant>
    </vt:vector>
  </HeadingPairs>
  <TitlesOfParts>
    <vt:vector size="108" baseType="lpstr">
      <vt:lpstr>AcademicPresentation2(2)</vt:lpstr>
      <vt:lpstr>내지</vt:lpstr>
      <vt:lpstr>Java 프레임워크 Spring을 이용한 회원관리 시스템    </vt:lpstr>
      <vt:lpstr>Spring MVC를 이용한 사용자관리 시스템</vt:lpstr>
      <vt:lpstr>Spring MVC 프로젝트 생성</vt:lpstr>
      <vt:lpstr>Spring MVC의 환경 구성 </vt:lpstr>
      <vt:lpstr>Spring MVC 프로젝트 생성 </vt:lpstr>
      <vt:lpstr>사용자 로그인 구성 </vt:lpstr>
      <vt:lpstr>로그인 MVC 처리흐름 </vt:lpstr>
      <vt:lpstr>Spring MVC의 환경 구성 </vt:lpstr>
      <vt:lpstr>IoC 컨테이너 생성 파일 (web.xml) 작성 </vt:lpstr>
      <vt:lpstr>로그인 MVC 처리흐름 </vt:lpstr>
      <vt:lpstr>회원관리table 생성 </vt:lpstr>
      <vt:lpstr>Dto (Data Transfer : Value) 객체 생성 </vt:lpstr>
      <vt:lpstr>전달 객체 gatter &amp; setter 생성 </vt:lpstr>
      <vt:lpstr>모델 객체 gatter &amp; setter 생성 </vt:lpstr>
      <vt:lpstr>DAO 클래스 작성 </vt:lpstr>
      <vt:lpstr>Dao Interface 생성</vt:lpstr>
      <vt:lpstr>Dao Interface 생성</vt:lpstr>
      <vt:lpstr>Dao 구현 클래스 생성</vt:lpstr>
      <vt:lpstr>Dao구현 클래스생성</vt:lpstr>
      <vt:lpstr>SQL 파라미터 바인딩 방법</vt:lpstr>
      <vt:lpstr>SqlParameterSource와 RowMapper </vt:lpstr>
      <vt:lpstr>SQL 작성 </vt:lpstr>
      <vt:lpstr>Spring JDBC를 위한 jdbcTemplate  클래스  </vt:lpstr>
      <vt:lpstr>검색코드의 구현 </vt:lpstr>
      <vt:lpstr>생성,수정,삭제 코드 구현</vt:lpstr>
      <vt:lpstr>SqlParameterSource와 RowMapper </vt:lpstr>
      <vt:lpstr>Service (Business)클래스 작성</vt:lpstr>
      <vt:lpstr>Business  interface  생성 </vt:lpstr>
      <vt:lpstr>Business  interface  생성 </vt:lpstr>
      <vt:lpstr>Business 구현 클래스 작성</vt:lpstr>
      <vt:lpstr>Business 구현 객체 생성</vt:lpstr>
      <vt:lpstr>Dao 구현객체  주입   </vt:lpstr>
      <vt:lpstr>Business 구현 객체 완성 </vt:lpstr>
      <vt:lpstr>View 와 Controller </vt:lpstr>
      <vt:lpstr>View</vt:lpstr>
      <vt:lpstr>JSTL(JavaServer Pages Standard Tag Library)</vt:lpstr>
      <vt:lpstr>JSTL 정리 파일 작성 (jsp_header.jsp)</vt:lpstr>
      <vt:lpstr>loginstyle.css</vt:lpstr>
      <vt:lpstr>View (login.jsp) 생성 </vt:lpstr>
      <vt:lpstr>Login .jsp</vt:lpstr>
      <vt:lpstr>Login .jsp</vt:lpstr>
      <vt:lpstr>로그인 성공화면(loginSuccess.jsp)  </vt:lpstr>
      <vt:lpstr>View 와 Controller </vt:lpstr>
      <vt:lpstr>Controller 설계 </vt:lpstr>
      <vt:lpstr>로그인 폼 정보검증 클래스</vt:lpstr>
      <vt:lpstr>@ModelAttribute</vt:lpstr>
      <vt:lpstr>유효성체크(Validation 작성)</vt:lpstr>
      <vt:lpstr>Validator</vt:lpstr>
      <vt:lpstr>Controller에서 Validator를 이용한 검증</vt:lpstr>
      <vt:lpstr>messages.properties</vt:lpstr>
      <vt:lpstr>메시지소스 생성</vt:lpstr>
      <vt:lpstr>컨트롤러 생성</vt:lpstr>
      <vt:lpstr>@ModelAttribute</vt:lpstr>
      <vt:lpstr>컨트롤러  객체의 DI</vt:lpstr>
      <vt:lpstr>컨트롤러</vt:lpstr>
      <vt:lpstr>ContextLoaderListener 설정화일 </vt:lpstr>
      <vt:lpstr>applicationContext.xml</vt:lpstr>
      <vt:lpstr>applicationContext.xml</vt:lpstr>
      <vt:lpstr>객체생성과 관계설정(DI)</vt:lpstr>
      <vt:lpstr>IoC 컨테이너 </vt:lpstr>
      <vt:lpstr>View 와 Controller </vt:lpstr>
      <vt:lpstr>DispatcherServlet 설정화일 </vt:lpstr>
      <vt:lpstr>DispatcherServlet 설정화일 (Login4mvc-servlet.xml)</vt:lpstr>
      <vt:lpstr>DispatcherServlet 설정화일 (Login4mvc-servlet.xml)</vt:lpstr>
      <vt:lpstr>실행 </vt:lpstr>
      <vt:lpstr>실행</vt:lpstr>
      <vt:lpstr>실행</vt:lpstr>
      <vt:lpstr>사용자 정보 수정</vt:lpstr>
      <vt:lpstr>로그인 성공화면(loginSuccess.jsp)  </vt:lpstr>
      <vt:lpstr>Validator 작성  </vt:lpstr>
      <vt:lpstr>UserEditFormController 작성</vt:lpstr>
      <vt:lpstr>UserEditFormController 작성</vt:lpstr>
      <vt:lpstr>UserEditFormController 작성</vt:lpstr>
      <vt:lpstr>View 작성(userEdit.jsp) </vt:lpstr>
      <vt:lpstr>View 작성(userEdit.jsp) </vt:lpstr>
      <vt:lpstr>View 작성(userEdit.jsp) </vt:lpstr>
      <vt:lpstr>View 작성(userEdit.jsp) </vt:lpstr>
      <vt:lpstr>View 작성(userEdit.jsp) </vt:lpstr>
      <vt:lpstr>Success View(userEntrySuccess.jsp) </vt:lpstr>
      <vt:lpstr>Success View(userEntrySuccess.jsp) </vt:lpstr>
      <vt:lpstr>Application.context, -servlet.xml 추가  </vt:lpstr>
      <vt:lpstr>Dao구현 클래스 수정</vt:lpstr>
      <vt:lpstr>HTTP 요청에서 컨트롤러 메서드 까지 </vt:lpstr>
      <vt:lpstr>컨트롤러 메서드 에서 view 까지 </vt:lpstr>
      <vt:lpstr>사용자 로그인 클래스다이어그램 </vt:lpstr>
      <vt:lpstr>component-scan 기능</vt:lpstr>
      <vt:lpstr>component-scan</vt:lpstr>
      <vt:lpstr>@Valid를 이용한 Validator 구현 간소화</vt:lpstr>
      <vt:lpstr>JSR303 Bean Validation</vt:lpstr>
      <vt:lpstr>컨트롤러 코드 수정.</vt:lpstr>
      <vt:lpstr>컨트롤러 코드 수정.</vt:lpstr>
      <vt:lpstr>Login .jsp</vt:lpstr>
      <vt:lpstr>Id 찾기</vt:lpstr>
      <vt:lpstr>아이디, 패스워드 찾기 구현</vt:lpstr>
      <vt:lpstr>사용자 정보 수정</vt:lpstr>
      <vt:lpstr>사용자 정보 수정</vt:lpstr>
      <vt:lpstr>b</vt:lpstr>
      <vt:lpstr>사용자 로그인 클래스다이어그램 </vt:lpstr>
      <vt:lpstr>사용자 로그인 클래스다이어그램 </vt:lpstr>
      <vt:lpstr>사용자 로그인 클래스다이어그램 </vt:lpstr>
      <vt:lpstr>자바 기술 </vt:lpstr>
      <vt:lpstr>Spring framework I</vt:lpstr>
      <vt:lpstr>Spring framework II</vt:lpstr>
      <vt:lpstr>Capstone Design</vt:lpstr>
      <vt:lpstr>Spring 5.0.0 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2016-12-11T06:36:25Z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