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132"/>
  </p:notesMasterIdLst>
  <p:handoutMasterIdLst>
    <p:handoutMasterId r:id="rId133"/>
  </p:handoutMasterIdLst>
  <p:sldIdLst>
    <p:sldId id="256" r:id="rId4"/>
    <p:sldId id="305" r:id="rId5"/>
    <p:sldId id="46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5" r:id="rId14"/>
    <p:sldId id="476" r:id="rId15"/>
    <p:sldId id="482" r:id="rId16"/>
    <p:sldId id="477" r:id="rId17"/>
    <p:sldId id="478" r:id="rId18"/>
    <p:sldId id="479" r:id="rId19"/>
    <p:sldId id="480" r:id="rId20"/>
    <p:sldId id="481" r:id="rId21"/>
    <p:sldId id="338" r:id="rId22"/>
    <p:sldId id="341" r:id="rId23"/>
    <p:sldId id="405" r:id="rId24"/>
    <p:sldId id="310" r:id="rId25"/>
    <p:sldId id="406" r:id="rId26"/>
    <p:sldId id="486" r:id="rId27"/>
    <p:sldId id="353" r:id="rId28"/>
    <p:sldId id="491" r:id="rId29"/>
    <p:sldId id="492" r:id="rId30"/>
    <p:sldId id="495" r:id="rId31"/>
    <p:sldId id="485" r:id="rId32"/>
    <p:sldId id="483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487" r:id="rId42"/>
    <p:sldId id="365" r:id="rId43"/>
    <p:sldId id="496" r:id="rId44"/>
    <p:sldId id="488" r:id="rId45"/>
    <p:sldId id="363" r:id="rId46"/>
    <p:sldId id="542" r:id="rId47"/>
    <p:sldId id="434" r:id="rId48"/>
    <p:sldId id="364" r:id="rId49"/>
    <p:sldId id="432" r:id="rId50"/>
    <p:sldId id="366" r:id="rId51"/>
    <p:sldId id="526" r:id="rId52"/>
    <p:sldId id="527" r:id="rId53"/>
    <p:sldId id="370" r:id="rId54"/>
    <p:sldId id="369" r:id="rId55"/>
    <p:sldId id="368" r:id="rId56"/>
    <p:sldId id="371" r:id="rId57"/>
    <p:sldId id="373" r:id="rId58"/>
    <p:sldId id="372" r:id="rId59"/>
    <p:sldId id="374" r:id="rId60"/>
    <p:sldId id="530" r:id="rId61"/>
    <p:sldId id="529" r:id="rId62"/>
    <p:sldId id="377" r:id="rId63"/>
    <p:sldId id="384" r:id="rId64"/>
    <p:sldId id="383" r:id="rId65"/>
    <p:sldId id="513" r:id="rId66"/>
    <p:sldId id="531" r:id="rId67"/>
    <p:sldId id="504" r:id="rId68"/>
    <p:sldId id="532" r:id="rId69"/>
    <p:sldId id="533" r:id="rId70"/>
    <p:sldId id="503" r:id="rId71"/>
    <p:sldId id="535" r:id="rId72"/>
    <p:sldId id="389" r:id="rId73"/>
    <p:sldId id="421" r:id="rId74"/>
    <p:sldId id="463" r:id="rId75"/>
    <p:sldId id="391" r:id="rId76"/>
    <p:sldId id="537" r:id="rId77"/>
    <p:sldId id="505" r:id="rId78"/>
    <p:sldId id="506" r:id="rId79"/>
    <p:sldId id="508" r:id="rId80"/>
    <p:sldId id="510" r:id="rId81"/>
    <p:sldId id="511" r:id="rId82"/>
    <p:sldId id="541" r:id="rId83"/>
    <p:sldId id="509" r:id="rId84"/>
    <p:sldId id="402" r:id="rId85"/>
    <p:sldId id="418" r:id="rId86"/>
    <p:sldId id="540" r:id="rId87"/>
    <p:sldId id="388" r:id="rId88"/>
    <p:sldId id="392" r:id="rId89"/>
    <p:sldId id="393" r:id="rId90"/>
    <p:sldId id="548" r:id="rId91"/>
    <p:sldId id="394" r:id="rId92"/>
    <p:sldId id="515" r:id="rId93"/>
    <p:sldId id="397" r:id="rId94"/>
    <p:sldId id="399" r:id="rId95"/>
    <p:sldId id="400" r:id="rId96"/>
    <p:sldId id="514" r:id="rId97"/>
    <p:sldId id="521" r:id="rId98"/>
    <p:sldId id="522" r:id="rId99"/>
    <p:sldId id="523" r:id="rId100"/>
    <p:sldId id="524" r:id="rId101"/>
    <p:sldId id="517" r:id="rId102"/>
    <p:sldId id="518" r:id="rId103"/>
    <p:sldId id="520" r:id="rId104"/>
    <p:sldId id="543" r:id="rId105"/>
    <p:sldId id="544" r:id="rId106"/>
    <p:sldId id="401" r:id="rId107"/>
    <p:sldId id="403" r:id="rId108"/>
    <p:sldId id="404" r:id="rId109"/>
    <p:sldId id="547" r:id="rId110"/>
    <p:sldId id="536" r:id="rId111"/>
    <p:sldId id="437" r:id="rId112"/>
    <p:sldId id="454" r:id="rId113"/>
    <p:sldId id="440" r:id="rId114"/>
    <p:sldId id="441" r:id="rId115"/>
    <p:sldId id="528" r:id="rId116"/>
    <p:sldId id="439" r:id="rId117"/>
    <p:sldId id="442" r:id="rId118"/>
    <p:sldId id="443" r:id="rId119"/>
    <p:sldId id="445" r:id="rId120"/>
    <p:sldId id="455" r:id="rId121"/>
    <p:sldId id="446" r:id="rId122"/>
    <p:sldId id="447" r:id="rId123"/>
    <p:sldId id="444" r:id="rId124"/>
    <p:sldId id="343" r:id="rId125"/>
    <p:sldId id="461" r:id="rId126"/>
    <p:sldId id="457" r:id="rId127"/>
    <p:sldId id="451" r:id="rId128"/>
    <p:sldId id="462" r:id="rId129"/>
    <p:sldId id="549" r:id="rId130"/>
    <p:sldId id="345" r:id="rId1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305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82"/>
            <p14:sldId id="477"/>
            <p14:sldId id="478"/>
            <p14:sldId id="479"/>
            <p14:sldId id="480"/>
            <p14:sldId id="481"/>
            <p14:sldId id="338"/>
            <p14:sldId id="341"/>
            <p14:sldId id="405"/>
            <p14:sldId id="310"/>
            <p14:sldId id="406"/>
            <p14:sldId id="486"/>
            <p14:sldId id="353"/>
            <p14:sldId id="491"/>
            <p14:sldId id="492"/>
            <p14:sldId id="495"/>
            <p14:sldId id="485"/>
            <p14:sldId id="48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487"/>
            <p14:sldId id="365"/>
            <p14:sldId id="496"/>
            <p14:sldId id="488"/>
            <p14:sldId id="363"/>
            <p14:sldId id="542"/>
            <p14:sldId id="434"/>
            <p14:sldId id="364"/>
            <p14:sldId id="432"/>
            <p14:sldId id="366"/>
            <p14:sldId id="526"/>
            <p14:sldId id="527"/>
            <p14:sldId id="370"/>
            <p14:sldId id="369"/>
            <p14:sldId id="368"/>
            <p14:sldId id="371"/>
            <p14:sldId id="373"/>
            <p14:sldId id="372"/>
            <p14:sldId id="374"/>
            <p14:sldId id="530"/>
            <p14:sldId id="529"/>
            <p14:sldId id="377"/>
            <p14:sldId id="384"/>
            <p14:sldId id="383"/>
            <p14:sldId id="513"/>
            <p14:sldId id="531"/>
            <p14:sldId id="504"/>
            <p14:sldId id="532"/>
            <p14:sldId id="533"/>
            <p14:sldId id="503"/>
            <p14:sldId id="535"/>
            <p14:sldId id="389"/>
            <p14:sldId id="421"/>
            <p14:sldId id="463"/>
            <p14:sldId id="391"/>
            <p14:sldId id="537"/>
            <p14:sldId id="505"/>
            <p14:sldId id="506"/>
            <p14:sldId id="508"/>
            <p14:sldId id="510"/>
            <p14:sldId id="511"/>
            <p14:sldId id="541"/>
            <p14:sldId id="509"/>
            <p14:sldId id="402"/>
            <p14:sldId id="418"/>
            <p14:sldId id="540"/>
            <p14:sldId id="388"/>
            <p14:sldId id="392"/>
            <p14:sldId id="393"/>
            <p14:sldId id="548"/>
            <p14:sldId id="394"/>
            <p14:sldId id="515"/>
            <p14:sldId id="397"/>
            <p14:sldId id="399"/>
            <p14:sldId id="400"/>
            <p14:sldId id="514"/>
            <p14:sldId id="521"/>
            <p14:sldId id="522"/>
            <p14:sldId id="523"/>
            <p14:sldId id="524"/>
            <p14:sldId id="517"/>
            <p14:sldId id="518"/>
            <p14:sldId id="520"/>
            <p14:sldId id="543"/>
            <p14:sldId id="544"/>
            <p14:sldId id="401"/>
            <p14:sldId id="403"/>
            <p14:sldId id="404"/>
            <p14:sldId id="547"/>
            <p14:sldId id="536"/>
            <p14:sldId id="437"/>
            <p14:sldId id="454"/>
            <p14:sldId id="440"/>
            <p14:sldId id="441"/>
            <p14:sldId id="528"/>
            <p14:sldId id="439"/>
            <p14:sldId id="442"/>
            <p14:sldId id="443"/>
            <p14:sldId id="445"/>
            <p14:sldId id="455"/>
            <p14:sldId id="446"/>
            <p14:sldId id="447"/>
            <p14:sldId id="444"/>
            <p14:sldId id="343"/>
            <p14:sldId id="461"/>
            <p14:sldId id="457"/>
            <p14:sldId id="451"/>
            <p14:sldId id="462"/>
            <p14:sldId id="549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00"/>
    <a:srgbClr val="660066"/>
    <a:srgbClr val="0000FF"/>
    <a:srgbClr val="66CCFF"/>
    <a:srgbClr val="99CCFF"/>
    <a:srgbClr val="1C74D4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>
      <p:cViewPr varScale="1">
        <p:scale>
          <a:sx n="107" d="100"/>
          <a:sy n="10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presProps" Target="pres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viewProps" Target="view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2016-04-08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108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122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4/8/2016 2:51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4/8/2016 2:51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4/8/2016 2:51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81000" y="274638"/>
            <a:ext cx="8458200" cy="60499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9595-B2B7-4C69-994B-0242B6F079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529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4/8/2016 2:51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21" r:id="rId12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govframe.go.kr/wiki/doku.php?id=egovframework:dev2:dep:build_tool:%EA%B0%9C%EC%9D%B8%EB%B9%8C%EB%93%9C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png"/><Relationship Id="rId4" Type="http://schemas.openxmlformats.org/officeDocument/2006/relationships/image" Target="../media/image169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epo1.maven.org/maven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6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회원관리 시스템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8092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Maven</a:t>
            </a:r>
            <a:r>
              <a:rPr lang="ko-KR" altLang="en-US" sz="1600" dirty="0" smtClean="0"/>
              <a:t>으로 </a:t>
            </a:r>
            <a:r>
              <a:rPr lang="ko-KR" altLang="en-US" sz="1600" dirty="0"/>
              <a:t>프로젝트 </a:t>
            </a:r>
            <a:r>
              <a:rPr lang="ko-KR" altLang="en-US" sz="1600" dirty="0" err="1"/>
              <a:t>설정시에는</a:t>
            </a:r>
            <a:r>
              <a:rPr lang="ko-KR" altLang="en-US" sz="1600" dirty="0"/>
              <a:t> 의존관계 라이브러리 </a:t>
            </a:r>
            <a:r>
              <a:rPr lang="en-US" altLang="ko-KR" sz="1600" dirty="0"/>
              <a:t>(*.jar) </a:t>
            </a:r>
            <a:r>
              <a:rPr lang="ko-KR" altLang="en-US" sz="1600" dirty="0"/>
              <a:t>파일을 다운로드 받아 </a:t>
            </a:r>
            <a:r>
              <a:rPr lang="en-US" altLang="ko-KR" sz="1600" dirty="0"/>
              <a:t>WEB-INF/lib </a:t>
            </a:r>
            <a:r>
              <a:rPr lang="ko-KR" altLang="en-US" sz="1600" dirty="0"/>
              <a:t>에 따로 설정할 필요가 </a:t>
            </a:r>
            <a:r>
              <a:rPr lang="ko-KR" altLang="en-US" sz="1600" dirty="0" smtClean="0"/>
              <a:t>없음</a:t>
            </a:r>
            <a:endParaRPr lang="en-US" altLang="ko-KR" sz="1600" dirty="0" smtClean="0"/>
          </a:p>
          <a:p>
            <a:r>
              <a:rPr lang="en-US" altLang="ko-KR" sz="1600" dirty="0" smtClean="0"/>
              <a:t>pom.xml </a:t>
            </a:r>
            <a:r>
              <a:rPr lang="ko-KR" altLang="en-US" sz="1600" dirty="0"/>
              <a:t>에 해당 의존관계 라이브러리에 대한 의존관계를 기술해 주면 자동을 관련 라이브러리를 다운로드 받아 프로젝트에서 </a:t>
            </a:r>
            <a:r>
              <a:rPr lang="ko-KR" altLang="en-US" sz="1600" dirty="0" smtClean="0"/>
              <a:t>사용 가능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76192"/>
            <a:ext cx="6366808" cy="3751664"/>
          </a:xfrm>
          <a:prstGeom prst="rect">
            <a:avLst/>
          </a:prstGeom>
          <a:solidFill>
            <a:schemeClr val="accent2"/>
          </a:solidFill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2843808" y="2204864"/>
            <a:ext cx="936104" cy="6480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95936" y="4077072"/>
            <a:ext cx="648072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32" y="2132856"/>
            <a:ext cx="936104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1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2" y="900509"/>
            <a:ext cx="8958461" cy="56483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64" y="2062476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3528" y="2204864"/>
            <a:ext cx="4811985" cy="129614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9149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2955" y="173782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455693" y="1028353"/>
            <a:ext cx="500683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2555776" y="1285875"/>
            <a:ext cx="5159474" cy="724253"/>
          </a:xfrm>
          <a:custGeom>
            <a:avLst/>
            <a:gdLst>
              <a:gd name="connsiteX0" fmla="*/ 4419600 w 4419600"/>
              <a:gd name="connsiteY0" fmla="*/ 0 h 724253"/>
              <a:gd name="connsiteX1" fmla="*/ 1685925 w 4419600"/>
              <a:gd name="connsiteY1" fmla="*/ 704850 h 724253"/>
              <a:gd name="connsiteX2" fmla="*/ 0 w 4419600"/>
              <a:gd name="connsiteY2" fmla="*/ 457200 h 7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724253">
                <a:moveTo>
                  <a:pt x="4419600" y="0"/>
                </a:moveTo>
                <a:cubicBezTo>
                  <a:pt x="3421062" y="314325"/>
                  <a:pt x="2422525" y="628650"/>
                  <a:pt x="1685925" y="704850"/>
                </a:cubicBezTo>
                <a:cubicBezTo>
                  <a:pt x="949325" y="781050"/>
                  <a:pt x="474662" y="619125"/>
                  <a:pt x="0" y="45720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2357" y="127301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또는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userDto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539552" y="3958456"/>
            <a:ext cx="5328592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591096" y="4653136"/>
            <a:ext cx="5328592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47664" y="882087"/>
            <a:ext cx="2016224" cy="2319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500" b="0" i="0" u="none" strike="noStrike" cap="none" normalizeH="0" baseline="0" dirty="0" smtClean="0">
                <a:ln>
                  <a:noFill/>
                </a:ln>
                <a:effectLst/>
                <a:latin typeface="Consolas" pitchFamily="49" charset="0"/>
                <a:ea typeface="굴림" pitchFamily="50" charset="-127"/>
                <a:cs typeface="Consolas" pitchFamily="49" charset="0"/>
              </a:rPr>
              <a:t>commandName="user"</a:t>
            </a:r>
            <a:r>
              <a:rPr kumimoji="1" lang="ko-KR" altLang="ko-KR" sz="600" b="0" i="0" u="none" strike="noStrike" cap="none" normalizeH="0" baseline="0" dirty="0" smtClean="0">
                <a:ln>
                  <a:noFill/>
                </a:ln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  <a:endParaRPr kumimoji="1" lang="ko-KR" altLang="ko-KR" sz="1800" b="0" i="0" u="none" strike="noStrike" cap="none" normalizeH="0" baseline="0" dirty="0" smtClean="0">
              <a:ln>
                <a:noFill/>
              </a:ln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cxnSp>
        <p:nvCxnSpPr>
          <p:cNvPr id="15" name="직선 화살표 연결선 14"/>
          <p:cNvCxnSpPr>
            <a:stCxn id="10" idx="2"/>
          </p:cNvCxnSpPr>
          <p:nvPr/>
        </p:nvCxnSpPr>
        <p:spPr>
          <a:xfrm flipH="1">
            <a:off x="3059832" y="1199688"/>
            <a:ext cx="4646203" cy="1077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"./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="/Login4mvc/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userEdit.html?userId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네임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사용을 위한 수정 </a:t>
            </a:r>
            <a:endParaRPr lang="ko-KR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3" y="1772816"/>
            <a:ext cx="7017781" cy="242119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836712"/>
            <a:ext cx="747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클레스는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위치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파라메터만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지원 하므로 네임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사용을 위해서는 </a:t>
            </a:r>
            <a:r>
              <a:rPr lang="en-US" altLang="ko-KR" u="sng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NamedParameterJdbcTemplate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사용한다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899592" y="2634643"/>
            <a:ext cx="5328592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908037" y="3712494"/>
            <a:ext cx="6688300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50562" y="4437112"/>
            <a:ext cx="7017781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r>
              <a:rPr lang="en-US" altLang="ko-KR" b="1" dirty="0"/>
              <a:t>this.jdbcTemplate</a:t>
            </a:r>
            <a:r>
              <a:rPr lang="en-US" altLang="ko-KR" b="1" dirty="0">
                <a:solidFill>
                  <a:srgbClr val="0000FF"/>
                </a:solidFill>
              </a:rPr>
              <a:t>2</a:t>
            </a:r>
            <a:r>
              <a:rPr lang="en-US" altLang="ko-KR" b="1" dirty="0"/>
              <a:t>.update(SQL_UP, </a:t>
            </a:r>
            <a:r>
              <a:rPr lang="en-US" altLang="ko-KR" b="1" dirty="0" err="1"/>
              <a:t>parameterSource</a:t>
            </a:r>
            <a:r>
              <a:rPr lang="en-US" altLang="ko-KR" b="1" dirty="0"/>
              <a:t>);</a:t>
            </a:r>
          </a:p>
          <a:p>
            <a:r>
              <a:rPr lang="en-US" altLang="ko-KR" b="1" dirty="0"/>
              <a:t>this.jdbcTemplate</a:t>
            </a:r>
            <a:r>
              <a:rPr lang="en-US" altLang="ko-KR" b="1" dirty="0">
                <a:solidFill>
                  <a:srgbClr val="0000FF"/>
                </a:solidFill>
              </a:rPr>
              <a:t>2</a:t>
            </a:r>
            <a:r>
              <a:rPr lang="en-US" altLang="ko-KR" b="1" dirty="0"/>
              <a:t>.update(SQL_INS, </a:t>
            </a:r>
            <a:r>
              <a:rPr lang="en-US" altLang="ko-KR" b="1" dirty="0" err="1"/>
              <a:t>parameterSource</a:t>
            </a:r>
            <a:r>
              <a:rPr lang="en-US" altLang="ko-KR" b="1" dirty="0"/>
              <a:t>);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7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한글 처리</a:t>
            </a:r>
            <a:r>
              <a:rPr lang="en-US" altLang="ko-KR" dirty="0" smtClean="0"/>
              <a:t>(web.xml)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4078" y="666664"/>
            <a:ext cx="913992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ko-KR" sz="1400" dirty="0"/>
              <a:t>&lt;web-app version=</a:t>
            </a:r>
            <a:r>
              <a:rPr lang="de-DE" altLang="ko-KR" sz="1400" i="1" dirty="0"/>
              <a:t>"2.5" xmlns="http://java.sun.com/xml/ns/javaee"</a:t>
            </a:r>
          </a:p>
          <a:p>
            <a:r>
              <a:rPr lang="en-US" altLang="ko-KR" sz="1400" dirty="0" err="1"/>
              <a:t>xmlns:xsi</a:t>
            </a:r>
            <a:r>
              <a:rPr lang="en-US" altLang="ko-KR" sz="1400" dirty="0"/>
              <a:t>=</a:t>
            </a:r>
            <a:r>
              <a:rPr lang="en-US" altLang="ko-KR" sz="1400" i="1" dirty="0"/>
              <a:t>"http://www.w3.org/2001/XMLSchema-instance"</a:t>
            </a:r>
          </a:p>
          <a:p>
            <a:r>
              <a:rPr lang="en-US" altLang="ko-KR" sz="1400" dirty="0" err="1"/>
              <a:t>xsi:schemaLocation</a:t>
            </a:r>
            <a:r>
              <a:rPr lang="en-US" altLang="ko-KR" sz="1400" dirty="0"/>
              <a:t>=</a:t>
            </a:r>
            <a:r>
              <a:rPr lang="en-US" altLang="ko-KR" sz="1400" i="1" dirty="0"/>
              <a:t>"http://java.sun.com/xml/ns/</a:t>
            </a:r>
            <a:r>
              <a:rPr lang="en-US" altLang="ko-KR" sz="1400" i="1" dirty="0" err="1"/>
              <a:t>javaee</a:t>
            </a:r>
            <a:r>
              <a:rPr lang="en-US" altLang="ko-KR" sz="1400" i="1" dirty="0"/>
              <a:t> http://java.sun.com/xml/ns/javaee/web-app_2_5.xsd"&gt;</a:t>
            </a:r>
          </a:p>
          <a:p>
            <a:endParaRPr lang="ko-KR" altLang="en-US" dirty="0"/>
          </a:p>
          <a:p>
            <a:r>
              <a:rPr lang="en-US" altLang="ko-KR" dirty="0"/>
              <a:t>    &lt;!-- </a:t>
            </a:r>
            <a:r>
              <a:rPr lang="en-US" altLang="ko-KR" u="sng" dirty="0"/>
              <a:t>utf-8 filter --&gt;</a:t>
            </a:r>
          </a:p>
          <a:p>
            <a:r>
              <a:rPr lang="en-US" altLang="ko-KR" dirty="0"/>
              <a:t>    &lt;filter&gt;</a:t>
            </a:r>
          </a:p>
          <a:p>
            <a:r>
              <a:rPr lang="en-US" altLang="ko-KR" dirty="0"/>
              <a:t>        &lt;filter-name&gt;</a:t>
            </a:r>
            <a:r>
              <a:rPr lang="en-US" altLang="ko-KR" dirty="0" err="1"/>
              <a:t>encodingFilter</a:t>
            </a:r>
            <a:r>
              <a:rPr lang="en-US" altLang="ko-KR" dirty="0"/>
              <a:t>&lt;/filter-name&gt;</a:t>
            </a:r>
          </a:p>
          <a:p>
            <a:r>
              <a:rPr lang="en-US" altLang="ko-KR" dirty="0"/>
              <a:t>        &lt;filter-class&gt;</a:t>
            </a:r>
            <a:r>
              <a:rPr lang="en-US" altLang="ko-KR" dirty="0" err="1"/>
              <a:t>org.springframework.web.filter.CharacterEncodingFilter</a:t>
            </a:r>
            <a:r>
              <a:rPr lang="en-US" altLang="ko-KR" dirty="0"/>
              <a:t>&lt;/filter-class&gt;</a:t>
            </a:r>
          </a:p>
          <a:p>
            <a:r>
              <a:rPr lang="en-US" altLang="ko-KR" dirty="0"/>
              <a:t>        &lt;</a:t>
            </a:r>
            <a:r>
              <a:rPr lang="en-US" altLang="ko-KR" dirty="0" err="1"/>
              <a:t>init-param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param</a:t>
            </a:r>
            <a:r>
              <a:rPr lang="en-US" altLang="ko-KR" dirty="0"/>
              <a:t>-name&gt;encoding&lt;/</a:t>
            </a:r>
            <a:r>
              <a:rPr lang="en-US" altLang="ko-KR" dirty="0" err="1"/>
              <a:t>param</a:t>
            </a:r>
            <a:r>
              <a:rPr lang="en-US" altLang="ko-KR" dirty="0"/>
              <a:t>-name&gt;</a:t>
            </a:r>
          </a:p>
          <a:p>
            <a:r>
              <a:rPr lang="en-US" altLang="ko-KR" dirty="0"/>
              <a:t>            &lt;</a:t>
            </a:r>
            <a:r>
              <a:rPr lang="en-US" altLang="ko-KR" dirty="0" err="1"/>
              <a:t>param</a:t>
            </a:r>
            <a:r>
              <a:rPr lang="en-US" altLang="ko-KR" dirty="0"/>
              <a:t>-value&gt;UTF-8&lt;/</a:t>
            </a:r>
            <a:r>
              <a:rPr lang="en-US" altLang="ko-KR" dirty="0" err="1"/>
              <a:t>param</a:t>
            </a:r>
            <a:r>
              <a:rPr lang="en-US" altLang="ko-KR" dirty="0"/>
              <a:t>-value&gt;</a:t>
            </a:r>
          </a:p>
          <a:p>
            <a:r>
              <a:rPr lang="en-US" altLang="ko-KR" dirty="0"/>
              <a:t>        &lt;/</a:t>
            </a:r>
            <a:r>
              <a:rPr lang="en-US" altLang="ko-KR" dirty="0" err="1"/>
              <a:t>init-param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    &lt;/filter&gt;</a:t>
            </a:r>
          </a:p>
          <a:p>
            <a:r>
              <a:rPr lang="en-US" altLang="ko-KR" dirty="0"/>
              <a:t>    &lt;filter-mapping&gt;</a:t>
            </a:r>
          </a:p>
          <a:p>
            <a:r>
              <a:rPr lang="en-US" altLang="ko-KR" dirty="0"/>
              <a:t>        &lt;filter-name&gt;</a:t>
            </a:r>
            <a:r>
              <a:rPr lang="en-US" altLang="ko-KR" dirty="0" err="1"/>
              <a:t>encodingFilter</a:t>
            </a:r>
            <a:r>
              <a:rPr lang="en-US" altLang="ko-KR" dirty="0"/>
              <a:t>&lt;/filter-name&gt;</a:t>
            </a:r>
          </a:p>
          <a:p>
            <a:r>
              <a:rPr lang="en-US" altLang="ko-KR" dirty="0"/>
              <a:t>        &lt;</a:t>
            </a:r>
            <a:r>
              <a:rPr lang="en-US" altLang="ko-KR" dirty="0" err="1"/>
              <a:t>url</a:t>
            </a:r>
            <a:r>
              <a:rPr lang="en-US" altLang="ko-KR" dirty="0"/>
              <a:t>-pattern&gt;/*&lt;/</a:t>
            </a:r>
            <a:r>
              <a:rPr lang="en-US" altLang="ko-KR" dirty="0" err="1"/>
              <a:t>url</a:t>
            </a:r>
            <a:r>
              <a:rPr lang="en-US" altLang="ko-KR" dirty="0"/>
              <a:t>-pattern&gt;</a:t>
            </a:r>
          </a:p>
          <a:p>
            <a:r>
              <a:rPr lang="en-US" altLang="ko-KR" dirty="0"/>
              <a:t>    &lt;/filter-mapping&gt;</a:t>
            </a:r>
          </a:p>
          <a:p>
            <a:endParaRPr lang="ko-KR" altLang="en-US" dirty="0"/>
          </a:p>
          <a:p>
            <a:r>
              <a:rPr lang="en-US" altLang="ko-KR" dirty="0"/>
              <a:t>&lt;!-- The definition of the Root Spring Container shared by all </a:t>
            </a:r>
            <a:r>
              <a:rPr lang="en-US" altLang="ko-KR" u="sng" dirty="0"/>
              <a:t>Servlets and Filters --&gt;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2528" y="1543776"/>
            <a:ext cx="8352928" cy="3816424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3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01939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332"/>
            <a:ext cx="4936058" cy="36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" y="4661123"/>
            <a:ext cx="49339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393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160" y="1336576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Loginform.html</a:t>
            </a:r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0" y="3284984"/>
            <a:ext cx="4896799" cy="229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9688"/>
            <a:ext cx="30765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050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25874"/>
            <a:ext cx="2590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5" y="3609429"/>
            <a:ext cx="25050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5554"/>
            <a:ext cx="2533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468661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55112" y="540747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LoginController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505729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4017352"/>
            <a:ext cx="4300" cy="532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3624257"/>
            <a:ext cx="1126837" cy="723284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8" y="5211367"/>
            <a:ext cx="585277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504251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19982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1980261" y="368016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3857145" y="334993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313308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40452" y="4619742"/>
            <a:ext cx="1655622" cy="491300"/>
            <a:chOff x="611560" y="692696"/>
            <a:chExt cx="2232248" cy="565031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/>
                <a:t>dataSource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59873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75116" y="3124977"/>
            <a:ext cx="1763688" cy="1191184"/>
            <a:chOff x="2987824" y="836712"/>
            <a:chExt cx="1296144" cy="1191184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/>
                <a:t>JdbcTemplate</a:t>
              </a:r>
              <a:r>
                <a:rPr lang="en-US" altLang="ko-KR" sz="1000" dirty="0" smtClean="0"/>
                <a:t>(</a:t>
              </a:r>
              <a:r>
                <a:rPr lang="en-US" altLang="ko-KR" sz="1000" dirty="0" err="1" smtClean="0"/>
                <a:t>d</a:t>
              </a:r>
              <a:r>
                <a:rPr lang="en-US" altLang="ko-KR" sz="1000" i="1" dirty="0" err="1" smtClean="0"/>
                <a:t>ataSource</a:t>
              </a:r>
              <a:r>
                <a:rPr lang="en-US" altLang="ko-KR" sz="1000" i="1" dirty="0" smtClean="0"/>
                <a:t> ( ))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558702" y="1563933"/>
            <a:ext cx="1584176" cy="625281"/>
            <a:chOff x="2987824" y="836712"/>
            <a:chExt cx="1296144" cy="625281"/>
          </a:xfrm>
          <a:solidFill>
            <a:schemeClr val="bg1">
              <a:lumMod val="85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ysDash"/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66787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921674" y="2304423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564448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002348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306167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430910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7756960" y="4316161"/>
            <a:ext cx="11303" cy="30358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 flipV="1">
            <a:off x="4032168" y="2546801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9949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032168" y="2112271"/>
            <a:ext cx="526534" cy="38976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891713" y="4851163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207056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27620" y="1103220"/>
            <a:ext cx="14201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loginform.do(get)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420245" y="4525312"/>
            <a:ext cx="681131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3022115" y="4821116"/>
            <a:ext cx="114867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3101376" y="4525312"/>
            <a:ext cx="495075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1310022" y="4551075"/>
            <a:ext cx="101502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login.do(post)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599601" y="792467"/>
            <a:ext cx="2664553" cy="3827275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157396" y="1352141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159960" y="1972165"/>
            <a:ext cx="1872208" cy="1588197"/>
            <a:chOff x="2987824" y="901364"/>
            <a:chExt cx="1296144" cy="1588197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loginController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015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endParaRPr lang="en-US" altLang="ko-KR" sz="1200" i="1" dirty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/>
                <a:t>toLoginView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10222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436746" y="5435235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7722127" y="509187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5433021" y="4331567"/>
            <a:ext cx="1375" cy="34553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89171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91738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 flipV="1">
            <a:off x="3093500" y="1972165"/>
            <a:ext cx="2564" cy="32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3096064" y="3560362"/>
            <a:ext cx="5312" cy="339669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5866444" y="4039162"/>
            <a:ext cx="1008672" cy="1099605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130" idx="1"/>
          </p:cNvCxnSpPr>
          <p:nvPr/>
        </p:nvCxnSpPr>
        <p:spPr>
          <a:xfrm>
            <a:off x="4032168" y="3586642"/>
            <a:ext cx="970180" cy="151699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7767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4" y="5678694"/>
            <a:ext cx="3905250" cy="2381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30" y="1599376"/>
            <a:ext cx="158417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직선 화살표 연결선 45"/>
          <p:cNvCxnSpPr/>
          <p:nvPr/>
        </p:nvCxnSpPr>
        <p:spPr>
          <a:xfrm>
            <a:off x="4788024" y="4631421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정보 수정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527178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userEdit.</a:t>
            </a:r>
            <a:r>
              <a:rPr lang="en-US" altLang="ko-KR" dirty="0" smtClean="0"/>
              <a:t>jsp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953089" y="5142480"/>
            <a:ext cx="166987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61765" y="2979017"/>
            <a:ext cx="2251897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200448" y="2457817"/>
            <a:ext cx="3586731" cy="62579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987824" y="3399576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16399" y="3524542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80048" y="356911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84457" y="3100674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</p:cNvCxnSpPr>
          <p:nvPr/>
        </p:nvCxnSpPr>
        <p:spPr>
          <a:xfrm>
            <a:off x="4787179" y="3692227"/>
            <a:ext cx="0" cy="51623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847684" y="3917507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874577" y="48622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269411" y="420846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72196" y="3692227"/>
            <a:ext cx="1633625" cy="6112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5747245" y="3475041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92002" y="317970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71600" y="836712"/>
            <a:ext cx="7344815" cy="648072"/>
            <a:chOff x="679562" y="1075655"/>
            <a:chExt cx="8012205" cy="707698"/>
          </a:xfrm>
        </p:grpSpPr>
        <p:grpSp>
          <p:nvGrpSpPr>
            <p:cNvPr id="41" name="그룹 3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63" name="직선 화살표 연결선 62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화살표 연결선 63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꺾인 연결선 64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순서도: 판단 66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2" name="직선 화살표 연결선 41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42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>
              <a:stCxn id="59" idx="3"/>
              <a:endCxn id="43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0" name="순서도: 판단 5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꺾인 연결선 60"/>
            <p:cNvCxnSpPr>
              <a:stCxn id="60" idx="0"/>
              <a:endCxn id="56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07575" y="1195272"/>
              <a:ext cx="432269" cy="3024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수정</a:t>
              </a:r>
              <a:r>
                <a:rPr lang="en-US" altLang="ko-KR" sz="1200" dirty="0" smtClean="0">
                  <a:latin typeface="+mj-ea"/>
                  <a:ea typeface="+mj-ea"/>
                </a:rPr>
                <a:t> 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55560"/>
            <a:ext cx="2448272" cy="1855533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91464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06214" y="3083609"/>
            <a:ext cx="2161930" cy="6086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503237" y="3223784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253744" y="2302523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4" name="직선 화살표 연결선 73"/>
          <p:cNvCxnSpPr>
            <a:stCxn id="15" idx="2"/>
          </p:cNvCxnSpPr>
          <p:nvPr/>
        </p:nvCxnSpPr>
        <p:spPr>
          <a:xfrm flipH="1">
            <a:off x="3045432" y="3692227"/>
            <a:ext cx="1741747" cy="98537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707904" y="4220401"/>
            <a:ext cx="2160239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336964" y="450831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78" y="4793961"/>
            <a:ext cx="1886937" cy="3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91597" y="2477971"/>
            <a:ext cx="1316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userEditForm.do</a:t>
            </a:r>
            <a:endParaRPr lang="ko-KR" altLang="en-U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92" y="2145910"/>
            <a:ext cx="3631895" cy="25423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POM</a:t>
            </a:r>
            <a:r>
              <a:rPr lang="ko-KR" altLang="en-US" dirty="0"/>
              <a:t>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(POM.xml)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762014"/>
            <a:ext cx="4032448" cy="540328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&lt;project&gt;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ko-KR" altLang="en-US" sz="2200" dirty="0" smtClean="0"/>
              <a:t>  프로젝트 일반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정보</a:t>
            </a:r>
            <a:r>
              <a:rPr lang="en-US" altLang="ko-KR" sz="2200" dirty="0" smtClean="0"/>
              <a:t>       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200" dirty="0" smtClean="0"/>
              <a:t>  &lt;repositories&gt;</a:t>
            </a:r>
            <a:r>
              <a:rPr lang="en-US" altLang="ko-KR" sz="2200" dirty="0"/>
              <a:t>&lt;/repositories</a:t>
            </a:r>
            <a:r>
              <a:rPr lang="en-US" altLang="ko-KR" sz="2200" dirty="0" smtClean="0"/>
              <a:t>&gt;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200" dirty="0" smtClean="0"/>
              <a:t>  &lt;properties&gt;&lt;/properties&gt;          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200" dirty="0" smtClean="0"/>
              <a:t>  &lt;dependencies&gt;&lt;/dependencies&gt;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200" dirty="0" smtClean="0"/>
              <a:t>  &lt;build&gt;</a:t>
            </a:r>
            <a:r>
              <a:rPr lang="ko-KR" altLang="en-US" sz="2200" dirty="0" smtClean="0"/>
              <a:t> </a:t>
            </a:r>
            <a:endParaRPr lang="en-US" altLang="ko-KR" sz="2200" dirty="0" smtClean="0"/>
          </a:p>
          <a:p>
            <a:pPr marL="411480" lvl="1" indent="0">
              <a:lnSpc>
                <a:spcPct val="150000"/>
              </a:lnSpc>
              <a:buNone/>
            </a:pPr>
            <a:r>
              <a:rPr lang="en-US" altLang="ko-KR" sz="2200" dirty="0" smtClean="0"/>
              <a:t>&lt;plugins&gt; </a:t>
            </a:r>
          </a:p>
          <a:p>
            <a:pPr marL="685800" lvl="2" indent="0">
              <a:lnSpc>
                <a:spcPct val="150000"/>
              </a:lnSpc>
              <a:buNone/>
            </a:pPr>
            <a:r>
              <a:rPr lang="en-US" altLang="ko-KR" sz="2200" dirty="0" smtClean="0"/>
              <a:t>&lt;plugin&gt;&lt;/plugin&gt;</a:t>
            </a:r>
          </a:p>
          <a:p>
            <a:pPr marL="411480" lvl="1" indent="0">
              <a:lnSpc>
                <a:spcPct val="150000"/>
              </a:lnSpc>
              <a:buNone/>
            </a:pPr>
            <a:r>
              <a:rPr lang="en-US" altLang="ko-KR" sz="2200" dirty="0"/>
              <a:t>&lt;plugins&gt;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200" dirty="0" smtClean="0"/>
              <a:t>  &lt;/build</a:t>
            </a:r>
            <a:r>
              <a:rPr lang="en-US" altLang="ko-KR" sz="2200" dirty="0"/>
              <a:t>&gt;</a:t>
            </a:r>
            <a:r>
              <a:rPr lang="ko-KR" altLang="en-US" sz="22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&lt;/project&gt;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764704"/>
            <a:ext cx="4309276" cy="47397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설명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버전 정보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등을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디폴트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저장소 아닌 다른  원격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저장소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위치</a:t>
            </a:r>
            <a:r>
              <a:rPr lang="en-US" altLang="ko-KR" sz="20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지정 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라이브러리의 버전을 일괄적으로 적용하거나 내부 </a:t>
            </a:r>
            <a:r>
              <a:rPr lang="ko-KR" altLang="en-US" sz="2000" dirty="0" err="1">
                <a:latin typeface="HY강B" panose="02030600000101010101" pitchFamily="18" charset="-127"/>
                <a:ea typeface="HY강B" panose="02030600000101010101" pitchFamily="18" charset="-127"/>
              </a:rPr>
              <a:t>속성등</a:t>
            </a:r>
            <a:r>
              <a: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rPr>
              <a:t> 을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프로젝트에서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사용할 의존관계 라이브러리들을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정의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Maven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프로젝트는 기본적으로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JDK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v1.6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 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WTP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(Web Tools Platform)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지원을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하기위한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plugins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항목 설정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/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2987824" y="1052736"/>
            <a:ext cx="187220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3563888" y="1565176"/>
            <a:ext cx="1308844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>
            <a:off x="3527946" y="2437656"/>
            <a:ext cx="1308844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 flipV="1">
            <a:off x="3591446" y="3130240"/>
            <a:ext cx="1272902" cy="1925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 flipH="1" flipV="1">
            <a:off x="1945804" y="3990020"/>
            <a:ext cx="2901900" cy="1925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985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 수정</a:t>
            </a:r>
            <a:r>
              <a:rPr lang="en-US" altLang="ko-KR" dirty="0" smtClean="0"/>
              <a:t> 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“./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6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=“/doc/</a:t>
            </a:r>
            <a:r>
              <a:rPr lang="en-US" altLang="ko-KR" sz="1600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userEditForm.do?userId</a:t>
            </a:r>
            <a:r>
              <a:rPr lang="en-US" altLang="ko-KR" sz="16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3528" y="908720"/>
            <a:ext cx="8136904" cy="5478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com.jang.doc.controller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@Controller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public class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/>
              <a:t> 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Resource(name = "</a:t>
            </a:r>
            <a:r>
              <a:rPr lang="en-US" altLang="ko-KR" sz="1400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userService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") 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/>
              <a:t>@Resource(name = </a:t>
            </a:r>
            <a:r>
              <a:rPr lang="en-US" altLang="ko-KR" sz="1400" b="1" dirty="0" smtClean="0"/>
              <a:t>"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b="1" dirty="0" smtClean="0"/>
              <a:t>") </a:t>
            </a:r>
            <a:endParaRPr lang="en-US" altLang="ko-KR" sz="1400" b="1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/*</a:t>
            </a:r>
            <a:endParaRPr lang="ko-KR" altLang="en-US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*/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4704"/>
            <a:ext cx="4558816" cy="2232248"/>
          </a:xfrm>
          <a:prstGeom prst="rect">
            <a:avLst/>
          </a:prstGeom>
          <a:noFill/>
          <a:ln w="6350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692696"/>
            <a:ext cx="8748464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ModelAttribute</a:t>
            </a:r>
            <a:endParaRPr lang="en-US" altLang="ko-KR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User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setUpForm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HttpServletRequest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request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User user = new User(); 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//command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전달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객체 생성</a:t>
            </a:r>
            <a:endParaRPr lang="en-US" altLang="ko-KR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user.setId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accessor.getMessage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user.userId.default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"));</a:t>
            </a: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user.setName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accessor.getMessage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user.userName.default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"));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//get</a:t>
            </a:r>
            <a:r>
              <a:rPr lang="ko-KR" altLang="en-US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이 아니거나</a:t>
            </a:r>
            <a:r>
              <a:rPr lang="en-US" altLang="ko-KR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데이터가 없을 경우 기본값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출력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request.getMethod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equalsIgnoreCase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("GET")) {</a:t>
            </a:r>
          </a:p>
          <a:p>
            <a:pPr lvl="2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request.getParameter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try {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user =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this.userService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.getUser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return user;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catch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EmptyResultDataAccessException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e) {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return  user;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else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return user;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65" y="0"/>
            <a:ext cx="3426147" cy="18448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>
            <a:cxnSpLocks noChangeShapeType="1"/>
            <a:stCxn id="6" idx="1"/>
          </p:cNvCxnSpPr>
          <p:nvPr/>
        </p:nvCxnSpPr>
        <p:spPr bwMode="auto">
          <a:xfrm flipH="1">
            <a:off x="3059832" y="3539629"/>
            <a:ext cx="2019361" cy="19671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5079193" y="3339574"/>
            <a:ext cx="3851919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latin typeface="+mj-ea"/>
                <a:ea typeface="+mj-ea"/>
              </a:rPr>
              <a:t>userId</a:t>
            </a:r>
            <a:r>
              <a:rPr lang="ko-KR" altLang="en-US" sz="2000" dirty="0" smtClean="0">
                <a:latin typeface="+mj-ea"/>
                <a:ea typeface="+mj-ea"/>
              </a:rPr>
              <a:t> 정보를 이용하여 </a:t>
            </a:r>
            <a:r>
              <a:rPr lang="en-US" altLang="ko-KR" sz="2000" dirty="0" smtClean="0">
                <a:latin typeface="+mj-ea"/>
                <a:ea typeface="+mj-ea"/>
              </a:rPr>
              <a:t>user</a:t>
            </a:r>
            <a:r>
              <a:rPr lang="ko-KR" altLang="en-US" sz="2000" dirty="0" smtClean="0">
                <a:latin typeface="+mj-ea"/>
                <a:ea typeface="+mj-ea"/>
              </a:rPr>
              <a:t> 전체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정보를 읽어옴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193" y="2492896"/>
            <a:ext cx="385191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+mj-ea"/>
                <a:ea typeface="+mj-ea"/>
              </a:rPr>
              <a:t>폼에서 온</a:t>
            </a:r>
            <a:r>
              <a:rPr lang="en-US" altLang="ko-KR" sz="2000" dirty="0" smtClean="0">
                <a:latin typeface="+mj-ea"/>
                <a:ea typeface="+mj-ea"/>
              </a:rPr>
              <a:t>( post</a:t>
            </a:r>
            <a:r>
              <a:rPr lang="ko-KR" altLang="en-US" sz="2000" dirty="0" smtClean="0">
                <a:latin typeface="+mj-ea"/>
                <a:ea typeface="+mj-ea"/>
              </a:rPr>
              <a:t> 방식 </a:t>
            </a:r>
            <a:r>
              <a:rPr lang="en-US" altLang="ko-KR" sz="2000" dirty="0" smtClean="0">
                <a:latin typeface="+mj-ea"/>
                <a:ea typeface="+mj-ea"/>
              </a:rPr>
              <a:t>) </a:t>
            </a:r>
            <a:r>
              <a:rPr lang="ko-KR" altLang="en-US" sz="2000" dirty="0" smtClean="0">
                <a:latin typeface="+mj-ea"/>
                <a:ea typeface="+mj-ea"/>
              </a:rPr>
              <a:t>경우 전달객체 초기화 하지 않음</a:t>
            </a:r>
            <a:endParaRPr lang="ko-KR" altLang="en-US" sz="2000" dirty="0">
              <a:latin typeface="+mj-ea"/>
              <a:ea typeface="+mj-ea"/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1"/>
          </p:cNvCxnSpPr>
          <p:nvPr/>
        </p:nvCxnSpPr>
        <p:spPr bwMode="auto">
          <a:xfrm flipH="1">
            <a:off x="4283968" y="2846839"/>
            <a:ext cx="795225" cy="1501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00FF"/>
                </a:solidFill>
              </a:rPr>
              <a:t>@</a:t>
            </a:r>
            <a:r>
              <a:rPr lang="en-US" altLang="ko-KR" dirty="0" err="1" smtClean="0">
                <a:solidFill>
                  <a:srgbClr val="0000FF"/>
                </a:solidFill>
              </a:rPr>
              <a:t>ModelAttribute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</a:rPr>
              <a:t>에노테이션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모델에 추가될 객체 생성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에 </a:t>
            </a:r>
            <a:r>
              <a:rPr lang="ko-KR" altLang="en-US" dirty="0" err="1">
                <a:solidFill>
                  <a:schemeClr val="accent6">
                    <a:lumMod val="75000"/>
                  </a:schemeClr>
                </a:solidFill>
              </a:rPr>
              <a:t>파라미터로</a:t>
            </a:r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전달할 객체를 생성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US" altLang="ko-KR" dirty="0" err="1" smtClean="0">
                <a:solidFill>
                  <a:schemeClr val="accent6">
                    <a:lumMod val="75000"/>
                  </a:schemeClr>
                </a:solidFill>
              </a:rPr>
              <a:t>ModelAttribute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에 의해서 생성한 객체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전달객체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가 </a:t>
            </a:r>
            <a:r>
              <a:rPr lang="ko-KR" altLang="en-US" dirty="0" err="1" smtClean="0">
                <a:solidFill>
                  <a:schemeClr val="accent6">
                    <a:lumMod val="75000"/>
                  </a:schemeClr>
                </a:solidFill>
              </a:rPr>
              <a:t>뷰에</a:t>
            </a:r>
            <a:r>
              <a:rPr lang="ko-KR" altLang="en-US" dirty="0" smtClean="0">
                <a:solidFill>
                  <a:schemeClr val="accent6">
                    <a:lumMod val="75000"/>
                  </a:schemeClr>
                </a:solidFill>
              </a:rPr>
              <a:t> 자동  전달됨</a:t>
            </a:r>
            <a:endParaRPr lang="en-US" altLang="ko-K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커맨드 객체의 초기화 가능 </a:t>
            </a:r>
            <a:endParaRPr lang="en-US" altLang="ko-KR" dirty="0" smtClean="0"/>
          </a:p>
          <a:p>
            <a:pPr lvl="1"/>
            <a:r>
              <a:rPr lang="ko-KR" altLang="en-US" dirty="0"/>
              <a:t>컨트롤러에서 </a:t>
            </a:r>
            <a:r>
              <a:rPr lang="ko-KR" altLang="en-US" dirty="0" err="1"/>
              <a:t>뷰에</a:t>
            </a:r>
            <a:r>
              <a:rPr lang="ko-KR" altLang="en-US" dirty="0"/>
              <a:t> 전달할 </a:t>
            </a:r>
            <a:r>
              <a:rPr lang="en-US" altLang="ko-KR" dirty="0" err="1" smtClean="0"/>
              <a:t>ModelAndView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객체외에</a:t>
            </a:r>
            <a:r>
              <a:rPr lang="ko-KR" altLang="en-US" dirty="0" smtClean="0"/>
              <a:t> 추가되는 공통 모델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/>
              <a:t>@</a:t>
            </a:r>
            <a:r>
              <a:rPr lang="en-US" altLang="ko-KR" dirty="0" err="1"/>
              <a:t>ModelAttribute</a:t>
            </a:r>
            <a:r>
              <a:rPr lang="en-US" altLang="ko-KR" dirty="0"/>
              <a:t> </a:t>
            </a:r>
            <a:r>
              <a:rPr lang="ko-KR" altLang="en-US" dirty="0" err="1"/>
              <a:t>어노테이션이</a:t>
            </a:r>
            <a:r>
              <a:rPr lang="ko-KR" altLang="en-US" dirty="0"/>
              <a:t> 적용된 </a:t>
            </a:r>
            <a:r>
              <a:rPr lang="ko-KR" altLang="en-US" dirty="0" err="1"/>
              <a:t>메서드가</a:t>
            </a:r>
            <a:r>
              <a:rPr lang="ko-KR" altLang="en-US" dirty="0"/>
              <a:t> </a:t>
            </a:r>
            <a:r>
              <a:rPr lang="en-US" altLang="ko-KR" dirty="0"/>
              <a:t>@</a:t>
            </a:r>
            <a:r>
              <a:rPr lang="en-US" altLang="ko-KR" dirty="0" err="1"/>
              <a:t>RequestMapping</a:t>
            </a:r>
            <a:r>
              <a:rPr lang="en-US" altLang="ko-KR" dirty="0"/>
              <a:t> </a:t>
            </a:r>
            <a:r>
              <a:rPr lang="ko-KR" altLang="en-US" dirty="0" err="1"/>
              <a:t>어노테이션이</a:t>
            </a:r>
            <a:r>
              <a:rPr lang="ko-KR" altLang="en-US" dirty="0"/>
              <a:t> 적용된 </a:t>
            </a:r>
            <a:r>
              <a:rPr lang="ko-KR" altLang="en-US" dirty="0" err="1"/>
              <a:t>메서드</a:t>
            </a:r>
            <a:r>
              <a:rPr lang="ko-KR" altLang="en-US" dirty="0"/>
              <a:t> 보다 먼저 호출 됨</a:t>
            </a:r>
          </a:p>
        </p:txBody>
      </p:sp>
    </p:spTree>
    <p:extLst>
      <p:ext uri="{BB962C8B-B14F-4D97-AF65-F5344CB8AC3E}">
        <p14:creationId xmlns:p14="http://schemas.microsoft.com/office/powerpoint/2010/main" val="21291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-14622095"/>
            <a:ext cx="856895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dirty="0" smtClean="0"/>
              <a:t>package </a:t>
            </a:r>
            <a:r>
              <a:rPr lang="en-US" altLang="ko-KR" sz="1000" dirty="0" err="1" smtClean="0"/>
              <a:t>user.controller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@Controller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UserEditFormController</a:t>
            </a:r>
            <a:r>
              <a:rPr lang="en-US" altLang="ko-KR" sz="1000" dirty="0" smtClean="0"/>
              <a:t>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setMessageSource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) {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setUserService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this.userService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setUserEditValidator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this.userEditValidator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@</a:t>
            </a:r>
            <a:r>
              <a:rPr lang="en-US" altLang="ko-KR" sz="1000" dirty="0" err="1" smtClean="0"/>
              <a:t>ModelAttribute</a:t>
            </a: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User </a:t>
            </a:r>
            <a:r>
              <a:rPr lang="en-US" altLang="ko-KR" sz="1000" dirty="0" err="1" smtClean="0"/>
              <a:t>setUpForm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HttpServletRequest</a:t>
            </a:r>
            <a:r>
              <a:rPr lang="en-US" altLang="ko-KR" sz="1000" dirty="0" smtClean="0"/>
              <a:t> request)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User </a:t>
            </a:r>
            <a:r>
              <a:rPr lang="en-US" altLang="ko-KR" sz="1000" dirty="0" err="1" smtClean="0"/>
              <a:t>user</a:t>
            </a:r>
            <a:r>
              <a:rPr lang="en-US" altLang="ko-KR" sz="1000" dirty="0" smtClean="0"/>
              <a:t> = new User();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accessor</a:t>
            </a:r>
            <a:r>
              <a:rPr lang="en-US" altLang="ko-KR" sz="1000" dirty="0" smtClean="0"/>
              <a:t> = new 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user.userId.default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user.setName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user.userName.default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if (</a:t>
            </a:r>
            <a:r>
              <a:rPr lang="en-US" altLang="ko-KR" sz="1000" dirty="0" err="1" smtClean="0"/>
              <a:t>request.getMethod</a:t>
            </a:r>
            <a:r>
              <a:rPr lang="en-US" altLang="ko-KR" sz="1000" dirty="0" smtClean="0"/>
              <a:t>().</a:t>
            </a:r>
            <a:r>
              <a:rPr lang="en-US" altLang="ko-KR" sz="1000" dirty="0" err="1" smtClean="0"/>
              <a:t>equalsIgnoreCase</a:t>
            </a:r>
            <a:r>
              <a:rPr lang="en-US" altLang="ko-KR" sz="1000" dirty="0" smtClean="0"/>
              <a:t>("GET"))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String 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request.getParameter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");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try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user = </a:t>
            </a:r>
            <a:r>
              <a:rPr lang="en-US" altLang="ko-KR" sz="1000" dirty="0" err="1" smtClean="0"/>
              <a:t>this.userService.getUserByUserId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user;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catch (</a:t>
            </a:r>
            <a:r>
              <a:rPr lang="en-US" altLang="ko-KR" sz="1000" dirty="0" err="1" smtClean="0"/>
              <a:t>EmptyResultDataAccessException</a:t>
            </a:r>
            <a:r>
              <a:rPr lang="en-US" altLang="ko-KR" sz="1000" dirty="0" smtClean="0"/>
              <a:t> e) {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else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return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547936" y="-14469695"/>
            <a:ext cx="856895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dirty="0" smtClean="0"/>
              <a:t>package </a:t>
            </a:r>
            <a:r>
              <a:rPr lang="en-US" altLang="ko-KR" sz="1000" dirty="0" err="1" smtClean="0"/>
              <a:t>user.controller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@Controller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UserEditFormController</a:t>
            </a:r>
            <a:r>
              <a:rPr lang="en-US" altLang="ko-KR" sz="1000" dirty="0" smtClean="0"/>
              <a:t>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setMessageSource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) {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setUserService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this.userService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setUserEditValidator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this.userEditValidator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@</a:t>
            </a:r>
            <a:r>
              <a:rPr lang="en-US" altLang="ko-KR" sz="1000" dirty="0" err="1" smtClean="0"/>
              <a:t>ModelAttribute</a:t>
            </a: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User </a:t>
            </a:r>
            <a:r>
              <a:rPr lang="en-US" altLang="ko-KR" sz="1000" dirty="0" err="1" smtClean="0"/>
              <a:t>setUpForm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HttpServletRequest</a:t>
            </a:r>
            <a:r>
              <a:rPr lang="en-US" altLang="ko-KR" sz="1000" dirty="0" smtClean="0"/>
              <a:t> request)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User </a:t>
            </a:r>
            <a:r>
              <a:rPr lang="en-US" altLang="ko-KR" sz="1000" dirty="0" err="1" smtClean="0"/>
              <a:t>user</a:t>
            </a:r>
            <a:r>
              <a:rPr lang="en-US" altLang="ko-KR" sz="1000" dirty="0" smtClean="0"/>
              <a:t> = new User();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accessor</a:t>
            </a:r>
            <a:r>
              <a:rPr lang="en-US" altLang="ko-KR" sz="1000" dirty="0" smtClean="0"/>
              <a:t> = new 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user.userId.default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user.setName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user.userName.default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if (</a:t>
            </a:r>
            <a:r>
              <a:rPr lang="en-US" altLang="ko-KR" sz="1000" dirty="0" err="1" smtClean="0"/>
              <a:t>request.getMethod</a:t>
            </a:r>
            <a:r>
              <a:rPr lang="en-US" altLang="ko-KR" sz="1000" dirty="0" smtClean="0"/>
              <a:t>().</a:t>
            </a:r>
            <a:r>
              <a:rPr lang="en-US" altLang="ko-KR" sz="1000" dirty="0" err="1" smtClean="0"/>
              <a:t>equalsIgnoreCase</a:t>
            </a:r>
            <a:r>
              <a:rPr lang="en-US" altLang="ko-KR" sz="1000" dirty="0" smtClean="0"/>
              <a:t>("GET"))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String 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request.getParameter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");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try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user = </a:t>
            </a:r>
            <a:r>
              <a:rPr lang="en-US" altLang="ko-KR" sz="1000" dirty="0" err="1" smtClean="0"/>
              <a:t>this.userService.getUserByUserId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user;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catch (</a:t>
            </a:r>
            <a:r>
              <a:rPr lang="en-US" altLang="ko-KR" sz="1000" dirty="0" err="1" smtClean="0"/>
              <a:t>EmptyResultDataAccessException</a:t>
            </a:r>
            <a:r>
              <a:rPr lang="en-US" altLang="ko-KR" sz="1000" dirty="0" smtClean="0"/>
              <a:t> e) {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else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return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}`</a:t>
            </a:r>
            <a:endParaRPr lang="ko-KR" altLang="en-US" sz="1000" dirty="0"/>
          </a:p>
        </p:txBody>
      </p:sp>
      <p:sp>
        <p:nvSpPr>
          <p:cNvPr id="8" name="직사각형 7"/>
          <p:cNvSpPr/>
          <p:nvPr/>
        </p:nvSpPr>
        <p:spPr>
          <a:xfrm>
            <a:off x="0" y="620688"/>
            <a:ext cx="9144000" cy="5837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/>
              <a:t>value="/</a:t>
            </a:r>
            <a:r>
              <a:rPr lang="en-US" altLang="ko-KR" sz="1400" dirty="0" err="1"/>
              <a:t>userEditForm</a:t>
            </a:r>
            <a:r>
              <a:rPr lang="en-US" altLang="ko-KR" sz="1400" dirty="0"/>
              <a:t>",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method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RequestMethod.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GET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public 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toUserEditView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return 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}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/>
              <a:t>value="/</a:t>
            </a:r>
            <a:r>
              <a:rPr lang="en-US" altLang="ko-KR" sz="1400" dirty="0" err="1"/>
              <a:t>userEdit</a:t>
            </a:r>
            <a:r>
              <a:rPr lang="en-US" altLang="ko-KR" sz="1400" dirty="0"/>
              <a:t>", 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method = RequestMethod.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POST)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public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onSubmit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/>
              <a:t>@Valid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User user,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throws Exception    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{</a:t>
            </a: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pPr>
              <a:lnSpc>
                <a:spcPts val="1400"/>
              </a:lnSpc>
            </a:pP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bindingResult.hasErrors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()) {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putAll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bindingResult.getModel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}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try {</a:t>
            </a:r>
          </a:p>
          <a:p>
            <a:pPr lvl="2"/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this.userService.updateUser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(user);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//user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data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수정 </a:t>
            </a:r>
            <a:endParaRPr lang="en-US" altLang="ko-KR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modelAndView.setViewName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userEntrySuccess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modelAndView.addObject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("user", user);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catch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DataIntegrityViolationException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e) {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bindingResult.reject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error.duplicate.user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putAll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}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65" y="98320"/>
            <a:ext cx="3343275" cy="581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64" y="2279741"/>
            <a:ext cx="1999616" cy="20190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>
            <a:stCxn id="56322" idx="1"/>
          </p:cNvCxnSpPr>
          <p:nvPr/>
        </p:nvCxnSpPr>
        <p:spPr>
          <a:xfrm flipH="1">
            <a:off x="3203848" y="388833"/>
            <a:ext cx="2563417" cy="29051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자유형 13"/>
          <p:cNvSpPr/>
          <p:nvPr/>
        </p:nvSpPr>
        <p:spPr>
          <a:xfrm>
            <a:off x="1710813" y="1219200"/>
            <a:ext cx="5840774" cy="1061884"/>
          </a:xfrm>
          <a:custGeom>
            <a:avLst/>
            <a:gdLst>
              <a:gd name="connsiteX0" fmla="*/ 0 w 5840774"/>
              <a:gd name="connsiteY0" fmla="*/ 0 h 1061884"/>
              <a:gd name="connsiteX1" fmla="*/ 4916129 w 5840774"/>
              <a:gd name="connsiteY1" fmla="*/ 294968 h 1061884"/>
              <a:gd name="connsiteX2" fmla="*/ 5840361 w 5840774"/>
              <a:gd name="connsiteY2" fmla="*/ 1061884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0774" h="1061884">
                <a:moveTo>
                  <a:pt x="0" y="0"/>
                </a:moveTo>
                <a:cubicBezTo>
                  <a:pt x="1971368" y="58993"/>
                  <a:pt x="3942736" y="117987"/>
                  <a:pt x="4916129" y="294968"/>
                </a:cubicBezTo>
                <a:cubicBezTo>
                  <a:pt x="5889522" y="471949"/>
                  <a:pt x="5840361" y="1061884"/>
                  <a:pt x="5840361" y="1061884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5"/>
          <p:cNvSpPr/>
          <p:nvPr/>
        </p:nvSpPr>
        <p:spPr>
          <a:xfrm>
            <a:off x="2601771" y="1897626"/>
            <a:ext cx="4910074" cy="2310580"/>
          </a:xfrm>
          <a:custGeom>
            <a:avLst/>
            <a:gdLst>
              <a:gd name="connsiteX0" fmla="*/ 4910074 w 4910074"/>
              <a:gd name="connsiteY0" fmla="*/ 2310580 h 2310580"/>
              <a:gd name="connsiteX1" fmla="*/ 3572887 w 4910074"/>
              <a:gd name="connsiteY1" fmla="*/ 1976284 h 2310580"/>
              <a:gd name="connsiteX2" fmla="*/ 3277919 w 4910074"/>
              <a:gd name="connsiteY2" fmla="*/ 403122 h 2310580"/>
              <a:gd name="connsiteX3" fmla="*/ 328242 w 4910074"/>
              <a:gd name="connsiteY3" fmla="*/ 403122 h 2310580"/>
              <a:gd name="connsiteX4" fmla="*/ 72603 w 4910074"/>
              <a:gd name="connsiteY4" fmla="*/ 0 h 2310580"/>
              <a:gd name="connsiteX5" fmla="*/ 72603 w 4910074"/>
              <a:gd name="connsiteY5" fmla="*/ 0 h 2310580"/>
              <a:gd name="connsiteX6" fmla="*/ 72603 w 4910074"/>
              <a:gd name="connsiteY6" fmla="*/ 0 h 231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0074" h="2310580">
                <a:moveTo>
                  <a:pt x="4910074" y="2310580"/>
                </a:moveTo>
                <a:cubicBezTo>
                  <a:pt x="4377493" y="2302387"/>
                  <a:pt x="3844913" y="2294194"/>
                  <a:pt x="3572887" y="1976284"/>
                </a:cubicBezTo>
                <a:cubicBezTo>
                  <a:pt x="3300861" y="1658374"/>
                  <a:pt x="3818693" y="665316"/>
                  <a:pt x="3277919" y="403122"/>
                </a:cubicBezTo>
                <a:cubicBezTo>
                  <a:pt x="2737145" y="140928"/>
                  <a:pt x="862461" y="470309"/>
                  <a:pt x="328242" y="403122"/>
                </a:cubicBezTo>
                <a:cubicBezTo>
                  <a:pt x="-205977" y="335935"/>
                  <a:pt x="72603" y="0"/>
                  <a:pt x="72603" y="0"/>
                </a:cubicBezTo>
                <a:lnTo>
                  <a:pt x="72603" y="0"/>
                </a:lnTo>
                <a:lnTo>
                  <a:pt x="72603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957137" y="1034534"/>
            <a:ext cx="1217449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i="1" dirty="0" err="1"/>
              <a:t>ViewResolver</a:t>
            </a:r>
            <a:endParaRPr lang="ko-KR" altLang="en-US" sz="1600" dirty="0"/>
          </a:p>
        </p:txBody>
      </p:sp>
      <p:sp>
        <p:nvSpPr>
          <p:cNvPr id="18" name="직사각형 17"/>
          <p:cNvSpPr/>
          <p:nvPr/>
        </p:nvSpPr>
        <p:spPr>
          <a:xfrm>
            <a:off x="5174586" y="1034534"/>
            <a:ext cx="2624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WEB-INF/views/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userEdit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.jsp</a:t>
            </a:r>
            <a:endParaRPr lang="ko-KR" altLang="en-US" sz="16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86" y="4186083"/>
            <a:ext cx="2124075" cy="161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836712"/>
            <a:ext cx="8892480" cy="5478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&lt;%@ page language="java"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file=“./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"%&gt;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&lt;TITLE&gt;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 정보 수정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&lt;/TITLE&gt; 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&lt;META http-equiv="Content-Type" content="text/html;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&lt;style type='text/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&lt;!--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a:link{font-family:"";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color:black;text-decoration:none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a:visited{font-family:"";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color:black;text-decoration:none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a:hover{font-family:"";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color:black;text-decoration:underline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--&gt;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&lt;/style&gt;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ZipCode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("zip_form.jsp", "_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"height=300,width=600,menubar=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no,directories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no,resizable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no,status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no,scrollbars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=yes");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browsing_window.focus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     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&lt;center&gt;&lt;font size='3'&gt;&lt;b&gt; </a:t>
            </a:r>
            <a:r>
              <a:rPr lang="ko-KR" altLang="en-US" sz="1400" u="sng" dirty="0" smtClean="0">
                <a:latin typeface="HY강B" pitchFamily="18" charset="-127"/>
                <a:ea typeface="HY강B" pitchFamily="18" charset="-127"/>
              </a:rPr>
              <a:t>회원정보 수정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&lt;/b&gt;&lt;/font&gt;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align="center"&gt;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name="user"&gt;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&lt;font color="red"&gt;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&lt;c:forEach items="${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errors.globalErrors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var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="error”&gt;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spring:message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code="${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error.code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/&gt;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&lt;/c:forEach&gt; &lt;/font&gt;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="user" Name='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joinForm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Method='post' Action='/Login4mvc/userEdit.html'&gt;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  border=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'2' width='600' 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cellSpacing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=0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cellPadding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=5 align=center&gt;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 이 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path="id"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='20'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&lt;span class=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path="id"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 밀 번 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align='center’&gt;&lt;font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비밀번호확인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value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user.pass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 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17195"/>
            <a:ext cx="9036496" cy="5657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 편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&lt;/font&gt;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&lt;span class="</a:t>
            </a:r>
            <a:r>
              <a:rPr lang="en-US" altLang="ko-KR" sz="13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path='zip'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='7' size='7' 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&lt;input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OnClick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ZipCode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()' type='button' value='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우편번호검색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path="zip"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주 소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path='addr1'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path="addr1" /&gt;&lt;/span&gt;&lt;BR&gt;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path='addr2'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path="addr2"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전 화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='20' size='20' path='phone'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path="phone"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fr-FR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size='2'&gt;E - M a i l&lt;/font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path='email'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path="email"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&lt;/TABLE&gt;</a:t>
            </a:r>
            <a:endParaRPr lang="en-US" altLang="ko-KR" sz="130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2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</a:t>
            </a:r>
          </a:p>
          <a:p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colspan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='2' align='center'&gt;&lt;input type='submit' value='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'&gt;&lt;/TD&gt;&lt;/TR&gt;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35260" y="764704"/>
            <a:ext cx="8397180" cy="4680520"/>
          </a:xfrm>
        </p:spPr>
        <p:txBody>
          <a:bodyPr>
            <a:noAutofit/>
          </a:bodyPr>
          <a:lstStyle/>
          <a:p>
            <a:r>
              <a:rPr lang="en-US" altLang="ko-KR" sz="1800" b="1" dirty="0">
                <a:solidFill>
                  <a:srgbClr val="0000FF"/>
                </a:solidFill>
              </a:rPr>
              <a:t>General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Information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(</a:t>
            </a:r>
            <a:r>
              <a:rPr lang="ko-KR" altLang="en-US" sz="18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프로젝트 </a:t>
            </a:r>
            <a:r>
              <a:rPr lang="ko-KR" altLang="en-US" sz="1800" u="sng" dirty="0">
                <a:solidFill>
                  <a:srgbClr val="0000FF"/>
                </a:solidFill>
                <a:hlinkClick r:id="rId2" tooltip="egovframework:dev2:dep:build_tool:개인빌드 ↵"/>
              </a:rPr>
              <a:t>정보 </a:t>
            </a:r>
            <a:r>
              <a:rPr lang="ko-KR" altLang="en-US" sz="1800" u="sng" dirty="0" smtClean="0">
                <a:solidFill>
                  <a:srgbClr val="0000FF"/>
                </a:solidFill>
                <a:hlinkClick r:id="rId2" tooltip="egovframework:dev2:dep:build_tool:개인빌드 ↵"/>
              </a:rPr>
              <a:t>생성</a:t>
            </a:r>
            <a:r>
              <a:rPr lang="en-US" altLang="ko-KR" sz="1800" dirty="0" smtClean="0">
                <a:solidFill>
                  <a:srgbClr val="0000FF"/>
                </a:solidFill>
              </a:rPr>
              <a:t>)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프로젝트 </a:t>
            </a:r>
            <a:r>
              <a:rPr lang="ko-KR" altLang="en-US" sz="1800" dirty="0"/>
              <a:t>이름</a:t>
            </a:r>
            <a:r>
              <a:rPr lang="en-US" altLang="ko-KR" sz="1800" dirty="0"/>
              <a:t>, </a:t>
            </a:r>
            <a:r>
              <a:rPr lang="ko-KR" altLang="en-US" sz="1800" dirty="0"/>
              <a:t>설명</a:t>
            </a:r>
            <a:r>
              <a:rPr lang="en-US" altLang="ko-KR" sz="1800" dirty="0"/>
              <a:t>, </a:t>
            </a:r>
            <a:r>
              <a:rPr lang="ko-KR" altLang="en-US" sz="1800" dirty="0"/>
              <a:t>버전 정보 등을 </a:t>
            </a:r>
            <a:r>
              <a:rPr lang="ko-KR" altLang="en-US" sz="1800" dirty="0" smtClean="0"/>
              <a:t>기술</a:t>
            </a:r>
            <a:endParaRPr lang="en-US" altLang="ko-KR" sz="1800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project&gt; - pom.xml </a:t>
            </a:r>
            <a:r>
              <a:rPr lang="ko-KR" altLang="en-US" dirty="0"/>
              <a:t>파일의 </a:t>
            </a:r>
            <a:r>
              <a:rPr lang="en-US" altLang="ko-KR" dirty="0" smtClean="0"/>
              <a:t>ROOT.</a:t>
            </a:r>
            <a:endParaRPr lang="en-US" altLang="ko-KR" dirty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 err="1"/>
              <a:t>modelVersion</a:t>
            </a:r>
            <a:r>
              <a:rPr lang="en-US" altLang="ko-KR" dirty="0"/>
              <a:t>&gt; - </a:t>
            </a:r>
            <a:r>
              <a:rPr lang="ko-KR" altLang="en-US" dirty="0"/>
              <a:t>현재 </a:t>
            </a:r>
            <a:r>
              <a:rPr lang="en-US" altLang="ko-KR" dirty="0"/>
              <a:t>POM</a:t>
            </a:r>
            <a:r>
              <a:rPr lang="ko-KR" altLang="en-US" dirty="0"/>
              <a:t>이 사용하고 있는 </a:t>
            </a:r>
            <a:r>
              <a:rPr lang="ko-KR" altLang="en-US" dirty="0" smtClean="0"/>
              <a:t>버전</a:t>
            </a:r>
            <a:r>
              <a:rPr lang="en-US" altLang="ko-KR" dirty="0" smtClean="0"/>
              <a:t>.  </a:t>
            </a:r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 err="1"/>
              <a:t>groupId</a:t>
            </a:r>
            <a:r>
              <a:rPr lang="en-US" altLang="ko-KR" dirty="0"/>
              <a:t>&gt; - </a:t>
            </a:r>
            <a:r>
              <a:rPr lang="ko-KR" altLang="en-US" dirty="0"/>
              <a:t>프로젝트를 만든 조직이나 그룹의 유일한 </a:t>
            </a:r>
            <a:r>
              <a:rPr lang="ko-KR" altLang="en-US" dirty="0" err="1" smtClean="0"/>
              <a:t>식별자</a:t>
            </a:r>
            <a:r>
              <a:rPr lang="en-US" altLang="ko-KR" dirty="0" smtClean="0"/>
              <a:t>. </a:t>
            </a:r>
            <a:r>
              <a:rPr lang="ko-KR" altLang="en-US" dirty="0"/>
              <a:t>보통 자바 패키지 만드는 형식으로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 err="1"/>
              <a:t>artifactId</a:t>
            </a:r>
            <a:r>
              <a:rPr lang="en-US" altLang="ko-KR" dirty="0"/>
              <a:t>&gt; - </a:t>
            </a:r>
            <a:r>
              <a:rPr lang="ko-KR" altLang="en-US" dirty="0"/>
              <a:t>프로젝트에서 생성하는 결과물의 이름에 사용되는 </a:t>
            </a:r>
            <a:r>
              <a:rPr lang="ko-KR" altLang="en-US" dirty="0" smtClean="0"/>
              <a:t>속성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packaging&gt; - </a:t>
            </a:r>
            <a:r>
              <a:rPr lang="ko-KR" altLang="en-US" dirty="0" err="1"/>
              <a:t>패키징</a:t>
            </a:r>
            <a:r>
              <a:rPr lang="ko-KR" altLang="en-US" dirty="0"/>
              <a:t> 할 파일 형식을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  <a:r>
              <a:rPr lang="en-US" altLang="ko-KR" dirty="0"/>
              <a:t>(JAR, WAR, EAR </a:t>
            </a:r>
            <a:r>
              <a:rPr lang="ko-KR" altLang="en-US" dirty="0"/>
              <a:t>등등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version&gt; - </a:t>
            </a:r>
            <a:r>
              <a:rPr lang="ko-KR" altLang="en-US" dirty="0"/>
              <a:t>프로젝트의 버전을 표시한다</a:t>
            </a:r>
            <a:r>
              <a:rPr lang="en-US" altLang="ko-KR" dirty="0"/>
              <a:t>. </a:t>
            </a:r>
            <a:r>
              <a:rPr lang="ko-KR" altLang="en-US" dirty="0"/>
              <a:t>위에 </a:t>
            </a:r>
            <a:r>
              <a:rPr lang="en-US" altLang="ko-KR" dirty="0"/>
              <a:t>SNAPSHOT</a:t>
            </a:r>
            <a:r>
              <a:rPr lang="ko-KR" altLang="en-US" dirty="0"/>
              <a:t>이라고 붙은 것은 개발 상태일 때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name&gt; - </a:t>
            </a:r>
            <a:r>
              <a:rPr lang="ko-KR" altLang="en-US" dirty="0"/>
              <a:t>프로젝트의 </a:t>
            </a:r>
            <a:r>
              <a:rPr lang="ko-KR" altLang="en-US" dirty="0" smtClean="0"/>
              <a:t>이름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 err="1"/>
              <a:t>url</a:t>
            </a:r>
            <a:r>
              <a:rPr lang="en-US" altLang="ko-KR" dirty="0"/>
              <a:t>&gt; - </a:t>
            </a:r>
            <a:r>
              <a:rPr lang="ko-KR" altLang="en-US" dirty="0"/>
              <a:t>프로젝트 </a:t>
            </a:r>
            <a:r>
              <a:rPr lang="ko-KR" altLang="en-US" dirty="0" smtClean="0"/>
              <a:t>사이트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description&gt; - </a:t>
            </a:r>
            <a:r>
              <a:rPr lang="ko-KR" altLang="en-US" dirty="0"/>
              <a:t>프로젝트 설명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713751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View(</a:t>
            </a:r>
            <a:r>
              <a:rPr lang="en-US" altLang="ko-KR" dirty="0" err="1" smtClean="0"/>
              <a:t>userEntrySuccess.jsp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&lt;%@ page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="text/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html;charset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file=“./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"%&gt;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 등록 완료 화면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&lt;div align="center" class="body"&gt;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&lt;h2&gt;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 등록 완료 화면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&lt;b&gt;&lt;font color="red"&gt;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다음과 같이 유저 등록이 완료되었습니다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.&lt;/font&gt;&lt;/b&gt;&lt;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 border='1'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width='600'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cellpadding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='0'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cellspacing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='0'&gt;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ID:&lt;/td&gt;&lt;td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패스워드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주민번호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user.jumin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View(</a:t>
            </a:r>
            <a:r>
              <a:rPr lang="en-US" altLang="ko-KR" dirty="0" err="1" smtClean="0"/>
              <a:t>userEntrySuccess.jsp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7017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우편번호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&gt;${user.zip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주소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&gt;${user.addr1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상세주소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&gt;${user.addr2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전화번호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user.phone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&gt;E-MAIL:&lt;/td&gt;&lt;td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user.email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pl-PL" altLang="ko-KR" sz="1400" dirty="0" smtClean="0">
                <a:latin typeface="HY강B" pitchFamily="18" charset="-127"/>
                <a:ea typeface="HY강B" pitchFamily="18" charset="-127"/>
              </a:rPr>
              <a:t>&lt;br&gt;&lt;p&gt;&lt;ul id="ullog" 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&lt;li id="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lilogb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="/Login4mvc/login.html"&gt;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&lt;/a&gt;&lt;/li&gt;|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&lt;/div&gt;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313308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40452" y="4619741"/>
            <a:ext cx="1655622" cy="853063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    </a:t>
              </a:r>
              <a:r>
                <a:rPr lang="en-US" altLang="ko-KR" sz="1200" dirty="0" err="1" smtClean="0"/>
                <a:t>JdbcTemplate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dataSource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59873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75116" y="3124977"/>
            <a:ext cx="1763688" cy="1191184"/>
            <a:chOff x="2987824" y="836712"/>
            <a:chExt cx="1296144" cy="1191184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558702" y="1563933"/>
            <a:ext cx="1584176" cy="625281"/>
            <a:chOff x="2987824" y="836712"/>
            <a:chExt cx="1296144" cy="62528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66787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921674" y="2304423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564448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002348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306167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430910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7756960" y="4316161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 flipV="1">
            <a:off x="4032168" y="2546801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9949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032168" y="2112271"/>
            <a:ext cx="526534" cy="3897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793393" y="4851163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userEdit.jsp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207056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321925" y="4525312"/>
            <a:ext cx="779451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931877" y="4821116"/>
            <a:ext cx="137599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err="1" smtClean="0">
                    <a:solidFill>
                      <a:schemeClr val="tx1"/>
                    </a:solidFill>
                  </a:rPr>
                  <a:t>userEntrySucess.jsp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3101376" y="4525312"/>
            <a:ext cx="518497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직사각형 188"/>
          <p:cNvSpPr/>
          <p:nvPr/>
        </p:nvSpPr>
        <p:spPr>
          <a:xfrm>
            <a:off x="1599601" y="792467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157396" y="1352141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159960" y="1972165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UserEditController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UserEditController.java)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r>
                <a:rPr lang="en-US" altLang="ko-KR" sz="1200" i="1" dirty="0" err="1" smtClean="0"/>
                <a:t>setmessageSource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 smtClean="0"/>
                <a:t>toUserEditView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10222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457711" y="5780681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7700141" y="550368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정보수정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5433021" y="4331567"/>
            <a:ext cx="1375" cy="3455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89171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91738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 flipV="1">
            <a:off x="3093500" y="1972165"/>
            <a:ext cx="2564" cy="32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3096064" y="3745028"/>
            <a:ext cx="5312" cy="15500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304532" y="4501757"/>
            <a:ext cx="140775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userEdit.do(post)</a:t>
            </a:r>
            <a:endParaRPr lang="ko-KR" altLang="en-US" sz="1400" dirty="0"/>
          </a:p>
        </p:txBody>
      </p: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5866444" y="4039162"/>
            <a:ext cx="1008672" cy="109960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130" idx="1"/>
          </p:cNvCxnSpPr>
          <p:nvPr/>
        </p:nvCxnSpPr>
        <p:spPr>
          <a:xfrm>
            <a:off x="4032168" y="3586642"/>
            <a:ext cx="970180" cy="15169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7767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4" y="1085291"/>
            <a:ext cx="2857500" cy="219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01" y="5675906"/>
            <a:ext cx="2124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3932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회원가입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9668" y="324433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userEntry.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UserEntryValidator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or</a:t>
            </a:r>
            <a:endParaRPr lang="en-US" altLang="ko-KR" sz="16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@Valid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72" idx="1"/>
          </p:cNvCxnSpPr>
          <p:nvPr/>
        </p:nvCxnSpPr>
        <p:spPr>
          <a:xfrm flipV="1">
            <a:off x="6046369" y="4455863"/>
            <a:ext cx="529677" cy="822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415431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http://localhost:8080/doc/userEntryForm.do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802" y="3387761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UserEntryController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80815" y="3680556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76046" y="3305896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74" name="그룹 73"/>
            <p:cNvGrpSpPr/>
            <p:nvPr/>
          </p:nvGrpSpPr>
          <p:grpSpPr>
            <a:xfrm>
              <a:off x="3644646" y="1964519"/>
              <a:ext cx="1667717" cy="423354"/>
              <a:chOff x="1261963" y="1055163"/>
              <a:chExt cx="1667717" cy="423354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화살표 연결선 75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꺾인 연결선 76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화살표 연결선 77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순서도: 판단 78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059837" y="2037697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2790146" y="2069028"/>
              <a:ext cx="1296144" cy="45606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사용자등록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  <a:endCxn id="97" idx="1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직사각형 101"/>
            <p:cNvSpPr/>
            <p:nvPr/>
          </p:nvSpPr>
          <p:spPr>
            <a:xfrm>
              <a:off x="5313288" y="2026912"/>
              <a:ext cx="1440160" cy="45127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6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3" y="3706252"/>
            <a:ext cx="2393726" cy="185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1" name="TextBox 150"/>
          <p:cNvSpPr txBox="1"/>
          <p:nvPr/>
        </p:nvSpPr>
        <p:spPr>
          <a:xfrm>
            <a:off x="6812949" y="2847966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userEntrySuccess.jsp</a:t>
            </a:r>
            <a:endParaRPr lang="ko-KR" altLang="en-US" dirty="0"/>
          </a:p>
        </p:txBody>
      </p:sp>
      <p:sp>
        <p:nvSpPr>
          <p:cNvPr id="4" name="자유형 3"/>
          <p:cNvSpPr/>
          <p:nvPr/>
        </p:nvSpPr>
        <p:spPr>
          <a:xfrm>
            <a:off x="2379406" y="4090219"/>
            <a:ext cx="2143433" cy="2010047"/>
          </a:xfrm>
          <a:custGeom>
            <a:avLst/>
            <a:gdLst>
              <a:gd name="connsiteX0" fmla="*/ 0 w 2143433"/>
              <a:gd name="connsiteY0" fmla="*/ 1415846 h 2010047"/>
              <a:gd name="connsiteX1" fmla="*/ 855407 w 2143433"/>
              <a:gd name="connsiteY1" fmla="*/ 1936955 h 2010047"/>
              <a:gd name="connsiteX2" fmla="*/ 2143433 w 2143433"/>
              <a:gd name="connsiteY2" fmla="*/ 0 h 201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433" h="2010047">
                <a:moveTo>
                  <a:pt x="0" y="1415846"/>
                </a:moveTo>
                <a:cubicBezTo>
                  <a:pt x="249084" y="1794387"/>
                  <a:pt x="498168" y="2172929"/>
                  <a:pt x="855407" y="1936955"/>
                </a:cubicBezTo>
                <a:cubicBezTo>
                  <a:pt x="1212646" y="1700981"/>
                  <a:pt x="1678039" y="850490"/>
                  <a:pt x="2143433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25" y="5783351"/>
            <a:ext cx="24917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06762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290153" y="3527856"/>
            <a:ext cx="1667717" cy="433186"/>
            <a:chOff x="1261963" y="1045331"/>
            <a:chExt cx="1667717" cy="433186"/>
          </a:xfrm>
          <a:solidFill>
            <a:srgbClr val="99CCFF"/>
          </a:solidFill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64690" y="1045331"/>
              <a:ext cx="0" cy="288032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303546" y="1815818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228648" y="998240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찾기 구현</a:t>
            </a:r>
            <a:endParaRPr lang="ko-KR" altLang="en-US" dirty="0"/>
          </a:p>
        </p:txBody>
      </p:sp>
      <p:cxnSp>
        <p:nvCxnSpPr>
          <p:cNvPr id="72" name="직선 화살표 연결선 71"/>
          <p:cNvCxnSpPr/>
          <p:nvPr/>
        </p:nvCxnSpPr>
        <p:spPr>
          <a:xfrm>
            <a:off x="995841" y="1194494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302908" y="1090823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910507" y="109082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1688294" y="1194494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3759179" y="1314066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502977" y="1359893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475740" y="926954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760933" y="1357653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38462" y="1082563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758063" y="1014654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718737" y="1888996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423480" y="3638132"/>
            <a:ext cx="1296144" cy="444057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449046" y="1920327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463035" y="1086033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905708" y="1433425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905708" y="1433425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905708" y="1433425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1731027" y="1065423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444813" y="526318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4972188" y="1878211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5689286" y="1046571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962802" y="2862817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4957870" y="3669013"/>
            <a:ext cx="149281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3682483" y="286281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3672249" y="360803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751628" y="1652392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715588" y="2220922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183185" y="2801842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423480" y="4397662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423480" y="5157192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286068" y="2780834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64690" y="1055163"/>
              <a:ext cx="0" cy="288032"/>
            </a:xfrm>
            <a:prstGeom prst="straightConnector1">
              <a:avLst/>
            </a:prstGeom>
            <a:grpFill/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449047" y="2862817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08" y="4304880"/>
            <a:ext cx="4792204" cy="107468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 찾기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15" y="3130648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findId.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FindIdValidator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5" idx="3"/>
            <a:endCxn id="72" idx="1"/>
          </p:cNvCxnSpPr>
          <p:nvPr/>
        </p:nvCxnSpPr>
        <p:spPr>
          <a:xfrm flipV="1">
            <a:off x="6046369" y="4376624"/>
            <a:ext cx="467351" cy="228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4765" y="406239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http://localhost:8080/doc/findIdForm.do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FindIdController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653502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" y="3733404"/>
            <a:ext cx="23975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11" y="3767637"/>
            <a:ext cx="2106361" cy="110687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899073" y="3225750"/>
            <a:ext cx="168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findIdSuccess.jsp</a:t>
            </a:r>
            <a:endParaRPr lang="ko-KR" altLang="en-US" dirty="0"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5" y="4374991"/>
            <a:ext cx="542760" cy="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2958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패스워드 찾기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6656" y="324689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findPass.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FindPassValidator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6046369" y="3890149"/>
            <a:ext cx="467351" cy="177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365495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3" y="2669156"/>
            <a:ext cx="3621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http://localhost:8080/doc/findPassForm.do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FindPassController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229173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23084"/>
            <a:ext cx="2447165" cy="10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4" y="3453624"/>
            <a:ext cx="1893251" cy="1092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67969" y="289409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findPassSuccess.jsp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91" y="4228401"/>
            <a:ext cx="542760" cy="1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4691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66" y="4639384"/>
            <a:ext cx="2629714" cy="17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우편번호 검색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59" y="1402579"/>
            <a:ext cx="2160240" cy="1674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11" y="3443899"/>
            <a:ext cx="2216274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88"/>
          <p:cNvGrpSpPr/>
          <p:nvPr/>
        </p:nvGrpSpPr>
        <p:grpSpPr>
          <a:xfrm>
            <a:off x="5955179" y="1174416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PostController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UserEditController.java)</a:t>
              </a:r>
              <a:endParaRPr lang="ko-KR" alt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setUserService</a:t>
              </a:r>
              <a:r>
                <a:rPr lang="en-US" altLang="ko-KR" sz="1200" i="1" dirty="0"/>
                <a:t>( </a:t>
              </a:r>
              <a:r>
                <a:rPr lang="en-US" altLang="ko-KR" sz="1200" i="1" dirty="0" smtClean="0"/>
                <a:t>)</a:t>
              </a:r>
            </a:p>
            <a:p>
              <a:r>
                <a:rPr lang="en-US" altLang="ko-KR" sz="1200" i="1" dirty="0" err="1" smtClean="0"/>
                <a:t>setmessageSource</a:t>
              </a:r>
              <a:r>
                <a:rPr lang="en-US" altLang="ko-KR" sz="1200" i="1" dirty="0" smtClean="0"/>
                <a:t>( </a:t>
              </a:r>
              <a:r>
                <a:rPr lang="en-US" altLang="ko-KR" sz="1200" i="1" dirty="0"/>
                <a:t>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/post.do()  - get</a:t>
              </a:r>
            </a:p>
            <a:p>
              <a:r>
                <a:rPr lang="en-US" altLang="ko-KR" sz="1200" b="1" dirty="0">
                  <a:solidFill>
                    <a:srgbClr val="0000FF"/>
                  </a:solidFill>
                </a:rPr>
                <a:t>/post.do()  - 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post</a:t>
              </a:r>
              <a:endParaRPr lang="en-US" altLang="ko-KR" sz="1200" b="1" dirty="0">
                <a:solidFill>
                  <a:srgbClr val="0000FF"/>
                </a:solidFill>
              </a:endParaRP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cxnSp>
        <p:nvCxnSpPr>
          <p:cNvPr id="6" name="직선 화살표 연결선 5"/>
          <p:cNvCxnSpPr>
            <a:endCxn id="1027" idx="1"/>
          </p:cNvCxnSpPr>
          <p:nvPr/>
        </p:nvCxnSpPr>
        <p:spPr>
          <a:xfrm>
            <a:off x="2605100" y="2337812"/>
            <a:ext cx="803411" cy="18633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4" idx="3"/>
          </p:cNvCxnSpPr>
          <p:nvPr/>
        </p:nvCxnSpPr>
        <p:spPr>
          <a:xfrm>
            <a:off x="3434899" y="2239838"/>
            <a:ext cx="2592288" cy="1959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29925" y="3127407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1.window.open()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0442" y="294274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Tunga"/>
                <a:cs typeface="Tunga"/>
              </a:rPr>
              <a:t>3.post.jsp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42010" y="187050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 /post.do</a:t>
            </a:r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38" y="4226721"/>
            <a:ext cx="1837019" cy="4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직선 화살표 연결선 14"/>
          <p:cNvCxnSpPr/>
          <p:nvPr/>
        </p:nvCxnSpPr>
        <p:spPr>
          <a:xfrm flipH="1">
            <a:off x="4516651" y="2435787"/>
            <a:ext cx="1567517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자유형 18"/>
          <p:cNvSpPr/>
          <p:nvPr/>
        </p:nvSpPr>
        <p:spPr>
          <a:xfrm>
            <a:off x="4961922" y="2734681"/>
            <a:ext cx="2165322" cy="1940252"/>
          </a:xfrm>
          <a:custGeom>
            <a:avLst/>
            <a:gdLst>
              <a:gd name="connsiteX0" fmla="*/ 0 w 2314075"/>
              <a:gd name="connsiteY0" fmla="*/ 1622323 h 1940252"/>
              <a:gd name="connsiteX1" fmla="*/ 1946787 w 2314075"/>
              <a:gd name="connsiteY1" fmla="*/ 1818968 h 1940252"/>
              <a:gd name="connsiteX2" fmla="*/ 2310581 w 2314075"/>
              <a:gd name="connsiteY2" fmla="*/ 0 h 194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4075" h="1940252">
                <a:moveTo>
                  <a:pt x="0" y="1622323"/>
                </a:moveTo>
                <a:cubicBezTo>
                  <a:pt x="780845" y="1855839"/>
                  <a:pt x="1561690" y="2089355"/>
                  <a:pt x="1946787" y="1818968"/>
                </a:cubicBezTo>
                <a:cubicBezTo>
                  <a:pt x="2331884" y="1548581"/>
                  <a:pt x="2321232" y="774290"/>
                  <a:pt x="2310581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5963543" y="2842836"/>
            <a:ext cx="1848646" cy="3274142"/>
          </a:xfrm>
          <a:custGeom>
            <a:avLst/>
            <a:gdLst>
              <a:gd name="connsiteX0" fmla="*/ 1474839 w 1848646"/>
              <a:gd name="connsiteY0" fmla="*/ 0 h 3274142"/>
              <a:gd name="connsiteX1" fmla="*/ 1750142 w 1848646"/>
              <a:gd name="connsiteY1" fmla="*/ 2084438 h 3274142"/>
              <a:gd name="connsiteX2" fmla="*/ 0 w 1848646"/>
              <a:gd name="connsiteY2" fmla="*/ 3274142 h 327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8646" h="3274142">
                <a:moveTo>
                  <a:pt x="1474839" y="0"/>
                </a:moveTo>
                <a:cubicBezTo>
                  <a:pt x="1735393" y="769374"/>
                  <a:pt x="1995948" y="1538748"/>
                  <a:pt x="1750142" y="2084438"/>
                </a:cubicBezTo>
                <a:cubicBezTo>
                  <a:pt x="1504336" y="2630128"/>
                  <a:pt x="752168" y="2952135"/>
                  <a:pt x="0" y="327414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7732040" y="4583435"/>
            <a:ext cx="101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5.post.jsp </a:t>
            </a:r>
          </a:p>
          <a:p>
            <a:r>
              <a:rPr lang="en-US" altLang="ko-KR" sz="1600" dirty="0" smtClean="0"/>
              <a:t>&lt;list&gt;post</a:t>
            </a:r>
            <a:endParaRPr lang="ko-KR" altLang="en-US" sz="1600" dirty="0"/>
          </a:p>
        </p:txBody>
      </p:sp>
      <p:sp>
        <p:nvSpPr>
          <p:cNvPr id="22" name="자유형 21"/>
          <p:cNvSpPr/>
          <p:nvPr/>
        </p:nvSpPr>
        <p:spPr>
          <a:xfrm>
            <a:off x="2029268" y="2390552"/>
            <a:ext cx="2370946" cy="3657600"/>
          </a:xfrm>
          <a:custGeom>
            <a:avLst/>
            <a:gdLst>
              <a:gd name="connsiteX0" fmla="*/ 2370946 w 2370946"/>
              <a:gd name="connsiteY0" fmla="*/ 3657600 h 3657600"/>
              <a:gd name="connsiteX1" fmla="*/ 384830 w 2370946"/>
              <a:gd name="connsiteY1" fmla="*/ 2949677 h 3657600"/>
              <a:gd name="connsiteX2" fmla="*/ 1372 w 2370946"/>
              <a:gd name="connsiteY2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0946" h="3657600">
                <a:moveTo>
                  <a:pt x="2370946" y="3657600"/>
                </a:moveTo>
                <a:cubicBezTo>
                  <a:pt x="1575352" y="3608438"/>
                  <a:pt x="779759" y="3559277"/>
                  <a:pt x="384830" y="2949677"/>
                </a:cubicBezTo>
                <a:cubicBezTo>
                  <a:pt x="-10099" y="2340077"/>
                  <a:pt x="-4364" y="1170038"/>
                  <a:pt x="1372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942224" y="476810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6.</a:t>
            </a:r>
            <a:r>
              <a:rPr lang="ko-KR" altLang="en-US" dirty="0" smtClean="0"/>
              <a:t>데이터 전달 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1059" y="692696"/>
            <a:ext cx="8022517" cy="369332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새로운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테이블을 사용하면 새로운 전달객체를 만들고  컨트롤러</a:t>
            </a:r>
            <a:r>
              <a:rPr lang="en-US" altLang="ko-KR" dirty="0" smtClean="0"/>
              <a:t>, Dao, Service </a:t>
            </a:r>
            <a:r>
              <a:rPr lang="ko-KR" altLang="en-US" dirty="0" smtClean="0"/>
              <a:t>클래스를 새롭게 만든다</a:t>
            </a:r>
            <a:r>
              <a:rPr lang="en-US" altLang="ko-KR" dirty="0" smtClean="0"/>
              <a:t>. 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추가설계</a:t>
            </a:r>
            <a:r>
              <a:rPr lang="en-US" altLang="ko-KR" dirty="0" smtClean="0"/>
              <a:t>   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07169" y="3979352"/>
            <a:ext cx="1627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4. /post.do -post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5493283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SpringFramework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Repository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저장소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메이븐에서는</a:t>
            </a:r>
            <a:r>
              <a:rPr lang="ko-KR" altLang="en-US" dirty="0"/>
              <a:t> 디폴트로 </a:t>
            </a:r>
            <a:r>
              <a:rPr lang="en-US" altLang="ko-KR" dirty="0">
                <a:hlinkClick r:id="rId2" tooltip="[http://repo1.maven.org/maven2/]로 이동합니다."/>
              </a:rPr>
              <a:t>http://repo1.maven.org/maven2/</a:t>
            </a:r>
            <a:r>
              <a:rPr lang="ko-KR" altLang="en-US" dirty="0"/>
              <a:t> 에 있는 </a:t>
            </a:r>
            <a:r>
              <a:rPr lang="en-US" altLang="ko-KR" dirty="0"/>
              <a:t>repository </a:t>
            </a:r>
            <a:r>
              <a:rPr lang="ko-KR" altLang="en-US" dirty="0"/>
              <a:t>를 참고</a:t>
            </a:r>
          </a:p>
          <a:p>
            <a:r>
              <a:rPr lang="en-US" altLang="ko-KR" dirty="0" smtClean="0"/>
              <a:t>Oracle</a:t>
            </a:r>
            <a:r>
              <a:rPr lang="ko-KR" altLang="en-US" dirty="0" smtClean="0"/>
              <a:t>  </a:t>
            </a:r>
            <a:r>
              <a:rPr lang="en-US" altLang="ko-KR" dirty="0" smtClean="0"/>
              <a:t>ojdbc14 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위의 위치에 없으므로 다음의 지정 장소 지정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55" y="2204864"/>
            <a:ext cx="7099514" cy="153374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7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</a:t>
            </a:r>
            <a:r>
              <a:rPr lang="ko-KR" altLang="en-US" dirty="0" smtClean="0"/>
              <a:t> 파일에서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20688"/>
            <a:ext cx="8153400" cy="5184576"/>
          </a:xfrm>
        </p:spPr>
        <p:txBody>
          <a:bodyPr>
            <a:norm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properties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600" dirty="0"/>
              <a:t>properties Element </a:t>
            </a:r>
            <a:r>
              <a:rPr lang="ko-KR" altLang="en-US" sz="1600" dirty="0"/>
              <a:t>는 </a:t>
            </a:r>
            <a:r>
              <a:rPr lang="en-US" altLang="ko-KR" sz="1600" dirty="0"/>
              <a:t>pom.xml </a:t>
            </a:r>
            <a:r>
              <a:rPr lang="ko-KR" altLang="en-US" sz="1600" dirty="0"/>
              <a:t>에서 사용하는 속성을 </a:t>
            </a:r>
            <a:r>
              <a:rPr lang="ko-KR" altLang="en-US" sz="1600" dirty="0" smtClean="0"/>
              <a:t>선언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해당 </a:t>
            </a:r>
            <a:r>
              <a:rPr lang="ko-KR" altLang="en-US" sz="1600" dirty="0"/>
              <a:t>의존관계 라이브러리의 버전을 일괄적으로 적용하거나 내부 </a:t>
            </a:r>
            <a:r>
              <a:rPr lang="ko-KR" altLang="en-US" sz="1600" dirty="0" err="1"/>
              <a:t>속성등을</a:t>
            </a:r>
            <a:r>
              <a:rPr lang="ko-KR" altLang="en-US" sz="1600" dirty="0"/>
              <a:t> 설정하는 용도로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properties </a:t>
            </a:r>
            <a:r>
              <a:rPr lang="ko-KR" altLang="en-US" sz="1600" dirty="0"/>
              <a:t>에 정의된 속성을 사용할 경우에는 </a:t>
            </a:r>
            <a:r>
              <a:rPr lang="en-US" altLang="ko-KR" sz="1600" b="1" dirty="0">
                <a:solidFill>
                  <a:srgbClr val="0000FF"/>
                </a:solidFill>
              </a:rPr>
              <a:t>${</a:t>
            </a:r>
            <a:r>
              <a:rPr lang="ko-KR" altLang="en-US" sz="1600" b="1" dirty="0" err="1">
                <a:solidFill>
                  <a:srgbClr val="0000FF"/>
                </a:solidFill>
              </a:rPr>
              <a:t>속성명</a:t>
            </a:r>
            <a:r>
              <a:rPr lang="en-US" altLang="ko-KR" sz="1600" b="1" dirty="0">
                <a:solidFill>
                  <a:srgbClr val="0000FF"/>
                </a:solidFill>
              </a:rPr>
              <a:t>}</a:t>
            </a:r>
            <a:r>
              <a:rPr lang="ko-KR" altLang="en-US" sz="1600" dirty="0">
                <a:solidFill>
                  <a:srgbClr val="0000FF"/>
                </a:solidFill>
              </a:rPr>
              <a:t> </a:t>
            </a:r>
            <a:r>
              <a:rPr lang="ko-KR" altLang="en-US" sz="1600" dirty="0"/>
              <a:t>과 같이 </a:t>
            </a:r>
            <a:r>
              <a:rPr lang="ko-KR" altLang="en-US" sz="1600" dirty="0" smtClean="0"/>
              <a:t>사용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ko-KR" altLang="en-US" sz="1200" dirty="0" smtClean="0"/>
              <a:t> </a:t>
            </a:r>
            <a:endParaRPr lang="ko-KR" alt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7128792" cy="33123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91680" y="2708920"/>
            <a:ext cx="676875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511660" y="5238353"/>
            <a:ext cx="676875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8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23863" y="692696"/>
            <a:ext cx="8153400" cy="4896544"/>
          </a:xfrm>
        </p:spPr>
        <p:txBody>
          <a:bodyPr/>
          <a:lstStyle/>
          <a:p>
            <a:r>
              <a:rPr lang="en-US" altLang="ko-KR" sz="1600" b="1" dirty="0">
                <a:solidFill>
                  <a:srgbClr val="0000FF"/>
                </a:solidFill>
              </a:rPr>
              <a:t>dependencies </a:t>
            </a:r>
            <a:r>
              <a:rPr lang="ko-KR" altLang="en-US" sz="1600" b="1" dirty="0">
                <a:solidFill>
                  <a:srgbClr val="0000FF"/>
                </a:solidFill>
              </a:rPr>
              <a:t>정의</a:t>
            </a:r>
          </a:p>
          <a:p>
            <a:pPr lvl="1"/>
            <a:r>
              <a:rPr lang="en-US" altLang="ko-KR" sz="1400" dirty="0"/>
              <a:t>dependencies </a:t>
            </a:r>
            <a:r>
              <a:rPr lang="ko-KR" altLang="en-US" sz="1400" dirty="0"/>
              <a:t>는 프로젝트에서 사용할 의존관계 라이브러리들을 정의하는 </a:t>
            </a:r>
            <a:r>
              <a:rPr lang="en-US" altLang="ko-KR" sz="1400" dirty="0"/>
              <a:t>Element </a:t>
            </a:r>
            <a:endParaRPr lang="en-US" altLang="ko-KR" sz="1400" dirty="0" smtClean="0"/>
          </a:p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6162"/>
            <a:ext cx="5271418" cy="462713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Pom</a:t>
            </a:r>
            <a:r>
              <a:rPr lang="ko-KR" altLang="en-US" dirty="0" smtClean="0"/>
              <a:t>과 의존성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288" y="908720"/>
            <a:ext cx="8369424" cy="489654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/>
              <a:t>&lt;dependency</a:t>
            </a:r>
            <a:r>
              <a:rPr lang="en-US" altLang="ko-KR" sz="1800" dirty="0" smtClean="0"/>
              <a:t>&gt;:</a:t>
            </a:r>
            <a:r>
              <a:rPr lang="ko-KR" altLang="en-US" sz="1800" dirty="0" smtClean="0"/>
              <a:t>의존성이란 저장소</a:t>
            </a:r>
            <a:r>
              <a:rPr lang="en-US" altLang="ko-KR" sz="1800" dirty="0" smtClean="0"/>
              <a:t>(Repository)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존재하는 특정 라이브러리 파일에 대한 </a:t>
            </a:r>
            <a:r>
              <a:rPr lang="ko-KR" altLang="en-US" sz="1800" dirty="0" smtClean="0"/>
              <a:t>참조</a:t>
            </a:r>
            <a:endParaRPr lang="en-US" altLang="ko-KR" sz="1800" dirty="0" smtClean="0"/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에서는 </a:t>
            </a:r>
            <a:r>
              <a:rPr lang="en-US" altLang="ko-KR" sz="1800" dirty="0"/>
              <a:t>&lt;dependency</a:t>
            </a:r>
            <a:r>
              <a:rPr lang="en-US" altLang="ko-KR" sz="1800" dirty="0" smtClean="0"/>
              <a:t>&gt;</a:t>
            </a:r>
            <a:r>
              <a:rPr lang="ko-KR" altLang="en-US" sz="1800" dirty="0" smtClean="0"/>
              <a:t>를 </a:t>
            </a:r>
            <a:r>
              <a:rPr lang="ko-KR" altLang="en-US" sz="1800" dirty="0"/>
              <a:t>해결하기 위해 어떤 라이브러리 파일을 어떤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저장소</a:t>
            </a:r>
            <a:r>
              <a:rPr lang="en-US" altLang="ko-KR" sz="1800" dirty="0" smtClean="0"/>
              <a:t>) Repository</a:t>
            </a:r>
            <a:r>
              <a:rPr lang="ko-KR" altLang="en-US" sz="1800" dirty="0" smtClean="0"/>
              <a:t>에서 찾아봐야 </a:t>
            </a:r>
            <a:r>
              <a:rPr lang="ko-KR" altLang="en-US" sz="1800" dirty="0"/>
              <a:t>하는지 정보가 필요하다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&lt;dependency&gt; </a:t>
            </a:r>
            <a:r>
              <a:rPr lang="ko-KR" altLang="en-US" sz="1800" dirty="0" smtClean="0"/>
              <a:t>는 </a:t>
            </a:r>
            <a:r>
              <a:rPr lang="en-US" altLang="ko-KR" sz="1800" dirty="0" err="1" smtClean="0"/>
              <a:t>groupId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artifactId</a:t>
            </a:r>
            <a:r>
              <a:rPr lang="en-US" altLang="ko-KR" sz="1800" dirty="0"/>
              <a:t>, version </a:t>
            </a:r>
            <a:r>
              <a:rPr lang="ko-KR" altLang="en-US" sz="1800" dirty="0"/>
              <a:t>속성을 사용해서 </a:t>
            </a:r>
            <a:r>
              <a:rPr lang="ko-KR" altLang="en-US" sz="1800" dirty="0" smtClean="0"/>
              <a:t>식별한다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groupId</a:t>
            </a:r>
            <a:r>
              <a:rPr lang="ko-KR" altLang="en-US" sz="1800" dirty="0" smtClean="0"/>
              <a:t>에서 </a:t>
            </a:r>
            <a:r>
              <a:rPr lang="ko-KR" altLang="en-US" sz="1800" dirty="0"/>
              <a:t>제공하는 </a:t>
            </a:r>
            <a:r>
              <a:rPr lang="en-US" altLang="ko-KR" sz="1800" dirty="0" err="1" smtClean="0"/>
              <a:t>artifactId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version</a:t>
            </a:r>
            <a:r>
              <a:rPr lang="ko-KR" altLang="en-US" sz="1800" dirty="0" smtClean="0"/>
              <a:t>에 </a:t>
            </a:r>
            <a:r>
              <a:rPr lang="ko-KR" altLang="en-US" sz="1800" dirty="0"/>
              <a:t>의존성이 있다고 명시만 </a:t>
            </a:r>
            <a:r>
              <a:rPr lang="ko-KR" altLang="en-US" sz="1800" dirty="0" smtClean="0"/>
              <a:t>한다</a:t>
            </a:r>
            <a:r>
              <a:rPr lang="en-US" altLang="ko-KR" sz="1800" dirty="0" smtClean="0"/>
              <a:t>. </a:t>
            </a:r>
          </a:p>
          <a:p>
            <a:r>
              <a:rPr lang="ko-KR" altLang="en-US" sz="1800" dirty="0"/>
              <a:t>라이브러리가 물리적으로 어디에 존재하는지 알 필요가 없고 파일을 다운로드 받을 필요가  없다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Maven</a:t>
            </a:r>
            <a:r>
              <a:rPr lang="ko-KR" altLang="en-US" sz="1800" dirty="0"/>
              <a:t>에서 이용 가능한 모든 </a:t>
            </a:r>
            <a:r>
              <a:rPr lang="en-US" altLang="ko-KR" sz="1800" dirty="0"/>
              <a:t>Remote Repository</a:t>
            </a:r>
            <a:r>
              <a:rPr lang="ko-KR" altLang="en-US" sz="1800" dirty="0"/>
              <a:t>를 </a:t>
            </a:r>
            <a:r>
              <a:rPr lang="ko-KR" altLang="en-US" sz="1800" dirty="0" smtClean="0"/>
              <a:t>찾아서 </a:t>
            </a:r>
            <a:r>
              <a:rPr lang="ko-KR" altLang="en-US" sz="1800" dirty="0"/>
              <a:t>사용자의 </a:t>
            </a:r>
            <a:r>
              <a:rPr lang="en-US" altLang="ko-KR" sz="1800" dirty="0"/>
              <a:t>Local Repository</a:t>
            </a:r>
            <a:r>
              <a:rPr lang="ko-KR" altLang="en-US" sz="1800" dirty="0"/>
              <a:t>로 복사해준다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Remove Repository</a:t>
            </a:r>
            <a:r>
              <a:rPr lang="en-US" altLang="ko-KR" sz="1600" dirty="0" smtClean="0">
                <a:solidFill>
                  <a:srgbClr val="0000FF"/>
                </a:solidFill>
              </a:rPr>
              <a:t> : </a:t>
            </a:r>
            <a:r>
              <a:rPr lang="ko-KR" altLang="en-US" sz="1600" dirty="0" smtClean="0"/>
              <a:t>해당 </a:t>
            </a:r>
            <a:r>
              <a:rPr lang="ko-KR" altLang="en-US" sz="1600" dirty="0"/>
              <a:t>라이브러리를 다운로드 받을 수 있는 </a:t>
            </a:r>
            <a:r>
              <a:rPr lang="ko-KR" altLang="en-US" sz="1600" dirty="0" smtClean="0"/>
              <a:t>곳</a:t>
            </a:r>
            <a:endParaRPr lang="en-US" altLang="ko-KR" sz="1600" dirty="0" smtClean="0"/>
          </a:p>
          <a:p>
            <a:pPr lvl="1"/>
            <a:r>
              <a:rPr lang="en-US" altLang="ko-KR" sz="1600" b="1" dirty="0" smtClean="0">
                <a:solidFill>
                  <a:srgbClr val="0000FF"/>
                </a:solidFill>
              </a:rPr>
              <a:t>Local  Repository    </a:t>
            </a:r>
            <a:r>
              <a:rPr lang="en-US" altLang="ko-KR" sz="1600" dirty="0" smtClean="0"/>
              <a:t>: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Maven</a:t>
            </a:r>
            <a:r>
              <a:rPr lang="ko-KR" altLang="en-US" sz="1600" dirty="0"/>
              <a:t>을 처음 설치하고 실행하게 되면 모든 의존성이 있는 라이브러리를 모아 놓는 </a:t>
            </a:r>
            <a:r>
              <a:rPr lang="ko-KR" altLang="en-US" sz="1600" dirty="0" smtClean="0"/>
              <a:t>곳</a:t>
            </a:r>
            <a:r>
              <a:rPr lang="en-US" altLang="ko-KR" sz="1600" dirty="0" smtClean="0"/>
              <a:t>(</a:t>
            </a:r>
            <a:r>
              <a:rPr lang="ko-KR" altLang="en-US" sz="1600" dirty="0"/>
              <a:t>사용자의 홈 </a:t>
            </a:r>
            <a:r>
              <a:rPr lang="ko-KR" altLang="en-US" sz="1600" dirty="0" err="1"/>
              <a:t>디렉토리에</a:t>
            </a:r>
            <a:r>
              <a:rPr lang="ko-KR" altLang="en-US" sz="1600" dirty="0"/>
              <a:t> </a:t>
            </a:r>
            <a:r>
              <a:rPr lang="en-US" altLang="ko-KR" sz="1600" dirty="0"/>
              <a:t>~/.m2/repository </a:t>
            </a:r>
            <a:r>
              <a:rPr lang="en-US" altLang="ko-KR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3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POM</a:t>
            </a:r>
            <a:r>
              <a:rPr lang="ko-KR" altLang="en-US" dirty="0"/>
              <a:t> 파일에서 </a:t>
            </a:r>
            <a:r>
              <a:rPr lang="en-US" altLang="ko-KR" dirty="0"/>
              <a:t>project</a:t>
            </a:r>
            <a:r>
              <a:rPr lang="ko-KR" altLang="en-US" dirty="0"/>
              <a:t> 설정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4896544"/>
          </a:xfrm>
        </p:spPr>
        <p:txBody>
          <a:bodyPr/>
          <a:lstStyle/>
          <a:p>
            <a:r>
              <a:rPr lang="en-US" altLang="ko-KR" sz="1600" b="1" dirty="0"/>
              <a:t>Plugin </a:t>
            </a:r>
            <a:r>
              <a:rPr lang="ko-KR" altLang="en-US" sz="1600" b="1" dirty="0"/>
              <a:t>설정</a:t>
            </a:r>
          </a:p>
          <a:p>
            <a:pPr lvl="1"/>
            <a:r>
              <a:rPr lang="ko-KR" altLang="en-US" sz="1400" dirty="0"/>
              <a:t>현재 </a:t>
            </a:r>
            <a:r>
              <a:rPr lang="en-US" altLang="ko-KR" sz="1400" dirty="0"/>
              <a:t>M2Eclipse </a:t>
            </a:r>
            <a:r>
              <a:rPr lang="ko-KR" altLang="en-US" sz="1400" dirty="0"/>
              <a:t>버전에서 생성된 </a:t>
            </a:r>
            <a:r>
              <a:rPr lang="en-US" altLang="ko-KR" sz="1400" dirty="0"/>
              <a:t>Maven </a:t>
            </a:r>
            <a:r>
              <a:rPr lang="ko-KR" altLang="en-US" sz="1400" dirty="0"/>
              <a:t>프로젝트는 기본적으로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v1.6</a:t>
            </a:r>
            <a:r>
              <a:rPr lang="ko-KR" altLang="en-US" sz="1400" dirty="0" smtClean="0"/>
              <a:t>으로 설정됨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해당 </a:t>
            </a:r>
            <a:r>
              <a:rPr lang="ko-KR" altLang="en-US" sz="1400" dirty="0"/>
              <a:t>버전을 </a:t>
            </a:r>
            <a:r>
              <a:rPr lang="en-US" altLang="ko-KR" sz="1400" dirty="0"/>
              <a:t>JDK </a:t>
            </a:r>
            <a:r>
              <a:rPr lang="en-US" altLang="ko-KR" sz="1400" dirty="0" smtClean="0"/>
              <a:t>v1.7</a:t>
            </a:r>
            <a:r>
              <a:rPr lang="ko-KR" altLang="en-US" sz="1400" dirty="0" smtClean="0"/>
              <a:t>로 </a:t>
            </a:r>
            <a:r>
              <a:rPr lang="ko-KR" altLang="en-US" sz="1400" dirty="0"/>
              <a:t>변경한 후 </a:t>
            </a:r>
            <a:r>
              <a:rPr lang="en-US" altLang="ko-KR" sz="1400" dirty="0"/>
              <a:t>WTP (Web Tools Platform) </a:t>
            </a:r>
            <a:r>
              <a:rPr lang="ko-KR" altLang="en-US" sz="1400" dirty="0"/>
              <a:t>지원을 </a:t>
            </a:r>
            <a:r>
              <a:rPr lang="ko-KR" altLang="en-US" sz="1400" dirty="0" err="1"/>
              <a:t>하기위하여</a:t>
            </a:r>
            <a:r>
              <a:rPr lang="ko-KR" altLang="en-US" sz="1400" dirty="0"/>
              <a:t> </a:t>
            </a:r>
            <a:r>
              <a:rPr lang="en-US" altLang="ko-KR" sz="1400" dirty="0"/>
              <a:t>plugins </a:t>
            </a:r>
            <a:r>
              <a:rPr lang="ko-KR" altLang="en-US" sz="1400" dirty="0"/>
              <a:t>항목에 </a:t>
            </a:r>
            <a:r>
              <a:rPr lang="ko-KR" altLang="en-US" sz="1400" dirty="0" smtClean="0"/>
              <a:t>설정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26" y="1772816"/>
            <a:ext cx="6336704" cy="461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5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M2Eclipse </a:t>
            </a:r>
            <a:r>
              <a:rPr lang="ko-KR" altLang="en-US" b="1" dirty="0"/>
              <a:t>프로젝트 </a:t>
            </a:r>
            <a:r>
              <a:rPr lang="en-US" altLang="ko-KR" b="1" dirty="0"/>
              <a:t>Layout </a:t>
            </a:r>
            <a:r>
              <a:rPr lang="ko-KR" altLang="en-US" b="1" dirty="0"/>
              <a:t>변경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00708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변경 내용 적용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우 클릭 </a:t>
            </a:r>
            <a:r>
              <a:rPr lang="en-US" altLang="ko-KR" dirty="0" smtClean="0"/>
              <a:t>&gt; Maven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 Update Maven Project  &gt; OK</a:t>
            </a:r>
          </a:p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909787" cy="1073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7" y="815887"/>
            <a:ext cx="8640960" cy="53208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파일 </a:t>
            </a:r>
            <a:r>
              <a:rPr lang="en-US" altLang="ko-KR" dirty="0" smtClean="0"/>
              <a:t>(web.xml)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19697" y="4339580"/>
            <a:ext cx="744463" cy="18859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810172" y="5317976"/>
            <a:ext cx="753988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667297" y="1988840"/>
            <a:ext cx="720080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를 이용한 사용자관리 시스템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로그인 구성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892239"/>
            <a:ext cx="4158277" cy="1316197"/>
            <a:chOff x="679562" y="958466"/>
            <a:chExt cx="3420717" cy="824887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731115" y="1184659"/>
              <a:ext cx="525317" cy="173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291604" y="958466"/>
              <a:ext cx="395866" cy="173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Error</a:t>
              </a:r>
              <a:endParaRPr lang="ko-KR" altLang="en-US" sz="12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51000" y="3356992"/>
            <a:ext cx="2417144" cy="2773148"/>
            <a:chOff x="3595016" y="3356992"/>
            <a:chExt cx="2417144" cy="2773148"/>
          </a:xfrm>
        </p:grpSpPr>
        <p:sp>
          <p:nvSpPr>
            <p:cNvPr id="21" name="직사각형 20"/>
            <p:cNvSpPr/>
            <p:nvPr/>
          </p:nvSpPr>
          <p:spPr>
            <a:xfrm>
              <a:off x="4040661" y="3733491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LoginValidator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040660" y="4314610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UserServise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27064" y="4911917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27064" y="5488274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3595016" y="3416870"/>
              <a:ext cx="2417144" cy="271327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8064" y="3356992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Model </a:t>
              </a:r>
              <a:endParaRPr lang="ko-KR" altLang="en-US" dirty="0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5768839" y="4649180"/>
            <a:ext cx="9773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UserDto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195134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57355" y="1993205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5087" y="2123828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Controller</a:t>
            </a:r>
            <a:endParaRPr lang="ko-KR" altLang="en-US" dirty="0"/>
          </a:p>
        </p:txBody>
      </p:sp>
      <p:cxnSp>
        <p:nvCxnSpPr>
          <p:cNvPr id="35" name="직선 화살표 연결선 34"/>
          <p:cNvCxnSpPr>
            <a:stCxn id="15" idx="2"/>
            <a:endCxn id="24" idx="0"/>
          </p:cNvCxnSpPr>
          <p:nvPr/>
        </p:nvCxnSpPr>
        <p:spPr>
          <a:xfrm>
            <a:off x="4731115" y="3296441"/>
            <a:ext cx="465" cy="219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2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38411" y="1476228"/>
            <a:ext cx="8805589" cy="4524285"/>
            <a:chOff x="749731" y="1279912"/>
            <a:chExt cx="7943493" cy="474920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749731" y="4864238"/>
              <a:ext cx="1719586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&lt;form  action=“login.html”&gt;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554435" y="1717409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26" idx="1"/>
            <a:endCxn id="25" idx="3"/>
          </p:cNvCxnSpPr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8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1970963"/>
            <a:ext cx="8964488" cy="4500806"/>
            <a:chOff x="166639" y="600507"/>
            <a:chExt cx="8437809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6639" y="46573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0"/>
            </p:cNvCxnSpPr>
            <p:nvPr/>
          </p:nvCxnSpPr>
          <p:spPr>
            <a:xfrm flipV="1">
              <a:off x="1252551" y="3810000"/>
              <a:ext cx="319210" cy="8473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7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1400" b="1" dirty="0" err="1"/>
                <a:t>jdbcTemplate</a:t>
              </a:r>
              <a:endParaRPr lang="ko-KR" altLang="en-US" sz="1400" b="1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action=“login.html”&gt;</a:t>
            </a:r>
          </a:p>
        </p:txBody>
      </p:sp>
    </p:spTree>
    <p:extLst>
      <p:ext uri="{BB962C8B-B14F-4D97-AF65-F5344CB8AC3E}">
        <p14:creationId xmlns:p14="http://schemas.microsoft.com/office/powerpoint/2010/main" val="180433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53" y="889420"/>
            <a:ext cx="2263050" cy="19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WebApplicationContext</a:t>
            </a:r>
            <a:r>
              <a:rPr lang="ko-KR" altLang="en-US" dirty="0" smtClean="0">
                <a:solidFill>
                  <a:schemeClr val="tx1"/>
                </a:solidFill>
              </a:rPr>
              <a:t>에서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/>
              <a:t>DI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생성순서 </a:t>
            </a:r>
            <a:endParaRPr lang="ko-KR" altLang="en-US" dirty="0"/>
          </a:p>
        </p:txBody>
      </p:sp>
      <p:pic>
        <p:nvPicPr>
          <p:cNvPr id="4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71930"/>
            <a:ext cx="5534149" cy="28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2987824" y="3618080"/>
            <a:ext cx="3163837" cy="1312518"/>
            <a:chOff x="3550742" y="5229671"/>
            <a:chExt cx="3163837" cy="1312518"/>
          </a:xfrm>
        </p:grpSpPr>
        <p:sp>
          <p:nvSpPr>
            <p:cNvPr id="7" name="Oval 1030"/>
            <p:cNvSpPr>
              <a:spLocks noChangeArrowheads="1"/>
            </p:cNvSpPr>
            <p:nvPr/>
          </p:nvSpPr>
          <p:spPr bwMode="auto">
            <a:xfrm>
              <a:off x="51308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1"/>
            <p:cNvSpPr>
              <a:spLocks noChangeArrowheads="1"/>
            </p:cNvSpPr>
            <p:nvPr/>
          </p:nvSpPr>
          <p:spPr bwMode="auto">
            <a:xfrm>
              <a:off x="6134100" y="5696869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6"/>
            <p:cNvSpPr txBox="1">
              <a:spLocks noChangeArrowheads="1"/>
            </p:cNvSpPr>
            <p:nvPr/>
          </p:nvSpPr>
          <p:spPr bwMode="auto">
            <a:xfrm>
              <a:off x="3550742" y="5585271"/>
              <a:ext cx="116095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2. Dao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4" name="Text Box 1036"/>
            <p:cNvSpPr txBox="1">
              <a:spLocks noChangeArrowheads="1"/>
            </p:cNvSpPr>
            <p:nvPr/>
          </p:nvSpPr>
          <p:spPr bwMode="auto">
            <a:xfrm>
              <a:off x="4711700" y="5599755"/>
              <a:ext cx="11609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3. Service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45" name="Text Box 1036"/>
            <p:cNvSpPr txBox="1">
              <a:spLocks noChangeArrowheads="1"/>
            </p:cNvSpPr>
            <p:nvPr/>
          </p:nvSpPr>
          <p:spPr bwMode="auto">
            <a:xfrm>
              <a:off x="5553621" y="6018969"/>
              <a:ext cx="116095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4.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Conroller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r>
                <a:rPr lang="ko-KR" altLang="en-US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객체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27" name="Oval 1032"/>
          <p:cNvSpPr>
            <a:spLocks noChangeArrowheads="1"/>
          </p:cNvSpPr>
          <p:nvPr/>
        </p:nvSpPr>
        <p:spPr bwMode="auto">
          <a:xfrm>
            <a:off x="3166665" y="1802356"/>
            <a:ext cx="304800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31" name="Text Box 1036"/>
          <p:cNvSpPr txBox="1">
            <a:spLocks noChangeArrowheads="1"/>
          </p:cNvSpPr>
          <p:nvPr/>
        </p:nvSpPr>
        <p:spPr bwMode="auto">
          <a:xfrm>
            <a:off x="2725454" y="1489202"/>
            <a:ext cx="12900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</a:rPr>
              <a:t>1.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DataSource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2" name="직선 화살표 연결선 31"/>
          <p:cNvCxnSpPr>
            <a:cxnSpLocks noChangeShapeType="1"/>
          </p:cNvCxnSpPr>
          <p:nvPr/>
        </p:nvCxnSpPr>
        <p:spPr bwMode="auto">
          <a:xfrm flipH="1" flipV="1">
            <a:off x="3285176" y="2107156"/>
            <a:ext cx="406406" cy="1510924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5" name="직선 화살표 연결선 34"/>
          <p:cNvCxnSpPr>
            <a:cxnSpLocks noChangeShapeType="1"/>
          </p:cNvCxnSpPr>
          <p:nvPr/>
        </p:nvCxnSpPr>
        <p:spPr bwMode="auto">
          <a:xfrm flipH="1">
            <a:off x="3831282" y="3795880"/>
            <a:ext cx="673100" cy="70296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sp>
        <p:nvSpPr>
          <p:cNvPr id="38" name="직사각형 37"/>
          <p:cNvSpPr/>
          <p:nvPr/>
        </p:nvSpPr>
        <p:spPr>
          <a:xfrm>
            <a:off x="160480" y="1396040"/>
            <a:ext cx="228516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Root context </a:t>
            </a:r>
            <a:r>
              <a:rPr lang="en-US" altLang="ko-KR" sz="1600" b="1" dirty="0" err="1"/>
              <a:t>WebApplicationContext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 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6" name="직선 화살표 연결선 45"/>
          <p:cNvCxnSpPr>
            <a:cxnSpLocks noChangeShapeType="1"/>
          </p:cNvCxnSpPr>
          <p:nvPr/>
        </p:nvCxnSpPr>
        <p:spPr bwMode="auto">
          <a:xfrm flipH="1" flipV="1">
            <a:off x="4872682" y="3831028"/>
            <a:ext cx="698500" cy="265116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sp>
        <p:nvSpPr>
          <p:cNvPr id="49" name="직사각형 48"/>
          <p:cNvSpPr/>
          <p:nvPr/>
        </p:nvSpPr>
        <p:spPr>
          <a:xfrm>
            <a:off x="383038" y="3738012"/>
            <a:ext cx="228516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err="1"/>
              <a:t>DispatcherServlet</a:t>
            </a:r>
            <a:endParaRPr lang="ko-KR" altLang="en-US" sz="1600" b="1" dirty="0"/>
          </a:p>
          <a:p>
            <a:r>
              <a:rPr lang="en-US" altLang="ko-KR" sz="1600" b="1" dirty="0" err="1" smtClean="0"/>
              <a:t>WebApplicationContext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 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>
            <a:off x="2538688" y="4030399"/>
            <a:ext cx="561021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54" name="직선 화살표 연결선 53"/>
          <p:cNvCxnSpPr>
            <a:cxnSpLocks noChangeShapeType="1"/>
          </p:cNvCxnSpPr>
          <p:nvPr/>
        </p:nvCxnSpPr>
        <p:spPr bwMode="auto">
          <a:xfrm>
            <a:off x="2192032" y="1688427"/>
            <a:ext cx="561021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55" name="직사각형 54"/>
          <p:cNvSpPr/>
          <p:nvPr/>
        </p:nvSpPr>
        <p:spPr>
          <a:xfrm>
            <a:off x="5221932" y="1643090"/>
            <a:ext cx="348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 err="1"/>
              <a:t>Autowired</a:t>
            </a:r>
            <a:endParaRPr lang="en-US" altLang="ko-KR" dirty="0"/>
          </a:p>
          <a:p>
            <a:r>
              <a:rPr lang="en-US" altLang="ko-KR" dirty="0"/>
              <a:t>@Resource(name = "</a:t>
            </a:r>
            <a:r>
              <a:rPr lang="en-US" altLang="ko-KR" dirty="0" err="1"/>
              <a:t>userService</a:t>
            </a:r>
            <a:r>
              <a:rPr lang="en-US" altLang="ko-KR" dirty="0"/>
              <a:t>")</a:t>
            </a:r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509740" y="4825130"/>
            <a:ext cx="370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@Controller(value = "</a:t>
            </a:r>
            <a:r>
              <a:rPr lang="en-US" altLang="ko-KR" dirty="0" err="1" smtClean="0"/>
              <a:t>cardController</a:t>
            </a:r>
            <a:r>
              <a:rPr lang="en-US" altLang="ko-KR" dirty="0" smtClean="0"/>
              <a:t>")</a:t>
            </a:r>
            <a:endParaRPr lang="ko-KR" altLang="en-US" dirty="0"/>
          </a:p>
        </p:txBody>
      </p:sp>
      <p:sp>
        <p:nvSpPr>
          <p:cNvPr id="57" name="직사각형 56"/>
          <p:cNvSpPr/>
          <p:nvPr/>
        </p:nvSpPr>
        <p:spPr>
          <a:xfrm>
            <a:off x="498161" y="5453362"/>
            <a:ext cx="324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@Service(value = "</a:t>
            </a:r>
            <a:r>
              <a:rPr lang="en-US" altLang="ko-KR" dirty="0" err="1" smtClean="0"/>
              <a:t>cardService</a:t>
            </a:r>
            <a:r>
              <a:rPr lang="en-US" altLang="ko-KR" dirty="0" smtClean="0"/>
              <a:t>")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495833" y="5147530"/>
            <a:ext cx="3613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@Repository(value = "</a:t>
            </a:r>
            <a:r>
              <a:rPr lang="en-US" altLang="ko-KR" dirty="0" err="1"/>
              <a:t>cardMapper</a:t>
            </a:r>
            <a:r>
              <a:rPr lang="en-US" altLang="ko-KR" dirty="0"/>
              <a:t>")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246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51520" y="2420888"/>
            <a:ext cx="69847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947868" y="2603004"/>
            <a:ext cx="648072" cy="214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" y="868313"/>
            <a:ext cx="7147040" cy="263269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8" y="3645024"/>
            <a:ext cx="5760640" cy="121694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764704"/>
            <a:ext cx="6285602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2060848"/>
            <a:ext cx="5143028" cy="3913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64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생성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764704"/>
            <a:ext cx="5517214" cy="122413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8" y="2007826"/>
            <a:ext cx="5517214" cy="368360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6116" y="792018"/>
            <a:ext cx="136815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POM.xml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4245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생성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0" y="1199248"/>
            <a:ext cx="7560840" cy="4824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796062"/>
            <a:ext cx="20882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Root-Context.xml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 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92014" y="1438176"/>
            <a:ext cx="120372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2976"/>
            <a:ext cx="5256584" cy="331236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6" y="3012921"/>
            <a:ext cx="2088232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DI </a:t>
            </a:r>
            <a:r>
              <a:rPr lang="ko-KR" altLang="en-US" sz="2000" b="1" dirty="0" smtClean="0"/>
              <a:t>과정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>
                <a:solidFill>
                  <a:srgbClr val="0000FF"/>
                </a:solidFill>
              </a:rPr>
              <a:t> </a:t>
            </a:r>
            <a:endParaRPr lang="ko-KR" alt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3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design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Business logic </a:t>
            </a:r>
          </a:p>
          <a:p>
            <a:pPr lvl="1"/>
            <a:r>
              <a:rPr lang="ko-KR" altLang="en-US" dirty="0" smtClean="0"/>
              <a:t>업무에 </a:t>
            </a:r>
            <a:r>
              <a:rPr lang="ko-KR" altLang="en-US" dirty="0"/>
              <a:t>필요한 </a:t>
            </a:r>
            <a:r>
              <a:rPr lang="ko-KR" altLang="en-US" dirty="0" smtClean="0"/>
              <a:t>데이터를 </a:t>
            </a:r>
            <a:r>
              <a:rPr lang="ko-KR" altLang="en-US" dirty="0" err="1" smtClean="0"/>
              <a:t>얻기위해</a:t>
            </a:r>
            <a:r>
              <a:rPr lang="ko-KR" altLang="en-US" dirty="0" smtClean="0"/>
              <a:t> 수행하는 </a:t>
            </a:r>
            <a:r>
              <a:rPr lang="ko-KR" altLang="en-US" dirty="0"/>
              <a:t>응용프로그램의 </a:t>
            </a:r>
            <a:r>
              <a:rPr lang="ko-KR" altLang="en-US" dirty="0" smtClean="0"/>
              <a:t>일부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즉</a:t>
            </a:r>
            <a:r>
              <a:rPr lang="en-US" altLang="ko-KR" dirty="0" smtClean="0"/>
              <a:t>  </a:t>
            </a:r>
            <a:r>
              <a:rPr lang="ko-KR" altLang="en-US" dirty="0" smtClean="0"/>
              <a:t>데이터 </a:t>
            </a:r>
            <a:r>
              <a:rPr lang="ko-KR" altLang="en-US" dirty="0"/>
              <a:t>입력</a:t>
            </a:r>
            <a:r>
              <a:rPr lang="en-US" altLang="ko-KR" dirty="0"/>
              <a:t>, </a:t>
            </a:r>
            <a:r>
              <a:rPr lang="ko-KR" altLang="en-US" dirty="0"/>
              <a:t>수정</a:t>
            </a:r>
            <a:r>
              <a:rPr lang="en-US" altLang="ko-KR" dirty="0"/>
              <a:t>, </a:t>
            </a:r>
            <a:r>
              <a:rPr lang="ko-KR" altLang="en-US" dirty="0" smtClean="0"/>
              <a:t>조회</a:t>
            </a:r>
            <a:r>
              <a:rPr lang="en-US" altLang="ko-KR" dirty="0" smtClean="0"/>
              <a:t>,</a:t>
            </a:r>
            <a:r>
              <a:rPr lang="ko-KR" altLang="en-US" dirty="0" smtClean="0"/>
              <a:t>가공 및 보고서 </a:t>
            </a:r>
            <a:r>
              <a:rPr lang="ko-KR" altLang="en-US" dirty="0"/>
              <a:t>처리 등을 수행하는 루틴</a:t>
            </a:r>
            <a:endParaRPr lang="en-US" altLang="ko-KR" dirty="0"/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DAO </a:t>
            </a:r>
            <a:r>
              <a:rPr lang="ko-KR" altLang="en-US" sz="1800" dirty="0" smtClean="0">
                <a:solidFill>
                  <a:srgbClr val="0000FF"/>
                </a:solidFill>
              </a:rPr>
              <a:t>디자인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패턴 </a:t>
            </a:r>
            <a:endParaRPr lang="en-US" altLang="ko-KR" sz="1800" dirty="0" smtClean="0"/>
          </a:p>
          <a:p>
            <a:pPr lvl="1"/>
            <a:r>
              <a:rPr lang="en-US" altLang="ko-KR" dirty="0" smtClean="0"/>
              <a:t> </a:t>
            </a:r>
            <a:r>
              <a:rPr lang="ko-KR" altLang="ko-KR" dirty="0" smtClean="0"/>
              <a:t>데이터 </a:t>
            </a:r>
            <a:r>
              <a:rPr lang="ko-KR" altLang="ko-KR" dirty="0"/>
              <a:t>접근 </a:t>
            </a:r>
            <a:r>
              <a:rPr lang="ko-KR" altLang="ko-KR" dirty="0" smtClean="0"/>
              <a:t>객체</a:t>
            </a:r>
            <a:r>
              <a:rPr lang="en-US" altLang="ko-KR" dirty="0" smtClean="0"/>
              <a:t>(DAO)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따로 두어</a:t>
            </a:r>
            <a:r>
              <a:rPr lang="en-US" altLang="ko-KR" dirty="0" smtClean="0"/>
              <a:t> </a:t>
            </a:r>
            <a:r>
              <a:rPr lang="ko-KR" altLang="ko-KR" dirty="0" smtClean="0"/>
              <a:t>데이터베이스 </a:t>
            </a:r>
            <a:r>
              <a:rPr lang="ko-KR" altLang="ko-KR" dirty="0"/>
              <a:t>업체 변경이나 데이터베이스 유형변경과 같이 데이터 소스에 변경이 가해질 경우</a:t>
            </a:r>
            <a:r>
              <a:rPr lang="en-US" altLang="ko-KR" dirty="0"/>
              <a:t>,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에</a:t>
            </a:r>
            <a:r>
              <a:rPr lang="ko-KR" altLang="ko-KR" dirty="0" smtClean="0"/>
              <a:t>만 </a:t>
            </a:r>
            <a:r>
              <a:rPr lang="ko-KR" altLang="ko-KR" dirty="0"/>
              <a:t>수정이 요구되어 </a:t>
            </a:r>
            <a:r>
              <a:rPr lang="en-US" altLang="ko-KR" dirty="0" smtClean="0"/>
              <a:t>business</a:t>
            </a:r>
            <a:r>
              <a:rPr lang="ko-KR" altLang="en-US" dirty="0" smtClean="0"/>
              <a:t> </a:t>
            </a:r>
            <a:r>
              <a:rPr lang="ko-KR" altLang="ko-KR" dirty="0" smtClean="0"/>
              <a:t> </a:t>
            </a:r>
            <a:r>
              <a:rPr lang="ko-KR" altLang="ko-KR" dirty="0"/>
              <a:t>객체들에 가해지는 </a:t>
            </a:r>
            <a:r>
              <a:rPr lang="ko-KR" altLang="ko-KR" dirty="0" smtClean="0"/>
              <a:t>영향</a:t>
            </a:r>
            <a:r>
              <a:rPr lang="ko-KR" altLang="en-US" dirty="0" smtClean="0"/>
              <a:t>을</a:t>
            </a:r>
            <a:r>
              <a:rPr lang="ko-KR" altLang="ko-KR" dirty="0" smtClean="0"/>
              <a:t> 최소화한다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7059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09404"/>
            <a:ext cx="3672408" cy="183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379475" y="3700078"/>
            <a:ext cx="190494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26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836712"/>
            <a:ext cx="8325172" cy="4896544"/>
          </a:xfrm>
        </p:spPr>
        <p:txBody>
          <a:bodyPr>
            <a:normAutofit/>
          </a:bodyPr>
          <a:lstStyle/>
          <a:p>
            <a:r>
              <a:rPr lang="en-US" altLang="ko-KR" dirty="0"/>
              <a:t>Maven</a:t>
            </a:r>
            <a:r>
              <a:rPr lang="ko-KR" altLang="en-US" dirty="0"/>
              <a:t>은 프로젝트의 </a:t>
            </a:r>
            <a:r>
              <a:rPr lang="en-US" altLang="ko-KR" dirty="0" smtClean="0"/>
              <a:t>build </a:t>
            </a:r>
            <a:r>
              <a:rPr lang="en-US" altLang="ko-KR" dirty="0"/>
              <a:t>life </a:t>
            </a:r>
            <a:r>
              <a:rPr lang="en-US" altLang="ko-KR" dirty="0" smtClean="0"/>
              <a:t>cycle </a:t>
            </a:r>
            <a:r>
              <a:rPr lang="ko-KR" altLang="en-US" dirty="0" smtClean="0"/>
              <a:t>기반 </a:t>
            </a:r>
            <a:r>
              <a:rPr lang="ko-KR" altLang="en-US" dirty="0"/>
              <a:t>프레임워크를 </a:t>
            </a:r>
            <a:r>
              <a:rPr lang="ko-KR" altLang="en-US" dirty="0" smtClean="0"/>
              <a:t>제공하는 </a:t>
            </a:r>
            <a:r>
              <a:rPr lang="ko-KR" altLang="en-US" b="1" dirty="0" smtClean="0"/>
              <a:t> </a:t>
            </a:r>
            <a:r>
              <a:rPr lang="ko-KR" altLang="en-US" b="1" dirty="0"/>
              <a:t>프로젝트 관리 도구</a:t>
            </a:r>
            <a:r>
              <a:rPr lang="ko-KR" altLang="en-US" dirty="0"/>
              <a:t>이다</a:t>
            </a:r>
            <a:endParaRPr lang="en-US" altLang="ko-KR" dirty="0" smtClean="0"/>
          </a:p>
          <a:p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r>
              <a:rPr lang="ko-KR" altLang="en-US" dirty="0"/>
              <a:t>생명주기</a:t>
            </a:r>
            <a:r>
              <a:rPr lang="en-US" altLang="ko-KR" dirty="0"/>
              <a:t>(Build </a:t>
            </a:r>
            <a:r>
              <a:rPr lang="en-US" altLang="ko-KR" dirty="0" smtClean="0"/>
              <a:t>Life cycle</a:t>
            </a:r>
            <a:r>
              <a:rPr lang="en-US" altLang="ko-KR" dirty="0"/>
              <a:t>)</a:t>
            </a:r>
            <a:r>
              <a:rPr lang="ko-KR" altLang="en-US" dirty="0"/>
              <a:t>에 따라 프로젝트 표준을 </a:t>
            </a:r>
            <a:r>
              <a:rPr lang="ko-KR" altLang="en-US" dirty="0" smtClean="0"/>
              <a:t>제공하고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의존 관계를 </a:t>
            </a:r>
            <a:r>
              <a:rPr lang="ko-KR" altLang="en-US" dirty="0" smtClean="0"/>
              <a:t>관리하고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err="1"/>
              <a:t>플러그인이</a:t>
            </a:r>
            <a:r>
              <a:rPr lang="ko-KR" altLang="en-US" dirty="0"/>
              <a:t> 제공하는 부가 기능을 사용할 수 있게 하는 </a:t>
            </a:r>
            <a:r>
              <a:rPr lang="ko-KR" altLang="en-US" dirty="0" smtClean="0"/>
              <a:t>도구</a:t>
            </a:r>
            <a:endParaRPr lang="en-US" altLang="ko-KR" b="1" dirty="0" smtClean="0"/>
          </a:p>
          <a:p>
            <a:pPr lvl="1"/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/>
              <a:t>라이브러리들의 의존성을 관리할 수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일관된 </a:t>
            </a:r>
            <a:r>
              <a:rPr lang="ko-KR" altLang="en-US" dirty="0"/>
              <a:t>프로젝트 구성을 </a:t>
            </a:r>
            <a:r>
              <a:rPr lang="ko-KR" altLang="en-US" dirty="0" smtClean="0"/>
              <a:t>만들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 있다</a:t>
            </a:r>
            <a:r>
              <a:rPr lang="en-US" altLang="ko-KR" dirty="0" smtClean="0"/>
              <a:t>.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많은 </a:t>
            </a:r>
            <a:r>
              <a:rPr lang="ko-KR" altLang="en-US" dirty="0" err="1"/>
              <a:t>오픈소스</a:t>
            </a:r>
            <a:r>
              <a:rPr lang="ko-KR" altLang="en-US" dirty="0"/>
              <a:t> 프로젝트들이 </a:t>
            </a:r>
            <a:r>
              <a:rPr lang="en-US" altLang="ko-KR" dirty="0"/>
              <a:t>Maven </a:t>
            </a:r>
            <a:r>
              <a:rPr lang="ko-KR" altLang="en-US" dirty="0"/>
              <a:t>프로젝트로 구성되어 있어 </a:t>
            </a:r>
            <a:r>
              <a:rPr lang="ko-KR" altLang="en-US" dirty="0" err="1"/>
              <a:t>오픈소스를</a:t>
            </a:r>
            <a:r>
              <a:rPr lang="ko-KR" altLang="en-US" dirty="0"/>
              <a:t> </a:t>
            </a:r>
            <a:r>
              <a:rPr lang="ko-KR" altLang="en-US" dirty="0" smtClean="0"/>
              <a:t>분석에 편리</a:t>
            </a:r>
            <a:endParaRPr lang="en-US" altLang="ko-KR" dirty="0" smtClean="0"/>
          </a:p>
          <a:p>
            <a:r>
              <a:rPr lang="en-US" altLang="ko-KR" dirty="0" smtClean="0"/>
              <a:t>Maven </a:t>
            </a:r>
            <a:r>
              <a:rPr lang="en-US" altLang="ko-KR" dirty="0"/>
              <a:t>Profile </a:t>
            </a:r>
            <a:r>
              <a:rPr lang="ko-KR" altLang="en-US" dirty="0"/>
              <a:t>기능을 사용하면 배포환경에 따른 설정 파일을 관리하고 배포 파일을 생성할 수 있다</a:t>
            </a:r>
            <a:r>
              <a:rPr lang="en-US" altLang="ko-KR" dirty="0"/>
              <a:t>. </a:t>
            </a:r>
            <a:endParaRPr lang="en-US" altLang="ko-KR" dirty="0" smtClean="0"/>
          </a:p>
          <a:p>
            <a:r>
              <a:rPr lang="ko-KR" altLang="en-US" dirty="0" smtClean="0"/>
              <a:t>의존 </a:t>
            </a:r>
            <a:r>
              <a:rPr lang="ko-KR" altLang="en-US" dirty="0"/>
              <a:t>라이브러리를 </a:t>
            </a:r>
            <a:r>
              <a:rPr lang="en-US" altLang="ko-KR" dirty="0"/>
              <a:t>pom.xml </a:t>
            </a:r>
            <a:r>
              <a:rPr lang="ko-KR" altLang="en-US" dirty="0"/>
              <a:t>파일을 통해서 관리하므로 버전</a:t>
            </a:r>
            <a:r>
              <a:rPr lang="en-US" altLang="ko-KR" dirty="0"/>
              <a:t>(</a:t>
            </a:r>
            <a:r>
              <a:rPr lang="ko-KR" altLang="en-US" dirty="0"/>
              <a:t>형상</a:t>
            </a:r>
            <a:r>
              <a:rPr lang="en-US" altLang="ko-KR" dirty="0"/>
              <a:t>)</a:t>
            </a:r>
            <a:r>
              <a:rPr lang="ko-KR" altLang="en-US" dirty="0"/>
              <a:t>관리 시스템으로 공유할 파일의 크기가 줄어든다</a:t>
            </a:r>
            <a:r>
              <a:rPr lang="en-US" altLang="ko-KR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4755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57065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는 하나의 테이블에 </a:t>
            </a:r>
            <a:r>
              <a:rPr lang="en-US" altLang="ko-KR" sz="1600" dirty="0" smtClean="0"/>
              <a:t>CRUD </a:t>
            </a:r>
            <a:r>
              <a:rPr lang="ko-KR" altLang="en-US" sz="1600" dirty="0" smtClean="0"/>
              <a:t>작업을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수행하며 다양한 형태의  검색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구성할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조회</a:t>
            </a:r>
            <a:r>
              <a:rPr lang="en-US" altLang="ko-KR" sz="1600" dirty="0" smtClean="0"/>
              <a:t>(query)</a:t>
            </a:r>
            <a:r>
              <a:rPr lang="ko-KR" altLang="en-US" sz="1600" dirty="0" smtClean="0"/>
              <a:t>의 경우만 </a:t>
            </a:r>
            <a:r>
              <a:rPr lang="ko-KR" altLang="en-US" sz="1600" dirty="0" err="1" smtClean="0"/>
              <a:t>반환값이</a:t>
            </a:r>
            <a:r>
              <a:rPr lang="ko-KR" altLang="en-US" sz="1600" dirty="0" smtClean="0"/>
              <a:t> 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Update() </a:t>
            </a:r>
            <a:r>
              <a:rPr lang="ko-KR" altLang="en-US" sz="1600" dirty="0" err="1" smtClean="0"/>
              <a:t>메서드는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영향을 받은 레코드의 개수를 반환한다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DI(</a:t>
            </a:r>
            <a:r>
              <a:rPr lang="ko-KR" altLang="en-US" sz="1600" dirty="0" smtClean="0"/>
              <a:t>의존관계 주입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구현을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위하여 </a:t>
            </a:r>
            <a:r>
              <a:rPr lang="en-US" altLang="ko-KR" sz="1600" dirty="0" smtClean="0"/>
              <a:t>Interface 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먼저 작성하고 이를 상속받아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구현한다</a:t>
            </a:r>
            <a:r>
              <a:rPr lang="en-US" altLang="ko-KR" sz="1600" dirty="0" smtClean="0"/>
              <a:t>.</a:t>
            </a:r>
          </a:p>
          <a:p>
            <a:endParaRPr lang="en-US" altLang="ko-KR" sz="18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971600" y="2627378"/>
            <a:ext cx="7214136" cy="2837874"/>
            <a:chOff x="-493057" y="1040708"/>
            <a:chExt cx="7214136" cy="3089844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>
              <a:off x="6186600" y="3013178"/>
              <a:ext cx="238363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0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Dto</a:t>
            </a:r>
            <a:r>
              <a:rPr lang="ko-KR" altLang="en-US" dirty="0" smtClean="0"/>
              <a:t> </a:t>
            </a:r>
            <a:r>
              <a:rPr lang="en-US" altLang="ko-KR" dirty="0" smtClean="0"/>
              <a:t>(Data Transfer : Value : model</a:t>
            </a:r>
            <a:r>
              <a:rPr lang="ko-KR" altLang="en-US" dirty="0" smtClean="0"/>
              <a:t> 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1520" y="917104"/>
            <a:ext cx="8640959" cy="5863103"/>
            <a:chOff x="251520" y="764704"/>
            <a:chExt cx="8640959" cy="5863103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80728"/>
              <a:ext cx="4104456" cy="421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10" y="764704"/>
              <a:ext cx="4823469" cy="4608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319" y="3603472"/>
              <a:ext cx="3456384" cy="3024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72" y="1734716"/>
              <a:ext cx="8001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72" y="2861320"/>
            <a:ext cx="247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89957" y="1204629"/>
            <a:ext cx="27363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&gt;class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7" y="2147869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1106661" y="1373906"/>
            <a:ext cx="1483296" cy="7739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990529" y="2147869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148932" y="2814371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812361" y="3724734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256994" y="2305138"/>
            <a:ext cx="2736304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5830564" y="3975100"/>
            <a:ext cx="2680465" cy="1370497"/>
          </a:xfrm>
          <a:custGeom>
            <a:avLst/>
            <a:gdLst>
              <a:gd name="connsiteX0" fmla="*/ 2616200 w 2707129"/>
              <a:gd name="connsiteY0" fmla="*/ 0 h 1816100"/>
              <a:gd name="connsiteX1" fmla="*/ 2387600 w 2707129"/>
              <a:gd name="connsiteY1" fmla="*/ 901700 h 1816100"/>
              <a:gd name="connsiteX2" fmla="*/ 0 w 2707129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7129" h="1816100">
                <a:moveTo>
                  <a:pt x="2616200" y="0"/>
                </a:moveTo>
                <a:cubicBezTo>
                  <a:pt x="2719916" y="299508"/>
                  <a:pt x="2823633" y="599017"/>
                  <a:pt x="2387600" y="901700"/>
                </a:cubicBezTo>
                <a:cubicBezTo>
                  <a:pt x="1951567" y="1204383"/>
                  <a:pt x="975783" y="1510241"/>
                  <a:pt x="0" y="18161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033470" y="4176113"/>
            <a:ext cx="3478584" cy="2462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522477" y="6461409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979394" y="5151400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475946" y="3724734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83310" y="46109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69148" y="6381047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441468" y="53976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7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1880654" y="209779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3255987" y="336537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06529" y="2827595"/>
            <a:ext cx="272510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User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6" y="114467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486" y="755319"/>
            <a:ext cx="4540025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계층간 데이터 교환을 위한 </a:t>
            </a:r>
            <a:r>
              <a:rPr lang="ko-KR" altLang="en-US" dirty="0" err="1" smtClean="0"/>
              <a:t>자비빈즈</a:t>
            </a:r>
            <a:r>
              <a:rPr lang="ko-KR" altLang="en-US" dirty="0" smtClean="0"/>
              <a:t> 계층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뷰</a:t>
            </a:r>
            <a:r>
              <a:rPr lang="en-US" altLang="ko-KR" dirty="0" smtClean="0"/>
              <a:t>,</a:t>
            </a:r>
            <a:r>
              <a:rPr lang="ko-KR" altLang="en-US" dirty="0" smtClean="0"/>
              <a:t>컨트롤러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,</a:t>
            </a:r>
            <a:r>
              <a:rPr lang="en-US" altLang="ko-KR" dirty="0" err="1" smtClean="0"/>
              <a:t>dao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263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Dto</a:t>
            </a:r>
            <a:r>
              <a:rPr lang="en-US" altLang="ko-KR" dirty="0"/>
              <a:t> 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 smtClean="0"/>
              <a:t>gatter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setter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70497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395536" y="971203"/>
            <a:ext cx="5781675" cy="5256584"/>
            <a:chOff x="395536" y="980728"/>
            <a:chExt cx="5781675" cy="525658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5781675" cy="525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544" y="1688108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12" y="2709639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228452" y="2682949"/>
            <a:ext cx="1039292" cy="24199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60032" y="642174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138064" y="2204864"/>
            <a:ext cx="1865984" cy="35283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071056" y="811451"/>
            <a:ext cx="788976" cy="13934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1427212" y="2692474"/>
            <a:ext cx="56323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User.java</a:t>
            </a:r>
            <a:endParaRPr lang="ko-KR" altLang="en-US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6" y="1204210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286373" y="3599495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770340" y="2601627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861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/>
              <a:t>gatter</a:t>
            </a:r>
            <a:r>
              <a:rPr lang="ko-KR" altLang="en-US" dirty="0"/>
              <a:t> </a:t>
            </a:r>
            <a:r>
              <a:rPr lang="en-US" altLang="ko-KR" dirty="0"/>
              <a:t>&amp; setter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7" y="664783"/>
            <a:ext cx="4176463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28303" y="902940"/>
            <a:ext cx="2990850" cy="5105400"/>
            <a:chOff x="628303" y="902940"/>
            <a:chExt cx="2990850" cy="5105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03" y="902940"/>
              <a:ext cx="299085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064" y="1582192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52482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39552" y="3630506"/>
            <a:ext cx="49471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&gt;Source&gt;Generate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411760" y="4405046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7" name="직선 화살표 연결선 16"/>
          <p:cNvCxnSpPr>
            <a:cxnSpLocks noChangeShapeType="1"/>
          </p:cNvCxnSpPr>
          <p:nvPr/>
        </p:nvCxnSpPr>
        <p:spPr bwMode="auto">
          <a:xfrm>
            <a:off x="628303" y="3969060"/>
            <a:ext cx="403435" cy="17641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5486684" y="6032525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7302500" y="4178300"/>
            <a:ext cx="1477901" cy="2045975"/>
          </a:xfrm>
          <a:custGeom>
            <a:avLst/>
            <a:gdLst>
              <a:gd name="connsiteX0" fmla="*/ 0 w 1477901"/>
              <a:gd name="connsiteY0" fmla="*/ 1993900 h 2045975"/>
              <a:gd name="connsiteX1" fmla="*/ 1460500 w 1477901"/>
              <a:gd name="connsiteY1" fmla="*/ 1790700 h 2045975"/>
              <a:gd name="connsiteX2" fmla="*/ 673100 w 1477901"/>
              <a:gd name="connsiteY2" fmla="*/ 0 h 20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01" h="2045975">
                <a:moveTo>
                  <a:pt x="0" y="1993900"/>
                </a:moveTo>
                <a:cubicBezTo>
                  <a:pt x="674158" y="2058458"/>
                  <a:pt x="1348317" y="2123017"/>
                  <a:pt x="1460500" y="1790700"/>
                </a:cubicBezTo>
                <a:cubicBezTo>
                  <a:pt x="1572683" y="1458383"/>
                  <a:pt x="1122891" y="729191"/>
                  <a:pt x="6731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864987" y="1052736"/>
            <a:ext cx="1170910" cy="13681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827718" y="4451793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20072" y="5909995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3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32240" y="912877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4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740352" y="4812850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57065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는 하나의 테이블에 </a:t>
            </a:r>
            <a:r>
              <a:rPr lang="en-US" altLang="ko-KR" sz="1600" dirty="0" smtClean="0"/>
              <a:t>CRUD </a:t>
            </a:r>
            <a:r>
              <a:rPr lang="ko-KR" altLang="en-US" sz="1600" dirty="0" smtClean="0"/>
              <a:t>작업을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수행하며 다양한 형태의  검색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구성할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조회</a:t>
            </a:r>
            <a:r>
              <a:rPr lang="en-US" altLang="ko-KR" sz="1600" dirty="0" smtClean="0"/>
              <a:t>(query)</a:t>
            </a:r>
            <a:r>
              <a:rPr lang="ko-KR" altLang="en-US" sz="1600" dirty="0" smtClean="0"/>
              <a:t>의 경우만 </a:t>
            </a:r>
            <a:r>
              <a:rPr lang="ko-KR" altLang="en-US" sz="1600" dirty="0" err="1" smtClean="0"/>
              <a:t>반환값이</a:t>
            </a:r>
            <a:r>
              <a:rPr lang="ko-KR" altLang="en-US" sz="1600" dirty="0" smtClean="0"/>
              <a:t> 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Update() </a:t>
            </a:r>
            <a:r>
              <a:rPr lang="ko-KR" altLang="en-US" sz="1600" dirty="0" err="1" smtClean="0"/>
              <a:t>메서드는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영향을 받은 레코드의 개수를 반환한다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DI(</a:t>
            </a:r>
            <a:r>
              <a:rPr lang="ko-KR" altLang="en-US" sz="1600" dirty="0" smtClean="0"/>
              <a:t>의존관계 주입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구현을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위하여 </a:t>
            </a:r>
            <a:r>
              <a:rPr lang="en-US" altLang="ko-KR" sz="1600" dirty="0" smtClean="0"/>
              <a:t>Interface 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먼저 작성하고 이를 상속받아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구현한다</a:t>
            </a:r>
            <a:r>
              <a:rPr lang="en-US" altLang="ko-KR" sz="1600" dirty="0" smtClean="0"/>
              <a:t>.</a:t>
            </a:r>
          </a:p>
          <a:p>
            <a:endParaRPr lang="en-US" altLang="ko-KR" sz="18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1020438" y="2678175"/>
            <a:ext cx="7214136" cy="2837874"/>
            <a:chOff x="-493057" y="1040708"/>
            <a:chExt cx="7214136" cy="3089844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741584" y="2751357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35007" y="2197193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36" idx="3"/>
              <a:endCxn id="10" idx="1"/>
            </p:cNvCxnSpPr>
            <p:nvPr/>
          </p:nvCxnSpPr>
          <p:spPr>
            <a:xfrm flipV="1">
              <a:off x="4837599" y="2347990"/>
              <a:ext cx="597408" cy="22551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>
              <a:off x="5969487" y="2498786"/>
              <a:ext cx="455476" cy="7131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8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87712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0681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131840" y="4915768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56176" y="733902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6108" y="3140967"/>
            <a:ext cx="1865984" cy="373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>
            <a:off x="4873563" y="1072456"/>
            <a:ext cx="2074702" cy="14924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988111" y="2564904"/>
            <a:ext cx="2039634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873563" y="3430491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847532" y="4221088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6660" y="1340768"/>
            <a:ext cx="288518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Inteface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  <a:stCxn id="21" idx="2"/>
            <a:endCxn id="7" idx="0"/>
          </p:cNvCxnSpPr>
          <p:nvPr/>
        </p:nvCxnSpPr>
        <p:spPr bwMode="auto">
          <a:xfrm>
            <a:off x="1689250" y="1679322"/>
            <a:ext cx="139850" cy="14616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/>
          <p:nvPr/>
        </p:nvSpPr>
        <p:spPr>
          <a:xfrm>
            <a:off x="6499427" y="4135595"/>
            <a:ext cx="34892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dirty="0">
              <a:solidFill>
                <a:srgbClr val="00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" y="215275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26" y="2590304"/>
            <a:ext cx="1700219" cy="2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직선 화살표 연결선 15"/>
          <p:cNvCxnSpPr>
            <a:cxnSpLocks noChangeShapeType="1"/>
            <a:stCxn id="6" idx="2"/>
            <a:endCxn id="13" idx="0"/>
          </p:cNvCxnSpPr>
          <p:nvPr/>
        </p:nvCxnSpPr>
        <p:spPr bwMode="auto">
          <a:xfrm flipH="1">
            <a:off x="5319973" y="1072456"/>
            <a:ext cx="1628291" cy="235803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058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138136" y="1326147"/>
            <a:ext cx="1405956" cy="6188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96944" cy="6086294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076056" y="116632"/>
            <a:ext cx="36318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이름과 매개변수만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</p:cNvCxnSpPr>
          <p:nvPr/>
        </p:nvCxnSpPr>
        <p:spPr bwMode="auto">
          <a:xfrm flipH="1">
            <a:off x="7236296" y="455186"/>
            <a:ext cx="648072" cy="16776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88715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ko-KR" altLang="en-US" dirty="0" smtClean="0"/>
              <a:t>구현 클래스 생성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2453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86208" cy="512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16150" y="5445224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11636" y="3861048"/>
            <a:ext cx="1865984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4535246" y="1340768"/>
            <a:ext cx="987220" cy="4647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241298" y="2443019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6660" y="1340768"/>
            <a:ext cx="35222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844628" y="1679322"/>
            <a:ext cx="163164" cy="21817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4002820" y="1002214"/>
            <a:ext cx="106485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endCxn id="11" idx="0"/>
          </p:cNvCxnSpPr>
          <p:nvPr/>
        </p:nvCxnSpPr>
        <p:spPr bwMode="auto">
          <a:xfrm>
            <a:off x="4535246" y="1340768"/>
            <a:ext cx="1152462" cy="11022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23" name="그룹 22"/>
          <p:cNvGrpSpPr/>
          <p:nvPr/>
        </p:nvGrpSpPr>
        <p:grpSpPr>
          <a:xfrm>
            <a:off x="4496572" y="3295105"/>
            <a:ext cx="4133276" cy="3427827"/>
            <a:chOff x="6120871" y="182297"/>
            <a:chExt cx="4133276" cy="3427827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871" y="225748"/>
              <a:ext cx="2843617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>
              <a:spLocks noChangeArrowheads="1"/>
            </p:cNvSpPr>
            <p:nvPr/>
          </p:nvSpPr>
          <p:spPr bwMode="auto">
            <a:xfrm>
              <a:off x="6146694" y="1875961"/>
              <a:ext cx="1105546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7" name="직사각형 26"/>
            <p:cNvSpPr>
              <a:spLocks noChangeArrowheads="1"/>
            </p:cNvSpPr>
            <p:nvPr/>
          </p:nvSpPr>
          <p:spPr bwMode="auto">
            <a:xfrm>
              <a:off x="7380312" y="3254772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9534067" y="182297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964488" y="2423549"/>
              <a:ext cx="472171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>
            <a:off x="7010400" y="3467100"/>
            <a:ext cx="1297432" cy="1549400"/>
          </a:xfrm>
          <a:custGeom>
            <a:avLst/>
            <a:gdLst>
              <a:gd name="connsiteX0" fmla="*/ 1270000 w 1297432"/>
              <a:gd name="connsiteY0" fmla="*/ 0 h 1549400"/>
              <a:gd name="connsiteX1" fmla="*/ 1130300 w 1297432"/>
              <a:gd name="connsiteY1" fmla="*/ 939800 h 1549400"/>
              <a:gd name="connsiteX2" fmla="*/ 0 w 1297432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432" h="1549400">
                <a:moveTo>
                  <a:pt x="1270000" y="0"/>
                </a:moveTo>
                <a:cubicBezTo>
                  <a:pt x="1305983" y="340783"/>
                  <a:pt x="1341967" y="681567"/>
                  <a:pt x="1130300" y="939800"/>
                </a:cubicBezTo>
                <a:cubicBezTo>
                  <a:pt x="918633" y="1198033"/>
                  <a:pt x="459316" y="1373716"/>
                  <a:pt x="0" y="15494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668344" y="3429000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30348" y="4847223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756013" y="6016990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740352" y="5167025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6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77" y="1792785"/>
            <a:ext cx="1708423" cy="22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266555" y="1780084"/>
            <a:ext cx="2264133" cy="2074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0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</a:t>
            </a:r>
            <a:r>
              <a:rPr lang="ko-KR" altLang="en-US" sz="2800" dirty="0" smtClean="0"/>
              <a:t>구현 클래스생성</a:t>
            </a:r>
            <a:endParaRPr lang="ko-KR" altLang="en-US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932040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1462"/>
            <a:ext cx="4680520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1340768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080304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8198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3559376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0540"/>
            <a:ext cx="3600400" cy="510558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40" y="887512"/>
            <a:ext cx="3868626" cy="24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4283968" y="1134207"/>
            <a:ext cx="243830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98" y="1365898"/>
            <a:ext cx="476250" cy="1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21" y="2089829"/>
            <a:ext cx="476250" cy="1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03" y="2827651"/>
            <a:ext cx="476250" cy="1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2" y="3568457"/>
            <a:ext cx="476250" cy="10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7803" y="1042873"/>
            <a:ext cx="3637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solidFill>
                  <a:srgbClr val="FF0000"/>
                </a:solidFill>
              </a:rPr>
              <a:t>DataSource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객체를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주입하여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JdbcTemplate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객체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만들기</a:t>
            </a:r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DI  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7416824" cy="608300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9004"/>
            <a:ext cx="6111427" cy="259228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자유형 3"/>
          <p:cNvSpPr/>
          <p:nvPr/>
        </p:nvSpPr>
        <p:spPr>
          <a:xfrm>
            <a:off x="1651000" y="3287832"/>
            <a:ext cx="3619500" cy="2719268"/>
          </a:xfrm>
          <a:custGeom>
            <a:avLst/>
            <a:gdLst>
              <a:gd name="connsiteX0" fmla="*/ 0 w 3619500"/>
              <a:gd name="connsiteY0" fmla="*/ 2719268 h 2719268"/>
              <a:gd name="connsiteX1" fmla="*/ 2209800 w 3619500"/>
              <a:gd name="connsiteY1" fmla="*/ 166568 h 2719268"/>
              <a:gd name="connsiteX2" fmla="*/ 3619500 w 3619500"/>
              <a:gd name="connsiteY2" fmla="*/ 458668 h 271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9500" h="2719268">
                <a:moveTo>
                  <a:pt x="0" y="2719268"/>
                </a:moveTo>
                <a:cubicBezTo>
                  <a:pt x="803275" y="1631301"/>
                  <a:pt x="1606550" y="543335"/>
                  <a:pt x="2209800" y="166568"/>
                </a:cubicBezTo>
                <a:cubicBezTo>
                  <a:pt x="2813050" y="-210199"/>
                  <a:pt x="3216275" y="124234"/>
                  <a:pt x="3619500" y="458668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 4"/>
          <p:cNvSpPr/>
          <p:nvPr/>
        </p:nvSpPr>
        <p:spPr>
          <a:xfrm>
            <a:off x="2286000" y="3937000"/>
            <a:ext cx="5397500" cy="2570112"/>
          </a:xfrm>
          <a:custGeom>
            <a:avLst/>
            <a:gdLst>
              <a:gd name="connsiteX0" fmla="*/ 0 w 5397500"/>
              <a:gd name="connsiteY0" fmla="*/ 2362200 h 2570112"/>
              <a:gd name="connsiteX1" fmla="*/ 4254500 w 5397500"/>
              <a:gd name="connsiteY1" fmla="*/ 2336800 h 2570112"/>
              <a:gd name="connsiteX2" fmla="*/ 5397500 w 5397500"/>
              <a:gd name="connsiteY2" fmla="*/ 0 h 25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0" h="2570112">
                <a:moveTo>
                  <a:pt x="0" y="2362200"/>
                </a:moveTo>
                <a:cubicBezTo>
                  <a:pt x="1677458" y="2546350"/>
                  <a:pt x="3354917" y="2730500"/>
                  <a:pt x="4254500" y="2336800"/>
                </a:cubicBezTo>
                <a:cubicBezTo>
                  <a:pt x="5154083" y="1943100"/>
                  <a:pt x="5275791" y="971550"/>
                  <a:pt x="5397500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3876216" y="2636912"/>
            <a:ext cx="1108534" cy="3628226"/>
          </a:xfrm>
          <a:custGeom>
            <a:avLst/>
            <a:gdLst>
              <a:gd name="connsiteX0" fmla="*/ 0 w 5397500"/>
              <a:gd name="connsiteY0" fmla="*/ 2362200 h 2570112"/>
              <a:gd name="connsiteX1" fmla="*/ 4254500 w 5397500"/>
              <a:gd name="connsiteY1" fmla="*/ 2336800 h 2570112"/>
              <a:gd name="connsiteX2" fmla="*/ 5397500 w 5397500"/>
              <a:gd name="connsiteY2" fmla="*/ 0 h 257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7500" h="2570112">
                <a:moveTo>
                  <a:pt x="0" y="2362200"/>
                </a:moveTo>
                <a:cubicBezTo>
                  <a:pt x="1677458" y="2546350"/>
                  <a:pt x="3354917" y="2730500"/>
                  <a:pt x="4254500" y="2336800"/>
                </a:cubicBezTo>
                <a:cubicBezTo>
                  <a:pt x="5154083" y="1943100"/>
                  <a:pt x="5275791" y="971550"/>
                  <a:pt x="5397500" y="0"/>
                </a:cubicBezTo>
              </a:path>
            </a:pathLst>
          </a:custGeom>
          <a:noFill/>
          <a:ln w="9525">
            <a:solidFill>
              <a:srgbClr val="0000F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2909838" y="3119371"/>
            <a:ext cx="243830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flipH="1">
            <a:off x="4923656" y="5748271"/>
            <a:ext cx="194444" cy="2065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22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  플러그인 </a:t>
            </a:r>
            <a:r>
              <a:rPr lang="ko-KR" altLang="en-US" b="1" dirty="0" smtClean="0"/>
              <a:t>설치와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프로젝트 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424936" cy="4896544"/>
          </a:xfrm>
        </p:spPr>
        <p:txBody>
          <a:bodyPr/>
          <a:lstStyle/>
          <a:p>
            <a:r>
              <a:rPr lang="en-US" altLang="ko-KR" dirty="0"/>
              <a:t>Eclipse Marketplace</a:t>
            </a:r>
            <a:r>
              <a:rPr lang="ko-KR" altLang="en-US" dirty="0"/>
              <a:t>에서 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STS (Spring Tool </a:t>
            </a:r>
            <a:r>
              <a:rPr lang="en-US" altLang="ko-KR" dirty="0" smtClean="0"/>
              <a:t>Suite)</a:t>
            </a:r>
            <a:r>
              <a:rPr lang="ko-KR" altLang="en-US" dirty="0"/>
              <a:t>를 설치</a:t>
            </a:r>
          </a:p>
          <a:p>
            <a:r>
              <a:rPr lang="ko-KR" altLang="en-US" dirty="0"/>
              <a:t>    </a:t>
            </a:r>
            <a:r>
              <a:rPr lang="en-US" altLang="ko-KR" dirty="0"/>
              <a:t>+ Maven (Maven Integration for Eclipse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luna</a:t>
            </a:r>
            <a:r>
              <a:rPr lang="en-US" altLang="ko-KR" dirty="0" smtClean="0"/>
              <a:t> </a:t>
            </a:r>
            <a:r>
              <a:rPr lang="en-US" altLang="ko-KR" dirty="0"/>
              <a:t>and newer)</a:t>
            </a:r>
            <a:r>
              <a:rPr lang="ko-KR" altLang="en-US" dirty="0"/>
              <a:t>를 설치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200185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JDBC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를 위한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Connection</a:t>
            </a:r>
            <a:r>
              <a:rPr lang="ko-KR" altLang="en-US" dirty="0"/>
              <a:t>을 구하고</a:t>
            </a:r>
            <a:r>
              <a:rPr lang="en-US" altLang="ko-KR" dirty="0"/>
              <a:t>, try-catch-finally</a:t>
            </a:r>
            <a:r>
              <a:rPr lang="ko-KR" altLang="en-US" dirty="0"/>
              <a:t>로 자원을 관리하는 </a:t>
            </a:r>
            <a:r>
              <a:rPr lang="ko-KR" altLang="en-US" dirty="0" smtClean="0"/>
              <a:t>등 예외 처리의 중복된 </a:t>
            </a:r>
            <a:r>
              <a:rPr lang="ko-KR" altLang="en-US" dirty="0"/>
              <a:t>코드를 </a:t>
            </a:r>
            <a:r>
              <a:rPr lang="ko-KR" altLang="en-US" dirty="0" smtClean="0"/>
              <a:t>제거</a:t>
            </a:r>
            <a:r>
              <a:rPr lang="en-US" altLang="ko-KR" dirty="0" smtClean="0"/>
              <a:t>, SQL</a:t>
            </a:r>
            <a:r>
              <a:rPr lang="ko-KR" altLang="en-US" dirty="0" smtClean="0"/>
              <a:t> 쿼리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결과값 전달을 수행하는 클래스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JDBC</a:t>
            </a:r>
            <a:r>
              <a:rPr lang="ko-KR" altLang="en-US" dirty="0"/>
              <a:t>를 위한 세 개의 템플릿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sz="2000" dirty="0" err="1" smtClean="0">
                <a:solidFill>
                  <a:srgbClr val="0000FF"/>
                </a:solidFill>
              </a:rPr>
              <a:t>JdbcTemplate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pPr lvl="2"/>
            <a:r>
              <a:rPr lang="ko-KR" altLang="en-US" sz="1800" dirty="0" smtClean="0"/>
              <a:t>기본적인 </a:t>
            </a:r>
            <a:r>
              <a:rPr lang="en-US" altLang="ko-KR" sz="1800" dirty="0"/>
              <a:t>JDBC </a:t>
            </a:r>
            <a:r>
              <a:rPr lang="ko-KR" altLang="en-US" sz="1800" dirty="0"/>
              <a:t>템플릿 클래스</a:t>
            </a:r>
            <a:r>
              <a:rPr lang="en-US" altLang="ko-KR" sz="1800" dirty="0" smtClean="0"/>
              <a:t>.</a:t>
            </a:r>
          </a:p>
          <a:p>
            <a:pPr lvl="2"/>
            <a:r>
              <a:rPr lang="en-US" altLang="ko-KR" sz="1800" dirty="0" smtClean="0"/>
              <a:t>JDBC</a:t>
            </a:r>
            <a:r>
              <a:rPr lang="ko-KR" altLang="en-US" sz="1800" dirty="0"/>
              <a:t>를 이용해서 데이터에 대한 접근을 제공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2000" dirty="0" err="1" smtClean="0">
                <a:solidFill>
                  <a:srgbClr val="0000FF"/>
                </a:solidFill>
              </a:rPr>
              <a:t>NamedParameterjdbcTemplate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sz="1800" dirty="0" smtClean="0"/>
              <a:t> </a:t>
            </a:r>
            <a:r>
              <a:rPr lang="en-US" altLang="ko-KR" sz="1800" dirty="0" err="1"/>
              <a:t>PreparedStatement</a:t>
            </a:r>
            <a:r>
              <a:rPr lang="ko-KR" altLang="en-US" sz="1800" dirty="0"/>
              <a:t>에서 </a:t>
            </a:r>
            <a:r>
              <a:rPr lang="ko-KR" altLang="en-US" sz="1800" dirty="0" smtClean="0"/>
              <a:t>위치 </a:t>
            </a:r>
            <a:r>
              <a:rPr lang="ko-KR" altLang="en-US" sz="1800" dirty="0"/>
              <a:t>기반의 </a:t>
            </a:r>
            <a:r>
              <a:rPr lang="ko-KR" altLang="en-US" sz="1800" dirty="0" err="1"/>
              <a:t>파라미터가</a:t>
            </a:r>
            <a:r>
              <a:rPr lang="ko-KR" altLang="en-US" sz="1800" dirty="0"/>
              <a:t> 아닌 이름을 가진 </a:t>
            </a:r>
            <a:r>
              <a:rPr lang="ko-KR" altLang="en-US" sz="1800" dirty="0" err="1"/>
              <a:t>파라미터를</a:t>
            </a:r>
            <a:r>
              <a:rPr lang="ko-KR" altLang="en-US" sz="1800" dirty="0"/>
              <a:t> 사용할 수 있도록 지원하는 템플릿 클래스</a:t>
            </a:r>
            <a:r>
              <a:rPr lang="en-US" altLang="ko-KR" sz="1800" dirty="0" smtClean="0"/>
              <a:t>.</a:t>
            </a:r>
          </a:p>
          <a:p>
            <a:pPr lvl="1"/>
            <a:r>
              <a:rPr lang="en-US" altLang="ko-KR" sz="2000" dirty="0" err="1" smtClean="0">
                <a:solidFill>
                  <a:srgbClr val="0000FF"/>
                </a:solidFill>
              </a:rPr>
              <a:t>SimplejdbcTemplate</a:t>
            </a:r>
            <a:endParaRPr lang="en-US" altLang="ko-KR" sz="2000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sz="1800" dirty="0" err="1" smtClean="0"/>
              <a:t>JdbcTemplate</a:t>
            </a:r>
            <a:r>
              <a:rPr lang="ko-KR" altLang="en-US" sz="1800" dirty="0" smtClean="0"/>
              <a:t>기능을 향상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위치와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이름 기반  </a:t>
            </a:r>
            <a:r>
              <a:rPr lang="ko-KR" altLang="en-US" sz="1800" dirty="0" err="1" smtClean="0"/>
              <a:t>파라메터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사용 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2747729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179512" y="691306"/>
            <a:ext cx="8964488" cy="555536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</a:rPr>
              <a:t>try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{</a:t>
            </a:r>
          </a:p>
          <a:p>
            <a:pPr marL="0" lvl="1"/>
            <a:r>
              <a:rPr lang="en-US" altLang="ko-KR" dirty="0" smtClean="0">
                <a:solidFill>
                  <a:srgbClr val="004158"/>
                </a:solidFill>
              </a:rPr>
              <a:t>   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Class.forName</a:t>
            </a:r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oracle.jdbc.driver.OracleDriver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")</a:t>
            </a:r>
            <a:r>
              <a:rPr lang="en-US" altLang="ko-KR" dirty="0" smtClean="0">
                <a:solidFill>
                  <a:srgbClr val="00B050"/>
                </a:solidFill>
              </a:rPr>
              <a:t>;   </a:t>
            </a:r>
            <a:r>
              <a:rPr lang="en-US" altLang="ko-KR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//JDBC 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드라이버</a:t>
            </a:r>
            <a:r>
              <a:rPr lang="en-US" altLang="ko-KR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로드 </a:t>
            </a:r>
            <a:endParaRPr lang="en-US" altLang="ko-KR" sz="1400" b="1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Connection  </a:t>
            </a:r>
            <a:r>
              <a:rPr lang="en-US" altLang="ko-KR" sz="1300" b="1" dirty="0" smtClean="0">
                <a:solidFill>
                  <a:srgbClr val="0000FF"/>
                </a:solidFill>
              </a:rPr>
              <a:t>Conn</a:t>
            </a:r>
            <a:r>
              <a:rPr lang="en-US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r>
              <a:rPr lang="en-US" altLang="ko-KR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DriverManager.getConnection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("</a:t>
            </a:r>
            <a:r>
              <a:rPr lang="en-US" altLang="ko-KR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jdbc:oracle:thin</a:t>
            </a:r>
            <a:r>
              <a:rPr lang="en-US" altLang="ko-KR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:@168.126.146.33:1521:orcl","jjin","jjinpang"); </a:t>
            </a:r>
            <a:r>
              <a:rPr lang="en-US" altLang="ko-KR" sz="1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3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3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연결</a:t>
            </a:r>
            <a:r>
              <a:rPr lang="en-US" altLang="ko-KR" sz="13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altLang="ko-KR" dirty="0" smtClean="0">
                <a:solidFill>
                  <a:srgbClr val="004158"/>
                </a:solidFill>
              </a:rPr>
              <a:t>   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강B" pitchFamily="18" charset="-127"/>
                <a:ea typeface="HY강B" pitchFamily="18" charset="-127"/>
              </a:rPr>
              <a:t>Statement </a:t>
            </a:r>
            <a:r>
              <a:rPr lang="en-US" altLang="ko-KR" b="1" dirty="0" smtClean="0">
                <a:solidFill>
                  <a:srgbClr val="0000FF"/>
                </a:solidFill>
              </a:rPr>
              <a:t>stmt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Conn</a:t>
            </a:r>
            <a:r>
              <a:rPr lang="en-US" altLang="ko-K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.createStatement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();  </a:t>
            </a:r>
            <a:r>
              <a:rPr lang="en-US" altLang="ko-KR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연결된 </a:t>
            </a:r>
            <a:r>
              <a:rPr lang="en-US" altLang="ko-KR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에 명령객체 생성 </a:t>
            </a:r>
            <a:endParaRPr lang="en-US" altLang="ko-KR" sz="1600" dirty="0" smtClean="0">
              <a:solidFill>
                <a:srgbClr val="00B050"/>
              </a:solidFill>
            </a:endParaRPr>
          </a:p>
          <a:p>
            <a:endParaRPr lang="en-US" altLang="ko-KR" b="1" dirty="0" smtClean="0">
              <a:solidFill>
                <a:srgbClr val="0000FF"/>
              </a:solidFill>
            </a:endParaRPr>
          </a:p>
          <a:p>
            <a:r>
              <a:rPr lang="en-US" altLang="ko-KR" b="1" dirty="0" smtClean="0">
                <a:solidFill>
                  <a:srgbClr val="0000FF"/>
                </a:solidFill>
              </a:rPr>
              <a:t>    </a:t>
            </a:r>
            <a:r>
              <a:rPr lang="en-US" altLang="ko-KR" dirty="0" err="1" smtClean="0"/>
              <a:t>ResultSet</a:t>
            </a:r>
            <a:r>
              <a:rPr lang="en-US" altLang="ko-KR" dirty="0" smtClean="0"/>
              <a:t>  </a:t>
            </a:r>
            <a:r>
              <a:rPr lang="en-US" altLang="ko-KR" dirty="0" err="1" smtClean="0">
                <a:solidFill>
                  <a:srgbClr val="0000FF"/>
                </a:solidFill>
              </a:rPr>
              <a:t>rs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stmt.executeQuery</a:t>
            </a:r>
            <a:r>
              <a:rPr lang="en-US" altLang="ko-KR" dirty="0" smtClean="0"/>
              <a:t>("select * from test”);  </a:t>
            </a:r>
            <a:r>
              <a:rPr lang="en-US" altLang="ko-KR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명령을 실행하여 결과를 </a:t>
            </a:r>
            <a:r>
              <a:rPr lang="en-US" altLang="ko-KR" sz="16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rs</a:t>
            </a:r>
            <a:r>
              <a:rPr lang="ko-KR" altLang="en-US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에 저장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r>
              <a:rPr lang="en-US" altLang="ko-KR" dirty="0" smtClean="0"/>
              <a:t>    while(</a:t>
            </a:r>
            <a:r>
              <a:rPr lang="en-US" altLang="ko-KR" b="1" dirty="0" err="1" smtClean="0">
                <a:solidFill>
                  <a:srgbClr val="0033CC"/>
                </a:solidFill>
              </a:rPr>
              <a:t>rs</a:t>
            </a:r>
            <a:r>
              <a:rPr lang="en-US" altLang="ko-KR" dirty="0" err="1" smtClean="0"/>
              <a:t>.next</a:t>
            </a:r>
            <a:r>
              <a:rPr lang="en-US" altLang="ko-KR" dirty="0" smtClean="0">
                <a:solidFill>
                  <a:srgbClr val="00B050"/>
                </a:solidFill>
              </a:rPr>
              <a:t>())  </a:t>
            </a:r>
            <a:r>
              <a:rPr lang="en-US" altLang="ko-KR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6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결과집합 처리</a:t>
            </a:r>
            <a:endParaRPr lang="en-US" altLang="ko-KR" sz="1600" dirty="0" smtClean="0">
              <a:solidFill>
                <a:srgbClr val="00B050"/>
              </a:solidFill>
            </a:endParaRPr>
          </a:p>
          <a:p>
            <a:r>
              <a:rPr lang="en-US" altLang="ko-KR" dirty="0" smtClean="0">
                <a:solidFill>
                  <a:srgbClr val="004158"/>
                </a:solidFill>
              </a:rPr>
              <a:t>    {</a:t>
            </a:r>
          </a:p>
          <a:p>
            <a:r>
              <a:rPr lang="en-US" altLang="ko-KR" dirty="0" smtClean="0">
                <a:solidFill>
                  <a:srgbClr val="004158"/>
                </a:solidFill>
              </a:rPr>
              <a:t>         String str1= </a:t>
            </a:r>
            <a:r>
              <a:rPr lang="en-US" altLang="ko-KR" dirty="0" err="1" smtClean="0">
                <a:solidFill>
                  <a:srgbClr val="004158"/>
                </a:solidFill>
              </a:rPr>
              <a:t>rs.getString</a:t>
            </a:r>
            <a:r>
              <a:rPr lang="en-US" altLang="ko-KR" dirty="0" smtClean="0">
                <a:solidFill>
                  <a:srgbClr val="004158"/>
                </a:solidFill>
              </a:rPr>
              <a:t>(0);</a:t>
            </a:r>
          </a:p>
          <a:p>
            <a:r>
              <a:rPr lang="en-US" altLang="ko-KR" dirty="0" smtClean="0">
                <a:solidFill>
                  <a:srgbClr val="004158"/>
                </a:solidFill>
              </a:rPr>
              <a:t>        String str2 = </a:t>
            </a:r>
            <a:r>
              <a:rPr lang="en-US" altLang="ko-KR" dirty="0" err="1" smtClean="0">
                <a:solidFill>
                  <a:srgbClr val="004158"/>
                </a:solidFill>
              </a:rPr>
              <a:t>rs.getString</a:t>
            </a:r>
            <a:r>
              <a:rPr lang="en-US" altLang="ko-KR" dirty="0" smtClean="0">
                <a:solidFill>
                  <a:srgbClr val="004158"/>
                </a:solidFill>
              </a:rPr>
              <a:t>(1);</a:t>
            </a:r>
          </a:p>
          <a:p>
            <a:r>
              <a:rPr lang="en-US" altLang="ko-KR" dirty="0" smtClean="0">
                <a:solidFill>
                  <a:srgbClr val="004158"/>
                </a:solidFill>
              </a:rPr>
              <a:t>    }</a:t>
            </a:r>
          </a:p>
          <a:p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r>
              <a:rPr lang="en-US" altLang="ko-KR" dirty="0" err="1" smtClean="0">
                <a:solidFill>
                  <a:srgbClr val="0000FF"/>
                </a:solidFill>
              </a:rPr>
              <a:t>rs.close</a:t>
            </a:r>
            <a:r>
              <a:rPr lang="en-US" altLang="ko-KR" dirty="0" smtClean="0">
                <a:solidFill>
                  <a:srgbClr val="0000FF"/>
                </a:solidFill>
              </a:rPr>
              <a:t>();       </a:t>
            </a:r>
            <a:r>
              <a:rPr lang="en-US" altLang="ko-KR" sz="16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6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결과집합 제거</a:t>
            </a:r>
            <a:r>
              <a:rPr lang="en-US" altLang="ko-KR" sz="16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6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반환</a:t>
            </a:r>
            <a:r>
              <a:rPr lang="en-US" altLang="ko-KR" sz="1600" b="1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r>
              <a:rPr lang="en-US" altLang="ko-KR" dirty="0" err="1" smtClean="0">
                <a:solidFill>
                  <a:srgbClr val="0000FF"/>
                </a:solidFill>
              </a:rPr>
              <a:t>stmt.close</a:t>
            </a:r>
            <a:r>
              <a:rPr lang="en-US" altLang="ko-KR" dirty="0" smtClean="0">
                <a:solidFill>
                  <a:srgbClr val="0000FF"/>
                </a:solidFill>
              </a:rPr>
              <a:t>();    </a:t>
            </a:r>
            <a:r>
              <a:rPr lang="en-US" altLang="ko-KR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명령객체 제거</a:t>
            </a:r>
            <a:r>
              <a:rPr lang="en-US" altLang="ko-KR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반환</a:t>
            </a:r>
            <a:r>
              <a:rPr lang="en-US" altLang="ko-KR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)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r>
              <a:rPr lang="en-US" altLang="ko-KR" dirty="0" err="1" smtClean="0">
                <a:solidFill>
                  <a:srgbClr val="0000FF"/>
                </a:solidFill>
              </a:rPr>
              <a:t>Conn.close</a:t>
            </a:r>
            <a:r>
              <a:rPr lang="en-US" altLang="ko-KR" dirty="0" smtClean="0">
                <a:solidFill>
                  <a:srgbClr val="0000FF"/>
                </a:solidFill>
              </a:rPr>
              <a:t>();  </a:t>
            </a:r>
            <a:r>
              <a:rPr lang="en-US" altLang="ko-KR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//DB </a:t>
            </a:r>
            <a:r>
              <a:rPr lang="ko-KR" altLang="en-US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연결해제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 }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catch(</a:t>
            </a:r>
            <a:r>
              <a:rPr lang="en-US" altLang="ko-KR" b="1" dirty="0" err="1" smtClean="0">
                <a:solidFill>
                  <a:srgbClr val="C00000"/>
                </a:solidFill>
              </a:rPr>
              <a:t>SQLException</a:t>
            </a:r>
            <a:r>
              <a:rPr lang="en-US" altLang="ko-KR" b="1" dirty="0" smtClean="0">
                <a:solidFill>
                  <a:srgbClr val="C00000"/>
                </a:solidFill>
              </a:rPr>
              <a:t> e) { </a:t>
            </a:r>
            <a:r>
              <a:rPr lang="en-US" altLang="ko-KR" b="1" dirty="0" err="1" smtClean="0">
                <a:solidFill>
                  <a:srgbClr val="C00000"/>
                </a:solidFill>
              </a:rPr>
              <a:t>out.println</a:t>
            </a:r>
            <a:r>
              <a:rPr lang="en-US" altLang="ko-KR" b="1" dirty="0" smtClean="0">
                <a:solidFill>
                  <a:srgbClr val="C00000"/>
                </a:solidFill>
              </a:rPr>
              <a:t>(e);}</a:t>
            </a:r>
          </a:p>
          <a:p>
            <a:r>
              <a:rPr lang="en-US" altLang="ko-KR" b="1" dirty="0" smtClean="0">
                <a:solidFill>
                  <a:srgbClr val="C00000"/>
                </a:solidFill>
              </a:rPr>
              <a:t>catch(Exception e1) {</a:t>
            </a:r>
            <a:r>
              <a:rPr lang="en-US" altLang="ko-KR" b="1" dirty="0" err="1" smtClean="0">
                <a:solidFill>
                  <a:srgbClr val="C00000"/>
                </a:solidFill>
              </a:rPr>
              <a:t>out.println</a:t>
            </a:r>
            <a:r>
              <a:rPr lang="en-US" altLang="ko-KR" b="1" dirty="0" smtClean="0">
                <a:solidFill>
                  <a:srgbClr val="C00000"/>
                </a:solidFill>
              </a:rPr>
              <a:t>(e1);}</a:t>
            </a:r>
            <a:endParaRPr lang="ko-KR" altLang="en-US" b="1" dirty="0" smtClean="0">
              <a:solidFill>
                <a:srgbClr val="C00000"/>
              </a:solidFill>
            </a:endParaRPr>
          </a:p>
          <a:p>
            <a:endParaRPr lang="en-US" altLang="ko-KR" dirty="0" smtClean="0"/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539552" y="112440"/>
            <a:ext cx="8153400" cy="576064"/>
          </a:xfrm>
          <a:prstGeom prst="rect">
            <a:avLst/>
          </a:prstGeom>
        </p:spPr>
        <p:txBody>
          <a:bodyPr vert="horz">
            <a:normAutofit fontScale="97500" lnSpcReduction="10000"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JDBC </a:t>
            </a:r>
            <a:r>
              <a:rPr kumimoji="0" lang="ko-KR" alt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강B" pitchFamily="18" charset="-127"/>
                <a:ea typeface="HY강B" pitchFamily="18" charset="-127"/>
                <a:cs typeface="+mn-cs"/>
              </a:rPr>
              <a:t>프로그래밍 절차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n-cs"/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4860032" y="3068960"/>
            <a:ext cx="3835909" cy="2880320"/>
            <a:chOff x="5056571" y="3429000"/>
            <a:chExt cx="3979925" cy="3024336"/>
          </a:xfrm>
        </p:grpSpPr>
        <p:sp>
          <p:nvSpPr>
            <p:cNvPr id="4" name="순서도: 자기 디스크 3"/>
            <p:cNvSpPr/>
            <p:nvPr/>
          </p:nvSpPr>
          <p:spPr>
            <a:xfrm>
              <a:off x="8102933" y="3624830"/>
              <a:ext cx="933563" cy="129578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dirty="0" smtClean="0"/>
                <a:t>DB</a:t>
              </a:r>
            </a:p>
            <a:p>
              <a:pPr algn="ctr"/>
              <a:r>
                <a:rPr lang="ko-KR" altLang="en-US" sz="2400" dirty="0" smtClean="0"/>
                <a:t>서버</a:t>
              </a:r>
              <a:endParaRPr lang="ko-KR" altLang="en-US" sz="2400" dirty="0"/>
            </a:p>
          </p:txBody>
        </p:sp>
        <p:sp>
          <p:nvSpPr>
            <p:cNvPr id="8" name="자유형 7"/>
            <p:cNvSpPr/>
            <p:nvPr/>
          </p:nvSpPr>
          <p:spPr>
            <a:xfrm>
              <a:off x="5990135" y="3429000"/>
              <a:ext cx="2077713" cy="420031"/>
            </a:xfrm>
            <a:custGeom>
              <a:avLst/>
              <a:gdLst>
                <a:gd name="connsiteX0" fmla="*/ 0 w 2726871"/>
                <a:gd name="connsiteY0" fmla="*/ 492579 h 606879"/>
                <a:gd name="connsiteX1" fmla="*/ 1143000 w 2726871"/>
                <a:gd name="connsiteY1" fmla="*/ 19050 h 606879"/>
                <a:gd name="connsiteX2" fmla="*/ 2726871 w 2726871"/>
                <a:gd name="connsiteY2" fmla="*/ 606879 h 6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871" h="606879">
                  <a:moveTo>
                    <a:pt x="0" y="492579"/>
                  </a:moveTo>
                  <a:cubicBezTo>
                    <a:pt x="344261" y="246289"/>
                    <a:pt x="688522" y="0"/>
                    <a:pt x="1143000" y="19050"/>
                  </a:cubicBezTo>
                  <a:cubicBezTo>
                    <a:pt x="1597478" y="38100"/>
                    <a:pt x="2162174" y="322489"/>
                    <a:pt x="2726871" y="606879"/>
                  </a:cubicBezTo>
                </a:path>
              </a:pathLst>
            </a:custGeom>
            <a:ln w="57150"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56571" y="5070131"/>
              <a:ext cx="1572316" cy="138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자유형 9"/>
            <p:cNvSpPr/>
            <p:nvPr/>
          </p:nvSpPr>
          <p:spPr>
            <a:xfrm rot="9078095">
              <a:off x="6502431" y="5251301"/>
              <a:ext cx="2077713" cy="420031"/>
            </a:xfrm>
            <a:custGeom>
              <a:avLst/>
              <a:gdLst>
                <a:gd name="connsiteX0" fmla="*/ 0 w 2726871"/>
                <a:gd name="connsiteY0" fmla="*/ 492579 h 606879"/>
                <a:gd name="connsiteX1" fmla="*/ 1143000 w 2726871"/>
                <a:gd name="connsiteY1" fmla="*/ 19050 h 606879"/>
                <a:gd name="connsiteX2" fmla="*/ 2726871 w 2726871"/>
                <a:gd name="connsiteY2" fmla="*/ 606879 h 60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26871" h="606879">
                  <a:moveTo>
                    <a:pt x="0" y="492579"/>
                  </a:moveTo>
                  <a:cubicBezTo>
                    <a:pt x="344261" y="246289"/>
                    <a:pt x="688522" y="0"/>
                    <a:pt x="1143000" y="19050"/>
                  </a:cubicBezTo>
                  <a:cubicBezTo>
                    <a:pt x="1597478" y="38100"/>
                    <a:pt x="2162174" y="322489"/>
                    <a:pt x="2726871" y="606879"/>
                  </a:cubicBezTo>
                </a:path>
              </a:pathLst>
            </a:custGeom>
            <a:ln w="57150">
              <a:solidFill>
                <a:srgbClr val="CC33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4943" y="3824182"/>
              <a:ext cx="1600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Insert , delete, update</a:t>
              </a:r>
              <a:endPara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1966" y="5319321"/>
              <a:ext cx="7370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select </a:t>
              </a:r>
              <a:endPara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27" name="tower"/>
            <p:cNvSpPr>
              <a:spLocks noEditPoints="1" noChangeArrowheads="1"/>
            </p:cNvSpPr>
            <p:nvPr/>
          </p:nvSpPr>
          <p:spPr bwMode="auto">
            <a:xfrm>
              <a:off x="5148064" y="3573016"/>
              <a:ext cx="904875" cy="1305694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20072" y="4107804"/>
              <a:ext cx="665939" cy="6140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endParaRPr lang="en-US" altLang="ko-KR" sz="1600" dirty="0" smtClean="0"/>
            </a:p>
            <a:p>
              <a:r>
                <a:rPr lang="ko-KR" altLang="en-US" sz="1600" dirty="0" smtClean="0"/>
                <a:t>서버</a:t>
              </a:r>
              <a:r>
                <a:rPr lang="en-US" altLang="ko-KR" sz="1600" dirty="0" smtClean="0"/>
                <a:t> 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5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212"/>
            <a:ext cx="8153400" cy="646931"/>
          </a:xfrm>
        </p:spPr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8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JDBC</a:t>
            </a:r>
            <a:r>
              <a:rPr lang="ko-KR" altLang="en-US" sz="2800" b="1" dirty="0">
                <a:latin typeface="HY강B" panose="02030600000101010101" pitchFamily="18" charset="-127"/>
                <a:ea typeface="HY강B" panose="02030600000101010101" pitchFamily="18" charset="-127"/>
              </a:rPr>
              <a:t>를 위한 </a:t>
            </a:r>
            <a:r>
              <a:rPr lang="en-US" altLang="ko-KR" sz="28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8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sz="2800" b="1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80920" cy="583264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1800" dirty="0" err="1" smtClean="0"/>
              <a:t>JdbcTemplate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에는 </a:t>
            </a:r>
            <a:r>
              <a:rPr lang="en-US" altLang="ko-KR" sz="1800" dirty="0" err="1" smtClean="0"/>
              <a:t>DataSource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를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주입해야 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err="1" smtClean="0"/>
              <a:t>JdbcTemplate</a:t>
            </a:r>
            <a:r>
              <a:rPr lang="ko-KR" altLang="en-US" sz="1800" dirty="0"/>
              <a:t>클래스는 </a:t>
            </a:r>
            <a:r>
              <a:rPr lang="en-US" altLang="ko-KR" sz="1800" dirty="0" err="1"/>
              <a:t>SQl</a:t>
            </a:r>
            <a:r>
              <a:rPr lang="ko-KR" altLang="en-US" sz="1800" dirty="0"/>
              <a:t>쿼리의 </a:t>
            </a:r>
            <a:r>
              <a:rPr lang="en-US" altLang="ko-KR" sz="1800" dirty="0"/>
              <a:t>CRUD</a:t>
            </a:r>
            <a:r>
              <a:rPr lang="ko-KR" altLang="en-US" sz="1800" dirty="0"/>
              <a:t>를 지원하기 위하여 다양한 </a:t>
            </a:r>
            <a:r>
              <a:rPr lang="ko-KR" altLang="en-US" sz="1800" dirty="0" err="1"/>
              <a:t>메소드를</a:t>
            </a:r>
            <a:r>
              <a:rPr lang="ko-KR" altLang="en-US" sz="1800" dirty="0"/>
              <a:t> </a:t>
            </a:r>
            <a:r>
              <a:rPr lang="ko-KR" altLang="en-US" sz="1800" dirty="0" smtClean="0"/>
              <a:t>지원한다</a:t>
            </a:r>
            <a:r>
              <a:rPr lang="en-US" altLang="ko-KR" sz="1800" dirty="0" smtClean="0"/>
              <a:t>. </a:t>
            </a:r>
          </a:p>
          <a:p>
            <a:r>
              <a:rPr lang="en-US" altLang="ko-KR" sz="1800" dirty="0" smtClean="0">
                <a:solidFill>
                  <a:srgbClr val="0000FF"/>
                </a:solidFill>
              </a:rPr>
              <a:t>insert/delete/update </a:t>
            </a:r>
            <a:r>
              <a:rPr lang="ko-KR" altLang="en-US" sz="1800" dirty="0">
                <a:solidFill>
                  <a:srgbClr val="0000FF"/>
                </a:solidFill>
              </a:rPr>
              <a:t>쿼리를 지원하기 </a:t>
            </a:r>
            <a:r>
              <a:rPr lang="ko-KR" altLang="en-US" sz="1800" dirty="0" smtClean="0">
                <a:solidFill>
                  <a:srgbClr val="0000FF"/>
                </a:solidFill>
              </a:rPr>
              <a:t>위한 </a:t>
            </a:r>
            <a:r>
              <a:rPr lang="en-US" altLang="ko-KR" sz="1800" dirty="0" smtClean="0">
                <a:solidFill>
                  <a:srgbClr val="0000FF"/>
                </a:solidFill>
              </a:rPr>
              <a:t>update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메소드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update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update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, Object[]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update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Object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args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int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argType</a:t>
            </a:r>
            <a:r>
              <a:rPr lang="en-US" altLang="ko-KR" sz="1600" dirty="0" smtClean="0"/>
              <a:t>)</a:t>
            </a:r>
          </a:p>
          <a:p>
            <a:pPr lvl="1"/>
            <a:endParaRPr lang="en-US" altLang="ko-KR" sz="1600" dirty="0"/>
          </a:p>
          <a:p>
            <a:r>
              <a:rPr lang="en-US" altLang="ko-KR" sz="1800" dirty="0">
                <a:solidFill>
                  <a:srgbClr val="0000FF"/>
                </a:solidFill>
              </a:rPr>
              <a:t>Select </a:t>
            </a:r>
            <a:r>
              <a:rPr lang="ko-KR" altLang="en-US" sz="1800" dirty="0">
                <a:solidFill>
                  <a:srgbClr val="0000FF"/>
                </a:solidFill>
              </a:rPr>
              <a:t>관련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queryForInt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 err="1"/>
              <a:t>int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queryForInt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Object</a:t>
            </a:r>
            <a:r>
              <a:rPr lang="en-US" altLang="ko-KR" sz="1600" dirty="0"/>
              <a:t>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long </a:t>
            </a:r>
            <a:r>
              <a:rPr lang="en-US" altLang="ko-KR" sz="1600" dirty="0" err="1" smtClean="0"/>
              <a:t>queryForLong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long </a:t>
            </a:r>
            <a:r>
              <a:rPr lang="en-US" altLang="ko-KR" sz="1600" dirty="0" err="1" smtClean="0"/>
              <a:t>queryForLong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/>
              <a:t>, Object[] </a:t>
            </a:r>
            <a:r>
              <a:rPr lang="en-US" altLang="ko-KR" sz="1600" dirty="0" err="1"/>
              <a:t>agrs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/>
              <a:t>Object </a:t>
            </a:r>
            <a:r>
              <a:rPr lang="en-US" altLang="ko-KR" sz="1600" dirty="0" err="1" smtClean="0"/>
              <a:t>queryForObject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sql</a:t>
            </a:r>
            <a:r>
              <a:rPr lang="en-US" altLang="ko-KR" sz="1600" dirty="0" smtClean="0"/>
              <a:t>, Class </a:t>
            </a:r>
            <a:r>
              <a:rPr lang="en-US" altLang="ko-KR" sz="1600" dirty="0" err="1"/>
              <a:t>requiredType</a:t>
            </a:r>
            <a:r>
              <a:rPr lang="en-US" altLang="ko-KR" sz="1600" dirty="0"/>
              <a:t>)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Object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queryForObject</a:t>
            </a:r>
            <a:r>
              <a:rPr lang="en-US" altLang="ko-KR" sz="1600" dirty="0" smtClean="0">
                <a:solidFill>
                  <a:srgbClr val="0000FF"/>
                </a:solidFill>
              </a:rPr>
              <a:t> (</a:t>
            </a:r>
            <a:r>
              <a:rPr lang="en-US" altLang="ko-KR" sz="1600" dirty="0">
                <a:solidFill>
                  <a:srgbClr val="0000FF"/>
                </a:solidFill>
              </a:rPr>
              <a:t>String </a:t>
            </a:r>
            <a:r>
              <a:rPr lang="en-US" altLang="ko-KR" sz="1600" dirty="0" err="1">
                <a:solidFill>
                  <a:srgbClr val="0000FF"/>
                </a:solidFill>
              </a:rPr>
              <a:t>sql</a:t>
            </a:r>
            <a:r>
              <a:rPr lang="en-US" altLang="ko-KR" sz="1600" dirty="0" smtClean="0">
                <a:solidFill>
                  <a:srgbClr val="0000FF"/>
                </a:solidFill>
              </a:rPr>
              <a:t>, Object</a:t>
            </a:r>
            <a:r>
              <a:rPr lang="en-US" altLang="ko-KR" sz="1600" dirty="0">
                <a:solidFill>
                  <a:srgbClr val="0000FF"/>
                </a:solidFill>
              </a:rPr>
              <a:t>[] </a:t>
            </a:r>
            <a:r>
              <a:rPr lang="en-US" altLang="ko-KR" sz="1600" dirty="0" err="1">
                <a:solidFill>
                  <a:srgbClr val="0000FF"/>
                </a:solidFill>
              </a:rPr>
              <a:t>args</a:t>
            </a:r>
            <a:r>
              <a:rPr lang="en-US" altLang="ko-KR" sz="1600" dirty="0" smtClean="0">
                <a:solidFill>
                  <a:srgbClr val="0000FF"/>
                </a:solidFill>
              </a:rPr>
              <a:t>,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RowMapper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rowMapper</a:t>
            </a:r>
            <a:r>
              <a:rPr lang="en-US" altLang="ko-KR" sz="16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altLang="ko-KR" sz="1600" dirty="0"/>
              <a:t>List </a:t>
            </a:r>
            <a:r>
              <a:rPr lang="en-US" altLang="ko-KR" sz="1600" dirty="0" err="1" smtClean="0"/>
              <a:t>queryForList</a:t>
            </a:r>
            <a:r>
              <a:rPr lang="en-US" altLang="ko-KR" sz="1600" dirty="0" smtClean="0"/>
              <a:t> (</a:t>
            </a:r>
            <a:r>
              <a:rPr lang="en-US" altLang="ko-KR" sz="1600" dirty="0"/>
              <a:t>String </a:t>
            </a:r>
            <a:r>
              <a:rPr lang="en-US" altLang="ko-KR" sz="1600" dirty="0" err="1"/>
              <a:t>sq</a:t>
            </a:r>
            <a:r>
              <a:rPr lang="en-US" altLang="ko-KR" sz="1600" dirty="0"/>
              <a:t>)</a:t>
            </a:r>
          </a:p>
          <a:p>
            <a:pPr marL="0" indent="0">
              <a:buNone/>
            </a:pPr>
            <a:endParaRPr lang="en-US" altLang="ko-KR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27531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바인딩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4896544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rgbClr val="0000FF"/>
                </a:solidFill>
              </a:rPr>
              <a:t>위치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치환자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65760" lvl="1" indent="0">
              <a:buNone/>
            </a:pPr>
            <a:r>
              <a:rPr lang="en-US" altLang="ko-KR" sz="1600" dirty="0"/>
              <a:t>public void delete(String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/>
              <a:t>("delete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</a:t>
            </a:r>
            <a:r>
              <a:rPr lang="en-US" altLang="ko-KR" dirty="0" smtClean="0"/>
              <a:t>id=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en-US" altLang="ko-KR" dirty="0"/>
              <a:t>AND </a:t>
            </a:r>
            <a:r>
              <a:rPr lang="en-US" altLang="ko-KR" dirty="0" smtClean="0"/>
              <a:t>pass=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", </a:t>
            </a:r>
            <a:r>
              <a:rPr lang="en-US" altLang="ko-KR" dirty="0" err="1">
                <a:solidFill>
                  <a:srgbClr val="0000FF"/>
                </a:solidFill>
              </a:rPr>
              <a:t>userId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FF"/>
                </a:solidFill>
              </a:rPr>
              <a:t>password</a:t>
            </a:r>
            <a:r>
              <a:rPr lang="en-US" altLang="ko-KR" dirty="0"/>
              <a:t> </a:t>
            </a:r>
            <a:r>
              <a:rPr lang="en-US" altLang="ko-KR" dirty="0" smtClean="0"/>
              <a:t>);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이름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치환자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INSQL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=“</a:t>
            </a:r>
            <a:r>
              <a:rPr lang="en-US" altLang="ko-KR" sz="1600" dirty="0" smtClean="0"/>
              <a:t>Insert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into member(</a:t>
            </a:r>
            <a:r>
              <a:rPr lang="en-US" altLang="ko-KR" sz="1600" dirty="0" err="1"/>
              <a:t>id,name,pass</a:t>
            </a:r>
            <a:r>
              <a:rPr lang="en-US" altLang="ko-KR" sz="1600" dirty="0"/>
              <a:t>) values ( </a:t>
            </a:r>
            <a:r>
              <a:rPr lang="en-US" altLang="ko-KR" sz="1600" dirty="0" smtClean="0">
                <a:solidFill>
                  <a:srgbClr val="FF0000"/>
                </a:solidFill>
              </a:rPr>
              <a:t>:id, :name, :pass</a:t>
            </a:r>
            <a:r>
              <a:rPr lang="en-US" altLang="ko-KR" sz="1600" dirty="0" smtClean="0"/>
              <a:t>)”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/>
              <a:t>void </a:t>
            </a:r>
            <a:r>
              <a:rPr lang="en-US" altLang="ko-KR" sz="1600" dirty="0" smtClean="0"/>
              <a:t>insert(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en-US" altLang="ko-KR" sz="1600" b="1" dirty="0">
                <a:solidFill>
                  <a:srgbClr val="0000FF"/>
                </a:solidFill>
              </a:rPr>
              <a:t>user</a:t>
            </a:r>
            <a:r>
              <a:rPr lang="en-US" altLang="ko-KR" sz="1600" dirty="0"/>
              <a:t>) {</a:t>
            </a:r>
          </a:p>
          <a:p>
            <a:pPr marL="640080" lvl="2" indent="0">
              <a:buNone/>
            </a:pPr>
            <a:r>
              <a:rPr lang="en-US" altLang="ko-KR" dirty="0" err="1"/>
              <a:t>SqlParameterSource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dirty="0" smtClean="0"/>
              <a:t> </a:t>
            </a:r>
            <a:r>
              <a:rPr lang="en-US" altLang="ko-KR" dirty="0"/>
              <a:t>= new </a:t>
            </a:r>
            <a:r>
              <a:rPr lang="en-US" altLang="ko-KR" dirty="0" err="1"/>
              <a:t>BeanPropertySqlParameterSource</a:t>
            </a:r>
            <a:r>
              <a:rPr lang="en-US" altLang="ko-KR" dirty="0"/>
              <a:t>(</a:t>
            </a:r>
            <a:r>
              <a:rPr lang="en-US" altLang="ko-KR" b="1" dirty="0">
                <a:solidFill>
                  <a:srgbClr val="0000FF"/>
                </a:solidFill>
              </a:rPr>
              <a:t>user</a:t>
            </a:r>
            <a:r>
              <a:rPr lang="en-US" altLang="ko-KR" dirty="0"/>
              <a:t>);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 smtClean="0"/>
              <a:t>(</a:t>
            </a:r>
            <a:r>
              <a:rPr lang="en-US" altLang="ko-KR" i="1" dirty="0" smtClean="0">
                <a:solidFill>
                  <a:srgbClr val="0000FF"/>
                </a:solidFill>
              </a:rPr>
              <a:t>INSQL</a:t>
            </a:r>
            <a:r>
              <a:rPr lang="en-US" altLang="ko-KR" i="1" dirty="0" smtClean="0"/>
              <a:t>, </a:t>
            </a:r>
            <a:r>
              <a:rPr lang="en-US" altLang="ko-KR" i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i="1" dirty="0" smtClean="0"/>
              <a:t>);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en-US" altLang="ko-KR" sz="1800" dirty="0" err="1" smtClean="0">
                <a:solidFill>
                  <a:srgbClr val="0000FF"/>
                </a:solidFill>
              </a:rPr>
              <a:t>SqlParameterSource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 smtClean="0"/>
              <a:t>( SQL</a:t>
            </a:r>
            <a:r>
              <a:rPr lang="ko-KR" altLang="en-US" sz="1800" dirty="0" smtClean="0"/>
              <a:t>  </a:t>
            </a:r>
            <a:r>
              <a:rPr lang="en-US" altLang="ko-KR" sz="1800" dirty="0" smtClean="0">
                <a:sym typeface="Wingdings" panose="05000000000000000000" pitchFamily="2" charset="2"/>
              </a:rPr>
              <a:t> User </a:t>
            </a:r>
            <a:r>
              <a:rPr lang="en-US" altLang="ko-KR" sz="1800" dirty="0" err="1" smtClean="0">
                <a:sym typeface="Wingdings" panose="05000000000000000000" pitchFamily="2" charset="2"/>
              </a:rPr>
              <a:t>Dto</a:t>
            </a:r>
            <a:r>
              <a:rPr lang="en-US" altLang="ko-KR" sz="1800" dirty="0" smtClean="0">
                <a:sym typeface="Wingdings" panose="05000000000000000000" pitchFamily="2" charset="2"/>
              </a:rPr>
              <a:t> )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/>
              <a:t>DB</a:t>
            </a:r>
            <a:r>
              <a:rPr lang="ko-KR" altLang="en-US" sz="1600" dirty="0" smtClean="0"/>
              <a:t>테이블의 필드이름과 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객체의 속성 이름을 </a:t>
            </a:r>
            <a:r>
              <a:rPr lang="ko-KR" altLang="en-US" sz="1600" dirty="0" err="1" smtClean="0"/>
              <a:t>매핑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이름이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같은 필드만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800" dirty="0" err="1" smtClean="0">
                <a:solidFill>
                  <a:srgbClr val="0000FF"/>
                </a:solidFill>
              </a:rPr>
              <a:t>RowMapper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 smtClean="0"/>
              <a:t>( </a:t>
            </a:r>
            <a:r>
              <a:rPr lang="en-US" altLang="ko-KR" sz="1800" dirty="0" err="1" smtClean="0"/>
              <a:t>Rs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 User </a:t>
            </a:r>
            <a:r>
              <a:rPr lang="en-US" altLang="ko-KR" sz="1800" dirty="0" err="1" smtClean="0">
                <a:sym typeface="Wingdings" panose="05000000000000000000" pitchFamily="2" charset="2"/>
              </a:rPr>
              <a:t>Dto</a:t>
            </a:r>
            <a:r>
              <a:rPr lang="en-US" altLang="ko-KR" sz="1800" dirty="0" smtClean="0">
                <a:sym typeface="Wingdings" panose="05000000000000000000" pitchFamily="2" charset="2"/>
              </a:rPr>
              <a:t> )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ResultSet</a:t>
            </a:r>
            <a:r>
              <a:rPr lang="ko-KR" altLang="en-US" sz="1600" dirty="0" smtClean="0"/>
              <a:t>에서 값을 가져와 원하는 타입으로 </a:t>
            </a:r>
            <a:r>
              <a:rPr lang="ko-KR" altLang="en-US" sz="1600" dirty="0" err="1" smtClean="0"/>
              <a:t>매핑할</a:t>
            </a:r>
            <a:r>
              <a:rPr lang="ko-KR" altLang="en-US" sz="1600" dirty="0" smtClean="0"/>
              <a:t> 때 사용</a:t>
            </a:r>
            <a:endParaRPr lang="ko-KR" altLang="en-US" sz="1600" dirty="0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2322146" y="3467895"/>
            <a:ext cx="2275681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7740352" y="3153942"/>
            <a:ext cx="648072" cy="25866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00461"/>
              </p:ext>
            </p:extLst>
          </p:nvPr>
        </p:nvGraphicFramePr>
        <p:xfrm>
          <a:off x="5724128" y="3603736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김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자유형 8"/>
          <p:cNvSpPr/>
          <p:nvPr/>
        </p:nvSpPr>
        <p:spPr>
          <a:xfrm>
            <a:off x="5632315" y="2801566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156176" y="2801565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663444" y="2801564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479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네임 </a:t>
            </a:r>
            <a:r>
              <a:rPr lang="ko-KR" altLang="en-US" dirty="0" err="1" smtClean="0"/>
              <a:t>파라메터</a:t>
            </a:r>
            <a:r>
              <a:rPr lang="ko-KR" altLang="en-US" dirty="0" smtClean="0"/>
              <a:t> 사용</a:t>
            </a:r>
            <a:endParaRPr lang="ko-KR" alt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3" y="1772816"/>
            <a:ext cx="7931118" cy="273630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836712"/>
            <a:ext cx="747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JdbcTemplate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클레스는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위치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파라메터만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지원 하므로 네임 </a:t>
            </a:r>
            <a:r>
              <a:rPr lang="ko-KR" altLang="en-US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파라메터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사용을 위해서는 </a:t>
            </a:r>
            <a:r>
              <a:rPr lang="en-US" altLang="ko-KR" u="sng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NamedParameterJdbcTemplate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사용한다</a:t>
            </a:r>
            <a:r>
              <a:rPr lang="en-US" altLang="ko-KR" u="sng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115616" y="2780928"/>
            <a:ext cx="5328592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03647" y="4005064"/>
            <a:ext cx="7178033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39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024" y="276802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6603048" y="141040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5994827" y="1851417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4248509" y="404772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4330218" y="3565959"/>
            <a:ext cx="384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r>
              <a:rPr lang="en-US" altLang="ko-KR" b="1" dirty="0" smtClean="0">
                <a:sym typeface="Wingdings" panose="05000000000000000000" pitchFamily="2" charset="2"/>
              </a:rPr>
              <a:t> : </a:t>
            </a:r>
            <a:r>
              <a:rPr lang="en-US" altLang="ko-KR" dirty="0" smtClean="0">
                <a:solidFill>
                  <a:srgbClr val="0000FF"/>
                </a:solidFill>
              </a:rPr>
              <a:t>RS</a:t>
            </a:r>
            <a:r>
              <a:rPr lang="ko-KR" altLang="en-US" dirty="0" smtClean="0">
                <a:solidFill>
                  <a:srgbClr val="0000FF"/>
                </a:solidFill>
              </a:rPr>
              <a:t>의 </a:t>
            </a:r>
            <a:r>
              <a:rPr lang="ko-KR" altLang="en-US" dirty="0">
                <a:solidFill>
                  <a:srgbClr val="0000FF"/>
                </a:solidFill>
              </a:rPr>
              <a:t>레코드와 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DTO </a:t>
            </a:r>
            <a:r>
              <a:rPr lang="ko-KR" altLang="en-US" dirty="0" smtClean="0">
                <a:solidFill>
                  <a:srgbClr val="0000FF"/>
                </a:solidFill>
              </a:rPr>
              <a:t>객체를 </a:t>
            </a:r>
            <a:r>
              <a:rPr lang="ko-KR" altLang="en-US" dirty="0" err="1">
                <a:solidFill>
                  <a:srgbClr val="0000FF"/>
                </a:solidFill>
              </a:rPr>
              <a:t>매핑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2220"/>
              </p:ext>
            </p:extLst>
          </p:nvPr>
        </p:nvGraphicFramePr>
        <p:xfrm>
          <a:off x="3367001" y="2612327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aseline="0" dirty="0" err="1" smtClean="0"/>
                        <a:t>이현상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…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….</a:t>
                      </a:r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77" y="4315429"/>
            <a:ext cx="43434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991478" y="1128280"/>
            <a:ext cx="6190071" cy="33855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INSQL</a:t>
            </a:r>
            <a:r>
              <a:rPr lang="en-US" altLang="ko-KR" sz="1600" i="1" dirty="0">
                <a:solidFill>
                  <a:srgbClr val="0000FF"/>
                </a:solidFill>
              </a:rPr>
              <a:t>=“</a:t>
            </a:r>
            <a:r>
              <a:rPr lang="en-US" altLang="ko-KR" sz="1600" dirty="0"/>
              <a:t>Insert</a:t>
            </a:r>
            <a:r>
              <a:rPr lang="ko-KR" altLang="en-US" sz="1600" dirty="0"/>
              <a:t> </a:t>
            </a:r>
            <a:r>
              <a:rPr lang="en-US" altLang="ko-KR" sz="1600" dirty="0"/>
              <a:t>into </a:t>
            </a:r>
            <a:r>
              <a:rPr lang="en-US" altLang="ko-KR" sz="1600" dirty="0" smtClean="0"/>
              <a:t>member(</a:t>
            </a:r>
            <a:r>
              <a:rPr lang="en-US" altLang="ko-KR" sz="1600" dirty="0" err="1" smtClean="0"/>
              <a:t>id,pass,name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values ( </a:t>
            </a:r>
            <a:r>
              <a:rPr lang="en-US" altLang="ko-KR" sz="1600" dirty="0">
                <a:solidFill>
                  <a:srgbClr val="FF0000"/>
                </a:solidFill>
              </a:rPr>
              <a:t>:id, </a:t>
            </a:r>
            <a:r>
              <a:rPr lang="en-US" altLang="ko-KR" sz="1600" dirty="0" smtClean="0">
                <a:solidFill>
                  <a:srgbClr val="FF0000"/>
                </a:solidFill>
              </a:rPr>
              <a:t>:pass, :name</a:t>
            </a:r>
            <a:r>
              <a:rPr lang="en-US" altLang="ko-KR" sz="1600" dirty="0" smtClean="0"/>
              <a:t>)”</a:t>
            </a:r>
            <a:endParaRPr lang="en-US" altLang="ko-KR" sz="1600" dirty="0"/>
          </a:p>
        </p:txBody>
      </p:sp>
      <p:sp>
        <p:nvSpPr>
          <p:cNvPr id="16" name="자유형 15"/>
          <p:cNvSpPr/>
          <p:nvPr/>
        </p:nvSpPr>
        <p:spPr>
          <a:xfrm>
            <a:off x="3686783" y="140078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4242161" y="1401122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4758627" y="139173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2752928" y="3180945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274136" y="3159041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843313" y="3183649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865287" y="1777690"/>
            <a:ext cx="3152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DTO </a:t>
            </a:r>
            <a:r>
              <a:rPr lang="ko-KR" altLang="en-US" dirty="0" smtClean="0">
                <a:solidFill>
                  <a:srgbClr val="0000FF"/>
                </a:solidFill>
              </a:rPr>
              <a:t>객체와</a:t>
            </a:r>
            <a:r>
              <a:rPr lang="en-US" altLang="ko-KR" dirty="0" smtClean="0">
                <a:solidFill>
                  <a:srgbClr val="0000FF"/>
                </a:solidFill>
              </a:rPr>
              <a:t> SQL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parameter </a:t>
            </a:r>
            <a:r>
              <a:rPr lang="ko-KR" altLang="en-US" dirty="0" smtClean="0">
                <a:solidFill>
                  <a:srgbClr val="0000FF"/>
                </a:solidFill>
              </a:rPr>
              <a:t>를 </a:t>
            </a:r>
            <a:r>
              <a:rPr lang="ko-KR" altLang="en-US" dirty="0" err="1">
                <a:solidFill>
                  <a:srgbClr val="0000FF"/>
                </a:solidFill>
              </a:rPr>
              <a:t>매핑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62220"/>
              </p:ext>
            </p:extLst>
          </p:nvPr>
        </p:nvGraphicFramePr>
        <p:xfrm>
          <a:off x="3378642" y="2612283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aseline="0" dirty="0" err="1" smtClean="0"/>
                        <a:t>이현상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…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….</a:t>
                      </a:r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91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4176464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위치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 smtClean="0"/>
              <a:t>private </a:t>
            </a:r>
            <a:r>
              <a:rPr lang="en-US" altLang="ko-KR" sz="1400" dirty="0"/>
              <a:t>static final String </a:t>
            </a:r>
            <a:r>
              <a:rPr lang="en-US" altLang="ko-KR" sz="1400" b="1" dirty="0">
                <a:solidFill>
                  <a:srgbClr val="0000FF"/>
                </a:solidFill>
              </a:rPr>
              <a:t>GETUSER_IDPASS</a:t>
            </a:r>
            <a:r>
              <a:rPr lang="en-US" altLang="ko-KR" sz="1400" dirty="0"/>
              <a:t> = "SELECT </a:t>
            </a:r>
            <a:r>
              <a:rPr lang="en-US" altLang="ko-KR" sz="1400" dirty="0" smtClean="0"/>
              <a:t>*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 AND pass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GETUSER_ID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</a:t>
            </a:r>
            <a:r>
              <a:rPr lang="en-US" altLang="ko-KR" sz="1400" dirty="0" smtClean="0"/>
              <a:t>* </a:t>
            </a:r>
            <a:r>
              <a:rPr lang="en-US" altLang="ko-KR" sz="1400" dirty="0"/>
              <a:t>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GETID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i="1" dirty="0" smtClean="0"/>
              <a:t> </a:t>
            </a:r>
            <a:r>
              <a:rPr lang="en-US" altLang="ko-KR" sz="1400" i="1" dirty="0"/>
              <a:t>= "</a:t>
            </a:r>
            <a:r>
              <a:rPr lang="en-US" altLang="ko-KR" sz="1400" dirty="0"/>
              <a:t>select id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name=?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GETPASS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pass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id=?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네임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INSERT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= "INSERT INTO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(id, pass, name, 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, zip, addr1, addr2, phone, email</a:t>
            </a:r>
            <a:r>
              <a:rPr lang="en-US" altLang="ko-KR" sz="1400" dirty="0" smtClean="0"/>
              <a:t>)"</a:t>
            </a:r>
          </a:p>
          <a:p>
            <a:pPr marL="0" indent="0">
              <a:buNone/>
            </a:pPr>
            <a:r>
              <a:rPr lang="en-US" altLang="ko-KR" sz="1400" dirty="0" smtClean="0"/>
              <a:t>+ " VALUES</a:t>
            </a:r>
            <a:r>
              <a:rPr lang="en-US" altLang="ko-KR" sz="1400" dirty="0" smtClean="0">
                <a:solidFill>
                  <a:srgbClr val="0000FF"/>
                </a:solidFill>
              </a:rPr>
              <a:t>(:Id, :pass, :name, :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</a:rPr>
              <a:t>, :zip, :addr1, :addr2, :phone, :email</a:t>
            </a:r>
            <a:r>
              <a:rPr lang="en-US" altLang="ko-KR" sz="1400" dirty="0" smtClean="0"/>
              <a:t>)";</a:t>
            </a:r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UPDATE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= "UPDATE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SET pass = </a:t>
            </a:r>
            <a:r>
              <a:rPr lang="en-US" altLang="ko-KR" sz="1400" dirty="0">
                <a:solidFill>
                  <a:srgbClr val="0000FF"/>
                </a:solidFill>
              </a:rPr>
              <a:t>:pass</a:t>
            </a:r>
            <a:r>
              <a:rPr lang="en-US" altLang="ko-KR" sz="1400" dirty="0"/>
              <a:t>, zip = </a:t>
            </a:r>
            <a:r>
              <a:rPr lang="en-US" altLang="ko-KR" sz="1400" dirty="0">
                <a:solidFill>
                  <a:srgbClr val="0000FF"/>
                </a:solidFill>
              </a:rPr>
              <a:t>:zip</a:t>
            </a:r>
            <a:r>
              <a:rPr lang="en-US" altLang="ko-KR" sz="1400" dirty="0"/>
              <a:t>, addr1 = </a:t>
            </a:r>
            <a:r>
              <a:rPr lang="en-US" altLang="ko-KR" sz="1400" dirty="0">
                <a:solidFill>
                  <a:srgbClr val="0000FF"/>
                </a:solidFill>
              </a:rPr>
              <a:t>:addr1</a:t>
            </a:r>
            <a:r>
              <a:rPr lang="en-US" altLang="ko-KR" sz="1400" dirty="0"/>
              <a:t>, addr2 = </a:t>
            </a:r>
            <a:r>
              <a:rPr lang="en-US" altLang="ko-KR" sz="1400" dirty="0">
                <a:solidFill>
                  <a:srgbClr val="0000FF"/>
                </a:solidFill>
              </a:rPr>
              <a:t>:addr2</a:t>
            </a:r>
            <a:r>
              <a:rPr lang="en-US" altLang="ko-KR" sz="1400" dirty="0"/>
              <a:t>, phone =</a:t>
            </a:r>
            <a:r>
              <a:rPr lang="en-US" altLang="ko-KR" sz="1400" dirty="0">
                <a:solidFill>
                  <a:srgbClr val="0000FF"/>
                </a:solidFill>
              </a:rPr>
              <a:t> :phone</a:t>
            </a:r>
            <a:r>
              <a:rPr lang="en-US" altLang="ko-KR" sz="1400" dirty="0"/>
              <a:t>, email = </a:t>
            </a:r>
            <a:r>
              <a:rPr lang="en-US" altLang="ko-KR" sz="1400" dirty="0">
                <a:solidFill>
                  <a:srgbClr val="0000FF"/>
                </a:solidFill>
              </a:rPr>
              <a:t>:email </a:t>
            </a:r>
            <a:r>
              <a:rPr lang="en-US" altLang="ko-KR" sz="1400" dirty="0"/>
              <a:t>WHERE id = </a:t>
            </a:r>
            <a:r>
              <a:rPr lang="en-US" altLang="ko-KR" sz="1400" dirty="0">
                <a:solidFill>
                  <a:srgbClr val="0000FF"/>
                </a:solidFill>
              </a:rPr>
              <a:t>:id</a:t>
            </a:r>
            <a:r>
              <a:rPr lang="en-US" altLang="ko-KR" sz="1400" dirty="0"/>
              <a:t>";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9252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275" y="127987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6141" y="23920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폼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1623932" cy="30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79790"/>
            <a:ext cx="132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>
            <a:off x="3491880" y="2843886"/>
            <a:ext cx="216024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5076056" y="241183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491880" y="2123806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459628" y="3127553"/>
            <a:ext cx="2160240" cy="43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292080" y="313191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3779912" y="3131918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3146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" y="3284984"/>
            <a:ext cx="8943226" cy="24727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" y="780254"/>
            <a:ext cx="8882427" cy="22991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1336" y="51882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422264" y="971436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8485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62370" cy="446449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16632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588224" y="1196752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9832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</a:t>
            </a:r>
            <a:r>
              <a:rPr lang="ko-KR" altLang="en-US" b="1" dirty="0" smtClean="0"/>
              <a:t>프로젝트 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692696"/>
            <a:ext cx="8153400" cy="4896544"/>
          </a:xfrm>
        </p:spPr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new&gt; maven project &gt; next &gt; maven-archetype-</a:t>
            </a:r>
            <a:r>
              <a:rPr lang="en-US" altLang="ko-KR" dirty="0" err="1" smtClean="0"/>
              <a:t>webapp</a:t>
            </a:r>
            <a:r>
              <a:rPr lang="en-US" altLang="ko-KR" dirty="0" smtClean="0"/>
              <a:t> &gt; next</a:t>
            </a:r>
          </a:p>
          <a:p>
            <a:endParaRPr lang="en-US" altLang="ko-K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4912"/>
            <a:ext cx="4621832" cy="5096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627784" y="1412776"/>
            <a:ext cx="6278376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groupId</a:t>
            </a:r>
            <a:endParaRPr lang="en-US" altLang="ko-KR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만드는 그룹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조직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회사 등을 나타내는 유일한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artifactId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아티팩트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(artifact)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즉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프로젝트를 나타내는 유일한 이름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그룹 내 다른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아티팩트와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이름이 같아서는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안된다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최상위 패키지</a:t>
            </a:r>
          </a:p>
          <a:p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Version :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프로젝트의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현재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버전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6984" y="2132856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16984" y="238861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454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8" y="721468"/>
            <a:ext cx="8784976" cy="56886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9480" y="2564904"/>
            <a:ext cx="3168352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621989" y="836712"/>
            <a:ext cx="116410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네</a:t>
            </a:r>
            <a:r>
              <a:rPr lang="ko-KR" altLang="en-US" dirty="0"/>
              <a:t>임</a:t>
            </a:r>
            <a:r>
              <a:rPr lang="ko-KR" altLang="en-US" dirty="0" smtClean="0"/>
              <a:t>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7601447" y="4077072"/>
            <a:ext cx="116410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네</a:t>
            </a:r>
            <a:r>
              <a:rPr lang="ko-KR" altLang="en-US" dirty="0"/>
              <a:t>임</a:t>
            </a:r>
            <a:r>
              <a:rPr lang="ko-KR" altLang="en-US" dirty="0" smtClean="0"/>
              <a:t>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8" name="직사각형 7"/>
          <p:cNvSpPr/>
          <p:nvPr/>
        </p:nvSpPr>
        <p:spPr>
          <a:xfrm>
            <a:off x="7452320" y="5517232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 코드 구현</a:t>
            </a:r>
            <a:endParaRPr lang="ko-KR" alt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1820"/>
            <a:ext cx="4608512" cy="22697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8" y="4753711"/>
            <a:ext cx="5872112" cy="33238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8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60311" y="1028933"/>
            <a:ext cx="7697015" cy="2903758"/>
            <a:chOff x="-493057" y="1040708"/>
            <a:chExt cx="7697015" cy="3161578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123729" y="3322639"/>
              <a:ext cx="1551838" cy="879647"/>
              <a:chOff x="2987824" y="836712"/>
              <a:chExt cx="1296144" cy="879647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2987824" y="836712"/>
                <a:ext cx="1296144" cy="8796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SimplejdbcTemplate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41" idx="2"/>
              <a:endCxn id="35" idx="1"/>
            </p:cNvCxnSpPr>
            <p:nvPr/>
          </p:nvCxnSpPr>
          <p:spPr>
            <a:xfrm>
              <a:off x="1684504" y="2992844"/>
              <a:ext cx="439225" cy="76961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37" idx="3"/>
              <a:endCxn id="10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endCxn id="11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직선 화살표 연결선 15"/>
            <p:cNvCxnSpPr>
              <a:endCxn id="35" idx="3"/>
            </p:cNvCxnSpPr>
            <p:nvPr/>
          </p:nvCxnSpPr>
          <p:spPr>
            <a:xfrm flipH="1">
              <a:off x="3675567" y="3052950"/>
              <a:ext cx="248361" cy="70951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1892040" y="885032"/>
            <a:ext cx="1865298" cy="209780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859431" y="3516778"/>
            <a:ext cx="606493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94400" y="2396166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48" name="직사각형 47"/>
          <p:cNvSpPr/>
          <p:nvPr/>
        </p:nvSpPr>
        <p:spPr>
          <a:xfrm>
            <a:off x="4659531" y="2436145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4853204" y="1406506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51" name="직사각형 50"/>
          <p:cNvSpPr/>
          <p:nvPr/>
        </p:nvSpPr>
        <p:spPr>
          <a:xfrm>
            <a:off x="2294400" y="1411494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64" y="5293289"/>
            <a:ext cx="4818924" cy="147581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53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28800"/>
            <a:ext cx="490019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8471"/>
            <a:ext cx="5040560" cy="415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0914" y="3501008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9089" y="821393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2"/>
            <a:endCxn id="5" idx="0"/>
          </p:cNvCxnSpPr>
          <p:nvPr/>
        </p:nvCxnSpPr>
        <p:spPr bwMode="auto">
          <a:xfrm flipH="1">
            <a:off x="1618325" y="1159947"/>
            <a:ext cx="474188" cy="234106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526318" y="3299532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851920" y="504708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80156" y="81001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888242" y="2340709"/>
            <a:ext cx="1929177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860032" y="314385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flipH="1">
            <a:off x="5465654" y="1159947"/>
            <a:ext cx="577411" cy="1246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5754359" y="1159947"/>
            <a:ext cx="260495" cy="1909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660232" y="4509119"/>
            <a:ext cx="1154822" cy="2700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26318" y="2932689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537543" y="4993766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503043" y="4440581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38035"/>
            <a:ext cx="1157064" cy="2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4359" y="5445224"/>
            <a:ext cx="1859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com.jang.doc.logic</a:t>
            </a:r>
            <a:endParaRPr lang="ko-KR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57" y="2330477"/>
            <a:ext cx="1726307" cy="1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1" y="1079832"/>
            <a:ext cx="8044682" cy="46805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Business 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/>
              <a:t> 생성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4" y="987712"/>
            <a:ext cx="3600400" cy="510558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882180" y="4077072"/>
            <a:ext cx="1628060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079832"/>
            <a:ext cx="4701057" cy="48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4290242" y="2971899"/>
            <a:ext cx="4406750" cy="2329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88224" y="144475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782348" y="1783312"/>
            <a:ext cx="453906" cy="11885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07757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 smtClean="0"/>
              <a:t> 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0060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6768"/>
            <a:ext cx="4546934" cy="385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813445"/>
            <a:ext cx="347662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419872" y="1017491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46685" y="239314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7" idx="2"/>
          </p:cNvCxnSpPr>
          <p:nvPr/>
        </p:nvCxnSpPr>
        <p:spPr bwMode="auto">
          <a:xfrm flipH="1">
            <a:off x="4672230" y="1356045"/>
            <a:ext cx="59159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11560" y="430924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92312" y="1444758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10" idx="0"/>
          </p:cNvCxnSpPr>
          <p:nvPr/>
        </p:nvCxnSpPr>
        <p:spPr bwMode="auto">
          <a:xfrm flipH="1">
            <a:off x="1188971" y="1783312"/>
            <a:ext cx="1006765" cy="2525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44311" y="406856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19872" y="5290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2" y="2991860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343728" y="383462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37400" y="2489200"/>
            <a:ext cx="1099763" cy="1569466"/>
          </a:xfrm>
          <a:custGeom>
            <a:avLst/>
            <a:gdLst>
              <a:gd name="connsiteX0" fmla="*/ 0 w 1099763"/>
              <a:gd name="connsiteY0" fmla="*/ 1498600 h 1569466"/>
              <a:gd name="connsiteX1" fmla="*/ 1041400 w 1099763"/>
              <a:gd name="connsiteY1" fmla="*/ 1397000 h 1569466"/>
              <a:gd name="connsiteX2" fmla="*/ 876300 w 1099763"/>
              <a:gd name="connsiteY2" fmla="*/ 0 h 15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63" h="1569466">
                <a:moveTo>
                  <a:pt x="0" y="1498600"/>
                </a:moveTo>
                <a:cubicBezTo>
                  <a:pt x="447675" y="1572683"/>
                  <a:pt x="895350" y="1646767"/>
                  <a:pt x="1041400" y="1397000"/>
                </a:cubicBezTo>
                <a:cubicBezTo>
                  <a:pt x="1187450" y="1147233"/>
                  <a:pt x="1031875" y="573616"/>
                  <a:pt x="87630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5580112" y="4653136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938438" y="3735875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844469" y="2088122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52073" y="4572809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648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618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47" y="836712"/>
            <a:ext cx="8709368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/>
              <a:t> </a:t>
            </a:r>
            <a:r>
              <a:rPr lang="ko-KR" altLang="en-US" dirty="0" smtClean="0"/>
              <a:t>구현 객체 생성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192656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270892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349128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42736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0" y="109099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979234" y="1909371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68476" y="2687404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968476" y="3465437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968476" y="4243470"/>
            <a:ext cx="194954" cy="16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42772" y="3460573"/>
            <a:ext cx="1303604" cy="164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702" y="858228"/>
            <a:ext cx="52292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40672" y="1514645"/>
            <a:ext cx="1208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solidFill>
                  <a:srgbClr val="FF0000"/>
                </a:solidFill>
              </a:rPr>
              <a:t>UserDao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smtClean="0">
                <a:solidFill>
                  <a:srgbClr val="FF0000"/>
                </a:solidFill>
              </a:rPr>
              <a:t>객체 주입</a:t>
            </a:r>
            <a:r>
              <a:rPr lang="en-US" altLang="ko-KR" sz="1200" dirty="0" smtClean="0">
                <a:solidFill>
                  <a:srgbClr val="FF0000"/>
                </a:solidFill>
              </a:rPr>
              <a:t>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4221688" y="1628800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9353"/>
            <a:ext cx="2002320" cy="210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67544" y="3460573"/>
            <a:ext cx="360040" cy="9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1002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5373" y="4077072"/>
            <a:ext cx="784427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b="1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구현객체</a:t>
            </a:r>
            <a:r>
              <a:rPr lang="en-US" altLang="ko-KR" dirty="0" smtClean="0"/>
              <a:t>  </a:t>
            </a:r>
            <a:r>
              <a:rPr lang="ko-KR" altLang="en-US" dirty="0"/>
              <a:t>주입</a:t>
            </a:r>
            <a:r>
              <a:rPr lang="en-US" altLang="ko-KR" dirty="0"/>
              <a:t>  </a:t>
            </a:r>
            <a:r>
              <a:rPr lang="ko-KR" altLang="en-US" dirty="0"/>
              <a:t>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9788" y="920896"/>
            <a:ext cx="7697015" cy="4748250"/>
            <a:chOff x="-493057" y="973705"/>
            <a:chExt cx="7697015" cy="5169839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r>
                  <a:rPr lang="en-US" altLang="ko-KR" sz="1200" b="1" dirty="0" smtClean="0"/>
                  <a:t>     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UserDAOImpl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79646"/>
              <a:chOff x="2987824" y="836712"/>
              <a:chExt cx="1296144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973705"/>
              <a:ext cx="1607911" cy="879646"/>
              <a:chOff x="2987823" y="762568"/>
              <a:chExt cx="1342978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762568"/>
                <a:ext cx="1342978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/>
                  <a:t>UserService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2"/>
              <a:ext cx="814521" cy="2659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1228917" y="2977456"/>
              <a:ext cx="144014" cy="143265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2123730" y="1710121"/>
              <a:ext cx="1638194" cy="285679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893788" y="1665989"/>
              <a:ext cx="2330384" cy="344973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flipH="1">
              <a:off x="1084899" y="5350931"/>
              <a:ext cx="819218" cy="7056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3675567" y="2731235"/>
              <a:ext cx="793709" cy="2935516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flipH="1">
              <a:off x="2783927" y="5986741"/>
              <a:ext cx="317800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/>
          <p:cNvSpPr/>
          <p:nvPr/>
        </p:nvSpPr>
        <p:spPr>
          <a:xfrm>
            <a:off x="2111596" y="2320109"/>
            <a:ext cx="137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UserServiceImpl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3" name="오른쪽 화살표 52"/>
          <p:cNvSpPr/>
          <p:nvPr/>
        </p:nvSpPr>
        <p:spPr>
          <a:xfrm>
            <a:off x="239688" y="4781857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410" y="4208815"/>
            <a:ext cx="3692345" cy="183440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271810" y="6009167"/>
            <a:ext cx="323697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스프링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컨텍스트에서</a:t>
            </a:r>
            <a:r>
              <a:rPr lang="ko-KR" altLang="en-US" dirty="0" smtClean="0"/>
              <a:t> 결정 </a:t>
            </a:r>
            <a:endParaRPr lang="ko-KR" altLang="en-US" dirty="0"/>
          </a:p>
        </p:txBody>
      </p:sp>
      <p:sp>
        <p:nvSpPr>
          <p:cNvPr id="55" name="오른쪽 화살표 54"/>
          <p:cNvSpPr/>
          <p:nvPr/>
        </p:nvSpPr>
        <p:spPr>
          <a:xfrm>
            <a:off x="5434365" y="4090179"/>
            <a:ext cx="134288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화살표 연결선 49"/>
          <p:cNvCxnSpPr/>
          <p:nvPr/>
        </p:nvCxnSpPr>
        <p:spPr>
          <a:xfrm flipH="1">
            <a:off x="5076056" y="5381601"/>
            <a:ext cx="1541798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36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104688" cy="640871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1944216" cy="158303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구현 객체 완성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92731"/>
            <a:ext cx="2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서비스 객체에서 데이터의 가공이나 변동 처리가 없음으로 이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생략하고 컨트롤러에서 직접 </a:t>
            </a:r>
            <a:r>
              <a:rPr lang="en-US" altLang="ko-KR" dirty="0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호출 가능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27584" y="371703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54288" y="46921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120284" y="1935763"/>
            <a:ext cx="5756203" cy="4536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872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9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/>
                <a:t>DataSource</a:t>
              </a:r>
              <a:endParaRPr lang="ko-KR" altLang="en-US" sz="1400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43821" y="3817125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jdbcTemplate</a:t>
              </a:r>
              <a:endParaRPr lang="en-US" altLang="ko-KR" sz="1400" dirty="0" smtClean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573158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344847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 login4mvn/login.html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action=“login.html”&gt;</a:t>
            </a:r>
          </a:p>
        </p:txBody>
      </p:sp>
    </p:spTree>
    <p:extLst>
      <p:ext uri="{BB962C8B-B14F-4D97-AF65-F5344CB8AC3E}">
        <p14:creationId xmlns:p14="http://schemas.microsoft.com/office/powerpoint/2010/main" val="155560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Model</a:t>
            </a:r>
            <a:r>
              <a:rPr lang="ko-KR" altLang="en-US" dirty="0" smtClean="0"/>
              <a:t> 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완성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89788" y="1683419"/>
            <a:ext cx="7697015" cy="2635581"/>
            <a:chOff x="-493057" y="973705"/>
            <a:chExt cx="7697015" cy="2869590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r>
                  <a:rPr lang="en-US" altLang="ko-KR" sz="1200" b="1" dirty="0" smtClean="0"/>
                  <a:t>     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UserDAOImpl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972398" y="2650356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357060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79646"/>
              <a:chOff x="2987824" y="836712"/>
              <a:chExt cx="1296144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973705"/>
              <a:ext cx="1607911" cy="879646"/>
              <a:chOff x="2987823" y="762568"/>
              <a:chExt cx="1342978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762568"/>
                <a:ext cx="1342978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/>
                  <a:t>UserService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507856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8152" y="2674951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2658653"/>
              <a:ext cx="3076" cy="55326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18628" y="252415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71792" y="191681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243435" y="1850770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2133112" y="2234045"/>
            <a:ext cx="137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UserServiceImpl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554882" y="2267183"/>
            <a:ext cx="1151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UserDaoImpl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1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/>
              <a:t>메이븐</a:t>
            </a:r>
            <a:r>
              <a:rPr lang="ko-KR" altLang="en-US" b="1" dirty="0"/>
              <a:t> 프로젝트 </a:t>
            </a:r>
            <a:r>
              <a:rPr lang="ko-KR" altLang="en-US" b="1" dirty="0" smtClean="0"/>
              <a:t>구성</a:t>
            </a:r>
            <a:r>
              <a:rPr lang="en-US" altLang="ko-KR" b="1" dirty="0" smtClean="0"/>
              <a:t>(1)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6712"/>
            <a:ext cx="3096344" cy="5271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67944" y="10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pom.xml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Project </a:t>
            </a:r>
            <a:r>
              <a:rPr lang="en-US" altLang="ko-KR" b="1" dirty="0">
                <a:latin typeface="HY강B" panose="02030600000101010101" pitchFamily="18" charset="-127"/>
                <a:ea typeface="HY강B" panose="02030600000101010101" pitchFamily="18" charset="-127"/>
              </a:rPr>
              <a:t>Object Model(POM</a:t>
            </a:r>
            <a:r>
              <a:rPr lang="en-US" altLang="ko-KR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메이븐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프로젝트에 대한 모든 설정을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1704235"/>
            <a:ext cx="5058473" cy="4603939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99592" y="3068960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2574040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2378224"/>
            <a:ext cx="97988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smtClean="0"/>
              <a:t>com.jang.doc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779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1079227"/>
            <a:ext cx="4158277" cy="1129209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896645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644" y="4314610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883048" y="4911917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83048" y="5488274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3390" y="3416870"/>
            <a:ext cx="2075449" cy="27132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457853" y="337150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직선 화살표 연결선 15"/>
          <p:cNvCxnSpPr>
            <a:stCxn id="11266" idx="3"/>
          </p:cNvCxnSpPr>
          <p:nvPr/>
        </p:nvCxnSpPr>
        <p:spPr>
          <a:xfrm>
            <a:off x="3254850" y="2835884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872380" y="2871418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254850" y="3140968"/>
            <a:ext cx="325362" cy="59986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22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648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://Login4mvn/loginform.html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 flipH="1">
            <a:off x="3989039" y="3296441"/>
            <a:ext cx="742076" cy="677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237825" y="3478425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532208"/>
            <a:ext cx="16970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14910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79130" y="5366152"/>
            <a:ext cx="1551838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/>
              <a:t>jdbcTemplate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204911" y="836712"/>
            <a:ext cx="8599787" cy="5188411"/>
            <a:chOff x="204911" y="1124744"/>
            <a:chExt cx="8599787" cy="5188411"/>
          </a:xfrm>
        </p:grpSpPr>
        <p:sp>
          <p:nvSpPr>
            <p:cNvPr id="53" name="직사각형 52"/>
            <p:cNvSpPr/>
            <p:nvPr/>
          </p:nvSpPr>
          <p:spPr>
            <a:xfrm>
              <a:off x="7107634" y="4867007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906023" y="4521503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jdbcTemplate</a:t>
              </a:r>
              <a:endParaRPr lang="ko-KR" altLang="en-US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35629" y="3401830"/>
              <a:ext cx="499182" cy="255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2583674" y="525468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287681" y="5235829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7263" y="3188503"/>
              <a:ext cx="1670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406180" y="3043909"/>
              <a:ext cx="172863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294789" y="2915912"/>
              <a:ext cx="173891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742427" y="2376341"/>
              <a:ext cx="74260" cy="379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61435" y="2346653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415022" y="2851914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03256" y="4422698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3925563" y="1951272"/>
              <a:ext cx="1448079" cy="4250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7263" y="2293321"/>
              <a:ext cx="779735" cy="596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201963" y="2755917"/>
              <a:ext cx="1748192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88024" y="3060507"/>
              <a:ext cx="119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3906997" y="3996043"/>
              <a:ext cx="1392383" cy="4479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7263" y="3529827"/>
              <a:ext cx="779735" cy="44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90702" y="3996043"/>
              <a:ext cx="107928" cy="947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182781" y="2301997"/>
              <a:ext cx="935199" cy="16544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677549" y="512180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85066" y="3155251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3415022" y="4430215"/>
              <a:ext cx="1113907" cy="513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45457" y="4093670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472907" y="3540493"/>
              <a:ext cx="1593635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UseService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90064" y="5523821"/>
              <a:ext cx="636707" cy="789334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208418" y="5314797"/>
              <a:ext cx="80533" cy="266659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98630" y="2157630"/>
              <a:ext cx="1028569" cy="3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03351" y="286007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376411" y="363975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690702" y="4422699"/>
              <a:ext cx="659342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blackGray">
            <a:xfrm>
              <a:off x="6521309" y="2422870"/>
              <a:ext cx="1555477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loginValidator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4528926" y="4469672"/>
              <a:ext cx="250630" cy="47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5885220" y="2630863"/>
              <a:ext cx="675790" cy="4983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43" y="4943301"/>
              <a:ext cx="2581275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4943301"/>
              <a:ext cx="1771426" cy="932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0423" y="1124744"/>
              <a:ext cx="2648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://Login4mvn/loginform.html</a:t>
              </a:r>
              <a:endParaRPr lang="ko-KR" altLang="en-US" sz="1400" b="1" dirty="0"/>
            </a:p>
          </p:txBody>
        </p:sp>
        <p:cxnSp>
          <p:nvCxnSpPr>
            <p:cNvPr id="44" name="꺾인 연결선 43"/>
            <p:cNvCxnSpPr>
              <a:endCxn id="25" idx="0"/>
            </p:cNvCxnSpPr>
            <p:nvPr/>
          </p:nvCxnSpPr>
          <p:spPr>
            <a:xfrm>
              <a:off x="320423" y="1432521"/>
              <a:ext cx="2329958" cy="8694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0" idx="1"/>
              <a:endCxn id="25" idx="2"/>
            </p:cNvCxnSpPr>
            <p:nvPr/>
          </p:nvCxnSpPr>
          <p:spPr>
            <a:xfrm rot="10800000" flipH="1">
              <a:off x="1359743" y="3129240"/>
              <a:ext cx="823038" cy="2318887"/>
            </a:xfrm>
            <a:prstGeom prst="bentConnector3">
              <a:avLst>
                <a:gd name="adj1" fmla="val -27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204911" y="3783884"/>
              <a:ext cx="17972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lt"/>
                  <a:ea typeface="HY강B" pitchFamily="18" charset="-127"/>
                </a:rPr>
                <a:t>method="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post“</a:t>
              </a:r>
            </a:p>
            <a:p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action</a:t>
              </a:r>
              <a:r>
                <a:rPr lang="en-US" altLang="ko-KR" sz="1600" b="1" dirty="0">
                  <a:latin typeface="+mj-lt"/>
                  <a:ea typeface="HY강B" pitchFamily="18" charset="-127"/>
                </a:rPr>
                <a:t>="login.html</a:t>
              </a:r>
              <a:endParaRPr lang="ko-KR" altLang="en-US" sz="1600" b="1" dirty="0">
                <a:latin typeface="+mj-lt"/>
                <a:ea typeface="HY강B" pitchFamily="18" charset="-127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5885220" y="3155252"/>
              <a:ext cx="675790" cy="598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619081" y="4191285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7299047" y="3943782"/>
              <a:ext cx="140142" cy="25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생성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55741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3" y="476672"/>
            <a:ext cx="5121647" cy="441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229493" y="4509120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52981" y="3360190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41533" y="930206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31640" y="1268760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1.src&gt;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1441871" y="1607314"/>
            <a:ext cx="1063483" cy="17528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4021000" y="5014273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22132" y="4457292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3" y="1791259"/>
            <a:ext cx="2103694" cy="22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164" y="2556001"/>
            <a:ext cx="1128966" cy="17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직선 화살표 연결선 9"/>
          <p:cNvCxnSpPr>
            <a:cxnSpLocks noChangeShapeType="1"/>
            <a:stCxn id="9" idx="2"/>
          </p:cNvCxnSpPr>
          <p:nvPr/>
        </p:nvCxnSpPr>
        <p:spPr bwMode="auto">
          <a:xfrm flipH="1">
            <a:off x="6168977" y="1268760"/>
            <a:ext cx="487120" cy="13255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>
            <a:off x="6012161" y="1268760"/>
            <a:ext cx="643936" cy="6333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484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login.jsp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loginSuccess.jsp</a:t>
            </a: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0160"/>
            <a:ext cx="3561690" cy="602747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935622" y="5013249"/>
            <a:ext cx="1772282" cy="30690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935622" y="4716920"/>
            <a:ext cx="1656184" cy="2617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486414" y="3712006"/>
            <a:ext cx="1213378" cy="30690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0848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LoginController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67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://Login4mvc/loginform.html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 flipH="1">
            <a:off x="3547814" y="3296441"/>
            <a:ext cx="742076" cy="6770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3807329" y="34168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6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283737"/>
            <a:ext cx="1697064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080560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3137711" y="4905068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6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3" name="직선 화살표 연결선 42"/>
          <p:cNvCxnSpPr/>
          <p:nvPr/>
        </p:nvCxnSpPr>
        <p:spPr>
          <a:xfrm flipH="1">
            <a:off x="2843808" y="3296441"/>
            <a:ext cx="1743906" cy="188562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683283" y="3085656"/>
            <a:ext cx="66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5:yes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289890" y="350158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5:no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75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</a:t>
            </a:r>
            <a:r>
              <a:rPr lang="en-US" altLang="ko-KR" dirty="0"/>
              <a:t> </a:t>
            </a:r>
            <a:r>
              <a:rPr lang="en-US" altLang="ko-KR" dirty="0" err="1"/>
              <a:t>userService</a:t>
            </a:r>
            <a:r>
              <a:rPr lang="en-US" altLang="ko-KR" dirty="0"/>
              <a:t>  DI </a:t>
            </a:r>
            <a:r>
              <a:rPr lang="ko-KR" altLang="en-US" dirty="0"/>
              <a:t>와</a:t>
            </a:r>
            <a:r>
              <a:rPr lang="en-US" altLang="ko-KR" dirty="0"/>
              <a:t> </a:t>
            </a:r>
            <a:r>
              <a:rPr lang="en-US" altLang="ko-KR" dirty="0" err="1"/>
              <a:t>Loginform</a:t>
            </a:r>
            <a:r>
              <a:rPr lang="en-US" altLang="ko-KR" dirty="0"/>
              <a:t> </a:t>
            </a:r>
            <a:r>
              <a:rPr lang="ko-KR" altLang="en-US" dirty="0"/>
              <a:t>출력 </a:t>
            </a:r>
            <a:r>
              <a:rPr lang="ko-KR" altLang="en-US" dirty="0" err="1"/>
              <a:t>메서드</a:t>
            </a:r>
            <a:r>
              <a:rPr lang="ko-KR" altLang="en-US" dirty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6768752" cy="38884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796136" y="1644012"/>
            <a:ext cx="216024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준비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: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DI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810192" y="2823488"/>
            <a:ext cx="201622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loginform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출력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55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2,3,4,5,6 </a:t>
            </a:r>
            <a:r>
              <a:rPr lang="ko-KR" altLang="en-US" dirty="0" smtClean="0"/>
              <a:t>부분 컨트롤러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3" y="908720"/>
            <a:ext cx="8886825" cy="56886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503632" y="1410610"/>
            <a:ext cx="201622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form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 DTO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24328" y="1946387"/>
            <a:ext cx="12877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3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validate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40152" y="2564904"/>
            <a:ext cx="287193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4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데이터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error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메시지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출력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74134" y="4221088"/>
            <a:ext cx="21602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6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인증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성공화면 출력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087586" y="5301208"/>
            <a:ext cx="2724501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6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인증 실패 화면 출력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651848" y="3753036"/>
            <a:ext cx="216024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model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실행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7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" y="909092"/>
            <a:ext cx="3769532" cy="210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0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 DI</a:t>
            </a:r>
            <a:endParaRPr lang="ko-KR" altLang="en-US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71" y="855906"/>
            <a:ext cx="4930578" cy="47484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직선 화살표 연결선 11"/>
          <p:cNvCxnSpPr>
            <a:cxnSpLocks noChangeShapeType="1"/>
            <a:stCxn id="14341" idx="1"/>
          </p:cNvCxnSpPr>
          <p:nvPr/>
        </p:nvCxnSpPr>
        <p:spPr bwMode="auto">
          <a:xfrm flipH="1">
            <a:off x="1008881" y="1093327"/>
            <a:ext cx="3054890" cy="46346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25" y="1493334"/>
            <a:ext cx="4943724" cy="104181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0" name="직선 화살표 연결선 49"/>
          <p:cNvCxnSpPr>
            <a:cxnSpLocks noChangeShapeType="1"/>
          </p:cNvCxnSpPr>
          <p:nvPr/>
        </p:nvCxnSpPr>
        <p:spPr bwMode="auto">
          <a:xfrm flipH="1" flipV="1">
            <a:off x="3275856" y="2621215"/>
            <a:ext cx="787916" cy="138438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51380"/>
            <a:ext cx="4930578" cy="80758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17032"/>
            <a:ext cx="49685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@</a:t>
            </a:r>
            <a:r>
              <a:rPr lang="en-US" altLang="ko-KR" dirty="0" err="1" smtClean="0"/>
              <a:t>Autowired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@Resource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 특정</a:t>
            </a:r>
            <a:r>
              <a:rPr lang="en-US" altLang="ko-KR" dirty="0" smtClean="0"/>
              <a:t> </a:t>
            </a:r>
            <a:r>
              <a:rPr lang="ko-KR" altLang="en-US" dirty="0" smtClean="0"/>
              <a:t>빈을 수행하기  위해 다른 빈을 주입 </a:t>
            </a:r>
            <a:r>
              <a:rPr lang="ko-KR" altLang="en-US" dirty="0" err="1" smtClean="0"/>
              <a:t>해야하는</a:t>
            </a:r>
            <a:r>
              <a:rPr lang="ko-KR" altLang="en-US" dirty="0" smtClean="0"/>
              <a:t> 경우 사용하는 </a:t>
            </a:r>
            <a:r>
              <a:rPr lang="ko-KR" altLang="en-US" dirty="0" err="1" smtClean="0"/>
              <a:t>에노테이션</a:t>
            </a:r>
            <a:r>
              <a:rPr lang="ko-KR" altLang="en-US" dirty="0" smtClean="0"/>
              <a:t>  컨테이너에서 지정된  이름의 객체를 찾아 주입한다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   </a:t>
            </a:r>
            <a:endParaRPr lang="ko-KR" altLang="en-US" dirty="0"/>
          </a:p>
        </p:txBody>
      </p:sp>
      <p:sp>
        <p:nvSpPr>
          <p:cNvPr id="46" name="위쪽/아래쪽 화살표 45"/>
          <p:cNvSpPr/>
          <p:nvPr/>
        </p:nvSpPr>
        <p:spPr>
          <a:xfrm>
            <a:off x="6107457" y="2383832"/>
            <a:ext cx="336752" cy="47476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9" name="Picture 2" descr="C:\Users\2SBoss\Desktop\contai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86" y="4260268"/>
            <a:ext cx="4145694" cy="24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4562796" y="518250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Text Box 1036"/>
          <p:cNvSpPr txBox="1">
            <a:spLocks noChangeArrowheads="1"/>
          </p:cNvSpPr>
          <p:nvPr/>
        </p:nvSpPr>
        <p:spPr bwMode="auto">
          <a:xfrm>
            <a:off x="4562796" y="4907427"/>
            <a:ext cx="19325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400" b="1" dirty="0" smtClean="0">
                <a:solidFill>
                  <a:schemeClr val="bg1"/>
                </a:solidFill>
              </a:rPr>
              <a:t>1.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DataSource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4682743" y="4821080"/>
            <a:ext cx="2660759" cy="1300651"/>
            <a:chOff x="3550742" y="4650615"/>
            <a:chExt cx="2660759" cy="1300651"/>
          </a:xfrm>
        </p:grpSpPr>
        <p:sp>
          <p:nvSpPr>
            <p:cNvPr id="63" name="Oval 1030"/>
            <p:cNvSpPr>
              <a:spLocks noChangeArrowheads="1"/>
            </p:cNvSpPr>
            <p:nvPr/>
          </p:nvSpPr>
          <p:spPr bwMode="auto">
            <a:xfrm>
              <a:off x="4682837" y="4992812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1036"/>
            <p:cNvSpPr txBox="1">
              <a:spLocks noChangeArrowheads="1"/>
            </p:cNvSpPr>
            <p:nvPr/>
          </p:nvSpPr>
          <p:spPr bwMode="auto">
            <a:xfrm>
              <a:off x="3550742" y="5585271"/>
              <a:ext cx="116095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2. Dao 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6" name="Text Box 1036"/>
            <p:cNvSpPr txBox="1">
              <a:spLocks noChangeArrowheads="1"/>
            </p:cNvSpPr>
            <p:nvPr/>
          </p:nvSpPr>
          <p:spPr bwMode="auto">
            <a:xfrm>
              <a:off x="4531609" y="4650615"/>
              <a:ext cx="13675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3.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userService</a:t>
              </a: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  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9" name="Oval 1030"/>
            <p:cNvSpPr>
              <a:spLocks noChangeArrowheads="1"/>
            </p:cNvSpPr>
            <p:nvPr/>
          </p:nvSpPr>
          <p:spPr bwMode="auto">
            <a:xfrm>
              <a:off x="5126441" y="543551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Text Box 1036"/>
            <p:cNvSpPr txBox="1">
              <a:spLocks noChangeArrowheads="1"/>
            </p:cNvSpPr>
            <p:nvPr/>
          </p:nvSpPr>
          <p:spPr bwMode="auto">
            <a:xfrm>
              <a:off x="4843948" y="5643489"/>
              <a:ext cx="136755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solidFill>
                    <a:schemeClr val="bg1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4. controller</a:t>
              </a:r>
              <a:endParaRPr lang="ko-KR" altLang="en-US" sz="1400" b="1" dirty="0">
                <a:solidFill>
                  <a:schemeClr val="bg1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cxnSp>
        <p:nvCxnSpPr>
          <p:cNvPr id="67" name="직선 화살표 연결선 66"/>
          <p:cNvCxnSpPr>
            <a:cxnSpLocks noChangeShapeType="1"/>
            <a:stCxn id="64" idx="2"/>
            <a:endCxn id="60" idx="5"/>
          </p:cNvCxnSpPr>
          <p:nvPr/>
        </p:nvCxnSpPr>
        <p:spPr bwMode="auto">
          <a:xfrm flipH="1" flipV="1">
            <a:off x="4844490" y="5442668"/>
            <a:ext cx="389611" cy="160668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68" name="직선 화살표 연결선 67"/>
          <p:cNvCxnSpPr>
            <a:cxnSpLocks noChangeShapeType="1"/>
          </p:cNvCxnSpPr>
          <p:nvPr/>
        </p:nvCxnSpPr>
        <p:spPr bwMode="auto">
          <a:xfrm flipH="1">
            <a:off x="5495870" y="5423440"/>
            <a:ext cx="320573" cy="184073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73" name="직선 화살표 연결선 72"/>
          <p:cNvCxnSpPr>
            <a:cxnSpLocks noChangeShapeType="1"/>
            <a:stCxn id="69" idx="1"/>
            <a:endCxn id="63" idx="5"/>
          </p:cNvCxnSpPr>
          <p:nvPr/>
        </p:nvCxnSpPr>
        <p:spPr bwMode="auto">
          <a:xfrm flipH="1" flipV="1">
            <a:off x="6075001" y="5423440"/>
            <a:ext cx="228078" cy="227173"/>
          </a:xfrm>
          <a:prstGeom prst="straightConnector1">
            <a:avLst/>
          </a:prstGeom>
          <a:noFill/>
          <a:ln w="38100" algn="ctr">
            <a:solidFill>
              <a:srgbClr val="66CCFF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627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0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loginform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50188" y="1714227"/>
            <a:ext cx="3878272" cy="7882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flipH="1" flipV="1">
            <a:off x="1151456" y="1093326"/>
            <a:ext cx="2912315" cy="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6" y="707090"/>
            <a:ext cx="6435046" cy="300994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1209203" y="2089682"/>
            <a:ext cx="685215" cy="1871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652069" y="2274356"/>
            <a:ext cx="831699" cy="1871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603998" y="2292269"/>
            <a:ext cx="3784426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err="1" smtClean="0"/>
              <a:t>setViewName</a:t>
            </a:r>
            <a:r>
              <a:rPr lang="en-US" altLang="ko-KR" sz="1600" dirty="0" smtClean="0"/>
              <a:t>() </a:t>
            </a:r>
            <a:r>
              <a:rPr lang="ko-KR" altLang="en-US" sz="1600" dirty="0" smtClean="0"/>
              <a:t>설정하는 효과  </a:t>
            </a:r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ViewResolver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에 전달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login.jsp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604993" y="3717031"/>
            <a:ext cx="640871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RequestMapping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어노테이션이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적용된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메서드가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실행될 때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ModelAttribute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어노테이션이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적용된 </a:t>
            </a:r>
            <a:r>
              <a:rPr lang="ko-KR" altLang="en-US" dirty="0" err="1">
                <a:latin typeface="HY강B" panose="02030600000101010101" pitchFamily="18" charset="-127"/>
                <a:ea typeface="HY강B" panose="02030600000101010101" pitchFamily="18" charset="-127"/>
              </a:rPr>
              <a:t>메서드가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있으면 먼저 실행 후 실행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2" name="직선 화살표 연결선 31"/>
          <p:cNvCxnSpPr>
            <a:cxnSpLocks noChangeShapeType="1"/>
            <a:stCxn id="31" idx="1"/>
          </p:cNvCxnSpPr>
          <p:nvPr/>
        </p:nvCxnSpPr>
        <p:spPr bwMode="auto">
          <a:xfrm flipH="1" flipV="1">
            <a:off x="2195737" y="2502494"/>
            <a:ext cx="2408261" cy="2360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4" name="직선 화살표 연결선 33"/>
          <p:cNvCxnSpPr>
            <a:cxnSpLocks noChangeShapeType="1"/>
            <a:stCxn id="3" idx="1"/>
          </p:cNvCxnSpPr>
          <p:nvPr/>
        </p:nvCxnSpPr>
        <p:spPr bwMode="auto">
          <a:xfrm flipH="1" flipV="1">
            <a:off x="755577" y="3357009"/>
            <a:ext cx="1849416" cy="8216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92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(2)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5311" y="2505088"/>
            <a:ext cx="990977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dirty="0" err="1" smtClean="0"/>
              <a:t>CardMybatis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862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716" y="96257"/>
            <a:ext cx="8876772" cy="646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로그인 폼 데이터 받아오기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유효성 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/>
          <a:lstStyle/>
          <a:p>
            <a:r>
              <a:rPr kumimoji="1" lang="en-US" altLang="ko-KR" b="1" dirty="0" smtClean="0">
                <a:latin typeface="Adobe 고딕 Std B" pitchFamily="34" charset="-127"/>
                <a:ea typeface="Adobe 고딕 Std B" pitchFamily="34" charset="-127"/>
              </a:rPr>
              <a:t>Validator</a:t>
            </a:r>
          </a:p>
          <a:p>
            <a:pPr lvl="1"/>
            <a:r>
              <a:rPr lang="ko-KR" altLang="en-US" sz="1600" dirty="0" smtClean="0"/>
              <a:t>로그인 폼에서 </a:t>
            </a:r>
            <a:r>
              <a:rPr lang="ko-KR" altLang="en-US" sz="1600" dirty="0"/>
              <a:t>입력한 항목을 검증한다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로그인 </a:t>
            </a:r>
            <a:r>
              <a:rPr lang="ko-KR" altLang="en-US" sz="1600" dirty="0" smtClean="0"/>
              <a:t>폼에서 입력항목은 일단 </a:t>
            </a:r>
            <a:r>
              <a:rPr lang="en-US" altLang="ko-KR" sz="1600" dirty="0" smtClean="0"/>
              <a:t>DTO </a:t>
            </a:r>
            <a:r>
              <a:rPr lang="ko-KR" altLang="en-US" sz="1600" dirty="0" smtClean="0"/>
              <a:t>객체에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저장해야하므로</a:t>
            </a:r>
            <a:r>
              <a:rPr lang="ko-KR" altLang="en-US" sz="1600" dirty="0" smtClean="0"/>
              <a:t> 폼 </a:t>
            </a:r>
            <a:r>
              <a:rPr lang="ko-KR" altLang="en-US" sz="1600" dirty="0" err="1" smtClean="0"/>
              <a:t>설계시</a:t>
            </a:r>
            <a:r>
              <a:rPr lang="ko-KR" altLang="en-US" sz="1600" dirty="0" smtClean="0"/>
              <a:t> 테이블</a:t>
            </a:r>
            <a:r>
              <a:rPr lang="en-US" altLang="ko-KR" sz="1600" dirty="0" smtClean="0"/>
              <a:t>,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DTO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객체의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요소와 이름이 일치해야 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   </a:t>
            </a:r>
          </a:p>
          <a:p>
            <a:pPr lvl="1"/>
            <a:r>
              <a:rPr lang="en-US" altLang="ko-KR" sz="1600" dirty="0" smtClean="0"/>
              <a:t>Spring</a:t>
            </a:r>
            <a:r>
              <a:rPr lang="ko-KR" altLang="en-US" sz="1600" dirty="0" smtClean="0"/>
              <a:t>에서는 객체의 </a:t>
            </a:r>
            <a:r>
              <a:rPr lang="ko-KR" altLang="en-US" sz="1600" dirty="0"/>
              <a:t>유효성을 체크하기 </a:t>
            </a:r>
            <a:r>
              <a:rPr lang="ko-KR" altLang="en-US" sz="1600" dirty="0" smtClean="0"/>
              <a:t>위해 </a:t>
            </a:r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인터페이스를 제공한다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validator</a:t>
            </a:r>
            <a:r>
              <a:rPr lang="ko-KR" altLang="en-US" sz="1600" dirty="0"/>
              <a:t>는 유효성을 </a:t>
            </a:r>
            <a:r>
              <a:rPr lang="ko-KR" altLang="en-US" sz="1600" dirty="0" smtClean="0"/>
              <a:t>체크결과를  </a:t>
            </a:r>
            <a:r>
              <a:rPr lang="en-US" altLang="ko-KR" sz="1600" dirty="0">
                <a:solidFill>
                  <a:srgbClr val="0000FF"/>
                </a:solidFill>
              </a:rPr>
              <a:t>Errors</a:t>
            </a:r>
            <a:r>
              <a:rPr lang="ko-KR" altLang="en-US" sz="1600" dirty="0"/>
              <a:t>객체에 </a:t>
            </a:r>
            <a:r>
              <a:rPr lang="ko-KR" altLang="en-US" sz="1600" dirty="0" smtClean="0"/>
              <a:t>유효성체크 </a:t>
            </a:r>
            <a:r>
              <a:rPr lang="ko-KR" altLang="en-US" sz="1600" dirty="0"/>
              <a:t>실패를 </a:t>
            </a:r>
            <a:r>
              <a:rPr lang="ko-KR" altLang="en-US" sz="1600" dirty="0" smtClean="0"/>
              <a:t>보고한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8216"/>
            <a:ext cx="3539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171455" y="3064409"/>
            <a:ext cx="1884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</a:rPr>
              <a:t>@</a:t>
            </a:r>
            <a:r>
              <a:rPr lang="en-US" altLang="ko-KR" b="1" dirty="0" err="1" smtClean="0">
                <a:solidFill>
                  <a:srgbClr val="0000FF"/>
                </a:solidFill>
              </a:rPr>
              <a:t>ModelAttribute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36385" y="4997138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ym typeface="Wingdings" panose="05000000000000000000" pitchFamily="2" charset="2"/>
              </a:rPr>
              <a:t>DTO</a:t>
            </a:r>
            <a:endParaRPr lang="ko-KR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69" y="3107623"/>
            <a:ext cx="245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12219"/>
              </p:ext>
            </p:extLst>
          </p:nvPr>
        </p:nvGraphicFramePr>
        <p:xfrm>
          <a:off x="6084168" y="4365104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직선 화살표 연결선 14"/>
          <p:cNvCxnSpPr/>
          <p:nvPr/>
        </p:nvCxnSpPr>
        <p:spPr>
          <a:xfrm>
            <a:off x="5652120" y="3569585"/>
            <a:ext cx="1078919" cy="887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5137232" y="3428216"/>
            <a:ext cx="1234968" cy="1089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95616" y="5073832"/>
            <a:ext cx="2635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Form        </a:t>
            </a:r>
            <a:r>
              <a:rPr lang="en-US" altLang="ko-KR" b="1" dirty="0" smtClean="0">
                <a:sym typeface="Wingdings" panose="05000000000000000000" pitchFamily="2" charset="2"/>
              </a:rPr>
              <a:t>         DTO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4802365" y="3996927"/>
            <a:ext cx="66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Form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3966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1344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</a:rPr>
              <a:t>1.</a:t>
            </a:r>
            <a:r>
              <a:rPr lang="en-US" altLang="ko-KR" sz="1600" dirty="0" smtClean="0"/>
              <a:t> @</a:t>
            </a:r>
            <a:r>
              <a:rPr lang="en-US" altLang="ko-KR" sz="1600" dirty="0" err="1" smtClean="0"/>
              <a:t>ModelAttribute</a:t>
            </a:r>
            <a:r>
              <a:rPr lang="en-US" altLang="ko-KR" sz="1600" dirty="0" smtClean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메서드가</a:t>
            </a:r>
            <a:r>
              <a:rPr lang="ko-KR" altLang="en-US" sz="1600" dirty="0"/>
              <a:t>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</a:t>
            </a:r>
            <a:r>
              <a:rPr lang="ko-KR" altLang="en-US" sz="1600" dirty="0"/>
              <a:t> 보다 먼저 </a:t>
            </a:r>
            <a:r>
              <a:rPr lang="ko-KR" altLang="en-US" sz="1600" dirty="0" smtClean="0"/>
              <a:t>호출되어 모델에 사용될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커맨드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전달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객체 생성</a:t>
            </a:r>
            <a:r>
              <a:rPr lang="ko-KR" altLang="en-US" sz="1600" dirty="0" smtClean="0"/>
              <a:t> 또는 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초기화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2</a:t>
            </a:r>
            <a:r>
              <a:rPr lang="en-US" altLang="ko-KR" sz="1600" dirty="0" smtClean="0"/>
              <a:t>. @</a:t>
            </a:r>
            <a:r>
              <a:rPr lang="en-US" altLang="ko-KR" sz="1600" dirty="0" err="1" smtClean="0"/>
              <a:t>RequestMapping</a:t>
            </a:r>
            <a:r>
              <a:rPr lang="ko-KR" altLang="en-US" sz="1600" dirty="0" smtClean="0"/>
              <a:t>가 적용된 </a:t>
            </a:r>
            <a:r>
              <a:rPr lang="ko-KR" altLang="en-US" sz="1600" dirty="0" err="1" smtClean="0"/>
              <a:t>메서드의</a:t>
            </a:r>
            <a:r>
              <a:rPr lang="ko-KR" altLang="en-US" sz="1600" dirty="0" smtClean="0"/>
              <a:t> 매개변수로 사용되면 </a:t>
            </a:r>
            <a:r>
              <a:rPr lang="ko-KR" altLang="en-US" sz="1600" dirty="0"/>
              <a:t>클라이언트의 </a:t>
            </a:r>
            <a:r>
              <a:rPr lang="ko-KR" altLang="en-US" sz="1600" dirty="0" err="1"/>
              <a:t>파라미터와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0000FF"/>
                </a:solidFill>
              </a:rPr>
              <a:t>동일한 이름</a:t>
            </a:r>
            <a:r>
              <a:rPr lang="ko-KR" altLang="en-US" sz="1600" dirty="0"/>
              <a:t>의 </a:t>
            </a:r>
            <a:r>
              <a:rPr lang="ko-KR" altLang="en-US" sz="1600" dirty="0" err="1"/>
              <a:t>자바빈</a:t>
            </a:r>
            <a:r>
              <a:rPr lang="ko-KR" altLang="en-US" sz="1600" dirty="0"/>
              <a:t> 객체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Dto</a:t>
            </a:r>
            <a:r>
              <a:rPr lang="en-US" altLang="ko-KR" sz="1600" dirty="0"/>
              <a:t>)</a:t>
            </a:r>
            <a:r>
              <a:rPr lang="ko-KR" altLang="en-US" sz="1600" dirty="0"/>
              <a:t>를 자동으로 바인딩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208" y="1804878"/>
            <a:ext cx="8164735" cy="3187587"/>
            <a:chOff x="755576" y="764704"/>
            <a:chExt cx="8164735" cy="3187587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764704"/>
              <a:ext cx="476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/>
                <a:t>Dto</a:t>
              </a:r>
              <a:endParaRPr lang="ko-KR" altLang="en-US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2365" y="2041103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0000FF"/>
                  </a:solidFill>
                </a:rPr>
                <a:t>폼</a:t>
              </a:r>
              <a:r>
                <a:rPr lang="en-US" altLang="ko-KR" sz="1400" dirty="0" smtClean="0"/>
                <a:t> </a:t>
              </a:r>
              <a:endParaRPr lang="ko-KR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1124744"/>
              <a:ext cx="1512168" cy="282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1628800"/>
              <a:ext cx="1323975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700808"/>
              <a:ext cx="1601224" cy="2232248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339752" y="2060848"/>
              <a:ext cx="1823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/>
                <a:t>@</a:t>
              </a:r>
              <a:r>
                <a:rPr lang="en-US" altLang="ko-KR" b="1" dirty="0" err="1" smtClean="0"/>
                <a:t>ModelAttribute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2411760" y="2492896"/>
              <a:ext cx="1584176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5508104" y="2492896"/>
              <a:ext cx="216024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092280" y="2060848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</a:rPr>
                <a:t>SQL</a:t>
              </a:r>
              <a:endParaRPr lang="ko-KR" altLang="en-US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08104" y="1772816"/>
              <a:ext cx="2068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SqlParameterSource</a:t>
              </a:r>
              <a:endParaRPr lang="ko-KR" altLang="en-US" b="1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5475852" y="2776563"/>
              <a:ext cx="2160240" cy="436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7308304" y="278092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Rs</a:t>
              </a:r>
              <a:endParaRPr lang="ko-KR" altLang="en-US" b="1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96136" y="2780928"/>
              <a:ext cx="1341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RowMapper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8760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유효성체크</a:t>
            </a:r>
            <a:r>
              <a:rPr lang="en-US" altLang="ko-KR" b="1" dirty="0"/>
              <a:t>(</a:t>
            </a:r>
            <a:r>
              <a:rPr lang="en-US" altLang="ko-KR" b="1" dirty="0" smtClean="0"/>
              <a:t>Validation </a:t>
            </a:r>
            <a:r>
              <a:rPr lang="ko-KR" altLang="en-US" b="1" dirty="0" smtClean="0"/>
              <a:t>작성</a:t>
            </a:r>
            <a:r>
              <a:rPr kumimoji="1" lang="en-US" altLang="ko-KR" b="1" dirty="0" smtClean="0">
                <a:latin typeface="굴림" charset="-127"/>
                <a:ea typeface="굴림" charset="-127"/>
              </a:rPr>
              <a:t>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3" y="980728"/>
            <a:ext cx="473583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636910"/>
            <a:ext cx="3816424" cy="360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43" y="4005064"/>
            <a:ext cx="2638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631595" y="2277607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631595" y="3023518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019193" y="2173952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login.jsp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2"/>
          </p:cNvCxnSpPr>
          <p:nvPr/>
        </p:nvCxnSpPr>
        <p:spPr bwMode="auto">
          <a:xfrm flipH="1">
            <a:off x="6301131" y="2512506"/>
            <a:ext cx="29579" cy="256429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1991636" y="1268760"/>
            <a:ext cx="308442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1.src&gt;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&gt;new&gt;class&gt;  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2020485" y="1607314"/>
            <a:ext cx="1513361" cy="141620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376919" y="3968546"/>
            <a:ext cx="699137" cy="17977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908860" y="5862723"/>
            <a:ext cx="837978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5364088" y="5076801"/>
            <a:ext cx="3528392" cy="1523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70660" y="5440052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1" y="4976063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021000" y="3943896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4" name="직선 화살표 연결선 23"/>
          <p:cNvCxnSpPr>
            <a:cxnSpLocks noChangeShapeType="1"/>
            <a:stCxn id="11" idx="2"/>
          </p:cNvCxnSpPr>
          <p:nvPr/>
        </p:nvCxnSpPr>
        <p:spPr bwMode="auto">
          <a:xfrm flipH="1">
            <a:off x="2172888" y="1607314"/>
            <a:ext cx="1360958" cy="7359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9" name="직사각형 28"/>
          <p:cNvSpPr/>
          <p:nvPr/>
        </p:nvSpPr>
        <p:spPr>
          <a:xfrm>
            <a:off x="3058594" y="4933354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315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3. Validator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9399"/>
            <a:ext cx="264283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619672" y="3379505"/>
            <a:ext cx="1163622" cy="1920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75856" y="692696"/>
            <a:ext cx="5328592" cy="59708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package </a:t>
            </a:r>
            <a:r>
              <a:rPr lang="en-US" altLang="ko-KR" sz="1400" b="1" dirty="0" err="1"/>
              <a:t>user.utils</a:t>
            </a:r>
            <a:r>
              <a:rPr lang="en-US" altLang="ko-KR" sz="1400" b="1" dirty="0"/>
              <a:t>;</a:t>
            </a:r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public </a:t>
            </a:r>
            <a:r>
              <a:rPr lang="en-US" altLang="ko-KR" sz="1400" b="1" dirty="0"/>
              <a:t>class </a:t>
            </a:r>
            <a:r>
              <a:rPr lang="en-US" altLang="ko-KR" sz="1400" b="1" dirty="0" err="1"/>
              <a:t>LoginValidator</a:t>
            </a:r>
            <a:r>
              <a:rPr lang="en-US" altLang="ko-KR" sz="1400" b="1" dirty="0"/>
              <a:t> implements Validator {</a:t>
            </a:r>
          </a:p>
          <a:p>
            <a:endParaRPr lang="ko-KR" altLang="en-US" sz="1400" dirty="0"/>
          </a:p>
          <a:p>
            <a:pPr lvl="1"/>
            <a:r>
              <a:rPr lang="en-US" altLang="ko-KR" sz="1400" dirty="0"/>
              <a:t>@Override</a:t>
            </a:r>
          </a:p>
          <a:p>
            <a:pPr lvl="1"/>
            <a:r>
              <a:rPr lang="en-US" altLang="ko-KR" sz="1400" b="1" dirty="0"/>
              <a:t>public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supports(Class&lt;?&gt; </a:t>
            </a:r>
            <a:r>
              <a:rPr lang="en-US" altLang="ko-KR" sz="1400" b="1" dirty="0" err="1"/>
              <a:t>clazz</a:t>
            </a:r>
            <a:r>
              <a:rPr lang="en-US" altLang="ko-KR" sz="1400" b="1" dirty="0"/>
              <a:t>) {</a:t>
            </a:r>
          </a:p>
          <a:p>
            <a:pPr lvl="1"/>
            <a:r>
              <a:rPr lang="en-US" altLang="ko-KR" sz="1400" dirty="0" smtClean="0"/>
              <a:t>	return 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User</a:t>
            </a:r>
            <a:r>
              <a:rPr lang="en-US" altLang="ko-KR" sz="1400" dirty="0" err="1" smtClean="0"/>
              <a:t>.class.isAssignableFrom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clazz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b="1" dirty="0"/>
              <a:t>}</a:t>
            </a:r>
          </a:p>
          <a:p>
            <a:pPr lvl="1"/>
            <a:endParaRPr lang="ko-KR" altLang="en-US" sz="1400" dirty="0"/>
          </a:p>
          <a:p>
            <a:pPr lvl="1"/>
            <a:r>
              <a:rPr lang="en-US" altLang="ko-KR" sz="1400" dirty="0"/>
              <a:t>@Override</a:t>
            </a:r>
          </a:p>
          <a:p>
            <a:pPr lvl="1"/>
            <a:r>
              <a:rPr lang="en-US" altLang="ko-KR" sz="1400" b="1" dirty="0"/>
              <a:t>public void validate( Object command, Errors errors) {</a:t>
            </a:r>
          </a:p>
          <a:p>
            <a:pPr lvl="1"/>
            <a:r>
              <a:rPr lang="en-US" altLang="ko-KR" sz="1400" dirty="0" smtClean="0"/>
              <a:t>	User </a:t>
            </a:r>
            <a:r>
              <a:rPr lang="en-US" altLang="ko-KR" sz="1400" dirty="0"/>
              <a:t>user = (</a:t>
            </a:r>
            <a:r>
              <a:rPr lang="en-US" altLang="ko-KR" sz="1400" dirty="0" smtClean="0"/>
              <a:t>User) </a:t>
            </a:r>
            <a:r>
              <a:rPr lang="en-US" altLang="ko-KR" sz="1400" dirty="0"/>
              <a:t>command;</a:t>
            </a:r>
          </a:p>
          <a:p>
            <a:pPr lvl="1"/>
            <a:endParaRPr lang="ko-KR" altLang="en-US" sz="1400" dirty="0"/>
          </a:p>
          <a:p>
            <a:pPr lvl="2"/>
            <a:r>
              <a:rPr lang="en-US" altLang="ko-KR" sz="1400" b="1" dirty="0"/>
              <a:t>if (!</a:t>
            </a:r>
            <a:r>
              <a:rPr lang="en-US" altLang="ko-KR" sz="1400" b="1" dirty="0" err="1"/>
              <a:t>StringUtils.</a:t>
            </a:r>
            <a:r>
              <a:rPr lang="en-US" altLang="ko-KR" sz="1400" b="1" i="1" dirty="0" err="1"/>
              <a:t>hasLength</a:t>
            </a:r>
            <a:r>
              <a:rPr lang="en-US" altLang="ko-KR" sz="1400" b="1" i="1" dirty="0" smtClean="0"/>
              <a:t>( </a:t>
            </a:r>
            <a:r>
              <a:rPr lang="en-US" altLang="ko-KR" sz="1400" b="1" i="1" dirty="0" err="1" smtClean="0">
                <a:solidFill>
                  <a:srgbClr val="0000FF"/>
                </a:solidFill>
              </a:rPr>
              <a:t>user.getId</a:t>
            </a:r>
            <a:r>
              <a:rPr lang="en-US" altLang="ko-KR" sz="1400" b="1" i="1" dirty="0" smtClean="0">
                <a:solidFill>
                  <a:srgbClr val="0000FF"/>
                </a:solidFill>
              </a:rPr>
              <a:t>() </a:t>
            </a:r>
            <a:r>
              <a:rPr lang="en-US" altLang="ko-KR" sz="1400" b="1" i="1" dirty="0" smtClean="0"/>
              <a:t>)) </a:t>
            </a:r>
            <a:r>
              <a:rPr lang="en-US" altLang="ko-KR" sz="1400" b="1" i="1" dirty="0"/>
              <a:t>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errors.rejectValue</a:t>
            </a:r>
            <a:r>
              <a:rPr lang="en-US" altLang="ko-KR" sz="1400" dirty="0"/>
              <a:t>("id", "</a:t>
            </a:r>
            <a:r>
              <a:rPr lang="en-US" altLang="ko-KR" sz="1400" dirty="0" err="1"/>
              <a:t>error.required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2"/>
            <a:endParaRPr lang="ko-KR" altLang="en-US" sz="1400" dirty="0"/>
          </a:p>
          <a:p>
            <a:pPr lvl="2"/>
            <a:r>
              <a:rPr lang="en-US" altLang="ko-KR" sz="1400" b="1" dirty="0"/>
              <a:t>if (!</a:t>
            </a:r>
            <a:r>
              <a:rPr lang="en-US" altLang="ko-KR" sz="1400" b="1" dirty="0" err="1"/>
              <a:t>StringUtils.</a:t>
            </a:r>
            <a:r>
              <a:rPr lang="en-US" altLang="ko-KR" sz="1400" b="1" i="1" dirty="0" err="1"/>
              <a:t>hasLength</a:t>
            </a:r>
            <a:r>
              <a:rPr lang="en-US" altLang="ko-KR" sz="1400" b="1" i="1" dirty="0" smtClean="0"/>
              <a:t>( </a:t>
            </a:r>
            <a:r>
              <a:rPr lang="en-US" altLang="ko-KR" sz="1400" b="1" i="1" dirty="0" err="1" smtClean="0">
                <a:solidFill>
                  <a:srgbClr val="0000FF"/>
                </a:solidFill>
              </a:rPr>
              <a:t>user.getPass</a:t>
            </a:r>
            <a:r>
              <a:rPr lang="en-US" altLang="ko-KR" sz="1400" b="1" i="1" dirty="0" smtClean="0">
                <a:solidFill>
                  <a:srgbClr val="0000FF"/>
                </a:solidFill>
              </a:rPr>
              <a:t>() </a:t>
            </a:r>
            <a:r>
              <a:rPr lang="en-US" altLang="ko-KR" sz="1400" b="1" i="1" dirty="0" smtClean="0"/>
              <a:t>)) </a:t>
            </a:r>
            <a:r>
              <a:rPr lang="en-US" altLang="ko-KR" sz="1400" b="1" i="1" dirty="0"/>
              <a:t>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errors.rejectValue</a:t>
            </a:r>
            <a:r>
              <a:rPr lang="en-US" altLang="ko-KR" sz="1400" dirty="0"/>
              <a:t>("pass", "</a:t>
            </a:r>
            <a:r>
              <a:rPr lang="en-US" altLang="ko-KR" sz="1400" dirty="0" err="1"/>
              <a:t>error.required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2"/>
            <a:endParaRPr lang="ko-KR" altLang="en-US" sz="1400" dirty="0"/>
          </a:p>
          <a:p>
            <a:pPr lvl="2"/>
            <a:r>
              <a:rPr lang="en-US" altLang="ko-KR" sz="1400" b="1" dirty="0"/>
              <a:t>if (</a:t>
            </a:r>
            <a:r>
              <a:rPr lang="en-US" altLang="ko-KR" sz="1400" b="1" dirty="0" err="1"/>
              <a:t>errors.hasErrors</a:t>
            </a:r>
            <a:r>
              <a:rPr lang="en-US" altLang="ko-KR" sz="1400" b="1" dirty="0"/>
              <a:t>()) 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error.input.user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1"/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}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3" y="1259399"/>
            <a:ext cx="1085870" cy="20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618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2" y="764704"/>
            <a:ext cx="8532731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컨트롤러 </a:t>
            </a:r>
            <a:r>
              <a:rPr lang="en-US" altLang="ko-KR" b="1" dirty="0" smtClean="0"/>
              <a:t>Validator </a:t>
            </a:r>
            <a:r>
              <a:rPr lang="ko-KR" altLang="en-US" dirty="0"/>
              <a:t>코드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724722" y="2618012"/>
            <a:ext cx="4839716" cy="93610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91422" y="6232996"/>
            <a:ext cx="4573016" cy="2880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011414" y="5895490"/>
            <a:ext cx="60296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7731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@Valid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</a:t>
            </a:r>
            <a:r>
              <a:rPr lang="en-US" altLang="ko-KR" dirty="0" err="1" smtClean="0"/>
              <a:t>Validator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간소화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544616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클라이언트 폼에서 입력된 데이터는 </a:t>
            </a:r>
            <a:r>
              <a:rPr lang="en-US" altLang="ko-KR" sz="1600" dirty="0" err="1" smtClean="0"/>
              <a:t>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저장하고 검증과정을 </a:t>
            </a:r>
            <a:r>
              <a:rPr lang="ko-KR" altLang="en-US" sz="1600" dirty="0" err="1" smtClean="0"/>
              <a:t>거쳐야한다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클래스의 구현은 매우 복잡하며 코드를 어렵게 만든다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@Valid </a:t>
            </a:r>
            <a:r>
              <a:rPr lang="ko-KR" altLang="en-US" sz="1600" dirty="0" smtClean="0"/>
              <a:t>를 이용하여 </a:t>
            </a:r>
            <a:r>
              <a:rPr lang="en-US" altLang="ko-KR" sz="1600" dirty="0" err="1" smtClean="0"/>
              <a:t>Validator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클래스를 작성하지 않고 자동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객체검증을 구현한다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Library</a:t>
            </a:r>
            <a:r>
              <a:rPr lang="ko-KR" altLang="en-US" sz="1600" dirty="0" smtClean="0"/>
              <a:t> 추가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600400" cy="145226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94730"/>
            <a:ext cx="4994951" cy="35283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100127" y="2866015"/>
            <a:ext cx="4608512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3968" y="4941168"/>
            <a:ext cx="4573016" cy="432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11960" y="5733256"/>
            <a:ext cx="1872208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12160" y="2204864"/>
            <a:ext cx="1845377" cy="36933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-servlet.xml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수정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33967" y="5370063"/>
            <a:ext cx="24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</a:rPr>
              <a:t>  &lt;</a:t>
            </a:r>
            <a:r>
              <a:rPr lang="en-US" altLang="ko-KR" sz="1400" dirty="0" err="1">
                <a:solidFill>
                  <a:srgbClr val="00B050"/>
                </a:solidFill>
              </a:rPr>
              <a:t>context:annotation-config</a:t>
            </a:r>
            <a:r>
              <a:rPr lang="en-US" altLang="ko-KR" sz="1400" dirty="0">
                <a:solidFill>
                  <a:srgbClr val="00B050"/>
                </a:solidFill>
              </a:rPr>
              <a:t>/&gt;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63435" y="2456892"/>
            <a:ext cx="3749718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21" y="4883948"/>
            <a:ext cx="4875026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4081136" y="5582212"/>
            <a:ext cx="4608512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159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3. JSR303 Bean Validation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400600" cy="36004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User.java </a:t>
            </a:r>
            <a:r>
              <a:rPr lang="ko-KR" altLang="en-US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23041"/>
              </p:ext>
            </p:extLst>
          </p:nvPr>
        </p:nvGraphicFramePr>
        <p:xfrm>
          <a:off x="5436096" y="1345248"/>
          <a:ext cx="3312368" cy="37748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368"/>
              </a:tblGrid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Annotation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@Length(min=,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@Max(value=)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@Min(value=)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NotNull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1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NotEmpty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@Past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@Future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@Pattern(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="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regexp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", flag=)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@Range(min=,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@Size(min=,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3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AssertFalse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AssertTrue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00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@Valid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5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@Email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5436096" y="980728"/>
            <a:ext cx="28472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hibernate @valid constraint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1560" y="2266114"/>
            <a:ext cx="4104456" cy="88561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329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5" y="754880"/>
            <a:ext cx="8347718" cy="403437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컨트롤러 코드 수정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822536" y="2200672"/>
            <a:ext cx="580232" cy="2377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274668" y="2174416"/>
            <a:ext cx="2196244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274668" y="4146214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Id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나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패스워드가 입력되지 않은 경우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53864" y="4221088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View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에 </a:t>
            </a:r>
            <a:r>
              <a:rPr lang="en-US" altLang="ko-KR" sz="1400" dirty="0" err="1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Dto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전달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02916" y="3513708"/>
            <a:ext cx="6269874" cy="49135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70495" y="762780"/>
            <a:ext cx="2196244" cy="101003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cxnSpLocks noChangeShapeType="1"/>
          </p:cNvCxnSpPr>
          <p:nvPr/>
        </p:nvCxnSpPr>
        <p:spPr bwMode="auto">
          <a:xfrm flipH="1" flipV="1">
            <a:off x="2339752" y="980728"/>
            <a:ext cx="2592288" cy="121994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4858092" y="754880"/>
            <a:ext cx="3751887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 </a:t>
            </a:r>
            <a:r>
              <a:rPr lang="ko-KR" altLang="en-US" sz="2000" dirty="0" smtClean="0">
                <a:latin typeface="+mj-ea"/>
                <a:ea typeface="+mj-ea"/>
              </a:rPr>
              <a:t>폼에서 데이터입력이 받아서 </a:t>
            </a:r>
            <a:r>
              <a:rPr lang="en-US" altLang="ko-KR" sz="2000" dirty="0" err="1" smtClean="0">
                <a:latin typeface="+mj-ea"/>
                <a:ea typeface="+mj-ea"/>
              </a:rPr>
              <a:t>Dto</a:t>
            </a:r>
            <a:r>
              <a:rPr lang="ko-KR" altLang="en-US" sz="2000" dirty="0" smtClean="0">
                <a:latin typeface="+mj-ea"/>
                <a:ea typeface="+mj-ea"/>
              </a:rPr>
              <a:t>에 저장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 </a:t>
            </a:r>
            <a:r>
              <a:rPr lang="en-US" altLang="ko-KR" sz="2000" dirty="0" err="1" smtClean="0">
                <a:latin typeface="+mj-ea"/>
                <a:ea typeface="+mj-ea"/>
              </a:rPr>
              <a:t>Dto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객체를</a:t>
            </a: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검증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 </a:t>
            </a:r>
            <a:r>
              <a:rPr lang="ko-KR" altLang="en-US" sz="2000" dirty="0" smtClean="0">
                <a:latin typeface="+mj-ea"/>
                <a:ea typeface="+mj-ea"/>
              </a:rPr>
              <a:t>데이터가 없는 경우 </a:t>
            </a:r>
            <a:r>
              <a:rPr lang="ko-KR" altLang="en-US" sz="2000" dirty="0" err="1" smtClean="0">
                <a:latin typeface="+mj-ea"/>
                <a:ea typeface="+mj-ea"/>
              </a:rPr>
              <a:t>뷰에</a:t>
            </a:r>
            <a:r>
              <a:rPr lang="ko-KR" altLang="en-US" sz="2000" dirty="0" smtClean="0">
                <a:latin typeface="+mj-ea"/>
                <a:ea typeface="+mj-ea"/>
              </a:rPr>
              <a:t> 메시지 전달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49191" y="2390440"/>
            <a:ext cx="28597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1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09667" y="2416896"/>
            <a:ext cx="25934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2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5374" y="2420888"/>
            <a:ext cx="25934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2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15701" y="3559331"/>
            <a:ext cx="259346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+mj-ea"/>
                <a:ea typeface="+mj-ea"/>
              </a:rPr>
              <a:t>3</a:t>
            </a:r>
            <a:endParaRPr lang="ko-KR" altLang="en-US" sz="1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04236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@</a:t>
            </a:r>
            <a:r>
              <a:rPr lang="en-US" altLang="ko-KR" b="1" dirty="0" smtClean="0"/>
              <a:t>Valid </a:t>
            </a:r>
            <a:r>
              <a:rPr lang="ko-KR" altLang="en-US" dirty="0" smtClean="0"/>
              <a:t>에러 메시지 출력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login.jsp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" y="620688"/>
            <a:ext cx="849694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009948" y="3931332"/>
            <a:ext cx="5184576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13892" y="4657328"/>
            <a:ext cx="5184576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793" y="2204864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946748" y="2385316"/>
            <a:ext cx="1829916" cy="12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746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5. </a:t>
            </a:r>
            <a:r>
              <a:rPr lang="en-US" altLang="ko-KR" dirty="0" err="1" smtClean="0"/>
              <a:t>userServive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호출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 성공</a:t>
            </a:r>
            <a:r>
              <a:rPr lang="en-US" altLang="ko-KR" dirty="0" smtClean="0"/>
              <a:t>,</a:t>
            </a:r>
            <a:r>
              <a:rPr lang="ko-KR" altLang="en-US" dirty="0" smtClean="0"/>
              <a:t> 실패 처리 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03648" y="1662708"/>
            <a:ext cx="7056784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428924" y="3954264"/>
            <a:ext cx="6959500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48968" y="2442374"/>
            <a:ext cx="397866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성공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7539" y="3641998"/>
            <a:ext cx="45076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실패</a:t>
            </a:r>
            <a:endParaRPr lang="ko-KR" altLang="en-US" sz="1600" b="1" dirty="0">
              <a:latin typeface="+mn-ea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581324" y="4119364"/>
            <a:ext cx="4070796" cy="24364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906409" y="2033195"/>
            <a:ext cx="889802" cy="1527586"/>
          </a:xfrm>
          <a:custGeom>
            <a:avLst/>
            <a:gdLst>
              <a:gd name="connsiteX0" fmla="*/ 355003 w 889802"/>
              <a:gd name="connsiteY0" fmla="*/ 0 h 1527586"/>
              <a:gd name="connsiteX1" fmla="*/ 882127 w 889802"/>
              <a:gd name="connsiteY1" fmla="*/ 1086523 h 1527586"/>
              <a:gd name="connsiteX2" fmla="*/ 0 w 889802"/>
              <a:gd name="connsiteY2" fmla="*/ 1527586 h 152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802" h="1527586">
                <a:moveTo>
                  <a:pt x="355003" y="0"/>
                </a:moveTo>
                <a:cubicBezTo>
                  <a:pt x="648148" y="415962"/>
                  <a:pt x="941294" y="831925"/>
                  <a:pt x="882127" y="1086523"/>
                </a:cubicBezTo>
                <a:cubicBezTo>
                  <a:pt x="822960" y="1341121"/>
                  <a:pt x="411480" y="1434353"/>
                  <a:pt x="0" y="1527586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60" y="4746352"/>
            <a:ext cx="24955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17102"/>
              </p:ext>
            </p:extLst>
          </p:nvPr>
        </p:nvGraphicFramePr>
        <p:xfrm>
          <a:off x="5526424" y="767053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zip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>
            <a:off x="5911660" y="1196752"/>
            <a:ext cx="388532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6477193" y="1196752"/>
            <a:ext cx="975127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1279672" y="5429438"/>
            <a:ext cx="45720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ko-KR" altLang="en-US" dirty="0"/>
              <a:t>전체 객체에 대한 글로벌 에러 코드를 추가</a:t>
            </a:r>
            <a:r>
              <a:rPr lang="en-US" altLang="ko-KR" dirty="0"/>
              <a:t>. </a:t>
            </a:r>
            <a:r>
              <a:rPr lang="ko-KR" altLang="en-US" dirty="0"/>
              <a:t>에러 코드에 대한 메시지가 존재하지 않을 경우 </a:t>
            </a:r>
            <a:r>
              <a:rPr lang="en-US" altLang="ko-KR" dirty="0" err="1"/>
              <a:t>defaultMessage</a:t>
            </a:r>
            <a:r>
              <a:rPr lang="ko-KR" altLang="en-US" dirty="0"/>
              <a:t>를 사용</a:t>
            </a:r>
          </a:p>
        </p:txBody>
      </p:sp>
      <p:cxnSp>
        <p:nvCxnSpPr>
          <p:cNvPr id="20" name="직선 화살표 연결선 19"/>
          <p:cNvCxnSpPr/>
          <p:nvPr/>
        </p:nvCxnSpPr>
        <p:spPr>
          <a:xfrm flipH="1" flipV="1">
            <a:off x="3275856" y="4363008"/>
            <a:ext cx="936104" cy="1066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3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130438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smtClean="0"/>
              <a:t>com.jang.doc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77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Binding Error</a:t>
            </a:r>
            <a:r>
              <a:rPr lang="ko-KR" altLang="en-US" dirty="0" smtClean="0"/>
              <a:t> 코드와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메시시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관리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smtClean="0">
                <a:solidFill>
                  <a:srgbClr val="0000FF"/>
                </a:solidFill>
              </a:rPr>
              <a:t>Errors interface</a:t>
            </a:r>
            <a:r>
              <a:rPr lang="ko-KR" altLang="en-US" sz="1800" dirty="0" smtClean="0">
                <a:solidFill>
                  <a:srgbClr val="0000FF"/>
                </a:solidFill>
              </a:rPr>
              <a:t> 와 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BindingResult</a:t>
            </a:r>
            <a:r>
              <a:rPr lang="en-US" altLang="ko-KR" sz="1800" dirty="0" smtClean="0">
                <a:solidFill>
                  <a:srgbClr val="0000FF"/>
                </a:solidFill>
              </a:rPr>
              <a:t>  interface: </a:t>
            </a:r>
          </a:p>
          <a:p>
            <a:pPr lvl="1"/>
            <a:r>
              <a:rPr lang="en-US" altLang="ko-KR" b="1" dirty="0"/>
              <a:t>Errors </a:t>
            </a:r>
            <a:r>
              <a:rPr lang="en-US" altLang="ko-KR" dirty="0"/>
              <a:t>: </a:t>
            </a:r>
            <a:r>
              <a:rPr lang="en-US" altLang="ko-KR" dirty="0" err="1" smtClean="0"/>
              <a:t>org.springframework.validation.Errors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유효성 </a:t>
            </a:r>
            <a:r>
              <a:rPr lang="ko-KR" altLang="en-US" dirty="0"/>
              <a:t>검증 </a:t>
            </a:r>
            <a:r>
              <a:rPr lang="ko-KR" altLang="en-US" dirty="0" smtClean="0"/>
              <a:t>결과 저장</a:t>
            </a:r>
          </a:p>
          <a:p>
            <a:pPr lvl="1"/>
            <a:r>
              <a:rPr lang="en-US" altLang="ko-KR" b="1" dirty="0" err="1" smtClean="0"/>
              <a:t>BindingResult</a:t>
            </a:r>
            <a:r>
              <a:rPr lang="en-US" altLang="ko-KR" b="1" dirty="0" smtClean="0"/>
              <a:t>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org.springframework.validation.BindingResult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en-US" altLang="ko-KR" dirty="0" smtClean="0"/>
              <a:t>-Errors</a:t>
            </a:r>
            <a:r>
              <a:rPr lang="ko-KR" altLang="en-US" dirty="0"/>
              <a:t>의 인터페이스의 하위 </a:t>
            </a:r>
            <a:r>
              <a:rPr lang="ko-KR" altLang="en-US" dirty="0" smtClean="0"/>
              <a:t>인터페이스</a:t>
            </a:r>
            <a:r>
              <a:rPr lang="en-US" altLang="ko-KR" dirty="0" smtClean="0"/>
              <a:t>, </a:t>
            </a:r>
            <a:r>
              <a:rPr lang="ko-KR" altLang="en-US" dirty="0" smtClean="0"/>
              <a:t>폼에서 커맨드</a:t>
            </a:r>
            <a:r>
              <a:rPr lang="en-US" altLang="ko-KR" dirty="0" smtClean="0"/>
              <a:t>(</a:t>
            </a:r>
            <a:r>
              <a:rPr lang="ko-KR" altLang="en-US" dirty="0" smtClean="0"/>
              <a:t>전달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객체에 </a:t>
            </a:r>
            <a:r>
              <a:rPr lang="ko-KR" altLang="en-US" dirty="0" err="1"/>
              <a:t>바인딩한</a:t>
            </a:r>
            <a:r>
              <a:rPr lang="ko-KR" altLang="en-US" dirty="0"/>
              <a:t> 결과를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marL="685800" lvl="2" indent="0">
              <a:buNone/>
            </a:pPr>
            <a:endParaRPr lang="ko-KR" altLang="en-US" dirty="0"/>
          </a:p>
          <a:p>
            <a:r>
              <a:rPr lang="ko-KR" altLang="en-US" dirty="0" err="1" smtClean="0"/>
              <a:t>메서드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rgbClr val="0000FF"/>
                </a:solidFill>
              </a:rPr>
              <a:t>reject</a:t>
            </a:r>
            <a:r>
              <a:rPr lang="en-US" altLang="ko-KR" dirty="0" smtClean="0"/>
              <a:t>(String </a:t>
            </a:r>
            <a:r>
              <a:rPr lang="en-US" altLang="ko-KR" dirty="0" err="1"/>
              <a:t>errorCode</a:t>
            </a:r>
            <a:r>
              <a:rPr lang="en-US" altLang="ko-KR" dirty="0"/>
              <a:t>, String </a:t>
            </a:r>
            <a:r>
              <a:rPr lang="en-US" altLang="ko-KR" dirty="0" err="1"/>
              <a:t>defaultMessage</a:t>
            </a:r>
            <a:r>
              <a:rPr lang="en-US" altLang="ko-KR" dirty="0"/>
              <a:t>)</a:t>
            </a:r>
            <a:r>
              <a:rPr lang="ko-KR" altLang="en-US" dirty="0"/>
              <a:t> </a:t>
            </a:r>
            <a:r>
              <a:rPr lang="en-US" altLang="ko-KR" dirty="0"/>
              <a:t>: </a:t>
            </a:r>
            <a:r>
              <a:rPr lang="ko-KR" altLang="en-US" dirty="0"/>
              <a:t>전체 객체에 대한 글로벌 에러 코드를 </a:t>
            </a:r>
            <a:r>
              <a:rPr lang="ko-KR" altLang="en-US" dirty="0" smtClean="0"/>
              <a:t>추가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에러 메시지는 </a:t>
            </a:r>
            <a:r>
              <a:rPr lang="en-US" altLang="ko-KR" dirty="0" err="1" smtClean="0">
                <a:solidFill>
                  <a:srgbClr val="0000FF"/>
                </a:solidFill>
              </a:rPr>
              <a:t>MessgaeSource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검색</a:t>
            </a:r>
            <a:r>
              <a:rPr lang="en-US" altLang="ko-KR" dirty="0" smtClean="0"/>
              <a:t>  </a:t>
            </a:r>
          </a:p>
          <a:p>
            <a:pPr lvl="1"/>
            <a:r>
              <a:rPr lang="ko-KR" altLang="en-US" dirty="0" smtClean="0"/>
              <a:t>에러 </a:t>
            </a:r>
            <a:r>
              <a:rPr lang="ko-KR" altLang="en-US" dirty="0"/>
              <a:t>코드에 대한 메시지가 존재하지 않을 경우 </a:t>
            </a:r>
            <a:r>
              <a:rPr lang="en-US" altLang="ko-KR" dirty="0" err="1"/>
              <a:t>defaultMessage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rejectValue</a:t>
            </a:r>
            <a:r>
              <a:rPr lang="en-US" altLang="ko-KR" dirty="0" smtClean="0"/>
              <a:t>(String </a:t>
            </a:r>
            <a:r>
              <a:rPr lang="en-US" altLang="ko-KR" dirty="0"/>
              <a:t>field, String </a:t>
            </a:r>
            <a:r>
              <a:rPr lang="en-US" altLang="ko-KR" dirty="0" err="1"/>
              <a:t>errorCode</a:t>
            </a:r>
            <a:r>
              <a:rPr lang="en-US" altLang="ko-KR" dirty="0"/>
              <a:t>) : </a:t>
            </a:r>
            <a:r>
              <a:rPr lang="ko-KR" altLang="en-US" dirty="0"/>
              <a:t>필드에 대한 에러 코드를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r>
              <a:rPr lang="ko-KR" altLang="en-US" dirty="0"/>
              <a:t> </a:t>
            </a:r>
            <a:r>
              <a:rPr lang="en-US" altLang="ko-KR" dirty="0" err="1">
                <a:solidFill>
                  <a:srgbClr val="0000FF"/>
                </a:solidFill>
              </a:rPr>
              <a:t>hasErrors</a:t>
            </a:r>
            <a:r>
              <a:rPr lang="en-US" altLang="ko-KR" dirty="0">
                <a:solidFill>
                  <a:srgbClr val="0000FF"/>
                </a:solidFill>
              </a:rPr>
              <a:t>()</a:t>
            </a:r>
            <a:r>
              <a:rPr lang="ko-KR" altLang="en-US" dirty="0"/>
              <a:t> </a:t>
            </a:r>
            <a:r>
              <a:rPr lang="en-US" altLang="ko-KR" dirty="0"/>
              <a:t>: </a:t>
            </a:r>
            <a:r>
              <a:rPr lang="ko-KR" altLang="en-US" dirty="0"/>
              <a:t>에러가 존재하는 경우 </a:t>
            </a:r>
            <a:r>
              <a:rPr lang="en-US" altLang="ko-KR" dirty="0"/>
              <a:t>true </a:t>
            </a:r>
            <a:r>
              <a:rPr lang="ko-KR" altLang="en-US" dirty="0" smtClean="0"/>
              <a:t>리턴</a:t>
            </a:r>
            <a:endParaRPr lang="en-US" altLang="ko-KR" dirty="0" smtClean="0"/>
          </a:p>
          <a:p>
            <a:pPr lvl="1"/>
            <a:r>
              <a:rPr lang="ko-KR" altLang="en-US" dirty="0"/>
              <a:t> </a:t>
            </a:r>
            <a:r>
              <a:rPr lang="en-US" altLang="ko-KR" dirty="0" err="1">
                <a:solidFill>
                  <a:srgbClr val="0000FF"/>
                </a:solidFill>
              </a:rPr>
              <a:t>hasFieldErrors</a:t>
            </a:r>
            <a:r>
              <a:rPr lang="en-US" altLang="ko-KR" dirty="0">
                <a:solidFill>
                  <a:srgbClr val="0000FF"/>
                </a:solidFill>
              </a:rPr>
              <a:t>(String field)</a:t>
            </a:r>
            <a:r>
              <a:rPr lang="ko-KR" altLang="en-US" dirty="0"/>
              <a:t> </a:t>
            </a:r>
            <a:r>
              <a:rPr lang="en-US" altLang="ko-KR" dirty="0"/>
              <a:t>: </a:t>
            </a:r>
            <a:r>
              <a:rPr lang="en-US" altLang="ko-KR" dirty="0" err="1"/>
              <a:t>rejectValue</a:t>
            </a:r>
            <a:r>
              <a:rPr lang="en-US" altLang="ko-KR" dirty="0"/>
              <a:t>() </a:t>
            </a:r>
            <a:r>
              <a:rPr lang="ko-KR" altLang="en-US" dirty="0" err="1"/>
              <a:t>메서드를</a:t>
            </a:r>
            <a:r>
              <a:rPr lang="ko-KR" altLang="en-US" dirty="0"/>
              <a:t> 이용해서 추가한 특정 필드의 에러가 존재할 경우 </a:t>
            </a:r>
            <a:r>
              <a:rPr lang="en-US" altLang="ko-KR" dirty="0"/>
              <a:t>true </a:t>
            </a:r>
            <a:r>
              <a:rPr lang="ko-KR" altLang="en-US" dirty="0" smtClean="0"/>
              <a:t>리턴</a:t>
            </a:r>
            <a:endParaRPr lang="en-US" altLang="ko-KR" dirty="0" smtClean="0"/>
          </a:p>
          <a:p>
            <a:pPr lvl="1"/>
            <a:r>
              <a:rPr lang="en-US" altLang="ko-KR" dirty="0" err="1">
                <a:solidFill>
                  <a:srgbClr val="0000FF"/>
                </a:solidFill>
              </a:rPr>
              <a:t>hasGlobalErrors</a:t>
            </a:r>
            <a:r>
              <a:rPr lang="en-US" altLang="ko-KR" dirty="0" smtClean="0">
                <a:solidFill>
                  <a:srgbClr val="0000FF"/>
                </a:solidFill>
              </a:rPr>
              <a:t>()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: reject</a:t>
            </a:r>
            <a:r>
              <a:rPr lang="en-US" altLang="ko-KR" dirty="0"/>
              <a:t>() </a:t>
            </a:r>
            <a:r>
              <a:rPr lang="ko-KR" altLang="en-US" dirty="0" err="1"/>
              <a:t>메서드를</a:t>
            </a:r>
            <a:r>
              <a:rPr lang="ko-KR" altLang="en-US" dirty="0"/>
              <a:t> 이용해서 추가된 글로벌 에러가 존재할 경우 </a:t>
            </a:r>
            <a:r>
              <a:rPr lang="en-US" altLang="ko-KR" dirty="0"/>
              <a:t>true </a:t>
            </a:r>
            <a:r>
              <a:rPr lang="ko-KR" altLang="en-US" dirty="0" smtClean="0"/>
              <a:t>리턴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99418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61" y="2237883"/>
            <a:ext cx="2505075" cy="125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로그인 실패 에러 메시지  </a:t>
            </a:r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9286" y="836712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600" dirty="0">
                <a:solidFill>
                  <a:srgbClr val="0000FF"/>
                </a:solidFill>
              </a:rPr>
              <a:t>="user" </a:t>
            </a:r>
            <a:r>
              <a:rPr lang="en-US" altLang="ko-KR" sz="1600" dirty="0"/>
              <a:t>method="post" action="</a:t>
            </a:r>
            <a:r>
              <a:rPr lang="en-US" altLang="ko-KR" sz="1600" dirty="0">
                <a:solidFill>
                  <a:srgbClr val="0000FF"/>
                </a:solidFill>
              </a:rPr>
              <a:t>login.html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</a:t>
            </a:r>
            <a:r>
              <a:rPr lang="en-US" altLang="ko-KR" sz="1600" u="sng" dirty="0" smtClean="0"/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u="sng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/>
              <a:t>       </a:t>
            </a:r>
            <a:r>
              <a:rPr lang="en-US" altLang="ko-KR" sz="1800" dirty="0">
                <a:solidFill>
                  <a:srgbClr val="0000FF"/>
                </a:solidFill>
              </a:rPr>
              <a:t>&lt;</a:t>
            </a:r>
            <a:r>
              <a:rPr lang="en-US" altLang="ko-KR" sz="18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800" dirty="0">
                <a:solidFill>
                  <a:srgbClr val="0000FF"/>
                </a:solidFill>
              </a:rPr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/>
              <a:t>  </a:t>
            </a:r>
            <a:r>
              <a:rPr lang="en-US" altLang="ko-KR" sz="1800" dirty="0" smtClean="0"/>
              <a:t>         &lt;</a:t>
            </a:r>
            <a:r>
              <a:rPr lang="en-US" altLang="ko-KR" sz="1800" dirty="0"/>
              <a:t>span class="</a:t>
            </a:r>
            <a:r>
              <a:rPr lang="en-US" altLang="ko-KR" sz="1800" dirty="0" err="1"/>
              <a:t>fieldError</a:t>
            </a:r>
            <a:r>
              <a:rPr lang="en-US" altLang="ko-KR" sz="18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              &lt;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var</a:t>
            </a:r>
            <a:r>
              <a:rPr lang="en-US" altLang="ko-KR" sz="1800" dirty="0" smtClean="0">
                <a:solidFill>
                  <a:srgbClr val="0000FF"/>
                </a:solidFill>
              </a:rPr>
              <a:t>="err" items="${</a:t>
            </a:r>
            <a:r>
              <a:rPr lang="en-US" altLang="ko-KR" sz="1800" dirty="0" err="1" smtClean="0">
                <a:solidFill>
                  <a:srgbClr val="7030A0"/>
                </a:solidFill>
              </a:rPr>
              <a:t>errors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.globalErrors</a:t>
            </a:r>
            <a:r>
              <a:rPr lang="en-US" altLang="ko-KR" sz="1800" dirty="0" smtClean="0">
                <a:solidFill>
                  <a:srgbClr val="0000FF"/>
                </a:solidFill>
              </a:rPr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                  &lt;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spring:message</a:t>
            </a:r>
            <a:r>
              <a:rPr lang="en-US" altLang="ko-KR" sz="1800" dirty="0" smtClean="0">
                <a:solidFill>
                  <a:srgbClr val="0000FF"/>
                </a:solidFill>
              </a:rPr>
              <a:t> code="${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err.code</a:t>
            </a:r>
            <a:r>
              <a:rPr lang="en-US" altLang="ko-KR" sz="1800" dirty="0" smtClean="0">
                <a:solidFill>
                  <a:srgbClr val="0000FF"/>
                </a:solidFill>
              </a:rPr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              &lt;/</a:t>
            </a:r>
            <a:r>
              <a:rPr lang="en-US" altLang="ko-KR" sz="18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8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           </a:t>
            </a:r>
            <a:r>
              <a:rPr lang="en-US" altLang="ko-KR" sz="1800" dirty="0" smtClean="0"/>
              <a:t>&lt;/</a:t>
            </a:r>
            <a:r>
              <a:rPr lang="en-US" altLang="ko-KR" sz="1800" dirty="0"/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800" dirty="0">
                <a:solidFill>
                  <a:srgbClr val="0000FF"/>
                </a:solidFill>
              </a:rPr>
              <a:t>   </a:t>
            </a:r>
            <a:r>
              <a:rPr lang="en-US" altLang="ko-KR" sz="1800" dirty="0" smtClean="0">
                <a:solidFill>
                  <a:srgbClr val="0000FF"/>
                </a:solidFill>
              </a:rPr>
              <a:t>    &lt;/</a:t>
            </a:r>
            <a:r>
              <a:rPr lang="en-US" altLang="ko-KR" sz="18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8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&lt;/</a:t>
            </a:r>
            <a:r>
              <a:rPr lang="en-US" altLang="ko-KR" sz="1600" dirty="0"/>
              <a:t>body&gt;</a:t>
            </a:r>
            <a:endParaRPr lang="ko-KR" altLang="en-US" sz="1600" dirty="0"/>
          </a:p>
        </p:txBody>
      </p:sp>
      <p:sp>
        <p:nvSpPr>
          <p:cNvPr id="8" name="자유형 7"/>
          <p:cNvSpPr/>
          <p:nvPr/>
        </p:nvSpPr>
        <p:spPr>
          <a:xfrm rot="20040764">
            <a:off x="4516389" y="2411299"/>
            <a:ext cx="2020960" cy="504710"/>
          </a:xfrm>
          <a:custGeom>
            <a:avLst/>
            <a:gdLst>
              <a:gd name="connsiteX0" fmla="*/ 0 w 1622424"/>
              <a:gd name="connsiteY0" fmla="*/ 95135 h 504710"/>
              <a:gd name="connsiteX1" fmla="*/ 1400175 w 1622424"/>
              <a:gd name="connsiteY1" fmla="*/ 28460 h 504710"/>
              <a:gd name="connsiteX2" fmla="*/ 1600200 w 1622424"/>
              <a:gd name="connsiteY2" fmla="*/ 504710 h 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424" h="504710">
                <a:moveTo>
                  <a:pt x="0" y="95135"/>
                </a:moveTo>
                <a:cubicBezTo>
                  <a:pt x="566737" y="27666"/>
                  <a:pt x="1133475" y="-39802"/>
                  <a:pt x="1400175" y="28460"/>
                </a:cubicBezTo>
                <a:cubicBezTo>
                  <a:pt x="1666875" y="96722"/>
                  <a:pt x="1633537" y="300716"/>
                  <a:pt x="1600200" y="504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70358" y="4149080"/>
            <a:ext cx="6545193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solidFill>
                  <a:srgbClr val="0000FF"/>
                </a:solidFill>
              </a:rPr>
              <a:t>&lt;</a:t>
            </a:r>
            <a:r>
              <a:rPr lang="en-US" altLang="ko-KR" b="1" dirty="0" err="1" smtClean="0">
                <a:solidFill>
                  <a:srgbClr val="0000FF"/>
                </a:solidFill>
              </a:rPr>
              <a:t>spring:hasBindErrors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기술된 객체에 대한  </a:t>
            </a:r>
            <a:r>
              <a:rPr lang="en-US" altLang="ko-KR" dirty="0" err="1" smtClean="0"/>
              <a:t>eorror</a:t>
            </a:r>
            <a:r>
              <a:rPr lang="ko-KR" altLang="en-US" dirty="0" smtClean="0"/>
              <a:t>가  존재하는 경우에만 실행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    &lt;</a:t>
            </a:r>
            <a:r>
              <a:rPr lang="en-US" altLang="ko-KR" dirty="0" err="1" smtClean="0"/>
              <a:t>spring:hasBindErrors</a:t>
            </a:r>
            <a:r>
              <a:rPr lang="en-US" altLang="ko-KR" dirty="0" smtClean="0"/>
              <a:t>  name=</a:t>
            </a:r>
            <a:r>
              <a:rPr lang="en-US" altLang="ko-KR" i="1" dirty="0" smtClean="0"/>
              <a:t>"user"&gt;</a:t>
            </a:r>
          </a:p>
          <a:p>
            <a:endParaRPr lang="en-US" altLang="ko-KR" i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b="1" dirty="0">
                <a:solidFill>
                  <a:srgbClr val="0000FF"/>
                </a:solidFill>
              </a:rPr>
              <a:t>&lt;</a:t>
            </a:r>
            <a:r>
              <a:rPr lang="en-US" altLang="ko-KR" b="1" dirty="0" err="1">
                <a:solidFill>
                  <a:srgbClr val="0000FF"/>
                </a:solidFill>
              </a:rPr>
              <a:t>spring:message</a:t>
            </a:r>
            <a:r>
              <a:rPr lang="en-US" altLang="ko-KR" b="1" dirty="0">
                <a:solidFill>
                  <a:srgbClr val="0000FF"/>
                </a:solidFill>
              </a:rPr>
              <a:t>  </a:t>
            </a:r>
            <a:r>
              <a:rPr lang="en-US" altLang="ko-KR" b="1" dirty="0" smtClean="0">
                <a:solidFill>
                  <a:srgbClr val="0000FF"/>
                </a:solidFill>
              </a:rPr>
              <a:t>: </a:t>
            </a:r>
            <a:r>
              <a:rPr lang="en-US" altLang="ko-KR" b="1" dirty="0" err="1">
                <a:solidFill>
                  <a:srgbClr val="0000FF"/>
                </a:solidFill>
              </a:rPr>
              <a:t>MessageSource</a:t>
            </a:r>
            <a:r>
              <a:rPr lang="en-US" altLang="ko-KR" b="1" dirty="0">
                <a:solidFill>
                  <a:srgbClr val="0000FF"/>
                </a:solidFill>
              </a:rPr>
              <a:t> </a:t>
            </a:r>
            <a:r>
              <a:rPr lang="ko-KR" altLang="en-US" b="1" dirty="0" smtClean="0">
                <a:solidFill>
                  <a:srgbClr val="0000FF"/>
                </a:solidFill>
              </a:rPr>
              <a:t>클래스를 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이용하여 메시지 국제화를 지원</a:t>
            </a:r>
            <a:endParaRPr lang="en-US" altLang="ko-KR" b="1" dirty="0">
              <a:solidFill>
                <a:srgbClr val="0000FF"/>
              </a:solidFill>
            </a:endParaRPr>
          </a:p>
          <a:p>
            <a:r>
              <a:rPr lang="en-US" altLang="ko-KR" dirty="0" smtClean="0"/>
              <a:t>    &lt;</a:t>
            </a:r>
            <a:r>
              <a:rPr lang="en-US" altLang="ko-KR" dirty="0" err="1"/>
              <a:t>spring:message</a:t>
            </a:r>
            <a:r>
              <a:rPr lang="en-US" altLang="ko-KR" dirty="0"/>
              <a:t> </a:t>
            </a:r>
            <a:r>
              <a:rPr lang="en-US" altLang="ko-KR" dirty="0" smtClean="0"/>
              <a:t> code</a:t>
            </a:r>
            <a:r>
              <a:rPr lang="en-US" altLang="ko-KR" dirty="0"/>
              <a:t>=</a:t>
            </a:r>
            <a:r>
              <a:rPr lang="en-US" altLang="ko-KR" i="1" dirty="0"/>
              <a:t>"${</a:t>
            </a:r>
            <a:r>
              <a:rPr lang="en-US" altLang="ko-KR" i="1" dirty="0" err="1"/>
              <a:t>error.code</a:t>
            </a:r>
            <a:r>
              <a:rPr lang="en-US" altLang="ko-KR" i="1" dirty="0"/>
              <a:t>}"  /&gt;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0230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6. </a:t>
            </a:r>
            <a:r>
              <a:rPr lang="en-US" altLang="ko-KR" dirty="0" err="1" smtClean="0"/>
              <a:t>messages.properties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MessageSource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760640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검증오류정보는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bindingResult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모두 저장됨</a:t>
            </a:r>
            <a:endParaRPr lang="en-US" altLang="ko-KR" sz="1600" dirty="0" smtClean="0"/>
          </a:p>
          <a:p>
            <a:r>
              <a:rPr lang="ko-KR" altLang="en-US" sz="1600" dirty="0" smtClean="0"/>
              <a:t>컨트롤러에 의해서 </a:t>
            </a:r>
            <a:r>
              <a:rPr lang="en-US" altLang="ko-KR" sz="1600" dirty="0" smtClean="0"/>
              <a:t>view(form)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전달된다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폼을 출력할 때 </a:t>
            </a:r>
            <a:r>
              <a:rPr lang="en-US" altLang="ko-KR" sz="1600" dirty="0" err="1"/>
              <a:t>bindingResult</a:t>
            </a:r>
            <a:r>
              <a:rPr lang="ko-KR" altLang="en-US" sz="1600" dirty="0" smtClean="0"/>
              <a:t>에 담긴 오류정보를 활용하여 에러메시지를 생성한다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스프링은 </a:t>
            </a:r>
            <a:r>
              <a:rPr lang="en-US" altLang="ko-KR" sz="1600" dirty="0" err="1" smtClean="0"/>
              <a:t>messages.properties</a:t>
            </a:r>
            <a:r>
              <a:rPr lang="ko-KR" altLang="en-US" sz="1600" dirty="0" smtClean="0"/>
              <a:t>의 메시지를 가져와 에러메시지로 사용</a:t>
            </a:r>
            <a:r>
              <a:rPr lang="en-US" altLang="ko-KR" sz="1600" dirty="0" smtClean="0"/>
              <a:t>( </a:t>
            </a:r>
            <a:r>
              <a:rPr lang="ko-KR" altLang="en-US" sz="1600" dirty="0" smtClean="0"/>
              <a:t>코드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ko-KR" altLang="en-US" sz="1600" dirty="0" smtClean="0">
                <a:sym typeface="Wingdings" panose="05000000000000000000" pitchFamily="2" charset="2"/>
              </a:rPr>
              <a:t>메시지</a:t>
            </a:r>
            <a:r>
              <a:rPr lang="en-US" altLang="ko-KR" sz="1600" dirty="0" smtClean="0">
                <a:sym typeface="Wingdings" panose="05000000000000000000" pitchFamily="2" charset="2"/>
              </a:rPr>
              <a:t>)</a:t>
            </a:r>
          </a:p>
          <a:p>
            <a:r>
              <a:rPr lang="ko-KR" altLang="en-US" sz="1600" dirty="0" err="1" smtClean="0">
                <a:sym typeface="Wingdings" panose="05000000000000000000" pitchFamily="2" charset="2"/>
              </a:rPr>
              <a:t>프로퍼티</a:t>
            </a:r>
            <a:r>
              <a:rPr lang="ko-KR" altLang="en-US" sz="1600" dirty="0" smtClean="0">
                <a:sym typeface="Wingdings" panose="05000000000000000000" pitchFamily="2" charset="2"/>
              </a:rPr>
              <a:t> 파일은 유니코드로 변환하여 저장해야 함 </a:t>
            </a:r>
            <a:endParaRPr lang="en-US" altLang="ko-KR" sz="1600" dirty="0" smtClean="0">
              <a:sym typeface="Wingdings" panose="05000000000000000000" pitchFamily="2" charset="2"/>
            </a:endParaRPr>
          </a:p>
          <a:p>
            <a:r>
              <a:rPr lang="en-US" altLang="ko-KR" sz="1600" dirty="0" smtClean="0"/>
              <a:t>Native2ascii.exe  [source]  [destination] </a:t>
            </a:r>
            <a:r>
              <a:rPr lang="ko-KR" altLang="en-US" sz="1600" dirty="0" smtClean="0"/>
              <a:t>변환 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469478" y="2852167"/>
            <a:ext cx="5398665" cy="31393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Error.</a:t>
            </a:r>
            <a:r>
              <a:rPr lang="ko-KR" altLang="en-US" dirty="0" smtClean="0"/>
              <a:t>에러코드 </a:t>
            </a:r>
            <a:r>
              <a:rPr lang="en-US" altLang="ko-KR" dirty="0" smtClean="0"/>
              <a:t>.</a:t>
            </a:r>
            <a:r>
              <a:rPr lang="ko-KR" altLang="en-US" dirty="0" smtClean="0"/>
              <a:t>모델이름</a:t>
            </a:r>
            <a:r>
              <a:rPr lang="en-US" altLang="ko-KR" dirty="0" smtClean="0"/>
              <a:t>.</a:t>
            </a:r>
            <a:r>
              <a:rPr lang="ko-KR" altLang="en-US" dirty="0" smtClean="0"/>
              <a:t>필드이름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error.input.user</a:t>
            </a:r>
            <a:r>
              <a:rPr lang="en-US" altLang="ko-KR" dirty="0"/>
              <a:t>=     *</a:t>
            </a:r>
            <a:r>
              <a:rPr lang="ko-KR" altLang="en-US" dirty="0"/>
              <a:t>입력 정보에 문제가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error.required.user.id=**</a:t>
            </a:r>
            <a:r>
              <a:rPr lang="ko-KR" altLang="en-US" dirty="0"/>
              <a:t>유저</a:t>
            </a:r>
            <a:r>
              <a:rPr lang="en-US" altLang="ko-KR" dirty="0"/>
              <a:t>ID</a:t>
            </a:r>
            <a:r>
              <a:rPr lang="ko-KR" altLang="en-US" dirty="0"/>
              <a:t>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error.required.user.pass</a:t>
            </a:r>
            <a:r>
              <a:rPr lang="en-US" altLang="ko-KR" dirty="0"/>
              <a:t>=**</a:t>
            </a:r>
            <a:r>
              <a:rPr lang="ko-KR" altLang="en-US" dirty="0"/>
              <a:t>패스워드를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error.required.user.name=</a:t>
            </a:r>
            <a:r>
              <a:rPr lang="ko-KR" altLang="en-US" dirty="0"/>
              <a:t>이름을 입력해 주세요</a:t>
            </a:r>
            <a:r>
              <a:rPr lang="en-US" altLang="ko-KR" dirty="0"/>
              <a:t>..</a:t>
            </a:r>
          </a:p>
          <a:p>
            <a:r>
              <a:rPr lang="en-US" altLang="ko-KR" dirty="0" err="1"/>
              <a:t>error.required.user.jumin</a:t>
            </a:r>
            <a:r>
              <a:rPr lang="en-US" altLang="ko-KR" dirty="0"/>
              <a:t>=</a:t>
            </a:r>
            <a:r>
              <a:rPr lang="ko-KR" altLang="en-US" dirty="0"/>
              <a:t>주민번호를 입력해 주세요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error.duplicate.user</a:t>
            </a:r>
            <a:r>
              <a:rPr lang="en-US" altLang="ko-KR" dirty="0"/>
              <a:t>=</a:t>
            </a:r>
            <a:r>
              <a:rPr lang="ko-KR" altLang="en-US" dirty="0"/>
              <a:t>입력된 유저</a:t>
            </a:r>
            <a:r>
              <a:rPr lang="en-US" altLang="ko-KR" dirty="0"/>
              <a:t>ID</a:t>
            </a:r>
            <a:r>
              <a:rPr lang="ko-KR" altLang="en-US" dirty="0"/>
              <a:t>는 이미 사용 중입니다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error.login.user</a:t>
            </a:r>
            <a:r>
              <a:rPr lang="en-US" altLang="ko-KR" dirty="0"/>
              <a:t>=</a:t>
            </a:r>
            <a:r>
              <a:rPr lang="ko-KR" altLang="en-US" dirty="0"/>
              <a:t>아이디나 패스워드가 일치하지 않습니다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error.find.user</a:t>
            </a:r>
            <a:r>
              <a:rPr lang="en-US" altLang="ko-KR" dirty="0"/>
              <a:t>=</a:t>
            </a:r>
            <a:r>
              <a:rPr lang="ko-KR" altLang="en-US" dirty="0"/>
              <a:t>사용자 정보와 일치하는 아이디를  검색할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7" y="2564904"/>
            <a:ext cx="398056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148065" y="773452"/>
            <a:ext cx="36003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i="0" u="none" strike="noStrike" cap="none" normalizeH="0" baseline="0" dirty="0" err="1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Jsp</a:t>
            </a:r>
            <a:r>
              <a:rPr kumimoji="1" lang="ko-KR" altLang="en-US" sz="1400" i="0" u="none" strike="noStrike" cap="none" normalizeH="0" baseline="0" dirty="0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에서 출력</a:t>
            </a:r>
            <a:r>
              <a:rPr kumimoji="1" lang="en-US" altLang="ko-KR" sz="1400" i="0" u="none" strike="noStrike" cap="none" normalizeH="0" baseline="0" dirty="0" smtClean="0">
                <a:ln>
                  <a:noFill/>
                </a:ln>
                <a:effectLst/>
                <a:latin typeface="HY강B" panose="02030600000101010101" pitchFamily="18" charset="-127"/>
                <a:ea typeface="HY강B" panose="02030600000101010101" pitchFamily="18" charset="-127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Consolas" pitchFamily="49" charset="0"/>
                <a:ea typeface="굴림" pitchFamily="50" charset="-127"/>
                <a:cs typeface="Consolas" pitchFamily="49" charset="0"/>
              </a:rPr>
              <a:t>&lt;spring:message code="code_name"/&gt;</a:t>
            </a:r>
            <a:r>
              <a:rPr kumimoji="1" lang="ko-KR" altLang="ko-KR" sz="1400" b="0" i="0" u="none" strike="noStrike" cap="none" normalizeH="0" baseline="0" dirty="0" smtClean="0">
                <a:ln>
                  <a:noFill/>
                </a:ln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7881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메시지소스 생성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24396" y="2996952"/>
            <a:ext cx="62646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spring:</a:t>
            </a:r>
            <a:r>
              <a:rPr lang="en-US" altLang="ko-KR" dirty="0" err="1">
                <a:solidFill>
                  <a:srgbClr val="0000FF"/>
                </a:solidFill>
              </a:rPr>
              <a:t>hasBindErrors</a:t>
            </a:r>
            <a:r>
              <a:rPr lang="en-US" altLang="ko-KR" dirty="0"/>
              <a:t> name=</a:t>
            </a:r>
            <a:r>
              <a:rPr lang="en-US" altLang="ko-KR" i="1" dirty="0"/>
              <a:t>"user"&gt;</a:t>
            </a:r>
          </a:p>
          <a:p>
            <a:r>
              <a:rPr lang="en-US" altLang="ko-KR" dirty="0"/>
              <a:t>  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/>
              <a:t>"&gt;</a:t>
            </a:r>
          </a:p>
          <a:p>
            <a:r>
              <a:rPr lang="en-US" altLang="ko-KR" dirty="0"/>
              <a:t>  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var</a:t>
            </a:r>
            <a:r>
              <a:rPr lang="en-US" altLang="ko-KR" dirty="0">
                <a:solidFill>
                  <a:srgbClr val="0000FF"/>
                </a:solidFill>
              </a:rPr>
              <a:t>=</a:t>
            </a:r>
            <a:r>
              <a:rPr lang="en-US" altLang="ko-KR" i="1" dirty="0">
                <a:solidFill>
                  <a:srgbClr val="0000FF"/>
                </a:solidFill>
              </a:rPr>
              <a:t>"error" items="${</a:t>
            </a:r>
            <a:r>
              <a:rPr lang="en-US" altLang="ko-KR" i="1" dirty="0" err="1">
                <a:solidFill>
                  <a:srgbClr val="0000FF"/>
                </a:solidFill>
              </a:rPr>
              <a:t>errors.globalErrors</a:t>
            </a:r>
            <a:r>
              <a:rPr lang="en-US" altLang="ko-KR" i="1" dirty="0">
                <a:solidFill>
                  <a:srgbClr val="0000FF"/>
                </a:solidFill>
              </a:rPr>
              <a:t>}" 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</a:rPr>
              <a:t>       &lt;</a:t>
            </a:r>
            <a:r>
              <a:rPr lang="en-US" altLang="ko-KR" dirty="0" err="1">
                <a:solidFill>
                  <a:srgbClr val="0000FF"/>
                </a:solidFill>
              </a:rPr>
              <a:t>spring:</a:t>
            </a:r>
            <a:r>
              <a:rPr lang="en-US" altLang="ko-KR" dirty="0" err="1">
                <a:solidFill>
                  <a:schemeClr val="accent4">
                    <a:lumMod val="50000"/>
                  </a:schemeClr>
                </a:solidFill>
              </a:rPr>
              <a:t>message</a:t>
            </a:r>
            <a:r>
              <a:rPr lang="en-US" altLang="ko-KR" dirty="0">
                <a:solidFill>
                  <a:srgbClr val="0000FF"/>
                </a:solidFill>
              </a:rPr>
              <a:t> code=</a:t>
            </a:r>
            <a:r>
              <a:rPr lang="en-US" altLang="ko-KR" i="1" dirty="0">
                <a:solidFill>
                  <a:srgbClr val="0000FF"/>
                </a:solidFill>
              </a:rPr>
              <a:t>"${</a:t>
            </a:r>
            <a:r>
              <a:rPr lang="en-US" altLang="ko-KR" i="1" dirty="0" err="1">
                <a:solidFill>
                  <a:srgbClr val="0000FF"/>
                </a:solidFill>
              </a:rPr>
              <a:t>error.code</a:t>
            </a:r>
            <a:r>
              <a:rPr lang="en-US" altLang="ko-KR" i="1" dirty="0">
                <a:solidFill>
                  <a:srgbClr val="0000FF"/>
                </a:solidFill>
              </a:rPr>
              <a:t>}"  /&gt;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 &lt;/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&gt;</a:t>
            </a:r>
          </a:p>
          <a:p>
            <a:r>
              <a:rPr lang="en-US" altLang="ko-KR" dirty="0"/>
              <a:t>  &lt;/span&gt;</a:t>
            </a:r>
          </a:p>
          <a:p>
            <a:r>
              <a:rPr lang="en-US" altLang="ko-KR" dirty="0"/>
              <a:t>   &lt;/</a:t>
            </a:r>
            <a:r>
              <a:rPr lang="en-US" altLang="ko-KR" dirty="0" err="1"/>
              <a:t>spring:hasBindErrors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    …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/>
              <a:t>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 smtClean="0"/>
              <a:t>"&gt; </a:t>
            </a:r>
            <a:r>
              <a:rPr lang="en-US" altLang="ko-KR" b="1" i="1" dirty="0" smtClean="0">
                <a:solidFill>
                  <a:srgbClr val="0000FF"/>
                </a:solidFill>
              </a:rPr>
              <a:t>&lt;</a:t>
            </a:r>
            <a:r>
              <a:rPr lang="en-US" altLang="ko-KR" b="1" i="1" dirty="0" err="1">
                <a:solidFill>
                  <a:srgbClr val="0000FF"/>
                </a:solidFill>
              </a:rPr>
              <a:t>form:errors</a:t>
            </a:r>
            <a:r>
              <a:rPr lang="en-US" altLang="ko-KR" b="1" i="1" dirty="0">
                <a:solidFill>
                  <a:srgbClr val="0000FF"/>
                </a:solidFill>
              </a:rPr>
              <a:t> path="pass" </a:t>
            </a:r>
            <a:r>
              <a:rPr lang="en-US" altLang="ko-KR" b="1" i="1" dirty="0" smtClean="0">
                <a:solidFill>
                  <a:srgbClr val="0000FF"/>
                </a:solidFill>
              </a:rPr>
              <a:t>/&gt; </a:t>
            </a:r>
            <a:r>
              <a:rPr lang="en-US" altLang="ko-KR" i="1" dirty="0" smtClean="0"/>
              <a:t>&lt;/</a:t>
            </a:r>
            <a:r>
              <a:rPr lang="en-US" altLang="ko-KR" i="1" dirty="0"/>
              <a:t>span&gt;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3" y="2627620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796136" y="443886"/>
            <a:ext cx="22889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6" y="776376"/>
            <a:ext cx="8355826" cy="1716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1" y="1291611"/>
            <a:ext cx="2300641" cy="1550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 flipH="1" flipV="1">
            <a:off x="2699792" y="1844824"/>
            <a:ext cx="3528392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4211960" y="4293095"/>
            <a:ext cx="4854214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MessageSource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객체를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이용한 글로벌 에러 출력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@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Valid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검증한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field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에러 메시지 출력</a:t>
            </a:r>
          </a:p>
        </p:txBody>
      </p:sp>
      <p:cxnSp>
        <p:nvCxnSpPr>
          <p:cNvPr id="15" name="직선 화살표 연결선 14"/>
          <p:cNvCxnSpPr/>
          <p:nvPr/>
        </p:nvCxnSpPr>
        <p:spPr>
          <a:xfrm flipH="1" flipV="1">
            <a:off x="2339752" y="4149080"/>
            <a:ext cx="2016226" cy="281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3851921" y="4941168"/>
            <a:ext cx="50405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8915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“./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="/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Login4mvn/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userEditForm.html?userId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87220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자유형 11"/>
          <p:cNvSpPr/>
          <p:nvPr/>
        </p:nvSpPr>
        <p:spPr>
          <a:xfrm>
            <a:off x="1670342" y="3818965"/>
            <a:ext cx="1384830" cy="2140771"/>
          </a:xfrm>
          <a:custGeom>
            <a:avLst/>
            <a:gdLst>
              <a:gd name="connsiteX0" fmla="*/ 1384830 w 1384830"/>
              <a:gd name="connsiteY0" fmla="*/ 2140771 h 2140771"/>
              <a:gd name="connsiteX1" fmla="*/ 50882 w 1384830"/>
              <a:gd name="connsiteY1" fmla="*/ 1495313 h 2140771"/>
              <a:gd name="connsiteX2" fmla="*/ 405884 w 1384830"/>
              <a:gd name="connsiteY2" fmla="*/ 0 h 214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830" h="2140771">
                <a:moveTo>
                  <a:pt x="1384830" y="2140771"/>
                </a:moveTo>
                <a:cubicBezTo>
                  <a:pt x="799435" y="1996439"/>
                  <a:pt x="214040" y="1852108"/>
                  <a:pt x="50882" y="1495313"/>
                </a:cubicBezTo>
                <a:cubicBezTo>
                  <a:pt x="-112276" y="1138518"/>
                  <a:pt x="146804" y="569259"/>
                  <a:pt x="405884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21308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" y="771449"/>
            <a:ext cx="8889795" cy="58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8873"/>
            <a:ext cx="8153400" cy="646931"/>
          </a:xfrm>
        </p:spPr>
        <p:txBody>
          <a:bodyPr/>
          <a:lstStyle/>
          <a:p>
            <a:r>
              <a:rPr lang="ko-KR" altLang="en-US" dirty="0"/>
              <a:t>컨트롤러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709133" y="4247531"/>
            <a:ext cx="4496588" cy="71046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519379" y="5523414"/>
            <a:ext cx="240161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n-ea"/>
              </a:rPr>
              <a:t>7. </a:t>
            </a:r>
            <a:r>
              <a:rPr lang="ko-KR" altLang="en-US" sz="1600" dirty="0" smtClean="0">
                <a:latin typeface="+mn-ea"/>
              </a:rPr>
              <a:t>일치하는 </a:t>
            </a:r>
            <a:r>
              <a:rPr lang="en-US" altLang="ko-KR" sz="1600" dirty="0" smtClean="0">
                <a:latin typeface="+mn-ea"/>
              </a:rPr>
              <a:t>ID </a:t>
            </a:r>
            <a:r>
              <a:rPr lang="ko-KR" altLang="en-US" sz="1600" dirty="0" smtClean="0">
                <a:latin typeface="+mn-ea"/>
              </a:rPr>
              <a:t>나 패스워드가 </a:t>
            </a:r>
            <a:r>
              <a:rPr lang="ko-KR" altLang="en-US" sz="1600" dirty="0" err="1" smtClean="0">
                <a:latin typeface="+mn-ea"/>
              </a:rPr>
              <a:t>없는경우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8.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폼에 </a:t>
            </a:r>
            <a:r>
              <a:rPr lang="ko-KR" altLang="en-US" sz="1600" dirty="0">
                <a:latin typeface="+mn-ea"/>
              </a:rPr>
              <a:t>에러내용 전달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235050" y="954205"/>
            <a:ext cx="2923041" cy="29694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58091" y="1398858"/>
            <a:ext cx="239360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ea"/>
                <a:ea typeface="+mj-ea"/>
              </a:rPr>
              <a:t>1.</a:t>
            </a:r>
            <a:r>
              <a:rPr lang="ko-KR" altLang="en-US" sz="1600" dirty="0" smtClean="0">
                <a:latin typeface="+mj-ea"/>
                <a:ea typeface="+mj-ea"/>
              </a:rPr>
              <a:t>폼에서 데이터를 받아서 </a:t>
            </a:r>
            <a:r>
              <a:rPr lang="en-US" altLang="ko-KR" sz="1600" dirty="0" err="1" smtClean="0">
                <a:latin typeface="+mj-ea"/>
                <a:ea typeface="+mj-ea"/>
              </a:rPr>
              <a:t>Dto</a:t>
            </a:r>
            <a:r>
              <a:rPr lang="ko-KR" altLang="en-US" sz="1600" dirty="0" smtClean="0">
                <a:latin typeface="+mj-ea"/>
                <a:ea typeface="+mj-ea"/>
              </a:rPr>
              <a:t>에 저장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 smtClean="0">
                <a:latin typeface="+mj-ea"/>
                <a:ea typeface="+mj-ea"/>
              </a:rPr>
              <a:t>2. </a:t>
            </a:r>
            <a:r>
              <a:rPr lang="en-US" altLang="ko-KR" sz="1600" dirty="0" err="1" smtClean="0">
                <a:latin typeface="+mj-ea"/>
                <a:ea typeface="+mj-ea"/>
              </a:rPr>
              <a:t>Dto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객체를</a:t>
            </a:r>
            <a:r>
              <a:rPr lang="en-US" altLang="ko-KR" sz="1600" dirty="0" smtClean="0">
                <a:latin typeface="+mj-ea"/>
                <a:ea typeface="+mj-ea"/>
              </a:rPr>
              <a:t>  </a:t>
            </a:r>
            <a:r>
              <a:rPr lang="ko-KR" altLang="en-US" sz="1600" dirty="0" smtClean="0">
                <a:latin typeface="+mj-ea"/>
                <a:ea typeface="+mj-ea"/>
              </a:rPr>
              <a:t>검증</a:t>
            </a:r>
            <a:endParaRPr lang="ko-KR" altLang="en-US" sz="1600" dirty="0">
              <a:latin typeface="+mj-ea"/>
              <a:ea typeface="+mj-ea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5940152" y="1200348"/>
            <a:ext cx="213935" cy="3017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8" idx="1"/>
          </p:cNvCxnSpPr>
          <p:nvPr/>
        </p:nvCxnSpPr>
        <p:spPr>
          <a:xfrm flipH="1" flipV="1">
            <a:off x="2908933" y="1251148"/>
            <a:ext cx="3249158" cy="4400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721709" y="3835235"/>
            <a:ext cx="6332470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53407" y="2204864"/>
            <a:ext cx="6300773" cy="2893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307974" y="2584587"/>
            <a:ext cx="25346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ea"/>
                <a:ea typeface="+mj-ea"/>
              </a:rPr>
              <a:t>3. Error</a:t>
            </a:r>
            <a:r>
              <a:rPr lang="ko-KR" altLang="en-US" sz="1600" dirty="0" smtClean="0">
                <a:latin typeface="+mj-ea"/>
                <a:ea typeface="+mj-ea"/>
              </a:rPr>
              <a:t>가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있으면 폼에 에러내용 전달</a:t>
            </a:r>
            <a:endParaRPr lang="en-US" altLang="ko-KR" sz="1600" dirty="0" smtClean="0">
              <a:latin typeface="+mj-ea"/>
              <a:ea typeface="+mj-ea"/>
            </a:endParaRPr>
          </a:p>
          <a:p>
            <a:r>
              <a:rPr lang="en-US" altLang="ko-KR" sz="1600" dirty="0" smtClean="0">
                <a:latin typeface="+mj-ea"/>
                <a:ea typeface="+mj-ea"/>
              </a:rPr>
              <a:t>4. </a:t>
            </a:r>
            <a:r>
              <a:rPr lang="ko-KR" altLang="en-US" sz="1600" dirty="0" smtClean="0">
                <a:latin typeface="+mj-ea"/>
                <a:ea typeface="+mj-ea"/>
              </a:rPr>
              <a:t>없으면 사용자 검색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ko-KR" altLang="en-US" sz="1600" dirty="0" smtClean="0">
                <a:latin typeface="+mj-ea"/>
                <a:ea typeface="+mj-ea"/>
              </a:rPr>
              <a:t>서비스 실행</a:t>
            </a:r>
            <a:endParaRPr lang="ko-KR" altLang="en-US" sz="1600" dirty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3032" y="4373219"/>
            <a:ext cx="276229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+mn-ea"/>
              </a:rPr>
              <a:t>5</a:t>
            </a:r>
            <a:r>
              <a:rPr lang="en-US" altLang="ko-KR" sz="1600" dirty="0" smtClean="0">
                <a:latin typeface="+mn-ea"/>
              </a:rPr>
              <a:t>. </a:t>
            </a:r>
            <a:r>
              <a:rPr lang="ko-KR" altLang="en-US" sz="1600" dirty="0" smtClean="0">
                <a:latin typeface="+mn-ea"/>
              </a:rPr>
              <a:t>사용자검색 성공하면 표시할 </a:t>
            </a:r>
            <a:r>
              <a:rPr lang="en-US" altLang="ko-KR" sz="1600" dirty="0" smtClean="0">
                <a:latin typeface="+mn-ea"/>
              </a:rPr>
              <a:t>view</a:t>
            </a:r>
            <a:r>
              <a:rPr lang="ko-KR" altLang="en-US" sz="1600" dirty="0" smtClean="0">
                <a:latin typeface="+mn-ea"/>
              </a:rPr>
              <a:t> 선정</a:t>
            </a:r>
            <a:r>
              <a:rPr lang="en-US" altLang="ko-KR" sz="1600" dirty="0" smtClean="0">
                <a:latin typeface="+mn-ea"/>
              </a:rPr>
              <a:t> </a:t>
            </a:r>
          </a:p>
          <a:p>
            <a:r>
              <a:rPr lang="en-US" altLang="ko-KR" sz="1600" dirty="0" smtClean="0">
                <a:latin typeface="+mn-ea"/>
              </a:rPr>
              <a:t>6. View</a:t>
            </a:r>
            <a:r>
              <a:rPr lang="ko-KR" altLang="en-US" sz="1600" dirty="0" smtClean="0">
                <a:latin typeface="+mn-ea"/>
              </a:rPr>
              <a:t>에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err="1" smtClean="0">
                <a:latin typeface="+mn-ea"/>
              </a:rPr>
              <a:t>Dto</a:t>
            </a:r>
            <a:r>
              <a:rPr lang="ko-KR" altLang="en-US" sz="1600" dirty="0" smtClean="0">
                <a:latin typeface="+mn-ea"/>
              </a:rPr>
              <a:t> 전달 </a:t>
            </a:r>
            <a:endParaRPr lang="ko-KR" altLang="en-US" sz="1600" dirty="0">
              <a:latin typeface="+mn-ea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H="1" flipV="1">
            <a:off x="5724128" y="2569607"/>
            <a:ext cx="583846" cy="2200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5673032" y="2942057"/>
            <a:ext cx="787342" cy="89317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H="1" flipV="1">
            <a:off x="5205721" y="4602762"/>
            <a:ext cx="467311" cy="6284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5" idx="1"/>
          </p:cNvCxnSpPr>
          <p:nvPr/>
        </p:nvCxnSpPr>
        <p:spPr>
          <a:xfrm flipH="1">
            <a:off x="5724128" y="5815802"/>
            <a:ext cx="795251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2719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ContextLoaderListener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424936" cy="4896544"/>
          </a:xfrm>
        </p:spPr>
        <p:txBody>
          <a:bodyPr/>
          <a:lstStyle/>
          <a:p>
            <a:r>
              <a:rPr lang="en-US" altLang="ko-KR" dirty="0" smtClean="0"/>
              <a:t>Default </a:t>
            </a:r>
            <a:r>
              <a:rPr lang="en-US" altLang="ko-KR" dirty="0" err="1" smtClean="0"/>
              <a:t>BeanFactory</a:t>
            </a:r>
            <a:r>
              <a:rPr lang="en-US" altLang="ko-KR" dirty="0" smtClean="0"/>
              <a:t> - /WEB-INF/</a:t>
            </a:r>
            <a:r>
              <a:rPr lang="en-US" altLang="ko-KR" dirty="0" smtClean="0">
                <a:solidFill>
                  <a:srgbClr val="0000FF"/>
                </a:solidFill>
              </a:rPr>
              <a:t>applicationContext.xml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en-US" altLang="ko-KR" dirty="0" err="1" smtClean="0"/>
              <a:t>WebApplicationContext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객체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>
                <a:solidFill>
                  <a:srgbClr val="0000FF"/>
                </a:solidFill>
              </a:rPr>
              <a:t>클래스를 이용하여 다음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객체를 생성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dataSource</a:t>
            </a:r>
            <a:r>
              <a:rPr lang="en-US" altLang="ko-KR" dirty="0" smtClean="0"/>
              <a:t> -  </a:t>
            </a:r>
            <a:r>
              <a:rPr lang="ko-KR" altLang="en-US" dirty="0" smtClean="0"/>
              <a:t>데이터베이스 연결 정보를 관리하는 객체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useDao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– model</a:t>
            </a:r>
            <a:r>
              <a:rPr lang="ko-KR" altLang="en-US" dirty="0" smtClean="0"/>
              <a:t> 구성을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객체 </a:t>
            </a:r>
            <a:endParaRPr lang="en-US" altLang="ko-KR" dirty="0" smtClean="0"/>
          </a:p>
          <a:p>
            <a:pPr lvl="2"/>
            <a:r>
              <a:rPr lang="en-US" altLang="ko-KR" dirty="0" err="1" smtClean="0">
                <a:solidFill>
                  <a:srgbClr val="0000FF"/>
                </a:solidFill>
              </a:rPr>
              <a:t>loginValidator</a:t>
            </a:r>
            <a:r>
              <a:rPr lang="en-US" altLang="ko-KR" dirty="0" smtClean="0">
                <a:solidFill>
                  <a:srgbClr val="0000FF"/>
                </a:solidFill>
              </a:rPr>
              <a:t> – </a:t>
            </a:r>
            <a:r>
              <a:rPr lang="ko-KR" altLang="en-US" dirty="0" err="1" smtClean="0">
                <a:solidFill>
                  <a:srgbClr val="0000FF"/>
                </a:solidFill>
              </a:rPr>
              <a:t>입력폼의</a:t>
            </a:r>
            <a:r>
              <a:rPr lang="ko-KR" altLang="en-US" dirty="0" smtClean="0">
                <a:solidFill>
                  <a:srgbClr val="0000FF"/>
                </a:solidFill>
              </a:rPr>
              <a:t> 정보를 검증하기 위한 객체  </a:t>
            </a:r>
            <a:r>
              <a:rPr lang="en-US" altLang="ko-KR" dirty="0" smtClean="0">
                <a:solidFill>
                  <a:srgbClr val="0000FF"/>
                </a:solidFill>
              </a:rPr>
              <a:t>- </a:t>
            </a:r>
            <a:r>
              <a:rPr lang="ko-KR" altLang="en-US" dirty="0" smtClean="0">
                <a:solidFill>
                  <a:srgbClr val="0000FF"/>
                </a:solidFill>
              </a:rPr>
              <a:t>생략</a:t>
            </a:r>
            <a:r>
              <a:rPr lang="en-US" altLang="ko-KR" dirty="0" smtClean="0">
                <a:solidFill>
                  <a:srgbClr val="0000FF"/>
                </a:solidFill>
              </a:rPr>
              <a:t>: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JSR 303 </a:t>
            </a:r>
            <a:r>
              <a:rPr lang="ko-KR" altLang="en-US" dirty="0" smtClean="0">
                <a:solidFill>
                  <a:srgbClr val="0000FF"/>
                </a:solidFill>
              </a:rPr>
              <a:t>사용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</a:p>
          <a:p>
            <a:pPr lvl="2"/>
            <a:r>
              <a:rPr lang="en-US" altLang="ko-KR" dirty="0" err="1" smtClean="0"/>
              <a:t>messageSource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오류메세지를</a:t>
            </a:r>
            <a:r>
              <a:rPr lang="ko-KR" altLang="en-US" dirty="0" smtClean="0"/>
              <a:t> 관리하기 위한 객체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448839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895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4362"/>
            <a:ext cx="49053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880113" y="5897736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417905" y="4202213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334129" y="3588284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2"/>
          </p:cNvCxnSpPr>
          <p:nvPr/>
        </p:nvCxnSpPr>
        <p:spPr bwMode="auto">
          <a:xfrm flipH="1">
            <a:off x="5868763" y="3926838"/>
            <a:ext cx="979930" cy="81718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/>
          <p:nvPr/>
        </p:nvSpPr>
        <p:spPr>
          <a:xfrm>
            <a:off x="5482382" y="2924944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&gt;new&gt;other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2"/>
            <a:endCxn id="7" idx="0"/>
          </p:cNvCxnSpPr>
          <p:nvPr/>
        </p:nvCxnSpPr>
        <p:spPr bwMode="auto">
          <a:xfrm flipH="1">
            <a:off x="4806795" y="3263498"/>
            <a:ext cx="1849301" cy="9387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827584" y="5267409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43089" y="5024645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3059832" y="5830520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3</a:t>
            </a:r>
            <a:endParaRPr lang="ko-KR" altLang="en-US" b="1" dirty="0"/>
          </a:p>
        </p:txBody>
      </p:sp>
      <p:sp>
        <p:nvSpPr>
          <p:cNvPr id="19" name="직사각형 18"/>
          <p:cNvSpPr/>
          <p:nvPr/>
        </p:nvSpPr>
        <p:spPr>
          <a:xfrm>
            <a:off x="7048879" y="5520545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555429" y="6199852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4235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908720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&lt;beans </a:t>
            </a:r>
            <a:r>
              <a:rPr lang="en-US" altLang="ko-KR" dirty="0" err="1"/>
              <a:t>xmlns</a:t>
            </a:r>
            <a:r>
              <a:rPr lang="en-US" altLang="ko-KR" dirty="0"/>
              <a:t>=</a:t>
            </a:r>
            <a:r>
              <a:rPr lang="en-US" altLang="ko-KR" i="1" dirty="0"/>
              <a:t>"http://www.springframework.org/schema/beans"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xmlns:xsi</a:t>
            </a:r>
            <a:r>
              <a:rPr lang="en-US" altLang="ko-KR" dirty="0"/>
              <a:t>=</a:t>
            </a:r>
            <a:r>
              <a:rPr lang="en-US" altLang="ko-KR" i="1" dirty="0"/>
              <a:t>"http://www.w3.org/2001/XMLSchema-instance"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xmlns:aop</a:t>
            </a:r>
            <a:r>
              <a:rPr lang="en-US" altLang="ko-KR" dirty="0"/>
              <a:t>=</a:t>
            </a:r>
            <a:r>
              <a:rPr lang="en-US" altLang="ko-KR" i="1" dirty="0"/>
              <a:t>"http://www.springframework.org/schema/aop"</a:t>
            </a:r>
          </a:p>
          <a:p>
            <a:r>
              <a:rPr lang="en-US" altLang="ko-KR" dirty="0"/>
              <a:t>     </a:t>
            </a:r>
            <a:r>
              <a:rPr lang="en-US" altLang="ko-KR" b="1" dirty="0" err="1">
                <a:solidFill>
                  <a:srgbClr val="0000FF"/>
                </a:solidFill>
              </a:rPr>
              <a:t>xmlns:tx</a:t>
            </a:r>
            <a:r>
              <a:rPr lang="en-US" altLang="ko-KR" b="1" dirty="0">
                <a:solidFill>
                  <a:srgbClr val="0000FF"/>
                </a:solidFill>
              </a:rPr>
              <a:t>=</a:t>
            </a:r>
            <a:r>
              <a:rPr lang="en-US" altLang="ko-KR" b="1" i="1" dirty="0">
                <a:solidFill>
                  <a:srgbClr val="0000FF"/>
                </a:solidFill>
              </a:rPr>
              <a:t>"http://www.springframework.org/schema/tx"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xmlns:jdbc</a:t>
            </a:r>
            <a:r>
              <a:rPr lang="en-US" altLang="ko-KR" dirty="0"/>
              <a:t>=</a:t>
            </a:r>
            <a:r>
              <a:rPr lang="en-US" altLang="ko-KR" i="1" dirty="0"/>
              <a:t>"http://www.springframework.org/schema/jdbc"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xmlns:context</a:t>
            </a:r>
            <a:r>
              <a:rPr lang="en-US" altLang="ko-KR" dirty="0"/>
              <a:t>=</a:t>
            </a:r>
            <a:r>
              <a:rPr lang="en-US" altLang="ko-KR" i="1" dirty="0"/>
              <a:t>"http://www.springframework.org/schema/context"</a:t>
            </a:r>
          </a:p>
          <a:p>
            <a:r>
              <a:rPr lang="en-US" altLang="ko-KR" dirty="0"/>
              <a:t>     </a:t>
            </a:r>
            <a:r>
              <a:rPr lang="en-US" altLang="ko-KR" dirty="0" err="1"/>
              <a:t>xsi:schemaLocation</a:t>
            </a:r>
            <a:r>
              <a:rPr lang="en-US" altLang="ko-KR" dirty="0"/>
              <a:t>=</a:t>
            </a:r>
            <a:r>
              <a:rPr lang="en-US" altLang="ko-KR" i="1" dirty="0"/>
              <a:t>"</a:t>
            </a:r>
          </a:p>
          <a:p>
            <a:pPr lvl="4"/>
            <a:r>
              <a:rPr lang="en-US" altLang="ko-KR" i="1" dirty="0" smtClean="0"/>
              <a:t>http</a:t>
            </a:r>
            <a:r>
              <a:rPr lang="en-US" altLang="ko-KR" i="1" dirty="0"/>
              <a:t>://www.springframework.org/schema/context </a:t>
            </a:r>
            <a:r>
              <a:rPr lang="en-US" altLang="ko-KR" i="1" dirty="0" smtClean="0"/>
              <a:t>  http</a:t>
            </a:r>
            <a:r>
              <a:rPr lang="en-US" altLang="ko-KR" i="1" dirty="0"/>
              <a:t>://www.springframework.org/schema/context/spring-context-3.0.xsd</a:t>
            </a:r>
          </a:p>
          <a:p>
            <a:pPr lvl="4"/>
            <a:r>
              <a:rPr lang="en-US" altLang="ko-KR" i="1" dirty="0" smtClean="0"/>
              <a:t>http</a:t>
            </a:r>
            <a:r>
              <a:rPr lang="en-US" altLang="ko-KR" i="1" dirty="0"/>
              <a:t>://www.springframework.org/schema/beans http://www.springframework.org/schema/beans/spring-beans-3.0.xsd</a:t>
            </a:r>
          </a:p>
          <a:p>
            <a:pPr lvl="4"/>
            <a:r>
              <a:rPr lang="en-US" altLang="ko-KR" i="1" dirty="0" smtClean="0"/>
              <a:t>http</a:t>
            </a:r>
            <a:r>
              <a:rPr lang="en-US" altLang="ko-KR" i="1" dirty="0"/>
              <a:t>://www.springframework.org/schema/jdbc http://www.springframework.org/schema/jdbc/spring-jdbc-3.0.xsd</a:t>
            </a:r>
          </a:p>
          <a:p>
            <a:pPr lvl="4"/>
            <a:r>
              <a:rPr lang="en-US" altLang="ko-KR" b="1" i="1" dirty="0" smtClean="0">
                <a:solidFill>
                  <a:srgbClr val="0000FF"/>
                </a:solidFill>
              </a:rPr>
              <a:t>http</a:t>
            </a:r>
            <a:r>
              <a:rPr lang="en-US" altLang="ko-KR" b="1" i="1" dirty="0">
                <a:solidFill>
                  <a:srgbClr val="0000FF"/>
                </a:solidFill>
              </a:rPr>
              <a:t>://www.springframework.org/schema/tx http://www.springframework.org/schema/tx/spring-tx-3.0.xsd</a:t>
            </a:r>
          </a:p>
          <a:p>
            <a:pPr lvl="4"/>
            <a:r>
              <a:rPr lang="en-US" altLang="ko-KR" i="1" dirty="0" smtClean="0"/>
              <a:t>http</a:t>
            </a:r>
            <a:r>
              <a:rPr lang="en-US" altLang="ko-KR" i="1" dirty="0"/>
              <a:t>://www.springframework.org/schema/aop http://www.springframework.org/schema/aop/spring-aop-3.0.xsd"&gt;</a:t>
            </a:r>
            <a:endParaRPr lang="ko-KR" altLang="en-US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10537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208912" cy="648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sz="2900" dirty="0"/>
              <a:t>&lt;?xml version=</a:t>
            </a:r>
            <a:r>
              <a:rPr lang="en-US" altLang="ko-KR" sz="2900" i="1" dirty="0"/>
              <a:t>"1.0" encoding="UTF-8"?&gt;</a:t>
            </a:r>
          </a:p>
          <a:p>
            <a:pPr marL="0" indent="0">
              <a:buNone/>
            </a:pPr>
            <a:r>
              <a:rPr lang="en-US" altLang="ko-KR" sz="2900" dirty="0"/>
              <a:t>&lt;beans </a:t>
            </a:r>
            <a:r>
              <a:rPr lang="en-US" altLang="ko-KR" sz="2900" dirty="0" err="1" smtClean="0"/>
              <a:t>xmlns</a:t>
            </a:r>
            <a:r>
              <a:rPr lang="en-US" altLang="ko-KR" sz="2900" dirty="0" smtClean="0"/>
              <a:t>  ….</a:t>
            </a:r>
          </a:p>
          <a:p>
            <a:pPr marL="0" indent="0">
              <a:buNone/>
            </a:pPr>
            <a:endParaRPr lang="en-US" altLang="ko-KR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03543" cy="489654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1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/>
              <a:t>구성</a:t>
            </a:r>
            <a:r>
              <a:rPr lang="en-US" altLang="ko-KR" dirty="0"/>
              <a:t>(2) 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02760" y="1846854"/>
            <a:ext cx="26574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 flipH="1">
            <a:off x="3373136" y="2016131"/>
            <a:ext cx="629624" cy="156768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016131"/>
            <a:ext cx="2311080" cy="2412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3373136" y="2016131"/>
            <a:ext cx="629624" cy="30718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1863684" y="2136773"/>
            <a:ext cx="2139076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041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52953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8665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693674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190415" y="1805299"/>
              <a:ext cx="1727330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i="1" dirty="0" err="1" smtClean="0">
                  <a:solidFill>
                    <a:schemeClr val="tx1"/>
                  </a:solidFill>
                </a:rPr>
                <a:t>transactionManager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55112" y="540747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21007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2" y="1877755"/>
              <a:ext cx="2361721" cy="6053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  beans(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LoginController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Conroller</a:t>
              </a:r>
              <a:endParaRPr lang="en-US" altLang="ko-KR" sz="1400" dirty="0" smtClean="0">
                <a:solidFill>
                  <a:schemeClr val="tx1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     @</a:t>
              </a:r>
              <a:r>
                <a:rPr lang="en-US" altLang="ko-KR" sz="1400" dirty="0" err="1" smtClean="0">
                  <a:solidFill>
                    <a:schemeClr val="tx1"/>
                  </a:solidFill>
                </a:rPr>
                <a:t>RequestMapping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973755" y="2741620"/>
              <a:ext cx="1522428" cy="2468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745554" y="1390855"/>
              <a:ext cx="1969105" cy="3202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400" b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)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>
            <a:stCxn id="37" idx="2"/>
            <a:endCxn id="36" idx="0"/>
          </p:cNvCxnSpPr>
          <p:nvPr/>
        </p:nvCxnSpPr>
        <p:spPr>
          <a:xfrm>
            <a:off x="6127157" y="3899368"/>
            <a:ext cx="4300" cy="17118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3624257"/>
            <a:ext cx="1126837" cy="723284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6131325" y="4692297"/>
            <a:ext cx="132" cy="26551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8" y="5211367"/>
            <a:ext cx="585277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6131325" y="5211367"/>
            <a:ext cx="504251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4366310"/>
            <a:ext cx="2108362" cy="2225566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452402"/>
            <a:ext cx="852868" cy="1718453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Oval 1032"/>
          <p:cNvSpPr>
            <a:spLocks noChangeArrowheads="1"/>
          </p:cNvSpPr>
          <p:nvPr/>
        </p:nvSpPr>
        <p:spPr bwMode="auto">
          <a:xfrm>
            <a:off x="1970576" y="2429814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4" name="Oval 1032"/>
          <p:cNvSpPr>
            <a:spLocks noChangeArrowheads="1"/>
          </p:cNvSpPr>
          <p:nvPr/>
        </p:nvSpPr>
        <p:spPr bwMode="auto">
          <a:xfrm>
            <a:off x="1970649" y="3068775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6" name="Oval 1032"/>
          <p:cNvSpPr>
            <a:spLocks noChangeArrowheads="1"/>
          </p:cNvSpPr>
          <p:nvPr/>
        </p:nvSpPr>
        <p:spPr bwMode="auto">
          <a:xfrm>
            <a:off x="1980261" y="368016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58" name="Oval 1032"/>
          <p:cNvSpPr>
            <a:spLocks noChangeArrowheads="1"/>
          </p:cNvSpPr>
          <p:nvPr/>
        </p:nvSpPr>
        <p:spPr bwMode="auto">
          <a:xfrm>
            <a:off x="4056510" y="269694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0" name="Oval 1032"/>
          <p:cNvSpPr>
            <a:spLocks noChangeArrowheads="1"/>
          </p:cNvSpPr>
          <p:nvPr/>
        </p:nvSpPr>
        <p:spPr bwMode="auto">
          <a:xfrm>
            <a:off x="7035088" y="3972670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61" name="Oval 1032"/>
          <p:cNvSpPr>
            <a:spLocks noChangeArrowheads="1"/>
          </p:cNvSpPr>
          <p:nvPr/>
        </p:nvSpPr>
        <p:spPr bwMode="auto">
          <a:xfrm>
            <a:off x="6715733" y="4901539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  <p:sp>
        <p:nvSpPr>
          <p:cNvPr id="48" name="Oval 1032"/>
          <p:cNvSpPr>
            <a:spLocks noChangeArrowheads="1"/>
          </p:cNvSpPr>
          <p:nvPr/>
        </p:nvSpPr>
        <p:spPr bwMode="auto">
          <a:xfrm>
            <a:off x="4043897" y="3368607"/>
            <a:ext cx="330025" cy="304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(-servlet.xml)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5760640"/>
          </a:xfrm>
        </p:spPr>
        <p:txBody>
          <a:bodyPr>
            <a:noAutofit/>
          </a:bodyPr>
          <a:lstStyle/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&lt;?xml version="1.0" encoding="UTF-8"?&gt;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="http://www.springframework.org/schema/beans"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xmlns:xsi</a:t>
            </a:r>
            <a:r>
              <a:rPr lang="en-US" altLang="ko-KR" sz="1600" dirty="0"/>
              <a:t>="http://www.w3.org/2001/XMLSchema-instance"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xmlns:p</a:t>
            </a:r>
            <a:r>
              <a:rPr lang="en-US" altLang="ko-KR" sz="1600" dirty="0"/>
              <a:t>="http://www.springframework.org/schema/p"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xsi:schemaLocation</a:t>
            </a:r>
            <a:r>
              <a:rPr lang="en-US" altLang="ko-KR" sz="1600" dirty="0"/>
              <a:t>="http://www.springframework.org/schema/beans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http://www.springframework.org/schema/beans/spring-beans-3.0.xsd"&gt;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&lt;!-- </a:t>
            </a:r>
            <a:r>
              <a:rPr lang="en-US" altLang="ko-KR" sz="1600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handlerMapping</a:t>
            </a:r>
            <a:r>
              <a:rPr lang="en-US" altLang="ko-KR" sz="1400" i="1" dirty="0"/>
              <a:t>" class="org.springframework.web.servlet.handler.</a:t>
            </a:r>
            <a:r>
              <a:rPr lang="en-US" altLang="ko-KR" sz="1400" i="1" dirty="0">
                <a:solidFill>
                  <a:srgbClr val="0000FF"/>
                </a:solidFill>
              </a:rPr>
              <a:t>SimpleUrlHandlerMapping</a:t>
            </a:r>
            <a:r>
              <a:rPr lang="en-US" altLang="ko-KR" sz="1400" i="1" dirty="0"/>
              <a:t>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"mappings"&gt;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props&gt;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&lt;prop key</a:t>
            </a:r>
            <a:r>
              <a:rPr lang="en-US" altLang="ko-KR" dirty="0">
                <a:solidFill>
                  <a:srgbClr val="0000FF"/>
                </a:solidFill>
              </a:rPr>
              <a:t>="/</a:t>
            </a:r>
            <a:r>
              <a:rPr lang="en-US" altLang="ko-KR" dirty="0" smtClean="0">
                <a:solidFill>
                  <a:srgbClr val="0000FF"/>
                </a:solidFill>
              </a:rPr>
              <a:t>login.do</a:t>
            </a:r>
            <a:r>
              <a:rPr lang="en-US" altLang="ko-KR" dirty="0" smtClean="0"/>
              <a:t>"&gt;</a:t>
            </a:r>
            <a:r>
              <a:rPr lang="en-US" altLang="ko-KR" dirty="0" err="1" smtClean="0">
                <a:solidFill>
                  <a:srgbClr val="FF0000"/>
                </a:solidFill>
              </a:rPr>
              <a:t>loginController</a:t>
            </a:r>
            <a:r>
              <a:rPr lang="en-US" altLang="ko-KR" dirty="0"/>
              <a:t>&lt;/prop&gt;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smtClean="0"/>
              <a:t>&lt;/</a:t>
            </a:r>
            <a:r>
              <a:rPr lang="en-US" altLang="ko-KR" sz="1600" dirty="0"/>
              <a:t>props&gt;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pic>
        <p:nvPicPr>
          <p:cNvPr id="4" name="Picture 6" descr="handlerma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571594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11932" y="3683728"/>
            <a:ext cx="4716524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3337251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Login.html</a:t>
            </a:r>
            <a:r>
              <a:rPr lang="en-US" altLang="ko-KR" dirty="0" smtClean="0"/>
              <a:t>  </a:t>
            </a:r>
            <a:r>
              <a:rPr lang="ko-KR" altLang="en-US" dirty="0" smtClean="0"/>
              <a:t>요청이 입력되면 </a:t>
            </a:r>
            <a:r>
              <a:rPr lang="en-US" altLang="ko-KR" b="1" dirty="0" err="1" smtClean="0"/>
              <a:t>loginFormController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연결 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9295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1900" dirty="0">
                <a:solidFill>
                  <a:srgbClr val="0000FF"/>
                </a:solidFill>
              </a:rPr>
              <a:t>&lt;!-- Controller --&gt;</a:t>
            </a:r>
          </a:p>
          <a:p>
            <a:pPr marL="0" indent="0">
              <a:buNone/>
            </a:pPr>
            <a:r>
              <a:rPr lang="en-US" altLang="ko-KR" sz="1900" dirty="0"/>
              <a:t>&lt;bean id="</a:t>
            </a:r>
            <a:r>
              <a:rPr lang="en-US" altLang="ko-KR" sz="1900" dirty="0" err="1" smtClean="0">
                <a:solidFill>
                  <a:srgbClr val="FF0000"/>
                </a:solidFill>
              </a:rPr>
              <a:t>loginController</a:t>
            </a:r>
            <a:r>
              <a:rPr lang="en-US" altLang="ko-KR" sz="1900" dirty="0"/>
              <a:t>" class="</a:t>
            </a:r>
            <a:r>
              <a:rPr lang="en-US" altLang="ko-KR" sz="1900" dirty="0" err="1" smtClean="0">
                <a:solidFill>
                  <a:srgbClr val="0000FF"/>
                </a:solidFill>
              </a:rPr>
              <a:t>user.controller.LoginController</a:t>
            </a:r>
            <a:r>
              <a:rPr lang="en-US" altLang="ko-KR" sz="1900" dirty="0">
                <a:solidFill>
                  <a:srgbClr val="0000FF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sz="1900" dirty="0" smtClean="0"/>
              <a:t>    p:userService-ref="</a:t>
            </a:r>
            <a:r>
              <a:rPr lang="en-US" altLang="ko-KR" sz="1900" dirty="0" err="1" smtClean="0"/>
              <a:t>userService</a:t>
            </a:r>
            <a:r>
              <a:rPr lang="en-US" altLang="ko-KR" sz="1900" dirty="0" smtClean="0"/>
              <a:t>" p:loginValidator-ref="</a:t>
            </a:r>
            <a:r>
              <a:rPr lang="en-US" altLang="ko-KR" sz="1900" dirty="0" err="1" smtClean="0"/>
              <a:t>loginValidator</a:t>
            </a:r>
            <a:r>
              <a:rPr lang="en-US" altLang="ko-KR" sz="1900" dirty="0" smtClean="0"/>
              <a:t>"&gt;</a:t>
            </a:r>
          </a:p>
          <a:p>
            <a:pPr marL="0" indent="0">
              <a:buNone/>
            </a:pPr>
            <a:r>
              <a:rPr lang="en-US" altLang="ko-KR" sz="1900" dirty="0" smtClean="0"/>
              <a:t>&lt;/</a:t>
            </a:r>
            <a:r>
              <a:rPr lang="en-US" altLang="ko-KR" sz="1900" dirty="0"/>
              <a:t>bean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&lt;!-- </a:t>
            </a:r>
            <a:r>
              <a:rPr lang="en-US" altLang="ko-KR" dirty="0" err="1">
                <a:solidFill>
                  <a:srgbClr val="0000FF"/>
                </a:solidFill>
              </a:rPr>
              <a:t>ViewResolver</a:t>
            </a:r>
            <a:r>
              <a:rPr lang="en-US" altLang="ko-KR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buNone/>
            </a:pPr>
            <a:r>
              <a:rPr lang="en-US" altLang="ko-KR" sz="1300" dirty="0"/>
              <a:t>&lt;bean id=</a:t>
            </a:r>
            <a:r>
              <a:rPr lang="en-US" altLang="ko-KR" sz="1300" i="1" dirty="0"/>
              <a:t>"</a:t>
            </a:r>
            <a:r>
              <a:rPr lang="en-US" altLang="ko-KR" sz="1500" i="1" dirty="0" err="1" smtClean="0">
                <a:solidFill>
                  <a:srgbClr val="0000FF"/>
                </a:solidFill>
              </a:rPr>
              <a:t>internalResourceViewResolver”</a:t>
            </a:r>
            <a:r>
              <a:rPr lang="en-US" altLang="ko-KR" sz="1300" i="1" dirty="0" err="1" smtClean="0"/>
              <a:t>class</a:t>
            </a:r>
            <a:r>
              <a:rPr lang="en-US" altLang="ko-KR" sz="1300" i="1" dirty="0"/>
              <a:t>="org.springframework.web.servlet.view.I</a:t>
            </a:r>
            <a:r>
              <a:rPr lang="en-US" altLang="ko-KR" sz="1500" i="1" dirty="0">
                <a:solidFill>
                  <a:srgbClr val="0000FF"/>
                </a:solidFill>
              </a:rPr>
              <a:t>nternalResourceViewResolver</a:t>
            </a:r>
            <a:r>
              <a:rPr lang="en-US" altLang="ko-KR" sz="1300" i="1" dirty="0" smtClean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&lt;</a:t>
            </a:r>
            <a:r>
              <a:rPr lang="en-US" altLang="ko-KR" dirty="0"/>
              <a:t>property name=</a:t>
            </a:r>
            <a:r>
              <a:rPr lang="en-US" altLang="ko-KR" i="1" dirty="0"/>
              <a:t>"</a:t>
            </a:r>
            <a:r>
              <a:rPr lang="en-US" altLang="ko-KR" i="1" dirty="0" err="1"/>
              <a:t>viewClass</a:t>
            </a:r>
            <a:r>
              <a:rPr lang="en-US" altLang="ko-KR" i="1" dirty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</a:t>
            </a:r>
            <a:r>
              <a:rPr lang="en-US" altLang="ko-KR" dirty="0" err="1"/>
              <a:t>org.springframework.web.servlet.view.JstlView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"prefix"&gt;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value&gt;WEB-INF/</a:t>
            </a:r>
            <a:r>
              <a:rPr lang="en-US" altLang="ko-KR" dirty="0" err="1"/>
              <a:t>jsp</a:t>
            </a:r>
            <a:r>
              <a:rPr lang="en-US" altLang="ko-KR" dirty="0"/>
              <a:t>/&lt;/value&gt;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"suffix"&gt;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value&gt;.</a:t>
            </a:r>
            <a:r>
              <a:rPr lang="en-US" altLang="ko-KR" dirty="0" err="1"/>
              <a:t>jsp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0" indent="0">
              <a:buNone/>
            </a:pPr>
            <a:r>
              <a:rPr lang="en-US" altLang="ko-KR" dirty="0"/>
              <a:t>&lt;/bean&gt;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(-servlet.xml)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67644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loginController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개의 객체를 인수로 전달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204864"/>
            <a:ext cx="403244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 </a:t>
            </a:r>
            <a:r>
              <a:rPr lang="en-US" altLang="ko-KR" b="1" dirty="0" smtClean="0"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WEB-INF/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/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  <a:sym typeface="Wingdings" pitchFamily="2" charset="2"/>
              </a:rPr>
              <a:t>login</a:t>
            </a:r>
            <a:r>
              <a:rPr lang="ko-KR" altLang="en-US" b="1" dirty="0" smtClean="0"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.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73974" y="3723006"/>
            <a:ext cx="3384376" cy="2777555"/>
            <a:chOff x="4716016" y="3531765"/>
            <a:chExt cx="3511350" cy="3060111"/>
          </a:xfrm>
        </p:grpSpPr>
        <p:grpSp>
          <p:nvGrpSpPr>
            <p:cNvPr id="9" name="그룹 8"/>
            <p:cNvGrpSpPr/>
            <p:nvPr/>
          </p:nvGrpSpPr>
          <p:grpSpPr>
            <a:xfrm>
              <a:off x="4716016" y="3531765"/>
              <a:ext cx="3511350" cy="2489523"/>
              <a:chOff x="4083808" y="1342698"/>
              <a:chExt cx="4096493" cy="2423892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4083808" y="1342698"/>
                <a:ext cx="4096493" cy="20288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554263" y="1982007"/>
                <a:ext cx="1969105" cy="4178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LoginController</a:t>
                </a:r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RequestMapping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)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772943" y="2741620"/>
                <a:ext cx="1522428" cy="2468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>
                    <a:solidFill>
                      <a:schemeClr val="tx1"/>
                    </a:solidFill>
                  </a:rPr>
                  <a:t>ViewResolver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557293" y="1548765"/>
                <a:ext cx="1969105" cy="4243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HandlerMapping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432446" y="3515783"/>
                <a:ext cx="1067256" cy="24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664650" y="3519715"/>
                <a:ext cx="1317199" cy="24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logsuccec.jsp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>
              <a:off x="5930223" y="4004237"/>
              <a:ext cx="2596" cy="24893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11" idx="2"/>
              <a:endCxn id="12" idx="0"/>
            </p:cNvCxnSpPr>
            <p:nvPr/>
          </p:nvCxnSpPr>
          <p:spPr>
            <a:xfrm flipH="1">
              <a:off x="5959198" y="4617502"/>
              <a:ext cx="3992" cy="35106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12" idx="2"/>
              <a:endCxn id="14" idx="0"/>
            </p:cNvCxnSpPr>
            <p:nvPr/>
          </p:nvCxnSpPr>
          <p:spPr>
            <a:xfrm flipH="1">
              <a:off x="5472260" y="5222125"/>
              <a:ext cx="486938" cy="541564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2" idx="2"/>
              <a:endCxn id="15" idx="0"/>
            </p:cNvCxnSpPr>
            <p:nvPr/>
          </p:nvCxnSpPr>
          <p:spPr>
            <a:xfrm>
              <a:off x="5959197" y="5222125"/>
              <a:ext cx="676378" cy="545603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 19"/>
            <p:cNvSpPr/>
            <p:nvPr/>
          </p:nvSpPr>
          <p:spPr>
            <a:xfrm>
              <a:off x="5920022" y="4253171"/>
              <a:ext cx="1950465" cy="2338705"/>
            </a:xfrm>
            <a:custGeom>
              <a:avLst/>
              <a:gdLst>
                <a:gd name="connsiteX0" fmla="*/ 0 w 2811714"/>
                <a:gd name="connsiteY0" fmla="*/ 1902691 h 2442176"/>
                <a:gd name="connsiteX1" fmla="*/ 1570182 w 2811714"/>
                <a:gd name="connsiteY1" fmla="*/ 2429164 h 2442176"/>
                <a:gd name="connsiteX2" fmla="*/ 2789382 w 2811714"/>
                <a:gd name="connsiteY2" fmla="*/ 1422400 h 2442176"/>
                <a:gd name="connsiteX3" fmla="*/ 2272146 w 2811714"/>
                <a:gd name="connsiteY3" fmla="*/ 267855 h 2442176"/>
                <a:gd name="connsiteX4" fmla="*/ 1191491 w 2811714"/>
                <a:gd name="connsiteY4" fmla="*/ 0 h 24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714" h="2442176">
                  <a:moveTo>
                    <a:pt x="0" y="1902691"/>
                  </a:moveTo>
                  <a:cubicBezTo>
                    <a:pt x="552642" y="2205951"/>
                    <a:pt x="1105285" y="2509212"/>
                    <a:pt x="1570182" y="2429164"/>
                  </a:cubicBezTo>
                  <a:cubicBezTo>
                    <a:pt x="2035079" y="2349116"/>
                    <a:pt x="2672388" y="1782618"/>
                    <a:pt x="2789382" y="1422400"/>
                  </a:cubicBezTo>
                  <a:cubicBezTo>
                    <a:pt x="2906376" y="1062182"/>
                    <a:pt x="2538461" y="504922"/>
                    <a:pt x="2272146" y="267855"/>
                  </a:cubicBezTo>
                  <a:cubicBezTo>
                    <a:pt x="2005831" y="30788"/>
                    <a:pt x="1598661" y="15394"/>
                    <a:pt x="1191491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6751782" y="4402942"/>
              <a:ext cx="852868" cy="1767914"/>
            </a:xfrm>
            <a:custGeom>
              <a:avLst/>
              <a:gdLst>
                <a:gd name="connsiteX0" fmla="*/ 0 w 852868"/>
                <a:gd name="connsiteY0" fmla="*/ 2013527 h 2153038"/>
                <a:gd name="connsiteX1" fmla="*/ 517236 w 852868"/>
                <a:gd name="connsiteY1" fmla="*/ 2133600 h 2153038"/>
                <a:gd name="connsiteX2" fmla="*/ 849745 w 852868"/>
                <a:gd name="connsiteY2" fmla="*/ 1653309 h 2153038"/>
                <a:gd name="connsiteX3" fmla="*/ 646545 w 852868"/>
                <a:gd name="connsiteY3" fmla="*/ 387927 h 2153038"/>
                <a:gd name="connsiteX4" fmla="*/ 55418 w 852868"/>
                <a:gd name="connsiteY4" fmla="*/ 0 h 215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868" h="2153038">
                  <a:moveTo>
                    <a:pt x="0" y="2013527"/>
                  </a:moveTo>
                  <a:cubicBezTo>
                    <a:pt x="187806" y="2103581"/>
                    <a:pt x="375612" y="2193636"/>
                    <a:pt x="517236" y="2133600"/>
                  </a:cubicBezTo>
                  <a:cubicBezTo>
                    <a:pt x="658860" y="2073564"/>
                    <a:pt x="828194" y="1944254"/>
                    <a:pt x="849745" y="1653309"/>
                  </a:cubicBezTo>
                  <a:cubicBezTo>
                    <a:pt x="871296" y="1362364"/>
                    <a:pt x="778933" y="663479"/>
                    <a:pt x="646545" y="387927"/>
                  </a:cubicBezTo>
                  <a:cubicBezTo>
                    <a:pt x="514157" y="112375"/>
                    <a:pt x="284787" y="56187"/>
                    <a:pt x="554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2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 smtClean="0"/>
              <a:t>설정화일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간략화</a:t>
            </a:r>
            <a:endParaRPr lang="ko-KR" alt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470126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60" y="705941"/>
            <a:ext cx="3786445" cy="590572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85342" y="5326608"/>
            <a:ext cx="1030474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1410686" y="459127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3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JSTL(JavaServer </a:t>
            </a:r>
            <a:r>
              <a:rPr lang="sv-SE" altLang="ko-KR" dirty="0"/>
              <a:t>Pages Standard Tag Library)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676275"/>
            <a:ext cx="8397180" cy="4896544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독립적인 개발자들은 많은 </a:t>
            </a:r>
            <a:r>
              <a:rPr lang="ko-KR" altLang="en-US" sz="1800" dirty="0">
                <a:solidFill>
                  <a:srgbClr val="0000FF"/>
                </a:solidFill>
              </a:rPr>
              <a:t>사용자 </a:t>
            </a:r>
            <a:r>
              <a:rPr lang="ko-KR" altLang="en-US" sz="1800" dirty="0" smtClean="0">
                <a:solidFill>
                  <a:srgbClr val="0000FF"/>
                </a:solidFill>
              </a:rPr>
              <a:t>정의 </a:t>
            </a:r>
            <a:r>
              <a:rPr lang="en-US" altLang="ko-KR" sz="1800" dirty="0">
                <a:solidFill>
                  <a:srgbClr val="0000FF"/>
                </a:solidFill>
              </a:rPr>
              <a:t>JSP </a:t>
            </a:r>
            <a:r>
              <a:rPr lang="ko-KR" altLang="en-US" sz="1800" dirty="0">
                <a:solidFill>
                  <a:srgbClr val="0000FF"/>
                </a:solidFill>
              </a:rPr>
              <a:t>태그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</a:t>
            </a:r>
            <a:r>
              <a:rPr lang="it-IT" altLang="ko-KR" sz="1800" dirty="0"/>
              <a:t> &lt;%@ </a:t>
            </a:r>
            <a:r>
              <a:rPr lang="it-IT" altLang="ko-KR" sz="1800" dirty="0" smtClean="0"/>
              <a:t>taglib= %&gt;</a:t>
            </a:r>
            <a:r>
              <a:rPr lang="ko-KR" altLang="en-US" sz="1800" dirty="0" err="1" smtClean="0"/>
              <a:t>를</a:t>
            </a:r>
            <a:r>
              <a:rPr lang="ko-KR" altLang="en-US" sz="1800" dirty="0" smtClean="0"/>
              <a:t> 만들었음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태그에서는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일반 언어의 </a:t>
            </a:r>
            <a:r>
              <a:rPr lang="ko-KR" altLang="en-US" sz="1600" dirty="0"/>
              <a:t>반복</a:t>
            </a:r>
            <a:r>
              <a:rPr lang="en-US" altLang="ko-KR" sz="1600" dirty="0"/>
              <a:t>, </a:t>
            </a:r>
            <a:r>
              <a:rPr lang="ko-KR" altLang="en-US" sz="1600" dirty="0"/>
              <a:t>조건 </a:t>
            </a:r>
            <a:r>
              <a:rPr lang="ko-KR" altLang="en-US" sz="1600" dirty="0" smtClean="0"/>
              <a:t>등의 제어가 어렵다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</a:t>
            </a:r>
            <a:r>
              <a:rPr lang="en-US" altLang="ko-KR" sz="1600" dirty="0" smtClean="0"/>
              <a:t> &lt;% </a:t>
            </a:r>
            <a:r>
              <a:rPr lang="ko-KR" altLang="en-US" sz="1600" dirty="0">
                <a:solidFill>
                  <a:srgbClr val="0000FF"/>
                </a:solidFill>
              </a:rPr>
              <a:t>자바 </a:t>
            </a:r>
            <a:r>
              <a:rPr lang="ko-KR" altLang="en-US" sz="1600" dirty="0" smtClean="0">
                <a:solidFill>
                  <a:srgbClr val="0000FF"/>
                </a:solidFill>
              </a:rPr>
              <a:t>소스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%&gt;</a:t>
            </a:r>
            <a:r>
              <a:rPr lang="ko-KR" altLang="en-US" sz="1600" dirty="0"/>
              <a:t>와 같은 </a:t>
            </a:r>
            <a:r>
              <a:rPr lang="ko-KR" altLang="en-US" sz="1600" dirty="0" err="1"/>
              <a:t>스크립팅을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이용해야 한다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코드와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섞여 혼란스럽다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 </a:t>
            </a:r>
            <a:r>
              <a:rPr lang="en-US" altLang="ko-KR" sz="1600" dirty="0"/>
              <a:t>HTML </a:t>
            </a:r>
            <a:r>
              <a:rPr lang="ko-KR" altLang="en-US" sz="1600" dirty="0" smtClean="0"/>
              <a:t>태그에서도 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일반 언어의 반복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조건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등의 제어를 가능 하도록 </a:t>
            </a:r>
            <a:r>
              <a:rPr lang="ko-KR" altLang="en-US" sz="1600" dirty="0"/>
              <a:t>사용자 정의 </a:t>
            </a:r>
            <a:r>
              <a:rPr lang="en-US" altLang="ko-KR" sz="1600" dirty="0"/>
              <a:t>JSP </a:t>
            </a:r>
            <a:r>
              <a:rPr lang="ko-KR" altLang="en-US" sz="1600" dirty="0"/>
              <a:t>태그 </a:t>
            </a:r>
            <a:r>
              <a:rPr lang="ko-KR" altLang="en-US" sz="1600" dirty="0" smtClean="0"/>
              <a:t>라이브러리개발 </a:t>
            </a:r>
            <a:r>
              <a:rPr lang="en-US" altLang="ko-KR" sz="1600" dirty="0" smtClean="0"/>
              <a:t>: </a:t>
            </a:r>
            <a:r>
              <a:rPr lang="en-US" altLang="ko-KR" sz="1600" dirty="0">
                <a:solidFill>
                  <a:srgbClr val="0000FF"/>
                </a:solidFill>
              </a:rPr>
              <a:t>EL</a:t>
            </a:r>
            <a:r>
              <a:rPr lang="en-US" altLang="ko-KR" sz="1600" dirty="0"/>
              <a:t>(Expression Language) </a:t>
            </a:r>
          </a:p>
          <a:p>
            <a:pPr lvl="1"/>
            <a:r>
              <a:rPr lang="ko-KR" altLang="en-US" sz="1600" dirty="0" smtClean="0"/>
              <a:t>표준화를 위해 </a:t>
            </a:r>
            <a:r>
              <a:rPr lang="en-US" altLang="ko-KR" sz="1600" dirty="0" smtClean="0"/>
              <a:t>Java </a:t>
            </a:r>
            <a:r>
              <a:rPr lang="en-US" altLang="ko-KR" sz="1600" dirty="0"/>
              <a:t>Community Process(JSR 52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표준태그 라이브러리 </a:t>
            </a:r>
            <a:r>
              <a:rPr lang="sv-SE" altLang="ko-KR" sz="1600" dirty="0">
                <a:solidFill>
                  <a:srgbClr val="0000FF"/>
                </a:solidFill>
              </a:rPr>
              <a:t>JSTL(JavaServer Pages Standard Tag Library) </a:t>
            </a:r>
            <a:r>
              <a:rPr lang="ko-KR" altLang="en-US" sz="1600" dirty="0" smtClean="0"/>
              <a:t>개발</a:t>
            </a:r>
            <a:endParaRPr lang="en-US" altLang="ko-KR" sz="1600" dirty="0"/>
          </a:p>
          <a:p>
            <a:r>
              <a:rPr lang="en-US" altLang="ko-KR" sz="1800" dirty="0">
                <a:solidFill>
                  <a:srgbClr val="0000FF"/>
                </a:solidFill>
              </a:rPr>
              <a:t>JSTL</a:t>
            </a:r>
            <a:r>
              <a:rPr lang="ko-KR" altLang="en-US" sz="1800" dirty="0">
                <a:solidFill>
                  <a:srgbClr val="0000FF"/>
                </a:solidFill>
              </a:rPr>
              <a:t>의 주요 </a:t>
            </a:r>
            <a:r>
              <a:rPr lang="ko-KR" altLang="en-US" sz="1800" dirty="0" smtClean="0">
                <a:solidFill>
                  <a:srgbClr val="0000FF"/>
                </a:solidFill>
              </a:rPr>
              <a:t>강점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컨텍스트에</a:t>
            </a:r>
            <a:r>
              <a:rPr lang="ko-KR" altLang="en-US" sz="1600" dirty="0"/>
              <a:t> 저장된 </a:t>
            </a:r>
            <a:r>
              <a:rPr lang="ko-KR" altLang="en-US" sz="1600" dirty="0" smtClean="0"/>
              <a:t>데이터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같은 애플리케이션 </a:t>
            </a:r>
            <a:r>
              <a:rPr lang="ko-KR" altLang="en-US" sz="1600" dirty="0" smtClean="0"/>
              <a:t>데이터를 </a:t>
            </a:r>
            <a:r>
              <a:rPr lang="ko-KR" altLang="en-US" sz="1600" dirty="0"/>
              <a:t>액세스 및 조작하는 쉬운 방법을 제공하는 </a:t>
            </a:r>
            <a:r>
              <a:rPr lang="ko-KR" altLang="en-US" sz="1600" dirty="0" smtClean="0"/>
              <a:t>간단한 </a:t>
            </a:r>
            <a:r>
              <a:rPr lang="en-US" altLang="ko-KR" sz="1600" dirty="0" smtClean="0">
                <a:solidFill>
                  <a:srgbClr val="0000FF"/>
                </a:solidFill>
              </a:rPr>
              <a:t>EL</a:t>
            </a:r>
            <a:r>
              <a:rPr lang="en-US" altLang="ko-KR" sz="1600" b="1" dirty="0">
                <a:solidFill>
                  <a:srgbClr val="0000FF"/>
                </a:solidFill>
              </a:rPr>
              <a:t>(Expression Language) </a:t>
            </a:r>
            <a:r>
              <a:rPr lang="ko-KR" altLang="en-US" sz="1600" dirty="0" smtClean="0"/>
              <a:t>제공 </a:t>
            </a:r>
            <a:endParaRPr lang="en-US" altLang="ko-KR" sz="1600" dirty="0" smtClean="0"/>
          </a:p>
          <a:p>
            <a:pPr lvl="1"/>
            <a:endParaRPr lang="en-US" altLang="ko-KR" sz="1600" dirty="0"/>
          </a:p>
          <a:p>
            <a:r>
              <a:rPr lang="en-US" altLang="ko-KR" sz="1800" dirty="0" err="1"/>
              <a:t>jstl</a:t>
            </a:r>
            <a:r>
              <a:rPr lang="en-US" altLang="ko-KR" sz="1800" dirty="0"/>
              <a:t> </a:t>
            </a:r>
            <a:r>
              <a:rPr lang="ko-KR" altLang="en-US" sz="1800" dirty="0"/>
              <a:t>과 </a:t>
            </a:r>
            <a:r>
              <a:rPr lang="en-US" altLang="ko-KR" sz="1800" dirty="0"/>
              <a:t>standard 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두개의</a:t>
            </a:r>
            <a:r>
              <a:rPr lang="ko-KR" altLang="en-US" sz="1800" dirty="0" smtClean="0"/>
              <a:t> 라이브러리를 </a:t>
            </a:r>
            <a:r>
              <a:rPr lang="en-US" altLang="ko-KR" sz="1800" dirty="0" err="1" smtClean="0"/>
              <a:t>pom</a:t>
            </a:r>
            <a:r>
              <a:rPr lang="ko-KR" altLang="en-US" sz="1800" dirty="0" smtClean="0"/>
              <a:t> 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추가</a:t>
            </a:r>
            <a:r>
              <a:rPr lang="en-US" altLang="ko-KR" sz="1800" dirty="0" smtClean="0"/>
              <a:t> </a:t>
            </a:r>
          </a:p>
          <a:p>
            <a:endParaRPr lang="en-US" altLang="ko-KR" sz="18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168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059832" cy="41786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 </a:t>
            </a:r>
            <a:r>
              <a:rPr lang="ko-KR" altLang="en-US" dirty="0" smtClean="0"/>
              <a:t>정리</a:t>
            </a:r>
            <a:r>
              <a:rPr lang="sv-SE" altLang="ko-KR" dirty="0" smtClean="0"/>
              <a:t> </a:t>
            </a:r>
            <a:r>
              <a:rPr lang="ko-KR" altLang="en-US" dirty="0" smtClean="0"/>
              <a:t>파일 작성</a:t>
            </a:r>
            <a:r>
              <a:rPr lang="sv-SE" altLang="ko-KR" dirty="0" smtClean="0"/>
              <a:t> (</a:t>
            </a:r>
            <a:r>
              <a:rPr lang="en-US" altLang="ko-KR" dirty="0" err="1" smtClean="0"/>
              <a:t>jsp_header</a:t>
            </a:r>
            <a:r>
              <a:rPr lang="en-US" altLang="ko-KR" b="1" dirty="0" err="1" smtClean="0"/>
              <a:t>.jsp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7525" y="781240"/>
            <a:ext cx="613180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JSTL </a:t>
            </a:r>
            <a:r>
              <a:rPr lang="ko-KR" altLang="en-US" dirty="0" smtClean="0"/>
              <a:t>정의와 </a:t>
            </a:r>
            <a:r>
              <a:rPr lang="en-US" altLang="ko-KR" dirty="0" smtClean="0"/>
              <a:t>style</a:t>
            </a:r>
            <a:r>
              <a:rPr lang="ko-KR" altLang="en-US" dirty="0" smtClean="0"/>
              <a:t> 을 모든 </a:t>
            </a:r>
            <a:r>
              <a:rPr lang="ko-KR" altLang="en-US" dirty="0" err="1" smtClean="0"/>
              <a:t>뷰에서</a:t>
            </a:r>
            <a:r>
              <a:rPr lang="ko-KR" altLang="en-US" dirty="0" smtClean="0"/>
              <a:t> 사용할 </a:t>
            </a:r>
            <a:r>
              <a:rPr lang="ko-KR" altLang="en-US" dirty="0" err="1" smtClean="0"/>
              <a:t>수있도록</a:t>
            </a:r>
            <a:r>
              <a:rPr lang="ko-KR" altLang="en-US" dirty="0" smtClean="0"/>
              <a:t> 별도의 파일에 저장하고 </a:t>
            </a:r>
            <a:r>
              <a:rPr lang="en-US" altLang="ko-KR" dirty="0" smtClean="0"/>
              <a:t>&lt;include&gt;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55500" y="3933056"/>
            <a:ext cx="275666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webapp</a:t>
            </a:r>
            <a:r>
              <a:rPr lang="en-US" altLang="ko-KR" sz="1600" dirty="0" smtClean="0">
                <a:solidFill>
                  <a:srgbClr val="0000FF"/>
                </a:solidFill>
              </a:rPr>
              <a:t>/resources/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loginstyle.css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9" name="직사각형 8"/>
          <p:cNvSpPr/>
          <p:nvPr/>
        </p:nvSpPr>
        <p:spPr>
          <a:xfrm>
            <a:off x="649784" y="1694810"/>
            <a:ext cx="1944216" cy="9083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694810"/>
            <a:ext cx="6115713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&lt;%@ page session="false"%&gt;</a:t>
            </a:r>
          </a:p>
          <a:p>
            <a:r>
              <a:rPr lang="it-IT" altLang="ko-KR" sz="1400" dirty="0"/>
              <a:t>&lt;%@ taglib prefix="</a:t>
            </a:r>
            <a:r>
              <a:rPr lang="it-IT" altLang="ko-KR" sz="1400" b="1" dirty="0">
                <a:solidFill>
                  <a:srgbClr val="0000FF"/>
                </a:solidFill>
              </a:rPr>
              <a:t>c</a:t>
            </a:r>
            <a:r>
              <a:rPr lang="it-IT" altLang="ko-KR" sz="1400" dirty="0"/>
              <a:t>" uri="http://java.sun.com/jsp/jstl/core"%&gt;</a:t>
            </a:r>
          </a:p>
          <a:p>
            <a:r>
              <a:rPr lang="en-US" altLang="ko-KR" sz="1400" dirty="0"/>
              <a:t>&lt;%@ </a:t>
            </a:r>
            <a:r>
              <a:rPr lang="en-US" altLang="ko-KR" sz="1400" dirty="0" err="1"/>
              <a:t>taglib</a:t>
            </a:r>
            <a:r>
              <a:rPr lang="en-US" altLang="ko-KR" sz="1400" dirty="0"/>
              <a:t> prefix="</a:t>
            </a:r>
            <a:r>
              <a:rPr lang="en-US" altLang="ko-KR" sz="1400" i="1" dirty="0">
                <a:solidFill>
                  <a:srgbClr val="0000FF"/>
                </a:solidFill>
              </a:rPr>
              <a:t>spring</a:t>
            </a:r>
            <a:r>
              <a:rPr lang="en-US" altLang="ko-KR" sz="1400" dirty="0"/>
              <a:t>" </a:t>
            </a:r>
            <a:r>
              <a:rPr lang="en-US" altLang="ko-KR" sz="1400" dirty="0" err="1"/>
              <a:t>uri</a:t>
            </a:r>
            <a:r>
              <a:rPr lang="en-US" altLang="ko-KR" sz="1400" dirty="0"/>
              <a:t>="http://www.springframework.org/tags"%&gt;</a:t>
            </a:r>
          </a:p>
          <a:p>
            <a:r>
              <a:rPr lang="sv-SE" altLang="ko-KR" sz="1400" dirty="0"/>
              <a:t>&lt;%@ taglib prefix="</a:t>
            </a:r>
            <a:r>
              <a:rPr lang="sv-SE" altLang="ko-KR" sz="1400" b="1" dirty="0">
                <a:solidFill>
                  <a:srgbClr val="0000FF"/>
                </a:solidFill>
              </a:rPr>
              <a:t>form</a:t>
            </a:r>
            <a:r>
              <a:rPr lang="sv-SE" altLang="ko-KR" sz="1400" dirty="0"/>
              <a:t>" uri="http://www.springframework.org/tags/form"%&gt;</a:t>
            </a:r>
          </a:p>
          <a:p>
            <a:r>
              <a:rPr lang="it-IT" altLang="ko-KR" sz="1400" dirty="0"/>
              <a:t>&lt;%@ taglib prefix="</a:t>
            </a:r>
            <a:r>
              <a:rPr lang="it-IT" altLang="ko-KR" sz="1400" b="1" dirty="0">
                <a:solidFill>
                  <a:srgbClr val="0000FF"/>
                </a:solidFill>
              </a:rPr>
              <a:t>f</a:t>
            </a:r>
            <a:r>
              <a:rPr lang="it-IT" altLang="ko-KR" sz="1400" dirty="0"/>
              <a:t>" uri="http://java.sun.com/jsp/jstl/fmt" %&gt;</a:t>
            </a:r>
          </a:p>
          <a:p>
            <a:endParaRPr lang="ko-KR" altLang="en-US" sz="1400" dirty="0"/>
          </a:p>
          <a:p>
            <a:r>
              <a:rPr lang="en-US" altLang="ko-KR" sz="1400" dirty="0"/>
              <a:t>&lt;link </a:t>
            </a:r>
            <a:r>
              <a:rPr lang="en-US" altLang="ko-KR" sz="1400" dirty="0" err="1"/>
              <a:t>rel</a:t>
            </a:r>
            <a:r>
              <a:rPr lang="en-US" altLang="ko-KR" sz="1400" dirty="0"/>
              <a:t>="stylesheet" type="text/</a:t>
            </a:r>
            <a:r>
              <a:rPr lang="en-US" altLang="ko-KR" sz="1400" dirty="0" err="1"/>
              <a:t>css</a:t>
            </a:r>
            <a:r>
              <a:rPr lang="en-US" altLang="ko-KR" sz="1400" dirty="0"/>
              <a:t>" </a:t>
            </a:r>
            <a:r>
              <a:rPr lang="en-US" altLang="ko-KR" sz="1400" dirty="0" err="1"/>
              <a:t>href</a:t>
            </a:r>
            <a:r>
              <a:rPr lang="en-US" altLang="ko-KR" sz="1400" dirty="0"/>
              <a:t>="</a:t>
            </a:r>
            <a:r>
              <a:rPr lang="en-US" altLang="ko-KR" sz="1400" b="1" dirty="0">
                <a:solidFill>
                  <a:srgbClr val="0000FF"/>
                </a:solidFill>
              </a:rPr>
              <a:t>resources/</a:t>
            </a:r>
            <a:r>
              <a:rPr lang="en-US" altLang="ko-KR" sz="1400" b="1" dirty="0" err="1">
                <a:solidFill>
                  <a:srgbClr val="0000FF"/>
                </a:solidFill>
              </a:rPr>
              <a:t>css</a:t>
            </a:r>
            <a:r>
              <a:rPr lang="en-US" altLang="ko-KR" sz="1400" b="1" dirty="0">
                <a:solidFill>
                  <a:srgbClr val="0000FF"/>
                </a:solidFill>
              </a:rPr>
              <a:t>/loginstyle.css</a:t>
            </a:r>
            <a:r>
              <a:rPr lang="en-US" altLang="ko-KR" sz="1400" dirty="0"/>
              <a:t>"&gt;</a:t>
            </a:r>
            <a:endParaRPr lang="ko-KR" altLang="en-US" sz="1400" dirty="0"/>
          </a:p>
        </p:txBody>
      </p:sp>
      <p:sp>
        <p:nvSpPr>
          <p:cNvPr id="8" name="자유형 7"/>
          <p:cNvSpPr/>
          <p:nvPr/>
        </p:nvSpPr>
        <p:spPr>
          <a:xfrm rot="4524489">
            <a:off x="5874452" y="3295743"/>
            <a:ext cx="778069" cy="980118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8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loginstyle.css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5008" y="692696"/>
            <a:ext cx="892899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a:link{font-family:"";color:black;text-decoration:none;}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a:visited{font-family:"";color:black;text-decoration:none;}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a:hover{font-family:"";color:black;text-decoration:underline;}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h4 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color:blue;font-family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;font-size:14px;font-weight:bold;}</a:t>
            </a:r>
          </a:p>
          <a:p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fieldset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border:5px solid #ccc; padding:0 5px 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loginArea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margin-left:5px;  width:250px;}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font-family:Georgia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serif; font-size:11px; color:#999;}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label { 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sans-serif;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font-weight:bold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 color:#660000;}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p { margin:5px;}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ullog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list-style-type:none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margin-left:5px; padding:0;font-family: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:font-size:12px;}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lilogb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* { padding: 0; margin: 0;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top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bottom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.clear { clear: both; background: none; }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b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span.fieldError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color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red;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font-size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10px;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font-family:arial,sans-serif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96163" y="558633"/>
            <a:ext cx="228575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948163" y="1585692"/>
            <a:ext cx="504157" cy="117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14" y="109316"/>
            <a:ext cx="2182573" cy="3031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6948163" y="332656"/>
            <a:ext cx="1872309" cy="6745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login.jsp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1384"/>
            <a:ext cx="708660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1" y="3212976"/>
            <a:ext cx="2919643" cy="338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955694" y="3617280"/>
            <a:ext cx="194765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jsp_header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73" y="3196842"/>
            <a:ext cx="1246326" cy="2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9" y="989484"/>
            <a:ext cx="6724650" cy="47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자유형 2"/>
          <p:cNvSpPr/>
          <p:nvPr/>
        </p:nvSpPr>
        <p:spPr>
          <a:xfrm>
            <a:off x="3341774" y="1370382"/>
            <a:ext cx="3099697" cy="223837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637103" y="782107"/>
            <a:ext cx="112575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login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1" y="3120078"/>
            <a:ext cx="3059832" cy="3567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843808" y="5826017"/>
            <a:ext cx="122127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6938</Words>
  <Application>Microsoft Office PowerPoint</Application>
  <PresentationFormat>화면 슬라이드 쇼(4:3)</PresentationFormat>
  <Paragraphs>1837</Paragraphs>
  <Slides>128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128</vt:i4>
      </vt:variant>
    </vt:vector>
  </HeadingPairs>
  <TitlesOfParts>
    <vt:vector size="130" baseType="lpstr">
      <vt:lpstr>AcademicPresentation2(2)</vt:lpstr>
      <vt:lpstr>내지</vt:lpstr>
      <vt:lpstr>Java 프레임워크 Spring을 이용한 회원관리 시스템    </vt:lpstr>
      <vt:lpstr>Spring MVC를 이용한 사용자관리 시스템</vt:lpstr>
      <vt:lpstr>Maven project </vt:lpstr>
      <vt:lpstr>메이븐   플러그인 설치와 프로젝트 구성</vt:lpstr>
      <vt:lpstr>메이븐 프로젝트 구성(1)</vt:lpstr>
      <vt:lpstr>메이븐 프로젝트 구성(1)</vt:lpstr>
      <vt:lpstr>Maven project  구성(2)  </vt:lpstr>
      <vt:lpstr>Maven project  구성(2) </vt:lpstr>
      <vt:lpstr>Maven project  구성(2) </vt:lpstr>
      <vt:lpstr>POM 파일에서 project 설정 </vt:lpstr>
      <vt:lpstr>POM 의 구성(POM.xml) </vt:lpstr>
      <vt:lpstr>POM 파일에서 project 설정  </vt:lpstr>
      <vt:lpstr>Repository (저장소)</vt:lpstr>
      <vt:lpstr>POM 파일에서 project 설정 </vt:lpstr>
      <vt:lpstr>POM 파일에서 project 설정 </vt:lpstr>
      <vt:lpstr>Pom과 의존성 </vt:lpstr>
      <vt:lpstr>POM 파일에서 project 설정 </vt:lpstr>
      <vt:lpstr>M2Eclipse 프로젝트 Layout 변경 </vt:lpstr>
      <vt:lpstr>IoC 컨테이너 생성 파일 (web.xml) 작성 </vt:lpstr>
      <vt:lpstr>사용자 로그인 구성 </vt:lpstr>
      <vt:lpstr>로그인 MVC 처리흐름 </vt:lpstr>
      <vt:lpstr>Spring MVC의 환경 구성 </vt:lpstr>
      <vt:lpstr>로그인 MVC 처리흐름 </vt:lpstr>
      <vt:lpstr>WebApplicationContext에서 DI와 객체 생성순서 </vt:lpstr>
      <vt:lpstr>회원관리table 생성 </vt:lpstr>
      <vt:lpstr>1. DataSource 객체 생성  </vt:lpstr>
      <vt:lpstr>1. DataSource 객체 생성  </vt:lpstr>
      <vt:lpstr>1. DataSource 객체 생성(2)  </vt:lpstr>
      <vt:lpstr>DAO design </vt:lpstr>
      <vt:lpstr>DAO 클래스 작성 </vt:lpstr>
      <vt:lpstr>Dto (Data Transfer : Value : model ) 객체 생성 </vt:lpstr>
      <vt:lpstr>Dto 전달 객체 gatter &amp; setter 생성 </vt:lpstr>
      <vt:lpstr>모델 객체 gatter &amp; setter 생성 </vt:lpstr>
      <vt:lpstr>DAO 클래스 작성 </vt:lpstr>
      <vt:lpstr>Dao Interface 생성</vt:lpstr>
      <vt:lpstr>Dao Interface 생성</vt:lpstr>
      <vt:lpstr>Dao 구현 클래스 생성</vt:lpstr>
      <vt:lpstr>Dao구현 클래스생성</vt:lpstr>
      <vt:lpstr>Dao 에서 DataSource DI  </vt:lpstr>
      <vt:lpstr>Spring JDBC를 위한 jdbcTemplate  클래스  </vt:lpstr>
      <vt:lpstr>PowerPoint 프레젠테이션</vt:lpstr>
      <vt:lpstr>Spring JDBC를 위한 jdbcTemplate  클래스  </vt:lpstr>
      <vt:lpstr>SQL 파라미터 바인딩 방법</vt:lpstr>
      <vt:lpstr>네임 파라메터 사용</vt:lpstr>
      <vt:lpstr>SqlParameterSource와 RowMapper </vt:lpstr>
      <vt:lpstr>SQL 작성 </vt:lpstr>
      <vt:lpstr>SqlParameterSource와 RowMapper </vt:lpstr>
      <vt:lpstr>검색코드의 구현 </vt:lpstr>
      <vt:lpstr>검색코드의 구현 </vt:lpstr>
      <vt:lpstr>생성,수정,삭제 코드 구현</vt:lpstr>
      <vt:lpstr>Service (Business)클래스 작성</vt:lpstr>
      <vt:lpstr>Business  interface  생성 </vt:lpstr>
      <vt:lpstr>Business  interface  생성 </vt:lpstr>
      <vt:lpstr>Business 구현 클래스 작성</vt:lpstr>
      <vt:lpstr>Business 구현 객체 생성</vt:lpstr>
      <vt:lpstr>Dao 구현객체  주입   </vt:lpstr>
      <vt:lpstr>Business 구현 객체 완성 </vt:lpstr>
      <vt:lpstr>로그인 MVC 처리흐름 </vt:lpstr>
      <vt:lpstr>Model 의 완성</vt:lpstr>
      <vt:lpstr>View 와 Controller </vt:lpstr>
      <vt:lpstr>View 와 Controller </vt:lpstr>
      <vt:lpstr>Controller 설계 </vt:lpstr>
      <vt:lpstr>컨트롤러 생성</vt:lpstr>
      <vt:lpstr>View 생성(login.jsp, loginSuccess.jsp   </vt:lpstr>
      <vt:lpstr>View 와 Controller </vt:lpstr>
      <vt:lpstr>1. userService  DI 와 Loginform 출력 메서드 작성 </vt:lpstr>
      <vt:lpstr>2,3,4,5,6 부분 컨트롤러  </vt:lpstr>
      <vt:lpstr>1. userService  DI</vt:lpstr>
      <vt:lpstr>1. loginform 출력 메서드 작성 </vt:lpstr>
      <vt:lpstr>2. 로그인 폼 데이터 받아오기 및 유효성 검증</vt:lpstr>
      <vt:lpstr>@ModelAttribute</vt:lpstr>
      <vt:lpstr>유효성체크(Validation 작성)</vt:lpstr>
      <vt:lpstr>3. Validator</vt:lpstr>
      <vt:lpstr>3. 컨트롤러 Validator 코드</vt:lpstr>
      <vt:lpstr>3. @Valid를 이용한 Validator 구현 간소화</vt:lpstr>
      <vt:lpstr>3. JSR303 Bean Validation</vt:lpstr>
      <vt:lpstr>3. 컨트롤러 코드 수정.</vt:lpstr>
      <vt:lpstr>4. @Valid 에러 메시지 출력(login.jsp)  </vt:lpstr>
      <vt:lpstr>5. userServive  호출 및 인증 성공, 실패 처리 </vt:lpstr>
      <vt:lpstr>Binding Error 코드와 error 메시시 관리 </vt:lpstr>
      <vt:lpstr>6. 로그인 실패 에러 메시지  Login .jsp</vt:lpstr>
      <vt:lpstr>6. messages.properties 와 MessageSource 객체  </vt:lpstr>
      <vt:lpstr>6. 메시지소스 생성</vt:lpstr>
      <vt:lpstr>6. 로그인 성공화면(loginSuccess.jsp)  </vt:lpstr>
      <vt:lpstr>컨트롤러</vt:lpstr>
      <vt:lpstr>ContextLoaderListener 설정화일 </vt:lpstr>
      <vt:lpstr>applicationContext.xml</vt:lpstr>
      <vt:lpstr>applicationContext.xml</vt:lpstr>
      <vt:lpstr>applicationContext.xml</vt:lpstr>
      <vt:lpstr>applicationContext.xml</vt:lpstr>
      <vt:lpstr>IoC 컨테이너 </vt:lpstr>
      <vt:lpstr>DispatcherServlet 설정화일 (-servlet.xml)</vt:lpstr>
      <vt:lpstr>DispatcherServlet 설정화일 (-servlet.xml)</vt:lpstr>
      <vt:lpstr>DispatcherServlet 설정화일 간략화</vt:lpstr>
      <vt:lpstr>View</vt:lpstr>
      <vt:lpstr>JSTL(JavaServer Pages Standard Tag Library)</vt:lpstr>
      <vt:lpstr>JSTL 정리 파일 작성 (jsp_header.jsp)</vt:lpstr>
      <vt:lpstr>loginstyle.css</vt:lpstr>
      <vt:lpstr>View (login.jsp) 생성 </vt:lpstr>
      <vt:lpstr>Login .jsp</vt:lpstr>
      <vt:lpstr>로그인 성공화면(loginSuccess.jsp)  </vt:lpstr>
      <vt:lpstr>네임 파라메터 사용을 위한 수정 </vt:lpstr>
      <vt:lpstr>한글 처리(web.xml) </vt:lpstr>
      <vt:lpstr>실행 </vt:lpstr>
      <vt:lpstr>실행</vt:lpstr>
      <vt:lpstr>실행</vt:lpstr>
      <vt:lpstr>IoC 컨테이너 </vt:lpstr>
      <vt:lpstr>사용자 로그인 클래스다이어그램 </vt:lpstr>
      <vt:lpstr>사용자 정보 수정</vt:lpstr>
      <vt:lpstr>로그인 성공화면 수정 (loginSuccess.jsp)  </vt:lpstr>
      <vt:lpstr>UserEditController 작성</vt:lpstr>
      <vt:lpstr>UserEditController 작성</vt:lpstr>
      <vt:lpstr>@ModelAttribute 에노테이션 </vt:lpstr>
      <vt:lpstr>UserEditController 작성</vt:lpstr>
      <vt:lpstr>View 작성(userEdit.jsp) </vt:lpstr>
      <vt:lpstr>View 작성(userEdit.jsp) </vt:lpstr>
      <vt:lpstr>View 작성(userEdit.jsp) </vt:lpstr>
      <vt:lpstr>View 작성(userEdit.jsp) </vt:lpstr>
      <vt:lpstr>View 작성(userEdit.jsp) </vt:lpstr>
      <vt:lpstr>Success View(userEntrySuccess.jsp) </vt:lpstr>
      <vt:lpstr>Success View(userEntrySuccess.jsp) </vt:lpstr>
      <vt:lpstr>사용자 정보수정 클래스다이어그램 </vt:lpstr>
      <vt:lpstr>회원가입</vt:lpstr>
      <vt:lpstr>아이디, 패스워드 찾기 구현</vt:lpstr>
      <vt:lpstr>아이디 찾기</vt:lpstr>
      <vt:lpstr>패스워드 찾기</vt:lpstr>
      <vt:lpstr>우편번호 검색</vt:lpstr>
      <vt:lpstr>SpringFramework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2016-04-08T05:56:38Z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