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18" r:id="rId3"/>
  </p:sldMasterIdLst>
  <p:notesMasterIdLst>
    <p:notesMasterId r:id="rId109"/>
  </p:notesMasterIdLst>
  <p:handoutMasterIdLst>
    <p:handoutMasterId r:id="rId110"/>
  </p:handoutMasterIdLst>
  <p:sldIdLst>
    <p:sldId id="256" r:id="rId4"/>
    <p:sldId id="295" r:id="rId5"/>
    <p:sldId id="298" r:id="rId6"/>
    <p:sldId id="410" r:id="rId7"/>
    <p:sldId id="299" r:id="rId8"/>
    <p:sldId id="411" r:id="rId9"/>
    <p:sldId id="301" r:id="rId10"/>
    <p:sldId id="302" r:id="rId11"/>
    <p:sldId id="288" r:id="rId12"/>
    <p:sldId id="303" r:id="rId13"/>
    <p:sldId id="323" r:id="rId14"/>
    <p:sldId id="313" r:id="rId15"/>
    <p:sldId id="319" r:id="rId16"/>
    <p:sldId id="309" r:id="rId17"/>
    <p:sldId id="320" r:id="rId18"/>
    <p:sldId id="308" r:id="rId19"/>
    <p:sldId id="412" r:id="rId20"/>
    <p:sldId id="328" r:id="rId21"/>
    <p:sldId id="329" r:id="rId22"/>
    <p:sldId id="332" r:id="rId23"/>
    <p:sldId id="414" r:id="rId24"/>
    <p:sldId id="334" r:id="rId25"/>
    <p:sldId id="324" r:id="rId26"/>
    <p:sldId id="325" r:id="rId27"/>
    <p:sldId id="326" r:id="rId28"/>
    <p:sldId id="327" r:id="rId29"/>
    <p:sldId id="333" r:id="rId30"/>
    <p:sldId id="335" r:id="rId31"/>
    <p:sldId id="336" r:id="rId32"/>
    <p:sldId id="415" r:id="rId33"/>
    <p:sldId id="431" r:id="rId34"/>
    <p:sldId id="305" r:id="rId35"/>
    <p:sldId id="307" r:id="rId36"/>
    <p:sldId id="339" r:id="rId37"/>
    <p:sldId id="340" r:id="rId38"/>
    <p:sldId id="341" r:id="rId39"/>
    <p:sldId id="405" r:id="rId40"/>
    <p:sldId id="310" r:id="rId41"/>
    <p:sldId id="338" r:id="rId42"/>
    <p:sldId id="406" r:id="rId43"/>
    <p:sldId id="353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432" r:id="rId58"/>
    <p:sldId id="370" r:id="rId59"/>
    <p:sldId id="369" r:id="rId60"/>
    <p:sldId id="368" r:id="rId61"/>
    <p:sldId id="371" r:id="rId62"/>
    <p:sldId id="373" r:id="rId63"/>
    <p:sldId id="372" r:id="rId64"/>
    <p:sldId id="374" r:id="rId65"/>
    <p:sldId id="377" r:id="rId66"/>
    <p:sldId id="378" r:id="rId67"/>
    <p:sldId id="416" r:id="rId68"/>
    <p:sldId id="379" r:id="rId69"/>
    <p:sldId id="433" r:id="rId70"/>
    <p:sldId id="381" r:id="rId71"/>
    <p:sldId id="380" r:id="rId72"/>
    <p:sldId id="382" r:id="rId73"/>
    <p:sldId id="384" r:id="rId74"/>
    <p:sldId id="383" r:id="rId75"/>
    <p:sldId id="389" r:id="rId76"/>
    <p:sldId id="421" r:id="rId77"/>
    <p:sldId id="390" r:id="rId78"/>
    <p:sldId id="391" r:id="rId79"/>
    <p:sldId id="417" r:id="rId80"/>
    <p:sldId id="402" r:id="rId81"/>
    <p:sldId id="418" r:id="rId82"/>
    <p:sldId id="385" r:id="rId83"/>
    <p:sldId id="386" r:id="rId84"/>
    <p:sldId id="388" r:id="rId85"/>
    <p:sldId id="392" r:id="rId86"/>
    <p:sldId id="393" r:id="rId87"/>
    <p:sldId id="394" r:id="rId88"/>
    <p:sldId id="396" r:id="rId89"/>
    <p:sldId id="397" r:id="rId90"/>
    <p:sldId id="398" r:id="rId91"/>
    <p:sldId id="399" r:id="rId92"/>
    <p:sldId id="400" r:id="rId93"/>
    <p:sldId id="401" r:id="rId94"/>
    <p:sldId id="403" r:id="rId95"/>
    <p:sldId id="404" r:id="rId96"/>
    <p:sldId id="419" r:id="rId97"/>
    <p:sldId id="420" r:id="rId98"/>
    <p:sldId id="343" r:id="rId99"/>
    <p:sldId id="423" r:id="rId100"/>
    <p:sldId id="422" r:id="rId101"/>
    <p:sldId id="424" r:id="rId102"/>
    <p:sldId id="425" r:id="rId103"/>
    <p:sldId id="426" r:id="rId104"/>
    <p:sldId id="427" r:id="rId105"/>
    <p:sldId id="429" r:id="rId106"/>
    <p:sldId id="430" r:id="rId107"/>
    <p:sldId id="345" r:id="rId10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F927F99-84CC-4683-A48D-E942A61F3937}">
          <p14:sldIdLst/>
        </p14:section>
        <p14:section name="제목 없는 구역" id="{11CE6A5E-1182-4086-8CE6-8E66E8344CDD}">
          <p14:sldIdLst>
            <p14:sldId id="256"/>
            <p14:sldId id="295"/>
            <p14:sldId id="298"/>
            <p14:sldId id="410"/>
            <p14:sldId id="299"/>
            <p14:sldId id="411"/>
            <p14:sldId id="301"/>
            <p14:sldId id="302"/>
            <p14:sldId id="288"/>
            <p14:sldId id="303"/>
            <p14:sldId id="323"/>
            <p14:sldId id="313"/>
            <p14:sldId id="319"/>
            <p14:sldId id="309"/>
            <p14:sldId id="320"/>
            <p14:sldId id="308"/>
            <p14:sldId id="412"/>
            <p14:sldId id="328"/>
            <p14:sldId id="329"/>
            <p14:sldId id="332"/>
            <p14:sldId id="414"/>
            <p14:sldId id="334"/>
            <p14:sldId id="324"/>
            <p14:sldId id="325"/>
            <p14:sldId id="326"/>
            <p14:sldId id="327"/>
            <p14:sldId id="333"/>
            <p14:sldId id="335"/>
            <p14:sldId id="336"/>
            <p14:sldId id="415"/>
            <p14:sldId id="431"/>
            <p14:sldId id="305"/>
            <p14:sldId id="307"/>
            <p14:sldId id="339"/>
            <p14:sldId id="340"/>
            <p14:sldId id="341"/>
            <p14:sldId id="405"/>
            <p14:sldId id="310"/>
            <p14:sldId id="338"/>
            <p14:sldId id="406"/>
            <p14:sldId id="353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432"/>
            <p14:sldId id="370"/>
            <p14:sldId id="369"/>
            <p14:sldId id="368"/>
            <p14:sldId id="371"/>
            <p14:sldId id="373"/>
            <p14:sldId id="372"/>
            <p14:sldId id="374"/>
            <p14:sldId id="377"/>
            <p14:sldId id="378"/>
            <p14:sldId id="416"/>
            <p14:sldId id="379"/>
            <p14:sldId id="433"/>
            <p14:sldId id="381"/>
            <p14:sldId id="380"/>
            <p14:sldId id="382"/>
            <p14:sldId id="384"/>
            <p14:sldId id="383"/>
            <p14:sldId id="389"/>
            <p14:sldId id="421"/>
            <p14:sldId id="390"/>
            <p14:sldId id="391"/>
            <p14:sldId id="417"/>
            <p14:sldId id="402"/>
            <p14:sldId id="418"/>
            <p14:sldId id="385"/>
            <p14:sldId id="386"/>
            <p14:sldId id="388"/>
            <p14:sldId id="392"/>
            <p14:sldId id="393"/>
            <p14:sldId id="394"/>
            <p14:sldId id="396"/>
            <p14:sldId id="397"/>
            <p14:sldId id="398"/>
            <p14:sldId id="399"/>
            <p14:sldId id="400"/>
            <p14:sldId id="401"/>
            <p14:sldId id="403"/>
            <p14:sldId id="404"/>
            <p14:sldId id="419"/>
            <p14:sldId id="420"/>
            <p14:sldId id="343"/>
            <p14:sldId id="423"/>
            <p14:sldId id="422"/>
            <p14:sldId id="424"/>
            <p14:sldId id="425"/>
            <p14:sldId id="426"/>
            <p14:sldId id="427"/>
            <p14:sldId id="429"/>
            <p14:sldId id="430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1C74D4"/>
    <a:srgbClr val="000000"/>
    <a:srgbClr val="3366FF"/>
    <a:srgbClr val="003399"/>
    <a:srgbClr val="0033CC"/>
    <a:srgbClr val="5A5AD8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6" autoAdjust="0"/>
    <p:restoredTop sz="94660"/>
  </p:normalViewPr>
  <p:slideViewPr>
    <p:cSldViewPr>
      <p:cViewPr varScale="1">
        <p:scale>
          <a:sx n="103" d="100"/>
          <a:sy n="103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viewProps" Target="view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theme" Target="theme/theme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2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933C-2815-4B01-9B1A-9E1FE67497CC}" type="datetimeFigureOut">
              <a:rPr lang="ko-KR" altLang="en-US" smtClean="0"/>
              <a:pPr/>
              <a:t>2014-05-07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0613-142C-425D-A55D-74D8536D8D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4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96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5/7/2014 9:14 AM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5/7/2014 9:14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5/7/2014 9:14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12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60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5/7/2014 9:14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5/7/2014 9:14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5/7/2014 9:14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5/7/2014 9:14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5/7/2014 9:14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5/7/2014 9:14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5/7/2014 9:14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5"/>
          <p:cNvSpPr txBox="1">
            <a:spLocks/>
          </p:cNvSpPr>
          <p:nvPr userDrawn="1"/>
        </p:nvSpPr>
        <p:spPr>
          <a:xfrm>
            <a:off x="876300" y="6529388"/>
            <a:ext cx="2781300" cy="2508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EFB3C794-AD30-47E4-9ED4-D6A2CC9E13B0}" type="slidenum">
              <a:rPr lang="ko-KR" altLang="en-US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ko-KR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t> /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한빛 교육 센터 </a:t>
            </a:r>
            <a:r>
              <a:rPr lang="en-US" altLang="ko-KR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Spring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교육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 sz="800" smtClean="0">
              <a:solidFill>
                <a:srgbClr val="7F7F7F"/>
              </a:solidFill>
              <a:latin typeface="Rix고딕 B"/>
              <a:ea typeface="Rix고딕 M"/>
              <a:cs typeface="Rix고딕 M"/>
            </a:endParaRPr>
          </a:p>
        </p:txBody>
      </p:sp>
      <p:pic>
        <p:nvPicPr>
          <p:cNvPr id="4099" name="Picture 2" descr="C:\_works\07.03.NHN.PT템플릿\images\nhn_bi_white.png"/>
          <p:cNvPicPr>
            <a:picLocks noChangeAspect="1" noChangeArrowheads="1"/>
          </p:cNvPicPr>
          <p:nvPr userDrawn="1"/>
        </p:nvPicPr>
        <p:blipFill>
          <a:blip r:embed="rId4" cstate="print">
            <a:lum brigh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7293" r="10321" b="30193"/>
          <a:stretch>
            <a:fillRect/>
          </a:stretch>
        </p:blipFill>
        <p:spPr bwMode="auto">
          <a:xfrm>
            <a:off x="8134350" y="6432550"/>
            <a:ext cx="7921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 userDrawn="1"/>
        </p:nvCxnSpPr>
        <p:spPr>
          <a:xfrm>
            <a:off x="228600" y="6600825"/>
            <a:ext cx="684213" cy="1588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 userDrawn="1"/>
        </p:nvSpPr>
        <p:spPr>
          <a:xfrm>
            <a:off x="214313" y="161925"/>
            <a:ext cx="714375" cy="552450"/>
          </a:xfrm>
          <a:prstGeom prst="rect">
            <a:avLst/>
          </a:prstGeom>
          <a:solidFill>
            <a:srgbClr val="75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885825" y="161925"/>
            <a:ext cx="8020050" cy="55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103" name="Picture 4" descr="D:\01_PROJECT\20071121 신입사원입사교육\PPT\Untitled-4 copy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74650"/>
            <a:ext cx="1249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>
    <p:fade/>
  </p:transition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Rix고딕 B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Rix고딕 M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Rix고딕 M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Rix고딕 M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hyperlink" Target="http://168.126.141.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788024" y="4221088"/>
            <a:ext cx="3672408" cy="14478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Java</a:t>
            </a:r>
            <a:r>
              <a:rPr lang="ko-KR" altLang="en-US" sz="3600" dirty="0" smtClean="0">
                <a:solidFill>
                  <a:schemeClr val="bg1"/>
                </a:solidFill>
              </a:rPr>
              <a:t> 프레임워크</a:t>
            </a:r>
            <a:r>
              <a:rPr lang="en-US" altLang="ko-KR" sz="3600" dirty="0" smtClean="0">
                <a:solidFill>
                  <a:schemeClr val="bg1"/>
                </a:solidFill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en-US" altLang="ko-KR" sz="3600" dirty="0" smtClean="0">
                <a:solidFill>
                  <a:schemeClr val="bg1"/>
                </a:solidFill>
              </a:rPr>
              <a:t>Spring</a:t>
            </a:r>
            <a:r>
              <a:rPr lang="ko-KR" altLang="en-US" sz="3600" dirty="0" smtClean="0">
                <a:solidFill>
                  <a:schemeClr val="bg1"/>
                </a:solidFill>
              </a:rPr>
              <a:t>을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이용한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회원관리 시스템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   </a:t>
            </a:r>
            <a:endParaRPr lang="en-US" sz="2400" dirty="0">
              <a:solidFill>
                <a:srgbClr val="FFFFFF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3"/>
          <p:cNvSpPr>
            <a:spLocks noChangeShapeType="1"/>
          </p:cNvSpPr>
          <p:nvPr/>
        </p:nvSpPr>
        <p:spPr bwMode="auto">
          <a:xfrm flipH="1" flipV="1">
            <a:off x="6556040" y="3260203"/>
            <a:ext cx="68296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blackGray">
          <a:xfrm>
            <a:off x="7253064" y="37174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blackGray">
          <a:xfrm>
            <a:off x="2994360" y="52389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blackGray">
          <a:xfrm>
            <a:off x="2854660" y="51246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124200" y="3006204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blackGray">
          <a:xfrm>
            <a:off x="4873960" y="28340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blackGray">
          <a:xfrm>
            <a:off x="4721560" y="26816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흐름</a:t>
            </a:r>
            <a:endParaRPr lang="ko-KR" alt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334000" y="2039196"/>
            <a:ext cx="101600" cy="4519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292" y="3012493"/>
            <a:ext cx="1277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URL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처리요청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/hello.do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4492" y="3055052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200384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517900" y="26054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325374" y="3624807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5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270460" y="447570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6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blackGray">
          <a:xfrm>
            <a:off x="4216400" y="1533084"/>
            <a:ext cx="1981200" cy="506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굴림" charset="-127"/>
                <a:ea typeface="굴림" charset="-127"/>
              </a:rPr>
              <a:t>HandlerMapping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124200" y="1940348"/>
            <a:ext cx="1066800" cy="710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blackGray">
          <a:xfrm>
            <a:off x="4594560" y="24911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933700" y="2853804"/>
            <a:ext cx="163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872064" y="29102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4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blackGray">
          <a:xfrm>
            <a:off x="4191000" y="3967708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ViewResolver</a:t>
            </a:r>
            <a:endParaRPr kumimoji="1" lang="en-GB" altLang="ko-KR" sz="1400" b="1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124200" y="3412604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971800" y="3488804"/>
            <a:ext cx="68580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cxnSp>
        <p:nvCxnSpPr>
          <p:cNvPr id="28" name="꺾인 연결선 27"/>
          <p:cNvCxnSpPr>
            <a:stCxn id="26" idx="2"/>
            <a:endCxn id="29" idx="2"/>
          </p:cNvCxnSpPr>
          <p:nvPr/>
        </p:nvCxnSpPr>
        <p:spPr>
          <a:xfrm rot="16200000" flipH="1">
            <a:off x="891366" y="1995007"/>
            <a:ext cx="1379618" cy="5016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1832000" y="1950678"/>
            <a:ext cx="1279500" cy="196992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Dispatcher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Servlet</a:t>
            </a: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blackGray">
          <a:xfrm>
            <a:off x="2740360" y="5018112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View</a:t>
            </a:r>
            <a:r>
              <a:rPr kumimoji="1" lang="ko-KR" altLang="en-US" sz="1400" b="1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(*.</a:t>
            </a:r>
            <a:r>
              <a:rPr kumimoji="1" lang="en-US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jsp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40100" y="296661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 flipH="1">
            <a:off x="4384596" y="4484659"/>
            <a:ext cx="657304" cy="5588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257760" y="408394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blackGray">
          <a:xfrm>
            <a:off x="7100664" y="35650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blackGray">
          <a:xfrm>
            <a:off x="6948264" y="34126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3" name="순서도: 자기 디스크 42"/>
          <p:cNvSpPr/>
          <p:nvPr/>
        </p:nvSpPr>
        <p:spPr>
          <a:xfrm>
            <a:off x="7822108" y="4526494"/>
            <a:ext cx="871116" cy="939827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6593210" y="3114115"/>
            <a:ext cx="507454" cy="2533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7" name="위쪽/아래쪽 화살표 46"/>
          <p:cNvSpPr/>
          <p:nvPr/>
        </p:nvSpPr>
        <p:spPr>
          <a:xfrm>
            <a:off x="8189342" y="4272508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674578" y="1778786"/>
            <a:ext cx="1407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컨트롤러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선택 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365116" y="2615161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처리위임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465074" y="3543493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err="1" smtClean="0">
                <a:solidFill>
                  <a:prstClr val="black"/>
                </a:solidFill>
                <a:latin typeface="굴림" charset="-127"/>
                <a:ea typeface="굴림" charset="-127"/>
              </a:rPr>
              <a:t>뷰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선택요청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526916" y="4475709"/>
            <a:ext cx="902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결과물 출력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621604" y="756319"/>
            <a:ext cx="1263303" cy="1325147"/>
            <a:chOff x="-408508" y="3516144"/>
            <a:chExt cx="1529618" cy="1529618"/>
          </a:xfrm>
        </p:grpSpPr>
        <p:pic>
          <p:nvPicPr>
            <p:cNvPr id="1026" name="Picture 2" descr="C:\Users\2SBoss\AppData\Local\Microsoft\Windows\Temporary Internet Files\Content.IE5\O8G3O52B\MC900441328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508" y="3516144"/>
              <a:ext cx="1529618" cy="152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직사각형 54"/>
            <p:cNvSpPr/>
            <p:nvPr/>
          </p:nvSpPr>
          <p:spPr>
            <a:xfrm>
              <a:off x="-142193" y="4060304"/>
              <a:ext cx="9380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b="1" dirty="0" err="1">
                  <a:latin typeface="굴림" charset="-127"/>
                  <a:ea typeface="굴림" charset="-127"/>
                </a:rPr>
                <a:t>웹브라우져</a:t>
              </a:r>
              <a:endParaRPr kumimoji="1" lang="en-GB" altLang="ko-KR" sz="1200" b="1" dirty="0">
                <a:latin typeface="굴림" charset="-127"/>
                <a:ea typeface="굴림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92692" y="969727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: </a:t>
            </a:r>
            <a:r>
              <a:rPr lang="ko-KR" altLang="en-US" dirty="0" err="1" smtClean="0"/>
              <a:t>웹요청</a:t>
            </a:r>
            <a:r>
              <a:rPr lang="ko-KR" altLang="en-US" dirty="0" smtClean="0"/>
              <a:t> </a:t>
            </a:r>
            <a:r>
              <a:rPr lang="en-US" altLang="ko-KR" dirty="0" smtClean="0"/>
              <a:t>URL</a:t>
            </a:r>
            <a:r>
              <a:rPr lang="ko-KR" altLang="en-US" dirty="0" smtClean="0"/>
              <a:t>과 컨트롤러  </a:t>
            </a:r>
            <a:r>
              <a:rPr lang="ko-KR" altLang="en-US" dirty="0" err="1" smtClean="0"/>
              <a:t>매핑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3224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JSR303 Bean Validation</a:t>
            </a:r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968552" cy="301162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05273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수정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436096" y="1412776"/>
          <a:ext cx="3312368" cy="37748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12368"/>
              </a:tblGrid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Annotation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@Length(min=, max=)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@Max(value=)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@Min(value=)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NotNull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11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NotEmpty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@Past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@Future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72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@Pattern(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regex</a:t>
                      </a:r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="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regexp</a:t>
                      </a:r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", flag=)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@Range(min=, max=)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8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@Size(min=, max=)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3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AssertFalse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72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AssertTrue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00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@Valid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5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@Email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5436096" y="980728"/>
            <a:ext cx="284725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hibernate @valid constraint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컨트롤러 코드 수정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6408712" cy="57606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컨트롤러 코드 수정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7353300" cy="482453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1187624" y="1700808"/>
            <a:ext cx="1656184" cy="21602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74826" y="1119411"/>
            <a:ext cx="475481" cy="25945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580112" y="1052736"/>
            <a:ext cx="1872208" cy="36004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275856" y="1916832"/>
            <a:ext cx="1656184" cy="21602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131840" y="4653136"/>
            <a:ext cx="1656184" cy="21602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860032" y="1628800"/>
            <a:ext cx="2295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</a:rPr>
              <a:t>Id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</a:rPr>
              <a:t>나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</a:rPr>
              <a:t>패스워드가 입력되지 않은 경우 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11960" y="3212976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j-ea"/>
                <a:ea typeface="+mj-ea"/>
                <a:sym typeface="Wingdings" pitchFamily="2" charset="2"/>
              </a:rPr>
              <a:t> </a:t>
            </a:r>
            <a:r>
              <a:rPr lang="ko-KR" altLang="en-US" sz="1400" dirty="0" err="1" smtClean="0">
                <a:solidFill>
                  <a:srgbClr val="00B050"/>
                </a:solidFill>
                <a:latin typeface="+mj-ea"/>
                <a:ea typeface="+mj-ea"/>
                <a:sym typeface="Wingdings" pitchFamily="2" charset="2"/>
              </a:rPr>
              <a:t>성공시</a:t>
            </a:r>
            <a:r>
              <a:rPr lang="ko-KR" altLang="en-US" sz="1400" dirty="0" smtClean="0">
                <a:solidFill>
                  <a:srgbClr val="00B050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+mj-ea"/>
                <a:ea typeface="+mj-ea"/>
                <a:sym typeface="Wingdings" pitchFamily="2" charset="2"/>
              </a:rPr>
              <a:t>view</a:t>
            </a:r>
            <a:r>
              <a:rPr lang="ko-KR" altLang="en-US" sz="1400" dirty="0" smtClean="0">
                <a:solidFill>
                  <a:srgbClr val="00B050"/>
                </a:solidFill>
                <a:latin typeface="+mj-ea"/>
                <a:ea typeface="+mj-ea"/>
                <a:sym typeface="Wingdings" pitchFamily="2" charset="2"/>
              </a:rPr>
              <a:t> 설정</a:t>
            </a:r>
            <a:endParaRPr lang="ko-KR" altLang="en-US" sz="14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355976" y="3501008"/>
            <a:ext cx="1444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 View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에 </a:t>
            </a:r>
            <a:r>
              <a:rPr lang="en-US" altLang="ko-KR" sz="1400" dirty="0" err="1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Dto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전달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067944" y="4149080"/>
            <a:ext cx="2361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 Id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패스워드가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입력되었으나 틀린 경우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164335" y="4403204"/>
            <a:ext cx="1391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 Error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code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설정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57006" y="4676378"/>
            <a:ext cx="1863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 Error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code view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에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전달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19286" y="836712"/>
            <a:ext cx="8604448" cy="5688632"/>
          </a:xfrm>
        </p:spPr>
        <p:txBody>
          <a:bodyPr>
            <a:no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u="sng" dirty="0"/>
              <a:t>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&lt;div id="</a:t>
            </a:r>
            <a:r>
              <a:rPr lang="en-US" altLang="ko-KR" sz="1600" dirty="0" err="1"/>
              <a:t>loginArea</a:t>
            </a:r>
            <a:r>
              <a:rPr lang="en-US" altLang="ko-KR" sz="1600" dirty="0"/>
              <a:t>" class="clear"&gt;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ko-KR" altLang="en-US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/>
              <a:t>&lt;</a:t>
            </a:r>
            <a:r>
              <a:rPr lang="en-US" altLang="ko-KR" sz="1600" dirty="0" err="1"/>
              <a:t>form:form</a:t>
            </a:r>
            <a:r>
              <a:rPr lang="en-US" altLang="ko-KR" sz="1600" dirty="0"/>
              <a:t> </a:t>
            </a:r>
            <a:r>
              <a:rPr lang="en-US" altLang="ko-KR" sz="1600" dirty="0" err="1">
                <a:solidFill>
                  <a:srgbClr val="0000FF"/>
                </a:solidFill>
              </a:rPr>
              <a:t>modelAttribute</a:t>
            </a:r>
            <a:r>
              <a:rPr lang="en-US" altLang="ko-KR" sz="1600" dirty="0">
                <a:solidFill>
                  <a:srgbClr val="0000FF"/>
                </a:solidFill>
              </a:rPr>
              <a:t>="user" </a:t>
            </a:r>
            <a:r>
              <a:rPr lang="en-US" altLang="ko-KR" sz="1600" dirty="0"/>
              <a:t>method="post" action="</a:t>
            </a:r>
            <a:r>
              <a:rPr lang="en-US" altLang="ko-KR" sz="1600" dirty="0">
                <a:solidFill>
                  <a:srgbClr val="0000FF"/>
                </a:solidFill>
              </a:rPr>
              <a:t>login.html</a:t>
            </a:r>
            <a:r>
              <a:rPr lang="en-US" altLang="ko-KR" sz="1600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&lt;</a:t>
            </a:r>
            <a:r>
              <a:rPr lang="en-US" altLang="ko-KR" sz="1600" dirty="0" err="1"/>
              <a:t>fieldset</a:t>
            </a:r>
            <a:r>
              <a:rPr lang="en-US" altLang="ko-KR" sz="1600" dirty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&lt;legend&gt;</a:t>
            </a:r>
            <a:r>
              <a:rPr lang="en-US" altLang="ko-KR" sz="1600" u="sng" dirty="0"/>
              <a:t>&lt;h4&gt;</a:t>
            </a:r>
            <a:r>
              <a:rPr lang="ko-KR" altLang="en-US" sz="1600" u="sng" dirty="0"/>
              <a:t>로그인</a:t>
            </a:r>
            <a:r>
              <a:rPr lang="en-US" altLang="ko-KR" sz="1600" u="sng" dirty="0"/>
              <a:t>&lt;/h4&gt;&lt;/legend&gt;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</a:t>
            </a:r>
            <a:r>
              <a:rPr lang="en-US" altLang="ko-KR" sz="1600" dirty="0">
                <a:solidFill>
                  <a:srgbClr val="0000FF"/>
                </a:solidFill>
              </a:rPr>
              <a:t>&lt;</a:t>
            </a:r>
            <a:r>
              <a:rPr lang="en-US" altLang="ko-KR" sz="1600" dirty="0" err="1">
                <a:solidFill>
                  <a:srgbClr val="0000FF"/>
                </a:solidFill>
              </a:rPr>
              <a:t>spring:hasBindErrors</a:t>
            </a:r>
            <a:r>
              <a:rPr lang="en-US" altLang="ko-KR" sz="1600" dirty="0">
                <a:solidFill>
                  <a:srgbClr val="0000FF"/>
                </a:solidFill>
              </a:rPr>
              <a:t> name="user"&gt;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</a:rPr>
              <a:t>         &lt;</a:t>
            </a:r>
            <a:r>
              <a:rPr lang="en-US" altLang="ko-KR" sz="1600" dirty="0">
                <a:solidFill>
                  <a:srgbClr val="0000FF"/>
                </a:solidFill>
              </a:rPr>
              <a:t>span class="</a:t>
            </a:r>
            <a:r>
              <a:rPr lang="en-US" altLang="ko-KR" sz="1600" dirty="0" err="1">
                <a:solidFill>
                  <a:srgbClr val="0000FF"/>
                </a:solidFill>
              </a:rPr>
              <a:t>fieldError</a:t>
            </a:r>
            <a:r>
              <a:rPr lang="en-US" altLang="ko-KR" sz="1600" dirty="0">
                <a:solidFill>
                  <a:srgbClr val="0000FF"/>
                </a:solidFill>
              </a:rPr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c:forEach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var</a:t>
            </a:r>
            <a:r>
              <a:rPr lang="en-US" altLang="ko-KR" sz="1600" dirty="0" smtClean="0">
                <a:solidFill>
                  <a:srgbClr val="0000FF"/>
                </a:solidFill>
              </a:rPr>
              <a:t>="err" items="${</a:t>
            </a:r>
            <a:r>
              <a:rPr lang="en-US" altLang="ko-KR" sz="1600" dirty="0" err="1" smtClean="0">
                <a:solidFill>
                  <a:srgbClr val="7030A0"/>
                </a:solidFill>
              </a:rPr>
              <a:t>errors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.globalErrors</a:t>
            </a:r>
            <a:r>
              <a:rPr lang="en-US" altLang="ko-KR" sz="1600" dirty="0" smtClean="0">
                <a:solidFill>
                  <a:srgbClr val="0000FF"/>
                </a:solidFill>
              </a:rPr>
              <a:t>}" 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   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spring:message</a:t>
            </a:r>
            <a:r>
              <a:rPr lang="en-US" altLang="ko-KR" sz="1600" dirty="0" smtClean="0">
                <a:solidFill>
                  <a:srgbClr val="0000FF"/>
                </a:solidFill>
              </a:rPr>
              <a:t> code="${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err.code</a:t>
            </a:r>
            <a:r>
              <a:rPr lang="en-US" altLang="ko-KR" sz="1600" dirty="0" smtClean="0">
                <a:solidFill>
                  <a:srgbClr val="0000FF"/>
                </a:solidFill>
              </a:rPr>
              <a:t>}" 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&lt;/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c:forEach</a:t>
            </a:r>
            <a:r>
              <a:rPr lang="en-US" altLang="ko-KR" sz="1600" dirty="0" smtClean="0">
                <a:solidFill>
                  <a:srgbClr val="0000FF"/>
                </a:solidFill>
              </a:rPr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&lt;/</a:t>
            </a:r>
            <a:r>
              <a:rPr lang="en-US" altLang="ko-KR" sz="1600" dirty="0">
                <a:solidFill>
                  <a:srgbClr val="0000FF"/>
                </a:solidFill>
              </a:rPr>
              <a:t>span&gt;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   </a:t>
            </a:r>
            <a:r>
              <a:rPr lang="en-US" altLang="ko-KR" sz="1600" dirty="0" smtClean="0">
                <a:solidFill>
                  <a:srgbClr val="0000FF"/>
                </a:solidFill>
              </a:rPr>
              <a:t>    &lt;/</a:t>
            </a:r>
            <a:r>
              <a:rPr lang="en-US" altLang="ko-KR" sz="1600" dirty="0" err="1">
                <a:solidFill>
                  <a:srgbClr val="0000FF"/>
                </a:solidFill>
              </a:rPr>
              <a:t>spring:hasBindErrors</a:t>
            </a:r>
            <a:r>
              <a:rPr lang="en-US" altLang="ko-KR" sz="1600" dirty="0" smtClean="0">
                <a:solidFill>
                  <a:srgbClr val="0000FF"/>
                </a:solidFill>
              </a:rPr>
              <a:t>&gt;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p&gt;</a:t>
            </a:r>
            <a:r>
              <a:rPr lang="en-US" altLang="ko-KR" sz="1600" u="sng" dirty="0"/>
              <a:t>&lt;</a:t>
            </a:r>
            <a:r>
              <a:rPr lang="en-US" altLang="ko-KR" sz="1600" u="sng" dirty="0" err="1"/>
              <a:t>ul</a:t>
            </a:r>
            <a:r>
              <a:rPr lang="en-US" altLang="ko-KR" sz="1600" u="sng" dirty="0"/>
              <a:t> id="</a:t>
            </a:r>
            <a:r>
              <a:rPr lang="en-US" altLang="ko-KR" sz="1600" u="sng" dirty="0" err="1"/>
              <a:t>ullog</a:t>
            </a:r>
            <a:r>
              <a:rPr lang="en-US" altLang="ko-KR" sz="1600" u="sng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&lt;li id="</a:t>
            </a:r>
            <a:r>
              <a:rPr lang="en-US" altLang="ko-KR" sz="1600" dirty="0" err="1"/>
              <a:t>lilogb</a:t>
            </a:r>
            <a:r>
              <a:rPr lang="en-US" altLang="ko-KR" sz="1600" dirty="0"/>
              <a:t>"&gt;&lt;a </a:t>
            </a:r>
            <a:r>
              <a:rPr lang="en-US" altLang="ko-KR" sz="1600" dirty="0" err="1"/>
              <a:t>href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="/</a:t>
            </a:r>
            <a:r>
              <a:rPr lang="en-US" altLang="ko-KR" sz="1600" dirty="0" err="1">
                <a:solidFill>
                  <a:schemeClr val="accent4">
                    <a:lumMod val="75000"/>
                  </a:schemeClr>
                </a:solidFill>
              </a:rPr>
              <a:t>SpringLogHan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/userEntry.html</a:t>
            </a:r>
            <a:r>
              <a:rPr lang="en-US" altLang="ko-KR" sz="1600" dirty="0"/>
              <a:t>"&gt;</a:t>
            </a:r>
            <a:r>
              <a:rPr lang="ko-KR" altLang="en-US" sz="1600" dirty="0"/>
              <a:t>회원가입</a:t>
            </a:r>
            <a:r>
              <a:rPr lang="en-US" altLang="ko-KR" sz="1600" dirty="0"/>
              <a:t>&lt;/a&gt;&lt;/li&gt;</a:t>
            </a:r>
            <a:r>
              <a:rPr lang="en-US" altLang="ko-KR" sz="1600" u="sng" dirty="0"/>
              <a:t>|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&lt;li id="</a:t>
            </a:r>
            <a:r>
              <a:rPr lang="en-US" altLang="ko-KR" sz="1600" dirty="0" err="1"/>
              <a:t>lilog</a:t>
            </a:r>
            <a:r>
              <a:rPr lang="en-US" altLang="ko-KR" sz="1600" dirty="0"/>
              <a:t>"&gt;&lt;a </a:t>
            </a:r>
            <a:r>
              <a:rPr lang="en-US" altLang="ko-KR" sz="1600" dirty="0" err="1"/>
              <a:t>href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="/</a:t>
            </a:r>
            <a:r>
              <a:rPr lang="en-US" altLang="ko-KR" sz="1600" dirty="0" err="1">
                <a:solidFill>
                  <a:schemeClr val="accent4">
                    <a:lumMod val="75000"/>
                  </a:schemeClr>
                </a:solidFill>
              </a:rPr>
              <a:t>SpringLogHan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/findId_form.html</a:t>
            </a:r>
            <a:r>
              <a:rPr lang="en-US" altLang="ko-KR" sz="1600" dirty="0"/>
              <a:t>"&gt;</a:t>
            </a:r>
            <a:r>
              <a:rPr lang="ko-KR" altLang="en-US" sz="1600" dirty="0"/>
              <a:t>아이디</a:t>
            </a:r>
            <a:r>
              <a:rPr lang="en-US" altLang="ko-KR" sz="1600" dirty="0"/>
              <a:t>/&lt;/a&gt;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        &lt;a </a:t>
            </a:r>
            <a:r>
              <a:rPr lang="en-US" altLang="ko-KR" sz="1600" dirty="0" err="1"/>
              <a:t>href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="/</a:t>
            </a:r>
            <a:r>
              <a:rPr lang="en-US" altLang="ko-KR" sz="1600" dirty="0" err="1">
                <a:solidFill>
                  <a:schemeClr val="accent4">
                    <a:lumMod val="75000"/>
                  </a:schemeClr>
                </a:solidFill>
              </a:rPr>
              <a:t>SpringLogHan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/findPass_form.html</a:t>
            </a:r>
            <a:r>
              <a:rPr lang="en-US" altLang="ko-KR" sz="1600" dirty="0"/>
              <a:t>" class="</a:t>
            </a:r>
            <a:r>
              <a:rPr lang="en-US" altLang="ko-KR" sz="1600" dirty="0" err="1"/>
              <a:t>pwd</a:t>
            </a:r>
            <a:r>
              <a:rPr lang="en-US" altLang="ko-KR" sz="1600" dirty="0"/>
              <a:t>"&gt;</a:t>
            </a:r>
            <a:r>
              <a:rPr lang="ko-KR" altLang="en-US" sz="1600" dirty="0"/>
              <a:t>비밀번호 찾기</a:t>
            </a:r>
            <a:r>
              <a:rPr lang="en-US" altLang="ko-KR" sz="1600" dirty="0"/>
              <a:t>&lt;/a&gt;&lt;/li&gt;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   &lt;/</a:t>
            </a:r>
            <a:r>
              <a:rPr lang="en-US" altLang="ko-KR" sz="1600" dirty="0" err="1"/>
              <a:t>ul</a:t>
            </a:r>
            <a:r>
              <a:rPr lang="en-US" altLang="ko-KR" sz="1600" dirty="0"/>
              <a:t>&gt;&lt;/p&gt;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&lt;/</a:t>
            </a:r>
            <a:r>
              <a:rPr lang="en-US" altLang="ko-KR" sz="1600" dirty="0" err="1"/>
              <a:t>fieldset</a:t>
            </a:r>
            <a:r>
              <a:rPr lang="en-US" altLang="ko-KR" sz="1600" dirty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&lt;/</a:t>
            </a:r>
            <a:r>
              <a:rPr lang="en-US" altLang="ko-KR" sz="1600" dirty="0" err="1"/>
              <a:t>form:form</a:t>
            </a:r>
            <a:r>
              <a:rPr lang="en-US" altLang="ko-KR" sz="1600" dirty="0"/>
              <a:t>&gt;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&lt;/</a:t>
            </a:r>
            <a:r>
              <a:rPr lang="en-US" altLang="ko-KR" sz="1600" dirty="0"/>
              <a:t>div&gt;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&lt;/body&gt;</a:t>
            </a:r>
            <a:endParaRPr lang="ko-KR" altLang="en-US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4955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98426" y="3708648"/>
            <a:ext cx="3024336" cy="36004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 다음 페이지 내용 삽입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…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73299" y="2076680"/>
            <a:ext cx="5194845" cy="156834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5734050" y="2067040"/>
            <a:ext cx="1622424" cy="504710"/>
          </a:xfrm>
          <a:custGeom>
            <a:avLst/>
            <a:gdLst>
              <a:gd name="connsiteX0" fmla="*/ 0 w 1622424"/>
              <a:gd name="connsiteY0" fmla="*/ 95135 h 504710"/>
              <a:gd name="connsiteX1" fmla="*/ 1400175 w 1622424"/>
              <a:gd name="connsiteY1" fmla="*/ 28460 h 504710"/>
              <a:gd name="connsiteX2" fmla="*/ 1600200 w 1622424"/>
              <a:gd name="connsiteY2" fmla="*/ 504710 h 50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2424" h="504710">
                <a:moveTo>
                  <a:pt x="0" y="95135"/>
                </a:moveTo>
                <a:cubicBezTo>
                  <a:pt x="566737" y="27666"/>
                  <a:pt x="1133475" y="-39802"/>
                  <a:pt x="1400175" y="28460"/>
                </a:cubicBezTo>
                <a:cubicBezTo>
                  <a:pt x="1666875" y="96722"/>
                  <a:pt x="1633537" y="300716"/>
                  <a:pt x="1600200" y="50471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9149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042955" y="173782"/>
            <a:ext cx="647265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7455693" y="1028353"/>
            <a:ext cx="500683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3295650" y="1209675"/>
            <a:ext cx="4419600" cy="724253"/>
          </a:xfrm>
          <a:custGeom>
            <a:avLst/>
            <a:gdLst>
              <a:gd name="connsiteX0" fmla="*/ 4419600 w 4419600"/>
              <a:gd name="connsiteY0" fmla="*/ 0 h 724253"/>
              <a:gd name="connsiteX1" fmla="*/ 1685925 w 4419600"/>
              <a:gd name="connsiteY1" fmla="*/ 704850 h 724253"/>
              <a:gd name="connsiteX2" fmla="*/ 0 w 4419600"/>
              <a:gd name="connsiteY2" fmla="*/ 457200 h 72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9600" h="724253">
                <a:moveTo>
                  <a:pt x="4419600" y="0"/>
                </a:moveTo>
                <a:cubicBezTo>
                  <a:pt x="3421062" y="314325"/>
                  <a:pt x="2422525" y="628650"/>
                  <a:pt x="1685925" y="704850"/>
                </a:cubicBezTo>
                <a:cubicBezTo>
                  <a:pt x="949325" y="781050"/>
                  <a:pt x="474662" y="619125"/>
                  <a:pt x="0" y="45720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52357" y="127301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또는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userDto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047957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9144000" cy="4149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dirty="0"/>
              <a:t>&lt;p&gt;&lt;</a:t>
            </a:r>
            <a:r>
              <a:rPr lang="en-US" altLang="ko-KR" sz="1600" dirty="0" err="1"/>
              <a:t>form:input</a:t>
            </a:r>
            <a:r>
              <a:rPr lang="en-US" altLang="ko-KR" sz="1600" dirty="0"/>
              <a:t> path="id"  size='12' </a:t>
            </a:r>
            <a:r>
              <a:rPr lang="en-US" altLang="ko-KR" sz="1600" dirty="0" err="1"/>
              <a:t>maxlength</a:t>
            </a:r>
            <a:r>
              <a:rPr lang="en-US" altLang="ko-KR" sz="1600" dirty="0"/>
              <a:t>='15'  title="</a:t>
            </a:r>
            <a:r>
              <a:rPr lang="ko-KR" altLang="en-US" sz="1600" dirty="0"/>
              <a:t>아이디 입력</a:t>
            </a:r>
            <a:r>
              <a:rPr lang="en-US" altLang="ko-KR" sz="1600" dirty="0"/>
              <a:t>" 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onfocus</a:t>
            </a:r>
            <a:r>
              <a:rPr lang="en-US" altLang="ko-KR" sz="1600" dirty="0"/>
              <a:t>="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id_focus</a:t>
            </a:r>
            <a:r>
              <a:rPr lang="en-US" altLang="ko-KR" sz="1600" dirty="0"/>
              <a:t>'" </a:t>
            </a:r>
          </a:p>
          <a:p>
            <a:pPr marL="0" indent="0">
              <a:buNone/>
            </a:pPr>
            <a:r>
              <a:rPr lang="en-US" altLang="ko-KR" sz="1600" dirty="0" smtClean="0"/>
              <a:t>      </a:t>
            </a:r>
            <a:r>
              <a:rPr lang="en-US" altLang="ko-KR" sz="1600" dirty="0" err="1" smtClean="0"/>
              <a:t>onBlur</a:t>
            </a:r>
            <a:r>
              <a:rPr lang="en-US" altLang="ko-KR" sz="1600" dirty="0"/>
              <a:t>="if ( </a:t>
            </a:r>
            <a:r>
              <a:rPr lang="en-US" altLang="ko-KR" sz="1600" dirty="0" err="1"/>
              <a:t>this.value</a:t>
            </a:r>
            <a:r>
              <a:rPr lang="en-US" altLang="ko-KR" sz="1600" dirty="0"/>
              <a:t> == '' ) { 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id_blur</a:t>
            </a:r>
            <a:r>
              <a:rPr lang="en-US" altLang="ko-KR" sz="1600" dirty="0"/>
              <a:t>' }" class='</a:t>
            </a:r>
            <a:r>
              <a:rPr lang="en-US" altLang="ko-KR" sz="1600" dirty="0" err="1"/>
              <a:t>id_blur</a:t>
            </a:r>
            <a:r>
              <a:rPr lang="en-US" altLang="ko-KR" sz="1600" dirty="0"/>
              <a:t>' /&gt;&lt;/p&gt;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&lt;</a:t>
            </a:r>
            <a:r>
              <a:rPr lang="en-US" altLang="ko-KR" sz="1600" dirty="0">
                <a:solidFill>
                  <a:srgbClr val="0000FF"/>
                </a:solidFill>
              </a:rPr>
              <a:t>p&gt;&lt;span class="</a:t>
            </a:r>
            <a:r>
              <a:rPr lang="en-US" altLang="ko-KR" sz="1600" dirty="0" err="1">
                <a:solidFill>
                  <a:srgbClr val="0000FF"/>
                </a:solidFill>
              </a:rPr>
              <a:t>fieldError</a:t>
            </a:r>
            <a:r>
              <a:rPr lang="en-US" altLang="ko-KR" sz="1600" dirty="0">
                <a:solidFill>
                  <a:srgbClr val="0000FF"/>
                </a:solidFill>
              </a:rPr>
              <a:t>"&gt;&lt;</a:t>
            </a:r>
            <a:r>
              <a:rPr lang="en-US" altLang="ko-KR" sz="1600" dirty="0" err="1">
                <a:solidFill>
                  <a:srgbClr val="0000FF"/>
                </a:solidFill>
              </a:rPr>
              <a:t>form:</a:t>
            </a:r>
            <a:r>
              <a:rPr lang="en-US" altLang="ko-KR" sz="1600" dirty="0" err="1">
                <a:solidFill>
                  <a:srgbClr val="7030A0"/>
                </a:solidFill>
              </a:rPr>
              <a:t>errors</a:t>
            </a:r>
            <a:r>
              <a:rPr lang="en-US" altLang="ko-KR" sz="1600" dirty="0">
                <a:solidFill>
                  <a:srgbClr val="0000FF"/>
                </a:solidFill>
              </a:rPr>
              <a:t> path="id" /&gt;&lt;/span&gt;&lt;/p&gt;  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p&gt;&lt;</a:t>
            </a:r>
            <a:r>
              <a:rPr lang="en-US" altLang="ko-KR" sz="1600" dirty="0" err="1"/>
              <a:t>form:password</a:t>
            </a:r>
            <a:r>
              <a:rPr lang="en-US" altLang="ko-KR" sz="1600" dirty="0"/>
              <a:t> path="pass" size='13' </a:t>
            </a:r>
            <a:r>
              <a:rPr lang="en-US" altLang="ko-KR" sz="1600" dirty="0" err="1"/>
              <a:t>maxlength</a:t>
            </a:r>
            <a:r>
              <a:rPr lang="en-US" altLang="ko-KR" sz="1600" dirty="0"/>
              <a:t>='15' title="</a:t>
            </a:r>
            <a:r>
              <a:rPr lang="ko-KR" altLang="en-US" sz="1600" dirty="0"/>
              <a:t>비밀번호 입력</a:t>
            </a:r>
            <a:r>
              <a:rPr lang="en-US" altLang="ko-KR" sz="1600" dirty="0"/>
              <a:t>" 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onFocus</a:t>
            </a:r>
            <a:r>
              <a:rPr lang="en-US" altLang="ko-KR" sz="1600" dirty="0"/>
              <a:t>="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pw_focus</a:t>
            </a:r>
            <a:r>
              <a:rPr lang="en-US" altLang="ko-KR" sz="1600" dirty="0"/>
              <a:t>'" </a:t>
            </a:r>
          </a:p>
          <a:p>
            <a:pPr marL="0" indent="0">
              <a:buNone/>
            </a:pPr>
            <a:r>
              <a:rPr lang="en-US" altLang="ko-KR" sz="1600" dirty="0"/>
              <a:t>      </a:t>
            </a:r>
            <a:r>
              <a:rPr lang="en-US" altLang="ko-KR" sz="1600" dirty="0" err="1" smtClean="0"/>
              <a:t>onBlur</a:t>
            </a:r>
            <a:r>
              <a:rPr lang="en-US" altLang="ko-KR" sz="1600" dirty="0"/>
              <a:t>="if ( </a:t>
            </a:r>
            <a:r>
              <a:rPr lang="en-US" altLang="ko-KR" sz="1600" dirty="0" err="1"/>
              <a:t>this.value</a:t>
            </a:r>
            <a:r>
              <a:rPr lang="en-US" altLang="ko-KR" sz="1600" dirty="0"/>
              <a:t> == '' ) { 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pw_blur</a:t>
            </a:r>
            <a:r>
              <a:rPr lang="en-US" altLang="ko-KR" sz="1600" dirty="0"/>
              <a:t>' }" class='</a:t>
            </a:r>
            <a:r>
              <a:rPr lang="en-US" altLang="ko-KR" sz="1600" dirty="0" err="1"/>
              <a:t>pw_blur</a:t>
            </a:r>
            <a:r>
              <a:rPr lang="en-US" altLang="ko-KR" sz="1600" dirty="0"/>
              <a:t>' /&gt; </a:t>
            </a:r>
          </a:p>
          <a:p>
            <a:pPr marL="0" indent="0">
              <a:buNone/>
            </a:pPr>
            <a:r>
              <a:rPr lang="en-US" altLang="ko-KR" sz="1600" dirty="0"/>
              <a:t>      </a:t>
            </a:r>
            <a:r>
              <a:rPr lang="en-US" altLang="ko-KR" sz="1600" dirty="0" smtClean="0"/>
              <a:t>&lt;</a:t>
            </a:r>
            <a:r>
              <a:rPr lang="en-US" altLang="ko-KR" sz="1600" dirty="0"/>
              <a:t>input type="submit" value="</a:t>
            </a:r>
            <a:r>
              <a:rPr lang="ko-KR" altLang="en-US" sz="1600" dirty="0"/>
              <a:t>로그인</a:t>
            </a:r>
            <a:r>
              <a:rPr lang="en-US" altLang="ko-KR" sz="1600" dirty="0"/>
              <a:t>" </a:t>
            </a:r>
            <a:r>
              <a:rPr lang="en-US" altLang="ko-KR" sz="1600" dirty="0" err="1"/>
              <a:t>tabindex</a:t>
            </a:r>
            <a:r>
              <a:rPr lang="en-US" altLang="ko-KR" sz="1600" dirty="0"/>
              <a:t>="4"  /&gt;&lt;/p</a:t>
            </a:r>
            <a:r>
              <a:rPr lang="en-US" altLang="ko-KR" sz="1600" dirty="0" smtClean="0"/>
              <a:t>&gt;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&lt;p&gt;&lt;span </a:t>
            </a:r>
            <a:r>
              <a:rPr lang="en-US" altLang="ko-KR" sz="1600" dirty="0">
                <a:solidFill>
                  <a:srgbClr val="0000FF"/>
                </a:solidFill>
              </a:rPr>
              <a:t>class="</a:t>
            </a:r>
            <a:r>
              <a:rPr lang="en-US" altLang="ko-KR" sz="1600" dirty="0" err="1">
                <a:solidFill>
                  <a:srgbClr val="0000FF"/>
                </a:solidFill>
              </a:rPr>
              <a:t>fieldError</a:t>
            </a:r>
            <a:r>
              <a:rPr lang="en-US" altLang="ko-KR" sz="1600" dirty="0">
                <a:solidFill>
                  <a:srgbClr val="0000FF"/>
                </a:solidFill>
              </a:rPr>
              <a:t>"&gt;&lt;</a:t>
            </a:r>
            <a:r>
              <a:rPr lang="en-US" altLang="ko-KR" sz="1600" dirty="0" err="1">
                <a:solidFill>
                  <a:srgbClr val="0000FF"/>
                </a:solidFill>
              </a:rPr>
              <a:t>form</a:t>
            </a:r>
            <a:r>
              <a:rPr lang="en-US" altLang="ko-KR" sz="1600" dirty="0" err="1">
                <a:solidFill>
                  <a:srgbClr val="7030A0"/>
                </a:solidFill>
              </a:rPr>
              <a:t>:errors</a:t>
            </a:r>
            <a:r>
              <a:rPr lang="en-US" altLang="ko-KR" sz="1600" dirty="0">
                <a:solidFill>
                  <a:srgbClr val="0000FF"/>
                </a:solidFill>
              </a:rPr>
              <a:t> path="pass" /&gt;&lt;/span</a:t>
            </a:r>
            <a:r>
              <a:rPr lang="en-US" altLang="ko-KR" sz="1600" dirty="0" smtClean="0">
                <a:solidFill>
                  <a:srgbClr val="0000FF"/>
                </a:solidFill>
              </a:rPr>
              <a:t>&gt;&lt;/p&gt;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5148282"/>
            <a:ext cx="229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바인딩</a:t>
            </a:r>
            <a:r>
              <a:rPr lang="en-US" altLang="ko-KR" dirty="0" smtClean="0"/>
              <a:t> </a:t>
            </a:r>
            <a:r>
              <a:rPr lang="ko-KR" altLang="en-US" dirty="0" smtClean="0"/>
              <a:t>된 속성 아니면  </a:t>
            </a:r>
            <a:r>
              <a:rPr lang="en-US" altLang="ko-KR" dirty="0" smtClean="0"/>
              <a:t>error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60289"/>
            <a:ext cx="24765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203863" y="4576936"/>
            <a:ext cx="2567558" cy="6290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5886450" y="2152650"/>
            <a:ext cx="2126472" cy="2533650"/>
          </a:xfrm>
          <a:custGeom>
            <a:avLst/>
            <a:gdLst>
              <a:gd name="connsiteX0" fmla="*/ 0 w 2126472"/>
              <a:gd name="connsiteY0" fmla="*/ 0 h 2533650"/>
              <a:gd name="connsiteX1" fmla="*/ 2028825 w 2126472"/>
              <a:gd name="connsiteY1" fmla="*/ 752475 h 2533650"/>
              <a:gd name="connsiteX2" fmla="*/ 1619250 w 2126472"/>
              <a:gd name="connsiteY2" fmla="*/ 253365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6472" h="2533650">
                <a:moveTo>
                  <a:pt x="0" y="0"/>
                </a:moveTo>
                <a:cubicBezTo>
                  <a:pt x="879475" y="165100"/>
                  <a:pt x="1758950" y="330200"/>
                  <a:pt x="2028825" y="752475"/>
                </a:cubicBezTo>
                <a:cubicBezTo>
                  <a:pt x="2298700" y="1174750"/>
                  <a:pt x="1958975" y="1854200"/>
                  <a:pt x="1619250" y="253365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5157640" flipV="1">
            <a:off x="5022907" y="3537434"/>
            <a:ext cx="910594" cy="2885990"/>
          </a:xfrm>
          <a:custGeom>
            <a:avLst/>
            <a:gdLst>
              <a:gd name="connsiteX0" fmla="*/ 0 w 2126472"/>
              <a:gd name="connsiteY0" fmla="*/ 0 h 2533650"/>
              <a:gd name="connsiteX1" fmla="*/ 2028825 w 2126472"/>
              <a:gd name="connsiteY1" fmla="*/ 752475 h 2533650"/>
              <a:gd name="connsiteX2" fmla="*/ 1619250 w 2126472"/>
              <a:gd name="connsiteY2" fmla="*/ 253365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6472" h="2533650">
                <a:moveTo>
                  <a:pt x="0" y="0"/>
                </a:moveTo>
                <a:cubicBezTo>
                  <a:pt x="879475" y="165100"/>
                  <a:pt x="1758950" y="330200"/>
                  <a:pt x="2028825" y="752475"/>
                </a:cubicBezTo>
                <a:cubicBezTo>
                  <a:pt x="2298700" y="1174750"/>
                  <a:pt x="1958975" y="1854200"/>
                  <a:pt x="1619250" y="253365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0518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647700" y="837406"/>
            <a:ext cx="7848600" cy="5183188"/>
          </a:xfrm>
          <a:prstGeom prst="roundRect">
            <a:avLst>
              <a:gd name="adj" fmla="val 2144"/>
            </a:avLst>
          </a:prstGeom>
          <a:solidFill>
            <a:srgbClr val="EAEAEA">
              <a:alpha val="41000"/>
            </a:srgbClr>
          </a:soli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" name="AutoShape 1028"/>
          <p:cNvSpPr>
            <a:spLocks noChangeArrowheads="1"/>
          </p:cNvSpPr>
          <p:nvPr/>
        </p:nvSpPr>
        <p:spPr bwMode="auto">
          <a:xfrm>
            <a:off x="5400675" y="5569744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6" name="AutoShape 1029"/>
          <p:cNvSpPr>
            <a:spLocks noChangeArrowheads="1"/>
          </p:cNvSpPr>
          <p:nvPr/>
        </p:nvSpPr>
        <p:spPr bwMode="auto">
          <a:xfrm>
            <a:off x="2016125" y="1275556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7" name="AutoShape 1030"/>
          <p:cNvSpPr>
            <a:spLocks noChangeArrowheads="1"/>
          </p:cNvSpPr>
          <p:nvPr/>
        </p:nvSpPr>
        <p:spPr bwMode="auto">
          <a:xfrm>
            <a:off x="4752975" y="4155281"/>
            <a:ext cx="3024187" cy="1273175"/>
          </a:xfrm>
          <a:prstGeom prst="roundRect">
            <a:avLst>
              <a:gd name="adj" fmla="val 10171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" name="AutoShape 1031"/>
          <p:cNvSpPr>
            <a:spLocks noChangeArrowheads="1"/>
          </p:cNvSpPr>
          <p:nvPr/>
        </p:nvSpPr>
        <p:spPr bwMode="auto">
          <a:xfrm>
            <a:off x="2016125" y="1683544"/>
            <a:ext cx="5832475" cy="360362"/>
          </a:xfrm>
          <a:prstGeom prst="roundRect">
            <a:avLst>
              <a:gd name="adj" fmla="val 16667"/>
            </a:avLst>
          </a:prstGeom>
          <a:solidFill>
            <a:srgbClr val="99CC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AutoShape 1032"/>
          <p:cNvSpPr>
            <a:spLocks noChangeArrowheads="1"/>
          </p:cNvSpPr>
          <p:nvPr/>
        </p:nvSpPr>
        <p:spPr bwMode="auto">
          <a:xfrm>
            <a:off x="2016125" y="2140744"/>
            <a:ext cx="2447925" cy="3816350"/>
          </a:xfrm>
          <a:prstGeom prst="roundRect">
            <a:avLst>
              <a:gd name="adj" fmla="val 5190"/>
            </a:avLst>
          </a:prstGeom>
          <a:solidFill>
            <a:srgbClr val="808000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" name="AutoShape 1033"/>
          <p:cNvSpPr>
            <a:spLocks noChangeArrowheads="1"/>
          </p:cNvSpPr>
          <p:nvPr/>
        </p:nvSpPr>
        <p:spPr bwMode="auto">
          <a:xfrm>
            <a:off x="6480175" y="2283619"/>
            <a:ext cx="1150937" cy="8636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1" name="Text Box 1034"/>
          <p:cNvSpPr txBox="1">
            <a:spLocks noChangeArrowheads="1"/>
          </p:cNvSpPr>
          <p:nvPr/>
        </p:nvSpPr>
        <p:spPr bwMode="auto">
          <a:xfrm>
            <a:off x="2017712" y="2140744"/>
            <a:ext cx="24463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>
                    <a:alpha val="4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>
                    <a:alpha val="35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Spring MVC</a:t>
            </a:r>
          </a:p>
        </p:txBody>
      </p:sp>
      <p:sp>
        <p:nvSpPr>
          <p:cNvPr id="12" name="Text Box 1035"/>
          <p:cNvSpPr txBox="1">
            <a:spLocks noChangeArrowheads="1"/>
          </p:cNvSpPr>
          <p:nvPr/>
        </p:nvSpPr>
        <p:spPr bwMode="auto">
          <a:xfrm>
            <a:off x="2016125" y="1707356"/>
            <a:ext cx="5903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org.springframework.web.servlet.DispatcherServlet</a:t>
            </a:r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2808287" y="24280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2808287" y="2715419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5" name="Text Box 1038"/>
          <p:cNvSpPr txBox="1">
            <a:spLocks noChangeArrowheads="1"/>
          </p:cNvSpPr>
          <p:nvPr/>
        </p:nvSpPr>
        <p:spPr bwMode="auto">
          <a:xfrm>
            <a:off x="2808287" y="30043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6" name="Text Box 1039"/>
          <p:cNvSpPr txBox="1">
            <a:spLocks noChangeArrowheads="1"/>
          </p:cNvSpPr>
          <p:nvPr/>
        </p:nvSpPr>
        <p:spPr bwMode="auto">
          <a:xfrm>
            <a:off x="2808287" y="47950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7" name="Text Box 1040"/>
          <p:cNvSpPr txBox="1">
            <a:spLocks noChangeArrowheads="1"/>
          </p:cNvSpPr>
          <p:nvPr/>
        </p:nvSpPr>
        <p:spPr bwMode="auto">
          <a:xfrm>
            <a:off x="2808287" y="50823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8" name="Text Box 1041"/>
          <p:cNvSpPr txBox="1">
            <a:spLocks noChangeArrowheads="1"/>
          </p:cNvSpPr>
          <p:nvPr/>
        </p:nvSpPr>
        <p:spPr bwMode="auto">
          <a:xfrm>
            <a:off x="2808287" y="5371306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9" name="Text Box 1042"/>
          <p:cNvSpPr txBox="1">
            <a:spLocks noChangeArrowheads="1"/>
          </p:cNvSpPr>
          <p:nvPr/>
        </p:nvSpPr>
        <p:spPr bwMode="auto">
          <a:xfrm>
            <a:off x="4752975" y="4155281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Template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JSP</a:t>
            </a:r>
          </a:p>
          <a:p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-</a:t>
            </a:r>
            <a:r>
              <a:rPr lang="en-US" altLang="ko-KR" sz="160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Velocity</a:t>
            </a:r>
          </a:p>
          <a:p>
            <a:pPr>
              <a:buFontTx/>
              <a:buChar char="-"/>
            </a:pP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 Freemarker</a:t>
            </a:r>
          </a:p>
        </p:txBody>
      </p:sp>
      <p:sp>
        <p:nvSpPr>
          <p:cNvPr id="20" name="Text Box 1043"/>
          <p:cNvSpPr txBox="1">
            <a:spLocks noChangeArrowheads="1"/>
          </p:cNvSpPr>
          <p:nvPr/>
        </p:nvSpPr>
        <p:spPr bwMode="auto">
          <a:xfrm>
            <a:off x="4903787" y="3091656"/>
            <a:ext cx="12223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latin typeface="Verdana" pitchFamily="34" charset="0"/>
              </a:rPr>
              <a:t>IoC Container</a:t>
            </a:r>
          </a:p>
        </p:txBody>
      </p:sp>
      <p:sp>
        <p:nvSpPr>
          <p:cNvPr id="21" name="Text Box 1044"/>
          <p:cNvSpPr txBox="1">
            <a:spLocks noChangeArrowheads="1"/>
          </p:cNvSpPr>
          <p:nvPr/>
        </p:nvSpPr>
        <p:spPr bwMode="auto">
          <a:xfrm>
            <a:off x="6407150" y="2428081"/>
            <a:ext cx="12969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JDBC</a:t>
            </a:r>
          </a:p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ORM</a:t>
            </a:r>
          </a:p>
        </p:txBody>
      </p:sp>
      <p:sp>
        <p:nvSpPr>
          <p:cNvPr id="22" name="AutoShape 1045"/>
          <p:cNvSpPr>
            <a:spLocks noChangeArrowheads="1"/>
          </p:cNvSpPr>
          <p:nvPr/>
        </p:nvSpPr>
        <p:spPr bwMode="auto">
          <a:xfrm>
            <a:off x="4610100" y="3329781"/>
            <a:ext cx="3279775" cy="725488"/>
          </a:xfrm>
          <a:prstGeom prst="roundRect">
            <a:avLst>
              <a:gd name="adj" fmla="val 16667"/>
            </a:avLst>
          </a:prstGeom>
          <a:solidFill>
            <a:srgbClr val="99CC00">
              <a:alpha val="25000"/>
            </a:srgbClr>
          </a:solidFill>
          <a:ln w="63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AutoShape 1046"/>
          <p:cNvSpPr>
            <a:spLocks noChangeArrowheads="1"/>
          </p:cNvSpPr>
          <p:nvPr/>
        </p:nvSpPr>
        <p:spPr bwMode="auto">
          <a:xfrm>
            <a:off x="865187" y="5014119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4" name="Text Box 1047"/>
          <p:cNvSpPr txBox="1">
            <a:spLocks noChangeArrowheads="1"/>
          </p:cNvSpPr>
          <p:nvPr/>
        </p:nvSpPr>
        <p:spPr bwMode="auto">
          <a:xfrm>
            <a:off x="865187" y="5014119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applicationContext.xml</a:t>
            </a:r>
          </a:p>
        </p:txBody>
      </p:sp>
      <p:sp>
        <p:nvSpPr>
          <p:cNvPr id="25" name="AutoShape 1048"/>
          <p:cNvSpPr>
            <a:spLocks noChangeArrowheads="1"/>
          </p:cNvSpPr>
          <p:nvPr/>
        </p:nvSpPr>
        <p:spPr bwMode="auto">
          <a:xfrm>
            <a:off x="865187" y="5309394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865187" y="5309394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action-servlet.xml</a:t>
            </a:r>
          </a:p>
        </p:txBody>
      </p:sp>
      <p:sp>
        <p:nvSpPr>
          <p:cNvPr id="27" name="AutoShape 1054"/>
          <p:cNvSpPr>
            <a:spLocks noChangeArrowheads="1"/>
          </p:cNvSpPr>
          <p:nvPr/>
        </p:nvSpPr>
        <p:spPr bwMode="auto">
          <a:xfrm>
            <a:off x="6480175" y="3436144"/>
            <a:ext cx="1296987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8" name="AutoShape 1055"/>
          <p:cNvSpPr>
            <a:spLocks noChangeArrowheads="1"/>
          </p:cNvSpPr>
          <p:nvPr/>
        </p:nvSpPr>
        <p:spPr bwMode="auto">
          <a:xfrm>
            <a:off x="4752975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9" name="AutoShape 1056"/>
          <p:cNvSpPr>
            <a:spLocks noChangeArrowheads="1"/>
          </p:cNvSpPr>
          <p:nvPr/>
        </p:nvSpPr>
        <p:spPr bwMode="auto">
          <a:xfrm>
            <a:off x="2808287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0" name="Text Box 1057"/>
          <p:cNvSpPr txBox="1">
            <a:spLocks noChangeArrowheads="1"/>
          </p:cNvSpPr>
          <p:nvPr/>
        </p:nvSpPr>
        <p:spPr bwMode="auto">
          <a:xfrm>
            <a:off x="2808287" y="3547269"/>
            <a:ext cx="15113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Controller</a:t>
            </a:r>
          </a:p>
        </p:txBody>
      </p:sp>
      <p:sp>
        <p:nvSpPr>
          <p:cNvPr id="31" name="Text Box 1058"/>
          <p:cNvSpPr txBox="1">
            <a:spLocks noChangeArrowheads="1"/>
          </p:cNvSpPr>
          <p:nvPr/>
        </p:nvSpPr>
        <p:spPr bwMode="auto">
          <a:xfrm>
            <a:off x="4751387" y="3547269"/>
            <a:ext cx="1584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Business Object</a:t>
            </a:r>
          </a:p>
        </p:txBody>
      </p:sp>
      <p:sp>
        <p:nvSpPr>
          <p:cNvPr id="32" name="Text Box 1059"/>
          <p:cNvSpPr txBox="1">
            <a:spLocks noChangeArrowheads="1"/>
          </p:cNvSpPr>
          <p:nvPr/>
        </p:nvSpPr>
        <p:spPr bwMode="auto">
          <a:xfrm>
            <a:off x="6480175" y="3547269"/>
            <a:ext cx="12969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DAO</a:t>
            </a:r>
          </a:p>
        </p:txBody>
      </p:sp>
      <p:sp>
        <p:nvSpPr>
          <p:cNvPr id="33" name="AutoShape 1060"/>
          <p:cNvSpPr>
            <a:spLocks noChangeArrowheads="1"/>
          </p:cNvSpPr>
          <p:nvPr/>
        </p:nvSpPr>
        <p:spPr bwMode="auto">
          <a:xfrm>
            <a:off x="2808287" y="4155281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4" name="Text Box 1061"/>
          <p:cNvSpPr txBox="1">
            <a:spLocks noChangeArrowheads="1"/>
          </p:cNvSpPr>
          <p:nvPr/>
        </p:nvSpPr>
        <p:spPr bwMode="auto">
          <a:xfrm>
            <a:off x="2808287" y="4179094"/>
            <a:ext cx="15113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ModelAndView</a:t>
            </a:r>
          </a:p>
        </p:txBody>
      </p:sp>
      <p:sp>
        <p:nvSpPr>
          <p:cNvPr id="35" name="Text Box 1062"/>
          <p:cNvSpPr txBox="1">
            <a:spLocks noChangeArrowheads="1"/>
          </p:cNvSpPr>
          <p:nvPr/>
        </p:nvSpPr>
        <p:spPr bwMode="auto">
          <a:xfrm>
            <a:off x="2016125" y="1251744"/>
            <a:ext cx="24098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HttpServletRequest</a:t>
            </a:r>
          </a:p>
        </p:txBody>
      </p:sp>
      <p:sp>
        <p:nvSpPr>
          <p:cNvPr id="36" name="Text Box 1063"/>
          <p:cNvSpPr txBox="1">
            <a:spLocks noChangeArrowheads="1"/>
          </p:cNvSpPr>
          <p:nvPr/>
        </p:nvSpPr>
        <p:spPr bwMode="auto">
          <a:xfrm>
            <a:off x="5545137" y="5541169"/>
            <a:ext cx="20653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HttpServletResponse</a:t>
            </a:r>
          </a:p>
        </p:txBody>
      </p:sp>
      <p:sp>
        <p:nvSpPr>
          <p:cNvPr id="37" name="AutoShape 1064"/>
          <p:cNvSpPr>
            <a:spLocks noChangeArrowheads="1"/>
          </p:cNvSpPr>
          <p:nvPr/>
        </p:nvSpPr>
        <p:spPr bwMode="auto">
          <a:xfrm>
            <a:off x="6943725" y="3083719"/>
            <a:ext cx="360362" cy="463550"/>
          </a:xfrm>
          <a:prstGeom prst="upDownArrow">
            <a:avLst>
              <a:gd name="adj1" fmla="val 52426"/>
              <a:gd name="adj2" fmla="val 38441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8" name="AutoShape 1065"/>
          <p:cNvSpPr>
            <a:spLocks noChangeArrowheads="1"/>
          </p:cNvSpPr>
          <p:nvPr/>
        </p:nvSpPr>
        <p:spPr bwMode="auto">
          <a:xfrm rot="16200000">
            <a:off x="4356099" y="4048919"/>
            <a:ext cx="360363" cy="719138"/>
          </a:xfrm>
          <a:prstGeom prst="upDownArrow">
            <a:avLst>
              <a:gd name="adj1" fmla="val 52426"/>
              <a:gd name="adj2" fmla="val 59637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9" name="Line 1066"/>
          <p:cNvSpPr>
            <a:spLocks noChangeShapeType="1"/>
          </p:cNvSpPr>
          <p:nvPr/>
        </p:nvSpPr>
        <p:spPr bwMode="auto">
          <a:xfrm>
            <a:off x="2951162" y="1564481"/>
            <a:ext cx="1588" cy="194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0" name="Line 1067"/>
          <p:cNvSpPr>
            <a:spLocks noChangeShapeType="1"/>
          </p:cNvSpPr>
          <p:nvPr/>
        </p:nvSpPr>
        <p:spPr bwMode="auto">
          <a:xfrm>
            <a:off x="2951162" y="3507581"/>
            <a:ext cx="36734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1" name="Line 1068"/>
          <p:cNvSpPr>
            <a:spLocks noChangeShapeType="1"/>
          </p:cNvSpPr>
          <p:nvPr/>
        </p:nvSpPr>
        <p:spPr bwMode="auto">
          <a:xfrm flipH="1">
            <a:off x="2951162" y="3869531"/>
            <a:ext cx="367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2" name="Line 1069"/>
          <p:cNvSpPr>
            <a:spLocks noChangeShapeType="1"/>
          </p:cNvSpPr>
          <p:nvPr/>
        </p:nvSpPr>
        <p:spPr bwMode="auto">
          <a:xfrm>
            <a:off x="2951162" y="3867944"/>
            <a:ext cx="1588" cy="1873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3" name="Line 1070"/>
          <p:cNvSpPr>
            <a:spLocks noChangeShapeType="1"/>
          </p:cNvSpPr>
          <p:nvPr/>
        </p:nvSpPr>
        <p:spPr bwMode="auto">
          <a:xfrm>
            <a:off x="2951162" y="5741194"/>
            <a:ext cx="23764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4" name="Text Box 1071"/>
          <p:cNvSpPr txBox="1">
            <a:spLocks noChangeArrowheads="1"/>
          </p:cNvSpPr>
          <p:nvPr/>
        </p:nvSpPr>
        <p:spPr bwMode="auto">
          <a:xfrm>
            <a:off x="6192837" y="4131469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Page Control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dispatch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redirect</a:t>
            </a:r>
          </a:p>
        </p:txBody>
      </p:sp>
    </p:spTree>
    <p:extLst>
      <p:ext uri="{BB962C8B-B14F-4D97-AF65-F5344CB8AC3E}">
        <p14:creationId xmlns:p14="http://schemas.microsoft.com/office/powerpoint/2010/main" val="24988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746354" y="3480172"/>
            <a:ext cx="6912768" cy="2664296"/>
            <a:chOff x="1924154" y="4077072"/>
            <a:chExt cx="6912768" cy="2664296"/>
          </a:xfrm>
        </p:grpSpPr>
        <p:grpSp>
          <p:nvGrpSpPr>
            <p:cNvPr id="6" name="그룹 13"/>
            <p:cNvGrpSpPr/>
            <p:nvPr/>
          </p:nvGrpSpPr>
          <p:grpSpPr>
            <a:xfrm>
              <a:off x="1924154" y="5085184"/>
              <a:ext cx="1512168" cy="1440160"/>
              <a:chOff x="539552" y="1268760"/>
              <a:chExt cx="1944216" cy="1728192"/>
            </a:xfrm>
          </p:grpSpPr>
          <p:grpSp>
            <p:nvGrpSpPr>
              <p:cNvPr id="37" name="그룹 12"/>
              <p:cNvGrpSpPr/>
              <p:nvPr/>
            </p:nvGrpSpPr>
            <p:grpSpPr>
              <a:xfrm>
                <a:off x="827584" y="1268760"/>
                <a:ext cx="1656184" cy="1728192"/>
                <a:chOff x="1259632" y="1988840"/>
                <a:chExt cx="3888432" cy="3711685"/>
              </a:xfrm>
            </p:grpSpPr>
            <p:pic>
              <p:nvPicPr>
                <p:cNvPr id="39" name="Picture 8" descr="iStockphoto,노트북,사무 기기,사업,컴퓨터,컴퓨터 화면,컴퓨팅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259632" y="1988840"/>
                  <a:ext cx="3888432" cy="371168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707859">
                  <a:off x="2937126" y="2698720"/>
                  <a:ext cx="1291006" cy="12325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8" name="Picture 3" descr="C:\Users\jjinfree\AppData\Local\Microsoft\Windows\Temporary Internet Files\Content.IE5\RX6IYEMJ\MC900433941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39552" y="1700808"/>
                <a:ext cx="1152128" cy="1192696"/>
              </a:xfrm>
              <a:prstGeom prst="rect">
                <a:avLst/>
              </a:prstGeom>
              <a:noFill/>
            </p:spPr>
          </p:pic>
        </p:grpSp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3364314" y="5877272"/>
              <a:ext cx="2664296" cy="1440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0"/>
                </a:cxn>
                <a:cxn ang="0">
                  <a:pos x="912" y="96"/>
                </a:cxn>
                <a:cxn ang="0">
                  <a:pos x="2016" y="96"/>
                </a:cxn>
              </a:cxnLst>
              <a:rect l="0" t="0" r="r" b="b"/>
              <a:pathLst>
                <a:path w="2017" h="97">
                  <a:moveTo>
                    <a:pt x="0" y="0"/>
                  </a:moveTo>
                  <a:lnTo>
                    <a:pt x="1008" y="0"/>
                  </a:lnTo>
                  <a:lnTo>
                    <a:pt x="912" y="96"/>
                  </a:lnTo>
                  <a:lnTo>
                    <a:pt x="2016" y="96"/>
                  </a:lnTo>
                </a:path>
              </a:pathLst>
            </a:custGeom>
            <a:noFill/>
            <a:ln w="508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grpSp>
          <p:nvGrpSpPr>
            <p:cNvPr id="9" name="그룹 27"/>
            <p:cNvGrpSpPr/>
            <p:nvPr/>
          </p:nvGrpSpPr>
          <p:grpSpPr>
            <a:xfrm>
              <a:off x="6172626" y="4077072"/>
              <a:ext cx="1512168" cy="2592288"/>
              <a:chOff x="5436096" y="1844824"/>
              <a:chExt cx="1440160" cy="1872208"/>
            </a:xfrm>
          </p:grpSpPr>
          <p:pic>
            <p:nvPicPr>
              <p:cNvPr id="33" name="Picture 14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36096" y="1844824"/>
                <a:ext cx="1440160" cy="18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정육면체 33"/>
              <p:cNvSpPr/>
              <p:nvPr/>
            </p:nvSpPr>
            <p:spPr>
              <a:xfrm>
                <a:off x="5710412" y="2267750"/>
                <a:ext cx="822949" cy="416046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ko-KR" altLang="en-US" sz="1400" dirty="0" smtClean="0">
                    <a:solidFill>
                      <a:srgbClr val="C00000"/>
                    </a:solidFill>
                  </a:rPr>
                  <a:t>웹 서버엔진</a:t>
                </a:r>
                <a:endParaRPr lang="en-US" altLang="ko-KR" sz="1400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ts val="1200"/>
                  </a:lnSpc>
                </a:pP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</a:rPr>
                  <a:t>apache</a:t>
                </a:r>
                <a:r>
                  <a:rPr lang="ko-KR" altLang="en-US" sz="14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1200"/>
                  </a:lnSpc>
                </a:pP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-IIS</a:t>
                </a: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5847570" y="3352992"/>
                <a:ext cx="504056" cy="15601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050" dirty="0" smtClean="0">
                    <a:solidFill>
                      <a:schemeClr val="tx1"/>
                    </a:solidFill>
                  </a:rPr>
                  <a:t>lee.jsp</a:t>
                </a:r>
                <a:endParaRPr lang="ko-KR" alt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정육면체 35"/>
              <p:cNvSpPr/>
              <p:nvPr/>
            </p:nvSpPr>
            <p:spPr>
              <a:xfrm>
                <a:off x="5710412" y="2780928"/>
                <a:ext cx="816471" cy="456431"/>
              </a:xfrm>
              <a:prstGeom prst="cube">
                <a:avLst>
                  <a:gd name="adj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ko-KR" altLang="en-US" sz="1400" dirty="0" smtClean="0">
                    <a:solidFill>
                      <a:srgbClr val="C00000"/>
                    </a:solidFill>
                  </a:rPr>
                  <a:t>웹 컨테이너</a:t>
                </a:r>
                <a:r>
                  <a:rPr lang="en-US" altLang="ko-KR" sz="1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</a:rPr>
                  <a:t>-Tomcat</a:t>
                </a:r>
                <a:r>
                  <a:rPr lang="ko-KR" altLang="en-US" sz="14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1200"/>
                  </a:lnSpc>
                </a:pP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- 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</a:rPr>
                  <a:t>resin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364314" y="5373216"/>
              <a:ext cx="2564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FF0000"/>
                  </a:solidFill>
                </a:rPr>
                <a:t>ⓛ</a:t>
              </a:r>
              <a:r>
                <a:rPr lang="ko-KR" altLang="en-US" sz="1400" dirty="0" smtClean="0"/>
                <a:t> </a:t>
              </a:r>
              <a:r>
                <a:rPr lang="en-US" altLang="ko-KR" sz="1400" dirty="0" smtClean="0">
                  <a:hlinkClick r:id="rId7"/>
                </a:rPr>
                <a:t>http://168.126.141.3</a:t>
              </a:r>
              <a:r>
                <a:rPr lang="en-US" altLang="ko-KR" sz="1400" dirty="0" smtClean="0"/>
                <a:t>/lee.jsp</a:t>
              </a:r>
              <a:endParaRPr lang="ko-KR" altLang="en-US" sz="1400" dirty="0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>
              <a:off x="3364314" y="5767164"/>
              <a:ext cx="2448272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rot="10800000">
              <a:off x="3364314" y="6127204"/>
              <a:ext cx="2592288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68370" y="6165304"/>
              <a:ext cx="729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lee.html</a:t>
              </a:r>
              <a:endParaRPr lang="ko-KR" altLang="en-US" sz="140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589863" y="6121871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</a:rPr>
                <a:t>⑥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644234" y="537321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  <a:latin typeface="맑은 고딕"/>
                  <a:ea typeface="맑은 고딕"/>
                </a:rPr>
                <a:t>⑦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8" name="Picture 1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2826" y="5589240"/>
              <a:ext cx="86409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직선 화살표 연결선 18"/>
            <p:cNvCxnSpPr/>
            <p:nvPr/>
          </p:nvCxnSpPr>
          <p:spPr>
            <a:xfrm rot="16200000" flipV="1">
              <a:off x="6809871" y="6051165"/>
              <a:ext cx="175642" cy="997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68770" y="4149080"/>
              <a:ext cx="111442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직사각형 20"/>
            <p:cNvSpPr/>
            <p:nvPr/>
          </p:nvSpPr>
          <p:spPr>
            <a:xfrm>
              <a:off x="7521728" y="4850110"/>
              <a:ext cx="1008112" cy="1440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직선 화살표 연결선 21"/>
            <p:cNvCxnSpPr/>
            <p:nvPr/>
          </p:nvCxnSpPr>
          <p:spPr>
            <a:xfrm rot="16200000" flipH="1">
              <a:off x="7936822" y="5193196"/>
              <a:ext cx="792088" cy="288032"/>
            </a:xfrm>
            <a:prstGeom prst="straightConnector1">
              <a:avLst/>
            </a:prstGeom>
            <a:ln w="28575">
              <a:solidFill>
                <a:srgbClr val="5A5AD8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rot="16200000" flipV="1">
              <a:off x="6699763" y="5287652"/>
              <a:ext cx="281558" cy="997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rot="16200000" flipV="1">
              <a:off x="6809871" y="5264410"/>
              <a:ext cx="281558" cy="997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/>
            <p:cNvSpPr/>
            <p:nvPr/>
          </p:nvSpPr>
          <p:spPr>
            <a:xfrm>
              <a:off x="6479708" y="5104234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0000"/>
                  </a:solidFill>
                </a:rPr>
                <a:t>②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536858" y="5877272"/>
              <a:ext cx="450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</a:rPr>
                <a:t>③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07564" y="509470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FF0000"/>
                  </a:solidFill>
                  <a:latin typeface="맑은 고딕"/>
                  <a:ea typeface="맑은 고딕"/>
                </a:rPr>
                <a:t>⑤</a:t>
              </a:r>
              <a:endParaRPr lang="ko-KR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964714" y="5661248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FF0000"/>
                  </a:solidFill>
                  <a:latin typeface="맑은 고딕"/>
                  <a:ea typeface="맑은 고딕"/>
                </a:rPr>
                <a:t>④</a:t>
              </a:r>
              <a:endParaRPr lang="ko-KR" alt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59692" y="6165304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DB</a:t>
              </a:r>
              <a:r>
                <a:rPr lang="ko-KR" altLang="en-US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서버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2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60658" y="4221088"/>
              <a:ext cx="886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Web </a:t>
              </a:r>
              <a:r>
                <a:rPr lang="ko-KR" altLang="en-US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서버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2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7242080" y="4984601"/>
              <a:ext cx="744537" cy="638175"/>
            </a:xfrm>
            <a:custGeom>
              <a:avLst/>
              <a:gdLst>
                <a:gd name="connsiteX0" fmla="*/ 695325 w 744537"/>
                <a:gd name="connsiteY0" fmla="*/ 0 h 638175"/>
                <a:gd name="connsiteX1" fmla="*/ 628650 w 744537"/>
                <a:gd name="connsiteY1" fmla="*/ 457200 h 638175"/>
                <a:gd name="connsiteX2" fmla="*/ 0 w 744537"/>
                <a:gd name="connsiteY2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4537" h="638175">
                  <a:moveTo>
                    <a:pt x="695325" y="0"/>
                  </a:moveTo>
                  <a:cubicBezTo>
                    <a:pt x="719931" y="175419"/>
                    <a:pt x="744537" y="350838"/>
                    <a:pt x="628650" y="457200"/>
                  </a:cubicBezTo>
                  <a:cubicBezTo>
                    <a:pt x="512763" y="563562"/>
                    <a:pt x="0" y="638175"/>
                    <a:pt x="0" y="638175"/>
                  </a:cubicBezTo>
                </a:path>
              </a:pathLst>
            </a:custGeom>
            <a:ln w="190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 프로젝트 </a:t>
            </a:r>
            <a:r>
              <a:rPr lang="ko-KR" altLang="en-US" dirty="0"/>
              <a:t>환경 구성</a:t>
            </a:r>
            <a:r>
              <a:rPr lang="en-US" altLang="ko-KR" dirty="0"/>
              <a:t> </a:t>
            </a:r>
            <a:endParaRPr lang="ko-KR" altLang="ko-KR" kern="100" dirty="0">
              <a:cs typeface="Times New Roman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389564" y="668784"/>
            <a:ext cx="7848872" cy="4572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JRE</a:t>
            </a:r>
          </a:p>
          <a:p>
            <a:r>
              <a:rPr lang="en-US" altLang="ko-KR" dirty="0" smtClean="0"/>
              <a:t>JDK</a:t>
            </a:r>
            <a:r>
              <a:rPr lang="en-US" altLang="ko-KR" kern="100" dirty="0" smtClean="0">
                <a:solidFill>
                  <a:srgbClr val="5A5AD8"/>
                </a:solidFill>
                <a:cs typeface="Times New Roman"/>
              </a:rPr>
              <a:t>(Java Development Kit)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PATH</a:t>
            </a:r>
            <a:r>
              <a:rPr lang="ko-KR" altLang="en-US" dirty="0" smtClean="0"/>
              <a:t> 설정</a:t>
            </a:r>
            <a:r>
              <a:rPr lang="en-US" altLang="ko-KR" dirty="0" smtClean="0"/>
              <a:t>  :  C:\Program Files\Java\jdk1.7.0\bin</a:t>
            </a:r>
          </a:p>
          <a:p>
            <a:pPr lvl="1"/>
            <a:r>
              <a:rPr lang="en-US" altLang="ko-KR" dirty="0" smtClean="0"/>
              <a:t>CLASSPATH</a:t>
            </a:r>
            <a:r>
              <a:rPr lang="ko-KR" altLang="en-US" dirty="0" smtClean="0"/>
              <a:t>  설정 </a:t>
            </a:r>
            <a:r>
              <a:rPr lang="en-US" altLang="ko-KR" dirty="0" smtClean="0"/>
              <a:t>: C:\Program Files\Java\jre7\lib</a:t>
            </a:r>
          </a:p>
          <a:p>
            <a:pPr lvl="2"/>
            <a:r>
              <a:rPr lang="en-US" altLang="ko-KR" dirty="0" err="1" smtClean="0"/>
              <a:t>Jre</a:t>
            </a:r>
            <a:r>
              <a:rPr lang="ko-KR" altLang="en-US" dirty="0" smtClean="0"/>
              <a:t>는 바이트코드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xxx.class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찾아 실행한다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바이트코드를 찾을 위치나 파일을 모두 등록한다</a:t>
            </a:r>
            <a:r>
              <a:rPr lang="en-US" altLang="ko-KR" dirty="0" smtClean="0"/>
              <a:t>. </a:t>
            </a:r>
          </a:p>
          <a:p>
            <a:pPr lvl="1"/>
            <a:r>
              <a:rPr lang="en-US" altLang="ko-KR" dirty="0" smtClean="0"/>
              <a:t>JAVA_HOME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 : C:\Program Files\Java\jdk1.7.0\</a:t>
            </a:r>
          </a:p>
          <a:p>
            <a:r>
              <a:rPr lang="en-US" altLang="ko-KR" dirty="0" smtClean="0"/>
              <a:t>Apache </a:t>
            </a:r>
            <a:r>
              <a:rPr lang="ko-KR" altLang="en-US" dirty="0" smtClean="0"/>
              <a:t>웹 서버 설치</a:t>
            </a:r>
            <a:r>
              <a:rPr lang="en-US" altLang="ko-KR" dirty="0" smtClean="0"/>
              <a:t>(</a:t>
            </a:r>
            <a:r>
              <a:rPr lang="ko-KR" altLang="en-US" sz="1600" dirty="0" smtClean="0">
                <a:solidFill>
                  <a:srgbClr val="FF0000"/>
                </a:solidFill>
              </a:rPr>
              <a:t>개발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환경에서는 불필요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Tomcat</a:t>
            </a:r>
            <a:r>
              <a:rPr lang="ko-KR" altLang="en-US" dirty="0" smtClean="0"/>
              <a:t>  </a:t>
            </a:r>
            <a:r>
              <a:rPr lang="en-US" altLang="ko-KR" dirty="0" smtClean="0"/>
              <a:t>JSP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r>
              <a:rPr lang="en-US" altLang="ko-KR" dirty="0" smtClean="0"/>
              <a:t>Eclipse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r>
              <a:rPr lang="en-US" altLang="ko-KR" dirty="0" smtClean="0"/>
              <a:t>Eclipse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tomcat</a:t>
            </a:r>
            <a:r>
              <a:rPr lang="ko-KR" altLang="en-US" dirty="0" smtClean="0"/>
              <a:t> 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연동 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85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Eclipse</a:t>
            </a:r>
            <a:r>
              <a:rPr lang="ko-KR" altLang="en-US" dirty="0" smtClean="0"/>
              <a:t> 환경구성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71246" y="764704"/>
            <a:ext cx="8249226" cy="5976664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Spring</a:t>
            </a:r>
            <a:r>
              <a:rPr lang="ko-KR" altLang="en-US" dirty="0" smtClean="0"/>
              <a:t>  </a:t>
            </a:r>
            <a:r>
              <a:rPr lang="en-US" altLang="ko-KR" dirty="0" smtClean="0"/>
              <a:t>IDE plugin</a:t>
            </a:r>
          </a:p>
          <a:p>
            <a:pPr lvl="1"/>
            <a:r>
              <a:rPr lang="en-US" altLang="ko-KR" dirty="0" smtClean="0"/>
              <a:t>Spring </a:t>
            </a:r>
            <a:r>
              <a:rPr lang="en-US" altLang="ko-KR" dirty="0"/>
              <a:t>IDE Plugin - </a:t>
            </a:r>
            <a:r>
              <a:rPr lang="en-US" altLang="ko-KR" dirty="0">
                <a:solidFill>
                  <a:srgbClr val="0000FF"/>
                </a:solidFill>
              </a:rPr>
              <a:t>http://dist.springsource.com/release/TOOLS/update/e4.2</a:t>
            </a:r>
            <a:r>
              <a:rPr lang="en-US" altLang="ko-KR" dirty="0" smtClean="0">
                <a:solidFill>
                  <a:srgbClr val="0000FF"/>
                </a:solidFill>
              </a:rPr>
              <a:t>/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>
                <a:solidFill>
                  <a:srgbClr val="0000FF"/>
                </a:solidFill>
              </a:rPr>
              <a:t>http</a:t>
            </a:r>
            <a:r>
              <a:rPr lang="en-US" altLang="ko-KR" dirty="0">
                <a:solidFill>
                  <a:srgbClr val="0000FF"/>
                </a:solidFill>
              </a:rPr>
              <a:t>://www.springsource.org/download/community/</a:t>
            </a:r>
            <a:r>
              <a:rPr lang="ko-KR" altLang="en-US" dirty="0"/>
              <a:t>에서 </a:t>
            </a:r>
            <a:r>
              <a:rPr lang="en-US" altLang="ko-KR" dirty="0"/>
              <a:t>Spring  Framework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  <a:r>
              <a:rPr lang="ko-KR" altLang="en-US" dirty="0" smtClean="0"/>
              <a:t>다운로드</a:t>
            </a: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ko-KR" altLang="en-US" dirty="0" smtClean="0"/>
              <a:t> 압축풀기</a:t>
            </a:r>
            <a:endParaRPr lang="en-US" altLang="ko-KR" dirty="0" smtClean="0"/>
          </a:p>
          <a:p>
            <a:r>
              <a:rPr lang="en-US" altLang="ko-KR" dirty="0" smtClean="0"/>
              <a:t>Dynamic </a:t>
            </a:r>
            <a:r>
              <a:rPr lang="en-US" altLang="ko-KR" dirty="0" err="1" smtClean="0"/>
              <a:t>WebProject</a:t>
            </a:r>
            <a:r>
              <a:rPr lang="en-US" altLang="ko-KR" dirty="0" smtClean="0"/>
              <a:t> </a:t>
            </a:r>
            <a:r>
              <a:rPr lang="ko-KR" altLang="en-US" dirty="0"/>
              <a:t>생성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err="1" smtClean="0"/>
              <a:t>WebContent</a:t>
            </a:r>
            <a:r>
              <a:rPr lang="en-US" altLang="ko-KR" dirty="0" smtClean="0"/>
              <a:t>/WEB_INF/lib </a:t>
            </a:r>
            <a:r>
              <a:rPr lang="ko-KR" altLang="en-US" dirty="0" smtClean="0"/>
              <a:t>폴더에</a:t>
            </a:r>
            <a:r>
              <a:rPr lang="en-US" altLang="ko-KR" dirty="0" smtClean="0"/>
              <a:t> 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모듈</a:t>
            </a:r>
            <a:r>
              <a:rPr lang="en-US" altLang="ko-KR" dirty="0" smtClean="0"/>
              <a:t> import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472608" cy="3278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23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 시작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96775" y="836712"/>
            <a:ext cx="8153400" cy="4896544"/>
          </a:xfrm>
        </p:spPr>
        <p:txBody>
          <a:bodyPr/>
          <a:lstStyle/>
          <a:p>
            <a:r>
              <a:rPr lang="en-US" altLang="ko-KR" dirty="0" err="1" smtClean="0"/>
              <a:t>helloworld</a:t>
            </a:r>
            <a:r>
              <a:rPr lang="en-US" altLang="ko-KR" dirty="0" smtClean="0"/>
              <a:t>!</a:t>
            </a:r>
            <a:r>
              <a:rPr lang="ko-KR" altLang="en-US" dirty="0" smtClean="0"/>
              <a:t> 프로젝트 </a:t>
            </a:r>
            <a:r>
              <a:rPr lang="en-US" altLang="ko-KR" dirty="0"/>
              <a:t>- </a:t>
            </a:r>
            <a:r>
              <a:rPr lang="en-US" altLang="ko-KR" sz="1600" dirty="0">
                <a:solidFill>
                  <a:srgbClr val="0000FF"/>
                </a:solidFill>
              </a:rPr>
              <a:t>DB </a:t>
            </a:r>
            <a:r>
              <a:rPr lang="ko-KR" altLang="en-US" sz="1600" dirty="0">
                <a:solidFill>
                  <a:srgbClr val="0000FF"/>
                </a:solidFill>
              </a:rPr>
              <a:t>연동</a:t>
            </a:r>
            <a:r>
              <a:rPr lang="en-US" altLang="ko-KR" sz="1600" dirty="0">
                <a:solidFill>
                  <a:srgbClr val="0000FF"/>
                </a:solidFill>
              </a:rPr>
              <a:t>(model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  <a:r>
              <a:rPr lang="ko-KR" altLang="en-US" sz="1600" dirty="0" smtClean="0">
                <a:solidFill>
                  <a:srgbClr val="0000FF"/>
                </a:solidFill>
              </a:rPr>
              <a:t>부분이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없음 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79512" y="1340768"/>
            <a:ext cx="8811950" cy="5237245"/>
            <a:chOff x="321072" y="1844824"/>
            <a:chExt cx="8670390" cy="473318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971" y="1844824"/>
              <a:ext cx="4949964" cy="42484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161509"/>
              <a:ext cx="5139542" cy="341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4247963" y="1935004"/>
              <a:ext cx="3816424" cy="33855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-KR" sz="1600" dirty="0" smtClean="0">
                  <a:latin typeface="HY강B" pitchFamily="18" charset="-127"/>
                  <a:ea typeface="HY강B" pitchFamily="18" charset="-127"/>
                </a:rPr>
                <a:t>  1. File</a:t>
              </a:r>
              <a:r>
                <a:rPr lang="ko-KR" altLang="en-US" sz="1600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sz="1600" dirty="0" smtClean="0">
                  <a:latin typeface="HY강B" pitchFamily="18" charset="-127"/>
                  <a:ea typeface="HY강B" pitchFamily="18" charset="-127"/>
                </a:rPr>
                <a:t>&gt; new &gt; Dynamic Web Project      </a:t>
              </a:r>
              <a:endParaRPr lang="ko-KR" altLang="en-US" dirty="0">
                <a:solidFill>
                  <a:srgbClr val="0000CC"/>
                </a:solidFill>
              </a:endParaRPr>
            </a:p>
          </p:txBody>
        </p:sp>
        <p:cxnSp>
          <p:nvCxnSpPr>
            <p:cNvPr id="8" name="직선 화살표 연결선 7"/>
            <p:cNvCxnSpPr>
              <a:cxnSpLocks noChangeShapeType="1"/>
              <a:stCxn id="7" idx="1"/>
            </p:cNvCxnSpPr>
            <p:nvPr/>
          </p:nvCxnSpPr>
          <p:spPr bwMode="auto">
            <a:xfrm flipH="1">
              <a:off x="1187624" y="2104281"/>
              <a:ext cx="3060339" cy="5584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</p:cxnSp>
        <p:sp>
          <p:nvSpPr>
            <p:cNvPr id="9" name="직사각형 8"/>
            <p:cNvSpPr>
              <a:spLocks noChangeArrowheads="1"/>
            </p:cNvSpPr>
            <p:nvPr/>
          </p:nvSpPr>
          <p:spPr bwMode="auto">
            <a:xfrm>
              <a:off x="898971" y="2368228"/>
              <a:ext cx="1008112" cy="144016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10" name="직사각형 9"/>
            <p:cNvSpPr>
              <a:spLocks noChangeArrowheads="1"/>
            </p:cNvSpPr>
            <p:nvPr/>
          </p:nvSpPr>
          <p:spPr bwMode="auto">
            <a:xfrm>
              <a:off x="3923928" y="2725067"/>
              <a:ext cx="1800200" cy="287993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cxnSp>
          <p:nvCxnSpPr>
            <p:cNvPr id="11" name="직선 화살표 연결선 10"/>
            <p:cNvCxnSpPr>
              <a:cxnSpLocks noChangeShapeType="1"/>
            </p:cNvCxnSpPr>
            <p:nvPr/>
          </p:nvCxnSpPr>
          <p:spPr bwMode="auto">
            <a:xfrm flipH="1">
              <a:off x="5148065" y="2160124"/>
              <a:ext cx="1152127" cy="50144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</p:cxnSp>
        <p:sp>
          <p:nvSpPr>
            <p:cNvPr id="12" name="직사각형 11"/>
            <p:cNvSpPr>
              <a:spLocks noChangeArrowheads="1"/>
            </p:cNvSpPr>
            <p:nvPr/>
          </p:nvSpPr>
          <p:spPr bwMode="auto">
            <a:xfrm>
              <a:off x="4673475" y="3929589"/>
              <a:ext cx="1800200" cy="287993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21072" y="4221088"/>
              <a:ext cx="3816424" cy="30597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-KR" sz="1600" dirty="0" smtClean="0">
                  <a:latin typeface="HY강B" pitchFamily="18" charset="-127"/>
                  <a:ea typeface="HY강B" pitchFamily="18" charset="-127"/>
                </a:rPr>
                <a:t> 2.  Project name : </a:t>
              </a:r>
              <a:r>
                <a:rPr lang="en-US" altLang="ko-KR" sz="1600" dirty="0" err="1" smtClean="0">
                  <a:latin typeface="HY강B" pitchFamily="18" charset="-127"/>
                  <a:ea typeface="HY강B" pitchFamily="18" charset="-127"/>
                </a:rPr>
                <a:t>Webhello</a:t>
              </a:r>
              <a:r>
                <a:rPr lang="ko-KR" altLang="en-US" sz="1600" b="1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sz="1600" b="1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1600" dirty="0" smtClean="0">
                  <a:latin typeface="HY강B" pitchFamily="18" charset="-127"/>
                  <a:ea typeface="HY강B" pitchFamily="18" charset="-127"/>
                </a:rPr>
                <a:t>입력</a:t>
              </a:r>
              <a:r>
                <a:rPr lang="en-US" altLang="ko-KR" sz="1600" dirty="0" smtClean="0">
                  <a:latin typeface="HY강B" pitchFamily="18" charset="-127"/>
                  <a:ea typeface="HY강B" pitchFamily="18" charset="-127"/>
                </a:rPr>
                <a:t>      </a:t>
              </a:r>
              <a:endParaRPr lang="ko-KR" altLang="en-US" dirty="0">
                <a:solidFill>
                  <a:srgbClr val="0000CC"/>
                </a:solidFill>
              </a:endParaRPr>
            </a:p>
          </p:txBody>
        </p:sp>
        <p:cxnSp>
          <p:nvCxnSpPr>
            <p:cNvPr id="14" name="직선 화살표 연결선 13"/>
            <p:cNvCxnSpPr>
              <a:cxnSpLocks noChangeShapeType="1"/>
            </p:cNvCxnSpPr>
            <p:nvPr/>
          </p:nvCxnSpPr>
          <p:spPr bwMode="auto">
            <a:xfrm flipV="1">
              <a:off x="3851920" y="4073585"/>
              <a:ext cx="821555" cy="316781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</p:cxnSp>
        <p:sp>
          <p:nvSpPr>
            <p:cNvPr id="15" name="직사각형 14"/>
            <p:cNvSpPr>
              <a:spLocks noChangeArrowheads="1"/>
            </p:cNvSpPr>
            <p:nvPr/>
          </p:nvSpPr>
          <p:spPr bwMode="auto">
            <a:xfrm>
              <a:off x="7217060" y="6213820"/>
              <a:ext cx="900100" cy="287993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02" y="3771603"/>
            <a:ext cx="867170" cy="12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0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7625"/>
            <a:ext cx="2643620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5" y="1865790"/>
            <a:ext cx="4714875" cy="427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251520" y="807226"/>
            <a:ext cx="8543192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1.http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://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www.springsource.org/download/community/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Spring  Framework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의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다운로드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압축을 풀고 </a:t>
            </a:r>
            <a:r>
              <a:rPr lang="en-US" altLang="ko-KR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dist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폴더를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프로젝트 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lib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폴더에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import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기타 의존관계에 있는 필요한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library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파일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import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</a:t>
            </a:r>
            <a:r>
              <a:rPr lang="ko-KR" altLang="en-US" dirty="0" smtClean="0"/>
              <a:t>의 환경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566497"/>
            <a:ext cx="2968251" cy="1313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005226" y="1804092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13" idx="1"/>
          </p:cNvCxnSpPr>
          <p:nvPr/>
        </p:nvCxnSpPr>
        <p:spPr bwMode="auto">
          <a:xfrm flipH="1">
            <a:off x="2260810" y="1943532"/>
            <a:ext cx="3744416" cy="31542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8" name="직사각형 27"/>
          <p:cNvSpPr>
            <a:spLocks noChangeArrowheads="1"/>
          </p:cNvSpPr>
          <p:nvPr/>
        </p:nvSpPr>
        <p:spPr bwMode="auto">
          <a:xfrm>
            <a:off x="1334618" y="5103217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59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Web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로 전환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988840"/>
            <a:ext cx="4752530" cy="309634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95232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5339060" y="4071280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983436" y="3273883"/>
            <a:ext cx="2909044" cy="7973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91880" y="1578786"/>
            <a:ext cx="52565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&gt;Spring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Tools &gt; Add Spring Project Nature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691677" y="3789619"/>
            <a:ext cx="1152130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275856" y="4041205"/>
            <a:ext cx="1944216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1" y="2147213"/>
            <a:ext cx="1155181" cy="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화살표 연결선 8"/>
          <p:cNvCxnSpPr>
            <a:cxnSpLocks noChangeShapeType="1"/>
            <a:stCxn id="8" idx="1"/>
          </p:cNvCxnSpPr>
          <p:nvPr/>
        </p:nvCxnSpPr>
        <p:spPr bwMode="auto">
          <a:xfrm flipH="1">
            <a:off x="1266912" y="1748063"/>
            <a:ext cx="2224968" cy="4086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98" y="3381374"/>
            <a:ext cx="1380418" cy="27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9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46" y="735923"/>
            <a:ext cx="3526927" cy="5909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3881050" y="3700361"/>
            <a:ext cx="3090596" cy="246494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51520" y="4686781"/>
            <a:ext cx="286181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4. Spring 4.0 Library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파일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의 전체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444208" y="1229852"/>
            <a:ext cx="2304256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java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Bean(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소스코드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-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ontroller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- Model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  <a:stCxn id="26" idx="3"/>
          </p:cNvCxnSpPr>
          <p:nvPr/>
        </p:nvCxnSpPr>
        <p:spPr bwMode="auto">
          <a:xfrm>
            <a:off x="3113336" y="4856058"/>
            <a:ext cx="767714" cy="16927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497628" y="1484785"/>
            <a:ext cx="2298508" cy="72914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2" name="직선 화살표 연결선 11"/>
          <p:cNvCxnSpPr>
            <a:cxnSpLocks noChangeShapeType="1"/>
            <a:stCxn id="8" idx="1"/>
            <a:endCxn id="11" idx="3"/>
          </p:cNvCxnSpPr>
          <p:nvPr/>
        </p:nvCxnSpPr>
        <p:spPr bwMode="auto">
          <a:xfrm flipH="1">
            <a:off x="5796136" y="1645351"/>
            <a:ext cx="648072" cy="20400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3864211" y="6203404"/>
            <a:ext cx="2392548" cy="36004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3881050" y="3371591"/>
            <a:ext cx="1664072" cy="3287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400784" y="2599072"/>
            <a:ext cx="25017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파일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- View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9" name="직선 화살표 연결선 18"/>
          <p:cNvCxnSpPr>
            <a:cxnSpLocks noChangeShapeType="1"/>
            <a:endCxn id="15" idx="3"/>
          </p:cNvCxnSpPr>
          <p:nvPr/>
        </p:nvCxnSpPr>
        <p:spPr bwMode="auto">
          <a:xfrm flipH="1">
            <a:off x="5545122" y="2795388"/>
            <a:ext cx="798512" cy="740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1" name="직사각형 20"/>
          <p:cNvSpPr/>
          <p:nvPr/>
        </p:nvSpPr>
        <p:spPr>
          <a:xfrm>
            <a:off x="6809805" y="5321187"/>
            <a:ext cx="2301485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3. Spring(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IoC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컨테이너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구성 파일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cxnSp>
        <p:nvCxnSpPr>
          <p:cNvPr id="23" name="직선 화살표 연결선 22"/>
          <p:cNvCxnSpPr>
            <a:cxnSpLocks noChangeShapeType="1"/>
            <a:stCxn id="21" idx="1"/>
          </p:cNvCxnSpPr>
          <p:nvPr/>
        </p:nvCxnSpPr>
        <p:spPr bwMode="auto">
          <a:xfrm flipH="1">
            <a:off x="6220891" y="5613575"/>
            <a:ext cx="588914" cy="77960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9" name="직사각형 28"/>
          <p:cNvSpPr/>
          <p:nvPr/>
        </p:nvSpPr>
        <p:spPr>
          <a:xfrm>
            <a:off x="1343380" y="3960135"/>
            <a:ext cx="11336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web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root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30" name="직선 화살표 연결선 29"/>
          <p:cNvCxnSpPr>
            <a:cxnSpLocks noChangeShapeType="1"/>
          </p:cNvCxnSpPr>
          <p:nvPr/>
        </p:nvCxnSpPr>
        <p:spPr bwMode="auto">
          <a:xfrm flipV="1">
            <a:off x="2477004" y="2937626"/>
            <a:ext cx="1020189" cy="119027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866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컨트로러와</a:t>
            </a:r>
            <a:r>
              <a:rPr lang="en-US" altLang="ko-KR" dirty="0" smtClean="0"/>
              <a:t> view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6322"/>
            <a:ext cx="58959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81" y="1678063"/>
            <a:ext cx="2761857" cy="5988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직선 화살표 연결선 6"/>
          <p:cNvCxnSpPr>
            <a:cxnSpLocks noChangeShapeType="1"/>
            <a:stCxn id="5122" idx="1"/>
          </p:cNvCxnSpPr>
          <p:nvPr/>
        </p:nvCxnSpPr>
        <p:spPr bwMode="auto">
          <a:xfrm flipH="1">
            <a:off x="5076056" y="1977468"/>
            <a:ext cx="812425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15981"/>
            <a:ext cx="2088232" cy="58731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직선 화살표 연결선 18"/>
          <p:cNvCxnSpPr>
            <a:cxnSpLocks noChangeShapeType="1"/>
            <a:stCxn id="5123" idx="1"/>
          </p:cNvCxnSpPr>
          <p:nvPr/>
        </p:nvCxnSpPr>
        <p:spPr bwMode="auto">
          <a:xfrm flipH="1" flipV="1">
            <a:off x="2915816" y="4115981"/>
            <a:ext cx="216024" cy="29365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3998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8" y="2252489"/>
            <a:ext cx="2661667" cy="411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(web.xml)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153400" cy="4896544"/>
          </a:xfrm>
        </p:spPr>
        <p:txBody>
          <a:bodyPr/>
          <a:lstStyle/>
          <a:p>
            <a:r>
              <a:rPr lang="en-US" altLang="ko-KR" dirty="0" err="1"/>
              <a:t>ContextLoaderListener</a:t>
            </a:r>
            <a:r>
              <a:rPr lang="en-US" altLang="ko-KR" dirty="0"/>
              <a:t> 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DispatcherServlet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78421"/>
            <a:ext cx="4895850" cy="471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36" y="1124744"/>
            <a:ext cx="4286104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52649" y="4985680"/>
            <a:ext cx="1280220" cy="18002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817590" y="4390628"/>
            <a:ext cx="1280220" cy="18002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2329880" y="1402469"/>
            <a:ext cx="1280220" cy="18002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4500736" y="4608748"/>
            <a:ext cx="1368499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7020273" y="5717421"/>
            <a:ext cx="864096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37208" y="1013115"/>
            <a:ext cx="3220491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&gt;new&gt;XML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파일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5" name="직선 화살표 연결선 14"/>
          <p:cNvCxnSpPr>
            <a:cxnSpLocks noChangeShapeType="1"/>
            <a:stCxn id="14" idx="1"/>
          </p:cNvCxnSpPr>
          <p:nvPr/>
        </p:nvCxnSpPr>
        <p:spPr bwMode="auto">
          <a:xfrm>
            <a:off x="237208" y="1182392"/>
            <a:ext cx="734392" cy="37524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/>
          <p:nvPr/>
        </p:nvSpPr>
        <p:spPr>
          <a:xfrm>
            <a:off x="5178933" y="2720082"/>
            <a:ext cx="3220491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2. web.xml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1" name="직선 화살표 연결선 20"/>
          <p:cNvCxnSpPr>
            <a:cxnSpLocks noChangeShapeType="1"/>
            <a:stCxn id="20" idx="2"/>
          </p:cNvCxnSpPr>
          <p:nvPr/>
        </p:nvCxnSpPr>
        <p:spPr bwMode="auto">
          <a:xfrm flipH="1">
            <a:off x="5436096" y="3058636"/>
            <a:ext cx="1353083" cy="155011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6637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web.xml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33264" y="764703"/>
            <a:ext cx="8677472" cy="578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7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&lt;?xml version=</a:t>
            </a:r>
            <a:r>
              <a:rPr lang="en-US" altLang="ko-KR" sz="17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"1.0" encoding="UTF-8" ?&gt;</a:t>
            </a:r>
            <a:endParaRPr lang="de-DE" altLang="ko-KR" sz="17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de-DE" altLang="ko-KR" sz="17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&lt;web-app  ....</a:t>
            </a:r>
          </a:p>
          <a:p>
            <a:r>
              <a:rPr lang="en-US" altLang="ko-KR" sz="1600" dirty="0" smtClean="0"/>
              <a:t>&lt;display-name&gt;</a:t>
            </a:r>
            <a:r>
              <a:rPr lang="en-US" altLang="ko-KR" sz="1600" dirty="0" err="1" smtClean="0"/>
              <a:t>WebHello</a:t>
            </a:r>
            <a:r>
              <a:rPr lang="en-US" altLang="ko-KR" sz="1600" dirty="0" smtClean="0"/>
              <a:t>&lt;/display-name&gt;</a:t>
            </a:r>
          </a:p>
          <a:p>
            <a:r>
              <a:rPr lang="en-US" altLang="ko-KR" sz="1600" dirty="0" smtClean="0"/>
              <a:t> &lt;welcome-file-list&gt;  </a:t>
            </a:r>
          </a:p>
          <a:p>
            <a:r>
              <a:rPr lang="en-US" altLang="ko-KR" sz="1600" dirty="0" smtClean="0"/>
              <a:t>      &lt;welcome-file&gt;</a:t>
            </a:r>
            <a:r>
              <a:rPr lang="en-US" altLang="ko-KR" sz="1600" dirty="0" err="1" smtClean="0"/>
              <a:t>index.jsp</a:t>
            </a:r>
            <a:r>
              <a:rPr lang="en-US" altLang="ko-KR" sz="1600" dirty="0" smtClean="0"/>
              <a:t>&lt;/welcome-file&gt;  </a:t>
            </a:r>
          </a:p>
          <a:p>
            <a:r>
              <a:rPr lang="en-US" altLang="ko-KR" sz="1600" dirty="0" smtClean="0"/>
              <a:t> &lt;/welcome-file-list&gt;  </a:t>
            </a:r>
          </a:p>
          <a:p>
            <a:r>
              <a:rPr lang="en-US" altLang="ko-KR" sz="1600" dirty="0" smtClean="0"/>
              <a:t>&lt;context-</a:t>
            </a:r>
            <a:r>
              <a:rPr lang="en-US" altLang="ko-KR" sz="1600" dirty="0" err="1" smtClean="0"/>
              <a:t>param</a:t>
            </a:r>
            <a:r>
              <a:rPr lang="en-US" altLang="ko-KR" sz="1600" dirty="0" smtClean="0"/>
              <a:t>&gt;</a:t>
            </a:r>
          </a:p>
          <a:p>
            <a:r>
              <a:rPr lang="en-US" altLang="ko-KR" sz="1600" dirty="0" smtClean="0"/>
              <a:t>    &lt;</a:t>
            </a:r>
            <a:r>
              <a:rPr lang="en-US" altLang="ko-KR" sz="1600" dirty="0" err="1" smtClean="0"/>
              <a:t>param</a:t>
            </a:r>
            <a:r>
              <a:rPr lang="en-US" altLang="ko-KR" sz="1600" dirty="0" smtClean="0"/>
              <a:t>-name&gt;</a:t>
            </a:r>
            <a:r>
              <a:rPr lang="en-US" altLang="ko-KR" sz="1600" dirty="0" err="1" smtClean="0"/>
              <a:t>contextConfigLocation</a:t>
            </a:r>
            <a:r>
              <a:rPr lang="en-US" altLang="ko-KR" sz="1600" dirty="0" smtClean="0"/>
              <a:t>&lt;/</a:t>
            </a:r>
            <a:r>
              <a:rPr lang="en-US" altLang="ko-KR" sz="1600" dirty="0" err="1" smtClean="0"/>
              <a:t>param</a:t>
            </a:r>
            <a:r>
              <a:rPr lang="en-US" altLang="ko-KR" sz="1600" dirty="0" smtClean="0"/>
              <a:t>-name&gt;</a:t>
            </a:r>
          </a:p>
          <a:p>
            <a:r>
              <a:rPr lang="en-US" altLang="ko-KR" sz="1600" dirty="0" smtClean="0"/>
              <a:t>    &lt;</a:t>
            </a:r>
            <a:r>
              <a:rPr lang="en-US" altLang="ko-KR" sz="1600" dirty="0" err="1" smtClean="0"/>
              <a:t>param</a:t>
            </a:r>
            <a:r>
              <a:rPr lang="en-US" altLang="ko-KR" sz="1600" dirty="0" smtClean="0"/>
              <a:t>-value&gt;/WEB-INF/</a:t>
            </a:r>
            <a:r>
              <a:rPr lang="en-US" altLang="ko-KR" sz="1600" dirty="0" err="1" smtClean="0"/>
              <a:t>applicationContext</a:t>
            </a:r>
            <a:r>
              <a:rPr lang="en-US" altLang="ko-KR" sz="1600" dirty="0" smtClean="0"/>
              <a:t>*.xml&lt;/</a:t>
            </a:r>
            <a:r>
              <a:rPr lang="en-US" altLang="ko-KR" sz="1600" dirty="0" err="1" smtClean="0"/>
              <a:t>param</a:t>
            </a:r>
            <a:r>
              <a:rPr lang="en-US" altLang="ko-KR" sz="1600" dirty="0" smtClean="0"/>
              <a:t>-value&gt;</a:t>
            </a:r>
          </a:p>
          <a:p>
            <a:r>
              <a:rPr lang="en-US" altLang="ko-KR" sz="1600" dirty="0" smtClean="0"/>
              <a:t>&lt;/context-</a:t>
            </a:r>
            <a:r>
              <a:rPr lang="en-US" altLang="ko-KR" sz="1600" dirty="0" err="1" smtClean="0"/>
              <a:t>param</a:t>
            </a:r>
            <a:r>
              <a:rPr lang="en-US" altLang="ko-KR" sz="1600" dirty="0" smtClean="0"/>
              <a:t>&gt;</a:t>
            </a:r>
          </a:p>
          <a:p>
            <a:r>
              <a:rPr lang="en-US" altLang="ko-KR" sz="1600" b="1" dirty="0" smtClean="0">
                <a:solidFill>
                  <a:srgbClr val="0000FF"/>
                </a:solidFill>
              </a:rPr>
              <a:t>&lt;listener&gt;</a:t>
            </a:r>
          </a:p>
          <a:p>
            <a:r>
              <a:rPr lang="en-US" altLang="ko-KR" sz="1600" b="1" dirty="0" smtClean="0">
                <a:solidFill>
                  <a:srgbClr val="0000FF"/>
                </a:solidFill>
              </a:rPr>
              <a:t>    </a:t>
            </a:r>
            <a:r>
              <a:rPr lang="en-US" altLang="ko-KR" sz="1600" dirty="0" smtClean="0">
                <a:solidFill>
                  <a:srgbClr val="0000FF"/>
                </a:solidFill>
              </a:rPr>
              <a:t>&lt;listener-class&gt;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org.springframework.web.context.</a:t>
            </a:r>
            <a:r>
              <a:rPr lang="en-US" altLang="ko-KR" sz="1600" b="1" dirty="0" err="1" smtClean="0">
                <a:solidFill>
                  <a:srgbClr val="0000FF"/>
                </a:solidFill>
              </a:rPr>
              <a:t>ContextLoaderListene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r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&lt;/listener-class&gt;</a:t>
            </a:r>
          </a:p>
          <a:p>
            <a:r>
              <a:rPr lang="en-US" altLang="ko-KR" sz="1600" b="1" dirty="0" smtClean="0">
                <a:solidFill>
                  <a:srgbClr val="0000FF"/>
                </a:solidFill>
              </a:rPr>
              <a:t>&lt;/listener</a:t>
            </a:r>
            <a:r>
              <a:rPr lang="en-US" altLang="ko-KR" sz="1600" dirty="0" smtClean="0"/>
              <a:t>&gt;</a:t>
            </a:r>
          </a:p>
          <a:p>
            <a:r>
              <a:rPr lang="en-US" altLang="ko-KR" sz="1600" dirty="0" smtClean="0">
                <a:solidFill>
                  <a:srgbClr val="660066"/>
                </a:solidFill>
              </a:rPr>
              <a:t>&lt;servlet&gt;</a:t>
            </a:r>
          </a:p>
          <a:p>
            <a:r>
              <a:rPr lang="en-US" altLang="ko-KR" sz="1600" dirty="0" smtClean="0">
                <a:solidFill>
                  <a:srgbClr val="660066"/>
                </a:solidFill>
              </a:rPr>
              <a:t>    &lt;servlet-name&gt;</a:t>
            </a:r>
            <a:r>
              <a:rPr lang="en-US" altLang="ko-KR" sz="1600" b="1" dirty="0" err="1" smtClean="0">
                <a:solidFill>
                  <a:srgbClr val="660066"/>
                </a:solidFill>
              </a:rPr>
              <a:t>WebHello</a:t>
            </a:r>
            <a:r>
              <a:rPr lang="en-US" altLang="ko-KR" sz="1600" dirty="0" smtClean="0">
                <a:solidFill>
                  <a:srgbClr val="660066"/>
                </a:solidFill>
              </a:rPr>
              <a:t>&lt;/servlet-name&gt;</a:t>
            </a:r>
          </a:p>
          <a:p>
            <a:r>
              <a:rPr lang="en-US" altLang="ko-KR" sz="1600" dirty="0" smtClean="0">
                <a:solidFill>
                  <a:srgbClr val="660066"/>
                </a:solidFill>
              </a:rPr>
              <a:t>    &lt;servlet-class&gt;</a:t>
            </a:r>
            <a:r>
              <a:rPr lang="en-US" altLang="ko-KR" sz="1600" dirty="0" err="1" smtClean="0">
                <a:solidFill>
                  <a:srgbClr val="660066"/>
                </a:solidFill>
              </a:rPr>
              <a:t>org.springframework.web.servlet.</a:t>
            </a:r>
            <a:r>
              <a:rPr lang="en-US" altLang="ko-KR" sz="1600" b="1" dirty="0" err="1" smtClean="0">
                <a:solidFill>
                  <a:srgbClr val="660066"/>
                </a:solidFill>
              </a:rPr>
              <a:t>DispatcherServlet</a:t>
            </a:r>
            <a:r>
              <a:rPr lang="en-US" altLang="ko-KR" sz="1600" dirty="0" smtClean="0">
                <a:solidFill>
                  <a:srgbClr val="660066"/>
                </a:solidFill>
              </a:rPr>
              <a:t>&lt;/servlet-class&gt;</a:t>
            </a:r>
          </a:p>
          <a:p>
            <a:r>
              <a:rPr lang="en-US" altLang="ko-KR" sz="1600" dirty="0" smtClean="0">
                <a:solidFill>
                  <a:srgbClr val="660066"/>
                </a:solidFill>
              </a:rPr>
              <a:t>    &lt;load-on-startup&gt;1&lt;/load-on-startup&gt;</a:t>
            </a:r>
          </a:p>
          <a:p>
            <a:r>
              <a:rPr lang="en-US" altLang="ko-KR" sz="1600" dirty="0" smtClean="0">
                <a:solidFill>
                  <a:srgbClr val="660066"/>
                </a:solidFill>
              </a:rPr>
              <a:t>&lt;/servlet&gt;</a:t>
            </a:r>
          </a:p>
          <a:p>
            <a:r>
              <a:rPr lang="en-US" altLang="ko-KR" sz="1600" dirty="0" smtClean="0"/>
              <a:t>&lt;servlet-mapping&gt;</a:t>
            </a:r>
          </a:p>
          <a:p>
            <a:r>
              <a:rPr lang="en-US" altLang="ko-KR" sz="1600" dirty="0" smtClean="0"/>
              <a:t>    &lt;servlet-name&gt;</a:t>
            </a:r>
            <a:r>
              <a:rPr lang="en-US" altLang="ko-KR" sz="1600" dirty="0" err="1" smtClean="0"/>
              <a:t>WebHello</a:t>
            </a:r>
            <a:r>
              <a:rPr lang="en-US" altLang="ko-KR" sz="1600" dirty="0" smtClean="0"/>
              <a:t>&lt;/servlet-name&gt;</a:t>
            </a:r>
          </a:p>
          <a:p>
            <a:r>
              <a:rPr lang="en-US" altLang="ko-KR" sz="1600" dirty="0" smtClean="0"/>
              <a:t>    &lt;</a:t>
            </a:r>
            <a:r>
              <a:rPr lang="en-US" altLang="ko-KR" sz="1600" dirty="0" err="1" smtClean="0"/>
              <a:t>url</a:t>
            </a:r>
            <a:r>
              <a:rPr lang="en-US" altLang="ko-KR" sz="1600" dirty="0" smtClean="0"/>
              <a:t>-pattern&gt;*.html&lt;/</a:t>
            </a:r>
            <a:r>
              <a:rPr lang="en-US" altLang="ko-KR" sz="1600" dirty="0" err="1" smtClean="0"/>
              <a:t>url</a:t>
            </a:r>
            <a:r>
              <a:rPr lang="en-US" altLang="ko-KR" sz="1600" dirty="0" smtClean="0"/>
              <a:t>-pattern&gt;</a:t>
            </a:r>
          </a:p>
          <a:p>
            <a:r>
              <a:rPr lang="en-US" altLang="ko-KR" sz="1600" dirty="0" smtClean="0"/>
              <a:t>&lt;/servlet-mapping&gt;</a:t>
            </a:r>
          </a:p>
          <a:p>
            <a:r>
              <a:rPr lang="en-US" altLang="ko-KR" sz="1600" b="1" dirty="0" smtClean="0">
                <a:solidFill>
                  <a:srgbClr val="0000FF"/>
                </a:solidFill>
              </a:rPr>
              <a:t>&lt;/web-app&gt;</a:t>
            </a:r>
            <a:endParaRPr lang="ko-KR" altLang="en-US" sz="1700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677520" y="1175380"/>
            <a:ext cx="28031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어플리케이션 이름</a:t>
            </a:r>
            <a:endParaRPr lang="en-US" altLang="ko-KR" sz="16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652120" y="1643707"/>
            <a:ext cx="28031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&lt;!--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시작페이지 설정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--&gt;</a:t>
            </a:r>
            <a:endParaRPr lang="en-US" altLang="ko-KR" sz="16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자유형 19"/>
          <p:cNvSpPr/>
          <p:nvPr/>
        </p:nvSpPr>
        <p:spPr>
          <a:xfrm>
            <a:off x="2359340" y="1013589"/>
            <a:ext cx="3268836" cy="377358"/>
          </a:xfrm>
          <a:custGeom>
            <a:avLst/>
            <a:gdLst>
              <a:gd name="connsiteX0" fmla="*/ 4635500 w 4635500"/>
              <a:gd name="connsiteY0" fmla="*/ 148758 h 377358"/>
              <a:gd name="connsiteX1" fmla="*/ 2044700 w 4635500"/>
              <a:gd name="connsiteY1" fmla="*/ 9058 h 377358"/>
              <a:gd name="connsiteX2" fmla="*/ 0 w 4635500"/>
              <a:gd name="connsiteY2" fmla="*/ 377358 h 37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5500" h="377358">
                <a:moveTo>
                  <a:pt x="4635500" y="148758"/>
                </a:moveTo>
                <a:cubicBezTo>
                  <a:pt x="3726391" y="59858"/>
                  <a:pt x="2817283" y="-29042"/>
                  <a:pt x="2044700" y="9058"/>
                </a:cubicBezTo>
                <a:cubicBezTo>
                  <a:pt x="1272117" y="47158"/>
                  <a:pt x="636058" y="212258"/>
                  <a:pt x="0" y="377358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2359339" y="1631006"/>
            <a:ext cx="3268836" cy="247585"/>
          </a:xfrm>
          <a:custGeom>
            <a:avLst/>
            <a:gdLst>
              <a:gd name="connsiteX0" fmla="*/ 4635500 w 4635500"/>
              <a:gd name="connsiteY0" fmla="*/ 148758 h 377358"/>
              <a:gd name="connsiteX1" fmla="*/ 2044700 w 4635500"/>
              <a:gd name="connsiteY1" fmla="*/ 9058 h 377358"/>
              <a:gd name="connsiteX2" fmla="*/ 0 w 4635500"/>
              <a:gd name="connsiteY2" fmla="*/ 377358 h 37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5500" h="377358">
                <a:moveTo>
                  <a:pt x="4635500" y="148758"/>
                </a:moveTo>
                <a:cubicBezTo>
                  <a:pt x="3726391" y="59858"/>
                  <a:pt x="2817283" y="-29042"/>
                  <a:pt x="2044700" y="9058"/>
                </a:cubicBezTo>
                <a:cubicBezTo>
                  <a:pt x="1272117" y="47158"/>
                  <a:pt x="636058" y="212258"/>
                  <a:pt x="0" y="377358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526360" y="2275227"/>
            <a:ext cx="33843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>
                <a:solidFill>
                  <a:srgbClr val="0000FF"/>
                </a:solidFill>
              </a:rPr>
              <a:t>applicationContext.xml </a:t>
            </a:r>
            <a:r>
              <a:rPr lang="ko-KR" altLang="en-US" sz="1600" dirty="0" smtClean="0">
                <a:solidFill>
                  <a:srgbClr val="0000FF"/>
                </a:solidFill>
              </a:rPr>
              <a:t>을 나누어 작성할 때</a:t>
            </a:r>
            <a:endParaRPr lang="en-US" altLang="ko-KR" sz="1600" b="1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8" name="직선 화살표 연결선 27"/>
          <p:cNvCxnSpPr>
            <a:cxnSpLocks noChangeShapeType="1"/>
            <a:stCxn id="23" idx="1"/>
          </p:cNvCxnSpPr>
          <p:nvPr/>
        </p:nvCxnSpPr>
        <p:spPr bwMode="auto">
          <a:xfrm flipH="1">
            <a:off x="4572000" y="2444504"/>
            <a:ext cx="954360" cy="47879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32" name="직사각형 31"/>
          <p:cNvSpPr/>
          <p:nvPr/>
        </p:nvSpPr>
        <p:spPr>
          <a:xfrm>
            <a:off x="5364088" y="3827472"/>
            <a:ext cx="3091215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root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Spring(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IoC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컨테이너 구성 파일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/>
              <a:t> </a:t>
            </a:r>
            <a:r>
              <a:rPr lang="en-US" altLang="ko-KR" sz="1600" dirty="0" smtClean="0"/>
              <a:t>applicationContext.</a:t>
            </a:r>
            <a:r>
              <a:rPr lang="en-US" altLang="ko-KR" sz="1600" u="sng" dirty="0" smtClean="0"/>
              <a:t>xml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 flipV="1">
            <a:off x="5049180" y="3717032"/>
            <a:ext cx="314908" cy="3874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38" name="직사각형 37"/>
          <p:cNvSpPr/>
          <p:nvPr/>
        </p:nvSpPr>
        <p:spPr>
          <a:xfrm>
            <a:off x="4788024" y="5194382"/>
            <a:ext cx="3465680" cy="553998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sevlet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pring(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IoC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컨테이너 구성 파일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chemeClr val="accent2"/>
              </a:buClr>
            </a:pPr>
            <a:r>
              <a:rPr lang="en-US" altLang="ko-KR" sz="1400" dirty="0" smtClean="0"/>
              <a:t> </a:t>
            </a:r>
            <a:r>
              <a:rPr lang="en-US" altLang="ko-KR" sz="1400" b="1" dirty="0">
                <a:solidFill>
                  <a:srgbClr val="0000FF"/>
                </a:solidFill>
              </a:rPr>
              <a:t>WebHello</a:t>
            </a:r>
            <a:r>
              <a:rPr lang="en-US" altLang="ko-KR" sz="1400" b="1" dirty="0">
                <a:solidFill>
                  <a:srgbClr val="0033CC"/>
                </a:solidFill>
              </a:rPr>
              <a:t>-</a:t>
            </a:r>
            <a:r>
              <a:rPr lang="en-US" altLang="ko-KR" sz="1400" b="1" dirty="0"/>
              <a:t>servlet.xml</a:t>
            </a:r>
            <a:endParaRPr lang="en-US" altLang="ko-KR" sz="1400" b="1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8" name="직선 화살표 연결선 7"/>
          <p:cNvCxnSpPr>
            <a:cxnSpLocks noChangeShapeType="1"/>
          </p:cNvCxnSpPr>
          <p:nvPr/>
        </p:nvCxnSpPr>
        <p:spPr bwMode="auto">
          <a:xfrm flipH="1" flipV="1">
            <a:off x="5652120" y="4725144"/>
            <a:ext cx="406871" cy="4692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/>
          <p:nvPr/>
        </p:nvSpPr>
        <p:spPr>
          <a:xfrm>
            <a:off x="4572000" y="5914658"/>
            <a:ext cx="3465680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600" dirty="0" err="1"/>
              <a:t>컨텍스트의</a:t>
            </a:r>
            <a:r>
              <a:rPr lang="ko-KR" altLang="en-US" sz="1600" dirty="0"/>
              <a:t> 웹 애플리케이션이 </a:t>
            </a:r>
            <a:r>
              <a:rPr lang="ko-KR" altLang="en-US" sz="1600" dirty="0" err="1"/>
              <a:t>톰캣</a:t>
            </a:r>
            <a:r>
              <a:rPr lang="ko-KR" altLang="en-US" sz="1600" dirty="0"/>
              <a:t> 서버에 의해 인식될 때 숫자가 작은 것부터 먼저 로딩</a:t>
            </a:r>
            <a:r>
              <a:rPr lang="en-US" altLang="ko-KR" sz="1600" dirty="0"/>
              <a:t>  </a:t>
            </a:r>
            <a:r>
              <a:rPr lang="ko-KR" altLang="en-US" sz="1600" dirty="0"/>
              <a:t> </a:t>
            </a:r>
          </a:p>
        </p:txBody>
      </p:sp>
      <p:cxnSp>
        <p:nvCxnSpPr>
          <p:cNvPr id="16" name="직선 화살표 연결선 15"/>
          <p:cNvCxnSpPr>
            <a:cxnSpLocks noChangeShapeType="1"/>
          </p:cNvCxnSpPr>
          <p:nvPr/>
        </p:nvCxnSpPr>
        <p:spPr bwMode="auto">
          <a:xfrm flipH="1" flipV="1">
            <a:off x="3707904" y="4959763"/>
            <a:ext cx="1067532" cy="95489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2516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b="1" dirty="0" err="1" smtClean="0">
                <a:solidFill>
                  <a:srgbClr val="000000"/>
                </a:solidFill>
              </a:rPr>
              <a:t>IoC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(Spring</a:t>
            </a:r>
            <a:r>
              <a:rPr kumimoji="1" lang="ko-KR" altLang="en-US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,DI</a:t>
            </a:r>
            <a:r>
              <a:rPr kumimoji="1" lang="en-US" altLang="ko-KR" b="1" dirty="0">
                <a:solidFill>
                  <a:srgbClr val="000000"/>
                </a:solidFill>
              </a:rPr>
              <a:t>) Container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8462" y="805582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sz="1800" b="1" dirty="0" err="1" smtClean="0">
                <a:solidFill>
                  <a:srgbClr val="0033CC"/>
                </a:solidFill>
              </a:rPr>
              <a:t>Ioc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(Inversion </a:t>
            </a:r>
            <a:r>
              <a:rPr lang="en-US" altLang="ko-KR" sz="1800" b="1" dirty="0">
                <a:solidFill>
                  <a:srgbClr val="0033CC"/>
                </a:solidFill>
              </a:rPr>
              <a:t>of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Control)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컨테이너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 :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제어의 역전</a:t>
            </a:r>
            <a:endParaRPr lang="en-US" altLang="ko-KR" sz="1800" dirty="0" smtClean="0">
              <a:solidFill>
                <a:srgbClr val="0033CC"/>
              </a:solidFill>
            </a:endParaRPr>
          </a:p>
          <a:p>
            <a:pPr lvl="1">
              <a:spcBef>
                <a:spcPts val="700"/>
              </a:spcBef>
            </a:pPr>
            <a:r>
              <a:rPr lang="ko-KR" altLang="en-US" sz="1600" dirty="0" smtClean="0">
                <a:solidFill>
                  <a:srgbClr val="0000FF"/>
                </a:solidFill>
              </a:rPr>
              <a:t>개발자</a:t>
            </a:r>
            <a:r>
              <a:rPr lang="ko-KR" altLang="en-US" sz="1600" dirty="0" smtClean="0"/>
              <a:t>가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객체</a:t>
            </a:r>
            <a:r>
              <a:rPr lang="en-US" altLang="ko-KR" sz="1600" dirty="0"/>
              <a:t>(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POJO)</a:t>
            </a:r>
            <a:r>
              <a:rPr lang="ko-KR" altLang="en-US" sz="1600" dirty="0"/>
              <a:t>를 생성하고 각 객체간의 의존관계를 제어하였으나 </a:t>
            </a:r>
            <a:r>
              <a:rPr lang="en-US" altLang="ko-KR" sz="1600" dirty="0" smtClean="0">
                <a:solidFill>
                  <a:srgbClr val="0000FF"/>
                </a:solidFill>
              </a:rPr>
              <a:t>Spring(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600" dirty="0">
                <a:solidFill>
                  <a:srgbClr val="0000FF"/>
                </a:solidFill>
              </a:rPr>
              <a:t>) </a:t>
            </a:r>
            <a:r>
              <a:rPr lang="ko-KR" altLang="en-US" sz="1600" dirty="0">
                <a:solidFill>
                  <a:srgbClr val="0000FF"/>
                </a:solidFill>
              </a:rPr>
              <a:t>컨테이너가 </a:t>
            </a:r>
            <a:r>
              <a:rPr lang="ko-KR" altLang="en-US" sz="1600" dirty="0" smtClean="0"/>
              <a:t>객체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의 </a:t>
            </a:r>
            <a:r>
              <a:rPr kumimoji="1" lang="ko-KR" altLang="en-US" sz="1600" dirty="0">
                <a:solidFill>
                  <a:srgbClr val="000000"/>
                </a:solidFill>
              </a:rPr>
              <a:t>생성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초기화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서비스 소멸에 관한 모든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제어 권한을 </a:t>
            </a:r>
            <a:r>
              <a:rPr kumimoji="1" lang="ko-KR" altLang="en-US" sz="1600" dirty="0">
                <a:solidFill>
                  <a:srgbClr val="000000"/>
                </a:solidFill>
              </a:rPr>
              <a:t>가지면서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객체의 </a:t>
            </a:r>
            <a:r>
              <a:rPr kumimoji="1" lang="ko-KR" altLang="en-US" sz="1600" dirty="0">
                <a:solidFill>
                  <a:srgbClr val="0000FF"/>
                </a:solidFill>
              </a:rPr>
              <a:t>생명주기를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관리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700"/>
              </a:spcBef>
            </a:pPr>
            <a:r>
              <a:rPr kumimoji="1" lang="ko-KR" altLang="en-US" sz="1600" dirty="0">
                <a:solidFill>
                  <a:srgbClr val="000000"/>
                </a:solidFill>
              </a:rPr>
              <a:t>개발자들이 직접 </a:t>
            </a:r>
            <a:r>
              <a:rPr kumimoji="1" lang="en-US" altLang="ko-KR" sz="1600" dirty="0">
                <a:solidFill>
                  <a:srgbClr val="000000"/>
                </a:solidFill>
              </a:rPr>
              <a:t>POJO</a:t>
            </a:r>
            <a:r>
              <a:rPr kumimoji="1" lang="ko-KR" altLang="en-US" sz="1600" dirty="0">
                <a:solidFill>
                  <a:srgbClr val="000000"/>
                </a:solidFill>
              </a:rPr>
              <a:t>를 생성할 수도 있지만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모든 </a:t>
            </a:r>
            <a:r>
              <a:rPr kumimoji="1" lang="ko-KR" altLang="en-US" sz="1600" dirty="0">
                <a:solidFill>
                  <a:srgbClr val="000000"/>
                </a:solidFill>
              </a:rPr>
              <a:t>권한을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</a:t>
            </a:r>
            <a:r>
              <a:rPr kumimoji="1" lang="ko-KR" altLang="en-US" sz="1600" dirty="0">
                <a:solidFill>
                  <a:srgbClr val="000000"/>
                </a:solidFill>
              </a:rPr>
              <a:t>에게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위임</a:t>
            </a:r>
            <a:endParaRPr kumimoji="1" lang="en-US" altLang="ko-KR" sz="1600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</a:pPr>
            <a:r>
              <a:rPr kumimoji="1" lang="en-US" altLang="ko-KR" sz="1600" dirty="0">
                <a:solidFill>
                  <a:srgbClr val="000000"/>
                </a:solidFill>
              </a:rPr>
              <a:t>Transaction, Security </a:t>
            </a:r>
            <a:r>
              <a:rPr kumimoji="1" lang="ko-KR" altLang="en-US" sz="1600" dirty="0">
                <a:solidFill>
                  <a:srgbClr val="000000"/>
                </a:solidFill>
              </a:rPr>
              <a:t>추가적인 기능을 제공한다</a:t>
            </a:r>
            <a:r>
              <a:rPr kumimoji="1" lang="en-US" altLang="ko-KR" sz="1600" dirty="0">
                <a:solidFill>
                  <a:srgbClr val="000000"/>
                </a:solidFill>
              </a:rPr>
              <a:t>. AOP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이용하여 새로운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추가 가능</a:t>
            </a:r>
            <a:endParaRPr kumimoji="1" lang="en-US" altLang="ko-KR" sz="16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ko-KR" sz="1800" b="1" dirty="0">
                <a:solidFill>
                  <a:srgbClr val="0033CC"/>
                </a:solidFill>
              </a:rPr>
              <a:t>DI(Dependency Injection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) :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의존관계 주입</a:t>
            </a:r>
            <a:endParaRPr lang="en-US" altLang="ko-KR" sz="1800" b="1" dirty="0">
              <a:solidFill>
                <a:srgbClr val="0033CC"/>
              </a:solidFill>
            </a:endParaRPr>
          </a:p>
          <a:p>
            <a:pPr lvl="1"/>
            <a:r>
              <a:rPr lang="ko-KR" altLang="en-US" sz="1600" dirty="0"/>
              <a:t>변화의 폭을 </a:t>
            </a:r>
            <a:r>
              <a:rPr lang="ko-KR" altLang="en-US" sz="1600" dirty="0" smtClean="0"/>
              <a:t>최소화하도록 클래스 사이의 </a:t>
            </a:r>
            <a:r>
              <a:rPr lang="ko-KR" altLang="en-US" sz="1600" dirty="0"/>
              <a:t>의존관계를 빈 설정</a:t>
            </a:r>
            <a:r>
              <a:rPr lang="en-US" altLang="ko-KR" sz="1600" dirty="0"/>
              <a:t>(Bean Definition)</a:t>
            </a:r>
            <a:r>
              <a:rPr lang="ko-KR" altLang="en-US" sz="1600" dirty="0"/>
              <a:t>정보를 바탕으로 컨테이너가 자동적으로 연결해주는 </a:t>
            </a:r>
            <a:r>
              <a:rPr lang="ko-KR" altLang="en-US" sz="1600" dirty="0" smtClean="0"/>
              <a:t>것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1917700" y="3975198"/>
            <a:ext cx="4953000" cy="1524000"/>
            <a:chOff x="1943100" y="5001071"/>
            <a:chExt cx="4953000" cy="1524000"/>
          </a:xfrm>
        </p:grpSpPr>
        <p:sp>
          <p:nvSpPr>
            <p:cNvPr id="4" name="AutoShape 1028"/>
            <p:cNvSpPr>
              <a:spLocks noChangeArrowheads="1"/>
            </p:cNvSpPr>
            <p:nvPr/>
          </p:nvSpPr>
          <p:spPr bwMode="blackGray">
            <a:xfrm>
              <a:off x="1943100" y="5001071"/>
              <a:ext cx="4953000" cy="1524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</a:rPr>
                <a:t>                                   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solidFill>
                    <a:srgbClr val="FFFFFF"/>
                  </a:solidFill>
                </a:rPr>
                <a:t> </a:t>
              </a:r>
              <a:r>
                <a:rPr kumimoji="1" lang="en-US" altLang="ko-KR" sz="1400" b="1" dirty="0" smtClean="0">
                  <a:solidFill>
                    <a:srgbClr val="FFFFFF"/>
                  </a:solidFill>
                </a:rPr>
                <a:t>                                                    </a:t>
              </a:r>
              <a:r>
                <a:rPr kumimoji="1" lang="en-US" altLang="ko-KR" sz="1400" b="1" dirty="0" err="1" smtClean="0">
                  <a:solidFill>
                    <a:srgbClr val="0000FF"/>
                  </a:solidFill>
                </a:rPr>
                <a:t>IoC</a:t>
              </a:r>
              <a:r>
                <a:rPr kumimoji="1" lang="en-US" altLang="ko-KR" sz="1400" b="1" dirty="0">
                  <a:solidFill>
                    <a:srgbClr val="0000FF"/>
                  </a:solidFill>
                </a:rPr>
                <a:t>(</a:t>
              </a:r>
              <a:r>
                <a:rPr kumimoji="1" lang="ko-KR" altLang="en-US" sz="1400" b="1" dirty="0">
                  <a:solidFill>
                    <a:srgbClr val="0000FF"/>
                  </a:solidFill>
                </a:rPr>
                <a:t>또는 </a:t>
              </a:r>
              <a:r>
                <a:rPr kumimoji="1" lang="en-US" altLang="ko-KR" sz="1400" b="1" dirty="0">
                  <a:solidFill>
                    <a:srgbClr val="0000FF"/>
                  </a:solidFill>
                </a:rPr>
                <a:t>DI) Container</a:t>
              </a:r>
              <a:endParaRPr kumimoji="1" lang="en-GB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1029"/>
            <p:cNvSpPr>
              <a:spLocks noChangeArrowheads="1"/>
            </p:cNvSpPr>
            <p:nvPr/>
          </p:nvSpPr>
          <p:spPr bwMode="auto">
            <a:xfrm>
              <a:off x="4170362" y="5915918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1030"/>
            <p:cNvSpPr>
              <a:spLocks noChangeArrowheads="1"/>
            </p:cNvSpPr>
            <p:nvPr/>
          </p:nvSpPr>
          <p:spPr bwMode="auto">
            <a:xfrm>
              <a:off x="50800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31"/>
            <p:cNvSpPr>
              <a:spLocks noChangeArrowheads="1"/>
            </p:cNvSpPr>
            <p:nvPr/>
          </p:nvSpPr>
          <p:spPr bwMode="auto">
            <a:xfrm>
              <a:off x="61341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2"/>
            <p:cNvSpPr>
              <a:spLocks noChangeArrowheads="1"/>
            </p:cNvSpPr>
            <p:nvPr/>
          </p:nvSpPr>
          <p:spPr bwMode="auto">
            <a:xfrm>
              <a:off x="4102100" y="52804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3873500" y="6220718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A</a:t>
              </a: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3797300" y="55852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B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48514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C</a:t>
              </a:r>
            </a:p>
          </p:txBody>
        </p:sp>
        <p:sp>
          <p:nvSpPr>
            <p:cNvPr id="14" name="Text Box 1038"/>
            <p:cNvSpPr txBox="1">
              <a:spLocks noChangeArrowheads="1"/>
            </p:cNvSpPr>
            <p:nvPr/>
          </p:nvSpPr>
          <p:spPr bwMode="auto">
            <a:xfrm>
              <a:off x="58293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D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1964457" y="5299967"/>
              <a:ext cx="1778868" cy="898525"/>
              <a:chOff x="3059832" y="4315271"/>
              <a:chExt cx="1778868" cy="898525"/>
            </a:xfrm>
          </p:grpSpPr>
          <p:sp>
            <p:nvSpPr>
              <p:cNvPr id="9" name="AutoShape 1033"/>
              <p:cNvSpPr>
                <a:spLocks noChangeArrowheads="1"/>
              </p:cNvSpPr>
              <p:nvPr/>
            </p:nvSpPr>
            <p:spPr bwMode="auto">
              <a:xfrm flipH="1" flipV="1">
                <a:off x="3390900" y="4315271"/>
                <a:ext cx="374650" cy="855663"/>
              </a:xfrm>
              <a:prstGeom prst="curvedLeftArrow">
                <a:avLst>
                  <a:gd name="adj1" fmla="val 45678"/>
                  <a:gd name="adj2" fmla="val 91356"/>
                  <a:gd name="adj3" fmla="val 3333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" name="그룹 19"/>
              <p:cNvGrpSpPr/>
              <p:nvPr/>
            </p:nvGrpSpPr>
            <p:grpSpPr>
              <a:xfrm>
                <a:off x="3059832" y="4391471"/>
                <a:ext cx="1778868" cy="822325"/>
                <a:chOff x="3059832" y="4391471"/>
                <a:chExt cx="1778868" cy="822325"/>
              </a:xfrm>
            </p:grpSpPr>
            <p:sp>
              <p:nvSpPr>
                <p:cNvPr id="10" name="AutoShape 1034"/>
                <p:cNvSpPr>
                  <a:spLocks noChangeArrowheads="1"/>
                </p:cNvSpPr>
                <p:nvPr/>
              </p:nvSpPr>
              <p:spPr bwMode="auto">
                <a:xfrm>
                  <a:off x="3924300" y="4391471"/>
                  <a:ext cx="387350" cy="822325"/>
                </a:xfrm>
                <a:prstGeom prst="curvedLeftArrow">
                  <a:avLst>
                    <a:gd name="adj1" fmla="val 42459"/>
                    <a:gd name="adj2" fmla="val 84918"/>
                    <a:gd name="adj3" fmla="val 33333"/>
                  </a:avLst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Text Box 1039"/>
                <p:cNvSpPr txBox="1">
                  <a:spLocks noChangeArrowheads="1"/>
                </p:cNvSpPr>
                <p:nvPr/>
              </p:nvSpPr>
              <p:spPr bwMode="auto">
                <a:xfrm>
                  <a:off x="3059832" y="4924871"/>
                  <a:ext cx="559668" cy="2460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Create</a:t>
                  </a:r>
                </a:p>
              </p:txBody>
            </p:sp>
            <p:sp>
              <p:nvSpPr>
                <p:cNvPr id="16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3086100" y="4467671"/>
                  <a:ext cx="6096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Init</a:t>
                  </a:r>
                </a:p>
              </p:txBody>
            </p:sp>
            <p:sp>
              <p:nvSpPr>
                <p:cNvPr id="17" name="Text Box 1041"/>
                <p:cNvSpPr txBox="1">
                  <a:spLocks noChangeArrowheads="1"/>
                </p:cNvSpPr>
                <p:nvPr/>
              </p:nvSpPr>
              <p:spPr bwMode="auto">
                <a:xfrm>
                  <a:off x="4229100" y="4391471"/>
                  <a:ext cx="609600" cy="24622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Service</a:t>
                  </a:r>
                </a:p>
              </p:txBody>
            </p:sp>
            <p:sp>
              <p:nvSpPr>
                <p:cNvPr id="18" name="Text Box 1042"/>
                <p:cNvSpPr txBox="1">
                  <a:spLocks noChangeArrowheads="1"/>
                </p:cNvSpPr>
                <p:nvPr/>
              </p:nvSpPr>
              <p:spPr bwMode="auto">
                <a:xfrm>
                  <a:off x="4152900" y="4924871"/>
                  <a:ext cx="6858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Destory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023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 설정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17596" y="537728"/>
            <a:ext cx="8136904" cy="5782543"/>
            <a:chOff x="467544" y="598785"/>
            <a:chExt cx="8136904" cy="5782543"/>
          </a:xfrm>
        </p:grpSpPr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204" y="2996952"/>
              <a:ext cx="4396543" cy="312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460984"/>
              <a:ext cx="8136904" cy="4920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07183" y="1257164"/>
              <a:ext cx="2786421" cy="4076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82924"/>
              <a:ext cx="3158878" cy="2117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위쪽/아래쪽 화살표 6"/>
            <p:cNvSpPr/>
            <p:nvPr/>
          </p:nvSpPr>
          <p:spPr>
            <a:xfrm>
              <a:off x="2198763" y="1702904"/>
              <a:ext cx="108012" cy="21812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4" idx="1"/>
              <a:endCxn id="9218" idx="2"/>
            </p:cNvCxnSpPr>
            <p:nvPr/>
          </p:nvCxnSpPr>
          <p:spPr>
            <a:xfrm rot="10800000">
              <a:off x="2263008" y="4000861"/>
              <a:ext cx="1805197" cy="556865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이등변 삼각형 12"/>
            <p:cNvSpPr/>
            <p:nvPr/>
          </p:nvSpPr>
          <p:spPr>
            <a:xfrm>
              <a:off x="2197535" y="3981637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094651" y="1888595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121086" y="2442798"/>
              <a:ext cx="2364118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>
              <a:stCxn id="17" idx="2"/>
            </p:cNvCxnSpPr>
            <p:nvPr/>
          </p:nvCxnSpPr>
          <p:spPr>
            <a:xfrm flipH="1">
              <a:off x="7098212" y="2781352"/>
              <a:ext cx="204933" cy="3255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6514195" y="913024"/>
              <a:ext cx="1922325" cy="4076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web-application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컨테이너</a:t>
              </a:r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600" b="1" dirty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170336" y="2781352"/>
              <a:ext cx="1397868" cy="549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err="1" smtClean="0"/>
                <a:t>dataSource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91868" y="3382046"/>
              <a:ext cx="1448181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i="1" dirty="0" err="1"/>
                <a:t>M</a:t>
              </a:r>
              <a:r>
                <a:rPr lang="en-US" altLang="ko-KR" sz="1600" i="1" dirty="0" err="1" smtClean="0"/>
                <a:t>essageSource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906617" y="2910984"/>
              <a:ext cx="1119703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smtClean="0"/>
                <a:t>Dao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1" name="직선 화살표 연결선 20"/>
            <p:cNvCxnSpPr>
              <a:stCxn id="16" idx="1"/>
              <a:endCxn id="9218" idx="3"/>
            </p:cNvCxnSpPr>
            <p:nvPr/>
          </p:nvCxnSpPr>
          <p:spPr>
            <a:xfrm flipH="1">
              <a:off x="3842446" y="2057872"/>
              <a:ext cx="252205" cy="8840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52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0" y="2144385"/>
            <a:ext cx="2666012" cy="3730350"/>
          </a:xfrm>
          <a:prstGeom prst="rect">
            <a:avLst/>
          </a:prstGeom>
          <a:noFill/>
          <a:ln w="63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DispatcherServlet</a:t>
            </a:r>
            <a:r>
              <a:rPr lang="en-US" altLang="ko-KR" dirty="0" smtClean="0"/>
              <a:t> </a:t>
            </a:r>
            <a:r>
              <a:rPr lang="ko-KR" altLang="en-US" dirty="0"/>
              <a:t>어플리케이션 </a:t>
            </a:r>
            <a:r>
              <a:rPr lang="ko-KR" altLang="en-US" dirty="0" err="1" smtClean="0"/>
              <a:t>컨텍스트</a:t>
            </a:r>
            <a:r>
              <a:rPr lang="ko-KR" altLang="en-US" dirty="0" smtClean="0"/>
              <a:t>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72008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[servlet-name]-</a:t>
            </a:r>
            <a:r>
              <a:rPr lang="en-US" altLang="ko-KR" dirty="0"/>
              <a:t>servlet.xml 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(</a:t>
            </a:r>
            <a:r>
              <a:rPr lang="ko-KR" altLang="en-US" dirty="0" smtClean="0"/>
              <a:t>어플리케이션 </a:t>
            </a:r>
            <a:r>
              <a:rPr lang="ko-KR" altLang="en-US" dirty="0" err="1" smtClean="0"/>
              <a:t>컨텍스트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</a:t>
            </a:r>
            <a:r>
              <a:rPr lang="ko-KR" altLang="en-US" dirty="0" err="1" smtClean="0"/>
              <a:t>생성되어야하는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객체</a:t>
            </a:r>
            <a:r>
              <a:rPr lang="en-US" altLang="ko-KR" dirty="0" smtClean="0">
                <a:solidFill>
                  <a:srgbClr val="0000FF"/>
                </a:solidFill>
              </a:rPr>
              <a:t>(beans) 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선언한다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99592" y="5471239"/>
            <a:ext cx="1944216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697718" y="2256272"/>
            <a:ext cx="5014937" cy="3688469"/>
            <a:chOff x="1832000" y="1533084"/>
            <a:chExt cx="6861224" cy="4391707"/>
          </a:xfrm>
        </p:grpSpPr>
        <p:sp>
          <p:nvSpPr>
            <p:cNvPr id="42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blackGray">
            <a:xfrm>
              <a:off x="7253064" y="37174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44" name="AutoShape 12"/>
            <p:cNvSpPr>
              <a:spLocks noChangeArrowheads="1"/>
            </p:cNvSpPr>
            <p:nvPr/>
          </p:nvSpPr>
          <p:spPr bwMode="blackGray">
            <a:xfrm>
              <a:off x="2994360" y="523899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5" name="AutoShape 12"/>
            <p:cNvSpPr>
              <a:spLocks noChangeArrowheads="1"/>
            </p:cNvSpPr>
            <p:nvPr/>
          </p:nvSpPr>
          <p:spPr bwMode="blackGray">
            <a:xfrm>
              <a:off x="2854660" y="512469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8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9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54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6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60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63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View</a:t>
              </a:r>
              <a:r>
                <a:rPr kumimoji="1" lang="ko-KR" altLang="en-US" sz="1400" b="1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(*.</a:t>
              </a: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jsp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)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65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67" name="AutoShape 12"/>
            <p:cNvSpPr>
              <a:spLocks noChangeArrowheads="1"/>
            </p:cNvSpPr>
            <p:nvPr/>
          </p:nvSpPr>
          <p:spPr bwMode="blackGray">
            <a:xfrm>
              <a:off x="7100664" y="35650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8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9" name="순서도: 자기 디스크 68"/>
            <p:cNvSpPr/>
            <p:nvPr/>
          </p:nvSpPr>
          <p:spPr>
            <a:xfrm>
              <a:off x="7822108" y="4526494"/>
              <a:ext cx="871116" cy="939827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71" name="위쪽/아래쪽 화살표 70"/>
            <p:cNvSpPr/>
            <p:nvPr/>
          </p:nvSpPr>
          <p:spPr>
            <a:xfrm>
              <a:off x="8189342" y="4272508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41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70" y="1988840"/>
            <a:ext cx="2371725" cy="4029542"/>
          </a:xfrm>
          <a:prstGeom prst="rect">
            <a:avLst/>
          </a:prstGeom>
          <a:noFill/>
          <a:ln w="63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DispatcherServlet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설정화일</a:t>
            </a:r>
            <a:r>
              <a:rPr lang="ko-KR" altLang="en-US" dirty="0" smtClean="0"/>
              <a:t> </a:t>
            </a:r>
            <a:r>
              <a:rPr lang="en-US" altLang="ko-KR" sz="2700" dirty="0" smtClean="0">
                <a:solidFill>
                  <a:srgbClr val="0000FF"/>
                </a:solidFill>
              </a:rPr>
              <a:t>(WebHello-servlet.xml</a:t>
            </a:r>
            <a:r>
              <a:rPr lang="ko-KR" altLang="en-US" sz="2700" dirty="0" smtClean="0">
                <a:solidFill>
                  <a:srgbClr val="0000FF"/>
                </a:solidFill>
              </a:rPr>
              <a:t> </a:t>
            </a:r>
            <a:r>
              <a:rPr lang="en-US" altLang="ko-KR" sz="2700" dirty="0" smtClean="0">
                <a:solidFill>
                  <a:srgbClr val="0000FF"/>
                </a:solidFill>
              </a:rPr>
              <a:t>)</a:t>
            </a:r>
            <a:r>
              <a:rPr lang="ko-KR" altLang="en-US" sz="2700" dirty="0" smtClean="0">
                <a:solidFill>
                  <a:srgbClr val="0000FF"/>
                </a:solidFill>
              </a:rPr>
              <a:t> </a:t>
            </a:r>
            <a:endParaRPr lang="ko-KR" altLang="en-US" sz="2700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20" y="692696"/>
            <a:ext cx="9140179" cy="529888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ko-KR" sz="1600" dirty="0"/>
              <a:t>&lt;?xml version=</a:t>
            </a:r>
            <a:r>
              <a:rPr lang="en-US" altLang="ko-KR" sz="1600" i="1" dirty="0"/>
              <a:t>"1.0" encoding="UTF-8"?&gt;</a:t>
            </a:r>
          </a:p>
          <a:p>
            <a:pPr>
              <a:lnSpc>
                <a:spcPts val="1400"/>
              </a:lnSpc>
            </a:pPr>
            <a:r>
              <a:rPr lang="en-US" altLang="ko-KR" sz="1600" dirty="0"/>
              <a:t>&lt;</a:t>
            </a:r>
            <a:r>
              <a:rPr lang="en-US" altLang="ko-KR" sz="1600" dirty="0" smtClean="0"/>
              <a:t>beans …</a:t>
            </a:r>
          </a:p>
          <a:p>
            <a:pPr>
              <a:lnSpc>
                <a:spcPts val="1400"/>
              </a:lnSpc>
            </a:pPr>
            <a:endParaRPr lang="en-US" altLang="ko-KR" sz="1600" dirty="0" smtClean="0"/>
          </a:p>
          <a:p>
            <a:pPr>
              <a:lnSpc>
                <a:spcPts val="1400"/>
              </a:lnSpc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HandlerMapping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&lt;</a:t>
            </a:r>
            <a:r>
              <a:rPr lang="en-US" altLang="ko-KR" sz="1600" dirty="0"/>
              <a:t>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handlerMapping</a:t>
            </a:r>
            <a:r>
              <a:rPr lang="en-US" altLang="ko-KR" sz="1600" i="1" dirty="0"/>
              <a:t>" class="org.springframework.web.servlet.handler.</a:t>
            </a:r>
            <a:r>
              <a:rPr lang="en-US" altLang="ko-KR" sz="1600" b="1" i="1" dirty="0">
                <a:solidFill>
                  <a:srgbClr val="7030A0"/>
                </a:solidFill>
              </a:rPr>
              <a:t>SimpleUrlHandlerMapping</a:t>
            </a:r>
            <a:r>
              <a:rPr lang="en-US" altLang="ko-KR" sz="1600" i="1" dirty="0"/>
              <a:t>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&lt;</a:t>
            </a:r>
            <a:r>
              <a:rPr lang="en-US" altLang="ko-KR" sz="1600" dirty="0"/>
              <a:t>property name=</a:t>
            </a:r>
            <a:r>
              <a:rPr lang="en-US" altLang="ko-KR" sz="1600" i="1" dirty="0"/>
              <a:t>"mappings"&gt;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/>
              <a:t>            &lt;props&gt;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            &lt;</a:t>
            </a:r>
            <a:r>
              <a:rPr lang="en-US" altLang="ko-KR" sz="1600" dirty="0"/>
              <a:t>prop key=</a:t>
            </a:r>
            <a:r>
              <a:rPr lang="en-US" altLang="ko-KR" sz="1600" i="1" dirty="0"/>
              <a:t>"/</a:t>
            </a:r>
            <a:r>
              <a:rPr lang="en-US" altLang="ko-KR" sz="1600" b="1" i="1" dirty="0">
                <a:solidFill>
                  <a:srgbClr val="FF0000"/>
                </a:solidFill>
              </a:rPr>
              <a:t>hello.html</a:t>
            </a:r>
            <a:r>
              <a:rPr lang="en-US" altLang="ko-KR" sz="1600" i="1" dirty="0"/>
              <a:t>"&gt;</a:t>
            </a:r>
            <a:r>
              <a:rPr lang="en-US" altLang="ko-KR" sz="1600" b="1" dirty="0" err="1">
                <a:solidFill>
                  <a:srgbClr val="0000FF"/>
                </a:solidFill>
              </a:rPr>
              <a:t>helloController</a:t>
            </a:r>
            <a:r>
              <a:rPr lang="en-US" altLang="ko-KR" sz="1600" i="1" dirty="0"/>
              <a:t>&lt;/prop&gt;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 &lt;/</a:t>
            </a:r>
            <a:r>
              <a:rPr lang="en-US" altLang="ko-KR" sz="1600" dirty="0"/>
              <a:t>props&gt;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&lt;/</a:t>
            </a:r>
            <a:r>
              <a:rPr lang="en-US" altLang="ko-KR" sz="1600" dirty="0"/>
              <a:t>property&gt;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&lt;/</a:t>
            </a:r>
            <a:r>
              <a:rPr lang="en-US" altLang="ko-KR" sz="1600" dirty="0"/>
              <a:t>bean&gt;</a:t>
            </a:r>
          </a:p>
          <a:p>
            <a:pPr>
              <a:lnSpc>
                <a:spcPts val="1400"/>
              </a:lnSpc>
            </a:pPr>
            <a:endParaRPr lang="ko-KR" altLang="en-US" sz="1600" dirty="0"/>
          </a:p>
          <a:p>
            <a:pPr>
              <a:lnSpc>
                <a:spcPts val="1400"/>
              </a:lnSpc>
            </a:pPr>
            <a:r>
              <a:rPr lang="en-US" altLang="ko-KR" sz="1600" b="1" dirty="0" smtClean="0">
                <a:solidFill>
                  <a:srgbClr val="0000FF"/>
                </a:solidFill>
              </a:rPr>
              <a:t>  &lt;!-- </a:t>
            </a:r>
            <a:r>
              <a:rPr lang="en-US" altLang="ko-KR" sz="1600" b="1" dirty="0">
                <a:solidFill>
                  <a:srgbClr val="0000FF"/>
                </a:solidFill>
              </a:rPr>
              <a:t>Controller --&gt;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&lt;</a:t>
            </a:r>
            <a:r>
              <a:rPr lang="en-US" altLang="ko-KR" sz="1600" dirty="0"/>
              <a:t>bean id=</a:t>
            </a:r>
            <a:r>
              <a:rPr lang="en-US" altLang="ko-KR" sz="1600" i="1" dirty="0"/>
              <a:t>"</a:t>
            </a:r>
            <a:r>
              <a:rPr lang="en-US" altLang="ko-KR" sz="1600" i="1" dirty="0" err="1">
                <a:solidFill>
                  <a:srgbClr val="0000FF"/>
                </a:solidFill>
              </a:rPr>
              <a:t>helloController</a:t>
            </a:r>
            <a:r>
              <a:rPr lang="en-US" altLang="ko-KR" sz="1600" i="1" dirty="0"/>
              <a:t>" class="</a:t>
            </a:r>
            <a:r>
              <a:rPr lang="en-US" altLang="ko-KR" sz="1600" i="1" dirty="0" err="1" smtClean="0"/>
              <a:t>controller.WebHelloController</a:t>
            </a:r>
            <a:r>
              <a:rPr lang="en-US" altLang="ko-KR" sz="1600" i="1" dirty="0"/>
              <a:t>"&gt;&lt;/bean&gt;</a:t>
            </a:r>
          </a:p>
          <a:p>
            <a:pPr>
              <a:lnSpc>
                <a:spcPts val="1400"/>
              </a:lnSpc>
            </a:pPr>
            <a:endParaRPr lang="ko-KR" altLang="en-US" sz="1600" dirty="0"/>
          </a:p>
          <a:p>
            <a:pPr>
              <a:lnSpc>
                <a:spcPts val="1400"/>
              </a:lnSpc>
            </a:pPr>
            <a:r>
              <a:rPr lang="en-US" altLang="ko-KR" sz="1600" dirty="0" smtClean="0">
                <a:solidFill>
                  <a:srgbClr val="0000FF"/>
                </a:solidFill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ViewResolver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&lt;</a:t>
            </a:r>
            <a:r>
              <a:rPr lang="en-US" altLang="ko-KR" sz="1600" dirty="0"/>
              <a:t>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internalResourceViewResolver</a:t>
            </a:r>
            <a:r>
              <a:rPr lang="en-US" altLang="ko-KR" sz="1600" i="1" dirty="0"/>
              <a:t>" 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class</a:t>
            </a:r>
            <a:r>
              <a:rPr lang="en-US" altLang="ko-KR" sz="1600" dirty="0"/>
              <a:t>=</a:t>
            </a:r>
            <a:r>
              <a:rPr lang="en-US" altLang="ko-KR" sz="1600" i="1" dirty="0"/>
              <a:t>"org.springframework.web.servlet.view.</a:t>
            </a:r>
            <a:r>
              <a:rPr lang="en-US" altLang="ko-KR" sz="1600" b="1" i="1" dirty="0">
                <a:solidFill>
                  <a:srgbClr val="7030A0"/>
                </a:solidFill>
              </a:rPr>
              <a:t>InternalResourceViewResolver</a:t>
            </a:r>
            <a:r>
              <a:rPr lang="en-US" altLang="ko-KR" sz="1600" i="1" dirty="0"/>
              <a:t>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&lt;</a:t>
            </a:r>
            <a:r>
              <a:rPr lang="en-US" altLang="ko-KR" sz="1600" dirty="0"/>
              <a:t>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viewClass</a:t>
            </a:r>
            <a:r>
              <a:rPr lang="en-US" altLang="ko-KR" sz="1600" i="1" dirty="0"/>
              <a:t>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     &lt;</a:t>
            </a:r>
            <a:r>
              <a:rPr lang="en-US" altLang="ko-KR" sz="1600" dirty="0"/>
              <a:t>value&gt;</a:t>
            </a:r>
            <a:r>
              <a:rPr lang="en-US" altLang="ko-KR" sz="1600" dirty="0" err="1"/>
              <a:t>org.springframework.web.servlet.view.JstlView</a:t>
            </a:r>
            <a:r>
              <a:rPr lang="en-US" altLang="ko-KR" sz="1600" dirty="0"/>
              <a:t>&lt;/value&gt;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&lt;/</a:t>
            </a:r>
            <a:r>
              <a:rPr lang="en-US" altLang="ko-KR" sz="1600" dirty="0"/>
              <a:t>property&gt;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&lt;</a:t>
            </a:r>
            <a:r>
              <a:rPr lang="en-US" altLang="ko-KR" sz="1600" dirty="0"/>
              <a:t>property name=</a:t>
            </a:r>
            <a:r>
              <a:rPr lang="en-US" altLang="ko-KR" sz="1600" i="1" dirty="0"/>
              <a:t>"prefix"&gt;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      &lt;value&gt;</a:t>
            </a:r>
            <a:r>
              <a:rPr lang="en-US" altLang="ko-KR" sz="1600" b="1" dirty="0" smtClean="0"/>
              <a:t>WEB-INF/</a:t>
            </a:r>
            <a:r>
              <a:rPr lang="en-US" altLang="ko-KR" sz="1600" b="1" dirty="0" err="1" smtClean="0"/>
              <a:t>jsp</a:t>
            </a:r>
            <a:r>
              <a:rPr lang="en-US" altLang="ko-KR" sz="1600" b="1" dirty="0"/>
              <a:t>/&lt;/</a:t>
            </a:r>
            <a:r>
              <a:rPr lang="en-US" altLang="ko-KR" sz="1600" dirty="0"/>
              <a:t>value&gt;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&lt;/</a:t>
            </a:r>
            <a:r>
              <a:rPr lang="en-US" altLang="ko-KR" sz="1600" dirty="0"/>
              <a:t>property&gt;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&lt;</a:t>
            </a:r>
            <a:r>
              <a:rPr lang="en-US" altLang="ko-KR" sz="1600" dirty="0"/>
              <a:t>property name=</a:t>
            </a:r>
            <a:r>
              <a:rPr lang="en-US" altLang="ko-KR" sz="1600" i="1" dirty="0"/>
              <a:t>"suffix"&gt;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       &lt;</a:t>
            </a:r>
            <a:r>
              <a:rPr lang="en-US" altLang="ko-KR" sz="1600" dirty="0"/>
              <a:t>value</a:t>
            </a:r>
            <a:r>
              <a:rPr lang="en-US" altLang="ko-KR" sz="1600" b="1" dirty="0"/>
              <a:t>&gt;.</a:t>
            </a:r>
            <a:r>
              <a:rPr lang="en-US" altLang="ko-KR" sz="1600" b="1" dirty="0" err="1"/>
              <a:t>jsp</a:t>
            </a:r>
            <a:r>
              <a:rPr lang="en-US" altLang="ko-KR" sz="1600" dirty="0"/>
              <a:t>&lt;/value&gt;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&lt;/</a:t>
            </a:r>
            <a:r>
              <a:rPr lang="en-US" altLang="ko-KR" sz="1600" dirty="0"/>
              <a:t>property&gt;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&lt;/</a:t>
            </a:r>
            <a:r>
              <a:rPr lang="en-US" altLang="ko-KR" sz="1600" dirty="0"/>
              <a:t>bean&gt;</a:t>
            </a:r>
          </a:p>
          <a:p>
            <a:pPr>
              <a:lnSpc>
                <a:spcPts val="1400"/>
              </a:lnSpc>
            </a:pPr>
            <a:r>
              <a:rPr lang="en-US" altLang="ko-KR" sz="1600" dirty="0"/>
              <a:t>&lt;/beans&gt;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3779912" y="5695216"/>
            <a:ext cx="3022426" cy="40011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0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WEB_INF/</a:t>
            </a:r>
            <a:r>
              <a:rPr lang="en-US" altLang="ko-KR" sz="20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20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en-US" altLang="ko-KR" sz="2000" b="1" dirty="0" err="1" smtClean="0">
                <a:latin typeface="HY강B" pitchFamily="18" charset="-127"/>
                <a:ea typeface="HY강B" pitchFamily="18" charset="-127"/>
              </a:rPr>
              <a:t>webhello</a:t>
            </a:r>
            <a:r>
              <a:rPr lang="en-US" altLang="ko-KR" sz="20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.jsp</a:t>
            </a:r>
            <a:endParaRPr lang="ko-KR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33" name="직선 화살표 연결선 32"/>
          <p:cNvCxnSpPr>
            <a:cxnSpLocks noChangeShapeType="1"/>
            <a:stCxn id="5" idx="1"/>
          </p:cNvCxnSpPr>
          <p:nvPr/>
        </p:nvCxnSpPr>
        <p:spPr bwMode="auto">
          <a:xfrm flipH="1" flipV="1">
            <a:off x="3059832" y="4869159"/>
            <a:ext cx="720080" cy="102611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7" name="직선 화살표 연결선 46"/>
          <p:cNvCxnSpPr>
            <a:cxnSpLocks noChangeShapeType="1"/>
          </p:cNvCxnSpPr>
          <p:nvPr/>
        </p:nvCxnSpPr>
        <p:spPr bwMode="auto">
          <a:xfrm>
            <a:off x="4860032" y="3284984"/>
            <a:ext cx="2563713" cy="14401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6" name="직선 화살표 연결선 55"/>
          <p:cNvCxnSpPr>
            <a:cxnSpLocks noChangeShapeType="1"/>
          </p:cNvCxnSpPr>
          <p:nvPr/>
        </p:nvCxnSpPr>
        <p:spPr bwMode="auto">
          <a:xfrm flipV="1">
            <a:off x="6802338" y="5085184"/>
            <a:ext cx="938014" cy="8100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60" name="직사각형 59"/>
          <p:cNvSpPr>
            <a:spLocks noChangeArrowheads="1"/>
          </p:cNvSpPr>
          <p:nvPr/>
        </p:nvSpPr>
        <p:spPr bwMode="auto">
          <a:xfrm>
            <a:off x="7271345" y="4509120"/>
            <a:ext cx="1189087" cy="7200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9" name="직선 화살표 연결선 18"/>
          <p:cNvCxnSpPr>
            <a:cxnSpLocks noChangeShapeType="1"/>
          </p:cNvCxnSpPr>
          <p:nvPr/>
        </p:nvCxnSpPr>
        <p:spPr bwMode="auto">
          <a:xfrm flipH="1">
            <a:off x="5291125" y="3509392"/>
            <a:ext cx="2132620" cy="27964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426391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Spring </a:t>
            </a:r>
            <a:r>
              <a:rPr lang="en-US" altLang="ko-KR" b="1" dirty="0"/>
              <a:t>Controller </a:t>
            </a:r>
            <a:r>
              <a:rPr lang="en-US" altLang="ko-KR" b="1" dirty="0" smtClean="0"/>
              <a:t> Class </a:t>
            </a:r>
            <a:r>
              <a:rPr lang="ko-KR" altLang="en-US" b="1" dirty="0" smtClean="0"/>
              <a:t>생성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" y="2132856"/>
            <a:ext cx="5953125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11" y="908720"/>
            <a:ext cx="5317867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11560" y="3284984"/>
            <a:ext cx="1296144" cy="2339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115616" y="3532740"/>
            <a:ext cx="1296144" cy="2339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4427984" y="4869160"/>
            <a:ext cx="1296144" cy="2339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4868912" y="2276872"/>
            <a:ext cx="1296144" cy="2339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801840" y="3050998"/>
            <a:ext cx="1549504" cy="2339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" y="2132856"/>
            <a:ext cx="1152128" cy="22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96" y="3084959"/>
            <a:ext cx="1476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35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0" y="739758"/>
            <a:ext cx="8496944" cy="406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Controller </a:t>
            </a:r>
            <a:r>
              <a:rPr lang="ko-KR" altLang="en-US" b="1" dirty="0" smtClean="0"/>
              <a:t>생성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195736" y="871364"/>
            <a:ext cx="360742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1.CTRL+Shift + O key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로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import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확인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899592" y="2395306"/>
            <a:ext cx="2216324" cy="7563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8169" y="4293096"/>
            <a:ext cx="8387183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</a:t>
            </a:r>
            <a:r>
              <a:rPr lang="en-US" altLang="ko-KR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RequestMapping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에노테이션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RequestMethod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스프링에게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URL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요청이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get</a:t>
            </a:r>
            <a:r>
              <a:rPr lang="ko-KR" altLang="en-US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방식일 때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helloWeb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()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메서드가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모든 요청을 처리할 것 임을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알린다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생성 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모델을 출력할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뷰이름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: “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webhello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"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객체는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key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가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“message”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이고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“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안녕하세요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…”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라는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String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형의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메시지를  포함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객체는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View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에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전달되어 출력됨 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32" y="2905693"/>
            <a:ext cx="1534576" cy="20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233029" y="2357206"/>
            <a:ext cx="18584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400" b="1" dirty="0" err="1" smtClean="0"/>
              <a:t>WebHelloController</a:t>
            </a:r>
            <a:r>
              <a:rPr lang="en-US" altLang="ko-KR" sz="1400" b="1" dirty="0" smtClean="0"/>
              <a:t> {</a:t>
            </a:r>
            <a:endParaRPr lang="ko-KR" altLang="en-US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6060123" y="3021270"/>
            <a:ext cx="874085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altLang="ko-KR" sz="1200" b="1" dirty="0" err="1"/>
              <a:t>helloWeb</a:t>
            </a:r>
            <a:r>
              <a:rPr lang="en-US" altLang="ko-KR" sz="1200" b="1" dirty="0"/>
              <a:t>()</a:t>
            </a:r>
            <a:endParaRPr lang="ko-KR" altLang="en-US" sz="1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50" y="2453944"/>
            <a:ext cx="4975278" cy="160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667235" y="2430388"/>
            <a:ext cx="5148993" cy="171869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>
            <a:off x="3203848" y="1209918"/>
            <a:ext cx="1274204" cy="158853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4142643" y="2865125"/>
            <a:ext cx="1181094" cy="19430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588224" y="3894425"/>
            <a:ext cx="244827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V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iewresolver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로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전달됨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5" name="직선 화살표 연결선 14"/>
          <p:cNvCxnSpPr>
            <a:cxnSpLocks noChangeShapeType="1"/>
            <a:stCxn id="14" idx="1"/>
          </p:cNvCxnSpPr>
          <p:nvPr/>
        </p:nvCxnSpPr>
        <p:spPr bwMode="auto">
          <a:xfrm flipH="1" flipV="1">
            <a:off x="5803162" y="3645027"/>
            <a:ext cx="785062" cy="4186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" y="1157310"/>
            <a:ext cx="1152128" cy="22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588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hello.jsp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6768752" cy="5703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5"/>
            <a:ext cx="4536504" cy="528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101428" y="4552137"/>
            <a:ext cx="806276" cy="252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672370" y="3652230"/>
            <a:ext cx="806276" cy="252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292080" y="6139904"/>
            <a:ext cx="1368152" cy="252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4929720" y="4100193"/>
            <a:ext cx="2216324" cy="31633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7146044" y="5229200"/>
            <a:ext cx="738324" cy="31633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70939" y="1556792"/>
            <a:ext cx="360742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1. WEB-INF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폴더 아래에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JSP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폴더생성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3" idx="1"/>
          </p:cNvCxnSpPr>
          <p:nvPr/>
        </p:nvCxnSpPr>
        <p:spPr bwMode="auto">
          <a:xfrm>
            <a:off x="370939" y="1726069"/>
            <a:ext cx="888693" cy="269045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7" name="직사각형 16"/>
          <p:cNvSpPr/>
          <p:nvPr/>
        </p:nvSpPr>
        <p:spPr>
          <a:xfrm>
            <a:off x="1259632" y="2132856"/>
            <a:ext cx="302433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8" name="직선 화살표 연결선 17"/>
          <p:cNvCxnSpPr>
            <a:cxnSpLocks noChangeShapeType="1"/>
            <a:stCxn id="17" idx="1"/>
          </p:cNvCxnSpPr>
          <p:nvPr/>
        </p:nvCxnSpPr>
        <p:spPr bwMode="auto">
          <a:xfrm>
            <a:off x="1259632" y="2302133"/>
            <a:ext cx="152400" cy="22667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1" name="직사각형 20"/>
          <p:cNvSpPr/>
          <p:nvPr/>
        </p:nvSpPr>
        <p:spPr>
          <a:xfrm>
            <a:off x="4716016" y="1971189"/>
            <a:ext cx="302433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hello.jsp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2" name="직선 화살표 연결선 21"/>
          <p:cNvCxnSpPr>
            <a:cxnSpLocks noChangeShapeType="1"/>
          </p:cNvCxnSpPr>
          <p:nvPr/>
        </p:nvCxnSpPr>
        <p:spPr bwMode="auto">
          <a:xfrm flipH="1">
            <a:off x="5364088" y="2309743"/>
            <a:ext cx="612068" cy="17904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4" y="4172633"/>
            <a:ext cx="745697" cy="1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8" y="1074019"/>
            <a:ext cx="1152128" cy="22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43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webhello.jsp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827584" y="5225950"/>
            <a:ext cx="1512168" cy="2626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865140" y="3140967"/>
            <a:ext cx="972108" cy="21716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09876"/>
            <a:ext cx="4286250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05" y="4211748"/>
            <a:ext cx="4822464" cy="1007753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H="1" flipV="1">
            <a:off x="3563888" y="3429000"/>
            <a:ext cx="1584176" cy="13856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751766" y="4789288"/>
            <a:ext cx="756084" cy="2626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8" y="1159808"/>
            <a:ext cx="1152128" cy="22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12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3"/>
          <p:cNvSpPr>
            <a:spLocks noChangeShapeType="1"/>
          </p:cNvSpPr>
          <p:nvPr/>
        </p:nvSpPr>
        <p:spPr bwMode="auto">
          <a:xfrm flipH="1" flipV="1">
            <a:off x="6556040" y="3260203"/>
            <a:ext cx="68296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blackGray">
          <a:xfrm>
            <a:off x="7253064" y="37174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blackGray">
          <a:xfrm>
            <a:off x="2994360" y="52389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blackGray">
          <a:xfrm>
            <a:off x="2854660" y="51246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124200" y="3006204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blackGray">
          <a:xfrm>
            <a:off x="4873960" y="28340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blackGray">
          <a:xfrm>
            <a:off x="4721560" y="26816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흐름</a:t>
            </a:r>
            <a:endParaRPr lang="ko-KR" alt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334000" y="2039196"/>
            <a:ext cx="101600" cy="4519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292" y="3012493"/>
            <a:ext cx="1277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URL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처리요청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/hello.do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4492" y="3055052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200384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517900" y="26054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325374" y="3624807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5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270460" y="447570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6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blackGray">
          <a:xfrm>
            <a:off x="4216400" y="1533084"/>
            <a:ext cx="1981200" cy="506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굴림" charset="-127"/>
                <a:ea typeface="굴림" charset="-127"/>
              </a:rPr>
              <a:t>HandlerMapping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124200" y="1940348"/>
            <a:ext cx="1066800" cy="710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blackGray">
          <a:xfrm>
            <a:off x="4594560" y="24911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933700" y="2853804"/>
            <a:ext cx="163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872064" y="29102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4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blackGray">
          <a:xfrm>
            <a:off x="4191000" y="3967708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ViewResolver</a:t>
            </a:r>
            <a:endParaRPr kumimoji="1" lang="en-GB" altLang="ko-KR" sz="1400" b="1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124200" y="3412604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971800" y="3488804"/>
            <a:ext cx="68580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cxnSp>
        <p:nvCxnSpPr>
          <p:cNvPr id="28" name="꺾인 연결선 27"/>
          <p:cNvCxnSpPr>
            <a:endCxn id="29" idx="2"/>
          </p:cNvCxnSpPr>
          <p:nvPr/>
        </p:nvCxnSpPr>
        <p:spPr>
          <a:xfrm rot="16200000" flipH="1">
            <a:off x="891366" y="1995007"/>
            <a:ext cx="1379618" cy="5016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1832000" y="1950678"/>
            <a:ext cx="1279500" cy="196992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Dispatcher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Servlet</a:t>
            </a: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blackGray">
          <a:xfrm>
            <a:off x="2740360" y="5018112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View</a:t>
            </a:r>
            <a:r>
              <a:rPr kumimoji="1" lang="ko-KR" altLang="en-US" sz="1400" b="1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(*.</a:t>
            </a:r>
            <a:r>
              <a:rPr kumimoji="1" lang="en-US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jsp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40100" y="296661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 flipH="1">
            <a:off x="4384596" y="4484659"/>
            <a:ext cx="657304" cy="5588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257760" y="408394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blackGray">
          <a:xfrm>
            <a:off x="7100664" y="35650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blackGray">
          <a:xfrm>
            <a:off x="6948264" y="34126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3" name="순서도: 자기 디스크 42"/>
          <p:cNvSpPr/>
          <p:nvPr/>
        </p:nvSpPr>
        <p:spPr>
          <a:xfrm>
            <a:off x="7822108" y="4526494"/>
            <a:ext cx="871116" cy="939827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6593210" y="3114115"/>
            <a:ext cx="507454" cy="2533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7" name="위쪽/아래쪽 화살표 46"/>
          <p:cNvSpPr/>
          <p:nvPr/>
        </p:nvSpPr>
        <p:spPr>
          <a:xfrm>
            <a:off x="8189342" y="4272508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674578" y="1778786"/>
            <a:ext cx="1407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컨트롤러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선택 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365116" y="2615161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처리위임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465074" y="3543493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err="1" smtClean="0">
                <a:solidFill>
                  <a:prstClr val="black"/>
                </a:solidFill>
                <a:latin typeface="굴림" charset="-127"/>
                <a:ea typeface="굴림" charset="-127"/>
              </a:rPr>
              <a:t>뷰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선택요청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526916" y="4475709"/>
            <a:ext cx="902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결과물 출력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621604" y="756319"/>
            <a:ext cx="1263303" cy="1325147"/>
            <a:chOff x="-408508" y="3516144"/>
            <a:chExt cx="1529618" cy="1529618"/>
          </a:xfrm>
        </p:grpSpPr>
        <p:pic>
          <p:nvPicPr>
            <p:cNvPr id="1026" name="Picture 2" descr="C:\Users\2SBoss\AppData\Local\Microsoft\Windows\Temporary Internet Files\Content.IE5\O8G3O52B\MC900441328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508" y="3516144"/>
              <a:ext cx="1529618" cy="152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직사각형 54"/>
            <p:cNvSpPr/>
            <p:nvPr/>
          </p:nvSpPr>
          <p:spPr>
            <a:xfrm>
              <a:off x="-142193" y="4060304"/>
              <a:ext cx="9380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b="1" dirty="0" err="1">
                  <a:latin typeface="굴림" charset="-127"/>
                  <a:ea typeface="굴림" charset="-127"/>
                </a:rPr>
                <a:t>웹브라우져</a:t>
              </a:r>
              <a:endParaRPr kumimoji="1" lang="en-GB" altLang="ko-KR" sz="1200" b="1" dirty="0">
                <a:latin typeface="굴림" charset="-127"/>
                <a:ea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525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" y="2786185"/>
            <a:ext cx="6575301" cy="3705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42" y="332656"/>
            <a:ext cx="5238750" cy="4306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직사각형 39"/>
          <p:cNvSpPr>
            <a:spLocks noChangeArrowheads="1"/>
          </p:cNvSpPr>
          <p:nvPr/>
        </p:nvSpPr>
        <p:spPr bwMode="auto">
          <a:xfrm>
            <a:off x="395536" y="2786185"/>
            <a:ext cx="1440308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3" name="직사각형 42"/>
          <p:cNvSpPr>
            <a:spLocks noChangeArrowheads="1"/>
          </p:cNvSpPr>
          <p:nvPr/>
        </p:nvSpPr>
        <p:spPr bwMode="auto">
          <a:xfrm>
            <a:off x="1835844" y="4941168"/>
            <a:ext cx="3528244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4" name="직사각형 43"/>
          <p:cNvSpPr>
            <a:spLocks noChangeArrowheads="1"/>
          </p:cNvSpPr>
          <p:nvPr/>
        </p:nvSpPr>
        <p:spPr bwMode="auto">
          <a:xfrm>
            <a:off x="5482940" y="4941168"/>
            <a:ext cx="1440308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5" name="직사각형 44"/>
          <p:cNvSpPr>
            <a:spLocks noChangeArrowheads="1"/>
          </p:cNvSpPr>
          <p:nvPr/>
        </p:nvSpPr>
        <p:spPr bwMode="auto">
          <a:xfrm>
            <a:off x="6923248" y="4149080"/>
            <a:ext cx="961268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" y="2825941"/>
            <a:ext cx="1152128" cy="22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02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결과확인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276850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53730"/>
            <a:ext cx="533566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331640" y="1230660"/>
            <a:ext cx="2592288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572000" y="1988840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hello.html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8" name="직선 화살표 연결선 7"/>
          <p:cNvCxnSpPr>
            <a:cxnSpLocks noChangeShapeType="1"/>
            <a:stCxn id="7" idx="1"/>
          </p:cNvCxnSpPr>
          <p:nvPr/>
        </p:nvCxnSpPr>
        <p:spPr bwMode="auto">
          <a:xfrm flipH="1" flipV="1">
            <a:off x="3707904" y="1518653"/>
            <a:ext cx="864096" cy="63946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7774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tx1"/>
                </a:solidFill>
              </a:rPr>
              <a:t>ApplicationContext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908720"/>
            <a:ext cx="8153400" cy="4896544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sz="1800" dirty="0" smtClean="0">
                <a:solidFill>
                  <a:srgbClr val="0000FF"/>
                </a:solidFill>
              </a:rPr>
              <a:t>제어의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>
                <a:solidFill>
                  <a:srgbClr val="0000FF"/>
                </a:solidFill>
              </a:rPr>
              <a:t>역전</a:t>
            </a:r>
            <a:r>
              <a:rPr lang="en-US" altLang="ko-KR" sz="1800" dirty="0">
                <a:solidFill>
                  <a:srgbClr val="0000FF"/>
                </a:solidFill>
              </a:rPr>
              <a:t>(</a:t>
            </a:r>
            <a:r>
              <a:rPr lang="en-US" altLang="ko-KR" sz="1800" dirty="0" err="1">
                <a:solidFill>
                  <a:srgbClr val="0000FF"/>
                </a:solidFill>
              </a:rPr>
              <a:t>IoC</a:t>
            </a:r>
            <a:r>
              <a:rPr lang="en-US" altLang="ko-KR" sz="1800" dirty="0" smtClean="0">
                <a:solidFill>
                  <a:srgbClr val="0000FF"/>
                </a:solidFill>
              </a:rPr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자신이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사용할 객체를 자신이 선택하거나 생성하지 않고</a:t>
            </a:r>
            <a:r>
              <a:rPr lang="en-US" altLang="ko-KR" sz="1600" dirty="0"/>
              <a:t>, </a:t>
            </a:r>
            <a:r>
              <a:rPr lang="ko-KR" altLang="en-US" sz="1600" dirty="0"/>
              <a:t>자신도 어떻게 만들어지고 사용될지 </a:t>
            </a:r>
            <a:r>
              <a:rPr lang="ko-KR" altLang="en-US" sz="1600" dirty="0" smtClean="0"/>
              <a:t>모른다</a:t>
            </a:r>
            <a:r>
              <a:rPr lang="en-US" altLang="ko-KR" sz="1600" dirty="0" smtClean="0"/>
              <a:t>. 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1200"/>
              </a:spcBef>
              <a:buFont typeface="Wingdings" pitchFamily="2" charset="2"/>
              <a:buChar char="l"/>
            </a:pPr>
            <a:r>
              <a:rPr lang="ko-KR" altLang="en-US" sz="1800" dirty="0" smtClean="0">
                <a:solidFill>
                  <a:srgbClr val="0000FF"/>
                </a:solidFill>
              </a:rPr>
              <a:t>빈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팩토리</a:t>
            </a:r>
            <a:r>
              <a:rPr lang="en-US" altLang="ko-KR" sz="1800" dirty="0" smtClean="0">
                <a:solidFill>
                  <a:srgbClr val="0000FF"/>
                </a:solidFill>
              </a:rPr>
              <a:t>(bean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factory) </a:t>
            </a:r>
            <a:r>
              <a:rPr lang="en-US" altLang="ko-KR" sz="1800" dirty="0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err="1"/>
              <a:t>ApplicationContext</a:t>
            </a:r>
            <a:r>
              <a:rPr lang="en-US" altLang="ko-KR" sz="1800" dirty="0"/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: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빈의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생성과 관계설정과 같은 제어를 담당하는 </a:t>
            </a:r>
            <a:r>
              <a:rPr lang="en-US" altLang="ko-KR" sz="1600" dirty="0" err="1" smtClean="0"/>
              <a:t>Ioc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</a:t>
            </a: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제어의 </a:t>
            </a:r>
            <a:r>
              <a:rPr lang="ko-KR" altLang="en-US" sz="1600" dirty="0"/>
              <a:t>역전 개념을 스프링을 이용해서 구현</a:t>
            </a:r>
            <a:endParaRPr lang="en-US" altLang="ko-KR" sz="1600" dirty="0"/>
          </a:p>
          <a:p>
            <a:pPr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ko-KR" sz="1800" dirty="0" smtClean="0">
                <a:solidFill>
                  <a:srgbClr val="0000FF"/>
                </a:solidFill>
              </a:rPr>
              <a:t>Spring</a:t>
            </a:r>
            <a:r>
              <a:rPr lang="ko-KR" altLang="en-US" sz="1800" dirty="0" smtClean="0">
                <a:solidFill>
                  <a:srgbClr val="0000FF"/>
                </a:solidFill>
              </a:rPr>
              <a:t>  컨테이너</a:t>
            </a:r>
            <a:r>
              <a:rPr lang="en-US" altLang="ko-KR" sz="1800" dirty="0" smtClean="0">
                <a:solidFill>
                  <a:srgbClr val="0000FF"/>
                </a:solidFill>
              </a:rPr>
              <a:t>(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컨테이너</a:t>
            </a:r>
            <a:r>
              <a:rPr lang="en-US" altLang="ko-KR" sz="1800" dirty="0" smtClean="0">
                <a:solidFill>
                  <a:srgbClr val="0000FF"/>
                </a:solidFill>
              </a:rPr>
              <a:t>)</a:t>
            </a:r>
            <a:r>
              <a:rPr lang="en-US" altLang="ko-KR" sz="1800" dirty="0" smtClean="0"/>
              <a:t> </a:t>
            </a:r>
            <a:r>
              <a:rPr lang="en-US" altLang="ko-KR" sz="1600" dirty="0"/>
              <a:t>: </a:t>
            </a:r>
            <a:r>
              <a:rPr lang="en-US" altLang="ko-KR" sz="1600" dirty="0" err="1"/>
              <a:t>Ioc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방식으로  </a:t>
            </a:r>
            <a:r>
              <a:rPr lang="ko-KR" altLang="en-US" sz="1600" dirty="0"/>
              <a:t>빈을 관리한다는 의미로 빈</a:t>
            </a:r>
            <a:r>
              <a:rPr lang="en-US" altLang="ko-KR" sz="1600" dirty="0"/>
              <a:t> </a:t>
            </a:r>
            <a:r>
              <a:rPr lang="ko-KR" altLang="en-US" sz="1600" dirty="0" err="1"/>
              <a:t>팩토리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ApplicationContext</a:t>
            </a:r>
            <a:r>
              <a:rPr lang="ko-KR" altLang="en-US" sz="1600" dirty="0" smtClean="0"/>
              <a:t>를 </a:t>
            </a:r>
            <a:r>
              <a:rPr lang="ko-KR" altLang="en-US" sz="1600" dirty="0"/>
              <a:t>컨테이너라고 </a:t>
            </a:r>
            <a:r>
              <a:rPr lang="ko-KR" altLang="en-US" sz="1600" dirty="0" smtClean="0"/>
              <a:t>함</a:t>
            </a:r>
            <a:endParaRPr lang="en-US" altLang="ko-KR" sz="1600" dirty="0" smtClean="0"/>
          </a:p>
          <a:p>
            <a:pPr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ko-KR" sz="1800" dirty="0" err="1" smtClean="0"/>
              <a:t>ApplicationContext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XML</a:t>
            </a:r>
            <a:r>
              <a:rPr lang="ko-KR" altLang="en-US" sz="1800" dirty="0"/>
              <a:t>을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이용하여 정보를 얻고 </a:t>
            </a:r>
            <a:r>
              <a:rPr lang="en-US" altLang="ko-KR" sz="1800" dirty="0" smtClean="0"/>
              <a:t>DI </a:t>
            </a:r>
            <a:r>
              <a:rPr lang="ko-KR" altLang="en-US" sz="1800" dirty="0" smtClean="0"/>
              <a:t>의존관계를 설정</a:t>
            </a:r>
            <a:r>
              <a:rPr lang="en-US" altLang="ko-KR" sz="1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/>
              <a:t>Context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사물의 서로 잇닿아 있는 관계나 </a:t>
            </a:r>
            <a:r>
              <a:rPr lang="ko-KR" altLang="en-US" sz="1600" dirty="0" smtClean="0"/>
              <a:t>연관</a:t>
            </a: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 smtClean="0"/>
              <a:t>applicationContext.xml </a:t>
            </a:r>
            <a:r>
              <a:rPr lang="ko-KR" altLang="en-US" sz="1600" dirty="0" smtClean="0"/>
              <a:t>을 읽어 의존관계 설정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62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4.0 </a:t>
            </a:r>
            <a:r>
              <a:rPr lang="ko-KR" altLang="en-US" dirty="0" smtClean="0"/>
              <a:t>개선</a:t>
            </a:r>
            <a:r>
              <a:rPr lang="en-US" altLang="ko-KR" dirty="0" smtClean="0"/>
              <a:t>(Component-scan)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452058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683568" y="1465784"/>
            <a:ext cx="5256584" cy="235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683568" y="2924944"/>
            <a:ext cx="439248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012160" y="476672"/>
            <a:ext cx="2229072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WebHello-servlet.xml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83568" y="2172612"/>
            <a:ext cx="5760640" cy="5363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095328" y="3861048"/>
            <a:ext cx="6048672" cy="230832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Component-scan context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사용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   </a:t>
            </a:r>
          </a:p>
          <a:p>
            <a:r>
              <a:rPr lang="en-US" altLang="ko-KR" dirty="0" smtClean="0">
                <a:solidFill>
                  <a:srgbClr val="0000FF"/>
                </a:solidFill>
              </a:rPr>
              <a:t>    “/</a:t>
            </a:r>
            <a:r>
              <a:rPr lang="en-US" altLang="ko-KR" dirty="0">
                <a:solidFill>
                  <a:srgbClr val="0000FF"/>
                </a:solidFill>
              </a:rPr>
              <a:t>hello” 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 </a:t>
            </a:r>
            <a:r>
              <a:rPr lang="en-US" altLang="ko-KR" dirty="0" err="1">
                <a:solidFill>
                  <a:srgbClr val="0000FF"/>
                </a:solidFill>
                <a:sym typeface="Wingdings" panose="05000000000000000000" pitchFamily="2" charset="2"/>
              </a:rPr>
              <a:t>webHelloController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실행</a:t>
            </a:r>
            <a:endParaRPr lang="en-US" altLang="ko-KR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Controller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폴더에서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@Controller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표기된 컨트롤러를 찾아서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@</a:t>
            </a:r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RequestMapping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“/hello”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) 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메서드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자동실행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 smtClean="0"/>
              <a:t>HandlerMapping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생략</a:t>
            </a:r>
            <a:endParaRPr lang="en-US" altLang="ko-KR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en-US" altLang="ko-KR" dirty="0" smtClean="0"/>
              <a:t>Controller bean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  </a:t>
            </a:r>
            <a:r>
              <a:rPr lang="ko-KR" altLang="en-US" dirty="0" smtClean="0"/>
              <a:t>생략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1469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" y="764704"/>
            <a:ext cx="5777459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Component-scan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339752" y="3212976"/>
            <a:ext cx="6496963" cy="203132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dirty="0" err="1" smtClean="0"/>
              <a:t>HandlerMapping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생략</a:t>
            </a:r>
            <a:endParaRPr lang="en-US" altLang="ko-KR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en-US" altLang="ko-KR" dirty="0" smtClean="0"/>
              <a:t>Controller bean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  </a:t>
            </a:r>
            <a:r>
              <a:rPr lang="ko-KR" altLang="en-US" dirty="0" smtClean="0"/>
              <a:t>생략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>
                <a:latin typeface="HY강B" pitchFamily="18" charset="-127"/>
                <a:ea typeface="HY강B" pitchFamily="18" charset="-127"/>
              </a:rPr>
              <a:t>3. Component-scan context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사용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   </a:t>
            </a:r>
          </a:p>
          <a:p>
            <a:r>
              <a:rPr lang="en-US" altLang="ko-KR" b="1" dirty="0" smtClean="0">
                <a:solidFill>
                  <a:srgbClr val="0000FF"/>
                </a:solidFill>
              </a:rPr>
              <a:t>    “/</a:t>
            </a:r>
            <a:r>
              <a:rPr lang="en-US" altLang="ko-KR" b="1" dirty="0">
                <a:solidFill>
                  <a:srgbClr val="0000FF"/>
                </a:solidFill>
              </a:rPr>
              <a:t>hello”  </a:t>
            </a:r>
            <a:r>
              <a:rPr lang="en-US" altLang="ko-KR" b="1" dirty="0">
                <a:solidFill>
                  <a:srgbClr val="0000FF"/>
                </a:solidFill>
                <a:sym typeface="Wingdings" panose="05000000000000000000" pitchFamily="2" charset="2"/>
              </a:rPr>
              <a:t> </a:t>
            </a:r>
            <a:r>
              <a:rPr lang="en-US" altLang="ko-KR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test()  </a:t>
            </a:r>
            <a:r>
              <a:rPr lang="ko-KR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실행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4. Controller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에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@Controller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애노테이션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사용  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5. @</a:t>
            </a:r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requestMapping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을 사용하여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핸들러와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controller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자동연결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251520" y="791785"/>
            <a:ext cx="1368152" cy="30438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67552" y="1700808"/>
            <a:ext cx="5372599" cy="144016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91"/>
          <p:cNvGrpSpPr/>
          <p:nvPr/>
        </p:nvGrpSpPr>
        <p:grpSpPr>
          <a:xfrm>
            <a:off x="3631253" y="3686389"/>
            <a:ext cx="1667717" cy="423354"/>
            <a:chOff x="1261963" y="1055163"/>
            <a:chExt cx="1667717" cy="423354"/>
          </a:xfrm>
        </p:grpSpPr>
        <p:cxnSp>
          <p:nvCxnSpPr>
            <p:cNvPr id="93" name="직선 화살표 연결선 92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꺾인 연결선 10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순서도: 판단 10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3644646" y="1964519"/>
            <a:ext cx="1667717" cy="423354"/>
            <a:chOff x="1261963" y="1055163"/>
            <a:chExt cx="1667717" cy="423354"/>
          </a:xfrm>
        </p:grpSpPr>
        <p:cxnSp>
          <p:nvCxnSpPr>
            <p:cNvPr id="85" name="직선 화살표 연결선 8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꺾인 연결선 86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순서도: 판단 88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569748" y="1146941"/>
            <a:ext cx="1667717" cy="423354"/>
            <a:chOff x="1261963" y="1055163"/>
            <a:chExt cx="1667717" cy="423354"/>
          </a:xfrm>
        </p:grpSpPr>
        <p:cxnSp>
          <p:nvCxnSpPr>
            <p:cNvPr id="79" name="직선 화살표 연결선 78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순서도: 판단 8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MVC</a:t>
            </a:r>
            <a:r>
              <a:rPr lang="ko-KR" altLang="en-US" dirty="0"/>
              <a:t>를 이용한 사용자관리 시스템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707361" y="4869160"/>
            <a:ext cx="4047759" cy="1456564"/>
            <a:chOff x="4644008" y="4599872"/>
            <a:chExt cx="4047759" cy="14565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4817" y="4599872"/>
              <a:ext cx="1916950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599872"/>
              <a:ext cx="2152753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cxnSp>
        <p:nvCxnSpPr>
          <p:cNvPr id="72" name="직선 화살표 연결선 71"/>
          <p:cNvCxnSpPr/>
          <p:nvPr/>
        </p:nvCxnSpPr>
        <p:spPr>
          <a:xfrm>
            <a:off x="1336941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4644008" y="1239524"/>
            <a:ext cx="1440160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수정화면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251607" y="1239523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2029394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63" idx="3"/>
            <a:endCxn id="36" idx="1"/>
          </p:cNvCxnSpPr>
          <p:nvPr/>
        </p:nvCxnSpPr>
        <p:spPr>
          <a:xfrm>
            <a:off x="4100279" y="1462767"/>
            <a:ext cx="543729" cy="239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1844077" y="1508594"/>
            <a:ext cx="1097757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816840" y="1075655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102033" y="1506354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로그아웃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79562" y="1231264"/>
            <a:ext cx="1134491" cy="350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로그인화면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099163" y="1163355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정보수정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059837" y="2037697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764580" y="378683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패스워드찾기</a:t>
            </a: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790146" y="2069028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사용자등록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804135" y="1234734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사용자별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메인화면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4" name="직선 화살표 연결선 63"/>
          <p:cNvCxnSpPr>
            <a:stCxn id="54" idx="2"/>
            <a:endCxn id="59" idx="1"/>
          </p:cNvCxnSpPr>
          <p:nvPr/>
        </p:nvCxnSpPr>
        <p:spPr>
          <a:xfrm>
            <a:off x="1246808" y="1582126"/>
            <a:ext cx="1543339" cy="164541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4" idx="2"/>
            <a:endCxn id="60" idx="1"/>
          </p:cNvCxnSpPr>
          <p:nvPr/>
        </p:nvCxnSpPr>
        <p:spPr>
          <a:xfrm>
            <a:off x="1246808" y="1582126"/>
            <a:ext cx="1517772" cy="242673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54" idx="2"/>
            <a:endCxn id="62" idx="1"/>
          </p:cNvCxnSpPr>
          <p:nvPr/>
        </p:nvCxnSpPr>
        <p:spPr>
          <a:xfrm>
            <a:off x="1246808" y="1582126"/>
            <a:ext cx="1543338" cy="71493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순서도: 판단 28"/>
          <p:cNvSpPr/>
          <p:nvPr/>
        </p:nvSpPr>
        <p:spPr>
          <a:xfrm>
            <a:off x="2072127" y="1214124"/>
            <a:ext cx="540059" cy="26439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>
            <a:stCxn id="29" idx="0"/>
            <a:endCxn id="54" idx="0"/>
          </p:cNvCxnSpPr>
          <p:nvPr/>
        </p:nvCxnSpPr>
        <p:spPr>
          <a:xfrm rot="16200000" flipH="1" flipV="1">
            <a:off x="1785913" y="675019"/>
            <a:ext cx="17140" cy="1095349"/>
          </a:xfrm>
          <a:prstGeom prst="bentConnector3">
            <a:avLst>
              <a:gd name="adj1" fmla="val -1333722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/>
          <p:cNvSpPr/>
          <p:nvPr/>
        </p:nvSpPr>
        <p:spPr>
          <a:xfrm>
            <a:off x="5313288" y="2026912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6030386" y="1195272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5303902" y="3011518"/>
            <a:ext cx="144016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5298970" y="3817714"/>
            <a:ext cx="149281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</a:t>
            </a:r>
            <a:r>
              <a:rPr lang="ko-KR" altLang="en-US" sz="1400" dirty="0" err="1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드</a:t>
            </a: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023583" y="3011518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013349" y="3756739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2092728" y="1801093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회원등록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2056688" y="2369623"/>
            <a:ext cx="665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아이디찾기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1524285" y="2950543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패스워</a:t>
            </a:r>
            <a:r>
              <a:rPr lang="ko-KR" altLang="en-US" sz="1200" dirty="0" err="1">
                <a:latin typeface="+mj-ea"/>
                <a:ea typeface="+mj-ea"/>
              </a:rPr>
              <a:t>드</a:t>
            </a:r>
            <a:r>
              <a:rPr lang="ko-KR" altLang="en-US" sz="1200" dirty="0" err="1" smtClean="0">
                <a:latin typeface="+mj-ea"/>
                <a:ea typeface="+mj-ea"/>
              </a:rPr>
              <a:t>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764580" y="454636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사용자리스트보기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2764580" y="530589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 삭제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</a:t>
            </a:r>
            <a:r>
              <a: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면</a:t>
            </a:r>
          </a:p>
        </p:txBody>
      </p:sp>
      <p:grpSp>
        <p:nvGrpSpPr>
          <p:cNvPr id="104" name="그룹 103"/>
          <p:cNvGrpSpPr/>
          <p:nvPr/>
        </p:nvGrpSpPr>
        <p:grpSpPr>
          <a:xfrm>
            <a:off x="3627168" y="2929535"/>
            <a:ext cx="1667717" cy="423354"/>
            <a:chOff x="1261963" y="1055163"/>
            <a:chExt cx="1667717" cy="423354"/>
          </a:xfrm>
        </p:grpSpPr>
        <p:cxnSp>
          <p:nvCxnSpPr>
            <p:cNvPr id="105" name="직선 화살표 연결선 10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화살표 연결선 113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꺾인 연결선 114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순서도: 판단 116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2790147" y="3011518"/>
            <a:ext cx="127057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1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 생성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5904656" cy="5067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995936" y="978840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File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Dynamic Web Project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</p:cNvCxnSpPr>
          <p:nvPr/>
        </p:nvCxnSpPr>
        <p:spPr bwMode="auto">
          <a:xfrm flipH="1">
            <a:off x="1187624" y="1196752"/>
            <a:ext cx="2952328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168574" y="1835299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499992" y="2276871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>
            <a:off x="5724128" y="1273986"/>
            <a:ext cx="432048" cy="100288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3" y="2708920"/>
            <a:ext cx="5032785" cy="39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355975" y="3586689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21072" y="4221088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2.  Project name :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Login4mvc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</p:cNvCxnSpPr>
          <p:nvPr/>
        </p:nvCxnSpPr>
        <p:spPr bwMode="auto">
          <a:xfrm flipV="1">
            <a:off x="3851920" y="3874682"/>
            <a:ext cx="1224136" cy="51568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6912260" y="6264620"/>
            <a:ext cx="9001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04" y="3644961"/>
            <a:ext cx="800472" cy="18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1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8" y="2806644"/>
            <a:ext cx="3342503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5" y="1865790"/>
            <a:ext cx="4714875" cy="427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251520" y="807226"/>
            <a:ext cx="8543192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1.http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://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www.springsource.org/download/community/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Spring  Framework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의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다운로드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압축을 풀고 </a:t>
            </a:r>
            <a:r>
              <a:rPr lang="en-US" altLang="ko-KR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dist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폴더를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프로젝트 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lib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폴더에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import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기타 의존관계에 있는 필요한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library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파일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import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</a:t>
            </a:r>
            <a:r>
              <a:rPr lang="ko-KR" altLang="en-US" dirty="0" smtClean="0"/>
              <a:t>의 환경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566497"/>
            <a:ext cx="2968251" cy="1313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005226" y="1804092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13" idx="1"/>
          </p:cNvCxnSpPr>
          <p:nvPr/>
        </p:nvCxnSpPr>
        <p:spPr bwMode="auto">
          <a:xfrm flipH="1">
            <a:off x="2260810" y="1943532"/>
            <a:ext cx="3744416" cy="31542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8" name="직사각형 27"/>
          <p:cNvSpPr>
            <a:spLocks noChangeArrowheads="1"/>
          </p:cNvSpPr>
          <p:nvPr/>
        </p:nvSpPr>
        <p:spPr bwMode="auto">
          <a:xfrm>
            <a:off x="1334618" y="5103217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60" y="2820425"/>
            <a:ext cx="823714" cy="19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28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Web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로 전환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988840"/>
            <a:ext cx="4752530" cy="309634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95232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5339060" y="4071280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983436" y="3273883"/>
            <a:ext cx="2909044" cy="7973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91880" y="1578786"/>
            <a:ext cx="52565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&gt;Spring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Tools &gt; Add Spring Project Nature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691677" y="3789619"/>
            <a:ext cx="1152130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275856" y="4041205"/>
            <a:ext cx="1944216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1" y="2164626"/>
            <a:ext cx="1280987" cy="21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직선 화살표 연결선 8"/>
          <p:cNvCxnSpPr>
            <a:cxnSpLocks noChangeShapeType="1"/>
            <a:stCxn id="8" idx="1"/>
          </p:cNvCxnSpPr>
          <p:nvPr/>
        </p:nvCxnSpPr>
        <p:spPr bwMode="auto">
          <a:xfrm flipH="1">
            <a:off x="1266912" y="1748063"/>
            <a:ext cx="2224968" cy="4086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92" y="3356992"/>
            <a:ext cx="1698352" cy="28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01" y="2180810"/>
            <a:ext cx="897012" cy="21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25" y="3356992"/>
            <a:ext cx="1051819" cy="24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46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로그인 구성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781092" y="892239"/>
            <a:ext cx="4158277" cy="1316197"/>
            <a:chOff x="679562" y="958466"/>
            <a:chExt cx="3420717" cy="824887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731115" y="1184659"/>
              <a:ext cx="525317" cy="173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2291604" y="958466"/>
              <a:ext cx="395866" cy="173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Error</a:t>
              </a:r>
              <a:endParaRPr lang="ko-KR" altLang="en-US" sz="12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581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1" y="4678555"/>
            <a:ext cx="2505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8"/>
            <a:ext cx="2495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51000" y="3356992"/>
            <a:ext cx="2417144" cy="2773148"/>
            <a:chOff x="3595016" y="3356992"/>
            <a:chExt cx="2417144" cy="2773148"/>
          </a:xfrm>
        </p:grpSpPr>
        <p:sp>
          <p:nvSpPr>
            <p:cNvPr id="21" name="직사각형 20"/>
            <p:cNvSpPr/>
            <p:nvPr/>
          </p:nvSpPr>
          <p:spPr>
            <a:xfrm>
              <a:off x="4040661" y="3733491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LoginValidator</a:t>
              </a:r>
              <a:endParaRPr lang="ko-KR" altLang="en-US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040660" y="4314610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UserServise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27064" y="4911917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UserDao</a:t>
              </a:r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027064" y="5488274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DataSource</a:t>
              </a:r>
              <a:endParaRPr lang="ko-KR" altLang="en-US" dirty="0"/>
            </a:p>
          </p:txBody>
        </p:sp>
        <p:sp>
          <p:nvSpPr>
            <p:cNvPr id="25" name="직사각형 24"/>
            <p:cNvSpPr>
              <a:spLocks noChangeArrowheads="1"/>
            </p:cNvSpPr>
            <p:nvPr/>
          </p:nvSpPr>
          <p:spPr bwMode="auto">
            <a:xfrm>
              <a:off x="3595016" y="3416870"/>
              <a:ext cx="2417144" cy="271327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48064" y="3356992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Model </a:t>
              </a:r>
              <a:endParaRPr lang="ko-KR" altLang="en-US" dirty="0"/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5768839" y="4649180"/>
            <a:ext cx="97735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UserDto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1951340"/>
            <a:ext cx="64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957355" y="1993205"/>
            <a:ext cx="64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55087" y="2123828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Controller</a:t>
            </a:r>
            <a:endParaRPr lang="ko-KR" altLang="en-US" dirty="0"/>
          </a:p>
        </p:txBody>
      </p:sp>
      <p:cxnSp>
        <p:nvCxnSpPr>
          <p:cNvPr id="35" name="직선 화살표 연결선 34"/>
          <p:cNvCxnSpPr>
            <a:stCxn id="15" idx="2"/>
            <a:endCxn id="24" idx="0"/>
          </p:cNvCxnSpPr>
          <p:nvPr/>
        </p:nvCxnSpPr>
        <p:spPr>
          <a:xfrm>
            <a:off x="4731115" y="3296441"/>
            <a:ext cx="465" cy="2191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20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38411" y="1476228"/>
            <a:ext cx="8805589" cy="4524285"/>
            <a:chOff x="749731" y="1279912"/>
            <a:chExt cx="7943493" cy="4749207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39957" y="384098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DataSource</a:t>
              </a:r>
              <a:endParaRPr lang="ko-KR" altLang="en-US" sz="1400" dirty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50561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61832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822108" y="4526494"/>
              <a:ext cx="871116" cy="939827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8189342" y="4272508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://SpringUser/login.html</a:t>
              </a: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749731" y="4864238"/>
              <a:ext cx="1719586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&lt;form  action=“login.html”&gt;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554435" y="1717409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>
            <a:stCxn id="26" idx="1"/>
            <a:endCxn id="25" idx="3"/>
          </p:cNvCxnSpPr>
          <p:nvPr/>
        </p:nvCxnSpPr>
        <p:spPr>
          <a:xfrm rot="10800000">
            <a:off x="1745852" y="3717032"/>
            <a:ext cx="799229" cy="15338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38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MVC</a:t>
            </a:r>
            <a:r>
              <a:rPr lang="ko-KR" altLang="en-US" dirty="0"/>
              <a:t>의 환경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88616" y="822416"/>
            <a:ext cx="8153400" cy="1042512"/>
          </a:xfrm>
        </p:spPr>
        <p:txBody>
          <a:bodyPr>
            <a:normAutofit lnSpcReduction="10000"/>
          </a:bodyPr>
          <a:lstStyle/>
          <a:p>
            <a:r>
              <a:rPr lang="en-US" altLang="ko-KR" sz="1800" dirty="0" err="1" smtClean="0">
                <a:solidFill>
                  <a:srgbClr val="0000FF"/>
                </a:solidFill>
              </a:rPr>
              <a:t>Ioc</a:t>
            </a:r>
            <a:r>
              <a:rPr lang="ko-KR" altLang="en-US" sz="1800" dirty="0" smtClean="0">
                <a:solidFill>
                  <a:srgbClr val="0000FF"/>
                </a:solidFill>
              </a:rPr>
              <a:t> 컨테이너 </a:t>
            </a:r>
            <a:r>
              <a:rPr lang="en-US" altLang="ko-KR" sz="1800" dirty="0" smtClean="0">
                <a:solidFill>
                  <a:srgbClr val="0000FF"/>
                </a:solidFill>
              </a:rPr>
              <a:t>: </a:t>
            </a:r>
            <a:r>
              <a:rPr lang="ko-KR" altLang="en-US" sz="1800" dirty="0" smtClean="0">
                <a:solidFill>
                  <a:srgbClr val="0000FF"/>
                </a:solidFill>
              </a:rPr>
              <a:t>웹 애플리케이션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컨텍스트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구성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800" dirty="0" err="1" smtClean="0"/>
              <a:t>Webroot</a:t>
            </a:r>
            <a:r>
              <a:rPr lang="ko-KR" altLang="en-US" sz="1800" dirty="0" smtClean="0"/>
              <a:t>의</a:t>
            </a:r>
            <a:r>
              <a:rPr lang="en-US" altLang="ko-KR" sz="1800" dirty="0" smtClean="0"/>
              <a:t> /WEB-INF/web.xml </a:t>
            </a:r>
            <a:r>
              <a:rPr lang="ko-KR" altLang="en-US" sz="1800" dirty="0" smtClean="0"/>
              <a:t>파일에 설정</a:t>
            </a:r>
            <a:r>
              <a:rPr lang="en-US" altLang="ko-KR" sz="1800" dirty="0" smtClean="0"/>
              <a:t> </a:t>
            </a:r>
          </a:p>
          <a:p>
            <a:pPr lvl="1"/>
            <a:r>
              <a:rPr lang="en-US" altLang="ko-KR" sz="1600" dirty="0" smtClean="0"/>
              <a:t>root </a:t>
            </a:r>
            <a:r>
              <a:rPr lang="ko-KR" altLang="en-US" sz="1600" dirty="0" smtClean="0"/>
              <a:t>애플리케이션 </a:t>
            </a:r>
            <a:r>
              <a:rPr lang="ko-KR" altLang="en-US" sz="1600" dirty="0" err="1" smtClean="0"/>
              <a:t>컨텍스트와</a:t>
            </a:r>
            <a:r>
              <a:rPr lang="ko-KR" altLang="en-US" sz="1600" dirty="0" smtClean="0"/>
              <a:t>  </a:t>
            </a:r>
            <a:r>
              <a:rPr lang="ko-KR" altLang="en-US" sz="1600" dirty="0" err="1" smtClean="0"/>
              <a:t>서블릿</a:t>
            </a:r>
            <a:r>
              <a:rPr lang="ko-KR" altLang="en-US" sz="1600" dirty="0" smtClean="0"/>
              <a:t> 애플리케이션 </a:t>
            </a:r>
            <a:r>
              <a:rPr lang="ko-KR" altLang="en-US" sz="1600" dirty="0" err="1" smtClean="0"/>
              <a:t>컨텍스트</a:t>
            </a:r>
            <a:r>
              <a:rPr lang="ko-KR" altLang="en-US" sz="1600" dirty="0" smtClean="0"/>
              <a:t> 설정</a:t>
            </a:r>
            <a:endParaRPr lang="ko-KR" altLang="en-US" sz="16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0" y="1970963"/>
            <a:ext cx="8964488" cy="4500806"/>
            <a:chOff x="166639" y="600507"/>
            <a:chExt cx="8437809" cy="5780821"/>
          </a:xfrm>
        </p:grpSpPr>
        <p:pic>
          <p:nvPicPr>
            <p:cNvPr id="19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204" y="2996952"/>
              <a:ext cx="4396543" cy="312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직사각형 19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07183" y="1257164"/>
              <a:ext cx="2786421" cy="4076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82924"/>
              <a:ext cx="3158878" cy="2117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위쪽/아래쪽 화살표 22"/>
            <p:cNvSpPr/>
            <p:nvPr/>
          </p:nvSpPr>
          <p:spPr>
            <a:xfrm>
              <a:off x="2198763" y="1702904"/>
              <a:ext cx="108012" cy="21812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꺾인 연결선 23"/>
            <p:cNvCxnSpPr>
              <a:stCxn id="19" idx="1"/>
              <a:endCxn id="22" idx="2"/>
            </p:cNvCxnSpPr>
            <p:nvPr/>
          </p:nvCxnSpPr>
          <p:spPr>
            <a:xfrm rot="10800000">
              <a:off x="2263008" y="4000861"/>
              <a:ext cx="1805197" cy="556865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이등변 삼각형 24"/>
            <p:cNvSpPr/>
            <p:nvPr/>
          </p:nvSpPr>
          <p:spPr>
            <a:xfrm>
              <a:off x="2197535" y="3981637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66639" y="4657339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248049" y="5247580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413555" y="600507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9" name="직선 화살표 연결선 28"/>
            <p:cNvCxnSpPr>
              <a:stCxn id="27" idx="3"/>
            </p:cNvCxnSpPr>
            <p:nvPr/>
          </p:nvCxnSpPr>
          <p:spPr>
            <a:xfrm>
              <a:off x="3820741" y="5416857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stCxn id="28" idx="2"/>
            </p:cNvCxnSpPr>
            <p:nvPr/>
          </p:nvCxnSpPr>
          <p:spPr>
            <a:xfrm flipH="1">
              <a:off x="4629007" y="939061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5564539" y="913024"/>
              <a:ext cx="2871981" cy="4076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IoC web-application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컨테이너</a:t>
              </a:r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600" b="1" dirty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170336" y="2781352"/>
              <a:ext cx="1397868" cy="549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err="1" smtClean="0"/>
                <a:t>dataSource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491868" y="3382046"/>
              <a:ext cx="1448181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i="1" dirty="0" err="1"/>
                <a:t>M</a:t>
              </a:r>
              <a:r>
                <a:rPr lang="en-US" altLang="ko-KR" sz="1600" i="1" dirty="0" err="1" smtClean="0"/>
                <a:t>essageSource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906617" y="2910984"/>
              <a:ext cx="1119703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smtClean="0"/>
                <a:t>Dao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6" name="직선 화살표 연결선 35"/>
            <p:cNvCxnSpPr>
              <a:stCxn id="26" idx="0"/>
            </p:cNvCxnSpPr>
            <p:nvPr/>
          </p:nvCxnSpPr>
          <p:spPr>
            <a:xfrm flipV="1">
              <a:off x="1252551" y="3810000"/>
              <a:ext cx="319210" cy="8473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06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7" y="815887"/>
            <a:ext cx="8640960" cy="532084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파일 </a:t>
            </a:r>
            <a:r>
              <a:rPr lang="en-US" altLang="ko-KR" dirty="0" smtClean="0"/>
              <a:t>(web.xml)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819697" y="4339580"/>
            <a:ext cx="744463" cy="18859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810172" y="5317976"/>
            <a:ext cx="753988" cy="2117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667297" y="1988840"/>
            <a:ext cx="720080" cy="2117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8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tx1"/>
                </a:solidFill>
              </a:rPr>
              <a:t>WebApplicationContext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64704"/>
            <a:ext cx="8153400" cy="4896544"/>
          </a:xfrm>
        </p:spPr>
        <p:txBody>
          <a:bodyPr/>
          <a:lstStyle/>
          <a:p>
            <a:r>
              <a:rPr lang="en-US" altLang="ko-KR" sz="1800" dirty="0" err="1" smtClean="0"/>
              <a:t>ApplicationContext</a:t>
            </a:r>
            <a:r>
              <a:rPr lang="ko-KR" altLang="en-US" sz="1800" dirty="0" smtClean="0"/>
              <a:t>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확장한 인터페이스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Web</a:t>
            </a:r>
            <a:r>
              <a:rPr lang="ko-KR" altLang="en-US" sz="1600" dirty="0" smtClean="0"/>
              <a:t>에서는</a:t>
            </a:r>
            <a:r>
              <a:rPr lang="en-US" altLang="ko-KR" sz="1600" dirty="0" smtClean="0"/>
              <a:t> main() </a:t>
            </a:r>
            <a:r>
              <a:rPr lang="ko-KR" altLang="en-US" sz="1600" dirty="0" err="1" smtClean="0"/>
              <a:t>메서드를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호출할 방법이 없다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여러 사용자가 동시에 웹 어플리케이션을 사용한다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sz="1600" dirty="0" smtClean="0"/>
              <a:t>main</a:t>
            </a:r>
            <a:r>
              <a:rPr lang="en-US" altLang="ko-KR" sz="1600" dirty="0"/>
              <a:t>() </a:t>
            </a:r>
            <a:r>
              <a:rPr lang="ko-KR" altLang="en-US" sz="1600" dirty="0" err="1" smtClean="0"/>
              <a:t>메서드</a:t>
            </a:r>
            <a:r>
              <a:rPr lang="ko-KR" altLang="en-US" sz="1600" dirty="0" smtClean="0"/>
              <a:t> 역할을 할 </a:t>
            </a:r>
            <a:r>
              <a:rPr lang="ko-KR" altLang="en-US" sz="1600" dirty="0" err="1" smtClean="0"/>
              <a:t>서블릿이</a:t>
            </a:r>
            <a:r>
              <a:rPr lang="ko-KR" altLang="en-US" sz="1600" dirty="0" smtClean="0"/>
              <a:t> 필요하다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sz="1600" dirty="0" err="1" smtClean="0">
                <a:solidFill>
                  <a:srgbClr val="0000FF"/>
                </a:solidFill>
              </a:rPr>
              <a:t>DispatcherServlet</a:t>
            </a:r>
            <a:r>
              <a:rPr lang="en-US" altLang="ko-KR" sz="1600" dirty="0" smtClean="0"/>
              <a:t> : </a:t>
            </a:r>
            <a:r>
              <a:rPr lang="ko-KR" altLang="en-US" sz="1200" dirty="0" smtClean="0"/>
              <a:t>클라이언트 요청에 </a:t>
            </a:r>
            <a:r>
              <a:rPr lang="ko-KR" altLang="en-US" sz="1200" dirty="0" err="1" smtClean="0"/>
              <a:t>알맞는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bean</a:t>
            </a:r>
            <a:r>
              <a:rPr lang="ko-KR" altLang="en-US" sz="1200" dirty="0" smtClean="0"/>
              <a:t>을 찾아서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실행해주는 기능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pPr lvl="1"/>
            <a:endParaRPr lang="en-US" altLang="ko-KR" sz="1200" dirty="0"/>
          </a:p>
          <a:p>
            <a:pPr lvl="1"/>
            <a:endParaRPr lang="en-US" altLang="ko-KR" sz="1200" dirty="0" smtClean="0"/>
          </a:p>
          <a:p>
            <a:pPr lvl="1"/>
            <a:endParaRPr lang="en-US" altLang="ko-KR" sz="1200" dirty="0"/>
          </a:p>
          <a:p>
            <a:pPr lvl="1"/>
            <a:endParaRPr lang="en-US" altLang="ko-KR" sz="1200" dirty="0" smtClean="0"/>
          </a:p>
          <a:p>
            <a:pPr lvl="1"/>
            <a:endParaRPr lang="en-US" altLang="ko-KR" sz="1200" dirty="0"/>
          </a:p>
          <a:p>
            <a:pPr lvl="1"/>
            <a:endParaRPr lang="en-US" altLang="ko-KR" sz="1200" dirty="0" smtClean="0"/>
          </a:p>
          <a:p>
            <a:pPr lvl="1"/>
            <a:r>
              <a:rPr lang="ko-KR" altLang="en-US" sz="1200" dirty="0" err="1" smtClean="0"/>
              <a:t>서블릿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컨텍스트와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root</a:t>
            </a:r>
            <a:r>
              <a:rPr lang="ko-KR" altLang="en-US" sz="1200" dirty="0" smtClean="0"/>
              <a:t> 애플리케이션</a:t>
            </a:r>
            <a:r>
              <a:rPr lang="en-US" altLang="ko-KR" sz="1200" dirty="0" smtClean="0"/>
              <a:t> </a:t>
            </a:r>
            <a:r>
              <a:rPr lang="ko-KR" altLang="en-US" sz="1200" dirty="0" err="1" smtClean="0"/>
              <a:t>컨텍스트</a:t>
            </a:r>
            <a:r>
              <a:rPr lang="ko-KR" altLang="en-US" sz="1200" dirty="0" smtClean="0"/>
              <a:t> 계층  </a:t>
            </a:r>
            <a:endParaRPr lang="en-US" altLang="ko-KR" sz="1200" dirty="0" smtClean="0"/>
          </a:p>
          <a:p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86490" y="2784062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</a:rPr>
              <a:t>요청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2312101" y="2614359"/>
            <a:ext cx="3572966" cy="1010875"/>
            <a:chOff x="1475656" y="2834933"/>
            <a:chExt cx="3572966" cy="1010875"/>
          </a:xfrm>
        </p:grpSpPr>
        <p:sp>
          <p:nvSpPr>
            <p:cNvPr id="4" name="직사각형 3"/>
            <p:cNvSpPr/>
            <p:nvPr/>
          </p:nvSpPr>
          <p:spPr>
            <a:xfrm>
              <a:off x="1475656" y="2888940"/>
              <a:ext cx="1080120" cy="3240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클라이언트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203848" y="2888274"/>
              <a:ext cx="1656184" cy="3240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chemeClr val="tx1"/>
                  </a:solidFill>
                </a:rPr>
                <a:t>WebApplicationContext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 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146020" y="3501008"/>
              <a:ext cx="1656184" cy="3240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chemeClr val="tx1"/>
                  </a:solidFill>
                </a:rPr>
                <a:t>DispatcherServlet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095378" y="3485768"/>
              <a:ext cx="953244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POJO Bean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직선 화살표 연결선 8"/>
            <p:cNvCxnSpPr>
              <a:stCxn id="4" idx="3"/>
              <a:endCxn id="5" idx="1"/>
            </p:cNvCxnSpPr>
            <p:nvPr/>
          </p:nvCxnSpPr>
          <p:spPr>
            <a:xfrm flipV="1">
              <a:off x="2555776" y="3050292"/>
              <a:ext cx="648072" cy="666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 flipV="1">
              <a:off x="3356248" y="3202692"/>
              <a:ext cx="0" cy="298316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>
              <a:endCxn id="7" idx="0"/>
            </p:cNvCxnSpPr>
            <p:nvPr/>
          </p:nvCxnSpPr>
          <p:spPr>
            <a:xfrm>
              <a:off x="4572000" y="3197736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6" idx="3"/>
              <a:endCxn id="7" idx="1"/>
            </p:cNvCxnSpPr>
            <p:nvPr/>
          </p:nvCxnSpPr>
          <p:spPr>
            <a:xfrm>
              <a:off x="3802204" y="3663026"/>
              <a:ext cx="293174" cy="276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74132" y="322400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</a:rPr>
                <a:t>조회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58675" y="34290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</a:rPr>
                <a:t>호출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3332" y="3213350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89696" y="2834933"/>
              <a:ext cx="38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</a:rPr>
                <a:t>요청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059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26223" y="1454587"/>
            <a:ext cx="8769387" cy="4524285"/>
            <a:chOff x="817120" y="1279912"/>
            <a:chExt cx="7910837" cy="4749207"/>
          </a:xfrm>
        </p:grpSpPr>
        <p:sp>
          <p:nvSpPr>
            <p:cNvPr id="42" name="AutoShape 10"/>
            <p:cNvSpPr>
              <a:spLocks noChangeArrowheads="1"/>
            </p:cNvSpPr>
            <p:nvPr/>
          </p:nvSpPr>
          <p:spPr bwMode="blackGray">
            <a:xfrm>
              <a:off x="7432749" y="4228101"/>
              <a:ext cx="1295208" cy="3840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ko-KR" sz="1400" b="1" dirty="0" err="1"/>
                <a:t>jdbcTemplate</a:t>
              </a:r>
              <a:endParaRPr lang="ko-KR" altLang="en-US" sz="1400" b="1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39957" y="384098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DataSource</a:t>
              </a:r>
              <a:endParaRPr lang="ko-KR" altLang="en-US" sz="1400" dirty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50561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61832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579569" y="4949302"/>
              <a:ext cx="871116" cy="517018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7904946" y="4629466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://SpringUser/login.html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467544" y="1695768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꺾인 연결선 42"/>
          <p:cNvCxnSpPr/>
          <p:nvPr/>
        </p:nvCxnSpPr>
        <p:spPr>
          <a:xfrm rot="10800000">
            <a:off x="1745852" y="3717032"/>
            <a:ext cx="799229" cy="15338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338411" y="4890801"/>
            <a:ext cx="19062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&lt;form  action=“login.html”&gt;</a:t>
            </a:r>
          </a:p>
        </p:txBody>
      </p:sp>
    </p:spTree>
    <p:extLst>
      <p:ext uri="{BB962C8B-B14F-4D97-AF65-F5344CB8AC3E}">
        <p14:creationId xmlns:p14="http://schemas.microsoft.com/office/powerpoint/2010/main" val="1804334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회원관리</a:t>
            </a:r>
            <a:r>
              <a:rPr lang="en-US" altLang="ko-KR" dirty="0" smtClean="0"/>
              <a:t>table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6912768" cy="410445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400" dirty="0"/>
              <a:t>CREATE TABLE `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` (</a:t>
            </a:r>
          </a:p>
          <a:p>
            <a:pPr marL="0" indent="0">
              <a:buNone/>
            </a:pPr>
            <a:r>
              <a:rPr lang="en-US" altLang="ko-KR" sz="1400" dirty="0"/>
              <a:t>  `no`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(8) NOT NULL AUTO_INCREMENT,</a:t>
            </a:r>
          </a:p>
          <a:p>
            <a:pPr marL="0" indent="0">
              <a:buNone/>
            </a:pPr>
            <a:r>
              <a:rPr lang="en-US" altLang="ko-KR" sz="1400" dirty="0"/>
              <a:t>  `id`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(10) NOT NULL,</a:t>
            </a:r>
          </a:p>
          <a:p>
            <a:pPr marL="0" indent="0">
              <a:buNone/>
            </a:pPr>
            <a:r>
              <a:rPr lang="en-US" altLang="ko-KR" sz="1400" dirty="0"/>
              <a:t>  `pass`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(10) NOT NULL,</a:t>
            </a:r>
          </a:p>
          <a:p>
            <a:pPr marL="0" indent="0">
              <a:buNone/>
            </a:pPr>
            <a:r>
              <a:rPr lang="en-US" altLang="ko-KR" sz="1400" dirty="0"/>
              <a:t>  `name`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(20) NOT NULL,</a:t>
            </a:r>
          </a:p>
          <a:p>
            <a:pPr marL="0" indent="0">
              <a:buNone/>
            </a:pPr>
            <a:r>
              <a:rPr lang="en-US" altLang="ko-KR" sz="1400" dirty="0"/>
              <a:t>  `</a:t>
            </a:r>
            <a:r>
              <a:rPr lang="en-US" altLang="ko-KR" sz="1400" dirty="0" err="1"/>
              <a:t>jumin</a:t>
            </a:r>
            <a:r>
              <a:rPr lang="en-US" altLang="ko-KR" sz="1400" dirty="0"/>
              <a:t>` char(13) NOT NULL,</a:t>
            </a:r>
          </a:p>
          <a:p>
            <a:pPr marL="0" indent="0">
              <a:buNone/>
            </a:pPr>
            <a:r>
              <a:rPr lang="en-US" altLang="ko-KR" sz="1400" dirty="0"/>
              <a:t>  `zip` char(7) DEFAULT NULL,</a:t>
            </a:r>
          </a:p>
          <a:p>
            <a:pPr marL="0" indent="0">
              <a:buNone/>
            </a:pPr>
            <a:r>
              <a:rPr lang="en-US" altLang="ko-KR" sz="1400" dirty="0"/>
              <a:t>  `addr1`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(100) DEFAULT NULL,</a:t>
            </a:r>
          </a:p>
          <a:p>
            <a:pPr marL="0" indent="0">
              <a:buNone/>
            </a:pPr>
            <a:r>
              <a:rPr lang="en-US" altLang="ko-KR" sz="1400" dirty="0"/>
              <a:t>  `addr2`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(50) DEFAULT NULL,</a:t>
            </a:r>
          </a:p>
          <a:p>
            <a:pPr marL="0" indent="0">
              <a:buNone/>
            </a:pPr>
            <a:r>
              <a:rPr lang="en-US" altLang="ko-KR" sz="1400" dirty="0"/>
              <a:t>  `phone`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(20) DEFAULT NULL,</a:t>
            </a:r>
          </a:p>
          <a:p>
            <a:pPr marL="0" indent="0">
              <a:buNone/>
            </a:pPr>
            <a:r>
              <a:rPr lang="en-US" altLang="ko-KR" sz="1400" dirty="0"/>
              <a:t>  `email`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(30) DEFAULT NULL,</a:t>
            </a:r>
          </a:p>
          <a:p>
            <a:pPr marL="0" indent="0">
              <a:buNone/>
            </a:pPr>
            <a:r>
              <a:rPr lang="en-US" altLang="ko-KR" sz="1400" dirty="0"/>
              <a:t>  PRIMARY KEY (`no`)</a:t>
            </a:r>
          </a:p>
          <a:p>
            <a:pPr marL="0" indent="0">
              <a:buNone/>
            </a:pPr>
            <a:r>
              <a:rPr lang="en-US" altLang="ko-KR" sz="1400" dirty="0"/>
              <a:t>) ENGINE=</a:t>
            </a:r>
            <a:r>
              <a:rPr lang="en-US" altLang="ko-KR" sz="1400" dirty="0" err="1"/>
              <a:t>InnoDB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AUTO_INCREMENT=1 </a:t>
            </a:r>
            <a:r>
              <a:rPr lang="en-US" altLang="ko-KR" sz="1400" dirty="0"/>
              <a:t>DEFAULT CHARSET=utf8;</a:t>
            </a:r>
            <a:endParaRPr lang="ko-KR" altLang="en-US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0" y="5229200"/>
            <a:ext cx="8428037" cy="115212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908720"/>
            <a:ext cx="4896543" cy="31683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14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Dto</a:t>
            </a:r>
            <a:r>
              <a:rPr lang="ko-KR" altLang="en-US" dirty="0" smtClean="0"/>
              <a:t> </a:t>
            </a:r>
            <a:r>
              <a:rPr lang="en-US" altLang="ko-KR" dirty="0" smtClean="0"/>
              <a:t>(Data Transfer : Value</a:t>
            </a:r>
            <a:r>
              <a:rPr lang="en-US" altLang="ko-KR" dirty="0"/>
              <a:t>)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51520" y="764704"/>
            <a:ext cx="8640959" cy="6078263"/>
            <a:chOff x="251520" y="764704"/>
            <a:chExt cx="8640959" cy="6078263"/>
          </a:xfrm>
        </p:grpSpPr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980728"/>
              <a:ext cx="4104456" cy="42124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010" y="764704"/>
              <a:ext cx="4823469" cy="4608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319" y="3818632"/>
              <a:ext cx="3456384" cy="3024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36" y="980728"/>
              <a:ext cx="1075804" cy="174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372" y="1734716"/>
              <a:ext cx="800100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72" y="2708920"/>
            <a:ext cx="247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589957" y="1052229"/>
            <a:ext cx="273630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&gt;class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83567" y="1995469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4" name="직선 화살표 연결선 13"/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1106661" y="1221506"/>
            <a:ext cx="1483296" cy="77396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990529" y="1995469"/>
            <a:ext cx="1680071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5148932" y="2661971"/>
            <a:ext cx="1680071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7812361" y="3572334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256994" y="2152738"/>
            <a:ext cx="2736304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3.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5830564" y="3822700"/>
            <a:ext cx="2680465" cy="1370497"/>
          </a:xfrm>
          <a:custGeom>
            <a:avLst/>
            <a:gdLst>
              <a:gd name="connsiteX0" fmla="*/ 2616200 w 2707129"/>
              <a:gd name="connsiteY0" fmla="*/ 0 h 1816100"/>
              <a:gd name="connsiteX1" fmla="*/ 2387600 w 2707129"/>
              <a:gd name="connsiteY1" fmla="*/ 901700 h 1816100"/>
              <a:gd name="connsiteX2" fmla="*/ 0 w 2707129"/>
              <a:gd name="connsiteY2" fmla="*/ 181610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7129" h="1816100">
                <a:moveTo>
                  <a:pt x="2616200" y="0"/>
                </a:moveTo>
                <a:cubicBezTo>
                  <a:pt x="2719916" y="299508"/>
                  <a:pt x="2823633" y="599017"/>
                  <a:pt x="2387600" y="901700"/>
                </a:cubicBezTo>
                <a:cubicBezTo>
                  <a:pt x="1951567" y="1204383"/>
                  <a:pt x="975783" y="1510241"/>
                  <a:pt x="0" y="181610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2893616" y="4550855"/>
            <a:ext cx="3478584" cy="2462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4522477" y="6567201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6979394" y="4999000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7475946" y="3572334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883310" y="4458598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69148" y="6228647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6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441468" y="5245298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7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>
            <a:spLocks noChangeArrowheads="1"/>
          </p:cNvSpPr>
          <p:nvPr/>
        </p:nvSpPr>
        <p:spPr bwMode="auto">
          <a:xfrm>
            <a:off x="1880654" y="1945396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9" name="직사각형 38"/>
          <p:cNvSpPr>
            <a:spLocks noChangeArrowheads="1"/>
          </p:cNvSpPr>
          <p:nvPr/>
        </p:nvSpPr>
        <p:spPr bwMode="auto">
          <a:xfrm>
            <a:off x="3255987" y="3212976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06529" y="2675195"/>
            <a:ext cx="48410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err="1" smtClean="0"/>
              <a:t>UserDto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0263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전달</a:t>
            </a:r>
            <a:r>
              <a:rPr lang="en-US" altLang="ko-KR" dirty="0" smtClean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 </a:t>
            </a:r>
            <a:r>
              <a:rPr lang="en-US" altLang="ko-KR" dirty="0" err="1" smtClean="0"/>
              <a:t>gatter</a:t>
            </a:r>
            <a:r>
              <a:rPr lang="ko-KR" altLang="en-US" dirty="0" smtClean="0"/>
              <a:t> </a:t>
            </a:r>
            <a:r>
              <a:rPr lang="en-US" altLang="ko-KR" dirty="0" smtClean="0"/>
              <a:t>&amp; setter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1704975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395536" y="971203"/>
            <a:ext cx="5781675" cy="5256584"/>
            <a:chOff x="395536" y="980728"/>
            <a:chExt cx="5781675" cy="5256584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0728"/>
              <a:ext cx="5781675" cy="5256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544" y="1688108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212" y="2709639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228452" y="2682949"/>
            <a:ext cx="1039292" cy="24199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60032" y="642174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</a:t>
            </a:r>
            <a:r>
              <a:rPr lang="en-US" altLang="ko-KR" sz="160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3138064" y="2204864"/>
            <a:ext cx="1865984" cy="352839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4" name="직선 화살표 연결선 13"/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4071056" y="811451"/>
            <a:ext cx="788976" cy="13934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1427212" y="2692474"/>
            <a:ext cx="78252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UserDto.java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71861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모델</a:t>
            </a:r>
            <a:r>
              <a:rPr lang="en-US" altLang="ko-KR" dirty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 </a:t>
            </a:r>
            <a:r>
              <a:rPr lang="en-US" altLang="ko-KR" dirty="0" err="1"/>
              <a:t>gatter</a:t>
            </a:r>
            <a:r>
              <a:rPr lang="ko-KR" altLang="en-US" dirty="0"/>
              <a:t> </a:t>
            </a:r>
            <a:r>
              <a:rPr lang="en-US" altLang="ko-KR" dirty="0"/>
              <a:t>&amp; setter </a:t>
            </a:r>
            <a:r>
              <a:rPr lang="ko-KR" altLang="en-US" dirty="0"/>
              <a:t>생성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87" y="664783"/>
            <a:ext cx="4176463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628303" y="902940"/>
            <a:ext cx="2990850" cy="5105400"/>
            <a:chOff x="628303" y="902940"/>
            <a:chExt cx="2990850" cy="510540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03" y="902940"/>
              <a:ext cx="2990850" cy="510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064" y="1582192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524827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539552" y="3630506"/>
            <a:ext cx="494713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&gt;Source&gt;Generate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Getter&amp;Setter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2411760" y="4405046"/>
            <a:ext cx="18659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7" name="직선 화살표 연결선 16"/>
          <p:cNvCxnSpPr>
            <a:cxnSpLocks noChangeShapeType="1"/>
          </p:cNvCxnSpPr>
          <p:nvPr/>
        </p:nvCxnSpPr>
        <p:spPr bwMode="auto">
          <a:xfrm>
            <a:off x="628303" y="3969060"/>
            <a:ext cx="403435" cy="176419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5486684" y="6032525"/>
            <a:ext cx="18659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7302500" y="4178300"/>
            <a:ext cx="1477901" cy="2045975"/>
          </a:xfrm>
          <a:custGeom>
            <a:avLst/>
            <a:gdLst>
              <a:gd name="connsiteX0" fmla="*/ 0 w 1477901"/>
              <a:gd name="connsiteY0" fmla="*/ 1993900 h 2045975"/>
              <a:gd name="connsiteX1" fmla="*/ 1460500 w 1477901"/>
              <a:gd name="connsiteY1" fmla="*/ 1790700 h 2045975"/>
              <a:gd name="connsiteX2" fmla="*/ 673100 w 1477901"/>
              <a:gd name="connsiteY2" fmla="*/ 0 h 204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901" h="2045975">
                <a:moveTo>
                  <a:pt x="0" y="1993900"/>
                </a:moveTo>
                <a:cubicBezTo>
                  <a:pt x="674158" y="2058458"/>
                  <a:pt x="1348317" y="2123017"/>
                  <a:pt x="1460500" y="1790700"/>
                </a:cubicBezTo>
                <a:cubicBezTo>
                  <a:pt x="1572683" y="1458383"/>
                  <a:pt x="1122891" y="729191"/>
                  <a:pt x="67310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864987" y="1052736"/>
            <a:ext cx="1170910" cy="136815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803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클래스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8153400" cy="4896544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일반적으로 </a:t>
            </a:r>
            <a:r>
              <a:rPr lang="en-US" altLang="ko-KR" sz="1800" dirty="0" smtClean="0"/>
              <a:t>DAO</a:t>
            </a:r>
            <a:r>
              <a:rPr lang="ko-KR" altLang="en-US" sz="1800" dirty="0" smtClean="0"/>
              <a:t>는 하나의 테이블에 </a:t>
            </a:r>
            <a:r>
              <a:rPr lang="en-US" altLang="ko-KR" sz="1800" dirty="0" smtClean="0"/>
              <a:t>CRUD </a:t>
            </a:r>
            <a:r>
              <a:rPr lang="ko-KR" altLang="en-US" sz="1800" dirty="0" smtClean="0"/>
              <a:t>작업을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수행하며 다양한 형태의  검색 </a:t>
            </a:r>
            <a:r>
              <a:rPr lang="ko-KR" altLang="en-US" sz="1800" dirty="0" err="1" smtClean="0"/>
              <a:t>메서드를</a:t>
            </a:r>
            <a:r>
              <a:rPr lang="ko-KR" altLang="en-US" sz="1800" dirty="0" smtClean="0"/>
              <a:t> 구성할 수 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r>
              <a:rPr lang="ko-KR" altLang="en-US" sz="1800" dirty="0" smtClean="0"/>
              <a:t>조회</a:t>
            </a:r>
            <a:r>
              <a:rPr lang="en-US" altLang="ko-KR" sz="1800" dirty="0" smtClean="0"/>
              <a:t>(query)</a:t>
            </a:r>
            <a:r>
              <a:rPr lang="ko-KR" altLang="en-US" sz="1800" dirty="0" smtClean="0"/>
              <a:t>의 경우만 </a:t>
            </a:r>
            <a:r>
              <a:rPr lang="ko-KR" altLang="en-US" sz="1800" dirty="0" err="1" smtClean="0"/>
              <a:t>반환값이</a:t>
            </a:r>
            <a:r>
              <a:rPr lang="ko-KR" altLang="en-US" sz="1800" dirty="0" smtClean="0"/>
              <a:t> 있다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Update() </a:t>
            </a:r>
            <a:r>
              <a:rPr lang="ko-KR" altLang="en-US" sz="1800" dirty="0" err="1" smtClean="0"/>
              <a:t>메서드는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영향을 받은 레코드의 개수를 반환한다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smtClean="0"/>
              <a:t>DI(</a:t>
            </a:r>
            <a:r>
              <a:rPr lang="ko-KR" altLang="en-US" sz="1800" dirty="0" smtClean="0"/>
              <a:t>의존관계 주입</a:t>
            </a:r>
            <a:r>
              <a:rPr lang="en-US" altLang="ko-KR" sz="1800" dirty="0" smtClean="0"/>
              <a:t>) </a:t>
            </a:r>
            <a:r>
              <a:rPr lang="ko-KR" altLang="en-US" sz="1800" dirty="0" smtClean="0"/>
              <a:t>구현을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위하여 </a:t>
            </a:r>
            <a:r>
              <a:rPr lang="en-US" altLang="ko-KR" sz="1800" dirty="0" smtClean="0"/>
              <a:t>Interface </a:t>
            </a:r>
            <a:r>
              <a:rPr lang="ko-KR" altLang="en-US" sz="1800" dirty="0" smtClean="0"/>
              <a:t>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먼저 작성하고 이를 상속받아 </a:t>
            </a:r>
            <a:r>
              <a:rPr lang="en-US" altLang="ko-KR" sz="1800" dirty="0" smtClean="0"/>
              <a:t>DAO</a:t>
            </a:r>
            <a:r>
              <a:rPr lang="ko-KR" altLang="en-US" sz="1800" dirty="0" smtClean="0"/>
              <a:t>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구현한다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</p:txBody>
      </p:sp>
      <p:grpSp>
        <p:nvGrpSpPr>
          <p:cNvPr id="4" name="그룹 3"/>
          <p:cNvGrpSpPr/>
          <p:nvPr/>
        </p:nvGrpSpPr>
        <p:grpSpPr>
          <a:xfrm>
            <a:off x="611560" y="3205337"/>
            <a:ext cx="7214136" cy="2837874"/>
            <a:chOff x="-493057" y="1040708"/>
            <a:chExt cx="7214136" cy="3089844"/>
          </a:xfrm>
        </p:grpSpPr>
        <p:grpSp>
          <p:nvGrpSpPr>
            <p:cNvPr id="5" name="그룹 4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2123729" y="3322639"/>
              <a:ext cx="1551838" cy="807913"/>
              <a:chOff x="2987824" y="836712"/>
              <a:chExt cx="1296144" cy="807913"/>
            </a:xfrm>
            <a:noFill/>
          </p:grpSpPr>
          <p:sp>
            <p:nvSpPr>
              <p:cNvPr id="34" name="TextBox 33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2711584"/>
              <a:ext cx="1068959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3" name="직선 화살표 연결선 12"/>
            <p:cNvCxnSpPr>
              <a:endCxn id="32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5" name="직선 화살표 연결선 14"/>
            <p:cNvCxnSpPr>
              <a:endCxn id="34" idx="3"/>
            </p:cNvCxnSpPr>
            <p:nvPr/>
          </p:nvCxnSpPr>
          <p:spPr>
            <a:xfrm flipH="1">
              <a:off x="3675566" y="3052950"/>
              <a:ext cx="248362" cy="67364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40" idx="2"/>
              <a:endCxn id="34" idx="1"/>
            </p:cNvCxnSpPr>
            <p:nvPr/>
          </p:nvCxnSpPr>
          <p:spPr>
            <a:xfrm>
              <a:off x="1684504" y="2992844"/>
              <a:ext cx="439224" cy="73375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36" idx="3"/>
              <a:endCxn id="9" idx="1"/>
            </p:cNvCxnSpPr>
            <p:nvPr/>
          </p:nvCxnSpPr>
          <p:spPr>
            <a:xfrm flipV="1">
              <a:off x="4837599" y="2343423"/>
              <a:ext cx="814521" cy="2300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0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stCxn id="10" idx="2"/>
              <a:endCxn id="24" idx="1"/>
            </p:cNvCxnSpPr>
            <p:nvPr/>
          </p:nvCxnSpPr>
          <p:spPr>
            <a:xfrm>
              <a:off x="6186600" y="3013178"/>
              <a:ext cx="238363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98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87712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106814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3131840" y="4915768"/>
            <a:ext cx="1105546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156176" y="733902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96108" y="3140967"/>
            <a:ext cx="1865984" cy="37330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8" name="직선 화살표 연결선 7"/>
          <p:cNvCxnSpPr>
            <a:cxnSpLocks noChangeShapeType="1"/>
          </p:cNvCxnSpPr>
          <p:nvPr/>
        </p:nvCxnSpPr>
        <p:spPr bwMode="auto">
          <a:xfrm flipH="1">
            <a:off x="4873563" y="1072456"/>
            <a:ext cx="2074702" cy="149244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670611" y="2564904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4873563" y="3430491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직선 화살표 연결선 15"/>
          <p:cNvCxnSpPr>
            <a:cxnSpLocks noChangeShapeType="1"/>
            <a:stCxn id="6" idx="2"/>
            <a:endCxn id="13" idx="0"/>
          </p:cNvCxnSpPr>
          <p:nvPr/>
        </p:nvCxnSpPr>
        <p:spPr bwMode="auto">
          <a:xfrm flipH="1">
            <a:off x="5319973" y="1072456"/>
            <a:ext cx="1628291" cy="235803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6847532" y="4221088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46660" y="1340768"/>
            <a:ext cx="288518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Inteface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2" name="직선 화살표 연결선 21"/>
          <p:cNvCxnSpPr>
            <a:cxnSpLocks noChangeShapeType="1"/>
            <a:stCxn id="21" idx="2"/>
            <a:endCxn id="7" idx="0"/>
          </p:cNvCxnSpPr>
          <p:nvPr/>
        </p:nvCxnSpPr>
        <p:spPr bwMode="auto">
          <a:xfrm>
            <a:off x="1689250" y="1679322"/>
            <a:ext cx="139850" cy="146164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05824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en-US" altLang="ko-KR" dirty="0"/>
              <a:t>Interface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64704"/>
            <a:ext cx="7617249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1850752" y="2588208"/>
            <a:ext cx="976164" cy="26113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15408" y="1880096"/>
            <a:ext cx="50494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err="1" smtClean="0"/>
              <a:t>UserDto</a:t>
            </a:r>
            <a:endParaRPr lang="ko-KR" alt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12543" y="2092206"/>
            <a:ext cx="50494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err="1" smtClean="0"/>
              <a:t>UserDto</a:t>
            </a:r>
            <a:endParaRPr lang="ko-KR" alt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17876" y="2317755"/>
            <a:ext cx="50494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err="1" smtClean="0"/>
              <a:t>UserDto</a:t>
            </a:r>
            <a:endParaRPr lang="ko-KR" alt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27401" y="2546355"/>
            <a:ext cx="50494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err="1" smtClean="0"/>
              <a:t>UserDto</a:t>
            </a:r>
            <a:endParaRPr lang="ko-KR" alt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57935" y="2757006"/>
            <a:ext cx="9938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UserDto</a:t>
            </a:r>
            <a:r>
              <a:rPr lang="en-US" altLang="ko-KR" sz="1200" b="1" dirty="0" smtClean="0"/>
              <a:t> user );</a:t>
            </a:r>
            <a:endParaRPr lang="ko-KR" alt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73613" y="2963044"/>
            <a:ext cx="9938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UserDto</a:t>
            </a:r>
            <a:r>
              <a:rPr lang="en-US" altLang="ko-KR" sz="1200" b="1" dirty="0" smtClean="0"/>
              <a:t> user );</a:t>
            </a:r>
            <a:endParaRPr lang="ko-KR" alt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03004" y="3110771"/>
            <a:ext cx="104496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 dirty="0" smtClean="0"/>
              <a:t>UserDto.java</a:t>
            </a:r>
            <a:endParaRPr lang="ko-KR" alt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37" y="853876"/>
            <a:ext cx="4464496" cy="356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085908" y="1944979"/>
            <a:ext cx="4104456" cy="19160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482363" y="987593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5" idx="1"/>
            <a:endCxn id="6" idx="0"/>
          </p:cNvCxnSpPr>
          <p:nvPr/>
        </p:nvCxnSpPr>
        <p:spPr bwMode="auto">
          <a:xfrm flipH="1">
            <a:off x="6138136" y="1156870"/>
            <a:ext cx="344227" cy="78810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887156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ko-KR" altLang="en-US" dirty="0" smtClean="0"/>
              <a:t>구현 클래스 생성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824536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386208" cy="5124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216150" y="5445224"/>
            <a:ext cx="1105546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911636" y="3861048"/>
            <a:ext cx="1865984" cy="50405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>
            <a:off x="4535246" y="1340768"/>
            <a:ext cx="987220" cy="46471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5076056" y="1805484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241298" y="2443019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46660" y="1340768"/>
            <a:ext cx="352226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user.dao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&gt;class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3" idx="2"/>
            <a:endCxn id="8" idx="0"/>
          </p:cNvCxnSpPr>
          <p:nvPr/>
        </p:nvCxnSpPr>
        <p:spPr bwMode="auto">
          <a:xfrm flipH="1">
            <a:off x="1844628" y="1679322"/>
            <a:ext cx="163164" cy="218172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/>
          <p:nvPr/>
        </p:nvSpPr>
        <p:spPr>
          <a:xfrm>
            <a:off x="4002820" y="1002214"/>
            <a:ext cx="106485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endCxn id="11" idx="0"/>
          </p:cNvCxnSpPr>
          <p:nvPr/>
        </p:nvCxnSpPr>
        <p:spPr bwMode="auto">
          <a:xfrm>
            <a:off x="4535246" y="1340768"/>
            <a:ext cx="1152462" cy="110225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grpSp>
        <p:nvGrpSpPr>
          <p:cNvPr id="23" name="그룹 22"/>
          <p:cNvGrpSpPr/>
          <p:nvPr/>
        </p:nvGrpSpPr>
        <p:grpSpPr>
          <a:xfrm>
            <a:off x="4496572" y="3295105"/>
            <a:ext cx="4133276" cy="3427827"/>
            <a:chOff x="6120871" y="182297"/>
            <a:chExt cx="4133276" cy="3427827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871" y="225748"/>
              <a:ext cx="2843617" cy="338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직사각형 25"/>
            <p:cNvSpPr>
              <a:spLocks noChangeArrowheads="1"/>
            </p:cNvSpPr>
            <p:nvPr/>
          </p:nvSpPr>
          <p:spPr bwMode="auto">
            <a:xfrm>
              <a:off x="6146694" y="1875961"/>
              <a:ext cx="1105546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7" name="직사각형 26"/>
            <p:cNvSpPr>
              <a:spLocks noChangeArrowheads="1"/>
            </p:cNvSpPr>
            <p:nvPr/>
          </p:nvSpPr>
          <p:spPr bwMode="auto">
            <a:xfrm>
              <a:off x="7380312" y="3254772"/>
              <a:ext cx="720080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9" name="직사각형 28"/>
            <p:cNvSpPr>
              <a:spLocks noChangeArrowheads="1"/>
            </p:cNvSpPr>
            <p:nvPr/>
          </p:nvSpPr>
          <p:spPr bwMode="auto">
            <a:xfrm>
              <a:off x="9534067" y="182297"/>
              <a:ext cx="720080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31" name="직사각형 30"/>
            <p:cNvSpPr>
              <a:spLocks noChangeArrowheads="1"/>
            </p:cNvSpPr>
            <p:nvPr/>
          </p:nvSpPr>
          <p:spPr bwMode="auto">
            <a:xfrm>
              <a:off x="8964488" y="2423549"/>
              <a:ext cx="472171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sp>
        <p:nvSpPr>
          <p:cNvPr id="24" name="자유형 23"/>
          <p:cNvSpPr/>
          <p:nvPr/>
        </p:nvSpPr>
        <p:spPr>
          <a:xfrm>
            <a:off x="7010400" y="3467100"/>
            <a:ext cx="1297432" cy="1549400"/>
          </a:xfrm>
          <a:custGeom>
            <a:avLst/>
            <a:gdLst>
              <a:gd name="connsiteX0" fmla="*/ 1270000 w 1297432"/>
              <a:gd name="connsiteY0" fmla="*/ 0 h 1549400"/>
              <a:gd name="connsiteX1" fmla="*/ 1130300 w 1297432"/>
              <a:gd name="connsiteY1" fmla="*/ 939800 h 1549400"/>
              <a:gd name="connsiteX2" fmla="*/ 0 w 1297432"/>
              <a:gd name="connsiteY2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432" h="1549400">
                <a:moveTo>
                  <a:pt x="1270000" y="0"/>
                </a:moveTo>
                <a:cubicBezTo>
                  <a:pt x="1305983" y="340783"/>
                  <a:pt x="1341967" y="681567"/>
                  <a:pt x="1130300" y="939800"/>
                </a:cubicBezTo>
                <a:cubicBezTo>
                  <a:pt x="918633" y="1198033"/>
                  <a:pt x="459316" y="1373716"/>
                  <a:pt x="0" y="154940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086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5252" y="117773"/>
            <a:ext cx="8153400" cy="646931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Dao</a:t>
            </a:r>
            <a:r>
              <a:rPr lang="ko-KR" altLang="en-US" sz="2800" dirty="0" smtClean="0"/>
              <a:t>구현 클래스생성</a:t>
            </a:r>
            <a:endParaRPr lang="ko-KR" alt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900728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932040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1829100" y="3191768"/>
            <a:ext cx="1374748" cy="18665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65416" y="3597399"/>
            <a:ext cx="95609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 smtClean="0"/>
              <a:t>UserDto.java</a:t>
            </a:r>
            <a:endParaRPr lang="ko-KR" altLang="en-US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11462"/>
            <a:ext cx="4680520" cy="2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5004048" y="836712"/>
            <a:ext cx="3672408" cy="2838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5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vc-contex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04" y="2996952"/>
            <a:ext cx="4396543" cy="31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 계층구조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1124744"/>
            <a:ext cx="8136904" cy="525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07555" y="910461"/>
            <a:ext cx="3240360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ContextLoaderListener</a:t>
            </a:r>
            <a:endParaRPr lang="ko-KR" altLang="en-US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2510805" cy="19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위쪽/아래쪽 화살표 6"/>
          <p:cNvSpPr/>
          <p:nvPr/>
        </p:nvSpPr>
        <p:spPr>
          <a:xfrm>
            <a:off x="2541663" y="1412776"/>
            <a:ext cx="216024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1"/>
          <p:cNvCxnSpPr>
            <a:stCxn id="4" idx="1"/>
            <a:endCxn id="9218" idx="2"/>
          </p:cNvCxnSpPr>
          <p:nvPr/>
        </p:nvCxnSpPr>
        <p:spPr>
          <a:xfrm rot="10800000">
            <a:off x="2587044" y="3753037"/>
            <a:ext cx="1481161" cy="804689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이등변 삼각형 12"/>
          <p:cNvSpPr/>
          <p:nvPr/>
        </p:nvSpPr>
        <p:spPr>
          <a:xfrm>
            <a:off x="2527735" y="3753037"/>
            <a:ext cx="144016" cy="209723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287616" y="1486644"/>
            <a:ext cx="4316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ko-KR" sz="16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ContextLoaderListener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와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DispatcherServlet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는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각각 별도의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WebApplicatonContext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err="1">
                <a:latin typeface="HY강B" pitchFamily="18" charset="-127"/>
                <a:ea typeface="HY강B" pitchFamily="18" charset="-127"/>
              </a:rPr>
              <a:t>인스턴스를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생성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ContextLoaderListener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가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root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 가 되고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DispatcherServlet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는 자식이 되어 빈을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상속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69839" y="4111239"/>
            <a:ext cx="217182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/>
              <a:t>applicationContext*.</a:t>
            </a:r>
            <a:r>
              <a:rPr lang="en-US" altLang="ko-KR" sz="1600" u="sng" dirty="0" smtClean="0"/>
              <a:t>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248049" y="5247580"/>
            <a:ext cx="257269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b="1" dirty="0">
                <a:solidFill>
                  <a:srgbClr val="0033CC"/>
                </a:solidFill>
              </a:rPr>
              <a:t>[servlet-name]-</a:t>
            </a:r>
            <a:r>
              <a:rPr lang="en-US" altLang="ko-KR" sz="1600" dirty="0"/>
              <a:t>servlet.xml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796136" y="376455"/>
            <a:ext cx="115098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/>
              <a:t>web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.xml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19" name="직선 화살표 연결선 18"/>
          <p:cNvCxnSpPr>
            <a:stCxn id="17" idx="3"/>
          </p:cNvCxnSpPr>
          <p:nvPr/>
        </p:nvCxnSpPr>
        <p:spPr>
          <a:xfrm>
            <a:off x="3820741" y="5416857"/>
            <a:ext cx="60724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1293540" y="3441700"/>
            <a:ext cx="303621" cy="6507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8" idx="2"/>
          </p:cNvCxnSpPr>
          <p:nvPr/>
        </p:nvCxnSpPr>
        <p:spPr>
          <a:xfrm flipH="1">
            <a:off x="6011588" y="715009"/>
            <a:ext cx="360040" cy="40973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파라미터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바인딩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4896544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위치 </a:t>
            </a:r>
            <a:r>
              <a:rPr lang="ko-KR" altLang="en-US" sz="1800" dirty="0" err="1" smtClean="0"/>
              <a:t>파라미터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치환자</a:t>
            </a:r>
            <a:endParaRPr lang="en-US" altLang="ko-KR" sz="1800" dirty="0" smtClean="0"/>
          </a:p>
          <a:p>
            <a:pPr marL="365760" lvl="1" indent="0">
              <a:buNone/>
            </a:pPr>
            <a:r>
              <a:rPr lang="en-US" altLang="ko-KR" sz="1600" dirty="0"/>
              <a:t>public void delete(String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, String password) {</a:t>
            </a:r>
          </a:p>
          <a:p>
            <a:pPr marL="640080" lvl="2" indent="0">
              <a:buNone/>
            </a:pPr>
            <a:r>
              <a:rPr lang="en-US" altLang="ko-KR" dirty="0" err="1" smtClean="0"/>
              <a:t>template.update</a:t>
            </a:r>
            <a:r>
              <a:rPr lang="en-US" altLang="ko-KR" dirty="0"/>
              <a:t>("delete from </a:t>
            </a:r>
            <a:r>
              <a:rPr lang="en-US" altLang="ko-KR" dirty="0" err="1"/>
              <a:t>member_tbl</a:t>
            </a:r>
            <a:r>
              <a:rPr lang="en-US" altLang="ko-KR" dirty="0"/>
              <a:t> where </a:t>
            </a:r>
            <a:r>
              <a:rPr lang="en-US" altLang="ko-KR" dirty="0" smtClean="0"/>
              <a:t>id=</a:t>
            </a:r>
            <a:r>
              <a:rPr lang="en-US" altLang="ko-KR" dirty="0" smtClean="0">
                <a:solidFill>
                  <a:srgbClr val="0000FF"/>
                </a:solidFill>
              </a:rPr>
              <a:t>?</a:t>
            </a:r>
            <a:r>
              <a:rPr lang="en-US" altLang="ko-KR" dirty="0" smtClean="0"/>
              <a:t> </a:t>
            </a:r>
            <a:r>
              <a:rPr lang="en-US" altLang="ko-KR" dirty="0"/>
              <a:t>AND </a:t>
            </a:r>
            <a:r>
              <a:rPr lang="en-US" altLang="ko-KR" dirty="0" smtClean="0"/>
              <a:t>pass=</a:t>
            </a:r>
            <a:r>
              <a:rPr lang="en-US" altLang="ko-KR" dirty="0" smtClean="0">
                <a:solidFill>
                  <a:srgbClr val="0000FF"/>
                </a:solidFill>
              </a:rPr>
              <a:t>?</a:t>
            </a:r>
            <a:r>
              <a:rPr lang="en-US" altLang="ko-KR" dirty="0" smtClean="0"/>
              <a:t>", </a:t>
            </a:r>
            <a:r>
              <a:rPr lang="en-US" altLang="ko-KR" dirty="0" err="1">
                <a:solidFill>
                  <a:srgbClr val="0000FF"/>
                </a:solidFill>
              </a:rPr>
              <a:t>userId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0000FF"/>
                </a:solidFill>
              </a:rPr>
              <a:t>password</a:t>
            </a:r>
            <a:r>
              <a:rPr lang="en-US" altLang="ko-KR" dirty="0"/>
              <a:t> </a:t>
            </a:r>
            <a:r>
              <a:rPr lang="en-US" altLang="ko-KR" dirty="0" smtClean="0"/>
              <a:t>);</a:t>
            </a:r>
          </a:p>
          <a:p>
            <a:pPr marL="365760" lvl="1" indent="0">
              <a:buNone/>
            </a:pPr>
            <a:r>
              <a:rPr lang="en-US" altLang="ko-KR" sz="1600" dirty="0" smtClean="0"/>
              <a:t>}</a:t>
            </a:r>
          </a:p>
          <a:p>
            <a:r>
              <a:rPr lang="ko-KR" altLang="en-US" sz="1800" dirty="0" smtClean="0"/>
              <a:t>이름 </a:t>
            </a:r>
            <a:r>
              <a:rPr lang="ko-KR" altLang="en-US" sz="1800" dirty="0" err="1" smtClean="0"/>
              <a:t>파라미터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치환자</a:t>
            </a:r>
            <a:endParaRPr lang="en-US" altLang="ko-KR" sz="1800" dirty="0" smtClean="0"/>
          </a:p>
          <a:p>
            <a:pPr lvl="1"/>
            <a:r>
              <a:rPr lang="en-US" altLang="ko-KR" sz="1600" i="1" dirty="0" smtClean="0">
                <a:solidFill>
                  <a:srgbClr val="0000FF"/>
                </a:solidFill>
              </a:rPr>
              <a:t>INSQL=“</a:t>
            </a:r>
            <a:r>
              <a:rPr lang="en-US" altLang="ko-KR" sz="1600" dirty="0" smtClean="0"/>
              <a:t>Insert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into member(</a:t>
            </a:r>
            <a:r>
              <a:rPr lang="en-US" altLang="ko-KR" sz="1600" dirty="0" err="1"/>
              <a:t>id,name,pass</a:t>
            </a:r>
            <a:r>
              <a:rPr lang="en-US" altLang="ko-KR" sz="1600" dirty="0"/>
              <a:t>) values ( </a:t>
            </a:r>
            <a:r>
              <a:rPr lang="en-US" altLang="ko-KR" sz="1600" dirty="0" smtClean="0">
                <a:solidFill>
                  <a:srgbClr val="FF0000"/>
                </a:solidFill>
              </a:rPr>
              <a:t>:id, :name, :pass</a:t>
            </a:r>
            <a:r>
              <a:rPr lang="en-US" altLang="ko-KR" sz="1600" dirty="0" smtClean="0"/>
              <a:t>)”</a:t>
            </a:r>
          </a:p>
          <a:p>
            <a:pPr marL="365760" lvl="1" indent="0">
              <a:buNone/>
            </a:pPr>
            <a:r>
              <a:rPr lang="en-US" altLang="ko-KR" sz="1600" dirty="0"/>
              <a:t>public void </a:t>
            </a:r>
            <a:r>
              <a:rPr lang="en-US" altLang="ko-KR" sz="1600" dirty="0" smtClean="0"/>
              <a:t>insert(</a:t>
            </a:r>
            <a:r>
              <a:rPr lang="en-US" altLang="ko-KR" sz="1600" dirty="0" err="1" smtClean="0"/>
              <a:t>UserDto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user) {</a:t>
            </a:r>
          </a:p>
          <a:p>
            <a:pPr marL="640080" lvl="2" indent="0">
              <a:buNone/>
            </a:pPr>
            <a:r>
              <a:rPr lang="en-US" altLang="ko-KR" dirty="0" err="1"/>
              <a:t>SqlParameterSource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parameterSource</a:t>
            </a:r>
            <a:r>
              <a:rPr lang="en-US" altLang="ko-KR" dirty="0" smtClean="0"/>
              <a:t> </a:t>
            </a:r>
            <a:r>
              <a:rPr lang="en-US" altLang="ko-KR" dirty="0"/>
              <a:t>= new </a:t>
            </a:r>
            <a:r>
              <a:rPr lang="en-US" altLang="ko-KR" dirty="0" err="1"/>
              <a:t>BeanPropertySqlParameterSource</a:t>
            </a:r>
            <a:r>
              <a:rPr lang="en-US" altLang="ko-KR" dirty="0"/>
              <a:t>(user);</a:t>
            </a:r>
          </a:p>
          <a:p>
            <a:pPr marL="640080" lvl="2" indent="0">
              <a:buNone/>
            </a:pPr>
            <a:r>
              <a:rPr lang="en-US" altLang="ko-KR" dirty="0" err="1" smtClean="0"/>
              <a:t>template.update</a:t>
            </a:r>
            <a:r>
              <a:rPr lang="en-US" altLang="ko-KR" dirty="0" smtClean="0"/>
              <a:t>(</a:t>
            </a:r>
            <a:r>
              <a:rPr lang="en-US" altLang="ko-KR" i="1" dirty="0" smtClean="0">
                <a:solidFill>
                  <a:srgbClr val="0000FF"/>
                </a:solidFill>
              </a:rPr>
              <a:t>INSQL</a:t>
            </a:r>
            <a:r>
              <a:rPr lang="en-US" altLang="ko-KR" i="1" dirty="0" smtClean="0"/>
              <a:t>, </a:t>
            </a:r>
            <a:r>
              <a:rPr lang="en-US" altLang="ko-KR" i="1" dirty="0" err="1">
                <a:solidFill>
                  <a:srgbClr val="0000FF"/>
                </a:solidFill>
              </a:rPr>
              <a:t>parameterSource</a:t>
            </a:r>
            <a:r>
              <a:rPr lang="en-US" altLang="ko-KR" i="1" dirty="0" smtClean="0"/>
              <a:t>);</a:t>
            </a:r>
            <a:endParaRPr lang="ko-KR" altLang="en-US" dirty="0"/>
          </a:p>
          <a:p>
            <a:pPr marL="365760" lvl="1" indent="0">
              <a:buNone/>
            </a:pPr>
            <a:r>
              <a:rPr lang="en-US" altLang="ko-KR" sz="1600" dirty="0" smtClean="0"/>
              <a:t>}</a:t>
            </a:r>
          </a:p>
          <a:p>
            <a:r>
              <a:rPr lang="en-US" altLang="ko-KR" sz="1800" dirty="0" err="1" smtClean="0"/>
              <a:t>SqlParameterSource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클래스</a:t>
            </a:r>
            <a:endParaRPr lang="en-US" altLang="ko-KR" sz="1800" dirty="0" smtClean="0"/>
          </a:p>
          <a:p>
            <a:pPr lvl="1"/>
            <a:r>
              <a:rPr lang="en-US" altLang="ko-KR" sz="1600" dirty="0"/>
              <a:t>DB</a:t>
            </a:r>
            <a:r>
              <a:rPr lang="ko-KR" altLang="en-US" sz="1600" dirty="0"/>
              <a:t>테이블의 </a:t>
            </a:r>
            <a:r>
              <a:rPr lang="ko-KR" altLang="en-US" sz="1600" dirty="0" smtClean="0"/>
              <a:t>필드 이름과 </a:t>
            </a:r>
            <a:r>
              <a:rPr lang="en-US" altLang="ko-KR" sz="1600" dirty="0" err="1" smtClean="0"/>
              <a:t>UserDto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객체의 속성 </a:t>
            </a:r>
            <a:r>
              <a:rPr lang="ko-KR" altLang="en-US" sz="1600" dirty="0"/>
              <a:t>이름을 </a:t>
            </a:r>
            <a:r>
              <a:rPr lang="ko-KR" altLang="en-US" sz="1600" dirty="0" err="1" smtClean="0"/>
              <a:t>매핑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이름이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같은 필드만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800" dirty="0" err="1" smtClean="0"/>
              <a:t>RowMapper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클래스</a:t>
            </a:r>
            <a:r>
              <a:rPr lang="en-US" altLang="ko-KR" sz="1800" dirty="0" smtClean="0"/>
              <a:t>( </a:t>
            </a:r>
            <a:r>
              <a:rPr lang="en-US" altLang="ko-KR" sz="1800" dirty="0" err="1" smtClean="0"/>
              <a:t>Rs</a:t>
            </a:r>
            <a:r>
              <a:rPr lang="ko-KR" altLang="en-US" sz="1800" dirty="0" smtClean="0"/>
              <a:t> </a:t>
            </a:r>
            <a:r>
              <a:rPr lang="en-US" altLang="ko-KR" sz="1800" dirty="0" smtClean="0">
                <a:sym typeface="Wingdings" panose="05000000000000000000" pitchFamily="2" charset="2"/>
              </a:rPr>
              <a:t> </a:t>
            </a:r>
            <a:r>
              <a:rPr lang="en-US" altLang="ko-KR" sz="1800" dirty="0" err="1" smtClean="0">
                <a:sym typeface="Wingdings" panose="05000000000000000000" pitchFamily="2" charset="2"/>
              </a:rPr>
              <a:t>UserDto</a:t>
            </a:r>
            <a:r>
              <a:rPr lang="en-US" altLang="ko-KR" sz="1800" dirty="0" smtClean="0">
                <a:sym typeface="Wingdings" panose="05000000000000000000" pitchFamily="2" charset="2"/>
              </a:rPr>
              <a:t> )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 </a:t>
            </a:r>
            <a:r>
              <a:rPr lang="en-US" altLang="ko-KR" sz="1600" dirty="0" err="1"/>
              <a:t>ResultSet</a:t>
            </a:r>
            <a:r>
              <a:rPr lang="ko-KR" altLang="en-US" sz="1600" dirty="0"/>
              <a:t>에서 값을 가져와 원하는 타입으로 </a:t>
            </a:r>
            <a:r>
              <a:rPr lang="ko-KR" altLang="en-US" sz="1600" dirty="0" err="1"/>
              <a:t>매핑할</a:t>
            </a:r>
            <a:r>
              <a:rPr lang="ko-KR" altLang="en-US" sz="1600" dirty="0"/>
              <a:t> 때 </a:t>
            </a:r>
            <a:r>
              <a:rPr lang="ko-KR" altLang="en-US" sz="1600" dirty="0" smtClean="0"/>
              <a:t>사용</a:t>
            </a:r>
            <a:endParaRPr lang="ko-KR" altLang="en-US" sz="1600" dirty="0"/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2368327" y="3467895"/>
            <a:ext cx="2160240" cy="2925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7740352" y="3153942"/>
            <a:ext cx="648072" cy="25866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3995936" y="3683000"/>
            <a:ext cx="4144764" cy="826120"/>
          </a:xfrm>
          <a:custGeom>
            <a:avLst/>
            <a:gdLst>
              <a:gd name="connsiteX0" fmla="*/ 4614617 w 4614617"/>
              <a:gd name="connsiteY0" fmla="*/ 0 h 1117600"/>
              <a:gd name="connsiteX1" fmla="*/ 741117 w 4614617"/>
              <a:gd name="connsiteY1" fmla="*/ 787400 h 1117600"/>
              <a:gd name="connsiteX2" fmla="*/ 4517 w 4614617"/>
              <a:gd name="connsiteY2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4617" h="1117600">
                <a:moveTo>
                  <a:pt x="4614617" y="0"/>
                </a:moveTo>
                <a:lnTo>
                  <a:pt x="741117" y="787400"/>
                </a:lnTo>
                <a:cubicBezTo>
                  <a:pt x="-27233" y="973667"/>
                  <a:pt x="-11358" y="1045633"/>
                  <a:pt x="4517" y="1117600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479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9144000" cy="518457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</a:rPr>
              <a:t>private static final String </a:t>
            </a:r>
            <a:r>
              <a:rPr lang="en-US" altLang="ko-KR" sz="1400" dirty="0">
                <a:solidFill>
                  <a:srgbClr val="0000FF"/>
                </a:solidFill>
              </a:rPr>
              <a:t>GETUSER_IDPASS</a:t>
            </a:r>
            <a:r>
              <a:rPr lang="en-US" altLang="ko-KR" sz="1400" dirty="0"/>
              <a:t> = "SELECT </a:t>
            </a:r>
            <a:r>
              <a:rPr lang="en-US" altLang="ko-KR" sz="1400" dirty="0" smtClean="0"/>
              <a:t>*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id = ? AND pass = ?";</a:t>
            </a:r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accent4">
                    <a:lumMod val="75000"/>
                  </a:schemeClr>
                </a:solidFill>
              </a:rPr>
              <a:t>private 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</a:rPr>
              <a:t>static final String </a:t>
            </a:r>
            <a:r>
              <a:rPr lang="en-US" altLang="ko-KR" sz="1400" dirty="0" smtClean="0">
                <a:solidFill>
                  <a:srgbClr val="0000FF"/>
                </a:solidFill>
              </a:rPr>
              <a:t>GETUSER_ID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"SELECT </a:t>
            </a:r>
            <a:r>
              <a:rPr lang="en-US" altLang="ko-KR" sz="1400" dirty="0" smtClean="0"/>
              <a:t>* </a:t>
            </a:r>
            <a:r>
              <a:rPr lang="en-US" altLang="ko-KR" sz="1400" dirty="0"/>
              <a:t>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id = ?";</a:t>
            </a:r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accent4">
                    <a:lumMod val="75000"/>
                  </a:schemeClr>
                </a:solidFill>
              </a:rPr>
              <a:t>private 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</a:rPr>
              <a:t>static final String </a:t>
            </a:r>
            <a:r>
              <a:rPr lang="en-US" altLang="ko-KR" sz="1400" i="1" dirty="0" smtClean="0">
                <a:solidFill>
                  <a:srgbClr val="0000FF"/>
                </a:solidFill>
              </a:rPr>
              <a:t>GETID </a:t>
            </a:r>
            <a:r>
              <a:rPr lang="en-US" altLang="ko-KR" sz="1400" i="1" dirty="0" smtClean="0"/>
              <a:t> </a:t>
            </a:r>
            <a:r>
              <a:rPr lang="en-US" altLang="ko-KR" sz="1400" i="1" dirty="0"/>
              <a:t>= "</a:t>
            </a:r>
            <a:r>
              <a:rPr lang="en-US" altLang="ko-KR" sz="1400" dirty="0"/>
              <a:t>select id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</a:t>
            </a:r>
            <a:r>
              <a:rPr lang="en-US" altLang="ko-KR" sz="1400" dirty="0" smtClean="0"/>
              <a:t>name=? </a:t>
            </a:r>
            <a:r>
              <a:rPr lang="en-US" altLang="ko-KR" sz="1400" dirty="0"/>
              <a:t>and </a:t>
            </a:r>
            <a:r>
              <a:rPr lang="en-US" altLang="ko-KR" sz="1400" dirty="0" err="1" smtClean="0"/>
              <a:t>jumin</a:t>
            </a:r>
            <a:r>
              <a:rPr lang="en-US" altLang="ko-KR" sz="1400" dirty="0" smtClean="0"/>
              <a:t>=?";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accent4">
                    <a:lumMod val="75000"/>
                  </a:schemeClr>
                </a:solidFill>
              </a:rPr>
              <a:t>private 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</a:rPr>
              <a:t>static final String </a:t>
            </a:r>
            <a:r>
              <a:rPr lang="en-US" altLang="ko-KR" sz="1400" dirty="0" smtClean="0">
                <a:solidFill>
                  <a:srgbClr val="0000FF"/>
                </a:solidFill>
              </a:rPr>
              <a:t>GETPASS 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"select pass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</a:t>
            </a:r>
            <a:r>
              <a:rPr lang="en-US" altLang="ko-KR" sz="1400" dirty="0" smtClean="0"/>
              <a:t>id=? </a:t>
            </a:r>
            <a:r>
              <a:rPr lang="en-US" altLang="ko-KR" sz="1400" dirty="0"/>
              <a:t>and </a:t>
            </a:r>
            <a:r>
              <a:rPr lang="en-US" altLang="ko-KR" sz="1400" dirty="0" err="1" smtClean="0"/>
              <a:t>jumin</a:t>
            </a:r>
            <a:r>
              <a:rPr lang="en-US" altLang="ko-KR" sz="1400" dirty="0" smtClean="0"/>
              <a:t>=?";</a:t>
            </a:r>
            <a:endParaRPr lang="en-US" altLang="ko-KR" sz="1400" dirty="0"/>
          </a:p>
          <a:p>
            <a:pPr marL="0" indent="0">
              <a:buNone/>
            </a:pPr>
            <a:endParaRPr lang="ko-KR" altLang="en-US" sz="1400" dirty="0"/>
          </a:p>
          <a:p>
            <a:pPr marL="0" indent="0">
              <a:buNone/>
            </a:pP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</a:rPr>
              <a:t>private static final String </a:t>
            </a:r>
            <a:r>
              <a:rPr lang="en-US" altLang="ko-KR" sz="1400" dirty="0" smtClean="0">
                <a:solidFill>
                  <a:srgbClr val="0000FF"/>
                </a:solidFill>
              </a:rPr>
              <a:t>INSERT </a:t>
            </a:r>
            <a:r>
              <a:rPr lang="en-US" altLang="ko-KR" sz="1400" dirty="0"/>
              <a:t>= "INSERT INTO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(id, pass, name, </a:t>
            </a:r>
            <a:r>
              <a:rPr lang="en-US" altLang="ko-KR" sz="1400" dirty="0" err="1"/>
              <a:t>jumin</a:t>
            </a:r>
            <a:r>
              <a:rPr lang="en-US" altLang="ko-KR" sz="1400" dirty="0"/>
              <a:t>, zip, addr1, addr2, phone, email</a:t>
            </a:r>
            <a:r>
              <a:rPr lang="en-US" altLang="ko-KR" sz="1400" dirty="0" smtClean="0"/>
              <a:t>)"</a:t>
            </a:r>
          </a:p>
          <a:p>
            <a:pPr marL="0" indent="0">
              <a:buNone/>
            </a:pPr>
            <a:r>
              <a:rPr lang="en-US" altLang="ko-KR" sz="1400" dirty="0" smtClean="0"/>
              <a:t>+ " VALUES(:Id, :pass, </a:t>
            </a:r>
            <a:r>
              <a:rPr lang="en-US" altLang="ko-KR" sz="1400" dirty="0" smtClean="0"/>
              <a:t>:name</a:t>
            </a:r>
            <a:r>
              <a:rPr lang="en-US" altLang="ko-KR" sz="1400" dirty="0" smtClean="0"/>
              <a:t>, </a:t>
            </a:r>
            <a:r>
              <a:rPr lang="en-US" altLang="ko-KR" sz="1400" dirty="0" smtClean="0"/>
              <a:t>:</a:t>
            </a:r>
            <a:r>
              <a:rPr lang="en-US" altLang="ko-KR" sz="1400" dirty="0" err="1" smtClean="0"/>
              <a:t>jumin</a:t>
            </a:r>
            <a:r>
              <a:rPr lang="en-US" altLang="ko-KR" sz="1400" dirty="0" smtClean="0"/>
              <a:t>, :zip, :addr1, :addr2, :phone, :email)";</a:t>
            </a:r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accent4">
                    <a:lumMod val="75000"/>
                  </a:schemeClr>
                </a:solidFill>
              </a:rPr>
              <a:t>private 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</a:rPr>
              <a:t>static final String </a:t>
            </a:r>
            <a:r>
              <a:rPr lang="en-US" altLang="ko-KR" sz="1400" dirty="0" smtClean="0">
                <a:solidFill>
                  <a:srgbClr val="0000FF"/>
                </a:solidFill>
              </a:rPr>
              <a:t>UPDATE </a:t>
            </a:r>
            <a:r>
              <a:rPr lang="en-US" altLang="ko-KR" sz="1400" dirty="0"/>
              <a:t>= "UPDATE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SET pass = :pass, zip = :zip, addr1 = :addr1, addr2 = :addr2, phone = :phone, email = :email WHERE id = :id";</a:t>
            </a: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09252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en-US" altLang="ko-KR" sz="2800" b="1" dirty="0" smtClean="0"/>
              <a:t>Spring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JDBC</a:t>
            </a:r>
            <a:r>
              <a:rPr lang="ko-KR" altLang="en-US" sz="2800" b="1" dirty="0"/>
              <a:t>를 위한 </a:t>
            </a:r>
            <a:r>
              <a:rPr lang="en-US" altLang="ko-KR" sz="2800" dirty="0" err="1" smtClean="0">
                <a:solidFill>
                  <a:srgbClr val="0000FF"/>
                </a:solidFill>
              </a:rPr>
              <a:t>jdbcTemplate</a:t>
            </a:r>
            <a:r>
              <a:rPr lang="en-US" altLang="ko-KR" sz="2800" dirty="0" smtClean="0">
                <a:solidFill>
                  <a:srgbClr val="0000FF"/>
                </a:solidFill>
              </a:rPr>
              <a:t>  </a:t>
            </a:r>
            <a:r>
              <a:rPr lang="ko-KR" altLang="en-US" sz="2800" dirty="0" smtClean="0">
                <a:solidFill>
                  <a:srgbClr val="0000FF"/>
                </a:solidFill>
              </a:rPr>
              <a:t>클래스</a:t>
            </a:r>
            <a:r>
              <a:rPr lang="en-US" altLang="ko-KR" sz="2800" dirty="0" smtClean="0">
                <a:solidFill>
                  <a:srgbClr val="0000FF"/>
                </a:solidFill>
              </a:rPr>
              <a:t>  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032448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Connection</a:t>
            </a:r>
            <a:r>
              <a:rPr lang="ko-KR" altLang="en-US" sz="1800" dirty="0"/>
              <a:t>을 구하고</a:t>
            </a:r>
            <a:r>
              <a:rPr lang="en-US" altLang="ko-KR" sz="1800" dirty="0"/>
              <a:t>, try-catch-finally</a:t>
            </a:r>
            <a:r>
              <a:rPr lang="ko-KR" altLang="en-US" sz="1800" dirty="0"/>
              <a:t>로 자원을 관리하는 </a:t>
            </a:r>
            <a:r>
              <a:rPr lang="ko-KR" altLang="en-US" sz="1800" dirty="0" smtClean="0"/>
              <a:t>등 예외 처리의 중복된 </a:t>
            </a:r>
            <a:r>
              <a:rPr lang="ko-KR" altLang="en-US" sz="1800" dirty="0"/>
              <a:t>코드를 제거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JDBC</a:t>
            </a:r>
            <a:r>
              <a:rPr lang="ko-KR" altLang="en-US" sz="1800" dirty="0"/>
              <a:t>를 위한 세 개의 템플릿 </a:t>
            </a:r>
            <a:r>
              <a:rPr lang="ko-KR" altLang="en-US" sz="1800" dirty="0" smtClean="0"/>
              <a:t>클래스</a:t>
            </a:r>
            <a:endParaRPr lang="en-US" altLang="ko-KR" sz="1800" dirty="0" smtClean="0"/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jdbcTemplate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ko-KR" altLang="en-US" dirty="0" smtClean="0"/>
              <a:t>기본적인 </a:t>
            </a:r>
            <a:r>
              <a:rPr lang="en-US" altLang="ko-KR" dirty="0"/>
              <a:t>JDBC </a:t>
            </a:r>
            <a:r>
              <a:rPr lang="ko-KR" altLang="en-US" dirty="0"/>
              <a:t>템플릿 클래스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JDBC</a:t>
            </a:r>
            <a:r>
              <a:rPr lang="ko-KR" altLang="en-US" dirty="0"/>
              <a:t>를 이용해서 데이터에 대한 접근을 제공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NamedParameterjdbcTemplate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dirty="0" smtClean="0"/>
              <a:t> </a:t>
            </a:r>
            <a:r>
              <a:rPr lang="en-US" altLang="ko-KR" dirty="0" err="1"/>
              <a:t>PreparedStatement</a:t>
            </a:r>
            <a:r>
              <a:rPr lang="ko-KR" altLang="en-US" dirty="0"/>
              <a:t>에서 </a:t>
            </a:r>
            <a:r>
              <a:rPr lang="ko-KR" altLang="en-US" dirty="0" smtClean="0"/>
              <a:t>위치 </a:t>
            </a:r>
            <a:r>
              <a:rPr lang="ko-KR" altLang="en-US" dirty="0"/>
              <a:t>기반의 </a:t>
            </a:r>
            <a:r>
              <a:rPr lang="ko-KR" altLang="en-US" dirty="0" err="1"/>
              <a:t>파라미터가</a:t>
            </a:r>
            <a:r>
              <a:rPr lang="ko-KR" altLang="en-US" dirty="0"/>
              <a:t> 아닌 이름을 가진 </a:t>
            </a:r>
            <a:r>
              <a:rPr lang="ko-KR" altLang="en-US" dirty="0" err="1"/>
              <a:t>파라미터를</a:t>
            </a:r>
            <a:r>
              <a:rPr lang="ko-KR" altLang="en-US" dirty="0"/>
              <a:t> 사용할 수 있도록 지원하는 템플릿 클래스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SimplejdbcTemplate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dirty="0" err="1" smtClean="0"/>
              <a:t>JdbcTemplate</a:t>
            </a:r>
            <a:r>
              <a:rPr lang="ko-KR" altLang="en-US" dirty="0" smtClean="0"/>
              <a:t>기능을 향상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위치와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이름 기반  </a:t>
            </a:r>
            <a:r>
              <a:rPr lang="ko-KR" altLang="en-US" dirty="0" err="1" smtClean="0"/>
              <a:t>파라메터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 </a:t>
            </a:r>
            <a:endParaRPr lang="en-US" altLang="ko-KR" dirty="0" smtClean="0"/>
          </a:p>
          <a:p>
            <a:r>
              <a:rPr lang="en-US" altLang="ko-KR" sz="1800" dirty="0" err="1" smtClean="0"/>
              <a:t>JdbcTemplate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생성과 </a:t>
            </a:r>
            <a:r>
              <a:rPr lang="en-US" altLang="ko-KR" sz="1800" dirty="0" err="1" smtClean="0"/>
              <a:t>DataSource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주입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en-US" altLang="ko-KR" sz="1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7650" y="4725144"/>
            <a:ext cx="6908700" cy="1477328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private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jdbcTemplate</a:t>
            </a:r>
            <a:r>
              <a:rPr lang="en-US" altLang="ko-KR" dirty="0" smtClean="0"/>
              <a:t>  template</a:t>
            </a:r>
            <a:r>
              <a:rPr lang="en-US" altLang="ko-KR" dirty="0"/>
              <a:t>;</a:t>
            </a:r>
          </a:p>
          <a:p>
            <a:endParaRPr lang="ko-KR" altLang="en-US" dirty="0"/>
          </a:p>
          <a:p>
            <a:r>
              <a:rPr lang="en-US" altLang="ko-KR" dirty="0"/>
              <a:t>public void </a:t>
            </a:r>
            <a:r>
              <a:rPr lang="en-US" altLang="ko-KR" dirty="0" err="1"/>
              <a:t>setDataSource</a:t>
            </a:r>
            <a:r>
              <a:rPr lang="en-US" altLang="ko-KR" dirty="0"/>
              <a:t>(</a:t>
            </a:r>
            <a:r>
              <a:rPr lang="en-US" altLang="ko-KR" dirty="0" err="1"/>
              <a:t>DataSource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dataSource</a:t>
            </a:r>
            <a:r>
              <a:rPr lang="en-US" altLang="ko-KR" dirty="0"/>
              <a:t>) {</a:t>
            </a:r>
          </a:p>
          <a:p>
            <a:pPr lvl="1"/>
            <a:r>
              <a:rPr lang="en-US" altLang="ko-KR" dirty="0" err="1"/>
              <a:t>this.template</a:t>
            </a:r>
            <a:r>
              <a:rPr lang="en-US" altLang="ko-KR" dirty="0"/>
              <a:t> = new </a:t>
            </a:r>
            <a:r>
              <a:rPr lang="en-US" altLang="ko-KR" dirty="0" err="1" smtClean="0"/>
              <a:t>jdbcTemplate</a:t>
            </a:r>
            <a:r>
              <a:rPr lang="en-US" altLang="ko-KR" dirty="0" smtClean="0"/>
              <a:t>(</a:t>
            </a:r>
            <a:r>
              <a:rPr lang="en-US" altLang="ko-KR" dirty="0" err="1" smtClean="0">
                <a:solidFill>
                  <a:srgbClr val="0000FF"/>
                </a:solidFill>
              </a:rPr>
              <a:t>dataSource</a:t>
            </a:r>
            <a:r>
              <a:rPr lang="en-US" altLang="ko-KR" dirty="0"/>
              <a:t>);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729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검색코드의 구현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6032" y="692696"/>
            <a:ext cx="9073008" cy="590465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FF"/>
                </a:solidFill>
              </a:rPr>
              <a:t>private static final String </a:t>
            </a:r>
            <a:r>
              <a:rPr lang="en-US" altLang="ko-KR" sz="1400" dirty="0">
                <a:solidFill>
                  <a:srgbClr val="7030A0"/>
                </a:solidFill>
              </a:rPr>
              <a:t>GETUSER_IDPASS</a:t>
            </a:r>
            <a:r>
              <a:rPr lang="en-US" altLang="ko-KR" sz="1400" dirty="0">
                <a:solidFill>
                  <a:srgbClr val="0000FF"/>
                </a:solidFill>
              </a:rPr>
              <a:t> = "SELECT * FROM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WHERE id = ? AND pass = ?";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 smtClean="0"/>
              <a:t>@</a:t>
            </a:r>
            <a:r>
              <a:rPr lang="en-US" altLang="ko-KR" sz="1600" dirty="0"/>
              <a:t>Override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public User </a:t>
            </a:r>
            <a:r>
              <a:rPr lang="en-US" altLang="ko-KR" sz="1600" dirty="0" err="1"/>
              <a:t>findUser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, String password)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 smtClean="0"/>
              <a:t>RowMapper</a:t>
            </a:r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UserDto</a:t>
            </a:r>
            <a:r>
              <a:rPr lang="en-US" altLang="ko-KR" sz="1400" dirty="0" smtClean="0"/>
              <a:t>&gt;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 = new </a:t>
            </a:r>
            <a:r>
              <a:rPr lang="en-US" altLang="ko-KR" sz="1400" dirty="0" err="1" smtClean="0"/>
              <a:t>BeanPropertyRowMapper</a:t>
            </a:r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UserDto</a:t>
            </a:r>
            <a:r>
              <a:rPr lang="en-US" altLang="ko-KR" sz="1400" dirty="0" smtClean="0"/>
              <a:t>&gt;(</a:t>
            </a:r>
            <a:r>
              <a:rPr lang="en-US" altLang="ko-KR" sz="1400" dirty="0" err="1" smtClean="0"/>
              <a:t>UserDto.class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 </a:t>
            </a:r>
            <a:r>
              <a:rPr lang="en-US" altLang="ko-KR" sz="1400" dirty="0" err="1" smtClean="0"/>
              <a:t>this.template.queryForObject</a:t>
            </a:r>
            <a:r>
              <a:rPr lang="en-US" altLang="ko-KR" sz="1400" dirty="0" smtClean="0"/>
              <a:t>(</a:t>
            </a:r>
            <a:r>
              <a:rPr lang="en-US" altLang="ko-KR" sz="1400" dirty="0">
                <a:solidFill>
                  <a:srgbClr val="660066"/>
                </a:solidFill>
              </a:rPr>
              <a:t>GETUSER_IDPAS</a:t>
            </a:r>
            <a:r>
              <a:rPr lang="en-US" altLang="ko-KR" sz="1400" dirty="0">
                <a:solidFill>
                  <a:srgbClr val="7030A0"/>
                </a:solidFill>
              </a:rPr>
              <a:t>S</a:t>
            </a:r>
            <a:r>
              <a:rPr lang="en-US" altLang="ko-KR" sz="1400" dirty="0" smtClean="0"/>
              <a:t>,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userId</a:t>
            </a:r>
            <a:r>
              <a:rPr lang="en-US" altLang="ko-KR" sz="1400" dirty="0"/>
              <a:t>, password);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FF"/>
                </a:solidFill>
              </a:rPr>
              <a:t>private static final String </a:t>
            </a:r>
            <a:r>
              <a:rPr lang="en-US" altLang="ko-KR" sz="1400" dirty="0">
                <a:solidFill>
                  <a:srgbClr val="660066"/>
                </a:solidFill>
              </a:rPr>
              <a:t>GETUSER_ID</a:t>
            </a:r>
            <a:r>
              <a:rPr lang="en-US" altLang="ko-KR" sz="1400" dirty="0">
                <a:solidFill>
                  <a:srgbClr val="0000FF"/>
                </a:solidFill>
              </a:rPr>
              <a:t> = "SELECT * FROM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WHERE id = </a:t>
            </a:r>
            <a:r>
              <a:rPr lang="en-US" altLang="ko-KR" sz="1400" dirty="0" smtClean="0">
                <a:solidFill>
                  <a:srgbClr val="0000FF"/>
                </a:solidFill>
              </a:rPr>
              <a:t>?";</a:t>
            </a:r>
            <a:endParaRPr lang="ko-KR" altLang="en-US" sz="1400" dirty="0">
              <a:solidFill>
                <a:srgbClr val="0000FF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public User </a:t>
            </a:r>
            <a:r>
              <a:rPr lang="en-US" altLang="ko-KR" sz="1600" dirty="0" err="1"/>
              <a:t>findUser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BeanPropertyRowMapper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&gt;(</a:t>
            </a:r>
            <a:r>
              <a:rPr lang="en-US" altLang="ko-KR" sz="1400" dirty="0" err="1"/>
              <a:t>UserDto.class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 </a:t>
            </a:r>
            <a:r>
              <a:rPr lang="en-US" altLang="ko-KR" sz="1400" dirty="0" err="1" smtClean="0"/>
              <a:t>this.template.queryForObject</a:t>
            </a:r>
            <a:r>
              <a:rPr lang="en-US" altLang="ko-KR" sz="1400" dirty="0" smtClean="0"/>
              <a:t>(</a:t>
            </a:r>
            <a:r>
              <a:rPr lang="en-US" altLang="ko-KR" sz="1400" dirty="0">
                <a:solidFill>
                  <a:srgbClr val="7030A0"/>
                </a:solidFill>
              </a:rPr>
              <a:t>GETUSER_ID</a:t>
            </a:r>
            <a:r>
              <a:rPr lang="en-US" altLang="ko-KR" sz="1400" dirty="0" smtClean="0"/>
              <a:t>,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userId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private static final String </a:t>
            </a:r>
            <a:r>
              <a:rPr lang="en-US" altLang="ko-KR" sz="1600" dirty="0">
                <a:solidFill>
                  <a:srgbClr val="660066"/>
                </a:solidFill>
              </a:rPr>
              <a:t>GETID</a:t>
            </a:r>
            <a:r>
              <a:rPr lang="en-US" altLang="ko-KR" sz="1600" i="1" dirty="0">
                <a:solidFill>
                  <a:srgbClr val="7030A0"/>
                </a:solidFill>
              </a:rPr>
              <a:t> </a:t>
            </a:r>
            <a:r>
              <a:rPr lang="en-US" altLang="ko-KR" sz="1600" i="1" dirty="0">
                <a:solidFill>
                  <a:srgbClr val="0000FF"/>
                </a:solidFill>
              </a:rPr>
              <a:t> = "</a:t>
            </a:r>
            <a:r>
              <a:rPr lang="en-US" altLang="ko-KR" sz="1600" dirty="0">
                <a:solidFill>
                  <a:srgbClr val="0000FF"/>
                </a:solidFill>
              </a:rPr>
              <a:t>select id from </a:t>
            </a:r>
            <a:r>
              <a:rPr lang="en-US" altLang="ko-KR" sz="1600" dirty="0" err="1">
                <a:solidFill>
                  <a:srgbClr val="0000FF"/>
                </a:solidFill>
              </a:rPr>
              <a:t>member_tbl</a:t>
            </a:r>
            <a:r>
              <a:rPr lang="en-US" altLang="ko-KR" sz="1600" dirty="0">
                <a:solidFill>
                  <a:srgbClr val="0000FF"/>
                </a:solidFill>
              </a:rPr>
              <a:t> where name=? and </a:t>
            </a:r>
            <a:r>
              <a:rPr lang="en-US" altLang="ko-KR" sz="1600" dirty="0" err="1">
                <a:solidFill>
                  <a:srgbClr val="0000FF"/>
                </a:solidFill>
              </a:rPr>
              <a:t>jumin</a:t>
            </a:r>
            <a:r>
              <a:rPr lang="en-US" altLang="ko-KR" sz="1600" dirty="0">
                <a:solidFill>
                  <a:srgbClr val="0000FF"/>
                </a:solidFill>
              </a:rPr>
              <a:t>=?";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 smtClean="0"/>
              <a:t>public </a:t>
            </a:r>
            <a:r>
              <a:rPr lang="en-US" altLang="ko-KR" sz="1600" dirty="0"/>
              <a:t>User </a:t>
            </a:r>
            <a:r>
              <a:rPr lang="en-US" altLang="ko-KR" sz="1600" dirty="0" err="1"/>
              <a:t>findId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me_name</a:t>
            </a:r>
            <a:r>
              <a:rPr lang="en-US" altLang="ko-KR" sz="1600" dirty="0"/>
              <a:t>, String </a:t>
            </a:r>
            <a:r>
              <a:rPr lang="en-US" altLang="ko-KR" sz="1600" dirty="0" err="1"/>
              <a:t>me_jumin</a:t>
            </a:r>
            <a:r>
              <a:rPr lang="en-US" altLang="ko-KR" sz="1600" dirty="0"/>
              <a:t>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BeanPropertyRowMapper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&gt;(</a:t>
            </a:r>
            <a:r>
              <a:rPr lang="en-US" altLang="ko-KR" sz="1400" dirty="0" err="1"/>
              <a:t>UserDto.class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 </a:t>
            </a:r>
            <a:r>
              <a:rPr lang="en-US" altLang="ko-KR" sz="1400" dirty="0" err="1"/>
              <a:t>this.template.queryForObject</a:t>
            </a:r>
            <a:r>
              <a:rPr lang="en-US" altLang="ko-KR" sz="1400" dirty="0"/>
              <a:t>(</a:t>
            </a:r>
            <a:r>
              <a:rPr lang="en-US" altLang="ko-KR" sz="1400" dirty="0">
                <a:solidFill>
                  <a:srgbClr val="7030A0"/>
                </a:solidFill>
              </a:rPr>
              <a:t>GETID</a:t>
            </a:r>
            <a:r>
              <a:rPr lang="en-US" altLang="ko-KR" sz="1400" dirty="0"/>
              <a:t>,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me_name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me_jumin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</a:rPr>
              <a:t>private static final String </a:t>
            </a:r>
            <a:r>
              <a:rPr lang="en-US" altLang="ko-KR" sz="1400" dirty="0">
                <a:solidFill>
                  <a:srgbClr val="660066"/>
                </a:solidFill>
              </a:rPr>
              <a:t>GETPASS </a:t>
            </a:r>
            <a:r>
              <a:rPr lang="en-US" altLang="ko-KR" sz="1400" dirty="0">
                <a:solidFill>
                  <a:srgbClr val="0000FF"/>
                </a:solidFill>
              </a:rPr>
              <a:t> = "select pass from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where id=? and </a:t>
            </a:r>
            <a:r>
              <a:rPr lang="en-US" altLang="ko-KR" sz="1400" dirty="0" err="1">
                <a:solidFill>
                  <a:srgbClr val="0000FF"/>
                </a:solidFill>
              </a:rPr>
              <a:t>jumin</a:t>
            </a:r>
            <a:r>
              <a:rPr lang="en-US" altLang="ko-KR" sz="1400" dirty="0" smtClean="0">
                <a:solidFill>
                  <a:srgbClr val="0000FF"/>
                </a:solidFill>
              </a:rPr>
              <a:t>=?";</a:t>
            </a:r>
            <a:endParaRPr lang="ko-KR" altLang="en-US" sz="1400" dirty="0">
              <a:solidFill>
                <a:srgbClr val="0000FF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public User </a:t>
            </a:r>
            <a:r>
              <a:rPr lang="en-US" altLang="ko-KR" sz="1600" dirty="0" err="1"/>
              <a:t>findPass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, String </a:t>
            </a:r>
            <a:r>
              <a:rPr lang="en-US" altLang="ko-KR" sz="1600" dirty="0" err="1"/>
              <a:t>me_jumin</a:t>
            </a:r>
            <a:r>
              <a:rPr lang="en-US" altLang="ko-KR" sz="1600" dirty="0"/>
              <a:t>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BeanPropertyRowMapper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&gt;(</a:t>
            </a:r>
            <a:r>
              <a:rPr lang="en-US" altLang="ko-KR" sz="1400" dirty="0" err="1"/>
              <a:t>UserDto.class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 </a:t>
            </a:r>
            <a:r>
              <a:rPr lang="en-US" altLang="ko-KR" sz="1400" dirty="0" err="1"/>
              <a:t>this.template.queryForObject</a:t>
            </a:r>
            <a:r>
              <a:rPr lang="en-US" altLang="ko-KR" sz="1400" dirty="0"/>
              <a:t>(</a:t>
            </a:r>
            <a:r>
              <a:rPr lang="en-US" altLang="ko-KR" sz="1400" dirty="0">
                <a:solidFill>
                  <a:srgbClr val="660066"/>
                </a:solidFill>
              </a:rPr>
              <a:t>GETPASS</a:t>
            </a:r>
            <a:r>
              <a:rPr lang="en-US" altLang="ko-KR" sz="1400" dirty="0"/>
              <a:t>,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userId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me_jumin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997501"/>
            <a:ext cx="3168352" cy="52322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    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 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UserDto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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Rs</a:t>
            </a:r>
            <a:endParaRPr lang="en-US" altLang="ko-KR" sz="1400" b="1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  <a:sym typeface="Wingdings" panose="05000000000000000000" pitchFamily="2" charset="2"/>
            </a:endParaRP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sqlparameterSource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  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RowMapper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</a:t>
            </a:r>
            <a:endParaRPr lang="ko-KR" altLang="en-US" sz="1400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8485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생성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</a:t>
            </a:r>
            <a:r>
              <a:rPr lang="ko-KR" altLang="en-US" dirty="0" smtClean="0"/>
              <a:t>삭제 코드 구현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9144000" cy="568863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private </a:t>
            </a:r>
            <a:r>
              <a:rPr lang="en-US" altLang="ko-KR" sz="1400" dirty="0">
                <a:solidFill>
                  <a:srgbClr val="0000FF"/>
                </a:solidFill>
              </a:rPr>
              <a:t>static final String </a:t>
            </a:r>
            <a:r>
              <a:rPr lang="en-US" altLang="ko-KR" sz="1400" b="1" dirty="0">
                <a:solidFill>
                  <a:srgbClr val="660066"/>
                </a:solidFill>
              </a:rPr>
              <a:t>UPDATE</a:t>
            </a:r>
            <a:r>
              <a:rPr lang="en-US" altLang="ko-KR" sz="1400" dirty="0">
                <a:solidFill>
                  <a:srgbClr val="0000FF"/>
                </a:solidFill>
              </a:rPr>
              <a:t> = "UPDATE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SET pass = </a:t>
            </a:r>
            <a:r>
              <a:rPr lang="en-US" altLang="ko-KR" sz="1400" dirty="0">
                <a:solidFill>
                  <a:srgbClr val="660066"/>
                </a:solidFill>
              </a:rPr>
              <a:t>:pass</a:t>
            </a:r>
            <a:r>
              <a:rPr lang="en-US" altLang="ko-KR" sz="1400" dirty="0">
                <a:solidFill>
                  <a:srgbClr val="0000FF"/>
                </a:solidFill>
              </a:rPr>
              <a:t>, zip = </a:t>
            </a:r>
            <a:r>
              <a:rPr lang="en-US" altLang="ko-KR" sz="1400" dirty="0">
                <a:solidFill>
                  <a:srgbClr val="660066"/>
                </a:solidFill>
              </a:rPr>
              <a:t>:zip</a:t>
            </a:r>
            <a:r>
              <a:rPr lang="en-US" altLang="ko-KR" sz="1400" dirty="0">
                <a:solidFill>
                  <a:srgbClr val="0000FF"/>
                </a:solidFill>
              </a:rPr>
              <a:t>, addr1 = </a:t>
            </a:r>
            <a:r>
              <a:rPr lang="en-US" altLang="ko-KR" sz="1400" dirty="0">
                <a:solidFill>
                  <a:srgbClr val="660066"/>
                </a:solidFill>
              </a:rPr>
              <a:t>:addr1</a:t>
            </a:r>
            <a:r>
              <a:rPr lang="en-US" altLang="ko-KR" sz="1400" dirty="0">
                <a:solidFill>
                  <a:srgbClr val="0000FF"/>
                </a:solidFill>
              </a:rPr>
              <a:t>, addr2 = </a:t>
            </a:r>
            <a:r>
              <a:rPr lang="en-US" altLang="ko-KR" sz="1400" dirty="0">
                <a:solidFill>
                  <a:srgbClr val="660066"/>
                </a:solidFill>
              </a:rPr>
              <a:t>:addr2</a:t>
            </a:r>
            <a:r>
              <a:rPr lang="en-US" altLang="ko-KR" sz="1400" dirty="0">
                <a:solidFill>
                  <a:srgbClr val="0000FF"/>
                </a:solidFill>
              </a:rPr>
              <a:t>, phone = </a:t>
            </a:r>
            <a:r>
              <a:rPr lang="en-US" altLang="ko-KR" sz="1400" dirty="0">
                <a:solidFill>
                  <a:srgbClr val="660066"/>
                </a:solidFill>
              </a:rPr>
              <a:t>:phone</a:t>
            </a:r>
            <a:r>
              <a:rPr lang="en-US" altLang="ko-KR" sz="1400" dirty="0">
                <a:solidFill>
                  <a:srgbClr val="0000FF"/>
                </a:solidFill>
              </a:rPr>
              <a:t>, email = </a:t>
            </a:r>
            <a:r>
              <a:rPr lang="en-US" altLang="ko-KR" sz="1400" dirty="0">
                <a:solidFill>
                  <a:srgbClr val="660066"/>
                </a:solidFill>
              </a:rPr>
              <a:t>:email </a:t>
            </a:r>
            <a:r>
              <a:rPr lang="en-US" altLang="ko-KR" sz="1400" dirty="0">
                <a:solidFill>
                  <a:srgbClr val="0000FF"/>
                </a:solidFill>
              </a:rPr>
              <a:t>WHERE id = </a:t>
            </a:r>
            <a:r>
              <a:rPr lang="en-US" altLang="ko-KR" sz="1400" dirty="0">
                <a:solidFill>
                  <a:srgbClr val="660066"/>
                </a:solidFill>
              </a:rPr>
              <a:t>:id</a:t>
            </a:r>
            <a:r>
              <a:rPr lang="en-US" altLang="ko-KR" sz="1400" dirty="0">
                <a:solidFill>
                  <a:srgbClr val="0000FF"/>
                </a:solidFill>
              </a:rPr>
              <a:t>";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public </a:t>
            </a:r>
            <a:r>
              <a:rPr lang="en-US" altLang="ko-KR" sz="1400" dirty="0"/>
              <a:t>void </a:t>
            </a:r>
            <a:r>
              <a:rPr lang="en-US" altLang="ko-KR" sz="1400" dirty="0" smtClean="0"/>
              <a:t>update(</a:t>
            </a:r>
            <a:r>
              <a:rPr lang="en-US" altLang="ko-KR" sz="1400" dirty="0" err="1" smtClean="0"/>
              <a:t>UserDto</a:t>
            </a:r>
            <a:r>
              <a:rPr lang="en-US" altLang="ko-KR" sz="1400" dirty="0" smtClean="0"/>
              <a:t> </a:t>
            </a:r>
            <a:r>
              <a:rPr lang="en-US" altLang="ko-KR" sz="1400" b="1" dirty="0">
                <a:solidFill>
                  <a:srgbClr val="0000FF"/>
                </a:solidFill>
              </a:rPr>
              <a:t>user</a:t>
            </a:r>
            <a:r>
              <a:rPr lang="en-US" altLang="ko-KR" sz="1400" dirty="0"/>
              <a:t>) {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SqlParameterSource</a:t>
            </a:r>
            <a:r>
              <a:rPr lang="en-US" altLang="ko-KR" sz="1400" dirty="0" smtClean="0"/>
              <a:t> </a:t>
            </a:r>
            <a:r>
              <a:rPr lang="en-US" altLang="ko-KR" sz="1400" b="1" dirty="0" err="1">
                <a:solidFill>
                  <a:srgbClr val="0000FF"/>
                </a:solidFill>
              </a:rPr>
              <a:t>parameterSource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BeanPropertySqlParameterSource</a:t>
            </a:r>
            <a:r>
              <a:rPr lang="en-US" altLang="ko-KR" sz="1400" dirty="0"/>
              <a:t>(</a:t>
            </a:r>
            <a:r>
              <a:rPr lang="en-US" altLang="ko-KR" sz="1400" b="1" dirty="0">
                <a:solidFill>
                  <a:srgbClr val="0000FF"/>
                </a:solidFill>
              </a:rPr>
              <a:t>user</a:t>
            </a:r>
            <a:r>
              <a:rPr lang="en-US" altLang="ko-KR" sz="1400" dirty="0"/>
              <a:t>);</a:t>
            </a:r>
            <a:endParaRPr lang="ko-KR" altLang="en-US" sz="14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 smtClean="0"/>
              <a:t>this.template.update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UserDaoImpl</a:t>
            </a:r>
            <a:r>
              <a:rPr lang="en-US" altLang="ko-KR" sz="1400" dirty="0" err="1" smtClean="0">
                <a:solidFill>
                  <a:srgbClr val="660066"/>
                </a:solidFill>
              </a:rPr>
              <a:t>.</a:t>
            </a:r>
            <a:r>
              <a:rPr lang="en-US" altLang="ko-KR" sz="1400" b="1" dirty="0" err="1" smtClean="0">
                <a:solidFill>
                  <a:srgbClr val="660066"/>
                </a:solidFill>
              </a:rPr>
              <a:t>UPDATE</a:t>
            </a:r>
            <a:r>
              <a:rPr lang="en-US" altLang="ko-KR" sz="1400" dirty="0" smtClean="0"/>
              <a:t>, </a:t>
            </a:r>
            <a:r>
              <a:rPr lang="en-US" altLang="ko-KR" sz="1400" b="1" dirty="0" err="1" smtClean="0">
                <a:solidFill>
                  <a:srgbClr val="0000FF"/>
                </a:solidFill>
              </a:rPr>
              <a:t>parameterSource</a:t>
            </a:r>
            <a:r>
              <a:rPr lang="en-US" altLang="ko-KR" sz="1400" dirty="0" smtClean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}</a:t>
            </a:r>
            <a:endParaRPr lang="en-US" altLang="ko-KR" sz="14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FF"/>
                </a:solidFill>
              </a:rPr>
              <a:t>private static final String </a:t>
            </a:r>
            <a:r>
              <a:rPr lang="en-US" altLang="ko-KR" sz="1400" b="1" dirty="0">
                <a:solidFill>
                  <a:srgbClr val="660066"/>
                </a:solidFill>
              </a:rPr>
              <a:t>INSERT</a:t>
            </a:r>
            <a:r>
              <a:rPr lang="en-US" altLang="ko-KR" sz="1400" dirty="0">
                <a:solidFill>
                  <a:srgbClr val="0000FF"/>
                </a:solidFill>
              </a:rPr>
              <a:t> = "INSERT INTO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(id, pass, name, </a:t>
            </a:r>
            <a:r>
              <a:rPr lang="en-US" altLang="ko-KR" sz="1400" dirty="0" err="1">
                <a:solidFill>
                  <a:srgbClr val="0000FF"/>
                </a:solidFill>
              </a:rPr>
              <a:t>jumin</a:t>
            </a:r>
            <a:r>
              <a:rPr lang="en-US" altLang="ko-KR" sz="1400" dirty="0">
                <a:solidFill>
                  <a:srgbClr val="0000FF"/>
                </a:solidFill>
              </a:rPr>
              <a:t>, zip, addr1, addr2, phone, email)“ + " VALUES</a:t>
            </a:r>
            <a:r>
              <a:rPr lang="en-US" altLang="ko-KR" sz="1400" dirty="0" smtClean="0">
                <a:solidFill>
                  <a:srgbClr val="0000FF"/>
                </a:solidFill>
              </a:rPr>
              <a:t>( </a:t>
            </a:r>
            <a:r>
              <a:rPr lang="en-US" altLang="ko-KR" sz="1400" b="1" dirty="0" smtClean="0">
                <a:solidFill>
                  <a:srgbClr val="660066"/>
                </a:solidFill>
              </a:rPr>
              <a:t>:</a:t>
            </a:r>
            <a:r>
              <a:rPr lang="en-US" altLang="ko-KR" sz="1400" b="1" dirty="0">
                <a:solidFill>
                  <a:srgbClr val="660066"/>
                </a:solidFill>
              </a:rPr>
              <a:t>Id, :pass, :name, :</a:t>
            </a:r>
            <a:r>
              <a:rPr lang="en-US" altLang="ko-KR" sz="1400" b="1" dirty="0" err="1">
                <a:solidFill>
                  <a:srgbClr val="660066"/>
                </a:solidFill>
              </a:rPr>
              <a:t>jumin</a:t>
            </a:r>
            <a:r>
              <a:rPr lang="en-US" altLang="ko-KR" sz="1400" b="1" dirty="0">
                <a:solidFill>
                  <a:srgbClr val="660066"/>
                </a:solidFill>
              </a:rPr>
              <a:t>, :zip, :addr1, :addr2, :phone, :</a:t>
            </a:r>
            <a:r>
              <a:rPr lang="en-US" altLang="ko-KR" sz="1400" b="1" dirty="0" smtClean="0">
                <a:solidFill>
                  <a:srgbClr val="660066"/>
                </a:solidFill>
              </a:rPr>
              <a:t>email</a:t>
            </a:r>
            <a:r>
              <a:rPr lang="en-US" altLang="ko-KR" sz="1400" dirty="0" smtClean="0">
                <a:solidFill>
                  <a:srgbClr val="0000FF"/>
                </a:solidFill>
              </a:rPr>
              <a:t> )";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public </a:t>
            </a:r>
            <a:r>
              <a:rPr lang="en-US" altLang="ko-KR" sz="1400" dirty="0"/>
              <a:t>void </a:t>
            </a:r>
            <a:r>
              <a:rPr lang="en-US" altLang="ko-KR" sz="1400" dirty="0" smtClean="0"/>
              <a:t>insert(</a:t>
            </a:r>
            <a:r>
              <a:rPr lang="en-US" altLang="ko-KR" sz="1400" dirty="0" err="1" smtClean="0"/>
              <a:t>UserDto</a:t>
            </a:r>
            <a:r>
              <a:rPr lang="en-US" altLang="ko-KR" sz="1400" dirty="0" smtClean="0"/>
              <a:t> </a:t>
            </a:r>
            <a:r>
              <a:rPr lang="en-US" altLang="ko-KR" sz="1400" b="1" dirty="0">
                <a:solidFill>
                  <a:srgbClr val="0000FF"/>
                </a:solidFill>
              </a:rPr>
              <a:t>user</a:t>
            </a:r>
            <a:r>
              <a:rPr lang="en-US" altLang="ko-KR" sz="1400" dirty="0"/>
              <a:t>) {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SqlParameterSource</a:t>
            </a:r>
            <a:r>
              <a:rPr lang="en-US" altLang="ko-KR" sz="1400" dirty="0" smtClean="0"/>
              <a:t> </a:t>
            </a:r>
            <a:r>
              <a:rPr lang="en-US" altLang="ko-KR" sz="1400" b="1" dirty="0" err="1">
                <a:solidFill>
                  <a:srgbClr val="0000FF"/>
                </a:solidFill>
              </a:rPr>
              <a:t>parameterSource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BeanPropertySqlParameterSource</a:t>
            </a:r>
            <a:r>
              <a:rPr lang="en-US" altLang="ko-KR" sz="1400" dirty="0"/>
              <a:t>(</a:t>
            </a:r>
            <a:r>
              <a:rPr lang="en-US" altLang="ko-KR" sz="1400" b="1" dirty="0">
                <a:solidFill>
                  <a:srgbClr val="0000FF"/>
                </a:solidFill>
              </a:rPr>
              <a:t>user</a:t>
            </a:r>
            <a:r>
              <a:rPr lang="en-US" altLang="ko-KR" sz="1400" dirty="0"/>
              <a:t>);</a:t>
            </a:r>
            <a:endParaRPr lang="ko-KR" altLang="en-US" sz="14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 smtClean="0"/>
              <a:t>this.template.update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UserDaoImpl</a:t>
            </a:r>
            <a:r>
              <a:rPr lang="en-US" altLang="ko-KR" sz="1400" b="1" dirty="0" err="1" smtClean="0">
                <a:solidFill>
                  <a:srgbClr val="660066"/>
                </a:solidFill>
              </a:rPr>
              <a:t>.INSERT</a:t>
            </a:r>
            <a:r>
              <a:rPr lang="en-US" altLang="ko-KR" sz="1400" dirty="0"/>
              <a:t>, </a:t>
            </a:r>
            <a:r>
              <a:rPr lang="en-US" altLang="ko-KR" sz="1400" b="1" dirty="0" err="1">
                <a:solidFill>
                  <a:srgbClr val="0000FF"/>
                </a:solidFill>
              </a:rPr>
              <a:t>parameterSource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}</a:t>
            </a:r>
            <a:endParaRPr lang="en-US" altLang="ko-KR" sz="1400" dirty="0"/>
          </a:p>
          <a:p>
            <a:pPr marL="0" indent="0">
              <a:lnSpc>
                <a:spcPts val="1500"/>
              </a:lnSpc>
              <a:buNone/>
            </a:pPr>
            <a:endParaRPr lang="ko-KR" altLang="en-US" sz="14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/>
              <a:t>public void delete(String </a:t>
            </a:r>
            <a:r>
              <a:rPr lang="en-US" altLang="ko-KR" sz="1400" dirty="0" err="1"/>
              <a:t>userId</a:t>
            </a:r>
            <a:r>
              <a:rPr lang="en-US" altLang="ko-KR" sz="1400" dirty="0"/>
              <a:t>, String password)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this.template.update</a:t>
            </a:r>
            <a:r>
              <a:rPr lang="en-US" altLang="ko-KR" sz="1400" dirty="0">
                <a:solidFill>
                  <a:srgbClr val="0000FF"/>
                </a:solidFill>
              </a:rPr>
              <a:t>("delete from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where id = </a:t>
            </a:r>
            <a:r>
              <a:rPr lang="en-US" altLang="ko-KR" sz="1400" dirty="0">
                <a:solidFill>
                  <a:srgbClr val="660066"/>
                </a:solidFill>
              </a:rPr>
              <a:t>?</a:t>
            </a:r>
            <a:r>
              <a:rPr lang="en-US" altLang="ko-KR" sz="1400" dirty="0">
                <a:solidFill>
                  <a:srgbClr val="0000FF"/>
                </a:solidFill>
              </a:rPr>
              <a:t> AND pass = </a:t>
            </a:r>
            <a:r>
              <a:rPr lang="en-US" altLang="ko-KR" sz="1400" dirty="0">
                <a:solidFill>
                  <a:srgbClr val="660066"/>
                </a:solidFill>
              </a:rPr>
              <a:t>?</a:t>
            </a:r>
            <a:r>
              <a:rPr lang="en-US" altLang="ko-KR" sz="1400" dirty="0">
                <a:solidFill>
                  <a:srgbClr val="0000FF"/>
                </a:solidFill>
              </a:rPr>
              <a:t>", </a:t>
            </a:r>
            <a:r>
              <a:rPr lang="en-US" altLang="ko-KR" sz="1400" b="1" dirty="0" err="1">
                <a:solidFill>
                  <a:srgbClr val="660066"/>
                </a:solidFill>
              </a:rPr>
              <a:t>userId</a:t>
            </a:r>
            <a:r>
              <a:rPr lang="en-US" altLang="ko-KR" sz="1400" dirty="0">
                <a:solidFill>
                  <a:srgbClr val="660066"/>
                </a:solidFill>
              </a:rPr>
              <a:t>, </a:t>
            </a:r>
            <a:r>
              <a:rPr lang="en-US" altLang="ko-KR" sz="1400" b="1" dirty="0">
                <a:solidFill>
                  <a:srgbClr val="660066"/>
                </a:solidFill>
              </a:rPr>
              <a:t>password</a:t>
            </a:r>
            <a:r>
              <a:rPr lang="en-US" altLang="ko-KR" sz="1400" dirty="0">
                <a:solidFill>
                  <a:srgbClr val="660066"/>
                </a:solidFill>
              </a:rPr>
              <a:t> 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}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500" dirty="0" err="1" smtClean="0">
                <a:solidFill>
                  <a:srgbClr val="0000FF"/>
                </a:solidFill>
              </a:rPr>
              <a:t>D</a:t>
            </a:r>
            <a:r>
              <a:rPr lang="en-US" altLang="ko-KR" sz="16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to</a:t>
            </a:r>
            <a:r>
              <a:rPr lang="en-US" altLang="ko-KR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클래스</a:t>
            </a:r>
            <a:r>
              <a:rPr lang="ko-KR" altLang="en-US" sz="1500" dirty="0" smtClean="0"/>
              <a:t>를  매개변수로 하여 </a:t>
            </a:r>
            <a:r>
              <a:rPr lang="en-US" altLang="ko-KR" sz="1600" dirty="0" err="1" smtClean="0"/>
              <a:t>SqlParameterSource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클래스 객체를 생성하고 </a:t>
            </a:r>
            <a:r>
              <a:rPr lang="en-US" altLang="ko-KR" sz="1600" dirty="0" err="1" smtClean="0"/>
              <a:t>template.update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메서드를</a:t>
            </a:r>
            <a:r>
              <a:rPr lang="ko-KR" altLang="en-US" sz="1600" dirty="0" smtClean="0"/>
              <a:t> 실행할 때 </a:t>
            </a:r>
            <a:r>
              <a:rPr lang="en-US" altLang="ko-KR" sz="1400" dirty="0" err="1">
                <a:solidFill>
                  <a:srgbClr val="0000FF"/>
                </a:solidFill>
              </a:rPr>
              <a:t>D</a:t>
            </a:r>
            <a:r>
              <a:rPr lang="en-US" altLang="ko-KR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to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클래스</a:t>
            </a:r>
            <a:r>
              <a:rPr lang="ko-KR" altLang="en-US" sz="1400" dirty="0" smtClean="0"/>
              <a:t> </a:t>
            </a:r>
            <a:r>
              <a:rPr lang="ko-KR" altLang="en-US" sz="1500" dirty="0" smtClean="0"/>
              <a:t>변수와 </a:t>
            </a:r>
            <a:r>
              <a:rPr lang="ko-KR" altLang="en-US" sz="1500" dirty="0" err="1"/>
              <a:t>쿼리안의</a:t>
            </a:r>
            <a:r>
              <a:rPr lang="ko-KR" altLang="en-US" sz="1500" dirty="0"/>
              <a:t> </a:t>
            </a:r>
            <a:r>
              <a:rPr lang="en-US" altLang="ko-KR" sz="1500" dirty="0" smtClean="0"/>
              <a:t>(: </a:t>
            </a:r>
            <a:r>
              <a:rPr lang="ko-KR" altLang="en-US" sz="1500" dirty="0" smtClean="0"/>
              <a:t>변수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 이름 같으면  </a:t>
            </a:r>
            <a:r>
              <a:rPr lang="ko-KR" altLang="en-US" sz="1500" dirty="0"/>
              <a:t>자동으로 </a:t>
            </a:r>
            <a:r>
              <a:rPr lang="ko-KR" altLang="en-US" sz="1500" dirty="0" err="1"/>
              <a:t>매핑된다</a:t>
            </a:r>
            <a:r>
              <a:rPr lang="en-US" altLang="ko-KR" sz="15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035" y="1872532"/>
            <a:ext cx="3168352" cy="52322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    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 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UserDto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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Rs</a:t>
            </a:r>
            <a:endParaRPr lang="en-US" altLang="ko-KR" sz="1400" b="1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  <a:sym typeface="Wingdings" panose="05000000000000000000" pitchFamily="2" charset="2"/>
            </a:endParaRP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SqlParameterSource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  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RowMapper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</a:t>
            </a:r>
            <a:endParaRPr lang="ko-KR" altLang="en-US" sz="1400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89668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sqlparameterSource</a:t>
            </a:r>
            <a:r>
              <a:rPr lang="ko-KR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와</a:t>
            </a:r>
            <a:r>
              <a:rPr lang="en-US" altLang="ko-K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sym typeface="Wingdings" panose="05000000000000000000" pitchFamily="2" charset="2"/>
              </a:rPr>
              <a:t>RowMapper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7275" y="1279874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 smtClean="0"/>
              <a:t>Dto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06141" y="23920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0000FF"/>
                </a:solidFill>
              </a:rPr>
              <a:t>폼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1623932" cy="303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79790"/>
            <a:ext cx="1323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/>
          <p:nvPr/>
        </p:nvCxnSpPr>
        <p:spPr>
          <a:xfrm>
            <a:off x="3491880" y="2843886"/>
            <a:ext cx="216024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5076056" y="241183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SQL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3491880" y="2123806"/>
            <a:ext cx="207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SqlParameterSource</a:t>
            </a:r>
            <a:endParaRPr lang="ko-KR" altLang="en-US" b="1" dirty="0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3459628" y="3127553"/>
            <a:ext cx="2160240" cy="43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5292080" y="313191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Rs</a:t>
            </a:r>
            <a:endParaRPr lang="ko-KR" altLang="en-US" b="1" dirty="0"/>
          </a:p>
        </p:txBody>
      </p:sp>
      <p:sp>
        <p:nvSpPr>
          <p:cNvPr id="13" name="직사각형 12"/>
          <p:cNvSpPr/>
          <p:nvPr/>
        </p:nvSpPr>
        <p:spPr>
          <a:xfrm>
            <a:off x="3779912" y="3131918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RowMapper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31469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 (Business)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730001" y="1775799"/>
            <a:ext cx="7697015" cy="2903758"/>
            <a:chOff x="-493057" y="1040708"/>
            <a:chExt cx="7697015" cy="3161578"/>
          </a:xfrm>
        </p:grpSpPr>
        <p:grpSp>
          <p:nvGrpSpPr>
            <p:cNvPr id="6" name="그룹 5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4" name="직선 연결선 43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이등변 삼각형 44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0" name="TextBox 39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TextBox 36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2123729" y="3322639"/>
              <a:ext cx="1551838" cy="879647"/>
              <a:chOff x="2987824" y="836712"/>
              <a:chExt cx="1296144" cy="879647"/>
            </a:xfrm>
            <a:noFill/>
          </p:grpSpPr>
          <p:sp>
            <p:nvSpPr>
              <p:cNvPr id="35" name="TextBox 34"/>
              <p:cNvSpPr txBox="1"/>
              <p:nvPr/>
            </p:nvSpPr>
            <p:spPr>
              <a:xfrm>
                <a:off x="2987824" y="836712"/>
                <a:ext cx="1296144" cy="8796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Data 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2120" y="2711584"/>
              <a:ext cx="155183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SimplejdbcTemplate</a:t>
              </a:r>
              <a:endParaRPr lang="ko-KR" altLang="en-US" sz="1200" b="1" dirty="0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" name="TextBox 32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1" name="TextBox 30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4" name="직선 화살표 연결선 13"/>
            <p:cNvCxnSpPr>
              <a:endCxn id="33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그룹 14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9" name="직선 연결선 28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이등변 삼각형 29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6" name="직선 화살표 연결선 15"/>
            <p:cNvCxnSpPr>
              <a:endCxn id="35" idx="3"/>
            </p:cNvCxnSpPr>
            <p:nvPr/>
          </p:nvCxnSpPr>
          <p:spPr>
            <a:xfrm flipH="1">
              <a:off x="3675567" y="3052950"/>
              <a:ext cx="248361" cy="70951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41" idx="2"/>
              <a:endCxn id="35" idx="1"/>
            </p:cNvCxnSpPr>
            <p:nvPr/>
          </p:nvCxnSpPr>
          <p:spPr>
            <a:xfrm>
              <a:off x="1684504" y="2992844"/>
              <a:ext cx="439225" cy="76961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37" idx="3"/>
              <a:endCxn id="10" idx="1"/>
            </p:cNvCxnSpPr>
            <p:nvPr/>
          </p:nvCxnSpPr>
          <p:spPr>
            <a:xfrm flipV="1">
              <a:off x="4837599" y="2343423"/>
              <a:ext cx="814521" cy="2300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endCxn id="11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5" name="순서도: 자기 디스크 24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화살표 연결선 25"/>
            <p:cNvCxnSpPr>
              <a:stCxn id="11" idx="2"/>
              <a:endCxn id="25" idx="1"/>
            </p:cNvCxnSpPr>
            <p:nvPr/>
          </p:nvCxnSpPr>
          <p:spPr>
            <a:xfrm flipH="1">
              <a:off x="6424963" y="3013178"/>
              <a:ext cx="3076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>
              <a:endCxn id="32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6" name="직사각형 45"/>
          <p:cNvSpPr>
            <a:spLocks noChangeArrowheads="1"/>
          </p:cNvSpPr>
          <p:nvPr/>
        </p:nvSpPr>
        <p:spPr bwMode="auto">
          <a:xfrm>
            <a:off x="1961730" y="1631898"/>
            <a:ext cx="1865298" cy="209780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9530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 </a:t>
            </a:r>
            <a:r>
              <a:rPr lang="ko-KR" altLang="en-US" dirty="0" smtClean="0"/>
              <a:t>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 생성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0" y="1628800"/>
            <a:ext cx="4900190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18471"/>
            <a:ext cx="5040560" cy="4151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040914" y="3501008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9089" y="821393"/>
            <a:ext cx="380684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&gt;Interface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2"/>
            <a:endCxn id="5" idx="0"/>
          </p:cNvCxnSpPr>
          <p:nvPr/>
        </p:nvCxnSpPr>
        <p:spPr bwMode="auto">
          <a:xfrm flipH="1">
            <a:off x="1618325" y="1159947"/>
            <a:ext cx="474188" cy="234106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526318" y="3299532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3851920" y="5047084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580156" y="810018"/>
            <a:ext cx="12960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888243" y="2340709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4860032" y="3143856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21" name="직선 화살표 연결선 20"/>
          <p:cNvCxnSpPr>
            <a:cxnSpLocks noChangeShapeType="1"/>
          </p:cNvCxnSpPr>
          <p:nvPr/>
        </p:nvCxnSpPr>
        <p:spPr bwMode="auto">
          <a:xfrm flipH="1">
            <a:off x="5465654" y="1159947"/>
            <a:ext cx="577411" cy="124673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24" name="직선 화살표 연결선 23"/>
          <p:cNvCxnSpPr>
            <a:cxnSpLocks noChangeShapeType="1"/>
          </p:cNvCxnSpPr>
          <p:nvPr/>
        </p:nvCxnSpPr>
        <p:spPr bwMode="auto">
          <a:xfrm flipH="1">
            <a:off x="5754359" y="1159947"/>
            <a:ext cx="260495" cy="19090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6660232" y="4509120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1502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1" y="1079832"/>
            <a:ext cx="8044682" cy="468052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Business </a:t>
            </a:r>
            <a:r>
              <a:rPr lang="ko-KR" altLang="en-US" dirty="0"/>
              <a:t> </a:t>
            </a:r>
            <a:r>
              <a:rPr lang="en-US" altLang="ko-KR" dirty="0"/>
              <a:t>interface </a:t>
            </a:r>
            <a:r>
              <a:rPr lang="ko-KR" altLang="en-US" dirty="0"/>
              <a:t> 생성 </a:t>
            </a: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4584551" y="2251820"/>
            <a:ext cx="4112442" cy="144015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547788" y="4941169"/>
            <a:ext cx="1628060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588224" y="1444758"/>
            <a:ext cx="12960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</p:cNvCxnSpPr>
          <p:nvPr/>
        </p:nvCxnSpPr>
        <p:spPr bwMode="auto">
          <a:xfrm flipH="1">
            <a:off x="6782348" y="1783312"/>
            <a:ext cx="453905" cy="92560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507757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</a:t>
            </a:r>
            <a:r>
              <a:rPr lang="ko-KR" altLang="en-US" dirty="0" smtClean="0"/>
              <a:t> 구현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작성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00600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86768"/>
            <a:ext cx="4546934" cy="3853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59" y="813445"/>
            <a:ext cx="3476625" cy="26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419872" y="1017491"/>
            <a:ext cx="262303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246685" y="2393149"/>
            <a:ext cx="1501196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7" idx="2"/>
          </p:cNvCxnSpPr>
          <p:nvPr/>
        </p:nvCxnSpPr>
        <p:spPr bwMode="auto">
          <a:xfrm flipH="1">
            <a:off x="4672230" y="1356045"/>
            <a:ext cx="59159" cy="163581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611560" y="4309249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92312" y="1444758"/>
            <a:ext cx="380684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&gt;Interface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stCxn id="11" idx="2"/>
            <a:endCxn id="10" idx="0"/>
          </p:cNvCxnSpPr>
          <p:nvPr/>
        </p:nvCxnSpPr>
        <p:spPr bwMode="auto">
          <a:xfrm flipH="1">
            <a:off x="1188971" y="1783312"/>
            <a:ext cx="1006765" cy="25259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644311" y="4068564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3419872" y="5290120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3419872" y="2991860"/>
            <a:ext cx="1501196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6343728" y="3834625"/>
            <a:ext cx="750598" cy="2339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자유형 14"/>
          <p:cNvSpPr/>
          <p:nvPr/>
        </p:nvSpPr>
        <p:spPr>
          <a:xfrm>
            <a:off x="7137400" y="2489200"/>
            <a:ext cx="1099763" cy="1569466"/>
          </a:xfrm>
          <a:custGeom>
            <a:avLst/>
            <a:gdLst>
              <a:gd name="connsiteX0" fmla="*/ 0 w 1099763"/>
              <a:gd name="connsiteY0" fmla="*/ 1498600 h 1569466"/>
              <a:gd name="connsiteX1" fmla="*/ 1041400 w 1099763"/>
              <a:gd name="connsiteY1" fmla="*/ 1397000 h 1569466"/>
              <a:gd name="connsiteX2" fmla="*/ 876300 w 1099763"/>
              <a:gd name="connsiteY2" fmla="*/ 0 h 15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763" h="1569466">
                <a:moveTo>
                  <a:pt x="0" y="1498600"/>
                </a:moveTo>
                <a:cubicBezTo>
                  <a:pt x="447675" y="1572683"/>
                  <a:pt x="895350" y="1646767"/>
                  <a:pt x="1041400" y="1397000"/>
                </a:cubicBezTo>
                <a:cubicBezTo>
                  <a:pt x="1187450" y="1147233"/>
                  <a:pt x="1031875" y="573616"/>
                  <a:pt x="876300" y="0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5580112" y="4653136"/>
            <a:ext cx="750598" cy="2339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66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애플리케이션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컨텍스트</a:t>
            </a:r>
            <a:r>
              <a:rPr lang="ko-KR" altLang="en-US" dirty="0" smtClean="0"/>
              <a:t> 계층구조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3292" y="1124744"/>
            <a:ext cx="8297416" cy="4176464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/>
              <a:t>&lt;listener&gt;</a:t>
            </a:r>
          </a:p>
          <a:p>
            <a:pPr marL="0" indent="0">
              <a:buNone/>
            </a:pPr>
            <a:r>
              <a:rPr lang="en-US" altLang="ko-KR" sz="1600" dirty="0"/>
              <a:t>    &lt;listener-class&gt;</a:t>
            </a:r>
            <a:r>
              <a:rPr lang="en-US" altLang="ko-KR" sz="1600" dirty="0" err="1"/>
              <a:t>org.springframework.web.context</a:t>
            </a:r>
            <a:r>
              <a:rPr lang="en-US" altLang="ko-KR" sz="1600" dirty="0" err="1">
                <a:solidFill>
                  <a:srgbClr val="0000FF"/>
                </a:solidFill>
              </a:rPr>
              <a:t>.ContextLoaderListener</a:t>
            </a:r>
            <a:r>
              <a:rPr lang="en-US" altLang="ko-KR" sz="1600" dirty="0"/>
              <a:t>&lt;/listener-class&gt;</a:t>
            </a:r>
          </a:p>
          <a:p>
            <a:pPr marL="0" indent="0">
              <a:buNone/>
            </a:pPr>
            <a:r>
              <a:rPr lang="en-US" altLang="ko-KR" sz="1600" dirty="0"/>
              <a:t>&lt;/listener&gt;</a:t>
            </a:r>
          </a:p>
          <a:p>
            <a:pPr marL="0" indent="0"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servlet&gt;</a:t>
            </a:r>
          </a:p>
          <a:p>
            <a:pPr marL="0" indent="0">
              <a:buNone/>
            </a:pPr>
            <a:r>
              <a:rPr lang="en-US" altLang="ko-KR" sz="1600" dirty="0"/>
              <a:t>    &lt;servlet-name&gt;</a:t>
            </a:r>
            <a:r>
              <a:rPr lang="en-US" altLang="ko-KR" sz="1600" dirty="0" err="1"/>
              <a:t>SpringHello</a:t>
            </a:r>
            <a:r>
              <a:rPr lang="en-US" altLang="ko-KR" sz="1600" dirty="0"/>
              <a:t>&lt;/servlet-name&gt;</a:t>
            </a:r>
          </a:p>
          <a:p>
            <a:pPr marL="0" indent="0">
              <a:buNone/>
            </a:pPr>
            <a:r>
              <a:rPr lang="en-US" altLang="ko-KR" sz="1600" dirty="0"/>
              <a:t>    &lt;servlet-class&gt;</a:t>
            </a:r>
            <a:r>
              <a:rPr lang="en-US" altLang="ko-KR" sz="1600" dirty="0" err="1"/>
              <a:t>org.springframework.web.servlet.</a:t>
            </a:r>
            <a:r>
              <a:rPr lang="en-US" altLang="ko-KR" sz="1600" dirty="0" err="1">
                <a:solidFill>
                  <a:srgbClr val="0000FF"/>
                </a:solidFill>
              </a:rPr>
              <a:t>DispatcherServlet</a:t>
            </a:r>
            <a:r>
              <a:rPr lang="en-US" altLang="ko-KR" sz="1600" dirty="0"/>
              <a:t>&lt;/servlet-class&gt;</a:t>
            </a:r>
          </a:p>
          <a:p>
            <a:pPr marL="0" indent="0">
              <a:buNone/>
            </a:pPr>
            <a:r>
              <a:rPr lang="en-US" altLang="ko-KR" sz="1600" dirty="0"/>
              <a:t>    &lt;load-on-startup&gt;1&lt;/load-on-startup&gt;</a:t>
            </a:r>
          </a:p>
          <a:p>
            <a:pPr marL="0" indent="0">
              <a:buNone/>
            </a:pPr>
            <a:r>
              <a:rPr lang="en-US" altLang="ko-KR" sz="1600" dirty="0"/>
              <a:t>&lt;/servlet&gt;</a:t>
            </a:r>
          </a:p>
          <a:p>
            <a:pPr marL="0" indent="0">
              <a:buNone/>
            </a:pPr>
            <a:r>
              <a:rPr lang="en-US" altLang="ko-KR" sz="1600" dirty="0"/>
              <a:t>&lt;servlet-mapping&gt;</a:t>
            </a:r>
          </a:p>
          <a:p>
            <a:pPr marL="0" indent="0">
              <a:buNone/>
            </a:pPr>
            <a:r>
              <a:rPr lang="en-US" altLang="ko-KR" sz="1600" dirty="0"/>
              <a:t>    &lt;servlet-name&gt;</a:t>
            </a:r>
            <a:r>
              <a:rPr lang="en-US" altLang="ko-KR" sz="1600" dirty="0" err="1"/>
              <a:t>SpringHello</a:t>
            </a:r>
            <a:r>
              <a:rPr lang="en-US" altLang="ko-KR" sz="1600" dirty="0"/>
              <a:t>&lt;/servlet-name&gt;</a:t>
            </a:r>
          </a:p>
          <a:p>
            <a:pPr marL="0" indent="0">
              <a:buNone/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-pattern&gt;*.html&lt;/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</a:t>
            </a:r>
          </a:p>
          <a:p>
            <a:pPr marL="0" indent="0">
              <a:buNone/>
            </a:pPr>
            <a:r>
              <a:rPr lang="en-US" altLang="ko-KR" sz="1600" dirty="0"/>
              <a:t>&lt;/servlet-mapping</a:t>
            </a:r>
            <a:r>
              <a:rPr lang="en-US" altLang="ko-KR" sz="1600" dirty="0" smtClean="0"/>
              <a:t>&gt;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1520" y="768182"/>
            <a:ext cx="274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ko-KR" dirty="0">
                <a:solidFill>
                  <a:srgbClr val="0000FF"/>
                </a:solidFill>
              </a:rPr>
              <a:t>Web.xml </a:t>
            </a:r>
            <a:r>
              <a:rPr lang="ko-KR" altLang="en-US" dirty="0">
                <a:solidFill>
                  <a:srgbClr val="0000FF"/>
                </a:solidFill>
              </a:rPr>
              <a:t>파일에 계층구조 등록</a:t>
            </a: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595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</a:t>
            </a:r>
            <a:r>
              <a:rPr lang="ko-KR" altLang="en-US" dirty="0"/>
              <a:t> </a:t>
            </a:r>
            <a:r>
              <a:rPr lang="ko-KR" altLang="en-US" dirty="0" smtClean="0"/>
              <a:t>구현 객체 생성</a:t>
            </a:r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709368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1002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628773" y="4077072"/>
            <a:ext cx="784427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public class </a:t>
            </a:r>
            <a:r>
              <a:rPr lang="en-US" altLang="ko-KR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en-US" altLang="ko-KR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implements </a:t>
            </a:r>
            <a:r>
              <a:rPr lang="en-US" altLang="ko-KR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 {</a:t>
            </a:r>
          </a:p>
          <a:p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b="1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u="sng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u="sng" dirty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b="1" dirty="0" err="1">
                <a:latin typeface="HY강B" pitchFamily="18" charset="-127"/>
                <a:ea typeface="HY강B" pitchFamily="18" charset="-127"/>
              </a:rPr>
              <a:t>setUserDao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b="1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I</a:t>
            </a:r>
            <a:r>
              <a:rPr lang="en-US" altLang="ko-KR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mpl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{</a:t>
            </a:r>
          </a:p>
          <a:p>
            <a:pPr lvl="2"/>
            <a:r>
              <a:rPr lang="en-US" altLang="ko-KR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this.userDao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=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userDaoImpl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;</a:t>
            </a:r>
            <a:endParaRPr lang="en-US" altLang="ko-KR" b="1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dirty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구현객체</a:t>
            </a:r>
            <a:r>
              <a:rPr lang="en-US" altLang="ko-KR" dirty="0" smtClean="0"/>
              <a:t>  </a:t>
            </a:r>
            <a:r>
              <a:rPr lang="ko-KR" altLang="en-US" dirty="0"/>
              <a:t>주입</a:t>
            </a:r>
            <a:r>
              <a:rPr lang="en-US" altLang="ko-KR" dirty="0"/>
              <a:t>  </a:t>
            </a:r>
            <a:r>
              <a:rPr lang="ko-KR" altLang="en-US" dirty="0"/>
              <a:t>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89788" y="982433"/>
            <a:ext cx="7697015" cy="4678815"/>
            <a:chOff x="-493057" y="1040708"/>
            <a:chExt cx="7697015" cy="5094238"/>
          </a:xfrm>
        </p:grpSpPr>
        <p:grpSp>
          <p:nvGrpSpPr>
            <p:cNvPr id="5" name="그룹 4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r>
                  <a:rPr lang="en-US" altLang="ko-KR" sz="1200" b="1" dirty="0" smtClean="0"/>
                  <a:t>      </a:t>
                </a:r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UserDAOImpl</a:t>
                </a:r>
                <a:endParaRPr lang="en-US" altLang="ko-KR" sz="1200" dirty="0">
                  <a:solidFill>
                    <a:srgbClr val="0000FF"/>
                  </a:solidFill>
                </a:endParaRP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2711584"/>
              <a:ext cx="155183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285762" y="1040708"/>
              <a:ext cx="1551838" cy="879646"/>
              <a:chOff x="2987824" y="836712"/>
              <a:chExt cx="1296144" cy="87964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</a:t>
                </a:r>
                <a:endParaRPr lang="en-US" altLang="ko-KR" sz="1200" dirty="0">
                  <a:solidFill>
                    <a:srgbClr val="0000FF"/>
                  </a:solidFill>
                </a:endParaRP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3" name="직선 화살표 연결선 12"/>
            <p:cNvCxnSpPr>
              <a:endCxn id="32" idx="1"/>
            </p:cNvCxnSpPr>
            <p:nvPr/>
          </p:nvCxnSpPr>
          <p:spPr>
            <a:xfrm flipV="1">
              <a:off x="2475218" y="1480532"/>
              <a:ext cx="810544" cy="10174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7" name="직선 화살표 연결선 16"/>
            <p:cNvCxnSpPr>
              <a:stCxn id="36" idx="3"/>
              <a:endCxn id="9" idx="1"/>
            </p:cNvCxnSpPr>
            <p:nvPr/>
          </p:nvCxnSpPr>
          <p:spPr>
            <a:xfrm flipV="1">
              <a:off x="4837599" y="2343422"/>
              <a:ext cx="814521" cy="26594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0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stCxn id="10" idx="2"/>
              <a:endCxn id="24" idx="1"/>
            </p:cNvCxnSpPr>
            <p:nvPr/>
          </p:nvCxnSpPr>
          <p:spPr>
            <a:xfrm flipH="1">
              <a:off x="6424963" y="3013178"/>
              <a:ext cx="3076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46" name="직선 화살표 연결선 45"/>
            <p:cNvCxnSpPr/>
            <p:nvPr/>
          </p:nvCxnSpPr>
          <p:spPr>
            <a:xfrm>
              <a:off x="1228917" y="2977456"/>
              <a:ext cx="894811" cy="1589462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/>
            <p:nvPr/>
          </p:nvCxnSpPr>
          <p:spPr>
            <a:xfrm>
              <a:off x="2123730" y="1710121"/>
              <a:ext cx="1638194" cy="285679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/>
            <p:nvPr/>
          </p:nvCxnSpPr>
          <p:spPr>
            <a:xfrm flipH="1">
              <a:off x="2123728" y="1665989"/>
              <a:ext cx="1100443" cy="3528139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/>
            <p:nvPr/>
          </p:nvCxnSpPr>
          <p:spPr>
            <a:xfrm flipH="1">
              <a:off x="1084899" y="5350931"/>
              <a:ext cx="819218" cy="70561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/>
            <p:nvPr/>
          </p:nvCxnSpPr>
          <p:spPr>
            <a:xfrm flipH="1">
              <a:off x="3675567" y="2731235"/>
              <a:ext cx="793709" cy="2935516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 flipH="1">
              <a:off x="3285762" y="5978143"/>
              <a:ext cx="317800" cy="15680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/>
            <p:nvPr/>
          </p:nvCxnSpPr>
          <p:spPr>
            <a:xfrm flipH="1" flipV="1">
              <a:off x="3827968" y="5978143"/>
              <a:ext cx="1009632" cy="15680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149827" y="5661248"/>
            <a:ext cx="323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스프링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root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/>
              <a:t>애플리케이션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컨텍스트에서</a:t>
            </a:r>
            <a:r>
              <a:rPr lang="ko-KR" altLang="en-US" dirty="0" smtClean="0"/>
              <a:t> 결정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01360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1944216" cy="158303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Business </a:t>
            </a:r>
            <a:r>
              <a:rPr lang="ko-KR" altLang="en-US" dirty="0" smtClean="0"/>
              <a:t>구현 객체 완성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92731"/>
            <a:ext cx="239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서비스 객체에서 데이터의 가공이나 변동 처리가 없음으로 이 객체를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생략하고 컨트롤러에서 직접 </a:t>
            </a:r>
            <a:r>
              <a:rPr lang="en-US" altLang="ko-KR" dirty="0" smtClean="0">
                <a:solidFill>
                  <a:srgbClr val="0000FF"/>
                </a:solidFill>
              </a:rPr>
              <a:t>DAO</a:t>
            </a:r>
            <a:r>
              <a:rPr lang="ko-KR" altLang="en-US" dirty="0" smtClean="0">
                <a:solidFill>
                  <a:srgbClr val="0000FF"/>
                </a:solidFill>
              </a:rPr>
              <a:t> 호출 가능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01" y="16346"/>
            <a:ext cx="6120680" cy="6725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131840" y="2060848"/>
            <a:ext cx="5688632" cy="45365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872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781092" y="1079227"/>
            <a:ext cx="4158277" cy="1129209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581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1" y="4678555"/>
            <a:ext cx="2505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8"/>
            <a:ext cx="2495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896645" y="3733491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896644" y="4314610"/>
            <a:ext cx="166987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3883048" y="4911917"/>
            <a:ext cx="166987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3883048" y="5488274"/>
            <a:ext cx="169706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3390" y="3416870"/>
            <a:ext cx="2075449" cy="27132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457853" y="337150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 </a:t>
            </a:r>
            <a:endParaRPr lang="ko-KR" altLang="en-US" dirty="0"/>
          </a:p>
        </p:txBody>
      </p:sp>
      <p:cxnSp>
        <p:nvCxnSpPr>
          <p:cNvPr id="16" name="직선 화살표 연결선 15"/>
          <p:cNvCxnSpPr>
            <a:stCxn id="11266" idx="3"/>
          </p:cNvCxnSpPr>
          <p:nvPr/>
        </p:nvCxnSpPr>
        <p:spPr>
          <a:xfrm>
            <a:off x="3254850" y="2835884"/>
            <a:ext cx="325362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5872380" y="2871418"/>
            <a:ext cx="325362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3254850" y="3140968"/>
            <a:ext cx="325362" cy="59986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622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9390"/>
            <a:ext cx="5329210" cy="5184576"/>
          </a:xfrm>
          <a:prstGeom prst="rect">
            <a:avLst/>
          </a:prstGeom>
          <a:noFill/>
          <a:ln w="31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29508" cy="4752528"/>
          </a:xfrm>
          <a:prstGeom prst="rect">
            <a:avLst/>
          </a:prstGeom>
          <a:noFill/>
          <a:ln w="31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01" y="995570"/>
            <a:ext cx="777379" cy="1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9" y="2229248"/>
            <a:ext cx="674044" cy="1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115617" y="2564904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090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ko-KR" dirty="0" smtClean="0"/>
              <a:t>JSTL(JavaServer </a:t>
            </a:r>
            <a:r>
              <a:rPr lang="sv-SE" altLang="ko-KR" dirty="0"/>
              <a:t>Pages Standard Tag Library)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676275"/>
            <a:ext cx="8397180" cy="4896544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독립적인 개발자들은 많은 </a:t>
            </a:r>
            <a:r>
              <a:rPr lang="ko-KR" altLang="en-US" sz="1800" dirty="0">
                <a:solidFill>
                  <a:srgbClr val="0000FF"/>
                </a:solidFill>
              </a:rPr>
              <a:t>사용자 </a:t>
            </a:r>
            <a:r>
              <a:rPr lang="ko-KR" altLang="en-US" sz="1800" dirty="0" smtClean="0">
                <a:solidFill>
                  <a:srgbClr val="0000FF"/>
                </a:solidFill>
              </a:rPr>
              <a:t>정의 </a:t>
            </a:r>
            <a:r>
              <a:rPr lang="en-US" altLang="ko-KR" sz="1800" dirty="0">
                <a:solidFill>
                  <a:srgbClr val="0000FF"/>
                </a:solidFill>
              </a:rPr>
              <a:t>JSP </a:t>
            </a:r>
            <a:r>
              <a:rPr lang="ko-KR" altLang="en-US" sz="1800" dirty="0">
                <a:solidFill>
                  <a:srgbClr val="0000FF"/>
                </a:solidFill>
              </a:rPr>
              <a:t>태그 </a:t>
            </a:r>
            <a:r>
              <a:rPr lang="ko-KR" altLang="en-US" sz="1800" dirty="0" smtClean="0">
                <a:solidFill>
                  <a:srgbClr val="0000FF"/>
                </a:solidFill>
              </a:rPr>
              <a:t>라이브러리</a:t>
            </a:r>
            <a:r>
              <a:rPr lang="it-IT" altLang="ko-KR" sz="1800" dirty="0"/>
              <a:t> &lt;%@ </a:t>
            </a:r>
            <a:r>
              <a:rPr lang="it-IT" altLang="ko-KR" sz="1800" dirty="0" smtClean="0"/>
              <a:t>taglib= &gt;</a:t>
            </a:r>
            <a:r>
              <a:rPr lang="ko-KR" altLang="en-US" sz="1800" dirty="0" err="1" smtClean="0"/>
              <a:t>를</a:t>
            </a:r>
            <a:r>
              <a:rPr lang="ko-KR" altLang="en-US" sz="1800" dirty="0" smtClean="0"/>
              <a:t> </a:t>
            </a:r>
            <a:r>
              <a:rPr lang="ko-KR" altLang="en-US" sz="1800" dirty="0" smtClean="0"/>
              <a:t>만들었음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HTML </a:t>
            </a:r>
            <a:r>
              <a:rPr lang="ko-KR" altLang="en-US" sz="1600" dirty="0" smtClean="0"/>
              <a:t>태그에서는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일반 언어의 </a:t>
            </a:r>
            <a:r>
              <a:rPr lang="ko-KR" altLang="en-US" sz="1600" dirty="0"/>
              <a:t>반복</a:t>
            </a:r>
            <a:r>
              <a:rPr lang="en-US" altLang="ko-KR" sz="1600" dirty="0"/>
              <a:t>, </a:t>
            </a:r>
            <a:r>
              <a:rPr lang="ko-KR" altLang="en-US" sz="1600" dirty="0"/>
              <a:t>조건 </a:t>
            </a:r>
            <a:r>
              <a:rPr lang="ko-KR" altLang="en-US" sz="1600" dirty="0" smtClean="0"/>
              <a:t>등의 제어가 어렵다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en-US" altLang="ko-KR" sz="1600" dirty="0" smtClean="0"/>
              <a:t>JSP </a:t>
            </a:r>
            <a:r>
              <a:rPr lang="ko-KR" altLang="en-US" sz="1600" dirty="0" smtClean="0"/>
              <a:t>에서</a:t>
            </a:r>
            <a:r>
              <a:rPr lang="en-US" altLang="ko-KR" sz="1600" dirty="0" smtClean="0"/>
              <a:t> &lt;% </a:t>
            </a:r>
            <a:r>
              <a:rPr lang="ko-KR" altLang="en-US" sz="1600" dirty="0">
                <a:solidFill>
                  <a:srgbClr val="0000FF"/>
                </a:solidFill>
              </a:rPr>
              <a:t>자바 </a:t>
            </a:r>
            <a:r>
              <a:rPr lang="ko-KR" altLang="en-US" sz="1600" dirty="0" smtClean="0">
                <a:solidFill>
                  <a:srgbClr val="0000FF"/>
                </a:solidFill>
              </a:rPr>
              <a:t>소스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/>
              <a:t>%&gt;</a:t>
            </a:r>
            <a:r>
              <a:rPr lang="ko-KR" altLang="en-US" sz="1600" dirty="0"/>
              <a:t>와 같은 </a:t>
            </a:r>
            <a:r>
              <a:rPr lang="ko-KR" altLang="en-US" sz="1600" dirty="0" err="1"/>
              <a:t>스크립팅을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이용해야 한다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en-US" altLang="ko-KR" sz="1600" dirty="0" smtClean="0"/>
              <a:t>HTML </a:t>
            </a:r>
            <a:r>
              <a:rPr lang="ko-KR" altLang="en-US" sz="1600" dirty="0" smtClean="0"/>
              <a:t>코드와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섞여 혼란스럽다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 </a:t>
            </a:r>
            <a:r>
              <a:rPr lang="en-US" altLang="ko-KR" sz="1600" dirty="0"/>
              <a:t>HTML </a:t>
            </a:r>
            <a:r>
              <a:rPr lang="ko-KR" altLang="en-US" sz="1600" dirty="0" smtClean="0"/>
              <a:t>태그에서도 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일반 언어의 반복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조건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등의 제어를 가능 하도록 </a:t>
            </a:r>
            <a:r>
              <a:rPr lang="ko-KR" altLang="en-US" sz="1600" dirty="0"/>
              <a:t>사용자 정의 </a:t>
            </a:r>
            <a:r>
              <a:rPr lang="en-US" altLang="ko-KR" sz="1600" dirty="0"/>
              <a:t>JSP </a:t>
            </a:r>
            <a:r>
              <a:rPr lang="ko-KR" altLang="en-US" sz="1600" dirty="0"/>
              <a:t>태그 </a:t>
            </a:r>
            <a:r>
              <a:rPr lang="ko-KR" altLang="en-US" sz="1600" dirty="0" smtClean="0"/>
              <a:t>라이브러리개발 </a:t>
            </a:r>
            <a:r>
              <a:rPr lang="en-US" altLang="ko-KR" sz="1600" dirty="0" smtClean="0"/>
              <a:t>: </a:t>
            </a:r>
            <a:r>
              <a:rPr lang="en-US" altLang="ko-KR" sz="1600" dirty="0">
                <a:solidFill>
                  <a:srgbClr val="0000FF"/>
                </a:solidFill>
              </a:rPr>
              <a:t>EL</a:t>
            </a:r>
            <a:r>
              <a:rPr lang="en-US" altLang="ko-KR" sz="1600" dirty="0"/>
              <a:t>(Expression Language) </a:t>
            </a:r>
          </a:p>
          <a:p>
            <a:pPr lvl="1"/>
            <a:r>
              <a:rPr lang="ko-KR" altLang="en-US" sz="1600" dirty="0" smtClean="0"/>
              <a:t>표준화를 위해 </a:t>
            </a:r>
            <a:r>
              <a:rPr lang="en-US" altLang="ko-KR" sz="1600" dirty="0" smtClean="0"/>
              <a:t>Java </a:t>
            </a:r>
            <a:r>
              <a:rPr lang="en-US" altLang="ko-KR" sz="1600" dirty="0"/>
              <a:t>Community Process(JSR 52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표준태그 라이브러리 </a:t>
            </a:r>
            <a:r>
              <a:rPr lang="sv-SE" altLang="ko-KR" sz="1600" dirty="0"/>
              <a:t>JSTL(JavaServer Pages Standard Tag Library) </a:t>
            </a:r>
            <a:r>
              <a:rPr lang="ko-KR" altLang="en-US" sz="1600" dirty="0" smtClean="0"/>
              <a:t>개발</a:t>
            </a:r>
            <a:endParaRPr lang="en-US" altLang="ko-KR" sz="1600" dirty="0"/>
          </a:p>
          <a:p>
            <a:r>
              <a:rPr lang="en-US" altLang="ko-KR" sz="1800" dirty="0"/>
              <a:t>JSTL</a:t>
            </a:r>
            <a:r>
              <a:rPr lang="ko-KR" altLang="en-US" sz="1800" dirty="0"/>
              <a:t>의 주요 </a:t>
            </a:r>
            <a:r>
              <a:rPr lang="ko-KR" altLang="en-US" sz="1800" dirty="0" smtClean="0"/>
              <a:t>강점</a:t>
            </a:r>
            <a:endParaRPr lang="en-US" altLang="ko-KR" sz="1800" dirty="0" smtClean="0"/>
          </a:p>
          <a:p>
            <a:pPr lvl="1"/>
            <a:r>
              <a:rPr lang="ko-KR" altLang="en-US" sz="1600" dirty="0" err="1" smtClean="0"/>
              <a:t>서블릿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컨텍스트에</a:t>
            </a:r>
            <a:r>
              <a:rPr lang="ko-KR" altLang="en-US" sz="1600" dirty="0"/>
              <a:t> 저장된 </a:t>
            </a:r>
            <a:r>
              <a:rPr lang="ko-KR" altLang="en-US" sz="1600" dirty="0" smtClean="0"/>
              <a:t>데이터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같은 애플리케이션 </a:t>
            </a:r>
            <a:r>
              <a:rPr lang="ko-KR" altLang="en-US" sz="1600" dirty="0" smtClean="0"/>
              <a:t>데이터를 </a:t>
            </a:r>
            <a:r>
              <a:rPr lang="ko-KR" altLang="en-US" sz="1600" dirty="0"/>
              <a:t>액세스 및 조작하는 쉬운 방법을 제공하는 </a:t>
            </a:r>
            <a:r>
              <a:rPr lang="ko-KR" altLang="en-US" sz="1600" dirty="0" smtClean="0"/>
              <a:t>간단한 </a:t>
            </a:r>
            <a:r>
              <a:rPr lang="en-US" altLang="ko-KR" sz="1600" dirty="0" smtClean="0">
                <a:solidFill>
                  <a:srgbClr val="0000FF"/>
                </a:solidFill>
              </a:rPr>
              <a:t>EL</a:t>
            </a:r>
            <a:r>
              <a:rPr lang="en-US" altLang="ko-KR" sz="1600" b="1" dirty="0">
                <a:solidFill>
                  <a:srgbClr val="0000FF"/>
                </a:solidFill>
              </a:rPr>
              <a:t>(Expression Language) </a:t>
            </a:r>
            <a:r>
              <a:rPr lang="ko-KR" altLang="en-US" sz="1600" dirty="0" smtClean="0"/>
              <a:t>제공 </a:t>
            </a:r>
            <a:endParaRPr lang="en-US" altLang="ko-KR" sz="1600" dirty="0"/>
          </a:p>
          <a:p>
            <a:r>
              <a:rPr lang="en-US" altLang="ko-KR" sz="1800" dirty="0" err="1"/>
              <a:t>jstl</a:t>
            </a:r>
            <a:r>
              <a:rPr lang="en-US" altLang="ko-KR" sz="1800" dirty="0"/>
              <a:t> </a:t>
            </a:r>
            <a:r>
              <a:rPr lang="ko-KR" altLang="en-US" sz="1800" dirty="0"/>
              <a:t>과 </a:t>
            </a:r>
            <a:r>
              <a:rPr lang="en-US" altLang="ko-KR" sz="1800" dirty="0"/>
              <a:t>standard 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두개의</a:t>
            </a:r>
            <a:r>
              <a:rPr lang="ko-KR" altLang="en-US" sz="1800" dirty="0" smtClean="0"/>
              <a:t> </a:t>
            </a:r>
            <a:r>
              <a:rPr lang="en-US" altLang="ko-KR" sz="1800" dirty="0"/>
              <a:t>jar </a:t>
            </a:r>
            <a:r>
              <a:rPr lang="ko-KR" altLang="en-US" sz="1800" dirty="0"/>
              <a:t>파일을 </a:t>
            </a:r>
            <a:r>
              <a:rPr lang="ko-KR" altLang="en-US" sz="1800" dirty="0" err="1" smtClean="0"/>
              <a:t>웹애플리케이션의</a:t>
            </a:r>
            <a:r>
              <a:rPr lang="ko-KR" altLang="en-US" sz="1800" dirty="0" smtClean="0"/>
              <a:t> </a:t>
            </a:r>
            <a:r>
              <a:rPr lang="en-US" altLang="ko-KR" sz="1800" dirty="0"/>
              <a:t>/WEB-INF/lib </a:t>
            </a:r>
            <a:r>
              <a:rPr lang="ko-KR" altLang="en-US" sz="1800" dirty="0" smtClean="0"/>
              <a:t>폴더에 복사해야 함 </a:t>
            </a:r>
            <a:endParaRPr lang="en-US" altLang="ko-KR" sz="1800" dirty="0" smtClean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153"/>
            <a:ext cx="3667139" cy="64807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995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Include </a:t>
            </a:r>
            <a:r>
              <a:rPr lang="ko-KR" altLang="en-US" dirty="0" smtClean="0"/>
              <a:t>파일과</a:t>
            </a:r>
            <a:r>
              <a:rPr lang="en-US" altLang="ko-KR" dirty="0" smtClean="0"/>
              <a:t> CSS </a:t>
            </a:r>
            <a:r>
              <a:rPr lang="ko-KR" altLang="en-US" dirty="0" smtClean="0"/>
              <a:t>파일</a:t>
            </a:r>
            <a:endParaRPr lang="ko-KR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1384"/>
            <a:ext cx="708660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3"/>
            <a:ext cx="2919643" cy="3381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7240" y="3539108"/>
            <a:ext cx="689208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&lt;%@ page session=</a:t>
            </a:r>
            <a:r>
              <a:rPr lang="en-US" altLang="ko-KR" sz="1600" i="1" dirty="0"/>
              <a:t>"false"%&gt;</a:t>
            </a:r>
          </a:p>
          <a:p>
            <a:r>
              <a:rPr lang="it-IT" altLang="ko-KR" sz="1600" dirty="0"/>
              <a:t>&lt;%@ taglib prefix=</a:t>
            </a:r>
            <a:r>
              <a:rPr lang="it-IT" altLang="ko-KR" sz="1600" i="1" dirty="0"/>
              <a:t>"c" uri="http://java.sun.com/jsp/jstl/core"%&gt;</a:t>
            </a:r>
          </a:p>
          <a:p>
            <a:r>
              <a:rPr lang="en-US" altLang="ko-KR" sz="1600" dirty="0"/>
              <a:t>&lt;%@ </a:t>
            </a:r>
            <a:r>
              <a:rPr lang="en-US" altLang="ko-KR" sz="1600" dirty="0" err="1"/>
              <a:t>taglib</a:t>
            </a:r>
            <a:r>
              <a:rPr lang="en-US" altLang="ko-KR" sz="1600" dirty="0"/>
              <a:t> prefix=</a:t>
            </a:r>
            <a:r>
              <a:rPr lang="en-US" altLang="ko-KR" sz="1600" i="1" dirty="0"/>
              <a:t>"spring" </a:t>
            </a:r>
            <a:r>
              <a:rPr lang="en-US" altLang="ko-KR" sz="1600" i="1" dirty="0" err="1"/>
              <a:t>uri</a:t>
            </a:r>
            <a:r>
              <a:rPr lang="en-US" altLang="ko-KR" sz="1600" i="1" dirty="0"/>
              <a:t>="http://www.springframework.org/tags"%&gt;</a:t>
            </a:r>
          </a:p>
          <a:p>
            <a:r>
              <a:rPr lang="sv-SE" altLang="ko-KR" sz="1600" dirty="0"/>
              <a:t>&lt;%@ taglib prefix=</a:t>
            </a:r>
            <a:r>
              <a:rPr lang="sv-SE" altLang="ko-KR" sz="1600" i="1" dirty="0"/>
              <a:t>"form" uri="http://www.springframework.org/tags/form"%&gt;</a:t>
            </a:r>
          </a:p>
          <a:p>
            <a:r>
              <a:rPr lang="it-IT" altLang="ko-KR" sz="1600" dirty="0"/>
              <a:t>&lt;%@ taglib prefix=</a:t>
            </a:r>
            <a:r>
              <a:rPr lang="it-IT" altLang="ko-KR" sz="1600" i="1" dirty="0"/>
              <a:t>"f" uri="http://java.sun.com/jsp/jstl/fmt" %&gt;</a:t>
            </a:r>
          </a:p>
          <a:p>
            <a:endParaRPr lang="ko-KR" altLang="en-US" sz="1600" dirty="0"/>
          </a:p>
          <a:p>
            <a:r>
              <a:rPr lang="en-US" altLang="ko-KR" sz="1600" dirty="0"/>
              <a:t>&lt;link </a:t>
            </a:r>
            <a:r>
              <a:rPr lang="en-US" altLang="ko-KR" sz="1600" dirty="0" err="1"/>
              <a:t>rel</a:t>
            </a:r>
            <a:r>
              <a:rPr lang="en-US" altLang="ko-KR" sz="1600" dirty="0"/>
              <a:t>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stylesheet</a:t>
            </a:r>
            <a:r>
              <a:rPr lang="en-US" altLang="ko-KR" sz="1600" i="1" dirty="0"/>
              <a:t>" type="text/</a:t>
            </a:r>
            <a:r>
              <a:rPr lang="en-US" altLang="ko-KR" sz="1600" i="1" dirty="0" err="1"/>
              <a:t>css</a:t>
            </a:r>
            <a:r>
              <a:rPr lang="en-US" altLang="ko-KR" sz="1600" i="1" dirty="0"/>
              <a:t>"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</a:t>
            </a:r>
            <a:r>
              <a:rPr lang="en-US" altLang="ko-KR" sz="1600" i="1" dirty="0" err="1" smtClean="0"/>
              <a:t>css</a:t>
            </a:r>
            <a:r>
              <a:rPr lang="en-US" altLang="ko-KR" sz="1600" i="1" dirty="0" smtClean="0"/>
              <a:t>/loginstyle.css"&gt;</a:t>
            </a:r>
            <a:endParaRPr lang="ko-KR" altLang="en-US" sz="1600" dirty="0"/>
          </a:p>
        </p:txBody>
      </p:sp>
      <p:sp>
        <p:nvSpPr>
          <p:cNvPr id="3" name="자유형 2"/>
          <p:cNvSpPr/>
          <p:nvPr/>
        </p:nvSpPr>
        <p:spPr>
          <a:xfrm>
            <a:off x="3867150" y="1428750"/>
            <a:ext cx="3099697" cy="2238375"/>
          </a:xfrm>
          <a:custGeom>
            <a:avLst/>
            <a:gdLst>
              <a:gd name="connsiteX0" fmla="*/ 2333625 w 3099697"/>
              <a:gd name="connsiteY0" fmla="*/ 2238375 h 2238375"/>
              <a:gd name="connsiteX1" fmla="*/ 2962275 w 3099697"/>
              <a:gd name="connsiteY1" fmla="*/ 933450 h 2238375"/>
              <a:gd name="connsiteX2" fmla="*/ 0 w 3099697"/>
              <a:gd name="connsiteY2" fmla="*/ 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9697" h="2238375">
                <a:moveTo>
                  <a:pt x="2333625" y="2238375"/>
                </a:moveTo>
                <a:cubicBezTo>
                  <a:pt x="2842419" y="1772443"/>
                  <a:pt x="3351213" y="1306512"/>
                  <a:pt x="2962275" y="933450"/>
                </a:cubicBezTo>
                <a:cubicBezTo>
                  <a:pt x="2573338" y="560387"/>
                  <a:pt x="1286669" y="28019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24710" y="5507390"/>
            <a:ext cx="228575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css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폴더생성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600" dirty="0" smtClean="0"/>
              <a:t>loginstyle.css</a:t>
            </a:r>
          </a:p>
          <a:p>
            <a:r>
              <a:rPr lang="en-US" altLang="ko-KR" sz="1600" dirty="0" smtClean="0"/>
              <a:t>Login_bg.gif  </a:t>
            </a:r>
            <a:r>
              <a:rPr lang="ko-KR" altLang="en-US" sz="1600" dirty="0" smtClean="0"/>
              <a:t>파일</a:t>
            </a:r>
            <a:r>
              <a:rPr lang="en-US" altLang="ko-KR" sz="1600" dirty="0" smtClean="0"/>
              <a:t>  copy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755577" y="4898986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5400000">
            <a:off x="4741375" y="4857821"/>
            <a:ext cx="778069" cy="1692885"/>
          </a:xfrm>
          <a:custGeom>
            <a:avLst/>
            <a:gdLst>
              <a:gd name="connsiteX0" fmla="*/ 2333625 w 3099697"/>
              <a:gd name="connsiteY0" fmla="*/ 2238375 h 2238375"/>
              <a:gd name="connsiteX1" fmla="*/ 2962275 w 3099697"/>
              <a:gd name="connsiteY1" fmla="*/ 933450 h 2238375"/>
              <a:gd name="connsiteX2" fmla="*/ 0 w 3099697"/>
              <a:gd name="connsiteY2" fmla="*/ 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9697" h="2238375">
                <a:moveTo>
                  <a:pt x="2333625" y="2238375"/>
                </a:moveTo>
                <a:cubicBezTo>
                  <a:pt x="2842419" y="1772443"/>
                  <a:pt x="3351213" y="1306512"/>
                  <a:pt x="2962275" y="933450"/>
                </a:cubicBezTo>
                <a:cubicBezTo>
                  <a:pt x="2573338" y="560387"/>
                  <a:pt x="1286669" y="28019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8054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i="1" dirty="0"/>
              <a:t>loginstyle.css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5008" y="692696"/>
            <a:ext cx="892899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a:link{font-family:"";color:black;text-decoration:none;}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a:visited{font-family:"";color:black;text-decoration:none;}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a:hover{font-family:"";color:black;text-decoration:underline;}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h4 {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color:blue;font-family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;font-size:14px;font-weight:bold;}</a:t>
            </a:r>
          </a:p>
          <a:p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fieldset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border:5px solid #ccc; padding:0 5px 5px;}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loginArea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margin-left:5px;  width:250px;}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thisform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font-family:Georgia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serif; font-size:11px; color:#999;}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thisform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label { 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sans-serif;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font-weight:bold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 color:#660000;}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thisform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p { margin:5px;}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ullog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list-style-type:none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margin-left:5px; padding:0;font-family: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:font-size:12px;}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lilog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display:inline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margin: 0px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padding:0 0 0 0; border:1;font-family: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font-size:12px; 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lilogb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display:inline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margin: 0px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padding:0 0 0 0; border:1;font-family: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font-size:12px; 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* { padding: 0; margin: 0; 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id_blur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transparent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url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("login_bg.gif") top left}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id_focus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#ffffe0 ; color: #003300 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pw_blur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transparent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url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("login_bg.gif") bottom left}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pw_focus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#ffffe0 ; color: #003300 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.clear { clear: both; background: none; }</a:t>
            </a:r>
          </a:p>
          <a:p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b="1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span.fieldError</a:t>
            </a:r>
            <a:r>
              <a:rPr lang="en-US" altLang="ko-KR" sz="1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color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red;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font-size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10px;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font-family:arial,sans-serif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r>
              <a:rPr lang="en-US" altLang="ko-KR" sz="1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  <a:endParaRPr lang="ko-KR" altLang="en-US" sz="14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54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19286" y="836712"/>
            <a:ext cx="8604448" cy="5688632"/>
          </a:xfrm>
        </p:spPr>
        <p:txBody>
          <a:bodyPr>
            <a:no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u="sng" dirty="0"/>
              <a:t>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&lt;div id="</a:t>
            </a:r>
            <a:r>
              <a:rPr lang="en-US" altLang="ko-KR" sz="1600" dirty="0" err="1"/>
              <a:t>loginArea</a:t>
            </a:r>
            <a:r>
              <a:rPr lang="en-US" altLang="ko-KR" sz="1600" dirty="0"/>
              <a:t>" class="clear"&gt;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ko-KR" altLang="en-US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/>
              <a:t>&lt;</a:t>
            </a:r>
            <a:r>
              <a:rPr lang="en-US" altLang="ko-KR" sz="1600" dirty="0" err="1"/>
              <a:t>form:form</a:t>
            </a:r>
            <a:r>
              <a:rPr lang="en-US" altLang="ko-KR" sz="1600" dirty="0"/>
              <a:t> </a:t>
            </a:r>
            <a:r>
              <a:rPr lang="en-US" altLang="ko-KR" sz="1600" dirty="0" err="1">
                <a:solidFill>
                  <a:srgbClr val="0000FF"/>
                </a:solidFill>
              </a:rPr>
              <a:t>modelAttribute</a:t>
            </a:r>
            <a:r>
              <a:rPr lang="en-US" altLang="ko-KR" sz="1600" dirty="0">
                <a:solidFill>
                  <a:srgbClr val="0000FF"/>
                </a:solidFill>
              </a:rPr>
              <a:t>="user" </a:t>
            </a:r>
            <a:r>
              <a:rPr lang="en-US" altLang="ko-KR" sz="1600" dirty="0"/>
              <a:t>method="post" action="</a:t>
            </a:r>
            <a:r>
              <a:rPr lang="en-US" altLang="ko-KR" sz="1600" dirty="0">
                <a:solidFill>
                  <a:srgbClr val="0000FF"/>
                </a:solidFill>
              </a:rPr>
              <a:t>login.html</a:t>
            </a:r>
            <a:r>
              <a:rPr lang="en-US" altLang="ko-KR" sz="1600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&lt;</a:t>
            </a:r>
            <a:r>
              <a:rPr lang="en-US" altLang="ko-KR" sz="1600" dirty="0" err="1"/>
              <a:t>fieldset</a:t>
            </a:r>
            <a:r>
              <a:rPr lang="en-US" altLang="ko-KR" sz="1600" dirty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&lt;legend&gt;</a:t>
            </a:r>
            <a:r>
              <a:rPr lang="en-US" altLang="ko-KR" sz="1600" u="sng" dirty="0"/>
              <a:t>&lt;h4&gt;</a:t>
            </a:r>
            <a:r>
              <a:rPr lang="ko-KR" altLang="en-US" sz="1600" u="sng" dirty="0"/>
              <a:t>로그인</a:t>
            </a:r>
            <a:r>
              <a:rPr lang="en-US" altLang="ko-KR" sz="1600" u="sng" dirty="0"/>
              <a:t>&lt;/h4&gt;&lt;/legend&gt;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</a:t>
            </a:r>
            <a:r>
              <a:rPr lang="en-US" altLang="ko-KR" sz="1600" dirty="0">
                <a:solidFill>
                  <a:srgbClr val="0000FF"/>
                </a:solidFill>
              </a:rPr>
              <a:t>&lt;</a:t>
            </a:r>
            <a:r>
              <a:rPr lang="en-US" altLang="ko-KR" sz="1600" dirty="0" err="1">
                <a:solidFill>
                  <a:srgbClr val="0000FF"/>
                </a:solidFill>
              </a:rPr>
              <a:t>spring:hasBindErrors</a:t>
            </a:r>
            <a:r>
              <a:rPr lang="en-US" altLang="ko-KR" sz="1600" dirty="0">
                <a:solidFill>
                  <a:srgbClr val="0000FF"/>
                </a:solidFill>
              </a:rPr>
              <a:t> name="user"&gt;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</a:rPr>
              <a:t>         &lt;</a:t>
            </a:r>
            <a:r>
              <a:rPr lang="en-US" altLang="ko-KR" sz="1600" dirty="0">
                <a:solidFill>
                  <a:srgbClr val="0000FF"/>
                </a:solidFill>
              </a:rPr>
              <a:t>span class="</a:t>
            </a:r>
            <a:r>
              <a:rPr lang="en-US" altLang="ko-KR" sz="1600" dirty="0" err="1">
                <a:solidFill>
                  <a:srgbClr val="0000FF"/>
                </a:solidFill>
              </a:rPr>
              <a:t>fieldError</a:t>
            </a:r>
            <a:r>
              <a:rPr lang="en-US" altLang="ko-KR" sz="1600" dirty="0">
                <a:solidFill>
                  <a:srgbClr val="0000FF"/>
                </a:solidFill>
              </a:rPr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c:forEach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var</a:t>
            </a:r>
            <a:r>
              <a:rPr lang="en-US" altLang="ko-KR" sz="1600" dirty="0" smtClean="0">
                <a:solidFill>
                  <a:srgbClr val="0000FF"/>
                </a:solidFill>
              </a:rPr>
              <a:t>="err" items="${</a:t>
            </a:r>
            <a:r>
              <a:rPr lang="en-US" altLang="ko-KR" sz="1600" dirty="0" err="1" smtClean="0">
                <a:solidFill>
                  <a:srgbClr val="7030A0"/>
                </a:solidFill>
              </a:rPr>
              <a:t>errors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.globalErrors</a:t>
            </a:r>
            <a:r>
              <a:rPr lang="en-US" altLang="ko-KR" sz="1600" dirty="0" smtClean="0">
                <a:solidFill>
                  <a:srgbClr val="0000FF"/>
                </a:solidFill>
              </a:rPr>
              <a:t>}" 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   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spring:message</a:t>
            </a:r>
            <a:r>
              <a:rPr lang="en-US" altLang="ko-KR" sz="1600" dirty="0" smtClean="0">
                <a:solidFill>
                  <a:srgbClr val="0000FF"/>
                </a:solidFill>
              </a:rPr>
              <a:t> code="${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err.code</a:t>
            </a:r>
            <a:r>
              <a:rPr lang="en-US" altLang="ko-KR" sz="1600" dirty="0" smtClean="0">
                <a:solidFill>
                  <a:srgbClr val="0000FF"/>
                </a:solidFill>
              </a:rPr>
              <a:t>}" 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&lt;/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c:forEach</a:t>
            </a:r>
            <a:r>
              <a:rPr lang="en-US" altLang="ko-KR" sz="1600" dirty="0" smtClean="0">
                <a:solidFill>
                  <a:srgbClr val="0000FF"/>
                </a:solidFill>
              </a:rPr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&lt;/</a:t>
            </a:r>
            <a:r>
              <a:rPr lang="en-US" altLang="ko-KR" sz="1600" dirty="0">
                <a:solidFill>
                  <a:srgbClr val="0000FF"/>
                </a:solidFill>
              </a:rPr>
              <a:t>span&gt;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   </a:t>
            </a:r>
            <a:r>
              <a:rPr lang="en-US" altLang="ko-KR" sz="1600" dirty="0" smtClean="0">
                <a:solidFill>
                  <a:srgbClr val="0000FF"/>
                </a:solidFill>
              </a:rPr>
              <a:t>    &lt;/</a:t>
            </a:r>
            <a:r>
              <a:rPr lang="en-US" altLang="ko-KR" sz="1600" dirty="0" err="1">
                <a:solidFill>
                  <a:srgbClr val="0000FF"/>
                </a:solidFill>
              </a:rPr>
              <a:t>spring:hasBindErrors</a:t>
            </a:r>
            <a:r>
              <a:rPr lang="en-US" altLang="ko-KR" sz="1600" dirty="0" smtClean="0">
                <a:solidFill>
                  <a:srgbClr val="0000FF"/>
                </a:solidFill>
              </a:rPr>
              <a:t>&gt;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p&gt;</a:t>
            </a:r>
            <a:r>
              <a:rPr lang="en-US" altLang="ko-KR" sz="1600" u="sng" dirty="0"/>
              <a:t>&lt;</a:t>
            </a:r>
            <a:r>
              <a:rPr lang="en-US" altLang="ko-KR" sz="1600" u="sng" dirty="0" err="1"/>
              <a:t>ul</a:t>
            </a:r>
            <a:r>
              <a:rPr lang="en-US" altLang="ko-KR" sz="1600" u="sng" dirty="0"/>
              <a:t> id="</a:t>
            </a:r>
            <a:r>
              <a:rPr lang="en-US" altLang="ko-KR" sz="1600" u="sng" dirty="0" err="1"/>
              <a:t>ullog</a:t>
            </a:r>
            <a:r>
              <a:rPr lang="en-US" altLang="ko-KR" sz="1600" u="sng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&lt;li id="</a:t>
            </a:r>
            <a:r>
              <a:rPr lang="en-US" altLang="ko-KR" sz="1600" dirty="0" err="1"/>
              <a:t>lilogb</a:t>
            </a:r>
            <a:r>
              <a:rPr lang="en-US" altLang="ko-KR" sz="1600" dirty="0"/>
              <a:t>"&gt;&lt;a </a:t>
            </a:r>
            <a:r>
              <a:rPr lang="en-US" altLang="ko-KR" sz="1600" dirty="0" err="1"/>
              <a:t>href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="/Login4mvc/userEntry.html</a:t>
            </a:r>
            <a:r>
              <a:rPr lang="en-US" altLang="ko-KR" sz="1600" dirty="0"/>
              <a:t>"&gt;</a:t>
            </a:r>
            <a:r>
              <a:rPr lang="ko-KR" altLang="en-US" sz="1600" dirty="0"/>
              <a:t>회원가입</a:t>
            </a:r>
            <a:r>
              <a:rPr lang="en-US" altLang="ko-KR" sz="1600" dirty="0"/>
              <a:t>&lt;/a&gt;&lt;/li&gt;</a:t>
            </a:r>
            <a:r>
              <a:rPr lang="en-US" altLang="ko-KR" sz="1600" u="sng" dirty="0"/>
              <a:t>|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&lt;li id="</a:t>
            </a:r>
            <a:r>
              <a:rPr lang="en-US" altLang="ko-KR" sz="1600" dirty="0" err="1"/>
              <a:t>lilog</a:t>
            </a:r>
            <a:r>
              <a:rPr lang="en-US" altLang="ko-KR" sz="1600" dirty="0"/>
              <a:t>"&gt;&lt;a </a:t>
            </a:r>
            <a:r>
              <a:rPr lang="en-US" altLang="ko-KR" sz="1600" dirty="0" err="1"/>
              <a:t>href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="/Login4mvc/findId_form.html</a:t>
            </a:r>
            <a:r>
              <a:rPr lang="en-US" altLang="ko-KR" sz="1600" dirty="0"/>
              <a:t>"&gt;</a:t>
            </a:r>
            <a:r>
              <a:rPr lang="ko-KR" altLang="en-US" sz="1600" dirty="0"/>
              <a:t>아이디</a:t>
            </a:r>
            <a:r>
              <a:rPr lang="en-US" altLang="ko-KR" sz="1600" dirty="0"/>
              <a:t>/&lt;/a&gt;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        &lt;a </a:t>
            </a:r>
            <a:r>
              <a:rPr lang="en-US" altLang="ko-KR" sz="1600" dirty="0" err="1"/>
              <a:t>href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="/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Login4mvc/findPass_form.html</a:t>
            </a:r>
            <a:r>
              <a:rPr lang="en-US" altLang="ko-KR" sz="1600" dirty="0"/>
              <a:t>" class="</a:t>
            </a:r>
            <a:r>
              <a:rPr lang="en-US" altLang="ko-KR" sz="1600" dirty="0" err="1"/>
              <a:t>pwd</a:t>
            </a:r>
            <a:r>
              <a:rPr lang="en-US" altLang="ko-KR" sz="1600" dirty="0"/>
              <a:t>"&gt;</a:t>
            </a:r>
            <a:r>
              <a:rPr lang="ko-KR" altLang="en-US" sz="1600" dirty="0"/>
              <a:t>비밀번호 찾기</a:t>
            </a:r>
            <a:r>
              <a:rPr lang="en-US" altLang="ko-KR" sz="1600" dirty="0"/>
              <a:t>&lt;/a&gt;&lt;/li&gt;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   &lt;/</a:t>
            </a:r>
            <a:r>
              <a:rPr lang="en-US" altLang="ko-KR" sz="1600" dirty="0" err="1"/>
              <a:t>ul</a:t>
            </a:r>
            <a:r>
              <a:rPr lang="en-US" altLang="ko-KR" sz="1600" dirty="0"/>
              <a:t>&gt;&lt;/p&gt;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&lt;/</a:t>
            </a:r>
            <a:r>
              <a:rPr lang="en-US" altLang="ko-KR" sz="1600" dirty="0" err="1"/>
              <a:t>fieldset</a:t>
            </a:r>
            <a:r>
              <a:rPr lang="en-US" altLang="ko-KR" sz="1600" dirty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&lt;/</a:t>
            </a:r>
            <a:r>
              <a:rPr lang="en-US" altLang="ko-KR" sz="1600" dirty="0" err="1"/>
              <a:t>form:form</a:t>
            </a:r>
            <a:r>
              <a:rPr lang="en-US" altLang="ko-KR" sz="1600" dirty="0"/>
              <a:t>&gt;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&lt;/</a:t>
            </a:r>
            <a:r>
              <a:rPr lang="en-US" altLang="ko-KR" sz="1600" dirty="0"/>
              <a:t>div&gt;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&lt;/body&gt;</a:t>
            </a:r>
            <a:endParaRPr lang="ko-KR" altLang="en-US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4955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98426" y="3708648"/>
            <a:ext cx="3024336" cy="36004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 다음 페이지 내용 삽입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…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73299" y="2076680"/>
            <a:ext cx="5194845" cy="156834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5734050" y="2067040"/>
            <a:ext cx="1622424" cy="504710"/>
          </a:xfrm>
          <a:custGeom>
            <a:avLst/>
            <a:gdLst>
              <a:gd name="connsiteX0" fmla="*/ 0 w 1622424"/>
              <a:gd name="connsiteY0" fmla="*/ 95135 h 504710"/>
              <a:gd name="connsiteX1" fmla="*/ 1400175 w 1622424"/>
              <a:gd name="connsiteY1" fmla="*/ 28460 h 504710"/>
              <a:gd name="connsiteX2" fmla="*/ 1600200 w 1622424"/>
              <a:gd name="connsiteY2" fmla="*/ 504710 h 50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2424" h="504710">
                <a:moveTo>
                  <a:pt x="0" y="95135"/>
                </a:moveTo>
                <a:cubicBezTo>
                  <a:pt x="566737" y="27666"/>
                  <a:pt x="1133475" y="-39802"/>
                  <a:pt x="1400175" y="28460"/>
                </a:cubicBezTo>
                <a:cubicBezTo>
                  <a:pt x="1666875" y="96722"/>
                  <a:pt x="1633537" y="300716"/>
                  <a:pt x="1600200" y="50471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9149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042955" y="173782"/>
            <a:ext cx="647265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7455693" y="1028353"/>
            <a:ext cx="500683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3295650" y="1209675"/>
            <a:ext cx="4419600" cy="724253"/>
          </a:xfrm>
          <a:custGeom>
            <a:avLst/>
            <a:gdLst>
              <a:gd name="connsiteX0" fmla="*/ 4419600 w 4419600"/>
              <a:gd name="connsiteY0" fmla="*/ 0 h 724253"/>
              <a:gd name="connsiteX1" fmla="*/ 1685925 w 4419600"/>
              <a:gd name="connsiteY1" fmla="*/ 704850 h 724253"/>
              <a:gd name="connsiteX2" fmla="*/ 0 w 4419600"/>
              <a:gd name="connsiteY2" fmla="*/ 457200 h 72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9600" h="724253">
                <a:moveTo>
                  <a:pt x="4419600" y="0"/>
                </a:moveTo>
                <a:cubicBezTo>
                  <a:pt x="3421062" y="314325"/>
                  <a:pt x="2422525" y="628650"/>
                  <a:pt x="1685925" y="704850"/>
                </a:cubicBezTo>
                <a:cubicBezTo>
                  <a:pt x="949325" y="781050"/>
                  <a:pt x="474662" y="619125"/>
                  <a:pt x="0" y="45720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52357" y="127301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또는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userDto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047957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9144000" cy="4149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dirty="0"/>
              <a:t>&lt;p&gt;&lt;</a:t>
            </a:r>
            <a:r>
              <a:rPr lang="en-US" altLang="ko-KR" sz="1600" dirty="0" err="1"/>
              <a:t>form:input</a:t>
            </a:r>
            <a:r>
              <a:rPr lang="en-US" altLang="ko-KR" sz="1600" dirty="0"/>
              <a:t> path="id"  size='12' </a:t>
            </a:r>
            <a:r>
              <a:rPr lang="en-US" altLang="ko-KR" sz="1600" dirty="0" err="1"/>
              <a:t>maxlength</a:t>
            </a:r>
            <a:r>
              <a:rPr lang="en-US" altLang="ko-KR" sz="1600" dirty="0"/>
              <a:t>='15'  title="</a:t>
            </a:r>
            <a:r>
              <a:rPr lang="ko-KR" altLang="en-US" sz="1600" dirty="0"/>
              <a:t>아이디 입력</a:t>
            </a:r>
            <a:r>
              <a:rPr lang="en-US" altLang="ko-KR" sz="1600" dirty="0"/>
              <a:t>" 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onfocus</a:t>
            </a:r>
            <a:r>
              <a:rPr lang="en-US" altLang="ko-KR" sz="1600" dirty="0"/>
              <a:t>="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id_focus</a:t>
            </a:r>
            <a:r>
              <a:rPr lang="en-US" altLang="ko-KR" sz="1600" dirty="0"/>
              <a:t>'" </a:t>
            </a:r>
          </a:p>
          <a:p>
            <a:pPr marL="0" indent="0">
              <a:buNone/>
            </a:pPr>
            <a:r>
              <a:rPr lang="en-US" altLang="ko-KR" sz="1600" dirty="0" smtClean="0"/>
              <a:t>      </a:t>
            </a:r>
            <a:r>
              <a:rPr lang="en-US" altLang="ko-KR" sz="1600" dirty="0" err="1" smtClean="0"/>
              <a:t>onBlur</a:t>
            </a:r>
            <a:r>
              <a:rPr lang="en-US" altLang="ko-KR" sz="1600" dirty="0"/>
              <a:t>="if ( </a:t>
            </a:r>
            <a:r>
              <a:rPr lang="en-US" altLang="ko-KR" sz="1600" dirty="0" err="1"/>
              <a:t>this.value</a:t>
            </a:r>
            <a:r>
              <a:rPr lang="en-US" altLang="ko-KR" sz="1600" dirty="0"/>
              <a:t> == '' ) { 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id_blur</a:t>
            </a:r>
            <a:r>
              <a:rPr lang="en-US" altLang="ko-KR" sz="1600" dirty="0"/>
              <a:t>' }" class='</a:t>
            </a:r>
            <a:r>
              <a:rPr lang="en-US" altLang="ko-KR" sz="1600" dirty="0" err="1"/>
              <a:t>id_blur</a:t>
            </a:r>
            <a:r>
              <a:rPr lang="en-US" altLang="ko-KR" sz="1600" dirty="0"/>
              <a:t>' /&gt;&lt;/p&gt;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&lt;</a:t>
            </a:r>
            <a:r>
              <a:rPr lang="en-US" altLang="ko-KR" sz="1600" dirty="0">
                <a:solidFill>
                  <a:srgbClr val="0000FF"/>
                </a:solidFill>
              </a:rPr>
              <a:t>p&gt;&lt;span class="</a:t>
            </a:r>
            <a:r>
              <a:rPr lang="en-US" altLang="ko-KR" sz="1600" dirty="0" err="1">
                <a:solidFill>
                  <a:srgbClr val="0000FF"/>
                </a:solidFill>
              </a:rPr>
              <a:t>fieldError</a:t>
            </a:r>
            <a:r>
              <a:rPr lang="en-US" altLang="ko-KR" sz="1600" dirty="0">
                <a:solidFill>
                  <a:srgbClr val="0000FF"/>
                </a:solidFill>
              </a:rPr>
              <a:t>"&gt;&lt;</a:t>
            </a:r>
            <a:r>
              <a:rPr lang="en-US" altLang="ko-KR" sz="1600" dirty="0" err="1">
                <a:solidFill>
                  <a:srgbClr val="0000FF"/>
                </a:solidFill>
              </a:rPr>
              <a:t>form:</a:t>
            </a:r>
            <a:r>
              <a:rPr lang="en-US" altLang="ko-KR" sz="1600" dirty="0" err="1">
                <a:solidFill>
                  <a:srgbClr val="7030A0"/>
                </a:solidFill>
              </a:rPr>
              <a:t>errors</a:t>
            </a:r>
            <a:r>
              <a:rPr lang="en-US" altLang="ko-KR" sz="1600" dirty="0">
                <a:solidFill>
                  <a:srgbClr val="0000FF"/>
                </a:solidFill>
              </a:rPr>
              <a:t> path="id" /&gt;&lt;/span&gt;&lt;/p&gt;  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p&gt;&lt;</a:t>
            </a:r>
            <a:r>
              <a:rPr lang="en-US" altLang="ko-KR" sz="1600" dirty="0" err="1"/>
              <a:t>form:password</a:t>
            </a:r>
            <a:r>
              <a:rPr lang="en-US" altLang="ko-KR" sz="1600" dirty="0"/>
              <a:t> path="pass" size='13' </a:t>
            </a:r>
            <a:r>
              <a:rPr lang="en-US" altLang="ko-KR" sz="1600" dirty="0" err="1"/>
              <a:t>maxlength</a:t>
            </a:r>
            <a:r>
              <a:rPr lang="en-US" altLang="ko-KR" sz="1600" dirty="0"/>
              <a:t>='15' title="</a:t>
            </a:r>
            <a:r>
              <a:rPr lang="ko-KR" altLang="en-US" sz="1600" dirty="0"/>
              <a:t>비밀번호 입력</a:t>
            </a:r>
            <a:r>
              <a:rPr lang="en-US" altLang="ko-KR" sz="1600" dirty="0"/>
              <a:t>" 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onFocus</a:t>
            </a:r>
            <a:r>
              <a:rPr lang="en-US" altLang="ko-KR" sz="1600" dirty="0"/>
              <a:t>="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pw_focus</a:t>
            </a:r>
            <a:r>
              <a:rPr lang="en-US" altLang="ko-KR" sz="1600" dirty="0"/>
              <a:t>'" </a:t>
            </a:r>
          </a:p>
          <a:p>
            <a:pPr marL="0" indent="0">
              <a:buNone/>
            </a:pPr>
            <a:r>
              <a:rPr lang="en-US" altLang="ko-KR" sz="1600" dirty="0"/>
              <a:t>      </a:t>
            </a:r>
            <a:r>
              <a:rPr lang="en-US" altLang="ko-KR" sz="1600" dirty="0" err="1" smtClean="0"/>
              <a:t>onBlur</a:t>
            </a:r>
            <a:r>
              <a:rPr lang="en-US" altLang="ko-KR" sz="1600" dirty="0"/>
              <a:t>="if ( </a:t>
            </a:r>
            <a:r>
              <a:rPr lang="en-US" altLang="ko-KR" sz="1600" dirty="0" err="1"/>
              <a:t>this.value</a:t>
            </a:r>
            <a:r>
              <a:rPr lang="en-US" altLang="ko-KR" sz="1600" dirty="0"/>
              <a:t> == '' ) { 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pw_blur</a:t>
            </a:r>
            <a:r>
              <a:rPr lang="en-US" altLang="ko-KR" sz="1600" dirty="0"/>
              <a:t>' }" class='</a:t>
            </a:r>
            <a:r>
              <a:rPr lang="en-US" altLang="ko-KR" sz="1600" dirty="0" err="1"/>
              <a:t>pw_blur</a:t>
            </a:r>
            <a:r>
              <a:rPr lang="en-US" altLang="ko-KR" sz="1600" dirty="0"/>
              <a:t>' /&gt; </a:t>
            </a:r>
          </a:p>
          <a:p>
            <a:pPr marL="0" indent="0">
              <a:buNone/>
            </a:pPr>
            <a:r>
              <a:rPr lang="en-US" altLang="ko-KR" sz="1600" dirty="0"/>
              <a:t>      </a:t>
            </a:r>
            <a:r>
              <a:rPr lang="en-US" altLang="ko-KR" sz="1600" dirty="0" smtClean="0"/>
              <a:t>&lt;</a:t>
            </a:r>
            <a:r>
              <a:rPr lang="en-US" altLang="ko-KR" sz="1600" dirty="0"/>
              <a:t>input type="submit" value="</a:t>
            </a:r>
            <a:r>
              <a:rPr lang="ko-KR" altLang="en-US" sz="1600" dirty="0"/>
              <a:t>로그인</a:t>
            </a:r>
            <a:r>
              <a:rPr lang="en-US" altLang="ko-KR" sz="1600" dirty="0"/>
              <a:t>" </a:t>
            </a:r>
            <a:r>
              <a:rPr lang="en-US" altLang="ko-KR" sz="1600" dirty="0" err="1"/>
              <a:t>tabindex</a:t>
            </a:r>
            <a:r>
              <a:rPr lang="en-US" altLang="ko-KR" sz="1600" dirty="0"/>
              <a:t>="4"  /&gt;&lt;/p</a:t>
            </a:r>
            <a:r>
              <a:rPr lang="en-US" altLang="ko-KR" sz="1600" dirty="0" smtClean="0"/>
              <a:t>&gt;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&lt;p&gt;&lt;span </a:t>
            </a:r>
            <a:r>
              <a:rPr lang="en-US" altLang="ko-KR" sz="1600" dirty="0">
                <a:solidFill>
                  <a:srgbClr val="0000FF"/>
                </a:solidFill>
              </a:rPr>
              <a:t>class="</a:t>
            </a:r>
            <a:r>
              <a:rPr lang="en-US" altLang="ko-KR" sz="1600" dirty="0" err="1">
                <a:solidFill>
                  <a:srgbClr val="0000FF"/>
                </a:solidFill>
              </a:rPr>
              <a:t>fieldError</a:t>
            </a:r>
            <a:r>
              <a:rPr lang="en-US" altLang="ko-KR" sz="1600" dirty="0">
                <a:solidFill>
                  <a:srgbClr val="0000FF"/>
                </a:solidFill>
              </a:rPr>
              <a:t>"&gt;&lt;</a:t>
            </a:r>
            <a:r>
              <a:rPr lang="en-US" altLang="ko-KR" sz="1600" dirty="0" err="1">
                <a:solidFill>
                  <a:srgbClr val="0000FF"/>
                </a:solidFill>
              </a:rPr>
              <a:t>form</a:t>
            </a:r>
            <a:r>
              <a:rPr lang="en-US" altLang="ko-KR" sz="1600" dirty="0" err="1">
                <a:solidFill>
                  <a:srgbClr val="7030A0"/>
                </a:solidFill>
              </a:rPr>
              <a:t>:errors</a:t>
            </a:r>
            <a:r>
              <a:rPr lang="en-US" altLang="ko-KR" sz="1600" dirty="0">
                <a:solidFill>
                  <a:srgbClr val="0000FF"/>
                </a:solidFill>
              </a:rPr>
              <a:t> path="pass" /&gt;&lt;/span</a:t>
            </a:r>
            <a:r>
              <a:rPr lang="en-US" altLang="ko-KR" sz="1600" dirty="0" smtClean="0">
                <a:solidFill>
                  <a:srgbClr val="0000FF"/>
                </a:solidFill>
              </a:rPr>
              <a:t>&gt;&lt;/p&gt;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5148282"/>
            <a:ext cx="229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바인딩</a:t>
            </a:r>
            <a:r>
              <a:rPr lang="en-US" altLang="ko-KR" dirty="0" smtClean="0"/>
              <a:t> </a:t>
            </a:r>
            <a:r>
              <a:rPr lang="ko-KR" altLang="en-US" dirty="0" smtClean="0"/>
              <a:t>된 속성 아니면  </a:t>
            </a:r>
            <a:r>
              <a:rPr lang="en-US" altLang="ko-KR" dirty="0" smtClean="0"/>
              <a:t>error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60289"/>
            <a:ext cx="24765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203863" y="4576936"/>
            <a:ext cx="2567558" cy="6290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5886450" y="2152650"/>
            <a:ext cx="2126472" cy="2533650"/>
          </a:xfrm>
          <a:custGeom>
            <a:avLst/>
            <a:gdLst>
              <a:gd name="connsiteX0" fmla="*/ 0 w 2126472"/>
              <a:gd name="connsiteY0" fmla="*/ 0 h 2533650"/>
              <a:gd name="connsiteX1" fmla="*/ 2028825 w 2126472"/>
              <a:gd name="connsiteY1" fmla="*/ 752475 h 2533650"/>
              <a:gd name="connsiteX2" fmla="*/ 1619250 w 2126472"/>
              <a:gd name="connsiteY2" fmla="*/ 253365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6472" h="2533650">
                <a:moveTo>
                  <a:pt x="0" y="0"/>
                </a:moveTo>
                <a:cubicBezTo>
                  <a:pt x="879475" y="165100"/>
                  <a:pt x="1758950" y="330200"/>
                  <a:pt x="2028825" y="752475"/>
                </a:cubicBezTo>
                <a:cubicBezTo>
                  <a:pt x="2298700" y="1174750"/>
                  <a:pt x="1958975" y="1854200"/>
                  <a:pt x="1619250" y="253365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5157640" flipV="1">
            <a:off x="5022907" y="3537434"/>
            <a:ext cx="910594" cy="2885990"/>
          </a:xfrm>
          <a:custGeom>
            <a:avLst/>
            <a:gdLst>
              <a:gd name="connsiteX0" fmla="*/ 0 w 2126472"/>
              <a:gd name="connsiteY0" fmla="*/ 0 h 2533650"/>
              <a:gd name="connsiteX1" fmla="*/ 2028825 w 2126472"/>
              <a:gd name="connsiteY1" fmla="*/ 752475 h 2533650"/>
              <a:gd name="connsiteX2" fmla="*/ 1619250 w 2126472"/>
              <a:gd name="connsiteY2" fmla="*/ 253365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6472" h="2533650">
                <a:moveTo>
                  <a:pt x="0" y="0"/>
                </a:moveTo>
                <a:cubicBezTo>
                  <a:pt x="879475" y="165100"/>
                  <a:pt x="1758950" y="330200"/>
                  <a:pt x="2028825" y="752475"/>
                </a:cubicBezTo>
                <a:cubicBezTo>
                  <a:pt x="2298700" y="1174750"/>
                  <a:pt x="1958975" y="1854200"/>
                  <a:pt x="1619250" y="253365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0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직선 화살표 연결선 72"/>
          <p:cNvCxnSpPr>
            <a:endCxn id="26" idx="0"/>
          </p:cNvCxnSpPr>
          <p:nvPr/>
        </p:nvCxnSpPr>
        <p:spPr>
          <a:xfrm flipH="1">
            <a:off x="2664552" y="4581128"/>
            <a:ext cx="36004" cy="72008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3348628" y="4725144"/>
            <a:ext cx="792088" cy="57606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3420636" y="5661248"/>
            <a:ext cx="72008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5364088" y="5589240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5076056" y="3284984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>
            <a:off x="3275856" y="3212976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2780928"/>
            <a:ext cx="648072" cy="594809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2555776" y="2852936"/>
            <a:ext cx="1080120" cy="576064"/>
            <a:chOff x="2051720" y="1772816"/>
            <a:chExt cx="1080120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067944" y="2924944"/>
            <a:ext cx="1080120" cy="576064"/>
            <a:chOff x="2051720" y="1772816"/>
            <a:chExt cx="1080120" cy="576064"/>
          </a:xfrm>
        </p:grpSpPr>
        <p:sp>
          <p:nvSpPr>
            <p:cNvPr id="16" name="직사각형 1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Java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9" name="원통 18"/>
          <p:cNvSpPr/>
          <p:nvPr/>
        </p:nvSpPr>
        <p:spPr>
          <a:xfrm>
            <a:off x="5796136" y="2708920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pic>
        <p:nvPicPr>
          <p:cNvPr id="2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4653136"/>
            <a:ext cx="719316" cy="660198"/>
          </a:xfrm>
          <a:prstGeom prst="rect">
            <a:avLst/>
          </a:prstGeom>
          <a:noFill/>
        </p:spPr>
      </p:pic>
      <p:grpSp>
        <p:nvGrpSpPr>
          <p:cNvPr id="34" name="그룹 33"/>
          <p:cNvGrpSpPr/>
          <p:nvPr/>
        </p:nvGrpSpPr>
        <p:grpSpPr>
          <a:xfrm>
            <a:off x="2268508" y="4221088"/>
            <a:ext cx="1291343" cy="504056"/>
            <a:chOff x="2200537" y="4005064"/>
            <a:chExt cx="1435359" cy="504056"/>
          </a:xfrm>
        </p:grpSpPr>
        <p:sp>
          <p:nvSpPr>
            <p:cNvPr id="23" name="직사각형 22"/>
            <p:cNvSpPr/>
            <p:nvPr/>
          </p:nvSpPr>
          <p:spPr>
            <a:xfrm>
              <a:off x="2200537" y="4005064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21361" y="4077072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Servlet</a:t>
              </a:r>
              <a:endPara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(Controller)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268508" y="5301208"/>
            <a:ext cx="1080120" cy="576064"/>
            <a:chOff x="2051720" y="1772816"/>
            <a:chExt cx="1080120" cy="576064"/>
          </a:xfrm>
        </p:grpSpPr>
        <p:sp>
          <p:nvSpPr>
            <p:cNvPr id="26" name="직사각형 2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(View)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84732" y="5157192"/>
            <a:ext cx="1224136" cy="648072"/>
            <a:chOff x="2051720" y="1772816"/>
            <a:chExt cx="1080120" cy="576064"/>
          </a:xfrm>
        </p:grpSpPr>
        <p:sp>
          <p:nvSpPr>
            <p:cNvPr id="30" name="직사각형 29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6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(Model)</a:t>
              </a:r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35" name="원통 34"/>
          <p:cNvSpPr/>
          <p:nvPr/>
        </p:nvSpPr>
        <p:spPr>
          <a:xfrm>
            <a:off x="6084932" y="5013176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grpSp>
        <p:nvGrpSpPr>
          <p:cNvPr id="48" name="그룹 47"/>
          <p:cNvGrpSpPr/>
          <p:nvPr/>
        </p:nvGrpSpPr>
        <p:grpSpPr>
          <a:xfrm>
            <a:off x="755576" y="1165508"/>
            <a:ext cx="4608512" cy="882955"/>
            <a:chOff x="539552" y="1628800"/>
            <a:chExt cx="4608512" cy="882955"/>
          </a:xfrm>
        </p:grpSpPr>
        <p:pic>
          <p:nvPicPr>
            <p:cNvPr id="4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39552" y="1864232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5" name="직사각형 4"/>
            <p:cNvSpPr/>
            <p:nvPr/>
          </p:nvSpPr>
          <p:spPr>
            <a:xfrm>
              <a:off x="2267744" y="1772816"/>
              <a:ext cx="950505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91188" y="1859969"/>
              <a:ext cx="999882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원통 7"/>
            <p:cNvSpPr/>
            <p:nvPr/>
          </p:nvSpPr>
          <p:spPr>
            <a:xfrm>
              <a:off x="4644008" y="162880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>
              <a:off x="1475656" y="1988840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>
              <a:off x="3779912" y="2132856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flipH="1">
              <a:off x="1437556" y="215914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403648" y="1700808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26508" y="2132856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699792" y="1700808"/>
              <a:ext cx="108012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555776" y="1988840"/>
              <a:ext cx="104926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HTML+Java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724128" y="145354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DB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직접 접근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83768" y="87747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HY엽서L" pitchFamily="18" charset="-127"/>
                <a:ea typeface="HY엽서L" pitchFamily="18" charset="-127"/>
              </a:rPr>
              <a:t>JSP</a:t>
            </a:r>
            <a:r>
              <a:rPr lang="ko-KR" altLang="en-US" sz="1200" b="1" dirty="0" smtClean="0">
                <a:latin typeface="HY엽서L" pitchFamily="18" charset="-127"/>
                <a:ea typeface="HY엽서L" pitchFamily="18" charset="-127"/>
              </a:rPr>
              <a:t>간 복잡한 이동</a:t>
            </a:r>
            <a:endParaRPr lang="ko-KR" altLang="en-US" sz="1200" b="1" dirty="0"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3635896" y="138153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1638340" y="3099440"/>
            <a:ext cx="72008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1653580" y="2985904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19672" y="2636912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6244" y="314096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599232" y="2951075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1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68508" y="393305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일관된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응답요청관리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7" name="직선 화살표 연결선 66"/>
          <p:cNvCxnSpPr>
            <a:endCxn id="23" idx="1"/>
          </p:cNvCxnSpPr>
          <p:nvPr/>
        </p:nvCxnSpPr>
        <p:spPr>
          <a:xfrm flipV="1">
            <a:off x="1404412" y="4437112"/>
            <a:ext cx="864096" cy="360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stCxn id="20" idx="1"/>
          </p:cNvCxnSpPr>
          <p:nvPr/>
        </p:nvCxnSpPr>
        <p:spPr>
          <a:xfrm flipV="1">
            <a:off x="1186860" y="4521247"/>
            <a:ext cx="1080884" cy="46198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290876" y="431938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48428" y="4797152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733004" y="501317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2 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611560" y="2303526"/>
            <a:ext cx="7776864" cy="1485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6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성공화면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39068"/>
            <a:ext cx="8856984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&lt;%@ page language=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"java"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="text/html; charset=UTF-8"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&lt;%@ include file=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"/WEB-INF/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/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 %&gt;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html&gt;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&lt;meta http-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equiv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"Content-Type" content="text/html; charset=UTF-8"&gt;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&lt;title&gt;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 성공화면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&lt;/title&gt;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&lt;div align=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"center" class="body"&gt;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h2&gt;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&lt;/h2&gt;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 환영합니다</a:t>
            </a:r>
            <a:r>
              <a:rPr lang="en-US" altLang="ko-KR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,${loginUser.name}</a:t>
            </a:r>
            <a:r>
              <a:rPr lang="ko-KR" altLang="en-US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씨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！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a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"#"&gt;&lt;</a:t>
            </a:r>
            <a:r>
              <a:rPr lang="ko-KR" altLang="en-US" sz="1600" i="1" u="sng" dirty="0">
                <a:latin typeface="HY강B" pitchFamily="18" charset="-127"/>
                <a:ea typeface="HY강B" pitchFamily="18" charset="-127"/>
              </a:rPr>
              <a:t>회원정보 수정</a:t>
            </a:r>
            <a:r>
              <a:rPr lang="en-US" altLang="ko-KR" sz="1600" i="1" u="sng" dirty="0">
                <a:latin typeface="HY강B" pitchFamily="18" charset="-127"/>
                <a:ea typeface="HY강B" pitchFamily="18" charset="-127"/>
              </a:rPr>
              <a:t>&gt;&lt;/a&gt; 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&lt;/div&gt;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&lt;/html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780668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7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037824" y="824818"/>
            <a:ext cx="3951148" cy="908218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335427" cy="9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" y="4678556"/>
            <a:ext cx="2270018" cy="10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9"/>
            <a:ext cx="2295930" cy="12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4040661" y="3733491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4040660" y="4314610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797138" y="3435745"/>
            <a:ext cx="2235407" cy="159630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994900" y="397352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 </a:t>
            </a:r>
            <a:endParaRPr lang="ko-KR" altLang="en-US" dirty="0"/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187624" y="1887783"/>
            <a:ext cx="3543491" cy="62579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6808" y="1605406"/>
            <a:ext cx="227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://Login4mvc/login.html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000037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Controller </a:t>
            </a:r>
            <a:r>
              <a:rPr lang="ko-KR" altLang="en-US" dirty="0" smtClean="0"/>
              <a:t>설계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66" name="그룹 65"/>
          <p:cNvGrpSpPr/>
          <p:nvPr/>
        </p:nvGrpSpPr>
        <p:grpSpPr>
          <a:xfrm>
            <a:off x="204911" y="836712"/>
            <a:ext cx="8412718" cy="5188411"/>
            <a:chOff x="204911" y="1124744"/>
            <a:chExt cx="8412718" cy="5188411"/>
          </a:xfrm>
        </p:grpSpPr>
        <p:sp>
          <p:nvSpPr>
            <p:cNvPr id="54" name="직사각형 53"/>
            <p:cNvSpPr/>
            <p:nvPr/>
          </p:nvSpPr>
          <p:spPr>
            <a:xfrm>
              <a:off x="6920565" y="4867805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jdbcTemplate</a:t>
              </a:r>
              <a:endParaRPr lang="ko-KR" altLang="en-US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749348" y="4518695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DataSource</a:t>
              </a:r>
              <a:endParaRPr lang="ko-KR" altLang="en-US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5635629" y="3401830"/>
              <a:ext cx="499182" cy="2559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2583674" y="5254685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287681" y="5235829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7263" y="3188503"/>
              <a:ext cx="1670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406180" y="3043909"/>
              <a:ext cx="1728631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294789" y="2915912"/>
              <a:ext cx="1738911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4742427" y="2376341"/>
              <a:ext cx="74260" cy="379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461435" y="2346653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415022" y="2851914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503256" y="4422698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3925563" y="1951272"/>
              <a:ext cx="1448079" cy="4250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7263" y="2293321"/>
              <a:ext cx="779735" cy="596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201963" y="2755917"/>
              <a:ext cx="1748192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88024" y="3060507"/>
              <a:ext cx="1197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3906997" y="3996043"/>
              <a:ext cx="1392383" cy="4479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7263" y="3529827"/>
              <a:ext cx="779735" cy="447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690702" y="3996043"/>
              <a:ext cx="107928" cy="947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2182781" y="2301997"/>
              <a:ext cx="935199" cy="16544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677549" y="5121805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View</a:t>
              </a:r>
              <a:r>
                <a:rPr kumimoji="1" lang="ko-KR" altLang="en-US" sz="1400" b="1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(*.</a:t>
              </a: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jsp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)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285066" y="3155251"/>
              <a:ext cx="809845" cy="232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3415022" y="4430215"/>
              <a:ext cx="1113907" cy="513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45457" y="4093670"/>
              <a:ext cx="809845" cy="232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472907" y="3540493"/>
              <a:ext cx="1593635" cy="4159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UseService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890064" y="5523821"/>
              <a:ext cx="636707" cy="789334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8208418" y="5314797"/>
              <a:ext cx="80533" cy="266659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798630" y="2157630"/>
              <a:ext cx="1028569" cy="336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03351" y="2860077"/>
              <a:ext cx="1028569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376411" y="3639757"/>
              <a:ext cx="1028569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690702" y="4422699"/>
              <a:ext cx="659342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9" name="AutoShape 12"/>
            <p:cNvSpPr>
              <a:spLocks noChangeArrowheads="1"/>
            </p:cNvSpPr>
            <p:nvPr/>
          </p:nvSpPr>
          <p:spPr bwMode="blackGray">
            <a:xfrm>
              <a:off x="6521309" y="2422870"/>
              <a:ext cx="1555477" cy="4159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loginValidator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49" name="Line 3"/>
            <p:cNvSpPr>
              <a:spLocks noChangeShapeType="1"/>
            </p:cNvSpPr>
            <p:nvPr/>
          </p:nvSpPr>
          <p:spPr bwMode="auto">
            <a:xfrm>
              <a:off x="4528926" y="4469672"/>
              <a:ext cx="250630" cy="4736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 flipV="1">
              <a:off x="5885220" y="2630863"/>
              <a:ext cx="675790" cy="4983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743" y="4943301"/>
              <a:ext cx="2581275" cy="1009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293" y="4943301"/>
              <a:ext cx="1771426" cy="9329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20423" y="1124744"/>
              <a:ext cx="2273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http</a:t>
              </a:r>
              <a:r>
                <a:rPr lang="en-US" altLang="ko-KR" sz="1400" b="1" dirty="0" smtClean="0"/>
                <a:t>://Login4mvc/login.html</a:t>
              </a:r>
              <a:endParaRPr lang="ko-KR" altLang="en-US" sz="1400" b="1" dirty="0"/>
            </a:p>
          </p:txBody>
        </p:sp>
        <p:cxnSp>
          <p:nvCxnSpPr>
            <p:cNvPr id="44" name="꺾인 연결선 43"/>
            <p:cNvCxnSpPr>
              <a:endCxn id="25" idx="0"/>
            </p:cNvCxnSpPr>
            <p:nvPr/>
          </p:nvCxnSpPr>
          <p:spPr>
            <a:xfrm>
              <a:off x="320423" y="1432521"/>
              <a:ext cx="2329958" cy="869476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꺾인 연결선 44"/>
            <p:cNvCxnSpPr>
              <a:stCxn id="40" idx="1"/>
              <a:endCxn id="25" idx="2"/>
            </p:cNvCxnSpPr>
            <p:nvPr/>
          </p:nvCxnSpPr>
          <p:spPr>
            <a:xfrm rot="10800000" flipH="1">
              <a:off x="1359743" y="3129240"/>
              <a:ext cx="823038" cy="2318887"/>
            </a:xfrm>
            <a:prstGeom prst="bentConnector3">
              <a:avLst>
                <a:gd name="adj1" fmla="val -27775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직사각형 47"/>
            <p:cNvSpPr/>
            <p:nvPr/>
          </p:nvSpPr>
          <p:spPr>
            <a:xfrm>
              <a:off x="204911" y="3783884"/>
              <a:ext cx="17972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latin typeface="+mj-lt"/>
                  <a:ea typeface="HY강B" pitchFamily="18" charset="-127"/>
                </a:rPr>
                <a:t>method="</a:t>
              </a:r>
              <a:r>
                <a:rPr lang="en-US" altLang="ko-KR" sz="1600" b="1" dirty="0" smtClean="0">
                  <a:latin typeface="+mj-lt"/>
                  <a:ea typeface="HY강B" pitchFamily="18" charset="-127"/>
                </a:rPr>
                <a:t>post“</a:t>
              </a:r>
            </a:p>
            <a:p>
              <a:r>
                <a:rPr lang="en-US" altLang="ko-KR" sz="1600" b="1" dirty="0" smtClean="0">
                  <a:latin typeface="+mj-lt"/>
                  <a:ea typeface="HY강B" pitchFamily="18" charset="-127"/>
                </a:rPr>
                <a:t>action</a:t>
              </a:r>
              <a:r>
                <a:rPr lang="en-US" altLang="ko-KR" sz="1600" b="1" dirty="0">
                  <a:latin typeface="+mj-lt"/>
                  <a:ea typeface="HY강B" pitchFamily="18" charset="-127"/>
                </a:rPr>
                <a:t>="login.html</a:t>
              </a:r>
              <a:endParaRPr lang="ko-KR" altLang="en-US" sz="1600" b="1" dirty="0">
                <a:latin typeface="+mj-lt"/>
                <a:ea typeface="HY강B" pitchFamily="18" charset="-127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5885220" y="3155252"/>
              <a:ext cx="675790" cy="5985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619081" y="4191285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UserDao</a:t>
              </a:r>
              <a:endParaRPr lang="ko-KR" altLang="en-US" dirty="0"/>
            </a:p>
          </p:txBody>
        </p:sp>
        <p:sp>
          <p:nvSpPr>
            <p:cNvPr id="65" name="Line 3"/>
            <p:cNvSpPr>
              <a:spLocks noChangeShapeType="1"/>
            </p:cNvSpPr>
            <p:nvPr/>
          </p:nvSpPr>
          <p:spPr bwMode="auto">
            <a:xfrm>
              <a:off x="7299047" y="3943782"/>
              <a:ext cx="140142" cy="253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2976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로그인 폼 정보검증 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64704"/>
            <a:ext cx="8153400" cy="4896544"/>
          </a:xfrm>
        </p:spPr>
        <p:txBody>
          <a:bodyPr/>
          <a:lstStyle/>
          <a:p>
            <a:r>
              <a:rPr kumimoji="1" lang="en-US" altLang="ko-KR" b="1" dirty="0" smtClean="0">
                <a:latin typeface="Adobe 고딕 Std B" pitchFamily="34" charset="-127"/>
                <a:ea typeface="Adobe 고딕 Std B" pitchFamily="34" charset="-127"/>
              </a:rPr>
              <a:t>Validator</a:t>
            </a:r>
          </a:p>
          <a:p>
            <a:pPr lvl="1"/>
            <a:r>
              <a:rPr lang="ko-KR" altLang="en-US" sz="1600" dirty="0" smtClean="0"/>
              <a:t>로그인 폼에서 </a:t>
            </a:r>
            <a:r>
              <a:rPr lang="ko-KR" altLang="en-US" sz="1600" dirty="0"/>
              <a:t>입력한 항목을 검증한다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pPr lvl="1"/>
            <a:r>
              <a:rPr lang="ko-KR" altLang="en-US" sz="1600" dirty="0"/>
              <a:t>로그인 </a:t>
            </a:r>
            <a:r>
              <a:rPr lang="ko-KR" altLang="en-US" sz="1600" dirty="0" smtClean="0"/>
              <a:t>폼에서 입력항목은 일단 </a:t>
            </a:r>
            <a:r>
              <a:rPr lang="en-US" altLang="ko-KR" sz="1600" dirty="0" smtClean="0"/>
              <a:t>DTO </a:t>
            </a:r>
            <a:r>
              <a:rPr lang="ko-KR" altLang="en-US" sz="1600" dirty="0" smtClean="0"/>
              <a:t>객체에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저장해야하므로</a:t>
            </a:r>
            <a:r>
              <a:rPr lang="ko-KR" altLang="en-US" sz="1600" dirty="0" smtClean="0"/>
              <a:t> 폼 </a:t>
            </a:r>
            <a:r>
              <a:rPr lang="ko-KR" altLang="en-US" sz="1600" dirty="0" err="1" smtClean="0"/>
              <a:t>설계시</a:t>
            </a:r>
            <a:r>
              <a:rPr lang="ko-KR" altLang="en-US" sz="1600" dirty="0" smtClean="0"/>
              <a:t> 테이블</a:t>
            </a:r>
            <a:r>
              <a:rPr lang="en-US" altLang="ko-KR" sz="1600" dirty="0" smtClean="0"/>
              <a:t>, DTO </a:t>
            </a:r>
            <a:r>
              <a:rPr lang="ko-KR" altLang="en-US" sz="1600" dirty="0" smtClean="0"/>
              <a:t>객체의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요소와 이름이 일치해야 한다</a:t>
            </a:r>
            <a:r>
              <a:rPr lang="en-US" altLang="ko-KR" sz="1600" dirty="0" smtClean="0"/>
              <a:t>.   </a:t>
            </a:r>
          </a:p>
          <a:p>
            <a:pPr lvl="1"/>
            <a:r>
              <a:rPr lang="en-US" altLang="ko-KR" sz="1600" dirty="0" smtClean="0"/>
              <a:t>Spring</a:t>
            </a:r>
            <a:r>
              <a:rPr lang="ko-KR" altLang="en-US" sz="1600" dirty="0" smtClean="0"/>
              <a:t>에서는 객체의 </a:t>
            </a:r>
            <a:r>
              <a:rPr lang="ko-KR" altLang="en-US" sz="1600" dirty="0"/>
              <a:t>유효성을 체크하기 </a:t>
            </a:r>
            <a:r>
              <a:rPr lang="ko-KR" altLang="en-US" sz="1600" dirty="0" smtClean="0"/>
              <a:t>위해 </a:t>
            </a:r>
            <a:r>
              <a:rPr lang="en-US" altLang="ko-KR" sz="1600" dirty="0" smtClean="0"/>
              <a:t>Validator </a:t>
            </a:r>
            <a:r>
              <a:rPr lang="ko-KR" altLang="en-US" sz="1600" dirty="0" smtClean="0"/>
              <a:t>인터페이스를 제공한다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validator</a:t>
            </a:r>
            <a:r>
              <a:rPr lang="ko-KR" altLang="en-US" sz="1600" dirty="0"/>
              <a:t>는 유효성을 </a:t>
            </a:r>
            <a:r>
              <a:rPr lang="ko-KR" altLang="en-US" sz="1600" dirty="0" smtClean="0"/>
              <a:t>체크결과를  </a:t>
            </a:r>
            <a:r>
              <a:rPr lang="en-US" altLang="ko-KR" sz="1600" dirty="0">
                <a:solidFill>
                  <a:srgbClr val="0000FF"/>
                </a:solidFill>
              </a:rPr>
              <a:t>Errors</a:t>
            </a:r>
            <a:r>
              <a:rPr lang="ko-KR" altLang="en-US" sz="1600" dirty="0"/>
              <a:t>객체에 </a:t>
            </a:r>
            <a:r>
              <a:rPr lang="ko-KR" altLang="en-US" sz="1600" dirty="0" smtClean="0"/>
              <a:t>유효성체크 </a:t>
            </a:r>
            <a:r>
              <a:rPr lang="ko-KR" altLang="en-US" sz="1600" dirty="0"/>
              <a:t>실패를 </a:t>
            </a:r>
            <a:r>
              <a:rPr lang="ko-KR" altLang="en-US" sz="1600" dirty="0" smtClean="0"/>
              <a:t>보고한</a:t>
            </a:r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07626"/>
            <a:ext cx="35395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660436" y="2923064"/>
            <a:ext cx="1823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@</a:t>
            </a:r>
            <a:r>
              <a:rPr lang="en-US" altLang="ko-KR" b="1" dirty="0" err="1"/>
              <a:t>ModelAttribute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024511" y="504001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Form </a:t>
            </a:r>
            <a:r>
              <a:rPr lang="en-US" altLang="ko-KR" b="1" dirty="0">
                <a:sym typeface="Wingdings" panose="05000000000000000000" pitchFamily="2" charset="2"/>
              </a:rPr>
              <a:t> </a:t>
            </a:r>
            <a:r>
              <a:rPr lang="en-US" altLang="ko-KR" b="1" dirty="0" smtClean="0">
                <a:sym typeface="Wingdings" panose="05000000000000000000" pitchFamily="2" charset="2"/>
              </a:rPr>
              <a:t>DTO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73966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@</a:t>
            </a:r>
            <a:r>
              <a:rPr lang="en-US" altLang="ko-KR" b="1" dirty="0" err="1" smtClean="0"/>
              <a:t>ModelAttribute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513440" cy="4896544"/>
          </a:xfrm>
        </p:spPr>
        <p:txBody>
          <a:bodyPr>
            <a:normAutofit fontScale="92500"/>
          </a:bodyPr>
          <a:lstStyle/>
          <a:p>
            <a:r>
              <a:rPr lang="ko-KR" altLang="en-US" b="1" dirty="0"/>
              <a:t/>
            </a:r>
            <a:br>
              <a:rPr lang="ko-KR" altLang="en-US" b="1" dirty="0"/>
            </a:br>
            <a:endParaRPr lang="ko-KR" altLang="en-US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r>
              <a:rPr lang="en-US" altLang="ko-KR" b="1" dirty="0"/>
              <a:t>@</a:t>
            </a:r>
            <a:r>
              <a:rPr lang="en-US" altLang="ko-KR" b="1" dirty="0" err="1" smtClean="0"/>
              <a:t>ModelAttribute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command  </a:t>
            </a:r>
            <a:r>
              <a:rPr lang="ko-KR" altLang="en-US" b="1" dirty="0" smtClean="0"/>
              <a:t>객체</a:t>
            </a:r>
            <a:r>
              <a:rPr lang="en-US" altLang="ko-KR" b="1" dirty="0" smtClean="0"/>
              <a:t> </a:t>
            </a:r>
            <a:endParaRPr lang="en-US" altLang="ko-KR" dirty="0" smtClean="0"/>
          </a:p>
          <a:p>
            <a:r>
              <a:rPr lang="ko-KR" altLang="en-US" sz="1600" dirty="0" smtClean="0"/>
              <a:t>클라이언트 폼에서 전달하는 </a:t>
            </a:r>
            <a:r>
              <a:rPr lang="ko-KR" altLang="en-US" sz="1600" dirty="0" err="1"/>
              <a:t>파라미터를</a:t>
            </a:r>
            <a:r>
              <a:rPr lang="ko-KR" altLang="en-US" sz="1600" dirty="0"/>
              <a:t> </a:t>
            </a:r>
            <a:r>
              <a:rPr lang="en-US" altLang="ko-KR" sz="1600" dirty="0"/>
              <a:t>1:1</a:t>
            </a:r>
            <a:r>
              <a:rPr lang="ko-KR" altLang="en-US" sz="1600" dirty="0"/>
              <a:t>로 전담 </a:t>
            </a:r>
            <a:r>
              <a:rPr lang="ko-KR" altLang="en-US" sz="1600" dirty="0" err="1"/>
              <a:t>프로퍼티에</a:t>
            </a:r>
            <a:r>
              <a:rPr lang="ko-KR" altLang="en-US" sz="1600" dirty="0"/>
              <a:t> 담아내는 방식이 커맨드 패턴 </a:t>
            </a:r>
            <a:endParaRPr lang="en-US" altLang="ko-KR" sz="1600" dirty="0" smtClean="0"/>
          </a:p>
          <a:p>
            <a:r>
              <a:rPr lang="en-US" altLang="ko-KR" sz="1600" dirty="0" smtClean="0"/>
              <a:t>@</a:t>
            </a:r>
            <a:r>
              <a:rPr lang="en-US" altLang="ko-KR" sz="1600" dirty="0" err="1"/>
              <a:t>ModelAttribute</a:t>
            </a:r>
            <a:r>
              <a:rPr lang="ko-KR" altLang="en-US" sz="1600" dirty="0"/>
              <a:t>는 클라이언트의 </a:t>
            </a:r>
            <a:r>
              <a:rPr lang="ko-KR" altLang="en-US" sz="1600" dirty="0" err="1" smtClean="0"/>
              <a:t>파라미터와</a:t>
            </a:r>
            <a:r>
              <a:rPr lang="ko-KR" altLang="en-US" sz="1600" dirty="0" smtClean="0"/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동일한 이</a:t>
            </a:r>
            <a:r>
              <a:rPr lang="ko-KR" altLang="en-US" sz="1600" dirty="0" smtClean="0"/>
              <a:t>름의 </a:t>
            </a:r>
            <a:r>
              <a:rPr lang="ko-KR" altLang="en-US" sz="1600" dirty="0" err="1" smtClean="0"/>
              <a:t>자바빈</a:t>
            </a:r>
            <a:r>
              <a:rPr lang="ko-KR" altLang="en-US" sz="1600" dirty="0" smtClean="0"/>
              <a:t> 객체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Dto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요구</a:t>
            </a:r>
            <a:endParaRPr lang="en-US" altLang="ko-KR" sz="1600" dirty="0" smtClean="0"/>
          </a:p>
          <a:p>
            <a:r>
              <a:rPr lang="ko-KR" altLang="en-US" sz="1600" dirty="0" smtClean="0"/>
              <a:t>객체에 </a:t>
            </a:r>
            <a:r>
              <a:rPr lang="en-US" altLang="ko-KR" sz="1600" dirty="0"/>
              <a:t>@</a:t>
            </a:r>
            <a:r>
              <a:rPr lang="en-US" altLang="ko-KR" sz="1600" dirty="0" err="1"/>
              <a:t>ModelAttribute</a:t>
            </a:r>
            <a:r>
              <a:rPr lang="ko-KR" altLang="en-US" sz="1600" dirty="0"/>
              <a:t>란 </a:t>
            </a:r>
            <a:r>
              <a:rPr lang="ko-KR" altLang="en-US" sz="1600" dirty="0" err="1"/>
              <a:t>어노테이션를</a:t>
            </a:r>
            <a:r>
              <a:rPr lang="ko-KR" altLang="en-US" sz="1600" dirty="0"/>
              <a:t> 붙이면 자동으로 바인딩해주고 중간 과정은 모두 자동으로 생략 해준다</a:t>
            </a:r>
            <a:r>
              <a:rPr lang="en-US" altLang="ko-KR" sz="1600" dirty="0"/>
              <a:t>.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764704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 smtClean="0"/>
              <a:t>Dto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2365" y="204110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0000FF"/>
                </a:solidFill>
              </a:rPr>
              <a:t>폼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1512168" cy="282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628800"/>
            <a:ext cx="1323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00808"/>
            <a:ext cx="1601224" cy="223224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2339752" y="2060848"/>
            <a:ext cx="1823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@</a:t>
            </a:r>
            <a:r>
              <a:rPr lang="en-US" altLang="ko-KR" b="1" dirty="0" err="1" smtClean="0"/>
              <a:t>ModelAttribute</a:t>
            </a:r>
            <a:endParaRPr lang="ko-KR" altLang="en-US" dirty="0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411760" y="2492896"/>
            <a:ext cx="158417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5508104" y="2492896"/>
            <a:ext cx="216024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7092280" y="206084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SQL</a:t>
            </a:r>
            <a:endParaRPr lang="ko-KR" altLang="en-US" b="1" dirty="0"/>
          </a:p>
        </p:txBody>
      </p:sp>
      <p:sp>
        <p:nvSpPr>
          <p:cNvPr id="16" name="직사각형 15"/>
          <p:cNvSpPr/>
          <p:nvPr/>
        </p:nvSpPr>
        <p:spPr>
          <a:xfrm>
            <a:off x="5508104" y="1772816"/>
            <a:ext cx="206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SqlParameterSource</a:t>
            </a:r>
            <a:endParaRPr lang="ko-KR" altLang="en-US" b="1" dirty="0"/>
          </a:p>
        </p:txBody>
      </p:sp>
      <p:cxnSp>
        <p:nvCxnSpPr>
          <p:cNvPr id="18" name="직선 화살표 연결선 17"/>
          <p:cNvCxnSpPr/>
          <p:nvPr/>
        </p:nvCxnSpPr>
        <p:spPr>
          <a:xfrm flipH="1">
            <a:off x="5475852" y="2776563"/>
            <a:ext cx="2160240" cy="43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7308304" y="278092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Rs</a:t>
            </a:r>
            <a:endParaRPr lang="ko-KR" altLang="en-US" b="1" dirty="0"/>
          </a:p>
        </p:txBody>
      </p:sp>
      <p:sp>
        <p:nvSpPr>
          <p:cNvPr id="22" name="직사각형 21"/>
          <p:cNvSpPr/>
          <p:nvPr/>
        </p:nvSpPr>
        <p:spPr>
          <a:xfrm>
            <a:off x="5796136" y="2780928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RowMapper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688760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유효성체크</a:t>
            </a:r>
            <a:r>
              <a:rPr lang="en-US" altLang="ko-KR" b="1" dirty="0"/>
              <a:t>(</a:t>
            </a:r>
            <a:r>
              <a:rPr lang="en-US" altLang="ko-KR" b="1" dirty="0" smtClean="0"/>
              <a:t>Validation </a:t>
            </a:r>
            <a:r>
              <a:rPr lang="ko-KR" altLang="en-US" b="1" dirty="0" smtClean="0"/>
              <a:t>작성</a:t>
            </a:r>
            <a:r>
              <a:rPr kumimoji="1" lang="en-US" altLang="ko-KR" b="1" dirty="0" smtClean="0">
                <a:latin typeface="굴림" charset="-127"/>
                <a:ea typeface="굴림" charset="-127"/>
              </a:rPr>
              <a:t>)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3" y="980728"/>
            <a:ext cx="4735835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1"/>
            <a:ext cx="3816424" cy="3607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43" y="4005064"/>
            <a:ext cx="26384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0729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Validator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642834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2696"/>
            <a:ext cx="5112568" cy="571832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691632" y="2852936"/>
            <a:ext cx="1248519" cy="2092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444209" y="4005064"/>
            <a:ext cx="1080120" cy="2092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6431955" y="4725144"/>
            <a:ext cx="1080120" cy="2092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320146" y="3369008"/>
            <a:ext cx="1460890" cy="1920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5618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406" y="91902"/>
            <a:ext cx="8153400" cy="646931"/>
          </a:xfrm>
        </p:spPr>
        <p:txBody>
          <a:bodyPr/>
          <a:lstStyle/>
          <a:p>
            <a:r>
              <a:rPr lang="en-US" altLang="ko-KR" dirty="0" smtClean="0"/>
              <a:t>Controller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Validator</a:t>
            </a:r>
            <a:r>
              <a:rPr lang="ko-KR" altLang="en-US" b="1" dirty="0" smtClean="0"/>
              <a:t>를 이용한 검증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17923" y="764703"/>
            <a:ext cx="8784976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ko-KR" sz="1600" dirty="0"/>
              <a:t>public class </a:t>
            </a:r>
            <a:r>
              <a:rPr lang="en-US" altLang="ko-KR" sz="1600" dirty="0" err="1"/>
              <a:t>LoginController</a:t>
            </a:r>
            <a:r>
              <a:rPr lang="en-US" altLang="ko-KR" sz="1600" dirty="0"/>
              <a:t> {</a:t>
            </a:r>
          </a:p>
          <a:p>
            <a:pPr>
              <a:lnSpc>
                <a:spcPts val="1400"/>
              </a:lnSpc>
            </a:pPr>
            <a:endParaRPr lang="ko-KR" altLang="en-US" sz="1600" dirty="0"/>
          </a:p>
          <a:p>
            <a:pPr lvl="1">
              <a:lnSpc>
                <a:spcPts val="1400"/>
              </a:lnSpc>
            </a:pPr>
            <a:r>
              <a:rPr lang="en-US" altLang="ko-KR" sz="1600" dirty="0" smtClean="0"/>
              <a:t>private </a:t>
            </a:r>
            <a:r>
              <a:rPr lang="en-US" altLang="ko-KR" sz="1600" dirty="0"/>
              <a:t>Validator </a:t>
            </a:r>
            <a:r>
              <a:rPr lang="en-US" altLang="ko-KR" sz="1600" dirty="0" err="1">
                <a:solidFill>
                  <a:srgbClr val="0000FF"/>
                </a:solidFill>
              </a:rPr>
              <a:t>loginValidator</a:t>
            </a:r>
            <a:r>
              <a:rPr lang="en-US" altLang="ko-KR" sz="1600" dirty="0" smtClean="0"/>
              <a:t>;</a:t>
            </a:r>
          </a:p>
          <a:p>
            <a:pPr lvl="1">
              <a:lnSpc>
                <a:spcPts val="1400"/>
              </a:lnSpc>
            </a:pPr>
            <a:endParaRPr lang="ko-KR" altLang="en-US" sz="1600" dirty="0"/>
          </a:p>
          <a:p>
            <a:pPr lvl="1">
              <a:lnSpc>
                <a:spcPts val="1400"/>
              </a:lnSpc>
            </a:pPr>
            <a:r>
              <a:rPr lang="en-US" altLang="ko-KR" sz="1600" dirty="0"/>
              <a:t>public void </a:t>
            </a:r>
            <a:r>
              <a:rPr lang="en-US" altLang="ko-KR" sz="1600" dirty="0" err="1"/>
              <a:t>setLoginValidator</a:t>
            </a:r>
            <a:r>
              <a:rPr lang="en-US" altLang="ko-KR" sz="1600" dirty="0"/>
              <a:t>(Validator </a:t>
            </a:r>
            <a:r>
              <a:rPr lang="en-US" altLang="ko-KR" sz="1600" dirty="0" err="1">
                <a:solidFill>
                  <a:schemeClr val="accent4">
                    <a:lumMod val="50000"/>
                  </a:schemeClr>
                </a:solidFill>
              </a:rPr>
              <a:t>loginValidator</a:t>
            </a:r>
            <a:r>
              <a:rPr lang="en-US" altLang="ko-KR" sz="1600" dirty="0"/>
              <a:t>) {</a:t>
            </a:r>
          </a:p>
          <a:p>
            <a:pPr lvl="1">
              <a:lnSpc>
                <a:spcPts val="1400"/>
              </a:lnSpc>
            </a:pPr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this.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loginValidator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= </a:t>
            </a:r>
            <a:r>
              <a:rPr lang="en-US" altLang="ko-KR" sz="1600" dirty="0" err="1">
                <a:solidFill>
                  <a:schemeClr val="accent4">
                    <a:lumMod val="50000"/>
                  </a:schemeClr>
                </a:solidFill>
              </a:rPr>
              <a:t>loginValidator</a:t>
            </a:r>
            <a:r>
              <a:rPr lang="en-US" altLang="ko-KR" sz="1600" dirty="0"/>
              <a:t>;</a:t>
            </a:r>
          </a:p>
          <a:p>
            <a:pPr lvl="1">
              <a:lnSpc>
                <a:spcPts val="1400"/>
              </a:lnSpc>
            </a:pPr>
            <a:r>
              <a:rPr lang="en-US" altLang="ko-KR" sz="1600" dirty="0"/>
              <a:t>}</a:t>
            </a:r>
          </a:p>
          <a:p>
            <a:pPr lvl="1">
              <a:lnSpc>
                <a:spcPts val="1400"/>
              </a:lnSpc>
            </a:pPr>
            <a:endParaRPr lang="ko-KR" altLang="en-US" sz="1600" dirty="0"/>
          </a:p>
          <a:p>
            <a:pPr lvl="1"/>
            <a:r>
              <a:rPr lang="en-US" altLang="ko-KR" sz="1600" dirty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(method = </a:t>
            </a:r>
            <a:r>
              <a:rPr lang="en-US" altLang="ko-KR" sz="1600" dirty="0" err="1"/>
              <a:t>RequestMethod.</a:t>
            </a:r>
            <a:r>
              <a:rPr lang="en-US" altLang="ko-KR" sz="1600" i="1" dirty="0" err="1"/>
              <a:t>POST</a:t>
            </a:r>
            <a:r>
              <a:rPr lang="en-US" altLang="ko-KR" sz="1600" i="1" dirty="0"/>
              <a:t>)</a:t>
            </a:r>
          </a:p>
          <a:p>
            <a:pPr lvl="1"/>
            <a:r>
              <a:rPr lang="en-US" altLang="ko-KR" sz="1600" dirty="0"/>
              <a:t>public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 </a:t>
            </a:r>
            <a:r>
              <a:rPr lang="en-US" altLang="ko-KR" sz="1600" dirty="0" err="1"/>
              <a:t>onSubmit</a:t>
            </a:r>
            <a:r>
              <a:rPr lang="en-US" altLang="ko-KR" sz="1600" dirty="0"/>
              <a:t>(@</a:t>
            </a:r>
            <a:r>
              <a:rPr lang="en-US" altLang="ko-KR" sz="1600" dirty="0" err="1"/>
              <a:t>ModelAttribute</a:t>
            </a:r>
            <a:r>
              <a:rPr lang="en-US" altLang="ko-KR" sz="1600" dirty="0"/>
              <a:t> User </a:t>
            </a:r>
            <a:r>
              <a:rPr lang="en-US" altLang="ko-KR" sz="1600" dirty="0" err="1"/>
              <a:t>user</a:t>
            </a:r>
            <a:r>
              <a:rPr lang="en-US" altLang="ko-KR" sz="1600" dirty="0"/>
              <a:t>, </a:t>
            </a:r>
            <a:r>
              <a:rPr lang="en-US" altLang="ko-KR" sz="1600" dirty="0" err="1" smtClean="0"/>
              <a:t>BindingResult</a:t>
            </a:r>
            <a:r>
              <a:rPr lang="en-US" altLang="ko-KR" sz="1600" dirty="0" smtClean="0"/>
              <a:t>  </a:t>
            </a:r>
            <a:r>
              <a:rPr lang="en-US" altLang="ko-KR" sz="1600" dirty="0" err="1"/>
              <a:t>bindingResult</a:t>
            </a:r>
            <a:r>
              <a:rPr lang="en-US" altLang="ko-KR" sz="1600" dirty="0"/>
              <a:t>) {</a:t>
            </a:r>
          </a:p>
          <a:p>
            <a:pPr lvl="2"/>
            <a:r>
              <a:rPr lang="en-US" altLang="ko-KR" sz="1600" dirty="0" err="1" smtClean="0">
                <a:solidFill>
                  <a:srgbClr val="0000FF"/>
                </a:solidFill>
              </a:rPr>
              <a:t>this.loginValidator.validate</a:t>
            </a:r>
            <a:r>
              <a:rPr lang="en-US" altLang="ko-KR" sz="1600" dirty="0" smtClean="0">
                <a:solidFill>
                  <a:srgbClr val="0000FF"/>
                </a:solidFill>
              </a:rPr>
              <a:t>(user</a:t>
            </a:r>
            <a:r>
              <a:rPr lang="en-US" altLang="ko-KR" sz="1600" dirty="0">
                <a:solidFill>
                  <a:srgbClr val="0000FF"/>
                </a:solidFill>
              </a:rPr>
              <a:t>, </a:t>
            </a:r>
            <a:r>
              <a:rPr lang="en-US" altLang="ko-KR" sz="1600" dirty="0" err="1">
                <a:solidFill>
                  <a:srgbClr val="0000FF"/>
                </a:solidFill>
              </a:rPr>
              <a:t>bindingResult</a:t>
            </a:r>
            <a:r>
              <a:rPr lang="en-US" altLang="ko-KR" sz="1600" dirty="0" smtClean="0">
                <a:solidFill>
                  <a:srgbClr val="0000FF"/>
                </a:solidFill>
              </a:rPr>
              <a:t>);</a:t>
            </a:r>
            <a:endParaRPr lang="ko-KR" altLang="en-US" sz="1600" dirty="0">
              <a:solidFill>
                <a:srgbClr val="0000FF"/>
              </a:solidFill>
            </a:endParaRPr>
          </a:p>
          <a:p>
            <a:pPr lvl="2"/>
            <a:r>
              <a:rPr lang="en-US" altLang="ko-KR" sz="1600" dirty="0" err="1"/>
              <a:t>ModelAndView</a:t>
            </a:r>
            <a:r>
              <a:rPr lang="en-US" altLang="ko-KR" sz="1600" dirty="0"/>
              <a:t>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();</a:t>
            </a:r>
          </a:p>
          <a:p>
            <a:pPr lvl="2"/>
            <a:r>
              <a:rPr lang="en-US" altLang="ko-KR" sz="1600" dirty="0" smtClean="0"/>
              <a:t>if </a:t>
            </a:r>
            <a:r>
              <a:rPr lang="en-US" altLang="ko-KR" sz="1600" dirty="0"/>
              <a:t>(</a:t>
            </a:r>
            <a:r>
              <a:rPr lang="en-US" altLang="ko-KR" sz="1600" dirty="0" err="1">
                <a:solidFill>
                  <a:srgbClr val="0000FF"/>
                </a:solidFill>
              </a:rPr>
              <a:t>bindingResult.hasErrors</a:t>
            </a:r>
            <a:r>
              <a:rPr lang="en-US" altLang="ko-KR" sz="1600" dirty="0">
                <a:solidFill>
                  <a:srgbClr val="0000FF"/>
                </a:solidFill>
              </a:rPr>
              <a:t>()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{</a:t>
            </a:r>
          </a:p>
          <a:p>
            <a:pPr lvl="2"/>
            <a:r>
              <a:rPr lang="en-US" altLang="ko-KR" sz="1600" dirty="0" smtClean="0"/>
              <a:t>        </a:t>
            </a:r>
            <a:r>
              <a:rPr lang="en-US" altLang="ko-KR" sz="1600" dirty="0" err="1" smtClean="0"/>
              <a:t>modelAndView.getModel</a:t>
            </a:r>
            <a:r>
              <a:rPr lang="en-US" altLang="ko-KR" sz="1600" dirty="0"/>
              <a:t>().</a:t>
            </a:r>
            <a:r>
              <a:rPr lang="en-US" altLang="ko-KR" sz="1600" dirty="0" err="1"/>
              <a:t>putAll</a:t>
            </a:r>
            <a:r>
              <a:rPr lang="en-US" altLang="ko-KR" sz="1600" dirty="0" smtClean="0"/>
              <a:t>(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bindingResult.getModel</a:t>
            </a:r>
            <a:r>
              <a:rPr lang="en-US" altLang="ko-KR" sz="1600" dirty="0" smtClean="0">
                <a:solidFill>
                  <a:srgbClr val="0000FF"/>
                </a:solidFill>
              </a:rPr>
              <a:t>() </a:t>
            </a:r>
            <a:r>
              <a:rPr lang="en-US" altLang="ko-KR" sz="1600" dirty="0" smtClean="0"/>
              <a:t>);</a:t>
            </a:r>
            <a:endParaRPr lang="en-US" altLang="ko-KR" sz="1600" dirty="0"/>
          </a:p>
          <a:p>
            <a:pPr lvl="2"/>
            <a:r>
              <a:rPr lang="en-US" altLang="ko-KR" sz="1600" dirty="0" smtClean="0"/>
              <a:t>        return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;</a:t>
            </a:r>
          </a:p>
          <a:p>
            <a:pPr lvl="1"/>
            <a:r>
              <a:rPr lang="en-US" altLang="ko-KR" sz="1600" dirty="0" smtClean="0"/>
              <a:t>	}</a:t>
            </a:r>
            <a:endParaRPr lang="ko-KR" altLang="en-US" sz="1600" dirty="0"/>
          </a:p>
          <a:p>
            <a:pPr lvl="2"/>
            <a:r>
              <a:rPr lang="en-US" altLang="ko-KR" sz="1600" dirty="0" smtClean="0"/>
              <a:t>try {   </a:t>
            </a:r>
            <a:r>
              <a:rPr lang="en-US" altLang="ko-KR" sz="1600" dirty="0" smtClean="0"/>
              <a:t>DB </a:t>
            </a:r>
            <a:r>
              <a:rPr lang="ko-KR" altLang="en-US" sz="1600" dirty="0" smtClean="0"/>
              <a:t>검색</a:t>
            </a:r>
            <a:r>
              <a:rPr lang="en-US" altLang="ko-KR" sz="1600" dirty="0" smtClean="0"/>
              <a:t>  </a:t>
            </a:r>
            <a:r>
              <a:rPr lang="en-US" altLang="ko-KR" sz="1600" dirty="0" smtClean="0"/>
              <a:t>…..</a:t>
            </a:r>
          </a:p>
          <a:p>
            <a:pPr lvl="3"/>
            <a:r>
              <a:rPr lang="en-US" altLang="ko-KR" sz="1600" dirty="0" smtClean="0"/>
              <a:t>return </a:t>
            </a:r>
            <a:r>
              <a:rPr lang="en-US" altLang="ko-KR" sz="1600" dirty="0" err="1" smtClean="0"/>
              <a:t>modelAndView</a:t>
            </a:r>
            <a:r>
              <a:rPr lang="en-US" altLang="ko-KR" sz="1600" dirty="0" smtClean="0"/>
              <a:t>;</a:t>
            </a:r>
          </a:p>
          <a:p>
            <a:pPr lvl="2"/>
            <a:r>
              <a:rPr lang="en-US" altLang="ko-KR" sz="1600" dirty="0" smtClean="0"/>
              <a:t>}</a:t>
            </a:r>
            <a:endParaRPr lang="en-US" altLang="ko-KR" sz="1600" dirty="0" smtClean="0"/>
          </a:p>
          <a:p>
            <a:pPr lvl="2"/>
            <a:r>
              <a:rPr lang="en-US" altLang="ko-KR" sz="1600" dirty="0" smtClean="0"/>
              <a:t>catch </a:t>
            </a:r>
            <a:r>
              <a:rPr lang="en-US" altLang="ko-KR" sz="1600" dirty="0"/>
              <a:t>(</a:t>
            </a:r>
            <a:r>
              <a:rPr lang="en-US" altLang="ko-KR" sz="1600" dirty="0" err="1"/>
              <a:t>EmptyResultDataAccessException</a:t>
            </a:r>
            <a:r>
              <a:rPr lang="en-US" altLang="ko-KR" sz="1600" dirty="0"/>
              <a:t> e) {</a:t>
            </a:r>
          </a:p>
          <a:p>
            <a:pPr lvl="3"/>
            <a:r>
              <a:rPr lang="en-US" altLang="ko-KR" sz="1600" dirty="0" err="1"/>
              <a:t>bindingResult.reject</a:t>
            </a:r>
            <a:r>
              <a:rPr lang="en-US" altLang="ko-KR" sz="1600" dirty="0"/>
              <a:t>("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error.login.user</a:t>
            </a:r>
            <a:r>
              <a:rPr lang="en-US" altLang="ko-KR" sz="1600" dirty="0" smtClean="0"/>
              <a:t>");</a:t>
            </a:r>
            <a:endParaRPr lang="en-US" altLang="ko-KR" sz="1600" dirty="0"/>
          </a:p>
          <a:p>
            <a:pPr lvl="3"/>
            <a:r>
              <a:rPr lang="en-US" altLang="ko-KR" sz="1600" dirty="0" err="1"/>
              <a:t>modelAndView.getModel</a:t>
            </a:r>
            <a:r>
              <a:rPr lang="en-US" altLang="ko-KR" sz="1600" dirty="0"/>
              <a:t>().</a:t>
            </a:r>
            <a:r>
              <a:rPr lang="en-US" altLang="ko-KR" sz="1600" dirty="0" err="1"/>
              <a:t>putAll</a:t>
            </a:r>
            <a:r>
              <a:rPr lang="en-US" altLang="ko-KR" sz="1600" dirty="0" smtClean="0"/>
              <a:t>(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bindingResult.getModel</a:t>
            </a:r>
            <a:r>
              <a:rPr lang="en-US" altLang="ko-KR" sz="1600" dirty="0" smtClean="0">
                <a:solidFill>
                  <a:srgbClr val="0000FF"/>
                </a:solidFill>
              </a:rPr>
              <a:t>() </a:t>
            </a:r>
            <a:r>
              <a:rPr lang="en-US" altLang="ko-KR" sz="1600" dirty="0" smtClean="0"/>
              <a:t>);</a:t>
            </a:r>
            <a:endParaRPr lang="en-US" altLang="ko-KR" sz="1600" dirty="0"/>
          </a:p>
          <a:p>
            <a:pPr lvl="3"/>
            <a:r>
              <a:rPr lang="en-US" altLang="ko-KR" sz="1600" dirty="0"/>
              <a:t>return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;</a:t>
            </a:r>
          </a:p>
          <a:p>
            <a:pPr lvl="2"/>
            <a:r>
              <a:rPr lang="en-US" altLang="ko-KR" sz="1600" dirty="0"/>
              <a:t>}</a:t>
            </a:r>
          </a:p>
          <a:p>
            <a:pPr lvl="1"/>
            <a:r>
              <a:rPr lang="en-US" altLang="ko-KR" sz="1600" dirty="0"/>
              <a:t>}</a:t>
            </a:r>
            <a:endParaRPr lang="ko-KR" altLang="en-US" sz="1600" dirty="0"/>
          </a:p>
          <a:p>
            <a:pPr>
              <a:lnSpc>
                <a:spcPts val="1400"/>
              </a:lnSpc>
            </a:pPr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481279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messages.properties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5760640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검증오류정보는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bindingResult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모두 저장됨</a:t>
            </a:r>
            <a:endParaRPr lang="en-US" altLang="ko-KR" sz="1600" dirty="0" smtClean="0"/>
          </a:p>
          <a:p>
            <a:r>
              <a:rPr lang="ko-KR" altLang="en-US" sz="1600" dirty="0" smtClean="0"/>
              <a:t>컨트롤러에 의해서 </a:t>
            </a:r>
            <a:r>
              <a:rPr lang="en-US" altLang="ko-KR" sz="1600" dirty="0" smtClean="0"/>
              <a:t>view(form)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전달된다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폼을 출력할 때 </a:t>
            </a:r>
            <a:r>
              <a:rPr lang="en-US" altLang="ko-KR" sz="1600" dirty="0" err="1"/>
              <a:t>bindingResult</a:t>
            </a:r>
            <a:r>
              <a:rPr lang="ko-KR" altLang="en-US" sz="1600" dirty="0" smtClean="0"/>
              <a:t>에 담긴 오류정보를 활용하여 에러메시지를 생성한다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ko-KR" altLang="en-US" sz="1600" dirty="0" smtClean="0"/>
              <a:t>스프링은 </a:t>
            </a:r>
            <a:r>
              <a:rPr lang="en-US" altLang="ko-KR" sz="1600" dirty="0" err="1" smtClean="0"/>
              <a:t>messages.properties</a:t>
            </a:r>
            <a:r>
              <a:rPr lang="ko-KR" altLang="en-US" sz="1600" dirty="0" smtClean="0"/>
              <a:t>의 메시지를 가져와 에러메시지로 사용</a:t>
            </a:r>
            <a:r>
              <a:rPr lang="en-US" altLang="ko-KR" sz="1600" dirty="0" smtClean="0"/>
              <a:t>( </a:t>
            </a:r>
            <a:r>
              <a:rPr lang="ko-KR" altLang="en-US" sz="1600" dirty="0" smtClean="0"/>
              <a:t>코드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ko-KR" altLang="en-US" sz="1600" dirty="0" smtClean="0">
                <a:sym typeface="Wingdings" panose="05000000000000000000" pitchFamily="2" charset="2"/>
              </a:rPr>
              <a:t>메시지</a:t>
            </a:r>
            <a:r>
              <a:rPr lang="en-US" altLang="ko-KR" sz="1600" dirty="0" smtClean="0">
                <a:sym typeface="Wingdings" panose="05000000000000000000" pitchFamily="2" charset="2"/>
              </a:rPr>
              <a:t>)</a:t>
            </a:r>
          </a:p>
          <a:p>
            <a:r>
              <a:rPr lang="ko-KR" altLang="en-US" sz="1600" dirty="0" err="1" smtClean="0">
                <a:sym typeface="Wingdings" panose="05000000000000000000" pitchFamily="2" charset="2"/>
              </a:rPr>
              <a:t>프로퍼티</a:t>
            </a:r>
            <a:r>
              <a:rPr lang="ko-KR" altLang="en-US" sz="1600" dirty="0" smtClean="0">
                <a:sym typeface="Wingdings" panose="05000000000000000000" pitchFamily="2" charset="2"/>
              </a:rPr>
              <a:t> 파일은 유니코드로 변환하여 저장해야 함 </a:t>
            </a:r>
            <a:endParaRPr lang="en-US" altLang="ko-KR" sz="1600" dirty="0" smtClean="0">
              <a:sym typeface="Wingdings" panose="05000000000000000000" pitchFamily="2" charset="2"/>
            </a:endParaRPr>
          </a:p>
          <a:p>
            <a:r>
              <a:rPr lang="en-US" altLang="ko-KR" sz="1600" dirty="0" smtClean="0"/>
              <a:t>Native2ascii.exe  [source]  [destination] </a:t>
            </a:r>
            <a:r>
              <a:rPr lang="ko-KR" altLang="en-US" sz="1600" dirty="0" smtClean="0"/>
              <a:t>변환  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469478" y="2852167"/>
            <a:ext cx="5398665" cy="31393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Error.</a:t>
            </a:r>
            <a:r>
              <a:rPr lang="ko-KR" altLang="en-US" dirty="0" smtClean="0"/>
              <a:t>에러코드 </a:t>
            </a:r>
            <a:r>
              <a:rPr lang="en-US" altLang="ko-KR" dirty="0" smtClean="0"/>
              <a:t>.</a:t>
            </a:r>
            <a:r>
              <a:rPr lang="ko-KR" altLang="en-US" dirty="0" smtClean="0"/>
              <a:t>모델이름</a:t>
            </a:r>
            <a:r>
              <a:rPr lang="en-US" altLang="ko-KR" dirty="0" smtClean="0"/>
              <a:t>.</a:t>
            </a:r>
            <a:r>
              <a:rPr lang="ko-KR" altLang="en-US" dirty="0" smtClean="0"/>
              <a:t>필드이름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error.input.user</a:t>
            </a:r>
            <a:r>
              <a:rPr lang="en-US" altLang="ko-KR" dirty="0"/>
              <a:t>=     *</a:t>
            </a:r>
            <a:r>
              <a:rPr lang="ko-KR" altLang="en-US" dirty="0"/>
              <a:t>입력 정보에 문제가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error.required.user.id=**</a:t>
            </a:r>
            <a:r>
              <a:rPr lang="ko-KR" altLang="en-US" dirty="0"/>
              <a:t>유저</a:t>
            </a:r>
            <a:r>
              <a:rPr lang="en-US" altLang="ko-KR" dirty="0"/>
              <a:t>ID</a:t>
            </a:r>
            <a:r>
              <a:rPr lang="ko-KR" altLang="en-US" dirty="0"/>
              <a:t>를 입력해 주세요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error.required.user.pass</a:t>
            </a:r>
            <a:r>
              <a:rPr lang="en-US" altLang="ko-KR" dirty="0"/>
              <a:t>=**</a:t>
            </a:r>
            <a:r>
              <a:rPr lang="ko-KR" altLang="en-US" dirty="0"/>
              <a:t>패스워드를 입력해 주세요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error.required.user.name=</a:t>
            </a:r>
            <a:r>
              <a:rPr lang="ko-KR" altLang="en-US" dirty="0"/>
              <a:t>이름을 입력해 주세요</a:t>
            </a:r>
            <a:r>
              <a:rPr lang="en-US" altLang="ko-KR" dirty="0"/>
              <a:t>..</a:t>
            </a:r>
          </a:p>
          <a:p>
            <a:r>
              <a:rPr lang="en-US" altLang="ko-KR" dirty="0" err="1"/>
              <a:t>error.required.user.jumin</a:t>
            </a:r>
            <a:r>
              <a:rPr lang="en-US" altLang="ko-KR" dirty="0"/>
              <a:t>=</a:t>
            </a:r>
            <a:r>
              <a:rPr lang="ko-KR" altLang="en-US" dirty="0"/>
              <a:t>주민번호를 입력해 주세요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 err="1"/>
              <a:t>error.duplicate.user</a:t>
            </a:r>
            <a:r>
              <a:rPr lang="en-US" altLang="ko-KR" dirty="0"/>
              <a:t>=</a:t>
            </a:r>
            <a:r>
              <a:rPr lang="ko-KR" altLang="en-US" dirty="0"/>
              <a:t>입력된 유저</a:t>
            </a:r>
            <a:r>
              <a:rPr lang="en-US" altLang="ko-KR" dirty="0"/>
              <a:t>ID</a:t>
            </a:r>
            <a:r>
              <a:rPr lang="ko-KR" altLang="en-US" dirty="0"/>
              <a:t>는 이미 사용 중입니다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error.login.user</a:t>
            </a:r>
            <a:r>
              <a:rPr lang="en-US" altLang="ko-KR" dirty="0"/>
              <a:t>=</a:t>
            </a:r>
            <a:r>
              <a:rPr lang="ko-KR" altLang="en-US" dirty="0"/>
              <a:t>아이디나 패스워드가 일치하지 않습니다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error.find.user</a:t>
            </a:r>
            <a:r>
              <a:rPr lang="en-US" altLang="ko-KR" dirty="0"/>
              <a:t>=</a:t>
            </a:r>
            <a:r>
              <a:rPr lang="ko-KR" altLang="en-US" dirty="0"/>
              <a:t>사용자 정보와 일치하는 아이디를  검색할 수 없습니다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07" y="2564904"/>
            <a:ext cx="3980566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881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메시지소스 생성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61764" y="886312"/>
            <a:ext cx="8820472" cy="8309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&lt;</a:t>
            </a:r>
            <a:r>
              <a:rPr lang="en-US" altLang="ko-KR" sz="1600" dirty="0"/>
              <a:t>bean id=</a:t>
            </a:r>
            <a:r>
              <a:rPr lang="en-US" altLang="ko-KR" sz="1600" i="1" dirty="0"/>
              <a:t>"</a:t>
            </a:r>
            <a:r>
              <a:rPr lang="en-US" altLang="ko-KR" sz="1600" i="1" dirty="0" err="1" smtClean="0"/>
              <a:t>messageSource</a:t>
            </a:r>
            <a:r>
              <a:rPr lang="en-US" altLang="ko-KR" sz="1600" i="1" dirty="0" smtClean="0"/>
              <a:t>“ class</a:t>
            </a:r>
            <a:r>
              <a:rPr lang="en-US" altLang="ko-KR" sz="1600" i="1" dirty="0"/>
              <a:t>="org.springframework.context.support.ResourceBundleMessageSource"&gt;</a:t>
            </a:r>
          </a:p>
          <a:p>
            <a:r>
              <a:rPr lang="en-US" altLang="ko-KR" sz="1600" dirty="0" smtClean="0"/>
              <a:t>          &lt;</a:t>
            </a:r>
            <a:r>
              <a:rPr lang="en-US" altLang="ko-KR" sz="1600" dirty="0"/>
              <a:t>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 smtClean="0"/>
              <a:t>basenames</a:t>
            </a:r>
            <a:r>
              <a:rPr lang="en-US" altLang="ko-KR" sz="1600" i="1" dirty="0" smtClean="0"/>
              <a:t>“ </a:t>
            </a:r>
            <a:r>
              <a:rPr lang="en-US" altLang="ko-KR" sz="1600" dirty="0" smtClean="0"/>
              <a:t>value=“messages” /</a:t>
            </a:r>
            <a:r>
              <a:rPr lang="en-US" altLang="ko-KR" sz="1600" i="1" dirty="0" smtClean="0"/>
              <a:t>&gt;</a:t>
            </a:r>
            <a:endParaRPr lang="en-US" altLang="ko-KR" sz="1600" i="1" dirty="0"/>
          </a:p>
          <a:p>
            <a:r>
              <a:rPr lang="en-US" altLang="ko-KR" sz="1600" dirty="0" smtClean="0"/>
              <a:t>&lt;/</a:t>
            </a:r>
            <a:r>
              <a:rPr lang="en-US" altLang="ko-KR" sz="1600" dirty="0"/>
              <a:t>bean&gt;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0" y="2471192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spring:hasBindErrors</a:t>
            </a:r>
            <a:r>
              <a:rPr lang="en-US" altLang="ko-KR" dirty="0"/>
              <a:t> name=</a:t>
            </a:r>
            <a:r>
              <a:rPr lang="en-US" altLang="ko-KR" i="1" dirty="0"/>
              <a:t>"user"&gt;</a:t>
            </a:r>
          </a:p>
          <a:p>
            <a:r>
              <a:rPr lang="en-US" altLang="ko-KR" dirty="0"/>
              <a:t>  &lt;span class=</a:t>
            </a:r>
            <a:r>
              <a:rPr lang="en-US" altLang="ko-KR" i="1" dirty="0"/>
              <a:t>"</a:t>
            </a:r>
            <a:r>
              <a:rPr lang="en-US" altLang="ko-KR" i="1" dirty="0" err="1"/>
              <a:t>fieldError</a:t>
            </a:r>
            <a:r>
              <a:rPr lang="en-US" altLang="ko-KR" i="1" dirty="0"/>
              <a:t>"&gt;</a:t>
            </a:r>
          </a:p>
          <a:p>
            <a:r>
              <a:rPr lang="en-US" altLang="ko-KR" dirty="0"/>
              <a:t>   &lt;</a:t>
            </a:r>
            <a:r>
              <a:rPr lang="en-US" altLang="ko-KR" dirty="0" err="1"/>
              <a:t>c:forEach</a:t>
            </a:r>
            <a:r>
              <a:rPr lang="en-US" altLang="ko-KR" dirty="0"/>
              <a:t> </a:t>
            </a:r>
            <a:r>
              <a:rPr lang="en-US" altLang="ko-KR" dirty="0" err="1"/>
              <a:t>var</a:t>
            </a:r>
            <a:r>
              <a:rPr lang="en-US" altLang="ko-KR" dirty="0"/>
              <a:t>=</a:t>
            </a:r>
            <a:r>
              <a:rPr lang="en-US" altLang="ko-KR" i="1" dirty="0"/>
              <a:t>"error" items="${</a:t>
            </a:r>
            <a:r>
              <a:rPr lang="en-US" altLang="ko-KR" i="1" dirty="0" err="1"/>
              <a:t>errors.globalErrors</a:t>
            </a:r>
            <a:r>
              <a:rPr lang="en-US" altLang="ko-KR" i="1" dirty="0"/>
              <a:t>}" &gt;</a:t>
            </a:r>
          </a:p>
          <a:p>
            <a:r>
              <a:rPr lang="en-US" altLang="ko-KR" dirty="0"/>
              <a:t>  </a:t>
            </a:r>
            <a:r>
              <a:rPr lang="en-US" altLang="ko-KR" dirty="0" smtClean="0"/>
              <a:t>       &lt;</a:t>
            </a:r>
            <a:r>
              <a:rPr lang="en-US" altLang="ko-KR" dirty="0" err="1"/>
              <a:t>spring:</a:t>
            </a:r>
            <a:r>
              <a:rPr lang="en-US" altLang="ko-KR" dirty="0" err="1">
                <a:solidFill>
                  <a:srgbClr val="0000FF"/>
                </a:solidFill>
              </a:rPr>
              <a:t>message</a:t>
            </a:r>
            <a:r>
              <a:rPr lang="en-US" altLang="ko-KR" dirty="0"/>
              <a:t> code=</a:t>
            </a:r>
            <a:r>
              <a:rPr lang="en-US" altLang="ko-KR" i="1" dirty="0"/>
              <a:t>"${</a:t>
            </a:r>
            <a:r>
              <a:rPr lang="en-US" altLang="ko-KR" i="1" dirty="0" err="1"/>
              <a:t>error.code</a:t>
            </a:r>
            <a:r>
              <a:rPr lang="en-US" altLang="ko-KR" i="1" dirty="0"/>
              <a:t>}"  /&gt;</a:t>
            </a:r>
          </a:p>
          <a:p>
            <a:r>
              <a:rPr lang="en-US" altLang="ko-KR" dirty="0"/>
              <a:t>   &lt;/</a:t>
            </a:r>
            <a:r>
              <a:rPr lang="en-US" altLang="ko-KR" dirty="0" err="1"/>
              <a:t>c:forEach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&lt;/span&gt;</a:t>
            </a:r>
          </a:p>
          <a:p>
            <a:r>
              <a:rPr lang="en-US" altLang="ko-KR" dirty="0"/>
              <a:t>   &lt;/</a:t>
            </a:r>
            <a:r>
              <a:rPr lang="en-US" altLang="ko-KR" dirty="0" err="1"/>
              <a:t>spring:hasBindErrors</a:t>
            </a:r>
            <a:r>
              <a:rPr lang="en-US" altLang="ko-KR" dirty="0" smtClean="0"/>
              <a:t>&gt;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 &lt;span class=</a:t>
            </a:r>
            <a:r>
              <a:rPr lang="en-US" altLang="ko-KR" i="1" dirty="0"/>
              <a:t>"</a:t>
            </a:r>
            <a:r>
              <a:rPr lang="en-US" altLang="ko-KR" i="1" dirty="0" err="1"/>
              <a:t>fieldError</a:t>
            </a:r>
            <a:r>
              <a:rPr lang="en-US" altLang="ko-KR" i="1" dirty="0"/>
              <a:t>"&gt;&lt;</a:t>
            </a:r>
            <a:r>
              <a:rPr lang="en-US" altLang="ko-KR" i="1" dirty="0" err="1"/>
              <a:t>form:errors</a:t>
            </a:r>
            <a:r>
              <a:rPr lang="en-US" altLang="ko-KR" i="1" dirty="0"/>
              <a:t> path="pass" /&gt;&lt;/span&gt;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3" y="2020198"/>
            <a:ext cx="13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07" y="1944266"/>
            <a:ext cx="3651895" cy="247650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292080" y="593676"/>
            <a:ext cx="228896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28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5576" y="940661"/>
            <a:ext cx="8064896" cy="64633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>
                <a:tab pos="508000" algn="l"/>
              </a:tabLst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Model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: Business Logic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과 데이터베이스 입출력을 담당하는 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Layer. View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와는 독립적</a:t>
            </a:r>
            <a:endParaRPr kumimoji="1" lang="en-US" altLang="ko-KR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>
                <a:tab pos="508000" algn="l"/>
              </a:tabLst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View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  : 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어플리케이션의 유저 인터페이스만 담당 최소한의 코드를 이용하여 단순하게 작성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(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JSP)</a:t>
            </a:r>
            <a:endParaRPr kumimoji="1" lang="ko-KR" altLang="en-US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>
                <a:tab pos="508000" algn="l"/>
              </a:tabLst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Controller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: 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어플리케이션의 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Flow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를 담당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,View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와 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Business Logic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의 중재자 역할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sz="quarter" idx="1"/>
          </p:nvPr>
        </p:nvSpPr>
        <p:spPr>
          <a:xfrm>
            <a:off x="667072" y="1599196"/>
            <a:ext cx="8153400" cy="4926148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JSP Model </a:t>
            </a:r>
            <a:r>
              <a:rPr lang="en-US" altLang="ko-KR" sz="1900" dirty="0" smtClean="0">
                <a:solidFill>
                  <a:srgbClr val="0000FF"/>
                </a:solidFill>
              </a:rPr>
              <a:t>1 - </a:t>
            </a:r>
            <a:r>
              <a:rPr lang="ko-KR" altLang="en-US" sz="1900" dirty="0" smtClean="0">
                <a:solidFill>
                  <a:srgbClr val="0000FF"/>
                </a:solidFill>
              </a:rPr>
              <a:t>장점 </a:t>
            </a:r>
            <a:endParaRPr lang="en-US" altLang="ko-KR" sz="190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기본적인 </a:t>
            </a:r>
            <a:r>
              <a:rPr lang="en-US" altLang="ko-KR" sz="1900" dirty="0" smtClean="0"/>
              <a:t>HTML, JavaScript, JAVA</a:t>
            </a:r>
            <a:r>
              <a:rPr lang="ko-KR" altLang="en-US" sz="1900" dirty="0" smtClean="0"/>
              <a:t>만 알아도 배우기 쉽다</a:t>
            </a:r>
            <a:r>
              <a:rPr lang="en-US" altLang="ko-KR" sz="1900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객체지향 원리를 잘 몰라도 기능을 구현 할 수 있다</a:t>
            </a:r>
            <a:r>
              <a:rPr lang="en-US" altLang="ko-KR" sz="1900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처리 </a:t>
            </a:r>
            <a:r>
              <a:rPr lang="ko-KR" altLang="en-US" sz="1900" dirty="0" err="1" smtClean="0"/>
              <a:t>로직이</a:t>
            </a:r>
            <a:r>
              <a:rPr lang="ko-KR" altLang="en-US" sz="1900" dirty="0" smtClean="0"/>
              <a:t> </a:t>
            </a:r>
            <a:r>
              <a:rPr lang="en-US" altLang="ko-KR" sz="1900" dirty="0" err="1" smtClean="0"/>
              <a:t>jsp</a:t>
            </a:r>
            <a:r>
              <a:rPr lang="en-US" altLang="ko-KR" sz="1900" dirty="0" smtClean="0"/>
              <a:t> </a:t>
            </a:r>
            <a:r>
              <a:rPr lang="ko-KR" altLang="en-US" sz="1900" dirty="0" smtClean="0"/>
              <a:t>페이지에 </a:t>
            </a:r>
            <a:r>
              <a:rPr lang="en-US" altLang="ko-KR" sz="1900" dirty="0" smtClean="0"/>
              <a:t>JAVA </a:t>
            </a:r>
            <a:r>
              <a:rPr lang="ko-KR" altLang="en-US" sz="1900" dirty="0" smtClean="0"/>
              <a:t>코드로 구현 되어있다</a:t>
            </a:r>
            <a:r>
              <a:rPr lang="en-US" altLang="ko-KR" sz="1900" dirty="0" smtClean="0"/>
              <a:t>.  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1900" dirty="0" smtClean="0"/>
              <a:t>   </a:t>
            </a:r>
          </a:p>
          <a:p>
            <a:pPr>
              <a:buFont typeface="Wingdings 2" pitchFamily="18" charset="2"/>
              <a:buChar char="¥"/>
            </a:pPr>
            <a:r>
              <a:rPr lang="en-US" altLang="ko-KR" sz="1900" dirty="0" smtClean="0">
                <a:solidFill>
                  <a:srgbClr val="0000FF"/>
                </a:solidFill>
              </a:rPr>
              <a:t>JSP Model 1 – </a:t>
            </a:r>
            <a:r>
              <a:rPr lang="ko-KR" altLang="en-US" sz="1900" dirty="0" smtClean="0">
                <a:solidFill>
                  <a:srgbClr val="0000FF"/>
                </a:solidFill>
              </a:rPr>
              <a:t>단점</a:t>
            </a:r>
            <a:endParaRPr lang="en-US" altLang="ko-KR" sz="190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디자인</a:t>
            </a:r>
            <a:r>
              <a:rPr lang="en-US" altLang="ko-KR" sz="1900" dirty="0" smtClean="0"/>
              <a:t>(HTML, CSS, JavaScript)</a:t>
            </a:r>
            <a:r>
              <a:rPr lang="ko-KR" altLang="en-US" sz="1900" dirty="0" smtClean="0"/>
              <a:t>과 로직</a:t>
            </a:r>
            <a:r>
              <a:rPr lang="en-US" altLang="ko-KR" sz="1900" dirty="0" smtClean="0"/>
              <a:t>(JAVA)</a:t>
            </a:r>
            <a:r>
              <a:rPr lang="ko-KR" altLang="en-US" sz="1900" dirty="0" smtClean="0"/>
              <a:t>이 혼합되어 있어 소스 수정시 예상하지 못한 곳에서 많은 시간이 지연된다</a:t>
            </a:r>
            <a:r>
              <a:rPr lang="en-US" altLang="ko-KR" sz="1900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같은 </a:t>
            </a:r>
            <a:r>
              <a:rPr lang="en-US" altLang="ko-KR" sz="1900" dirty="0" smtClean="0"/>
              <a:t>JAVA</a:t>
            </a:r>
            <a:r>
              <a:rPr lang="ko-KR" altLang="en-US" sz="1900" dirty="0" smtClean="0"/>
              <a:t>코드가 여러 </a:t>
            </a:r>
            <a:r>
              <a:rPr lang="en-US" altLang="ko-KR" sz="1900" dirty="0" smtClean="0"/>
              <a:t>JSP</a:t>
            </a:r>
            <a:r>
              <a:rPr lang="ko-KR" altLang="en-US" sz="1900" dirty="0" smtClean="0"/>
              <a:t>페이지에 중복되어 있어 소스 수정이 어렵다</a:t>
            </a:r>
            <a:r>
              <a:rPr lang="en-US" altLang="ko-KR" sz="1900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권한 등의 구현 시 모든 </a:t>
            </a:r>
            <a:r>
              <a:rPr lang="en-US" altLang="ko-KR" sz="1900" dirty="0" err="1" smtClean="0"/>
              <a:t>jsp</a:t>
            </a:r>
            <a:r>
              <a:rPr lang="ko-KR" altLang="en-US" sz="1900" dirty="0" smtClean="0"/>
              <a:t>페이지 상에 </a:t>
            </a:r>
            <a:r>
              <a:rPr lang="en-US" altLang="ko-KR" sz="1900" dirty="0" smtClean="0"/>
              <a:t>SSI</a:t>
            </a:r>
            <a:r>
              <a:rPr lang="ko-KR" altLang="en-US" sz="1900" dirty="0" smtClean="0"/>
              <a:t>등을 이용해 구현해야 한다</a:t>
            </a:r>
            <a:r>
              <a:rPr lang="en-US" altLang="ko-KR" sz="1900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endParaRPr lang="en-US" altLang="ko-KR" sz="1900" dirty="0" smtClean="0"/>
          </a:p>
          <a:p>
            <a:r>
              <a:rPr lang="en-US" altLang="ko-KR" sz="1900" dirty="0" smtClean="0">
                <a:solidFill>
                  <a:srgbClr val="0000FF"/>
                </a:solidFill>
              </a:rPr>
              <a:t>JSP Model 2 – </a:t>
            </a:r>
            <a:r>
              <a:rPr lang="ko-KR" altLang="en-US" sz="1900" dirty="0" smtClean="0">
                <a:solidFill>
                  <a:srgbClr val="0000FF"/>
                </a:solidFill>
              </a:rPr>
              <a:t>장점</a:t>
            </a:r>
            <a:endParaRPr lang="en-US" altLang="ko-KR" sz="19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900" dirty="0" smtClean="0"/>
              <a:t>Client</a:t>
            </a:r>
            <a:r>
              <a:rPr lang="ko-KR" altLang="en-US" sz="1900" dirty="0" smtClean="0"/>
              <a:t>의 요청을 받는 부분</a:t>
            </a:r>
            <a:r>
              <a:rPr lang="en-US" altLang="ko-KR" sz="1900" dirty="0" smtClean="0"/>
              <a:t>, </a:t>
            </a:r>
            <a:r>
              <a:rPr lang="ko-KR" altLang="en-US" sz="1900" dirty="0" smtClean="0"/>
              <a:t>처리 </a:t>
            </a:r>
            <a:r>
              <a:rPr lang="ko-KR" altLang="en-US" sz="1900" dirty="0" err="1" smtClean="0"/>
              <a:t>로직</a:t>
            </a:r>
            <a:r>
              <a:rPr lang="ko-KR" altLang="en-US" sz="1900" dirty="0" smtClean="0"/>
              <a:t> 부분</a:t>
            </a:r>
            <a:r>
              <a:rPr lang="en-US" altLang="ko-KR" sz="1900" dirty="0" smtClean="0"/>
              <a:t>, </a:t>
            </a:r>
            <a:r>
              <a:rPr lang="ko-KR" altLang="en-US" sz="1900" dirty="0" err="1" smtClean="0"/>
              <a:t>뷰</a:t>
            </a:r>
            <a:r>
              <a:rPr lang="ko-KR" altLang="en-US" sz="1900" dirty="0" smtClean="0"/>
              <a:t> 부분이 분리되어 있어 유지보수가 편리</a:t>
            </a:r>
            <a:endParaRPr lang="en-US" altLang="ko-KR" sz="1900" dirty="0" smtClean="0"/>
          </a:p>
          <a:p>
            <a:pPr lvl="1"/>
            <a:r>
              <a:rPr lang="ko-KR" altLang="en-US" sz="1900" dirty="0" smtClean="0"/>
              <a:t>모든 기능이 세분화해 구조를 이루고 있음으로 기능 확장이 용이</a:t>
            </a:r>
            <a:r>
              <a:rPr lang="en-US" altLang="ko-KR" sz="1900" dirty="0" smtClean="0"/>
              <a:t> </a:t>
            </a:r>
          </a:p>
          <a:p>
            <a:pPr lvl="1"/>
            <a:r>
              <a:rPr lang="ko-KR" altLang="en-US" sz="1900" dirty="0" smtClean="0"/>
              <a:t>컨트롤러 </a:t>
            </a:r>
            <a:r>
              <a:rPr lang="ko-KR" altLang="en-US" sz="1900" dirty="0" err="1" smtClean="0"/>
              <a:t>서블릿에서</a:t>
            </a:r>
            <a:r>
              <a:rPr lang="ko-KR" altLang="en-US" sz="1900" dirty="0" smtClean="0"/>
              <a:t> 권한 및 인증 구현을 편리하게 할 수 있음</a:t>
            </a:r>
            <a:endParaRPr lang="en-US" altLang="ko-KR" sz="1900" dirty="0" smtClean="0"/>
          </a:p>
          <a:p>
            <a:pPr lvl="1"/>
            <a:endParaRPr lang="en-US" altLang="ko-KR" sz="1900" dirty="0" smtClean="0"/>
          </a:p>
          <a:p>
            <a:r>
              <a:rPr lang="en-US" altLang="ko-KR" sz="1900" dirty="0" smtClean="0">
                <a:solidFill>
                  <a:srgbClr val="0000FF"/>
                </a:solidFill>
              </a:rPr>
              <a:t>JSP Model 2 – </a:t>
            </a:r>
            <a:r>
              <a:rPr lang="ko-KR" altLang="en-US" sz="1900" dirty="0" smtClean="0">
                <a:solidFill>
                  <a:srgbClr val="0000FF"/>
                </a:solidFill>
              </a:rPr>
              <a:t>단점</a:t>
            </a:r>
            <a:endParaRPr lang="en-US" altLang="ko-KR" sz="1900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1900" dirty="0" smtClean="0"/>
              <a:t>디자인 </a:t>
            </a:r>
            <a:r>
              <a:rPr lang="ko-KR" altLang="en-US" sz="1900" dirty="0" err="1" smtClean="0"/>
              <a:t>패턴등의</a:t>
            </a:r>
            <a:r>
              <a:rPr lang="ko-KR" altLang="en-US" sz="1900" dirty="0" smtClean="0"/>
              <a:t> 개념과 자바언어를 잘 알고 있어야 함</a:t>
            </a:r>
            <a:r>
              <a:rPr lang="en-US" altLang="ko-KR" sz="1900" dirty="0" smtClean="0"/>
              <a:t>. </a:t>
            </a:r>
          </a:p>
          <a:p>
            <a:pPr lvl="1"/>
            <a:r>
              <a:rPr lang="en-US" altLang="ko-KR" sz="1900" dirty="0" smtClean="0"/>
              <a:t>Application</a:t>
            </a:r>
            <a:r>
              <a:rPr lang="ko-KR" altLang="en-US" sz="1900" dirty="0" smtClean="0"/>
              <a:t>이 처리 파트별로 나뉘어져 있음으로 개발 작업의 양이 많음</a:t>
            </a:r>
            <a:r>
              <a:rPr lang="en-US" altLang="ko-KR" sz="1900" dirty="0" smtClean="0"/>
              <a:t>.</a:t>
            </a:r>
          </a:p>
          <a:p>
            <a:pPr lvl="1"/>
            <a:r>
              <a:rPr lang="ko-KR" altLang="en-US" sz="1900" dirty="0" smtClean="0"/>
              <a:t>디버깅 작업을 처리 파트 별로 살펴야 함으로 어려운 부분이 있음</a:t>
            </a:r>
            <a:r>
              <a:rPr lang="en-US" altLang="ko-KR" sz="1900" dirty="0" smtClean="0"/>
              <a:t>.</a:t>
            </a:r>
          </a:p>
          <a:p>
            <a:pPr lvl="1"/>
            <a:r>
              <a:rPr lang="ko-KR" altLang="en-US" sz="1900" dirty="0" smtClean="0"/>
              <a:t>개발자들이 </a:t>
            </a:r>
            <a:r>
              <a:rPr lang="en-US" altLang="ko-KR" sz="1900" dirty="0" smtClean="0"/>
              <a:t>MVC</a:t>
            </a:r>
            <a:r>
              <a:rPr lang="ko-KR" altLang="en-US" sz="1900" dirty="0" err="1" smtClean="0"/>
              <a:t>에대한</a:t>
            </a:r>
            <a:r>
              <a:rPr lang="ko-KR" altLang="en-US" sz="1900" dirty="0" smtClean="0"/>
              <a:t> 개념을 가지고 있어야 효과를 볼 수 있음</a:t>
            </a:r>
            <a:r>
              <a:rPr lang="en-US" altLang="ko-KR" sz="1900" dirty="0" smtClean="0"/>
              <a:t>.</a:t>
            </a:r>
            <a:endParaRPr lang="ko-KR" altLang="en-US" sz="1900" dirty="0"/>
          </a:p>
        </p:txBody>
      </p:sp>
    </p:spTree>
    <p:extLst>
      <p:ext uri="{BB962C8B-B14F-4D97-AF65-F5344CB8AC3E}">
        <p14:creationId xmlns:p14="http://schemas.microsoft.com/office/powerpoint/2010/main" val="28279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컨트롤러 생성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5557417" cy="3702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43" y="476672"/>
            <a:ext cx="5121647" cy="4411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2979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컨트롤러 </a:t>
            </a:r>
            <a:r>
              <a:rPr lang="ko-KR" altLang="en-US" dirty="0" smtClean="0"/>
              <a:t> 객체의 </a:t>
            </a:r>
            <a:r>
              <a:rPr lang="en-US" altLang="ko-KR" dirty="0" smtClean="0"/>
              <a:t>DI</a:t>
            </a:r>
            <a:endParaRPr lang="ko-KR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7012"/>
            <a:ext cx="2457450" cy="4217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58634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… </a:t>
            </a:r>
            <a:r>
              <a:rPr lang="ko-KR" altLang="en-US" dirty="0" smtClean="0">
                <a:solidFill>
                  <a:srgbClr val="FF0000"/>
                </a:solidFill>
              </a:rPr>
              <a:t>추가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90" y="3601591"/>
            <a:ext cx="898003" cy="22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70" y="620688"/>
            <a:ext cx="6141376" cy="5265876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217590" y="2008608"/>
            <a:ext cx="5544616" cy="199645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75" y="4077072"/>
            <a:ext cx="276510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62" y="5794071"/>
            <a:ext cx="4503638" cy="35760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50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8873"/>
            <a:ext cx="8153400" cy="646931"/>
          </a:xfrm>
        </p:spPr>
        <p:txBody>
          <a:bodyPr/>
          <a:lstStyle/>
          <a:p>
            <a:r>
              <a:rPr lang="ko-KR" altLang="en-US" dirty="0"/>
              <a:t>컨트롤러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1600" y="692696"/>
            <a:ext cx="8790880" cy="597666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(method = </a:t>
            </a:r>
            <a:r>
              <a:rPr lang="en-US" altLang="ko-KR" sz="1600" dirty="0" err="1"/>
              <a:t>RequestMethod.POST</a:t>
            </a:r>
            <a:r>
              <a:rPr lang="en-US" altLang="ko-KR" sz="1600" dirty="0"/>
              <a:t>)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public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 </a:t>
            </a:r>
            <a:r>
              <a:rPr lang="en-US" altLang="ko-KR" sz="1600" dirty="0" err="1"/>
              <a:t>onSubmit</a:t>
            </a:r>
            <a:r>
              <a:rPr lang="en-US" altLang="ko-KR" sz="1600" dirty="0"/>
              <a:t>(User </a:t>
            </a:r>
            <a:r>
              <a:rPr lang="en-US" altLang="ko-KR" sz="1600" dirty="0" err="1"/>
              <a:t>user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BindingResult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bindingResult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{</a:t>
            </a:r>
            <a:r>
              <a:rPr lang="en-US" altLang="ko-KR" sz="1600" dirty="0"/>
              <a:t>	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 err="1" smtClean="0"/>
              <a:t>this.loginValidator.validate</a:t>
            </a:r>
            <a:r>
              <a:rPr lang="en-US" altLang="ko-KR" sz="1600" dirty="0" smtClean="0"/>
              <a:t>(user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bindingResult</a:t>
            </a:r>
            <a:r>
              <a:rPr lang="en-US" altLang="ko-KR" sz="1600" dirty="0" smtClean="0"/>
              <a:t>);</a:t>
            </a: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 err="1" smtClean="0"/>
              <a:t>ModelAndView</a:t>
            </a:r>
            <a:r>
              <a:rPr lang="en-US" altLang="ko-KR" sz="1600" dirty="0" smtClean="0"/>
              <a:t>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ModelAndView</a:t>
            </a:r>
            <a:r>
              <a:rPr lang="en-US" altLang="ko-KR" sz="1600" dirty="0" smtClean="0"/>
              <a:t>();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if </a:t>
            </a:r>
            <a:r>
              <a:rPr lang="en-US" altLang="ko-KR" sz="1600" dirty="0"/>
              <a:t>(</a:t>
            </a:r>
            <a:r>
              <a:rPr lang="en-US" altLang="ko-KR" sz="1600" dirty="0" err="1"/>
              <a:t>bindingResult.hasErrors</a:t>
            </a:r>
            <a:r>
              <a:rPr lang="en-US" altLang="ko-KR" sz="1600" dirty="0"/>
              <a:t>()) {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return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}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try </a:t>
            </a:r>
            <a:r>
              <a:rPr lang="en-US" altLang="ko-KR" sz="1600" dirty="0"/>
              <a:t>{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         User </a:t>
            </a:r>
            <a:r>
              <a:rPr lang="en-US" altLang="ko-KR" sz="1600" dirty="0" err="1"/>
              <a:t>loginUser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this.userService.getUser</a:t>
            </a:r>
            <a:r>
              <a:rPr lang="en-US" altLang="ko-KR" sz="1600" dirty="0"/>
              <a:t>(</a:t>
            </a:r>
            <a:r>
              <a:rPr lang="en-US" altLang="ko-KR" sz="1600" dirty="0" err="1"/>
              <a:t>user.getId</a:t>
            </a:r>
            <a:r>
              <a:rPr lang="en-US" altLang="ko-KR" sz="1600" dirty="0"/>
              <a:t>(), </a:t>
            </a:r>
            <a:r>
              <a:rPr lang="en-US" altLang="ko-KR" sz="1600" dirty="0" err="1"/>
              <a:t>user.getPass</a:t>
            </a:r>
            <a:r>
              <a:rPr lang="en-US" altLang="ko-KR" sz="1600" dirty="0"/>
              <a:t>());	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 smtClean="0"/>
              <a:t>modelAndView.setViewName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loginSuccess</a:t>
            </a:r>
            <a:r>
              <a:rPr lang="en-US" altLang="ko-KR" sz="1600" dirty="0"/>
              <a:t>");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 smtClean="0"/>
              <a:t>modelAndView.addObject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loginUser</a:t>
            </a:r>
            <a:r>
              <a:rPr lang="en-US" altLang="ko-KR" sz="1600" dirty="0"/>
              <a:t>", </a:t>
            </a:r>
            <a:r>
              <a:rPr lang="en-US" altLang="ko-KR" sz="1600" dirty="0" err="1"/>
              <a:t>loginUser</a:t>
            </a:r>
            <a:r>
              <a:rPr lang="en-US" altLang="ko-KR" sz="1600" dirty="0"/>
              <a:t>);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</a:t>
            </a:r>
            <a:r>
              <a:rPr lang="en-US" altLang="ko-KR" sz="1600" dirty="0" smtClean="0"/>
              <a:t>return </a:t>
            </a:r>
            <a:r>
              <a:rPr lang="en-US" altLang="ko-KR" sz="1600" dirty="0" err="1"/>
              <a:t>modelAndView</a:t>
            </a:r>
            <a:r>
              <a:rPr lang="en-US" altLang="ko-KR" sz="1600" dirty="0" smtClean="0"/>
              <a:t>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}catch </a:t>
            </a:r>
            <a:r>
              <a:rPr lang="en-US" altLang="ko-KR" sz="1600" dirty="0"/>
              <a:t>(</a:t>
            </a:r>
            <a:r>
              <a:rPr lang="en-US" altLang="ko-KR" sz="1600" dirty="0" err="1"/>
              <a:t>EmptyResultDataAccessException</a:t>
            </a:r>
            <a:r>
              <a:rPr lang="en-US" altLang="ko-KR" sz="1600" dirty="0"/>
              <a:t> e) {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bindingResult.reject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error.login.user</a:t>
            </a:r>
            <a:r>
              <a:rPr lang="en-US" altLang="ko-KR" sz="1600" dirty="0"/>
              <a:t>");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modelAndView.getModel</a:t>
            </a:r>
            <a:r>
              <a:rPr lang="en-US" altLang="ko-KR" sz="1600" dirty="0"/>
              <a:t>().</a:t>
            </a:r>
            <a:r>
              <a:rPr lang="en-US" altLang="ko-KR" sz="1600" dirty="0" err="1"/>
              <a:t>putAll</a:t>
            </a:r>
            <a:r>
              <a:rPr lang="en-US" altLang="ko-KR" sz="1600" dirty="0"/>
              <a:t>(</a:t>
            </a:r>
            <a:r>
              <a:rPr lang="en-US" altLang="ko-KR" sz="1600" dirty="0" err="1"/>
              <a:t>bindingResult.getModel</a:t>
            </a:r>
            <a:r>
              <a:rPr lang="en-US" altLang="ko-KR" sz="1600" dirty="0"/>
              <a:t>());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return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}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}</a:t>
            </a:r>
            <a:endParaRPr lang="ko-KR" altLang="en-US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" y="730940"/>
            <a:ext cx="896826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331640" y="4999459"/>
            <a:ext cx="5544616" cy="10081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37831" y="4809558"/>
            <a:ext cx="240161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n-ea"/>
              </a:rPr>
              <a:t>7. </a:t>
            </a:r>
            <a:r>
              <a:rPr lang="ko-KR" altLang="en-US" sz="1600" dirty="0" smtClean="0">
                <a:latin typeface="+mn-ea"/>
              </a:rPr>
              <a:t>일치하는 </a:t>
            </a:r>
            <a:r>
              <a:rPr lang="en-US" altLang="ko-KR" sz="1600" dirty="0" smtClean="0">
                <a:latin typeface="+mn-ea"/>
              </a:rPr>
              <a:t>ID </a:t>
            </a:r>
            <a:r>
              <a:rPr lang="ko-KR" altLang="en-US" sz="1600" dirty="0" smtClean="0">
                <a:latin typeface="+mn-ea"/>
              </a:rPr>
              <a:t>나 패스워드가 </a:t>
            </a:r>
            <a:r>
              <a:rPr lang="ko-KR" altLang="en-US" sz="1600" dirty="0" err="1" smtClean="0">
                <a:latin typeface="+mn-ea"/>
              </a:rPr>
              <a:t>없는경우</a:t>
            </a:r>
            <a:endParaRPr lang="en-US" altLang="ko-KR" sz="1600" dirty="0" smtClean="0">
              <a:latin typeface="+mn-ea"/>
            </a:endParaRPr>
          </a:p>
          <a:p>
            <a:r>
              <a:rPr lang="en-US" altLang="ko-KR" sz="1600" dirty="0" smtClean="0">
                <a:latin typeface="+mn-ea"/>
              </a:rPr>
              <a:t>8.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폼에 </a:t>
            </a:r>
            <a:r>
              <a:rPr lang="ko-KR" altLang="en-US" sz="1600" dirty="0">
                <a:latin typeface="+mn-ea"/>
              </a:rPr>
              <a:t>에러내용 전달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59049" y="1547267"/>
            <a:ext cx="4680520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56176" y="1484784"/>
            <a:ext cx="239360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ea"/>
                <a:ea typeface="+mj-ea"/>
              </a:rPr>
              <a:t>1.</a:t>
            </a:r>
            <a:r>
              <a:rPr lang="ko-KR" altLang="en-US" sz="1600" dirty="0" smtClean="0">
                <a:latin typeface="+mj-ea"/>
                <a:ea typeface="+mj-ea"/>
              </a:rPr>
              <a:t>폼에서 데이터를 받아서 </a:t>
            </a:r>
            <a:r>
              <a:rPr lang="en-US" altLang="ko-KR" sz="1600" dirty="0" err="1" smtClean="0">
                <a:latin typeface="+mj-ea"/>
                <a:ea typeface="+mj-ea"/>
              </a:rPr>
              <a:t>Dto</a:t>
            </a:r>
            <a:r>
              <a:rPr lang="ko-KR" altLang="en-US" sz="1600" dirty="0" smtClean="0">
                <a:latin typeface="+mj-ea"/>
                <a:ea typeface="+mj-ea"/>
              </a:rPr>
              <a:t>에 저장</a:t>
            </a:r>
            <a:endParaRPr lang="en-US" altLang="ko-KR" sz="1600" dirty="0" smtClean="0">
              <a:latin typeface="+mj-ea"/>
              <a:ea typeface="+mj-ea"/>
            </a:endParaRPr>
          </a:p>
          <a:p>
            <a:r>
              <a:rPr lang="en-US" altLang="ko-KR" sz="1600" dirty="0" smtClean="0">
                <a:latin typeface="+mj-ea"/>
                <a:ea typeface="+mj-ea"/>
              </a:rPr>
              <a:t>2. </a:t>
            </a:r>
            <a:r>
              <a:rPr lang="en-US" altLang="ko-KR" sz="1600" dirty="0" err="1" smtClean="0">
                <a:latin typeface="+mj-ea"/>
                <a:ea typeface="+mj-ea"/>
              </a:rPr>
              <a:t>Dto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객체를</a:t>
            </a:r>
            <a:r>
              <a:rPr lang="en-US" altLang="ko-KR" sz="1600" dirty="0" smtClean="0">
                <a:latin typeface="+mj-ea"/>
                <a:ea typeface="+mj-ea"/>
              </a:rPr>
              <a:t>  </a:t>
            </a:r>
            <a:r>
              <a:rPr lang="ko-KR" altLang="en-US" sz="1600" dirty="0" smtClean="0">
                <a:latin typeface="+mj-ea"/>
                <a:ea typeface="+mj-ea"/>
              </a:rPr>
              <a:t>검증</a:t>
            </a:r>
            <a:endParaRPr lang="ko-KR" altLang="en-US" sz="1600" dirty="0">
              <a:latin typeface="+mj-ea"/>
              <a:ea typeface="+mj-ea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5220072" y="1412776"/>
            <a:ext cx="1080120" cy="1975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 flipV="1">
            <a:off x="5839569" y="1907307"/>
            <a:ext cx="460623" cy="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1519089" y="3647264"/>
            <a:ext cx="6984776" cy="2857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403648" y="2492896"/>
            <a:ext cx="5472608" cy="2857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969311" y="2852936"/>
            <a:ext cx="253466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ea"/>
                <a:ea typeface="+mj-ea"/>
              </a:rPr>
              <a:t>3. Error</a:t>
            </a:r>
            <a:r>
              <a:rPr lang="ko-KR" altLang="en-US" sz="1600" dirty="0" smtClean="0">
                <a:latin typeface="+mj-ea"/>
                <a:ea typeface="+mj-ea"/>
              </a:rPr>
              <a:t>가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있으면 폼에 에러내용 전달</a:t>
            </a:r>
            <a:endParaRPr lang="en-US" altLang="ko-KR" sz="1600" dirty="0" smtClean="0">
              <a:latin typeface="+mj-ea"/>
              <a:ea typeface="+mj-ea"/>
            </a:endParaRPr>
          </a:p>
          <a:p>
            <a:r>
              <a:rPr lang="en-US" altLang="ko-KR" sz="1600" dirty="0" smtClean="0">
                <a:latin typeface="+mj-ea"/>
                <a:ea typeface="+mj-ea"/>
              </a:rPr>
              <a:t>4. </a:t>
            </a:r>
            <a:r>
              <a:rPr lang="ko-KR" altLang="en-US" sz="1600" dirty="0" smtClean="0">
                <a:latin typeface="+mj-ea"/>
                <a:ea typeface="+mj-ea"/>
              </a:rPr>
              <a:t>없으면 사용자 검색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서비스 실행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7831" y="4072880"/>
            <a:ext cx="276229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+mn-ea"/>
              </a:rPr>
              <a:t>5</a:t>
            </a:r>
            <a:r>
              <a:rPr lang="en-US" altLang="ko-KR" sz="1600" dirty="0" smtClean="0">
                <a:latin typeface="+mn-ea"/>
              </a:rPr>
              <a:t>. </a:t>
            </a:r>
            <a:r>
              <a:rPr lang="ko-KR" altLang="en-US" sz="1600" dirty="0" smtClean="0">
                <a:latin typeface="+mn-ea"/>
              </a:rPr>
              <a:t>사용자검색 성공하면 표시할 </a:t>
            </a:r>
            <a:r>
              <a:rPr lang="en-US" altLang="ko-KR" sz="1600" dirty="0" smtClean="0">
                <a:latin typeface="+mn-ea"/>
              </a:rPr>
              <a:t>view</a:t>
            </a:r>
            <a:r>
              <a:rPr lang="ko-KR" altLang="en-US" sz="1600" dirty="0" smtClean="0">
                <a:latin typeface="+mn-ea"/>
              </a:rPr>
              <a:t> 선정</a:t>
            </a:r>
            <a:r>
              <a:rPr lang="en-US" altLang="ko-KR" sz="1600" dirty="0" smtClean="0">
                <a:latin typeface="+mn-ea"/>
              </a:rPr>
              <a:t> </a:t>
            </a:r>
          </a:p>
          <a:p>
            <a:r>
              <a:rPr lang="en-US" altLang="ko-KR" sz="1600" dirty="0" smtClean="0">
                <a:latin typeface="+mn-ea"/>
              </a:rPr>
              <a:t>6. View</a:t>
            </a:r>
            <a:r>
              <a:rPr lang="ko-KR" altLang="en-US" sz="1600" dirty="0" smtClean="0">
                <a:latin typeface="+mn-ea"/>
              </a:rPr>
              <a:t>에</a:t>
            </a: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 err="1" smtClean="0">
                <a:latin typeface="+mn-ea"/>
              </a:rPr>
              <a:t>Dto</a:t>
            </a:r>
            <a:r>
              <a:rPr lang="ko-KR" altLang="en-US" sz="1600" dirty="0" smtClean="0">
                <a:latin typeface="+mn-ea"/>
              </a:rPr>
              <a:t> 전달 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02719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ContextLoaderListener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설정화일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424936" cy="4896544"/>
          </a:xfrm>
        </p:spPr>
        <p:txBody>
          <a:bodyPr/>
          <a:lstStyle/>
          <a:p>
            <a:r>
              <a:rPr lang="en-US" altLang="ko-KR" dirty="0" smtClean="0"/>
              <a:t>Default </a:t>
            </a:r>
            <a:r>
              <a:rPr lang="en-US" altLang="ko-KR" dirty="0" err="1" smtClean="0"/>
              <a:t>BeanFactory</a:t>
            </a:r>
            <a:r>
              <a:rPr lang="en-US" altLang="ko-KR" dirty="0" smtClean="0"/>
              <a:t> - /WEB-INF/applicationContext.xml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Root </a:t>
            </a:r>
            <a:r>
              <a:rPr lang="en-US" altLang="ko-KR" dirty="0" err="1" smtClean="0"/>
              <a:t>WebApplicationContext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필요한 객체 </a:t>
            </a:r>
            <a:r>
              <a:rPr lang="en-US" altLang="ko-KR" dirty="0" smtClean="0"/>
              <a:t>bean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정의한다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>
                <a:solidFill>
                  <a:srgbClr val="0000FF"/>
                </a:solidFill>
              </a:rPr>
              <a:t>만든 클래스를 이용하여 객체를 생성한다</a:t>
            </a:r>
            <a:r>
              <a:rPr lang="en-US" altLang="ko-KR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altLang="ko-KR" dirty="0" err="1" smtClean="0"/>
              <a:t>dataSource</a:t>
            </a:r>
            <a:r>
              <a:rPr lang="en-US" altLang="ko-KR" dirty="0" smtClean="0"/>
              <a:t> -  </a:t>
            </a:r>
            <a:r>
              <a:rPr lang="ko-KR" altLang="en-US" dirty="0" smtClean="0"/>
              <a:t>데이터베이스 연결 정보를 관리하는 객체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useDao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userService</a:t>
            </a:r>
            <a:r>
              <a:rPr lang="en-US" altLang="ko-KR" dirty="0" smtClean="0"/>
              <a:t> – model</a:t>
            </a:r>
            <a:r>
              <a:rPr lang="ko-KR" altLang="en-US" dirty="0" smtClean="0"/>
              <a:t> 구성을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위한 객체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loginValidator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입력폼의</a:t>
            </a:r>
            <a:r>
              <a:rPr lang="ko-KR" altLang="en-US" dirty="0" smtClean="0"/>
              <a:t> 정보를 검증하기 위한 객체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messageSource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오류메세지를</a:t>
            </a:r>
            <a:r>
              <a:rPr lang="ko-KR" altLang="en-US" dirty="0" smtClean="0"/>
              <a:t> 관리하기 위한 객체 </a:t>
            </a:r>
            <a:endParaRPr lang="en-US" altLang="ko-KR" dirty="0" smtClean="0"/>
          </a:p>
          <a:p>
            <a:r>
              <a:rPr lang="ko-KR" altLang="en-US" dirty="0" smtClean="0"/>
              <a:t>   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48839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8958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4362"/>
            <a:ext cx="49053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235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53400" cy="547260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ko-KR" sz="4300" dirty="0"/>
              <a:t>&lt;?xml version=</a:t>
            </a:r>
            <a:r>
              <a:rPr lang="en-US" altLang="ko-KR" sz="4300" i="1" dirty="0"/>
              <a:t>"1.0" encoding="UTF-8"?&gt;</a:t>
            </a:r>
          </a:p>
          <a:p>
            <a:pPr marL="0" indent="0">
              <a:buNone/>
            </a:pPr>
            <a:r>
              <a:rPr lang="en-US" altLang="ko-KR" sz="4300" dirty="0"/>
              <a:t>&lt;beans </a:t>
            </a:r>
            <a:r>
              <a:rPr lang="en-US" altLang="ko-KR" sz="4300" dirty="0" err="1" smtClean="0"/>
              <a:t>xmlns</a:t>
            </a:r>
            <a:r>
              <a:rPr lang="en-US" altLang="ko-KR" sz="4300" dirty="0" smtClean="0"/>
              <a:t>  ….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4900" dirty="0"/>
              <a:t>&lt;!-- Data Source --&gt;</a:t>
            </a:r>
          </a:p>
          <a:p>
            <a:pPr marL="0" indent="0">
              <a:buNone/>
            </a:pPr>
            <a:r>
              <a:rPr lang="en-US" altLang="ko-KR" sz="4300" dirty="0"/>
              <a:t>&lt;bean id=</a:t>
            </a:r>
            <a:r>
              <a:rPr lang="en-US" altLang="ko-KR" sz="4300" i="1" dirty="0"/>
              <a:t>"</a:t>
            </a:r>
            <a:r>
              <a:rPr lang="en-US" altLang="ko-KR" sz="4300" i="1" dirty="0" err="1"/>
              <a:t>dataSource</a:t>
            </a:r>
            <a:r>
              <a:rPr lang="en-US" altLang="ko-KR" sz="4300" i="1" dirty="0"/>
              <a:t>" class="</a:t>
            </a:r>
            <a:r>
              <a:rPr lang="en-US" altLang="ko-KR" sz="4300" i="1" dirty="0" err="1"/>
              <a:t>org.springframework.jdbc.datasource.DriverManagerDataSource</a:t>
            </a:r>
            <a:r>
              <a:rPr lang="en-US" altLang="ko-KR" sz="4300" i="1" dirty="0"/>
              <a:t>" &gt;</a:t>
            </a:r>
          </a:p>
          <a:p>
            <a:pPr marL="320040" lvl="1" indent="0">
              <a:buNone/>
            </a:pPr>
            <a:r>
              <a:rPr lang="en-US" altLang="ko-KR" sz="4700" dirty="0"/>
              <a:t>&lt;property name=</a:t>
            </a:r>
            <a:r>
              <a:rPr lang="en-US" altLang="ko-KR" sz="4700" i="1" dirty="0"/>
              <a:t>"</a:t>
            </a:r>
            <a:r>
              <a:rPr lang="en-US" altLang="ko-KR" sz="4700" i="1" dirty="0" err="1"/>
              <a:t>driverClassName</a:t>
            </a:r>
            <a:r>
              <a:rPr lang="en-US" altLang="ko-KR" sz="4700" i="1" dirty="0"/>
              <a:t>"&gt;</a:t>
            </a:r>
          </a:p>
          <a:p>
            <a:pPr marL="320040" lvl="1" indent="0">
              <a:buNone/>
            </a:pPr>
            <a:r>
              <a:rPr lang="en-US" altLang="ko-KR" sz="4700" dirty="0" smtClean="0"/>
              <a:t>	&lt;</a:t>
            </a:r>
            <a:r>
              <a:rPr lang="en-US" altLang="ko-KR" sz="4700" dirty="0"/>
              <a:t>value&gt;</a:t>
            </a:r>
            <a:r>
              <a:rPr lang="en-US" altLang="ko-KR" sz="4700" dirty="0" err="1"/>
              <a:t>oracle.jdbc.driver.OracleDriver</a:t>
            </a:r>
            <a:r>
              <a:rPr lang="en-US" altLang="ko-KR" sz="4700" dirty="0"/>
              <a:t>&lt;/value&gt;</a:t>
            </a:r>
          </a:p>
          <a:p>
            <a:pPr marL="320040" lvl="1" indent="0">
              <a:buNone/>
            </a:pPr>
            <a:r>
              <a:rPr lang="en-US" altLang="ko-KR" sz="4700" dirty="0"/>
              <a:t>&lt;/property&gt;</a:t>
            </a:r>
          </a:p>
          <a:p>
            <a:pPr marL="320040" lvl="1" indent="0">
              <a:buNone/>
            </a:pPr>
            <a:r>
              <a:rPr lang="en-US" altLang="ko-KR" sz="4700" dirty="0"/>
              <a:t>&lt;property name=</a:t>
            </a:r>
            <a:r>
              <a:rPr lang="en-US" altLang="ko-KR" sz="4700" i="1" dirty="0"/>
              <a:t>"</a:t>
            </a:r>
            <a:r>
              <a:rPr lang="en-US" altLang="ko-KR" sz="4700" i="1" dirty="0" err="1"/>
              <a:t>url</a:t>
            </a:r>
            <a:r>
              <a:rPr lang="en-US" altLang="ko-KR" sz="4700" i="1" dirty="0"/>
              <a:t>"&gt;</a:t>
            </a:r>
          </a:p>
          <a:p>
            <a:pPr marL="320040" lvl="1" indent="0">
              <a:buNone/>
            </a:pPr>
            <a:r>
              <a:rPr lang="en-US" altLang="ko-KR" sz="4700" dirty="0" smtClean="0"/>
              <a:t>	&lt;</a:t>
            </a:r>
            <a:r>
              <a:rPr lang="en-US" altLang="ko-KR" sz="4700" dirty="0"/>
              <a:t>value&gt;</a:t>
            </a:r>
            <a:r>
              <a:rPr lang="en-US" altLang="ko-KR" sz="4700" dirty="0" err="1"/>
              <a:t>jdbc:oracle:thin</a:t>
            </a:r>
            <a:r>
              <a:rPr lang="en-US" altLang="ko-KR" sz="4700" dirty="0"/>
              <a:t>:@168.126.146.33:1521:orcl&lt;/value&gt;</a:t>
            </a:r>
          </a:p>
          <a:p>
            <a:pPr marL="320040" lvl="1" indent="0">
              <a:buNone/>
            </a:pPr>
            <a:r>
              <a:rPr lang="en-US" altLang="ko-KR" sz="4700" dirty="0"/>
              <a:t>&lt;/property&gt;</a:t>
            </a:r>
          </a:p>
          <a:p>
            <a:pPr marL="320040" lvl="1" indent="0">
              <a:buNone/>
            </a:pPr>
            <a:r>
              <a:rPr lang="en-US" altLang="ko-KR" sz="4700" dirty="0"/>
              <a:t>&lt;property name=</a:t>
            </a:r>
            <a:r>
              <a:rPr lang="en-US" altLang="ko-KR" sz="4700" i="1" dirty="0"/>
              <a:t>"username"&gt;</a:t>
            </a:r>
          </a:p>
          <a:p>
            <a:pPr marL="320040" lvl="1" indent="0">
              <a:buNone/>
            </a:pPr>
            <a:r>
              <a:rPr lang="en-US" altLang="ko-KR" sz="4700" dirty="0" smtClean="0"/>
              <a:t>	&lt;</a:t>
            </a:r>
            <a:r>
              <a:rPr lang="en-US" altLang="ko-KR" sz="4700" dirty="0"/>
              <a:t>value&gt;</a:t>
            </a:r>
            <a:r>
              <a:rPr lang="en-US" altLang="ko-KR" sz="4700" dirty="0" err="1"/>
              <a:t>jjin</a:t>
            </a:r>
            <a:r>
              <a:rPr lang="en-US" altLang="ko-KR" sz="4700" dirty="0"/>
              <a:t>&lt;/value&gt;</a:t>
            </a:r>
          </a:p>
          <a:p>
            <a:pPr marL="320040" lvl="1" indent="0">
              <a:buNone/>
            </a:pPr>
            <a:r>
              <a:rPr lang="en-US" altLang="ko-KR" sz="4700" dirty="0"/>
              <a:t>&lt;/property&gt;</a:t>
            </a:r>
          </a:p>
          <a:p>
            <a:pPr marL="320040" lvl="1" indent="0">
              <a:buNone/>
            </a:pPr>
            <a:r>
              <a:rPr lang="en-US" altLang="ko-KR" sz="4700" dirty="0"/>
              <a:t>&lt;property name=</a:t>
            </a:r>
            <a:r>
              <a:rPr lang="en-US" altLang="ko-KR" sz="4700" i="1" dirty="0"/>
              <a:t>"password"&gt;</a:t>
            </a:r>
          </a:p>
          <a:p>
            <a:pPr marL="320040" lvl="1" indent="0">
              <a:buNone/>
            </a:pPr>
            <a:r>
              <a:rPr lang="en-US" altLang="ko-KR" sz="4700" dirty="0" smtClean="0"/>
              <a:t>	&lt;</a:t>
            </a:r>
            <a:r>
              <a:rPr lang="en-US" altLang="ko-KR" sz="4700" dirty="0"/>
              <a:t>value&gt;</a:t>
            </a:r>
            <a:r>
              <a:rPr lang="en-US" altLang="ko-KR" sz="4700" dirty="0" err="1"/>
              <a:t>jjinpang</a:t>
            </a:r>
            <a:r>
              <a:rPr lang="en-US" altLang="ko-KR" sz="4700" dirty="0"/>
              <a:t>&lt;/value&gt;</a:t>
            </a:r>
          </a:p>
          <a:p>
            <a:pPr marL="320040" lvl="1" indent="0">
              <a:buNone/>
            </a:pPr>
            <a:r>
              <a:rPr lang="en-US" altLang="ko-KR" sz="4700" dirty="0"/>
              <a:t>&lt;/property&gt;</a:t>
            </a:r>
          </a:p>
          <a:p>
            <a:pPr marL="0" indent="0">
              <a:buNone/>
            </a:pPr>
            <a:r>
              <a:rPr lang="en-US" altLang="ko-KR" sz="4900" dirty="0"/>
              <a:t>&lt;/bean&gt;</a:t>
            </a:r>
            <a:r>
              <a:rPr lang="en-US" altLang="ko-KR" sz="4900" dirty="0" smtClean="0"/>
              <a:t>    </a:t>
            </a:r>
          </a:p>
          <a:p>
            <a:pPr marL="0" indent="0">
              <a:buNone/>
            </a:pPr>
            <a:r>
              <a:rPr lang="en-US" altLang="ko-KR" sz="4900" dirty="0" smtClean="0"/>
              <a:t>…      </a:t>
            </a:r>
            <a:endParaRPr lang="ko-KR" altLang="en-US" sz="4900" dirty="0"/>
          </a:p>
          <a:p>
            <a:pPr marL="0" indent="0">
              <a:buNone/>
            </a:pPr>
            <a:r>
              <a:rPr lang="en-US" altLang="ko-KR" sz="4900" dirty="0"/>
              <a:t>&lt;/beans&gt;</a:t>
            </a:r>
            <a:endParaRPr lang="ko-KR" altLang="en-US" sz="4900" dirty="0"/>
          </a:p>
        </p:txBody>
      </p:sp>
    </p:spTree>
    <p:extLst>
      <p:ext uri="{BB962C8B-B14F-4D97-AF65-F5344CB8AC3E}">
        <p14:creationId xmlns:p14="http://schemas.microsoft.com/office/powerpoint/2010/main" val="26917161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7773"/>
            <a:ext cx="8533450" cy="646931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userDao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userService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Validator,MessageSource</a:t>
            </a:r>
            <a:r>
              <a:rPr lang="en-US" altLang="ko-KR" dirty="0" smtClean="0"/>
              <a:t> Bean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928992" cy="5688632"/>
          </a:xfrm>
        </p:spPr>
        <p:txBody>
          <a:bodyPr>
            <a:noAutofit/>
          </a:bodyPr>
          <a:lstStyle/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U</a:t>
            </a:r>
            <a:r>
              <a:rPr lang="en-US" altLang="ko-KR" sz="1600" dirty="0" err="1">
                <a:solidFill>
                  <a:srgbClr val="0000FF"/>
                </a:solidFill>
              </a:rPr>
              <a:t>serDao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userDao</a:t>
            </a:r>
            <a:r>
              <a:rPr lang="en-US" altLang="ko-KR" sz="1600" i="1" dirty="0"/>
              <a:t>" class="</a:t>
            </a:r>
            <a:r>
              <a:rPr lang="en-US" altLang="ko-KR" sz="1600" i="1" dirty="0" err="1"/>
              <a:t>user.dao.UserDaoImpl</a:t>
            </a:r>
            <a:r>
              <a:rPr lang="en-US" altLang="ko-KR" sz="1600" i="1" dirty="0"/>
              <a:t>"&gt;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</a:t>
            </a:r>
            <a:r>
              <a:rPr lang="en-US" altLang="ko-KR" sz="1600" dirty="0">
                <a:solidFill>
                  <a:srgbClr val="FF0000"/>
                </a:solidFill>
              </a:rPr>
              <a:t>property</a:t>
            </a:r>
            <a:r>
              <a:rPr lang="en-US" altLang="ko-KR" sz="1600" dirty="0"/>
              <a:t> name=</a:t>
            </a:r>
            <a:r>
              <a:rPr lang="en-US" altLang="ko-KR" sz="1600" i="1" dirty="0"/>
              <a:t>"</a:t>
            </a:r>
            <a:r>
              <a:rPr lang="en-US" altLang="ko-KR" sz="1600" i="1" dirty="0" err="1">
                <a:solidFill>
                  <a:srgbClr val="0000FF"/>
                </a:solidFill>
              </a:rPr>
              <a:t>dataSource</a:t>
            </a:r>
            <a:r>
              <a:rPr lang="en-US" altLang="ko-KR" sz="1600" i="1" dirty="0">
                <a:solidFill>
                  <a:srgbClr val="0000FF"/>
                </a:solidFill>
              </a:rPr>
              <a:t>"</a:t>
            </a:r>
            <a:r>
              <a:rPr lang="en-US" altLang="ko-KR" sz="1600" i="1" dirty="0"/>
              <a:t>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ref bean=</a:t>
            </a:r>
            <a:r>
              <a:rPr lang="en-US" altLang="ko-KR" sz="1600" i="1" dirty="0"/>
              <a:t>"</a:t>
            </a:r>
            <a:r>
              <a:rPr lang="en-US" altLang="ko-KR" sz="1600" i="1" dirty="0" err="1">
                <a:solidFill>
                  <a:srgbClr val="00B050"/>
                </a:solidFill>
              </a:rPr>
              <a:t>dataSource</a:t>
            </a:r>
            <a:r>
              <a:rPr lang="en-US" altLang="ko-KR" sz="1600" i="1" dirty="0">
                <a:solidFill>
                  <a:srgbClr val="00B050"/>
                </a:solidFill>
              </a:rPr>
              <a:t>"</a:t>
            </a:r>
            <a:r>
              <a:rPr lang="en-US" altLang="ko-KR" sz="1600" i="1" dirty="0"/>
              <a:t> /&gt;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&lt;/bean&gt;</a:t>
            </a:r>
          </a:p>
          <a:p>
            <a:pPr marL="0" indent="0">
              <a:lnSpc>
                <a:spcPts val="1100"/>
              </a:lnSpc>
              <a:buNone/>
            </a:pPr>
            <a:endParaRPr lang="en-US" altLang="ko-KR" sz="1600" dirty="0">
              <a:solidFill>
                <a:srgbClr val="0000FF"/>
              </a:solidFill>
            </a:endParaRP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 smtClean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userService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userService</a:t>
            </a:r>
            <a:r>
              <a:rPr lang="en-US" altLang="ko-KR" sz="1600" i="1" dirty="0"/>
              <a:t>" class="</a:t>
            </a:r>
            <a:r>
              <a:rPr lang="en-US" altLang="ko-KR" sz="1600" i="1" dirty="0" err="1"/>
              <a:t>user.logic.UserServiceImpl</a:t>
            </a:r>
            <a:r>
              <a:rPr lang="en-US" altLang="ko-KR" sz="1600" i="1" dirty="0"/>
              <a:t>"&gt;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</a:t>
            </a:r>
            <a:r>
              <a:rPr lang="en-US" altLang="ko-KR" sz="1600" dirty="0">
                <a:solidFill>
                  <a:srgbClr val="FF0000"/>
                </a:solidFill>
              </a:rPr>
              <a:t>property</a:t>
            </a:r>
            <a:r>
              <a:rPr lang="en-US" altLang="ko-KR" sz="1600" dirty="0"/>
              <a:t> name=</a:t>
            </a:r>
            <a:r>
              <a:rPr lang="en-US" altLang="ko-KR" sz="1600" i="1" dirty="0"/>
              <a:t>"</a:t>
            </a:r>
            <a:r>
              <a:rPr lang="en-US" altLang="ko-KR" sz="1600" b="1" i="1" dirty="0" err="1">
                <a:solidFill>
                  <a:srgbClr val="0000FF"/>
                </a:solidFill>
              </a:rPr>
              <a:t>userDao</a:t>
            </a:r>
            <a:r>
              <a:rPr lang="en-US" altLang="ko-KR" sz="1600" b="1" i="1" dirty="0">
                <a:solidFill>
                  <a:srgbClr val="0000FF"/>
                </a:solidFill>
              </a:rPr>
              <a:t>"</a:t>
            </a:r>
            <a:r>
              <a:rPr lang="en-US" altLang="ko-KR" sz="1600" i="1" dirty="0"/>
              <a:t>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ref bean=</a:t>
            </a:r>
            <a:r>
              <a:rPr lang="en-US" altLang="ko-KR" sz="1600" i="1" dirty="0"/>
              <a:t>"</a:t>
            </a:r>
            <a:r>
              <a:rPr lang="en-US" altLang="ko-KR" sz="1600" b="1" i="1" dirty="0" err="1">
                <a:solidFill>
                  <a:srgbClr val="00B050"/>
                </a:solidFill>
              </a:rPr>
              <a:t>userDao</a:t>
            </a:r>
            <a:r>
              <a:rPr lang="en-US" altLang="ko-KR" sz="1600" i="1" dirty="0"/>
              <a:t>" /&gt;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&lt;/bean&gt;</a:t>
            </a:r>
          </a:p>
          <a:p>
            <a:pPr marL="0" indent="0">
              <a:lnSpc>
                <a:spcPts val="11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>
                <a:solidFill>
                  <a:srgbClr val="0000FF"/>
                </a:solidFill>
              </a:rPr>
              <a:t>&lt;!-- Validator --&gt;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loginValidator</a:t>
            </a:r>
            <a:r>
              <a:rPr lang="en-US" altLang="ko-KR" sz="1600" i="1" dirty="0"/>
              <a:t>" </a:t>
            </a:r>
            <a:r>
              <a:rPr lang="en-US" altLang="ko-KR" sz="1600" i="1" dirty="0" smtClean="0"/>
              <a:t> class</a:t>
            </a:r>
            <a:r>
              <a:rPr lang="en-US" altLang="ko-KR" sz="1600" i="1" dirty="0"/>
              <a:t>="</a:t>
            </a:r>
            <a:r>
              <a:rPr lang="en-US" altLang="ko-KR" sz="1600" i="1" dirty="0" err="1"/>
              <a:t>user.utils.LoginValidator</a:t>
            </a:r>
            <a:r>
              <a:rPr lang="en-US" altLang="ko-KR" sz="1600" i="1" dirty="0"/>
              <a:t>" /&gt;</a:t>
            </a:r>
          </a:p>
          <a:p>
            <a:pPr marL="0" indent="0">
              <a:lnSpc>
                <a:spcPts val="11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MessageSource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400" dirty="0"/>
              <a:t>&lt;bean id=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messageSource</a:t>
            </a:r>
            <a:r>
              <a:rPr lang="en-US" altLang="ko-KR" sz="1400" i="1" dirty="0"/>
              <a:t>" class="org.springframework.context.support.ResourceBundleMessageSource"&gt;</a:t>
            </a:r>
          </a:p>
          <a:p>
            <a:pPr marL="320040" lvl="1" indent="0">
              <a:lnSpc>
                <a:spcPts val="13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basenames</a:t>
            </a:r>
            <a:r>
              <a:rPr lang="en-US" altLang="ko-KR" sz="1600" i="1" dirty="0"/>
              <a:t>"&gt;</a:t>
            </a:r>
          </a:p>
          <a:p>
            <a:pPr marL="594360" lvl="2" indent="0">
              <a:lnSpc>
                <a:spcPts val="1300"/>
              </a:lnSpc>
              <a:buNone/>
            </a:pPr>
            <a:r>
              <a:rPr lang="en-US" altLang="ko-KR" dirty="0"/>
              <a:t>&lt;list</a:t>
            </a:r>
            <a:r>
              <a:rPr lang="en-US" altLang="ko-KR" dirty="0" smtClean="0"/>
              <a:t>&gt;&lt;</a:t>
            </a:r>
            <a:r>
              <a:rPr lang="en-US" altLang="ko-KR" dirty="0"/>
              <a:t>value&gt;</a:t>
            </a:r>
            <a:r>
              <a:rPr lang="en-US" altLang="ko-KR" dirty="0">
                <a:solidFill>
                  <a:srgbClr val="0000FF"/>
                </a:solidFill>
              </a:rPr>
              <a:t>messages</a:t>
            </a:r>
            <a:r>
              <a:rPr lang="en-US" altLang="ko-KR" dirty="0"/>
              <a:t>&lt;/value</a:t>
            </a:r>
            <a:r>
              <a:rPr lang="en-US" altLang="ko-KR" dirty="0" smtClean="0"/>
              <a:t>&gt;&lt;/</a:t>
            </a:r>
            <a:r>
              <a:rPr lang="en-US" altLang="ko-KR" dirty="0"/>
              <a:t>list&gt;</a:t>
            </a:r>
          </a:p>
          <a:p>
            <a:pPr marL="320040" lvl="1" indent="0">
              <a:lnSpc>
                <a:spcPts val="13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&lt;/bean&gt;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040212" y="1340768"/>
            <a:ext cx="488877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i="1" dirty="0"/>
              <a:t>public void </a:t>
            </a:r>
            <a:r>
              <a:rPr lang="en-US" altLang="ko-KR" i="1" dirty="0" err="1">
                <a:solidFill>
                  <a:srgbClr val="FF0000"/>
                </a:solidFill>
              </a:rPr>
              <a:t>set</a:t>
            </a:r>
            <a:r>
              <a:rPr lang="en-US" altLang="ko-KR" i="1" dirty="0" err="1">
                <a:solidFill>
                  <a:srgbClr val="0000FF"/>
                </a:solidFill>
              </a:rPr>
              <a:t>DataSource</a:t>
            </a:r>
            <a:r>
              <a:rPr lang="en-US" altLang="ko-KR" i="1" dirty="0"/>
              <a:t>(</a:t>
            </a:r>
            <a:r>
              <a:rPr lang="en-US" altLang="ko-KR" i="1" dirty="0" err="1"/>
              <a:t>DataSource</a:t>
            </a:r>
            <a:r>
              <a:rPr lang="en-US" altLang="ko-KR" i="1" dirty="0"/>
              <a:t> </a:t>
            </a:r>
            <a:r>
              <a:rPr lang="en-US" altLang="ko-KR" i="1" dirty="0" err="1">
                <a:solidFill>
                  <a:srgbClr val="00B050"/>
                </a:solidFill>
              </a:rPr>
              <a:t>dataSource</a:t>
            </a:r>
            <a:r>
              <a:rPr lang="en-US" altLang="ko-KR" i="1" dirty="0"/>
              <a:t>) {</a:t>
            </a:r>
          </a:p>
          <a:p>
            <a:r>
              <a:rPr lang="en-US" altLang="ko-KR" i="1" dirty="0" smtClean="0"/>
              <a:t>     </a:t>
            </a:r>
            <a:r>
              <a:rPr lang="en-US" altLang="ko-KR" i="1" dirty="0" err="1" smtClean="0"/>
              <a:t>this.template</a:t>
            </a:r>
            <a:r>
              <a:rPr lang="en-US" altLang="ko-KR" i="1" dirty="0" smtClean="0"/>
              <a:t> </a:t>
            </a:r>
            <a:r>
              <a:rPr lang="en-US" altLang="ko-KR" i="1" dirty="0"/>
              <a:t>= new </a:t>
            </a:r>
            <a:r>
              <a:rPr lang="en-US" altLang="ko-KR" i="1" dirty="0" err="1"/>
              <a:t>JdbcTemplate</a:t>
            </a:r>
            <a:r>
              <a:rPr lang="en-US" altLang="ko-KR" i="1" dirty="0"/>
              <a:t>(</a:t>
            </a:r>
            <a:r>
              <a:rPr lang="en-US" altLang="ko-KR" i="1" dirty="0" err="1"/>
              <a:t>dataSource</a:t>
            </a:r>
            <a:r>
              <a:rPr lang="en-US" altLang="ko-KR" i="1" dirty="0"/>
              <a:t>);</a:t>
            </a:r>
          </a:p>
          <a:p>
            <a:r>
              <a:rPr lang="en-US" altLang="ko-KR" i="1" dirty="0"/>
              <a:t>}</a:t>
            </a:r>
            <a:endParaRPr lang="ko-KR" altLang="en-US" i="1" dirty="0"/>
          </a:p>
        </p:txBody>
      </p:sp>
      <p:sp>
        <p:nvSpPr>
          <p:cNvPr id="6" name="자유형 5"/>
          <p:cNvSpPr/>
          <p:nvPr/>
        </p:nvSpPr>
        <p:spPr>
          <a:xfrm>
            <a:off x="3098800" y="1040391"/>
            <a:ext cx="4787900" cy="483609"/>
          </a:xfrm>
          <a:custGeom>
            <a:avLst/>
            <a:gdLst>
              <a:gd name="connsiteX0" fmla="*/ 0 w 4787900"/>
              <a:gd name="connsiteY0" fmla="*/ 483609 h 483609"/>
              <a:gd name="connsiteX1" fmla="*/ 2489200 w 4787900"/>
              <a:gd name="connsiteY1" fmla="*/ 1009 h 483609"/>
              <a:gd name="connsiteX2" fmla="*/ 4787900 w 4787900"/>
              <a:gd name="connsiteY2" fmla="*/ 382009 h 4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7900" h="483609">
                <a:moveTo>
                  <a:pt x="0" y="483609"/>
                </a:moveTo>
                <a:cubicBezTo>
                  <a:pt x="845608" y="250775"/>
                  <a:pt x="1691217" y="17942"/>
                  <a:pt x="2489200" y="1009"/>
                </a:cubicBezTo>
                <a:cubicBezTo>
                  <a:pt x="3287183" y="-15924"/>
                  <a:pt x="4037541" y="183042"/>
                  <a:pt x="4787900" y="382009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6056" y="85572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의존관계정보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주입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0212" y="2886035"/>
            <a:ext cx="488877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public void </a:t>
            </a:r>
            <a:r>
              <a:rPr lang="en-US" altLang="ko-KR" i="1" dirty="0" smtClean="0"/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set</a:t>
            </a:r>
            <a:r>
              <a:rPr lang="en-US" altLang="ko-KR" i="1" dirty="0" err="1" smtClean="0">
                <a:solidFill>
                  <a:srgbClr val="0000FF"/>
                </a:solidFill>
              </a:rPr>
              <a:t>UserDao</a:t>
            </a:r>
            <a:r>
              <a:rPr lang="en-US" altLang="ko-KR" i="1" dirty="0" smtClean="0"/>
              <a:t>(</a:t>
            </a:r>
            <a:r>
              <a:rPr lang="en-US" altLang="ko-KR" i="1" dirty="0" err="1" smtClean="0"/>
              <a:t>UserDao</a:t>
            </a:r>
            <a:r>
              <a:rPr lang="en-US" altLang="ko-KR" i="1" dirty="0" smtClean="0"/>
              <a:t>  </a:t>
            </a:r>
            <a:r>
              <a:rPr lang="en-US" altLang="ko-KR" i="1" dirty="0" err="1" smtClean="0">
                <a:solidFill>
                  <a:srgbClr val="00B050"/>
                </a:solidFill>
              </a:rPr>
              <a:t>userDao</a:t>
            </a:r>
            <a:r>
              <a:rPr lang="en-US" altLang="ko-KR" i="1" dirty="0"/>
              <a:t>) {</a:t>
            </a:r>
          </a:p>
          <a:p>
            <a:r>
              <a:rPr lang="en-US" altLang="ko-KR" i="1" dirty="0" smtClean="0"/>
              <a:t>      </a:t>
            </a:r>
            <a:r>
              <a:rPr lang="en-US" altLang="ko-KR" i="1" dirty="0" err="1" smtClean="0"/>
              <a:t>this.userDao</a:t>
            </a:r>
            <a:r>
              <a:rPr lang="en-US" altLang="ko-KR" i="1" dirty="0" smtClean="0"/>
              <a:t> </a:t>
            </a:r>
            <a:r>
              <a:rPr lang="en-US" altLang="ko-KR" i="1" dirty="0"/>
              <a:t>= </a:t>
            </a:r>
            <a:r>
              <a:rPr lang="en-US" altLang="ko-KR" i="1" dirty="0" err="1"/>
              <a:t>userDao</a:t>
            </a:r>
            <a:r>
              <a:rPr lang="en-US" altLang="ko-KR" i="1" dirty="0"/>
              <a:t>;</a:t>
            </a:r>
          </a:p>
          <a:p>
            <a:r>
              <a:rPr lang="en-US" altLang="ko-KR" i="1" dirty="0"/>
              <a:t>}</a:t>
            </a:r>
            <a:endParaRPr lang="ko-KR" altLang="en-US" i="1" dirty="0"/>
          </a:p>
        </p:txBody>
      </p:sp>
      <p:sp>
        <p:nvSpPr>
          <p:cNvPr id="9" name="자유형 8"/>
          <p:cNvSpPr/>
          <p:nvPr/>
        </p:nvSpPr>
        <p:spPr>
          <a:xfrm>
            <a:off x="2915816" y="2644230"/>
            <a:ext cx="4787900" cy="483609"/>
          </a:xfrm>
          <a:custGeom>
            <a:avLst/>
            <a:gdLst>
              <a:gd name="connsiteX0" fmla="*/ 0 w 4787900"/>
              <a:gd name="connsiteY0" fmla="*/ 483609 h 483609"/>
              <a:gd name="connsiteX1" fmla="*/ 2489200 w 4787900"/>
              <a:gd name="connsiteY1" fmla="*/ 1009 h 483609"/>
              <a:gd name="connsiteX2" fmla="*/ 4787900 w 4787900"/>
              <a:gd name="connsiteY2" fmla="*/ 382009 h 4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7900" h="483609">
                <a:moveTo>
                  <a:pt x="0" y="483609"/>
                </a:moveTo>
                <a:cubicBezTo>
                  <a:pt x="845608" y="250775"/>
                  <a:pt x="1691217" y="17942"/>
                  <a:pt x="2489200" y="1009"/>
                </a:cubicBezTo>
                <a:cubicBezTo>
                  <a:pt x="3287183" y="-15924"/>
                  <a:pt x="4037541" y="183042"/>
                  <a:pt x="4787900" y="382009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891974" y="245956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의존관계정보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86837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722141" y="1916461"/>
            <a:ext cx="3722624" cy="2304628"/>
            <a:chOff x="4147915" y="1060053"/>
            <a:chExt cx="4096493" cy="2296939"/>
          </a:xfrm>
        </p:grpSpPr>
        <p:sp>
          <p:nvSpPr>
            <p:cNvPr id="10" name="직사각형 9"/>
            <p:cNvSpPr/>
            <p:nvPr/>
          </p:nvSpPr>
          <p:spPr>
            <a:xfrm>
              <a:off x="4147915" y="1060053"/>
              <a:ext cx="4096493" cy="22969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Root  </a:t>
              </a:r>
              <a:r>
                <a:rPr lang="en-US" altLang="ko-KR" b="1" dirty="0" err="1" smtClean="0">
                  <a:solidFill>
                    <a:schemeClr val="tx1"/>
                  </a:solidFill>
                </a:rPr>
                <a:t>WebApplicationContext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489009" y="1778607"/>
              <a:ext cx="1122017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dataSource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842695" y="1778607"/>
              <a:ext cx="1224767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userService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483115" y="2377243"/>
              <a:ext cx="1027844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Validator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776493" y="1773795"/>
              <a:ext cx="943163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776493" y="2406067"/>
              <a:ext cx="1468661" cy="4032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MessageSource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8727" y="598785"/>
            <a:ext cx="8255721" cy="5782543"/>
            <a:chOff x="348727" y="598785"/>
            <a:chExt cx="8255721" cy="5782543"/>
          </a:xfrm>
        </p:grpSpPr>
        <p:cxnSp>
          <p:nvCxnSpPr>
            <p:cNvPr id="12" name="꺾인 연결선 11"/>
            <p:cNvCxnSpPr>
              <a:endCxn id="13" idx="1"/>
            </p:cNvCxnSpPr>
            <p:nvPr/>
          </p:nvCxnSpPr>
          <p:spPr>
            <a:xfrm rot="10800000">
              <a:off x="2549860" y="4347542"/>
              <a:ext cx="2183198" cy="412744"/>
            </a:xfrm>
            <a:prstGeom prst="bentConnector3">
              <a:avLst>
                <a:gd name="adj1" fmla="val 98741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2849339"/>
              <a:ext cx="3928751" cy="326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07555" y="910461"/>
              <a:ext cx="3240360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2513856" y="4242680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232497" y="5416857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>
              <a:off x="4788793" y="5586134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880295" y="4403143"/>
              <a:ext cx="303621" cy="6507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348727" y="4797566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위쪽/아래쪽 화살표 6"/>
            <p:cNvSpPr/>
            <p:nvPr/>
          </p:nvSpPr>
          <p:spPr>
            <a:xfrm>
              <a:off x="2541663" y="1450876"/>
              <a:ext cx="216024" cy="504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DispatcherServlet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설정화일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SpringUser-servlet.xml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1052"/>
            <a:ext cx="4446275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6711"/>
            <a:ext cx="4824536" cy="558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18085"/>
            <a:ext cx="1219200" cy="19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553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/>
              <a:t>DispatcherServlet</a:t>
            </a:r>
            <a:r>
              <a:rPr lang="en-US" altLang="ko-KR" dirty="0"/>
              <a:t> </a:t>
            </a:r>
            <a:r>
              <a:rPr lang="ko-KR" altLang="en-US" dirty="0" err="1"/>
              <a:t>설정화일</a:t>
            </a:r>
            <a:r>
              <a:rPr lang="en-US" altLang="ko-KR" dirty="0"/>
              <a:t> </a:t>
            </a:r>
            <a:r>
              <a:rPr lang="en-US" altLang="ko-KR" dirty="0" smtClean="0"/>
              <a:t>(Login4mvc-servlet.xml)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892480" cy="5760640"/>
          </a:xfrm>
        </p:spPr>
        <p:txBody>
          <a:bodyPr>
            <a:noAutofit/>
          </a:bodyPr>
          <a:lstStyle/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&lt;?xml version="1.0" encoding="UTF-8"?&gt;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&lt;beans </a:t>
            </a:r>
            <a:r>
              <a:rPr lang="en-US" altLang="ko-KR" sz="1600" dirty="0" err="1"/>
              <a:t>xmlns</a:t>
            </a:r>
            <a:r>
              <a:rPr lang="en-US" altLang="ko-KR" sz="1600" dirty="0"/>
              <a:t>="http://www.springframework.org/schema/beans"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xmlns:xsi</a:t>
            </a:r>
            <a:r>
              <a:rPr lang="en-US" altLang="ko-KR" sz="1600" dirty="0"/>
              <a:t>="http://www.w3.org/2001/XMLSchema-instance" 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xmlns:p</a:t>
            </a:r>
            <a:r>
              <a:rPr lang="en-US" altLang="ko-KR" sz="1600" dirty="0"/>
              <a:t>="http://www.springframework.org/schema/p"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xsi:schemaLocation</a:t>
            </a:r>
            <a:r>
              <a:rPr lang="en-US" altLang="ko-KR" sz="1600" dirty="0"/>
              <a:t>="http://www.springframework.org/schema/beans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http://www.springframework.org/schema/beans/spring-beans-3.0.xsd"&gt;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&lt;!-- </a:t>
            </a:r>
            <a:r>
              <a:rPr lang="en-US" altLang="ko-KR" sz="1600" dirty="0" err="1">
                <a:solidFill>
                  <a:srgbClr val="0000FF"/>
                </a:solidFill>
              </a:rPr>
              <a:t>HandlerMapping</a:t>
            </a:r>
            <a:r>
              <a:rPr lang="en-US" altLang="ko-KR" sz="1600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/>
              <a:t>&lt;bean id=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handlerMapping</a:t>
            </a:r>
            <a:r>
              <a:rPr lang="en-US" altLang="ko-KR" sz="1400" i="1" dirty="0"/>
              <a:t>" class="org.springframework.web.servlet.handler.</a:t>
            </a:r>
            <a:r>
              <a:rPr lang="en-US" altLang="ko-KR" sz="1400" i="1" dirty="0">
                <a:solidFill>
                  <a:srgbClr val="0000FF"/>
                </a:solidFill>
              </a:rPr>
              <a:t>SimpleUrlHandlerMapping</a:t>
            </a:r>
            <a:r>
              <a:rPr lang="en-US" altLang="ko-KR" sz="1400" i="1" dirty="0"/>
              <a:t>"&gt;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"mappings"&gt;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&lt;</a:t>
            </a:r>
            <a:r>
              <a:rPr lang="en-US" altLang="ko-KR" sz="1600" dirty="0"/>
              <a:t>props&gt;</a:t>
            </a:r>
          </a:p>
          <a:p>
            <a:pPr marL="594360" lvl="2" indent="0">
              <a:lnSpc>
                <a:spcPts val="1300"/>
              </a:lnSpc>
              <a:buNone/>
            </a:pPr>
            <a:r>
              <a:rPr lang="en-US" altLang="ko-KR" dirty="0"/>
              <a:t>&lt;prop key</a:t>
            </a:r>
            <a:r>
              <a:rPr lang="en-US" altLang="ko-KR" dirty="0">
                <a:solidFill>
                  <a:srgbClr val="0000FF"/>
                </a:solidFill>
              </a:rPr>
              <a:t>="/login.html</a:t>
            </a:r>
            <a:r>
              <a:rPr lang="en-US" altLang="ko-KR" dirty="0" smtClean="0"/>
              <a:t>"&gt;</a:t>
            </a:r>
            <a:r>
              <a:rPr lang="en-US" altLang="ko-KR" dirty="0" err="1" smtClean="0">
                <a:solidFill>
                  <a:srgbClr val="FF0000"/>
                </a:solidFill>
              </a:rPr>
              <a:t>loginFormController</a:t>
            </a:r>
            <a:r>
              <a:rPr lang="en-US" altLang="ko-KR" dirty="0"/>
              <a:t>&lt;/prop&gt;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smtClean="0"/>
              <a:t>&lt;/</a:t>
            </a:r>
            <a:r>
              <a:rPr lang="en-US" altLang="ko-KR" sz="1600" dirty="0"/>
              <a:t>props&gt;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&lt;/bean</a:t>
            </a:r>
            <a:r>
              <a:rPr lang="en-US" altLang="ko-KR" sz="1600" dirty="0" smtClean="0"/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dirty="0" smtClean="0">
                <a:solidFill>
                  <a:srgbClr val="FF0000"/>
                </a:solidFill>
              </a:rPr>
              <a:t>… </a:t>
            </a:r>
            <a:r>
              <a:rPr lang="ko-KR" altLang="en-US" dirty="0" smtClean="0">
                <a:solidFill>
                  <a:srgbClr val="FF0000"/>
                </a:solidFill>
              </a:rPr>
              <a:t>추가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&lt;/beans&gt;</a:t>
            </a:r>
            <a:endParaRPr lang="ko-KR" altLang="en-US" sz="1600" dirty="0"/>
          </a:p>
        </p:txBody>
      </p:sp>
      <p:pic>
        <p:nvPicPr>
          <p:cNvPr id="4" name="Picture 6" descr="handlerma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571594" cy="2376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19572" y="3656020"/>
            <a:ext cx="4716524" cy="2857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0112" y="3337251"/>
            <a:ext cx="331236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Login.html</a:t>
            </a:r>
            <a:r>
              <a:rPr lang="en-US" altLang="ko-KR" dirty="0" smtClean="0"/>
              <a:t>  </a:t>
            </a:r>
            <a:r>
              <a:rPr lang="ko-KR" altLang="en-US" dirty="0" smtClean="0"/>
              <a:t>요청이 입력되면 </a:t>
            </a:r>
            <a:r>
              <a:rPr lang="en-US" altLang="ko-KR" b="1" dirty="0" err="1" smtClean="0"/>
              <a:t>loginFormController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 연결  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992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49" name="Picture 1" descr="http://pds20.egloos.com/pds/201107/13/87/b0054687_4e1d9308d4fd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96752"/>
            <a:ext cx="625269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>
            <a:off x="4572000" y="3909814"/>
            <a:ext cx="1008112" cy="0"/>
          </a:xfrm>
          <a:prstGeom prst="straightConnector1">
            <a:avLst/>
          </a:prstGeom>
          <a:ln w="28575">
            <a:solidFill>
              <a:srgbClr val="1C74D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88024" y="356372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+mn-ea"/>
              </a:rPr>
              <a:t>참조</a:t>
            </a:r>
            <a:endParaRPr lang="ko-KR" altLang="en-US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4633" y="1300758"/>
            <a:ext cx="7408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(2)</a:t>
            </a:r>
            <a:r>
              <a:rPr lang="ko-KR" altLang="en-US" dirty="0" smtClean="0">
                <a:latin typeface="+mn-ea"/>
              </a:rPr>
              <a:t>요청</a:t>
            </a:r>
            <a:endParaRPr lang="ko-KR" altLang="en-US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4643" y="1336234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(1)HTTP</a:t>
            </a:r>
            <a:r>
              <a:rPr lang="ko-KR" altLang="en-US" dirty="0" smtClean="0">
                <a:latin typeface="+mn-ea"/>
              </a:rPr>
              <a:t> 요청</a:t>
            </a:r>
            <a:endParaRPr lang="ko-KR" altLang="en-US" dirty="0">
              <a:latin typeface="+mn-ea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547664" y="1916832"/>
            <a:ext cx="85308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5655" y="1999873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HTTP</a:t>
            </a:r>
            <a:r>
              <a:rPr lang="ko-KR" altLang="en-US" dirty="0" smtClean="0">
                <a:latin typeface="+mn-ea"/>
              </a:rPr>
              <a:t> 응답</a:t>
            </a:r>
            <a:endParaRPr lang="ko-KR" altLang="en-US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382044"/>
            <a:ext cx="93610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(4)</a:t>
            </a:r>
            <a:r>
              <a:rPr lang="ko-KR" altLang="en-US" dirty="0" smtClean="0">
                <a:latin typeface="+mn-ea"/>
              </a:rPr>
              <a:t>모델과 </a:t>
            </a:r>
            <a:r>
              <a:rPr lang="ko-KR" altLang="en-US" dirty="0" err="1" smtClean="0">
                <a:latin typeface="+mn-ea"/>
              </a:rPr>
              <a:t>뷰</a:t>
            </a:r>
            <a:endParaRPr lang="en-US" altLang="ko-KR" dirty="0" smtClean="0"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4205" y="2575937"/>
            <a:ext cx="93610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(5)</a:t>
            </a:r>
            <a:r>
              <a:rPr lang="ko-KR" altLang="en-US" dirty="0" smtClean="0">
                <a:latin typeface="+mn-ea"/>
              </a:rPr>
              <a:t>모델 전달</a:t>
            </a:r>
            <a:endParaRPr lang="en-US" altLang="ko-KR" dirty="0" smtClean="0"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5699" y="2613278"/>
            <a:ext cx="100068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(6)</a:t>
            </a:r>
            <a:r>
              <a:rPr lang="ko-KR" altLang="en-US" dirty="0" smtClean="0">
                <a:latin typeface="+mn-ea"/>
              </a:rPr>
              <a:t>데이터반환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   생성 </a:t>
            </a:r>
            <a:endParaRPr lang="ko-KR" altLang="en-US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8591" y="2652137"/>
            <a:ext cx="100068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(3)</a:t>
            </a:r>
            <a:r>
              <a:rPr lang="ko-KR" altLang="en-US" dirty="0" smtClean="0">
                <a:latin typeface="+mn-ea"/>
              </a:rPr>
              <a:t>생성 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43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89248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1900" dirty="0">
                <a:solidFill>
                  <a:srgbClr val="0000FF"/>
                </a:solidFill>
              </a:rPr>
              <a:t>&lt;!-- Controller --&gt;</a:t>
            </a:r>
          </a:p>
          <a:p>
            <a:pPr marL="0" indent="0">
              <a:buNone/>
            </a:pPr>
            <a:r>
              <a:rPr lang="en-US" altLang="ko-KR" sz="1900" dirty="0"/>
              <a:t>&lt;bean id="</a:t>
            </a:r>
            <a:r>
              <a:rPr lang="en-US" altLang="ko-KR" sz="1900" dirty="0" err="1"/>
              <a:t>loginFormController</a:t>
            </a:r>
            <a:r>
              <a:rPr lang="en-US" altLang="ko-KR" sz="1900" dirty="0"/>
              <a:t>" class="</a:t>
            </a:r>
            <a:r>
              <a:rPr lang="en-US" altLang="ko-KR" sz="1900" dirty="0" err="1">
                <a:solidFill>
                  <a:srgbClr val="0000FF"/>
                </a:solidFill>
              </a:rPr>
              <a:t>user.controller.LoginFormController</a:t>
            </a:r>
            <a:r>
              <a:rPr lang="en-US" altLang="ko-KR" sz="1900" dirty="0">
                <a:solidFill>
                  <a:srgbClr val="0000FF"/>
                </a:solidFill>
              </a:rPr>
              <a:t>"</a:t>
            </a:r>
          </a:p>
          <a:p>
            <a:pPr marL="0" indent="0">
              <a:buNone/>
            </a:pPr>
            <a:r>
              <a:rPr lang="en-US" altLang="ko-KR" sz="1900" dirty="0" smtClean="0"/>
              <a:t>    p:userService-ref="</a:t>
            </a:r>
            <a:r>
              <a:rPr lang="en-US" altLang="ko-KR" sz="1900" dirty="0" err="1" smtClean="0"/>
              <a:t>userService</a:t>
            </a:r>
            <a:r>
              <a:rPr lang="en-US" altLang="ko-KR" sz="1900" dirty="0" smtClean="0"/>
              <a:t>" p:loginValidator-ref="</a:t>
            </a:r>
            <a:r>
              <a:rPr lang="en-US" altLang="ko-KR" sz="1900" dirty="0" err="1" smtClean="0"/>
              <a:t>loginValidator</a:t>
            </a:r>
            <a:r>
              <a:rPr lang="en-US" altLang="ko-KR" sz="1900" dirty="0" smtClean="0"/>
              <a:t>"&gt;</a:t>
            </a:r>
          </a:p>
          <a:p>
            <a:pPr marL="0" indent="0">
              <a:buNone/>
            </a:pPr>
            <a:r>
              <a:rPr lang="en-US" altLang="ko-KR" sz="1900" dirty="0" smtClean="0"/>
              <a:t>&lt;/</a:t>
            </a:r>
            <a:r>
              <a:rPr lang="en-US" altLang="ko-KR" sz="1900" dirty="0"/>
              <a:t>bean</a:t>
            </a:r>
            <a:r>
              <a:rPr lang="en-US" altLang="ko-KR" dirty="0" smtClean="0"/>
              <a:t>&gt;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>
                <a:solidFill>
                  <a:srgbClr val="0000FF"/>
                </a:solidFill>
              </a:rPr>
              <a:t>&lt;!-- </a:t>
            </a:r>
            <a:r>
              <a:rPr lang="en-US" altLang="ko-KR" dirty="0" err="1">
                <a:solidFill>
                  <a:srgbClr val="0000FF"/>
                </a:solidFill>
              </a:rPr>
              <a:t>ViewResolver</a:t>
            </a:r>
            <a:r>
              <a:rPr lang="en-US" altLang="ko-KR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buNone/>
            </a:pPr>
            <a:r>
              <a:rPr lang="en-US" altLang="ko-KR" sz="1300" dirty="0"/>
              <a:t>&lt;bean id=</a:t>
            </a:r>
            <a:r>
              <a:rPr lang="en-US" altLang="ko-KR" sz="1300" i="1" dirty="0"/>
              <a:t>"</a:t>
            </a:r>
            <a:r>
              <a:rPr lang="en-US" altLang="ko-KR" sz="1500" i="1" dirty="0" err="1" smtClean="0">
                <a:solidFill>
                  <a:srgbClr val="0000FF"/>
                </a:solidFill>
              </a:rPr>
              <a:t>internalResourceViewResolver”</a:t>
            </a:r>
            <a:r>
              <a:rPr lang="en-US" altLang="ko-KR" sz="1300" i="1" dirty="0" err="1" smtClean="0"/>
              <a:t>class</a:t>
            </a:r>
            <a:r>
              <a:rPr lang="en-US" altLang="ko-KR" sz="1300" i="1" dirty="0"/>
              <a:t>="org.springframework.web.servlet.view.I</a:t>
            </a:r>
            <a:r>
              <a:rPr lang="en-US" altLang="ko-KR" sz="1500" i="1" dirty="0">
                <a:solidFill>
                  <a:srgbClr val="0000FF"/>
                </a:solidFill>
              </a:rPr>
              <a:t>nternalResourceViewResolver</a:t>
            </a:r>
            <a:r>
              <a:rPr lang="en-US" altLang="ko-KR" sz="1300" i="1" dirty="0" smtClean="0"/>
              <a:t>"&gt;</a:t>
            </a:r>
          </a:p>
          <a:p>
            <a:pPr marL="320040" lvl="1" indent="0">
              <a:buNone/>
            </a:pPr>
            <a:r>
              <a:rPr lang="en-US" altLang="ko-KR" dirty="0" smtClean="0"/>
              <a:t>&lt;</a:t>
            </a:r>
            <a:r>
              <a:rPr lang="en-US" altLang="ko-KR" dirty="0"/>
              <a:t>property name=</a:t>
            </a:r>
            <a:r>
              <a:rPr lang="en-US" altLang="ko-KR" i="1" dirty="0"/>
              <a:t>"</a:t>
            </a:r>
            <a:r>
              <a:rPr lang="en-US" altLang="ko-KR" i="1" dirty="0" err="1"/>
              <a:t>viewClass</a:t>
            </a:r>
            <a:r>
              <a:rPr lang="en-US" altLang="ko-KR" i="1" dirty="0"/>
              <a:t>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</a:t>
            </a:r>
            <a:r>
              <a:rPr lang="en-US" altLang="ko-KR" dirty="0" err="1"/>
              <a:t>org.springframework.web.servlet.view.JstlView</a:t>
            </a:r>
            <a:r>
              <a:rPr lang="en-US" altLang="ko-KR" dirty="0"/>
              <a:t>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320040" lvl="1" indent="0">
              <a:buNone/>
            </a:pPr>
            <a:r>
              <a:rPr lang="en-US" altLang="ko-KR" dirty="0"/>
              <a:t>&lt;property name=</a:t>
            </a:r>
            <a:r>
              <a:rPr lang="en-US" altLang="ko-KR" i="1" dirty="0"/>
              <a:t>"prefix"&gt;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value&gt;WEB-INF/</a:t>
            </a:r>
            <a:r>
              <a:rPr lang="en-US" altLang="ko-KR" dirty="0" err="1"/>
              <a:t>jsp</a:t>
            </a:r>
            <a:r>
              <a:rPr lang="en-US" altLang="ko-KR" dirty="0"/>
              <a:t>/&lt;/value&gt;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320040" lvl="1" indent="0">
              <a:buNone/>
            </a:pPr>
            <a:r>
              <a:rPr lang="en-US" altLang="ko-KR" dirty="0"/>
              <a:t>&lt;property name=</a:t>
            </a:r>
            <a:r>
              <a:rPr lang="en-US" altLang="ko-KR" i="1" dirty="0"/>
              <a:t>"suffix"&gt;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value&gt;.</a:t>
            </a:r>
            <a:r>
              <a:rPr lang="en-US" altLang="ko-KR" dirty="0" err="1"/>
              <a:t>jsp</a:t>
            </a:r>
            <a:r>
              <a:rPr lang="en-US" altLang="ko-KR" dirty="0"/>
              <a:t>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0" indent="0">
              <a:buNone/>
            </a:pPr>
            <a:r>
              <a:rPr lang="en-US" altLang="ko-KR" dirty="0"/>
              <a:t>&lt;/bean&gt;</a:t>
            </a:r>
            <a:endParaRPr lang="ko-KR" altLang="en-US" dirty="0"/>
          </a:p>
        </p:txBody>
      </p:sp>
      <p:pic>
        <p:nvPicPr>
          <p:cNvPr id="5" name="Picture 4" descr="viewResol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4680520" cy="24502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/>
              <a:t>DispatcherServlet</a:t>
            </a:r>
            <a:r>
              <a:rPr lang="en-US" altLang="ko-KR" dirty="0"/>
              <a:t> </a:t>
            </a:r>
            <a:r>
              <a:rPr lang="ko-KR" altLang="en-US" dirty="0" err="1"/>
              <a:t>설정화일</a:t>
            </a:r>
            <a:r>
              <a:rPr lang="en-US" altLang="ko-KR" dirty="0"/>
              <a:t> </a:t>
            </a:r>
            <a:r>
              <a:rPr lang="en-US" altLang="ko-KR" dirty="0" smtClean="0"/>
              <a:t>(Login4mvc-servlet.xml)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67644"/>
            <a:ext cx="331236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loginFormController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개의 객체를 인수로 전달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2204864"/>
            <a:ext cx="403244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login </a:t>
            </a:r>
            <a:r>
              <a:rPr lang="en-US" altLang="ko-KR" b="1" dirty="0" smtClean="0">
                <a:sym typeface="Wingdings" pitchFamily="2" charset="2"/>
              </a:rPr>
              <a:t> 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WEB-INF/</a:t>
            </a:r>
            <a:r>
              <a:rPr lang="en-US" altLang="ko-KR" b="1" dirty="0" err="1" smtClean="0">
                <a:solidFill>
                  <a:srgbClr val="0000FF"/>
                </a:solidFill>
                <a:sym typeface="Wingdings" pitchFamily="2" charset="2"/>
              </a:rPr>
              <a:t>jsp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/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  <a:sym typeface="Wingdings" pitchFamily="2" charset="2"/>
              </a:rPr>
              <a:t>login</a:t>
            </a:r>
            <a:r>
              <a:rPr lang="ko-KR" altLang="en-US" b="1" dirty="0" smtClean="0">
                <a:sym typeface="Wingdings" pitchFamily="2" charset="2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.</a:t>
            </a:r>
            <a:r>
              <a:rPr lang="en-US" altLang="ko-KR" b="1" dirty="0" err="1" smtClean="0">
                <a:solidFill>
                  <a:srgbClr val="0000FF"/>
                </a:solidFill>
                <a:sym typeface="Wingdings" pitchFamily="2" charset="2"/>
              </a:rPr>
              <a:t>jsp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607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019392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4332"/>
            <a:ext cx="4936058" cy="3645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" y="4661123"/>
            <a:ext cx="49339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894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976664" cy="393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7160" y="133657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login.html</a:t>
            </a:r>
            <a:endParaRPr lang="ko-KR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60" y="3284984"/>
            <a:ext cx="4896799" cy="2299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49688"/>
            <a:ext cx="3076575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3272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50507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25874"/>
            <a:ext cx="2590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55" y="3609429"/>
            <a:ext cx="250507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85554"/>
            <a:ext cx="253365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749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dirty="0" smtClean="0"/>
              <a:t>요청에서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컨트롤러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까지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1022"/>
            <a:ext cx="7239530" cy="417646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794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컨트롤러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에서 </a:t>
            </a:r>
            <a:r>
              <a:rPr lang="en-US" altLang="ko-KR" dirty="0" smtClean="0"/>
              <a:t>view</a:t>
            </a:r>
            <a:r>
              <a:rPr lang="ko-KR" altLang="en-US" dirty="0" smtClean="0"/>
              <a:t> 까지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768752" cy="461837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642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그룹 124"/>
          <p:cNvGrpSpPr/>
          <p:nvPr/>
        </p:nvGrpSpPr>
        <p:grpSpPr>
          <a:xfrm>
            <a:off x="5747400" y="2924068"/>
            <a:ext cx="109344" cy="246936"/>
            <a:chOff x="1383100" y="2606000"/>
            <a:chExt cx="109344" cy="246936"/>
          </a:xfrm>
        </p:grpSpPr>
        <p:cxnSp>
          <p:nvCxnSpPr>
            <p:cNvPr id="126" name="직선 연결선 125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이등변 삼각형 126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6306168" y="664694"/>
            <a:ext cx="2088232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6" name="그룹 5"/>
          <p:cNvGrpSpPr/>
          <p:nvPr/>
        </p:nvGrpSpPr>
        <p:grpSpPr>
          <a:xfrm>
            <a:off x="7272948" y="4619741"/>
            <a:ext cx="1655622" cy="853063"/>
            <a:chOff x="611560" y="692696"/>
            <a:chExt cx="2232248" cy="853063"/>
          </a:xfrm>
          <a:solidFill>
            <a:schemeClr val="bg1">
              <a:lumMod val="8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611560" y="692696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SimpleJdbcTemplate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980728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dataSource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892369" y="3140383"/>
            <a:ext cx="2016226" cy="1191184"/>
            <a:chOff x="2987824" y="836712"/>
            <a:chExt cx="1296145" cy="119118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UserService</a:t>
              </a:r>
              <a:endParaRPr lang="en-US" altLang="ko-KR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UserServiceImpl.java)</a:t>
              </a:r>
              <a:endParaRPr lang="ko-KR" alt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setUserDao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dirty="0" err="1" smtClean="0"/>
                <a:t>getUserByUserIdAndPassword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b="1" dirty="0" err="1" smtClean="0"/>
                <a:t>entryUser</a:t>
              </a:r>
              <a:r>
                <a:rPr lang="en-US" altLang="ko-KR" sz="1000" b="1" dirty="0" smtClean="0"/>
                <a:t>(User </a:t>
              </a:r>
              <a:r>
                <a:rPr lang="en-US" altLang="ko-KR" sz="1000" b="1" dirty="0" err="1" smtClean="0"/>
                <a:t>user</a:t>
              </a:r>
              <a:r>
                <a:rPr lang="en-US" altLang="ko-KR" sz="1000" b="1" dirty="0" smtClean="0"/>
                <a:t>);</a:t>
              </a:r>
              <a:endParaRPr lang="ko-KR" alt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7207612" y="3124977"/>
            <a:ext cx="1763688" cy="1191184"/>
            <a:chOff x="2987824" y="836712"/>
            <a:chExt cx="1296144" cy="119118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userDao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UserDaoImpl.java)</a:t>
              </a:r>
              <a:endParaRPr lang="ko-KR" altLang="en-US" sz="105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setDataSource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i="1" dirty="0" err="1" smtClean="0"/>
                <a:t>findByUserIdAndPassword</a:t>
              </a:r>
              <a:r>
                <a:rPr lang="en-US" altLang="ko-KR" sz="1000" i="1" dirty="0" smtClean="0"/>
                <a:t>()</a:t>
              </a:r>
            </a:p>
            <a:p>
              <a:r>
                <a:rPr lang="en-US" altLang="ko-KR" sz="1000" i="1" dirty="0" smtClean="0"/>
                <a:t>create(User </a:t>
              </a:r>
              <a:r>
                <a:rPr lang="en-US" altLang="ko-KR" sz="1000" i="1" dirty="0" err="1" smtClean="0"/>
                <a:t>user</a:t>
              </a:r>
              <a:r>
                <a:rPr lang="en-US" altLang="ko-KR" sz="1000" i="1" dirty="0" smtClean="0"/>
                <a:t>)</a:t>
              </a:r>
              <a:endParaRPr lang="ko-KR" altLang="en-US" sz="10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891198" y="1563933"/>
            <a:ext cx="1584176" cy="625281"/>
            <a:chOff x="2987824" y="836712"/>
            <a:chExt cx="1296144" cy="62528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1" name="TextBox 5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loginValidator</a:t>
              </a:r>
              <a:endParaRPr lang="ko-KR" altLang="en-US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LoginValidator.java)</a:t>
              </a:r>
              <a:endParaRPr lang="ko-KR" altLang="en-US" sz="105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8000370" y="2880487"/>
            <a:ext cx="109344" cy="246936"/>
            <a:chOff x="1383100" y="2606000"/>
            <a:chExt cx="109344" cy="246936"/>
          </a:xfrm>
        </p:grpSpPr>
        <p:cxnSp>
          <p:nvCxnSpPr>
            <p:cNvPr id="105" name="직선 연결선 104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이등변 삼각형 105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7254170" y="2304423"/>
            <a:ext cx="1592222" cy="565033"/>
            <a:chOff x="611560" y="692696"/>
            <a:chExt cx="2232248" cy="2463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6" name="TextBox 115"/>
            <p:cNvSpPr txBox="1"/>
            <p:nvPr/>
          </p:nvSpPr>
          <p:spPr>
            <a:xfrm>
              <a:off x="611560" y="692696"/>
              <a:ext cx="2232248" cy="1255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b="1" dirty="0" err="1" smtClean="0"/>
                <a:t>UserDAO</a:t>
              </a:r>
              <a:endParaRPr lang="ko-KR" altLang="en-US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4869236" y="2334052"/>
            <a:ext cx="1944216" cy="565033"/>
            <a:chOff x="611560" y="692696"/>
            <a:chExt cx="2232248" cy="2463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3" name="TextBox 122"/>
            <p:cNvSpPr txBox="1"/>
            <p:nvPr/>
          </p:nvSpPr>
          <p:spPr>
            <a:xfrm>
              <a:off x="611560" y="692696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 smtClean="0"/>
                <a:t>UserService</a:t>
              </a:r>
              <a:endParaRPr lang="ko-KR" alt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5464148" y="4677101"/>
            <a:ext cx="864096" cy="565033"/>
            <a:chOff x="611560" y="692696"/>
            <a:chExt cx="2232248" cy="2463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1255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User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3" idx="3"/>
            <a:endCxn id="117" idx="1"/>
          </p:cNvCxnSpPr>
          <p:nvPr/>
        </p:nvCxnSpPr>
        <p:spPr>
          <a:xfrm flipV="1">
            <a:off x="6908593" y="2730956"/>
            <a:ext cx="345577" cy="95776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763406" y="290895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43" name="직선 화살표 연결선 142"/>
          <p:cNvCxnSpPr>
            <a:stCxn id="48" idx="2"/>
            <a:endCxn id="7" idx="0"/>
          </p:cNvCxnSpPr>
          <p:nvPr/>
        </p:nvCxnSpPr>
        <p:spPr>
          <a:xfrm>
            <a:off x="8089456" y="4316161"/>
            <a:ext cx="11303" cy="3035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/>
          <p:cNvCxnSpPr>
            <a:stCxn id="153" idx="3"/>
            <a:endCxn id="124" idx="1"/>
          </p:cNvCxnSpPr>
          <p:nvPr/>
        </p:nvCxnSpPr>
        <p:spPr>
          <a:xfrm flipV="1">
            <a:off x="4355428" y="2760585"/>
            <a:ext cx="513808" cy="29194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431989" y="2448438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5" name="직선 화살표 연결선 164"/>
          <p:cNvCxnSpPr>
            <a:stCxn id="154" idx="3"/>
            <a:endCxn id="53" idx="1"/>
          </p:cNvCxnSpPr>
          <p:nvPr/>
        </p:nvCxnSpPr>
        <p:spPr>
          <a:xfrm flipV="1">
            <a:off x="4355428" y="2112271"/>
            <a:ext cx="535770" cy="3435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그룹 197"/>
          <p:cNvGrpSpPr/>
          <p:nvPr/>
        </p:nvGrpSpPr>
        <p:grpSpPr>
          <a:xfrm>
            <a:off x="145100" y="4133089"/>
            <a:ext cx="1297240" cy="604415"/>
            <a:chOff x="107504" y="3679979"/>
            <a:chExt cx="1816127" cy="604415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19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1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781496" y="1828833"/>
            <a:ext cx="792088" cy="0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611012" y="1510997"/>
            <a:ext cx="103586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login.html(get)</a:t>
            </a:r>
            <a:endParaRPr lang="ko-KR" altLang="en-US" sz="1000" dirty="0"/>
          </a:p>
        </p:txBody>
      </p:sp>
      <p:cxnSp>
        <p:nvCxnSpPr>
          <p:cNvPr id="218" name="직선 화살표 연결선 217"/>
          <p:cNvCxnSpPr>
            <a:endCxn id="195" idx="1"/>
          </p:cNvCxnSpPr>
          <p:nvPr/>
        </p:nvCxnSpPr>
        <p:spPr>
          <a:xfrm>
            <a:off x="1638196" y="3124977"/>
            <a:ext cx="662140" cy="1137133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그룹 220"/>
          <p:cNvGrpSpPr/>
          <p:nvPr/>
        </p:nvGrpSpPr>
        <p:grpSpPr>
          <a:xfrm>
            <a:off x="217108" y="5141201"/>
            <a:ext cx="1225232" cy="604415"/>
            <a:chOff x="107504" y="3679979"/>
            <a:chExt cx="1816127" cy="604415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222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loginSucess.jsp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1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endCxn id="201" idx="3"/>
          </p:cNvCxnSpPr>
          <p:nvPr/>
        </p:nvCxnSpPr>
        <p:spPr>
          <a:xfrm flipH="1">
            <a:off x="1442340" y="4421121"/>
            <a:ext cx="1152328" cy="159139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직선 화살표 연결선 258"/>
          <p:cNvCxnSpPr/>
          <p:nvPr/>
        </p:nvCxnSpPr>
        <p:spPr>
          <a:xfrm>
            <a:off x="1678732" y="1445661"/>
            <a:ext cx="792088" cy="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직선 화살표 연결선 272"/>
          <p:cNvCxnSpPr/>
          <p:nvPr/>
        </p:nvCxnSpPr>
        <p:spPr>
          <a:xfrm flipV="1">
            <a:off x="709488" y="3052969"/>
            <a:ext cx="864096" cy="108012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직선 화살표 연결선 275"/>
          <p:cNvCxnSpPr>
            <a:stCxn id="197" idx="1"/>
            <a:endCxn id="225" idx="0"/>
          </p:cNvCxnSpPr>
          <p:nvPr/>
        </p:nvCxnSpPr>
        <p:spPr>
          <a:xfrm flipH="1">
            <a:off x="829724" y="4579615"/>
            <a:ext cx="1470612" cy="561586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277440" y="3268993"/>
            <a:ext cx="109998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login.html(post)</a:t>
            </a:r>
            <a:endParaRPr lang="ko-KR" altLang="en-US" sz="1000" dirty="0"/>
          </a:p>
        </p:txBody>
      </p:sp>
      <p:cxnSp>
        <p:nvCxnSpPr>
          <p:cNvPr id="286" name="직선 화살표 연결선 285"/>
          <p:cNvCxnSpPr/>
          <p:nvPr/>
        </p:nvCxnSpPr>
        <p:spPr>
          <a:xfrm flipH="1">
            <a:off x="1933624" y="1612809"/>
            <a:ext cx="792088" cy="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화살표 연결선 288"/>
          <p:cNvCxnSpPr/>
          <p:nvPr/>
        </p:nvCxnSpPr>
        <p:spPr>
          <a:xfrm>
            <a:off x="1703532" y="2836945"/>
            <a:ext cx="792088" cy="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직선 화살표 연결선 289"/>
          <p:cNvCxnSpPr/>
          <p:nvPr/>
        </p:nvCxnSpPr>
        <p:spPr>
          <a:xfrm flipH="1">
            <a:off x="1933624" y="2980961"/>
            <a:ext cx="792088" cy="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직사각형 188"/>
          <p:cNvSpPr/>
          <p:nvPr/>
        </p:nvSpPr>
        <p:spPr>
          <a:xfrm rot="5400000">
            <a:off x="723555" y="2086724"/>
            <a:ext cx="2088232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DispatcherServlet</a:t>
            </a:r>
            <a:endParaRPr lang="en-US" altLang="ko-KR" sz="1400" dirty="0" smtClean="0"/>
          </a:p>
        </p:txBody>
      </p:sp>
      <p:grpSp>
        <p:nvGrpSpPr>
          <p:cNvPr id="190" name="그룹 84"/>
          <p:cNvGrpSpPr/>
          <p:nvPr/>
        </p:nvGrpSpPr>
        <p:grpSpPr>
          <a:xfrm>
            <a:off x="2489892" y="1194829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err="1" smtClean="0"/>
                <a:t>SimpleUrlHandlerMapping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51" name="그룹 88"/>
          <p:cNvGrpSpPr/>
          <p:nvPr/>
        </p:nvGrpSpPr>
        <p:grpSpPr>
          <a:xfrm>
            <a:off x="2483220" y="1907513"/>
            <a:ext cx="1872208" cy="1652849"/>
            <a:chOff x="2987824" y="836712"/>
            <a:chExt cx="1296144" cy="1652849"/>
          </a:xfrm>
          <a:solidFill>
            <a:srgbClr val="FFFF00"/>
          </a:solidFill>
        </p:grpSpPr>
        <p:sp>
          <p:nvSpPr>
            <p:cNvPr id="152" name="TextBox 151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loginFormController</a:t>
              </a:r>
              <a:endParaRPr lang="en-US" altLang="ko-KR" sz="1200" i="1" dirty="0" smtClean="0"/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LoginFormController.java)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87824" y="1473898"/>
              <a:ext cx="1296144" cy="10156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setUserService</a:t>
              </a:r>
              <a:r>
                <a:rPr lang="en-US" altLang="ko-KR" sz="1000" i="1" dirty="0" smtClean="0"/>
                <a:t>( )</a:t>
              </a:r>
            </a:p>
            <a:p>
              <a:r>
                <a:rPr lang="en-US" altLang="ko-KR" sz="1000" i="1" dirty="0" err="1" smtClean="0"/>
                <a:t>setLoginValidator</a:t>
              </a:r>
              <a:r>
                <a:rPr lang="en-US" altLang="ko-KR" sz="1000" i="1" dirty="0" smtClean="0"/>
                <a:t>()</a:t>
              </a:r>
            </a:p>
            <a:p>
              <a:endParaRPr lang="en-US" altLang="ko-KR" sz="1000" i="1" dirty="0" smtClean="0"/>
            </a:p>
            <a:p>
              <a:r>
                <a:rPr lang="en-US" altLang="ko-KR" sz="1000" dirty="0" err="1" smtClean="0"/>
                <a:t>toLoginView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 smtClean="0"/>
                <a:t>setUpForm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 smtClean="0"/>
                <a:t>onSubmit</a:t>
              </a:r>
              <a:r>
                <a:rPr lang="en-US" altLang="ko-KR" sz="1000" dirty="0" smtClean="0"/>
                <a:t>()</a:t>
              </a:r>
              <a:endParaRPr lang="ko-KR" altLang="en-US" sz="10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94" name="그룹 96"/>
          <p:cNvGrpSpPr/>
          <p:nvPr/>
        </p:nvGrpSpPr>
        <p:grpSpPr>
          <a:xfrm>
            <a:off x="2300336" y="4031277"/>
            <a:ext cx="2304256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4" name="순서도: 자기 디스크 83"/>
          <p:cNvSpPr/>
          <p:nvPr/>
        </p:nvSpPr>
        <p:spPr>
          <a:xfrm>
            <a:off x="7614723" y="5780681"/>
            <a:ext cx="871116" cy="939827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위쪽/아래쪽 화살표 84"/>
          <p:cNvSpPr/>
          <p:nvPr/>
        </p:nvSpPr>
        <p:spPr>
          <a:xfrm>
            <a:off x="8032637" y="5503681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 </a:t>
            </a:r>
            <a:r>
              <a:rPr lang="en-US" altLang="ko-KR" dirty="0" smtClean="0"/>
              <a:t>MVC bean</a:t>
            </a:r>
            <a:r>
              <a:rPr lang="ko-KR" altLang="en-US" dirty="0" smtClean="0"/>
              <a:t>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87" name="직선 화살표 연결선 86"/>
          <p:cNvCxnSpPr/>
          <p:nvPr/>
        </p:nvCxnSpPr>
        <p:spPr>
          <a:xfrm>
            <a:off x="5866300" y="4331567"/>
            <a:ext cx="11303" cy="3035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393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개선 </a:t>
            </a:r>
            <a:r>
              <a:rPr lang="en-US" altLang="ko-KR" dirty="0" smtClean="0"/>
              <a:t>4.0 component-scan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600" dirty="0" err="1" smtClean="0"/>
              <a:t>콤퍼넌트</a:t>
            </a:r>
            <a:r>
              <a:rPr lang="ko-KR" altLang="en-US" sz="1600" dirty="0" smtClean="0"/>
              <a:t> 스캔 기능을 사용하여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HandlerMapping</a:t>
            </a:r>
            <a:r>
              <a:rPr lang="ko-KR" altLang="en-US" sz="1600" dirty="0" smtClean="0">
                <a:solidFill>
                  <a:srgbClr val="0000FF"/>
                </a:solidFill>
              </a:rPr>
              <a:t>을 생략한다</a:t>
            </a:r>
            <a:r>
              <a:rPr lang="en-US" altLang="ko-KR" sz="1600" dirty="0" smtClean="0">
                <a:solidFill>
                  <a:srgbClr val="0000FF"/>
                </a:solidFill>
              </a:rPr>
              <a:t>. </a:t>
            </a:r>
          </a:p>
          <a:p>
            <a:r>
              <a:rPr lang="en-US" altLang="ko-KR" sz="1600" dirty="0" err="1" smtClean="0">
                <a:solidFill>
                  <a:srgbClr val="0000FF"/>
                </a:solidFill>
              </a:rPr>
              <a:t>Url</a:t>
            </a:r>
            <a:r>
              <a:rPr lang="ko-KR" altLang="en-US" sz="1600" dirty="0" smtClean="0">
                <a:solidFill>
                  <a:srgbClr val="0000FF"/>
                </a:solidFill>
              </a:rPr>
              <a:t> 입력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 err="1" smtClean="0"/>
              <a:t>context:component</a:t>
            </a:r>
            <a:r>
              <a:rPr lang="en-US" altLang="ko-KR" sz="1600" dirty="0" smtClean="0"/>
              <a:t>-scan base-package="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user.controller</a:t>
            </a:r>
            <a:r>
              <a:rPr lang="en-US" altLang="ko-KR" sz="1600" dirty="0" smtClean="0"/>
              <a:t>" /&gt;  : </a:t>
            </a:r>
            <a:r>
              <a:rPr lang="en-US" altLang="ko-KR" sz="1600" dirty="0" err="1" smtClean="0"/>
              <a:t>Url</a:t>
            </a:r>
            <a:r>
              <a:rPr lang="ko-KR" altLang="en-US" sz="1600" dirty="0" smtClean="0"/>
              <a:t> 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대응하는 </a:t>
            </a:r>
            <a:r>
              <a:rPr lang="en-US" altLang="ko-KR" sz="1600" dirty="0" smtClean="0"/>
              <a:t>controller </a:t>
            </a:r>
            <a:r>
              <a:rPr lang="ko-KR" altLang="en-US" sz="1600" dirty="0" smtClean="0"/>
              <a:t>자동 검색 </a:t>
            </a:r>
            <a:endParaRPr lang="ko-KR" alt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8381731" cy="237626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971600" y="3284984"/>
            <a:ext cx="6408712" cy="21602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39552" y="2492896"/>
            <a:ext cx="1296144" cy="36004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115616" y="4293096"/>
            <a:ext cx="6408712" cy="28803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45224"/>
            <a:ext cx="2335427" cy="9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8064" y="2420888"/>
            <a:ext cx="266712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://Login4mvc/login.html</a:t>
            </a:r>
            <a:endParaRPr lang="ko-KR" altLang="en-US" sz="1400" b="1" dirty="0"/>
          </a:p>
        </p:txBody>
      </p:sp>
      <p:cxnSp>
        <p:nvCxnSpPr>
          <p:cNvPr id="12" name="직선 화살표 연결선 11"/>
          <p:cNvCxnSpPr>
            <a:stCxn id="10" idx="2"/>
          </p:cNvCxnSpPr>
          <p:nvPr/>
        </p:nvCxnSpPr>
        <p:spPr>
          <a:xfrm flipH="1">
            <a:off x="5364088" y="2728665"/>
            <a:ext cx="1117540" cy="55631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9" idx="0"/>
          </p:cNvCxnSpPr>
          <p:nvPr/>
        </p:nvCxnSpPr>
        <p:spPr>
          <a:xfrm flipV="1">
            <a:off x="5019634" y="4509120"/>
            <a:ext cx="272446" cy="93610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4693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component-scan 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0"/>
            <a:ext cx="5829300" cy="6858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707904" y="404664"/>
            <a:ext cx="4392488" cy="432048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995936" y="1844824"/>
            <a:ext cx="4824536" cy="792088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707904" y="2815358"/>
            <a:ext cx="4824536" cy="21602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9094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@Valid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</a:t>
            </a:r>
            <a:r>
              <a:rPr lang="en-US" altLang="ko-KR" dirty="0" err="1" smtClean="0"/>
              <a:t>Validator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 간소화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53400" cy="5544616"/>
          </a:xfrm>
        </p:spPr>
        <p:txBody>
          <a:bodyPr>
            <a:normAutofit/>
          </a:bodyPr>
          <a:lstStyle/>
          <a:p>
            <a:r>
              <a:rPr lang="ko-KR" altLang="en-US" sz="1600" dirty="0" smtClean="0"/>
              <a:t>클라이언트 폼에서 입력된 데이터는 </a:t>
            </a:r>
            <a:r>
              <a:rPr lang="en-US" altLang="ko-KR" sz="1600" dirty="0" err="1" smtClean="0"/>
              <a:t>Dto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저장하고 검증과정을 </a:t>
            </a:r>
            <a:r>
              <a:rPr lang="ko-KR" altLang="en-US" sz="1600" dirty="0" err="1" smtClean="0"/>
              <a:t>거쳐야한다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 </a:t>
            </a:r>
            <a:r>
              <a:rPr lang="en-US" altLang="ko-KR" sz="1600" dirty="0" err="1" smtClean="0"/>
              <a:t>Validator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클래스의 구현은 매우 복잡하며 코드를 어렵게 만든다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@Valid </a:t>
            </a:r>
            <a:r>
              <a:rPr lang="ko-KR" altLang="en-US" sz="1600" dirty="0" smtClean="0"/>
              <a:t>를 이용하여 </a:t>
            </a:r>
            <a:r>
              <a:rPr lang="en-US" altLang="ko-KR" sz="1600" dirty="0" err="1" smtClean="0"/>
              <a:t>Validator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클래스를 </a:t>
            </a:r>
            <a:r>
              <a:rPr lang="ko-KR" altLang="en-US" sz="1600" dirty="0" err="1" smtClean="0"/>
              <a:t>작성하지않고</a:t>
            </a:r>
            <a:r>
              <a:rPr lang="ko-KR" altLang="en-US" sz="1600" dirty="0" smtClean="0"/>
              <a:t> 객체검증을 구현한다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Library</a:t>
            </a:r>
            <a:r>
              <a:rPr lang="ko-KR" altLang="en-US" sz="1600" dirty="0" smtClean="0"/>
              <a:t> 추가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600400" cy="145226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564904"/>
            <a:ext cx="4994951" cy="352839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208878" y="3429000"/>
            <a:ext cx="4608512" cy="21602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283968" y="4941168"/>
            <a:ext cx="4573016" cy="432048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211960" y="5733256"/>
            <a:ext cx="1872208" cy="36004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012160" y="2204864"/>
            <a:ext cx="2872902" cy="36933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mtClean="0">
                <a:latin typeface="HY강B" pitchFamily="18" charset="-127"/>
                <a:ea typeface="HY강B" pitchFamily="18" charset="-127"/>
              </a:rPr>
              <a:t>Login4mvc-servlet.xml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수정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내지">
  <a:themeElements>
    <a:clrScheme name="NHN PPT THEME - VER 1.0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6EB49B"/>
      </a:accent1>
      <a:accent2>
        <a:srgbClr val="78B414"/>
      </a:accent2>
      <a:accent3>
        <a:srgbClr val="FF8200"/>
      </a:accent3>
      <a:accent4>
        <a:srgbClr val="9B9178"/>
      </a:accent4>
      <a:accent5>
        <a:srgbClr val="738499"/>
      </a:accent5>
      <a:accent6>
        <a:srgbClr val="7F7F7F"/>
      </a:accent6>
      <a:hlink>
        <a:srgbClr val="4B5661"/>
      </a:hlink>
      <a:folHlink>
        <a:srgbClr val="523F4B"/>
      </a:folHlink>
    </a:clrScheme>
    <a:fontScheme name="NHN">
      <a:majorFont>
        <a:latin typeface="PF Din Text Cond Pro"/>
        <a:ea typeface="Rix고딕 B"/>
        <a:cs typeface=""/>
      </a:majorFont>
      <a:minorFont>
        <a:latin typeface="PF Din Text Cond Pro Medium"/>
        <a:ea typeface="Rix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5324</Words>
  <Application>Microsoft Office PowerPoint</Application>
  <PresentationFormat>화면 슬라이드 쇼(4:3)</PresentationFormat>
  <Paragraphs>1352</Paragraphs>
  <Slides>105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105</vt:i4>
      </vt:variant>
    </vt:vector>
  </HeadingPairs>
  <TitlesOfParts>
    <vt:vector size="107" baseType="lpstr">
      <vt:lpstr>AcademicPresentation2(2)</vt:lpstr>
      <vt:lpstr>내지</vt:lpstr>
      <vt:lpstr>Java 프레임워크 Spring을 이용한 회원관리 시스템    </vt:lpstr>
      <vt:lpstr>IoC(Spring ,DI) Container</vt:lpstr>
      <vt:lpstr>ApplicationContext</vt:lpstr>
      <vt:lpstr>WebApplicationContext</vt:lpstr>
      <vt:lpstr>IoC 컨테이너 계층구조 </vt:lpstr>
      <vt:lpstr>애플리케이션 컨텍스트 계층구조</vt:lpstr>
      <vt:lpstr>MVC 모델 </vt:lpstr>
      <vt:lpstr>MVC 모델 </vt:lpstr>
      <vt:lpstr>Spring framework와 MVC 모델 </vt:lpstr>
      <vt:lpstr>Spring MVC 처리의 흐름</vt:lpstr>
      <vt:lpstr>Spring  프로젝트 환경 구성 </vt:lpstr>
      <vt:lpstr>Spring Framework Eclipse 환경구성 </vt:lpstr>
      <vt:lpstr>Spring MVC 프로젝트 시작 </vt:lpstr>
      <vt:lpstr>Spring MVC의 환경 구성 </vt:lpstr>
      <vt:lpstr>Spring MVC 프로젝트 생성 </vt:lpstr>
      <vt:lpstr>Spring Project의 전체 구성 </vt:lpstr>
      <vt:lpstr>컨트로러와 view</vt:lpstr>
      <vt:lpstr>IoC 컨테이너 설정(web.xml) </vt:lpstr>
      <vt:lpstr>web.xml</vt:lpstr>
      <vt:lpstr>IoC 컨테이너 설정 </vt:lpstr>
      <vt:lpstr>DispatcherServlet 어플리케이션 컨텍스트 설정</vt:lpstr>
      <vt:lpstr>DispatcherServlet 설정화일 (WebHello-servlet.xml ) </vt:lpstr>
      <vt:lpstr>Spring Controller  Class 생성</vt:lpstr>
      <vt:lpstr>Controller 생성</vt:lpstr>
      <vt:lpstr>View (hello.jsp) 생성 </vt:lpstr>
      <vt:lpstr>webhello.jsp</vt:lpstr>
      <vt:lpstr>Spring MVC 처리의 흐름</vt:lpstr>
      <vt:lpstr>실행 </vt:lpstr>
      <vt:lpstr>결과확인</vt:lpstr>
      <vt:lpstr>4.0 개선(Component-scan)</vt:lpstr>
      <vt:lpstr>Component-scan</vt:lpstr>
      <vt:lpstr>Spring MVC를 이용한 사용자관리 시스템</vt:lpstr>
      <vt:lpstr>Spring MVC 프로젝트 생성</vt:lpstr>
      <vt:lpstr>Spring MVC의 환경 구성 </vt:lpstr>
      <vt:lpstr>Spring MVC 프로젝트 생성 </vt:lpstr>
      <vt:lpstr>사용자 로그인 구성 </vt:lpstr>
      <vt:lpstr>로그인 MVC 처리흐름 </vt:lpstr>
      <vt:lpstr>Spring MVC의 환경 구성 </vt:lpstr>
      <vt:lpstr>IoC 컨테이너 생성 파일 (web.xml) 작성 </vt:lpstr>
      <vt:lpstr>로그인 MVC 처리흐름 </vt:lpstr>
      <vt:lpstr>회원관리table 생성 </vt:lpstr>
      <vt:lpstr>Dto (Data Transfer : Value) 객체 생성 </vt:lpstr>
      <vt:lpstr>전달 객체 gatter &amp; setter 생성 </vt:lpstr>
      <vt:lpstr>모델 객체 gatter &amp; setter 생성 </vt:lpstr>
      <vt:lpstr>DAO 클래스 작성 </vt:lpstr>
      <vt:lpstr>Dao Interface 생성</vt:lpstr>
      <vt:lpstr>Dao Interface 생성</vt:lpstr>
      <vt:lpstr>Dao 구현 클래스 생성</vt:lpstr>
      <vt:lpstr>Dao구현 클래스생성</vt:lpstr>
      <vt:lpstr>SQL 파라미터 바인딩 방법</vt:lpstr>
      <vt:lpstr>SQL 작성 </vt:lpstr>
      <vt:lpstr>Spring JDBC를 위한 jdbcTemplate  클래스  </vt:lpstr>
      <vt:lpstr>검색코드의 구현 </vt:lpstr>
      <vt:lpstr>생성,수정,삭제 코드 구현</vt:lpstr>
      <vt:lpstr>sqlparameterSource와 RowMapper </vt:lpstr>
      <vt:lpstr>Service (Business)클래스 작성</vt:lpstr>
      <vt:lpstr>Business  interface  생성 </vt:lpstr>
      <vt:lpstr>Business  interface  생성 </vt:lpstr>
      <vt:lpstr>Business 구현 클래스 작성</vt:lpstr>
      <vt:lpstr>Business 구현 객체 생성</vt:lpstr>
      <vt:lpstr>Dao 구현객체  주입   </vt:lpstr>
      <vt:lpstr>Business 구현 객체 완성 </vt:lpstr>
      <vt:lpstr>View 와 Controller </vt:lpstr>
      <vt:lpstr>View</vt:lpstr>
      <vt:lpstr>JSTL(JavaServer Pages Standard Tag Library)</vt:lpstr>
      <vt:lpstr>Include 파일과 CSS 파일</vt:lpstr>
      <vt:lpstr>loginstyle.css</vt:lpstr>
      <vt:lpstr>Login .jsp</vt:lpstr>
      <vt:lpstr>Login .jsp</vt:lpstr>
      <vt:lpstr>로그인 성공화면(loginSuccess.jsp)  </vt:lpstr>
      <vt:lpstr>View 와 Controller </vt:lpstr>
      <vt:lpstr>Controller 설계 </vt:lpstr>
      <vt:lpstr>로그인 폼 정보검증 클래스</vt:lpstr>
      <vt:lpstr>@ModelAttribute</vt:lpstr>
      <vt:lpstr>유효성체크(Validation 작성)</vt:lpstr>
      <vt:lpstr>Validator</vt:lpstr>
      <vt:lpstr>Controller에서 Validator를 이용한 검증</vt:lpstr>
      <vt:lpstr>messages.properties</vt:lpstr>
      <vt:lpstr>메시지소스 생성</vt:lpstr>
      <vt:lpstr>컨트롤러 생성</vt:lpstr>
      <vt:lpstr>컨트롤러  객체의 DI</vt:lpstr>
      <vt:lpstr>컨트롤러</vt:lpstr>
      <vt:lpstr>ContextLoaderListener 설정화일 </vt:lpstr>
      <vt:lpstr>applicationContext.xml</vt:lpstr>
      <vt:lpstr>applicationContext.xml</vt:lpstr>
      <vt:lpstr>userDao, userService, Validator,MessageSource Bean  </vt:lpstr>
      <vt:lpstr>IoC 컨테이너 </vt:lpstr>
      <vt:lpstr>DispatcherServlet 설정화일 </vt:lpstr>
      <vt:lpstr>DispatcherServlet 설정화일 (Login4mvc-servlet.xml)</vt:lpstr>
      <vt:lpstr>DispatcherServlet 설정화일 (Login4mvc-servlet.xml)</vt:lpstr>
      <vt:lpstr>실행 </vt:lpstr>
      <vt:lpstr>실행</vt:lpstr>
      <vt:lpstr>실행</vt:lpstr>
      <vt:lpstr>HTTP 요청에서 컨트롤러 메서드 까지 </vt:lpstr>
      <vt:lpstr>컨트롤러 메서드 에서 view 까지 </vt:lpstr>
      <vt:lpstr>사용자 로그인 MVC bean 구성 </vt:lpstr>
      <vt:lpstr>개선 4.0 component-scan</vt:lpstr>
      <vt:lpstr>component-scan </vt:lpstr>
      <vt:lpstr>@Valid를 이용한 Validator 구현 간소화</vt:lpstr>
      <vt:lpstr>JSR303 Bean Validation</vt:lpstr>
      <vt:lpstr>컨트롤러 코드 수정.</vt:lpstr>
      <vt:lpstr>컨트롤러 코드 수정.</vt:lpstr>
      <vt:lpstr>Login .jsp</vt:lpstr>
      <vt:lpstr>Login .jsp</vt:lpstr>
      <vt:lpstr>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2014-05-10T01:04:11Z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